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901" r:id="rId2"/>
    <p:sldId id="1133" r:id="rId3"/>
    <p:sldId id="1064" r:id="rId4"/>
    <p:sldId id="1220" r:id="rId5"/>
    <p:sldId id="1088" r:id="rId6"/>
    <p:sldId id="1289" r:id="rId7"/>
    <p:sldId id="779" r:id="rId8"/>
    <p:sldId id="1094" r:id="rId9"/>
    <p:sldId id="1096" r:id="rId10"/>
    <p:sldId id="1097" r:id="rId11"/>
    <p:sldId id="903" r:id="rId12"/>
    <p:sldId id="1290" r:id="rId13"/>
    <p:sldId id="758" r:id="rId14"/>
    <p:sldId id="786" r:id="rId15"/>
    <p:sldId id="1028" r:id="rId16"/>
    <p:sldId id="772" r:id="rId17"/>
    <p:sldId id="775" r:id="rId18"/>
    <p:sldId id="770" r:id="rId19"/>
    <p:sldId id="774" r:id="rId20"/>
    <p:sldId id="964" r:id="rId21"/>
    <p:sldId id="1242" r:id="rId22"/>
    <p:sldId id="1196" r:id="rId23"/>
    <p:sldId id="1251" r:id="rId24"/>
    <p:sldId id="1286" r:id="rId25"/>
    <p:sldId id="1283" r:id="rId26"/>
    <p:sldId id="1231" r:id="rId27"/>
    <p:sldId id="1291" r:id="rId28"/>
    <p:sldId id="1292" r:id="rId29"/>
    <p:sldId id="1233" r:id="rId30"/>
    <p:sldId id="1234" r:id="rId31"/>
    <p:sldId id="1293" r:id="rId32"/>
    <p:sldId id="1235" r:id="rId33"/>
    <p:sldId id="1236" r:id="rId34"/>
    <p:sldId id="1237" r:id="rId35"/>
    <p:sldId id="1249" r:id="rId36"/>
    <p:sldId id="1294" r:id="rId37"/>
    <p:sldId id="1163" r:id="rId38"/>
    <p:sldId id="1218" r:id="rId39"/>
    <p:sldId id="1177" r:id="rId40"/>
    <p:sldId id="1285" r:id="rId41"/>
    <p:sldId id="1224" r:id="rId42"/>
  </p:sldIdLst>
  <p:sldSz cx="9144000" cy="6858000" type="screen4x3"/>
  <p:notesSz cx="7099300" cy="10234613"/>
  <p:embeddedFontLst>
    <p:embeddedFont>
      <p:font typeface="Cambria Math" panose="02040503050406030204" pitchFamily="18" charset="0"/>
      <p:regular r:id="rId45"/>
    </p:embeddedFont>
    <p:embeddedFont>
      <p:font typeface="Calibri" panose="020F0502020204030204" pitchFamily="34" charset="0"/>
      <p:regular r:id="rId46"/>
      <p:bold r:id="rId47"/>
      <p:italic r:id="rId48"/>
      <p:boldItalic r:id="rId49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8000"/>
    <a:srgbClr val="339933"/>
    <a:srgbClr val="99FFCC"/>
    <a:srgbClr val="0000CC"/>
    <a:srgbClr val="009900"/>
    <a:srgbClr val="0000FF"/>
    <a:srgbClr val="FFC000"/>
    <a:srgbClr val="FFFF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96" autoAdjust="0"/>
    <p:restoredTop sz="98655" autoAdjust="0"/>
  </p:normalViewPr>
  <p:slideViewPr>
    <p:cSldViewPr>
      <p:cViewPr varScale="1">
        <p:scale>
          <a:sx n="76" d="100"/>
          <a:sy n="76" d="100"/>
        </p:scale>
        <p:origin x="8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-16686"/>
    </p:cViewPr>
  </p:sorterViewPr>
  <p:notesViewPr>
    <p:cSldViewPr>
      <p:cViewPr varScale="1">
        <p:scale>
          <a:sx n="84" d="100"/>
          <a:sy n="84" d="100"/>
        </p:scale>
        <p:origin x="-1884" y="-78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3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1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font" Target="fonts/font4.fntdata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de-DE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295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de-DE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de-DE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295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8904E060-FDAB-4DE5-B2D6-BF77361F99B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36549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de-DE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5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de-DE"/>
          </a:p>
        </p:txBody>
      </p:sp>
      <p:sp>
        <p:nvSpPr>
          <p:cNvPr id="1126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1" y="4861442"/>
            <a:ext cx="567944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de-DE"/>
          </a:p>
        </p:txBody>
      </p:sp>
      <p:sp>
        <p:nvSpPr>
          <p:cNvPr id="1126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5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18A0BB07-0A48-49E2-8DB3-57CB813C441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30364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878613-56B5-4F38-8919-7C7DADE2094A}" type="slidenum">
              <a:rPr lang="de-DE"/>
              <a:pPr/>
              <a:t>1</a:t>
            </a:fld>
            <a:endParaRPr lang="de-DE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7652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4DA58-1465-4DC3-BE47-152A56EFC69E}" type="slidenum">
              <a:rPr lang="de-DE" smtClean="0">
                <a:solidFill>
                  <a:prstClr val="black"/>
                </a:solidFill>
              </a:rPr>
              <a:pPr/>
              <a:t>10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4803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non-</a:t>
            </a:r>
            <a:r>
              <a:rPr lang="de-DE" dirty="0" err="1" smtClean="0"/>
              <a:t>local</a:t>
            </a:r>
            <a:r>
              <a:rPr lang="de-DE" baseline="0" dirty="0" smtClean="0"/>
              <a:t> due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:</a:t>
            </a:r>
            <a:endParaRPr lang="de-DE" dirty="0" smtClean="0"/>
          </a:p>
          <a:p>
            <a:r>
              <a:rPr lang="de-DE" dirty="0" err="1" smtClean="0"/>
              <a:t>spin</a:t>
            </a:r>
            <a:r>
              <a:rPr lang="de-DE" dirty="0" smtClean="0"/>
              <a:t> </a:t>
            </a:r>
            <a:r>
              <a:rPr lang="de-DE" dirty="0" err="1" smtClean="0"/>
              <a:t>polarisation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not a </a:t>
            </a:r>
            <a:r>
              <a:rPr lang="de-DE" dirty="0" err="1" smtClean="0"/>
              <a:t>conserved</a:t>
            </a:r>
            <a:r>
              <a:rPr lang="de-DE" dirty="0" smtClean="0"/>
              <a:t> </a:t>
            </a:r>
            <a:r>
              <a:rPr lang="de-DE" dirty="0" err="1" smtClean="0"/>
              <a:t>quantity</a:t>
            </a:r>
            <a:r>
              <a:rPr lang="de-DE" dirty="0" smtClean="0"/>
              <a:t> </a:t>
            </a:r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err="1" smtClean="0">
                <a:sym typeface="Wingdings" pitchFamily="2" charset="2"/>
              </a:rPr>
              <a:t>diffusion</a:t>
            </a:r>
            <a:r>
              <a:rPr lang="de-DE" dirty="0" smtClean="0">
                <a:sym typeface="Wingdings" pitchFamily="2" charset="2"/>
              </a:rPr>
              <a:t> in </a:t>
            </a:r>
            <a:r>
              <a:rPr lang="de-DE" dirty="0" err="1" smtClean="0">
                <a:sym typeface="Wingdings" pitchFamily="2" charset="2"/>
              </a:rPr>
              <a:t>both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direction</a:t>
            </a:r>
            <a:endParaRPr lang="de-DE" dirty="0" smtClean="0">
              <a:sym typeface="Wingdings" pitchFamily="2" charset="2"/>
            </a:endParaRPr>
          </a:p>
          <a:p>
            <a:r>
              <a:rPr lang="de-DE" dirty="0" err="1" smtClean="0">
                <a:sym typeface="Wingdings" pitchFamily="2" charset="2"/>
              </a:rPr>
              <a:t>no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magnetic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contacts</a:t>
            </a:r>
            <a:r>
              <a:rPr lang="de-DE" baseline="0" dirty="0" smtClean="0">
                <a:sym typeface="Wingdings" pitchFamily="2" charset="2"/>
              </a:rPr>
              <a:t>: </a:t>
            </a:r>
            <a:r>
              <a:rPr lang="de-DE" baseline="0" dirty="0" err="1" smtClean="0">
                <a:sym typeface="Wingdings" pitchFamily="2" charset="2"/>
              </a:rPr>
              <a:t>stray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fields</a:t>
            </a:r>
            <a:r>
              <a:rPr lang="de-DE" baseline="0" dirty="0" smtClean="0">
                <a:sym typeface="Wingdings" pitchFamily="2" charset="2"/>
              </a:rPr>
              <a:t>, </a:t>
            </a:r>
            <a:r>
              <a:rPr lang="de-DE" baseline="0" dirty="0" err="1" smtClean="0">
                <a:sym typeface="Wingdings" pitchFamily="2" charset="2"/>
              </a:rPr>
              <a:t>interface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problems</a:t>
            </a:r>
            <a:endParaRPr lang="de-DE" baseline="0" dirty="0" smtClean="0">
              <a:sym typeface="Wingdings" pitchFamily="2" charset="2"/>
            </a:endParaRPr>
          </a:p>
          <a:p>
            <a:endParaRPr lang="de-DE" baseline="0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de-DE" sz="1300" dirty="0"/>
              <a:t> Non-</a:t>
            </a:r>
            <a:r>
              <a:rPr lang="de-DE" sz="1300" dirty="0" err="1"/>
              <a:t>local</a:t>
            </a:r>
            <a:endParaRPr lang="de-DE" sz="1300" dirty="0"/>
          </a:p>
          <a:p>
            <a:pPr>
              <a:buFont typeface="Arial" pitchFamily="34" charset="0"/>
              <a:buChar char="•"/>
            </a:pPr>
            <a:r>
              <a:rPr lang="de-DE" sz="1300" dirty="0"/>
              <a:t> </a:t>
            </a:r>
            <a:r>
              <a:rPr lang="de-DE" sz="1300" dirty="0" err="1"/>
              <a:t>magnetic</a:t>
            </a:r>
            <a:r>
              <a:rPr lang="de-DE" sz="1300" dirty="0"/>
              <a:t> </a:t>
            </a:r>
            <a:r>
              <a:rPr lang="de-DE" sz="1300" dirty="0" err="1"/>
              <a:t>probes</a:t>
            </a:r>
            <a:endParaRPr lang="de-DE" sz="1300" dirty="0"/>
          </a:p>
          <a:p>
            <a:pPr>
              <a:buFont typeface="Arial" pitchFamily="34" charset="0"/>
              <a:buChar char="•"/>
            </a:pPr>
            <a:r>
              <a:rPr lang="de-DE" sz="1300" dirty="0"/>
              <a:t> Aluminium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4DA58-1465-4DC3-BE47-152A56EFC69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90152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non-</a:t>
            </a:r>
            <a:r>
              <a:rPr lang="de-DE" dirty="0" err="1" smtClean="0"/>
              <a:t>local</a:t>
            </a:r>
            <a:r>
              <a:rPr lang="de-DE" baseline="0" dirty="0" smtClean="0"/>
              <a:t> due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:</a:t>
            </a:r>
            <a:endParaRPr lang="de-DE" dirty="0" smtClean="0"/>
          </a:p>
          <a:p>
            <a:r>
              <a:rPr lang="de-DE" dirty="0" err="1" smtClean="0"/>
              <a:t>spin</a:t>
            </a:r>
            <a:r>
              <a:rPr lang="de-DE" dirty="0" smtClean="0"/>
              <a:t> </a:t>
            </a:r>
            <a:r>
              <a:rPr lang="de-DE" dirty="0" err="1" smtClean="0"/>
              <a:t>polarisation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not a </a:t>
            </a:r>
            <a:r>
              <a:rPr lang="de-DE" dirty="0" err="1" smtClean="0"/>
              <a:t>conserved</a:t>
            </a:r>
            <a:r>
              <a:rPr lang="de-DE" dirty="0" smtClean="0"/>
              <a:t> </a:t>
            </a:r>
            <a:r>
              <a:rPr lang="de-DE" dirty="0" err="1" smtClean="0"/>
              <a:t>quantity</a:t>
            </a:r>
            <a:r>
              <a:rPr lang="de-DE" dirty="0" smtClean="0"/>
              <a:t> </a:t>
            </a:r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err="1" smtClean="0">
                <a:sym typeface="Wingdings" pitchFamily="2" charset="2"/>
              </a:rPr>
              <a:t>diffusion</a:t>
            </a:r>
            <a:r>
              <a:rPr lang="de-DE" dirty="0" smtClean="0">
                <a:sym typeface="Wingdings" pitchFamily="2" charset="2"/>
              </a:rPr>
              <a:t> in </a:t>
            </a:r>
            <a:r>
              <a:rPr lang="de-DE" dirty="0" err="1" smtClean="0">
                <a:sym typeface="Wingdings" pitchFamily="2" charset="2"/>
              </a:rPr>
              <a:t>both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direction</a:t>
            </a:r>
            <a:endParaRPr lang="de-DE" dirty="0" smtClean="0">
              <a:sym typeface="Wingdings" pitchFamily="2" charset="2"/>
            </a:endParaRPr>
          </a:p>
          <a:p>
            <a:r>
              <a:rPr lang="de-DE" dirty="0" err="1" smtClean="0">
                <a:sym typeface="Wingdings" pitchFamily="2" charset="2"/>
              </a:rPr>
              <a:t>no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magnetic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contacts</a:t>
            </a:r>
            <a:r>
              <a:rPr lang="de-DE" baseline="0" dirty="0" smtClean="0">
                <a:sym typeface="Wingdings" pitchFamily="2" charset="2"/>
              </a:rPr>
              <a:t>: </a:t>
            </a:r>
            <a:r>
              <a:rPr lang="de-DE" baseline="0" dirty="0" err="1" smtClean="0">
                <a:sym typeface="Wingdings" pitchFamily="2" charset="2"/>
              </a:rPr>
              <a:t>stray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fields</a:t>
            </a:r>
            <a:r>
              <a:rPr lang="de-DE" baseline="0" dirty="0" smtClean="0">
                <a:sym typeface="Wingdings" pitchFamily="2" charset="2"/>
              </a:rPr>
              <a:t>, </a:t>
            </a:r>
            <a:r>
              <a:rPr lang="de-DE" baseline="0" dirty="0" err="1" smtClean="0">
                <a:sym typeface="Wingdings" pitchFamily="2" charset="2"/>
              </a:rPr>
              <a:t>interface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baseline="0" dirty="0" err="1" smtClean="0">
                <a:sym typeface="Wingdings" pitchFamily="2" charset="2"/>
              </a:rPr>
              <a:t>problems</a:t>
            </a:r>
            <a:endParaRPr lang="de-DE" baseline="0" dirty="0" smtClean="0">
              <a:sym typeface="Wingdings" pitchFamily="2" charset="2"/>
            </a:endParaRPr>
          </a:p>
          <a:p>
            <a:endParaRPr lang="de-DE" baseline="0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de-DE" sz="1300" dirty="0"/>
              <a:t> Non-</a:t>
            </a:r>
            <a:r>
              <a:rPr lang="de-DE" sz="1300" dirty="0" err="1"/>
              <a:t>local</a:t>
            </a:r>
            <a:endParaRPr lang="de-DE" sz="1300" dirty="0"/>
          </a:p>
          <a:p>
            <a:pPr>
              <a:buFont typeface="Arial" pitchFamily="34" charset="0"/>
              <a:buChar char="•"/>
            </a:pPr>
            <a:r>
              <a:rPr lang="de-DE" sz="1300" dirty="0"/>
              <a:t> </a:t>
            </a:r>
            <a:r>
              <a:rPr lang="de-DE" sz="1300" dirty="0" err="1"/>
              <a:t>magnetic</a:t>
            </a:r>
            <a:r>
              <a:rPr lang="de-DE" sz="1300" dirty="0"/>
              <a:t> </a:t>
            </a:r>
            <a:r>
              <a:rPr lang="de-DE" sz="1300" dirty="0" err="1"/>
              <a:t>probes</a:t>
            </a:r>
            <a:endParaRPr lang="de-DE" sz="1300" dirty="0"/>
          </a:p>
          <a:p>
            <a:pPr>
              <a:buFont typeface="Arial" pitchFamily="34" charset="0"/>
              <a:buChar char="•"/>
            </a:pPr>
            <a:r>
              <a:rPr lang="de-DE" sz="1300" dirty="0"/>
              <a:t> Aluminium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4DA58-1465-4DC3-BE47-152A56EFC69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53327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4DA58-1465-4DC3-BE47-152A56EFC69E}" type="slidenum">
              <a:rPr lang="de-DE" smtClean="0">
                <a:solidFill>
                  <a:prstClr val="black"/>
                </a:solidFill>
              </a:rPr>
              <a:pPr/>
              <a:t>13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2913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4DA58-1465-4DC3-BE47-152A56EFC69E}" type="slidenum">
              <a:rPr lang="de-DE" smtClean="0">
                <a:solidFill>
                  <a:prstClr val="black"/>
                </a:solidFill>
              </a:rPr>
              <a:pPr/>
              <a:t>14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7103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4DA58-1465-4DC3-BE47-152A56EFC69E}" type="slidenum">
              <a:rPr lang="de-DE" smtClean="0">
                <a:solidFill>
                  <a:prstClr val="black"/>
                </a:solidFill>
              </a:rPr>
              <a:pPr/>
              <a:t>15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6177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4DA58-1465-4DC3-BE47-152A56EFC69E}" type="slidenum">
              <a:rPr lang="de-DE" smtClean="0">
                <a:solidFill>
                  <a:prstClr val="black"/>
                </a:solidFill>
              </a:rPr>
              <a:pPr/>
              <a:t>16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5886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4DA58-1465-4DC3-BE47-152A56EFC69E}" type="slidenum">
              <a:rPr lang="de-DE" smtClean="0">
                <a:solidFill>
                  <a:prstClr val="black"/>
                </a:solidFill>
              </a:rPr>
              <a:pPr/>
              <a:t>17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9711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4DA58-1465-4DC3-BE47-152A56EFC69E}" type="slidenum">
              <a:rPr lang="de-DE" smtClean="0">
                <a:solidFill>
                  <a:prstClr val="black"/>
                </a:solidFill>
              </a:rPr>
              <a:pPr/>
              <a:t>18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7824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4DA58-1465-4DC3-BE47-152A56EFC69E}" type="slidenum">
              <a:rPr lang="de-DE" smtClean="0">
                <a:solidFill>
                  <a:prstClr val="black"/>
                </a:solidFill>
              </a:rPr>
              <a:pPr/>
              <a:t>19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843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8E0D57-64B7-42F9-AE29-CD7E2024D623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 smtClean="0">
              <a:solidFill>
                <a:prstClr val="black"/>
              </a:solidFill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8088" y="555625"/>
            <a:ext cx="4686300" cy="3514725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6916" y="4283000"/>
            <a:ext cx="6172004" cy="5182870"/>
          </a:xfrm>
          <a:noFill/>
          <a:ln/>
        </p:spPr>
        <p:txBody>
          <a:bodyPr lIns="94926" tIns="47464" rIns="94926" bIns="47464"/>
          <a:lstStyle/>
          <a:p>
            <a:pPr algn="just" eaLnBrk="1" hangingPunct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0189349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4DA58-1465-4DC3-BE47-152A56EFC69E}" type="slidenum">
              <a:rPr lang="de-DE" smtClean="0">
                <a:solidFill>
                  <a:prstClr val="black"/>
                </a:solidFill>
              </a:rPr>
              <a:pPr/>
              <a:t>20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4160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4DA58-1465-4DC3-BE47-152A56EFC69E}" type="slidenum">
              <a:rPr lang="de-DE" smtClean="0">
                <a:solidFill>
                  <a:prstClr val="black"/>
                </a:solidFill>
              </a:rPr>
              <a:pPr/>
              <a:t>21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3995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4DA58-1465-4DC3-BE47-152A56EFC69E}" type="slidenum">
              <a:rPr lang="de-DE" smtClean="0">
                <a:solidFill>
                  <a:prstClr val="black"/>
                </a:solidFill>
              </a:rPr>
              <a:pPr/>
              <a:t>22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6177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0BB07-0A48-49E2-8DB3-57CB813C4414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91062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0BB07-0A48-49E2-8DB3-57CB813C4414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80444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0BB07-0A48-49E2-8DB3-57CB813C4414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84141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0BB07-0A48-49E2-8DB3-57CB813C4414}" type="slidenum">
              <a:rPr lang="de-DE" smtClean="0">
                <a:solidFill>
                  <a:prstClr val="black"/>
                </a:solidFill>
              </a:rPr>
              <a:pPr/>
              <a:t>26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34000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0BB07-0A48-49E2-8DB3-57CB813C4414}" type="slidenum">
              <a:rPr lang="de-DE" smtClean="0">
                <a:solidFill>
                  <a:prstClr val="black"/>
                </a:solidFill>
              </a:rPr>
              <a:pPr/>
              <a:t>27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4873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0BB07-0A48-49E2-8DB3-57CB813C4414}" type="slidenum">
              <a:rPr lang="de-DE" smtClean="0">
                <a:solidFill>
                  <a:prstClr val="black"/>
                </a:solidFill>
              </a:rPr>
              <a:pPr/>
              <a:t>28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7924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0BB07-0A48-49E2-8DB3-57CB813C4414}" type="slidenum">
              <a:rPr lang="de-DE" smtClean="0">
                <a:solidFill>
                  <a:prstClr val="black"/>
                </a:solidFill>
              </a:rPr>
              <a:pPr/>
              <a:t>29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742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4DA58-1465-4DC3-BE47-152A56EFC69E}" type="slidenum">
              <a:rPr lang="de-DE" smtClean="0">
                <a:solidFill>
                  <a:prstClr val="black"/>
                </a:solidFill>
              </a:rPr>
              <a:pPr/>
              <a:t>3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48336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0BB07-0A48-49E2-8DB3-57CB813C4414}" type="slidenum">
              <a:rPr lang="de-DE" smtClean="0">
                <a:solidFill>
                  <a:prstClr val="black"/>
                </a:solidFill>
              </a:rPr>
              <a:pPr/>
              <a:t>30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3708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0BB07-0A48-49E2-8DB3-57CB813C4414}" type="slidenum">
              <a:rPr lang="de-DE" smtClean="0">
                <a:solidFill>
                  <a:prstClr val="black"/>
                </a:solidFill>
              </a:rPr>
              <a:pPr/>
              <a:t>31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60106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0BB07-0A48-49E2-8DB3-57CB813C4414}" type="slidenum">
              <a:rPr lang="de-DE" smtClean="0">
                <a:solidFill>
                  <a:prstClr val="black"/>
                </a:solidFill>
              </a:rPr>
              <a:pPr/>
              <a:t>32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97948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0BB07-0A48-49E2-8DB3-57CB813C4414}" type="slidenum">
              <a:rPr lang="de-DE" smtClean="0">
                <a:solidFill>
                  <a:prstClr val="black"/>
                </a:solidFill>
              </a:rPr>
              <a:pPr/>
              <a:t>33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28815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0BB07-0A48-49E2-8DB3-57CB813C4414}" type="slidenum">
              <a:rPr lang="de-DE" smtClean="0">
                <a:solidFill>
                  <a:prstClr val="black"/>
                </a:solidFill>
              </a:rPr>
              <a:pPr/>
              <a:t>34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33378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0BB07-0A48-49E2-8DB3-57CB813C4414}" type="slidenum">
              <a:rPr lang="de-DE" smtClean="0">
                <a:solidFill>
                  <a:prstClr val="black"/>
                </a:solidFill>
              </a:rPr>
              <a:pPr/>
              <a:t>35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33378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0BB07-0A48-49E2-8DB3-57CB813C4414}" type="slidenum">
              <a:rPr lang="de-DE" smtClean="0">
                <a:solidFill>
                  <a:prstClr val="black"/>
                </a:solidFill>
              </a:rPr>
              <a:pPr/>
              <a:t>36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6239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4DA58-1465-4DC3-BE47-152A56EFC69E}" type="slidenum">
              <a:rPr lang="de-DE" smtClean="0">
                <a:solidFill>
                  <a:prstClr val="black"/>
                </a:solidFill>
              </a:rPr>
              <a:pPr/>
              <a:t>37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65221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4DA58-1465-4DC3-BE47-152A56EFC69E}" type="slidenum">
              <a:rPr lang="de-DE" smtClean="0">
                <a:solidFill>
                  <a:prstClr val="black"/>
                </a:solidFill>
              </a:rPr>
              <a:pPr/>
              <a:t>38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6292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4DA58-1465-4DC3-BE47-152A56EFC69E}" type="slidenum">
              <a:rPr lang="de-DE" smtClean="0">
                <a:solidFill>
                  <a:prstClr val="black"/>
                </a:solidFill>
              </a:rPr>
              <a:pPr/>
              <a:t>39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0836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4DA58-1465-4DC3-BE47-152A56EFC69E}" type="slidenum">
              <a:rPr lang="de-DE" smtClean="0">
                <a:solidFill>
                  <a:prstClr val="black"/>
                </a:solidFill>
              </a:rPr>
              <a:pPr/>
              <a:t>4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19012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FE0E9-3A0A-4ADF-BD37-E2D488F9C889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618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4DA58-1465-4DC3-BE47-152A56EFC69E}" type="slidenum">
              <a:rPr lang="de-DE" smtClean="0">
                <a:solidFill>
                  <a:prstClr val="black"/>
                </a:solidFill>
              </a:rPr>
              <a:pPr/>
              <a:t>5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483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4DA58-1465-4DC3-BE47-152A56EFC69E}" type="slidenum">
              <a:rPr lang="de-DE" smtClean="0">
                <a:solidFill>
                  <a:prstClr val="black"/>
                </a:solidFill>
              </a:rPr>
              <a:pPr/>
              <a:t>6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6445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4DA58-1465-4DC3-BE47-152A56EFC69E}" type="slidenum">
              <a:rPr lang="de-DE" smtClean="0">
                <a:solidFill>
                  <a:prstClr val="black"/>
                </a:solidFill>
              </a:rPr>
              <a:pPr/>
              <a:t>7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3695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4DA58-1465-4DC3-BE47-152A56EFC69E}" type="slidenum">
              <a:rPr lang="de-DE" smtClean="0">
                <a:solidFill>
                  <a:prstClr val="black"/>
                </a:solidFill>
              </a:rPr>
              <a:pPr/>
              <a:t>8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4803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one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first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experiments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getting</a:t>
            </a:r>
            <a:r>
              <a:rPr lang="de-DE" baseline="0" dirty="0" smtClean="0"/>
              <a:t> …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84DA58-1465-4DC3-BE47-152A56EFC69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507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69410F-3DD7-4B46-A3D9-F53917FBA8F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1EA940-B522-47D5-A3CC-A85A006E025D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15888"/>
            <a:ext cx="2057400" cy="601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019800" cy="601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B8C2A-D11F-4391-A409-8E12C194F87F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115888"/>
            <a:ext cx="8097837" cy="3698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E319062-AB98-4495-8054-8C922512ECA6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390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A3114A8-FADE-48D4-A14B-81A33E235C8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88B78-75E0-4B45-8E17-6C8EF458E97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A5F61F-D809-4C65-AF75-1FB41A408512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325E1-6BB9-4046-AE39-FF894EDA79FB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ED5F94-B038-4316-9D44-38C445186EE9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99E4FA-36D5-4A3A-8CE6-852C5A2EA6B9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1A9BC-4ACD-44A0-81A8-706C5CF3260F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5EEC9-E06D-49C2-B5B0-2B0BA1292A93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115888"/>
            <a:ext cx="80978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Textmasterformate durch Klicken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8490E3A-C97A-4ECE-AC16-6EC2E0E69AB3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58775" y="539750"/>
            <a:ext cx="8780463" cy="53975"/>
          </a:xfrm>
          <a:prstGeom prst="rect">
            <a:avLst/>
          </a:prstGeom>
          <a:gradFill rotWithShape="1">
            <a:gsLst>
              <a:gs pos="0">
                <a:srgbClr val="0033CC"/>
              </a:gs>
              <a:gs pos="100000">
                <a:srgbClr val="0033CC">
                  <a:alpha val="20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0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8.bin"/><Relationship Id="rId12" Type="http://schemas.openxmlformats.org/officeDocument/2006/relationships/image" Target="../media/image3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33.png"/><Relationship Id="rId4" Type="http://schemas.openxmlformats.org/officeDocument/2006/relationships/image" Target="../media/image31.png"/><Relationship Id="rId9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3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33.png"/><Relationship Id="rId4" Type="http://schemas.openxmlformats.org/officeDocument/2006/relationships/image" Target="../media/image31.png"/><Relationship Id="rId9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11" Type="http://schemas.openxmlformats.org/officeDocument/2006/relationships/image" Target="../media/image34.png"/><Relationship Id="rId5" Type="http://schemas.openxmlformats.org/officeDocument/2006/relationships/image" Target="../media/image240.png"/><Relationship Id="rId10" Type="http://schemas.openxmlformats.org/officeDocument/2006/relationships/image" Target="../media/image14.png"/><Relationship Id="rId4" Type="http://schemas.openxmlformats.org/officeDocument/2006/relationships/image" Target="../media/image12.png"/><Relationship Id="rId9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0.png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11" Type="http://schemas.openxmlformats.org/officeDocument/2006/relationships/image" Target="../media/image14.png"/><Relationship Id="rId5" Type="http://schemas.openxmlformats.org/officeDocument/2006/relationships/image" Target="../media/image240.png"/><Relationship Id="rId10" Type="http://schemas.openxmlformats.org/officeDocument/2006/relationships/image" Target="../media/image13.jpeg"/><Relationship Id="rId4" Type="http://schemas.openxmlformats.org/officeDocument/2006/relationships/image" Target="../media/image12.png"/><Relationship Id="rId9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1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4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3" Type="http://schemas.openxmlformats.org/officeDocument/2006/relationships/notesSlide" Target="../notesSlides/notesSlide30.xml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10" Type="http://schemas.openxmlformats.org/officeDocument/2006/relationships/image" Target="../media/image58.png"/><Relationship Id="rId4" Type="http://schemas.openxmlformats.org/officeDocument/2006/relationships/image" Target="../media/image60.jpeg"/><Relationship Id="rId9" Type="http://schemas.openxmlformats.org/officeDocument/2006/relationships/image" Target="../media/image6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notesSlide" Target="../notesSlides/notesSlide31.xml"/><Relationship Id="rId7" Type="http://schemas.openxmlformats.org/officeDocument/2006/relationships/image" Target="../media/image5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61.jpeg"/><Relationship Id="rId10" Type="http://schemas.openxmlformats.org/officeDocument/2006/relationships/image" Target="../media/image58.png"/><Relationship Id="rId4" Type="http://schemas.openxmlformats.org/officeDocument/2006/relationships/image" Target="../media/image60.jpeg"/><Relationship Id="rId9" Type="http://schemas.openxmlformats.org/officeDocument/2006/relationships/image" Target="../media/image6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7" Type="http://schemas.openxmlformats.org/officeDocument/2006/relationships/image" Target="../media/image6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6.png"/><Relationship Id="rId5" Type="http://schemas.openxmlformats.org/officeDocument/2006/relationships/image" Target="../media/image65.wmf"/><Relationship Id="rId4" Type="http://schemas.openxmlformats.org/officeDocument/2006/relationships/oleObject" Target="../embeddings/oleObject17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7" Type="http://schemas.openxmlformats.org/officeDocument/2006/relationships/image" Target="../media/image6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5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66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notesSlide" Target="../notesSlides/notesSlide34.xml"/><Relationship Id="rId7" Type="http://schemas.openxmlformats.org/officeDocument/2006/relationships/image" Target="../media/image6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7" Type="http://schemas.openxmlformats.org/officeDocument/2006/relationships/image" Target="../media/image7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0.jpeg"/><Relationship Id="rId5" Type="http://schemas.openxmlformats.org/officeDocument/2006/relationships/image" Target="../media/image74.wmf"/><Relationship Id="rId4" Type="http://schemas.openxmlformats.org/officeDocument/2006/relationships/oleObject" Target="../embeddings/oleObject20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4" Type="http://schemas.openxmlformats.org/officeDocument/2006/relationships/image" Target="../media/image78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png"/><Relationship Id="rId4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emf"/><Relationship Id="rId3" Type="http://schemas.openxmlformats.org/officeDocument/2006/relationships/image" Target="../media/image22.png"/><Relationship Id="rId7" Type="http://schemas.openxmlformats.org/officeDocument/2006/relationships/image" Target="../media/image8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5.png"/><Relationship Id="rId4" Type="http://schemas.openxmlformats.org/officeDocument/2006/relationships/image" Target="../media/image17.png"/><Relationship Id="rId9" Type="http://schemas.openxmlformats.org/officeDocument/2006/relationships/image" Target="../media/image8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4.png"/><Relationship Id="rId7" Type="http://schemas.openxmlformats.org/officeDocument/2006/relationships/image" Target="../media/image18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png"/><Relationship Id="rId11" Type="http://schemas.openxmlformats.org/officeDocument/2006/relationships/image" Target="../media/image17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4.png"/><Relationship Id="rId7" Type="http://schemas.openxmlformats.org/officeDocument/2006/relationships/image" Target="../media/image18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png"/><Relationship Id="rId11" Type="http://schemas.openxmlformats.org/officeDocument/2006/relationships/image" Target="../media/image18.gif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0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24.wmf"/><Relationship Id="rId4" Type="http://schemas.openxmlformats.org/officeDocument/2006/relationships/image" Target="../media/image25.png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428596" y="2060848"/>
            <a:ext cx="8215370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Aft>
                <a:spcPts val="600"/>
              </a:spcAft>
            </a:pPr>
            <a:r>
              <a:rPr lang="de-DE" sz="2600" dirty="0" smtClean="0"/>
              <a:t>Sebastian T. B. Goennenwein</a:t>
            </a:r>
          </a:p>
          <a:p>
            <a:pPr algn="ctr" eaLnBrk="0" hangingPunct="0"/>
            <a:r>
              <a:rPr lang="en-US" sz="2000" dirty="0" smtClean="0">
                <a:cs typeface="Times New Roman" pitchFamily="18" charset="0"/>
              </a:rPr>
              <a:t>Walther-</a:t>
            </a:r>
            <a:r>
              <a:rPr lang="en-US" sz="2000" dirty="0" err="1" smtClean="0">
                <a:cs typeface="Times New Roman" pitchFamily="18" charset="0"/>
              </a:rPr>
              <a:t>Meißner</a:t>
            </a:r>
            <a:r>
              <a:rPr lang="en-US" sz="2000" dirty="0" smtClean="0">
                <a:cs typeface="Times New Roman" pitchFamily="18" charset="0"/>
              </a:rPr>
              <a:t>-</a:t>
            </a:r>
            <a:r>
              <a:rPr lang="en-US" sz="2000" dirty="0" err="1" smtClean="0">
                <a:cs typeface="Times New Roman" pitchFamily="18" charset="0"/>
              </a:rPr>
              <a:t>Institut</a:t>
            </a:r>
            <a:r>
              <a:rPr lang="en-US" sz="2000" dirty="0" smtClean="0">
                <a:cs typeface="Times New Roman" pitchFamily="18" charset="0"/>
              </a:rPr>
              <a:t>, </a:t>
            </a:r>
            <a:r>
              <a:rPr lang="en-US" sz="2000" dirty="0" err="1" smtClean="0">
                <a:cs typeface="Times New Roman" pitchFamily="18" charset="0"/>
              </a:rPr>
              <a:t>Ba</a:t>
            </a:r>
            <a:r>
              <a:rPr lang="de-DE" sz="2000" dirty="0" err="1" smtClean="0">
                <a:cs typeface="Times New Roman" pitchFamily="18" charset="0"/>
              </a:rPr>
              <a:t>yerische</a:t>
            </a:r>
            <a:r>
              <a:rPr lang="de-DE" sz="2000" dirty="0" smtClean="0">
                <a:cs typeface="Times New Roman" pitchFamily="18" charset="0"/>
              </a:rPr>
              <a:t> Akademie der Wissenschaften           </a:t>
            </a:r>
            <a:endParaRPr lang="de-DE" sz="2000" dirty="0"/>
          </a:p>
        </p:txBody>
      </p:sp>
      <p:sp>
        <p:nvSpPr>
          <p:cNvPr id="13333" name="Text Box 21"/>
          <p:cNvSpPr txBox="1">
            <a:spLocks noChangeArrowheads="1"/>
          </p:cNvSpPr>
          <p:nvPr/>
        </p:nvSpPr>
        <p:spPr bwMode="auto">
          <a:xfrm>
            <a:off x="4355976" y="3061697"/>
            <a:ext cx="4940300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Aft>
                <a:spcPts val="300"/>
              </a:spcAft>
            </a:pPr>
            <a:r>
              <a:rPr lang="de-DE" sz="1600" dirty="0">
                <a:solidFill>
                  <a:srgbClr val="FF0000"/>
                </a:solidFill>
                <a:cs typeface="Times New Roman" pitchFamily="18" charset="0"/>
              </a:rPr>
              <a:t>M. Althammer,</a:t>
            </a:r>
            <a:r>
              <a:rPr lang="de-DE" sz="1600" dirty="0">
                <a:cs typeface="Times New Roman" pitchFamily="18" charset="0"/>
              </a:rPr>
              <a:t> </a:t>
            </a:r>
            <a:r>
              <a:rPr lang="de-DE" sz="1600" dirty="0" smtClean="0">
                <a:solidFill>
                  <a:srgbClr val="FF0000"/>
                </a:solidFill>
                <a:cs typeface="Times New Roman" pitchFamily="18" charset="0"/>
              </a:rPr>
              <a:t>F. D</a:t>
            </a:r>
            <a:r>
              <a:rPr lang="de-DE" sz="1600" dirty="0">
                <a:solidFill>
                  <a:srgbClr val="FF0000"/>
                </a:solidFill>
                <a:cs typeface="Times New Roman" pitchFamily="18" charset="0"/>
              </a:rPr>
              <a:t>. Czeschka, </a:t>
            </a:r>
            <a:r>
              <a:rPr lang="de-DE" sz="1600" dirty="0" smtClean="0">
                <a:solidFill>
                  <a:srgbClr val="FF0000"/>
                </a:solidFill>
                <a:cs typeface="Times New Roman" pitchFamily="18" charset="0"/>
              </a:rPr>
              <a:t>J. Lotze, </a:t>
            </a:r>
            <a:br>
              <a:rPr lang="de-DE" sz="1600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de-DE" sz="1600" dirty="0" smtClean="0">
                <a:solidFill>
                  <a:srgbClr val="FF0000"/>
                </a:solidFill>
                <a:cs typeface="Times New Roman" pitchFamily="18" charset="0"/>
              </a:rPr>
              <a:t>S. Meyer, M</a:t>
            </a:r>
            <a:r>
              <a:rPr lang="de-DE" sz="1600" dirty="0">
                <a:solidFill>
                  <a:srgbClr val="FF0000"/>
                </a:solidFill>
                <a:cs typeface="Times New Roman" pitchFamily="18" charset="0"/>
              </a:rPr>
              <a:t>. Schreier, M. Weiler, </a:t>
            </a:r>
            <a:r>
              <a:rPr lang="de-DE" sz="1600" dirty="0" smtClean="0">
                <a:solidFill>
                  <a:srgbClr val="FF0000"/>
                </a:solidFill>
                <a:cs typeface="Times New Roman" pitchFamily="18" charset="0"/>
              </a:rPr>
              <a:t/>
            </a:r>
            <a:br>
              <a:rPr lang="de-DE" sz="1600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de-DE" sz="1600" dirty="0" smtClean="0">
                <a:cs typeface="Times New Roman" pitchFamily="18" charset="0"/>
              </a:rPr>
              <a:t>S. Geprägs, M. Opel, H. Huebl, R. Gross,   </a:t>
            </a:r>
            <a:br>
              <a:rPr lang="de-DE" sz="1600" dirty="0" smtClean="0">
                <a:cs typeface="Times New Roman" pitchFamily="18" charset="0"/>
              </a:rPr>
            </a:br>
            <a:r>
              <a:rPr lang="de-DE" sz="1600" dirty="0" smtClean="0">
                <a:cs typeface="Times New Roman" pitchFamily="18" charset="0"/>
              </a:rPr>
              <a:t>Walther-Meißner-Institut</a:t>
            </a:r>
          </a:p>
          <a:p>
            <a:pPr eaLnBrk="0" hangingPunct="0">
              <a:spcBef>
                <a:spcPts val="600"/>
              </a:spcBef>
              <a:spcAft>
                <a:spcPts val="0"/>
              </a:spcAft>
            </a:pPr>
            <a:r>
              <a:rPr lang="de-DE" sz="1600" dirty="0" smtClean="0"/>
              <a:t>E</a:t>
            </a:r>
            <a:r>
              <a:rPr lang="de-DE" sz="1600" dirty="0"/>
              <a:t>. </a:t>
            </a:r>
            <a:r>
              <a:rPr lang="de-DE" sz="1600" dirty="0" smtClean="0"/>
              <a:t>Saitoh </a:t>
            </a:r>
            <a:r>
              <a:rPr lang="de-DE" sz="1600" dirty="0" err="1" smtClean="0"/>
              <a:t>and</a:t>
            </a:r>
            <a:r>
              <a:rPr lang="de-DE" sz="1600" dirty="0" smtClean="0"/>
              <a:t> G.E.W. Bauer &amp; </a:t>
            </a:r>
            <a:r>
              <a:rPr lang="de-DE" sz="1600" dirty="0" err="1" smtClean="0"/>
              <a:t>groups</a:t>
            </a:r>
            <a:r>
              <a:rPr lang="de-DE" sz="1600" dirty="0"/>
              <a:t/>
            </a:r>
            <a:br>
              <a:rPr lang="de-DE" sz="1600" dirty="0"/>
            </a:br>
            <a:r>
              <a:rPr lang="en-US" sz="1600" dirty="0"/>
              <a:t>Institute for Materials Research, </a:t>
            </a:r>
            <a:r>
              <a:rPr lang="en-US" sz="1600" dirty="0" smtClean="0"/>
              <a:t>Tohoku U, Japan, </a:t>
            </a:r>
            <a:r>
              <a:rPr lang="en-US" sz="1600" dirty="0" err="1" smtClean="0">
                <a:cs typeface="Times New Roman" pitchFamily="18" charset="0"/>
              </a:rPr>
              <a:t>Kavli</a:t>
            </a:r>
            <a:r>
              <a:rPr lang="en-US" sz="1600" dirty="0" smtClean="0">
                <a:cs typeface="Times New Roman" pitchFamily="18" charset="0"/>
              </a:rPr>
              <a:t> </a:t>
            </a:r>
            <a:r>
              <a:rPr lang="en-US" sz="1600" dirty="0">
                <a:cs typeface="Times New Roman" pitchFamily="18" charset="0"/>
              </a:rPr>
              <a:t>Institute of </a:t>
            </a:r>
            <a:r>
              <a:rPr lang="en-US" sz="1600" dirty="0" err="1">
                <a:cs typeface="Times New Roman" pitchFamily="18" charset="0"/>
              </a:rPr>
              <a:t>NanoScience</a:t>
            </a:r>
            <a:r>
              <a:rPr lang="en-US" sz="1600" dirty="0">
                <a:cs typeface="Times New Roman" pitchFamily="18" charset="0"/>
              </a:rPr>
              <a:t>, </a:t>
            </a:r>
            <a:r>
              <a:rPr lang="en-US" sz="1600" dirty="0" smtClean="0">
                <a:cs typeface="Times New Roman" pitchFamily="18" charset="0"/>
              </a:rPr>
              <a:t>TU Delft, NL</a:t>
            </a:r>
          </a:p>
          <a:p>
            <a:pPr eaLnBrk="0" hangingPunct="0">
              <a:spcBef>
                <a:spcPts val="600"/>
              </a:spcBef>
              <a:spcAft>
                <a:spcPts val="0"/>
              </a:spcAft>
            </a:pPr>
            <a:r>
              <a:rPr lang="en-US" sz="1600" dirty="0" smtClean="0">
                <a:cs typeface="Times New Roman" pitchFamily="18" charset="0"/>
              </a:rPr>
              <a:t>J. Xiao &amp; group</a:t>
            </a:r>
            <a:r>
              <a:rPr lang="en-US" sz="1600" dirty="0">
                <a:cs typeface="Times New Roman" pitchFamily="18" charset="0"/>
              </a:rPr>
              <a:t>, </a:t>
            </a:r>
            <a:r>
              <a:rPr lang="en-US" sz="1600" dirty="0" err="1">
                <a:cs typeface="Times New Roman" pitchFamily="18" charset="0"/>
              </a:rPr>
              <a:t>Fudan</a:t>
            </a:r>
            <a:r>
              <a:rPr lang="en-US" sz="1600" dirty="0">
                <a:cs typeface="Times New Roman" pitchFamily="18" charset="0"/>
              </a:rPr>
              <a:t> </a:t>
            </a:r>
            <a:r>
              <a:rPr lang="en-US" sz="1600" dirty="0" smtClean="0">
                <a:cs typeface="Times New Roman" pitchFamily="18" charset="0"/>
              </a:rPr>
              <a:t>U, Shanghai</a:t>
            </a:r>
          </a:p>
          <a:p>
            <a:pPr eaLnBrk="0" hangingPunct="0">
              <a:spcBef>
                <a:spcPts val="600"/>
              </a:spcBef>
              <a:spcAft>
                <a:spcPts val="0"/>
              </a:spcAft>
            </a:pPr>
            <a:r>
              <a:rPr lang="en-US" sz="1600" dirty="0" smtClean="0">
                <a:cs typeface="Times New Roman" pitchFamily="18" charset="0"/>
              </a:rPr>
              <a:t>Y. </a:t>
            </a:r>
            <a:r>
              <a:rPr lang="en-US" sz="1600" dirty="0" err="1" smtClean="0">
                <a:cs typeface="Times New Roman" pitchFamily="18" charset="0"/>
              </a:rPr>
              <a:t>Tserkovnyak</a:t>
            </a:r>
            <a:r>
              <a:rPr lang="en-US" sz="1600" dirty="0" smtClean="0">
                <a:cs typeface="Times New Roman" pitchFamily="18" charset="0"/>
              </a:rPr>
              <a:t> &amp; group, UCLA, USA</a:t>
            </a:r>
          </a:p>
          <a:p>
            <a:pPr eaLnBrk="0" hangingPunct="0">
              <a:spcBef>
                <a:spcPts val="600"/>
              </a:spcBef>
              <a:spcAft>
                <a:spcPts val="300"/>
              </a:spcAft>
            </a:pPr>
            <a:r>
              <a:rPr lang="en-US" sz="1600" dirty="0" smtClean="0">
                <a:cs typeface="Times New Roman" pitchFamily="18" charset="0"/>
              </a:rPr>
              <a:t>M. </a:t>
            </a:r>
            <a:r>
              <a:rPr lang="en-US" sz="1600" dirty="0" err="1" smtClean="0">
                <a:cs typeface="Times New Roman" pitchFamily="18" charset="0"/>
              </a:rPr>
              <a:t>Kläui</a:t>
            </a:r>
            <a:r>
              <a:rPr lang="en-US" sz="1600" dirty="0" smtClean="0">
                <a:cs typeface="Times New Roman" pitchFamily="18" charset="0"/>
              </a:rPr>
              <a:t> &amp; group, </a:t>
            </a:r>
            <a:r>
              <a:rPr lang="en-US" sz="1600" dirty="0" err="1" smtClean="0">
                <a:cs typeface="Times New Roman" pitchFamily="18" charset="0"/>
              </a:rPr>
              <a:t>Uni</a:t>
            </a:r>
            <a:r>
              <a:rPr lang="en-US" sz="1600" dirty="0" smtClean="0">
                <a:cs typeface="Times New Roman" pitchFamily="18" charset="0"/>
              </a:rPr>
              <a:t> Mainz</a:t>
            </a:r>
            <a:endParaRPr lang="de-DE" sz="1600" dirty="0">
              <a:cs typeface="Times New Roman" pitchFamily="18" charset="0"/>
            </a:endParaRPr>
          </a:p>
        </p:txBody>
      </p:sp>
      <p:sp>
        <p:nvSpPr>
          <p:cNvPr id="13334" name="Rectangle 22"/>
          <p:cNvSpPr>
            <a:spLocks noChangeArrowheads="1"/>
          </p:cNvSpPr>
          <p:nvPr/>
        </p:nvSpPr>
        <p:spPr bwMode="auto">
          <a:xfrm>
            <a:off x="152400" y="381000"/>
            <a:ext cx="89916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" name="Picture 12" descr="P1010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3140968"/>
            <a:ext cx="4212150" cy="2793247"/>
          </a:xfrm>
          <a:prstGeom prst="rect">
            <a:avLst/>
          </a:prstGeom>
        </p:spPr>
      </p:pic>
      <p:pic>
        <p:nvPicPr>
          <p:cNvPr id="15" name="Picture 23" descr="wmi181"/>
          <p:cNvPicPr>
            <a:picLocks noChangeAspect="1" noChangeArrowheads="1"/>
          </p:cNvPicPr>
          <p:nvPr/>
        </p:nvPicPr>
        <p:blipFill>
          <a:blip r:embed="rId4" cstate="print"/>
          <a:srcRect l="3703" t="16049" b="19753"/>
          <a:stretch>
            <a:fillRect/>
          </a:stretch>
        </p:blipFill>
        <p:spPr bwMode="auto">
          <a:xfrm>
            <a:off x="7884368" y="26576"/>
            <a:ext cx="1259632" cy="62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724128" y="5989035"/>
            <a:ext cx="1872208" cy="768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Grafik 10" descr="BADW_Neu-Logo_4c_pos_l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087" y="8773"/>
            <a:ext cx="2732713" cy="710023"/>
          </a:xfrm>
          <a:prstGeom prst="rect">
            <a:avLst/>
          </a:prstGeom>
        </p:spPr>
      </p:pic>
      <p:sp>
        <p:nvSpPr>
          <p:cNvPr id="12" name="Rectangle 8"/>
          <p:cNvSpPr/>
          <p:nvPr/>
        </p:nvSpPr>
        <p:spPr>
          <a:xfrm>
            <a:off x="-32" y="602128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cs typeface="Times New Roman" pitchFamily="18" charset="0"/>
              </a:rPr>
              <a:t>Financial support: Deutsche </a:t>
            </a:r>
            <a:r>
              <a:rPr lang="en-GB" sz="1600" dirty="0" err="1" smtClean="0">
                <a:cs typeface="Times New Roman" pitchFamily="18" charset="0"/>
              </a:rPr>
              <a:t>Forschungsgemeinschaft</a:t>
            </a:r>
            <a:r>
              <a:rPr lang="en-GB" sz="1600" dirty="0" smtClean="0">
                <a:cs typeface="Times New Roman" pitchFamily="18" charset="0"/>
              </a:rPr>
              <a:t> via </a:t>
            </a:r>
            <a:br>
              <a:rPr lang="en-GB" sz="1600" dirty="0" smtClean="0">
                <a:cs typeface="Times New Roman" pitchFamily="18" charset="0"/>
              </a:rPr>
            </a:br>
            <a:r>
              <a:rPr lang="en-GB" sz="1600" dirty="0" smtClean="0">
                <a:cs typeface="Times New Roman" pitchFamily="18" charset="0"/>
              </a:rPr>
              <a:t>SPP </a:t>
            </a:r>
            <a:r>
              <a:rPr lang="en-GB" sz="1600" dirty="0">
                <a:cs typeface="Times New Roman" pitchFamily="18" charset="0"/>
              </a:rPr>
              <a:t>1538 “</a:t>
            </a:r>
            <a:r>
              <a:rPr lang="en-GB" sz="1600" dirty="0" err="1">
                <a:cs typeface="Times New Roman" pitchFamily="18" charset="0"/>
              </a:rPr>
              <a:t>SpinCAT</a:t>
            </a:r>
            <a:r>
              <a:rPr lang="en-GB" sz="1600" dirty="0">
                <a:cs typeface="Times New Roman" pitchFamily="18" charset="0"/>
              </a:rPr>
              <a:t>” </a:t>
            </a:r>
            <a:r>
              <a:rPr lang="en-GB" sz="1600" dirty="0" smtClean="0">
                <a:cs typeface="Times New Roman" pitchFamily="18" charset="0"/>
              </a:rPr>
              <a:t>(GO 944/4) </a:t>
            </a:r>
            <a:r>
              <a:rPr lang="de-DE" sz="1600" dirty="0" err="1" smtClean="0">
                <a:cs typeface="Times New Roman" pitchFamily="18" charset="0"/>
              </a:rPr>
              <a:t>and</a:t>
            </a:r>
            <a:r>
              <a:rPr lang="de-DE" sz="1600" dirty="0" smtClean="0">
                <a:cs typeface="Times New Roman" pitchFamily="18" charset="0"/>
              </a:rPr>
              <a:t> </a:t>
            </a:r>
            <a:br>
              <a:rPr lang="de-DE" sz="1600" dirty="0" smtClean="0">
                <a:cs typeface="Times New Roman" pitchFamily="18" charset="0"/>
              </a:rPr>
            </a:br>
            <a:r>
              <a:rPr lang="de-DE" sz="1600" dirty="0" smtClean="0">
                <a:cs typeface="Times New Roman" pitchFamily="18" charset="0"/>
              </a:rPr>
              <a:t>Excellence Cluster NanoSystems Initiative </a:t>
            </a:r>
            <a:r>
              <a:rPr lang="de-DE" sz="1600" dirty="0" err="1" smtClean="0">
                <a:cs typeface="Times New Roman" pitchFamily="18" charset="0"/>
              </a:rPr>
              <a:t>Munich</a:t>
            </a:r>
            <a:endParaRPr lang="de-DE" sz="1600" dirty="0"/>
          </a:p>
        </p:txBody>
      </p:sp>
      <p:pic>
        <p:nvPicPr>
          <p:cNvPr id="16" name="Picture 2" descr="http://www.spincat.info/style/logo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133081"/>
            <a:ext cx="1150770" cy="1536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0" y="536848"/>
            <a:ext cx="914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b="1" dirty="0" smtClean="0"/>
              <a:t>Spin </a:t>
            </a:r>
            <a:r>
              <a:rPr lang="en-US" sz="3200" b="1" dirty="0"/>
              <a:t>Currents </a:t>
            </a:r>
            <a:endParaRPr lang="en-US" sz="3200" b="1" dirty="0" smtClean="0"/>
          </a:p>
          <a:p>
            <a:pPr algn="ctr">
              <a:spcBef>
                <a:spcPts val="600"/>
              </a:spcBef>
            </a:pPr>
            <a:r>
              <a:rPr lang="en-US" sz="2600" b="1" dirty="0" smtClean="0"/>
              <a:t>in Magnetic Insulator / Normal Metal </a:t>
            </a:r>
            <a:r>
              <a:rPr lang="en-US" sz="2600" b="1" dirty="0" err="1" smtClean="0"/>
              <a:t>Heterostructures</a:t>
            </a:r>
            <a:endParaRPr lang="de-DE" sz="2600" b="1" dirty="0"/>
          </a:p>
        </p:txBody>
      </p:sp>
    </p:spTree>
    <p:extLst>
      <p:ext uri="{BB962C8B-B14F-4D97-AF65-F5344CB8AC3E}">
        <p14:creationId xmlns:p14="http://schemas.microsoft.com/office/powerpoint/2010/main" val="29529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96" y="-99392"/>
            <a:ext cx="9144000" cy="657224"/>
          </a:xfrm>
        </p:spPr>
        <p:txBody>
          <a:bodyPr/>
          <a:lstStyle/>
          <a:p>
            <a:r>
              <a:rPr lang="de-DE" sz="2600" dirty="0" smtClean="0"/>
              <a:t>The </a:t>
            </a:r>
            <a:r>
              <a:rPr lang="de-DE" sz="2600" dirty="0" err="1" smtClean="0"/>
              <a:t>spin</a:t>
            </a:r>
            <a:r>
              <a:rPr lang="de-DE" sz="2600" dirty="0" smtClean="0"/>
              <a:t> Hall </a:t>
            </a:r>
            <a:r>
              <a:rPr lang="de-DE" sz="2600" dirty="0" err="1" smtClean="0"/>
              <a:t>effect</a:t>
            </a:r>
            <a:r>
              <a:rPr lang="de-DE" sz="2600" dirty="0" smtClean="0"/>
              <a:t> (SHE) : </a:t>
            </a:r>
            <a:r>
              <a:rPr lang="de-DE" sz="2600" dirty="0" err="1" smtClean="0"/>
              <a:t>spin</a:t>
            </a:r>
            <a:r>
              <a:rPr lang="de-DE" sz="2600" dirty="0" smtClean="0"/>
              <a:t> – </a:t>
            </a:r>
            <a:r>
              <a:rPr lang="de-DE" sz="2600" dirty="0" err="1" smtClean="0"/>
              <a:t>charge</a:t>
            </a:r>
            <a:r>
              <a:rPr lang="de-DE" sz="2600" dirty="0" smtClean="0"/>
              <a:t> </a:t>
            </a:r>
            <a:r>
              <a:rPr lang="de-DE" sz="2600" dirty="0" err="1" smtClean="0"/>
              <a:t>current</a:t>
            </a:r>
            <a:r>
              <a:rPr lang="de-DE" sz="2600" dirty="0" smtClean="0"/>
              <a:t> </a:t>
            </a:r>
            <a:r>
              <a:rPr lang="de-DE" sz="2600" dirty="0" err="1" smtClean="0"/>
              <a:t>conversion</a:t>
            </a:r>
            <a:endParaRPr lang="en-GB" sz="2600" dirty="0"/>
          </a:p>
        </p:txBody>
      </p:sp>
      <p:sp>
        <p:nvSpPr>
          <p:cNvPr id="4" name="Textfeld 3"/>
          <p:cNvSpPr txBox="1"/>
          <p:nvPr/>
        </p:nvSpPr>
        <p:spPr>
          <a:xfrm>
            <a:off x="2303253" y="500021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>
          <a:xfrm>
            <a:off x="6872362" y="5632525"/>
            <a:ext cx="2133600" cy="365125"/>
          </a:xfrm>
        </p:spPr>
        <p:txBody>
          <a:bodyPr/>
          <a:lstStyle/>
          <a:p>
            <a:fld id="{B1809A9B-A25A-4DCA-A35D-D331FC6BC9D7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17" name="Inhaltsplatzhalter 2"/>
          <p:cNvSpPr>
            <a:spLocks noGrp="1"/>
          </p:cNvSpPr>
          <p:nvPr>
            <p:ph idx="4294967295"/>
          </p:nvPr>
        </p:nvSpPr>
        <p:spPr>
          <a:xfrm>
            <a:off x="539551" y="836712"/>
            <a:ext cx="8231211" cy="21602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smtClean="0"/>
              <a:t>Spin Hall effect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sz="1800" dirty="0" smtClean="0"/>
              <a:t>spin-orbit coupling: interaction between spin and charge motion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sz="1800" dirty="0" smtClean="0">
                <a:sym typeface="Symbol"/>
              </a:rPr>
              <a:t>spin Hall angle  </a:t>
            </a:r>
            <a:r>
              <a:rPr lang="en-US" sz="2000" dirty="0" smtClean="0">
                <a:sym typeface="Symbol"/>
              </a:rPr>
              <a:t></a:t>
            </a:r>
            <a:r>
              <a:rPr lang="en-US" sz="2000" baseline="-25000" dirty="0" smtClean="0">
                <a:sym typeface="Symbol"/>
              </a:rPr>
              <a:t>SHE</a:t>
            </a:r>
            <a:r>
              <a:rPr lang="en-US" sz="2000" dirty="0" smtClean="0">
                <a:sym typeface="Symbol"/>
              </a:rPr>
              <a:t>  </a:t>
            </a:r>
            <a:r>
              <a:rPr lang="en-US" sz="1800" dirty="0" smtClean="0">
                <a:sym typeface="Symbol"/>
              </a:rPr>
              <a:t>parameterizes </a:t>
            </a:r>
            <a:r>
              <a:rPr lang="en-US" sz="1800" dirty="0" smtClean="0"/>
              <a:t>charge current </a:t>
            </a:r>
            <a:r>
              <a:rPr lang="en-US" sz="1800" dirty="0" smtClean="0">
                <a:sym typeface="Symbol"/>
              </a:rPr>
              <a:t> spin current  </a:t>
            </a:r>
            <a:br>
              <a:rPr lang="en-US" sz="1800" dirty="0" smtClean="0">
                <a:sym typeface="Symbol"/>
              </a:rPr>
            </a:br>
            <a:r>
              <a:rPr lang="en-US" sz="1800" dirty="0" smtClean="0">
                <a:sym typeface="Symbol"/>
              </a:rPr>
              <a:t>                                    conversion efficiency 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871130" y="2276872"/>
            <a:ext cx="3211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cs typeface="Arial" pitchFamily="34" charset="0"/>
              </a:rPr>
              <a:t>direct spin Hall effect (SHE)</a:t>
            </a:r>
            <a:endParaRPr lang="de-DE" b="1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847893" y="2261483"/>
            <a:ext cx="38138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prstClr val="black"/>
                </a:solidFill>
                <a:cs typeface="Arial" pitchFamily="34" charset="0"/>
              </a:rPr>
              <a:t>inverse spin Hall effect (ISHE)</a:t>
            </a:r>
            <a:endParaRPr lang="de-DE" sz="2000" b="1" dirty="0">
              <a:solidFill>
                <a:prstClr val="black"/>
              </a:solidFill>
              <a:cs typeface="Arial" pitchFamily="34" charset="0"/>
            </a:endParaRPr>
          </a:p>
        </p:txBody>
      </p:sp>
      <p:grpSp>
        <p:nvGrpSpPr>
          <p:cNvPr id="3" name="Gruppieren 5"/>
          <p:cNvGrpSpPr/>
          <p:nvPr/>
        </p:nvGrpSpPr>
        <p:grpSpPr>
          <a:xfrm>
            <a:off x="439404" y="5812522"/>
            <a:ext cx="4006225" cy="784830"/>
            <a:chOff x="439404" y="6102958"/>
            <a:chExt cx="4006225" cy="784830"/>
          </a:xfrm>
        </p:grpSpPr>
        <p:sp>
          <p:nvSpPr>
            <p:cNvPr id="11" name="Textfeld 10"/>
            <p:cNvSpPr txBox="1"/>
            <p:nvPr/>
          </p:nvSpPr>
          <p:spPr>
            <a:xfrm>
              <a:off x="439404" y="6102958"/>
              <a:ext cx="4006225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srgbClr val="020480"/>
                  </a:solidFill>
                  <a:cs typeface="Arial" pitchFamily="34" charset="0"/>
                </a:rPr>
                <a:t>charge current</a:t>
              </a:r>
              <a:r>
                <a:rPr lang="en-US" dirty="0" smtClean="0">
                  <a:solidFill>
                    <a:srgbClr val="FFCC00"/>
                  </a:solidFill>
                  <a:cs typeface="Arial" pitchFamily="34" charset="0"/>
                </a:rPr>
                <a:t>	            </a:t>
              </a:r>
              <a:r>
                <a:rPr lang="en-US" dirty="0" smtClean="0">
                  <a:solidFill>
                    <a:srgbClr val="FF0000"/>
                  </a:solidFill>
                  <a:cs typeface="Arial" pitchFamily="34" charset="0"/>
                  <a:sym typeface="Wingdings" pitchFamily="2" charset="2"/>
                </a:rPr>
                <a:t>spin current</a:t>
              </a:r>
              <a:endParaRPr lang="en-US" dirty="0" smtClean="0">
                <a:solidFill>
                  <a:srgbClr val="FF0000"/>
                </a:solidFill>
                <a:cs typeface="Arial" pitchFamily="34" charset="0"/>
              </a:endParaRP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5" name="Pfeil nach rechts 4"/>
            <p:cNvSpPr/>
            <p:nvPr/>
          </p:nvSpPr>
          <p:spPr>
            <a:xfrm>
              <a:off x="2093726" y="6260418"/>
              <a:ext cx="988719" cy="263511"/>
            </a:xfrm>
            <a:prstGeom prst="rightArrow">
              <a:avLst/>
            </a:prstGeom>
            <a:gradFill>
              <a:gsLst>
                <a:gs pos="0">
                  <a:srgbClr val="020480"/>
                </a:gs>
                <a:gs pos="97000">
                  <a:srgbClr val="FF0000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de-DE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Gruppieren 6"/>
          <p:cNvGrpSpPr/>
          <p:nvPr/>
        </p:nvGrpSpPr>
        <p:grpSpPr>
          <a:xfrm>
            <a:off x="4860607" y="5805491"/>
            <a:ext cx="4031873" cy="456535"/>
            <a:chOff x="4943556" y="6059823"/>
            <a:chExt cx="4031873" cy="456535"/>
          </a:xfrm>
        </p:grpSpPr>
        <p:sp>
          <p:nvSpPr>
            <p:cNvPr id="12" name="Textfeld 11"/>
            <p:cNvSpPr txBox="1"/>
            <p:nvPr/>
          </p:nvSpPr>
          <p:spPr>
            <a:xfrm>
              <a:off x="4943556" y="6059823"/>
              <a:ext cx="4031873" cy="456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srgbClr val="FF0000"/>
                  </a:solidFill>
                  <a:cs typeface="Arial" pitchFamily="34" charset="0"/>
                </a:rPr>
                <a:t>spin current                </a:t>
              </a:r>
              <a:r>
                <a:rPr lang="en-US" dirty="0" smtClean="0">
                  <a:solidFill>
                    <a:srgbClr val="FF0000"/>
                  </a:solidFill>
                  <a:cs typeface="Arial" pitchFamily="34" charset="0"/>
                  <a:sym typeface="Wingdings" pitchFamily="2" charset="2"/>
                </a:rPr>
                <a:t>  </a:t>
              </a:r>
              <a:r>
                <a:rPr lang="en-US" dirty="0" smtClean="0">
                  <a:solidFill>
                    <a:srgbClr val="020480"/>
                  </a:solidFill>
                  <a:cs typeface="Arial" pitchFamily="34" charset="0"/>
                  <a:sym typeface="Wingdings" pitchFamily="2" charset="2"/>
                </a:rPr>
                <a:t>charge current</a:t>
              </a:r>
              <a:endParaRPr lang="en-US" dirty="0" smtClean="0">
                <a:solidFill>
                  <a:srgbClr val="020480"/>
                </a:solidFill>
                <a:cs typeface="Arial" pitchFamily="34" charset="0"/>
              </a:endParaRPr>
            </a:p>
          </p:txBody>
        </p:sp>
        <p:sp>
          <p:nvSpPr>
            <p:cNvPr id="1418" name="Pfeil nach rechts 1417"/>
            <p:cNvSpPr/>
            <p:nvPr/>
          </p:nvSpPr>
          <p:spPr>
            <a:xfrm>
              <a:off x="6345627" y="6223236"/>
              <a:ext cx="988719" cy="263511"/>
            </a:xfrm>
            <a:prstGeom prst="rightArrow">
              <a:avLst/>
            </a:prstGeom>
            <a:gradFill>
              <a:gsLst>
                <a:gs pos="0">
                  <a:srgbClr val="FF0000"/>
                </a:gs>
                <a:gs pos="97000">
                  <a:srgbClr val="020480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de-DE">
                <a:solidFill>
                  <a:prstClr val="white"/>
                </a:solidFill>
              </a:endParaRPr>
            </a:p>
          </p:txBody>
        </p:sp>
      </p:grpSp>
      <p:pic>
        <p:nvPicPr>
          <p:cNvPr id="130057" name="Picture 9" descr="B:\Daten\Spin pumping\Vortrag\SHE_ISHE4-0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215" y="3757599"/>
            <a:ext cx="3157099" cy="206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0058" name="Picture 10" descr="B:\Daten\Spin pumping\Vortrag\SHE_ISHE4-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0" y="3639967"/>
            <a:ext cx="3316307" cy="2142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50105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7706944"/>
              </p:ext>
            </p:extLst>
          </p:nvPr>
        </p:nvGraphicFramePr>
        <p:xfrm>
          <a:off x="5399950" y="2780928"/>
          <a:ext cx="2339964" cy="747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282" name="Formel" r:id="rId6" imgW="1231560" imgH="393480" progId="Equation.3">
                  <p:embed/>
                </p:oleObj>
              </mc:Choice>
              <mc:Fallback>
                <p:oleObj name="Formel" r:id="rId6" imgW="1231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9950" y="2780928"/>
                        <a:ext cx="2339964" cy="747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hteck 23"/>
          <p:cNvSpPr/>
          <p:nvPr/>
        </p:nvSpPr>
        <p:spPr>
          <a:xfrm>
            <a:off x="8726855" y="5457702"/>
            <a:ext cx="539552" cy="4766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9834338"/>
              </p:ext>
            </p:extLst>
          </p:nvPr>
        </p:nvGraphicFramePr>
        <p:xfrm>
          <a:off x="1115616" y="2780928"/>
          <a:ext cx="2292084" cy="747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283" name="Formel" r:id="rId8" imgW="1206360" imgH="393480" progId="Equation.3">
                  <p:embed/>
                </p:oleObj>
              </mc:Choice>
              <mc:Fallback>
                <p:oleObj name="Formel" r:id="rId8" imgW="12063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780928"/>
                        <a:ext cx="2292084" cy="747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hteck 15"/>
          <p:cNvSpPr/>
          <p:nvPr/>
        </p:nvSpPr>
        <p:spPr>
          <a:xfrm>
            <a:off x="4644008" y="2276872"/>
            <a:ext cx="4968552" cy="4581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6748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075" y="-27384"/>
            <a:ext cx="7400948" cy="571504"/>
          </a:xfrm>
        </p:spPr>
        <p:txBody>
          <a:bodyPr>
            <a:noAutofit/>
          </a:bodyPr>
          <a:lstStyle/>
          <a:p>
            <a:r>
              <a:rPr lang="de-DE" sz="3000" dirty="0" err="1" smtClean="0"/>
              <a:t>iSHE</a:t>
            </a:r>
            <a:r>
              <a:rPr lang="de-DE" sz="3000" dirty="0" smtClean="0"/>
              <a:t> in Metallic F/N </a:t>
            </a:r>
            <a:r>
              <a:rPr lang="de-DE" sz="3000" dirty="0" err="1" smtClean="0"/>
              <a:t>Nanostructures</a:t>
            </a:r>
            <a:endParaRPr lang="en-US" sz="3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6989224" y="6867328"/>
            <a:ext cx="2133600" cy="365125"/>
          </a:xfrm>
        </p:spPr>
        <p:txBody>
          <a:bodyPr/>
          <a:lstStyle/>
          <a:p>
            <a:fld id="{B1809A9B-A25A-4DCA-A35D-D331FC6BC9D7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 l="12002" r="6518" b="58505"/>
          <a:stretch>
            <a:fillRect/>
          </a:stretch>
        </p:blipFill>
        <p:spPr bwMode="auto">
          <a:xfrm>
            <a:off x="3223176" y="1484784"/>
            <a:ext cx="2498909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765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8854667"/>
              </p:ext>
            </p:extLst>
          </p:nvPr>
        </p:nvGraphicFramePr>
        <p:xfrm>
          <a:off x="4178300" y="4005064"/>
          <a:ext cx="3411538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4777" name="Formel" r:id="rId5" imgW="1663560" imgH="215640" progId="Equation.3">
                  <p:embed/>
                </p:oleObj>
              </mc:Choice>
              <mc:Fallback>
                <p:oleObj name="Formel" r:id="rId5" imgW="1663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8300" y="4005064"/>
                        <a:ext cx="3411538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7609845"/>
              </p:ext>
            </p:extLst>
          </p:nvPr>
        </p:nvGraphicFramePr>
        <p:xfrm>
          <a:off x="5580112" y="4513808"/>
          <a:ext cx="254317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4778" name="Formel" r:id="rId7" imgW="1307880" imgH="431640" progId="Equation.3">
                  <p:embed/>
                </p:oleObj>
              </mc:Choice>
              <mc:Fallback>
                <p:oleObj name="Formel" r:id="rId7" imgW="13078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4513808"/>
                        <a:ext cx="2543175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73" name="Textfeld 27672"/>
          <p:cNvSpPr txBox="1"/>
          <p:nvPr/>
        </p:nvSpPr>
        <p:spPr>
          <a:xfrm>
            <a:off x="3940211" y="4748242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Aluminium:</a:t>
            </a:r>
            <a:endParaRPr lang="en-US" dirty="0"/>
          </a:p>
        </p:txBody>
      </p:sp>
      <p:sp>
        <p:nvSpPr>
          <p:cNvPr id="17" name="Rechteck 16"/>
          <p:cNvSpPr/>
          <p:nvPr/>
        </p:nvSpPr>
        <p:spPr>
          <a:xfrm>
            <a:off x="35496" y="672951"/>
            <a:ext cx="39508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smtClean="0"/>
              <a:t>Valenzuela &amp; </a:t>
            </a:r>
            <a:r>
              <a:rPr lang="de-DE" sz="1400" dirty="0" err="1" smtClean="0"/>
              <a:t>Tinkham</a:t>
            </a:r>
            <a:r>
              <a:rPr lang="de-DE" sz="1400" dirty="0" smtClean="0"/>
              <a:t>, </a:t>
            </a:r>
            <a:r>
              <a:rPr lang="en-US" sz="1400" dirty="0" smtClean="0"/>
              <a:t>Nature </a:t>
            </a:r>
            <a:r>
              <a:rPr lang="en-US" sz="1400" b="1" dirty="0" smtClean="0"/>
              <a:t>442</a:t>
            </a:r>
            <a:r>
              <a:rPr lang="en-US" sz="1400" dirty="0" smtClean="0"/>
              <a:t>, 176 (2006).</a:t>
            </a:r>
            <a:endParaRPr lang="de-DE" sz="1400" dirty="0"/>
          </a:p>
        </p:txBody>
      </p:sp>
      <p:sp>
        <p:nvSpPr>
          <p:cNvPr id="43" name="Textfeld 42"/>
          <p:cNvSpPr txBox="1"/>
          <p:nvPr/>
        </p:nvSpPr>
        <p:spPr>
          <a:xfrm>
            <a:off x="35496" y="4941168"/>
            <a:ext cx="3553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detection</a:t>
            </a:r>
            <a:r>
              <a:rPr lang="de-DE" dirty="0" smtClean="0"/>
              <a:t> of </a:t>
            </a:r>
            <a:r>
              <a:rPr lang="de-DE" dirty="0" err="1" smtClean="0"/>
              <a:t>diffusive</a:t>
            </a:r>
            <a:r>
              <a:rPr lang="de-DE" dirty="0" smtClean="0"/>
              <a:t> </a:t>
            </a:r>
            <a:r>
              <a:rPr lang="de-DE" dirty="0" err="1" smtClean="0"/>
              <a:t>spin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endParaRPr lang="de-DE" dirty="0" smtClean="0"/>
          </a:p>
          <a:p>
            <a:r>
              <a:rPr lang="de-DE" dirty="0" smtClean="0"/>
              <a:t>via inverse </a:t>
            </a:r>
            <a:r>
              <a:rPr lang="de-DE" dirty="0" err="1" smtClean="0"/>
              <a:t>spin</a:t>
            </a:r>
            <a:r>
              <a:rPr lang="de-DE" dirty="0" smtClean="0"/>
              <a:t> Hall </a:t>
            </a:r>
            <a:r>
              <a:rPr lang="de-DE" dirty="0" err="1" smtClean="0"/>
              <a:t>effect</a:t>
            </a:r>
            <a:endParaRPr lang="en-US" dirty="0"/>
          </a:p>
        </p:txBody>
      </p:sp>
      <p:pic>
        <p:nvPicPr>
          <p:cNvPr id="27655" name="Picture 7" descr="\\wmi\user\home\daniel.rueffer\My Documents\My Dropbox\Talk_graphics\valenzuela_graph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3848" y="1475870"/>
            <a:ext cx="3082567" cy="2328038"/>
          </a:xfrm>
          <a:prstGeom prst="rect">
            <a:avLst/>
          </a:prstGeom>
          <a:noFill/>
        </p:spPr>
      </p:pic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10" cstate="print"/>
          <a:srcRect l="3156"/>
          <a:stretch>
            <a:fillRect/>
          </a:stretch>
        </p:blipFill>
        <p:spPr bwMode="auto">
          <a:xfrm>
            <a:off x="6041897" y="1340768"/>
            <a:ext cx="2951597" cy="2469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6" name="Gruppieren 135"/>
          <p:cNvGrpSpPr/>
          <p:nvPr/>
        </p:nvGrpSpPr>
        <p:grpSpPr>
          <a:xfrm>
            <a:off x="107504" y="3501008"/>
            <a:ext cx="2952328" cy="1287760"/>
            <a:chOff x="9252520" y="692696"/>
            <a:chExt cx="2952328" cy="1287760"/>
          </a:xfrm>
        </p:grpSpPr>
        <p:sp>
          <p:nvSpPr>
            <p:cNvPr id="49" name="Rechteck 48"/>
            <p:cNvSpPr/>
            <p:nvPr/>
          </p:nvSpPr>
          <p:spPr>
            <a:xfrm>
              <a:off x="9468544" y="1449213"/>
              <a:ext cx="2736304" cy="50762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" name="Gerade Verbindung mit Pfeil 50"/>
            <p:cNvCxnSpPr/>
            <p:nvPr/>
          </p:nvCxnSpPr>
          <p:spPr>
            <a:xfrm>
              <a:off x="10329829" y="1595074"/>
              <a:ext cx="720080" cy="1588"/>
            </a:xfrm>
            <a:prstGeom prst="straightConnector1">
              <a:avLst/>
            </a:prstGeom>
            <a:ln w="34925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feld 59"/>
            <p:cNvSpPr txBox="1"/>
            <p:nvPr/>
          </p:nvSpPr>
          <p:spPr>
            <a:xfrm>
              <a:off x="11340752" y="1484784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rgbClr val="FF0000"/>
                  </a:solidFill>
                </a:rPr>
                <a:t>J</a:t>
              </a:r>
              <a:r>
                <a:rPr lang="de-DE" baseline="-25000" dirty="0" err="1" smtClean="0">
                  <a:solidFill>
                    <a:srgbClr val="FF0000"/>
                  </a:solidFill>
                </a:rPr>
                <a:t>s</a:t>
              </a:r>
              <a:endParaRPr lang="en-US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62" name="Rechteck 61"/>
            <p:cNvSpPr/>
            <p:nvPr/>
          </p:nvSpPr>
          <p:spPr>
            <a:xfrm>
              <a:off x="9994903" y="1052736"/>
              <a:ext cx="558076" cy="432048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9" name="Gewinkelte Verbindung 88"/>
            <p:cNvCxnSpPr/>
            <p:nvPr/>
          </p:nvCxnSpPr>
          <p:spPr>
            <a:xfrm rot="5400000">
              <a:off x="9252520" y="692696"/>
              <a:ext cx="1008112" cy="1008112"/>
            </a:xfrm>
            <a:prstGeom prst="bentConnector3">
              <a:avLst>
                <a:gd name="adj1" fmla="val 99887"/>
              </a:avLst>
            </a:prstGeom>
            <a:ln w="381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Gerade Verbindung mit Pfeil 97"/>
            <p:cNvCxnSpPr/>
            <p:nvPr/>
          </p:nvCxnSpPr>
          <p:spPr>
            <a:xfrm rot="10800000">
              <a:off x="9540553" y="1593645"/>
              <a:ext cx="685853" cy="1588"/>
            </a:xfrm>
            <a:prstGeom prst="straightConnector1">
              <a:avLst/>
            </a:prstGeom>
            <a:ln w="34925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Rechteck 124"/>
            <p:cNvSpPr/>
            <p:nvPr/>
          </p:nvSpPr>
          <p:spPr>
            <a:xfrm>
              <a:off x="10041496" y="1205136"/>
              <a:ext cx="1847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en-US" sz="1400" b="1" dirty="0">
                <a:solidFill>
                  <a:srgbClr val="008000"/>
                </a:solidFill>
              </a:endParaRPr>
            </a:p>
          </p:txBody>
        </p:sp>
        <p:sp>
          <p:nvSpPr>
            <p:cNvPr id="130" name="Rechteck 129"/>
            <p:cNvSpPr/>
            <p:nvPr/>
          </p:nvSpPr>
          <p:spPr>
            <a:xfrm>
              <a:off x="10329528" y="1672679"/>
              <a:ext cx="1847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en-US" sz="1400" b="1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165" name="Gruppieren 164"/>
          <p:cNvGrpSpPr/>
          <p:nvPr/>
        </p:nvGrpSpPr>
        <p:grpSpPr>
          <a:xfrm>
            <a:off x="323527" y="1484783"/>
            <a:ext cx="2736305" cy="1944217"/>
            <a:chOff x="323527" y="1340768"/>
            <a:chExt cx="2736305" cy="1944217"/>
          </a:xfrm>
        </p:grpSpPr>
        <p:sp>
          <p:nvSpPr>
            <p:cNvPr id="81" name="Rechteck 80"/>
            <p:cNvSpPr/>
            <p:nvPr/>
          </p:nvSpPr>
          <p:spPr>
            <a:xfrm>
              <a:off x="2464462" y="2313309"/>
              <a:ext cx="595370" cy="50762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hteck 79"/>
            <p:cNvSpPr/>
            <p:nvPr/>
          </p:nvSpPr>
          <p:spPr>
            <a:xfrm>
              <a:off x="323527" y="2313309"/>
              <a:ext cx="1878747" cy="50762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hteck 66"/>
            <p:cNvSpPr/>
            <p:nvPr/>
          </p:nvSpPr>
          <p:spPr>
            <a:xfrm>
              <a:off x="2094262" y="1638308"/>
              <a:ext cx="414651" cy="143065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" name="Gerade Verbindung mit Pfeil 67"/>
            <p:cNvCxnSpPr/>
            <p:nvPr/>
          </p:nvCxnSpPr>
          <p:spPr>
            <a:xfrm>
              <a:off x="1187624" y="2528900"/>
              <a:ext cx="1685696" cy="0"/>
            </a:xfrm>
            <a:prstGeom prst="straightConnector1">
              <a:avLst/>
            </a:prstGeom>
            <a:ln w="34925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Gerade Verbindung mit Pfeil 68"/>
            <p:cNvCxnSpPr/>
            <p:nvPr/>
          </p:nvCxnSpPr>
          <p:spPr>
            <a:xfrm flipV="1">
              <a:off x="2290630" y="1458288"/>
              <a:ext cx="10957" cy="1826697"/>
            </a:xfrm>
            <a:prstGeom prst="straightConnector1">
              <a:avLst/>
            </a:prstGeom>
            <a:ln w="34925">
              <a:solidFill>
                <a:schemeClr val="tx2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" name="Gruppieren 69"/>
            <p:cNvGrpSpPr/>
            <p:nvPr/>
          </p:nvGrpSpPr>
          <p:grpSpPr>
            <a:xfrm>
              <a:off x="2130266" y="1939537"/>
              <a:ext cx="72008" cy="252028"/>
              <a:chOff x="8460432" y="2024844"/>
              <a:chExt cx="72008" cy="252028"/>
            </a:xfrm>
          </p:grpSpPr>
          <p:sp>
            <p:nvSpPr>
              <p:cNvPr id="78" name="Ellipse 77"/>
              <p:cNvSpPr/>
              <p:nvPr/>
            </p:nvSpPr>
            <p:spPr>
              <a:xfrm>
                <a:off x="8460432" y="2132856"/>
                <a:ext cx="72008" cy="72008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9" name="Gerade Verbindung mit Pfeil 78"/>
              <p:cNvCxnSpPr/>
              <p:nvPr/>
            </p:nvCxnSpPr>
            <p:spPr>
              <a:xfrm flipV="1">
                <a:off x="8496436" y="2024844"/>
                <a:ext cx="0" cy="252028"/>
              </a:xfrm>
              <a:prstGeom prst="straightConnector1">
                <a:avLst/>
              </a:prstGeom>
              <a:ln w="19050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Gruppieren 70"/>
            <p:cNvGrpSpPr/>
            <p:nvPr/>
          </p:nvGrpSpPr>
          <p:grpSpPr>
            <a:xfrm>
              <a:off x="2373598" y="1957539"/>
              <a:ext cx="72008" cy="252028"/>
              <a:chOff x="8460432" y="2064335"/>
              <a:chExt cx="72008" cy="252028"/>
            </a:xfrm>
            <a:solidFill>
              <a:srgbClr val="FFC000"/>
            </a:solidFill>
          </p:grpSpPr>
          <p:sp>
            <p:nvSpPr>
              <p:cNvPr id="76" name="Ellipse 75"/>
              <p:cNvSpPr/>
              <p:nvPr/>
            </p:nvSpPr>
            <p:spPr>
              <a:xfrm>
                <a:off x="8460432" y="2132856"/>
                <a:ext cx="72008" cy="72008"/>
              </a:xfrm>
              <a:prstGeom prst="ellipse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7" name="Gerade Verbindung mit Pfeil 76"/>
              <p:cNvCxnSpPr/>
              <p:nvPr/>
            </p:nvCxnSpPr>
            <p:spPr>
              <a:xfrm flipV="1">
                <a:off x="8498742" y="2064335"/>
                <a:ext cx="0" cy="252028"/>
              </a:xfrm>
              <a:prstGeom prst="straightConnector1">
                <a:avLst/>
              </a:prstGeom>
              <a:grpFill/>
              <a:ln w="19050">
                <a:solidFill>
                  <a:srgbClr val="FFC000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2" name="Gewinkelte Verbindung 71"/>
            <p:cNvCxnSpPr/>
            <p:nvPr/>
          </p:nvCxnSpPr>
          <p:spPr>
            <a:xfrm rot="16200000" flipV="1">
              <a:off x="2400602" y="2261327"/>
              <a:ext cx="234026" cy="216024"/>
            </a:xfrm>
            <a:prstGeom prst="bentConnector3">
              <a:avLst>
                <a:gd name="adj1" fmla="val 5086"/>
              </a:avLst>
            </a:prstGeom>
            <a:ln w="25400">
              <a:solidFill>
                <a:srgbClr val="FFC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Gewinkelte Verbindung 72"/>
            <p:cNvCxnSpPr/>
            <p:nvPr/>
          </p:nvCxnSpPr>
          <p:spPr>
            <a:xfrm rot="5400000" flipH="1" flipV="1">
              <a:off x="1977977" y="2243993"/>
              <a:ext cx="232573" cy="216023"/>
            </a:xfrm>
            <a:prstGeom prst="bentConnector3">
              <a:avLst>
                <a:gd name="adj1" fmla="val -5024"/>
              </a:avLst>
            </a:prstGeom>
            <a:ln w="25400">
              <a:solidFill>
                <a:srgbClr val="008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feld 73"/>
            <p:cNvSpPr txBox="1"/>
            <p:nvPr/>
          </p:nvSpPr>
          <p:spPr>
            <a:xfrm>
              <a:off x="2301587" y="1340768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tx2"/>
                  </a:solidFill>
                </a:rPr>
                <a:t>-</a:t>
              </a:r>
              <a:r>
                <a:rPr lang="de-DE" dirty="0" err="1" smtClean="0">
                  <a:solidFill>
                    <a:schemeClr val="tx2"/>
                  </a:solidFill>
                </a:rPr>
                <a:t>J</a:t>
              </a:r>
              <a:r>
                <a:rPr lang="de-DE" baseline="-25000" dirty="0" err="1" smtClean="0">
                  <a:solidFill>
                    <a:schemeClr val="tx2"/>
                  </a:solidFill>
                </a:rPr>
                <a:t>c</a:t>
              </a:r>
              <a:endParaRPr lang="en-US" baseline="-25000" dirty="0">
                <a:solidFill>
                  <a:schemeClr val="tx2"/>
                </a:solidFill>
              </a:endParaRPr>
            </a:p>
          </p:txBody>
        </p:sp>
        <p:sp>
          <p:nvSpPr>
            <p:cNvPr id="75" name="Textfeld 74"/>
            <p:cNvSpPr txBox="1"/>
            <p:nvPr/>
          </p:nvSpPr>
          <p:spPr>
            <a:xfrm>
              <a:off x="1425918" y="2486352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rgbClr val="FF0000"/>
                  </a:solidFill>
                </a:rPr>
                <a:t>J</a:t>
              </a:r>
              <a:r>
                <a:rPr lang="de-DE" baseline="-25000" dirty="0" err="1" smtClean="0">
                  <a:solidFill>
                    <a:srgbClr val="FF0000"/>
                  </a:solidFill>
                </a:rPr>
                <a:t>s</a:t>
              </a:r>
              <a:endParaRPr lang="en-US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371781" y="2376749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Al</a:t>
              </a:r>
              <a:endParaRPr lang="en-US" dirty="0"/>
            </a:p>
          </p:txBody>
        </p:sp>
        <p:sp>
          <p:nvSpPr>
            <p:cNvPr id="39" name="Rechteck 38"/>
            <p:cNvSpPr/>
            <p:nvPr/>
          </p:nvSpPr>
          <p:spPr>
            <a:xfrm>
              <a:off x="849886" y="1844824"/>
              <a:ext cx="558076" cy="1224137"/>
            </a:xfrm>
            <a:prstGeom prst="rect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feld 91"/>
            <p:cNvSpPr txBox="1"/>
            <p:nvPr/>
          </p:nvSpPr>
          <p:spPr>
            <a:xfrm>
              <a:off x="821284" y="1772816"/>
              <a:ext cx="6463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FM1</a:t>
              </a:r>
              <a:endParaRPr lang="en-US" dirty="0"/>
            </a:p>
          </p:txBody>
        </p:sp>
        <p:grpSp>
          <p:nvGrpSpPr>
            <p:cNvPr id="144" name="Gruppieren 143"/>
            <p:cNvGrpSpPr/>
            <p:nvPr/>
          </p:nvGrpSpPr>
          <p:grpSpPr>
            <a:xfrm>
              <a:off x="899592" y="2384884"/>
              <a:ext cx="72008" cy="252028"/>
              <a:chOff x="8460432" y="2024844"/>
              <a:chExt cx="72008" cy="252028"/>
            </a:xfrm>
          </p:grpSpPr>
          <p:sp>
            <p:nvSpPr>
              <p:cNvPr id="145" name="Ellipse 144"/>
              <p:cNvSpPr/>
              <p:nvPr/>
            </p:nvSpPr>
            <p:spPr>
              <a:xfrm>
                <a:off x="8460432" y="2132856"/>
                <a:ext cx="72008" cy="72008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6" name="Gerade Verbindung mit Pfeil 145"/>
              <p:cNvCxnSpPr/>
              <p:nvPr/>
            </p:nvCxnSpPr>
            <p:spPr>
              <a:xfrm flipV="1">
                <a:off x="8496436" y="2024844"/>
                <a:ext cx="0" cy="252028"/>
              </a:xfrm>
              <a:prstGeom prst="straightConnector1">
                <a:avLst/>
              </a:prstGeom>
              <a:ln w="19050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7" name="Gruppieren 146"/>
            <p:cNvGrpSpPr/>
            <p:nvPr/>
          </p:nvGrpSpPr>
          <p:grpSpPr>
            <a:xfrm>
              <a:off x="1043608" y="2172199"/>
              <a:ext cx="72008" cy="252028"/>
              <a:chOff x="8460432" y="2024844"/>
              <a:chExt cx="72008" cy="252028"/>
            </a:xfrm>
          </p:grpSpPr>
          <p:sp>
            <p:nvSpPr>
              <p:cNvPr id="148" name="Ellipse 147"/>
              <p:cNvSpPr/>
              <p:nvPr/>
            </p:nvSpPr>
            <p:spPr>
              <a:xfrm>
                <a:off x="8460432" y="2132856"/>
                <a:ext cx="72008" cy="72008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9" name="Gerade Verbindung mit Pfeil 148"/>
              <p:cNvCxnSpPr/>
              <p:nvPr/>
            </p:nvCxnSpPr>
            <p:spPr>
              <a:xfrm flipV="1">
                <a:off x="8496436" y="2024844"/>
                <a:ext cx="0" cy="252028"/>
              </a:xfrm>
              <a:prstGeom prst="straightConnector1">
                <a:avLst/>
              </a:prstGeom>
              <a:ln w="19050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Gruppieren 149"/>
            <p:cNvGrpSpPr/>
            <p:nvPr/>
          </p:nvGrpSpPr>
          <p:grpSpPr>
            <a:xfrm>
              <a:off x="899592" y="2744924"/>
              <a:ext cx="72008" cy="252028"/>
              <a:chOff x="8460432" y="2024844"/>
              <a:chExt cx="72008" cy="252028"/>
            </a:xfrm>
          </p:grpSpPr>
          <p:sp>
            <p:nvSpPr>
              <p:cNvPr id="151" name="Ellipse 150"/>
              <p:cNvSpPr/>
              <p:nvPr/>
            </p:nvSpPr>
            <p:spPr>
              <a:xfrm>
                <a:off x="8460432" y="2132856"/>
                <a:ext cx="72008" cy="72008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2" name="Gerade Verbindung mit Pfeil 151"/>
              <p:cNvCxnSpPr/>
              <p:nvPr/>
            </p:nvCxnSpPr>
            <p:spPr>
              <a:xfrm flipV="1">
                <a:off x="8496436" y="2024844"/>
                <a:ext cx="0" cy="252028"/>
              </a:xfrm>
              <a:prstGeom prst="straightConnector1">
                <a:avLst/>
              </a:prstGeom>
              <a:ln w="19050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3" name="Gruppieren 152"/>
            <p:cNvGrpSpPr/>
            <p:nvPr/>
          </p:nvGrpSpPr>
          <p:grpSpPr>
            <a:xfrm>
              <a:off x="1187624" y="2685314"/>
              <a:ext cx="72008" cy="252028"/>
              <a:chOff x="8460432" y="2024844"/>
              <a:chExt cx="72008" cy="252028"/>
            </a:xfrm>
          </p:grpSpPr>
          <p:sp>
            <p:nvSpPr>
              <p:cNvPr id="154" name="Ellipse 153"/>
              <p:cNvSpPr/>
              <p:nvPr/>
            </p:nvSpPr>
            <p:spPr>
              <a:xfrm>
                <a:off x="8460432" y="2132856"/>
                <a:ext cx="72008" cy="72008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5" name="Gerade Verbindung mit Pfeil 154"/>
              <p:cNvCxnSpPr/>
              <p:nvPr/>
            </p:nvCxnSpPr>
            <p:spPr>
              <a:xfrm flipV="1">
                <a:off x="8496436" y="2024844"/>
                <a:ext cx="0" cy="252028"/>
              </a:xfrm>
              <a:prstGeom prst="straightConnector1">
                <a:avLst/>
              </a:prstGeom>
              <a:ln w="19050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" name="Gruppieren 155"/>
            <p:cNvGrpSpPr/>
            <p:nvPr/>
          </p:nvGrpSpPr>
          <p:grpSpPr>
            <a:xfrm>
              <a:off x="1043608" y="2532239"/>
              <a:ext cx="72008" cy="252028"/>
              <a:chOff x="8460432" y="2024844"/>
              <a:chExt cx="72008" cy="252028"/>
            </a:xfrm>
          </p:grpSpPr>
          <p:sp>
            <p:nvSpPr>
              <p:cNvPr id="157" name="Ellipse 156"/>
              <p:cNvSpPr/>
              <p:nvPr/>
            </p:nvSpPr>
            <p:spPr>
              <a:xfrm>
                <a:off x="8460432" y="2132856"/>
                <a:ext cx="72008" cy="72008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8" name="Gerade Verbindung mit Pfeil 157"/>
              <p:cNvCxnSpPr/>
              <p:nvPr/>
            </p:nvCxnSpPr>
            <p:spPr>
              <a:xfrm flipV="1">
                <a:off x="8496436" y="2024844"/>
                <a:ext cx="0" cy="252028"/>
              </a:xfrm>
              <a:prstGeom prst="straightConnector1">
                <a:avLst/>
              </a:prstGeom>
              <a:ln w="19050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9" name="Gruppieren 158"/>
            <p:cNvGrpSpPr/>
            <p:nvPr/>
          </p:nvGrpSpPr>
          <p:grpSpPr>
            <a:xfrm>
              <a:off x="1230604" y="2170279"/>
              <a:ext cx="72008" cy="252028"/>
              <a:chOff x="8460432" y="2024844"/>
              <a:chExt cx="72008" cy="252028"/>
            </a:xfrm>
          </p:grpSpPr>
          <p:sp>
            <p:nvSpPr>
              <p:cNvPr id="160" name="Ellipse 159"/>
              <p:cNvSpPr/>
              <p:nvPr/>
            </p:nvSpPr>
            <p:spPr>
              <a:xfrm>
                <a:off x="8460432" y="2132856"/>
                <a:ext cx="72008" cy="72008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1" name="Gerade Verbindung mit Pfeil 160"/>
              <p:cNvCxnSpPr/>
              <p:nvPr/>
            </p:nvCxnSpPr>
            <p:spPr>
              <a:xfrm flipV="1">
                <a:off x="8496436" y="2024844"/>
                <a:ext cx="0" cy="252028"/>
              </a:xfrm>
              <a:prstGeom prst="straightConnector1">
                <a:avLst/>
              </a:prstGeom>
              <a:ln w="19050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2" name="Gruppieren 161"/>
            <p:cNvGrpSpPr/>
            <p:nvPr/>
          </p:nvGrpSpPr>
          <p:grpSpPr>
            <a:xfrm>
              <a:off x="900586" y="2071380"/>
              <a:ext cx="72008" cy="252028"/>
              <a:chOff x="8460432" y="2024844"/>
              <a:chExt cx="72008" cy="252028"/>
            </a:xfrm>
          </p:grpSpPr>
          <p:sp>
            <p:nvSpPr>
              <p:cNvPr id="163" name="Ellipse 162"/>
              <p:cNvSpPr/>
              <p:nvPr/>
            </p:nvSpPr>
            <p:spPr>
              <a:xfrm>
                <a:off x="8460432" y="2132856"/>
                <a:ext cx="72008" cy="72008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4" name="Gerade Verbindung mit Pfeil 163"/>
              <p:cNvCxnSpPr/>
              <p:nvPr/>
            </p:nvCxnSpPr>
            <p:spPr>
              <a:xfrm flipV="1">
                <a:off x="8496436" y="2024844"/>
                <a:ext cx="0" cy="252028"/>
              </a:xfrm>
              <a:prstGeom prst="straightConnector1">
                <a:avLst/>
              </a:prstGeom>
              <a:ln w="19050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9" name="Gruppieren 168"/>
          <p:cNvGrpSpPr/>
          <p:nvPr/>
        </p:nvGrpSpPr>
        <p:grpSpPr>
          <a:xfrm>
            <a:off x="1835696" y="2564904"/>
            <a:ext cx="72008" cy="252028"/>
            <a:chOff x="8460432" y="2024844"/>
            <a:chExt cx="72008" cy="252028"/>
          </a:xfrm>
        </p:grpSpPr>
        <p:sp>
          <p:nvSpPr>
            <p:cNvPr id="170" name="Ellipse 169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1" name="Gerade Verbindung mit Pfeil 170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2" name="Gruppieren 171"/>
          <p:cNvGrpSpPr/>
          <p:nvPr/>
        </p:nvGrpSpPr>
        <p:grpSpPr>
          <a:xfrm>
            <a:off x="755576" y="2564904"/>
            <a:ext cx="72008" cy="252028"/>
            <a:chOff x="8460432" y="2024844"/>
            <a:chExt cx="72008" cy="252028"/>
          </a:xfrm>
        </p:grpSpPr>
        <p:sp>
          <p:nvSpPr>
            <p:cNvPr id="173" name="Ellipse 172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4" name="Gerade Verbindung mit Pfeil 173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6" name="Gerade Verbindung mit Pfeil 175"/>
          <p:cNvCxnSpPr/>
          <p:nvPr/>
        </p:nvCxnSpPr>
        <p:spPr>
          <a:xfrm>
            <a:off x="1115616" y="1403484"/>
            <a:ext cx="1224136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feld 176"/>
          <p:cNvSpPr txBox="1"/>
          <p:nvPr/>
        </p:nvSpPr>
        <p:spPr>
          <a:xfrm>
            <a:off x="1403648" y="1043444"/>
            <a:ext cx="52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</a:t>
            </a:r>
            <a:r>
              <a:rPr lang="en-US" baseline="-25000" dirty="0" smtClean="0"/>
              <a:t>SH</a:t>
            </a:r>
            <a:endParaRPr lang="en-US" baseline="-25000" dirty="0"/>
          </a:p>
        </p:txBody>
      </p:sp>
      <p:sp>
        <p:nvSpPr>
          <p:cNvPr id="99" name="Textfeld 98"/>
          <p:cNvSpPr txBox="1"/>
          <p:nvPr/>
        </p:nvSpPr>
        <p:spPr>
          <a:xfrm>
            <a:off x="3940211" y="5661248"/>
            <a:ext cx="50965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Gold :		</a:t>
            </a:r>
            <a:r>
              <a:rPr lang="de-DE" sz="2000" dirty="0" smtClean="0">
                <a:sym typeface="Symbol"/>
              </a:rPr>
              <a:t></a:t>
            </a:r>
            <a:r>
              <a:rPr lang="de-DE" sz="2000" baseline="-25000" dirty="0" smtClean="0">
                <a:sym typeface="Symbol"/>
              </a:rPr>
              <a:t>SHE</a:t>
            </a:r>
            <a:r>
              <a:rPr lang="de-DE" sz="2000" dirty="0" smtClean="0">
                <a:sym typeface="Symbol"/>
              </a:rPr>
              <a:t>=0.0016</a:t>
            </a:r>
            <a:endParaRPr lang="de-DE" sz="2000" dirty="0">
              <a:sym typeface="Symbol"/>
            </a:endParaRPr>
          </a:p>
          <a:p>
            <a:r>
              <a:rPr lang="de-DE" sz="2000" b="1" dirty="0" smtClean="0">
                <a:solidFill>
                  <a:srgbClr val="FF0000"/>
                </a:solidFill>
              </a:rPr>
              <a:t>Platinum </a:t>
            </a:r>
            <a:r>
              <a:rPr lang="de-DE" sz="2000" dirty="0" smtClean="0"/>
              <a:t>:       	</a:t>
            </a:r>
            <a:r>
              <a:rPr lang="de-DE" sz="2000" dirty="0" smtClean="0">
                <a:sym typeface="Symbol"/>
              </a:rPr>
              <a:t></a:t>
            </a:r>
            <a:r>
              <a:rPr lang="de-DE" sz="2000" baseline="-25000" dirty="0" smtClean="0">
                <a:sym typeface="Symbol"/>
              </a:rPr>
              <a:t>SHE</a:t>
            </a:r>
            <a:r>
              <a:rPr lang="de-DE" sz="2000" dirty="0" smtClean="0">
                <a:sym typeface="Symbol"/>
              </a:rPr>
              <a:t>=0.013 … </a:t>
            </a:r>
            <a:r>
              <a:rPr lang="de-DE" sz="2000" b="1" dirty="0" smtClean="0">
                <a:solidFill>
                  <a:srgbClr val="FF0000"/>
                </a:solidFill>
                <a:sym typeface="Symbol"/>
              </a:rPr>
              <a:t>0.11</a:t>
            </a:r>
            <a:r>
              <a:rPr lang="de-DE" sz="2000" dirty="0" smtClean="0">
                <a:sym typeface="Symbol"/>
              </a:rPr>
              <a:t>   (0.16)</a:t>
            </a:r>
            <a:endParaRPr lang="de-DE" sz="2000" dirty="0" smtClean="0"/>
          </a:p>
          <a:p>
            <a:r>
              <a:rPr lang="de-DE" sz="2000" dirty="0" smtClean="0">
                <a:sym typeface="Symbol"/>
              </a:rPr>
              <a:t>Bi, Bi/</a:t>
            </a:r>
            <a:r>
              <a:rPr lang="de-DE" sz="2000" dirty="0" err="1" smtClean="0">
                <a:sym typeface="Symbol"/>
              </a:rPr>
              <a:t>Ag</a:t>
            </a:r>
            <a:r>
              <a:rPr lang="de-DE" sz="2000" dirty="0" smtClean="0">
                <a:sym typeface="Symbol"/>
              </a:rPr>
              <a:t>, </a:t>
            </a:r>
            <a:r>
              <a:rPr lang="de-DE" sz="2000" dirty="0" err="1" smtClean="0">
                <a:sym typeface="Symbol"/>
              </a:rPr>
              <a:t>Ta</a:t>
            </a:r>
            <a:r>
              <a:rPr lang="de-DE" sz="2000" dirty="0" smtClean="0">
                <a:sym typeface="Symbol"/>
              </a:rPr>
              <a:t> :</a:t>
            </a:r>
            <a:r>
              <a:rPr lang="de-DE" sz="2000" dirty="0" smtClean="0"/>
              <a:t> 	</a:t>
            </a:r>
            <a:r>
              <a:rPr lang="de-DE" sz="2000" dirty="0" smtClean="0">
                <a:sym typeface="Symbol"/>
              </a:rPr>
              <a:t></a:t>
            </a:r>
            <a:r>
              <a:rPr lang="de-DE" sz="2000" baseline="-25000" dirty="0" smtClean="0">
                <a:sym typeface="Symbol"/>
              </a:rPr>
              <a:t>SHE</a:t>
            </a:r>
            <a:r>
              <a:rPr lang="de-DE" sz="2000" dirty="0" smtClean="0">
                <a:sym typeface="Symbol"/>
              </a:rPr>
              <a:t>=0.1 </a:t>
            </a:r>
            <a:r>
              <a:rPr lang="de-DE" sz="2000" dirty="0">
                <a:sym typeface="Symbol"/>
              </a:rPr>
              <a:t>… </a:t>
            </a:r>
            <a:r>
              <a:rPr lang="de-DE" sz="2000" b="1" dirty="0" smtClean="0">
                <a:solidFill>
                  <a:srgbClr val="FF0000"/>
                </a:solidFill>
                <a:sym typeface="Symbol"/>
              </a:rPr>
              <a:t>0.3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01" name="Rechteck 100"/>
          <p:cNvSpPr/>
          <p:nvPr/>
        </p:nvSpPr>
        <p:spPr>
          <a:xfrm>
            <a:off x="23309" y="5711135"/>
            <a:ext cx="376878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Valenzuela &amp; </a:t>
            </a:r>
            <a:r>
              <a:rPr lang="de-DE" sz="1200" dirty="0" err="1" smtClean="0"/>
              <a:t>Tinkham</a:t>
            </a:r>
            <a:r>
              <a:rPr lang="de-DE" sz="1200" dirty="0" smtClean="0"/>
              <a:t>, </a:t>
            </a:r>
            <a:r>
              <a:rPr lang="en-US" sz="1200" dirty="0" smtClean="0"/>
              <a:t>Nature </a:t>
            </a:r>
            <a:r>
              <a:rPr lang="en-US" sz="1200" b="1" dirty="0" smtClean="0"/>
              <a:t>442</a:t>
            </a:r>
            <a:r>
              <a:rPr lang="en-US" sz="1200" dirty="0" smtClean="0"/>
              <a:t>, 176 (2006).</a:t>
            </a:r>
          </a:p>
          <a:p>
            <a:r>
              <a:rPr lang="de-DE" sz="1200" dirty="0" err="1" smtClean="0">
                <a:solidFill>
                  <a:prstClr val="black"/>
                </a:solidFill>
                <a:cs typeface="Arial" pitchFamily="34" charset="0"/>
              </a:rPr>
              <a:t>Mosendz</a:t>
            </a:r>
            <a:r>
              <a:rPr lang="de-DE" sz="1200" dirty="0" smtClean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de-DE" sz="1200" i="1" dirty="0" smtClean="0">
                <a:solidFill>
                  <a:prstClr val="black"/>
                </a:solidFill>
                <a:cs typeface="Arial" pitchFamily="34" charset="0"/>
              </a:rPr>
              <a:t>et al.</a:t>
            </a:r>
            <a:r>
              <a:rPr lang="de-DE" sz="1200" dirty="0" smtClean="0">
                <a:solidFill>
                  <a:prstClr val="black"/>
                </a:solidFill>
                <a:cs typeface="Arial" pitchFamily="34" charset="0"/>
              </a:rPr>
              <a:t>,</a:t>
            </a:r>
            <a:r>
              <a:rPr lang="de-DE" sz="1200" i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de-DE" sz="1200" dirty="0" smtClean="0">
                <a:solidFill>
                  <a:prstClr val="black"/>
                </a:solidFill>
                <a:cs typeface="Arial" pitchFamily="34" charset="0"/>
              </a:rPr>
              <a:t>Phys. </a:t>
            </a:r>
            <a:r>
              <a:rPr lang="de-DE" sz="1200" dirty="0" err="1" smtClean="0">
                <a:solidFill>
                  <a:prstClr val="black"/>
                </a:solidFill>
                <a:cs typeface="Arial" pitchFamily="34" charset="0"/>
              </a:rPr>
              <a:t>Rev</a:t>
            </a:r>
            <a:r>
              <a:rPr lang="de-DE" sz="1200" dirty="0" smtClean="0">
                <a:solidFill>
                  <a:prstClr val="black"/>
                </a:solidFill>
                <a:cs typeface="Arial" pitchFamily="34" charset="0"/>
              </a:rPr>
              <a:t>. </a:t>
            </a:r>
            <a:r>
              <a:rPr lang="de-DE" sz="1200" dirty="0" err="1" smtClean="0">
                <a:solidFill>
                  <a:prstClr val="black"/>
                </a:solidFill>
                <a:cs typeface="Arial" pitchFamily="34" charset="0"/>
              </a:rPr>
              <a:t>Lett</a:t>
            </a:r>
            <a:r>
              <a:rPr lang="de-DE" sz="1200" dirty="0" smtClean="0">
                <a:solidFill>
                  <a:prstClr val="black"/>
                </a:solidFill>
                <a:cs typeface="Arial" pitchFamily="34" charset="0"/>
              </a:rPr>
              <a:t>. </a:t>
            </a:r>
            <a:r>
              <a:rPr lang="de-DE" sz="1200" b="1" dirty="0" smtClean="0">
                <a:solidFill>
                  <a:prstClr val="black"/>
                </a:solidFill>
                <a:cs typeface="Arial" pitchFamily="34" charset="0"/>
              </a:rPr>
              <a:t>104</a:t>
            </a:r>
            <a:r>
              <a:rPr lang="de-DE" sz="1200" dirty="0" smtClean="0">
                <a:solidFill>
                  <a:prstClr val="black"/>
                </a:solidFill>
                <a:cs typeface="Arial" pitchFamily="34" charset="0"/>
              </a:rPr>
              <a:t>, 046601 (2010).</a:t>
            </a:r>
          </a:p>
          <a:p>
            <a:r>
              <a:rPr lang="de-DE" sz="1200" dirty="0" smtClean="0">
                <a:solidFill>
                  <a:prstClr val="black"/>
                </a:solidFill>
                <a:cs typeface="Arial" pitchFamily="34" charset="0"/>
              </a:rPr>
              <a:t>Liu </a:t>
            </a:r>
            <a:r>
              <a:rPr lang="de-DE" sz="1200" i="1" dirty="0" smtClean="0">
                <a:solidFill>
                  <a:prstClr val="black"/>
                </a:solidFill>
                <a:cs typeface="Arial" pitchFamily="34" charset="0"/>
              </a:rPr>
              <a:t>et </a:t>
            </a:r>
            <a:r>
              <a:rPr lang="de-DE" sz="1200" i="1" dirty="0">
                <a:solidFill>
                  <a:prstClr val="black"/>
                </a:solidFill>
                <a:cs typeface="Arial" pitchFamily="34" charset="0"/>
              </a:rPr>
              <a:t>al.</a:t>
            </a:r>
            <a:r>
              <a:rPr lang="de-DE" sz="1200" dirty="0">
                <a:solidFill>
                  <a:prstClr val="black"/>
                </a:solidFill>
                <a:cs typeface="Arial" pitchFamily="34" charset="0"/>
              </a:rPr>
              <a:t>,</a:t>
            </a:r>
            <a:r>
              <a:rPr lang="de-DE" sz="1200" i="1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en-US" sz="1200" dirty="0"/>
              <a:t>Science</a:t>
            </a:r>
            <a:r>
              <a:rPr lang="en-US" sz="1200" i="1" dirty="0"/>
              <a:t> </a:t>
            </a:r>
            <a:r>
              <a:rPr lang="en-US" sz="1200" b="1" dirty="0"/>
              <a:t>336</a:t>
            </a:r>
            <a:r>
              <a:rPr lang="en-US" sz="1200" dirty="0"/>
              <a:t>, 555 (2012). </a:t>
            </a:r>
            <a:endParaRPr lang="en-US" sz="1200" dirty="0" smtClean="0"/>
          </a:p>
          <a:p>
            <a:r>
              <a:rPr lang="de-DE" sz="1200" dirty="0" err="1" smtClean="0">
                <a:solidFill>
                  <a:prstClr val="black"/>
                </a:solidFill>
                <a:cs typeface="Arial" pitchFamily="34" charset="0"/>
              </a:rPr>
              <a:t>Niimi</a:t>
            </a:r>
            <a:r>
              <a:rPr lang="de-DE" sz="1200" dirty="0" smtClean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de-DE" sz="1200" i="1" dirty="0" smtClean="0">
                <a:solidFill>
                  <a:prstClr val="black"/>
                </a:solidFill>
                <a:cs typeface="Arial" pitchFamily="34" charset="0"/>
              </a:rPr>
              <a:t>et </a:t>
            </a:r>
            <a:r>
              <a:rPr lang="de-DE" sz="1200" i="1" dirty="0">
                <a:solidFill>
                  <a:prstClr val="black"/>
                </a:solidFill>
                <a:cs typeface="Arial" pitchFamily="34" charset="0"/>
              </a:rPr>
              <a:t>al.</a:t>
            </a:r>
            <a:r>
              <a:rPr lang="de-DE" sz="1200" dirty="0">
                <a:solidFill>
                  <a:prstClr val="black"/>
                </a:solidFill>
                <a:cs typeface="Arial" pitchFamily="34" charset="0"/>
              </a:rPr>
              <a:t>,</a:t>
            </a:r>
            <a:r>
              <a:rPr lang="de-DE" sz="1200" i="1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de-DE" sz="1200" dirty="0">
                <a:solidFill>
                  <a:prstClr val="black"/>
                </a:solidFill>
                <a:cs typeface="Arial" pitchFamily="34" charset="0"/>
              </a:rPr>
              <a:t>Phys. </a:t>
            </a:r>
            <a:r>
              <a:rPr lang="de-DE" sz="1200" dirty="0" err="1">
                <a:solidFill>
                  <a:prstClr val="black"/>
                </a:solidFill>
                <a:cs typeface="Arial" pitchFamily="34" charset="0"/>
              </a:rPr>
              <a:t>Rev</a:t>
            </a:r>
            <a:r>
              <a:rPr lang="de-DE" sz="1200" dirty="0">
                <a:solidFill>
                  <a:prstClr val="black"/>
                </a:solidFill>
                <a:cs typeface="Arial" pitchFamily="34" charset="0"/>
              </a:rPr>
              <a:t>. </a:t>
            </a:r>
            <a:r>
              <a:rPr lang="de-DE" sz="1200" dirty="0" err="1">
                <a:solidFill>
                  <a:prstClr val="black"/>
                </a:solidFill>
                <a:cs typeface="Arial" pitchFamily="34" charset="0"/>
              </a:rPr>
              <a:t>Lett</a:t>
            </a:r>
            <a:r>
              <a:rPr lang="de-DE" sz="1200" dirty="0">
                <a:solidFill>
                  <a:prstClr val="black"/>
                </a:solidFill>
                <a:cs typeface="Arial" pitchFamily="34" charset="0"/>
              </a:rPr>
              <a:t>. </a:t>
            </a:r>
            <a:r>
              <a:rPr lang="en-US" sz="1200" b="1" dirty="0" smtClean="0"/>
              <a:t>109</a:t>
            </a:r>
            <a:r>
              <a:rPr lang="en-US" sz="1200" dirty="0"/>
              <a:t>, 156602 (2012</a:t>
            </a:r>
            <a:r>
              <a:rPr lang="en-US" sz="1200" dirty="0" smtClean="0"/>
              <a:t>).</a:t>
            </a:r>
          </a:p>
          <a:p>
            <a:r>
              <a:rPr lang="en-US" sz="1200" dirty="0" smtClean="0"/>
              <a:t>…and many more …</a:t>
            </a:r>
            <a:endParaRPr lang="de-DE" sz="1200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1914993"/>
              </p:ext>
            </p:extLst>
          </p:nvPr>
        </p:nvGraphicFramePr>
        <p:xfrm>
          <a:off x="5743893" y="657209"/>
          <a:ext cx="2417059" cy="64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4779" name="Formel" r:id="rId11" imgW="1473200" imgH="393700" progId="Equation.3">
                  <p:embed/>
                </p:oleObj>
              </mc:Choice>
              <mc:Fallback>
                <p:oleObj name="Formel" r:id="rId11" imgW="1473200" imgH="3937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3893" y="657209"/>
                        <a:ext cx="2417059" cy="647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6" name="Gruppieren 85"/>
          <p:cNvGrpSpPr/>
          <p:nvPr/>
        </p:nvGrpSpPr>
        <p:grpSpPr>
          <a:xfrm>
            <a:off x="899592" y="3897052"/>
            <a:ext cx="72008" cy="252028"/>
            <a:chOff x="8460432" y="2024844"/>
            <a:chExt cx="72008" cy="252028"/>
          </a:xfrm>
        </p:grpSpPr>
        <p:sp>
          <p:nvSpPr>
            <p:cNvPr id="87" name="Ellipse 86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8" name="Gerade Verbindung mit Pfeil 87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uppieren 89"/>
          <p:cNvGrpSpPr/>
          <p:nvPr/>
        </p:nvGrpSpPr>
        <p:grpSpPr>
          <a:xfrm>
            <a:off x="1259632" y="3933056"/>
            <a:ext cx="72008" cy="252028"/>
            <a:chOff x="8460432" y="2024844"/>
            <a:chExt cx="72008" cy="252028"/>
          </a:xfrm>
        </p:grpSpPr>
        <p:sp>
          <p:nvSpPr>
            <p:cNvPr id="91" name="Ellipse 90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3" name="Gerade Verbindung mit Pfeil 92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Gruppieren 93"/>
          <p:cNvGrpSpPr/>
          <p:nvPr/>
        </p:nvGrpSpPr>
        <p:grpSpPr>
          <a:xfrm>
            <a:off x="971600" y="4113076"/>
            <a:ext cx="72008" cy="252028"/>
            <a:chOff x="8460432" y="2024844"/>
            <a:chExt cx="72008" cy="252028"/>
          </a:xfrm>
        </p:grpSpPr>
        <p:sp>
          <p:nvSpPr>
            <p:cNvPr id="95" name="Ellipse 94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6" name="Gerade Verbindung mit Pfeil 95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uppieren 96"/>
          <p:cNvGrpSpPr/>
          <p:nvPr/>
        </p:nvGrpSpPr>
        <p:grpSpPr>
          <a:xfrm>
            <a:off x="1187624" y="4113076"/>
            <a:ext cx="72008" cy="252028"/>
            <a:chOff x="8460432" y="2024844"/>
            <a:chExt cx="72008" cy="252028"/>
          </a:xfrm>
        </p:grpSpPr>
        <p:sp>
          <p:nvSpPr>
            <p:cNvPr id="100" name="Ellipse 99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2" name="Gerade Verbindung mit Pfeil 101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Gruppieren 102"/>
          <p:cNvGrpSpPr/>
          <p:nvPr/>
        </p:nvGrpSpPr>
        <p:grpSpPr>
          <a:xfrm>
            <a:off x="827584" y="4473116"/>
            <a:ext cx="72008" cy="252028"/>
            <a:chOff x="8460432" y="2024844"/>
            <a:chExt cx="72008" cy="252028"/>
          </a:xfrm>
        </p:grpSpPr>
        <p:sp>
          <p:nvSpPr>
            <p:cNvPr id="104" name="Ellipse 103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5" name="Gerade Verbindung mit Pfeil 104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uppieren 105"/>
          <p:cNvGrpSpPr/>
          <p:nvPr/>
        </p:nvGrpSpPr>
        <p:grpSpPr>
          <a:xfrm>
            <a:off x="611560" y="4401108"/>
            <a:ext cx="72008" cy="252028"/>
            <a:chOff x="8460432" y="2024844"/>
            <a:chExt cx="72008" cy="252028"/>
          </a:xfrm>
        </p:grpSpPr>
        <p:sp>
          <p:nvSpPr>
            <p:cNvPr id="107" name="Ellipse 106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8" name="Gerade Verbindung mit Pfeil 107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uppieren 108"/>
          <p:cNvGrpSpPr/>
          <p:nvPr/>
        </p:nvGrpSpPr>
        <p:grpSpPr>
          <a:xfrm>
            <a:off x="1331640" y="4473116"/>
            <a:ext cx="72008" cy="252028"/>
            <a:chOff x="8460432" y="2024844"/>
            <a:chExt cx="72008" cy="252028"/>
          </a:xfrm>
        </p:grpSpPr>
        <p:sp>
          <p:nvSpPr>
            <p:cNvPr id="110" name="Ellipse 109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1" name="Gerade Verbindung mit Pfeil 110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uppieren 111"/>
          <p:cNvGrpSpPr/>
          <p:nvPr/>
        </p:nvGrpSpPr>
        <p:grpSpPr>
          <a:xfrm>
            <a:off x="1403648" y="4329100"/>
            <a:ext cx="72008" cy="252028"/>
            <a:chOff x="8460432" y="2024844"/>
            <a:chExt cx="72008" cy="252028"/>
          </a:xfrm>
        </p:grpSpPr>
        <p:sp>
          <p:nvSpPr>
            <p:cNvPr id="113" name="Ellipse 112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4" name="Gerade Verbindung mit Pfeil 113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Gruppieren 114"/>
          <p:cNvGrpSpPr/>
          <p:nvPr/>
        </p:nvGrpSpPr>
        <p:grpSpPr>
          <a:xfrm>
            <a:off x="2123728" y="4257092"/>
            <a:ext cx="72008" cy="252028"/>
            <a:chOff x="8460432" y="2024844"/>
            <a:chExt cx="72008" cy="252028"/>
          </a:xfrm>
        </p:grpSpPr>
        <p:sp>
          <p:nvSpPr>
            <p:cNvPr id="116" name="Ellipse 115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7" name="Gerade Verbindung mit Pfeil 116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uppieren 117"/>
          <p:cNvGrpSpPr/>
          <p:nvPr/>
        </p:nvGrpSpPr>
        <p:grpSpPr>
          <a:xfrm>
            <a:off x="2771800" y="4365104"/>
            <a:ext cx="72008" cy="252028"/>
            <a:chOff x="8460432" y="2024844"/>
            <a:chExt cx="72008" cy="252028"/>
          </a:xfrm>
        </p:grpSpPr>
        <p:sp>
          <p:nvSpPr>
            <p:cNvPr id="119" name="Ellipse 118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0" name="Gerade Verbindung mit Pfeil 119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Gruppieren 120"/>
          <p:cNvGrpSpPr/>
          <p:nvPr/>
        </p:nvGrpSpPr>
        <p:grpSpPr>
          <a:xfrm>
            <a:off x="1187624" y="4481500"/>
            <a:ext cx="72008" cy="252028"/>
            <a:chOff x="8460432" y="2024844"/>
            <a:chExt cx="72008" cy="252028"/>
          </a:xfrm>
        </p:grpSpPr>
        <p:sp>
          <p:nvSpPr>
            <p:cNvPr id="122" name="Ellipse 121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7" name="Gerade Verbindung mit Pfeil 136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1" name="Gruppieren 140"/>
          <p:cNvGrpSpPr/>
          <p:nvPr/>
        </p:nvGrpSpPr>
        <p:grpSpPr>
          <a:xfrm>
            <a:off x="755576" y="4257092"/>
            <a:ext cx="72008" cy="252028"/>
            <a:chOff x="8460432" y="2024844"/>
            <a:chExt cx="72008" cy="252028"/>
          </a:xfrm>
        </p:grpSpPr>
        <p:sp>
          <p:nvSpPr>
            <p:cNvPr id="142" name="Ellipse 141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3" name="Gerade Verbindung mit Pfeil 142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5" name="Gruppieren 174"/>
          <p:cNvGrpSpPr/>
          <p:nvPr/>
        </p:nvGrpSpPr>
        <p:grpSpPr>
          <a:xfrm>
            <a:off x="1835696" y="4473116"/>
            <a:ext cx="72008" cy="252028"/>
            <a:chOff x="8460432" y="2024844"/>
            <a:chExt cx="72008" cy="252028"/>
          </a:xfrm>
        </p:grpSpPr>
        <p:sp>
          <p:nvSpPr>
            <p:cNvPr id="178" name="Ellipse 177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9" name="Gerade Verbindung mit Pfeil 178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0" name="Gruppieren 179"/>
          <p:cNvGrpSpPr/>
          <p:nvPr/>
        </p:nvGrpSpPr>
        <p:grpSpPr>
          <a:xfrm>
            <a:off x="988845" y="4409492"/>
            <a:ext cx="72008" cy="252028"/>
            <a:chOff x="8460432" y="2024844"/>
            <a:chExt cx="72008" cy="252028"/>
          </a:xfrm>
        </p:grpSpPr>
        <p:sp>
          <p:nvSpPr>
            <p:cNvPr id="181" name="Ellipse 180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Gerade Verbindung mit Pfeil 181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3" name="Gruppieren 182"/>
          <p:cNvGrpSpPr/>
          <p:nvPr/>
        </p:nvGrpSpPr>
        <p:grpSpPr>
          <a:xfrm>
            <a:off x="393567" y="4505577"/>
            <a:ext cx="72008" cy="252028"/>
            <a:chOff x="8460432" y="2024844"/>
            <a:chExt cx="72008" cy="252028"/>
          </a:xfrm>
        </p:grpSpPr>
        <p:sp>
          <p:nvSpPr>
            <p:cNvPr id="184" name="Ellipse 183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5" name="Gerade Verbindung mit Pfeil 184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6" name="Gruppieren 185"/>
          <p:cNvGrpSpPr/>
          <p:nvPr/>
        </p:nvGrpSpPr>
        <p:grpSpPr>
          <a:xfrm>
            <a:off x="323528" y="2672916"/>
            <a:ext cx="72008" cy="252028"/>
            <a:chOff x="8460432" y="2024844"/>
            <a:chExt cx="72008" cy="252028"/>
          </a:xfrm>
        </p:grpSpPr>
        <p:sp>
          <p:nvSpPr>
            <p:cNvPr id="187" name="Ellipse 186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8" name="Gerade Verbindung mit Pfeil 187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uppieren 188"/>
          <p:cNvGrpSpPr/>
          <p:nvPr/>
        </p:nvGrpSpPr>
        <p:grpSpPr>
          <a:xfrm>
            <a:off x="395536" y="2420888"/>
            <a:ext cx="72008" cy="252028"/>
            <a:chOff x="8460432" y="2024844"/>
            <a:chExt cx="72008" cy="252028"/>
          </a:xfrm>
        </p:grpSpPr>
        <p:sp>
          <p:nvSpPr>
            <p:cNvPr id="190" name="Ellipse 189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1" name="Gerade Verbindung mit Pfeil 190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16423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3" grpId="0"/>
      <p:bldP spid="99" grpId="0"/>
      <p:bldP spid="10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075" y="-27384"/>
            <a:ext cx="7400948" cy="571504"/>
          </a:xfrm>
        </p:spPr>
        <p:txBody>
          <a:bodyPr>
            <a:noAutofit/>
          </a:bodyPr>
          <a:lstStyle/>
          <a:p>
            <a:r>
              <a:rPr lang="de-DE" sz="3000" dirty="0" err="1" smtClean="0"/>
              <a:t>iSHE</a:t>
            </a:r>
            <a:r>
              <a:rPr lang="de-DE" sz="3000" dirty="0" smtClean="0"/>
              <a:t> in Metallic F/N </a:t>
            </a:r>
            <a:r>
              <a:rPr lang="de-DE" sz="3000" dirty="0" err="1" smtClean="0"/>
              <a:t>Nanostructures</a:t>
            </a:r>
            <a:endParaRPr lang="en-US" sz="3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6989224" y="6867328"/>
            <a:ext cx="2133600" cy="365125"/>
          </a:xfrm>
        </p:spPr>
        <p:txBody>
          <a:bodyPr/>
          <a:lstStyle/>
          <a:p>
            <a:fld id="{B1809A9B-A25A-4DCA-A35D-D331FC6BC9D7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 l="12002" r="6518" b="58505"/>
          <a:stretch>
            <a:fillRect/>
          </a:stretch>
        </p:blipFill>
        <p:spPr bwMode="auto">
          <a:xfrm>
            <a:off x="3223176" y="1484784"/>
            <a:ext cx="2498909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765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8854667"/>
              </p:ext>
            </p:extLst>
          </p:nvPr>
        </p:nvGraphicFramePr>
        <p:xfrm>
          <a:off x="4178300" y="4005064"/>
          <a:ext cx="3411538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3543" name="Formel" r:id="rId5" imgW="1663560" imgH="215640" progId="Equation.3">
                  <p:embed/>
                </p:oleObj>
              </mc:Choice>
              <mc:Fallback>
                <p:oleObj name="Formel" r:id="rId5" imgW="1663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8300" y="4005064"/>
                        <a:ext cx="3411538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7609845"/>
              </p:ext>
            </p:extLst>
          </p:nvPr>
        </p:nvGraphicFramePr>
        <p:xfrm>
          <a:off x="5580112" y="4513808"/>
          <a:ext cx="254317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3544" name="Formel" r:id="rId7" imgW="1307880" imgH="431640" progId="Equation.3">
                  <p:embed/>
                </p:oleObj>
              </mc:Choice>
              <mc:Fallback>
                <p:oleObj name="Formel" r:id="rId7" imgW="13078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4513808"/>
                        <a:ext cx="2543175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73" name="Textfeld 27672"/>
          <p:cNvSpPr txBox="1"/>
          <p:nvPr/>
        </p:nvSpPr>
        <p:spPr>
          <a:xfrm>
            <a:off x="3940211" y="4748242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Aluminium:</a:t>
            </a:r>
            <a:endParaRPr lang="en-US" dirty="0"/>
          </a:p>
        </p:txBody>
      </p:sp>
      <p:sp>
        <p:nvSpPr>
          <p:cNvPr id="17" name="Rechteck 16"/>
          <p:cNvSpPr/>
          <p:nvPr/>
        </p:nvSpPr>
        <p:spPr>
          <a:xfrm>
            <a:off x="35496" y="672951"/>
            <a:ext cx="39508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smtClean="0"/>
              <a:t>Valenzuela &amp; </a:t>
            </a:r>
            <a:r>
              <a:rPr lang="de-DE" sz="1400" dirty="0" err="1" smtClean="0"/>
              <a:t>Tinkham</a:t>
            </a:r>
            <a:r>
              <a:rPr lang="de-DE" sz="1400" dirty="0" smtClean="0"/>
              <a:t>, </a:t>
            </a:r>
            <a:r>
              <a:rPr lang="en-US" sz="1400" dirty="0" smtClean="0"/>
              <a:t>Nature </a:t>
            </a:r>
            <a:r>
              <a:rPr lang="en-US" sz="1400" b="1" dirty="0" smtClean="0"/>
              <a:t>442</a:t>
            </a:r>
            <a:r>
              <a:rPr lang="en-US" sz="1400" dirty="0" smtClean="0"/>
              <a:t>, 176 (2006).</a:t>
            </a:r>
            <a:endParaRPr lang="de-DE" sz="1400" dirty="0"/>
          </a:p>
        </p:txBody>
      </p:sp>
      <p:sp>
        <p:nvSpPr>
          <p:cNvPr id="43" name="Textfeld 42"/>
          <p:cNvSpPr txBox="1"/>
          <p:nvPr/>
        </p:nvSpPr>
        <p:spPr>
          <a:xfrm>
            <a:off x="35496" y="4941168"/>
            <a:ext cx="3553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detection</a:t>
            </a:r>
            <a:r>
              <a:rPr lang="de-DE" dirty="0" smtClean="0"/>
              <a:t> of </a:t>
            </a:r>
            <a:r>
              <a:rPr lang="de-DE" dirty="0" err="1" smtClean="0"/>
              <a:t>diffusive</a:t>
            </a:r>
            <a:r>
              <a:rPr lang="de-DE" dirty="0" smtClean="0"/>
              <a:t> </a:t>
            </a:r>
            <a:r>
              <a:rPr lang="de-DE" dirty="0" err="1" smtClean="0"/>
              <a:t>spin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endParaRPr lang="de-DE" dirty="0" smtClean="0"/>
          </a:p>
          <a:p>
            <a:r>
              <a:rPr lang="de-DE" dirty="0" smtClean="0"/>
              <a:t>via inverse </a:t>
            </a:r>
            <a:r>
              <a:rPr lang="de-DE" dirty="0" err="1" smtClean="0"/>
              <a:t>spin</a:t>
            </a:r>
            <a:r>
              <a:rPr lang="de-DE" dirty="0" smtClean="0"/>
              <a:t> Hall </a:t>
            </a:r>
            <a:r>
              <a:rPr lang="de-DE" dirty="0" err="1" smtClean="0"/>
              <a:t>effect</a:t>
            </a:r>
            <a:endParaRPr lang="en-US" dirty="0"/>
          </a:p>
        </p:txBody>
      </p:sp>
      <p:pic>
        <p:nvPicPr>
          <p:cNvPr id="27655" name="Picture 7" descr="\\wmi\user\home\daniel.rueffer\My Documents\My Dropbox\Talk_graphics\valenzuela_graph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3848" y="1475870"/>
            <a:ext cx="3082567" cy="2328038"/>
          </a:xfrm>
          <a:prstGeom prst="rect">
            <a:avLst/>
          </a:prstGeom>
          <a:noFill/>
        </p:spPr>
      </p:pic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10" cstate="print"/>
          <a:srcRect l="3156"/>
          <a:stretch>
            <a:fillRect/>
          </a:stretch>
        </p:blipFill>
        <p:spPr bwMode="auto">
          <a:xfrm>
            <a:off x="6041897" y="1340768"/>
            <a:ext cx="2951597" cy="2469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6" name="Gruppieren 135"/>
          <p:cNvGrpSpPr/>
          <p:nvPr/>
        </p:nvGrpSpPr>
        <p:grpSpPr>
          <a:xfrm>
            <a:off x="107504" y="3501008"/>
            <a:ext cx="2952328" cy="1287760"/>
            <a:chOff x="9252520" y="692696"/>
            <a:chExt cx="2952328" cy="1287760"/>
          </a:xfrm>
        </p:grpSpPr>
        <p:sp>
          <p:nvSpPr>
            <p:cNvPr id="49" name="Rechteck 48"/>
            <p:cNvSpPr/>
            <p:nvPr/>
          </p:nvSpPr>
          <p:spPr>
            <a:xfrm>
              <a:off x="9468544" y="1449213"/>
              <a:ext cx="2736304" cy="50762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" name="Gerade Verbindung mit Pfeil 50"/>
            <p:cNvCxnSpPr/>
            <p:nvPr/>
          </p:nvCxnSpPr>
          <p:spPr>
            <a:xfrm>
              <a:off x="10329829" y="1595074"/>
              <a:ext cx="720080" cy="1588"/>
            </a:xfrm>
            <a:prstGeom prst="straightConnector1">
              <a:avLst/>
            </a:prstGeom>
            <a:ln w="34925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feld 59"/>
            <p:cNvSpPr txBox="1"/>
            <p:nvPr/>
          </p:nvSpPr>
          <p:spPr>
            <a:xfrm>
              <a:off x="11340752" y="1484784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rgbClr val="FF0000"/>
                  </a:solidFill>
                </a:rPr>
                <a:t>J</a:t>
              </a:r>
              <a:r>
                <a:rPr lang="de-DE" baseline="-25000" dirty="0" err="1" smtClean="0">
                  <a:solidFill>
                    <a:srgbClr val="FF0000"/>
                  </a:solidFill>
                </a:rPr>
                <a:t>s</a:t>
              </a:r>
              <a:endParaRPr lang="en-US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62" name="Rechteck 61"/>
            <p:cNvSpPr/>
            <p:nvPr/>
          </p:nvSpPr>
          <p:spPr>
            <a:xfrm>
              <a:off x="9994903" y="1052736"/>
              <a:ext cx="558076" cy="432048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9" name="Gewinkelte Verbindung 88"/>
            <p:cNvCxnSpPr/>
            <p:nvPr/>
          </p:nvCxnSpPr>
          <p:spPr>
            <a:xfrm rot="5400000">
              <a:off x="9252520" y="692696"/>
              <a:ext cx="1008112" cy="1008112"/>
            </a:xfrm>
            <a:prstGeom prst="bentConnector3">
              <a:avLst>
                <a:gd name="adj1" fmla="val 99887"/>
              </a:avLst>
            </a:prstGeom>
            <a:ln w="381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Gerade Verbindung mit Pfeil 97"/>
            <p:cNvCxnSpPr/>
            <p:nvPr/>
          </p:nvCxnSpPr>
          <p:spPr>
            <a:xfrm rot="10800000">
              <a:off x="9540553" y="1593645"/>
              <a:ext cx="685853" cy="1588"/>
            </a:xfrm>
            <a:prstGeom prst="straightConnector1">
              <a:avLst/>
            </a:prstGeom>
            <a:ln w="34925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Rechteck 124"/>
            <p:cNvSpPr/>
            <p:nvPr/>
          </p:nvSpPr>
          <p:spPr>
            <a:xfrm>
              <a:off x="10041496" y="1205136"/>
              <a:ext cx="1847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en-US" sz="1400" b="1" dirty="0">
                <a:solidFill>
                  <a:srgbClr val="008000"/>
                </a:solidFill>
              </a:endParaRPr>
            </a:p>
          </p:txBody>
        </p:sp>
        <p:sp>
          <p:nvSpPr>
            <p:cNvPr id="130" name="Rechteck 129"/>
            <p:cNvSpPr/>
            <p:nvPr/>
          </p:nvSpPr>
          <p:spPr>
            <a:xfrm>
              <a:off x="10329528" y="1672679"/>
              <a:ext cx="1847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en-US" sz="1400" b="1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165" name="Gruppieren 164"/>
          <p:cNvGrpSpPr/>
          <p:nvPr/>
        </p:nvGrpSpPr>
        <p:grpSpPr>
          <a:xfrm>
            <a:off x="323527" y="1484783"/>
            <a:ext cx="2736305" cy="1944217"/>
            <a:chOff x="323527" y="1340768"/>
            <a:chExt cx="2736305" cy="1944217"/>
          </a:xfrm>
        </p:grpSpPr>
        <p:sp>
          <p:nvSpPr>
            <p:cNvPr id="81" name="Rechteck 80"/>
            <p:cNvSpPr/>
            <p:nvPr/>
          </p:nvSpPr>
          <p:spPr>
            <a:xfrm>
              <a:off x="2464462" y="2313309"/>
              <a:ext cx="595370" cy="50762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hteck 79"/>
            <p:cNvSpPr/>
            <p:nvPr/>
          </p:nvSpPr>
          <p:spPr>
            <a:xfrm>
              <a:off x="323527" y="2313309"/>
              <a:ext cx="1878747" cy="50762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hteck 66"/>
            <p:cNvSpPr/>
            <p:nvPr/>
          </p:nvSpPr>
          <p:spPr>
            <a:xfrm>
              <a:off x="2094262" y="1638308"/>
              <a:ext cx="414651" cy="143065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" name="Gerade Verbindung mit Pfeil 67"/>
            <p:cNvCxnSpPr/>
            <p:nvPr/>
          </p:nvCxnSpPr>
          <p:spPr>
            <a:xfrm>
              <a:off x="1187624" y="2528900"/>
              <a:ext cx="1685696" cy="0"/>
            </a:xfrm>
            <a:prstGeom prst="straightConnector1">
              <a:avLst/>
            </a:prstGeom>
            <a:ln w="34925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Gerade Verbindung mit Pfeil 68"/>
            <p:cNvCxnSpPr/>
            <p:nvPr/>
          </p:nvCxnSpPr>
          <p:spPr>
            <a:xfrm flipV="1">
              <a:off x="2290630" y="1458288"/>
              <a:ext cx="10957" cy="1826697"/>
            </a:xfrm>
            <a:prstGeom prst="straightConnector1">
              <a:avLst/>
            </a:prstGeom>
            <a:ln w="34925">
              <a:solidFill>
                <a:schemeClr val="tx2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" name="Gruppieren 69"/>
            <p:cNvGrpSpPr/>
            <p:nvPr/>
          </p:nvGrpSpPr>
          <p:grpSpPr>
            <a:xfrm>
              <a:off x="2130266" y="1939537"/>
              <a:ext cx="72008" cy="252028"/>
              <a:chOff x="8460432" y="2024844"/>
              <a:chExt cx="72008" cy="252028"/>
            </a:xfrm>
          </p:grpSpPr>
          <p:sp>
            <p:nvSpPr>
              <p:cNvPr id="78" name="Ellipse 77"/>
              <p:cNvSpPr/>
              <p:nvPr/>
            </p:nvSpPr>
            <p:spPr>
              <a:xfrm>
                <a:off x="8460432" y="2132856"/>
                <a:ext cx="72008" cy="72008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9" name="Gerade Verbindung mit Pfeil 78"/>
              <p:cNvCxnSpPr/>
              <p:nvPr/>
            </p:nvCxnSpPr>
            <p:spPr>
              <a:xfrm flipV="1">
                <a:off x="8496436" y="2024844"/>
                <a:ext cx="0" cy="252028"/>
              </a:xfrm>
              <a:prstGeom prst="straightConnector1">
                <a:avLst/>
              </a:prstGeom>
              <a:ln w="19050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Gruppieren 70"/>
            <p:cNvGrpSpPr/>
            <p:nvPr/>
          </p:nvGrpSpPr>
          <p:grpSpPr>
            <a:xfrm>
              <a:off x="2373598" y="1957539"/>
              <a:ext cx="72008" cy="252028"/>
              <a:chOff x="8460432" y="2064335"/>
              <a:chExt cx="72008" cy="252028"/>
            </a:xfrm>
            <a:solidFill>
              <a:srgbClr val="FFC000"/>
            </a:solidFill>
          </p:grpSpPr>
          <p:sp>
            <p:nvSpPr>
              <p:cNvPr id="76" name="Ellipse 75"/>
              <p:cNvSpPr/>
              <p:nvPr/>
            </p:nvSpPr>
            <p:spPr>
              <a:xfrm>
                <a:off x="8460432" y="2132856"/>
                <a:ext cx="72008" cy="72008"/>
              </a:xfrm>
              <a:prstGeom prst="ellipse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7" name="Gerade Verbindung mit Pfeil 76"/>
              <p:cNvCxnSpPr/>
              <p:nvPr/>
            </p:nvCxnSpPr>
            <p:spPr>
              <a:xfrm flipV="1">
                <a:off x="8498742" y="2064335"/>
                <a:ext cx="0" cy="252028"/>
              </a:xfrm>
              <a:prstGeom prst="straightConnector1">
                <a:avLst/>
              </a:prstGeom>
              <a:grpFill/>
              <a:ln w="19050">
                <a:solidFill>
                  <a:srgbClr val="FFC000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2" name="Gewinkelte Verbindung 71"/>
            <p:cNvCxnSpPr/>
            <p:nvPr/>
          </p:nvCxnSpPr>
          <p:spPr>
            <a:xfrm rot="16200000" flipV="1">
              <a:off x="2400602" y="2261327"/>
              <a:ext cx="234026" cy="216024"/>
            </a:xfrm>
            <a:prstGeom prst="bentConnector3">
              <a:avLst>
                <a:gd name="adj1" fmla="val 5086"/>
              </a:avLst>
            </a:prstGeom>
            <a:ln w="25400">
              <a:solidFill>
                <a:srgbClr val="FFC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Gewinkelte Verbindung 72"/>
            <p:cNvCxnSpPr/>
            <p:nvPr/>
          </p:nvCxnSpPr>
          <p:spPr>
            <a:xfrm rot="5400000" flipH="1" flipV="1">
              <a:off x="1977977" y="2243993"/>
              <a:ext cx="232573" cy="216023"/>
            </a:xfrm>
            <a:prstGeom prst="bentConnector3">
              <a:avLst>
                <a:gd name="adj1" fmla="val -5024"/>
              </a:avLst>
            </a:prstGeom>
            <a:ln w="25400">
              <a:solidFill>
                <a:srgbClr val="008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feld 73"/>
            <p:cNvSpPr txBox="1"/>
            <p:nvPr/>
          </p:nvSpPr>
          <p:spPr>
            <a:xfrm>
              <a:off x="2301587" y="1340768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tx2"/>
                  </a:solidFill>
                </a:rPr>
                <a:t>-</a:t>
              </a:r>
              <a:r>
                <a:rPr lang="de-DE" dirty="0" err="1" smtClean="0">
                  <a:solidFill>
                    <a:schemeClr val="tx2"/>
                  </a:solidFill>
                </a:rPr>
                <a:t>J</a:t>
              </a:r>
              <a:r>
                <a:rPr lang="de-DE" baseline="-25000" dirty="0" err="1" smtClean="0">
                  <a:solidFill>
                    <a:schemeClr val="tx2"/>
                  </a:solidFill>
                </a:rPr>
                <a:t>c</a:t>
              </a:r>
              <a:endParaRPr lang="en-US" baseline="-25000" dirty="0">
                <a:solidFill>
                  <a:schemeClr val="tx2"/>
                </a:solidFill>
              </a:endParaRPr>
            </a:p>
          </p:txBody>
        </p:sp>
        <p:sp>
          <p:nvSpPr>
            <p:cNvPr id="75" name="Textfeld 74"/>
            <p:cNvSpPr txBox="1"/>
            <p:nvPr/>
          </p:nvSpPr>
          <p:spPr>
            <a:xfrm>
              <a:off x="1425918" y="2486352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rgbClr val="FF0000"/>
                  </a:solidFill>
                </a:rPr>
                <a:t>J</a:t>
              </a:r>
              <a:r>
                <a:rPr lang="de-DE" baseline="-25000" dirty="0" err="1" smtClean="0">
                  <a:solidFill>
                    <a:srgbClr val="FF0000"/>
                  </a:solidFill>
                </a:rPr>
                <a:t>s</a:t>
              </a:r>
              <a:endParaRPr lang="en-US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371781" y="2376749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Al</a:t>
              </a:r>
              <a:endParaRPr lang="en-US" dirty="0"/>
            </a:p>
          </p:txBody>
        </p:sp>
        <p:sp>
          <p:nvSpPr>
            <p:cNvPr id="39" name="Rechteck 38"/>
            <p:cNvSpPr/>
            <p:nvPr/>
          </p:nvSpPr>
          <p:spPr>
            <a:xfrm>
              <a:off x="849886" y="1844824"/>
              <a:ext cx="558076" cy="1224137"/>
            </a:xfrm>
            <a:prstGeom prst="rect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feld 91"/>
            <p:cNvSpPr txBox="1"/>
            <p:nvPr/>
          </p:nvSpPr>
          <p:spPr>
            <a:xfrm>
              <a:off x="821284" y="1772816"/>
              <a:ext cx="6463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FM1</a:t>
              </a:r>
              <a:endParaRPr lang="en-US" dirty="0"/>
            </a:p>
          </p:txBody>
        </p:sp>
        <p:grpSp>
          <p:nvGrpSpPr>
            <p:cNvPr id="144" name="Gruppieren 143"/>
            <p:cNvGrpSpPr/>
            <p:nvPr/>
          </p:nvGrpSpPr>
          <p:grpSpPr>
            <a:xfrm>
              <a:off x="899592" y="2384884"/>
              <a:ext cx="72008" cy="252028"/>
              <a:chOff x="8460432" y="2024844"/>
              <a:chExt cx="72008" cy="252028"/>
            </a:xfrm>
          </p:grpSpPr>
          <p:sp>
            <p:nvSpPr>
              <p:cNvPr id="145" name="Ellipse 144"/>
              <p:cNvSpPr/>
              <p:nvPr/>
            </p:nvSpPr>
            <p:spPr>
              <a:xfrm>
                <a:off x="8460432" y="2132856"/>
                <a:ext cx="72008" cy="72008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6" name="Gerade Verbindung mit Pfeil 145"/>
              <p:cNvCxnSpPr/>
              <p:nvPr/>
            </p:nvCxnSpPr>
            <p:spPr>
              <a:xfrm flipV="1">
                <a:off x="8496436" y="2024844"/>
                <a:ext cx="0" cy="252028"/>
              </a:xfrm>
              <a:prstGeom prst="straightConnector1">
                <a:avLst/>
              </a:prstGeom>
              <a:ln w="19050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7" name="Gruppieren 146"/>
            <p:cNvGrpSpPr/>
            <p:nvPr/>
          </p:nvGrpSpPr>
          <p:grpSpPr>
            <a:xfrm>
              <a:off x="1043608" y="2172199"/>
              <a:ext cx="72008" cy="252028"/>
              <a:chOff x="8460432" y="2024844"/>
              <a:chExt cx="72008" cy="252028"/>
            </a:xfrm>
          </p:grpSpPr>
          <p:sp>
            <p:nvSpPr>
              <p:cNvPr id="148" name="Ellipse 147"/>
              <p:cNvSpPr/>
              <p:nvPr/>
            </p:nvSpPr>
            <p:spPr>
              <a:xfrm>
                <a:off x="8460432" y="2132856"/>
                <a:ext cx="72008" cy="72008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9" name="Gerade Verbindung mit Pfeil 148"/>
              <p:cNvCxnSpPr/>
              <p:nvPr/>
            </p:nvCxnSpPr>
            <p:spPr>
              <a:xfrm flipV="1">
                <a:off x="8496436" y="2024844"/>
                <a:ext cx="0" cy="252028"/>
              </a:xfrm>
              <a:prstGeom prst="straightConnector1">
                <a:avLst/>
              </a:prstGeom>
              <a:ln w="19050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Gruppieren 149"/>
            <p:cNvGrpSpPr/>
            <p:nvPr/>
          </p:nvGrpSpPr>
          <p:grpSpPr>
            <a:xfrm>
              <a:off x="899592" y="2744924"/>
              <a:ext cx="72008" cy="252028"/>
              <a:chOff x="8460432" y="2024844"/>
              <a:chExt cx="72008" cy="252028"/>
            </a:xfrm>
          </p:grpSpPr>
          <p:sp>
            <p:nvSpPr>
              <p:cNvPr id="151" name="Ellipse 150"/>
              <p:cNvSpPr/>
              <p:nvPr/>
            </p:nvSpPr>
            <p:spPr>
              <a:xfrm>
                <a:off x="8460432" y="2132856"/>
                <a:ext cx="72008" cy="72008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2" name="Gerade Verbindung mit Pfeil 151"/>
              <p:cNvCxnSpPr/>
              <p:nvPr/>
            </p:nvCxnSpPr>
            <p:spPr>
              <a:xfrm flipV="1">
                <a:off x="8496436" y="2024844"/>
                <a:ext cx="0" cy="252028"/>
              </a:xfrm>
              <a:prstGeom prst="straightConnector1">
                <a:avLst/>
              </a:prstGeom>
              <a:ln w="19050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3" name="Gruppieren 152"/>
            <p:cNvGrpSpPr/>
            <p:nvPr/>
          </p:nvGrpSpPr>
          <p:grpSpPr>
            <a:xfrm>
              <a:off x="1187624" y="2685314"/>
              <a:ext cx="72008" cy="252028"/>
              <a:chOff x="8460432" y="2024844"/>
              <a:chExt cx="72008" cy="252028"/>
            </a:xfrm>
          </p:grpSpPr>
          <p:sp>
            <p:nvSpPr>
              <p:cNvPr id="154" name="Ellipse 153"/>
              <p:cNvSpPr/>
              <p:nvPr/>
            </p:nvSpPr>
            <p:spPr>
              <a:xfrm>
                <a:off x="8460432" y="2132856"/>
                <a:ext cx="72008" cy="72008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5" name="Gerade Verbindung mit Pfeil 154"/>
              <p:cNvCxnSpPr/>
              <p:nvPr/>
            </p:nvCxnSpPr>
            <p:spPr>
              <a:xfrm flipV="1">
                <a:off x="8496436" y="2024844"/>
                <a:ext cx="0" cy="252028"/>
              </a:xfrm>
              <a:prstGeom prst="straightConnector1">
                <a:avLst/>
              </a:prstGeom>
              <a:ln w="19050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" name="Gruppieren 155"/>
            <p:cNvGrpSpPr/>
            <p:nvPr/>
          </p:nvGrpSpPr>
          <p:grpSpPr>
            <a:xfrm>
              <a:off x="1043608" y="2532239"/>
              <a:ext cx="72008" cy="252028"/>
              <a:chOff x="8460432" y="2024844"/>
              <a:chExt cx="72008" cy="252028"/>
            </a:xfrm>
          </p:grpSpPr>
          <p:sp>
            <p:nvSpPr>
              <p:cNvPr id="157" name="Ellipse 156"/>
              <p:cNvSpPr/>
              <p:nvPr/>
            </p:nvSpPr>
            <p:spPr>
              <a:xfrm>
                <a:off x="8460432" y="2132856"/>
                <a:ext cx="72008" cy="72008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8" name="Gerade Verbindung mit Pfeil 157"/>
              <p:cNvCxnSpPr/>
              <p:nvPr/>
            </p:nvCxnSpPr>
            <p:spPr>
              <a:xfrm flipV="1">
                <a:off x="8496436" y="2024844"/>
                <a:ext cx="0" cy="252028"/>
              </a:xfrm>
              <a:prstGeom prst="straightConnector1">
                <a:avLst/>
              </a:prstGeom>
              <a:ln w="19050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9" name="Gruppieren 158"/>
            <p:cNvGrpSpPr/>
            <p:nvPr/>
          </p:nvGrpSpPr>
          <p:grpSpPr>
            <a:xfrm>
              <a:off x="1230604" y="2170279"/>
              <a:ext cx="72008" cy="252028"/>
              <a:chOff x="8460432" y="2024844"/>
              <a:chExt cx="72008" cy="252028"/>
            </a:xfrm>
          </p:grpSpPr>
          <p:sp>
            <p:nvSpPr>
              <p:cNvPr id="160" name="Ellipse 159"/>
              <p:cNvSpPr/>
              <p:nvPr/>
            </p:nvSpPr>
            <p:spPr>
              <a:xfrm>
                <a:off x="8460432" y="2132856"/>
                <a:ext cx="72008" cy="72008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1" name="Gerade Verbindung mit Pfeil 160"/>
              <p:cNvCxnSpPr/>
              <p:nvPr/>
            </p:nvCxnSpPr>
            <p:spPr>
              <a:xfrm flipV="1">
                <a:off x="8496436" y="2024844"/>
                <a:ext cx="0" cy="252028"/>
              </a:xfrm>
              <a:prstGeom prst="straightConnector1">
                <a:avLst/>
              </a:prstGeom>
              <a:ln w="19050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2" name="Gruppieren 161"/>
            <p:cNvGrpSpPr/>
            <p:nvPr/>
          </p:nvGrpSpPr>
          <p:grpSpPr>
            <a:xfrm>
              <a:off x="900586" y="2071380"/>
              <a:ext cx="72008" cy="252028"/>
              <a:chOff x="8460432" y="2024844"/>
              <a:chExt cx="72008" cy="252028"/>
            </a:xfrm>
          </p:grpSpPr>
          <p:sp>
            <p:nvSpPr>
              <p:cNvPr id="163" name="Ellipse 162"/>
              <p:cNvSpPr/>
              <p:nvPr/>
            </p:nvSpPr>
            <p:spPr>
              <a:xfrm>
                <a:off x="8460432" y="2132856"/>
                <a:ext cx="72008" cy="72008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4" name="Gerade Verbindung mit Pfeil 163"/>
              <p:cNvCxnSpPr/>
              <p:nvPr/>
            </p:nvCxnSpPr>
            <p:spPr>
              <a:xfrm flipV="1">
                <a:off x="8496436" y="2024844"/>
                <a:ext cx="0" cy="252028"/>
              </a:xfrm>
              <a:prstGeom prst="straightConnector1">
                <a:avLst/>
              </a:prstGeom>
              <a:ln w="19050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9" name="Gruppieren 168"/>
          <p:cNvGrpSpPr/>
          <p:nvPr/>
        </p:nvGrpSpPr>
        <p:grpSpPr>
          <a:xfrm>
            <a:off x="1835696" y="2564904"/>
            <a:ext cx="72008" cy="252028"/>
            <a:chOff x="8460432" y="2024844"/>
            <a:chExt cx="72008" cy="252028"/>
          </a:xfrm>
        </p:grpSpPr>
        <p:sp>
          <p:nvSpPr>
            <p:cNvPr id="170" name="Ellipse 169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1" name="Gerade Verbindung mit Pfeil 170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2" name="Gruppieren 171"/>
          <p:cNvGrpSpPr/>
          <p:nvPr/>
        </p:nvGrpSpPr>
        <p:grpSpPr>
          <a:xfrm>
            <a:off x="755576" y="2564904"/>
            <a:ext cx="72008" cy="252028"/>
            <a:chOff x="8460432" y="2024844"/>
            <a:chExt cx="72008" cy="252028"/>
          </a:xfrm>
        </p:grpSpPr>
        <p:sp>
          <p:nvSpPr>
            <p:cNvPr id="173" name="Ellipse 172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4" name="Gerade Verbindung mit Pfeil 173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6" name="Gerade Verbindung mit Pfeil 175"/>
          <p:cNvCxnSpPr/>
          <p:nvPr/>
        </p:nvCxnSpPr>
        <p:spPr>
          <a:xfrm>
            <a:off x="1115616" y="1403484"/>
            <a:ext cx="1224136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feld 176"/>
          <p:cNvSpPr txBox="1"/>
          <p:nvPr/>
        </p:nvSpPr>
        <p:spPr>
          <a:xfrm>
            <a:off x="1403648" y="1043444"/>
            <a:ext cx="52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</a:t>
            </a:r>
            <a:r>
              <a:rPr lang="en-US" baseline="-25000" dirty="0" smtClean="0"/>
              <a:t>SH</a:t>
            </a:r>
            <a:endParaRPr lang="en-US" baseline="-25000" dirty="0"/>
          </a:p>
        </p:txBody>
      </p:sp>
      <p:sp>
        <p:nvSpPr>
          <p:cNvPr id="99" name="Textfeld 98"/>
          <p:cNvSpPr txBox="1"/>
          <p:nvPr/>
        </p:nvSpPr>
        <p:spPr>
          <a:xfrm>
            <a:off x="3940211" y="5661248"/>
            <a:ext cx="50965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Gold :		</a:t>
            </a:r>
            <a:r>
              <a:rPr lang="de-DE" sz="2000" dirty="0" smtClean="0">
                <a:sym typeface="Symbol"/>
              </a:rPr>
              <a:t></a:t>
            </a:r>
            <a:r>
              <a:rPr lang="de-DE" sz="2000" baseline="-25000" dirty="0" smtClean="0">
                <a:sym typeface="Symbol"/>
              </a:rPr>
              <a:t>SHE</a:t>
            </a:r>
            <a:r>
              <a:rPr lang="de-DE" sz="2000" dirty="0" smtClean="0">
                <a:sym typeface="Symbol"/>
              </a:rPr>
              <a:t>=0.0016</a:t>
            </a:r>
            <a:endParaRPr lang="de-DE" sz="2000" dirty="0">
              <a:sym typeface="Symbol"/>
            </a:endParaRPr>
          </a:p>
          <a:p>
            <a:r>
              <a:rPr lang="de-DE" sz="2000" b="1" dirty="0" smtClean="0">
                <a:solidFill>
                  <a:srgbClr val="FF0000"/>
                </a:solidFill>
              </a:rPr>
              <a:t>Platinum </a:t>
            </a:r>
            <a:r>
              <a:rPr lang="de-DE" sz="2000" dirty="0" smtClean="0"/>
              <a:t>:       	</a:t>
            </a:r>
            <a:r>
              <a:rPr lang="de-DE" sz="2000" dirty="0" smtClean="0">
                <a:sym typeface="Symbol"/>
              </a:rPr>
              <a:t></a:t>
            </a:r>
            <a:r>
              <a:rPr lang="de-DE" sz="2000" baseline="-25000" dirty="0" smtClean="0">
                <a:sym typeface="Symbol"/>
              </a:rPr>
              <a:t>SHE</a:t>
            </a:r>
            <a:r>
              <a:rPr lang="de-DE" sz="2000" dirty="0" smtClean="0">
                <a:sym typeface="Symbol"/>
              </a:rPr>
              <a:t>=0.013 … </a:t>
            </a:r>
            <a:r>
              <a:rPr lang="de-DE" sz="2000" b="1" dirty="0" smtClean="0">
                <a:solidFill>
                  <a:srgbClr val="FF0000"/>
                </a:solidFill>
                <a:sym typeface="Symbol"/>
              </a:rPr>
              <a:t>0.11</a:t>
            </a:r>
            <a:r>
              <a:rPr lang="de-DE" sz="2000" dirty="0" smtClean="0">
                <a:sym typeface="Symbol"/>
              </a:rPr>
              <a:t>   (0.16)</a:t>
            </a:r>
            <a:endParaRPr lang="de-DE" sz="2000" dirty="0" smtClean="0"/>
          </a:p>
          <a:p>
            <a:r>
              <a:rPr lang="de-DE" sz="2000" dirty="0" smtClean="0">
                <a:sym typeface="Symbol"/>
              </a:rPr>
              <a:t>Bi, Bi/</a:t>
            </a:r>
            <a:r>
              <a:rPr lang="de-DE" sz="2000" dirty="0" err="1" smtClean="0">
                <a:sym typeface="Symbol"/>
              </a:rPr>
              <a:t>Ag</a:t>
            </a:r>
            <a:r>
              <a:rPr lang="de-DE" sz="2000" dirty="0" smtClean="0">
                <a:sym typeface="Symbol"/>
              </a:rPr>
              <a:t>, </a:t>
            </a:r>
            <a:r>
              <a:rPr lang="de-DE" sz="2000" dirty="0" err="1" smtClean="0">
                <a:sym typeface="Symbol"/>
              </a:rPr>
              <a:t>Ta</a:t>
            </a:r>
            <a:r>
              <a:rPr lang="de-DE" sz="2000" dirty="0" smtClean="0">
                <a:sym typeface="Symbol"/>
              </a:rPr>
              <a:t> :</a:t>
            </a:r>
            <a:r>
              <a:rPr lang="de-DE" sz="2000" dirty="0" smtClean="0"/>
              <a:t> 	</a:t>
            </a:r>
            <a:r>
              <a:rPr lang="de-DE" sz="2000" dirty="0" smtClean="0">
                <a:sym typeface="Symbol"/>
              </a:rPr>
              <a:t></a:t>
            </a:r>
            <a:r>
              <a:rPr lang="de-DE" sz="2000" baseline="-25000" dirty="0" smtClean="0">
                <a:sym typeface="Symbol"/>
              </a:rPr>
              <a:t>SHE</a:t>
            </a:r>
            <a:r>
              <a:rPr lang="de-DE" sz="2000" dirty="0" smtClean="0">
                <a:sym typeface="Symbol"/>
              </a:rPr>
              <a:t>=0.1 </a:t>
            </a:r>
            <a:r>
              <a:rPr lang="de-DE" sz="2000" dirty="0">
                <a:sym typeface="Symbol"/>
              </a:rPr>
              <a:t>… </a:t>
            </a:r>
            <a:r>
              <a:rPr lang="de-DE" sz="2000" b="1" dirty="0" smtClean="0">
                <a:solidFill>
                  <a:srgbClr val="FF0000"/>
                </a:solidFill>
                <a:sym typeface="Symbol"/>
              </a:rPr>
              <a:t>0.3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01" name="Rechteck 100"/>
          <p:cNvSpPr/>
          <p:nvPr/>
        </p:nvSpPr>
        <p:spPr>
          <a:xfrm>
            <a:off x="23309" y="5711135"/>
            <a:ext cx="376878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Valenzuela &amp; </a:t>
            </a:r>
            <a:r>
              <a:rPr lang="de-DE" sz="1200" dirty="0" err="1" smtClean="0"/>
              <a:t>Tinkham</a:t>
            </a:r>
            <a:r>
              <a:rPr lang="de-DE" sz="1200" dirty="0" smtClean="0"/>
              <a:t>, </a:t>
            </a:r>
            <a:r>
              <a:rPr lang="en-US" sz="1200" dirty="0" smtClean="0"/>
              <a:t>Nature </a:t>
            </a:r>
            <a:r>
              <a:rPr lang="en-US" sz="1200" b="1" dirty="0" smtClean="0"/>
              <a:t>442</a:t>
            </a:r>
            <a:r>
              <a:rPr lang="en-US" sz="1200" dirty="0" smtClean="0"/>
              <a:t>, 176 (2006).</a:t>
            </a:r>
          </a:p>
          <a:p>
            <a:r>
              <a:rPr lang="de-DE" sz="1200" dirty="0" err="1" smtClean="0">
                <a:solidFill>
                  <a:prstClr val="black"/>
                </a:solidFill>
                <a:cs typeface="Arial" pitchFamily="34" charset="0"/>
              </a:rPr>
              <a:t>Mosendz</a:t>
            </a:r>
            <a:r>
              <a:rPr lang="de-DE" sz="1200" dirty="0" smtClean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de-DE" sz="1200" i="1" dirty="0" smtClean="0">
                <a:solidFill>
                  <a:prstClr val="black"/>
                </a:solidFill>
                <a:cs typeface="Arial" pitchFamily="34" charset="0"/>
              </a:rPr>
              <a:t>et al.</a:t>
            </a:r>
            <a:r>
              <a:rPr lang="de-DE" sz="1200" dirty="0" smtClean="0">
                <a:solidFill>
                  <a:prstClr val="black"/>
                </a:solidFill>
                <a:cs typeface="Arial" pitchFamily="34" charset="0"/>
              </a:rPr>
              <a:t>,</a:t>
            </a:r>
            <a:r>
              <a:rPr lang="de-DE" sz="1200" i="1" dirty="0" smtClean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de-DE" sz="1200" dirty="0" smtClean="0">
                <a:solidFill>
                  <a:prstClr val="black"/>
                </a:solidFill>
                <a:cs typeface="Arial" pitchFamily="34" charset="0"/>
              </a:rPr>
              <a:t>Phys. </a:t>
            </a:r>
            <a:r>
              <a:rPr lang="de-DE" sz="1200" dirty="0" err="1" smtClean="0">
                <a:solidFill>
                  <a:prstClr val="black"/>
                </a:solidFill>
                <a:cs typeface="Arial" pitchFamily="34" charset="0"/>
              </a:rPr>
              <a:t>Rev</a:t>
            </a:r>
            <a:r>
              <a:rPr lang="de-DE" sz="1200" dirty="0" smtClean="0">
                <a:solidFill>
                  <a:prstClr val="black"/>
                </a:solidFill>
                <a:cs typeface="Arial" pitchFamily="34" charset="0"/>
              </a:rPr>
              <a:t>. </a:t>
            </a:r>
            <a:r>
              <a:rPr lang="de-DE" sz="1200" dirty="0" err="1" smtClean="0">
                <a:solidFill>
                  <a:prstClr val="black"/>
                </a:solidFill>
                <a:cs typeface="Arial" pitchFamily="34" charset="0"/>
              </a:rPr>
              <a:t>Lett</a:t>
            </a:r>
            <a:r>
              <a:rPr lang="de-DE" sz="1200" dirty="0" smtClean="0">
                <a:solidFill>
                  <a:prstClr val="black"/>
                </a:solidFill>
                <a:cs typeface="Arial" pitchFamily="34" charset="0"/>
              </a:rPr>
              <a:t>. </a:t>
            </a:r>
            <a:r>
              <a:rPr lang="de-DE" sz="1200" b="1" dirty="0" smtClean="0">
                <a:solidFill>
                  <a:prstClr val="black"/>
                </a:solidFill>
                <a:cs typeface="Arial" pitchFamily="34" charset="0"/>
              </a:rPr>
              <a:t>104</a:t>
            </a:r>
            <a:r>
              <a:rPr lang="de-DE" sz="1200" dirty="0" smtClean="0">
                <a:solidFill>
                  <a:prstClr val="black"/>
                </a:solidFill>
                <a:cs typeface="Arial" pitchFamily="34" charset="0"/>
              </a:rPr>
              <a:t>, 046601 (2010).</a:t>
            </a:r>
          </a:p>
          <a:p>
            <a:r>
              <a:rPr lang="de-DE" sz="1200" dirty="0" smtClean="0">
                <a:solidFill>
                  <a:prstClr val="black"/>
                </a:solidFill>
                <a:cs typeface="Arial" pitchFamily="34" charset="0"/>
              </a:rPr>
              <a:t>Liu </a:t>
            </a:r>
            <a:r>
              <a:rPr lang="de-DE" sz="1200" i="1" dirty="0" smtClean="0">
                <a:solidFill>
                  <a:prstClr val="black"/>
                </a:solidFill>
                <a:cs typeface="Arial" pitchFamily="34" charset="0"/>
              </a:rPr>
              <a:t>et </a:t>
            </a:r>
            <a:r>
              <a:rPr lang="de-DE" sz="1200" i="1" dirty="0">
                <a:solidFill>
                  <a:prstClr val="black"/>
                </a:solidFill>
                <a:cs typeface="Arial" pitchFamily="34" charset="0"/>
              </a:rPr>
              <a:t>al.</a:t>
            </a:r>
            <a:r>
              <a:rPr lang="de-DE" sz="1200" dirty="0">
                <a:solidFill>
                  <a:prstClr val="black"/>
                </a:solidFill>
                <a:cs typeface="Arial" pitchFamily="34" charset="0"/>
              </a:rPr>
              <a:t>,</a:t>
            </a:r>
            <a:r>
              <a:rPr lang="de-DE" sz="1200" i="1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en-US" sz="1200" dirty="0"/>
              <a:t>Science</a:t>
            </a:r>
            <a:r>
              <a:rPr lang="en-US" sz="1200" i="1" dirty="0"/>
              <a:t> </a:t>
            </a:r>
            <a:r>
              <a:rPr lang="en-US" sz="1200" b="1" dirty="0"/>
              <a:t>336</a:t>
            </a:r>
            <a:r>
              <a:rPr lang="en-US" sz="1200" dirty="0"/>
              <a:t>, 555 (2012). </a:t>
            </a:r>
            <a:endParaRPr lang="en-US" sz="1200" dirty="0" smtClean="0"/>
          </a:p>
          <a:p>
            <a:r>
              <a:rPr lang="de-DE" sz="1200" dirty="0" err="1" smtClean="0">
                <a:solidFill>
                  <a:prstClr val="black"/>
                </a:solidFill>
                <a:cs typeface="Arial" pitchFamily="34" charset="0"/>
              </a:rPr>
              <a:t>Niimi</a:t>
            </a:r>
            <a:r>
              <a:rPr lang="de-DE" sz="1200" dirty="0" smtClean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de-DE" sz="1200" i="1" dirty="0" smtClean="0">
                <a:solidFill>
                  <a:prstClr val="black"/>
                </a:solidFill>
                <a:cs typeface="Arial" pitchFamily="34" charset="0"/>
              </a:rPr>
              <a:t>et </a:t>
            </a:r>
            <a:r>
              <a:rPr lang="de-DE" sz="1200" i="1" dirty="0">
                <a:solidFill>
                  <a:prstClr val="black"/>
                </a:solidFill>
                <a:cs typeface="Arial" pitchFamily="34" charset="0"/>
              </a:rPr>
              <a:t>al.</a:t>
            </a:r>
            <a:r>
              <a:rPr lang="de-DE" sz="1200" dirty="0">
                <a:solidFill>
                  <a:prstClr val="black"/>
                </a:solidFill>
                <a:cs typeface="Arial" pitchFamily="34" charset="0"/>
              </a:rPr>
              <a:t>,</a:t>
            </a:r>
            <a:r>
              <a:rPr lang="de-DE" sz="1200" i="1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de-DE" sz="1200" dirty="0">
                <a:solidFill>
                  <a:prstClr val="black"/>
                </a:solidFill>
                <a:cs typeface="Arial" pitchFamily="34" charset="0"/>
              </a:rPr>
              <a:t>Phys. </a:t>
            </a:r>
            <a:r>
              <a:rPr lang="de-DE" sz="1200" dirty="0" err="1">
                <a:solidFill>
                  <a:prstClr val="black"/>
                </a:solidFill>
                <a:cs typeface="Arial" pitchFamily="34" charset="0"/>
              </a:rPr>
              <a:t>Rev</a:t>
            </a:r>
            <a:r>
              <a:rPr lang="de-DE" sz="1200" dirty="0">
                <a:solidFill>
                  <a:prstClr val="black"/>
                </a:solidFill>
                <a:cs typeface="Arial" pitchFamily="34" charset="0"/>
              </a:rPr>
              <a:t>. </a:t>
            </a:r>
            <a:r>
              <a:rPr lang="de-DE" sz="1200" dirty="0" err="1">
                <a:solidFill>
                  <a:prstClr val="black"/>
                </a:solidFill>
                <a:cs typeface="Arial" pitchFamily="34" charset="0"/>
              </a:rPr>
              <a:t>Lett</a:t>
            </a:r>
            <a:r>
              <a:rPr lang="de-DE" sz="1200" dirty="0">
                <a:solidFill>
                  <a:prstClr val="black"/>
                </a:solidFill>
                <a:cs typeface="Arial" pitchFamily="34" charset="0"/>
              </a:rPr>
              <a:t>. </a:t>
            </a:r>
            <a:r>
              <a:rPr lang="en-US" sz="1200" b="1" dirty="0" smtClean="0"/>
              <a:t>109</a:t>
            </a:r>
            <a:r>
              <a:rPr lang="en-US" sz="1200" dirty="0"/>
              <a:t>, 156602 (2012</a:t>
            </a:r>
            <a:r>
              <a:rPr lang="en-US" sz="1200" dirty="0" smtClean="0"/>
              <a:t>).</a:t>
            </a:r>
          </a:p>
          <a:p>
            <a:r>
              <a:rPr lang="en-US" sz="1200" dirty="0" smtClean="0"/>
              <a:t>…and many more …</a:t>
            </a:r>
            <a:endParaRPr lang="de-DE" sz="1200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1914993"/>
              </p:ext>
            </p:extLst>
          </p:nvPr>
        </p:nvGraphicFramePr>
        <p:xfrm>
          <a:off x="5743893" y="657209"/>
          <a:ext cx="2417059" cy="64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3545" name="Formel" r:id="rId11" imgW="1473200" imgH="393700" progId="Equation.3">
                  <p:embed/>
                </p:oleObj>
              </mc:Choice>
              <mc:Fallback>
                <p:oleObj name="Formel" r:id="rId11" imgW="14732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3893" y="657209"/>
                        <a:ext cx="2417059" cy="647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6" name="Gruppieren 85"/>
          <p:cNvGrpSpPr/>
          <p:nvPr/>
        </p:nvGrpSpPr>
        <p:grpSpPr>
          <a:xfrm>
            <a:off x="899592" y="3897052"/>
            <a:ext cx="72008" cy="252028"/>
            <a:chOff x="8460432" y="2024844"/>
            <a:chExt cx="72008" cy="252028"/>
          </a:xfrm>
        </p:grpSpPr>
        <p:sp>
          <p:nvSpPr>
            <p:cNvPr id="87" name="Ellipse 86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8" name="Gerade Verbindung mit Pfeil 87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uppieren 89"/>
          <p:cNvGrpSpPr/>
          <p:nvPr/>
        </p:nvGrpSpPr>
        <p:grpSpPr>
          <a:xfrm>
            <a:off x="1259632" y="3933056"/>
            <a:ext cx="72008" cy="252028"/>
            <a:chOff x="8460432" y="2024844"/>
            <a:chExt cx="72008" cy="252028"/>
          </a:xfrm>
        </p:grpSpPr>
        <p:sp>
          <p:nvSpPr>
            <p:cNvPr id="91" name="Ellipse 90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3" name="Gerade Verbindung mit Pfeil 92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Gruppieren 93"/>
          <p:cNvGrpSpPr/>
          <p:nvPr/>
        </p:nvGrpSpPr>
        <p:grpSpPr>
          <a:xfrm>
            <a:off x="971600" y="4113076"/>
            <a:ext cx="72008" cy="252028"/>
            <a:chOff x="8460432" y="2024844"/>
            <a:chExt cx="72008" cy="252028"/>
          </a:xfrm>
        </p:grpSpPr>
        <p:sp>
          <p:nvSpPr>
            <p:cNvPr id="95" name="Ellipse 94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6" name="Gerade Verbindung mit Pfeil 95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uppieren 96"/>
          <p:cNvGrpSpPr/>
          <p:nvPr/>
        </p:nvGrpSpPr>
        <p:grpSpPr>
          <a:xfrm>
            <a:off x="1187624" y="4113076"/>
            <a:ext cx="72008" cy="252028"/>
            <a:chOff x="8460432" y="2024844"/>
            <a:chExt cx="72008" cy="252028"/>
          </a:xfrm>
        </p:grpSpPr>
        <p:sp>
          <p:nvSpPr>
            <p:cNvPr id="100" name="Ellipse 99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2" name="Gerade Verbindung mit Pfeil 101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Gruppieren 102"/>
          <p:cNvGrpSpPr/>
          <p:nvPr/>
        </p:nvGrpSpPr>
        <p:grpSpPr>
          <a:xfrm>
            <a:off x="827584" y="4473116"/>
            <a:ext cx="72008" cy="252028"/>
            <a:chOff x="8460432" y="2024844"/>
            <a:chExt cx="72008" cy="252028"/>
          </a:xfrm>
        </p:grpSpPr>
        <p:sp>
          <p:nvSpPr>
            <p:cNvPr id="104" name="Ellipse 103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5" name="Gerade Verbindung mit Pfeil 104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uppieren 105"/>
          <p:cNvGrpSpPr/>
          <p:nvPr/>
        </p:nvGrpSpPr>
        <p:grpSpPr>
          <a:xfrm>
            <a:off x="611560" y="4401108"/>
            <a:ext cx="72008" cy="252028"/>
            <a:chOff x="8460432" y="2024844"/>
            <a:chExt cx="72008" cy="252028"/>
          </a:xfrm>
        </p:grpSpPr>
        <p:sp>
          <p:nvSpPr>
            <p:cNvPr id="107" name="Ellipse 106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8" name="Gerade Verbindung mit Pfeil 107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uppieren 108"/>
          <p:cNvGrpSpPr/>
          <p:nvPr/>
        </p:nvGrpSpPr>
        <p:grpSpPr>
          <a:xfrm>
            <a:off x="1331640" y="4473116"/>
            <a:ext cx="72008" cy="252028"/>
            <a:chOff x="8460432" y="2024844"/>
            <a:chExt cx="72008" cy="252028"/>
          </a:xfrm>
        </p:grpSpPr>
        <p:sp>
          <p:nvSpPr>
            <p:cNvPr id="110" name="Ellipse 109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1" name="Gerade Verbindung mit Pfeil 110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uppieren 111"/>
          <p:cNvGrpSpPr/>
          <p:nvPr/>
        </p:nvGrpSpPr>
        <p:grpSpPr>
          <a:xfrm>
            <a:off x="1403648" y="4329100"/>
            <a:ext cx="72008" cy="252028"/>
            <a:chOff x="8460432" y="2024844"/>
            <a:chExt cx="72008" cy="252028"/>
          </a:xfrm>
        </p:grpSpPr>
        <p:sp>
          <p:nvSpPr>
            <p:cNvPr id="113" name="Ellipse 112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4" name="Gerade Verbindung mit Pfeil 113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Gruppieren 114"/>
          <p:cNvGrpSpPr/>
          <p:nvPr/>
        </p:nvGrpSpPr>
        <p:grpSpPr>
          <a:xfrm>
            <a:off x="2123728" y="4257092"/>
            <a:ext cx="72008" cy="252028"/>
            <a:chOff x="8460432" y="2024844"/>
            <a:chExt cx="72008" cy="252028"/>
          </a:xfrm>
        </p:grpSpPr>
        <p:sp>
          <p:nvSpPr>
            <p:cNvPr id="116" name="Ellipse 115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7" name="Gerade Verbindung mit Pfeil 116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uppieren 117"/>
          <p:cNvGrpSpPr/>
          <p:nvPr/>
        </p:nvGrpSpPr>
        <p:grpSpPr>
          <a:xfrm>
            <a:off x="2771800" y="4365104"/>
            <a:ext cx="72008" cy="252028"/>
            <a:chOff x="8460432" y="2024844"/>
            <a:chExt cx="72008" cy="252028"/>
          </a:xfrm>
        </p:grpSpPr>
        <p:sp>
          <p:nvSpPr>
            <p:cNvPr id="119" name="Ellipse 118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0" name="Gerade Verbindung mit Pfeil 119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Gruppieren 120"/>
          <p:cNvGrpSpPr/>
          <p:nvPr/>
        </p:nvGrpSpPr>
        <p:grpSpPr>
          <a:xfrm>
            <a:off x="1187624" y="4481500"/>
            <a:ext cx="72008" cy="252028"/>
            <a:chOff x="8460432" y="2024844"/>
            <a:chExt cx="72008" cy="252028"/>
          </a:xfrm>
        </p:grpSpPr>
        <p:sp>
          <p:nvSpPr>
            <p:cNvPr id="122" name="Ellipse 121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7" name="Gerade Verbindung mit Pfeil 136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1" name="Gruppieren 140"/>
          <p:cNvGrpSpPr/>
          <p:nvPr/>
        </p:nvGrpSpPr>
        <p:grpSpPr>
          <a:xfrm>
            <a:off x="755576" y="4257092"/>
            <a:ext cx="72008" cy="252028"/>
            <a:chOff x="8460432" y="2024844"/>
            <a:chExt cx="72008" cy="252028"/>
          </a:xfrm>
        </p:grpSpPr>
        <p:sp>
          <p:nvSpPr>
            <p:cNvPr id="142" name="Ellipse 141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3" name="Gerade Verbindung mit Pfeil 142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5" name="Gruppieren 174"/>
          <p:cNvGrpSpPr/>
          <p:nvPr/>
        </p:nvGrpSpPr>
        <p:grpSpPr>
          <a:xfrm>
            <a:off x="1835696" y="4473116"/>
            <a:ext cx="72008" cy="252028"/>
            <a:chOff x="8460432" y="2024844"/>
            <a:chExt cx="72008" cy="252028"/>
          </a:xfrm>
        </p:grpSpPr>
        <p:sp>
          <p:nvSpPr>
            <p:cNvPr id="178" name="Ellipse 177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9" name="Gerade Verbindung mit Pfeil 178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0" name="Gruppieren 179"/>
          <p:cNvGrpSpPr/>
          <p:nvPr/>
        </p:nvGrpSpPr>
        <p:grpSpPr>
          <a:xfrm>
            <a:off x="988845" y="4409492"/>
            <a:ext cx="72008" cy="252028"/>
            <a:chOff x="8460432" y="2024844"/>
            <a:chExt cx="72008" cy="252028"/>
          </a:xfrm>
        </p:grpSpPr>
        <p:sp>
          <p:nvSpPr>
            <p:cNvPr id="181" name="Ellipse 180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Gerade Verbindung mit Pfeil 181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3" name="Gruppieren 182"/>
          <p:cNvGrpSpPr/>
          <p:nvPr/>
        </p:nvGrpSpPr>
        <p:grpSpPr>
          <a:xfrm>
            <a:off x="393567" y="4505577"/>
            <a:ext cx="72008" cy="252028"/>
            <a:chOff x="8460432" y="2024844"/>
            <a:chExt cx="72008" cy="252028"/>
          </a:xfrm>
        </p:grpSpPr>
        <p:sp>
          <p:nvSpPr>
            <p:cNvPr id="184" name="Ellipse 183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5" name="Gerade Verbindung mit Pfeil 184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6" name="Gruppieren 185"/>
          <p:cNvGrpSpPr/>
          <p:nvPr/>
        </p:nvGrpSpPr>
        <p:grpSpPr>
          <a:xfrm>
            <a:off x="323528" y="2672916"/>
            <a:ext cx="72008" cy="252028"/>
            <a:chOff x="8460432" y="2024844"/>
            <a:chExt cx="72008" cy="252028"/>
          </a:xfrm>
        </p:grpSpPr>
        <p:sp>
          <p:nvSpPr>
            <p:cNvPr id="187" name="Ellipse 186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8" name="Gerade Verbindung mit Pfeil 187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uppieren 188"/>
          <p:cNvGrpSpPr/>
          <p:nvPr/>
        </p:nvGrpSpPr>
        <p:grpSpPr>
          <a:xfrm>
            <a:off x="395536" y="2420888"/>
            <a:ext cx="72008" cy="252028"/>
            <a:chOff x="8460432" y="2024844"/>
            <a:chExt cx="72008" cy="252028"/>
          </a:xfrm>
        </p:grpSpPr>
        <p:sp>
          <p:nvSpPr>
            <p:cNvPr id="190" name="Ellipse 189"/>
            <p:cNvSpPr/>
            <p:nvPr/>
          </p:nvSpPr>
          <p:spPr>
            <a:xfrm>
              <a:off x="8460432" y="2132856"/>
              <a:ext cx="72008" cy="72008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1" name="Gerade Verbindung mit Pfeil 190"/>
            <p:cNvCxnSpPr/>
            <p:nvPr/>
          </p:nvCxnSpPr>
          <p:spPr>
            <a:xfrm flipV="1">
              <a:off x="8496436" y="2024844"/>
              <a:ext cx="0" cy="252028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pieren 2"/>
          <p:cNvGrpSpPr/>
          <p:nvPr/>
        </p:nvGrpSpPr>
        <p:grpSpPr>
          <a:xfrm>
            <a:off x="3797559" y="3861048"/>
            <a:ext cx="5598979" cy="1654443"/>
            <a:chOff x="8419672" y="4008578"/>
            <a:chExt cx="5346442" cy="1654443"/>
          </a:xfrm>
        </p:grpSpPr>
        <p:sp>
          <p:nvSpPr>
            <p:cNvPr id="193" name="Textfeld 192"/>
            <p:cNvSpPr txBox="1"/>
            <p:nvPr/>
          </p:nvSpPr>
          <p:spPr>
            <a:xfrm>
              <a:off x="8452667" y="4023094"/>
              <a:ext cx="5313447" cy="156966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0099"/>
                  </a:solidFill>
                </a:rPr>
                <a:t>take away:</a:t>
              </a:r>
            </a:p>
            <a:p>
              <a:r>
                <a:rPr lang="en-US" sz="2000" dirty="0" smtClean="0">
                  <a:solidFill>
                    <a:srgbClr val="000099"/>
                  </a:solidFill>
                </a:rPr>
                <a:t>SHE enables “simple” experimental </a:t>
              </a:r>
              <a:br>
                <a:rPr lang="en-US" sz="2000" dirty="0" smtClean="0">
                  <a:solidFill>
                    <a:srgbClr val="000099"/>
                  </a:solidFill>
                </a:rPr>
              </a:br>
              <a:r>
                <a:rPr lang="en-US" sz="2000" dirty="0" smtClean="0">
                  <a:solidFill>
                    <a:srgbClr val="000099"/>
                  </a:solidFill>
                </a:rPr>
                <a:t>spin current detection</a:t>
              </a:r>
              <a:br>
                <a:rPr lang="en-US" sz="2000" dirty="0" smtClean="0">
                  <a:solidFill>
                    <a:srgbClr val="000099"/>
                  </a:solidFill>
                </a:rPr>
              </a:br>
              <a:r>
                <a:rPr lang="en-US" dirty="0" smtClean="0">
                  <a:solidFill>
                    <a:srgbClr val="000099"/>
                  </a:solidFill>
                </a:rPr>
                <a:t>(… given the spin Hall angle </a:t>
              </a:r>
              <a:r>
                <a:rPr lang="en-US" dirty="0" smtClean="0">
                  <a:solidFill>
                    <a:srgbClr val="000099"/>
                  </a:solidFill>
                  <a:sym typeface="Symbol"/>
                </a:rPr>
                <a:t></a:t>
              </a:r>
              <a:r>
                <a:rPr lang="en-US" baseline="-25000" dirty="0" smtClean="0">
                  <a:solidFill>
                    <a:srgbClr val="000099"/>
                  </a:solidFill>
                  <a:sym typeface="Symbol"/>
                </a:rPr>
                <a:t>SHE</a:t>
              </a:r>
              <a:r>
                <a:rPr lang="en-US" dirty="0" smtClean="0">
                  <a:solidFill>
                    <a:srgbClr val="000099"/>
                  </a:solidFill>
                  <a:sym typeface="Symbol"/>
                </a:rPr>
                <a:t> and </a:t>
              </a:r>
              <a:br>
                <a:rPr lang="en-US" dirty="0" smtClean="0">
                  <a:solidFill>
                    <a:srgbClr val="000099"/>
                  </a:solidFill>
                  <a:sym typeface="Symbol"/>
                </a:rPr>
              </a:br>
              <a:r>
                <a:rPr lang="en-US" dirty="0" smtClean="0">
                  <a:solidFill>
                    <a:srgbClr val="000099"/>
                  </a:solidFill>
                  <a:sym typeface="Symbol"/>
                </a:rPr>
                <a:t>      the spin diffusion length </a:t>
              </a:r>
              <a:r>
                <a:rPr lang="en-US" baseline="-25000" dirty="0" smtClean="0">
                  <a:solidFill>
                    <a:srgbClr val="000099"/>
                  </a:solidFill>
                  <a:sym typeface="Symbol"/>
                </a:rPr>
                <a:t>SF</a:t>
              </a:r>
              <a:r>
                <a:rPr lang="en-US" dirty="0" smtClean="0">
                  <a:solidFill>
                    <a:srgbClr val="000099"/>
                  </a:solidFill>
                  <a:sym typeface="Symbol"/>
                </a:rPr>
                <a:t> </a:t>
              </a:r>
              <a:r>
                <a:rPr lang="en-US" dirty="0" smtClean="0">
                  <a:solidFill>
                    <a:srgbClr val="000099"/>
                  </a:solidFill>
                </a:rPr>
                <a:t>are known ! )</a:t>
              </a:r>
            </a:p>
          </p:txBody>
        </p:sp>
        <p:sp>
          <p:nvSpPr>
            <p:cNvPr id="192" name="Rechteck 191"/>
            <p:cNvSpPr/>
            <p:nvPr/>
          </p:nvSpPr>
          <p:spPr>
            <a:xfrm>
              <a:off x="8419672" y="4008578"/>
              <a:ext cx="4796361" cy="1654443"/>
            </a:xfrm>
            <a:prstGeom prst="rect">
              <a:avLst/>
            </a:prstGeom>
            <a:noFill/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239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35" name="Picture 19" descr="B:\Daten\Spin pumping\Vortrag\FN_local3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0123" y="975172"/>
            <a:ext cx="2788505" cy="224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228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92696"/>
            <a:ext cx="65024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-99392"/>
            <a:ext cx="9144000" cy="657224"/>
          </a:xfrm>
        </p:spPr>
        <p:txBody>
          <a:bodyPr/>
          <a:lstStyle/>
          <a:p>
            <a:r>
              <a:rPr lang="de-DE" sz="2800" dirty="0" err="1" smtClean="0"/>
              <a:t>From</a:t>
            </a:r>
            <a:r>
              <a:rPr lang="de-DE" sz="2800" dirty="0" smtClean="0"/>
              <a:t> </a:t>
            </a:r>
            <a:r>
              <a:rPr lang="de-DE" sz="2800" dirty="0" err="1" smtClean="0"/>
              <a:t>charge</a:t>
            </a:r>
            <a:r>
              <a:rPr lang="de-DE" sz="2800" dirty="0" smtClean="0"/>
              <a:t> </a:t>
            </a:r>
            <a:r>
              <a:rPr lang="de-DE" sz="2800" dirty="0" err="1" smtClean="0"/>
              <a:t>currents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spin</a:t>
            </a:r>
            <a:r>
              <a:rPr lang="de-DE" sz="2800" dirty="0" smtClean="0"/>
              <a:t> </a:t>
            </a:r>
            <a:r>
              <a:rPr lang="de-DE" sz="2800" dirty="0" err="1" smtClean="0"/>
              <a:t>currents</a:t>
            </a:r>
            <a:endParaRPr lang="en-GB" sz="2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972485" y="6474001"/>
            <a:ext cx="2133600" cy="365125"/>
          </a:xfrm>
        </p:spPr>
        <p:txBody>
          <a:bodyPr/>
          <a:lstStyle/>
          <a:p>
            <a:fld id="{B1809A9B-A25A-4DCA-A35D-D331FC6BC9D7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712827" y="2889399"/>
                <a:ext cx="1409938" cy="477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2500" i="1" dirty="0" smtClean="0">
                    <a:solidFill>
                      <a:srgbClr val="0C0C8A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i="1" baseline="-25000" dirty="0" smtClean="0">
                        <a:solidFill>
                          <a:srgbClr val="0C0C8A"/>
                        </a:solidFill>
                        <a:latin typeface="Cambria Math"/>
                      </a:rPr>
                      <m:t>𝑐</m:t>
                    </m:r>
                  </m:oMath>
                </a14:m>
                <a:r>
                  <a:rPr lang="de-DE" sz="2500" i="1" dirty="0" smtClean="0">
                    <a:solidFill>
                      <a:prstClr val="black"/>
                    </a:solidFill>
                    <a:latin typeface="Cambria Math"/>
                  </a:rPr>
                  <a:t>=</a:t>
                </a:r>
                <a:r>
                  <a:rPr lang="de-DE" sz="2500" i="1" dirty="0" smtClean="0">
                    <a:solidFill>
                      <a:srgbClr val="008000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baseline="-25000" dirty="0">
                        <a:solidFill>
                          <a:srgbClr val="008000"/>
                        </a:solidFill>
                        <a:latin typeface="Cambria Math"/>
                        <a:ea typeface="Cambria Math"/>
                      </a:rPr>
                      <m:t>↑</m:t>
                    </m:r>
                  </m:oMath>
                </a14:m>
                <a:r>
                  <a:rPr lang="de-DE" sz="2500" dirty="0" smtClean="0">
                    <a:solidFill>
                      <a:srgbClr val="008000"/>
                    </a:solidFill>
                    <a:latin typeface="Symbol" pitchFamily="18" charset="2"/>
                  </a:rPr>
                  <a:t> </a:t>
                </a:r>
                <a:r>
                  <a:rPr lang="de-DE" sz="2500" dirty="0" smtClean="0">
                    <a:solidFill>
                      <a:prstClr val="black"/>
                    </a:solidFill>
                    <a:latin typeface="Symbol" pitchFamily="18" charset="2"/>
                  </a:rPr>
                  <a:t>+ </a:t>
                </a:r>
                <a:r>
                  <a:rPr lang="de-DE" sz="2500" i="1" dirty="0" smtClean="0">
                    <a:solidFill>
                      <a:srgbClr val="FFCC00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baseline="-25000" dirty="0">
                        <a:solidFill>
                          <a:srgbClr val="FFCC00"/>
                        </a:solidFill>
                        <a:latin typeface="Cambria Math"/>
                        <a:ea typeface="Cambria Math"/>
                      </a:rPr>
                      <m:t>↓</m:t>
                    </m:r>
                  </m:oMath>
                </a14:m>
                <a:endParaRPr lang="de-DE" sz="2500" dirty="0">
                  <a:solidFill>
                    <a:srgbClr val="FFCC00"/>
                  </a:solidFill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827" y="2889399"/>
                <a:ext cx="1409938" cy="477054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7359" t="-10256" b="-3076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363693" y="5950665"/>
                <a:ext cx="2108206" cy="7058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de-DE" sz="2500" i="1" smtClean="0">
                        <a:solidFill>
                          <a:srgbClr val="FF0000"/>
                        </a:solidFill>
                        <a:latin typeface="Cambria Math"/>
                      </a:rPr>
                      <m:t>𝐽</m:t>
                    </m:r>
                    <m:r>
                      <m:rPr>
                        <m:sty m:val="p"/>
                      </m:rPr>
                      <a:rPr lang="de-DE" sz="2500" baseline="-25000" smtClean="0">
                        <a:solidFill>
                          <a:srgbClr val="FF0000"/>
                        </a:solidFill>
                        <a:latin typeface="Cambria Math"/>
                      </a:rPr>
                      <m:t>s</m:t>
                    </m:r>
                    <m:r>
                      <a:rPr lang="de-DE" sz="2500" i="1" dirty="0" smtClean="0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de-DE" sz="2500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type m:val="lin"/>
                            <m:ctrlPr>
                              <a:rPr lang="de-DE" sz="2500" i="1" dirty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2500" i="1" dirty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ℏ</m:t>
                            </m:r>
                          </m:num>
                          <m:den>
                            <m:r>
                              <a:rPr lang="de-DE" sz="2500" i="1" dirty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num>
                      <m:den>
                        <m:r>
                          <a:rPr lang="de-DE" sz="2500" i="1" dirty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𝑞</m:t>
                        </m:r>
                      </m:den>
                    </m:f>
                  </m:oMath>
                </a14:m>
                <a:r>
                  <a:rPr lang="de-DE" sz="2500" i="1" dirty="0" smtClean="0">
                    <a:solidFill>
                      <a:prstClr val="black"/>
                    </a:solidFill>
                    <a:cs typeface="Arial" pitchFamily="34" charset="0"/>
                  </a:rPr>
                  <a:t>(</a:t>
                </a:r>
                <a:r>
                  <a:rPr lang="de-DE" sz="2500" i="1" dirty="0" smtClean="0">
                    <a:solidFill>
                      <a:srgbClr val="008000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baseline="-25000" dirty="0">
                        <a:solidFill>
                          <a:srgbClr val="008000"/>
                        </a:solidFill>
                        <a:latin typeface="Cambria Math"/>
                        <a:ea typeface="Cambria Math"/>
                      </a:rPr>
                      <m:t>↑</m:t>
                    </m:r>
                  </m:oMath>
                </a14:m>
                <a:r>
                  <a:rPr lang="de-DE" sz="2500" dirty="0" smtClean="0">
                    <a:solidFill>
                      <a:prstClr val="black"/>
                    </a:solidFill>
                    <a:latin typeface="Symbol" pitchFamily="18" charset="2"/>
                  </a:rPr>
                  <a:t>- </a:t>
                </a:r>
                <a:r>
                  <a:rPr lang="de-DE" sz="2500" i="1" dirty="0" smtClean="0">
                    <a:solidFill>
                      <a:srgbClr val="FFCC00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baseline="-25000" dirty="0">
                        <a:solidFill>
                          <a:srgbClr val="FFCC00"/>
                        </a:solidFill>
                        <a:latin typeface="Cambria Math"/>
                        <a:ea typeface="Cambria Math"/>
                      </a:rPr>
                      <m:t>↓</m:t>
                    </m:r>
                  </m:oMath>
                </a14:m>
                <a:r>
                  <a:rPr lang="de-DE" sz="2500" dirty="0" smtClean="0">
                    <a:solidFill>
                      <a:prstClr val="black"/>
                    </a:solidFill>
                    <a:cs typeface="Arial" pitchFamily="34" charset="0"/>
                  </a:rPr>
                  <a:t>)</a:t>
                </a:r>
                <a:endParaRPr lang="de-DE" sz="2500" dirty="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693" y="5950665"/>
                <a:ext cx="2108206" cy="705899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r="-2609" b="-86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Gerade Verbindung 18"/>
          <p:cNvCxnSpPr/>
          <p:nvPr/>
        </p:nvCxnSpPr>
        <p:spPr>
          <a:xfrm rot="10800000">
            <a:off x="34505" y="3562840"/>
            <a:ext cx="9020199" cy="2363"/>
          </a:xfrm>
          <a:prstGeom prst="line">
            <a:avLst/>
          </a:prstGeom>
          <a:ln w="28575">
            <a:gradFill flip="none" rotWithShape="1">
              <a:gsLst>
                <a:gs pos="0">
                  <a:srgbClr val="020480"/>
                </a:gs>
                <a:gs pos="100000">
                  <a:schemeClr val="accent1">
                    <a:tint val="44500"/>
                    <a:satMod val="160000"/>
                  </a:schemeClr>
                </a:gs>
              </a:gsLst>
              <a:lin ang="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6588224" y="2852936"/>
            <a:ext cx="6976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dirty="0" smtClean="0">
                <a:solidFill>
                  <a:prstClr val="black"/>
                </a:solidFill>
                <a:cs typeface="Arial" pitchFamily="34" charset="0"/>
              </a:rPr>
              <a:t>Volta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9" name="Ellipse 8"/>
          <p:cNvSpPr/>
          <p:nvPr/>
        </p:nvSpPr>
        <p:spPr>
          <a:xfrm>
            <a:off x="4063999" y="900700"/>
            <a:ext cx="411417" cy="515350"/>
          </a:xfrm>
          <a:prstGeom prst="ellipse">
            <a:avLst/>
          </a:prstGeom>
          <a:noFill/>
          <a:ln>
            <a:solidFill>
              <a:schemeClr val="tx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9" name="Bogen 38"/>
          <p:cNvSpPr/>
          <p:nvPr/>
        </p:nvSpPr>
        <p:spPr>
          <a:xfrm>
            <a:off x="3213775" y="855708"/>
            <a:ext cx="4069401" cy="2227902"/>
          </a:xfrm>
          <a:prstGeom prst="arc">
            <a:avLst>
              <a:gd name="adj1" fmla="val 13866206"/>
              <a:gd name="adj2" fmla="val 19684713"/>
            </a:avLst>
          </a:prstGeom>
          <a:ln w="28575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black"/>
              </a:solidFill>
            </a:endParaRPr>
          </a:p>
        </p:txBody>
      </p:sp>
      <p:sp>
        <p:nvSpPr>
          <p:cNvPr id="40" name="Ellipse 39"/>
          <p:cNvSpPr/>
          <p:nvPr/>
        </p:nvSpPr>
        <p:spPr>
          <a:xfrm>
            <a:off x="6530579" y="637466"/>
            <a:ext cx="1065757" cy="1999446"/>
          </a:xfrm>
          <a:prstGeom prst="ellipse">
            <a:avLst/>
          </a:prstGeom>
          <a:noFill/>
          <a:ln>
            <a:solidFill>
              <a:schemeClr val="tx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pic>
        <p:nvPicPr>
          <p:cNvPr id="137232" name="Picture 16" descr="B:\Daten\Spin pumping\Vortrag\spincurrents2_charge-0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54" y="637466"/>
            <a:ext cx="2215261" cy="2118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233" name="Picture 17" descr="B:\Daten\Spin pumping\Vortrag\spincurrents2-0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42" y="3805641"/>
            <a:ext cx="2225373" cy="2111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feld 31"/>
          <p:cNvSpPr txBox="1"/>
          <p:nvPr/>
        </p:nvSpPr>
        <p:spPr>
          <a:xfrm>
            <a:off x="5220072" y="5301208"/>
            <a:ext cx="723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ISHE</a:t>
            </a:r>
          </a:p>
          <a:p>
            <a:endParaRPr lang="en-US" dirty="0"/>
          </a:p>
        </p:txBody>
      </p:sp>
      <p:sp>
        <p:nvSpPr>
          <p:cNvPr id="30" name="Rechteck 29"/>
          <p:cNvSpPr/>
          <p:nvPr/>
        </p:nvSpPr>
        <p:spPr>
          <a:xfrm>
            <a:off x="4932040" y="4509120"/>
            <a:ext cx="115212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feld 30"/>
          <p:cNvSpPr txBox="1"/>
          <p:nvPr/>
        </p:nvSpPr>
        <p:spPr>
          <a:xfrm>
            <a:off x="5098172" y="2348880"/>
            <a:ext cx="963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 err="1"/>
              <a:t>Schulhistorische</a:t>
            </a:r>
            <a:r>
              <a:rPr lang="en-US" sz="800" i="1" dirty="0"/>
              <a:t> </a:t>
            </a:r>
            <a:r>
              <a:rPr lang="en-US" sz="800" i="1" dirty="0" smtClean="0"/>
              <a:t/>
            </a:r>
            <a:br>
              <a:rPr lang="en-US" sz="800" i="1" dirty="0" smtClean="0"/>
            </a:br>
            <a:r>
              <a:rPr lang="en-US" sz="800" i="1" dirty="0" err="1" smtClean="0"/>
              <a:t>Sammlung</a:t>
            </a:r>
            <a:r>
              <a:rPr lang="en-US" sz="800" dirty="0" smtClean="0"/>
              <a:t>, </a:t>
            </a:r>
            <a:br>
              <a:rPr lang="en-US" sz="800" dirty="0" smtClean="0"/>
            </a:br>
            <a:r>
              <a:rPr lang="en-US" sz="800" dirty="0" smtClean="0"/>
              <a:t>Bremerhaven</a:t>
            </a:r>
            <a:endParaRPr lang="en-US" sz="800" dirty="0"/>
          </a:p>
        </p:txBody>
      </p:sp>
      <p:pic>
        <p:nvPicPr>
          <p:cNvPr id="33" name="Grafik 3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637" y="1225154"/>
            <a:ext cx="946427" cy="1025574"/>
          </a:xfrm>
          <a:prstGeom prst="rect">
            <a:avLst/>
          </a:prstGeom>
        </p:spPr>
      </p:pic>
      <p:sp>
        <p:nvSpPr>
          <p:cNvPr id="34" name="Textfeld 33"/>
          <p:cNvSpPr txBox="1"/>
          <p:nvPr/>
        </p:nvSpPr>
        <p:spPr>
          <a:xfrm>
            <a:off x="5076056" y="284364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dirty="0" err="1" smtClean="0">
                <a:solidFill>
                  <a:prstClr val="black"/>
                </a:solidFill>
                <a:cs typeface="Arial" pitchFamily="34" charset="0"/>
              </a:rPr>
              <a:t>Ørsted</a:t>
            </a:r>
            <a:endParaRPr lang="de-DE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128076" y="5890046"/>
            <a:ext cx="8515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Hirsch</a:t>
            </a:r>
          </a:p>
          <a:p>
            <a:r>
              <a:rPr lang="en-US" dirty="0" smtClean="0"/>
              <a:t>(1999)</a:t>
            </a:r>
            <a:endParaRPr lang="en-US" dirty="0"/>
          </a:p>
          <a:p>
            <a:endParaRPr lang="en-US" dirty="0"/>
          </a:p>
        </p:txBody>
      </p:sp>
      <p:pic>
        <p:nvPicPr>
          <p:cNvPr id="44" name="Picture 18" descr="B:\Daten\Spin pumping\Vortrag\FN_local3_Spin-01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648" y="4057686"/>
            <a:ext cx="2788506" cy="224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Ellipse 44"/>
          <p:cNvSpPr/>
          <p:nvPr/>
        </p:nvSpPr>
        <p:spPr>
          <a:xfrm>
            <a:off x="4063998" y="3933056"/>
            <a:ext cx="411417" cy="515350"/>
          </a:xfrm>
          <a:prstGeom prst="ellipse">
            <a:avLst/>
          </a:prstGeom>
          <a:solidFill>
            <a:schemeClr val="bg1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46" name="Ellipse 45"/>
          <p:cNvSpPr/>
          <p:nvPr/>
        </p:nvSpPr>
        <p:spPr>
          <a:xfrm>
            <a:off x="4063997" y="3933056"/>
            <a:ext cx="411417" cy="515350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3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de-DE" sz="30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4932040" y="4524586"/>
            <a:ext cx="582597" cy="65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9" descr="B:\Daten\Spin pumping\Vortrag\SHE_ISHE4-02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150" y="4524586"/>
            <a:ext cx="1165771" cy="761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hteck 28"/>
          <p:cNvSpPr/>
          <p:nvPr/>
        </p:nvSpPr>
        <p:spPr>
          <a:xfrm>
            <a:off x="8604448" y="6525344"/>
            <a:ext cx="539552" cy="3326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5212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35" name="Picture 19" descr="B:\Daten\Spin pumping\Vortrag\FN_local3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0123" y="975172"/>
            <a:ext cx="2788505" cy="224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228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92696"/>
            <a:ext cx="65024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-99392"/>
            <a:ext cx="9144000" cy="657224"/>
          </a:xfrm>
        </p:spPr>
        <p:txBody>
          <a:bodyPr/>
          <a:lstStyle/>
          <a:p>
            <a:r>
              <a:rPr lang="de-DE" sz="2800" dirty="0" err="1"/>
              <a:t>From</a:t>
            </a:r>
            <a:r>
              <a:rPr lang="de-DE" sz="2800" dirty="0"/>
              <a:t> </a:t>
            </a:r>
            <a:r>
              <a:rPr lang="de-DE" sz="2800" dirty="0" err="1"/>
              <a:t>charge</a:t>
            </a:r>
            <a:r>
              <a:rPr lang="de-DE" sz="2800" dirty="0"/>
              <a:t> </a:t>
            </a:r>
            <a:r>
              <a:rPr lang="de-DE" sz="2800" dirty="0" err="1"/>
              <a:t>currents</a:t>
            </a:r>
            <a:r>
              <a:rPr lang="de-DE" sz="2800" dirty="0"/>
              <a:t> </a:t>
            </a:r>
            <a:r>
              <a:rPr lang="de-DE" sz="2800" dirty="0" err="1"/>
              <a:t>to</a:t>
            </a:r>
            <a:r>
              <a:rPr lang="de-DE" sz="2800" dirty="0"/>
              <a:t> </a:t>
            </a:r>
            <a:r>
              <a:rPr lang="de-DE" sz="2800" dirty="0" err="1"/>
              <a:t>spin</a:t>
            </a:r>
            <a:r>
              <a:rPr lang="de-DE" sz="2800" dirty="0"/>
              <a:t> </a:t>
            </a:r>
            <a:r>
              <a:rPr lang="de-DE" sz="2800" dirty="0" err="1"/>
              <a:t>currents</a:t>
            </a:r>
            <a:endParaRPr lang="en-GB" sz="2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972485" y="6474001"/>
            <a:ext cx="2133600" cy="365125"/>
          </a:xfrm>
        </p:spPr>
        <p:txBody>
          <a:bodyPr/>
          <a:lstStyle/>
          <a:p>
            <a:fld id="{B1809A9B-A25A-4DCA-A35D-D331FC6BC9D7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712827" y="2889399"/>
                <a:ext cx="1409938" cy="477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2500" i="1" dirty="0" smtClean="0">
                    <a:solidFill>
                      <a:srgbClr val="0C0C8A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i="1" baseline="-25000" dirty="0" smtClean="0">
                        <a:solidFill>
                          <a:srgbClr val="0C0C8A"/>
                        </a:solidFill>
                        <a:latin typeface="Cambria Math"/>
                      </a:rPr>
                      <m:t>𝑐</m:t>
                    </m:r>
                  </m:oMath>
                </a14:m>
                <a:r>
                  <a:rPr lang="de-DE" sz="2500" i="1" dirty="0" smtClean="0">
                    <a:solidFill>
                      <a:prstClr val="black"/>
                    </a:solidFill>
                    <a:latin typeface="Cambria Math"/>
                  </a:rPr>
                  <a:t>=</a:t>
                </a:r>
                <a:r>
                  <a:rPr lang="de-DE" sz="2500" i="1" dirty="0" smtClean="0">
                    <a:solidFill>
                      <a:srgbClr val="008000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baseline="-25000" dirty="0">
                        <a:solidFill>
                          <a:srgbClr val="008000"/>
                        </a:solidFill>
                        <a:latin typeface="Cambria Math"/>
                        <a:ea typeface="Cambria Math"/>
                      </a:rPr>
                      <m:t>↑</m:t>
                    </m:r>
                  </m:oMath>
                </a14:m>
                <a:r>
                  <a:rPr lang="de-DE" sz="2500" dirty="0" smtClean="0">
                    <a:solidFill>
                      <a:srgbClr val="008000"/>
                    </a:solidFill>
                    <a:latin typeface="Symbol" pitchFamily="18" charset="2"/>
                  </a:rPr>
                  <a:t> </a:t>
                </a:r>
                <a:r>
                  <a:rPr lang="de-DE" sz="2500" dirty="0" smtClean="0">
                    <a:solidFill>
                      <a:prstClr val="black"/>
                    </a:solidFill>
                    <a:latin typeface="Symbol" pitchFamily="18" charset="2"/>
                  </a:rPr>
                  <a:t>+ </a:t>
                </a:r>
                <a:r>
                  <a:rPr lang="de-DE" sz="2500" i="1" dirty="0" smtClean="0">
                    <a:solidFill>
                      <a:srgbClr val="FFCC00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baseline="-25000" dirty="0">
                        <a:solidFill>
                          <a:srgbClr val="FFCC00"/>
                        </a:solidFill>
                        <a:latin typeface="Cambria Math"/>
                        <a:ea typeface="Cambria Math"/>
                      </a:rPr>
                      <m:t>↓</m:t>
                    </m:r>
                  </m:oMath>
                </a14:m>
                <a:endParaRPr lang="de-DE" sz="2500" dirty="0">
                  <a:solidFill>
                    <a:srgbClr val="FFCC00"/>
                  </a:solidFill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827" y="2889399"/>
                <a:ext cx="1409938" cy="477054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7359" t="-10256" b="-3076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363693" y="5950665"/>
                <a:ext cx="2108206" cy="7058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de-DE" sz="2500" i="1" smtClean="0">
                        <a:solidFill>
                          <a:srgbClr val="FF0000"/>
                        </a:solidFill>
                        <a:latin typeface="Cambria Math"/>
                      </a:rPr>
                      <m:t>𝐽</m:t>
                    </m:r>
                    <m:r>
                      <m:rPr>
                        <m:sty m:val="p"/>
                      </m:rPr>
                      <a:rPr lang="de-DE" sz="2500" baseline="-25000" smtClean="0">
                        <a:solidFill>
                          <a:srgbClr val="FF0000"/>
                        </a:solidFill>
                        <a:latin typeface="Cambria Math"/>
                      </a:rPr>
                      <m:t>s</m:t>
                    </m:r>
                    <m:r>
                      <a:rPr lang="de-DE" sz="2500" i="1" dirty="0" smtClean="0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de-DE" sz="2500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type m:val="lin"/>
                            <m:ctrlPr>
                              <a:rPr lang="de-DE" sz="2500" i="1" dirty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2500" i="1" dirty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ℏ</m:t>
                            </m:r>
                          </m:num>
                          <m:den>
                            <m:r>
                              <a:rPr lang="de-DE" sz="2500" i="1" dirty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num>
                      <m:den>
                        <m:r>
                          <a:rPr lang="de-DE" sz="2500" i="1" dirty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𝑞</m:t>
                        </m:r>
                      </m:den>
                    </m:f>
                  </m:oMath>
                </a14:m>
                <a:r>
                  <a:rPr lang="de-DE" sz="2500" i="1" dirty="0" smtClean="0">
                    <a:solidFill>
                      <a:prstClr val="black"/>
                    </a:solidFill>
                    <a:cs typeface="Arial" pitchFamily="34" charset="0"/>
                  </a:rPr>
                  <a:t>(</a:t>
                </a:r>
                <a:r>
                  <a:rPr lang="de-DE" sz="2500" i="1" dirty="0" smtClean="0">
                    <a:solidFill>
                      <a:srgbClr val="008000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baseline="-25000" dirty="0">
                        <a:solidFill>
                          <a:srgbClr val="008000"/>
                        </a:solidFill>
                        <a:latin typeface="Cambria Math"/>
                        <a:ea typeface="Cambria Math"/>
                      </a:rPr>
                      <m:t>↑</m:t>
                    </m:r>
                  </m:oMath>
                </a14:m>
                <a:r>
                  <a:rPr lang="de-DE" sz="2500" dirty="0" smtClean="0">
                    <a:solidFill>
                      <a:prstClr val="black"/>
                    </a:solidFill>
                    <a:latin typeface="Symbol" pitchFamily="18" charset="2"/>
                  </a:rPr>
                  <a:t>- </a:t>
                </a:r>
                <a:r>
                  <a:rPr lang="de-DE" sz="2500" i="1" dirty="0" smtClean="0">
                    <a:solidFill>
                      <a:srgbClr val="FFCC00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baseline="-25000" dirty="0">
                        <a:solidFill>
                          <a:srgbClr val="FFCC00"/>
                        </a:solidFill>
                        <a:latin typeface="Cambria Math"/>
                        <a:ea typeface="Cambria Math"/>
                      </a:rPr>
                      <m:t>↓</m:t>
                    </m:r>
                  </m:oMath>
                </a14:m>
                <a:r>
                  <a:rPr lang="de-DE" sz="2500" dirty="0" smtClean="0">
                    <a:solidFill>
                      <a:prstClr val="black"/>
                    </a:solidFill>
                    <a:cs typeface="Arial" pitchFamily="34" charset="0"/>
                  </a:rPr>
                  <a:t>)</a:t>
                </a:r>
                <a:endParaRPr lang="de-DE" sz="2500" dirty="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693" y="5950665"/>
                <a:ext cx="2108206" cy="705899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r="-2609" b="-86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Gerade Verbindung 18"/>
          <p:cNvCxnSpPr/>
          <p:nvPr/>
        </p:nvCxnSpPr>
        <p:spPr>
          <a:xfrm rot="10800000">
            <a:off x="34505" y="3562840"/>
            <a:ext cx="9020199" cy="2363"/>
          </a:xfrm>
          <a:prstGeom prst="line">
            <a:avLst/>
          </a:prstGeom>
          <a:ln w="28575">
            <a:gradFill flip="none" rotWithShape="1">
              <a:gsLst>
                <a:gs pos="0">
                  <a:srgbClr val="020480"/>
                </a:gs>
                <a:gs pos="100000">
                  <a:schemeClr val="accent1">
                    <a:tint val="44500"/>
                    <a:satMod val="160000"/>
                  </a:schemeClr>
                </a:gs>
              </a:gsLst>
              <a:lin ang="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6588224" y="2852936"/>
            <a:ext cx="697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dirty="0" smtClean="0">
                <a:solidFill>
                  <a:prstClr val="black"/>
                </a:solidFill>
                <a:cs typeface="Arial" pitchFamily="34" charset="0"/>
              </a:rPr>
              <a:t>Volta</a:t>
            </a:r>
          </a:p>
        </p:txBody>
      </p:sp>
      <p:sp>
        <p:nvSpPr>
          <p:cNvPr id="9" name="Ellipse 8"/>
          <p:cNvSpPr/>
          <p:nvPr/>
        </p:nvSpPr>
        <p:spPr>
          <a:xfrm>
            <a:off x="4063999" y="900700"/>
            <a:ext cx="411417" cy="515350"/>
          </a:xfrm>
          <a:prstGeom prst="ellipse">
            <a:avLst/>
          </a:prstGeom>
          <a:noFill/>
          <a:ln>
            <a:solidFill>
              <a:schemeClr val="tx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9" name="Bogen 38"/>
          <p:cNvSpPr/>
          <p:nvPr/>
        </p:nvSpPr>
        <p:spPr>
          <a:xfrm>
            <a:off x="3213775" y="855708"/>
            <a:ext cx="4069401" cy="2227902"/>
          </a:xfrm>
          <a:prstGeom prst="arc">
            <a:avLst>
              <a:gd name="adj1" fmla="val 13866206"/>
              <a:gd name="adj2" fmla="val 19684713"/>
            </a:avLst>
          </a:prstGeom>
          <a:ln w="28575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black"/>
              </a:solidFill>
            </a:endParaRPr>
          </a:p>
        </p:txBody>
      </p:sp>
      <p:sp>
        <p:nvSpPr>
          <p:cNvPr id="40" name="Ellipse 39"/>
          <p:cNvSpPr/>
          <p:nvPr/>
        </p:nvSpPr>
        <p:spPr>
          <a:xfrm>
            <a:off x="6530579" y="637466"/>
            <a:ext cx="1065757" cy="1999446"/>
          </a:xfrm>
          <a:prstGeom prst="ellipse">
            <a:avLst/>
          </a:prstGeom>
          <a:noFill/>
          <a:ln>
            <a:solidFill>
              <a:schemeClr val="tx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pic>
        <p:nvPicPr>
          <p:cNvPr id="137232" name="Picture 16" descr="B:\Daten\Spin pumping\Vortrag\spincurrents2_charge-0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54" y="637466"/>
            <a:ext cx="2215261" cy="2118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233" name="Picture 17" descr="B:\Daten\Spin pumping\Vortrag\spincurrents2-0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42" y="3805641"/>
            <a:ext cx="2225373" cy="2111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uppieren 29"/>
          <p:cNvGrpSpPr/>
          <p:nvPr/>
        </p:nvGrpSpPr>
        <p:grpSpPr>
          <a:xfrm>
            <a:off x="3231014" y="3366162"/>
            <a:ext cx="4533726" cy="2735733"/>
            <a:chOff x="3231014" y="3366162"/>
            <a:chExt cx="4533726" cy="2735733"/>
          </a:xfrm>
        </p:grpSpPr>
        <p:pic>
          <p:nvPicPr>
            <p:cNvPr id="29" name="Picture 20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148064" y="3366162"/>
              <a:ext cx="2346694" cy="19350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Bogen 24"/>
            <p:cNvSpPr/>
            <p:nvPr/>
          </p:nvSpPr>
          <p:spPr>
            <a:xfrm>
              <a:off x="3231014" y="3873993"/>
              <a:ext cx="4069401" cy="2227902"/>
            </a:xfrm>
            <a:prstGeom prst="arc">
              <a:avLst>
                <a:gd name="adj1" fmla="val 13745288"/>
                <a:gd name="adj2" fmla="val 19610399"/>
              </a:avLst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de-DE">
                <a:solidFill>
                  <a:prstClr val="black"/>
                </a:solidFill>
              </a:endParaRPr>
            </a:p>
          </p:txBody>
        </p:sp>
        <p:sp>
          <p:nvSpPr>
            <p:cNvPr id="26" name="Ellipse 25"/>
            <p:cNvSpPr/>
            <p:nvPr/>
          </p:nvSpPr>
          <p:spPr>
            <a:xfrm>
              <a:off x="6372200" y="3772874"/>
              <a:ext cx="1392540" cy="1851500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de-DE">
                <a:solidFill>
                  <a:prstClr val="white"/>
                </a:solidFill>
              </a:endParaRPr>
            </a:p>
          </p:txBody>
        </p:sp>
      </p:grpSp>
      <p:sp>
        <p:nvSpPr>
          <p:cNvPr id="32" name="Textfeld 31"/>
          <p:cNvSpPr txBox="1"/>
          <p:nvPr/>
        </p:nvSpPr>
        <p:spPr>
          <a:xfrm>
            <a:off x="5220072" y="5301208"/>
            <a:ext cx="723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ISHE</a:t>
            </a:r>
          </a:p>
          <a:p>
            <a:endParaRPr lang="en-US" dirty="0"/>
          </a:p>
        </p:txBody>
      </p:sp>
      <p:sp>
        <p:nvSpPr>
          <p:cNvPr id="30" name="Rechteck 29"/>
          <p:cNvSpPr/>
          <p:nvPr/>
        </p:nvSpPr>
        <p:spPr>
          <a:xfrm>
            <a:off x="4932040" y="4509120"/>
            <a:ext cx="115212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feld 30"/>
          <p:cNvSpPr txBox="1"/>
          <p:nvPr/>
        </p:nvSpPr>
        <p:spPr>
          <a:xfrm>
            <a:off x="5098172" y="2348880"/>
            <a:ext cx="963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 err="1"/>
              <a:t>Schulhistorische</a:t>
            </a:r>
            <a:r>
              <a:rPr lang="en-US" sz="800" i="1" dirty="0"/>
              <a:t> </a:t>
            </a:r>
            <a:r>
              <a:rPr lang="en-US" sz="800" i="1" dirty="0" smtClean="0"/>
              <a:t/>
            </a:r>
            <a:br>
              <a:rPr lang="en-US" sz="800" i="1" dirty="0" smtClean="0"/>
            </a:br>
            <a:r>
              <a:rPr lang="en-US" sz="800" i="1" dirty="0" err="1" smtClean="0"/>
              <a:t>Sammlung</a:t>
            </a:r>
            <a:r>
              <a:rPr lang="en-US" sz="800" dirty="0" smtClean="0"/>
              <a:t>, </a:t>
            </a:r>
            <a:br>
              <a:rPr lang="en-US" sz="800" dirty="0" smtClean="0"/>
            </a:br>
            <a:r>
              <a:rPr lang="en-US" sz="800" dirty="0" smtClean="0"/>
              <a:t>Bremerhaven</a:t>
            </a:r>
            <a:endParaRPr lang="en-US" sz="800" dirty="0"/>
          </a:p>
        </p:txBody>
      </p:sp>
      <p:pic>
        <p:nvPicPr>
          <p:cNvPr id="33" name="Grafik 3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637" y="1225154"/>
            <a:ext cx="946427" cy="1025574"/>
          </a:xfrm>
          <a:prstGeom prst="rect">
            <a:avLst/>
          </a:prstGeom>
        </p:spPr>
      </p:pic>
      <p:sp>
        <p:nvSpPr>
          <p:cNvPr id="34" name="Textfeld 33"/>
          <p:cNvSpPr txBox="1"/>
          <p:nvPr/>
        </p:nvSpPr>
        <p:spPr>
          <a:xfrm>
            <a:off x="5076056" y="284364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dirty="0" err="1" smtClean="0">
                <a:solidFill>
                  <a:prstClr val="black"/>
                </a:solidFill>
                <a:cs typeface="Arial" pitchFamily="34" charset="0"/>
              </a:rPr>
              <a:t>Ørsted</a:t>
            </a:r>
            <a:endParaRPr lang="de-DE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128076" y="5890046"/>
            <a:ext cx="8515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Hirsch</a:t>
            </a:r>
          </a:p>
          <a:p>
            <a:r>
              <a:rPr lang="en-US" dirty="0" smtClean="0"/>
              <a:t>(1999)</a:t>
            </a:r>
            <a:endParaRPr lang="en-US" dirty="0"/>
          </a:p>
          <a:p>
            <a:endParaRPr lang="en-US" dirty="0"/>
          </a:p>
        </p:txBody>
      </p:sp>
      <p:sp>
        <p:nvSpPr>
          <p:cNvPr id="35" name="Textfeld 34"/>
          <p:cNvSpPr txBox="1"/>
          <p:nvPr/>
        </p:nvSpPr>
        <p:spPr>
          <a:xfrm>
            <a:off x="6620733" y="5778450"/>
            <a:ext cx="22749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magnetic excitations</a:t>
            </a:r>
          </a:p>
          <a:p>
            <a:r>
              <a:rPr lang="en-US" dirty="0">
                <a:solidFill>
                  <a:srgbClr val="FF0000"/>
                </a:solidFill>
              </a:rPr>
              <a:t>@</a:t>
            </a:r>
            <a:r>
              <a:rPr lang="en-US" dirty="0" smtClean="0">
                <a:solidFill>
                  <a:srgbClr val="FF0000"/>
                </a:solidFill>
              </a:rPr>
              <a:t>F/N interface</a:t>
            </a:r>
          </a:p>
        </p:txBody>
      </p:sp>
      <p:pic>
        <p:nvPicPr>
          <p:cNvPr id="37" name="Picture 18" descr="B:\Daten\Spin pumping\Vortrag\FN_local3_Spin-01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648" y="4057686"/>
            <a:ext cx="2788506" cy="224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hteck 41"/>
          <p:cNvSpPr/>
          <p:nvPr/>
        </p:nvSpPr>
        <p:spPr>
          <a:xfrm>
            <a:off x="4932040" y="4524586"/>
            <a:ext cx="582597" cy="65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Ellipse 44"/>
          <p:cNvSpPr/>
          <p:nvPr/>
        </p:nvSpPr>
        <p:spPr>
          <a:xfrm>
            <a:off x="4063998" y="3933056"/>
            <a:ext cx="411417" cy="515350"/>
          </a:xfrm>
          <a:prstGeom prst="ellipse">
            <a:avLst/>
          </a:prstGeom>
          <a:solidFill>
            <a:schemeClr val="bg1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46" name="Ellipse 45"/>
          <p:cNvSpPr/>
          <p:nvPr/>
        </p:nvSpPr>
        <p:spPr>
          <a:xfrm>
            <a:off x="4063997" y="3933056"/>
            <a:ext cx="411417" cy="515350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3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de-DE" sz="30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8" name="Picture 9" descr="B:\Daten\Spin pumping\Vortrag\SHE_ISHE4-02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150" y="4524586"/>
            <a:ext cx="1165771" cy="761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Rechteck 40"/>
          <p:cNvSpPr/>
          <p:nvPr/>
        </p:nvSpPr>
        <p:spPr>
          <a:xfrm>
            <a:off x="8604448" y="6525344"/>
            <a:ext cx="539552" cy="3326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5975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Textfeld 12"/>
          <p:cNvSpPr txBox="1"/>
          <p:nvPr/>
        </p:nvSpPr>
        <p:spPr>
          <a:xfrm>
            <a:off x="323529" y="2852936"/>
            <a:ext cx="82775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rgbClr val="FF0000"/>
                </a:solidFill>
              </a:rPr>
              <a:t>s</a:t>
            </a:r>
            <a:r>
              <a:rPr lang="en-US" sz="4800" dirty="0" smtClean="0">
                <a:solidFill>
                  <a:srgbClr val="FF0000"/>
                </a:solidFill>
              </a:rPr>
              <a:t>pin current generation</a:t>
            </a:r>
          </a:p>
          <a:p>
            <a:pPr lvl="0" algn="ctr"/>
            <a:r>
              <a:rPr lang="en-US" sz="3200" dirty="0">
                <a:solidFill>
                  <a:srgbClr val="FF0000"/>
                </a:solidFill>
              </a:rPr>
              <a:t>(in </a:t>
            </a:r>
            <a:r>
              <a:rPr lang="en-US" sz="3200" dirty="0" err="1" smtClean="0">
                <a:solidFill>
                  <a:srgbClr val="FF0000"/>
                </a:solidFill>
              </a:rPr>
              <a:t>ferromagnet</a:t>
            </a:r>
            <a:r>
              <a:rPr lang="en-US" sz="3200" dirty="0" smtClean="0">
                <a:solidFill>
                  <a:srgbClr val="FF0000"/>
                </a:solidFill>
              </a:rPr>
              <a:t> / metal hybrid structures)</a:t>
            </a:r>
            <a:r>
              <a:rPr lang="en-US" sz="4800" dirty="0" smtClean="0">
                <a:solidFill>
                  <a:srgbClr val="FF0000"/>
                </a:solidFill>
              </a:rPr>
              <a:t> </a:t>
            </a:r>
            <a:endParaRPr lang="en-US" sz="4800" dirty="0">
              <a:solidFill>
                <a:srgbClr val="FF0000"/>
              </a:solidFill>
            </a:endParaRPr>
          </a:p>
          <a:p>
            <a:pPr algn="ctr"/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14080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/>
              <a:t>Spin </a:t>
            </a:r>
            <a:r>
              <a:rPr lang="de-DE" sz="2800" dirty="0" err="1" smtClean="0"/>
              <a:t>currents</a:t>
            </a:r>
            <a:r>
              <a:rPr lang="de-DE" sz="2800" dirty="0" smtClean="0"/>
              <a:t> in hybrid </a:t>
            </a:r>
            <a:r>
              <a:rPr lang="de-DE" sz="2800" dirty="0" err="1" smtClean="0"/>
              <a:t>structures</a:t>
            </a:r>
            <a:endParaRPr lang="en-US" sz="2800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92" y="404664"/>
            <a:ext cx="4880011" cy="5311150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 rot="19728959">
            <a:off x="493537" y="4751155"/>
            <a:ext cx="3312368" cy="6737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 rot="19728959">
            <a:off x="377515" y="4451241"/>
            <a:ext cx="3312368" cy="4387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5542441" y="3481844"/>
            <a:ext cx="2125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err="1" smtClean="0">
                <a:solidFill>
                  <a:srgbClr val="0070C0"/>
                </a:solidFill>
              </a:rPr>
              <a:t>ferromagnet</a:t>
            </a:r>
            <a:endParaRPr lang="de-DE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31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61" y="404664"/>
            <a:ext cx="6023470" cy="5311150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>Spin </a:t>
            </a:r>
            <a:r>
              <a:rPr lang="de-DE" sz="2800" dirty="0" err="1"/>
              <a:t>currents</a:t>
            </a:r>
            <a:r>
              <a:rPr lang="de-DE" sz="2800" dirty="0"/>
              <a:t> in hybrid </a:t>
            </a:r>
            <a:r>
              <a:rPr lang="de-DE" sz="2800" dirty="0" err="1"/>
              <a:t>structures</a:t>
            </a:r>
            <a:endParaRPr lang="en-US" sz="2800" dirty="0"/>
          </a:p>
        </p:txBody>
      </p:sp>
      <p:sp>
        <p:nvSpPr>
          <p:cNvPr id="6" name="Rechteck 5"/>
          <p:cNvSpPr/>
          <p:nvPr/>
        </p:nvSpPr>
        <p:spPr>
          <a:xfrm rot="19728959">
            <a:off x="493537" y="4751155"/>
            <a:ext cx="3312368" cy="6737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 rot="19728959">
            <a:off x="377515" y="4451241"/>
            <a:ext cx="3312368" cy="4387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5436096" y="1628800"/>
            <a:ext cx="1800200" cy="16561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5514554" y="2545740"/>
            <a:ext cx="25138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„normal“ </a:t>
            </a:r>
            <a:r>
              <a:rPr lang="de-DE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metal</a:t>
            </a:r>
            <a:endParaRPr lang="de-DE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542441" y="3481844"/>
            <a:ext cx="2125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err="1" smtClean="0">
                <a:solidFill>
                  <a:srgbClr val="0070C0"/>
                </a:solidFill>
              </a:rPr>
              <a:t>ferromagnet</a:t>
            </a:r>
            <a:endParaRPr lang="de-DE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94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6023469" cy="53111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3238" y="115888"/>
            <a:ext cx="8097837" cy="369887"/>
          </a:xfrm>
        </p:spPr>
        <p:txBody>
          <a:bodyPr/>
          <a:lstStyle/>
          <a:p>
            <a:r>
              <a:rPr lang="de-DE" sz="2800" dirty="0"/>
              <a:t>Spin </a:t>
            </a:r>
            <a:r>
              <a:rPr lang="de-DE" sz="2800" dirty="0" err="1"/>
              <a:t>currents</a:t>
            </a:r>
            <a:r>
              <a:rPr lang="de-DE" sz="2800" dirty="0"/>
              <a:t> in hybrid </a:t>
            </a:r>
            <a:r>
              <a:rPr lang="de-DE" sz="2800" dirty="0" err="1"/>
              <a:t>structures</a:t>
            </a:r>
            <a:endParaRPr lang="en-GB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/>
              <p:cNvSpPr txBox="1"/>
              <p:nvPr/>
            </p:nvSpPr>
            <p:spPr>
              <a:xfrm>
                <a:off x="1143227" y="2614705"/>
                <a:ext cx="2012987" cy="8302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𝐽</m:t>
                          </m:r>
                        </m:e>
                        <m:sub>
                          <m:r>
                            <a:rPr lang="de-DE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𝑆</m:t>
                          </m:r>
                        </m:sub>
                      </m:sSub>
                      <m:r>
                        <a:rPr lang="en-US" sz="28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8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↑↓</m:t>
                              </m:r>
                            </m:sub>
                          </m:sSub>
                        </m:num>
                        <m:den>
                          <m:r>
                            <a:rPr lang="de-DE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de-DE" sz="28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  <m:r>
                        <a:rPr lang="de-DE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de-DE" sz="28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𝐸</m:t>
                      </m:r>
                    </m:oMath>
                  </m:oMathPara>
                </a14:m>
                <a:endParaRPr lang="en-US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Textfeld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227" y="2614705"/>
                <a:ext cx="2012987" cy="83029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hteck 5"/>
          <p:cNvSpPr/>
          <p:nvPr/>
        </p:nvSpPr>
        <p:spPr>
          <a:xfrm>
            <a:off x="144016" y="350100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1400" dirty="0">
                <a:solidFill>
                  <a:srgbClr val="0000FF"/>
                </a:solidFill>
                <a:cs typeface="Arial" pitchFamily="34" charset="0"/>
              </a:rPr>
              <a:t>Weiler </a:t>
            </a:r>
            <a:r>
              <a:rPr lang="de-DE" sz="1400" i="1" dirty="0">
                <a:solidFill>
                  <a:srgbClr val="0000FF"/>
                </a:solidFill>
                <a:cs typeface="Arial" pitchFamily="34" charset="0"/>
              </a:rPr>
              <a:t>et al.</a:t>
            </a:r>
            <a:r>
              <a:rPr lang="de-DE" sz="1400" dirty="0">
                <a:solidFill>
                  <a:srgbClr val="0000FF"/>
                </a:solidFill>
                <a:cs typeface="Arial" pitchFamily="34" charset="0"/>
              </a:rPr>
              <a:t>, PRL </a:t>
            </a:r>
            <a:r>
              <a:rPr lang="de-DE" sz="1400" b="1" dirty="0">
                <a:solidFill>
                  <a:srgbClr val="0000FF"/>
                </a:solidFill>
                <a:cs typeface="Arial" pitchFamily="34" charset="0"/>
              </a:rPr>
              <a:t>111</a:t>
            </a:r>
            <a:r>
              <a:rPr lang="de-DE" sz="1400" dirty="0">
                <a:solidFill>
                  <a:srgbClr val="0000FF"/>
                </a:solidFill>
                <a:cs typeface="Arial" pitchFamily="34" charset="0"/>
              </a:rPr>
              <a:t>, 176601 (2013</a:t>
            </a:r>
            <a:r>
              <a:rPr lang="de-DE" sz="1400" dirty="0" smtClean="0">
                <a:solidFill>
                  <a:srgbClr val="0000FF"/>
                </a:solidFill>
                <a:cs typeface="Arial" pitchFamily="34" charset="0"/>
              </a:rPr>
              <a:t>).</a:t>
            </a:r>
            <a:endParaRPr lang="de-DE" sz="1400" dirty="0">
              <a:solidFill>
                <a:srgbClr val="0000FF"/>
              </a:solidFill>
              <a:cs typeface="Arial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 rot="19728959">
            <a:off x="493537" y="4751155"/>
            <a:ext cx="3312368" cy="6737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 rot="19728959">
            <a:off x="377515" y="4451241"/>
            <a:ext cx="3312368" cy="4387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436096" y="1628800"/>
            <a:ext cx="1800200" cy="16561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5514554" y="2545740"/>
            <a:ext cx="25138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„normal“ </a:t>
            </a:r>
            <a:r>
              <a:rPr lang="de-DE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metal</a:t>
            </a:r>
            <a:endParaRPr lang="de-DE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542441" y="3481844"/>
            <a:ext cx="31662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0070C0"/>
                </a:solidFill>
              </a:rPr>
              <a:t>ferromagnet</a:t>
            </a:r>
            <a:endParaRPr lang="en-US" sz="2800" dirty="0" smtClean="0">
              <a:solidFill>
                <a:srgbClr val="0070C0"/>
              </a:solidFill>
            </a:endParaRPr>
          </a:p>
          <a:p>
            <a:r>
              <a:rPr lang="en-US" sz="2800" dirty="0" smtClean="0">
                <a:solidFill>
                  <a:srgbClr val="FF0000"/>
                </a:solidFill>
              </a:rPr>
              <a:t>(out of equilibrium)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78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42" y="404664"/>
            <a:ext cx="6367132" cy="53111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3238" y="115888"/>
            <a:ext cx="8097837" cy="369887"/>
          </a:xfrm>
        </p:spPr>
        <p:txBody>
          <a:bodyPr/>
          <a:lstStyle/>
          <a:p>
            <a:r>
              <a:rPr lang="de-DE" sz="2800" dirty="0"/>
              <a:t>Spin </a:t>
            </a:r>
            <a:r>
              <a:rPr lang="de-DE" sz="2800" dirty="0" err="1"/>
              <a:t>currents</a:t>
            </a:r>
            <a:r>
              <a:rPr lang="de-DE" sz="2800" dirty="0"/>
              <a:t> in hybrid </a:t>
            </a:r>
            <a:r>
              <a:rPr lang="de-DE" sz="2800" dirty="0" err="1"/>
              <a:t>structures</a:t>
            </a:r>
            <a:endParaRPr lang="en-GB" sz="2800" dirty="0"/>
          </a:p>
        </p:txBody>
      </p:sp>
      <p:sp>
        <p:nvSpPr>
          <p:cNvPr id="8" name="Rechteck 7"/>
          <p:cNvSpPr/>
          <p:nvPr/>
        </p:nvSpPr>
        <p:spPr>
          <a:xfrm>
            <a:off x="5436096" y="1628800"/>
            <a:ext cx="1800200" cy="16561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5514554" y="2545740"/>
            <a:ext cx="25138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„normal“ </a:t>
            </a:r>
            <a:r>
              <a:rPr lang="de-DE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metal</a:t>
            </a:r>
            <a:endParaRPr lang="de-DE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542441" y="3481844"/>
            <a:ext cx="31662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0070C0"/>
                </a:solidFill>
              </a:rPr>
              <a:t>ferromagnet</a:t>
            </a:r>
            <a:endParaRPr lang="en-US" sz="2800" dirty="0" smtClean="0">
              <a:solidFill>
                <a:srgbClr val="0070C0"/>
              </a:solidFill>
            </a:endParaRPr>
          </a:p>
          <a:p>
            <a:r>
              <a:rPr lang="en-US" sz="2800" dirty="0" smtClean="0">
                <a:solidFill>
                  <a:srgbClr val="FF0000"/>
                </a:solidFill>
              </a:rPr>
              <a:t>(out of equilibrium)</a:t>
            </a:r>
            <a:endParaRPr lang="en-US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1143227" y="2614705"/>
                <a:ext cx="2012987" cy="8302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𝐽</m:t>
                          </m:r>
                        </m:e>
                        <m:sub>
                          <m:r>
                            <a:rPr lang="de-DE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𝑆</m:t>
                          </m:r>
                        </m:sub>
                      </m:sSub>
                      <m:r>
                        <a:rPr lang="en-US" sz="28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8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↑↓</m:t>
                              </m:r>
                            </m:sub>
                          </m:sSub>
                        </m:num>
                        <m:den>
                          <m:r>
                            <a:rPr lang="de-DE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de-DE" sz="28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  <m:r>
                        <a:rPr lang="de-DE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de-DE" sz="28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𝐸</m:t>
                      </m:r>
                    </m:oMath>
                  </m:oMathPara>
                </a14:m>
                <a:endParaRPr lang="en-US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227" y="2614705"/>
                <a:ext cx="2012987" cy="83029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hteck 11"/>
          <p:cNvSpPr/>
          <p:nvPr/>
        </p:nvSpPr>
        <p:spPr>
          <a:xfrm>
            <a:off x="144016" y="350100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1400" dirty="0">
                <a:solidFill>
                  <a:srgbClr val="0000FF"/>
                </a:solidFill>
                <a:cs typeface="Arial" pitchFamily="34" charset="0"/>
              </a:rPr>
              <a:t>Weiler </a:t>
            </a:r>
            <a:r>
              <a:rPr lang="de-DE" sz="1400" i="1" dirty="0">
                <a:solidFill>
                  <a:srgbClr val="0000FF"/>
                </a:solidFill>
                <a:cs typeface="Arial" pitchFamily="34" charset="0"/>
              </a:rPr>
              <a:t>et al.</a:t>
            </a:r>
            <a:r>
              <a:rPr lang="de-DE" sz="1400" dirty="0">
                <a:solidFill>
                  <a:srgbClr val="0000FF"/>
                </a:solidFill>
                <a:cs typeface="Arial" pitchFamily="34" charset="0"/>
              </a:rPr>
              <a:t>, PRL </a:t>
            </a:r>
            <a:r>
              <a:rPr lang="de-DE" sz="1400" b="1" dirty="0">
                <a:solidFill>
                  <a:srgbClr val="0000FF"/>
                </a:solidFill>
                <a:cs typeface="Arial" pitchFamily="34" charset="0"/>
              </a:rPr>
              <a:t>111</a:t>
            </a:r>
            <a:r>
              <a:rPr lang="de-DE" sz="1400" dirty="0">
                <a:solidFill>
                  <a:srgbClr val="0000FF"/>
                </a:solidFill>
                <a:cs typeface="Arial" pitchFamily="34" charset="0"/>
              </a:rPr>
              <a:t>, 176601 (2013</a:t>
            </a:r>
            <a:r>
              <a:rPr lang="de-DE" sz="1400" dirty="0" smtClean="0">
                <a:solidFill>
                  <a:srgbClr val="0000FF"/>
                </a:solidFill>
                <a:cs typeface="Arial" pitchFamily="34" charset="0"/>
              </a:rPr>
              <a:t>).</a:t>
            </a:r>
            <a:endParaRPr lang="de-DE" sz="1400" dirty="0">
              <a:solidFill>
                <a:srgbClr val="0000FF"/>
              </a:solidFill>
              <a:cs typeface="Arial" pitchFamily="34" charset="0"/>
            </a:endParaRPr>
          </a:p>
        </p:txBody>
      </p:sp>
      <p:sp>
        <p:nvSpPr>
          <p:cNvPr id="13" name="Rechteck 12"/>
          <p:cNvSpPr/>
          <p:nvPr/>
        </p:nvSpPr>
        <p:spPr>
          <a:xfrm rot="19728959">
            <a:off x="493537" y="4751155"/>
            <a:ext cx="3312368" cy="6737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 rot="19728959">
            <a:off x="377515" y="4451241"/>
            <a:ext cx="3312368" cy="4387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5981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6" descr="B:\Daten\Spin pumping\Vortrag\Electron_Spin_u_charge_charge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732" y="536340"/>
            <a:ext cx="1448260" cy="201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5" descr="B:\Daten\Spin pumping\Vortrag\Electron_Spin_u_charge_spin-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799521"/>
            <a:ext cx="1448562" cy="201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Titel 1"/>
          <p:cNvSpPr txBox="1">
            <a:spLocks/>
          </p:cNvSpPr>
          <p:nvPr/>
        </p:nvSpPr>
        <p:spPr>
          <a:xfrm>
            <a:off x="-216024" y="-9530"/>
            <a:ext cx="9612560" cy="657224"/>
          </a:xfrm>
          <a:prstGeom prst="rect">
            <a:avLst/>
          </a:prstGeom>
          <a:effectLst/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204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3000" dirty="0" smtClean="0">
                <a:solidFill>
                  <a:schemeClr val="tx1"/>
                </a:solidFill>
                <a:effectLst/>
              </a:rPr>
              <a:t>Spin electronics = putting a spin to electronics ?</a:t>
            </a:r>
            <a:endParaRPr lang="en-US" sz="3000" dirty="0">
              <a:solidFill>
                <a:schemeClr val="tx1"/>
              </a:solidFill>
              <a:effectLst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24974" y="1823202"/>
            <a:ext cx="1579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cs typeface="Arial" pitchFamily="34" charset="0"/>
              </a:rPr>
              <a:t>electron =</a:t>
            </a:r>
            <a:endParaRPr lang="en-US" sz="240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4486317" y="661625"/>
            <a:ext cx="3095719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e</a:t>
            </a:r>
            <a:r>
              <a:rPr lang="en-US" dirty="0" smtClean="0">
                <a:solidFill>
                  <a:prstClr val="black"/>
                </a:solidFill>
                <a:cs typeface="Arial" pitchFamily="34" charset="0"/>
              </a:rPr>
              <a:t>lectronics (charge-</a:t>
            </a:r>
            <a:r>
              <a:rPr lang="en-US" dirty="0" err="1" smtClean="0">
                <a:solidFill>
                  <a:prstClr val="black"/>
                </a:solidFill>
                <a:cs typeface="Arial" pitchFamily="34" charset="0"/>
              </a:rPr>
              <a:t>tronics</a:t>
            </a:r>
            <a:r>
              <a:rPr lang="en-US" dirty="0" smtClean="0">
                <a:solidFill>
                  <a:prstClr val="black"/>
                </a:solidFill>
                <a:cs typeface="Arial" pitchFamily="34" charset="0"/>
              </a:rPr>
              <a:t>): </a:t>
            </a:r>
          </a:p>
          <a:p>
            <a:pPr fontAlgn="auto">
              <a:spcBef>
                <a:spcPts val="30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cs typeface="Arial" pitchFamily="34" charset="0"/>
              </a:rPr>
              <a:t>… ONLY charge</a:t>
            </a:r>
          </a:p>
          <a:p>
            <a:pPr fontAlgn="auto">
              <a:spcBef>
                <a:spcPts val="30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cs typeface="Arial" pitchFamily="34" charset="0"/>
              </a:rPr>
              <a:t>… charge currents </a:t>
            </a:r>
            <a:br>
              <a:rPr lang="en-US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en-US" dirty="0" smtClean="0">
                <a:solidFill>
                  <a:prstClr val="black"/>
                </a:solidFill>
                <a:cs typeface="Arial" pitchFamily="34" charset="0"/>
              </a:rPr>
              <a:t>     in electrical conductors</a:t>
            </a:r>
          </a:p>
          <a:p>
            <a:pPr marL="285750" indent="-285750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cs typeface="Arial" pitchFamily="34" charset="0"/>
              </a:rPr>
              <a:t>charge current sources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cs typeface="Arial" pitchFamily="34" charset="0"/>
              </a:rPr>
              <a:t>charge current detectors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cs typeface="Arial" pitchFamily="34" charset="0"/>
              </a:rPr>
              <a:t>charge amplification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1032525" y="4201621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C00000"/>
                </a:solidFill>
                <a:cs typeface="Arial" pitchFamily="34" charset="0"/>
              </a:rPr>
              <a:t>spin</a:t>
            </a:r>
            <a:endParaRPr lang="en-US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81" name="Textfeld 80"/>
          <p:cNvSpPr txBox="1"/>
          <p:nvPr/>
        </p:nvSpPr>
        <p:spPr>
          <a:xfrm>
            <a:off x="1187624" y="2780928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charge</a:t>
            </a:r>
            <a:endParaRPr lang="en-US" b="1" dirty="0">
              <a:solidFill>
                <a:srgbClr val="4F81BD">
                  <a:lumMod val="75000"/>
                </a:srgbClr>
              </a:solidFill>
              <a:cs typeface="Arial" pitchFamily="34" charset="0"/>
            </a:endParaRPr>
          </a:p>
        </p:txBody>
      </p:sp>
      <p:cxnSp>
        <p:nvCxnSpPr>
          <p:cNvPr id="9" name="Gerade Verbindung 8"/>
          <p:cNvCxnSpPr/>
          <p:nvPr/>
        </p:nvCxnSpPr>
        <p:spPr>
          <a:xfrm>
            <a:off x="1739927" y="4679490"/>
            <a:ext cx="1535929" cy="9694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pieren 12"/>
          <p:cNvGrpSpPr>
            <a:grpSpLocks noChangeAspect="1"/>
          </p:cNvGrpSpPr>
          <p:nvPr/>
        </p:nvGrpSpPr>
        <p:grpSpPr>
          <a:xfrm>
            <a:off x="107504" y="2495852"/>
            <a:ext cx="1447880" cy="2013268"/>
            <a:chOff x="831579" y="2817524"/>
            <a:chExt cx="1703388" cy="2368550"/>
          </a:xfrm>
        </p:grpSpPr>
        <p:pic>
          <p:nvPicPr>
            <p:cNvPr id="136197" name="Picture 5" descr="B:\Daten\Spin pumping\Vortrag\Electron_Spin_u_charge_spin-0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1579" y="2817524"/>
              <a:ext cx="1703388" cy="23685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6198" name="Picture 6" descr="B:\Daten\Spin pumping\Vortrag\Electron_Spin_u_charge_charge-0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1579" y="2817524"/>
              <a:ext cx="1703388" cy="23685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96" name="Gerade Verbindung 95"/>
          <p:cNvCxnSpPr/>
          <p:nvPr/>
        </p:nvCxnSpPr>
        <p:spPr>
          <a:xfrm flipV="1">
            <a:off x="1691680" y="1740126"/>
            <a:ext cx="1378681" cy="88575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6202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102" y="2780928"/>
            <a:ext cx="1516402" cy="1650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6203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427354" y="901339"/>
            <a:ext cx="1746211" cy="1209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6206" name="Textfeld 136205"/>
          <p:cNvSpPr txBox="1"/>
          <p:nvPr/>
        </p:nvSpPr>
        <p:spPr>
          <a:xfrm>
            <a:off x="7966403" y="2348880"/>
            <a:ext cx="1011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cs typeface="Arial" pitchFamily="34" charset="0"/>
              </a:rPr>
              <a:t>Intel Core i7</a:t>
            </a:r>
            <a:endParaRPr lang="en-US" sz="120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36208" name="Textfeld 136207"/>
          <p:cNvSpPr txBox="1"/>
          <p:nvPr/>
        </p:nvSpPr>
        <p:spPr>
          <a:xfrm>
            <a:off x="7596336" y="4149080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cs typeface="Arial" pitchFamily="34" charset="0"/>
              </a:rPr>
              <a:t>IBM</a:t>
            </a:r>
            <a:endParaRPr lang="en-US" sz="120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65" name="Textfeld 64"/>
          <p:cNvSpPr txBox="1"/>
          <p:nvPr/>
        </p:nvSpPr>
        <p:spPr>
          <a:xfrm>
            <a:off x="4449321" y="4437112"/>
            <a:ext cx="4083169" cy="23852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s</a:t>
            </a:r>
            <a:r>
              <a:rPr lang="en-US" dirty="0" smtClean="0">
                <a:solidFill>
                  <a:prstClr val="black"/>
                </a:solidFill>
                <a:cs typeface="Arial" pitchFamily="34" charset="0"/>
              </a:rPr>
              <a:t>pin-</a:t>
            </a:r>
            <a:r>
              <a:rPr lang="en-US" dirty="0" err="1" smtClean="0">
                <a:solidFill>
                  <a:prstClr val="black"/>
                </a:solidFill>
                <a:cs typeface="Arial" pitchFamily="34" charset="0"/>
              </a:rPr>
              <a:t>tronics</a:t>
            </a:r>
            <a:r>
              <a:rPr lang="en-US" dirty="0" smtClean="0">
                <a:solidFill>
                  <a:prstClr val="black"/>
                </a:solidFill>
                <a:cs typeface="Arial" pitchFamily="34" charset="0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cs typeface="Arial" pitchFamily="34" charset="0"/>
              </a:rPr>
              <a:t>… ONLY spin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… </a:t>
            </a:r>
            <a:r>
              <a:rPr lang="en-US" dirty="0" smtClean="0">
                <a:solidFill>
                  <a:prstClr val="black"/>
                </a:solidFill>
                <a:cs typeface="Arial" pitchFamily="34" charset="0"/>
              </a:rPr>
              <a:t>spin currents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cs typeface="Arial" pitchFamily="34" charset="0"/>
              </a:rPr>
              <a:t>    in “angular momentum conductors”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FF0000"/>
                </a:solidFill>
                <a:cs typeface="Arial" pitchFamily="34" charset="0"/>
              </a:rPr>
              <a:t>spin currents 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FF0000"/>
                </a:solidFill>
                <a:cs typeface="Arial" pitchFamily="34" charset="0"/>
              </a:rPr>
              <a:t>spin current sources 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FF0000"/>
                </a:solidFill>
                <a:cs typeface="Arial" pitchFamily="34" charset="0"/>
              </a:rPr>
              <a:t>spin current detectors 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FF0000"/>
                </a:solidFill>
                <a:cs typeface="Arial" pitchFamily="34" charset="0"/>
              </a:rPr>
              <a:t>spin current gain ?</a:t>
            </a:r>
            <a:endParaRPr lang="en-US" b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136213" name="Foliennummernplatzhalter 136212"/>
          <p:cNvSpPr>
            <a:spLocks noGrp="1"/>
          </p:cNvSpPr>
          <p:nvPr>
            <p:ph type="sldNum" sz="quarter" idx="12"/>
          </p:nvPr>
        </p:nvSpPr>
        <p:spPr>
          <a:xfrm>
            <a:off x="6948840" y="6356350"/>
            <a:ext cx="2133600" cy="365125"/>
          </a:xfrm>
        </p:spPr>
        <p:txBody>
          <a:bodyPr/>
          <a:lstStyle/>
          <a:p>
            <a:fld id="{B1809A9B-A25A-4DCA-A35D-D331FC6BC9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8604448" y="6381328"/>
            <a:ext cx="539552" cy="3326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uppieren 22"/>
          <p:cNvGrpSpPr>
            <a:grpSpLocks noChangeAspect="1"/>
          </p:cNvGrpSpPr>
          <p:nvPr/>
        </p:nvGrpSpPr>
        <p:grpSpPr>
          <a:xfrm>
            <a:off x="3059832" y="2495852"/>
            <a:ext cx="1447878" cy="2013268"/>
            <a:chOff x="831579" y="2817524"/>
            <a:chExt cx="1703388" cy="2368550"/>
          </a:xfrm>
        </p:grpSpPr>
        <p:pic>
          <p:nvPicPr>
            <p:cNvPr id="24" name="Picture 5" descr="B:\Daten\Spin pumping\Vortrag\Electron_Spin_u_charge_spin-0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1579" y="2817524"/>
              <a:ext cx="1703388" cy="23685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6" descr="B:\Daten\Spin pumping\Vortrag\Electron_Spin_u_charge_charge-0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1579" y="2817524"/>
              <a:ext cx="1703388" cy="23685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Textfeld 26"/>
          <p:cNvSpPr txBox="1"/>
          <p:nvPr/>
        </p:nvSpPr>
        <p:spPr>
          <a:xfrm>
            <a:off x="4486317" y="2937718"/>
            <a:ext cx="2852063" cy="1515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cs typeface="Arial" pitchFamily="34" charset="0"/>
              </a:rPr>
              <a:t>m</a:t>
            </a:r>
            <a:r>
              <a:rPr lang="en-US" dirty="0" smtClean="0">
                <a:solidFill>
                  <a:prstClr val="black"/>
                </a:solidFill>
                <a:cs typeface="Arial" pitchFamily="34" charset="0"/>
              </a:rPr>
              <a:t>agneto-electronics: </a:t>
            </a:r>
          </a:p>
          <a:p>
            <a:pPr fontAlgn="auto">
              <a:spcBef>
                <a:spcPts val="30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cs typeface="Arial" pitchFamily="34" charset="0"/>
              </a:rPr>
              <a:t>… charge AND spin </a:t>
            </a:r>
            <a:br>
              <a:rPr lang="en-US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en-US" dirty="0" smtClean="0">
                <a:solidFill>
                  <a:prstClr val="black"/>
                </a:solidFill>
                <a:cs typeface="Arial" pitchFamily="34" charset="0"/>
              </a:rPr>
              <a:t>… spin-polarized currents</a:t>
            </a:r>
            <a:br>
              <a:rPr lang="en-US" dirty="0" smtClean="0">
                <a:solidFill>
                  <a:prstClr val="black"/>
                </a:solidFill>
                <a:cs typeface="Arial" pitchFamily="34" charset="0"/>
              </a:rPr>
            </a:br>
            <a:r>
              <a:rPr lang="en-US" dirty="0" smtClean="0">
                <a:solidFill>
                  <a:prstClr val="black"/>
                </a:solidFill>
                <a:cs typeface="Arial" pitchFamily="34" charset="0"/>
              </a:rPr>
              <a:t>     </a:t>
            </a:r>
            <a:r>
              <a:rPr lang="en-US" i="1" dirty="0" smtClean="0">
                <a:solidFill>
                  <a:prstClr val="black"/>
                </a:solidFill>
                <a:cs typeface="Arial" pitchFamily="34" charset="0"/>
              </a:rPr>
              <a:t>in </a:t>
            </a:r>
            <a:r>
              <a:rPr lang="en-US" i="1" dirty="0">
                <a:solidFill>
                  <a:prstClr val="black"/>
                </a:solidFill>
                <a:cs typeface="Arial" pitchFamily="34" charset="0"/>
              </a:rPr>
              <a:t>electrical conductors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cxnSp>
        <p:nvCxnSpPr>
          <p:cNvPr id="30" name="Gerade Verbindung 29"/>
          <p:cNvCxnSpPr/>
          <p:nvPr/>
        </p:nvCxnSpPr>
        <p:spPr>
          <a:xfrm flipV="1">
            <a:off x="1739927" y="3606261"/>
            <a:ext cx="1198089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534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6206" grpId="0"/>
      <p:bldP spid="136208" grpId="0"/>
      <p:bldP spid="65" grpId="0"/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244" y="1951511"/>
            <a:ext cx="3494548" cy="2341585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42" y="404664"/>
            <a:ext cx="6367132" cy="53111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3238" y="115888"/>
            <a:ext cx="8097837" cy="369887"/>
          </a:xfrm>
        </p:spPr>
        <p:txBody>
          <a:bodyPr/>
          <a:lstStyle/>
          <a:p>
            <a:r>
              <a:rPr lang="de-DE" sz="2800" dirty="0"/>
              <a:t>Spin </a:t>
            </a:r>
            <a:r>
              <a:rPr lang="de-DE" sz="2800" dirty="0" err="1"/>
              <a:t>currents</a:t>
            </a:r>
            <a:r>
              <a:rPr lang="de-DE" sz="2800" dirty="0"/>
              <a:t> in hybrid </a:t>
            </a:r>
            <a:r>
              <a:rPr lang="de-DE" sz="2800" dirty="0" err="1"/>
              <a:t>structures</a:t>
            </a:r>
            <a:endParaRPr lang="en-GB" sz="28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483678"/>
            <a:ext cx="3292483" cy="2329698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6738000" y="5207982"/>
            <a:ext cx="2245919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dirty="0">
                <a:solidFill>
                  <a:srgbClr val="008000"/>
                </a:solidFill>
                <a:cs typeface="Arial" pitchFamily="34" charset="0"/>
              </a:rPr>
              <a:t>coherent</a:t>
            </a:r>
            <a:r>
              <a:rPr lang="en-GB" sz="1600" b="1" dirty="0">
                <a:solidFill>
                  <a:srgbClr val="FF9933"/>
                </a:solidFill>
                <a:cs typeface="Arial" pitchFamily="34" charset="0"/>
              </a:rPr>
              <a:t> phonons</a:t>
            </a:r>
            <a:r>
              <a:rPr lang="en-GB" sz="1200" dirty="0" smtClean="0">
                <a:solidFill>
                  <a:srgbClr val="000000"/>
                </a:solidFill>
                <a:cs typeface="Arial" pitchFamily="34" charset="0"/>
              </a:rPr>
              <a:t>:</a:t>
            </a:r>
            <a:br>
              <a:rPr lang="en-GB" sz="1200" dirty="0" smtClean="0">
                <a:solidFill>
                  <a:srgbClr val="000000"/>
                </a:solidFill>
                <a:cs typeface="Arial" pitchFamily="34" charset="0"/>
              </a:rPr>
            </a:br>
            <a:r>
              <a:rPr lang="en-GB" sz="1200" dirty="0" err="1" smtClean="0">
                <a:solidFill>
                  <a:srgbClr val="000000"/>
                </a:solidFill>
                <a:cs typeface="Arial" pitchFamily="34" charset="0"/>
              </a:rPr>
              <a:t>Bömmel</a:t>
            </a:r>
            <a:r>
              <a:rPr lang="en-GB" sz="1200" dirty="0" smtClean="0">
                <a:solidFill>
                  <a:srgbClr val="000000"/>
                </a:solidFill>
                <a:cs typeface="Arial" pitchFamily="34" charset="0"/>
              </a:rPr>
              <a:t> &amp; </a:t>
            </a:r>
            <a:r>
              <a:rPr lang="en-GB" sz="1200" dirty="0" err="1" smtClean="0">
                <a:solidFill>
                  <a:srgbClr val="000000"/>
                </a:solidFill>
                <a:cs typeface="Arial" pitchFamily="34" charset="0"/>
              </a:rPr>
              <a:t>Dransfeld</a:t>
            </a:r>
            <a:r>
              <a:rPr lang="en-GB" sz="1200" dirty="0" smtClean="0">
                <a:solidFill>
                  <a:srgbClr val="000000"/>
                </a:solidFill>
                <a:cs typeface="Arial" pitchFamily="34" charset="0"/>
              </a:rPr>
              <a:t>, </a:t>
            </a:r>
            <a:br>
              <a:rPr lang="en-GB" sz="1200" dirty="0" smtClean="0">
                <a:solidFill>
                  <a:srgbClr val="000000"/>
                </a:solidFill>
                <a:cs typeface="Arial" pitchFamily="34" charset="0"/>
              </a:rPr>
            </a:br>
            <a:r>
              <a:rPr lang="en-GB" sz="1200" dirty="0" smtClean="0">
                <a:solidFill>
                  <a:srgbClr val="000000"/>
                </a:solidFill>
                <a:cs typeface="Arial" pitchFamily="34" charset="0"/>
              </a:rPr>
              <a:t>PR 117, 1245 (1960).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Weiler </a:t>
            </a:r>
            <a:r>
              <a:rPr lang="en-GB" sz="1200" i="1" dirty="0" smtClean="0">
                <a:solidFill>
                  <a:srgbClr val="0000FF"/>
                </a:solidFill>
                <a:cs typeface="Arial" pitchFamily="34" charset="0"/>
              </a:rPr>
              <a:t>et </a:t>
            </a:r>
            <a:r>
              <a:rPr lang="en-GB" sz="1200" i="1" dirty="0">
                <a:solidFill>
                  <a:srgbClr val="0000FF"/>
                </a:solidFill>
                <a:cs typeface="Arial" pitchFamily="34" charset="0"/>
              </a:rPr>
              <a:t>al</a:t>
            </a:r>
            <a:r>
              <a:rPr lang="en-GB" sz="1200" i="1" dirty="0" smtClean="0">
                <a:solidFill>
                  <a:srgbClr val="0000FF"/>
                </a:solidFill>
                <a:cs typeface="Arial" pitchFamily="34" charset="0"/>
              </a:rPr>
              <a:t>.</a:t>
            </a: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200" dirty="0" smtClean="0">
                <a:solidFill>
                  <a:srgbClr val="0000FF"/>
                </a:solidFill>
                <a:cs typeface="Arial" pitchFamily="34" charset="0"/>
              </a:rPr>
              <a:t>PRL</a:t>
            </a: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 </a:t>
            </a:r>
            <a:r>
              <a:rPr lang="en-GB" sz="1200" b="1" dirty="0" smtClean="0">
                <a:solidFill>
                  <a:srgbClr val="0000FF"/>
                </a:solidFill>
                <a:cs typeface="Arial" pitchFamily="34" charset="0"/>
              </a:rPr>
              <a:t>106</a:t>
            </a: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, 117601 </a:t>
            </a:r>
            <a:r>
              <a:rPr lang="en-GB" sz="1200" dirty="0">
                <a:solidFill>
                  <a:srgbClr val="0000FF"/>
                </a:solidFill>
                <a:cs typeface="Arial" pitchFamily="34" charset="0"/>
              </a:rPr>
              <a:t>(2011</a:t>
            </a: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). </a:t>
            </a:r>
            <a:b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</a:b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PRL </a:t>
            </a:r>
            <a:r>
              <a:rPr lang="en-GB" sz="1200" b="1" dirty="0" smtClean="0">
                <a:solidFill>
                  <a:srgbClr val="0000FF"/>
                </a:solidFill>
                <a:cs typeface="Arial" pitchFamily="34" charset="0"/>
              </a:rPr>
              <a:t>108</a:t>
            </a: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, 176601 (2012).</a:t>
            </a:r>
          </a:p>
        </p:txBody>
      </p:sp>
      <p:sp>
        <p:nvSpPr>
          <p:cNvPr id="17" name="Rechteck 16"/>
          <p:cNvSpPr/>
          <p:nvPr/>
        </p:nvSpPr>
        <p:spPr>
          <a:xfrm>
            <a:off x="2371096" y="764704"/>
            <a:ext cx="4721184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hteck 19"/>
          <p:cNvSpPr/>
          <p:nvPr/>
        </p:nvSpPr>
        <p:spPr>
          <a:xfrm>
            <a:off x="623864" y="3789040"/>
            <a:ext cx="2931710" cy="19162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hteck 22"/>
          <p:cNvSpPr/>
          <p:nvPr/>
        </p:nvSpPr>
        <p:spPr>
          <a:xfrm>
            <a:off x="5470244" y="1628800"/>
            <a:ext cx="1117980" cy="14314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hteck 11"/>
          <p:cNvSpPr/>
          <p:nvPr/>
        </p:nvSpPr>
        <p:spPr>
          <a:xfrm>
            <a:off x="505542" y="4523636"/>
            <a:ext cx="32743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</a:rPr>
              <a:t>Uchida </a:t>
            </a:r>
            <a:r>
              <a:rPr lang="de-DE" sz="1200" i="1" dirty="0">
                <a:solidFill>
                  <a:srgbClr val="000000"/>
                </a:solidFill>
              </a:rPr>
              <a:t>et al., </a:t>
            </a:r>
            <a:r>
              <a:rPr lang="en-US" sz="1200" dirty="0">
                <a:solidFill>
                  <a:srgbClr val="000000"/>
                </a:solidFill>
              </a:rPr>
              <a:t>Nature </a:t>
            </a:r>
            <a:r>
              <a:rPr lang="en-US" sz="1200" b="1" dirty="0">
                <a:solidFill>
                  <a:srgbClr val="000000"/>
                </a:solidFill>
              </a:rPr>
              <a:t>455</a:t>
            </a:r>
            <a:r>
              <a:rPr lang="en-US" sz="1200" dirty="0">
                <a:solidFill>
                  <a:srgbClr val="000000"/>
                </a:solidFill>
              </a:rPr>
              <a:t>, 778 (2008).</a:t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Jaworski</a:t>
            </a:r>
            <a:r>
              <a:rPr lang="de-DE" sz="1200" i="1" dirty="0">
                <a:solidFill>
                  <a:srgbClr val="000000"/>
                </a:solidFill>
              </a:rPr>
              <a:t> et al., </a:t>
            </a:r>
            <a:r>
              <a:rPr lang="en-US" sz="1200" dirty="0">
                <a:solidFill>
                  <a:srgbClr val="000000"/>
                </a:solidFill>
              </a:rPr>
              <a:t>Nature Mater. </a:t>
            </a:r>
            <a:r>
              <a:rPr lang="en-US" sz="1200" b="1" dirty="0">
                <a:solidFill>
                  <a:srgbClr val="000000"/>
                </a:solidFill>
              </a:rPr>
              <a:t>9</a:t>
            </a:r>
            <a:r>
              <a:rPr lang="en-US" sz="1200" dirty="0">
                <a:solidFill>
                  <a:srgbClr val="000000"/>
                </a:solidFill>
              </a:rPr>
              <a:t>, 898 (2010).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</a:rPr>
              <a:t>Uchida </a:t>
            </a:r>
            <a:r>
              <a:rPr lang="de-DE" sz="1200" i="1" dirty="0">
                <a:solidFill>
                  <a:srgbClr val="000000"/>
                </a:solidFill>
              </a:rPr>
              <a:t>et al., </a:t>
            </a:r>
            <a:r>
              <a:rPr lang="en-US" sz="1200" dirty="0">
                <a:solidFill>
                  <a:srgbClr val="000000"/>
                </a:solidFill>
              </a:rPr>
              <a:t>Nature Mater. </a:t>
            </a:r>
            <a:r>
              <a:rPr lang="en-US" sz="1200" b="1" dirty="0">
                <a:solidFill>
                  <a:srgbClr val="000000"/>
                </a:solidFill>
              </a:rPr>
              <a:t>9</a:t>
            </a:r>
            <a:r>
              <a:rPr lang="en-US" sz="1200" dirty="0">
                <a:solidFill>
                  <a:srgbClr val="000000"/>
                </a:solidFill>
              </a:rPr>
              <a:t>, 894 (2010).</a:t>
            </a:r>
            <a:r>
              <a:rPr lang="de-DE" sz="1200" dirty="0">
                <a:solidFill>
                  <a:srgbClr val="0000FF"/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>
                <a:solidFill>
                  <a:srgbClr val="0000FF"/>
                </a:solidFill>
                <a:cs typeface="Arial" pitchFamily="34" charset="0"/>
              </a:rPr>
              <a:t>Weiler </a:t>
            </a:r>
            <a:r>
              <a:rPr lang="en-GB" sz="1200" i="1" dirty="0">
                <a:solidFill>
                  <a:srgbClr val="0000FF"/>
                </a:solidFill>
                <a:cs typeface="Arial" pitchFamily="34" charset="0"/>
              </a:rPr>
              <a:t>et al.</a:t>
            </a:r>
            <a:r>
              <a:rPr lang="en-GB" sz="1200" dirty="0">
                <a:solidFill>
                  <a:srgbClr val="0000FF"/>
                </a:solidFill>
                <a:cs typeface="Arial" pitchFamily="34" charset="0"/>
              </a:rPr>
              <a:t>, </a:t>
            </a:r>
            <a:r>
              <a:rPr lang="de-DE" sz="1200" dirty="0">
                <a:solidFill>
                  <a:srgbClr val="0000FF"/>
                </a:solidFill>
                <a:cs typeface="Arial" pitchFamily="34" charset="0"/>
              </a:rPr>
              <a:t>PRL</a:t>
            </a:r>
            <a:r>
              <a:rPr lang="en-GB" sz="1200" dirty="0">
                <a:solidFill>
                  <a:srgbClr val="0000FF"/>
                </a:solidFill>
                <a:cs typeface="Arial" pitchFamily="34" charset="0"/>
              </a:rPr>
              <a:t> </a:t>
            </a:r>
            <a:r>
              <a:rPr lang="en-GB" sz="1200" b="1" dirty="0">
                <a:solidFill>
                  <a:srgbClr val="0000FF"/>
                </a:solidFill>
                <a:cs typeface="Arial" pitchFamily="34" charset="0"/>
              </a:rPr>
              <a:t>108</a:t>
            </a:r>
            <a:r>
              <a:rPr lang="en-GB" sz="1200" dirty="0">
                <a:solidFill>
                  <a:srgbClr val="0000FF"/>
                </a:solidFill>
                <a:cs typeface="Arial" pitchFamily="34" charset="0"/>
              </a:rPr>
              <a:t>, 106602 (2012) 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</a:rPr>
              <a:t>Gepraegs </a:t>
            </a:r>
            <a:r>
              <a:rPr lang="en-US" sz="1200" i="1" dirty="0">
                <a:solidFill>
                  <a:srgbClr val="0000FF"/>
                </a:solidFill>
              </a:rPr>
              <a:t>et al</a:t>
            </a:r>
            <a:r>
              <a:rPr lang="en-US" sz="1200" dirty="0">
                <a:solidFill>
                  <a:srgbClr val="0000FF"/>
                </a:solidFill>
              </a:rPr>
              <a:t>., APL </a:t>
            </a:r>
            <a:r>
              <a:rPr lang="en-US" sz="1200" b="1" dirty="0">
                <a:solidFill>
                  <a:srgbClr val="0000FF"/>
                </a:solidFill>
              </a:rPr>
              <a:t>101</a:t>
            </a:r>
            <a:r>
              <a:rPr lang="en-US" sz="1200" dirty="0">
                <a:solidFill>
                  <a:srgbClr val="0000FF"/>
                </a:solidFill>
              </a:rPr>
              <a:t>, 262407 (2012).</a:t>
            </a:r>
            <a:r>
              <a:rPr lang="en-US" sz="1200" dirty="0">
                <a:solidFill>
                  <a:srgbClr val="000000"/>
                </a:solidFill>
              </a:rPr>
              <a:t>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</a:rPr>
              <a:t>Schreier </a:t>
            </a:r>
            <a:r>
              <a:rPr lang="en-US" sz="1200" i="1" dirty="0">
                <a:solidFill>
                  <a:srgbClr val="0000FF"/>
                </a:solidFill>
              </a:rPr>
              <a:t>et al</a:t>
            </a:r>
            <a:r>
              <a:rPr lang="en-US" sz="1200" dirty="0">
                <a:solidFill>
                  <a:srgbClr val="0000FF"/>
                </a:solidFill>
              </a:rPr>
              <a:t>., PRB </a:t>
            </a:r>
            <a:r>
              <a:rPr lang="en-US" sz="1200" b="1" dirty="0">
                <a:solidFill>
                  <a:srgbClr val="0000FF"/>
                </a:solidFill>
              </a:rPr>
              <a:t>88</a:t>
            </a:r>
            <a:r>
              <a:rPr lang="en-US" sz="1200" dirty="0">
                <a:solidFill>
                  <a:srgbClr val="0000FF"/>
                </a:solidFill>
              </a:rPr>
              <a:t>, 094410 (2013).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</a:rPr>
              <a:t>Schreier </a:t>
            </a:r>
            <a:r>
              <a:rPr lang="en-US" sz="1200" i="1" dirty="0">
                <a:solidFill>
                  <a:srgbClr val="0000FF"/>
                </a:solidFill>
              </a:rPr>
              <a:t>et al</a:t>
            </a:r>
            <a:r>
              <a:rPr lang="en-US" sz="1200" dirty="0">
                <a:solidFill>
                  <a:srgbClr val="0000FF"/>
                </a:solidFill>
              </a:rPr>
              <a:t>., APL </a:t>
            </a:r>
            <a:r>
              <a:rPr lang="en-US" sz="1200" b="1" dirty="0">
                <a:solidFill>
                  <a:srgbClr val="0000FF"/>
                </a:solidFill>
              </a:rPr>
              <a:t>103</a:t>
            </a:r>
            <a:r>
              <a:rPr lang="en-US" sz="1200" dirty="0">
                <a:solidFill>
                  <a:srgbClr val="0000FF"/>
                </a:solidFill>
              </a:rPr>
              <a:t>, 242404 (2013</a:t>
            </a:r>
            <a:r>
              <a:rPr lang="en-US" sz="1200" dirty="0" smtClean="0">
                <a:solidFill>
                  <a:srgbClr val="0000FF"/>
                </a:solidFill>
              </a:rPr>
              <a:t>).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Roschewsky </a:t>
            </a:r>
            <a:r>
              <a:rPr lang="en-US" sz="1200" i="1" dirty="0">
                <a:solidFill>
                  <a:srgbClr val="0000FF"/>
                </a:solidFill>
              </a:rPr>
              <a:t>et al</a:t>
            </a:r>
            <a:r>
              <a:rPr lang="en-US" sz="1200" dirty="0">
                <a:solidFill>
                  <a:srgbClr val="0000FF"/>
                </a:solidFill>
              </a:rPr>
              <a:t>., </a:t>
            </a:r>
            <a:r>
              <a:rPr lang="en-US" sz="1200" dirty="0" smtClean="0">
                <a:solidFill>
                  <a:srgbClr val="0000FF"/>
                </a:solidFill>
              </a:rPr>
              <a:t> APL</a:t>
            </a:r>
            <a:r>
              <a:rPr lang="en-US" sz="1200" dirty="0">
                <a:solidFill>
                  <a:srgbClr val="0000FF"/>
                </a:solidFill>
              </a:rPr>
              <a:t> </a:t>
            </a:r>
            <a:r>
              <a:rPr lang="en-US" sz="1200" b="1" dirty="0" smtClean="0">
                <a:solidFill>
                  <a:srgbClr val="0000FF"/>
                </a:solidFill>
              </a:rPr>
              <a:t>104</a:t>
            </a:r>
            <a:r>
              <a:rPr lang="en-US" sz="1200" dirty="0" smtClean="0">
                <a:solidFill>
                  <a:srgbClr val="0000FF"/>
                </a:solidFill>
              </a:rPr>
              <a:t>, </a:t>
            </a: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202410 (2014).</a:t>
            </a:r>
            <a:b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</a:br>
            <a:r>
              <a:rPr lang="en-US" sz="1200" dirty="0" err="1">
                <a:solidFill>
                  <a:srgbClr val="0000FF"/>
                </a:solidFill>
              </a:rPr>
              <a:t>Geprägs</a:t>
            </a:r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i="1" dirty="0">
                <a:solidFill>
                  <a:srgbClr val="0000FF"/>
                </a:solidFill>
              </a:rPr>
              <a:t>et al</a:t>
            </a:r>
            <a:r>
              <a:rPr lang="en-US" sz="1200" i="1" dirty="0" smtClean="0">
                <a:solidFill>
                  <a:srgbClr val="0000FF"/>
                </a:solidFill>
              </a:rPr>
              <a:t>.</a:t>
            </a:r>
            <a:r>
              <a:rPr lang="en-US" sz="1200" dirty="0" smtClean="0">
                <a:solidFill>
                  <a:srgbClr val="0000FF"/>
                </a:solidFill>
              </a:rPr>
              <a:t>,arXiv:1405.4971  </a:t>
            </a:r>
            <a:endParaRPr lang="en-GB" sz="1200" dirty="0">
              <a:solidFill>
                <a:srgbClr val="0000FF"/>
              </a:solidFill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5829567" y="908720"/>
            <a:ext cx="31683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200" dirty="0" err="1">
                <a:solidFill>
                  <a:prstClr val="black"/>
                </a:solidFill>
                <a:cs typeface="Arial" pitchFamily="34" charset="0"/>
              </a:rPr>
              <a:t>Tserkovnyak</a:t>
            </a:r>
            <a:r>
              <a:rPr lang="de-DE" sz="1200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de-DE" sz="1200" i="1" dirty="0">
                <a:solidFill>
                  <a:prstClr val="black"/>
                </a:solidFill>
                <a:cs typeface="Arial" pitchFamily="34" charset="0"/>
              </a:rPr>
              <a:t>et al.</a:t>
            </a:r>
            <a:r>
              <a:rPr lang="de-DE" sz="1200" dirty="0">
                <a:solidFill>
                  <a:prstClr val="black"/>
                </a:solidFill>
                <a:cs typeface="Arial" pitchFamily="34" charset="0"/>
              </a:rPr>
              <a:t>, </a:t>
            </a:r>
            <a:r>
              <a:rPr lang="de-DE" sz="1200" dirty="0" smtClean="0">
                <a:solidFill>
                  <a:prstClr val="black"/>
                </a:solidFill>
                <a:cs typeface="Arial" pitchFamily="34" charset="0"/>
              </a:rPr>
              <a:t>PRL </a:t>
            </a:r>
            <a:r>
              <a:rPr lang="de-DE" sz="1200" b="1" dirty="0" smtClean="0">
                <a:solidFill>
                  <a:prstClr val="black"/>
                </a:solidFill>
                <a:cs typeface="Arial" pitchFamily="34" charset="0"/>
              </a:rPr>
              <a:t>88</a:t>
            </a:r>
            <a:r>
              <a:rPr lang="de-DE" sz="1200" dirty="0">
                <a:solidFill>
                  <a:prstClr val="black"/>
                </a:solidFill>
                <a:cs typeface="Arial" pitchFamily="34" charset="0"/>
              </a:rPr>
              <a:t>, 117601 (2002). </a:t>
            </a:r>
            <a:r>
              <a:rPr lang="de-DE" sz="1200" dirty="0" err="1">
                <a:solidFill>
                  <a:prstClr val="black"/>
                </a:solidFill>
                <a:cs typeface="Arial" pitchFamily="34" charset="0"/>
              </a:rPr>
              <a:t>Saitoh</a:t>
            </a:r>
            <a:r>
              <a:rPr lang="de-DE" sz="1200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de-DE" sz="1200" i="1" dirty="0">
                <a:solidFill>
                  <a:prstClr val="black"/>
                </a:solidFill>
                <a:cs typeface="Arial" pitchFamily="34" charset="0"/>
              </a:rPr>
              <a:t>et al.</a:t>
            </a:r>
            <a:r>
              <a:rPr lang="de-DE" sz="1200" dirty="0">
                <a:solidFill>
                  <a:prstClr val="black"/>
                </a:solidFill>
                <a:cs typeface="Arial" pitchFamily="34" charset="0"/>
              </a:rPr>
              <a:t>,</a:t>
            </a:r>
            <a:r>
              <a:rPr lang="de-DE" sz="1200" i="1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de-DE" sz="1200" dirty="0" smtClean="0">
                <a:solidFill>
                  <a:prstClr val="black"/>
                </a:solidFill>
                <a:cs typeface="Arial" pitchFamily="34" charset="0"/>
              </a:rPr>
              <a:t>APL </a:t>
            </a:r>
            <a:r>
              <a:rPr lang="de-DE" sz="1200" b="1" dirty="0">
                <a:solidFill>
                  <a:prstClr val="black"/>
                </a:solidFill>
                <a:cs typeface="Arial" pitchFamily="34" charset="0"/>
              </a:rPr>
              <a:t>88</a:t>
            </a:r>
            <a:r>
              <a:rPr lang="de-DE" sz="1200" dirty="0">
                <a:solidFill>
                  <a:prstClr val="black"/>
                </a:solidFill>
                <a:cs typeface="Arial" pitchFamily="34" charset="0"/>
              </a:rPr>
              <a:t>, 182509 (2006</a:t>
            </a:r>
            <a:r>
              <a:rPr lang="de-DE" sz="1200" dirty="0" smtClean="0">
                <a:solidFill>
                  <a:prstClr val="black"/>
                </a:solidFill>
                <a:cs typeface="Arial" pitchFamily="34" charset="0"/>
              </a:rPr>
              <a:t>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nb-NO" sz="1200" dirty="0">
                <a:solidFill>
                  <a:srgbClr val="000000"/>
                </a:solidFill>
              </a:rPr>
              <a:t>Mosendz </a:t>
            </a:r>
            <a:r>
              <a:rPr lang="nb-NO" sz="1200" i="1" dirty="0">
                <a:solidFill>
                  <a:srgbClr val="000000"/>
                </a:solidFill>
              </a:rPr>
              <a:t>et al.</a:t>
            </a:r>
            <a:r>
              <a:rPr lang="nb-NO" sz="1200" dirty="0">
                <a:solidFill>
                  <a:srgbClr val="000000"/>
                </a:solidFill>
              </a:rPr>
              <a:t>, </a:t>
            </a:r>
            <a:r>
              <a:rPr lang="nb-NO" sz="1200" dirty="0" smtClean="0">
                <a:solidFill>
                  <a:srgbClr val="000000"/>
                </a:solidFill>
              </a:rPr>
              <a:t>PRL </a:t>
            </a:r>
            <a:r>
              <a:rPr lang="nb-NO" sz="1200" b="1" dirty="0">
                <a:solidFill>
                  <a:srgbClr val="000000"/>
                </a:solidFill>
              </a:rPr>
              <a:t>104</a:t>
            </a:r>
            <a:r>
              <a:rPr lang="nb-NO" sz="1200" dirty="0">
                <a:solidFill>
                  <a:srgbClr val="000000"/>
                </a:solidFill>
              </a:rPr>
              <a:t>, 046601 (2010</a:t>
            </a:r>
            <a:r>
              <a:rPr lang="nb-NO" sz="1200" dirty="0" smtClean="0">
                <a:solidFill>
                  <a:srgbClr val="000000"/>
                </a:solidFill>
              </a:rPr>
              <a:t>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>
                <a:solidFill>
                  <a:srgbClr val="0000FF"/>
                </a:solidFill>
                <a:cs typeface="Arial" pitchFamily="34" charset="0"/>
              </a:rPr>
              <a:t>Czeschka </a:t>
            </a:r>
            <a:r>
              <a:rPr lang="en-GB" sz="1200" i="1" dirty="0">
                <a:solidFill>
                  <a:srgbClr val="0000FF"/>
                </a:solidFill>
                <a:cs typeface="Arial" pitchFamily="34" charset="0"/>
              </a:rPr>
              <a:t>et al</a:t>
            </a:r>
            <a:r>
              <a:rPr lang="en-GB" sz="1200" i="1" dirty="0" smtClean="0">
                <a:solidFill>
                  <a:srgbClr val="0000FF"/>
                </a:solidFill>
                <a:cs typeface="Arial" pitchFamily="34" charset="0"/>
              </a:rPr>
              <a:t>.</a:t>
            </a: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, </a:t>
            </a:r>
            <a:r>
              <a:rPr lang="de-DE" sz="1200" dirty="0" smtClean="0">
                <a:solidFill>
                  <a:srgbClr val="0000FF"/>
                </a:solidFill>
                <a:cs typeface="Arial" pitchFamily="34" charset="0"/>
              </a:rPr>
              <a:t>PRL</a:t>
            </a: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 </a:t>
            </a:r>
            <a:r>
              <a:rPr lang="en-GB" sz="1200" b="1" dirty="0">
                <a:solidFill>
                  <a:srgbClr val="0000FF"/>
                </a:solidFill>
                <a:cs typeface="Arial" pitchFamily="34" charset="0"/>
              </a:rPr>
              <a:t>107</a:t>
            </a:r>
            <a:r>
              <a:rPr lang="en-GB" sz="1200" dirty="0">
                <a:solidFill>
                  <a:srgbClr val="0000FF"/>
                </a:solidFill>
                <a:cs typeface="Arial" pitchFamily="34" charset="0"/>
              </a:rPr>
              <a:t>, 046601 (2011</a:t>
            </a: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200" dirty="0" smtClean="0"/>
              <a:t>Bai </a:t>
            </a:r>
            <a:r>
              <a:rPr lang="nb-NO" sz="1200" i="1" dirty="0">
                <a:solidFill>
                  <a:srgbClr val="000000"/>
                </a:solidFill>
              </a:rPr>
              <a:t>et al.</a:t>
            </a:r>
            <a:r>
              <a:rPr lang="nb-NO" sz="1200" dirty="0">
                <a:solidFill>
                  <a:srgbClr val="000000"/>
                </a:solidFill>
              </a:rPr>
              <a:t>, </a:t>
            </a:r>
            <a:r>
              <a:rPr lang="de-DE" sz="1200" dirty="0" smtClean="0"/>
              <a:t>PRL </a:t>
            </a:r>
            <a:r>
              <a:rPr lang="de-DE" sz="1200" b="1" dirty="0"/>
              <a:t>114</a:t>
            </a:r>
            <a:r>
              <a:rPr lang="de-DE" sz="1200" dirty="0"/>
              <a:t>, 227201 (2015</a:t>
            </a:r>
            <a:r>
              <a:rPr lang="de-DE" sz="1200" dirty="0" smtClean="0"/>
              <a:t>).</a:t>
            </a:r>
            <a:endParaRPr lang="en-GB" sz="1200" dirty="0">
              <a:solidFill>
                <a:srgbClr val="0000FF"/>
              </a:solidFill>
              <a:cs typeface="Arial" pitchFamily="34" charset="0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234325" y="548680"/>
            <a:ext cx="5129763" cy="3312368"/>
            <a:chOff x="234325" y="404664"/>
            <a:chExt cx="5129763" cy="3312368"/>
          </a:xfrm>
        </p:grpSpPr>
        <p:pic>
          <p:nvPicPr>
            <p:cNvPr id="16" name="Grafik 1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325" y="1149609"/>
              <a:ext cx="3292483" cy="2567423"/>
            </a:xfrm>
            <a:prstGeom prst="rect">
              <a:avLst/>
            </a:prstGeom>
          </p:spPr>
        </p:pic>
        <p:sp>
          <p:nvSpPr>
            <p:cNvPr id="18" name="Rechteck 17"/>
            <p:cNvSpPr/>
            <p:nvPr/>
          </p:nvSpPr>
          <p:spPr>
            <a:xfrm>
              <a:off x="1979712" y="404664"/>
              <a:ext cx="3384376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Weiler </a:t>
              </a:r>
              <a:r>
                <a:rPr lang="en-GB" sz="1200" i="1" dirty="0">
                  <a:solidFill>
                    <a:srgbClr val="0000FF"/>
                  </a:solidFill>
                  <a:cs typeface="Arial" pitchFamily="34" charset="0"/>
                </a:rPr>
                <a:t>et al.</a:t>
              </a: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, </a:t>
              </a:r>
              <a:r>
                <a:rPr lang="de-DE" sz="1200" dirty="0">
                  <a:solidFill>
                    <a:srgbClr val="0000FF"/>
                  </a:solidFill>
                  <a:cs typeface="Arial" pitchFamily="34" charset="0"/>
                </a:rPr>
                <a:t>PRL</a:t>
              </a: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 </a:t>
              </a:r>
              <a:r>
                <a:rPr lang="en-GB" sz="1200" b="1" dirty="0">
                  <a:solidFill>
                    <a:srgbClr val="0000FF"/>
                  </a:solidFill>
                  <a:cs typeface="Arial" pitchFamily="34" charset="0"/>
                </a:rPr>
                <a:t>108</a:t>
              </a: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, 106602 (2012) .</a:t>
              </a:r>
            </a:p>
            <a:p>
              <a:r>
                <a:rPr lang="en-GB" sz="1200" dirty="0">
                  <a:cs typeface="Arial" pitchFamily="34" charset="0"/>
                </a:rPr>
                <a:t>Huang </a:t>
              </a:r>
              <a:r>
                <a:rPr lang="en-GB" sz="1200" i="1" dirty="0">
                  <a:cs typeface="Arial" pitchFamily="34" charset="0"/>
                </a:rPr>
                <a:t>et al.,</a:t>
              </a:r>
              <a:r>
                <a:rPr lang="en-GB" sz="1200" dirty="0">
                  <a:cs typeface="Arial" pitchFamily="34" charset="0"/>
                </a:rPr>
                <a:t> PRL</a:t>
              </a:r>
              <a:r>
                <a:rPr lang="en-GB" sz="1200" b="1" dirty="0">
                  <a:cs typeface="Arial" pitchFamily="34" charset="0"/>
                </a:rPr>
                <a:t>109</a:t>
              </a:r>
              <a:r>
                <a:rPr lang="en-GB" sz="1200" dirty="0">
                  <a:cs typeface="Arial" pitchFamily="34" charset="0"/>
                </a:rPr>
                <a:t>, 107204 (2012).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Nakayama </a:t>
              </a:r>
              <a:r>
                <a:rPr lang="en-GB" sz="1200" i="1" dirty="0">
                  <a:solidFill>
                    <a:srgbClr val="0000FF"/>
                  </a:solidFill>
                  <a:cs typeface="Arial" pitchFamily="34" charset="0"/>
                </a:rPr>
                <a:t>et al.</a:t>
              </a: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, </a:t>
              </a:r>
              <a:r>
                <a:rPr lang="de-DE" sz="1200" dirty="0">
                  <a:solidFill>
                    <a:srgbClr val="0000FF"/>
                  </a:solidFill>
                  <a:cs typeface="Arial" pitchFamily="34" charset="0"/>
                </a:rPr>
                <a:t>PRL</a:t>
              </a: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 </a:t>
              </a:r>
              <a:r>
                <a:rPr lang="en-GB" sz="1200" b="1" dirty="0">
                  <a:solidFill>
                    <a:srgbClr val="0000FF"/>
                  </a:solidFill>
                  <a:cs typeface="Arial" pitchFamily="34" charset="0"/>
                </a:rPr>
                <a:t>110</a:t>
              </a: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, 206601 (2013).</a:t>
              </a:r>
            </a:p>
            <a:p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Chen </a:t>
              </a:r>
              <a:r>
                <a:rPr lang="en-GB" sz="1200" i="1" dirty="0">
                  <a:solidFill>
                    <a:srgbClr val="0000FF"/>
                  </a:solidFill>
                  <a:cs typeface="Arial" pitchFamily="34" charset="0"/>
                </a:rPr>
                <a:t>et al.</a:t>
              </a: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, PRB </a:t>
              </a:r>
              <a:r>
                <a:rPr lang="en-GB" sz="1200" b="1" dirty="0">
                  <a:solidFill>
                    <a:srgbClr val="0000FF"/>
                  </a:solidFill>
                  <a:cs typeface="Arial" pitchFamily="34" charset="0"/>
                </a:rPr>
                <a:t>87</a:t>
              </a: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, 144411 (2013).</a:t>
              </a:r>
            </a:p>
            <a:p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Althammer </a:t>
              </a:r>
              <a:r>
                <a:rPr lang="en-GB" sz="1200" i="1" dirty="0">
                  <a:solidFill>
                    <a:srgbClr val="0000FF"/>
                  </a:solidFill>
                  <a:cs typeface="Arial" pitchFamily="34" charset="0"/>
                </a:rPr>
                <a:t>et al.</a:t>
              </a: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, PRB </a:t>
              </a:r>
              <a:r>
                <a:rPr lang="en-GB" sz="1200" b="1" dirty="0">
                  <a:solidFill>
                    <a:srgbClr val="0000FF"/>
                  </a:solidFill>
                  <a:cs typeface="Arial" pitchFamily="34" charset="0"/>
                </a:rPr>
                <a:t>87</a:t>
              </a: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, 224401 (2013).</a:t>
              </a:r>
            </a:p>
            <a:p>
              <a:r>
                <a:rPr lang="en-GB" sz="1200" dirty="0" err="1">
                  <a:cs typeface="Arial" pitchFamily="34" charset="0"/>
                </a:rPr>
                <a:t>Vlietstra</a:t>
              </a:r>
              <a:r>
                <a:rPr lang="en-GB" sz="1200" i="1" dirty="0">
                  <a:cs typeface="Arial" pitchFamily="34" charset="0"/>
                </a:rPr>
                <a:t>  et al.</a:t>
              </a:r>
              <a:r>
                <a:rPr lang="en-GB" sz="1200" dirty="0">
                  <a:cs typeface="Arial" pitchFamily="34" charset="0"/>
                </a:rPr>
                <a:t>, PRB </a:t>
              </a:r>
              <a:r>
                <a:rPr lang="en-GB" sz="1200" b="1" dirty="0">
                  <a:cs typeface="Arial" pitchFamily="34" charset="0"/>
                </a:rPr>
                <a:t>87</a:t>
              </a:r>
              <a:r>
                <a:rPr lang="en-GB" sz="1200" dirty="0">
                  <a:cs typeface="Arial" pitchFamily="34" charset="0"/>
                </a:rPr>
                <a:t>, 184421 (2013).</a:t>
              </a:r>
            </a:p>
            <a:p>
              <a:r>
                <a:rPr lang="en-GB" sz="1200" dirty="0">
                  <a:cs typeface="Arial" pitchFamily="34" charset="0"/>
                </a:rPr>
                <a:t>Hahn </a:t>
              </a:r>
              <a:r>
                <a:rPr lang="en-GB" sz="1200" i="1" dirty="0">
                  <a:cs typeface="Arial" pitchFamily="34" charset="0"/>
                </a:rPr>
                <a:t>et al.,</a:t>
              </a:r>
              <a:r>
                <a:rPr lang="en-GB" sz="1200" dirty="0">
                  <a:cs typeface="Arial" pitchFamily="34" charset="0"/>
                </a:rPr>
                <a:t> PRB </a:t>
              </a:r>
              <a:r>
                <a:rPr lang="en-GB" sz="1200" b="1" dirty="0">
                  <a:cs typeface="Arial" pitchFamily="34" charset="0"/>
                </a:rPr>
                <a:t>87</a:t>
              </a:r>
              <a:r>
                <a:rPr lang="en-GB" sz="1200" dirty="0">
                  <a:cs typeface="Arial" pitchFamily="34" charset="0"/>
                </a:rPr>
                <a:t>,174417 (2013</a:t>
              </a:r>
              <a:r>
                <a:rPr lang="en-GB" sz="1200" dirty="0" smtClean="0">
                  <a:cs typeface="Arial" pitchFamily="34" charset="0"/>
                </a:rPr>
                <a:t>).</a:t>
              </a:r>
            </a:p>
            <a:p>
              <a:r>
                <a:rPr lang="en-GB" sz="1200" dirty="0" smtClean="0">
                  <a:solidFill>
                    <a:srgbClr val="0000FF"/>
                  </a:solidFill>
                  <a:cs typeface="Arial" pitchFamily="34" charset="0"/>
                </a:rPr>
                <a:t>Lotze </a:t>
              </a:r>
              <a:r>
                <a:rPr lang="en-GB" sz="1200" i="1" dirty="0">
                  <a:solidFill>
                    <a:srgbClr val="0000FF"/>
                  </a:solidFill>
                  <a:cs typeface="Arial" pitchFamily="34" charset="0"/>
                </a:rPr>
                <a:t>et al.</a:t>
              </a: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, </a:t>
              </a:r>
              <a:r>
                <a:rPr lang="en-GB" sz="1200" dirty="0" smtClean="0">
                  <a:solidFill>
                    <a:srgbClr val="0000FF"/>
                  </a:solidFill>
                  <a:cs typeface="Arial" pitchFamily="34" charset="0"/>
                </a:rPr>
                <a:t>PRB </a:t>
              </a:r>
              <a:r>
                <a:rPr lang="en-GB" sz="1200" b="1" dirty="0" smtClean="0">
                  <a:solidFill>
                    <a:srgbClr val="0000FF"/>
                  </a:solidFill>
                  <a:cs typeface="Arial" pitchFamily="34" charset="0"/>
                </a:rPr>
                <a:t>90</a:t>
              </a:r>
              <a:r>
                <a:rPr lang="en-GB" sz="1200" dirty="0" smtClean="0">
                  <a:solidFill>
                    <a:srgbClr val="0000FF"/>
                  </a:solidFill>
                  <a:cs typeface="Arial" pitchFamily="34" charset="0"/>
                </a:rPr>
                <a:t>, </a:t>
              </a:r>
              <a:br>
                <a:rPr lang="en-GB" sz="1200" dirty="0" smtClean="0">
                  <a:solidFill>
                    <a:srgbClr val="0000FF"/>
                  </a:solidFill>
                  <a:cs typeface="Arial" pitchFamily="34" charset="0"/>
                </a:rPr>
              </a:br>
              <a:r>
                <a:rPr lang="en-GB" sz="1200" dirty="0" smtClean="0">
                  <a:solidFill>
                    <a:srgbClr val="0000FF"/>
                  </a:solidFill>
                  <a:cs typeface="Arial" pitchFamily="34" charset="0"/>
                </a:rPr>
                <a:t>        174419 (2014).</a:t>
              </a:r>
              <a:endParaRPr lang="en-GB" sz="1200" dirty="0">
                <a:solidFill>
                  <a:srgbClr val="0000FF"/>
                </a:solidFill>
                <a:cs typeface="Arial" pitchFamily="34" charset="0"/>
              </a:endParaRPr>
            </a:p>
            <a:p>
              <a:endParaRPr lang="en-GB" sz="1200" dirty="0">
                <a:solidFill>
                  <a:srgbClr val="0000FF"/>
                </a:solidFill>
                <a:cs typeface="Arial" pitchFamily="34" charset="0"/>
              </a:endParaRPr>
            </a:p>
          </p:txBody>
        </p:sp>
      </p:grpSp>
      <p:sp>
        <p:nvSpPr>
          <p:cNvPr id="15" name="Rechteck 14"/>
          <p:cNvSpPr/>
          <p:nvPr/>
        </p:nvSpPr>
        <p:spPr>
          <a:xfrm>
            <a:off x="85096" y="417616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1200" dirty="0">
                <a:solidFill>
                  <a:srgbClr val="0000FF"/>
                </a:solidFill>
                <a:cs typeface="Arial" pitchFamily="34" charset="0"/>
              </a:rPr>
              <a:t>Weiler </a:t>
            </a:r>
            <a:r>
              <a:rPr lang="de-DE" sz="1200" i="1" dirty="0">
                <a:solidFill>
                  <a:srgbClr val="0000FF"/>
                </a:solidFill>
                <a:cs typeface="Arial" pitchFamily="34" charset="0"/>
              </a:rPr>
              <a:t>et al.</a:t>
            </a:r>
            <a:r>
              <a:rPr lang="de-DE" sz="1200" dirty="0">
                <a:solidFill>
                  <a:srgbClr val="0000FF"/>
                </a:solidFill>
                <a:cs typeface="Arial" pitchFamily="34" charset="0"/>
              </a:rPr>
              <a:t>, PRL </a:t>
            </a:r>
            <a:r>
              <a:rPr lang="de-DE" sz="1200" b="1" dirty="0">
                <a:solidFill>
                  <a:srgbClr val="0000FF"/>
                </a:solidFill>
                <a:cs typeface="Arial" pitchFamily="34" charset="0"/>
              </a:rPr>
              <a:t>111</a:t>
            </a:r>
            <a:r>
              <a:rPr lang="de-DE" sz="1200" dirty="0">
                <a:solidFill>
                  <a:srgbClr val="0000FF"/>
                </a:solidFill>
                <a:cs typeface="Arial" pitchFamily="34" charset="0"/>
              </a:rPr>
              <a:t>, 176601 (2013</a:t>
            </a:r>
            <a:r>
              <a:rPr lang="de-DE" sz="1200" dirty="0" smtClean="0">
                <a:solidFill>
                  <a:srgbClr val="0000FF"/>
                </a:solidFill>
                <a:cs typeface="Arial" pitchFamily="34" charset="0"/>
              </a:rPr>
              <a:t>).</a:t>
            </a:r>
            <a:endParaRPr lang="de-DE" sz="1200" dirty="0">
              <a:solidFill>
                <a:srgbClr val="0000FF"/>
              </a:solidFill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107504" y="3717032"/>
                <a:ext cx="1231556" cy="5140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𝐽</m:t>
                          </m:r>
                        </m:e>
                        <m:sub>
                          <m:r>
                            <a:rPr lang="de-DE" sz="1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𝑆</m:t>
                          </m:r>
                        </m:sub>
                      </m:sSub>
                      <m:r>
                        <a:rPr lang="en-US" sz="16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6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↑↓</m:t>
                              </m:r>
                            </m:sub>
                          </m:sSub>
                        </m:num>
                        <m:den>
                          <m:r>
                            <a:rPr lang="de-DE" sz="1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de-DE" sz="16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  <m:r>
                        <a:rPr lang="de-DE" sz="1600" i="1">
                          <a:solidFill>
                            <a:srgbClr val="00006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de-DE" sz="1600" i="1">
                          <a:solidFill>
                            <a:srgbClr val="000066"/>
                          </a:solidFill>
                          <a:latin typeface="Cambria Math"/>
                        </a:rPr>
                        <m:t>𝐸</m:t>
                      </m:r>
                    </m:oMath>
                  </m:oMathPara>
                </a14:m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3717032"/>
                <a:ext cx="1231556" cy="514051"/>
              </a:xfrm>
              <a:prstGeom prst="rect">
                <a:avLst/>
              </a:prstGeom>
              <a:blipFill rotWithShape="0">
                <a:blip r:embed="rId7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570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5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244" y="1951511"/>
            <a:ext cx="3494548" cy="2341585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42" y="404664"/>
            <a:ext cx="6367132" cy="53111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3238" y="115888"/>
            <a:ext cx="8097837" cy="369887"/>
          </a:xfrm>
        </p:spPr>
        <p:txBody>
          <a:bodyPr/>
          <a:lstStyle/>
          <a:p>
            <a:r>
              <a:rPr lang="de-DE" sz="2800" dirty="0"/>
              <a:t>Spin </a:t>
            </a:r>
            <a:r>
              <a:rPr lang="de-DE" sz="2800" dirty="0" err="1"/>
              <a:t>currents</a:t>
            </a:r>
            <a:r>
              <a:rPr lang="de-DE" sz="2800" dirty="0"/>
              <a:t> in hybrid </a:t>
            </a:r>
            <a:r>
              <a:rPr lang="de-DE" sz="2800" dirty="0" err="1"/>
              <a:t>structures</a:t>
            </a:r>
            <a:endParaRPr lang="en-GB" sz="28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483678"/>
            <a:ext cx="3292483" cy="2329698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6738000" y="5207982"/>
            <a:ext cx="2245919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dirty="0">
                <a:solidFill>
                  <a:srgbClr val="008000"/>
                </a:solidFill>
                <a:cs typeface="Arial" pitchFamily="34" charset="0"/>
              </a:rPr>
              <a:t>coherent</a:t>
            </a:r>
            <a:r>
              <a:rPr lang="en-GB" sz="1600" b="1" dirty="0">
                <a:solidFill>
                  <a:srgbClr val="FF9933"/>
                </a:solidFill>
                <a:cs typeface="Arial" pitchFamily="34" charset="0"/>
              </a:rPr>
              <a:t> phonons</a:t>
            </a:r>
            <a:r>
              <a:rPr lang="en-GB" sz="1200" dirty="0" smtClean="0">
                <a:solidFill>
                  <a:srgbClr val="000000"/>
                </a:solidFill>
                <a:cs typeface="Arial" pitchFamily="34" charset="0"/>
              </a:rPr>
              <a:t>:</a:t>
            </a:r>
            <a:br>
              <a:rPr lang="en-GB" sz="1200" dirty="0" smtClean="0">
                <a:solidFill>
                  <a:srgbClr val="000000"/>
                </a:solidFill>
                <a:cs typeface="Arial" pitchFamily="34" charset="0"/>
              </a:rPr>
            </a:br>
            <a:r>
              <a:rPr lang="en-GB" sz="1200" dirty="0" err="1" smtClean="0">
                <a:solidFill>
                  <a:srgbClr val="000000"/>
                </a:solidFill>
                <a:cs typeface="Arial" pitchFamily="34" charset="0"/>
              </a:rPr>
              <a:t>Bömmel</a:t>
            </a:r>
            <a:r>
              <a:rPr lang="en-GB" sz="1200" dirty="0" smtClean="0">
                <a:solidFill>
                  <a:srgbClr val="000000"/>
                </a:solidFill>
                <a:cs typeface="Arial" pitchFamily="34" charset="0"/>
              </a:rPr>
              <a:t> &amp; </a:t>
            </a:r>
            <a:r>
              <a:rPr lang="en-GB" sz="1200" dirty="0" err="1" smtClean="0">
                <a:solidFill>
                  <a:srgbClr val="000000"/>
                </a:solidFill>
                <a:cs typeface="Arial" pitchFamily="34" charset="0"/>
              </a:rPr>
              <a:t>Dransfeld</a:t>
            </a:r>
            <a:r>
              <a:rPr lang="en-GB" sz="1200" dirty="0" smtClean="0">
                <a:solidFill>
                  <a:srgbClr val="000000"/>
                </a:solidFill>
                <a:cs typeface="Arial" pitchFamily="34" charset="0"/>
              </a:rPr>
              <a:t>, </a:t>
            </a:r>
            <a:br>
              <a:rPr lang="en-GB" sz="1200" dirty="0" smtClean="0">
                <a:solidFill>
                  <a:srgbClr val="000000"/>
                </a:solidFill>
                <a:cs typeface="Arial" pitchFamily="34" charset="0"/>
              </a:rPr>
            </a:br>
            <a:r>
              <a:rPr lang="en-GB" sz="1200" dirty="0" smtClean="0">
                <a:solidFill>
                  <a:srgbClr val="000000"/>
                </a:solidFill>
                <a:cs typeface="Arial" pitchFamily="34" charset="0"/>
              </a:rPr>
              <a:t>PR 117, 1245 (1960).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Weiler </a:t>
            </a:r>
            <a:r>
              <a:rPr lang="en-GB" sz="1200" i="1" dirty="0" smtClean="0">
                <a:solidFill>
                  <a:srgbClr val="0000FF"/>
                </a:solidFill>
                <a:cs typeface="Arial" pitchFamily="34" charset="0"/>
              </a:rPr>
              <a:t>et </a:t>
            </a:r>
            <a:r>
              <a:rPr lang="en-GB" sz="1200" i="1" dirty="0">
                <a:solidFill>
                  <a:srgbClr val="0000FF"/>
                </a:solidFill>
                <a:cs typeface="Arial" pitchFamily="34" charset="0"/>
              </a:rPr>
              <a:t>al</a:t>
            </a:r>
            <a:r>
              <a:rPr lang="en-GB" sz="1200" i="1" dirty="0" smtClean="0">
                <a:solidFill>
                  <a:srgbClr val="0000FF"/>
                </a:solidFill>
                <a:cs typeface="Arial" pitchFamily="34" charset="0"/>
              </a:rPr>
              <a:t>.</a:t>
            </a: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200" dirty="0" smtClean="0">
                <a:solidFill>
                  <a:srgbClr val="0000FF"/>
                </a:solidFill>
                <a:cs typeface="Arial" pitchFamily="34" charset="0"/>
              </a:rPr>
              <a:t>PRL</a:t>
            </a: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 </a:t>
            </a:r>
            <a:r>
              <a:rPr lang="en-GB" sz="1200" b="1" dirty="0" smtClean="0">
                <a:solidFill>
                  <a:srgbClr val="0000FF"/>
                </a:solidFill>
                <a:cs typeface="Arial" pitchFamily="34" charset="0"/>
              </a:rPr>
              <a:t>106</a:t>
            </a: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, 117601 </a:t>
            </a:r>
            <a:r>
              <a:rPr lang="en-GB" sz="1200" dirty="0">
                <a:solidFill>
                  <a:srgbClr val="0000FF"/>
                </a:solidFill>
                <a:cs typeface="Arial" pitchFamily="34" charset="0"/>
              </a:rPr>
              <a:t>(2011</a:t>
            </a: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). </a:t>
            </a:r>
            <a:b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</a:b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PRL </a:t>
            </a:r>
            <a:r>
              <a:rPr lang="en-GB" sz="1200" b="1" dirty="0" smtClean="0">
                <a:solidFill>
                  <a:srgbClr val="0000FF"/>
                </a:solidFill>
                <a:cs typeface="Arial" pitchFamily="34" charset="0"/>
              </a:rPr>
              <a:t>108</a:t>
            </a: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, 176601 (2012).</a:t>
            </a:r>
          </a:p>
        </p:txBody>
      </p:sp>
      <p:sp>
        <p:nvSpPr>
          <p:cNvPr id="17" name="Rechteck 16"/>
          <p:cNvSpPr/>
          <p:nvPr/>
        </p:nvSpPr>
        <p:spPr>
          <a:xfrm>
            <a:off x="2371096" y="764704"/>
            <a:ext cx="4721184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hteck 19"/>
          <p:cNvSpPr/>
          <p:nvPr/>
        </p:nvSpPr>
        <p:spPr>
          <a:xfrm>
            <a:off x="623864" y="3789040"/>
            <a:ext cx="2931710" cy="19162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hteck 22"/>
          <p:cNvSpPr/>
          <p:nvPr/>
        </p:nvSpPr>
        <p:spPr>
          <a:xfrm>
            <a:off x="5470244" y="1628800"/>
            <a:ext cx="1117980" cy="14314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uppieren 3"/>
          <p:cNvGrpSpPr/>
          <p:nvPr/>
        </p:nvGrpSpPr>
        <p:grpSpPr>
          <a:xfrm>
            <a:off x="234325" y="548680"/>
            <a:ext cx="5057755" cy="3312368"/>
            <a:chOff x="234325" y="404664"/>
            <a:chExt cx="5057755" cy="3312368"/>
          </a:xfrm>
        </p:grpSpPr>
        <p:pic>
          <p:nvPicPr>
            <p:cNvPr id="16" name="Grafik 1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325" y="1149609"/>
              <a:ext cx="3292483" cy="2567423"/>
            </a:xfrm>
            <a:prstGeom prst="rect">
              <a:avLst/>
            </a:prstGeom>
          </p:spPr>
        </p:pic>
        <p:sp>
          <p:nvSpPr>
            <p:cNvPr id="18" name="Rechteck 17"/>
            <p:cNvSpPr/>
            <p:nvPr/>
          </p:nvSpPr>
          <p:spPr>
            <a:xfrm>
              <a:off x="1907704" y="404664"/>
              <a:ext cx="3384376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Weiler </a:t>
              </a:r>
              <a:r>
                <a:rPr lang="en-GB" sz="1200" i="1" dirty="0">
                  <a:solidFill>
                    <a:srgbClr val="0000FF"/>
                  </a:solidFill>
                  <a:cs typeface="Arial" pitchFamily="34" charset="0"/>
                </a:rPr>
                <a:t>et al.</a:t>
              </a: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, </a:t>
              </a:r>
              <a:r>
                <a:rPr lang="de-DE" sz="1200" dirty="0">
                  <a:solidFill>
                    <a:srgbClr val="0000FF"/>
                  </a:solidFill>
                  <a:cs typeface="Arial" pitchFamily="34" charset="0"/>
                </a:rPr>
                <a:t>PRL</a:t>
              </a: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 </a:t>
              </a:r>
              <a:r>
                <a:rPr lang="en-GB" sz="1200" b="1" dirty="0">
                  <a:solidFill>
                    <a:srgbClr val="0000FF"/>
                  </a:solidFill>
                  <a:cs typeface="Arial" pitchFamily="34" charset="0"/>
                </a:rPr>
                <a:t>108</a:t>
              </a: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, 106602 (2012) .</a:t>
              </a:r>
            </a:p>
            <a:p>
              <a:r>
                <a:rPr lang="en-GB" sz="1200" dirty="0">
                  <a:cs typeface="Arial" pitchFamily="34" charset="0"/>
                </a:rPr>
                <a:t>Huang </a:t>
              </a:r>
              <a:r>
                <a:rPr lang="en-GB" sz="1200" i="1" dirty="0">
                  <a:cs typeface="Arial" pitchFamily="34" charset="0"/>
                </a:rPr>
                <a:t>et al.,</a:t>
              </a:r>
              <a:r>
                <a:rPr lang="en-GB" sz="1200" dirty="0">
                  <a:cs typeface="Arial" pitchFamily="34" charset="0"/>
                </a:rPr>
                <a:t> PRL</a:t>
              </a:r>
              <a:r>
                <a:rPr lang="en-GB" sz="1200" b="1" dirty="0">
                  <a:cs typeface="Arial" pitchFamily="34" charset="0"/>
                </a:rPr>
                <a:t>109</a:t>
              </a:r>
              <a:r>
                <a:rPr lang="en-GB" sz="1200" dirty="0">
                  <a:cs typeface="Arial" pitchFamily="34" charset="0"/>
                </a:rPr>
                <a:t>, 107204 (2012).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Nakayama </a:t>
              </a:r>
              <a:r>
                <a:rPr lang="en-GB" sz="1200" i="1" dirty="0">
                  <a:solidFill>
                    <a:srgbClr val="0000FF"/>
                  </a:solidFill>
                  <a:cs typeface="Arial" pitchFamily="34" charset="0"/>
                </a:rPr>
                <a:t>et al.</a:t>
              </a: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, </a:t>
              </a:r>
              <a:r>
                <a:rPr lang="de-DE" sz="1200" dirty="0">
                  <a:solidFill>
                    <a:srgbClr val="0000FF"/>
                  </a:solidFill>
                  <a:cs typeface="Arial" pitchFamily="34" charset="0"/>
                </a:rPr>
                <a:t>PRL</a:t>
              </a: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 </a:t>
              </a:r>
              <a:r>
                <a:rPr lang="en-GB" sz="1200" b="1" dirty="0">
                  <a:solidFill>
                    <a:srgbClr val="0000FF"/>
                  </a:solidFill>
                  <a:cs typeface="Arial" pitchFamily="34" charset="0"/>
                </a:rPr>
                <a:t>110</a:t>
              </a: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, 206601 (2013).</a:t>
              </a:r>
            </a:p>
            <a:p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Chen </a:t>
              </a:r>
              <a:r>
                <a:rPr lang="en-GB" sz="1200" i="1" dirty="0">
                  <a:solidFill>
                    <a:srgbClr val="0000FF"/>
                  </a:solidFill>
                  <a:cs typeface="Arial" pitchFamily="34" charset="0"/>
                </a:rPr>
                <a:t>et al.</a:t>
              </a: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, PRB </a:t>
              </a:r>
              <a:r>
                <a:rPr lang="en-GB" sz="1200" b="1" dirty="0">
                  <a:solidFill>
                    <a:srgbClr val="0000FF"/>
                  </a:solidFill>
                  <a:cs typeface="Arial" pitchFamily="34" charset="0"/>
                </a:rPr>
                <a:t>87</a:t>
              </a: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, 144411 (2013).</a:t>
              </a:r>
            </a:p>
            <a:p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Althammer </a:t>
              </a:r>
              <a:r>
                <a:rPr lang="en-GB" sz="1200" i="1" dirty="0">
                  <a:solidFill>
                    <a:srgbClr val="0000FF"/>
                  </a:solidFill>
                  <a:cs typeface="Arial" pitchFamily="34" charset="0"/>
                </a:rPr>
                <a:t>et al.</a:t>
              </a: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, PRB </a:t>
              </a:r>
              <a:r>
                <a:rPr lang="en-GB" sz="1200" b="1" dirty="0">
                  <a:solidFill>
                    <a:srgbClr val="0000FF"/>
                  </a:solidFill>
                  <a:cs typeface="Arial" pitchFamily="34" charset="0"/>
                </a:rPr>
                <a:t>87</a:t>
              </a: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, 224401 (2013).</a:t>
              </a:r>
            </a:p>
            <a:p>
              <a:r>
                <a:rPr lang="en-GB" sz="1200" dirty="0" err="1">
                  <a:cs typeface="Arial" pitchFamily="34" charset="0"/>
                </a:rPr>
                <a:t>Vlietstra</a:t>
              </a:r>
              <a:r>
                <a:rPr lang="en-GB" sz="1200" i="1" dirty="0">
                  <a:cs typeface="Arial" pitchFamily="34" charset="0"/>
                </a:rPr>
                <a:t>  et al.</a:t>
              </a:r>
              <a:r>
                <a:rPr lang="en-GB" sz="1200" dirty="0">
                  <a:cs typeface="Arial" pitchFamily="34" charset="0"/>
                </a:rPr>
                <a:t>, PRB </a:t>
              </a:r>
              <a:r>
                <a:rPr lang="en-GB" sz="1200" b="1" dirty="0">
                  <a:cs typeface="Arial" pitchFamily="34" charset="0"/>
                </a:rPr>
                <a:t>87</a:t>
              </a:r>
              <a:r>
                <a:rPr lang="en-GB" sz="1200" dirty="0">
                  <a:cs typeface="Arial" pitchFamily="34" charset="0"/>
                </a:rPr>
                <a:t>, 184421 (2013).</a:t>
              </a:r>
            </a:p>
            <a:p>
              <a:r>
                <a:rPr lang="en-GB" sz="1200" dirty="0">
                  <a:cs typeface="Arial" pitchFamily="34" charset="0"/>
                </a:rPr>
                <a:t>Hahn </a:t>
              </a:r>
              <a:r>
                <a:rPr lang="en-GB" sz="1200" i="1" dirty="0">
                  <a:cs typeface="Arial" pitchFamily="34" charset="0"/>
                </a:rPr>
                <a:t>et al.,</a:t>
              </a:r>
              <a:r>
                <a:rPr lang="en-GB" sz="1200" dirty="0">
                  <a:cs typeface="Arial" pitchFamily="34" charset="0"/>
                </a:rPr>
                <a:t> PRB </a:t>
              </a:r>
              <a:r>
                <a:rPr lang="en-GB" sz="1200" b="1" dirty="0">
                  <a:cs typeface="Arial" pitchFamily="34" charset="0"/>
                </a:rPr>
                <a:t>87</a:t>
              </a:r>
              <a:r>
                <a:rPr lang="en-GB" sz="1200" dirty="0">
                  <a:cs typeface="Arial" pitchFamily="34" charset="0"/>
                </a:rPr>
                <a:t>,174417 (2013</a:t>
              </a:r>
              <a:r>
                <a:rPr lang="en-GB" sz="1200" dirty="0" smtClean="0">
                  <a:cs typeface="Arial" pitchFamily="34" charset="0"/>
                </a:rPr>
                <a:t>).</a:t>
              </a:r>
            </a:p>
            <a:p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Lotze </a:t>
              </a:r>
              <a:r>
                <a:rPr lang="en-GB" sz="1200" i="1" dirty="0">
                  <a:solidFill>
                    <a:srgbClr val="0000FF"/>
                  </a:solidFill>
                  <a:cs typeface="Arial" pitchFamily="34" charset="0"/>
                </a:rPr>
                <a:t>et al.</a:t>
              </a: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, PRB </a:t>
              </a:r>
              <a:r>
                <a:rPr lang="en-GB" sz="1200" b="1" dirty="0">
                  <a:solidFill>
                    <a:srgbClr val="0000FF"/>
                  </a:solidFill>
                  <a:cs typeface="Arial" pitchFamily="34" charset="0"/>
                </a:rPr>
                <a:t>90</a:t>
              </a: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, </a:t>
              </a:r>
              <a:b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</a:br>
              <a:r>
                <a:rPr lang="en-GB" sz="1200" dirty="0">
                  <a:solidFill>
                    <a:srgbClr val="0000FF"/>
                  </a:solidFill>
                  <a:cs typeface="Arial" pitchFamily="34" charset="0"/>
                </a:rPr>
                <a:t>        174419 (2014).</a:t>
              </a:r>
            </a:p>
            <a:p>
              <a:endParaRPr lang="en-GB" sz="1200" dirty="0">
                <a:solidFill>
                  <a:srgbClr val="0000FF"/>
                </a:solidFill>
                <a:cs typeface="Arial" pitchFamily="34" charset="0"/>
              </a:endParaRPr>
            </a:p>
          </p:txBody>
        </p:sp>
      </p:grpSp>
      <p:sp>
        <p:nvSpPr>
          <p:cNvPr id="15" name="Rechteck 14"/>
          <p:cNvSpPr/>
          <p:nvPr/>
        </p:nvSpPr>
        <p:spPr>
          <a:xfrm>
            <a:off x="85096" y="422108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1200" dirty="0">
                <a:solidFill>
                  <a:srgbClr val="0000FF"/>
                </a:solidFill>
                <a:cs typeface="Arial" pitchFamily="34" charset="0"/>
              </a:rPr>
              <a:t>Weiler </a:t>
            </a:r>
            <a:r>
              <a:rPr lang="de-DE" sz="1200" i="1" dirty="0">
                <a:solidFill>
                  <a:srgbClr val="0000FF"/>
                </a:solidFill>
                <a:cs typeface="Arial" pitchFamily="34" charset="0"/>
              </a:rPr>
              <a:t>et al.</a:t>
            </a:r>
            <a:r>
              <a:rPr lang="de-DE" sz="1200" dirty="0">
                <a:solidFill>
                  <a:srgbClr val="0000FF"/>
                </a:solidFill>
                <a:cs typeface="Arial" pitchFamily="34" charset="0"/>
              </a:rPr>
              <a:t>, PRL </a:t>
            </a:r>
            <a:r>
              <a:rPr lang="de-DE" sz="1200" b="1" dirty="0">
                <a:solidFill>
                  <a:srgbClr val="0000FF"/>
                </a:solidFill>
                <a:cs typeface="Arial" pitchFamily="34" charset="0"/>
              </a:rPr>
              <a:t>111</a:t>
            </a:r>
            <a:r>
              <a:rPr lang="de-DE" sz="1200" dirty="0">
                <a:solidFill>
                  <a:srgbClr val="0000FF"/>
                </a:solidFill>
                <a:cs typeface="Arial" pitchFamily="34" charset="0"/>
              </a:rPr>
              <a:t>, 176601 (2013</a:t>
            </a:r>
            <a:r>
              <a:rPr lang="de-DE" sz="1200" dirty="0" smtClean="0">
                <a:solidFill>
                  <a:srgbClr val="0000FF"/>
                </a:solidFill>
                <a:cs typeface="Arial" pitchFamily="34" charset="0"/>
              </a:rPr>
              <a:t>).</a:t>
            </a:r>
            <a:endParaRPr lang="de-DE" sz="1200" dirty="0">
              <a:solidFill>
                <a:srgbClr val="0000FF"/>
              </a:solidFill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107504" y="3761952"/>
                <a:ext cx="1109726" cy="5140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𝐽</m:t>
                          </m:r>
                        </m:e>
                        <m:sub>
                          <m:r>
                            <a:rPr lang="de-DE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𝑆</m:t>
                          </m:r>
                        </m:sub>
                      </m:sSub>
                      <m:r>
                        <a:rPr lang="en-US" sz="16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↑↓</m:t>
                              </m:r>
                            </m:sub>
                          </m:sSub>
                        </m:num>
                        <m:den>
                          <m:r>
                            <a:rPr lang="de-DE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de-DE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  <m:r>
                        <a:rPr lang="de-DE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𝐸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3761952"/>
                <a:ext cx="1109726" cy="514051"/>
              </a:xfrm>
              <a:prstGeom prst="rect">
                <a:avLst/>
              </a:prstGeom>
              <a:blipFill rotWithShape="0">
                <a:blip r:embed="rId7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hteck 21"/>
          <p:cNvSpPr/>
          <p:nvPr/>
        </p:nvSpPr>
        <p:spPr>
          <a:xfrm>
            <a:off x="-108520" y="3812208"/>
            <a:ext cx="3542400" cy="817759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505542" y="4523636"/>
            <a:ext cx="32743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</a:rPr>
              <a:t>Uchida </a:t>
            </a:r>
            <a:r>
              <a:rPr lang="de-DE" sz="1200" i="1" dirty="0">
                <a:solidFill>
                  <a:srgbClr val="000000"/>
                </a:solidFill>
              </a:rPr>
              <a:t>et al., </a:t>
            </a:r>
            <a:r>
              <a:rPr lang="en-US" sz="1200" dirty="0">
                <a:solidFill>
                  <a:srgbClr val="000000"/>
                </a:solidFill>
              </a:rPr>
              <a:t>Nature </a:t>
            </a:r>
            <a:r>
              <a:rPr lang="en-US" sz="1200" b="1" dirty="0">
                <a:solidFill>
                  <a:srgbClr val="000000"/>
                </a:solidFill>
              </a:rPr>
              <a:t>455</a:t>
            </a:r>
            <a:r>
              <a:rPr lang="en-US" sz="1200" dirty="0">
                <a:solidFill>
                  <a:srgbClr val="000000"/>
                </a:solidFill>
              </a:rPr>
              <a:t>, 778 (2008).</a:t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Jaworski</a:t>
            </a:r>
            <a:r>
              <a:rPr lang="de-DE" sz="1200" i="1" dirty="0">
                <a:solidFill>
                  <a:srgbClr val="000000"/>
                </a:solidFill>
              </a:rPr>
              <a:t> et al., </a:t>
            </a:r>
            <a:r>
              <a:rPr lang="en-US" sz="1200" dirty="0">
                <a:solidFill>
                  <a:srgbClr val="000000"/>
                </a:solidFill>
              </a:rPr>
              <a:t>Nature Mater. </a:t>
            </a:r>
            <a:r>
              <a:rPr lang="en-US" sz="1200" b="1" dirty="0">
                <a:solidFill>
                  <a:srgbClr val="000000"/>
                </a:solidFill>
              </a:rPr>
              <a:t>9</a:t>
            </a:r>
            <a:r>
              <a:rPr lang="en-US" sz="1200" dirty="0">
                <a:solidFill>
                  <a:srgbClr val="000000"/>
                </a:solidFill>
              </a:rPr>
              <a:t>, 898 (2010).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</a:rPr>
              <a:t>Uchida </a:t>
            </a:r>
            <a:r>
              <a:rPr lang="de-DE" sz="1200" i="1" dirty="0">
                <a:solidFill>
                  <a:srgbClr val="000000"/>
                </a:solidFill>
              </a:rPr>
              <a:t>et al., </a:t>
            </a:r>
            <a:r>
              <a:rPr lang="en-US" sz="1200" dirty="0">
                <a:solidFill>
                  <a:srgbClr val="000000"/>
                </a:solidFill>
              </a:rPr>
              <a:t>Nature Mater. </a:t>
            </a:r>
            <a:r>
              <a:rPr lang="en-US" sz="1200" b="1" dirty="0">
                <a:solidFill>
                  <a:srgbClr val="000000"/>
                </a:solidFill>
              </a:rPr>
              <a:t>9</a:t>
            </a:r>
            <a:r>
              <a:rPr lang="en-US" sz="1200" dirty="0">
                <a:solidFill>
                  <a:srgbClr val="000000"/>
                </a:solidFill>
              </a:rPr>
              <a:t>, 894 (2010).</a:t>
            </a:r>
            <a:r>
              <a:rPr lang="de-DE" sz="1200" dirty="0">
                <a:solidFill>
                  <a:srgbClr val="0000FF"/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>
                <a:solidFill>
                  <a:srgbClr val="0000FF"/>
                </a:solidFill>
                <a:cs typeface="Arial" pitchFamily="34" charset="0"/>
              </a:rPr>
              <a:t>Weiler </a:t>
            </a:r>
            <a:r>
              <a:rPr lang="en-GB" sz="1200" i="1" dirty="0">
                <a:solidFill>
                  <a:srgbClr val="0000FF"/>
                </a:solidFill>
                <a:cs typeface="Arial" pitchFamily="34" charset="0"/>
              </a:rPr>
              <a:t>et al.</a:t>
            </a:r>
            <a:r>
              <a:rPr lang="en-GB" sz="1200" dirty="0">
                <a:solidFill>
                  <a:srgbClr val="0000FF"/>
                </a:solidFill>
                <a:cs typeface="Arial" pitchFamily="34" charset="0"/>
              </a:rPr>
              <a:t>, </a:t>
            </a:r>
            <a:r>
              <a:rPr lang="de-DE" sz="1200" dirty="0">
                <a:solidFill>
                  <a:srgbClr val="0000FF"/>
                </a:solidFill>
                <a:cs typeface="Arial" pitchFamily="34" charset="0"/>
              </a:rPr>
              <a:t>PRL</a:t>
            </a:r>
            <a:r>
              <a:rPr lang="en-GB" sz="1200" dirty="0">
                <a:solidFill>
                  <a:srgbClr val="0000FF"/>
                </a:solidFill>
                <a:cs typeface="Arial" pitchFamily="34" charset="0"/>
              </a:rPr>
              <a:t> </a:t>
            </a:r>
            <a:r>
              <a:rPr lang="en-GB" sz="1200" b="1" dirty="0">
                <a:solidFill>
                  <a:srgbClr val="0000FF"/>
                </a:solidFill>
                <a:cs typeface="Arial" pitchFamily="34" charset="0"/>
              </a:rPr>
              <a:t>108</a:t>
            </a:r>
            <a:r>
              <a:rPr lang="en-GB" sz="1200" dirty="0">
                <a:solidFill>
                  <a:srgbClr val="0000FF"/>
                </a:solidFill>
                <a:cs typeface="Arial" pitchFamily="34" charset="0"/>
              </a:rPr>
              <a:t>, 106602 (2012) 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</a:rPr>
              <a:t>Gepraegs </a:t>
            </a:r>
            <a:r>
              <a:rPr lang="en-US" sz="1200" i="1" dirty="0">
                <a:solidFill>
                  <a:srgbClr val="0000FF"/>
                </a:solidFill>
              </a:rPr>
              <a:t>et al</a:t>
            </a:r>
            <a:r>
              <a:rPr lang="en-US" sz="1200" dirty="0">
                <a:solidFill>
                  <a:srgbClr val="0000FF"/>
                </a:solidFill>
              </a:rPr>
              <a:t>., APL </a:t>
            </a:r>
            <a:r>
              <a:rPr lang="en-US" sz="1200" b="1" dirty="0">
                <a:solidFill>
                  <a:srgbClr val="0000FF"/>
                </a:solidFill>
              </a:rPr>
              <a:t>101</a:t>
            </a:r>
            <a:r>
              <a:rPr lang="en-US" sz="1200" dirty="0">
                <a:solidFill>
                  <a:srgbClr val="0000FF"/>
                </a:solidFill>
              </a:rPr>
              <a:t>, 262407 (2012).</a:t>
            </a:r>
            <a:r>
              <a:rPr lang="en-US" sz="1200" dirty="0">
                <a:solidFill>
                  <a:srgbClr val="000000"/>
                </a:solidFill>
              </a:rPr>
              <a:t>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</a:rPr>
              <a:t>Schreier </a:t>
            </a:r>
            <a:r>
              <a:rPr lang="en-US" sz="1200" i="1" dirty="0">
                <a:solidFill>
                  <a:srgbClr val="0000FF"/>
                </a:solidFill>
              </a:rPr>
              <a:t>et al</a:t>
            </a:r>
            <a:r>
              <a:rPr lang="en-US" sz="1200" dirty="0">
                <a:solidFill>
                  <a:srgbClr val="0000FF"/>
                </a:solidFill>
              </a:rPr>
              <a:t>., PRB </a:t>
            </a:r>
            <a:r>
              <a:rPr lang="en-US" sz="1200" b="1" dirty="0">
                <a:solidFill>
                  <a:srgbClr val="0000FF"/>
                </a:solidFill>
              </a:rPr>
              <a:t>88</a:t>
            </a:r>
            <a:r>
              <a:rPr lang="en-US" sz="1200" dirty="0">
                <a:solidFill>
                  <a:srgbClr val="0000FF"/>
                </a:solidFill>
              </a:rPr>
              <a:t>, 094410 (2013).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</a:rPr>
              <a:t>Schreier </a:t>
            </a:r>
            <a:r>
              <a:rPr lang="en-US" sz="1200" i="1" dirty="0">
                <a:solidFill>
                  <a:srgbClr val="0000FF"/>
                </a:solidFill>
              </a:rPr>
              <a:t>et al</a:t>
            </a:r>
            <a:r>
              <a:rPr lang="en-US" sz="1200" dirty="0">
                <a:solidFill>
                  <a:srgbClr val="0000FF"/>
                </a:solidFill>
              </a:rPr>
              <a:t>., APL </a:t>
            </a:r>
            <a:r>
              <a:rPr lang="en-US" sz="1200" b="1" dirty="0">
                <a:solidFill>
                  <a:srgbClr val="0000FF"/>
                </a:solidFill>
              </a:rPr>
              <a:t>103</a:t>
            </a:r>
            <a:r>
              <a:rPr lang="en-US" sz="1200" dirty="0">
                <a:solidFill>
                  <a:srgbClr val="0000FF"/>
                </a:solidFill>
              </a:rPr>
              <a:t>, 242404 (2013</a:t>
            </a:r>
            <a:r>
              <a:rPr lang="en-US" sz="1200" dirty="0" smtClean="0">
                <a:solidFill>
                  <a:srgbClr val="0000FF"/>
                </a:solidFill>
              </a:rPr>
              <a:t>).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Roschewsky </a:t>
            </a:r>
            <a:r>
              <a:rPr lang="en-US" sz="1200" i="1" dirty="0">
                <a:solidFill>
                  <a:srgbClr val="0000FF"/>
                </a:solidFill>
              </a:rPr>
              <a:t>et al</a:t>
            </a:r>
            <a:r>
              <a:rPr lang="en-US" sz="1200" dirty="0">
                <a:solidFill>
                  <a:srgbClr val="0000FF"/>
                </a:solidFill>
              </a:rPr>
              <a:t>., </a:t>
            </a:r>
            <a:r>
              <a:rPr lang="en-US" sz="1200" dirty="0" smtClean="0">
                <a:solidFill>
                  <a:srgbClr val="0000FF"/>
                </a:solidFill>
              </a:rPr>
              <a:t> APL</a:t>
            </a:r>
            <a:r>
              <a:rPr lang="en-US" sz="1200" dirty="0">
                <a:solidFill>
                  <a:srgbClr val="0000FF"/>
                </a:solidFill>
              </a:rPr>
              <a:t> </a:t>
            </a:r>
            <a:r>
              <a:rPr lang="en-US" sz="1200" b="1" dirty="0" smtClean="0">
                <a:solidFill>
                  <a:srgbClr val="0000FF"/>
                </a:solidFill>
              </a:rPr>
              <a:t>104</a:t>
            </a:r>
            <a:r>
              <a:rPr lang="en-US" sz="1200" dirty="0" smtClean="0">
                <a:solidFill>
                  <a:srgbClr val="0000FF"/>
                </a:solidFill>
              </a:rPr>
              <a:t>, </a:t>
            </a: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202410 (2014).</a:t>
            </a:r>
            <a:b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</a:br>
            <a:r>
              <a:rPr lang="en-US" sz="1200" dirty="0" err="1">
                <a:solidFill>
                  <a:srgbClr val="0000FF"/>
                </a:solidFill>
              </a:rPr>
              <a:t>Geprägs</a:t>
            </a:r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i="1" dirty="0">
                <a:solidFill>
                  <a:srgbClr val="0000FF"/>
                </a:solidFill>
              </a:rPr>
              <a:t>et al.</a:t>
            </a:r>
            <a:r>
              <a:rPr lang="en-US" sz="1200" dirty="0">
                <a:solidFill>
                  <a:srgbClr val="0000FF"/>
                </a:solidFill>
              </a:rPr>
              <a:t>,arXiv:1405.4971  </a:t>
            </a:r>
            <a:endParaRPr lang="en-GB" sz="1200" dirty="0">
              <a:solidFill>
                <a:srgbClr val="0000FF"/>
              </a:solidFill>
              <a:cs typeface="Arial" pitchFamily="34" charset="0"/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6733024" y="4433612"/>
            <a:ext cx="1900691" cy="2924445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107505" y="1881051"/>
            <a:ext cx="3454922" cy="1950118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131690" y="622300"/>
            <a:ext cx="5022204" cy="1258751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5829567" y="908720"/>
            <a:ext cx="31683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200" dirty="0" err="1">
                <a:solidFill>
                  <a:prstClr val="black"/>
                </a:solidFill>
                <a:cs typeface="Arial" pitchFamily="34" charset="0"/>
              </a:rPr>
              <a:t>Tserkovnyak</a:t>
            </a:r>
            <a:r>
              <a:rPr lang="de-DE" sz="1200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de-DE" sz="1200" i="1" dirty="0">
                <a:solidFill>
                  <a:prstClr val="black"/>
                </a:solidFill>
                <a:cs typeface="Arial" pitchFamily="34" charset="0"/>
              </a:rPr>
              <a:t>et al.</a:t>
            </a:r>
            <a:r>
              <a:rPr lang="de-DE" sz="1200" dirty="0">
                <a:solidFill>
                  <a:prstClr val="black"/>
                </a:solidFill>
                <a:cs typeface="Arial" pitchFamily="34" charset="0"/>
              </a:rPr>
              <a:t>, </a:t>
            </a:r>
            <a:r>
              <a:rPr lang="de-DE" sz="1200" dirty="0" smtClean="0">
                <a:solidFill>
                  <a:prstClr val="black"/>
                </a:solidFill>
                <a:cs typeface="Arial" pitchFamily="34" charset="0"/>
              </a:rPr>
              <a:t>PRL </a:t>
            </a:r>
            <a:r>
              <a:rPr lang="de-DE" sz="1200" b="1" dirty="0" smtClean="0">
                <a:solidFill>
                  <a:prstClr val="black"/>
                </a:solidFill>
                <a:cs typeface="Arial" pitchFamily="34" charset="0"/>
              </a:rPr>
              <a:t>88</a:t>
            </a:r>
            <a:r>
              <a:rPr lang="de-DE" sz="1200" dirty="0">
                <a:solidFill>
                  <a:prstClr val="black"/>
                </a:solidFill>
                <a:cs typeface="Arial" pitchFamily="34" charset="0"/>
              </a:rPr>
              <a:t>, 117601 (2002). </a:t>
            </a:r>
            <a:r>
              <a:rPr lang="de-DE" sz="1200" dirty="0" err="1">
                <a:solidFill>
                  <a:prstClr val="black"/>
                </a:solidFill>
                <a:cs typeface="Arial" pitchFamily="34" charset="0"/>
              </a:rPr>
              <a:t>Saitoh</a:t>
            </a:r>
            <a:r>
              <a:rPr lang="de-DE" sz="1200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de-DE" sz="1200" i="1" dirty="0">
                <a:solidFill>
                  <a:prstClr val="black"/>
                </a:solidFill>
                <a:cs typeface="Arial" pitchFamily="34" charset="0"/>
              </a:rPr>
              <a:t>et al.</a:t>
            </a:r>
            <a:r>
              <a:rPr lang="de-DE" sz="1200" dirty="0">
                <a:solidFill>
                  <a:prstClr val="black"/>
                </a:solidFill>
                <a:cs typeface="Arial" pitchFamily="34" charset="0"/>
              </a:rPr>
              <a:t>,</a:t>
            </a:r>
            <a:r>
              <a:rPr lang="de-DE" sz="1200" i="1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de-DE" sz="1200" dirty="0" smtClean="0">
                <a:solidFill>
                  <a:prstClr val="black"/>
                </a:solidFill>
                <a:cs typeface="Arial" pitchFamily="34" charset="0"/>
              </a:rPr>
              <a:t>APL </a:t>
            </a:r>
            <a:r>
              <a:rPr lang="de-DE" sz="1200" b="1" dirty="0">
                <a:solidFill>
                  <a:prstClr val="black"/>
                </a:solidFill>
                <a:cs typeface="Arial" pitchFamily="34" charset="0"/>
              </a:rPr>
              <a:t>88</a:t>
            </a:r>
            <a:r>
              <a:rPr lang="de-DE" sz="1200" dirty="0">
                <a:solidFill>
                  <a:prstClr val="black"/>
                </a:solidFill>
                <a:cs typeface="Arial" pitchFamily="34" charset="0"/>
              </a:rPr>
              <a:t>, 182509 (2006</a:t>
            </a:r>
            <a:r>
              <a:rPr lang="de-DE" sz="1200" dirty="0" smtClean="0">
                <a:solidFill>
                  <a:prstClr val="black"/>
                </a:solidFill>
                <a:cs typeface="Arial" pitchFamily="34" charset="0"/>
              </a:rPr>
              <a:t>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nb-NO" sz="1200" dirty="0">
                <a:solidFill>
                  <a:srgbClr val="000000"/>
                </a:solidFill>
              </a:rPr>
              <a:t>Mosendz </a:t>
            </a:r>
            <a:r>
              <a:rPr lang="nb-NO" sz="1200" i="1" dirty="0">
                <a:solidFill>
                  <a:srgbClr val="000000"/>
                </a:solidFill>
              </a:rPr>
              <a:t>et al.</a:t>
            </a:r>
            <a:r>
              <a:rPr lang="nb-NO" sz="1200" dirty="0">
                <a:solidFill>
                  <a:srgbClr val="000000"/>
                </a:solidFill>
              </a:rPr>
              <a:t>, </a:t>
            </a:r>
            <a:r>
              <a:rPr lang="nb-NO" sz="1200" dirty="0" smtClean="0">
                <a:solidFill>
                  <a:srgbClr val="000000"/>
                </a:solidFill>
              </a:rPr>
              <a:t>PRL </a:t>
            </a:r>
            <a:r>
              <a:rPr lang="nb-NO" sz="1200" b="1" dirty="0">
                <a:solidFill>
                  <a:srgbClr val="000000"/>
                </a:solidFill>
              </a:rPr>
              <a:t>104</a:t>
            </a:r>
            <a:r>
              <a:rPr lang="nb-NO" sz="1200" dirty="0">
                <a:solidFill>
                  <a:srgbClr val="000000"/>
                </a:solidFill>
              </a:rPr>
              <a:t>, 046601 (2010</a:t>
            </a:r>
            <a:r>
              <a:rPr lang="nb-NO" sz="1200" dirty="0" smtClean="0">
                <a:solidFill>
                  <a:srgbClr val="000000"/>
                </a:solidFill>
              </a:rPr>
              <a:t>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>
                <a:solidFill>
                  <a:srgbClr val="0000FF"/>
                </a:solidFill>
                <a:cs typeface="Arial" pitchFamily="34" charset="0"/>
              </a:rPr>
              <a:t>Czeschka </a:t>
            </a:r>
            <a:r>
              <a:rPr lang="en-GB" sz="1200" i="1" dirty="0">
                <a:solidFill>
                  <a:srgbClr val="0000FF"/>
                </a:solidFill>
                <a:cs typeface="Arial" pitchFamily="34" charset="0"/>
              </a:rPr>
              <a:t>et al</a:t>
            </a:r>
            <a:r>
              <a:rPr lang="en-GB" sz="1200" i="1" dirty="0" smtClean="0">
                <a:solidFill>
                  <a:srgbClr val="0000FF"/>
                </a:solidFill>
                <a:cs typeface="Arial" pitchFamily="34" charset="0"/>
              </a:rPr>
              <a:t>.</a:t>
            </a: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, </a:t>
            </a:r>
            <a:r>
              <a:rPr lang="de-DE" sz="1200" dirty="0" smtClean="0">
                <a:solidFill>
                  <a:srgbClr val="0000FF"/>
                </a:solidFill>
                <a:cs typeface="Arial" pitchFamily="34" charset="0"/>
              </a:rPr>
              <a:t>PRL</a:t>
            </a: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 </a:t>
            </a:r>
            <a:r>
              <a:rPr lang="en-GB" sz="1200" b="1" dirty="0">
                <a:solidFill>
                  <a:srgbClr val="0000FF"/>
                </a:solidFill>
                <a:cs typeface="Arial" pitchFamily="34" charset="0"/>
              </a:rPr>
              <a:t>107</a:t>
            </a:r>
            <a:r>
              <a:rPr lang="en-GB" sz="1200" dirty="0">
                <a:solidFill>
                  <a:srgbClr val="0000FF"/>
                </a:solidFill>
                <a:cs typeface="Arial" pitchFamily="34" charset="0"/>
              </a:rPr>
              <a:t>, 046601 (2011</a:t>
            </a:r>
            <a:r>
              <a:rPr lang="en-GB" sz="1200" dirty="0" smtClean="0">
                <a:solidFill>
                  <a:srgbClr val="0000FF"/>
                </a:solidFill>
                <a:cs typeface="Arial" pitchFamily="34" charset="0"/>
              </a:rPr>
              <a:t>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200" dirty="0" smtClean="0"/>
              <a:t>Bai </a:t>
            </a:r>
            <a:r>
              <a:rPr lang="nb-NO" sz="1200" i="1" dirty="0">
                <a:solidFill>
                  <a:srgbClr val="000000"/>
                </a:solidFill>
              </a:rPr>
              <a:t>et al.</a:t>
            </a:r>
            <a:r>
              <a:rPr lang="nb-NO" sz="1200" dirty="0">
                <a:solidFill>
                  <a:srgbClr val="000000"/>
                </a:solidFill>
              </a:rPr>
              <a:t>, </a:t>
            </a:r>
            <a:r>
              <a:rPr lang="de-DE" sz="1200" dirty="0" smtClean="0"/>
              <a:t>PRL </a:t>
            </a:r>
            <a:r>
              <a:rPr lang="de-DE" sz="1200" b="1" dirty="0"/>
              <a:t>114</a:t>
            </a:r>
            <a:r>
              <a:rPr lang="de-DE" sz="1200" dirty="0"/>
              <a:t>, 227201 (2015</a:t>
            </a:r>
            <a:r>
              <a:rPr lang="de-DE" sz="1200" dirty="0" smtClean="0"/>
              <a:t>).</a:t>
            </a:r>
            <a:endParaRPr lang="en-GB" sz="1200" dirty="0">
              <a:solidFill>
                <a:srgbClr val="0000FF"/>
              </a:solidFill>
              <a:cs typeface="Arial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5436096" y="558953"/>
            <a:ext cx="3542400" cy="4166191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79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Textfeld 12"/>
          <p:cNvSpPr txBox="1"/>
          <p:nvPr/>
        </p:nvSpPr>
        <p:spPr>
          <a:xfrm>
            <a:off x="0" y="2571288"/>
            <a:ext cx="8928991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Spin </a:t>
            </a:r>
            <a:r>
              <a:rPr lang="en-US" sz="4800" dirty="0" err="1" smtClean="0">
                <a:solidFill>
                  <a:srgbClr val="FF0000"/>
                </a:solidFill>
              </a:rPr>
              <a:t>Seebeck</a:t>
            </a:r>
            <a:r>
              <a:rPr lang="en-US" sz="4800" dirty="0" smtClean="0">
                <a:solidFill>
                  <a:srgbClr val="FF0000"/>
                </a:solidFill>
              </a:rPr>
              <a:t> Effect</a:t>
            </a:r>
          </a:p>
          <a:p>
            <a:pPr lvl="0" algn="ctr">
              <a:spcBef>
                <a:spcPts val="2400"/>
              </a:spcBef>
            </a:pPr>
            <a:r>
              <a:rPr lang="en-US" sz="3200" dirty="0" smtClean="0"/>
              <a:t>in magnetic insulator / metal hybrid structures</a:t>
            </a:r>
            <a:endParaRPr lang="en-US" sz="4800" dirty="0">
              <a:solidFill>
                <a:srgbClr val="FF0000"/>
              </a:solidFill>
            </a:endParaRPr>
          </a:p>
          <a:p>
            <a:pPr algn="ctr"/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0443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feld 18"/>
          <p:cNvSpPr txBox="1"/>
          <p:nvPr/>
        </p:nvSpPr>
        <p:spPr>
          <a:xfrm>
            <a:off x="897219" y="3068960"/>
            <a:ext cx="30861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/>
              <a:t>longitudinal SSE</a:t>
            </a:r>
          </a:p>
          <a:p>
            <a:r>
              <a:rPr lang="de-DE" sz="2000" dirty="0" smtClean="0">
                <a:solidFill>
                  <a:schemeClr val="bg1">
                    <a:lumMod val="50000"/>
                  </a:schemeClr>
                </a:solidFill>
              </a:rPr>
              <a:t>   </a:t>
            </a:r>
            <a:r>
              <a:rPr lang="de-DE" sz="2000" dirty="0" err="1" smtClean="0">
                <a:solidFill>
                  <a:schemeClr val="bg1">
                    <a:lumMod val="50000"/>
                  </a:schemeClr>
                </a:solidFill>
              </a:rPr>
              <a:t>magnetic</a:t>
            </a:r>
            <a:r>
              <a:rPr lang="de-DE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2000" dirty="0" err="1" smtClean="0">
                <a:solidFill>
                  <a:schemeClr val="bg1">
                    <a:lumMod val="50000"/>
                  </a:schemeClr>
                </a:solidFill>
              </a:rPr>
              <a:t>insulator</a:t>
            </a:r>
            <a:r>
              <a:rPr lang="de-DE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2000" dirty="0" smtClean="0"/>
              <a:t>/ </a:t>
            </a:r>
            <a:r>
              <a:rPr lang="de-DE" sz="2000" dirty="0" smtClean="0">
                <a:solidFill>
                  <a:srgbClr val="3366CC"/>
                </a:solidFill>
              </a:rPr>
              <a:t>N   </a:t>
            </a:r>
          </a:p>
          <a:p>
            <a:r>
              <a:rPr lang="de-DE" sz="2000" b="1" dirty="0"/>
              <a:t> </a:t>
            </a:r>
            <a:r>
              <a:rPr lang="de-DE" sz="2000" b="1" dirty="0" smtClean="0"/>
              <a:t>  ( YIG / </a:t>
            </a:r>
            <a:r>
              <a:rPr lang="de-DE" sz="2000" b="1" dirty="0" smtClean="0">
                <a:solidFill>
                  <a:srgbClr val="3366CC"/>
                </a:solidFill>
              </a:rPr>
              <a:t>Pt</a:t>
            </a:r>
            <a:r>
              <a:rPr lang="de-DE" sz="2000" b="1" dirty="0" smtClean="0"/>
              <a:t> )</a:t>
            </a:r>
            <a:endParaRPr lang="en-US" sz="2000" b="1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512368" y="836712"/>
            <a:ext cx="3473325" cy="1872208"/>
            <a:chOff x="5652120" y="1340768"/>
            <a:chExt cx="3339736" cy="1800200"/>
          </a:xfrm>
        </p:grpSpPr>
        <p:pic>
          <p:nvPicPr>
            <p:cNvPr id="3547138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1357" y="1340768"/>
              <a:ext cx="3270499" cy="1800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Rechteck 4"/>
            <p:cNvSpPr/>
            <p:nvPr/>
          </p:nvSpPr>
          <p:spPr>
            <a:xfrm>
              <a:off x="5652120" y="1340768"/>
              <a:ext cx="501441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3086672"/>
              </p:ext>
            </p:extLst>
          </p:nvPr>
        </p:nvGraphicFramePr>
        <p:xfrm>
          <a:off x="909836" y="4309470"/>
          <a:ext cx="3086100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6938" name="Formel" r:id="rId5" imgW="1562040" imgH="431640" progId="Equation.3">
                  <p:embed/>
                </p:oleObj>
              </mc:Choice>
              <mc:Fallback>
                <p:oleObj name="Formel" r:id="rId5" imgW="15620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9836" y="4309470"/>
                        <a:ext cx="3086100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Rectangle 9"/>
          <p:cNvSpPr/>
          <p:nvPr/>
        </p:nvSpPr>
        <p:spPr>
          <a:xfrm>
            <a:off x="672034" y="5733256"/>
            <a:ext cx="27363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 smtClean="0"/>
              <a:t>Uchida, Saitoh </a:t>
            </a:r>
            <a:r>
              <a:rPr lang="de-DE" sz="1400" i="1" dirty="0" smtClean="0"/>
              <a:t>et al., </a:t>
            </a:r>
          </a:p>
          <a:p>
            <a:pPr lvl="0"/>
            <a:r>
              <a:rPr lang="en-US" sz="1400" dirty="0">
                <a:solidFill>
                  <a:srgbClr val="000000"/>
                </a:solidFill>
              </a:rPr>
              <a:t>Nature </a:t>
            </a:r>
            <a:r>
              <a:rPr lang="en-US" sz="1400" b="1" dirty="0">
                <a:solidFill>
                  <a:srgbClr val="000000"/>
                </a:solidFill>
              </a:rPr>
              <a:t>455</a:t>
            </a:r>
            <a:r>
              <a:rPr lang="en-US" sz="1400" dirty="0">
                <a:solidFill>
                  <a:srgbClr val="000000"/>
                </a:solidFill>
              </a:rPr>
              <a:t>, 778 (2008). </a:t>
            </a:r>
            <a:endParaRPr lang="en-US" sz="1400" dirty="0" smtClean="0">
              <a:solidFill>
                <a:srgbClr val="000000"/>
              </a:solidFill>
            </a:endParaRPr>
          </a:p>
          <a:p>
            <a:pPr lvl="0"/>
            <a:r>
              <a:rPr lang="en-US" sz="1400" dirty="0" smtClean="0"/>
              <a:t>Nature Mater. </a:t>
            </a:r>
            <a:r>
              <a:rPr lang="en-US" sz="1400" b="1" dirty="0" smtClean="0"/>
              <a:t>9</a:t>
            </a:r>
            <a:r>
              <a:rPr lang="en-US" sz="1400" dirty="0" smtClean="0"/>
              <a:t>, 894 (2010).</a:t>
            </a:r>
            <a:endParaRPr lang="de-DE" sz="1400" dirty="0" smtClean="0"/>
          </a:p>
          <a:p>
            <a:pPr lvl="0"/>
            <a:r>
              <a:rPr lang="en-US" sz="1400" dirty="0" smtClean="0"/>
              <a:t>APL </a:t>
            </a:r>
            <a:r>
              <a:rPr lang="en-US" sz="1400" b="1" dirty="0" smtClean="0"/>
              <a:t>97</a:t>
            </a:r>
            <a:r>
              <a:rPr lang="en-US" sz="1400" dirty="0" smtClean="0"/>
              <a:t>,172505 (2010).  …. </a:t>
            </a:r>
          </a:p>
        </p:txBody>
      </p:sp>
      <p:sp>
        <p:nvSpPr>
          <p:cNvPr id="20" name="Titel 55"/>
          <p:cNvSpPr txBox="1">
            <a:spLocks/>
          </p:cNvSpPr>
          <p:nvPr/>
        </p:nvSpPr>
        <p:spPr bwMode="auto">
          <a:xfrm>
            <a:off x="1475656" y="115888"/>
            <a:ext cx="80978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en-US" kern="0" smtClean="0"/>
              <a:t>Spin Seebeck effect (SSE)</a:t>
            </a:r>
            <a:endParaRPr lang="en-US" kern="0" dirty="0"/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643" y="-224574"/>
            <a:ext cx="3775862" cy="311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24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feld 18"/>
          <p:cNvSpPr txBox="1"/>
          <p:nvPr/>
        </p:nvSpPr>
        <p:spPr>
          <a:xfrm>
            <a:off x="897219" y="3068960"/>
            <a:ext cx="30861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/>
              <a:t>longitudinal SSE</a:t>
            </a:r>
          </a:p>
          <a:p>
            <a:r>
              <a:rPr lang="de-DE" sz="2000" dirty="0" smtClean="0">
                <a:solidFill>
                  <a:schemeClr val="bg1">
                    <a:lumMod val="50000"/>
                  </a:schemeClr>
                </a:solidFill>
              </a:rPr>
              <a:t>   </a:t>
            </a:r>
            <a:r>
              <a:rPr lang="de-DE" sz="2000" dirty="0" err="1" smtClean="0">
                <a:solidFill>
                  <a:schemeClr val="bg1">
                    <a:lumMod val="50000"/>
                  </a:schemeClr>
                </a:solidFill>
              </a:rPr>
              <a:t>magnetic</a:t>
            </a:r>
            <a:r>
              <a:rPr lang="de-DE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2000" dirty="0" err="1" smtClean="0">
                <a:solidFill>
                  <a:schemeClr val="bg1">
                    <a:lumMod val="50000"/>
                  </a:schemeClr>
                </a:solidFill>
              </a:rPr>
              <a:t>insulator</a:t>
            </a:r>
            <a:r>
              <a:rPr lang="de-DE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2000" dirty="0" smtClean="0"/>
              <a:t>/ </a:t>
            </a:r>
            <a:r>
              <a:rPr lang="de-DE" sz="2000" dirty="0" smtClean="0">
                <a:solidFill>
                  <a:srgbClr val="3366CC"/>
                </a:solidFill>
              </a:rPr>
              <a:t>N   </a:t>
            </a:r>
          </a:p>
          <a:p>
            <a:r>
              <a:rPr lang="de-DE" sz="2000" b="1" dirty="0"/>
              <a:t> </a:t>
            </a:r>
            <a:r>
              <a:rPr lang="de-DE" sz="2000" b="1" dirty="0" smtClean="0"/>
              <a:t>  ( YIG / </a:t>
            </a:r>
            <a:r>
              <a:rPr lang="de-DE" sz="2000" b="1" dirty="0" smtClean="0">
                <a:solidFill>
                  <a:srgbClr val="3366CC"/>
                </a:solidFill>
              </a:rPr>
              <a:t>Pt</a:t>
            </a:r>
            <a:r>
              <a:rPr lang="de-DE" sz="2000" b="1" dirty="0" smtClean="0"/>
              <a:t> )</a:t>
            </a:r>
            <a:endParaRPr lang="en-US" sz="2000" b="1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512368" y="836712"/>
            <a:ext cx="3473325" cy="1872208"/>
            <a:chOff x="5652120" y="1340768"/>
            <a:chExt cx="3339736" cy="1800200"/>
          </a:xfrm>
        </p:grpSpPr>
        <p:pic>
          <p:nvPicPr>
            <p:cNvPr id="3547138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1357" y="1340768"/>
              <a:ext cx="3270499" cy="1800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Rechteck 4"/>
            <p:cNvSpPr/>
            <p:nvPr/>
          </p:nvSpPr>
          <p:spPr>
            <a:xfrm>
              <a:off x="5652120" y="1340768"/>
              <a:ext cx="501441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3086672"/>
              </p:ext>
            </p:extLst>
          </p:nvPr>
        </p:nvGraphicFramePr>
        <p:xfrm>
          <a:off x="909836" y="4309470"/>
          <a:ext cx="3086100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468" name="Formel" r:id="rId5" imgW="1562040" imgH="431640" progId="Equation.3">
                  <p:embed/>
                </p:oleObj>
              </mc:Choice>
              <mc:Fallback>
                <p:oleObj name="Formel" r:id="rId5" imgW="15620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9836" y="4309470"/>
                        <a:ext cx="3086100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Rectangle 9"/>
          <p:cNvSpPr/>
          <p:nvPr/>
        </p:nvSpPr>
        <p:spPr>
          <a:xfrm>
            <a:off x="672034" y="5733256"/>
            <a:ext cx="27363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 smtClean="0"/>
              <a:t>Uchida, Saitoh </a:t>
            </a:r>
            <a:r>
              <a:rPr lang="de-DE" sz="1400" i="1" dirty="0" smtClean="0"/>
              <a:t>et al., </a:t>
            </a:r>
          </a:p>
          <a:p>
            <a:pPr lvl="0"/>
            <a:r>
              <a:rPr lang="en-US" sz="1400" dirty="0">
                <a:solidFill>
                  <a:srgbClr val="000000"/>
                </a:solidFill>
              </a:rPr>
              <a:t>Nature </a:t>
            </a:r>
            <a:r>
              <a:rPr lang="en-US" sz="1400" b="1" dirty="0">
                <a:solidFill>
                  <a:srgbClr val="000000"/>
                </a:solidFill>
              </a:rPr>
              <a:t>455</a:t>
            </a:r>
            <a:r>
              <a:rPr lang="en-US" sz="1400" dirty="0">
                <a:solidFill>
                  <a:srgbClr val="000000"/>
                </a:solidFill>
              </a:rPr>
              <a:t>, 778 (2008). </a:t>
            </a:r>
            <a:endParaRPr lang="en-US" sz="1400" dirty="0" smtClean="0">
              <a:solidFill>
                <a:srgbClr val="000000"/>
              </a:solidFill>
            </a:endParaRPr>
          </a:p>
          <a:p>
            <a:pPr lvl="0"/>
            <a:r>
              <a:rPr lang="en-US" sz="1400" dirty="0" smtClean="0"/>
              <a:t>Nature Mater. </a:t>
            </a:r>
            <a:r>
              <a:rPr lang="en-US" sz="1400" b="1" dirty="0" smtClean="0"/>
              <a:t>9</a:t>
            </a:r>
            <a:r>
              <a:rPr lang="en-US" sz="1400" dirty="0" smtClean="0"/>
              <a:t>, 894 (2010).</a:t>
            </a:r>
            <a:endParaRPr lang="de-DE" sz="1400" dirty="0" smtClean="0"/>
          </a:p>
          <a:p>
            <a:pPr lvl="0"/>
            <a:r>
              <a:rPr lang="en-US" sz="1400" dirty="0" smtClean="0"/>
              <a:t>APL </a:t>
            </a:r>
            <a:r>
              <a:rPr lang="en-US" sz="1400" b="1" dirty="0" smtClean="0"/>
              <a:t>97</a:t>
            </a:r>
            <a:r>
              <a:rPr lang="en-US" sz="1400" dirty="0" smtClean="0"/>
              <a:t>,172505 (2010).  …. </a:t>
            </a:r>
          </a:p>
        </p:txBody>
      </p:sp>
      <p:pic>
        <p:nvPicPr>
          <p:cNvPr id="29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855" y="742171"/>
            <a:ext cx="2886307" cy="59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uppieren 7"/>
          <p:cNvGrpSpPr/>
          <p:nvPr/>
        </p:nvGrpSpPr>
        <p:grpSpPr>
          <a:xfrm>
            <a:off x="4155805" y="1638641"/>
            <a:ext cx="6638384" cy="2243838"/>
            <a:chOff x="4155805" y="1638641"/>
            <a:chExt cx="6638384" cy="2243838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5805" y="1895037"/>
              <a:ext cx="6638384" cy="1987442"/>
            </a:xfrm>
            <a:prstGeom prst="rect">
              <a:avLst/>
            </a:prstGeom>
          </p:spPr>
        </p:pic>
        <p:cxnSp>
          <p:nvCxnSpPr>
            <p:cNvPr id="4" name="Gerade Verbindung mit Pfeil 3"/>
            <p:cNvCxnSpPr/>
            <p:nvPr/>
          </p:nvCxnSpPr>
          <p:spPr>
            <a:xfrm flipH="1">
              <a:off x="7299634" y="2818656"/>
              <a:ext cx="508753" cy="0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/>
            <p:cNvCxnSpPr/>
            <p:nvPr/>
          </p:nvCxnSpPr>
          <p:spPr>
            <a:xfrm flipH="1">
              <a:off x="8777961" y="2087684"/>
              <a:ext cx="508753" cy="0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  <a:scene3d>
              <a:camera prst="orthographicFront">
                <a:rot lat="0" lon="0" rev="108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feld 6"/>
            <p:cNvSpPr txBox="1"/>
            <p:nvPr/>
          </p:nvSpPr>
          <p:spPr>
            <a:xfrm>
              <a:off x="8589448" y="1638641"/>
              <a:ext cx="37702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DE" b="1" dirty="0" smtClean="0">
                  <a:solidFill>
                    <a:srgbClr val="C00000"/>
                  </a:solidFill>
                </a:rPr>
                <a:t>M</a:t>
              </a:r>
              <a:endParaRPr lang="de-DE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0" name="Titel 55"/>
          <p:cNvSpPr txBox="1">
            <a:spLocks/>
          </p:cNvSpPr>
          <p:nvPr/>
        </p:nvSpPr>
        <p:spPr bwMode="auto">
          <a:xfrm>
            <a:off x="1475656" y="115888"/>
            <a:ext cx="80978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en-US" kern="0" smtClean="0"/>
              <a:t>Spin Seebeck effect (SSE)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492218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5725117" y="300831"/>
            <a:ext cx="3993381" cy="4706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Titel 55"/>
          <p:cNvSpPr>
            <a:spLocks noGrp="1"/>
          </p:cNvSpPr>
          <p:nvPr>
            <p:ph type="title" idx="4294967295"/>
          </p:nvPr>
        </p:nvSpPr>
        <p:spPr>
          <a:xfrm>
            <a:off x="1475656" y="115888"/>
            <a:ext cx="8097837" cy="369887"/>
          </a:xfrm>
        </p:spPr>
        <p:txBody>
          <a:bodyPr/>
          <a:lstStyle/>
          <a:p>
            <a:r>
              <a:rPr lang="en-US" dirty="0" smtClean="0"/>
              <a:t>Spin </a:t>
            </a:r>
            <a:r>
              <a:rPr lang="en-US" dirty="0" err="1" smtClean="0"/>
              <a:t>Seebeck</a:t>
            </a:r>
            <a:r>
              <a:rPr lang="en-US" dirty="0" smtClean="0"/>
              <a:t> effect (SSE)</a:t>
            </a:r>
            <a:endParaRPr lang="en-US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512368" y="836712"/>
            <a:ext cx="3473325" cy="1872208"/>
            <a:chOff x="5652120" y="1340768"/>
            <a:chExt cx="3339736" cy="1800200"/>
          </a:xfrm>
        </p:grpSpPr>
        <p:pic>
          <p:nvPicPr>
            <p:cNvPr id="354713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1357" y="1340768"/>
              <a:ext cx="3270499" cy="1800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Rechteck 4"/>
            <p:cNvSpPr/>
            <p:nvPr/>
          </p:nvSpPr>
          <p:spPr>
            <a:xfrm>
              <a:off x="5652120" y="1340768"/>
              <a:ext cx="501441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6030550" y="20396"/>
            <a:ext cx="5495407" cy="4104456"/>
            <a:chOff x="2771800" y="2663940"/>
            <a:chExt cx="4504899" cy="3364657"/>
          </a:xfrm>
        </p:grpSpPr>
        <p:grpSp>
          <p:nvGrpSpPr>
            <p:cNvPr id="18" name="Gruppieren 17"/>
            <p:cNvGrpSpPr/>
            <p:nvPr/>
          </p:nvGrpSpPr>
          <p:grpSpPr>
            <a:xfrm>
              <a:off x="2771800" y="2686102"/>
              <a:ext cx="4431085" cy="3084349"/>
              <a:chOff x="2195736" y="2564904"/>
              <a:chExt cx="6696744" cy="4661408"/>
            </a:xfrm>
          </p:grpSpPr>
          <p:grpSp>
            <p:nvGrpSpPr>
              <p:cNvPr id="21" name="Gruppieren 20"/>
              <p:cNvGrpSpPr/>
              <p:nvPr/>
            </p:nvGrpSpPr>
            <p:grpSpPr>
              <a:xfrm>
                <a:off x="2195736" y="2564904"/>
                <a:ext cx="6185543" cy="4661408"/>
                <a:chOff x="2627784" y="3182421"/>
                <a:chExt cx="6347002" cy="4783083"/>
              </a:xfrm>
            </p:grpSpPr>
            <p:pic>
              <p:nvPicPr>
                <p:cNvPr id="23" name="Picture 4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27784" y="3182421"/>
                  <a:ext cx="6347002" cy="47830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4" name="Rechteck 23"/>
                <p:cNvSpPr/>
                <p:nvPr/>
              </p:nvSpPr>
              <p:spPr>
                <a:xfrm>
                  <a:off x="2789243" y="3273855"/>
                  <a:ext cx="3870989" cy="2880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2" name="Rechteck 21"/>
              <p:cNvSpPr/>
              <p:nvPr/>
            </p:nvSpPr>
            <p:spPr>
              <a:xfrm>
                <a:off x="5428235" y="5661248"/>
                <a:ext cx="3464245" cy="156506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Rechteck 19"/>
            <p:cNvSpPr/>
            <p:nvPr/>
          </p:nvSpPr>
          <p:spPr>
            <a:xfrm>
              <a:off x="4784216" y="2663940"/>
              <a:ext cx="2492483" cy="336465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echteck 24"/>
          <p:cNvSpPr/>
          <p:nvPr/>
        </p:nvSpPr>
        <p:spPr>
          <a:xfrm>
            <a:off x="179513" y="6290156"/>
            <a:ext cx="8964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0000FF"/>
                </a:solidFill>
                <a:cs typeface="Arial" pitchFamily="34" charset="0"/>
              </a:rPr>
              <a:t>Weiler </a:t>
            </a:r>
            <a:r>
              <a:rPr lang="en-GB" sz="1400" i="1" dirty="0">
                <a:solidFill>
                  <a:srgbClr val="0000FF"/>
                </a:solidFill>
                <a:cs typeface="Arial" pitchFamily="34" charset="0"/>
              </a:rPr>
              <a:t>et al.</a:t>
            </a:r>
            <a:r>
              <a:rPr lang="en-GB" sz="1400" dirty="0">
                <a:solidFill>
                  <a:srgbClr val="0000FF"/>
                </a:solidFill>
                <a:cs typeface="Arial" pitchFamily="34" charset="0"/>
              </a:rPr>
              <a:t>, </a:t>
            </a:r>
            <a:r>
              <a:rPr lang="de-DE" sz="1400" dirty="0">
                <a:solidFill>
                  <a:srgbClr val="0000FF"/>
                </a:solidFill>
                <a:cs typeface="Arial" pitchFamily="34" charset="0"/>
              </a:rPr>
              <a:t>PRL</a:t>
            </a:r>
            <a:r>
              <a:rPr lang="en-GB" sz="1400" dirty="0">
                <a:solidFill>
                  <a:srgbClr val="0000FF"/>
                </a:solidFill>
                <a:cs typeface="Arial" pitchFamily="34" charset="0"/>
              </a:rPr>
              <a:t> </a:t>
            </a:r>
            <a:r>
              <a:rPr lang="en-GB" sz="1400" b="1" dirty="0">
                <a:solidFill>
                  <a:srgbClr val="0000FF"/>
                </a:solidFill>
                <a:cs typeface="Arial" pitchFamily="34" charset="0"/>
              </a:rPr>
              <a:t>108</a:t>
            </a:r>
            <a:r>
              <a:rPr lang="en-GB" sz="1400" dirty="0">
                <a:solidFill>
                  <a:srgbClr val="0000FF"/>
                </a:solidFill>
                <a:cs typeface="Arial" pitchFamily="34" charset="0"/>
              </a:rPr>
              <a:t>, 106602 (2012</a:t>
            </a:r>
            <a:r>
              <a:rPr lang="en-GB" sz="1400" dirty="0" smtClean="0">
                <a:solidFill>
                  <a:srgbClr val="0000FF"/>
                </a:solidFill>
                <a:cs typeface="Arial" pitchFamily="34" charset="0"/>
              </a:rPr>
              <a:t>).   </a:t>
            </a:r>
            <a:r>
              <a:rPr lang="en-US" sz="1400" dirty="0" smtClean="0">
                <a:solidFill>
                  <a:srgbClr val="0000FF"/>
                </a:solidFill>
              </a:rPr>
              <a:t>Schreier </a:t>
            </a:r>
            <a:r>
              <a:rPr lang="en-US" sz="1400" i="1" dirty="0">
                <a:solidFill>
                  <a:srgbClr val="0000FF"/>
                </a:solidFill>
              </a:rPr>
              <a:t>et al</a:t>
            </a:r>
            <a:r>
              <a:rPr lang="en-US" sz="1400" dirty="0">
                <a:solidFill>
                  <a:srgbClr val="0000FF"/>
                </a:solidFill>
              </a:rPr>
              <a:t>., APL </a:t>
            </a:r>
            <a:r>
              <a:rPr lang="en-US" sz="1400" b="1" dirty="0">
                <a:solidFill>
                  <a:srgbClr val="0000FF"/>
                </a:solidFill>
              </a:rPr>
              <a:t>103</a:t>
            </a:r>
            <a:r>
              <a:rPr lang="en-US" sz="1400" dirty="0">
                <a:solidFill>
                  <a:srgbClr val="0000FF"/>
                </a:solidFill>
              </a:rPr>
              <a:t>, 242404 (2013</a:t>
            </a:r>
            <a:r>
              <a:rPr lang="en-US" sz="1400" dirty="0" smtClean="0">
                <a:solidFill>
                  <a:srgbClr val="0000FF"/>
                </a:solidFill>
              </a:rPr>
              <a:t>). </a:t>
            </a:r>
            <a:br>
              <a:rPr lang="en-US" sz="1400" dirty="0" smtClean="0">
                <a:solidFill>
                  <a:srgbClr val="0000FF"/>
                </a:solidFill>
              </a:rPr>
            </a:br>
            <a:r>
              <a:rPr lang="en-GB" sz="1400" dirty="0" smtClean="0">
                <a:solidFill>
                  <a:srgbClr val="0000FF"/>
                </a:solidFill>
                <a:cs typeface="Arial" pitchFamily="34" charset="0"/>
              </a:rPr>
              <a:t>Roschewsky </a:t>
            </a:r>
            <a:r>
              <a:rPr lang="en-US" sz="1400" i="1" dirty="0">
                <a:solidFill>
                  <a:srgbClr val="0000FF"/>
                </a:solidFill>
              </a:rPr>
              <a:t>et al</a:t>
            </a:r>
            <a:r>
              <a:rPr lang="en-US" sz="1400" dirty="0">
                <a:solidFill>
                  <a:srgbClr val="0000FF"/>
                </a:solidFill>
              </a:rPr>
              <a:t>.,  APL </a:t>
            </a:r>
            <a:r>
              <a:rPr lang="en-US" sz="1400" b="1" dirty="0">
                <a:solidFill>
                  <a:srgbClr val="0000FF"/>
                </a:solidFill>
              </a:rPr>
              <a:t>104</a:t>
            </a:r>
            <a:r>
              <a:rPr lang="en-US" sz="1400" dirty="0">
                <a:solidFill>
                  <a:srgbClr val="0000FF"/>
                </a:solidFill>
              </a:rPr>
              <a:t>, </a:t>
            </a:r>
            <a:r>
              <a:rPr lang="en-GB" sz="1400" dirty="0">
                <a:solidFill>
                  <a:srgbClr val="0000FF"/>
                </a:solidFill>
                <a:cs typeface="Arial" pitchFamily="34" charset="0"/>
              </a:rPr>
              <a:t>202410 (2014).</a:t>
            </a:r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32" y="4037427"/>
            <a:ext cx="2268811" cy="2119962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861048"/>
            <a:ext cx="2592288" cy="2377977"/>
          </a:xfrm>
          <a:prstGeom prst="rect">
            <a:avLst/>
          </a:prstGeom>
        </p:spPr>
      </p:pic>
      <p:sp>
        <p:nvSpPr>
          <p:cNvPr id="28" name="Textfeld 27"/>
          <p:cNvSpPr txBox="1"/>
          <p:nvPr/>
        </p:nvSpPr>
        <p:spPr>
          <a:xfrm>
            <a:off x="4946112" y="2069224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heat</a:t>
            </a:r>
            <a:r>
              <a:rPr lang="de-DE" dirty="0" smtClean="0"/>
              <a:t> </a:t>
            </a:r>
            <a:r>
              <a:rPr lang="de-DE" dirty="0" err="1" smtClean="0"/>
              <a:t>baths</a:t>
            </a:r>
            <a:endParaRPr lang="de-DE" dirty="0"/>
          </a:p>
        </p:txBody>
      </p:sp>
      <p:sp>
        <p:nvSpPr>
          <p:cNvPr id="30" name="Textfeld 29"/>
          <p:cNvSpPr txBox="1"/>
          <p:nvPr/>
        </p:nvSpPr>
        <p:spPr>
          <a:xfrm>
            <a:off x="376172" y="3493994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</a:t>
            </a:r>
            <a:r>
              <a:rPr lang="de-DE" dirty="0" err="1" smtClean="0"/>
              <a:t>local</a:t>
            </a:r>
            <a:r>
              <a:rPr lang="de-DE" dirty="0" smtClean="0"/>
              <a:t>) </a:t>
            </a:r>
            <a:r>
              <a:rPr lang="de-DE" dirty="0" err="1" smtClean="0"/>
              <a:t>laser</a:t>
            </a:r>
            <a:r>
              <a:rPr lang="de-DE" dirty="0" smtClean="0"/>
              <a:t> </a:t>
            </a:r>
            <a:r>
              <a:rPr lang="de-DE" dirty="0" err="1" smtClean="0"/>
              <a:t>heating</a:t>
            </a:r>
            <a:endParaRPr lang="de-DE" dirty="0"/>
          </a:p>
        </p:txBody>
      </p:sp>
      <p:sp>
        <p:nvSpPr>
          <p:cNvPr id="31" name="Textfeld 30"/>
          <p:cNvSpPr txBox="1"/>
          <p:nvPr/>
        </p:nvSpPr>
        <p:spPr>
          <a:xfrm>
            <a:off x="3132829" y="3508731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Joule </a:t>
            </a:r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 smtClean="0"/>
              <a:t>heating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6975281" y="3473561"/>
            <a:ext cx="190308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many</a:t>
            </a:r>
            <a:r>
              <a:rPr lang="de-DE" dirty="0" smtClean="0"/>
              <a:t> </a:t>
            </a:r>
            <a:r>
              <a:rPr lang="de-DE" dirty="0" err="1" smtClean="0"/>
              <a:t>groups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around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world</a:t>
            </a:r>
            <a:endParaRPr lang="de-DE" dirty="0" smtClean="0"/>
          </a:p>
          <a:p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„</a:t>
            </a:r>
            <a:r>
              <a:rPr lang="de-DE" dirty="0" err="1" smtClean="0"/>
              <a:t>thermoelectric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approach</a:t>
            </a:r>
            <a:r>
              <a:rPr lang="de-DE" dirty="0" smtClean="0"/>
              <a:t>“</a:t>
            </a:r>
            <a:endParaRPr lang="de-DE" dirty="0"/>
          </a:p>
        </p:txBody>
      </p:sp>
      <p:sp>
        <p:nvSpPr>
          <p:cNvPr id="34" name="Pfeil nach unten 33"/>
          <p:cNvSpPr/>
          <p:nvPr/>
        </p:nvSpPr>
        <p:spPr>
          <a:xfrm flipV="1">
            <a:off x="1558123" y="4915499"/>
            <a:ext cx="45719" cy="113307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127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0" grpId="0"/>
      <p:bldP spid="31" grpId="0"/>
      <p:bldP spid="3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100"/>
          <p:cNvSpPr>
            <a:spLocks noGrp="1"/>
          </p:cNvSpPr>
          <p:nvPr>
            <p:ph type="title"/>
          </p:nvPr>
        </p:nvSpPr>
        <p:spPr>
          <a:xfrm>
            <a:off x="251520" y="115888"/>
            <a:ext cx="8097837" cy="369887"/>
          </a:xfrm>
        </p:spPr>
        <p:txBody>
          <a:bodyPr/>
          <a:lstStyle/>
          <a:p>
            <a:r>
              <a:rPr lang="en-US" dirty="0" smtClean="0"/>
              <a:t>Spatially resolved spin </a:t>
            </a:r>
            <a:r>
              <a:rPr lang="en-US" dirty="0" err="1" smtClean="0"/>
              <a:t>Seebeck</a:t>
            </a:r>
            <a:r>
              <a:rPr lang="en-US" dirty="0" smtClean="0"/>
              <a:t> experiments</a:t>
            </a: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896211"/>
            <a:ext cx="8319906" cy="5701141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66" y="839279"/>
            <a:ext cx="2859566" cy="215767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483768" y="456927"/>
            <a:ext cx="666023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      … inspired by EPFL, e.g.: </a:t>
            </a:r>
            <a:r>
              <a:rPr lang="en-US" sz="1400" dirty="0" err="1" smtClean="0">
                <a:solidFill>
                  <a:srgbClr val="000000"/>
                </a:solidFill>
              </a:rPr>
              <a:t>Gravier</a:t>
            </a:r>
            <a:r>
              <a:rPr lang="en-US" sz="1400" dirty="0" smtClean="0">
                <a:solidFill>
                  <a:srgbClr val="000000"/>
                </a:solidFill>
              </a:rPr>
              <a:t>, </a:t>
            </a:r>
            <a:r>
              <a:rPr lang="en-US" sz="1400" dirty="0" err="1" smtClean="0">
                <a:solidFill>
                  <a:srgbClr val="000000"/>
                </a:solidFill>
              </a:rPr>
              <a:t>Ansermet</a:t>
            </a:r>
            <a:r>
              <a:rPr lang="en-US" sz="1400" dirty="0" smtClean="0">
                <a:solidFill>
                  <a:srgbClr val="000000"/>
                </a:solidFill>
              </a:rPr>
              <a:t> </a:t>
            </a:r>
            <a:r>
              <a:rPr lang="en-US" sz="1400" i="1" dirty="0" smtClean="0">
                <a:solidFill>
                  <a:srgbClr val="000000"/>
                </a:solidFill>
              </a:rPr>
              <a:t>et al.</a:t>
            </a:r>
            <a:r>
              <a:rPr lang="en-US" sz="1400" dirty="0" smtClean="0">
                <a:solidFill>
                  <a:srgbClr val="000000"/>
                </a:solidFill>
              </a:rPr>
              <a:t>, EPL </a:t>
            </a:r>
            <a:r>
              <a:rPr lang="en-US" sz="1400" b="1" dirty="0" smtClean="0">
                <a:solidFill>
                  <a:srgbClr val="000000"/>
                </a:solidFill>
              </a:rPr>
              <a:t>77</a:t>
            </a:r>
            <a:r>
              <a:rPr lang="en-US" sz="1400" dirty="0" smtClean="0">
                <a:solidFill>
                  <a:srgbClr val="000000"/>
                </a:solidFill>
              </a:rPr>
              <a:t>, 17002 (2007).</a:t>
            </a:r>
            <a:endParaRPr lang="en-US" sz="1400" dirty="0">
              <a:solidFill>
                <a:srgbClr val="000000"/>
              </a:solidFill>
            </a:endParaRPr>
          </a:p>
        </p:txBody>
      </p:sp>
      <p:grpSp>
        <p:nvGrpSpPr>
          <p:cNvPr id="7" name="Gruppieren 6"/>
          <p:cNvGrpSpPr/>
          <p:nvPr/>
        </p:nvGrpSpPr>
        <p:grpSpPr>
          <a:xfrm>
            <a:off x="251520" y="836712"/>
            <a:ext cx="3032295" cy="2232248"/>
            <a:chOff x="4932040" y="979699"/>
            <a:chExt cx="4054752" cy="2984938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2040" y="979699"/>
              <a:ext cx="3528392" cy="2984938"/>
            </a:xfrm>
            <a:prstGeom prst="rect">
              <a:avLst/>
            </a:prstGeom>
          </p:spPr>
        </p:pic>
        <p:sp>
          <p:nvSpPr>
            <p:cNvPr id="9" name="Ellipse 8"/>
            <p:cNvSpPr/>
            <p:nvPr/>
          </p:nvSpPr>
          <p:spPr>
            <a:xfrm>
              <a:off x="6735833" y="1606858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8316416" y="2287502"/>
              <a:ext cx="67037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dirty="0" smtClean="0">
                  <a:solidFill>
                    <a:srgbClr val="339933"/>
                  </a:solidFill>
                </a:rPr>
                <a:t>YIG</a:t>
              </a:r>
              <a:endParaRPr lang="en-US" sz="2200" b="1" dirty="0">
                <a:solidFill>
                  <a:srgbClr val="339933"/>
                </a:solidFill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8316416" y="1700808"/>
              <a:ext cx="46679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dirty="0" err="1" smtClean="0">
                  <a:solidFill>
                    <a:srgbClr val="808080"/>
                  </a:solidFill>
                </a:rPr>
                <a:t>Pt</a:t>
              </a:r>
              <a:endParaRPr lang="en-US" sz="2200" b="1" dirty="0">
                <a:solidFill>
                  <a:srgbClr val="80808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708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100"/>
          <p:cNvSpPr>
            <a:spLocks noGrp="1"/>
          </p:cNvSpPr>
          <p:nvPr>
            <p:ph type="title"/>
          </p:nvPr>
        </p:nvSpPr>
        <p:spPr>
          <a:xfrm>
            <a:off x="251520" y="115888"/>
            <a:ext cx="8097837" cy="369887"/>
          </a:xfrm>
        </p:spPr>
        <p:txBody>
          <a:bodyPr/>
          <a:lstStyle/>
          <a:p>
            <a:r>
              <a:rPr lang="en-US" dirty="0" smtClean="0"/>
              <a:t>Spatially resolved spin </a:t>
            </a:r>
            <a:r>
              <a:rPr lang="en-US" dirty="0" err="1" smtClean="0"/>
              <a:t>Seebeck</a:t>
            </a:r>
            <a:r>
              <a:rPr lang="en-US" dirty="0" smtClean="0"/>
              <a:t> experiments</a:t>
            </a: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896211"/>
            <a:ext cx="8319906" cy="5701141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66" y="839279"/>
            <a:ext cx="2859566" cy="2157673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996952"/>
            <a:ext cx="7955863" cy="3824935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483768" y="456927"/>
            <a:ext cx="666023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      … inspired by EPFL, e.g.: </a:t>
            </a:r>
            <a:r>
              <a:rPr lang="en-US" sz="1400" dirty="0" err="1" smtClean="0">
                <a:solidFill>
                  <a:srgbClr val="000000"/>
                </a:solidFill>
              </a:rPr>
              <a:t>Gravier</a:t>
            </a:r>
            <a:r>
              <a:rPr lang="en-US" sz="1400" dirty="0" smtClean="0">
                <a:solidFill>
                  <a:srgbClr val="000000"/>
                </a:solidFill>
              </a:rPr>
              <a:t>, </a:t>
            </a:r>
            <a:r>
              <a:rPr lang="en-US" sz="1400" dirty="0" err="1" smtClean="0">
                <a:solidFill>
                  <a:srgbClr val="000000"/>
                </a:solidFill>
              </a:rPr>
              <a:t>Ansermet</a:t>
            </a:r>
            <a:r>
              <a:rPr lang="en-US" sz="1400" dirty="0" smtClean="0">
                <a:solidFill>
                  <a:srgbClr val="000000"/>
                </a:solidFill>
              </a:rPr>
              <a:t> </a:t>
            </a:r>
            <a:r>
              <a:rPr lang="en-US" sz="1400" i="1" dirty="0" smtClean="0">
                <a:solidFill>
                  <a:srgbClr val="000000"/>
                </a:solidFill>
              </a:rPr>
              <a:t>et al.</a:t>
            </a:r>
            <a:r>
              <a:rPr lang="en-US" sz="1400" dirty="0" smtClean="0">
                <a:solidFill>
                  <a:srgbClr val="000000"/>
                </a:solidFill>
              </a:rPr>
              <a:t>, EPL </a:t>
            </a:r>
            <a:r>
              <a:rPr lang="en-US" sz="1400" b="1" dirty="0" smtClean="0">
                <a:solidFill>
                  <a:srgbClr val="000000"/>
                </a:solidFill>
              </a:rPr>
              <a:t>77</a:t>
            </a:r>
            <a:r>
              <a:rPr lang="en-US" sz="1400" dirty="0" smtClean="0">
                <a:solidFill>
                  <a:srgbClr val="000000"/>
                </a:solidFill>
              </a:rPr>
              <a:t>, 17002 (2007).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70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1915" y="3546869"/>
            <a:ext cx="10596563" cy="3530155"/>
          </a:xfrm>
          <a:prstGeom prst="rect">
            <a:avLst/>
          </a:prstGeom>
        </p:spPr>
      </p:pic>
      <p:sp>
        <p:nvSpPr>
          <p:cNvPr id="101" name="Title 10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imaging    ( = reflected intensity )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21342" y="6488668"/>
            <a:ext cx="3046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0000"/>
                </a:solidFill>
                <a:latin typeface="Arial"/>
              </a:rPr>
              <a:t>1 </a:t>
            </a:r>
            <a:r>
              <a:rPr lang="de-DE" dirty="0" err="1" smtClean="0">
                <a:solidFill>
                  <a:srgbClr val="000000"/>
                </a:solidFill>
                <a:latin typeface="Arial"/>
              </a:rPr>
              <a:t>pixel</a:t>
            </a:r>
            <a:r>
              <a:rPr lang="de-DE" dirty="0" smtClean="0">
                <a:solidFill>
                  <a:srgbClr val="000000"/>
                </a:solidFill>
                <a:latin typeface="Arial"/>
              </a:rPr>
              <a:t> = 12.5 </a:t>
            </a:r>
            <a:r>
              <a:rPr lang="de-DE" dirty="0" smtClean="0">
                <a:solidFill>
                  <a:srgbClr val="000000"/>
                </a:solidFill>
                <a:latin typeface="Arial"/>
                <a:sym typeface="Symbol"/>
              </a:rPr>
              <a:t>m  </a:t>
            </a:r>
            <a:r>
              <a:rPr lang="de-DE" dirty="0">
                <a:solidFill>
                  <a:srgbClr val="000000"/>
                </a:solidFill>
                <a:latin typeface="Arial"/>
              </a:rPr>
              <a:t>12.5 </a:t>
            </a:r>
            <a:r>
              <a:rPr lang="de-DE" dirty="0">
                <a:solidFill>
                  <a:srgbClr val="000000"/>
                </a:solidFill>
                <a:latin typeface="Arial"/>
                <a:sym typeface="Symbol"/>
              </a:rPr>
              <a:t>m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9272" y="788992"/>
            <a:ext cx="1475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0000"/>
                </a:solidFill>
                <a:latin typeface="Arial"/>
              </a:rPr>
              <a:t>1 </a:t>
            </a:r>
            <a:r>
              <a:rPr lang="de-DE" dirty="0" err="1" smtClean="0">
                <a:solidFill>
                  <a:srgbClr val="000000"/>
                </a:solidFill>
                <a:latin typeface="Arial"/>
              </a:rPr>
              <a:t>pixel</a:t>
            </a:r>
            <a:r>
              <a:rPr lang="de-DE" dirty="0" smtClean="0">
                <a:solidFill>
                  <a:srgbClr val="000000"/>
                </a:solidFill>
                <a:latin typeface="Arial"/>
              </a:rPr>
              <a:t> = </a:t>
            </a:r>
            <a:br>
              <a:rPr lang="de-DE" dirty="0" smtClean="0">
                <a:solidFill>
                  <a:srgbClr val="000000"/>
                </a:solidFill>
                <a:latin typeface="Arial"/>
              </a:rPr>
            </a:br>
            <a:r>
              <a:rPr lang="de-DE" dirty="0" smtClean="0">
                <a:solidFill>
                  <a:srgbClr val="000000"/>
                </a:solidFill>
                <a:latin typeface="Arial"/>
              </a:rPr>
              <a:t>2 </a:t>
            </a:r>
            <a:r>
              <a:rPr lang="de-DE" dirty="0" smtClean="0">
                <a:solidFill>
                  <a:srgbClr val="000000"/>
                </a:solidFill>
                <a:latin typeface="Arial"/>
                <a:sym typeface="Symbol"/>
              </a:rPr>
              <a:t>m  </a:t>
            </a:r>
            <a:r>
              <a:rPr lang="de-DE" dirty="0" smtClean="0">
                <a:solidFill>
                  <a:srgbClr val="000000"/>
                </a:solidFill>
                <a:latin typeface="Arial"/>
              </a:rPr>
              <a:t>2 </a:t>
            </a:r>
            <a:r>
              <a:rPr lang="de-DE" dirty="0">
                <a:solidFill>
                  <a:srgbClr val="000000"/>
                </a:solidFill>
                <a:latin typeface="Arial"/>
                <a:sym typeface="Symbol"/>
              </a:rPr>
              <a:t>m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635299"/>
            <a:ext cx="4011454" cy="2748813"/>
          </a:xfrm>
          <a:prstGeom prst="rect">
            <a:avLst/>
          </a:prstGeom>
        </p:spPr>
      </p:pic>
      <p:sp>
        <p:nvSpPr>
          <p:cNvPr id="9" name="Ellipse 8"/>
          <p:cNvSpPr/>
          <p:nvPr/>
        </p:nvSpPr>
        <p:spPr>
          <a:xfrm>
            <a:off x="6012159" y="2636912"/>
            <a:ext cx="1008113" cy="79208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7942425" y="3371506"/>
            <a:ext cx="1288661" cy="50405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4" name="Gerade Verbindung 13"/>
          <p:cNvCxnSpPr/>
          <p:nvPr/>
        </p:nvCxnSpPr>
        <p:spPr>
          <a:xfrm>
            <a:off x="7020272" y="3212976"/>
            <a:ext cx="864096" cy="3600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uppieren 14"/>
          <p:cNvGrpSpPr/>
          <p:nvPr/>
        </p:nvGrpSpPr>
        <p:grpSpPr>
          <a:xfrm>
            <a:off x="805826" y="764704"/>
            <a:ext cx="3610527" cy="2657918"/>
            <a:chOff x="4932040" y="979699"/>
            <a:chExt cx="4054752" cy="2984938"/>
          </a:xfrm>
        </p:grpSpPr>
        <p:pic>
          <p:nvPicPr>
            <p:cNvPr id="16" name="Grafik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2040" y="979699"/>
              <a:ext cx="3528392" cy="2984938"/>
            </a:xfrm>
            <a:prstGeom prst="rect">
              <a:avLst/>
            </a:prstGeom>
          </p:spPr>
        </p:pic>
        <p:sp>
          <p:nvSpPr>
            <p:cNvPr id="17" name="Ellipse 16"/>
            <p:cNvSpPr/>
            <p:nvPr/>
          </p:nvSpPr>
          <p:spPr>
            <a:xfrm>
              <a:off x="6735833" y="1606858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8316416" y="2287502"/>
              <a:ext cx="67037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dirty="0" smtClean="0">
                  <a:solidFill>
                    <a:srgbClr val="339933"/>
                  </a:solidFill>
                </a:rPr>
                <a:t>YIG</a:t>
              </a:r>
              <a:endParaRPr lang="en-US" sz="2200" b="1" dirty="0">
                <a:solidFill>
                  <a:srgbClr val="339933"/>
                </a:solidFill>
              </a:endParaRP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8316416" y="1700808"/>
              <a:ext cx="46679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dirty="0" err="1" smtClean="0">
                  <a:solidFill>
                    <a:srgbClr val="808080"/>
                  </a:solidFill>
                </a:rPr>
                <a:t>Pt</a:t>
              </a:r>
              <a:endParaRPr lang="en-US" sz="2200" b="1" dirty="0">
                <a:solidFill>
                  <a:srgbClr val="80808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766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1915" y="3546869"/>
            <a:ext cx="10596563" cy="3530155"/>
          </a:xfrm>
          <a:prstGeom prst="rect">
            <a:avLst/>
          </a:prstGeom>
        </p:spPr>
      </p:pic>
      <p:sp>
        <p:nvSpPr>
          <p:cNvPr id="101" name="Title 10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imaging    ( = reflected intensity )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21342" y="6488668"/>
            <a:ext cx="3046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0000"/>
                </a:solidFill>
                <a:latin typeface="Arial"/>
              </a:rPr>
              <a:t>1 </a:t>
            </a:r>
            <a:r>
              <a:rPr lang="de-DE" dirty="0" err="1" smtClean="0">
                <a:solidFill>
                  <a:srgbClr val="000000"/>
                </a:solidFill>
                <a:latin typeface="Arial"/>
              </a:rPr>
              <a:t>pixel</a:t>
            </a:r>
            <a:r>
              <a:rPr lang="de-DE" dirty="0" smtClean="0">
                <a:solidFill>
                  <a:srgbClr val="000000"/>
                </a:solidFill>
                <a:latin typeface="Arial"/>
              </a:rPr>
              <a:t> = 12.5 </a:t>
            </a:r>
            <a:r>
              <a:rPr lang="de-DE" dirty="0" smtClean="0">
                <a:solidFill>
                  <a:srgbClr val="000000"/>
                </a:solidFill>
                <a:latin typeface="Arial"/>
                <a:sym typeface="Symbol"/>
              </a:rPr>
              <a:t>m  </a:t>
            </a:r>
            <a:r>
              <a:rPr lang="de-DE" dirty="0">
                <a:solidFill>
                  <a:srgbClr val="000000"/>
                </a:solidFill>
                <a:latin typeface="Arial"/>
              </a:rPr>
              <a:t>12.5 </a:t>
            </a:r>
            <a:r>
              <a:rPr lang="de-DE" dirty="0">
                <a:solidFill>
                  <a:srgbClr val="000000"/>
                </a:solidFill>
                <a:latin typeface="Arial"/>
                <a:sym typeface="Symbol"/>
              </a:rPr>
              <a:t>m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9272" y="788992"/>
            <a:ext cx="1475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0000"/>
                </a:solidFill>
                <a:latin typeface="Arial"/>
              </a:rPr>
              <a:t>1 </a:t>
            </a:r>
            <a:r>
              <a:rPr lang="de-DE" dirty="0" err="1" smtClean="0">
                <a:solidFill>
                  <a:srgbClr val="000000"/>
                </a:solidFill>
                <a:latin typeface="Arial"/>
              </a:rPr>
              <a:t>pixel</a:t>
            </a:r>
            <a:r>
              <a:rPr lang="de-DE" dirty="0" smtClean="0">
                <a:solidFill>
                  <a:srgbClr val="000000"/>
                </a:solidFill>
                <a:latin typeface="Arial"/>
              </a:rPr>
              <a:t> = </a:t>
            </a:r>
            <a:br>
              <a:rPr lang="de-DE" dirty="0" smtClean="0">
                <a:solidFill>
                  <a:srgbClr val="000000"/>
                </a:solidFill>
                <a:latin typeface="Arial"/>
              </a:rPr>
            </a:br>
            <a:r>
              <a:rPr lang="de-DE" dirty="0" smtClean="0">
                <a:solidFill>
                  <a:srgbClr val="000000"/>
                </a:solidFill>
                <a:latin typeface="Arial"/>
              </a:rPr>
              <a:t>2 </a:t>
            </a:r>
            <a:r>
              <a:rPr lang="de-DE" dirty="0" smtClean="0">
                <a:solidFill>
                  <a:srgbClr val="000000"/>
                </a:solidFill>
                <a:latin typeface="Arial"/>
                <a:sym typeface="Symbol"/>
              </a:rPr>
              <a:t>m  </a:t>
            </a:r>
            <a:r>
              <a:rPr lang="de-DE" dirty="0" smtClean="0">
                <a:solidFill>
                  <a:srgbClr val="000000"/>
                </a:solidFill>
                <a:latin typeface="Arial"/>
              </a:rPr>
              <a:t>2 </a:t>
            </a:r>
            <a:r>
              <a:rPr lang="de-DE" dirty="0">
                <a:solidFill>
                  <a:srgbClr val="000000"/>
                </a:solidFill>
                <a:latin typeface="Arial"/>
                <a:sym typeface="Symbol"/>
              </a:rPr>
              <a:t>m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635299"/>
            <a:ext cx="4011454" cy="2748813"/>
          </a:xfrm>
          <a:prstGeom prst="rect">
            <a:avLst/>
          </a:prstGeom>
        </p:spPr>
      </p:pic>
      <p:sp>
        <p:nvSpPr>
          <p:cNvPr id="9" name="Ellipse 8"/>
          <p:cNvSpPr/>
          <p:nvPr/>
        </p:nvSpPr>
        <p:spPr>
          <a:xfrm>
            <a:off x="6012159" y="2636912"/>
            <a:ext cx="1008113" cy="79208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7942425" y="3371506"/>
            <a:ext cx="1288661" cy="50405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4" name="Gerade Verbindung 13"/>
          <p:cNvCxnSpPr/>
          <p:nvPr/>
        </p:nvCxnSpPr>
        <p:spPr>
          <a:xfrm>
            <a:off x="7020272" y="3212976"/>
            <a:ext cx="864096" cy="3600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fik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01671"/>
            <a:ext cx="4194412" cy="324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3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-99392"/>
            <a:ext cx="9144000" cy="657224"/>
          </a:xfrm>
        </p:spPr>
        <p:txBody>
          <a:bodyPr/>
          <a:lstStyle/>
          <a:p>
            <a:r>
              <a:rPr lang="de-DE" sz="2800" dirty="0" err="1" smtClean="0"/>
              <a:t>From</a:t>
            </a:r>
            <a:r>
              <a:rPr lang="de-DE" sz="2800" dirty="0" smtClean="0"/>
              <a:t> </a:t>
            </a:r>
            <a:r>
              <a:rPr lang="de-DE" sz="2800" dirty="0" err="1" smtClean="0"/>
              <a:t>charge</a:t>
            </a:r>
            <a:r>
              <a:rPr lang="de-DE" sz="2800" dirty="0" smtClean="0"/>
              <a:t> </a:t>
            </a:r>
            <a:r>
              <a:rPr lang="de-DE" sz="2800" dirty="0" err="1" smtClean="0"/>
              <a:t>currents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spin</a:t>
            </a:r>
            <a:r>
              <a:rPr lang="de-DE" sz="2800" dirty="0" smtClean="0"/>
              <a:t> </a:t>
            </a:r>
            <a:r>
              <a:rPr lang="de-DE" sz="2800" dirty="0" err="1" smtClean="0"/>
              <a:t>currents</a:t>
            </a:r>
            <a:endParaRPr lang="en-GB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712827" y="2951946"/>
                <a:ext cx="1409938" cy="477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2500" i="1" dirty="0" smtClean="0">
                    <a:solidFill>
                      <a:srgbClr val="0C0C8A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i="1" baseline="-25000" dirty="0" smtClean="0">
                        <a:solidFill>
                          <a:srgbClr val="0C0C8A"/>
                        </a:solidFill>
                        <a:latin typeface="Cambria Math"/>
                      </a:rPr>
                      <m:t>𝑐</m:t>
                    </m:r>
                  </m:oMath>
                </a14:m>
                <a:r>
                  <a:rPr lang="de-DE" sz="2500" i="1" dirty="0" smtClean="0">
                    <a:solidFill>
                      <a:prstClr val="black"/>
                    </a:solidFill>
                    <a:latin typeface="Cambria Math"/>
                  </a:rPr>
                  <a:t>=</a:t>
                </a:r>
                <a:r>
                  <a:rPr lang="de-DE" sz="2500" i="1" dirty="0" smtClean="0">
                    <a:solidFill>
                      <a:srgbClr val="008000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baseline="-25000" dirty="0">
                        <a:solidFill>
                          <a:srgbClr val="008000"/>
                        </a:solidFill>
                        <a:latin typeface="Cambria Math"/>
                        <a:ea typeface="Cambria Math"/>
                      </a:rPr>
                      <m:t>↑</m:t>
                    </m:r>
                  </m:oMath>
                </a14:m>
                <a:r>
                  <a:rPr lang="de-DE" sz="2500" dirty="0" smtClean="0">
                    <a:solidFill>
                      <a:srgbClr val="008000"/>
                    </a:solidFill>
                    <a:latin typeface="Symbol" pitchFamily="18" charset="2"/>
                  </a:rPr>
                  <a:t> </a:t>
                </a:r>
                <a:r>
                  <a:rPr lang="de-DE" sz="2500" dirty="0" smtClean="0">
                    <a:solidFill>
                      <a:prstClr val="black"/>
                    </a:solidFill>
                    <a:latin typeface="Symbol" pitchFamily="18" charset="2"/>
                  </a:rPr>
                  <a:t>+ </a:t>
                </a:r>
                <a:r>
                  <a:rPr lang="de-DE" sz="2500" i="1" dirty="0" smtClean="0">
                    <a:solidFill>
                      <a:srgbClr val="FFCC00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baseline="-25000" dirty="0">
                        <a:solidFill>
                          <a:srgbClr val="FFCC00"/>
                        </a:solidFill>
                        <a:latin typeface="Cambria Math"/>
                        <a:ea typeface="Cambria Math"/>
                      </a:rPr>
                      <m:t>↓</m:t>
                    </m:r>
                  </m:oMath>
                </a14:m>
                <a:endParaRPr lang="de-DE" sz="2500" dirty="0">
                  <a:solidFill>
                    <a:srgbClr val="FFCC00"/>
                  </a:solidFill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827" y="2951946"/>
                <a:ext cx="1409938" cy="477054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l="-7359" t="-10127" b="-291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7232" name="Picture 16" descr="B:\Daten\Spin pumping\Vortrag\spincurrents2_charge-0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54" y="764704"/>
            <a:ext cx="2215261" cy="2118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9" descr="B:\Daten\Spin pumping\Vortrag\FN_local3-0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0123" y="975172"/>
            <a:ext cx="2788505" cy="224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hteck 15"/>
          <p:cNvSpPr/>
          <p:nvPr/>
        </p:nvSpPr>
        <p:spPr>
          <a:xfrm>
            <a:off x="4932039" y="1509813"/>
            <a:ext cx="582597" cy="465292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Ellipse 16"/>
          <p:cNvSpPr/>
          <p:nvPr/>
        </p:nvSpPr>
        <p:spPr>
          <a:xfrm>
            <a:off x="4898797" y="1509813"/>
            <a:ext cx="465291" cy="465291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Gerade Verbindung mit Pfeil 17"/>
          <p:cNvCxnSpPr/>
          <p:nvPr/>
        </p:nvCxnSpPr>
        <p:spPr>
          <a:xfrm flipV="1">
            <a:off x="5011897" y="1598443"/>
            <a:ext cx="219289" cy="2880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727742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100"/>
          <p:cNvSpPr>
            <a:spLocks noGrp="1"/>
          </p:cNvSpPr>
          <p:nvPr>
            <p:ph type="title"/>
          </p:nvPr>
        </p:nvSpPr>
        <p:spPr>
          <a:xfrm>
            <a:off x="251520" y="115889"/>
            <a:ext cx="8892480" cy="360783"/>
          </a:xfrm>
        </p:spPr>
        <p:txBody>
          <a:bodyPr/>
          <a:lstStyle/>
          <a:p>
            <a:r>
              <a:rPr lang="en-US" dirty="0" smtClean="0"/>
              <a:t>Spatially resolved spin </a:t>
            </a:r>
            <a:r>
              <a:rPr lang="en-US" dirty="0" err="1" smtClean="0"/>
              <a:t>Seebeck</a:t>
            </a:r>
            <a:r>
              <a:rPr lang="en-US" dirty="0" smtClean="0"/>
              <a:t> effect in YIG/Pt bilayers</a:t>
            </a: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620688"/>
            <a:ext cx="1831201" cy="165618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88607" y="860018"/>
            <a:ext cx="2143833" cy="168158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395536" y="2780928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optical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780928"/>
            <a:ext cx="4536875" cy="3108853"/>
          </a:xfrm>
          <a:prstGeom prst="rect">
            <a:avLst/>
          </a:prstGeom>
        </p:spPr>
      </p:pic>
      <p:cxnSp>
        <p:nvCxnSpPr>
          <p:cNvPr id="17" name="Gerade Verbindung mit Pfeil 16"/>
          <p:cNvCxnSpPr/>
          <p:nvPr/>
        </p:nvCxnSpPr>
        <p:spPr>
          <a:xfrm>
            <a:off x="8748464" y="692696"/>
            <a:ext cx="0" cy="1440160"/>
          </a:xfrm>
          <a:prstGeom prst="straightConnector1">
            <a:avLst/>
          </a:prstGeom>
          <a:ln w="63500">
            <a:solidFill>
              <a:schemeClr val="tx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8748464" y="1124744"/>
            <a:ext cx="3882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0000"/>
                </a:solidFill>
              </a:rPr>
              <a:t>H</a:t>
            </a:r>
            <a:endParaRPr lang="en-US" sz="2200" b="1" dirty="0">
              <a:solidFill>
                <a:srgbClr val="000000"/>
              </a:solidFill>
            </a:endParaRPr>
          </a:p>
        </p:txBody>
      </p:sp>
      <p:graphicFrame>
        <p:nvGraphicFramePr>
          <p:cNvPr id="3946539" name="Object 43"/>
          <p:cNvGraphicFramePr>
            <a:graphicFrameLocks noChangeAspect="1"/>
          </p:cNvGraphicFramePr>
          <p:nvPr>
            <p:extLst/>
          </p:nvPr>
        </p:nvGraphicFramePr>
        <p:xfrm>
          <a:off x="3974647" y="2132856"/>
          <a:ext cx="2447925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5773" name="Formel" r:id="rId7" imgW="1498600" imgH="228600" progId="Equation.3">
                  <p:embed/>
                </p:oleObj>
              </mc:Choice>
              <mc:Fallback>
                <p:oleObj name="Formel" r:id="rId7" imgW="1498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4647" y="2132856"/>
                        <a:ext cx="2447925" cy="373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" name="Gruppieren 20"/>
          <p:cNvGrpSpPr/>
          <p:nvPr/>
        </p:nvGrpSpPr>
        <p:grpSpPr>
          <a:xfrm>
            <a:off x="2699792" y="716878"/>
            <a:ext cx="2312727" cy="1246617"/>
            <a:chOff x="5652120" y="1340768"/>
            <a:chExt cx="3339736" cy="1800200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1357" y="1340768"/>
              <a:ext cx="3270499" cy="1800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Rechteck 22"/>
            <p:cNvSpPr/>
            <p:nvPr/>
          </p:nvSpPr>
          <p:spPr>
            <a:xfrm>
              <a:off x="5652120" y="1340768"/>
              <a:ext cx="501441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6" name="Grafik 2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088" y="2924944"/>
            <a:ext cx="5034136" cy="389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68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100"/>
          <p:cNvSpPr>
            <a:spLocks noGrp="1"/>
          </p:cNvSpPr>
          <p:nvPr>
            <p:ph type="title"/>
          </p:nvPr>
        </p:nvSpPr>
        <p:spPr>
          <a:xfrm>
            <a:off x="251520" y="115889"/>
            <a:ext cx="8892480" cy="360783"/>
          </a:xfrm>
        </p:spPr>
        <p:txBody>
          <a:bodyPr/>
          <a:lstStyle/>
          <a:p>
            <a:r>
              <a:rPr lang="en-US" dirty="0" smtClean="0"/>
              <a:t>Spatially resolved spin </a:t>
            </a:r>
            <a:r>
              <a:rPr lang="en-US" dirty="0" err="1" smtClean="0"/>
              <a:t>Seebeck</a:t>
            </a:r>
            <a:r>
              <a:rPr lang="en-US" dirty="0" smtClean="0"/>
              <a:t> effect in YIG/Pt bilayers</a:t>
            </a: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620688"/>
            <a:ext cx="1831201" cy="165618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88607" y="860018"/>
            <a:ext cx="2143833" cy="168158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395536" y="2780928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optical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8748464" y="692696"/>
            <a:ext cx="0" cy="1440160"/>
          </a:xfrm>
          <a:prstGeom prst="straightConnector1">
            <a:avLst/>
          </a:prstGeom>
          <a:ln w="63500">
            <a:solidFill>
              <a:schemeClr val="tx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8748464" y="1124744"/>
            <a:ext cx="3882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0000"/>
                </a:solidFill>
              </a:rPr>
              <a:t>H</a:t>
            </a:r>
            <a:endParaRPr lang="en-US" sz="2200" b="1" dirty="0">
              <a:solidFill>
                <a:srgbClr val="000000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5148064" y="2780928"/>
            <a:ext cx="3133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V</a:t>
            </a:r>
            <a:r>
              <a:rPr lang="en-US" baseline="-25000" dirty="0" smtClean="0">
                <a:solidFill>
                  <a:srgbClr val="000000"/>
                </a:solidFill>
              </a:rPr>
              <a:t>ISHE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  <a:sym typeface="Symbol"/>
              </a:rPr>
              <a:t></a:t>
            </a:r>
            <a:r>
              <a:rPr lang="en-US" dirty="0" smtClean="0">
                <a:solidFill>
                  <a:srgbClr val="000000"/>
                </a:solidFill>
              </a:rPr>
              <a:t> spin </a:t>
            </a:r>
            <a:r>
              <a:rPr lang="en-US" dirty="0" err="1" smtClean="0">
                <a:solidFill>
                  <a:srgbClr val="000000"/>
                </a:solidFill>
              </a:rPr>
              <a:t>Seebeck</a:t>
            </a:r>
            <a:r>
              <a:rPr lang="en-US" dirty="0" smtClean="0">
                <a:solidFill>
                  <a:srgbClr val="000000"/>
                </a:solidFill>
              </a:rPr>
              <a:t> effect</a:t>
            </a:r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3946539" name="Object 43"/>
          <p:cNvGraphicFramePr>
            <a:graphicFrameLocks noChangeAspect="1"/>
          </p:cNvGraphicFramePr>
          <p:nvPr>
            <p:extLst/>
          </p:nvPr>
        </p:nvGraphicFramePr>
        <p:xfrm>
          <a:off x="3974647" y="2132856"/>
          <a:ext cx="2447925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5582" name="Formel" r:id="rId6" imgW="1498600" imgH="228600" progId="Equation.3">
                  <p:embed/>
                </p:oleObj>
              </mc:Choice>
              <mc:Fallback>
                <p:oleObj name="Formel" r:id="rId6" imgW="1498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4647" y="2132856"/>
                        <a:ext cx="2447925" cy="373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" name="Gruppieren 20"/>
          <p:cNvGrpSpPr/>
          <p:nvPr/>
        </p:nvGrpSpPr>
        <p:grpSpPr>
          <a:xfrm>
            <a:off x="2699792" y="716878"/>
            <a:ext cx="2312727" cy="1246617"/>
            <a:chOff x="5652120" y="1340768"/>
            <a:chExt cx="3339736" cy="1800200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1357" y="1340768"/>
              <a:ext cx="3270499" cy="1800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Rechteck 22"/>
            <p:cNvSpPr/>
            <p:nvPr/>
          </p:nvSpPr>
          <p:spPr>
            <a:xfrm>
              <a:off x="5652120" y="1340768"/>
              <a:ext cx="501441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Grafik 2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090614"/>
            <a:ext cx="5087600" cy="393457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088" y="2924944"/>
            <a:ext cx="5034136" cy="389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7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/>
          <p:nvPr/>
        </p:nvSpPr>
        <p:spPr>
          <a:xfrm>
            <a:off x="5004048" y="476672"/>
            <a:ext cx="424847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1" name="Title 100"/>
          <p:cNvSpPr>
            <a:spLocks noGrp="1"/>
          </p:cNvSpPr>
          <p:nvPr>
            <p:ph type="title"/>
          </p:nvPr>
        </p:nvSpPr>
        <p:spPr>
          <a:xfrm>
            <a:off x="290587" y="115888"/>
            <a:ext cx="8097837" cy="369887"/>
          </a:xfrm>
        </p:spPr>
        <p:txBody>
          <a:bodyPr/>
          <a:lstStyle/>
          <a:p>
            <a:r>
              <a:rPr lang="en-US" dirty="0" smtClean="0"/>
              <a:t>SSE in YIG(20nm)/Pt(7nm) bilayer</a:t>
            </a:r>
            <a:endParaRPr lang="en-US" dirty="0"/>
          </a:p>
        </p:txBody>
      </p:sp>
      <p:sp>
        <p:nvSpPr>
          <p:cNvPr id="36" name="Textfeld 35"/>
          <p:cNvSpPr txBox="1"/>
          <p:nvPr/>
        </p:nvSpPr>
        <p:spPr>
          <a:xfrm>
            <a:off x="6804248" y="5157192"/>
            <a:ext cx="20162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en-US" sz="2200" b="1" dirty="0" smtClean="0">
                <a:solidFill>
                  <a:srgbClr val="000000"/>
                </a:solidFill>
                <a:sym typeface="Symbol"/>
              </a:rPr>
              <a:t> </a:t>
            </a:r>
            <a:r>
              <a:rPr lang="en-US" sz="2200" b="1" dirty="0" smtClean="0">
                <a:solidFill>
                  <a:srgbClr val="000000"/>
                </a:solidFill>
              </a:rPr>
              <a:t>local </a:t>
            </a:r>
            <a:r>
              <a:rPr lang="en-US" sz="2200" b="1" dirty="0" err="1" smtClean="0">
                <a:solidFill>
                  <a:srgbClr val="000000"/>
                </a:solidFill>
              </a:rPr>
              <a:t>emf</a:t>
            </a:r>
            <a:r>
              <a:rPr lang="en-US" sz="2200" b="1" dirty="0" smtClean="0">
                <a:solidFill>
                  <a:srgbClr val="000000"/>
                </a:solidFill>
              </a:rPr>
              <a:t> </a:t>
            </a:r>
            <a:endParaRPr lang="en-US" sz="2200" b="1" dirty="0">
              <a:solidFill>
                <a:srgbClr val="000000"/>
              </a:solidFill>
            </a:endParaRPr>
          </a:p>
        </p:txBody>
      </p:sp>
      <p:graphicFrame>
        <p:nvGraphicFramePr>
          <p:cNvPr id="3953710" name="Object 46"/>
          <p:cNvGraphicFramePr>
            <a:graphicFrameLocks noChangeAspect="1"/>
          </p:cNvGraphicFramePr>
          <p:nvPr/>
        </p:nvGraphicFramePr>
        <p:xfrm>
          <a:off x="6444208" y="3996411"/>
          <a:ext cx="2627784" cy="8007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6754" name="Formel" r:id="rId4" imgW="1498600" imgH="457200" progId="Equation.3">
                  <p:embed/>
                </p:oleObj>
              </mc:Choice>
              <mc:Fallback>
                <p:oleObj name="Formel" r:id="rId4" imgW="14986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3996411"/>
                        <a:ext cx="2627784" cy="8007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Grafik 17" descr="HB-plai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8144" y="260648"/>
            <a:ext cx="3131839" cy="2435282"/>
          </a:xfrm>
          <a:prstGeom prst="rect">
            <a:avLst/>
          </a:prstGeom>
        </p:spPr>
      </p:pic>
      <p:cxnSp>
        <p:nvCxnSpPr>
          <p:cNvPr id="30" name="Gerade Verbindung mit Pfeil 29"/>
          <p:cNvCxnSpPr/>
          <p:nvPr/>
        </p:nvCxnSpPr>
        <p:spPr>
          <a:xfrm>
            <a:off x="8792264" y="692696"/>
            <a:ext cx="0" cy="1440160"/>
          </a:xfrm>
          <a:prstGeom prst="straightConnector1">
            <a:avLst/>
          </a:prstGeom>
          <a:ln w="63500">
            <a:solidFill>
              <a:srgbClr val="000099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8792264" y="1124744"/>
            <a:ext cx="3882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0099"/>
                </a:solidFill>
              </a:rPr>
              <a:t>H</a:t>
            </a:r>
            <a:endParaRPr lang="en-US" sz="2200" b="1" dirty="0">
              <a:solidFill>
                <a:srgbClr val="000099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6516216" y="2780928"/>
            <a:ext cx="24320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0099"/>
                </a:solidFill>
                <a:sym typeface="Symbol"/>
              </a:rPr>
              <a:t></a:t>
            </a:r>
            <a:r>
              <a:rPr lang="en-US" sz="2200" baseline="-25000" dirty="0" smtClean="0">
                <a:solidFill>
                  <a:srgbClr val="000099"/>
                </a:solidFill>
                <a:sym typeface="Symbol"/>
              </a:rPr>
              <a:t>0</a:t>
            </a:r>
            <a:r>
              <a:rPr lang="en-US" sz="2200" dirty="0" smtClean="0">
                <a:solidFill>
                  <a:srgbClr val="000099"/>
                </a:solidFill>
              </a:rPr>
              <a:t>H = </a:t>
            </a:r>
            <a:r>
              <a:rPr lang="en-US" sz="2200" dirty="0" smtClean="0">
                <a:solidFill>
                  <a:srgbClr val="000099"/>
                </a:solidFill>
                <a:latin typeface="Symbol" pitchFamily="18" charset="2"/>
              </a:rPr>
              <a:t>- </a:t>
            </a:r>
            <a:r>
              <a:rPr lang="en-US" sz="2200" dirty="0" smtClean="0">
                <a:solidFill>
                  <a:srgbClr val="000099"/>
                </a:solidFill>
              </a:rPr>
              <a:t>70 </a:t>
            </a:r>
            <a:r>
              <a:rPr lang="en-US" sz="2200" dirty="0" err="1" smtClean="0">
                <a:solidFill>
                  <a:srgbClr val="000099"/>
                </a:solidFill>
              </a:rPr>
              <a:t>mT</a:t>
            </a:r>
            <a:endParaRPr lang="en-US" sz="2200" dirty="0" smtClean="0">
              <a:solidFill>
                <a:srgbClr val="000099"/>
              </a:solidFill>
            </a:endParaRPr>
          </a:p>
          <a:p>
            <a:r>
              <a:rPr lang="en-US" sz="2200" dirty="0" smtClean="0">
                <a:solidFill>
                  <a:srgbClr val="000000"/>
                </a:solidFill>
              </a:rPr>
              <a:t>room temperature</a:t>
            </a:r>
            <a:endParaRPr lang="en-US" sz="2200" dirty="0">
              <a:solidFill>
                <a:srgbClr val="000000"/>
              </a:solidFill>
            </a:endParaRP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30" y="332656"/>
            <a:ext cx="6123068" cy="764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322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/>
          <p:nvPr/>
        </p:nvSpPr>
        <p:spPr>
          <a:xfrm>
            <a:off x="5004048" y="476672"/>
            <a:ext cx="424847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18" name="Grafik 17" descr="HB-pla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260648"/>
            <a:ext cx="3131839" cy="2435282"/>
          </a:xfrm>
          <a:prstGeom prst="rect">
            <a:avLst/>
          </a:prstGeom>
        </p:spPr>
      </p:pic>
      <p:cxnSp>
        <p:nvCxnSpPr>
          <p:cNvPr id="30" name="Gerade Verbindung mit Pfeil 29"/>
          <p:cNvCxnSpPr/>
          <p:nvPr/>
        </p:nvCxnSpPr>
        <p:spPr>
          <a:xfrm>
            <a:off x="8792264" y="692696"/>
            <a:ext cx="0" cy="1440160"/>
          </a:xfrm>
          <a:prstGeom prst="straightConnector1">
            <a:avLst/>
          </a:prstGeom>
          <a:ln w="63500">
            <a:solidFill>
              <a:srgbClr val="FF0000"/>
            </a:solidFill>
            <a:headEnd type="arrow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8792264" y="1124744"/>
            <a:ext cx="3882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H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6156176" y="5085184"/>
            <a:ext cx="35283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itchFamily="18" charset="2"/>
              <a:buChar char="Þ"/>
            </a:pPr>
            <a:r>
              <a:rPr lang="en-US" sz="2200" b="1" dirty="0" smtClean="0">
                <a:solidFill>
                  <a:srgbClr val="000000"/>
                </a:solidFill>
              </a:rPr>
              <a:t> local, </a:t>
            </a:r>
            <a:br>
              <a:rPr lang="en-US" sz="2200" b="1" dirty="0" smtClean="0">
                <a:solidFill>
                  <a:srgbClr val="000000"/>
                </a:solidFill>
              </a:rPr>
            </a:br>
            <a:r>
              <a:rPr lang="en-US" sz="2200" b="1" dirty="0" smtClean="0">
                <a:solidFill>
                  <a:srgbClr val="000000"/>
                </a:solidFill>
              </a:rPr>
              <a:t> bipolar, </a:t>
            </a:r>
          </a:p>
          <a:p>
            <a:pPr marL="285750" indent="-285750"/>
            <a:r>
              <a:rPr lang="en-US" sz="2200" b="1" dirty="0" smtClean="0">
                <a:solidFill>
                  <a:srgbClr val="000000"/>
                </a:solidFill>
              </a:rPr>
              <a:t>	 magnetically  </a:t>
            </a:r>
            <a:br>
              <a:rPr lang="en-US" sz="2200" b="1" dirty="0" smtClean="0">
                <a:solidFill>
                  <a:srgbClr val="000000"/>
                </a:solidFill>
              </a:rPr>
            </a:br>
            <a:r>
              <a:rPr lang="en-US" sz="2200" b="1" dirty="0" smtClean="0">
                <a:solidFill>
                  <a:srgbClr val="000000"/>
                </a:solidFill>
              </a:rPr>
              <a:t> controllable </a:t>
            </a:r>
            <a:r>
              <a:rPr lang="en-US" sz="2200" b="1" dirty="0" err="1" smtClean="0">
                <a:solidFill>
                  <a:srgbClr val="000000"/>
                </a:solidFill>
              </a:rPr>
              <a:t>emf</a:t>
            </a:r>
            <a:r>
              <a:rPr lang="en-US" sz="2200" b="1" dirty="0" smtClean="0">
                <a:solidFill>
                  <a:srgbClr val="000000"/>
                </a:solidFill>
              </a:rPr>
              <a:t> </a:t>
            </a:r>
            <a:endParaRPr lang="en-US" sz="2200" b="1" dirty="0">
              <a:solidFill>
                <a:srgbClr val="000000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6516216" y="2780928"/>
            <a:ext cx="24320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sym typeface="Symbol"/>
              </a:rPr>
              <a:t></a:t>
            </a:r>
            <a:r>
              <a:rPr lang="en-US" sz="2200" baseline="-25000" dirty="0" smtClean="0">
                <a:solidFill>
                  <a:srgbClr val="FF0000"/>
                </a:solidFill>
                <a:sym typeface="Symbol"/>
              </a:rPr>
              <a:t>0</a:t>
            </a:r>
            <a:r>
              <a:rPr lang="en-US" sz="2200" dirty="0" smtClean="0">
                <a:solidFill>
                  <a:srgbClr val="FF0000"/>
                </a:solidFill>
              </a:rPr>
              <a:t>H = </a:t>
            </a:r>
            <a:r>
              <a:rPr lang="en-US" sz="2200" dirty="0" smtClean="0">
                <a:solidFill>
                  <a:srgbClr val="FF0000"/>
                </a:solidFill>
                <a:latin typeface="Symbol" pitchFamily="18" charset="2"/>
              </a:rPr>
              <a:t>+ </a:t>
            </a:r>
            <a:r>
              <a:rPr lang="en-US" sz="2200" dirty="0" smtClean="0">
                <a:solidFill>
                  <a:srgbClr val="FF0000"/>
                </a:solidFill>
              </a:rPr>
              <a:t>70 </a:t>
            </a:r>
            <a:r>
              <a:rPr lang="en-US" sz="2200" dirty="0" err="1" smtClean="0">
                <a:solidFill>
                  <a:srgbClr val="FF0000"/>
                </a:solidFill>
              </a:rPr>
              <a:t>mT</a:t>
            </a:r>
            <a:endParaRPr lang="en-US" sz="2200" dirty="0" smtClean="0">
              <a:solidFill>
                <a:srgbClr val="FF0000"/>
              </a:solidFill>
            </a:endParaRPr>
          </a:p>
          <a:p>
            <a:r>
              <a:rPr lang="en-US" sz="2200" dirty="0" smtClean="0">
                <a:solidFill>
                  <a:srgbClr val="000000"/>
                </a:solidFill>
              </a:rPr>
              <a:t>room temperature</a:t>
            </a:r>
            <a:endParaRPr lang="en-US" sz="2200" dirty="0">
              <a:solidFill>
                <a:srgbClr val="000000"/>
              </a:solidFill>
            </a:endParaRPr>
          </a:p>
        </p:txBody>
      </p:sp>
      <p:graphicFrame>
        <p:nvGraphicFramePr>
          <p:cNvPr id="4204550" name="Object 6"/>
          <p:cNvGraphicFramePr>
            <a:graphicFrameLocks noChangeAspect="1"/>
          </p:cNvGraphicFramePr>
          <p:nvPr/>
        </p:nvGraphicFramePr>
        <p:xfrm>
          <a:off x="6443663" y="3995738"/>
          <a:ext cx="2628900" cy="801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7778" name="Formel" r:id="rId5" imgW="1498600" imgH="457200" progId="Equation.3">
                  <p:embed/>
                </p:oleObj>
              </mc:Choice>
              <mc:Fallback>
                <p:oleObj name="Formel" r:id="rId5" imgW="14986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3663" y="3995738"/>
                        <a:ext cx="2628900" cy="801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itle 100"/>
          <p:cNvSpPr>
            <a:spLocks noGrp="1"/>
          </p:cNvSpPr>
          <p:nvPr>
            <p:ph type="title"/>
          </p:nvPr>
        </p:nvSpPr>
        <p:spPr>
          <a:xfrm>
            <a:off x="290587" y="115888"/>
            <a:ext cx="8097837" cy="369887"/>
          </a:xfrm>
        </p:spPr>
        <p:txBody>
          <a:bodyPr/>
          <a:lstStyle/>
          <a:p>
            <a:r>
              <a:rPr lang="en-US" dirty="0" smtClean="0"/>
              <a:t>SSE in YIG(20nm)/Pt(7nm) bilayer</a:t>
            </a:r>
            <a:endParaRPr lang="en-US" dirty="0"/>
          </a:p>
        </p:txBody>
      </p:sp>
      <p:pic>
        <p:nvPicPr>
          <p:cNvPr id="32" name="Grafik 3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33" y="332656"/>
            <a:ext cx="6114101" cy="763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88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64704"/>
            <a:ext cx="2468140" cy="223224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3201943"/>
            <a:ext cx="2037841" cy="1598442"/>
          </a:xfrm>
          <a:prstGeom prst="rect">
            <a:avLst/>
          </a:prstGeom>
        </p:spPr>
      </p:pic>
      <p:graphicFrame>
        <p:nvGraphicFramePr>
          <p:cNvPr id="9" name="Objekt 8"/>
          <p:cNvGraphicFramePr>
            <a:graphicFrameLocks noChangeAspect="1"/>
          </p:cNvGraphicFramePr>
          <p:nvPr>
            <p:extLst/>
          </p:nvPr>
        </p:nvGraphicFramePr>
        <p:xfrm>
          <a:off x="114300" y="5238750"/>
          <a:ext cx="2959100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8850" name="Formel" r:id="rId6" imgW="1498600" imgH="228600" progId="Equation.3">
                  <p:embed/>
                </p:oleObj>
              </mc:Choice>
              <mc:Fallback>
                <p:oleObj name="Formel" r:id="rId6" imgW="1498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" y="5238750"/>
                        <a:ext cx="2959100" cy="450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Gerade Verbindung mit Pfeil 12"/>
          <p:cNvCxnSpPr/>
          <p:nvPr/>
        </p:nvCxnSpPr>
        <p:spPr>
          <a:xfrm flipV="1">
            <a:off x="323528" y="3393977"/>
            <a:ext cx="0" cy="864096"/>
          </a:xfrm>
          <a:prstGeom prst="straightConnector1">
            <a:avLst/>
          </a:prstGeom>
          <a:ln w="76200">
            <a:solidFill>
              <a:schemeClr val="tx1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35496" y="2924944"/>
            <a:ext cx="4320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000000"/>
                </a:solidFill>
              </a:rPr>
              <a:t>H</a:t>
            </a:r>
            <a:endParaRPr lang="en-US" sz="3000" dirty="0">
              <a:solidFill>
                <a:srgbClr val="000000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-36512" y="6525344"/>
            <a:ext cx="36758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Weiler </a:t>
            </a:r>
            <a:r>
              <a:rPr lang="en-US" sz="1600" i="1" dirty="0" smtClean="0">
                <a:solidFill>
                  <a:srgbClr val="0000FF"/>
                </a:solidFill>
              </a:rPr>
              <a:t>et al.</a:t>
            </a:r>
            <a:r>
              <a:rPr lang="en-US" sz="1600" dirty="0" smtClean="0">
                <a:solidFill>
                  <a:srgbClr val="0000FF"/>
                </a:solidFill>
              </a:rPr>
              <a:t>, PRL </a:t>
            </a:r>
            <a:r>
              <a:rPr lang="en-US" sz="1600" b="1" dirty="0" smtClean="0">
                <a:solidFill>
                  <a:srgbClr val="0000FF"/>
                </a:solidFill>
              </a:rPr>
              <a:t>108</a:t>
            </a:r>
            <a:r>
              <a:rPr lang="en-US" sz="1600" dirty="0" smtClean="0">
                <a:solidFill>
                  <a:srgbClr val="0000FF"/>
                </a:solidFill>
              </a:rPr>
              <a:t>, 106602 (2012).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9" name="Title 100"/>
          <p:cNvSpPr>
            <a:spLocks noGrp="1"/>
          </p:cNvSpPr>
          <p:nvPr>
            <p:ph type="title"/>
          </p:nvPr>
        </p:nvSpPr>
        <p:spPr>
          <a:xfrm>
            <a:off x="290587" y="115888"/>
            <a:ext cx="8097837" cy="369887"/>
          </a:xfrm>
        </p:spPr>
        <p:txBody>
          <a:bodyPr/>
          <a:lstStyle/>
          <a:p>
            <a:r>
              <a:rPr lang="en-US" dirty="0" smtClean="0"/>
              <a:t>SSE in YIG(20nm)/Pt(7nm) bilayer</a:t>
            </a:r>
            <a:endParaRPr lang="en-US" dirty="0"/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255" y="300831"/>
            <a:ext cx="6108721" cy="6559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061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64704"/>
            <a:ext cx="2468140" cy="2232248"/>
          </a:xfrm>
          <a:prstGeom prst="rect">
            <a:avLst/>
          </a:prstGeom>
        </p:spPr>
      </p:pic>
      <p:sp>
        <p:nvSpPr>
          <p:cNvPr id="17" name="Rechteck 16"/>
          <p:cNvSpPr/>
          <p:nvPr/>
        </p:nvSpPr>
        <p:spPr>
          <a:xfrm>
            <a:off x="-36512" y="6525344"/>
            <a:ext cx="36758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Weiler </a:t>
            </a:r>
            <a:r>
              <a:rPr lang="en-US" sz="1600" i="1" dirty="0" smtClean="0">
                <a:solidFill>
                  <a:srgbClr val="0000FF"/>
                </a:solidFill>
              </a:rPr>
              <a:t>et al.</a:t>
            </a:r>
            <a:r>
              <a:rPr lang="en-US" sz="1600" dirty="0" smtClean="0">
                <a:solidFill>
                  <a:srgbClr val="0000FF"/>
                </a:solidFill>
              </a:rPr>
              <a:t>, PRL </a:t>
            </a:r>
            <a:r>
              <a:rPr lang="en-US" sz="1600" b="1" dirty="0" smtClean="0">
                <a:solidFill>
                  <a:srgbClr val="0000FF"/>
                </a:solidFill>
              </a:rPr>
              <a:t>108</a:t>
            </a:r>
            <a:r>
              <a:rPr lang="en-US" sz="1600" dirty="0" smtClean="0">
                <a:solidFill>
                  <a:srgbClr val="0000FF"/>
                </a:solidFill>
              </a:rPr>
              <a:t>, 106602 (2012).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6" name="Title 100"/>
          <p:cNvSpPr>
            <a:spLocks noGrp="1"/>
          </p:cNvSpPr>
          <p:nvPr>
            <p:ph type="title"/>
          </p:nvPr>
        </p:nvSpPr>
        <p:spPr>
          <a:xfrm>
            <a:off x="290587" y="115888"/>
            <a:ext cx="8097837" cy="369887"/>
          </a:xfrm>
        </p:spPr>
        <p:txBody>
          <a:bodyPr/>
          <a:lstStyle/>
          <a:p>
            <a:r>
              <a:rPr lang="en-US" dirty="0" smtClean="0"/>
              <a:t>SSE in YIG(20nm)/Pt(7nm) bilayer</a:t>
            </a:r>
            <a:endParaRPr lang="en-US" dirty="0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255" y="300831"/>
            <a:ext cx="6108721" cy="6559865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8960" y="3299386"/>
            <a:ext cx="9574784" cy="286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796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305191"/>
              </p:ext>
            </p:extLst>
          </p:nvPr>
        </p:nvGraphicFramePr>
        <p:xfrm>
          <a:off x="-4281488" y="3360738"/>
          <a:ext cx="9936163" cy="297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6608" name="Graph" r:id="rId4" imgW="2159640" imgH="648000" progId="Origin50.Graph">
                  <p:embed/>
                </p:oleObj>
              </mc:Choice>
              <mc:Fallback>
                <p:oleObj name="Graph" r:id="rId4" imgW="2159640" imgH="6480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281488" y="3360738"/>
                        <a:ext cx="9936163" cy="2970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Grafik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64704"/>
            <a:ext cx="2468140" cy="2232248"/>
          </a:xfrm>
          <a:prstGeom prst="rect">
            <a:avLst/>
          </a:prstGeom>
        </p:spPr>
      </p:pic>
      <p:sp>
        <p:nvSpPr>
          <p:cNvPr id="17" name="Rechteck 16"/>
          <p:cNvSpPr/>
          <p:nvPr/>
        </p:nvSpPr>
        <p:spPr>
          <a:xfrm>
            <a:off x="-36512" y="6525344"/>
            <a:ext cx="36758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Weiler </a:t>
            </a:r>
            <a:r>
              <a:rPr lang="en-US" sz="1600" i="1" dirty="0" smtClean="0">
                <a:solidFill>
                  <a:srgbClr val="0000FF"/>
                </a:solidFill>
              </a:rPr>
              <a:t>et al.</a:t>
            </a:r>
            <a:r>
              <a:rPr lang="en-US" sz="1600" dirty="0" smtClean="0">
                <a:solidFill>
                  <a:srgbClr val="0000FF"/>
                </a:solidFill>
              </a:rPr>
              <a:t>, PRL </a:t>
            </a:r>
            <a:r>
              <a:rPr lang="en-US" sz="1600" b="1" dirty="0" smtClean="0">
                <a:solidFill>
                  <a:srgbClr val="0000FF"/>
                </a:solidFill>
              </a:rPr>
              <a:t>108</a:t>
            </a:r>
            <a:r>
              <a:rPr lang="en-US" sz="1600" dirty="0" smtClean="0">
                <a:solidFill>
                  <a:srgbClr val="0000FF"/>
                </a:solidFill>
              </a:rPr>
              <a:t>, 106602 (2012).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5496" y="3212976"/>
            <a:ext cx="2808312" cy="305468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99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2000" dirty="0" smtClean="0">
                <a:solidFill>
                  <a:srgbClr val="000099"/>
                </a:solidFill>
              </a:rPr>
              <a:t>Spin </a:t>
            </a:r>
            <a:r>
              <a:rPr lang="en-US" sz="2000" dirty="0" err="1" smtClean="0">
                <a:solidFill>
                  <a:srgbClr val="000099"/>
                </a:solidFill>
              </a:rPr>
              <a:t>Seebeck</a:t>
            </a:r>
            <a:r>
              <a:rPr lang="en-US" sz="2000" dirty="0" smtClean="0">
                <a:solidFill>
                  <a:srgbClr val="000099"/>
                </a:solidFill>
              </a:rPr>
              <a:t> effect:</a:t>
            </a:r>
            <a:endParaRPr lang="en-US" sz="2000" dirty="0">
              <a:solidFill>
                <a:srgbClr val="000099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0099"/>
                </a:solidFill>
              </a:rPr>
              <a:t>thermally driven spin currents give rise to local, bipolar, </a:t>
            </a:r>
            <a:r>
              <a:rPr lang="en-US" sz="2000" b="1" dirty="0" smtClean="0">
                <a:solidFill>
                  <a:srgbClr val="FF0000"/>
                </a:solidFill>
              </a:rPr>
              <a:t>M</a:t>
            </a:r>
            <a:r>
              <a:rPr lang="en-US" sz="2000" dirty="0" smtClean="0">
                <a:solidFill>
                  <a:srgbClr val="000099"/>
                </a:solidFill>
              </a:rPr>
              <a:t>-controllable </a:t>
            </a:r>
            <a:r>
              <a:rPr lang="en-US" sz="2000" dirty="0" err="1" smtClean="0">
                <a:solidFill>
                  <a:srgbClr val="000099"/>
                </a:solidFill>
              </a:rPr>
              <a:t>emf</a:t>
            </a:r>
            <a:endParaRPr lang="en-US" sz="2000" dirty="0" smtClean="0">
              <a:solidFill>
                <a:srgbClr val="000099"/>
              </a:solidFill>
            </a:endParaRP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ü"/>
            </a:pPr>
            <a:r>
              <a:rPr lang="en-US" sz="2000" dirty="0">
                <a:solidFill>
                  <a:srgbClr val="000099"/>
                </a:solidFill>
              </a:rPr>
              <a:t>electrically detected </a:t>
            </a:r>
            <a:r>
              <a:rPr lang="en-US" sz="2000" dirty="0" err="1">
                <a:solidFill>
                  <a:srgbClr val="000099"/>
                </a:solidFill>
              </a:rPr>
              <a:t>magnetometry</a:t>
            </a:r>
            <a:r>
              <a:rPr lang="en-US" sz="2000" dirty="0">
                <a:solidFill>
                  <a:srgbClr val="000099"/>
                </a:solidFill>
              </a:rPr>
              <a:t> </a:t>
            </a:r>
            <a:r>
              <a:rPr lang="en-US" sz="2000" dirty="0" smtClean="0">
                <a:solidFill>
                  <a:srgbClr val="000099"/>
                </a:solidFill>
              </a:rPr>
              <a:t>of magnetic insulators</a:t>
            </a:r>
          </a:p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rgbClr val="000099"/>
                </a:solidFill>
              </a:rPr>
              <a:t>?   SSE mechanism</a:t>
            </a:r>
          </a:p>
        </p:txBody>
      </p:sp>
      <p:sp>
        <p:nvSpPr>
          <p:cNvPr id="16" name="Title 100"/>
          <p:cNvSpPr>
            <a:spLocks noGrp="1"/>
          </p:cNvSpPr>
          <p:nvPr>
            <p:ph type="title"/>
          </p:nvPr>
        </p:nvSpPr>
        <p:spPr>
          <a:xfrm>
            <a:off x="290587" y="115888"/>
            <a:ext cx="8097837" cy="369887"/>
          </a:xfrm>
        </p:spPr>
        <p:txBody>
          <a:bodyPr/>
          <a:lstStyle/>
          <a:p>
            <a:r>
              <a:rPr lang="en-US" dirty="0" smtClean="0"/>
              <a:t>SSE in YIG(20nm)/Pt(7nm) bilayer</a:t>
            </a:r>
            <a:endParaRPr lang="en-US" dirty="0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255" y="300831"/>
            <a:ext cx="6108721" cy="6559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68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/>
              <a:t>Time-</a:t>
            </a:r>
            <a:r>
              <a:rPr lang="de-DE" sz="2800" dirty="0" err="1" smtClean="0"/>
              <a:t>resolved</a:t>
            </a:r>
            <a:r>
              <a:rPr lang="de-DE" sz="2800" dirty="0" smtClean="0"/>
              <a:t> SSE</a:t>
            </a:r>
            <a:endParaRPr lang="en-US" sz="28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932" y="1664804"/>
            <a:ext cx="6264696" cy="464121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64704"/>
            <a:ext cx="2181743" cy="2248727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35496" y="4985300"/>
            <a:ext cx="48965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… how quickly can we modulate </a:t>
            </a:r>
          </a:p>
          <a:p>
            <a:r>
              <a:rPr lang="en-US" sz="2200" dirty="0"/>
              <a:t> </a:t>
            </a:r>
            <a:r>
              <a:rPr lang="en-US" sz="2200" dirty="0" smtClean="0"/>
              <a:t>    the laser power and still </a:t>
            </a:r>
          </a:p>
          <a:p>
            <a:r>
              <a:rPr lang="en-US" sz="2200" dirty="0"/>
              <a:t> </a:t>
            </a:r>
            <a:r>
              <a:rPr lang="en-US" sz="2200" dirty="0" smtClean="0"/>
              <a:t>    observe a “DC” SSE signal ?</a:t>
            </a:r>
          </a:p>
        </p:txBody>
      </p:sp>
    </p:spTree>
    <p:extLst>
      <p:ext uri="{BB962C8B-B14F-4D97-AF65-F5344CB8AC3E}">
        <p14:creationId xmlns:p14="http://schemas.microsoft.com/office/powerpoint/2010/main" val="2103342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802755" y="115888"/>
            <a:ext cx="8097837" cy="369887"/>
          </a:xfrm>
        </p:spPr>
        <p:txBody>
          <a:bodyPr/>
          <a:lstStyle/>
          <a:p>
            <a:r>
              <a:rPr lang="de-DE" sz="2800" dirty="0"/>
              <a:t>Time-</a:t>
            </a:r>
            <a:r>
              <a:rPr lang="de-DE" sz="2800" dirty="0" err="1"/>
              <a:t>resolved</a:t>
            </a:r>
            <a:r>
              <a:rPr lang="de-DE" sz="2800" dirty="0"/>
              <a:t> SSE</a:t>
            </a:r>
            <a:endParaRPr lang="en-US" sz="2800" dirty="0"/>
          </a:p>
        </p:txBody>
      </p:sp>
      <p:sp>
        <p:nvSpPr>
          <p:cNvPr id="8" name="Rechteck 7"/>
          <p:cNvSpPr/>
          <p:nvPr/>
        </p:nvSpPr>
        <p:spPr>
          <a:xfrm>
            <a:off x="-108520" y="332656"/>
            <a:ext cx="1911275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feld 8"/>
          <p:cNvSpPr txBox="1"/>
          <p:nvPr/>
        </p:nvSpPr>
        <p:spPr>
          <a:xfrm>
            <a:off x="196343" y="4077072"/>
            <a:ext cx="4283801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Garching:</a:t>
            </a:r>
          </a:p>
          <a:p>
            <a:r>
              <a:rPr lang="en-US" sz="2200" dirty="0" smtClean="0"/>
              <a:t>YIG(55nm)/Pt(&lt;20nm) samples</a:t>
            </a:r>
          </a:p>
          <a:p>
            <a:r>
              <a:rPr lang="en-US" sz="2200" dirty="0" smtClean="0"/>
              <a:t>SSE signal unaltered </a:t>
            </a:r>
          </a:p>
          <a:p>
            <a:r>
              <a:rPr lang="en-US" sz="2200" dirty="0" smtClean="0"/>
              <a:t>up to at least 30MHz </a:t>
            </a:r>
          </a:p>
          <a:p>
            <a:r>
              <a:rPr lang="en-US" sz="2200" dirty="0" smtClean="0">
                <a:sym typeface="Symbol" panose="05050102010706020507" pitchFamily="18" charset="2"/>
              </a:rPr>
              <a:t> SSE time constant </a:t>
            </a:r>
            <a:r>
              <a:rPr lang="en-US" sz="2200" dirty="0" smtClean="0">
                <a:solidFill>
                  <a:srgbClr val="FF0000"/>
                </a:solidFill>
                <a:sym typeface="Symbol" panose="05050102010706020507" pitchFamily="18" charset="2"/>
              </a:rPr>
              <a:t>&lt; 5</a:t>
            </a:r>
            <a:r>
              <a:rPr lang="en-US" sz="900" dirty="0" smtClean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ns</a:t>
            </a:r>
            <a:endParaRPr lang="en-US" sz="2400" dirty="0" smtClean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00FF"/>
                </a:solidFill>
                <a:cs typeface="Arial" pitchFamily="34" charset="0"/>
              </a:rPr>
              <a:t>Roschewsky </a:t>
            </a:r>
            <a:r>
              <a:rPr lang="en-US" sz="1600" i="1" dirty="0">
                <a:solidFill>
                  <a:srgbClr val="0000FF"/>
                </a:solidFill>
              </a:rPr>
              <a:t>et al</a:t>
            </a:r>
            <a:r>
              <a:rPr lang="en-US" sz="1600" dirty="0">
                <a:solidFill>
                  <a:srgbClr val="0000FF"/>
                </a:solidFill>
              </a:rPr>
              <a:t>.,  APL </a:t>
            </a:r>
            <a:r>
              <a:rPr lang="en-US" sz="1600" b="1" dirty="0">
                <a:solidFill>
                  <a:srgbClr val="0000FF"/>
                </a:solidFill>
              </a:rPr>
              <a:t>104</a:t>
            </a:r>
            <a:r>
              <a:rPr lang="en-US" sz="1600" dirty="0">
                <a:solidFill>
                  <a:srgbClr val="0000FF"/>
                </a:solidFill>
              </a:rPr>
              <a:t>, </a:t>
            </a:r>
            <a:r>
              <a:rPr lang="en-GB" sz="1600" dirty="0">
                <a:solidFill>
                  <a:srgbClr val="0000FF"/>
                </a:solidFill>
                <a:cs typeface="Arial" pitchFamily="34" charset="0"/>
              </a:rPr>
              <a:t>202410 (2014).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5321" y="3917251"/>
            <a:ext cx="4201175" cy="2896125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6230" y="903384"/>
            <a:ext cx="3999355" cy="3029672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179512" y="1593374"/>
            <a:ext cx="4169731" cy="1800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Kaiserslautern:</a:t>
            </a:r>
          </a:p>
          <a:p>
            <a:r>
              <a:rPr lang="en-US" sz="2200" dirty="0" smtClean="0"/>
              <a:t>YIG(6700nm)/Pt(10nm) sample</a:t>
            </a:r>
            <a:br>
              <a:rPr lang="en-US" sz="2200" dirty="0" smtClean="0"/>
            </a:br>
            <a:r>
              <a:rPr lang="en-US" sz="2200" dirty="0" smtClean="0"/>
              <a:t>SSE signal </a:t>
            </a:r>
            <a:r>
              <a:rPr lang="en-US" sz="2200" dirty="0" smtClean="0"/>
              <a:t>exhibits time dep.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>
                <a:sym typeface="Symbol" panose="05050102010706020507" pitchFamily="18" charset="2"/>
              </a:rPr>
              <a:t> SSE </a:t>
            </a:r>
            <a:r>
              <a:rPr lang="en-US" sz="2200" dirty="0" smtClean="0"/>
              <a:t>time constant of </a:t>
            </a:r>
            <a:r>
              <a:rPr lang="en-US" sz="2200" dirty="0" smtClean="0">
                <a:solidFill>
                  <a:srgbClr val="FF0000"/>
                </a:solidFill>
              </a:rPr>
              <a:t>570</a:t>
            </a:r>
            <a:r>
              <a:rPr lang="en-US" sz="9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ns</a:t>
            </a:r>
            <a:r>
              <a:rPr lang="en-US" sz="2400" dirty="0" smtClean="0"/>
              <a:t>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sz="1600" dirty="0" smtClean="0">
                <a:cs typeface="Arial" pitchFamily="34" charset="0"/>
              </a:rPr>
              <a:t>Agrawal </a:t>
            </a:r>
            <a:r>
              <a:rPr lang="en-GB" sz="1600" i="1" dirty="0" smtClean="0">
                <a:cs typeface="Arial" pitchFamily="34" charset="0"/>
              </a:rPr>
              <a:t>et al.</a:t>
            </a:r>
            <a:r>
              <a:rPr lang="en-GB" sz="1600" dirty="0" smtClean="0">
                <a:cs typeface="Arial" pitchFamily="34" charset="0"/>
              </a:rPr>
              <a:t>, PRB </a:t>
            </a:r>
            <a:r>
              <a:rPr lang="en-GB" sz="1600" b="1" dirty="0" smtClean="0">
                <a:cs typeface="Arial" pitchFamily="34" charset="0"/>
              </a:rPr>
              <a:t>89</a:t>
            </a:r>
            <a:r>
              <a:rPr lang="en-GB" sz="1600" dirty="0" smtClean="0">
                <a:cs typeface="Arial" pitchFamily="34" charset="0"/>
              </a:rPr>
              <a:t>, 224414 (2014).</a:t>
            </a:r>
            <a:endParaRPr lang="en-GB" sz="1600" dirty="0">
              <a:cs typeface="Arial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72" y="32724"/>
            <a:ext cx="1591307" cy="1488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74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hteck 96"/>
          <p:cNvSpPr/>
          <p:nvPr/>
        </p:nvSpPr>
        <p:spPr>
          <a:xfrm>
            <a:off x="2699792" y="4686428"/>
            <a:ext cx="2083804" cy="20214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8" name="Rechteck 97"/>
          <p:cNvSpPr/>
          <p:nvPr/>
        </p:nvSpPr>
        <p:spPr>
          <a:xfrm>
            <a:off x="243724" y="4686428"/>
            <a:ext cx="2457466" cy="2021448"/>
          </a:xfrm>
          <a:prstGeom prst="rect">
            <a:avLst/>
          </a:prstGeom>
          <a:solidFill>
            <a:srgbClr val="33993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" name="Rechteck 88"/>
          <p:cNvSpPr/>
          <p:nvPr/>
        </p:nvSpPr>
        <p:spPr>
          <a:xfrm>
            <a:off x="6520644" y="2492896"/>
            <a:ext cx="2083804" cy="20214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" name="Rechteck 85"/>
          <p:cNvSpPr/>
          <p:nvPr/>
        </p:nvSpPr>
        <p:spPr>
          <a:xfrm>
            <a:off x="2699792" y="914518"/>
            <a:ext cx="2076008" cy="12961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251520" y="908720"/>
            <a:ext cx="2448272" cy="1296144"/>
          </a:xfrm>
          <a:prstGeom prst="rect">
            <a:avLst/>
          </a:prstGeom>
          <a:solidFill>
            <a:srgbClr val="33993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 currents: towards (more complex) spin textures</a:t>
            </a:r>
            <a:endParaRPr lang="en-US" dirty="0"/>
          </a:p>
        </p:txBody>
      </p:sp>
      <p:grpSp>
        <p:nvGrpSpPr>
          <p:cNvPr id="40" name="Gruppieren 39"/>
          <p:cNvGrpSpPr/>
          <p:nvPr/>
        </p:nvGrpSpPr>
        <p:grpSpPr>
          <a:xfrm>
            <a:off x="467544" y="1088840"/>
            <a:ext cx="2016224" cy="900000"/>
            <a:chOff x="467544" y="1196752"/>
            <a:chExt cx="2016224" cy="648072"/>
          </a:xfrm>
        </p:grpSpPr>
        <p:cxnSp>
          <p:nvCxnSpPr>
            <p:cNvPr id="3" name="Gerade Verbindung mit Pfeil 2"/>
            <p:cNvCxnSpPr/>
            <p:nvPr/>
          </p:nvCxnSpPr>
          <p:spPr>
            <a:xfrm flipV="1">
              <a:off x="467544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Gerade Verbindung mit Pfeil 3"/>
            <p:cNvCxnSpPr/>
            <p:nvPr/>
          </p:nvCxnSpPr>
          <p:spPr>
            <a:xfrm flipV="1">
              <a:off x="755576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Gerade Verbindung mit Pfeil 4"/>
            <p:cNvCxnSpPr/>
            <p:nvPr/>
          </p:nvCxnSpPr>
          <p:spPr>
            <a:xfrm flipV="1">
              <a:off x="1043608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mit Pfeil 6"/>
            <p:cNvCxnSpPr/>
            <p:nvPr/>
          </p:nvCxnSpPr>
          <p:spPr>
            <a:xfrm flipV="1">
              <a:off x="1331640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mit Pfeil 11"/>
            <p:cNvCxnSpPr/>
            <p:nvPr/>
          </p:nvCxnSpPr>
          <p:spPr>
            <a:xfrm flipV="1">
              <a:off x="1619672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/>
            <p:cNvCxnSpPr/>
            <p:nvPr/>
          </p:nvCxnSpPr>
          <p:spPr>
            <a:xfrm flipV="1">
              <a:off x="1907704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/>
            <p:cNvCxnSpPr/>
            <p:nvPr/>
          </p:nvCxnSpPr>
          <p:spPr>
            <a:xfrm flipV="1">
              <a:off x="2195736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/>
            <p:cNvCxnSpPr/>
            <p:nvPr/>
          </p:nvCxnSpPr>
          <p:spPr>
            <a:xfrm flipV="1">
              <a:off x="2483768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uppieren 1"/>
          <p:cNvGrpSpPr/>
          <p:nvPr/>
        </p:nvGrpSpPr>
        <p:grpSpPr>
          <a:xfrm flipV="1">
            <a:off x="467544" y="3645023"/>
            <a:ext cx="2016224" cy="585167"/>
            <a:chOff x="467544" y="3573016"/>
            <a:chExt cx="2016224" cy="648072"/>
          </a:xfrm>
        </p:grpSpPr>
        <p:cxnSp>
          <p:nvCxnSpPr>
            <p:cNvPr id="32" name="Gerade Verbindung mit Pfeil 31"/>
            <p:cNvCxnSpPr/>
            <p:nvPr/>
          </p:nvCxnSpPr>
          <p:spPr>
            <a:xfrm flipV="1">
              <a:off x="467544" y="3573016"/>
              <a:ext cx="0" cy="648072"/>
            </a:xfrm>
            <a:prstGeom prst="straightConnector1">
              <a:avLst/>
            </a:prstGeom>
            <a:ln w="762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32"/>
            <p:cNvCxnSpPr/>
            <p:nvPr/>
          </p:nvCxnSpPr>
          <p:spPr>
            <a:xfrm flipV="1">
              <a:off x="755576" y="3573016"/>
              <a:ext cx="0" cy="648072"/>
            </a:xfrm>
            <a:prstGeom prst="straightConnector1">
              <a:avLst/>
            </a:prstGeom>
            <a:ln w="762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mit Pfeil 33"/>
            <p:cNvCxnSpPr/>
            <p:nvPr/>
          </p:nvCxnSpPr>
          <p:spPr>
            <a:xfrm flipV="1">
              <a:off x="1043608" y="3573016"/>
              <a:ext cx="0" cy="648072"/>
            </a:xfrm>
            <a:prstGeom prst="straightConnector1">
              <a:avLst/>
            </a:prstGeom>
            <a:ln w="762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mit Pfeil 34"/>
            <p:cNvCxnSpPr/>
            <p:nvPr/>
          </p:nvCxnSpPr>
          <p:spPr>
            <a:xfrm flipV="1">
              <a:off x="1331640" y="3573016"/>
              <a:ext cx="0" cy="648072"/>
            </a:xfrm>
            <a:prstGeom prst="straightConnector1">
              <a:avLst/>
            </a:prstGeom>
            <a:ln w="762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mit Pfeil 35"/>
            <p:cNvCxnSpPr/>
            <p:nvPr/>
          </p:nvCxnSpPr>
          <p:spPr>
            <a:xfrm flipV="1">
              <a:off x="1619672" y="3573016"/>
              <a:ext cx="0" cy="648072"/>
            </a:xfrm>
            <a:prstGeom prst="straightConnector1">
              <a:avLst/>
            </a:prstGeom>
            <a:ln w="762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mit Pfeil 36"/>
            <p:cNvCxnSpPr/>
            <p:nvPr/>
          </p:nvCxnSpPr>
          <p:spPr>
            <a:xfrm flipV="1">
              <a:off x="1907704" y="3573016"/>
              <a:ext cx="0" cy="648072"/>
            </a:xfrm>
            <a:prstGeom prst="straightConnector1">
              <a:avLst/>
            </a:prstGeom>
            <a:ln w="762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mit Pfeil 37"/>
            <p:cNvCxnSpPr/>
            <p:nvPr/>
          </p:nvCxnSpPr>
          <p:spPr>
            <a:xfrm flipV="1">
              <a:off x="2195736" y="3573016"/>
              <a:ext cx="0" cy="648072"/>
            </a:xfrm>
            <a:prstGeom prst="straightConnector1">
              <a:avLst/>
            </a:prstGeom>
            <a:ln w="762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mit Pfeil 38"/>
            <p:cNvCxnSpPr/>
            <p:nvPr/>
          </p:nvCxnSpPr>
          <p:spPr>
            <a:xfrm flipV="1">
              <a:off x="2483768" y="3573016"/>
              <a:ext cx="0" cy="648072"/>
            </a:xfrm>
            <a:prstGeom prst="straightConnector1">
              <a:avLst/>
            </a:prstGeom>
            <a:ln w="762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uppieren 40"/>
          <p:cNvGrpSpPr/>
          <p:nvPr/>
        </p:nvGrpSpPr>
        <p:grpSpPr>
          <a:xfrm>
            <a:off x="467544" y="2636912"/>
            <a:ext cx="2016224" cy="900000"/>
            <a:chOff x="467544" y="1196752"/>
            <a:chExt cx="2016224" cy="648072"/>
          </a:xfrm>
        </p:grpSpPr>
        <p:cxnSp>
          <p:nvCxnSpPr>
            <p:cNvPr id="42" name="Gerade Verbindung mit Pfeil 41"/>
            <p:cNvCxnSpPr/>
            <p:nvPr/>
          </p:nvCxnSpPr>
          <p:spPr>
            <a:xfrm flipV="1">
              <a:off x="467544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mit Pfeil 42"/>
            <p:cNvCxnSpPr/>
            <p:nvPr/>
          </p:nvCxnSpPr>
          <p:spPr>
            <a:xfrm flipV="1">
              <a:off x="755576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mit Pfeil 43"/>
            <p:cNvCxnSpPr/>
            <p:nvPr/>
          </p:nvCxnSpPr>
          <p:spPr>
            <a:xfrm flipV="1">
              <a:off x="1043608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mit Pfeil 44"/>
            <p:cNvCxnSpPr/>
            <p:nvPr/>
          </p:nvCxnSpPr>
          <p:spPr>
            <a:xfrm flipV="1">
              <a:off x="1331640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mit Pfeil 45"/>
            <p:cNvCxnSpPr/>
            <p:nvPr/>
          </p:nvCxnSpPr>
          <p:spPr>
            <a:xfrm flipV="1">
              <a:off x="1619672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mit Pfeil 46"/>
            <p:cNvCxnSpPr/>
            <p:nvPr/>
          </p:nvCxnSpPr>
          <p:spPr>
            <a:xfrm flipV="1">
              <a:off x="1907704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mit Pfeil 47"/>
            <p:cNvCxnSpPr/>
            <p:nvPr/>
          </p:nvCxnSpPr>
          <p:spPr>
            <a:xfrm flipV="1">
              <a:off x="2195736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mit Pfeil 48"/>
            <p:cNvCxnSpPr/>
            <p:nvPr/>
          </p:nvCxnSpPr>
          <p:spPr>
            <a:xfrm flipV="1">
              <a:off x="2483768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Pfeil nach rechts 67"/>
          <p:cNvSpPr/>
          <p:nvPr/>
        </p:nvSpPr>
        <p:spPr>
          <a:xfrm>
            <a:off x="2843808" y="1268760"/>
            <a:ext cx="1728192" cy="648072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1" name="Gerade Verbindung mit Pfeil 70"/>
          <p:cNvCxnSpPr/>
          <p:nvPr/>
        </p:nvCxnSpPr>
        <p:spPr>
          <a:xfrm flipV="1">
            <a:off x="3131840" y="1196752"/>
            <a:ext cx="0" cy="432048"/>
          </a:xfrm>
          <a:prstGeom prst="straightConnector1">
            <a:avLst/>
          </a:prstGeom>
          <a:ln w="31750">
            <a:solidFill>
              <a:srgbClr val="008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/>
          <p:cNvCxnSpPr/>
          <p:nvPr/>
        </p:nvCxnSpPr>
        <p:spPr>
          <a:xfrm flipV="1">
            <a:off x="3419872" y="1196752"/>
            <a:ext cx="0" cy="432048"/>
          </a:xfrm>
          <a:prstGeom prst="straightConnector1">
            <a:avLst/>
          </a:prstGeom>
          <a:ln w="31750">
            <a:solidFill>
              <a:srgbClr val="008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mit Pfeil 72"/>
          <p:cNvCxnSpPr/>
          <p:nvPr/>
        </p:nvCxnSpPr>
        <p:spPr>
          <a:xfrm flipV="1">
            <a:off x="3707904" y="1196752"/>
            <a:ext cx="0" cy="432048"/>
          </a:xfrm>
          <a:prstGeom prst="straightConnector1">
            <a:avLst/>
          </a:prstGeom>
          <a:ln w="31750">
            <a:solidFill>
              <a:srgbClr val="008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mit Pfeil 73"/>
          <p:cNvCxnSpPr/>
          <p:nvPr/>
        </p:nvCxnSpPr>
        <p:spPr>
          <a:xfrm flipV="1">
            <a:off x="3995936" y="1196752"/>
            <a:ext cx="0" cy="432048"/>
          </a:xfrm>
          <a:prstGeom prst="straightConnector1">
            <a:avLst/>
          </a:prstGeom>
          <a:ln w="31750">
            <a:solidFill>
              <a:srgbClr val="008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feld 74"/>
          <p:cNvSpPr txBox="1"/>
          <p:nvPr/>
        </p:nvSpPr>
        <p:spPr>
          <a:xfrm>
            <a:off x="4936908" y="1268760"/>
            <a:ext cx="4009496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3200" dirty="0" err="1">
                <a:latin typeface="Calibri" panose="020F0502020204030204" pitchFamily="34" charset="0"/>
              </a:rPr>
              <a:t>s</a:t>
            </a:r>
            <a:r>
              <a:rPr lang="de-DE" sz="3200" dirty="0" err="1" smtClean="0">
                <a:latin typeface="Calibri" panose="020F0502020204030204" pitchFamily="34" charset="0"/>
              </a:rPr>
              <a:t>pin</a:t>
            </a:r>
            <a:r>
              <a:rPr lang="de-DE" sz="3200" dirty="0" smtClean="0">
                <a:latin typeface="Calibri" panose="020F0502020204030204" pitchFamily="34" charset="0"/>
              </a:rPr>
              <a:t> </a:t>
            </a:r>
            <a:r>
              <a:rPr lang="de-DE" sz="3200" dirty="0" err="1" smtClean="0">
                <a:latin typeface="Calibri" panose="020F0502020204030204" pitchFamily="34" charset="0"/>
              </a:rPr>
              <a:t>current</a:t>
            </a:r>
            <a:r>
              <a:rPr lang="de-DE" sz="3200" dirty="0" smtClean="0">
                <a:latin typeface="Calibri" panose="020F0502020204030204" pitchFamily="34" charset="0"/>
              </a:rPr>
              <a:t>  (e.g., SSE)</a:t>
            </a:r>
            <a:endParaRPr lang="de-DE" sz="3200" dirty="0">
              <a:latin typeface="Calibri" panose="020F0502020204030204" pitchFamily="34" charset="0"/>
            </a:endParaRPr>
          </a:p>
        </p:txBody>
      </p:sp>
      <p:sp>
        <p:nvSpPr>
          <p:cNvPr id="76" name="Textfeld 75"/>
          <p:cNvSpPr txBox="1"/>
          <p:nvPr/>
        </p:nvSpPr>
        <p:spPr>
          <a:xfrm>
            <a:off x="3074397" y="3133417"/>
            <a:ext cx="6335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0" dirty="0" smtClean="0"/>
              <a:t>=</a:t>
            </a:r>
            <a:endParaRPr lang="de-DE" sz="6000" dirty="0"/>
          </a:p>
        </p:txBody>
      </p:sp>
      <p:grpSp>
        <p:nvGrpSpPr>
          <p:cNvPr id="77" name="Gruppieren 76"/>
          <p:cNvGrpSpPr/>
          <p:nvPr/>
        </p:nvGrpSpPr>
        <p:grpSpPr>
          <a:xfrm>
            <a:off x="4216388" y="3241529"/>
            <a:ext cx="2016224" cy="539960"/>
            <a:chOff x="467544" y="1196752"/>
            <a:chExt cx="2016224" cy="648072"/>
          </a:xfrm>
        </p:grpSpPr>
        <p:cxnSp>
          <p:nvCxnSpPr>
            <p:cNvPr id="78" name="Gerade Verbindung mit Pfeil 77"/>
            <p:cNvCxnSpPr/>
            <p:nvPr/>
          </p:nvCxnSpPr>
          <p:spPr>
            <a:xfrm flipV="1">
              <a:off x="467544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Gerade Verbindung mit Pfeil 78"/>
            <p:cNvCxnSpPr/>
            <p:nvPr/>
          </p:nvCxnSpPr>
          <p:spPr>
            <a:xfrm flipV="1">
              <a:off x="755576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Gerade Verbindung mit Pfeil 79"/>
            <p:cNvCxnSpPr/>
            <p:nvPr/>
          </p:nvCxnSpPr>
          <p:spPr>
            <a:xfrm flipV="1">
              <a:off x="1043608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Gerade Verbindung mit Pfeil 80"/>
            <p:cNvCxnSpPr/>
            <p:nvPr/>
          </p:nvCxnSpPr>
          <p:spPr>
            <a:xfrm flipV="1">
              <a:off x="1331640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Gerade Verbindung mit Pfeil 81"/>
            <p:cNvCxnSpPr/>
            <p:nvPr/>
          </p:nvCxnSpPr>
          <p:spPr>
            <a:xfrm flipV="1">
              <a:off x="1619672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Gerade Verbindung mit Pfeil 82"/>
            <p:cNvCxnSpPr/>
            <p:nvPr/>
          </p:nvCxnSpPr>
          <p:spPr>
            <a:xfrm flipV="1">
              <a:off x="1907704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Gerade Verbindung mit Pfeil 83"/>
            <p:cNvCxnSpPr/>
            <p:nvPr/>
          </p:nvCxnSpPr>
          <p:spPr>
            <a:xfrm flipV="1">
              <a:off x="2195736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Gerade Verbindung mit Pfeil 84"/>
            <p:cNvCxnSpPr/>
            <p:nvPr/>
          </p:nvCxnSpPr>
          <p:spPr>
            <a:xfrm flipV="1">
              <a:off x="2483768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Pfeil nach rechts 90"/>
          <p:cNvSpPr/>
          <p:nvPr/>
        </p:nvSpPr>
        <p:spPr>
          <a:xfrm>
            <a:off x="6592652" y="3277433"/>
            <a:ext cx="1728192" cy="648072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6" name="Gruppieren 95"/>
          <p:cNvGrpSpPr/>
          <p:nvPr/>
        </p:nvGrpSpPr>
        <p:grpSpPr>
          <a:xfrm>
            <a:off x="6880684" y="3354005"/>
            <a:ext cx="864096" cy="283468"/>
            <a:chOff x="6588224" y="2708920"/>
            <a:chExt cx="864096" cy="432048"/>
          </a:xfrm>
        </p:grpSpPr>
        <p:cxnSp>
          <p:nvCxnSpPr>
            <p:cNvPr id="92" name="Gerade Verbindung mit Pfeil 91"/>
            <p:cNvCxnSpPr/>
            <p:nvPr/>
          </p:nvCxnSpPr>
          <p:spPr>
            <a:xfrm flipV="1">
              <a:off x="6588224" y="2708920"/>
              <a:ext cx="0" cy="432048"/>
            </a:xfrm>
            <a:prstGeom prst="straightConnector1">
              <a:avLst/>
            </a:prstGeom>
            <a:ln w="31750">
              <a:solidFill>
                <a:srgbClr val="008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 Verbindung mit Pfeil 92"/>
            <p:cNvCxnSpPr/>
            <p:nvPr/>
          </p:nvCxnSpPr>
          <p:spPr>
            <a:xfrm flipV="1">
              <a:off x="6876256" y="2708920"/>
              <a:ext cx="0" cy="432048"/>
            </a:xfrm>
            <a:prstGeom prst="straightConnector1">
              <a:avLst/>
            </a:prstGeom>
            <a:ln w="31750">
              <a:solidFill>
                <a:srgbClr val="008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 Verbindung mit Pfeil 93"/>
            <p:cNvCxnSpPr/>
            <p:nvPr/>
          </p:nvCxnSpPr>
          <p:spPr>
            <a:xfrm flipV="1">
              <a:off x="7164288" y="2708920"/>
              <a:ext cx="0" cy="432048"/>
            </a:xfrm>
            <a:prstGeom prst="straightConnector1">
              <a:avLst/>
            </a:prstGeom>
            <a:ln w="31750">
              <a:solidFill>
                <a:srgbClr val="008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 Verbindung mit Pfeil 94"/>
            <p:cNvCxnSpPr/>
            <p:nvPr/>
          </p:nvCxnSpPr>
          <p:spPr>
            <a:xfrm flipV="1">
              <a:off x="7452320" y="2708920"/>
              <a:ext cx="0" cy="432048"/>
            </a:xfrm>
            <a:prstGeom prst="straightConnector1">
              <a:avLst/>
            </a:prstGeom>
            <a:ln w="31750">
              <a:solidFill>
                <a:srgbClr val="008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7" name="Gruppieren 146"/>
          <p:cNvGrpSpPr/>
          <p:nvPr/>
        </p:nvGrpSpPr>
        <p:grpSpPr>
          <a:xfrm flipV="1">
            <a:off x="467544" y="5868169"/>
            <a:ext cx="2016224" cy="585167"/>
            <a:chOff x="467544" y="3573016"/>
            <a:chExt cx="2016224" cy="648072"/>
          </a:xfrm>
        </p:grpSpPr>
        <p:cxnSp>
          <p:nvCxnSpPr>
            <p:cNvPr id="148" name="Gerade Verbindung mit Pfeil 147"/>
            <p:cNvCxnSpPr/>
            <p:nvPr/>
          </p:nvCxnSpPr>
          <p:spPr>
            <a:xfrm flipV="1">
              <a:off x="467544" y="3573016"/>
              <a:ext cx="0" cy="648072"/>
            </a:xfrm>
            <a:prstGeom prst="straightConnector1">
              <a:avLst/>
            </a:prstGeom>
            <a:ln w="762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Gerade Verbindung mit Pfeil 148"/>
            <p:cNvCxnSpPr/>
            <p:nvPr/>
          </p:nvCxnSpPr>
          <p:spPr>
            <a:xfrm flipV="1">
              <a:off x="755576" y="3573016"/>
              <a:ext cx="0" cy="648072"/>
            </a:xfrm>
            <a:prstGeom prst="straightConnector1">
              <a:avLst/>
            </a:prstGeom>
            <a:ln w="762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Gerade Verbindung mit Pfeil 149"/>
            <p:cNvCxnSpPr/>
            <p:nvPr/>
          </p:nvCxnSpPr>
          <p:spPr>
            <a:xfrm flipV="1">
              <a:off x="1043608" y="3573016"/>
              <a:ext cx="0" cy="648072"/>
            </a:xfrm>
            <a:prstGeom prst="straightConnector1">
              <a:avLst/>
            </a:prstGeom>
            <a:ln w="762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Gerade Verbindung mit Pfeil 150"/>
            <p:cNvCxnSpPr/>
            <p:nvPr/>
          </p:nvCxnSpPr>
          <p:spPr>
            <a:xfrm flipV="1">
              <a:off x="1331640" y="3573016"/>
              <a:ext cx="0" cy="648072"/>
            </a:xfrm>
            <a:prstGeom prst="straightConnector1">
              <a:avLst/>
            </a:prstGeom>
            <a:ln w="762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Gerade Verbindung mit Pfeil 151"/>
            <p:cNvCxnSpPr/>
            <p:nvPr/>
          </p:nvCxnSpPr>
          <p:spPr>
            <a:xfrm flipV="1">
              <a:off x="1619672" y="3573016"/>
              <a:ext cx="0" cy="648072"/>
            </a:xfrm>
            <a:prstGeom prst="straightConnector1">
              <a:avLst/>
            </a:prstGeom>
            <a:ln w="762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Gerade Verbindung mit Pfeil 152"/>
            <p:cNvCxnSpPr/>
            <p:nvPr/>
          </p:nvCxnSpPr>
          <p:spPr>
            <a:xfrm flipV="1">
              <a:off x="1907704" y="3573016"/>
              <a:ext cx="0" cy="648072"/>
            </a:xfrm>
            <a:prstGeom prst="straightConnector1">
              <a:avLst/>
            </a:prstGeom>
            <a:ln w="762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Gerade Verbindung mit Pfeil 153"/>
            <p:cNvCxnSpPr/>
            <p:nvPr/>
          </p:nvCxnSpPr>
          <p:spPr>
            <a:xfrm flipV="1">
              <a:off x="2195736" y="3573016"/>
              <a:ext cx="0" cy="648072"/>
            </a:xfrm>
            <a:prstGeom prst="straightConnector1">
              <a:avLst/>
            </a:prstGeom>
            <a:ln w="762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Gerade Verbindung mit Pfeil 154"/>
            <p:cNvCxnSpPr/>
            <p:nvPr/>
          </p:nvCxnSpPr>
          <p:spPr>
            <a:xfrm flipV="1">
              <a:off x="2483768" y="3573016"/>
              <a:ext cx="0" cy="648072"/>
            </a:xfrm>
            <a:prstGeom prst="straightConnector1">
              <a:avLst/>
            </a:prstGeom>
            <a:ln w="762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6" name="Gruppieren 155"/>
          <p:cNvGrpSpPr/>
          <p:nvPr/>
        </p:nvGrpSpPr>
        <p:grpSpPr>
          <a:xfrm>
            <a:off x="467544" y="4860058"/>
            <a:ext cx="2016224" cy="900000"/>
            <a:chOff x="467544" y="1196752"/>
            <a:chExt cx="2016224" cy="648072"/>
          </a:xfrm>
        </p:grpSpPr>
        <p:cxnSp>
          <p:nvCxnSpPr>
            <p:cNvPr id="157" name="Gerade Verbindung mit Pfeil 156"/>
            <p:cNvCxnSpPr/>
            <p:nvPr/>
          </p:nvCxnSpPr>
          <p:spPr>
            <a:xfrm flipV="1">
              <a:off x="467544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Gerade Verbindung mit Pfeil 157"/>
            <p:cNvCxnSpPr/>
            <p:nvPr/>
          </p:nvCxnSpPr>
          <p:spPr>
            <a:xfrm flipV="1">
              <a:off x="755576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Gerade Verbindung mit Pfeil 158"/>
            <p:cNvCxnSpPr/>
            <p:nvPr/>
          </p:nvCxnSpPr>
          <p:spPr>
            <a:xfrm flipV="1">
              <a:off x="1043608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Gerade Verbindung mit Pfeil 159"/>
            <p:cNvCxnSpPr/>
            <p:nvPr/>
          </p:nvCxnSpPr>
          <p:spPr>
            <a:xfrm flipV="1">
              <a:off x="1331640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Gerade Verbindung mit Pfeil 160"/>
            <p:cNvCxnSpPr/>
            <p:nvPr/>
          </p:nvCxnSpPr>
          <p:spPr>
            <a:xfrm flipV="1">
              <a:off x="1619672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Gerade Verbindung mit Pfeil 161"/>
            <p:cNvCxnSpPr/>
            <p:nvPr/>
          </p:nvCxnSpPr>
          <p:spPr>
            <a:xfrm flipV="1">
              <a:off x="1907704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Gerade Verbindung mit Pfeil 162"/>
            <p:cNvCxnSpPr/>
            <p:nvPr/>
          </p:nvCxnSpPr>
          <p:spPr>
            <a:xfrm flipV="1">
              <a:off x="2195736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Gerade Verbindung mit Pfeil 163"/>
            <p:cNvCxnSpPr/>
            <p:nvPr/>
          </p:nvCxnSpPr>
          <p:spPr>
            <a:xfrm flipV="1">
              <a:off x="2483768" y="1196752"/>
              <a:ext cx="0" cy="648072"/>
            </a:xfrm>
            <a:prstGeom prst="straightConnector1">
              <a:avLst/>
            </a:prstGeom>
            <a:ln w="76200">
              <a:solidFill>
                <a:srgbClr val="008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5" name="Pfeil nach rechts 164"/>
          <p:cNvSpPr/>
          <p:nvPr/>
        </p:nvSpPr>
        <p:spPr>
          <a:xfrm>
            <a:off x="2843808" y="4941168"/>
            <a:ext cx="1728192" cy="648072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6" name="Gerade Verbindung mit Pfeil 165"/>
          <p:cNvCxnSpPr/>
          <p:nvPr/>
        </p:nvCxnSpPr>
        <p:spPr>
          <a:xfrm flipV="1">
            <a:off x="3131840" y="4869160"/>
            <a:ext cx="0" cy="432048"/>
          </a:xfrm>
          <a:prstGeom prst="straightConnector1">
            <a:avLst/>
          </a:prstGeom>
          <a:ln w="31750">
            <a:solidFill>
              <a:srgbClr val="008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Gerade Verbindung mit Pfeil 166"/>
          <p:cNvCxnSpPr/>
          <p:nvPr/>
        </p:nvCxnSpPr>
        <p:spPr>
          <a:xfrm flipV="1">
            <a:off x="3419872" y="4869160"/>
            <a:ext cx="0" cy="432048"/>
          </a:xfrm>
          <a:prstGeom prst="straightConnector1">
            <a:avLst/>
          </a:prstGeom>
          <a:ln w="31750">
            <a:solidFill>
              <a:srgbClr val="008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Gerade Verbindung mit Pfeil 167"/>
          <p:cNvCxnSpPr/>
          <p:nvPr/>
        </p:nvCxnSpPr>
        <p:spPr>
          <a:xfrm flipV="1">
            <a:off x="3707904" y="4869160"/>
            <a:ext cx="0" cy="432048"/>
          </a:xfrm>
          <a:prstGeom prst="straightConnector1">
            <a:avLst/>
          </a:prstGeom>
          <a:ln w="31750">
            <a:solidFill>
              <a:srgbClr val="008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Gerade Verbindung mit Pfeil 168"/>
          <p:cNvCxnSpPr/>
          <p:nvPr/>
        </p:nvCxnSpPr>
        <p:spPr>
          <a:xfrm flipV="1">
            <a:off x="3995936" y="4869160"/>
            <a:ext cx="0" cy="432048"/>
          </a:xfrm>
          <a:prstGeom prst="straightConnector1">
            <a:avLst/>
          </a:prstGeom>
          <a:ln w="31750">
            <a:solidFill>
              <a:srgbClr val="008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Pfeil nach rechts 169"/>
          <p:cNvSpPr/>
          <p:nvPr/>
        </p:nvSpPr>
        <p:spPr>
          <a:xfrm>
            <a:off x="2843808" y="5688633"/>
            <a:ext cx="1728192" cy="648072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75" name="Gruppieren 174"/>
          <p:cNvGrpSpPr/>
          <p:nvPr/>
        </p:nvGrpSpPr>
        <p:grpSpPr>
          <a:xfrm flipV="1">
            <a:off x="3131840" y="5966211"/>
            <a:ext cx="864096" cy="703149"/>
            <a:chOff x="3131840" y="5805264"/>
            <a:chExt cx="864096" cy="432048"/>
          </a:xfrm>
        </p:grpSpPr>
        <p:cxnSp>
          <p:nvCxnSpPr>
            <p:cNvPr id="171" name="Gerade Verbindung mit Pfeil 170"/>
            <p:cNvCxnSpPr/>
            <p:nvPr/>
          </p:nvCxnSpPr>
          <p:spPr>
            <a:xfrm flipV="1">
              <a:off x="3131840" y="5805264"/>
              <a:ext cx="0" cy="432048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Gerade Verbindung mit Pfeil 171"/>
            <p:cNvCxnSpPr/>
            <p:nvPr/>
          </p:nvCxnSpPr>
          <p:spPr>
            <a:xfrm flipV="1">
              <a:off x="3419872" y="5805264"/>
              <a:ext cx="0" cy="432048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Gerade Verbindung mit Pfeil 172"/>
            <p:cNvCxnSpPr/>
            <p:nvPr/>
          </p:nvCxnSpPr>
          <p:spPr>
            <a:xfrm flipV="1">
              <a:off x="3707904" y="5805264"/>
              <a:ext cx="0" cy="432048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Gerade Verbindung mit Pfeil 173"/>
            <p:cNvCxnSpPr/>
            <p:nvPr/>
          </p:nvCxnSpPr>
          <p:spPr>
            <a:xfrm flipV="1">
              <a:off x="3995936" y="5805264"/>
              <a:ext cx="0" cy="432048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6" name="Textfeld 175"/>
          <p:cNvSpPr txBox="1"/>
          <p:nvPr/>
        </p:nvSpPr>
        <p:spPr>
          <a:xfrm>
            <a:off x="2771800" y="2492896"/>
            <a:ext cx="12121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/>
              <a:t>f</a:t>
            </a:r>
            <a:r>
              <a:rPr lang="de-DE" sz="2400" dirty="0" err="1" smtClean="0"/>
              <a:t>erri</a:t>
            </a:r>
            <a:r>
              <a:rPr lang="de-DE" sz="2400" dirty="0" smtClean="0"/>
              <a:t>-</a:t>
            </a:r>
            <a:br>
              <a:rPr lang="de-DE" sz="2400" dirty="0" smtClean="0"/>
            </a:br>
            <a:r>
              <a:rPr lang="de-DE" sz="2400" dirty="0" err="1" smtClean="0"/>
              <a:t>magnet</a:t>
            </a:r>
            <a:endParaRPr lang="de-DE" sz="2400" dirty="0"/>
          </a:p>
        </p:txBody>
      </p:sp>
      <p:sp>
        <p:nvSpPr>
          <p:cNvPr id="177" name="Textfeld 176"/>
          <p:cNvSpPr txBox="1"/>
          <p:nvPr/>
        </p:nvSpPr>
        <p:spPr>
          <a:xfrm>
            <a:off x="5076056" y="5108991"/>
            <a:ext cx="4067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… do </a:t>
            </a:r>
            <a:r>
              <a:rPr lang="de-DE" sz="2400" dirty="0" err="1" smtClean="0"/>
              <a:t>spin</a:t>
            </a:r>
            <a:r>
              <a:rPr lang="de-DE" sz="2400" dirty="0" smtClean="0"/>
              <a:t> </a:t>
            </a:r>
            <a:r>
              <a:rPr lang="de-DE" sz="2400" dirty="0" err="1" smtClean="0"/>
              <a:t>currents</a:t>
            </a:r>
            <a:r>
              <a:rPr lang="de-DE" sz="2400" dirty="0" smtClean="0"/>
              <a:t> </a:t>
            </a:r>
            <a:br>
              <a:rPr lang="de-DE" sz="2400" dirty="0" smtClean="0"/>
            </a:br>
            <a:r>
              <a:rPr lang="de-DE" sz="2400" dirty="0" smtClean="0"/>
              <a:t>    „</a:t>
            </a:r>
            <a:r>
              <a:rPr lang="de-DE" sz="2400" dirty="0" err="1" smtClean="0"/>
              <a:t>simply</a:t>
            </a:r>
            <a:r>
              <a:rPr lang="de-DE" sz="2400" dirty="0" smtClean="0"/>
              <a:t>“ </a:t>
            </a:r>
            <a:r>
              <a:rPr lang="de-DE" sz="2400" dirty="0" err="1" smtClean="0"/>
              <a:t>mirror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net</a:t>
            </a:r>
            <a:r>
              <a:rPr lang="de-DE" sz="2400" dirty="0" smtClean="0"/>
              <a:t> </a:t>
            </a:r>
            <a:br>
              <a:rPr lang="de-DE" sz="2400" dirty="0" smtClean="0"/>
            </a:br>
            <a:r>
              <a:rPr lang="de-DE" sz="2400" dirty="0" smtClean="0"/>
              <a:t>    </a:t>
            </a:r>
            <a:r>
              <a:rPr lang="de-DE" sz="2400" dirty="0" err="1" smtClean="0"/>
              <a:t>magnetization</a:t>
            </a:r>
            <a:r>
              <a:rPr lang="de-DE" sz="2400" dirty="0" smtClean="0"/>
              <a:t> ?</a:t>
            </a:r>
          </a:p>
        </p:txBody>
      </p:sp>
      <p:sp>
        <p:nvSpPr>
          <p:cNvPr id="88" name="Rechteck 87"/>
          <p:cNvSpPr/>
          <p:nvPr/>
        </p:nvSpPr>
        <p:spPr>
          <a:xfrm>
            <a:off x="243724" y="2492896"/>
            <a:ext cx="2457466" cy="2021448"/>
          </a:xfrm>
          <a:prstGeom prst="rect">
            <a:avLst/>
          </a:prstGeom>
          <a:solidFill>
            <a:srgbClr val="33993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0" name="Rechteck 89"/>
          <p:cNvSpPr/>
          <p:nvPr/>
        </p:nvSpPr>
        <p:spPr>
          <a:xfrm>
            <a:off x="4064576" y="2492896"/>
            <a:ext cx="2457466" cy="2021448"/>
          </a:xfrm>
          <a:prstGeom prst="rect">
            <a:avLst/>
          </a:prstGeom>
          <a:solidFill>
            <a:srgbClr val="33993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871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98" grpId="0" animBg="1"/>
      <p:bldP spid="89" grpId="0" animBg="1"/>
      <p:bldP spid="76" grpId="0"/>
      <p:bldP spid="91" grpId="0" animBg="1"/>
      <p:bldP spid="165" grpId="0" animBg="1"/>
      <p:bldP spid="170" grpId="0" animBg="1"/>
      <p:bldP spid="176" grpId="0"/>
      <p:bldP spid="177" grpId="0"/>
      <p:bldP spid="88" grpId="0" animBg="1"/>
      <p:bldP spid="9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35" name="Picture 19" descr="B:\Daten\Spin pumping\Vortrag\FN_local3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0123" y="975172"/>
            <a:ext cx="2788505" cy="224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228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92696"/>
            <a:ext cx="65024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-99392"/>
            <a:ext cx="9144000" cy="657224"/>
          </a:xfrm>
        </p:spPr>
        <p:txBody>
          <a:bodyPr/>
          <a:lstStyle/>
          <a:p>
            <a:r>
              <a:rPr lang="de-DE" sz="2800" dirty="0" err="1" smtClean="0"/>
              <a:t>From</a:t>
            </a:r>
            <a:r>
              <a:rPr lang="de-DE" sz="2800" dirty="0" smtClean="0"/>
              <a:t> </a:t>
            </a:r>
            <a:r>
              <a:rPr lang="de-DE" sz="2800" dirty="0" err="1" smtClean="0"/>
              <a:t>charge</a:t>
            </a:r>
            <a:r>
              <a:rPr lang="de-DE" sz="2800" dirty="0" smtClean="0"/>
              <a:t> </a:t>
            </a:r>
            <a:r>
              <a:rPr lang="de-DE" sz="2800" dirty="0" err="1" smtClean="0"/>
              <a:t>currents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spin</a:t>
            </a:r>
            <a:r>
              <a:rPr lang="de-DE" sz="2800" dirty="0" smtClean="0"/>
              <a:t> </a:t>
            </a:r>
            <a:r>
              <a:rPr lang="de-DE" sz="2800" dirty="0" err="1" smtClean="0"/>
              <a:t>currents</a:t>
            </a:r>
            <a:endParaRPr lang="en-GB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712827" y="2951946"/>
                <a:ext cx="1409938" cy="477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2500" i="1" dirty="0" smtClean="0">
                    <a:solidFill>
                      <a:srgbClr val="0C0C8A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i="1" baseline="-25000" dirty="0" smtClean="0">
                        <a:solidFill>
                          <a:srgbClr val="0C0C8A"/>
                        </a:solidFill>
                        <a:latin typeface="Cambria Math"/>
                      </a:rPr>
                      <m:t>𝑐</m:t>
                    </m:r>
                  </m:oMath>
                </a14:m>
                <a:r>
                  <a:rPr lang="de-DE" sz="2500" i="1" dirty="0" smtClean="0">
                    <a:solidFill>
                      <a:prstClr val="black"/>
                    </a:solidFill>
                    <a:latin typeface="Cambria Math"/>
                  </a:rPr>
                  <a:t>=</a:t>
                </a:r>
                <a:r>
                  <a:rPr lang="de-DE" sz="2500" i="1" dirty="0" smtClean="0">
                    <a:solidFill>
                      <a:srgbClr val="008000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baseline="-25000" dirty="0">
                        <a:solidFill>
                          <a:srgbClr val="008000"/>
                        </a:solidFill>
                        <a:latin typeface="Cambria Math"/>
                        <a:ea typeface="Cambria Math"/>
                      </a:rPr>
                      <m:t>↑</m:t>
                    </m:r>
                  </m:oMath>
                </a14:m>
                <a:r>
                  <a:rPr lang="de-DE" sz="2500" dirty="0" smtClean="0">
                    <a:solidFill>
                      <a:srgbClr val="008000"/>
                    </a:solidFill>
                    <a:latin typeface="Symbol" pitchFamily="18" charset="2"/>
                  </a:rPr>
                  <a:t> </a:t>
                </a:r>
                <a:r>
                  <a:rPr lang="de-DE" sz="2500" dirty="0" smtClean="0">
                    <a:solidFill>
                      <a:prstClr val="black"/>
                    </a:solidFill>
                    <a:latin typeface="Symbol" pitchFamily="18" charset="2"/>
                  </a:rPr>
                  <a:t>+ </a:t>
                </a:r>
                <a:r>
                  <a:rPr lang="de-DE" sz="2500" i="1" dirty="0" smtClean="0">
                    <a:solidFill>
                      <a:srgbClr val="FFCC00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baseline="-25000" dirty="0">
                        <a:solidFill>
                          <a:srgbClr val="FFCC00"/>
                        </a:solidFill>
                        <a:latin typeface="Cambria Math"/>
                        <a:ea typeface="Cambria Math"/>
                      </a:rPr>
                      <m:t>↓</m:t>
                    </m:r>
                  </m:oMath>
                </a14:m>
                <a:endParaRPr lang="de-DE" sz="2500" dirty="0">
                  <a:solidFill>
                    <a:srgbClr val="FFCC00"/>
                  </a:solidFill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827" y="2951946"/>
                <a:ext cx="1409938" cy="477054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l="-7359" t="-10127" b="-291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feld 5"/>
          <p:cNvSpPr txBox="1"/>
          <p:nvPr/>
        </p:nvSpPr>
        <p:spPr>
          <a:xfrm>
            <a:off x="6682620" y="2852936"/>
            <a:ext cx="697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dirty="0" smtClean="0">
                <a:solidFill>
                  <a:prstClr val="black"/>
                </a:solidFill>
                <a:cs typeface="Arial" pitchFamily="34" charset="0"/>
              </a:rPr>
              <a:t>Volta</a:t>
            </a:r>
          </a:p>
        </p:txBody>
      </p:sp>
      <p:sp>
        <p:nvSpPr>
          <p:cNvPr id="9" name="Ellipse 8"/>
          <p:cNvSpPr/>
          <p:nvPr/>
        </p:nvSpPr>
        <p:spPr>
          <a:xfrm>
            <a:off x="4063999" y="900700"/>
            <a:ext cx="411417" cy="515350"/>
          </a:xfrm>
          <a:prstGeom prst="ellipse">
            <a:avLst/>
          </a:prstGeom>
          <a:noFill/>
          <a:ln>
            <a:solidFill>
              <a:schemeClr val="tx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9" name="Bogen 38"/>
          <p:cNvSpPr/>
          <p:nvPr/>
        </p:nvSpPr>
        <p:spPr>
          <a:xfrm>
            <a:off x="3138189" y="855708"/>
            <a:ext cx="4069401" cy="2227902"/>
          </a:xfrm>
          <a:prstGeom prst="arc">
            <a:avLst>
              <a:gd name="adj1" fmla="val 13866206"/>
              <a:gd name="adj2" fmla="val 19684713"/>
            </a:avLst>
          </a:prstGeom>
          <a:ln w="28575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black"/>
              </a:solidFill>
            </a:endParaRPr>
          </a:p>
        </p:txBody>
      </p:sp>
      <p:sp>
        <p:nvSpPr>
          <p:cNvPr id="40" name="Ellipse 39"/>
          <p:cNvSpPr/>
          <p:nvPr/>
        </p:nvSpPr>
        <p:spPr>
          <a:xfrm>
            <a:off x="6444209" y="637465"/>
            <a:ext cx="1224136" cy="2173079"/>
          </a:xfrm>
          <a:prstGeom prst="ellipse">
            <a:avLst/>
          </a:prstGeom>
          <a:noFill/>
          <a:ln>
            <a:solidFill>
              <a:schemeClr val="tx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pic>
        <p:nvPicPr>
          <p:cNvPr id="137232" name="Picture 16" descr="B:\Daten\Spin pumping\Vortrag\spincurrents2_charge-0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54" y="764704"/>
            <a:ext cx="2215261" cy="2118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feld 30"/>
          <p:cNvSpPr txBox="1"/>
          <p:nvPr/>
        </p:nvSpPr>
        <p:spPr>
          <a:xfrm>
            <a:off x="5098172" y="2348880"/>
            <a:ext cx="963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 err="1"/>
              <a:t>Schulhistorische</a:t>
            </a:r>
            <a:r>
              <a:rPr lang="en-US" sz="800" i="1" dirty="0"/>
              <a:t> </a:t>
            </a:r>
            <a:r>
              <a:rPr lang="en-US" sz="800" i="1" dirty="0" smtClean="0"/>
              <a:t/>
            </a:r>
            <a:br>
              <a:rPr lang="en-US" sz="800" i="1" dirty="0" smtClean="0"/>
            </a:br>
            <a:r>
              <a:rPr lang="en-US" sz="800" i="1" dirty="0" err="1" smtClean="0"/>
              <a:t>Sammlung</a:t>
            </a:r>
            <a:r>
              <a:rPr lang="en-US" sz="800" dirty="0" smtClean="0"/>
              <a:t>, </a:t>
            </a:r>
            <a:br>
              <a:rPr lang="en-US" sz="800" dirty="0" smtClean="0"/>
            </a:br>
            <a:r>
              <a:rPr lang="en-US" sz="800" dirty="0" smtClean="0"/>
              <a:t>Bremerhaven</a:t>
            </a:r>
            <a:endParaRPr lang="en-US" sz="800" dirty="0"/>
          </a:p>
        </p:txBody>
      </p:sp>
      <p:pic>
        <p:nvPicPr>
          <p:cNvPr id="33" name="Grafik 3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637" y="1225154"/>
            <a:ext cx="946427" cy="1025574"/>
          </a:xfrm>
          <a:prstGeom prst="rect">
            <a:avLst/>
          </a:prstGeom>
        </p:spPr>
      </p:pic>
      <p:sp>
        <p:nvSpPr>
          <p:cNvPr id="34" name="Textfeld 33"/>
          <p:cNvSpPr txBox="1"/>
          <p:nvPr/>
        </p:nvSpPr>
        <p:spPr>
          <a:xfrm>
            <a:off x="5076056" y="284364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dirty="0" err="1" smtClean="0">
                <a:solidFill>
                  <a:prstClr val="black"/>
                </a:solidFill>
                <a:cs typeface="Arial" pitchFamily="34" charset="0"/>
              </a:rPr>
              <a:t>Ørsted</a:t>
            </a:r>
            <a:endParaRPr lang="de-DE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6772453" y="2421468"/>
            <a:ext cx="6078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wikipedia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8292072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hteck 30"/>
          <p:cNvSpPr/>
          <p:nvPr/>
        </p:nvSpPr>
        <p:spPr>
          <a:xfrm>
            <a:off x="0" y="116632"/>
            <a:ext cx="9443236" cy="609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753967" y="-579317"/>
            <a:ext cx="8532525" cy="369887"/>
          </a:xfrm>
        </p:spPr>
        <p:txBody>
          <a:bodyPr/>
          <a:lstStyle/>
          <a:p>
            <a:r>
              <a:rPr lang="en-US" dirty="0" smtClean="0"/>
              <a:t>Spin </a:t>
            </a:r>
            <a:r>
              <a:rPr lang="en-US" dirty="0" err="1" smtClean="0"/>
              <a:t>Seebeck</a:t>
            </a:r>
            <a:r>
              <a:rPr lang="en-US" dirty="0" smtClean="0"/>
              <a:t> Effect in </a:t>
            </a:r>
            <a:r>
              <a:rPr lang="en-US" dirty="0" err="1" smtClean="0"/>
              <a:t>GdIG</a:t>
            </a:r>
            <a:r>
              <a:rPr lang="en-US" dirty="0" smtClean="0"/>
              <a:t>/Pt</a:t>
            </a:r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2092890" y="6517319"/>
            <a:ext cx="3267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00CC"/>
                </a:solidFill>
              </a:rPr>
              <a:t>Geprägs</a:t>
            </a:r>
            <a:r>
              <a:rPr lang="en-US" sz="1600" dirty="0" smtClean="0">
                <a:solidFill>
                  <a:srgbClr val="0000CC"/>
                </a:solidFill>
              </a:rPr>
              <a:t> </a:t>
            </a:r>
            <a:r>
              <a:rPr lang="en-US" sz="1600" i="1" dirty="0" smtClean="0">
                <a:solidFill>
                  <a:srgbClr val="0000CC"/>
                </a:solidFill>
              </a:rPr>
              <a:t>et al.</a:t>
            </a:r>
            <a:r>
              <a:rPr lang="en-US" sz="1600" dirty="0" smtClean="0">
                <a:solidFill>
                  <a:srgbClr val="0000CC"/>
                </a:solidFill>
              </a:rPr>
              <a:t>, </a:t>
            </a:r>
            <a:r>
              <a:rPr lang="en-US" sz="1600" dirty="0" err="1" smtClean="0">
                <a:solidFill>
                  <a:srgbClr val="0000CC"/>
                </a:solidFill>
              </a:rPr>
              <a:t>arXiv</a:t>
            </a:r>
            <a:r>
              <a:rPr lang="en-US" sz="1600" dirty="0" smtClean="0">
                <a:solidFill>
                  <a:srgbClr val="0000CC"/>
                </a:solidFill>
              </a:rPr>
              <a:t>: 1405.4971  </a:t>
            </a:r>
            <a:endParaRPr lang="en-US" sz="1600" dirty="0">
              <a:solidFill>
                <a:srgbClr val="0000CC"/>
              </a:solidFill>
            </a:endParaRPr>
          </a:p>
        </p:txBody>
      </p:sp>
      <p:pic>
        <p:nvPicPr>
          <p:cNvPr id="54" name="Grafik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8" y="219696"/>
            <a:ext cx="2414225" cy="1841152"/>
          </a:xfrm>
          <a:prstGeom prst="rect">
            <a:avLst/>
          </a:prstGeom>
        </p:spPr>
      </p:pic>
      <p:pic>
        <p:nvPicPr>
          <p:cNvPr id="56" name="Grafik 5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4" y="2638887"/>
            <a:ext cx="2408129" cy="1835055"/>
          </a:xfrm>
          <a:prstGeom prst="rect">
            <a:avLst/>
          </a:prstGeom>
        </p:spPr>
      </p:pic>
      <p:pic>
        <p:nvPicPr>
          <p:cNvPr id="57" name="Grafik 5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07" y="4534080"/>
            <a:ext cx="2414225" cy="1847248"/>
          </a:xfrm>
          <a:prstGeom prst="rect">
            <a:avLst/>
          </a:prstGeom>
        </p:spPr>
      </p:pic>
      <p:pic>
        <p:nvPicPr>
          <p:cNvPr id="59" name="Grafik 5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390" y="2652007"/>
            <a:ext cx="6419644" cy="4810161"/>
          </a:xfrm>
          <a:prstGeom prst="rect">
            <a:avLst/>
          </a:prstGeom>
        </p:spPr>
      </p:pic>
      <p:pic>
        <p:nvPicPr>
          <p:cNvPr id="62" name="Grafik 6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-566104"/>
            <a:ext cx="10960621" cy="709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076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0" name="Rechteck 9"/>
          <p:cNvSpPr/>
          <p:nvPr/>
        </p:nvSpPr>
        <p:spPr>
          <a:xfrm>
            <a:off x="2483768" y="286134"/>
            <a:ext cx="6912768" cy="5505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9" descr="B:\Daten\Spin pumping\Vortrag\SHE_ISHE4-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521" y="624669"/>
            <a:ext cx="1900600" cy="1240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B:\Daten\Spin pumping\Vortrag\SHE_ISHE4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548680"/>
            <a:ext cx="189502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feld 12"/>
          <p:cNvSpPr txBox="1"/>
          <p:nvPr/>
        </p:nvSpPr>
        <p:spPr>
          <a:xfrm>
            <a:off x="35496" y="764704"/>
            <a:ext cx="4747654" cy="1015663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pure </a:t>
            </a:r>
            <a:r>
              <a:rPr lang="en-US" sz="2000" dirty="0" smtClean="0">
                <a:solidFill>
                  <a:srgbClr val="FF0000"/>
                </a:solidFill>
              </a:rPr>
              <a:t>spin currents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>
                <a:solidFill>
                  <a:srgbClr val="FF0000"/>
                </a:solidFill>
              </a:rPr>
              <a:t>spin Hall effect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inverse spin Hall effect</a:t>
            </a:r>
            <a:endParaRPr lang="en-US" sz="2000" dirty="0" smtClean="0">
              <a:solidFill>
                <a:srgbClr val="000099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5496" y="2348880"/>
            <a:ext cx="7056784" cy="332398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s</a:t>
            </a:r>
            <a:r>
              <a:rPr lang="en-US" sz="2000" dirty="0" smtClean="0">
                <a:solidFill>
                  <a:srgbClr val="FF0000"/>
                </a:solidFill>
              </a:rPr>
              <a:t>pin </a:t>
            </a:r>
            <a:r>
              <a:rPr lang="en-US" sz="2000" dirty="0" err="1" smtClean="0">
                <a:solidFill>
                  <a:srgbClr val="FF0000"/>
                </a:solidFill>
              </a:rPr>
              <a:t>Seebeck</a:t>
            </a:r>
            <a:r>
              <a:rPr lang="en-US" sz="2000" dirty="0" smtClean="0">
                <a:solidFill>
                  <a:srgbClr val="FF0000"/>
                </a:solidFill>
              </a:rPr>
              <a:t> effect </a:t>
            </a:r>
            <a:r>
              <a:rPr lang="en-US" sz="2000" dirty="0" smtClean="0"/>
              <a:t>(SSE):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   spin-current induced </a:t>
            </a:r>
            <a:br>
              <a:rPr lang="en-US" sz="2000" dirty="0" smtClean="0"/>
            </a:br>
            <a:r>
              <a:rPr lang="en-US" sz="2000" dirty="0" smtClean="0"/>
              <a:t>   </a:t>
            </a:r>
            <a:r>
              <a:rPr lang="en-US" sz="2000" dirty="0" err="1" smtClean="0"/>
              <a:t>thermopower</a:t>
            </a:r>
            <a:r>
              <a:rPr lang="en-US" sz="2000" dirty="0" smtClean="0"/>
              <a:t> voltage</a:t>
            </a:r>
            <a:br>
              <a:rPr lang="en-US" sz="2000" dirty="0" smtClean="0"/>
            </a:br>
            <a:r>
              <a:rPr lang="en-US" sz="2000" dirty="0" smtClean="0"/>
              <a:t>   in a nonmagnetic metal (Pt),  </a:t>
            </a:r>
            <a:br>
              <a:rPr lang="en-US" sz="2000" dirty="0" smtClean="0"/>
            </a:br>
            <a:r>
              <a:rPr lang="en-US" sz="2000" dirty="0" smtClean="0"/>
              <a:t>   governed by </a:t>
            </a:r>
            <a:r>
              <a:rPr lang="en-US" sz="2000" b="1" dirty="0" smtClean="0"/>
              <a:t>M</a:t>
            </a:r>
            <a:r>
              <a:rPr lang="en-US" sz="2000" dirty="0" smtClean="0"/>
              <a:t> in insulating FM (YIG)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rgbClr val="000099"/>
                </a:solidFill>
              </a:rPr>
              <a:t>   </a:t>
            </a:r>
            <a:r>
              <a:rPr lang="en-US" sz="2000" dirty="0" smtClean="0">
                <a:solidFill>
                  <a:srgbClr val="000099"/>
                </a:solidFill>
              </a:rPr>
              <a:t>… what is the SSE time constant ?</a:t>
            </a:r>
          </a:p>
          <a:p>
            <a:pPr>
              <a:spcBef>
                <a:spcPts val="600"/>
              </a:spcBef>
            </a:pPr>
            <a:r>
              <a:rPr lang="en-US" sz="2000" dirty="0">
                <a:solidFill>
                  <a:srgbClr val="000099"/>
                </a:solidFill>
              </a:rPr>
              <a:t> </a:t>
            </a:r>
            <a:r>
              <a:rPr lang="en-US" sz="2000" dirty="0" smtClean="0">
                <a:solidFill>
                  <a:srgbClr val="000099"/>
                </a:solidFill>
              </a:rPr>
              <a:t>  </a:t>
            </a:r>
            <a:r>
              <a:rPr lang="en-US" sz="2000" dirty="0">
                <a:solidFill>
                  <a:srgbClr val="000099"/>
                </a:solidFill>
              </a:rPr>
              <a:t>… </a:t>
            </a:r>
            <a:r>
              <a:rPr lang="de-DE" sz="2000" dirty="0" err="1">
                <a:solidFill>
                  <a:srgbClr val="000099"/>
                </a:solidFill>
              </a:rPr>
              <a:t>spin</a:t>
            </a:r>
            <a:r>
              <a:rPr lang="de-DE" sz="2000" dirty="0">
                <a:solidFill>
                  <a:srgbClr val="000099"/>
                </a:solidFill>
              </a:rPr>
              <a:t> </a:t>
            </a:r>
            <a:r>
              <a:rPr lang="de-DE" sz="2000" dirty="0" err="1">
                <a:solidFill>
                  <a:srgbClr val="000099"/>
                </a:solidFill>
              </a:rPr>
              <a:t>currents</a:t>
            </a:r>
            <a:r>
              <a:rPr lang="de-DE" sz="2000" dirty="0">
                <a:solidFill>
                  <a:srgbClr val="000099"/>
                </a:solidFill>
              </a:rPr>
              <a:t> DO NOT „</a:t>
            </a:r>
            <a:r>
              <a:rPr lang="de-DE" sz="2000" dirty="0" err="1">
                <a:solidFill>
                  <a:srgbClr val="000099"/>
                </a:solidFill>
              </a:rPr>
              <a:t>simply</a:t>
            </a:r>
            <a:r>
              <a:rPr lang="de-DE" sz="2000" dirty="0">
                <a:solidFill>
                  <a:srgbClr val="000099"/>
                </a:solidFill>
              </a:rPr>
              <a:t>“ </a:t>
            </a:r>
            <a:r>
              <a:rPr lang="de-DE" sz="2000" dirty="0" err="1" smtClean="0">
                <a:solidFill>
                  <a:srgbClr val="000099"/>
                </a:solidFill>
              </a:rPr>
              <a:t>mirror</a:t>
            </a:r>
            <a:r>
              <a:rPr lang="de-DE" sz="2000" dirty="0" smtClean="0">
                <a:solidFill>
                  <a:srgbClr val="000099"/>
                </a:solidFill>
              </a:rPr>
              <a:t/>
            </a:r>
            <a:br>
              <a:rPr lang="de-DE" sz="2000" dirty="0" smtClean="0">
                <a:solidFill>
                  <a:srgbClr val="000099"/>
                </a:solidFill>
              </a:rPr>
            </a:br>
            <a:r>
              <a:rPr lang="de-DE" sz="2000" dirty="0" smtClean="0">
                <a:solidFill>
                  <a:srgbClr val="000099"/>
                </a:solidFill>
              </a:rPr>
              <a:t>        </a:t>
            </a:r>
            <a:r>
              <a:rPr lang="de-DE" sz="2000" dirty="0" err="1">
                <a:solidFill>
                  <a:srgbClr val="000099"/>
                </a:solidFill>
              </a:rPr>
              <a:t>the</a:t>
            </a:r>
            <a:r>
              <a:rPr lang="de-DE" sz="2000" dirty="0">
                <a:solidFill>
                  <a:srgbClr val="000099"/>
                </a:solidFill>
              </a:rPr>
              <a:t> </a:t>
            </a:r>
            <a:r>
              <a:rPr lang="de-DE" sz="2000" dirty="0" err="1">
                <a:solidFill>
                  <a:srgbClr val="000099"/>
                </a:solidFill>
              </a:rPr>
              <a:t>net</a:t>
            </a:r>
            <a:r>
              <a:rPr lang="de-DE" sz="2000" dirty="0">
                <a:solidFill>
                  <a:srgbClr val="000099"/>
                </a:solidFill>
              </a:rPr>
              <a:t> </a:t>
            </a:r>
            <a:r>
              <a:rPr lang="de-DE" sz="2000" dirty="0" err="1">
                <a:solidFill>
                  <a:srgbClr val="000099"/>
                </a:solidFill>
              </a:rPr>
              <a:t>magnetization</a:t>
            </a:r>
            <a:r>
              <a:rPr lang="de-DE" sz="2000" dirty="0">
                <a:solidFill>
                  <a:srgbClr val="000099"/>
                </a:solidFill>
              </a:rPr>
              <a:t> </a:t>
            </a:r>
          </a:p>
          <a:p>
            <a:pPr>
              <a:spcBef>
                <a:spcPts val="1200"/>
              </a:spcBef>
            </a:pPr>
            <a:endParaRPr lang="en-US" sz="2000" dirty="0" smtClean="0">
              <a:solidFill>
                <a:srgbClr val="000099"/>
              </a:solidFill>
            </a:endParaRPr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412" y="-151670"/>
            <a:ext cx="2397286" cy="1976763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311" y="2420888"/>
            <a:ext cx="1585841" cy="1481799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5086770"/>
            <a:ext cx="2733819" cy="204841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5388265"/>
            <a:ext cx="2594203" cy="1260637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6308" y="5336715"/>
            <a:ext cx="2101217" cy="144849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2153" y="1963987"/>
            <a:ext cx="2792210" cy="2999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117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34" name="Picture 18" descr="B:\Daten\Spin pumping\Vortrag\FN_local3_Spin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648" y="4057686"/>
            <a:ext cx="2788506" cy="224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235" name="Picture 19" descr="B:\Daten\Spin pumping\Vortrag\FN_local3-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0123" y="975172"/>
            <a:ext cx="2788505" cy="224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-99392"/>
            <a:ext cx="9144000" cy="657224"/>
          </a:xfrm>
        </p:spPr>
        <p:txBody>
          <a:bodyPr/>
          <a:lstStyle/>
          <a:p>
            <a:r>
              <a:rPr lang="de-DE" sz="2800" dirty="0" err="1" smtClean="0"/>
              <a:t>From</a:t>
            </a:r>
            <a:r>
              <a:rPr lang="de-DE" sz="2800" dirty="0" smtClean="0"/>
              <a:t> </a:t>
            </a:r>
            <a:r>
              <a:rPr lang="de-DE" sz="2800" dirty="0" err="1" smtClean="0"/>
              <a:t>charge</a:t>
            </a:r>
            <a:r>
              <a:rPr lang="de-DE" sz="2800" dirty="0" smtClean="0"/>
              <a:t> </a:t>
            </a:r>
            <a:r>
              <a:rPr lang="de-DE" sz="2800" dirty="0" err="1" smtClean="0"/>
              <a:t>currents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spin</a:t>
            </a:r>
            <a:r>
              <a:rPr lang="de-DE" sz="2800" dirty="0" smtClean="0"/>
              <a:t> </a:t>
            </a:r>
            <a:r>
              <a:rPr lang="de-DE" sz="2800" dirty="0" err="1" smtClean="0"/>
              <a:t>currents</a:t>
            </a:r>
            <a:endParaRPr lang="en-GB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712827" y="2951946"/>
                <a:ext cx="1409938" cy="477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2500" i="1" dirty="0" smtClean="0">
                    <a:solidFill>
                      <a:srgbClr val="0C0C8A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i="1" baseline="-25000" dirty="0" smtClean="0">
                        <a:solidFill>
                          <a:srgbClr val="0C0C8A"/>
                        </a:solidFill>
                        <a:latin typeface="Cambria Math"/>
                      </a:rPr>
                      <m:t>𝑐</m:t>
                    </m:r>
                  </m:oMath>
                </a14:m>
                <a:r>
                  <a:rPr lang="de-DE" sz="2500" i="1" dirty="0" smtClean="0">
                    <a:solidFill>
                      <a:prstClr val="black"/>
                    </a:solidFill>
                    <a:latin typeface="Cambria Math"/>
                  </a:rPr>
                  <a:t>=</a:t>
                </a:r>
                <a:r>
                  <a:rPr lang="de-DE" sz="2500" i="1" dirty="0" smtClean="0">
                    <a:solidFill>
                      <a:srgbClr val="008000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baseline="-25000" dirty="0">
                        <a:solidFill>
                          <a:srgbClr val="008000"/>
                        </a:solidFill>
                        <a:latin typeface="Cambria Math"/>
                        <a:ea typeface="Cambria Math"/>
                      </a:rPr>
                      <m:t>↑</m:t>
                    </m:r>
                  </m:oMath>
                </a14:m>
                <a:r>
                  <a:rPr lang="de-DE" sz="2500" dirty="0" smtClean="0">
                    <a:solidFill>
                      <a:srgbClr val="008000"/>
                    </a:solidFill>
                    <a:latin typeface="Symbol" pitchFamily="18" charset="2"/>
                  </a:rPr>
                  <a:t> </a:t>
                </a:r>
                <a:r>
                  <a:rPr lang="de-DE" sz="2500" dirty="0" smtClean="0">
                    <a:solidFill>
                      <a:prstClr val="black"/>
                    </a:solidFill>
                    <a:latin typeface="Symbol" pitchFamily="18" charset="2"/>
                  </a:rPr>
                  <a:t>+ </a:t>
                </a:r>
                <a:r>
                  <a:rPr lang="de-DE" sz="2500" i="1" dirty="0" smtClean="0">
                    <a:solidFill>
                      <a:srgbClr val="FFCC00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baseline="-25000" dirty="0">
                        <a:solidFill>
                          <a:srgbClr val="FFCC00"/>
                        </a:solidFill>
                        <a:latin typeface="Cambria Math"/>
                        <a:ea typeface="Cambria Math"/>
                      </a:rPr>
                      <m:t>↓</m:t>
                    </m:r>
                  </m:oMath>
                </a14:m>
                <a:endParaRPr lang="de-DE" sz="2500" dirty="0">
                  <a:solidFill>
                    <a:srgbClr val="FFCC00"/>
                  </a:solidFill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827" y="2951946"/>
                <a:ext cx="1409938" cy="477054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l="-7359" t="-10127" b="-291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363693" y="5950665"/>
                <a:ext cx="2108206" cy="7058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de-DE" sz="2500" i="1" smtClean="0">
                        <a:solidFill>
                          <a:srgbClr val="FF0000"/>
                        </a:solidFill>
                        <a:latin typeface="Cambria Math"/>
                      </a:rPr>
                      <m:t>𝐽</m:t>
                    </m:r>
                    <m:r>
                      <m:rPr>
                        <m:sty m:val="p"/>
                      </m:rPr>
                      <a:rPr lang="de-DE" sz="2500" baseline="-25000" smtClean="0">
                        <a:solidFill>
                          <a:srgbClr val="FF0000"/>
                        </a:solidFill>
                        <a:latin typeface="Cambria Math"/>
                      </a:rPr>
                      <m:t>s</m:t>
                    </m:r>
                    <m:r>
                      <a:rPr lang="de-DE" sz="2500" i="1" dirty="0" smtClean="0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de-DE" sz="2500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type m:val="lin"/>
                            <m:ctrlPr>
                              <a:rPr lang="de-DE" sz="2500" i="1" dirty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2500" i="1" dirty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ℏ</m:t>
                            </m:r>
                          </m:num>
                          <m:den>
                            <m:r>
                              <a:rPr lang="de-DE" sz="2500" i="1" dirty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num>
                      <m:den>
                        <m:r>
                          <a:rPr lang="de-DE" sz="2500" i="1" dirty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𝑞</m:t>
                        </m:r>
                      </m:den>
                    </m:f>
                  </m:oMath>
                </a14:m>
                <a:r>
                  <a:rPr lang="de-DE" sz="2500" i="1" dirty="0" smtClean="0">
                    <a:solidFill>
                      <a:prstClr val="black"/>
                    </a:solidFill>
                    <a:cs typeface="Arial" pitchFamily="34" charset="0"/>
                  </a:rPr>
                  <a:t>(</a:t>
                </a:r>
                <a:r>
                  <a:rPr lang="de-DE" sz="2500" i="1" dirty="0" smtClean="0">
                    <a:solidFill>
                      <a:srgbClr val="008000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baseline="-25000" dirty="0">
                        <a:solidFill>
                          <a:srgbClr val="008000"/>
                        </a:solidFill>
                        <a:latin typeface="Cambria Math"/>
                        <a:ea typeface="Cambria Math"/>
                      </a:rPr>
                      <m:t>↑</m:t>
                    </m:r>
                  </m:oMath>
                </a14:m>
                <a:r>
                  <a:rPr lang="de-DE" sz="2500" dirty="0" smtClean="0">
                    <a:solidFill>
                      <a:prstClr val="black"/>
                    </a:solidFill>
                    <a:latin typeface="Symbol" pitchFamily="18" charset="2"/>
                  </a:rPr>
                  <a:t>- </a:t>
                </a:r>
                <a:r>
                  <a:rPr lang="de-DE" sz="2500" i="1" dirty="0" smtClean="0">
                    <a:solidFill>
                      <a:srgbClr val="FFCC00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baseline="-25000" dirty="0">
                        <a:solidFill>
                          <a:srgbClr val="FFCC00"/>
                        </a:solidFill>
                        <a:latin typeface="Cambria Math"/>
                        <a:ea typeface="Cambria Math"/>
                      </a:rPr>
                      <m:t>↓</m:t>
                    </m:r>
                  </m:oMath>
                </a14:m>
                <a:r>
                  <a:rPr lang="de-DE" sz="2500" dirty="0" smtClean="0">
                    <a:solidFill>
                      <a:prstClr val="black"/>
                    </a:solidFill>
                    <a:cs typeface="Arial" pitchFamily="34" charset="0"/>
                  </a:rPr>
                  <a:t>)</a:t>
                </a:r>
                <a:endParaRPr lang="de-DE" sz="2500" dirty="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693" y="5950665"/>
                <a:ext cx="2108206" cy="705899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r="-2609" b="-86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Gerade Verbindung 18"/>
          <p:cNvCxnSpPr/>
          <p:nvPr/>
        </p:nvCxnSpPr>
        <p:spPr>
          <a:xfrm rot="10800000">
            <a:off x="34505" y="3562840"/>
            <a:ext cx="9020199" cy="2363"/>
          </a:xfrm>
          <a:prstGeom prst="line">
            <a:avLst/>
          </a:prstGeom>
          <a:ln w="28575">
            <a:gradFill flip="none" rotWithShape="1">
              <a:gsLst>
                <a:gs pos="0">
                  <a:srgbClr val="020480"/>
                </a:gs>
                <a:gs pos="100000">
                  <a:schemeClr val="accent1">
                    <a:tint val="44500"/>
                    <a:satMod val="160000"/>
                  </a:schemeClr>
                </a:gs>
              </a:gsLst>
              <a:lin ang="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llipse 26"/>
          <p:cNvSpPr/>
          <p:nvPr/>
        </p:nvSpPr>
        <p:spPr>
          <a:xfrm>
            <a:off x="4063998" y="3933056"/>
            <a:ext cx="411417" cy="515350"/>
          </a:xfrm>
          <a:prstGeom prst="ellipse">
            <a:avLst/>
          </a:prstGeom>
          <a:solidFill>
            <a:schemeClr val="bg1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44" name="Ellipse 43"/>
          <p:cNvSpPr/>
          <p:nvPr/>
        </p:nvSpPr>
        <p:spPr>
          <a:xfrm>
            <a:off x="4063997" y="3933056"/>
            <a:ext cx="411417" cy="515350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3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de-DE" sz="30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7232" name="Picture 16" descr="B:\Daten\Spin pumping\Vortrag\spincurrents2_charge-0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54" y="764704"/>
            <a:ext cx="2215261" cy="2118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233" name="Picture 17" descr="B:\Daten\Spin pumping\Vortrag\spincurrents2-01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42" y="3805641"/>
            <a:ext cx="2225373" cy="2111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hteck 29"/>
          <p:cNvSpPr/>
          <p:nvPr/>
        </p:nvSpPr>
        <p:spPr>
          <a:xfrm>
            <a:off x="4932040" y="4603593"/>
            <a:ext cx="582597" cy="515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Ellipse 34"/>
          <p:cNvSpPr/>
          <p:nvPr/>
        </p:nvSpPr>
        <p:spPr>
          <a:xfrm>
            <a:off x="5045433" y="4603592"/>
            <a:ext cx="411417" cy="515350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3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de-DE" sz="30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4932039" y="1509813"/>
            <a:ext cx="582597" cy="465292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llipse 2"/>
          <p:cNvSpPr/>
          <p:nvPr/>
        </p:nvSpPr>
        <p:spPr>
          <a:xfrm>
            <a:off x="4898797" y="1509813"/>
            <a:ext cx="465291" cy="465291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Gerade Verbindung mit Pfeil 11"/>
          <p:cNvCxnSpPr/>
          <p:nvPr/>
        </p:nvCxnSpPr>
        <p:spPr>
          <a:xfrm flipV="1">
            <a:off x="5011897" y="1598443"/>
            <a:ext cx="219289" cy="2880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1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043990" y="1153454"/>
            <a:ext cx="2275950" cy="1576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Textfeld 44"/>
          <p:cNvSpPr txBox="1"/>
          <p:nvPr/>
        </p:nvSpPr>
        <p:spPr>
          <a:xfrm>
            <a:off x="6822936" y="3051973"/>
            <a:ext cx="1011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cs typeface="Arial" pitchFamily="34" charset="0"/>
              </a:rPr>
              <a:t>Intel Core i7</a:t>
            </a:r>
            <a:endParaRPr lang="en-US" sz="120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31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972485" y="6474001"/>
            <a:ext cx="2133600" cy="365125"/>
          </a:xfrm>
        </p:spPr>
        <p:txBody>
          <a:bodyPr/>
          <a:lstStyle/>
          <a:p>
            <a:fld id="{B1809A9B-A25A-4DCA-A35D-D331FC6BC9D7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5868144" y="4293096"/>
            <a:ext cx="2627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Symbol" pitchFamily="18" charset="2"/>
              <a:buChar char="®"/>
            </a:pPr>
            <a:r>
              <a:rPr lang="en-US" dirty="0" smtClean="0">
                <a:solidFill>
                  <a:srgbClr val="FF0000"/>
                </a:solidFill>
              </a:rPr>
              <a:t>spin current source ?</a:t>
            </a:r>
          </a:p>
          <a:p>
            <a:pPr marL="285750" indent="-285750">
              <a:buFont typeface="Symbol" pitchFamily="18" charset="2"/>
              <a:buChar char="®"/>
            </a:pPr>
            <a:r>
              <a:rPr lang="en-US" dirty="0" smtClean="0">
                <a:solidFill>
                  <a:srgbClr val="FF0000"/>
                </a:solidFill>
              </a:rPr>
              <a:t>spin current meter 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8604448" y="6525344"/>
            <a:ext cx="539552" cy="3326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Grafik 4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293" y="4430281"/>
            <a:ext cx="2380493" cy="1962916"/>
          </a:xfrm>
          <a:prstGeom prst="rect">
            <a:avLst/>
          </a:prstGeom>
        </p:spPr>
      </p:pic>
      <p:sp>
        <p:nvSpPr>
          <p:cNvPr id="46" name="Textfeld 45"/>
          <p:cNvSpPr txBox="1"/>
          <p:nvPr/>
        </p:nvSpPr>
        <p:spPr>
          <a:xfrm>
            <a:off x="5912939" y="5533588"/>
            <a:ext cx="1556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…this talk:</a:t>
            </a:r>
          </a:p>
          <a:p>
            <a:r>
              <a:rPr lang="en-US" dirty="0" smtClean="0"/>
              <a:t>F/N hybrids 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94552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7" grpId="0" animBg="1"/>
      <p:bldP spid="44" grpId="0" animBg="1"/>
      <p:bldP spid="30" grpId="0" animBg="1"/>
      <p:bldP spid="35" grpId="0" animBg="1"/>
      <p:bldP spid="32" grpId="0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34" name="Picture 18" descr="B:\Daten\Spin pumping\Vortrag\FN_local3_Spin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648" y="4057686"/>
            <a:ext cx="2788506" cy="224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235" name="Picture 19" descr="B:\Daten\Spin pumping\Vortrag\FN_local3-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0123" y="975172"/>
            <a:ext cx="2788505" cy="224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-99392"/>
            <a:ext cx="9144000" cy="657224"/>
          </a:xfrm>
        </p:spPr>
        <p:txBody>
          <a:bodyPr/>
          <a:lstStyle/>
          <a:p>
            <a:r>
              <a:rPr lang="de-DE" sz="2800" dirty="0" err="1" smtClean="0"/>
              <a:t>From</a:t>
            </a:r>
            <a:r>
              <a:rPr lang="de-DE" sz="2800" dirty="0" smtClean="0"/>
              <a:t> </a:t>
            </a:r>
            <a:r>
              <a:rPr lang="de-DE" sz="2800" dirty="0" err="1" smtClean="0"/>
              <a:t>charge</a:t>
            </a:r>
            <a:r>
              <a:rPr lang="de-DE" sz="2800" dirty="0" smtClean="0"/>
              <a:t> </a:t>
            </a:r>
            <a:r>
              <a:rPr lang="de-DE" sz="2800" dirty="0" err="1" smtClean="0"/>
              <a:t>currents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spin</a:t>
            </a:r>
            <a:r>
              <a:rPr lang="de-DE" sz="2800" dirty="0" smtClean="0"/>
              <a:t> </a:t>
            </a:r>
            <a:r>
              <a:rPr lang="de-DE" sz="2800" dirty="0" err="1" smtClean="0"/>
              <a:t>currents</a:t>
            </a:r>
            <a:endParaRPr lang="en-GB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712827" y="2951946"/>
                <a:ext cx="1409938" cy="477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2500" i="1" dirty="0" smtClean="0">
                    <a:solidFill>
                      <a:srgbClr val="0C0C8A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i="1" baseline="-25000" dirty="0" smtClean="0">
                        <a:solidFill>
                          <a:srgbClr val="0C0C8A"/>
                        </a:solidFill>
                        <a:latin typeface="Cambria Math"/>
                      </a:rPr>
                      <m:t>𝑐</m:t>
                    </m:r>
                  </m:oMath>
                </a14:m>
                <a:r>
                  <a:rPr lang="de-DE" sz="2500" i="1" dirty="0" smtClean="0">
                    <a:solidFill>
                      <a:prstClr val="black"/>
                    </a:solidFill>
                    <a:latin typeface="Cambria Math"/>
                  </a:rPr>
                  <a:t>=</a:t>
                </a:r>
                <a:r>
                  <a:rPr lang="de-DE" sz="2500" i="1" dirty="0" smtClean="0">
                    <a:solidFill>
                      <a:srgbClr val="008000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baseline="-25000" dirty="0">
                        <a:solidFill>
                          <a:srgbClr val="008000"/>
                        </a:solidFill>
                        <a:latin typeface="Cambria Math"/>
                        <a:ea typeface="Cambria Math"/>
                      </a:rPr>
                      <m:t>↑</m:t>
                    </m:r>
                  </m:oMath>
                </a14:m>
                <a:r>
                  <a:rPr lang="de-DE" sz="2500" dirty="0" smtClean="0">
                    <a:solidFill>
                      <a:srgbClr val="008000"/>
                    </a:solidFill>
                    <a:latin typeface="Symbol" pitchFamily="18" charset="2"/>
                  </a:rPr>
                  <a:t> </a:t>
                </a:r>
                <a:r>
                  <a:rPr lang="de-DE" sz="2500" dirty="0" smtClean="0">
                    <a:solidFill>
                      <a:prstClr val="black"/>
                    </a:solidFill>
                    <a:latin typeface="Symbol" pitchFamily="18" charset="2"/>
                  </a:rPr>
                  <a:t>+ </a:t>
                </a:r>
                <a:r>
                  <a:rPr lang="de-DE" sz="2500" i="1" dirty="0" smtClean="0">
                    <a:solidFill>
                      <a:srgbClr val="FFCC00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baseline="-25000" dirty="0">
                        <a:solidFill>
                          <a:srgbClr val="FFCC00"/>
                        </a:solidFill>
                        <a:latin typeface="Cambria Math"/>
                        <a:ea typeface="Cambria Math"/>
                      </a:rPr>
                      <m:t>↓</m:t>
                    </m:r>
                  </m:oMath>
                </a14:m>
                <a:endParaRPr lang="de-DE" sz="2500" dirty="0">
                  <a:solidFill>
                    <a:srgbClr val="FFCC00"/>
                  </a:solidFill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827" y="2951946"/>
                <a:ext cx="1409938" cy="477054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l="-7359" t="-10127" b="-291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363693" y="5950665"/>
                <a:ext cx="2108206" cy="7058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de-DE" sz="2500" i="1" smtClean="0">
                        <a:solidFill>
                          <a:srgbClr val="FF0000"/>
                        </a:solidFill>
                        <a:latin typeface="Cambria Math"/>
                      </a:rPr>
                      <m:t>𝐽</m:t>
                    </m:r>
                    <m:r>
                      <m:rPr>
                        <m:sty m:val="p"/>
                      </m:rPr>
                      <a:rPr lang="de-DE" sz="2500" baseline="-25000" smtClean="0">
                        <a:solidFill>
                          <a:srgbClr val="FF0000"/>
                        </a:solidFill>
                        <a:latin typeface="Cambria Math"/>
                      </a:rPr>
                      <m:t>s</m:t>
                    </m:r>
                    <m:r>
                      <a:rPr lang="de-DE" sz="2500" i="1" dirty="0" smtClean="0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de-DE" sz="2500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type m:val="lin"/>
                            <m:ctrlPr>
                              <a:rPr lang="de-DE" sz="2500" i="1" dirty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2500" i="1" dirty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ℏ</m:t>
                            </m:r>
                          </m:num>
                          <m:den>
                            <m:r>
                              <a:rPr lang="de-DE" sz="2500" i="1" dirty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num>
                      <m:den>
                        <m:r>
                          <a:rPr lang="de-DE" sz="2500" i="1" dirty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𝑞</m:t>
                        </m:r>
                      </m:den>
                    </m:f>
                  </m:oMath>
                </a14:m>
                <a:r>
                  <a:rPr lang="de-DE" sz="2500" i="1" dirty="0" smtClean="0">
                    <a:solidFill>
                      <a:prstClr val="black"/>
                    </a:solidFill>
                    <a:cs typeface="Arial" pitchFamily="34" charset="0"/>
                  </a:rPr>
                  <a:t>(</a:t>
                </a:r>
                <a:r>
                  <a:rPr lang="de-DE" sz="2500" i="1" dirty="0" smtClean="0">
                    <a:solidFill>
                      <a:srgbClr val="008000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baseline="-25000" dirty="0">
                        <a:solidFill>
                          <a:srgbClr val="008000"/>
                        </a:solidFill>
                        <a:latin typeface="Cambria Math"/>
                        <a:ea typeface="Cambria Math"/>
                      </a:rPr>
                      <m:t>↑</m:t>
                    </m:r>
                  </m:oMath>
                </a14:m>
                <a:r>
                  <a:rPr lang="de-DE" sz="2500" dirty="0" smtClean="0">
                    <a:solidFill>
                      <a:prstClr val="black"/>
                    </a:solidFill>
                    <a:latin typeface="Symbol" pitchFamily="18" charset="2"/>
                  </a:rPr>
                  <a:t>- </a:t>
                </a:r>
                <a:r>
                  <a:rPr lang="de-DE" sz="2500" i="1" dirty="0" smtClean="0">
                    <a:solidFill>
                      <a:srgbClr val="FFCC00"/>
                    </a:solidFill>
                    <a:latin typeface="Cambria Math"/>
                  </a:rPr>
                  <a:t>J</a:t>
                </a:r>
                <a14:m>
                  <m:oMath xmlns:m="http://schemas.openxmlformats.org/officeDocument/2006/math">
                    <m:r>
                      <a:rPr lang="de-DE" sz="2500" baseline="-25000" dirty="0">
                        <a:solidFill>
                          <a:srgbClr val="FFCC00"/>
                        </a:solidFill>
                        <a:latin typeface="Cambria Math"/>
                        <a:ea typeface="Cambria Math"/>
                      </a:rPr>
                      <m:t>↓</m:t>
                    </m:r>
                  </m:oMath>
                </a14:m>
                <a:r>
                  <a:rPr lang="de-DE" sz="2500" dirty="0" smtClean="0">
                    <a:solidFill>
                      <a:prstClr val="black"/>
                    </a:solidFill>
                    <a:cs typeface="Arial" pitchFamily="34" charset="0"/>
                  </a:rPr>
                  <a:t>)</a:t>
                </a:r>
                <a:endParaRPr lang="de-DE" sz="2500" dirty="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693" y="5950665"/>
                <a:ext cx="2108206" cy="705899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r="-2609" b="-86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Gerade Verbindung 18"/>
          <p:cNvCxnSpPr/>
          <p:nvPr/>
        </p:nvCxnSpPr>
        <p:spPr>
          <a:xfrm rot="10800000">
            <a:off x="34505" y="3562840"/>
            <a:ext cx="9020199" cy="2363"/>
          </a:xfrm>
          <a:prstGeom prst="line">
            <a:avLst/>
          </a:prstGeom>
          <a:ln w="28575">
            <a:gradFill flip="none" rotWithShape="1">
              <a:gsLst>
                <a:gs pos="0">
                  <a:srgbClr val="020480"/>
                </a:gs>
                <a:gs pos="100000">
                  <a:schemeClr val="accent1">
                    <a:tint val="44500"/>
                    <a:satMod val="160000"/>
                  </a:schemeClr>
                </a:gs>
              </a:gsLst>
              <a:lin ang="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llipse 26"/>
          <p:cNvSpPr/>
          <p:nvPr/>
        </p:nvSpPr>
        <p:spPr>
          <a:xfrm>
            <a:off x="4063998" y="3933056"/>
            <a:ext cx="411417" cy="515350"/>
          </a:xfrm>
          <a:prstGeom prst="ellipse">
            <a:avLst/>
          </a:prstGeom>
          <a:solidFill>
            <a:schemeClr val="bg1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44" name="Ellipse 43"/>
          <p:cNvSpPr/>
          <p:nvPr/>
        </p:nvSpPr>
        <p:spPr>
          <a:xfrm>
            <a:off x="4063997" y="3933056"/>
            <a:ext cx="411417" cy="515350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3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de-DE" sz="30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7232" name="Picture 16" descr="B:\Daten\Spin pumping\Vortrag\spincurrents2_charge-0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54" y="764704"/>
            <a:ext cx="2215261" cy="2118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233" name="Picture 17" descr="B:\Daten\Spin pumping\Vortrag\spincurrents2-01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42" y="3805641"/>
            <a:ext cx="2225373" cy="2111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hteck 29"/>
          <p:cNvSpPr/>
          <p:nvPr/>
        </p:nvSpPr>
        <p:spPr>
          <a:xfrm>
            <a:off x="4932040" y="4603593"/>
            <a:ext cx="582597" cy="515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Ellipse 34"/>
          <p:cNvSpPr/>
          <p:nvPr/>
        </p:nvSpPr>
        <p:spPr>
          <a:xfrm>
            <a:off x="5045433" y="4603592"/>
            <a:ext cx="411417" cy="515350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3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de-DE" sz="30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4932039" y="1509813"/>
            <a:ext cx="582597" cy="465292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llipse 2"/>
          <p:cNvSpPr/>
          <p:nvPr/>
        </p:nvSpPr>
        <p:spPr>
          <a:xfrm>
            <a:off x="4898797" y="1509813"/>
            <a:ext cx="465291" cy="465291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Gerade Verbindung mit Pfeil 11"/>
          <p:cNvCxnSpPr/>
          <p:nvPr/>
        </p:nvCxnSpPr>
        <p:spPr>
          <a:xfrm flipV="1">
            <a:off x="5011897" y="1598443"/>
            <a:ext cx="219289" cy="2880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1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043990" y="1153454"/>
            <a:ext cx="2275950" cy="1576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Textfeld 44"/>
          <p:cNvSpPr txBox="1"/>
          <p:nvPr/>
        </p:nvSpPr>
        <p:spPr>
          <a:xfrm>
            <a:off x="6822936" y="3051973"/>
            <a:ext cx="1011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cs typeface="Arial" pitchFamily="34" charset="0"/>
              </a:rPr>
              <a:t>Intel Core i7</a:t>
            </a:r>
            <a:endParaRPr lang="en-US" sz="120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31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972485" y="6474001"/>
            <a:ext cx="2133600" cy="365125"/>
          </a:xfrm>
        </p:spPr>
        <p:txBody>
          <a:bodyPr/>
          <a:lstStyle/>
          <a:p>
            <a:fld id="{B1809A9B-A25A-4DCA-A35D-D331FC6BC9D7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5868144" y="4293096"/>
            <a:ext cx="2627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Symbol" pitchFamily="18" charset="2"/>
              <a:buChar char="®"/>
            </a:pPr>
            <a:r>
              <a:rPr lang="en-US" dirty="0" smtClean="0">
                <a:solidFill>
                  <a:srgbClr val="FF0000"/>
                </a:solidFill>
              </a:rPr>
              <a:t>spin current source ?</a:t>
            </a:r>
          </a:p>
          <a:p>
            <a:pPr marL="285750" indent="-285750">
              <a:buFont typeface="Symbol" pitchFamily="18" charset="2"/>
              <a:buChar char="®"/>
            </a:pPr>
            <a:r>
              <a:rPr lang="en-US" dirty="0" smtClean="0">
                <a:solidFill>
                  <a:srgbClr val="FF0000"/>
                </a:solidFill>
              </a:rPr>
              <a:t>spin current meter 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8604448" y="6525344"/>
            <a:ext cx="539552" cy="3326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uppierung 5"/>
          <p:cNvGrpSpPr/>
          <p:nvPr/>
        </p:nvGrpSpPr>
        <p:grpSpPr>
          <a:xfrm>
            <a:off x="5757863" y="4208792"/>
            <a:ext cx="3061865" cy="1380841"/>
            <a:chOff x="5076056" y="2204864"/>
            <a:chExt cx="3672408" cy="1656184"/>
          </a:xfrm>
        </p:grpSpPr>
        <p:sp>
          <p:nvSpPr>
            <p:cNvPr id="39" name="Rechteck 38"/>
            <p:cNvSpPr/>
            <p:nvPr/>
          </p:nvSpPr>
          <p:spPr>
            <a:xfrm>
              <a:off x="5076056" y="2204864"/>
              <a:ext cx="3672408" cy="1656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0" name="Grafik 39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0578" y="2275545"/>
              <a:ext cx="3583973" cy="1585503"/>
            </a:xfrm>
            <a:prstGeom prst="rect">
              <a:avLst/>
            </a:prstGeom>
          </p:spPr>
        </p:pic>
      </p:grpSp>
      <p:sp>
        <p:nvSpPr>
          <p:cNvPr id="42" name="Textfeld 41"/>
          <p:cNvSpPr txBox="1"/>
          <p:nvPr/>
        </p:nvSpPr>
        <p:spPr>
          <a:xfrm>
            <a:off x="5909225" y="5657283"/>
            <a:ext cx="28392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J</a:t>
            </a:r>
            <a:r>
              <a:rPr lang="en-US" b="1" i="1" baseline="-25000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can also flow in </a:t>
            </a:r>
            <a:br>
              <a:rPr lang="en-US" dirty="0" smtClean="0"/>
            </a:br>
            <a:r>
              <a:rPr lang="en-US" dirty="0" smtClean="0"/>
              <a:t>electrical insulators, as a </a:t>
            </a:r>
          </a:p>
          <a:p>
            <a:r>
              <a:rPr lang="en-US" dirty="0" err="1" smtClean="0"/>
              <a:t>magnon</a:t>
            </a:r>
            <a:r>
              <a:rPr lang="en-US" dirty="0" smtClean="0"/>
              <a:t> (spin) current 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98639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Textfeld 12"/>
          <p:cNvSpPr txBox="1"/>
          <p:nvPr/>
        </p:nvSpPr>
        <p:spPr>
          <a:xfrm>
            <a:off x="1259632" y="2852936"/>
            <a:ext cx="6624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spin current detection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(in metals with s-o coupling)</a:t>
            </a:r>
            <a:r>
              <a:rPr lang="en-US" sz="4800" dirty="0" smtClean="0">
                <a:solidFill>
                  <a:srgbClr val="FF0000"/>
                </a:solidFill>
              </a:rPr>
              <a:t> 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09605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96" y="-99392"/>
            <a:ext cx="9144000" cy="657224"/>
          </a:xfrm>
        </p:spPr>
        <p:txBody>
          <a:bodyPr/>
          <a:lstStyle/>
          <a:p>
            <a:r>
              <a:rPr lang="de-DE" sz="2600" dirty="0" smtClean="0"/>
              <a:t>The </a:t>
            </a:r>
            <a:r>
              <a:rPr lang="de-DE" sz="2600" dirty="0" err="1" smtClean="0"/>
              <a:t>spin</a:t>
            </a:r>
            <a:r>
              <a:rPr lang="de-DE" sz="2600" dirty="0" smtClean="0"/>
              <a:t> Hall </a:t>
            </a:r>
            <a:r>
              <a:rPr lang="de-DE" sz="2600" dirty="0" err="1" smtClean="0"/>
              <a:t>effect</a:t>
            </a:r>
            <a:r>
              <a:rPr lang="de-DE" sz="2600" dirty="0" smtClean="0"/>
              <a:t> (SHE) : </a:t>
            </a:r>
            <a:r>
              <a:rPr lang="de-DE" sz="2600" dirty="0" err="1" smtClean="0"/>
              <a:t>spin</a:t>
            </a:r>
            <a:r>
              <a:rPr lang="de-DE" sz="2600" dirty="0" smtClean="0"/>
              <a:t> – </a:t>
            </a:r>
            <a:r>
              <a:rPr lang="de-DE" sz="2600" dirty="0" err="1" smtClean="0"/>
              <a:t>charge</a:t>
            </a:r>
            <a:r>
              <a:rPr lang="de-DE" sz="2600" dirty="0" smtClean="0"/>
              <a:t> </a:t>
            </a:r>
            <a:r>
              <a:rPr lang="de-DE" sz="2600" dirty="0" err="1" smtClean="0"/>
              <a:t>current</a:t>
            </a:r>
            <a:r>
              <a:rPr lang="de-DE" sz="2600" dirty="0" smtClean="0"/>
              <a:t> </a:t>
            </a:r>
            <a:r>
              <a:rPr lang="de-DE" sz="2600" dirty="0" err="1" smtClean="0"/>
              <a:t>conversion</a:t>
            </a:r>
            <a:endParaRPr lang="en-GB" sz="2600" dirty="0"/>
          </a:p>
        </p:txBody>
      </p:sp>
      <p:sp>
        <p:nvSpPr>
          <p:cNvPr id="4" name="Textfeld 3"/>
          <p:cNvSpPr txBox="1"/>
          <p:nvPr/>
        </p:nvSpPr>
        <p:spPr>
          <a:xfrm>
            <a:off x="2303253" y="500021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>
          <a:xfrm>
            <a:off x="6872362" y="5632525"/>
            <a:ext cx="2133600" cy="365125"/>
          </a:xfrm>
        </p:spPr>
        <p:txBody>
          <a:bodyPr/>
          <a:lstStyle/>
          <a:p>
            <a:fld id="{B1809A9B-A25A-4DCA-A35D-D331FC6BC9D7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17" name="Inhaltsplatzhalter 2"/>
          <p:cNvSpPr>
            <a:spLocks noGrp="1"/>
          </p:cNvSpPr>
          <p:nvPr>
            <p:ph idx="4294967295"/>
          </p:nvPr>
        </p:nvSpPr>
        <p:spPr>
          <a:xfrm>
            <a:off x="539551" y="836712"/>
            <a:ext cx="8231211" cy="21602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smtClean="0"/>
              <a:t>Spin Hall effect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sz="1800" dirty="0" smtClean="0"/>
              <a:t>spin-orbit coupling: interaction between spin and charge motion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sz="1800" dirty="0" smtClean="0">
                <a:sym typeface="Symbol"/>
              </a:rPr>
              <a:t>spin Hall angle  </a:t>
            </a:r>
            <a:r>
              <a:rPr lang="en-US" sz="2000" dirty="0" smtClean="0">
                <a:sym typeface="Symbol"/>
              </a:rPr>
              <a:t></a:t>
            </a:r>
            <a:r>
              <a:rPr lang="en-US" sz="2000" baseline="-25000" dirty="0" smtClean="0">
                <a:sym typeface="Symbol"/>
              </a:rPr>
              <a:t>SHE</a:t>
            </a:r>
            <a:r>
              <a:rPr lang="en-US" sz="2000" dirty="0" smtClean="0">
                <a:sym typeface="Symbol"/>
              </a:rPr>
              <a:t>  </a:t>
            </a:r>
            <a:r>
              <a:rPr lang="en-US" sz="1800" dirty="0" smtClean="0">
                <a:sym typeface="Symbol"/>
              </a:rPr>
              <a:t>parameterizes </a:t>
            </a:r>
            <a:r>
              <a:rPr lang="en-US" sz="1800" dirty="0" smtClean="0"/>
              <a:t>charge current </a:t>
            </a:r>
            <a:r>
              <a:rPr lang="en-US" sz="1800" dirty="0" smtClean="0">
                <a:sym typeface="Symbol"/>
              </a:rPr>
              <a:t> spin current  </a:t>
            </a:r>
            <a:br>
              <a:rPr lang="en-US" sz="1800" dirty="0" smtClean="0">
                <a:sym typeface="Symbol"/>
              </a:rPr>
            </a:br>
            <a:r>
              <a:rPr lang="en-US" sz="1800" dirty="0" smtClean="0">
                <a:sym typeface="Symbol"/>
              </a:rPr>
              <a:t>                                    conversion efficiency 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871130" y="2276872"/>
            <a:ext cx="3211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cs typeface="Arial" pitchFamily="34" charset="0"/>
              </a:rPr>
              <a:t>direct spin Hall effect (SHE)</a:t>
            </a:r>
            <a:endParaRPr lang="de-DE" b="1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847893" y="2261483"/>
            <a:ext cx="38138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prstClr val="black"/>
                </a:solidFill>
                <a:cs typeface="Arial" pitchFamily="34" charset="0"/>
              </a:rPr>
              <a:t>inverse spin Hall effect (ISHE)</a:t>
            </a:r>
            <a:endParaRPr lang="de-DE" sz="2000" b="1" dirty="0">
              <a:solidFill>
                <a:prstClr val="black"/>
              </a:solidFill>
              <a:cs typeface="Arial" pitchFamily="34" charset="0"/>
            </a:endParaRPr>
          </a:p>
        </p:txBody>
      </p:sp>
      <p:grpSp>
        <p:nvGrpSpPr>
          <p:cNvPr id="3" name="Gruppieren 5"/>
          <p:cNvGrpSpPr/>
          <p:nvPr/>
        </p:nvGrpSpPr>
        <p:grpSpPr>
          <a:xfrm>
            <a:off x="439404" y="5812522"/>
            <a:ext cx="4006225" cy="784830"/>
            <a:chOff x="439404" y="6102958"/>
            <a:chExt cx="4006225" cy="784830"/>
          </a:xfrm>
        </p:grpSpPr>
        <p:sp>
          <p:nvSpPr>
            <p:cNvPr id="11" name="Textfeld 10"/>
            <p:cNvSpPr txBox="1"/>
            <p:nvPr/>
          </p:nvSpPr>
          <p:spPr>
            <a:xfrm>
              <a:off x="439404" y="6102958"/>
              <a:ext cx="4006225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srgbClr val="020480"/>
                  </a:solidFill>
                  <a:cs typeface="Arial" pitchFamily="34" charset="0"/>
                </a:rPr>
                <a:t>charge current</a:t>
              </a:r>
              <a:r>
                <a:rPr lang="en-US" dirty="0" smtClean="0">
                  <a:solidFill>
                    <a:srgbClr val="FFCC00"/>
                  </a:solidFill>
                  <a:cs typeface="Arial" pitchFamily="34" charset="0"/>
                </a:rPr>
                <a:t>	            </a:t>
              </a:r>
              <a:r>
                <a:rPr lang="en-US" dirty="0" smtClean="0">
                  <a:solidFill>
                    <a:srgbClr val="FF0000"/>
                  </a:solidFill>
                  <a:cs typeface="Arial" pitchFamily="34" charset="0"/>
                  <a:sym typeface="Wingdings" pitchFamily="2" charset="2"/>
                </a:rPr>
                <a:t>spin current</a:t>
              </a:r>
              <a:endParaRPr lang="en-US" dirty="0" smtClean="0">
                <a:solidFill>
                  <a:srgbClr val="FF0000"/>
                </a:solidFill>
                <a:cs typeface="Arial" pitchFamily="34" charset="0"/>
              </a:endParaRP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5" name="Pfeil nach rechts 4"/>
            <p:cNvSpPr/>
            <p:nvPr/>
          </p:nvSpPr>
          <p:spPr>
            <a:xfrm>
              <a:off x="2093726" y="6260418"/>
              <a:ext cx="988719" cy="263511"/>
            </a:xfrm>
            <a:prstGeom prst="rightArrow">
              <a:avLst/>
            </a:prstGeom>
            <a:gradFill>
              <a:gsLst>
                <a:gs pos="0">
                  <a:srgbClr val="020480"/>
                </a:gs>
                <a:gs pos="97000">
                  <a:srgbClr val="FF0000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de-DE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Gruppieren 6"/>
          <p:cNvGrpSpPr/>
          <p:nvPr/>
        </p:nvGrpSpPr>
        <p:grpSpPr>
          <a:xfrm>
            <a:off x="4860607" y="5805491"/>
            <a:ext cx="4031873" cy="456535"/>
            <a:chOff x="4943556" y="6059823"/>
            <a:chExt cx="4031873" cy="456535"/>
          </a:xfrm>
        </p:grpSpPr>
        <p:sp>
          <p:nvSpPr>
            <p:cNvPr id="12" name="Textfeld 11"/>
            <p:cNvSpPr txBox="1"/>
            <p:nvPr/>
          </p:nvSpPr>
          <p:spPr>
            <a:xfrm>
              <a:off x="4943556" y="6059823"/>
              <a:ext cx="4031873" cy="456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srgbClr val="FF0000"/>
                  </a:solidFill>
                  <a:cs typeface="Arial" pitchFamily="34" charset="0"/>
                </a:rPr>
                <a:t>spin current                </a:t>
              </a:r>
              <a:r>
                <a:rPr lang="en-US" dirty="0" smtClean="0">
                  <a:solidFill>
                    <a:srgbClr val="FF0000"/>
                  </a:solidFill>
                  <a:cs typeface="Arial" pitchFamily="34" charset="0"/>
                  <a:sym typeface="Wingdings" pitchFamily="2" charset="2"/>
                </a:rPr>
                <a:t>  </a:t>
              </a:r>
              <a:r>
                <a:rPr lang="en-US" dirty="0" smtClean="0">
                  <a:solidFill>
                    <a:srgbClr val="020480"/>
                  </a:solidFill>
                  <a:cs typeface="Arial" pitchFamily="34" charset="0"/>
                  <a:sym typeface="Wingdings" pitchFamily="2" charset="2"/>
                </a:rPr>
                <a:t>charge current</a:t>
              </a:r>
              <a:endParaRPr lang="en-US" dirty="0" smtClean="0">
                <a:solidFill>
                  <a:srgbClr val="020480"/>
                </a:solidFill>
                <a:cs typeface="Arial" pitchFamily="34" charset="0"/>
              </a:endParaRPr>
            </a:p>
          </p:txBody>
        </p:sp>
        <p:sp>
          <p:nvSpPr>
            <p:cNvPr id="1418" name="Pfeil nach rechts 1417"/>
            <p:cNvSpPr/>
            <p:nvPr/>
          </p:nvSpPr>
          <p:spPr>
            <a:xfrm>
              <a:off x="6345627" y="6223236"/>
              <a:ext cx="988719" cy="263511"/>
            </a:xfrm>
            <a:prstGeom prst="rightArrow">
              <a:avLst/>
            </a:prstGeom>
            <a:gradFill>
              <a:gsLst>
                <a:gs pos="0">
                  <a:srgbClr val="FF0000"/>
                </a:gs>
                <a:gs pos="97000">
                  <a:srgbClr val="020480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de-DE">
                <a:solidFill>
                  <a:prstClr val="white"/>
                </a:solidFill>
              </a:endParaRPr>
            </a:p>
          </p:txBody>
        </p:sp>
      </p:grpSp>
      <p:pic>
        <p:nvPicPr>
          <p:cNvPr id="130057" name="Picture 9" descr="B:\Daten\Spin pumping\Vortrag\SHE_ISHE4-0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215" y="3757599"/>
            <a:ext cx="3157099" cy="206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0058" name="Picture 10" descr="B:\Daten\Spin pumping\Vortrag\SHE_ISHE4-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0" y="3639967"/>
            <a:ext cx="3316307" cy="2142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50105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1544482"/>
              </p:ext>
            </p:extLst>
          </p:nvPr>
        </p:nvGraphicFramePr>
        <p:xfrm>
          <a:off x="5399950" y="2780928"/>
          <a:ext cx="2339964" cy="747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4210" name="Formel" r:id="rId6" imgW="1231560" imgH="393480" progId="Equation.3">
                  <p:embed/>
                </p:oleObj>
              </mc:Choice>
              <mc:Fallback>
                <p:oleObj name="Formel" r:id="rId6" imgW="1231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9950" y="2780928"/>
                        <a:ext cx="2339964" cy="747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hteck 23"/>
          <p:cNvSpPr/>
          <p:nvPr/>
        </p:nvSpPr>
        <p:spPr>
          <a:xfrm>
            <a:off x="8726855" y="5457702"/>
            <a:ext cx="539552" cy="4766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625958"/>
              </p:ext>
            </p:extLst>
          </p:nvPr>
        </p:nvGraphicFramePr>
        <p:xfrm>
          <a:off x="1115616" y="2780928"/>
          <a:ext cx="2292084" cy="747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4211" name="Formel" r:id="rId8" imgW="1206360" imgH="393480" progId="Equation.3">
                  <p:embed/>
                </p:oleObj>
              </mc:Choice>
              <mc:Fallback>
                <p:oleObj name="Formel" r:id="rId8" imgW="12063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780928"/>
                        <a:ext cx="2292084" cy="747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hteck 14"/>
          <p:cNvSpPr/>
          <p:nvPr/>
        </p:nvSpPr>
        <p:spPr>
          <a:xfrm>
            <a:off x="4644008" y="2261483"/>
            <a:ext cx="4968552" cy="45965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0283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-27384"/>
            <a:ext cx="7400948" cy="571504"/>
          </a:xfrm>
        </p:spPr>
        <p:txBody>
          <a:bodyPr>
            <a:noAutofit/>
          </a:bodyPr>
          <a:lstStyle/>
          <a:p>
            <a:r>
              <a:rPr lang="de-DE" sz="2600" dirty="0" err="1" smtClean="0"/>
              <a:t>Direct</a:t>
            </a:r>
            <a:r>
              <a:rPr lang="de-DE" sz="2600" dirty="0" smtClean="0"/>
              <a:t> </a:t>
            </a:r>
            <a:r>
              <a:rPr lang="de-DE" sz="2600" dirty="0" err="1" smtClean="0"/>
              <a:t>spin</a:t>
            </a:r>
            <a:r>
              <a:rPr lang="de-DE" sz="2600" dirty="0" smtClean="0"/>
              <a:t> Hall </a:t>
            </a:r>
            <a:r>
              <a:rPr lang="de-DE" sz="2600" dirty="0" err="1" smtClean="0"/>
              <a:t>effect</a:t>
            </a:r>
            <a:r>
              <a:rPr lang="de-DE" sz="2600" dirty="0" smtClean="0"/>
              <a:t> in </a:t>
            </a:r>
            <a:r>
              <a:rPr lang="de-DE" sz="2600" dirty="0" err="1" smtClean="0"/>
              <a:t>GaAs</a:t>
            </a:r>
            <a:endParaRPr lang="en-US" sz="2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8127032" y="6356350"/>
            <a:ext cx="2133600" cy="365125"/>
          </a:xfrm>
        </p:spPr>
        <p:txBody>
          <a:bodyPr/>
          <a:lstStyle/>
          <a:p>
            <a:fld id="{B1809A9B-A25A-4DCA-A35D-D331FC6BC9D7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b="12043"/>
          <a:stretch>
            <a:fillRect/>
          </a:stretch>
        </p:blipFill>
        <p:spPr bwMode="auto">
          <a:xfrm>
            <a:off x="5580112" y="1231919"/>
            <a:ext cx="3384376" cy="5509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1131867"/>
            <a:ext cx="3266730" cy="5436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feld 12"/>
          <p:cNvSpPr txBox="1"/>
          <p:nvPr/>
        </p:nvSpPr>
        <p:spPr>
          <a:xfrm>
            <a:off x="6516216" y="762535"/>
            <a:ext cx="19094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Kerr </a:t>
            </a:r>
            <a:r>
              <a:rPr lang="de-DE" dirty="0" err="1" smtClean="0"/>
              <a:t>microscopy</a:t>
            </a:r>
            <a:endParaRPr lang="de-DE" dirty="0" smtClean="0"/>
          </a:p>
          <a:p>
            <a:r>
              <a:rPr lang="de-DE" dirty="0" smtClean="0"/>
              <a:t>(„</a:t>
            </a:r>
            <a:r>
              <a:rPr lang="de-DE" dirty="0" err="1" smtClean="0"/>
              <a:t>spin</a:t>
            </a:r>
            <a:r>
              <a:rPr lang="de-DE" dirty="0" smtClean="0"/>
              <a:t> </a:t>
            </a:r>
            <a:r>
              <a:rPr lang="de-DE" dirty="0" err="1" smtClean="0"/>
              <a:t>imaging</a:t>
            </a:r>
            <a:r>
              <a:rPr lang="de-DE" dirty="0" smtClean="0"/>
              <a:t>“)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2411760" y="624618"/>
            <a:ext cx="51845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1600" dirty="0"/>
              <a:t>Kato </a:t>
            </a:r>
            <a:r>
              <a:rPr lang="en-US" sz="1600" i="1" dirty="0"/>
              <a:t>et al.</a:t>
            </a:r>
            <a:r>
              <a:rPr lang="en-US" sz="1600" dirty="0"/>
              <a:t>, </a:t>
            </a:r>
            <a:r>
              <a:rPr lang="en-US" sz="1600" dirty="0" smtClean="0"/>
              <a:t>Science </a:t>
            </a:r>
            <a:r>
              <a:rPr lang="en-US" sz="1600" b="1" dirty="0" smtClean="0"/>
              <a:t>306</a:t>
            </a:r>
            <a:r>
              <a:rPr lang="en-US" sz="1600" i="1" dirty="0" smtClean="0"/>
              <a:t>,</a:t>
            </a:r>
            <a:r>
              <a:rPr lang="en-US" sz="1600" dirty="0" smtClean="0"/>
              <a:t> 1910 (2004).</a:t>
            </a:r>
            <a:endParaRPr lang="de-DE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539552" y="2060848"/>
            <a:ext cx="792088" cy="100811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Gerade Verbindung mit Pfeil 6"/>
          <p:cNvCxnSpPr/>
          <p:nvPr/>
        </p:nvCxnSpPr>
        <p:spPr>
          <a:xfrm>
            <a:off x="323528" y="2528900"/>
            <a:ext cx="1198626" cy="0"/>
          </a:xfrm>
          <a:prstGeom prst="straightConnector1">
            <a:avLst/>
          </a:prstGeom>
          <a:ln w="34925">
            <a:solidFill>
              <a:srgbClr val="FF0000"/>
            </a:solidFill>
            <a:headEnd type="arrow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flipV="1">
            <a:off x="939464" y="1772816"/>
            <a:ext cx="0" cy="1512168"/>
          </a:xfrm>
          <a:prstGeom prst="straightConnector1">
            <a:avLst/>
          </a:prstGeom>
          <a:ln w="34925">
            <a:solidFill>
              <a:srgbClr val="002060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winkelte Verbindung 43"/>
          <p:cNvCxnSpPr/>
          <p:nvPr/>
        </p:nvCxnSpPr>
        <p:spPr>
          <a:xfrm rot="16200000" flipV="1">
            <a:off x="605205" y="2633363"/>
            <a:ext cx="234026" cy="216024"/>
          </a:xfrm>
          <a:prstGeom prst="bentConnector3">
            <a:avLst>
              <a:gd name="adj1" fmla="val 99976"/>
            </a:avLst>
          </a:prstGeom>
          <a:ln w="25400">
            <a:solidFill>
              <a:srgbClr val="008000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winkelte Verbindung 51"/>
          <p:cNvCxnSpPr/>
          <p:nvPr/>
        </p:nvCxnSpPr>
        <p:spPr>
          <a:xfrm rot="5400000" flipH="1" flipV="1">
            <a:off x="1035334" y="2637640"/>
            <a:ext cx="232573" cy="216023"/>
          </a:xfrm>
          <a:prstGeom prst="bentConnector3">
            <a:avLst>
              <a:gd name="adj1" fmla="val 100289"/>
            </a:avLst>
          </a:prstGeom>
          <a:ln w="25400">
            <a:solidFill>
              <a:srgbClr val="FFC000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feld 66"/>
          <p:cNvSpPr txBox="1"/>
          <p:nvPr/>
        </p:nvSpPr>
        <p:spPr>
          <a:xfrm>
            <a:off x="939464" y="1700808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2060"/>
                </a:solidFill>
              </a:rPr>
              <a:t>-</a:t>
            </a:r>
            <a:r>
              <a:rPr lang="de-DE" dirty="0" err="1" smtClean="0">
                <a:solidFill>
                  <a:srgbClr val="002060"/>
                </a:solidFill>
              </a:rPr>
              <a:t>J</a:t>
            </a:r>
            <a:r>
              <a:rPr lang="de-DE" baseline="-25000" dirty="0" err="1" smtClean="0">
                <a:solidFill>
                  <a:srgbClr val="002060"/>
                </a:solidFill>
              </a:rPr>
              <a:t>c</a:t>
            </a:r>
            <a:endParaRPr lang="en-US" baseline="-25000" dirty="0">
              <a:solidFill>
                <a:srgbClr val="002060"/>
              </a:solidFill>
            </a:endParaRPr>
          </a:p>
        </p:txBody>
      </p:sp>
      <p:sp>
        <p:nvSpPr>
          <p:cNvPr id="68" name="Textfeld 67"/>
          <p:cNvSpPr txBox="1"/>
          <p:nvPr/>
        </p:nvSpPr>
        <p:spPr>
          <a:xfrm>
            <a:off x="1331640" y="213285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J</a:t>
            </a:r>
            <a:r>
              <a:rPr lang="de-DE" baseline="-25000" dirty="0" err="1" smtClean="0">
                <a:solidFill>
                  <a:srgbClr val="FF0000"/>
                </a:solidFill>
              </a:rPr>
              <a:t>s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pic>
        <p:nvPicPr>
          <p:cNvPr id="23" name="Picture 10" descr="B:\Daten\Spin pumping\Vortrag\SHE_ISHE4-0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58" y="573991"/>
            <a:ext cx="1511014" cy="97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0582338"/>
              </p:ext>
            </p:extLst>
          </p:nvPr>
        </p:nvGraphicFramePr>
        <p:xfrm>
          <a:off x="181491" y="3419663"/>
          <a:ext cx="1681060" cy="585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258" name="Formel" r:id="rId7" imgW="1130040" imgH="393480" progId="Equation.3">
                  <p:embed/>
                </p:oleObj>
              </mc:Choice>
              <mc:Fallback>
                <p:oleObj name="Formel" r:id="rId7" imgW="1130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491" y="3419663"/>
                        <a:ext cx="1681060" cy="5854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985149" y="2679393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sym typeface="Symbol"/>
              </a:rPr>
              <a:t></a:t>
            </a:r>
            <a:endParaRPr lang="en-US" b="1" dirty="0">
              <a:solidFill>
                <a:srgbClr val="FFC000"/>
              </a:solidFill>
            </a:endParaRPr>
          </a:p>
        </p:txBody>
      </p:sp>
      <p:grpSp>
        <p:nvGrpSpPr>
          <p:cNvPr id="14" name="Gruppieren 13"/>
          <p:cNvGrpSpPr/>
          <p:nvPr/>
        </p:nvGrpSpPr>
        <p:grpSpPr>
          <a:xfrm>
            <a:off x="629968" y="2789876"/>
            <a:ext cx="133846" cy="135068"/>
            <a:chOff x="629968" y="2762541"/>
            <a:chExt cx="133846" cy="135068"/>
          </a:xfrm>
        </p:grpSpPr>
        <p:sp>
          <p:nvSpPr>
            <p:cNvPr id="36" name="Ellipse 35"/>
            <p:cNvSpPr/>
            <p:nvPr/>
          </p:nvSpPr>
          <p:spPr>
            <a:xfrm>
              <a:off x="674032" y="2807216"/>
              <a:ext cx="45719" cy="45719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/>
            <p:cNvSpPr/>
            <p:nvPr/>
          </p:nvSpPr>
          <p:spPr>
            <a:xfrm>
              <a:off x="629968" y="2762541"/>
              <a:ext cx="133846" cy="135068"/>
            </a:xfrm>
            <a:prstGeom prst="ellipse">
              <a:avLst/>
            </a:prstGeom>
            <a:noFill/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6394584"/>
              </p:ext>
            </p:extLst>
          </p:nvPr>
        </p:nvGraphicFramePr>
        <p:xfrm>
          <a:off x="323528" y="4221088"/>
          <a:ext cx="1295400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259" name="Formel" r:id="rId9" imgW="939600" imgH="241200" progId="Equation.3">
                  <p:embed/>
                </p:oleObj>
              </mc:Choice>
              <mc:Fallback>
                <p:oleObj name="Formel" r:id="rId9" imgW="939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4221088"/>
                        <a:ext cx="1295400" cy="331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679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8" grpId="0"/>
    </p:bld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1642</Words>
  <Application>Microsoft Office PowerPoint</Application>
  <PresentationFormat>Bildschirmpräsentation (4:3)</PresentationFormat>
  <Paragraphs>377</Paragraphs>
  <Slides>41</Slides>
  <Notes>40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41</vt:i4>
      </vt:variant>
    </vt:vector>
  </HeadingPairs>
  <TitlesOfParts>
    <vt:vector size="50" baseType="lpstr">
      <vt:lpstr>Times New Roman</vt:lpstr>
      <vt:lpstr>Cambria Math</vt:lpstr>
      <vt:lpstr>Calibri</vt:lpstr>
      <vt:lpstr>Arial</vt:lpstr>
      <vt:lpstr>Wingdings</vt:lpstr>
      <vt:lpstr>Symbol</vt:lpstr>
      <vt:lpstr>Standarddesign</vt:lpstr>
      <vt:lpstr>Formel</vt:lpstr>
      <vt:lpstr>Graph</vt:lpstr>
      <vt:lpstr>PowerPoint-Präsentation</vt:lpstr>
      <vt:lpstr>PowerPoint-Präsentation</vt:lpstr>
      <vt:lpstr>From charge currents to spin currents</vt:lpstr>
      <vt:lpstr>From charge currents to spin currents</vt:lpstr>
      <vt:lpstr>From charge currents to spin currents</vt:lpstr>
      <vt:lpstr>From charge currents to spin currents</vt:lpstr>
      <vt:lpstr>PowerPoint-Präsentation</vt:lpstr>
      <vt:lpstr>The spin Hall effect (SHE) : spin – charge current conversion</vt:lpstr>
      <vt:lpstr>Direct spin Hall effect in GaAs</vt:lpstr>
      <vt:lpstr>The spin Hall effect (SHE) : spin – charge current conversion</vt:lpstr>
      <vt:lpstr>iSHE in Metallic F/N Nanostructures</vt:lpstr>
      <vt:lpstr>iSHE in Metallic F/N Nanostructures</vt:lpstr>
      <vt:lpstr>From charge currents to spin currents</vt:lpstr>
      <vt:lpstr>From charge currents to spin currents</vt:lpstr>
      <vt:lpstr>PowerPoint-Präsentation</vt:lpstr>
      <vt:lpstr>Spin currents in hybrid structures</vt:lpstr>
      <vt:lpstr>Spin currents in hybrid structures</vt:lpstr>
      <vt:lpstr>Spin currents in hybrid structures</vt:lpstr>
      <vt:lpstr>Spin currents in hybrid structures</vt:lpstr>
      <vt:lpstr>Spin currents in hybrid structures</vt:lpstr>
      <vt:lpstr>Spin currents in hybrid structures</vt:lpstr>
      <vt:lpstr>PowerPoint-Präsentation</vt:lpstr>
      <vt:lpstr>PowerPoint-Präsentation</vt:lpstr>
      <vt:lpstr>PowerPoint-Präsentation</vt:lpstr>
      <vt:lpstr>Spin Seebeck effect (SSE)</vt:lpstr>
      <vt:lpstr>Spatially resolved spin Seebeck experiments</vt:lpstr>
      <vt:lpstr>Spatially resolved spin Seebeck experiments</vt:lpstr>
      <vt:lpstr>Optical imaging    ( = reflected intensity )</vt:lpstr>
      <vt:lpstr>Optical imaging    ( = reflected intensity )</vt:lpstr>
      <vt:lpstr>Spatially resolved spin Seebeck effect in YIG/Pt bilayers</vt:lpstr>
      <vt:lpstr>Spatially resolved spin Seebeck effect in YIG/Pt bilayers</vt:lpstr>
      <vt:lpstr>SSE in YIG(20nm)/Pt(7nm) bilayer</vt:lpstr>
      <vt:lpstr>SSE in YIG(20nm)/Pt(7nm) bilayer</vt:lpstr>
      <vt:lpstr>SSE in YIG(20nm)/Pt(7nm) bilayer</vt:lpstr>
      <vt:lpstr>SSE in YIG(20nm)/Pt(7nm) bilayer</vt:lpstr>
      <vt:lpstr>SSE in YIG(20nm)/Pt(7nm) bilayer</vt:lpstr>
      <vt:lpstr>Time-resolved SSE</vt:lpstr>
      <vt:lpstr>Time-resolved SSE</vt:lpstr>
      <vt:lpstr>Spin currents: towards (more complex) spin textures</vt:lpstr>
      <vt:lpstr>Spin Seebeck Effect in GdIG/Pt</vt:lpstr>
      <vt:lpstr>Conclusions</vt:lpstr>
    </vt:vector>
  </TitlesOfParts>
  <Company>WMI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Sebastian T.B. Goennenwein</dc:creator>
  <cp:lastModifiedBy>Goennenwein Sebastian</cp:lastModifiedBy>
  <cp:revision>1419</cp:revision>
  <cp:lastPrinted>2013-10-08T17:07:58Z</cp:lastPrinted>
  <dcterms:created xsi:type="dcterms:W3CDTF">2007-01-26T18:30:17Z</dcterms:created>
  <dcterms:modified xsi:type="dcterms:W3CDTF">2015-06-16T23:58:51Z</dcterms:modified>
</cp:coreProperties>
</file>