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6" r:id="rId1"/>
    <p:sldMasterId id="2147483667" r:id="rId2"/>
    <p:sldMasterId id="2147483668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7" r:id="rId23"/>
    <p:sldId id="278" r:id="rId24"/>
    <p:sldId id="279" r:id="rId25"/>
    <p:sldId id="274" r:id="rId26"/>
    <p:sldId id="275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36" y="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731125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2" name="Shape 3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4" name="Shape 3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2" name="Shape 4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2" name="Shape 4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7" name="Shape 4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0" name="Shape 5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4" name="Shape 5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5" name="Shape 5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8" name="Shape 5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Shape 6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7" name="Shape 6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Shape 6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3" name="Shape 6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Shape 6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0" name="Shape 6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Shape 6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4" name="Shape 6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6" name="Shape 5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Shape 5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0" name="Shape 6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Shape 7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9" name="Shape 7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Shape 72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6" name="Shape 7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Shape 7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6" name="Shape 7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Shape 7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7" name="Shape 7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U(x) = \frac{1}{2} {\color{Red} n_\gamma} \hbar \left(\color{Magenta}\frac{\partial\omega_\gamma}{\partial x^2} \color{black}\right ) {\color{Blue} x^2 }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\color{blue}m\color{black}} \ddot{x} + \color{blue}\gamma_m\color{black} \dot{x} + (\color{blue}k_m\color{black} + \color{red} k_L \color{black}) x = 0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\color{blue}m\color{black} \ddot{x} + (\color{blue}k_m + i \gamma_m \color{black} + \color{red} k_L \color{black}) x = 0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 rtl="0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Sankeyland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Shape 4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181215" y="90607"/>
            <a:ext cx="8686800" cy="762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None/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/>
          <p:nvPr/>
        </p:nvSpPr>
        <p:spPr>
          <a:xfrm>
            <a:off x="4912975" y="1152600"/>
            <a:ext cx="3832500" cy="255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Clr>
                <a:srgbClr val="FFFFFF"/>
              </a:buClr>
              <a:buSzPct val="100000"/>
              <a:buFont typeface="Roboto"/>
              <a:buNone/>
              <a:defRPr sz="36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5181600" y="990600"/>
            <a:ext cx="3809999" cy="242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1000"/>
              </a:spcBef>
              <a:buClr>
                <a:schemeClr val="dk1"/>
              </a:buClr>
              <a:buSzPct val="100000"/>
              <a:buFont typeface="Roboto"/>
              <a:buChar char="➔"/>
              <a:defRPr sz="1600" b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rtl="0">
              <a:spcBef>
                <a:spcPts val="480"/>
              </a:spcBef>
              <a:buClr>
                <a:schemeClr val="dk1"/>
              </a:buClr>
              <a:buSzPct val="100000"/>
              <a:buFont typeface="Roboto"/>
              <a:buChar char="◆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rtl="0">
              <a:spcBef>
                <a:spcPts val="480"/>
              </a:spcBef>
              <a:buClr>
                <a:schemeClr val="dk1"/>
              </a:buClr>
              <a:buSzPct val="100000"/>
              <a:buFont typeface="Roboto"/>
              <a:buChar char="●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rtl="0">
              <a:spcBef>
                <a:spcPts val="360"/>
              </a:spcBef>
              <a:buClr>
                <a:schemeClr val="dk1"/>
              </a:buClr>
              <a:buSzPct val="100000"/>
              <a:buFont typeface="Roboto"/>
              <a:buChar char="○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rtl="0">
              <a:spcBef>
                <a:spcPts val="360"/>
              </a:spcBef>
              <a:buClr>
                <a:schemeClr val="dk1"/>
              </a:buClr>
              <a:buSzPct val="100000"/>
              <a:buFont typeface="Roboto"/>
              <a:buChar char="◆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rtl="0">
              <a:spcBef>
                <a:spcPts val="360"/>
              </a:spcBef>
              <a:buClr>
                <a:schemeClr val="dk1"/>
              </a:buClr>
              <a:buSzPct val="100000"/>
              <a:buFont typeface="Roboto"/>
              <a:buChar char="●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rtl="0">
              <a:spcBef>
                <a:spcPts val="360"/>
              </a:spcBef>
              <a:buClr>
                <a:schemeClr val="dk1"/>
              </a:buClr>
              <a:buSzPct val="100000"/>
              <a:buFont typeface="Roboto"/>
              <a:buChar char="○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rtl="0">
              <a:spcBef>
                <a:spcPts val="360"/>
              </a:spcBef>
              <a:buClr>
                <a:schemeClr val="dk1"/>
              </a:buClr>
              <a:buSzPct val="100000"/>
              <a:buFont typeface="Roboto"/>
              <a:buChar char="◆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rtl="0">
              <a:spcBef>
                <a:spcPts val="360"/>
              </a:spcBef>
              <a:buClr>
                <a:schemeClr val="dk1"/>
              </a:buClr>
              <a:buSzPct val="100000"/>
              <a:buFont typeface="Roboto"/>
              <a:buChar char="●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152400" y="28575"/>
            <a:ext cx="8915400" cy="809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1pPr>
            <a:lvl2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2pPr>
            <a:lvl3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3pPr>
            <a:lvl4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4pPr>
            <a:lvl5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5pPr>
            <a:lvl6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6pPr>
            <a:lvl7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7pPr>
            <a:lvl8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8pPr>
            <a:lvl9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5105400" y="1001400"/>
            <a:ext cx="3809999" cy="242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SzPct val="100000"/>
              <a:buFont typeface="Roboto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rtl="0">
              <a:spcBef>
                <a:spcPts val="0"/>
              </a:spcBef>
              <a:buSzPct val="100000"/>
              <a:buFont typeface="Roboto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rtl="0">
              <a:spcBef>
                <a:spcPts val="0"/>
              </a:spcBef>
              <a:buSzPct val="100000"/>
              <a:buFont typeface="Roboto"/>
              <a:defRPr sz="1600">
                <a:latin typeface="Roboto"/>
                <a:ea typeface="Roboto"/>
                <a:cs typeface="Roboto"/>
                <a:sym typeface="Roboto"/>
              </a:defRPr>
            </a:lvl3pPr>
            <a:lvl4pPr rtl="0">
              <a:spcBef>
                <a:spcPts val="0"/>
              </a:spcBef>
              <a:buSzPct val="100000"/>
              <a:buFont typeface="Roboto"/>
              <a:defRPr sz="1600">
                <a:latin typeface="Roboto"/>
                <a:ea typeface="Roboto"/>
                <a:cs typeface="Roboto"/>
                <a:sym typeface="Roboto"/>
              </a:defRPr>
            </a:lvl4pPr>
            <a:lvl5pPr rtl="0">
              <a:spcBef>
                <a:spcPts val="0"/>
              </a:spcBef>
              <a:buSzPct val="100000"/>
              <a:buFont typeface="Roboto"/>
              <a:defRPr sz="1600">
                <a:latin typeface="Roboto"/>
                <a:ea typeface="Roboto"/>
                <a:cs typeface="Roboto"/>
                <a:sym typeface="Roboto"/>
              </a:defRPr>
            </a:lvl5pPr>
            <a:lvl6pPr rtl="0">
              <a:spcBef>
                <a:spcPts val="0"/>
              </a:spcBef>
              <a:buSzPct val="100000"/>
              <a:buFont typeface="Roboto"/>
              <a:defRPr sz="1600">
                <a:latin typeface="Roboto"/>
                <a:ea typeface="Roboto"/>
                <a:cs typeface="Roboto"/>
                <a:sym typeface="Roboto"/>
              </a:defRPr>
            </a:lvl6pPr>
            <a:lvl7pPr rtl="0">
              <a:spcBef>
                <a:spcPts val="0"/>
              </a:spcBef>
              <a:buSzPct val="100000"/>
              <a:buFont typeface="Roboto"/>
              <a:defRPr sz="1600">
                <a:latin typeface="Roboto"/>
                <a:ea typeface="Roboto"/>
                <a:cs typeface="Roboto"/>
                <a:sym typeface="Roboto"/>
              </a:defRPr>
            </a:lvl7pPr>
            <a:lvl8pPr rtl="0">
              <a:spcBef>
                <a:spcPts val="0"/>
              </a:spcBef>
              <a:buSzPct val="100000"/>
              <a:buFont typeface="Roboto"/>
              <a:defRPr sz="1600">
                <a:latin typeface="Roboto"/>
                <a:ea typeface="Roboto"/>
                <a:cs typeface="Roboto"/>
                <a:sym typeface="Roboto"/>
              </a:defRPr>
            </a:lvl8pPr>
            <a:lvl9pPr rtl="0">
              <a:spcBef>
                <a:spcPts val="0"/>
              </a:spcBef>
              <a:buSzPct val="100000"/>
              <a:buFont typeface="Roboto"/>
              <a:defRPr sz="16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1pPr>
            <a:lvl2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2pPr>
            <a:lvl3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3pPr>
            <a:lvl4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4pPr>
            <a:lvl5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5pPr>
            <a:lvl6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6pPr>
            <a:lvl7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7pPr>
            <a:lvl8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8pPr>
            <a:lvl9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1pPr>
            <a:lvl2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2pPr>
            <a:lvl3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3pPr>
            <a:lvl4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4pPr>
            <a:lvl5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5pPr>
            <a:lvl6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6pPr>
            <a:lvl7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7pPr>
            <a:lvl8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8pPr>
            <a:lvl9pPr rtl="0">
              <a:spcBef>
                <a:spcPts val="0"/>
              </a:spcBef>
              <a:buFont typeface="Roboto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SzPct val="100000"/>
              <a:buFont typeface="Roboto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Sankeyland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hape 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None/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8pPr>
            <a:lvl9pPr>
              <a:spcBef>
                <a:spcPts val="0"/>
              </a:spcBef>
              <a:buNone/>
              <a:defRPr b="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/>
          <p:nvPr/>
        </p:nvSpPr>
        <p:spPr>
          <a:xfrm>
            <a:off x="4912975" y="1152600"/>
            <a:ext cx="3832500" cy="255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SzPct val="100000"/>
              <a:defRPr sz="4800"/>
            </a:lvl1pPr>
            <a:lvl2pPr algn="ctr" rtl="0">
              <a:spcBef>
                <a:spcPts val="0"/>
              </a:spcBef>
              <a:buSzPct val="100000"/>
              <a:defRPr sz="4800"/>
            </a:lvl2pPr>
            <a:lvl3pPr algn="ctr" rtl="0">
              <a:spcBef>
                <a:spcPts val="0"/>
              </a:spcBef>
              <a:buSzPct val="100000"/>
              <a:defRPr sz="4800"/>
            </a:lvl3pPr>
            <a:lvl4pPr algn="ctr" rtl="0">
              <a:spcBef>
                <a:spcPts val="0"/>
              </a:spcBef>
              <a:buSzPct val="100000"/>
              <a:defRPr sz="4800"/>
            </a:lvl4pPr>
            <a:lvl5pPr algn="ctr" rtl="0">
              <a:spcBef>
                <a:spcPts val="0"/>
              </a:spcBef>
              <a:buSzPct val="100000"/>
              <a:defRPr sz="4800"/>
            </a:lvl5pPr>
            <a:lvl6pPr algn="ctr" rtl="0">
              <a:spcBef>
                <a:spcPts val="0"/>
              </a:spcBef>
              <a:buSzPct val="100000"/>
              <a:defRPr sz="4800"/>
            </a:lvl6pPr>
            <a:lvl7pPr algn="ctr" rtl="0">
              <a:spcBef>
                <a:spcPts val="0"/>
              </a:spcBef>
              <a:buSzPct val="100000"/>
              <a:defRPr sz="4800"/>
            </a:lvl7pPr>
            <a:lvl8pPr algn="ctr" rtl="0">
              <a:spcBef>
                <a:spcPts val="0"/>
              </a:spcBef>
              <a:buSzPct val="100000"/>
              <a:defRPr sz="4800"/>
            </a:lvl8pPr>
            <a:lvl9pPr algn="ctr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0" y="0"/>
            <a:ext cx="9144000" cy="838199"/>
          </a:xfrm>
          <a:prstGeom prst="rect">
            <a:avLst/>
          </a:prstGeom>
          <a:solidFill>
            <a:srgbClr val="B7B7B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915400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buClr>
                <a:srgbClr val="FFFFFF"/>
              </a:buClr>
              <a:buSzPct val="100000"/>
              <a:buFont typeface="Calibri"/>
              <a:buNone/>
              <a:defRPr sz="3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5181600" y="990600"/>
            <a:ext cx="3809999" cy="242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600"/>
              </a:spcBef>
              <a:buClr>
                <a:schemeClr val="dk1"/>
              </a:buClr>
              <a:buSzPct val="100000"/>
              <a:buFont typeface="Calibri"/>
              <a:buChar char="➔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480"/>
              </a:spcBef>
              <a:buClr>
                <a:schemeClr val="dk1"/>
              </a:buClr>
              <a:buFont typeface="Calibri"/>
              <a:buChar char="◆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rtl="0">
              <a:spcBef>
                <a:spcPts val="480"/>
              </a:spcBef>
              <a:buClr>
                <a:schemeClr val="dk1"/>
              </a:buClr>
              <a:buFont typeface="Calibri"/>
              <a:buChar char="●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rtl="0">
              <a:spcBef>
                <a:spcPts val="360"/>
              </a:spcBef>
              <a:buClr>
                <a:schemeClr val="dk1"/>
              </a:buClr>
              <a:buFont typeface="Calibri"/>
              <a:buChar char="○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rtl="0">
              <a:spcBef>
                <a:spcPts val="360"/>
              </a:spcBef>
              <a:buClr>
                <a:schemeClr val="dk1"/>
              </a:buClr>
              <a:buFont typeface="Calibri"/>
              <a:buChar char="◆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360"/>
              </a:spcBef>
              <a:buClr>
                <a:schemeClr val="dk1"/>
              </a:buClr>
              <a:buFont typeface="Calibri"/>
              <a:buChar char="●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360"/>
              </a:spcBef>
              <a:buClr>
                <a:schemeClr val="dk1"/>
              </a:buClr>
              <a:buFont typeface="Calibri"/>
              <a:buChar char="○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360"/>
              </a:spcBef>
              <a:buClr>
                <a:schemeClr val="dk1"/>
              </a:buClr>
              <a:buFont typeface="Calibri"/>
              <a:buChar char="◆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360"/>
              </a:spcBef>
              <a:buClr>
                <a:schemeClr val="dk1"/>
              </a:buClr>
              <a:buFont typeface="Calibri"/>
              <a:buChar char="●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 rtl="0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0.jp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jpg"/><Relationship Id="rId5" Type="http://schemas.openxmlformats.org/officeDocument/2006/relationships/image" Target="../media/image43.png"/><Relationship Id="rId4" Type="http://schemas.openxmlformats.org/officeDocument/2006/relationships/image" Target="../media/image42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44.png"/><Relationship Id="rId4" Type="http://schemas.openxmlformats.org/officeDocument/2006/relationships/image" Target="../media/image40.png"/><Relationship Id="rId9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5.png"/><Relationship Id="rId7" Type="http://schemas.openxmlformats.org/officeDocument/2006/relationships/image" Target="../media/image63.png"/><Relationship Id="rId12" Type="http://schemas.openxmlformats.org/officeDocument/2006/relationships/image" Target="../media/image8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7.png"/><Relationship Id="rId11" Type="http://schemas.openxmlformats.org/officeDocument/2006/relationships/image" Target="../media/image81.png"/><Relationship Id="rId5" Type="http://schemas.openxmlformats.org/officeDocument/2006/relationships/image" Target="../media/image43.png"/><Relationship Id="rId10" Type="http://schemas.openxmlformats.org/officeDocument/2006/relationships/image" Target="../media/image80.jpg"/><Relationship Id="rId4" Type="http://schemas.openxmlformats.org/officeDocument/2006/relationships/image" Target="../media/image76.png"/><Relationship Id="rId9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5.png"/><Relationship Id="rId5" Type="http://schemas.openxmlformats.org/officeDocument/2006/relationships/image" Target="../media/image51.png"/><Relationship Id="rId4" Type="http://schemas.openxmlformats.org/officeDocument/2006/relationships/image" Target="../media/image8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1">
            <a:off x="300912" y="-1244514"/>
            <a:ext cx="8567174" cy="913900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2138" y="-78365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200"/>
              <a:t>Mechanical photons at McGill</a:t>
            </a:r>
          </a:p>
        </p:txBody>
      </p:sp>
      <p:cxnSp>
        <p:nvCxnSpPr>
          <p:cNvPr id="76" name="Shape 76"/>
          <p:cNvCxnSpPr/>
          <p:nvPr/>
        </p:nvCxnSpPr>
        <p:spPr>
          <a:xfrm>
            <a:off x="152400" y="586908"/>
            <a:ext cx="8839199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cxnSp>
      <p:grpSp>
        <p:nvGrpSpPr>
          <p:cNvPr id="77" name="Shape 77"/>
          <p:cNvGrpSpPr/>
          <p:nvPr/>
        </p:nvGrpSpPr>
        <p:grpSpPr>
          <a:xfrm>
            <a:off x="6787567" y="5108448"/>
            <a:ext cx="2280231" cy="1673352"/>
            <a:chOff x="0" y="3810000"/>
            <a:chExt cx="3733800" cy="2743199"/>
          </a:xfrm>
        </p:grpSpPr>
        <p:sp>
          <p:nvSpPr>
            <p:cNvPr id="78" name="Shape 78"/>
            <p:cNvSpPr/>
            <p:nvPr/>
          </p:nvSpPr>
          <p:spPr>
            <a:xfrm>
              <a:off x="0" y="3810000"/>
              <a:ext cx="3733800" cy="27431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79" name="Shape 7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200" y="5336217"/>
              <a:ext cx="1749528" cy="5311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Shape 8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905000" y="5179828"/>
              <a:ext cx="1749528" cy="535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Shape 8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6200" y="6018078"/>
              <a:ext cx="1749528" cy="3827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Shape 82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905000" y="3882942"/>
              <a:ext cx="1749528" cy="6128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Shape 83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908072" y="4646019"/>
              <a:ext cx="1749528" cy="4593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" name="Shape 84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908072" y="5791200"/>
              <a:ext cx="1749528" cy="6878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Shape 85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79271" y="4492666"/>
              <a:ext cx="1749528" cy="765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" name="Shape 86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76200" y="3886200"/>
              <a:ext cx="1745663" cy="5303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7" name="Shape 87"/>
          <p:cNvSpPr txBox="1"/>
          <p:nvPr/>
        </p:nvSpPr>
        <p:spPr>
          <a:xfrm>
            <a:off x="59100" y="561525"/>
            <a:ext cx="4481999" cy="167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Current goals</a:t>
            </a: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Partial levitation and ultrahigh Q MEMS</a:t>
            </a: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Wavelength-scale optical cavities</a:t>
            </a: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Photonic crystal reflectors</a:t>
            </a: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MEMS materials research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Encouraging results (Caltech, 2012)</a:t>
            </a:r>
          </a:p>
        </p:txBody>
      </p:sp>
      <p:pic>
        <p:nvPicPr>
          <p:cNvPr id="341" name="Shape 3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143000"/>
            <a:ext cx="3959893" cy="19102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2" name="Shape 342"/>
          <p:cNvGrpSpPr/>
          <p:nvPr/>
        </p:nvGrpSpPr>
        <p:grpSpPr>
          <a:xfrm>
            <a:off x="228600" y="3124200"/>
            <a:ext cx="6362700" cy="3019550"/>
            <a:chOff x="228600" y="3076575"/>
            <a:chExt cx="6362700" cy="3019550"/>
          </a:xfrm>
        </p:grpSpPr>
        <p:pic>
          <p:nvPicPr>
            <p:cNvPr id="343" name="Shape 34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28600" y="3076575"/>
              <a:ext cx="6362700" cy="28670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4" name="Shape 344"/>
            <p:cNvSpPr/>
            <p:nvPr/>
          </p:nvSpPr>
          <p:spPr>
            <a:xfrm>
              <a:off x="404250" y="5760725"/>
              <a:ext cx="586500" cy="3354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45" name="Shape 345"/>
          <p:cNvGrpSpPr/>
          <p:nvPr/>
        </p:nvGrpSpPr>
        <p:grpSpPr>
          <a:xfrm>
            <a:off x="4867156" y="1981200"/>
            <a:ext cx="3972043" cy="4109978"/>
            <a:chOff x="4876800" y="995421"/>
            <a:chExt cx="3972043" cy="4109978"/>
          </a:xfrm>
        </p:grpSpPr>
        <p:pic>
          <p:nvPicPr>
            <p:cNvPr id="346" name="Shape 34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876800" y="995421"/>
              <a:ext cx="3972043" cy="41099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7" name="Shape 347"/>
            <p:cNvSpPr txBox="1"/>
            <p:nvPr/>
          </p:nvSpPr>
          <p:spPr>
            <a:xfrm>
              <a:off x="5978615" y="3900428"/>
              <a:ext cx="12177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low bare Q</a:t>
              </a:r>
            </a:p>
          </p:txBody>
        </p:sp>
        <p:cxnSp>
          <p:nvCxnSpPr>
            <p:cNvPr id="348" name="Shape 348"/>
            <p:cNvCxnSpPr/>
            <p:nvPr/>
          </p:nvCxnSpPr>
          <p:spPr>
            <a:xfrm rot="10800000">
              <a:off x="5638799" y="4038600"/>
              <a:ext cx="381000" cy="76199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sp>
          <p:nvSpPr>
            <p:cNvPr id="349" name="Shape 349"/>
            <p:cNvSpPr txBox="1"/>
            <p:nvPr/>
          </p:nvSpPr>
          <p:spPr>
            <a:xfrm>
              <a:off x="7165090" y="2057400"/>
              <a:ext cx="15266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tether modes</a:t>
              </a:r>
            </a:p>
          </p:txBody>
        </p:sp>
        <p:cxnSp>
          <p:nvCxnSpPr>
            <p:cNvPr id="350" name="Shape 350"/>
            <p:cNvCxnSpPr/>
            <p:nvPr/>
          </p:nvCxnSpPr>
          <p:spPr>
            <a:xfrm>
              <a:off x="7548859" y="2438400"/>
              <a:ext cx="0" cy="4572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sp>
          <p:nvSpPr>
            <p:cNvPr id="351" name="Shape 351"/>
            <p:cNvSpPr txBox="1"/>
            <p:nvPr/>
          </p:nvSpPr>
          <p:spPr>
            <a:xfrm>
              <a:off x="7397959" y="1219200"/>
              <a:ext cx="12177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pop-up</a:t>
              </a:r>
            </a:p>
          </p:txBody>
        </p:sp>
        <p:cxnSp>
          <p:nvCxnSpPr>
            <p:cNvPr id="352" name="Shape 352"/>
            <p:cNvCxnSpPr/>
            <p:nvPr/>
          </p:nvCxnSpPr>
          <p:spPr>
            <a:xfrm>
              <a:off x="8248887" y="1490484"/>
              <a:ext cx="304799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cxnSp>
          <p:nvCxnSpPr>
            <p:cNvPr id="353" name="Shape 353"/>
            <p:cNvCxnSpPr/>
            <p:nvPr/>
          </p:nvCxnSpPr>
          <p:spPr>
            <a:xfrm>
              <a:off x="8277343" y="2438400"/>
              <a:ext cx="0" cy="4572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pic>
          <p:nvPicPr>
            <p:cNvPr id="354" name="Shape 35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902485" y="2971799"/>
              <a:ext cx="1142127" cy="38812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55" name="Shape 355"/>
            <p:cNvCxnSpPr/>
            <p:nvPr/>
          </p:nvCxnSpPr>
          <p:spPr>
            <a:xfrm rot="10800000" flipH="1">
              <a:off x="5720059" y="2438400"/>
              <a:ext cx="304799" cy="1066799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sp>
        <p:nvSpPr>
          <p:cNvPr id="356" name="Shape 356"/>
          <p:cNvSpPr txBox="1"/>
          <p:nvPr/>
        </p:nvSpPr>
        <p:spPr>
          <a:xfrm>
            <a:off x="3354300" y="3124200"/>
            <a:ext cx="12177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(no cavity)</a:t>
            </a:r>
          </a:p>
        </p:txBody>
      </p:sp>
      <p:cxnSp>
        <p:nvCxnSpPr>
          <p:cNvPr id="357" name="Shape 357"/>
          <p:cNvCxnSpPr/>
          <p:nvPr/>
        </p:nvCxnSpPr>
        <p:spPr>
          <a:xfrm flipH="1">
            <a:off x="3428999" y="3505200"/>
            <a:ext cx="457200" cy="685799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358" name="Shape 358"/>
          <p:cNvSpPr txBox="1"/>
          <p:nvPr/>
        </p:nvSpPr>
        <p:spPr>
          <a:xfrm>
            <a:off x="4648200" y="1052700"/>
            <a:ext cx="4190999" cy="92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Free-space standing wave trap ~ 10W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50x increase in mechanical Q!</a:t>
            </a:r>
          </a:p>
        </p:txBody>
      </p:sp>
      <p:sp>
        <p:nvSpPr>
          <p:cNvPr id="359" name="Shape 359"/>
          <p:cNvSpPr txBox="1"/>
          <p:nvPr/>
        </p:nvSpPr>
        <p:spPr>
          <a:xfrm>
            <a:off x="6060217" y="6443704"/>
            <a:ext cx="2969699" cy="29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K. K. Ni </a:t>
            </a:r>
            <a:r>
              <a:rPr lang="en" i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et. al. </a:t>
            </a:r>
            <a:r>
              <a:rPr lang="en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PRL </a:t>
            </a:r>
            <a:r>
              <a:rPr lang="en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108</a:t>
            </a:r>
            <a:r>
              <a:rPr lang="en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, 214302 (2012)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>
            <a:spLocks noGrp="1"/>
          </p:cNvSpPr>
          <p:nvPr>
            <p:ph type="title"/>
          </p:nvPr>
        </p:nvSpPr>
        <p:spPr>
          <a:xfrm>
            <a:off x="152400" y="2601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Increasing the per-photon trap strength</a:t>
            </a:r>
          </a:p>
        </p:txBody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1295400" y="5181600"/>
            <a:ext cx="7315200" cy="129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Center of mass and torsional trapping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Tilt (aboot the z-axis) tunes scattering rate between transverse modes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Tunable quadratic coupling for both center-of-mass </a:t>
            </a:r>
            <a:r>
              <a:rPr lang="en" b="1">
                <a:solidFill>
                  <a:srgbClr val="0000FF"/>
                </a:solidFill>
              </a:rPr>
              <a:t>and torsional motion</a:t>
            </a:r>
          </a:p>
          <a:p>
            <a:pPr marL="457200" lvl="0" indent="-330200" rtl="0">
              <a:spcBef>
                <a:spcPts val="0"/>
              </a:spcBef>
              <a:buClr>
                <a:srgbClr val="000000"/>
              </a:buClr>
              <a:buSzPct val="100000"/>
              <a:buFont typeface="Roboto"/>
              <a:buChar char="➔"/>
            </a:pPr>
            <a:r>
              <a:rPr lang="en">
                <a:solidFill>
                  <a:srgbClr val="000000"/>
                </a:solidFill>
              </a:rPr>
              <a:t>~10 MHz trap = no problem</a:t>
            </a:r>
          </a:p>
        </p:txBody>
      </p:sp>
      <p:pic>
        <p:nvPicPr>
          <p:cNvPr id="366" name="Shape 3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799" y="1295399"/>
            <a:ext cx="35052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Shape 367"/>
          <p:cNvPicPr preferRelativeResize="0"/>
          <p:nvPr/>
        </p:nvPicPr>
        <p:blipFill rotWithShape="1">
          <a:blip r:embed="rId4">
            <a:alphaModFix/>
          </a:blip>
          <a:srcRect b="1816"/>
          <a:stretch/>
        </p:blipFill>
        <p:spPr>
          <a:xfrm>
            <a:off x="4114799" y="1219200"/>
            <a:ext cx="4800600" cy="3886199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Shape 368"/>
          <p:cNvSpPr txBox="1">
            <a:spLocks noGrp="1"/>
          </p:cNvSpPr>
          <p:nvPr>
            <p:ph type="body" idx="2"/>
          </p:nvPr>
        </p:nvSpPr>
        <p:spPr>
          <a:xfrm>
            <a:off x="4495800" y="772800"/>
            <a:ext cx="4419599" cy="598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Optical perturbation theory</a:t>
            </a:r>
          </a:p>
        </p:txBody>
      </p:sp>
      <p:sp>
        <p:nvSpPr>
          <p:cNvPr id="369" name="Shape 369"/>
          <p:cNvSpPr/>
          <p:nvPr/>
        </p:nvSpPr>
        <p:spPr>
          <a:xfrm>
            <a:off x="0" y="838200"/>
            <a:ext cx="9144000" cy="6019799"/>
          </a:xfrm>
          <a:prstGeom prst="rect">
            <a:avLst/>
          </a:prstGeom>
          <a:solidFill>
            <a:srgbClr val="FFFFFF">
              <a:alpha val="847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70" name="Shape 370"/>
          <p:cNvSpPr txBox="1">
            <a:spLocks noGrp="1"/>
          </p:cNvSpPr>
          <p:nvPr>
            <p:ph type="body" idx="3"/>
          </p:nvPr>
        </p:nvSpPr>
        <p:spPr>
          <a:xfrm>
            <a:off x="4724400" y="6487800"/>
            <a:ext cx="4419599" cy="370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1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T. Müller, C. Reinhardt, J. C. Sankey, </a:t>
            </a:r>
            <a:r>
              <a:rPr lang="en" sz="1100">
                <a:solidFill>
                  <a:srgbClr val="0000FF"/>
                </a:solidFill>
              </a:rPr>
              <a:t>PRA (2015)</a:t>
            </a:r>
          </a:p>
        </p:txBody>
      </p:sp>
      <p:sp>
        <p:nvSpPr>
          <p:cNvPr id="371" name="Shape 371"/>
          <p:cNvSpPr txBox="1">
            <a:spLocks noGrp="1"/>
          </p:cNvSpPr>
          <p:nvPr>
            <p:ph type="body" idx="4"/>
          </p:nvPr>
        </p:nvSpPr>
        <p:spPr>
          <a:xfrm>
            <a:off x="2895600" y="1295400"/>
            <a:ext cx="3962399" cy="10668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/>
              <a:t>Limitations on partial levitation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</a:rPr>
              <a:t>High laser power &amp; melting</a:t>
            </a:r>
          </a:p>
          <a:p>
            <a:pPr marL="457200" lvl="0" indent="-330200" rtl="0">
              <a:spcBef>
                <a:spcPts val="0"/>
              </a:spcBef>
              <a:buClr>
                <a:srgbClr val="FF0000"/>
              </a:buClr>
              <a:buSzPct val="100000"/>
              <a:buFont typeface="Roboto"/>
              <a:buChar char="➔"/>
            </a:pPr>
            <a:r>
              <a:rPr lang="en" b="1" dirty="0">
                <a:solidFill>
                  <a:srgbClr val="FF0000"/>
                </a:solidFill>
              </a:rPr>
              <a:t>Low untrapped Q</a:t>
            </a:r>
          </a:p>
          <a:p>
            <a:pPr marL="457200" lvl="0" indent="-330200" rtl="0">
              <a:spcBef>
                <a:spcPts val="0"/>
              </a:spcBef>
              <a:buClr>
                <a:srgbClr val="FF0000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FF0000"/>
                </a:solidFill>
              </a:rPr>
              <a:t>Hybridization with untrapped modes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/>
          <p:nvPr/>
        </p:nvSpPr>
        <p:spPr>
          <a:xfrm>
            <a:off x="1295400" y="4494143"/>
            <a:ext cx="757200" cy="69419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4CC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7" name="Shape 377"/>
          <p:cNvSpPr/>
          <p:nvPr/>
        </p:nvSpPr>
        <p:spPr>
          <a:xfrm>
            <a:off x="1295400" y="2512943"/>
            <a:ext cx="757200" cy="682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4CC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8" name="Shape 378"/>
          <p:cNvSpPr txBox="1"/>
          <p:nvPr/>
        </p:nvSpPr>
        <p:spPr>
          <a:xfrm>
            <a:off x="458986" y="2436743"/>
            <a:ext cx="2439000" cy="8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Photolithography and reactive ion etch</a:t>
            </a:r>
          </a:p>
        </p:txBody>
      </p:sp>
      <p:sp>
        <p:nvSpPr>
          <p:cNvPr id="379" name="Shape 379"/>
          <p:cNvSpPr txBox="1"/>
          <p:nvPr/>
        </p:nvSpPr>
        <p:spPr>
          <a:xfrm>
            <a:off x="456502" y="4419730"/>
            <a:ext cx="2441399" cy="83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KOH or TMAH wet etch</a:t>
            </a:r>
          </a:p>
        </p:txBody>
      </p:sp>
      <p:sp>
        <p:nvSpPr>
          <p:cNvPr id="380" name="Shape 380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Nanofabrication at McGill</a:t>
            </a:r>
          </a:p>
        </p:txBody>
      </p:sp>
      <p:grpSp>
        <p:nvGrpSpPr>
          <p:cNvPr id="381" name="Shape 381"/>
          <p:cNvGrpSpPr/>
          <p:nvPr/>
        </p:nvGrpSpPr>
        <p:grpSpPr>
          <a:xfrm>
            <a:off x="457200" y="3200400"/>
            <a:ext cx="3657599" cy="1371600"/>
            <a:chOff x="457200" y="3124200"/>
            <a:chExt cx="3657599" cy="1371600"/>
          </a:xfrm>
        </p:grpSpPr>
        <p:sp>
          <p:nvSpPr>
            <p:cNvPr id="382" name="Shape 382"/>
            <p:cNvSpPr/>
            <p:nvPr/>
          </p:nvSpPr>
          <p:spPr>
            <a:xfrm>
              <a:off x="457200" y="3201228"/>
              <a:ext cx="606299" cy="227700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457200" y="4112400"/>
              <a:ext cx="229499" cy="230999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2286000" y="3201228"/>
              <a:ext cx="606299" cy="227700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1451928" y="3201300"/>
              <a:ext cx="450599" cy="227700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2666100" y="4114800"/>
              <a:ext cx="229499" cy="230999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7" name="Shape 387"/>
            <p:cNvSpPr txBox="1"/>
            <p:nvPr/>
          </p:nvSpPr>
          <p:spPr>
            <a:xfrm>
              <a:off x="2898300" y="3124200"/>
              <a:ext cx="1216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SiN</a:t>
              </a:r>
            </a:p>
          </p:txBody>
        </p:sp>
        <p:sp>
          <p:nvSpPr>
            <p:cNvPr id="388" name="Shape 388"/>
            <p:cNvSpPr txBox="1"/>
            <p:nvPr/>
          </p:nvSpPr>
          <p:spPr>
            <a:xfrm>
              <a:off x="2898300" y="3581400"/>
              <a:ext cx="1216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Si</a:t>
              </a:r>
            </a:p>
          </p:txBody>
        </p:sp>
        <p:sp>
          <p:nvSpPr>
            <p:cNvPr id="389" name="Shape 389"/>
            <p:cNvSpPr txBox="1"/>
            <p:nvPr/>
          </p:nvSpPr>
          <p:spPr>
            <a:xfrm>
              <a:off x="2895600" y="4038600"/>
              <a:ext cx="1216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SiN</a:t>
              </a:r>
            </a:p>
          </p:txBody>
        </p:sp>
        <p:sp>
          <p:nvSpPr>
            <p:cNvPr id="390" name="Shape 390"/>
            <p:cNvSpPr/>
            <p:nvPr/>
          </p:nvSpPr>
          <p:spPr>
            <a:xfrm>
              <a:off x="457200" y="3432997"/>
              <a:ext cx="2438399" cy="682799"/>
            </a:xfrm>
            <a:prstGeom prst="rect">
              <a:avLst/>
            </a:prstGeom>
            <a:solidFill>
              <a:srgbClr val="4A86E8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91" name="Shape 391"/>
          <p:cNvGrpSpPr/>
          <p:nvPr/>
        </p:nvGrpSpPr>
        <p:grpSpPr>
          <a:xfrm>
            <a:off x="457200" y="5181600"/>
            <a:ext cx="3657599" cy="1371600"/>
            <a:chOff x="457200" y="5029200"/>
            <a:chExt cx="3657599" cy="1371600"/>
          </a:xfrm>
        </p:grpSpPr>
        <p:sp>
          <p:nvSpPr>
            <p:cNvPr id="392" name="Shape 392"/>
            <p:cNvSpPr/>
            <p:nvPr/>
          </p:nvSpPr>
          <p:spPr>
            <a:xfrm>
              <a:off x="457200" y="5106228"/>
              <a:ext cx="765300" cy="227700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>
              <a:off x="457200" y="6017400"/>
              <a:ext cx="229499" cy="230999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2137741" y="5106228"/>
              <a:ext cx="754500" cy="227700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1451928" y="5106300"/>
              <a:ext cx="450599" cy="227700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2666100" y="6019800"/>
              <a:ext cx="229499" cy="230999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7" name="Shape 397"/>
            <p:cNvSpPr txBox="1"/>
            <p:nvPr/>
          </p:nvSpPr>
          <p:spPr>
            <a:xfrm>
              <a:off x="2898300" y="5029200"/>
              <a:ext cx="1216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SiN</a:t>
              </a:r>
            </a:p>
          </p:txBody>
        </p:sp>
        <p:sp>
          <p:nvSpPr>
            <p:cNvPr id="398" name="Shape 398"/>
            <p:cNvSpPr txBox="1"/>
            <p:nvPr/>
          </p:nvSpPr>
          <p:spPr>
            <a:xfrm>
              <a:off x="2895600" y="5943600"/>
              <a:ext cx="1216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SiN</a:t>
              </a:r>
            </a:p>
          </p:txBody>
        </p:sp>
        <p:sp>
          <p:nvSpPr>
            <p:cNvPr id="399" name="Shape 399"/>
            <p:cNvSpPr/>
            <p:nvPr/>
          </p:nvSpPr>
          <p:spPr>
            <a:xfrm>
              <a:off x="457200" y="5334000"/>
              <a:ext cx="762000" cy="685800"/>
            </a:xfrm>
            <a:custGeom>
              <a:avLst/>
              <a:gdLst/>
              <a:ahLst/>
              <a:cxnLst/>
              <a:rect l="0" t="0" r="0" b="0"/>
              <a:pathLst>
                <a:path w="30480" h="27432" extrusionOk="0">
                  <a:moveTo>
                    <a:pt x="0" y="27432"/>
                  </a:moveTo>
                  <a:lnTo>
                    <a:pt x="0" y="0"/>
                  </a:lnTo>
                  <a:lnTo>
                    <a:pt x="30480" y="0"/>
                  </a:lnTo>
                  <a:lnTo>
                    <a:pt x="9144" y="27432"/>
                  </a:lnTo>
                  <a:close/>
                </a:path>
              </a:pathLst>
            </a:custGeom>
            <a:solidFill>
              <a:srgbClr val="4A86E8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400" name="Shape 400"/>
            <p:cNvSpPr/>
            <p:nvPr/>
          </p:nvSpPr>
          <p:spPr>
            <a:xfrm>
              <a:off x="2133600" y="5334000"/>
              <a:ext cx="762000" cy="685800"/>
            </a:xfrm>
            <a:custGeom>
              <a:avLst/>
              <a:gdLst/>
              <a:ahLst/>
              <a:cxnLst/>
              <a:rect l="0" t="0" r="0" b="0"/>
              <a:pathLst>
                <a:path w="30480" h="27432" extrusionOk="0">
                  <a:moveTo>
                    <a:pt x="30480" y="27432"/>
                  </a:moveTo>
                  <a:lnTo>
                    <a:pt x="30480" y="0"/>
                  </a:lnTo>
                  <a:lnTo>
                    <a:pt x="0" y="0"/>
                  </a:lnTo>
                  <a:lnTo>
                    <a:pt x="21336" y="27432"/>
                  </a:lnTo>
                  <a:close/>
                </a:path>
              </a:pathLst>
            </a:custGeom>
            <a:solidFill>
              <a:srgbClr val="4A86E8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401" name="Shape 401"/>
            <p:cNvSpPr txBox="1"/>
            <p:nvPr/>
          </p:nvSpPr>
          <p:spPr>
            <a:xfrm>
              <a:off x="2898300" y="5486400"/>
              <a:ext cx="1216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Si</a:t>
              </a:r>
            </a:p>
          </p:txBody>
        </p:sp>
      </p:grpSp>
      <p:grpSp>
        <p:nvGrpSpPr>
          <p:cNvPr id="402" name="Shape 402"/>
          <p:cNvGrpSpPr/>
          <p:nvPr/>
        </p:nvGrpSpPr>
        <p:grpSpPr>
          <a:xfrm>
            <a:off x="457200" y="1219200"/>
            <a:ext cx="3657599" cy="1371600"/>
            <a:chOff x="457200" y="1219200"/>
            <a:chExt cx="3657599" cy="1371600"/>
          </a:xfrm>
        </p:grpSpPr>
        <p:sp>
          <p:nvSpPr>
            <p:cNvPr id="403" name="Shape 403"/>
            <p:cNvSpPr/>
            <p:nvPr/>
          </p:nvSpPr>
          <p:spPr>
            <a:xfrm>
              <a:off x="457200" y="1296228"/>
              <a:ext cx="2438399" cy="227700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>
              <a:off x="457200" y="2207400"/>
              <a:ext cx="2438399" cy="230999"/>
            </a:xfrm>
            <a:prstGeom prst="rect">
              <a:avLst/>
            </a:prstGeom>
            <a:solidFill>
              <a:srgbClr val="CFE2F3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5" name="Shape 405"/>
            <p:cNvSpPr txBox="1"/>
            <p:nvPr/>
          </p:nvSpPr>
          <p:spPr>
            <a:xfrm>
              <a:off x="2898300" y="1219200"/>
              <a:ext cx="1216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SiN</a:t>
              </a:r>
            </a:p>
          </p:txBody>
        </p:sp>
        <p:sp>
          <p:nvSpPr>
            <p:cNvPr id="406" name="Shape 406"/>
            <p:cNvSpPr txBox="1"/>
            <p:nvPr/>
          </p:nvSpPr>
          <p:spPr>
            <a:xfrm>
              <a:off x="2898300" y="1676400"/>
              <a:ext cx="1216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Si</a:t>
              </a:r>
            </a:p>
          </p:txBody>
        </p:sp>
        <p:sp>
          <p:nvSpPr>
            <p:cNvPr id="407" name="Shape 407"/>
            <p:cNvSpPr txBox="1"/>
            <p:nvPr/>
          </p:nvSpPr>
          <p:spPr>
            <a:xfrm>
              <a:off x="2895600" y="2133600"/>
              <a:ext cx="1216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SiN</a:t>
              </a:r>
            </a:p>
          </p:txBody>
        </p:sp>
        <p:sp>
          <p:nvSpPr>
            <p:cNvPr id="408" name="Shape 408"/>
            <p:cNvSpPr/>
            <p:nvPr/>
          </p:nvSpPr>
          <p:spPr>
            <a:xfrm>
              <a:off x="457200" y="1527997"/>
              <a:ext cx="2438399" cy="682799"/>
            </a:xfrm>
            <a:prstGeom prst="rect">
              <a:avLst/>
            </a:prstGeom>
            <a:solidFill>
              <a:srgbClr val="4A86E8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409" name="Shape 4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2830" y="4878039"/>
            <a:ext cx="1829364" cy="1597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Shape 4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4030" y="4877214"/>
            <a:ext cx="1750772" cy="1601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Shape 4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64664" y="4880567"/>
            <a:ext cx="1750735" cy="1601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Shape 41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26929" y="1070942"/>
            <a:ext cx="1749699" cy="1596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Shape 4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29000" y="2970289"/>
            <a:ext cx="1752184" cy="1603779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Shape 414"/>
          <p:cNvSpPr txBox="1"/>
          <p:nvPr/>
        </p:nvSpPr>
        <p:spPr>
          <a:xfrm>
            <a:off x="5255100" y="916982"/>
            <a:ext cx="3736499" cy="191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Process flow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Start with nitride on silicon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Photolithography to define structures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Reactive ion etch to remove SiN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KOH dip to etch silicon wafer</a:t>
            </a:r>
          </a:p>
        </p:txBody>
      </p:sp>
      <p:sp>
        <p:nvSpPr>
          <p:cNvPr id="415" name="Shape 415"/>
          <p:cNvSpPr txBox="1"/>
          <p:nvPr/>
        </p:nvSpPr>
        <p:spPr>
          <a:xfrm>
            <a:off x="3810000" y="5531954"/>
            <a:ext cx="991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SiN on Si</a:t>
            </a:r>
          </a:p>
        </p:txBody>
      </p:sp>
      <p:sp>
        <p:nvSpPr>
          <p:cNvPr id="416" name="Shape 416"/>
          <p:cNvSpPr txBox="1"/>
          <p:nvPr/>
        </p:nvSpPr>
        <p:spPr>
          <a:xfrm>
            <a:off x="5256900" y="5105400"/>
            <a:ext cx="991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SiN on Si</a:t>
            </a:r>
          </a:p>
        </p:txBody>
      </p:sp>
      <p:sp>
        <p:nvSpPr>
          <p:cNvPr id="417" name="Shape 417"/>
          <p:cNvSpPr txBox="1"/>
          <p:nvPr/>
        </p:nvSpPr>
        <p:spPr>
          <a:xfrm>
            <a:off x="7551182" y="4928152"/>
            <a:ext cx="991500" cy="61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released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nitride</a:t>
            </a:r>
          </a:p>
        </p:txBody>
      </p:sp>
      <p:sp>
        <p:nvSpPr>
          <p:cNvPr id="418" name="Shape 418"/>
          <p:cNvSpPr txBox="1"/>
          <p:nvPr/>
        </p:nvSpPr>
        <p:spPr>
          <a:xfrm>
            <a:off x="3733800" y="3004930"/>
            <a:ext cx="11457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photoresist on SiN</a:t>
            </a:r>
          </a:p>
        </p:txBody>
      </p:sp>
      <p:cxnSp>
        <p:nvCxnSpPr>
          <p:cNvPr id="419" name="Shape 419"/>
          <p:cNvCxnSpPr/>
          <p:nvPr/>
        </p:nvCxnSpPr>
        <p:spPr>
          <a:xfrm>
            <a:off x="4318552" y="3539987"/>
            <a:ext cx="0" cy="152399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Shape 424"/>
          <p:cNvPicPr preferRelativeResize="0"/>
          <p:nvPr/>
        </p:nvPicPr>
        <p:blipFill rotWithShape="1">
          <a:blip r:embed="rId3">
            <a:alphaModFix/>
          </a:blip>
          <a:srcRect l="25532" t="17057" r="25610" b="19834"/>
          <a:stretch/>
        </p:blipFill>
        <p:spPr>
          <a:xfrm>
            <a:off x="3153554" y="4941499"/>
            <a:ext cx="1723245" cy="1687900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Shape 425"/>
          <p:cNvSpPr txBox="1">
            <a:spLocks noGrp="1"/>
          </p:cNvSpPr>
          <p:nvPr>
            <p:ph type="title"/>
          </p:nvPr>
        </p:nvSpPr>
        <p:spPr>
          <a:xfrm>
            <a:off x="152400" y="28575"/>
            <a:ext cx="8915400" cy="809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Fabrication attempts &amp; initial success</a:t>
            </a:r>
          </a:p>
        </p:txBody>
      </p:sp>
      <p:pic>
        <p:nvPicPr>
          <p:cNvPr id="426" name="Shape 4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1350" y="1028300"/>
            <a:ext cx="5737200" cy="1687899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Shape 427"/>
          <p:cNvSpPr txBox="1"/>
          <p:nvPr/>
        </p:nvSpPr>
        <p:spPr>
          <a:xfrm>
            <a:off x="270106" y="1266879"/>
            <a:ext cx="3507000" cy="113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Low-stress nitride test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Price = $0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Floppy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Optically lossy (boo!)</a:t>
            </a:r>
          </a:p>
        </p:txBody>
      </p:sp>
      <p:sp>
        <p:nvSpPr>
          <p:cNvPr id="428" name="Shape 428"/>
          <p:cNvSpPr txBox="1"/>
          <p:nvPr/>
        </p:nvSpPr>
        <p:spPr>
          <a:xfrm>
            <a:off x="270106" y="3082305"/>
            <a:ext cx="3507000" cy="1261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High-stress nitride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Low optical loss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Potato-chipping (boo!)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Stiffer (boo?)</a:t>
            </a:r>
          </a:p>
        </p:txBody>
      </p:sp>
      <p:sp>
        <p:nvSpPr>
          <p:cNvPr id="429" name="Shape 429"/>
          <p:cNvSpPr txBox="1"/>
          <p:nvPr/>
        </p:nvSpPr>
        <p:spPr>
          <a:xfrm>
            <a:off x="270106" y="5150661"/>
            <a:ext cx="3507000" cy="113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Latest iteration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High yield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No potatoes</a:t>
            </a:r>
          </a:p>
          <a:p>
            <a:pPr marL="457200" lvl="0" indent="-342900" rtl="0">
              <a:spcBef>
                <a:spcPts val="0"/>
              </a:spcBef>
              <a:buClr>
                <a:srgbClr val="0000FF"/>
              </a:buClr>
              <a:buSzPct val="100000"/>
              <a:buFont typeface="Calibri"/>
              <a:buChar char="●"/>
            </a:pPr>
            <a:r>
              <a:rPr lang="en" sz="18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High starting Q</a:t>
            </a:r>
          </a:p>
        </p:txBody>
      </p:sp>
      <p:pic>
        <p:nvPicPr>
          <p:cNvPr id="430" name="Shape 4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21225" y="1193025"/>
            <a:ext cx="2438699" cy="93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Shape 4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50700" y="2942530"/>
            <a:ext cx="5631649" cy="1612738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Shape 432"/>
          <p:cNvSpPr txBox="1"/>
          <p:nvPr/>
        </p:nvSpPr>
        <p:spPr>
          <a:xfrm>
            <a:off x="3067050" y="6143625"/>
            <a:ext cx="1906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F3F3F3"/>
                </a:solidFill>
                <a:latin typeface="Calibri"/>
                <a:ea typeface="Calibri"/>
                <a:cs typeface="Calibri"/>
                <a:sym typeface="Calibri"/>
              </a:rPr>
              <a:t>(not actually glowing)</a:t>
            </a:r>
          </a:p>
        </p:txBody>
      </p:sp>
      <p:pic>
        <p:nvPicPr>
          <p:cNvPr id="433" name="Shape 4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13134" y="4781600"/>
            <a:ext cx="2177150" cy="18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Shape 434"/>
          <p:cNvSpPr txBox="1"/>
          <p:nvPr/>
        </p:nvSpPr>
        <p:spPr>
          <a:xfrm>
            <a:off x="5013149" y="4748336"/>
            <a:ext cx="2225999" cy="40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custom chip carrier (important)</a:t>
            </a:r>
          </a:p>
        </p:txBody>
      </p:sp>
      <p:sp>
        <p:nvSpPr>
          <p:cNvPr id="435" name="Shape 435"/>
          <p:cNvSpPr txBox="1"/>
          <p:nvPr/>
        </p:nvSpPr>
        <p:spPr>
          <a:xfrm>
            <a:off x="3736489" y="3064289"/>
            <a:ext cx="817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curling</a:t>
            </a:r>
          </a:p>
        </p:txBody>
      </p:sp>
      <p:cxnSp>
        <p:nvCxnSpPr>
          <p:cNvPr id="436" name="Shape 436"/>
          <p:cNvCxnSpPr/>
          <p:nvPr/>
        </p:nvCxnSpPr>
        <p:spPr>
          <a:xfrm flipH="1">
            <a:off x="4038914" y="3371864"/>
            <a:ext cx="48300" cy="258599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triangle" w="lg" len="lg"/>
          </a:ln>
        </p:spPr>
      </p:cxnSp>
      <p:grpSp>
        <p:nvGrpSpPr>
          <p:cNvPr id="437" name="Shape 437"/>
          <p:cNvGrpSpPr/>
          <p:nvPr/>
        </p:nvGrpSpPr>
        <p:grpSpPr>
          <a:xfrm>
            <a:off x="7352040" y="5019350"/>
            <a:ext cx="1447800" cy="1658685"/>
            <a:chOff x="787059" y="1066787"/>
            <a:chExt cx="1447800" cy="1658685"/>
          </a:xfrm>
        </p:grpSpPr>
        <p:pic>
          <p:nvPicPr>
            <p:cNvPr id="438" name="Shape 438"/>
            <p:cNvPicPr preferRelativeResize="0"/>
            <p:nvPr/>
          </p:nvPicPr>
          <p:blipFill rotWithShape="1">
            <a:blip r:embed="rId8">
              <a:alphaModFix/>
            </a:blip>
            <a:srcRect l="12747"/>
            <a:stretch/>
          </p:blipFill>
          <p:spPr>
            <a:xfrm>
              <a:off x="928568" y="1066787"/>
              <a:ext cx="1263224" cy="160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9" name="Shape 439"/>
            <p:cNvSpPr txBox="1"/>
            <p:nvPr/>
          </p:nvSpPr>
          <p:spPr>
            <a:xfrm>
              <a:off x="787059" y="2115872"/>
              <a:ext cx="1447800" cy="609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r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Christoph Reinhardt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Shape 4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5775" y="3662038"/>
            <a:ext cx="5263808" cy="3089724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Shape 445"/>
          <p:cNvSpPr txBox="1">
            <a:spLocks noGrp="1"/>
          </p:cNvSpPr>
          <p:nvPr>
            <p:ph type="title"/>
          </p:nvPr>
        </p:nvSpPr>
        <p:spPr>
          <a:xfrm>
            <a:off x="152400" y="28575"/>
            <a:ext cx="8915400" cy="809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Mechanical characterization in UHV</a:t>
            </a:r>
          </a:p>
        </p:txBody>
      </p:sp>
      <p:pic>
        <p:nvPicPr>
          <p:cNvPr id="446" name="Shape 4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599" y="1066307"/>
            <a:ext cx="3503899" cy="2680834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Shape 447"/>
          <p:cNvSpPr/>
          <p:nvPr/>
        </p:nvSpPr>
        <p:spPr>
          <a:xfrm>
            <a:off x="2269925" y="1878836"/>
            <a:ext cx="2683075" cy="407750"/>
          </a:xfrm>
          <a:custGeom>
            <a:avLst/>
            <a:gdLst/>
            <a:ahLst/>
            <a:cxnLst/>
            <a:rect l="0" t="0" r="0" b="0"/>
            <a:pathLst>
              <a:path w="107323" h="16310" extrusionOk="0">
                <a:moveTo>
                  <a:pt x="0" y="16310"/>
                </a:moveTo>
                <a:cubicBezTo>
                  <a:pt x="2216" y="13594"/>
                  <a:pt x="-4587" y="528"/>
                  <a:pt x="13300" y="17"/>
                </a:cubicBezTo>
                <a:cubicBezTo>
                  <a:pt x="31187" y="-494"/>
                  <a:pt x="91652" y="11035"/>
                  <a:pt x="107323" y="13239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sp>
      <p:pic>
        <p:nvPicPr>
          <p:cNvPr id="448" name="Shape 4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-593640" y="1355640"/>
            <a:ext cx="1568281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Shape 449"/>
          <p:cNvSpPr/>
          <p:nvPr/>
        </p:nvSpPr>
        <p:spPr>
          <a:xfrm>
            <a:off x="5410200" y="1223341"/>
            <a:ext cx="762000" cy="911199"/>
          </a:xfrm>
          <a:custGeom>
            <a:avLst/>
            <a:gdLst/>
            <a:ahLst/>
            <a:cxnLst/>
            <a:rect l="0" t="0" r="0" b="0"/>
            <a:pathLst>
              <a:path w="30480" h="45720" extrusionOk="0">
                <a:moveTo>
                  <a:pt x="0" y="0"/>
                </a:moveTo>
                <a:lnTo>
                  <a:pt x="0" y="45720"/>
                </a:lnTo>
                <a:lnTo>
                  <a:pt x="30480" y="45720"/>
                </a:lnTo>
                <a:lnTo>
                  <a:pt x="30480" y="0"/>
                </a:lnTo>
              </a:path>
            </a:pathLst>
          </a:custGeom>
          <a:noFill/>
          <a:ln w="19050" cap="flat" cmpd="sng">
            <a:solidFill>
              <a:srgbClr val="666666"/>
            </a:solidFill>
            <a:prstDash val="solid"/>
            <a:round/>
            <a:headEnd type="none" w="lg" len="lg"/>
            <a:tailEnd type="none" w="lg" len="lg"/>
          </a:ln>
        </p:spPr>
      </p:sp>
      <p:cxnSp>
        <p:nvCxnSpPr>
          <p:cNvPr id="450" name="Shape 450"/>
          <p:cNvCxnSpPr/>
          <p:nvPr/>
        </p:nvCxnSpPr>
        <p:spPr>
          <a:xfrm>
            <a:off x="4648200" y="2514600"/>
            <a:ext cx="2362200" cy="0"/>
          </a:xfrm>
          <a:prstGeom prst="straightConnector1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451" name="Shape 451"/>
          <p:cNvCxnSpPr/>
          <p:nvPr/>
        </p:nvCxnSpPr>
        <p:spPr>
          <a:xfrm>
            <a:off x="5715000" y="1219200"/>
            <a:ext cx="0" cy="17526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452" name="Shape 452"/>
          <p:cNvCxnSpPr/>
          <p:nvPr/>
        </p:nvCxnSpPr>
        <p:spPr>
          <a:xfrm rot="10800000">
            <a:off x="5867400" y="1219199"/>
            <a:ext cx="0" cy="12954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453" name="Shape 453"/>
          <p:cNvCxnSpPr/>
          <p:nvPr/>
        </p:nvCxnSpPr>
        <p:spPr>
          <a:xfrm rot="10800000">
            <a:off x="5791200" y="1219199"/>
            <a:ext cx="0" cy="9144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54" name="Shape 454"/>
          <p:cNvSpPr/>
          <p:nvPr/>
        </p:nvSpPr>
        <p:spPr>
          <a:xfrm>
            <a:off x="6324600" y="2514600"/>
            <a:ext cx="685800" cy="533400"/>
          </a:xfrm>
          <a:custGeom>
            <a:avLst/>
            <a:gdLst/>
            <a:ahLst/>
            <a:cxnLst/>
            <a:rect l="0" t="0" r="0" b="0"/>
            <a:pathLst>
              <a:path w="27432" h="21336" extrusionOk="0">
                <a:moveTo>
                  <a:pt x="0" y="0"/>
                </a:moveTo>
                <a:lnTo>
                  <a:pt x="18288" y="21336"/>
                </a:lnTo>
                <a:lnTo>
                  <a:pt x="27432" y="21336"/>
                </a:lnTo>
              </a:path>
            </a:pathLst>
          </a:custGeom>
          <a:noFill/>
          <a:ln w="19050" cap="flat" cmpd="sng">
            <a:solidFill>
              <a:srgbClr val="666666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455" name="Shape 455"/>
          <p:cNvSpPr/>
          <p:nvPr/>
        </p:nvSpPr>
        <p:spPr>
          <a:xfrm flipH="1">
            <a:off x="4648200" y="2514600"/>
            <a:ext cx="685800" cy="533400"/>
          </a:xfrm>
          <a:custGeom>
            <a:avLst/>
            <a:gdLst/>
            <a:ahLst/>
            <a:cxnLst/>
            <a:rect l="0" t="0" r="0" b="0"/>
            <a:pathLst>
              <a:path w="27432" h="21336" extrusionOk="0">
                <a:moveTo>
                  <a:pt x="0" y="0"/>
                </a:moveTo>
                <a:lnTo>
                  <a:pt x="18288" y="21336"/>
                </a:lnTo>
                <a:lnTo>
                  <a:pt x="27432" y="21336"/>
                </a:lnTo>
              </a:path>
            </a:pathLst>
          </a:custGeom>
          <a:noFill/>
          <a:ln w="19050" cap="flat" cmpd="sng">
            <a:solidFill>
              <a:srgbClr val="666666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456" name="Shape 456"/>
          <p:cNvSpPr txBox="1"/>
          <p:nvPr/>
        </p:nvSpPr>
        <p:spPr>
          <a:xfrm>
            <a:off x="6172200" y="1143000"/>
            <a:ext cx="16820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cleaved optical fiber</a:t>
            </a:r>
          </a:p>
        </p:txBody>
      </p:sp>
      <p:sp>
        <p:nvSpPr>
          <p:cNvPr id="457" name="Shape 457"/>
          <p:cNvSpPr txBox="1"/>
          <p:nvPr/>
        </p:nvSpPr>
        <p:spPr>
          <a:xfrm>
            <a:off x="6629400" y="2514600"/>
            <a:ext cx="985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sample </a:t>
            </a:r>
          </a:p>
        </p:txBody>
      </p:sp>
      <p:sp>
        <p:nvSpPr>
          <p:cNvPr id="458" name="Shape 458"/>
          <p:cNvSpPr txBox="1"/>
          <p:nvPr/>
        </p:nvSpPr>
        <p:spPr>
          <a:xfrm>
            <a:off x="6355448" y="2052782"/>
            <a:ext cx="1750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interference </a:t>
            </a:r>
          </a:p>
        </p:txBody>
      </p:sp>
      <p:sp>
        <p:nvSpPr>
          <p:cNvPr id="459" name="Shape 459"/>
          <p:cNvSpPr/>
          <p:nvPr/>
        </p:nvSpPr>
        <p:spPr>
          <a:xfrm>
            <a:off x="6221481" y="2133185"/>
            <a:ext cx="152399" cy="353399"/>
          </a:xfrm>
          <a:prstGeom prst="rightBrace">
            <a:avLst>
              <a:gd name="adj1" fmla="val 8333"/>
              <a:gd name="adj2" fmla="val 50000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228600" y="3820800"/>
            <a:ext cx="3809999" cy="242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000000"/>
                </a:solidFill>
              </a:rPr>
              <a:t>Performance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>
                <a:solidFill>
                  <a:srgbClr val="000000"/>
                </a:solidFill>
              </a:rPr>
              <a:t>Typical frequency ~ 50 kHz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>
                <a:solidFill>
                  <a:srgbClr val="000000"/>
                </a:solidFill>
              </a:rPr>
              <a:t>“Typical” Q ~ 10-35 million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000000"/>
                </a:solidFill>
              </a:rPr>
              <a:t>Initial Goal</a:t>
            </a:r>
          </a:p>
          <a:p>
            <a:pPr marL="457200" lvl="0" indent="-330200" rtl="0">
              <a:spcBef>
                <a:spcPts val="0"/>
              </a:spcBef>
              <a:buClr>
                <a:srgbClr val="000000"/>
              </a:buClr>
              <a:buSzPct val="100000"/>
              <a:buFont typeface="Roboto"/>
              <a:buChar char="➔"/>
            </a:pPr>
            <a:r>
              <a:rPr lang="en">
                <a:solidFill>
                  <a:srgbClr val="000000"/>
                </a:solidFill>
              </a:rPr>
              <a:t>Trap to Q ~ 200 million?</a:t>
            </a:r>
          </a:p>
        </p:txBody>
      </p:sp>
      <p:pic>
        <p:nvPicPr>
          <p:cNvPr id="461" name="Shape 461"/>
          <p:cNvPicPr preferRelativeResize="0"/>
          <p:nvPr/>
        </p:nvPicPr>
        <p:blipFill rotWithShape="1">
          <a:blip r:embed="rId6">
            <a:alphaModFix/>
          </a:blip>
          <a:srcRect l="25532" t="17057" r="25610" b="19834"/>
          <a:stretch/>
        </p:blipFill>
        <p:spPr>
          <a:xfrm>
            <a:off x="7010404" y="3820799"/>
            <a:ext cx="1723245" cy="1687900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Shape 462"/>
          <p:cNvSpPr/>
          <p:nvPr/>
        </p:nvSpPr>
        <p:spPr>
          <a:xfrm>
            <a:off x="0" y="838275"/>
            <a:ext cx="9144000" cy="6019799"/>
          </a:xfrm>
          <a:prstGeom prst="rect">
            <a:avLst/>
          </a:prstGeom>
          <a:solidFill>
            <a:srgbClr val="FFFFFF">
              <a:alpha val="847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463" name="Shape 46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83873" y="2895600"/>
            <a:ext cx="5052449" cy="2464250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Shape 464"/>
          <p:cNvSpPr txBox="1">
            <a:spLocks noGrp="1"/>
          </p:cNvSpPr>
          <p:nvPr>
            <p:ph type="body" idx="2"/>
          </p:nvPr>
        </p:nvSpPr>
        <p:spPr>
          <a:xfrm>
            <a:off x="2547425" y="1600200"/>
            <a:ext cx="3999299" cy="12954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/>
              <a:t>Limitations on trapping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</a:rPr>
              <a:t>High laser power &amp; melting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</a:rPr>
              <a:t>We have a </a:t>
            </a:r>
            <a:r>
              <a:rPr lang="en" i="1" dirty="0">
                <a:solidFill>
                  <a:srgbClr val="B7B7B7"/>
                </a:solidFill>
              </a:rPr>
              <a:t>stupid</a:t>
            </a:r>
            <a:r>
              <a:rPr lang="en" dirty="0">
                <a:solidFill>
                  <a:srgbClr val="B7B7B7"/>
                </a:solidFill>
              </a:rPr>
              <a:t> high untrapped Q</a:t>
            </a:r>
          </a:p>
          <a:p>
            <a:pPr marL="457200" lvl="0" indent="-330200" rtl="0">
              <a:spcBef>
                <a:spcPts val="0"/>
              </a:spcBef>
              <a:buClr>
                <a:srgbClr val="FF0000"/>
              </a:buClr>
              <a:buSzPct val="100000"/>
              <a:buFont typeface="Roboto"/>
              <a:buChar char="➔"/>
            </a:pPr>
            <a:r>
              <a:rPr lang="en" b="1" dirty="0">
                <a:solidFill>
                  <a:srgbClr val="FF0000"/>
                </a:solidFill>
              </a:rPr>
              <a:t>Will these work in our cavities?</a:t>
            </a:r>
          </a:p>
          <a:p>
            <a:pPr marL="457200" lvl="0" indent="-330200" rtl="0">
              <a:spcBef>
                <a:spcPts val="0"/>
              </a:spcBef>
              <a:buClr>
                <a:srgbClr val="FF0000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FF0000"/>
                </a:solidFill>
              </a:rPr>
              <a:t>Hybridization with untrapped modes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Shape 469"/>
          <p:cNvSpPr txBox="1">
            <a:spLocks noGrp="1"/>
          </p:cNvSpPr>
          <p:nvPr>
            <p:ph type="title"/>
          </p:nvPr>
        </p:nvSpPr>
        <p:spPr>
          <a:xfrm>
            <a:off x="152400" y="28575"/>
            <a:ext cx="8915400" cy="809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Homemade trampolines in a cavity</a:t>
            </a:r>
          </a:p>
        </p:txBody>
      </p:sp>
      <p:pic>
        <p:nvPicPr>
          <p:cNvPr id="470" name="Shape 4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202" y="4622675"/>
            <a:ext cx="1237795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Shape 471"/>
          <p:cNvSpPr txBox="1"/>
          <p:nvPr/>
        </p:nvSpPr>
        <p:spPr>
          <a:xfrm>
            <a:off x="843281" y="4555917"/>
            <a:ext cx="1224300" cy="55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Tina Müller</a:t>
            </a:r>
          </a:p>
        </p:txBody>
      </p:sp>
      <p:pic>
        <p:nvPicPr>
          <p:cNvPr id="472" name="Shape 472"/>
          <p:cNvPicPr preferRelativeResize="0"/>
          <p:nvPr/>
        </p:nvPicPr>
        <p:blipFill rotWithShape="1">
          <a:blip r:embed="rId4">
            <a:alphaModFix/>
          </a:blip>
          <a:srcRect l="5267"/>
          <a:stretch/>
        </p:blipFill>
        <p:spPr>
          <a:xfrm>
            <a:off x="2264590" y="4622675"/>
            <a:ext cx="13716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Shape 473"/>
          <p:cNvSpPr txBox="1"/>
          <p:nvPr/>
        </p:nvSpPr>
        <p:spPr>
          <a:xfrm>
            <a:off x="2231450" y="5670357"/>
            <a:ext cx="1447800" cy="60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Christoph Reinhardt</a:t>
            </a:r>
          </a:p>
        </p:txBody>
      </p:sp>
      <p:pic>
        <p:nvPicPr>
          <p:cNvPr id="474" name="Shape 4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6750" y="995372"/>
            <a:ext cx="4373249" cy="2973799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Shape 475"/>
          <p:cNvSpPr txBox="1"/>
          <p:nvPr/>
        </p:nvSpPr>
        <p:spPr>
          <a:xfrm>
            <a:off x="652550" y="1484100"/>
            <a:ext cx="719100" cy="3704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Mirror</a:t>
            </a:r>
          </a:p>
        </p:txBody>
      </p:sp>
      <p:sp>
        <p:nvSpPr>
          <p:cNvPr id="476" name="Shape 476"/>
          <p:cNvSpPr txBox="1"/>
          <p:nvPr/>
        </p:nvSpPr>
        <p:spPr>
          <a:xfrm>
            <a:off x="2675150" y="1396362"/>
            <a:ext cx="677699" cy="38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Mirror</a:t>
            </a:r>
          </a:p>
        </p:txBody>
      </p:sp>
      <p:sp>
        <p:nvSpPr>
          <p:cNvPr id="477" name="Shape 477"/>
          <p:cNvSpPr txBox="1"/>
          <p:nvPr/>
        </p:nvSpPr>
        <p:spPr>
          <a:xfrm>
            <a:off x="201100" y="995362"/>
            <a:ext cx="1919700" cy="48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UHV chamber</a:t>
            </a:r>
          </a:p>
        </p:txBody>
      </p:sp>
      <p:cxnSp>
        <p:nvCxnSpPr>
          <p:cNvPr id="478" name="Shape 478"/>
          <p:cNvCxnSpPr/>
          <p:nvPr/>
        </p:nvCxnSpPr>
        <p:spPr>
          <a:xfrm flipH="1">
            <a:off x="285252" y="2579075"/>
            <a:ext cx="691199" cy="22499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479" name="Shape 479"/>
          <p:cNvCxnSpPr/>
          <p:nvPr/>
        </p:nvCxnSpPr>
        <p:spPr>
          <a:xfrm flipH="1">
            <a:off x="3159449" y="2429475"/>
            <a:ext cx="1097700" cy="37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</p:spPr>
      </p:cxnSp>
      <p:cxnSp>
        <p:nvCxnSpPr>
          <p:cNvPr id="480" name="Shape 480"/>
          <p:cNvCxnSpPr/>
          <p:nvPr/>
        </p:nvCxnSpPr>
        <p:spPr>
          <a:xfrm flipH="1">
            <a:off x="1558024" y="2498600"/>
            <a:ext cx="1182300" cy="48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481" name="Shape 481"/>
          <p:cNvCxnSpPr/>
          <p:nvPr/>
        </p:nvCxnSpPr>
        <p:spPr>
          <a:xfrm flipH="1">
            <a:off x="3159449" y="2429475"/>
            <a:ext cx="1097700" cy="378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</p:spPr>
      </p:cxnSp>
      <p:cxnSp>
        <p:nvCxnSpPr>
          <p:cNvPr id="482" name="Shape 482"/>
          <p:cNvCxnSpPr/>
          <p:nvPr/>
        </p:nvCxnSpPr>
        <p:spPr>
          <a:xfrm flipH="1">
            <a:off x="1558024" y="2498600"/>
            <a:ext cx="1182300" cy="48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483" name="Shape 483"/>
          <p:cNvCxnSpPr/>
          <p:nvPr/>
        </p:nvCxnSpPr>
        <p:spPr>
          <a:xfrm flipH="1">
            <a:off x="285252" y="2579075"/>
            <a:ext cx="691199" cy="22499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</p:spPr>
      </p:cxnSp>
      <p:pic>
        <p:nvPicPr>
          <p:cNvPr id="484" name="Shape 4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50876" y="972950"/>
            <a:ext cx="3884368" cy="2196162"/>
          </a:xfrm>
          <a:prstGeom prst="rect">
            <a:avLst/>
          </a:prstGeom>
          <a:noFill/>
          <a:ln>
            <a:noFill/>
          </a:ln>
        </p:spPr>
      </p:pic>
      <p:sp>
        <p:nvSpPr>
          <p:cNvPr id="485" name="Shape 485"/>
          <p:cNvSpPr txBox="1"/>
          <p:nvPr/>
        </p:nvSpPr>
        <p:spPr>
          <a:xfrm>
            <a:off x="5900050" y="2308650"/>
            <a:ext cx="2588400" cy="55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Cavity hold time ~ “Finesse”</a:t>
            </a:r>
          </a:p>
        </p:txBody>
      </p:sp>
      <p:grpSp>
        <p:nvGrpSpPr>
          <p:cNvPr id="486" name="Shape 486"/>
          <p:cNvGrpSpPr/>
          <p:nvPr/>
        </p:nvGrpSpPr>
        <p:grpSpPr>
          <a:xfrm>
            <a:off x="4553176" y="3194995"/>
            <a:ext cx="4609794" cy="3453642"/>
            <a:chOff x="4553176" y="3194995"/>
            <a:chExt cx="4609794" cy="3453642"/>
          </a:xfrm>
        </p:grpSpPr>
        <p:grpSp>
          <p:nvGrpSpPr>
            <p:cNvPr id="487" name="Shape 487"/>
            <p:cNvGrpSpPr/>
            <p:nvPr/>
          </p:nvGrpSpPr>
          <p:grpSpPr>
            <a:xfrm>
              <a:off x="4553176" y="3194995"/>
              <a:ext cx="4609794" cy="3453642"/>
              <a:chOff x="4092450" y="3145225"/>
              <a:chExt cx="4987875" cy="3736899"/>
            </a:xfrm>
          </p:grpSpPr>
          <p:sp>
            <p:nvSpPr>
              <p:cNvPr id="488" name="Shape 488"/>
              <p:cNvSpPr/>
              <p:nvPr/>
            </p:nvSpPr>
            <p:spPr>
              <a:xfrm>
                <a:off x="4168900" y="3145225"/>
                <a:ext cx="4820999" cy="3695399"/>
              </a:xfrm>
              <a:prstGeom prst="rect">
                <a:avLst/>
              </a:prstGeom>
              <a:solidFill>
                <a:srgbClr val="FFFFFF"/>
              </a:solidFill>
              <a:ln w="190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  <p:pic>
            <p:nvPicPr>
              <p:cNvPr id="489" name="Shape 489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4526775" y="3198063"/>
                <a:ext cx="4203000" cy="336371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90" name="Shape 490"/>
              <p:cNvSpPr txBox="1"/>
              <p:nvPr/>
            </p:nvSpPr>
            <p:spPr>
              <a:xfrm>
                <a:off x="4357578" y="6466025"/>
                <a:ext cx="3953400" cy="4160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t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600">
                    <a:latin typeface="Roboto"/>
                    <a:ea typeface="Roboto"/>
                    <a:cs typeface="Roboto"/>
                    <a:sym typeface="Roboto"/>
                  </a:rPr>
                  <a:t>Membrane Position (Piezo Volts)</a:t>
                </a:r>
              </a:p>
            </p:txBody>
          </p:sp>
          <p:sp>
            <p:nvSpPr>
              <p:cNvPr id="491" name="Shape 491"/>
              <p:cNvSpPr txBox="1"/>
              <p:nvPr/>
            </p:nvSpPr>
            <p:spPr>
              <a:xfrm rot="-5400000">
                <a:off x="2829899" y="4745689"/>
                <a:ext cx="2941200" cy="4160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t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600">
                    <a:latin typeface="Roboto"/>
                    <a:ea typeface="Roboto"/>
                    <a:cs typeface="Roboto"/>
                    <a:sym typeface="Roboto"/>
                  </a:rPr>
                  <a:t>Cavity Length (Piezo Volts)</a:t>
                </a:r>
              </a:p>
            </p:txBody>
          </p:sp>
          <p:sp>
            <p:nvSpPr>
              <p:cNvPr id="492" name="Shape 492"/>
              <p:cNvSpPr txBox="1"/>
              <p:nvPr/>
            </p:nvSpPr>
            <p:spPr>
              <a:xfrm rot="5400000">
                <a:off x="7924575" y="4573600"/>
                <a:ext cx="1895399" cy="4160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t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600">
                    <a:latin typeface="Roboto"/>
                    <a:ea typeface="Roboto"/>
                    <a:cs typeface="Roboto"/>
                    <a:sym typeface="Roboto"/>
                  </a:rPr>
                  <a:t>Finesse</a:t>
                </a:r>
              </a:p>
            </p:txBody>
          </p:sp>
        </p:grpSp>
        <p:cxnSp>
          <p:nvCxnSpPr>
            <p:cNvPr id="493" name="Shape 493"/>
            <p:cNvCxnSpPr/>
            <p:nvPr/>
          </p:nvCxnSpPr>
          <p:spPr>
            <a:xfrm>
              <a:off x="5267500" y="5458954"/>
              <a:ext cx="25467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494" name="Shape 494"/>
            <p:cNvCxnSpPr/>
            <p:nvPr/>
          </p:nvCxnSpPr>
          <p:spPr>
            <a:xfrm>
              <a:off x="5267500" y="3849136"/>
              <a:ext cx="25467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495" name="Shape 495"/>
            <p:cNvCxnSpPr/>
            <p:nvPr/>
          </p:nvCxnSpPr>
          <p:spPr>
            <a:xfrm rot="10800000">
              <a:off x="5392343" y="3852674"/>
              <a:ext cx="0" cy="16146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stealth" w="lg" len="lg"/>
              <a:tailEnd type="stealth" w="lg" len="lg"/>
            </a:ln>
          </p:spPr>
        </p:cxnSp>
        <p:sp>
          <p:nvSpPr>
            <p:cNvPr id="496" name="Shape 496"/>
            <p:cNvSpPr txBox="1"/>
            <p:nvPr/>
          </p:nvSpPr>
          <p:spPr>
            <a:xfrm>
              <a:off x="5178980" y="4460225"/>
              <a:ext cx="429899" cy="3827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666666"/>
                  </a:solidFill>
                </a:rPr>
                <a:t>λ/2</a:t>
              </a:r>
            </a:p>
          </p:txBody>
        </p:sp>
        <p:sp>
          <p:nvSpPr>
            <p:cNvPr id="497" name="Shape 497"/>
            <p:cNvSpPr txBox="1"/>
            <p:nvPr/>
          </p:nvSpPr>
          <p:spPr>
            <a:xfrm>
              <a:off x="5134322" y="3293775"/>
              <a:ext cx="1998899" cy="3923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Roboto"/>
                  <a:ea typeface="Roboto"/>
                  <a:cs typeface="Roboto"/>
                  <a:sym typeface="Roboto"/>
                </a:rPr>
                <a:t>Processed membrane: ~ zero absorption</a:t>
              </a:r>
            </a:p>
          </p:txBody>
        </p:sp>
        <p:sp>
          <p:nvSpPr>
            <p:cNvPr id="498" name="Shape 498"/>
            <p:cNvSpPr txBox="1"/>
            <p:nvPr/>
          </p:nvSpPr>
          <p:spPr>
            <a:xfrm>
              <a:off x="6376175" y="4963082"/>
              <a:ext cx="429899" cy="3827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666666"/>
                  </a:solidFill>
                </a:rPr>
                <a:t>λ/2</a:t>
              </a:r>
            </a:p>
          </p:txBody>
        </p:sp>
        <p:cxnSp>
          <p:nvCxnSpPr>
            <p:cNvPr id="499" name="Shape 499"/>
            <p:cNvCxnSpPr/>
            <p:nvPr/>
          </p:nvCxnSpPr>
          <p:spPr>
            <a:xfrm>
              <a:off x="6374425" y="5342450"/>
              <a:ext cx="416099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stealth" w="lg" len="lg"/>
              <a:tailEnd type="stealth" w="lg" len="lg"/>
            </a:ln>
          </p:spPr>
        </p:cxnSp>
      </p:grpSp>
      <p:grpSp>
        <p:nvGrpSpPr>
          <p:cNvPr id="500" name="Shape 500"/>
          <p:cNvGrpSpPr/>
          <p:nvPr/>
        </p:nvGrpSpPr>
        <p:grpSpPr>
          <a:xfrm>
            <a:off x="4954652" y="3223527"/>
            <a:ext cx="3895942" cy="3150950"/>
            <a:chOff x="4954652" y="3223527"/>
            <a:chExt cx="3895942" cy="3150950"/>
          </a:xfrm>
        </p:grpSpPr>
        <p:pic>
          <p:nvPicPr>
            <p:cNvPr id="501" name="Shape 501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4954652" y="3223527"/>
              <a:ext cx="3895942" cy="3150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02" name="Shape 502"/>
            <p:cNvSpPr txBox="1"/>
            <p:nvPr/>
          </p:nvSpPr>
          <p:spPr>
            <a:xfrm>
              <a:off x="5134356" y="3278385"/>
              <a:ext cx="3004500" cy="424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/>
                <a:t>Small trampoline we don’t care about: diffraction losses (expected)</a:t>
              </a:r>
            </a:p>
          </p:txBody>
        </p:sp>
      </p:grpSp>
      <p:sp>
        <p:nvSpPr>
          <p:cNvPr id="503" name="Shape 503"/>
          <p:cNvSpPr/>
          <p:nvPr/>
        </p:nvSpPr>
        <p:spPr>
          <a:xfrm>
            <a:off x="1136800" y="2790500"/>
            <a:ext cx="1911299" cy="1095600"/>
          </a:xfrm>
          <a:prstGeom prst="upArrowCallout">
            <a:avLst>
              <a:gd name="adj1" fmla="val 21477"/>
              <a:gd name="adj2" fmla="val 28482"/>
              <a:gd name="adj3" fmla="val 30652"/>
              <a:gd name="adj4" fmla="val 5360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Membrane / trampoline goes here</a:t>
            </a:r>
          </a:p>
        </p:txBody>
      </p:sp>
      <p:pic>
        <p:nvPicPr>
          <p:cNvPr id="504" name="Shape 504"/>
          <p:cNvPicPr preferRelativeResize="0"/>
          <p:nvPr/>
        </p:nvPicPr>
        <p:blipFill rotWithShape="1">
          <a:blip r:embed="rId9">
            <a:alphaModFix/>
          </a:blip>
          <a:srcRect l="25532" t="17057" r="25610" b="19834"/>
          <a:stretch/>
        </p:blipFill>
        <p:spPr>
          <a:xfrm>
            <a:off x="7133212" y="5237369"/>
            <a:ext cx="879476" cy="861425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Shape 505"/>
          <p:cNvSpPr/>
          <p:nvPr/>
        </p:nvSpPr>
        <p:spPr>
          <a:xfrm>
            <a:off x="0" y="838275"/>
            <a:ext cx="9144000" cy="6019799"/>
          </a:xfrm>
          <a:prstGeom prst="rect">
            <a:avLst/>
          </a:prstGeom>
          <a:solidFill>
            <a:srgbClr val="FFFFFF">
              <a:alpha val="847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06" name="Shape 50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045775" y="2836687"/>
            <a:ext cx="5052449" cy="2464250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Shape 507"/>
          <p:cNvSpPr txBox="1">
            <a:spLocks noGrp="1"/>
          </p:cNvSpPr>
          <p:nvPr>
            <p:ph type="body" idx="1"/>
          </p:nvPr>
        </p:nvSpPr>
        <p:spPr>
          <a:xfrm>
            <a:off x="2474989" y="1295400"/>
            <a:ext cx="4161617" cy="15240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/>
              <a:t>Limitations on trapping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</a:rPr>
              <a:t>High laser power &amp; melting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</a:rPr>
              <a:t>Low untrapped Q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</a:rPr>
              <a:t>Will these work in our cavities?</a:t>
            </a:r>
          </a:p>
          <a:p>
            <a:pPr marL="457200" lvl="0" indent="-330200" rtl="0">
              <a:spcBef>
                <a:spcPts val="0"/>
              </a:spcBef>
              <a:buClr>
                <a:srgbClr val="FF0000"/>
              </a:buClr>
              <a:buSzPct val="100000"/>
              <a:buFont typeface="Roboto"/>
              <a:buChar char="➔"/>
            </a:pPr>
            <a:r>
              <a:rPr lang="en" b="1" dirty="0">
                <a:solidFill>
                  <a:srgbClr val="FF0000"/>
                </a:solidFill>
              </a:rPr>
              <a:t>Hybridization with untrapped modes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 txBox="1">
            <a:spLocks noGrp="1"/>
          </p:cNvSpPr>
          <p:nvPr>
            <p:ph type="title"/>
          </p:nvPr>
        </p:nvSpPr>
        <p:spPr>
          <a:xfrm>
            <a:off x="152400" y="2601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Torsional mode = no tether mixing</a:t>
            </a:r>
          </a:p>
        </p:txBody>
      </p:sp>
      <p:sp>
        <p:nvSpPr>
          <p:cNvPr id="513" name="Shape 513"/>
          <p:cNvSpPr txBox="1">
            <a:spLocks noGrp="1"/>
          </p:cNvSpPr>
          <p:nvPr>
            <p:ph type="body" idx="1"/>
          </p:nvPr>
        </p:nvSpPr>
        <p:spPr>
          <a:xfrm>
            <a:off x="1981200" y="5099493"/>
            <a:ext cx="6324600" cy="1360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Torsional mode (TM) levitation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No hybridization with low-frequency modes (by symmetry)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First hybridization with “flappy” disc mode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1500 x Q enhancement possible (Q ~ </a:t>
            </a:r>
            <a:r>
              <a:rPr lang="en" i="1">
                <a:latin typeface="Roboto"/>
                <a:ea typeface="Roboto"/>
                <a:cs typeface="Roboto"/>
                <a:sym typeface="Roboto"/>
              </a:rPr>
              <a:t>billion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??)</a:t>
            </a:r>
          </a:p>
        </p:txBody>
      </p:sp>
      <p:pic>
        <p:nvPicPr>
          <p:cNvPr id="514" name="Shape 5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597" y="1295400"/>
            <a:ext cx="8763001" cy="3809999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Shape 515"/>
          <p:cNvSpPr txBox="1"/>
          <p:nvPr/>
        </p:nvSpPr>
        <p:spPr>
          <a:xfrm rot="-5400000">
            <a:off x="3731250" y="2969250"/>
            <a:ext cx="1676399" cy="3098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Q-Enhancement</a:t>
            </a:r>
          </a:p>
        </p:txBody>
      </p:sp>
      <p:sp>
        <p:nvSpPr>
          <p:cNvPr id="516" name="Shape 516"/>
          <p:cNvSpPr txBox="1"/>
          <p:nvPr/>
        </p:nvSpPr>
        <p:spPr>
          <a:xfrm>
            <a:off x="5715000" y="4829175"/>
            <a:ext cx="2438399" cy="3098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Trap Strength (MHz)</a:t>
            </a:r>
          </a:p>
        </p:txBody>
      </p:sp>
      <p:sp>
        <p:nvSpPr>
          <p:cNvPr id="517" name="Shape 517"/>
          <p:cNvSpPr txBox="1"/>
          <p:nvPr/>
        </p:nvSpPr>
        <p:spPr>
          <a:xfrm>
            <a:off x="2324100" y="4824075"/>
            <a:ext cx="2000100" cy="3098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Trap Strength (kHz)</a:t>
            </a:r>
          </a:p>
        </p:txBody>
      </p:sp>
      <p:sp>
        <p:nvSpPr>
          <p:cNvPr id="518" name="Shape 518"/>
          <p:cNvSpPr/>
          <p:nvPr/>
        </p:nvSpPr>
        <p:spPr>
          <a:xfrm>
            <a:off x="1866900" y="3581400"/>
            <a:ext cx="152399" cy="1219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19" name="Shape 519"/>
          <p:cNvSpPr txBox="1"/>
          <p:nvPr/>
        </p:nvSpPr>
        <p:spPr>
          <a:xfrm rot="-5400000">
            <a:off x="-16499" y="3121650"/>
            <a:ext cx="3581399" cy="3098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Q-Enhancement      Frequency (kHz)</a:t>
            </a:r>
          </a:p>
        </p:txBody>
      </p:sp>
      <p:sp>
        <p:nvSpPr>
          <p:cNvPr id="520" name="Shape 520"/>
          <p:cNvSpPr txBox="1">
            <a:spLocks noGrp="1"/>
          </p:cNvSpPr>
          <p:nvPr>
            <p:ph type="body" idx="2"/>
          </p:nvPr>
        </p:nvSpPr>
        <p:spPr>
          <a:xfrm>
            <a:off x="4724400" y="6487800"/>
            <a:ext cx="4419599" cy="370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1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T. Müller, C. Reinhardt, J. C. Sankey, PRA (2015)</a:t>
            </a:r>
          </a:p>
        </p:txBody>
      </p:sp>
      <p:sp>
        <p:nvSpPr>
          <p:cNvPr id="521" name="Shape 521"/>
          <p:cNvSpPr/>
          <p:nvPr/>
        </p:nvSpPr>
        <p:spPr>
          <a:xfrm rot="-4020577">
            <a:off x="6349207" y="2835432"/>
            <a:ext cx="2590784" cy="60963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80000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increased laser spot size</a:t>
            </a:r>
          </a:p>
        </p:txBody>
      </p:sp>
      <p:sp>
        <p:nvSpPr>
          <p:cNvPr id="522" name="Shape 522"/>
          <p:cNvSpPr/>
          <p:nvPr/>
        </p:nvSpPr>
        <p:spPr>
          <a:xfrm>
            <a:off x="5410200" y="1420675"/>
            <a:ext cx="3483600" cy="3217199"/>
          </a:xfrm>
          <a:prstGeom prst="rightArrow">
            <a:avLst>
              <a:gd name="adj1" fmla="val 100000"/>
              <a:gd name="adj2" fmla="val 0"/>
            </a:avLst>
          </a:prstGeom>
          <a:solidFill>
            <a:srgbClr val="005CF3">
              <a:alpha val="53539"/>
            </a:srgbClr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previously inaccessible</a:t>
            </a:r>
          </a:p>
        </p:txBody>
      </p:sp>
      <p:sp>
        <p:nvSpPr>
          <p:cNvPr id="523" name="Shape 523"/>
          <p:cNvSpPr/>
          <p:nvPr/>
        </p:nvSpPr>
        <p:spPr>
          <a:xfrm>
            <a:off x="4419600" y="1295400"/>
            <a:ext cx="4724400" cy="38862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24" name="Shape 524"/>
          <p:cNvSpPr/>
          <p:nvPr/>
        </p:nvSpPr>
        <p:spPr>
          <a:xfrm>
            <a:off x="896835" y="838200"/>
            <a:ext cx="291000" cy="6019799"/>
          </a:xfrm>
          <a:prstGeom prst="rect">
            <a:avLst/>
          </a:prstGeom>
          <a:solidFill>
            <a:srgbClr val="FF0000">
              <a:alpha val="1816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525" name="Shape 525"/>
          <p:cNvGrpSpPr/>
          <p:nvPr/>
        </p:nvGrpSpPr>
        <p:grpSpPr>
          <a:xfrm>
            <a:off x="169082" y="5038642"/>
            <a:ext cx="1265073" cy="1666957"/>
            <a:chOff x="792350" y="923774"/>
            <a:chExt cx="1417449" cy="1819425"/>
          </a:xfrm>
        </p:grpSpPr>
        <p:pic>
          <p:nvPicPr>
            <p:cNvPr id="526" name="Shape 5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38200" y="990600"/>
              <a:ext cx="1371599" cy="1752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7" name="Shape 527"/>
            <p:cNvSpPr txBox="1"/>
            <p:nvPr/>
          </p:nvSpPr>
          <p:spPr>
            <a:xfrm>
              <a:off x="792350" y="923774"/>
              <a:ext cx="1371599" cy="609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Tina Müller</a:t>
              </a:r>
            </a:p>
          </p:txBody>
        </p:sp>
      </p:grpSp>
      <p:sp>
        <p:nvSpPr>
          <p:cNvPr id="528" name="Shape 528"/>
          <p:cNvSpPr/>
          <p:nvPr/>
        </p:nvSpPr>
        <p:spPr>
          <a:xfrm>
            <a:off x="1676400" y="914400"/>
            <a:ext cx="2743199" cy="4190999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29" name="Shape 529"/>
          <p:cNvSpPr txBox="1">
            <a:spLocks noGrp="1"/>
          </p:cNvSpPr>
          <p:nvPr>
            <p:ph type="body" idx="3"/>
          </p:nvPr>
        </p:nvSpPr>
        <p:spPr>
          <a:xfrm>
            <a:off x="2168750" y="849000"/>
            <a:ext cx="6109800" cy="598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COMSOL simulations of optically trapped mechanical modes</a:t>
            </a:r>
          </a:p>
        </p:txBody>
      </p:sp>
      <p:sp>
        <p:nvSpPr>
          <p:cNvPr id="530" name="Shape 530"/>
          <p:cNvSpPr/>
          <p:nvPr/>
        </p:nvSpPr>
        <p:spPr>
          <a:xfrm>
            <a:off x="0" y="838200"/>
            <a:ext cx="9144000" cy="6019799"/>
          </a:xfrm>
          <a:prstGeom prst="rect">
            <a:avLst/>
          </a:prstGeom>
          <a:solidFill>
            <a:srgbClr val="FFFFFF">
              <a:alpha val="8470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31" name="Shape 531"/>
          <p:cNvSpPr txBox="1">
            <a:spLocks noGrp="1"/>
          </p:cNvSpPr>
          <p:nvPr>
            <p:ph type="body" idx="4"/>
          </p:nvPr>
        </p:nvSpPr>
        <p:spPr>
          <a:xfrm>
            <a:off x="2552710" y="1295400"/>
            <a:ext cx="4038599" cy="15240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>
                <a:latin typeface="Roboto"/>
                <a:ea typeface="Roboto"/>
                <a:cs typeface="Roboto"/>
                <a:sym typeface="Roboto"/>
              </a:rPr>
              <a:t>Limitations on trapping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High laser power &amp; melting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Low untrapped Q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</a:rPr>
              <a:t>Will these work in our cavities</a:t>
            </a:r>
          </a:p>
          <a:p>
            <a:pPr marL="457200" lvl="0" indent="-330200" rtl="0">
              <a:spcBef>
                <a:spcPts val="0"/>
              </a:spcBef>
              <a:buClr>
                <a:srgbClr val="B7B7B7"/>
              </a:buClr>
              <a:buSzPct val="100000"/>
              <a:buFont typeface="Roboto"/>
              <a:buChar char="➔"/>
            </a:pPr>
            <a:r>
              <a:rPr lang="en" dirty="0">
                <a:solidFill>
                  <a:srgbClr val="B7B7B7"/>
                </a:solidFill>
                <a:latin typeface="Roboto"/>
                <a:ea typeface="Roboto"/>
                <a:cs typeface="Roboto"/>
                <a:sym typeface="Roboto"/>
              </a:rPr>
              <a:t>Hybridization with untrapped modes</a:t>
            </a:r>
          </a:p>
          <a:p>
            <a:pPr marL="457200" lvl="0" indent="-330200" rtl="0">
              <a:spcBef>
                <a:spcPts val="0"/>
              </a:spcBef>
              <a:buClr>
                <a:srgbClr val="FF0000"/>
              </a:buClr>
              <a:buSzPct val="100000"/>
              <a:buFont typeface="Roboto"/>
              <a:buChar char="➔"/>
            </a:pPr>
            <a:r>
              <a:rPr lang="en" b="1" dirty="0">
                <a:solidFill>
                  <a:srgbClr val="FF0000"/>
                </a:solidFill>
              </a:rPr>
              <a:t>No potato chips allowed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 txBox="1">
            <a:spLocks noGrp="1"/>
          </p:cNvSpPr>
          <p:nvPr>
            <p:ph type="title"/>
          </p:nvPr>
        </p:nvSpPr>
        <p:spPr>
          <a:xfrm>
            <a:off x="152400" y="2601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Single-crystal 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ilicon </a:t>
            </a:r>
            <a:r>
              <a:rPr lang="en"/>
              <a:t>fab</a:t>
            </a:r>
          </a:p>
        </p:txBody>
      </p:sp>
      <p:pic>
        <p:nvPicPr>
          <p:cNvPr id="537" name="Shape 5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819" y="976750"/>
            <a:ext cx="1156077" cy="1494547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Shape 538"/>
          <p:cNvSpPr txBox="1"/>
          <p:nvPr/>
        </p:nvSpPr>
        <p:spPr>
          <a:xfrm>
            <a:off x="228600" y="914400"/>
            <a:ext cx="1143599" cy="521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Tina Müller</a:t>
            </a:r>
          </a:p>
        </p:txBody>
      </p:sp>
      <p:pic>
        <p:nvPicPr>
          <p:cNvPr id="539" name="Shape 5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1438" y="2590800"/>
            <a:ext cx="1138709" cy="1494547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Shape 540"/>
          <p:cNvSpPr txBox="1"/>
          <p:nvPr/>
        </p:nvSpPr>
        <p:spPr>
          <a:xfrm>
            <a:off x="237855" y="3547295"/>
            <a:ext cx="1143599" cy="521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Simon Bernard</a:t>
            </a:r>
          </a:p>
        </p:txBody>
      </p:sp>
      <p:pic>
        <p:nvPicPr>
          <p:cNvPr id="541" name="Shape 5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76400" y="914400"/>
            <a:ext cx="7086600" cy="5172345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Shape 542"/>
          <p:cNvSpPr txBox="1"/>
          <p:nvPr/>
        </p:nvSpPr>
        <p:spPr>
          <a:xfrm>
            <a:off x="2438400" y="6248400"/>
            <a:ext cx="5257799" cy="62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Next step: delicate mechanical (and photonic) structures!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New material: single-crystal diamond</a:t>
            </a:r>
          </a:p>
        </p:txBody>
      </p:sp>
      <p:sp>
        <p:nvSpPr>
          <p:cNvPr id="548" name="Shape 548"/>
          <p:cNvSpPr txBox="1"/>
          <p:nvPr/>
        </p:nvSpPr>
        <p:spPr>
          <a:xfrm>
            <a:off x="333625" y="1019025"/>
            <a:ext cx="4124099" cy="194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Single-crystal diamond (DOI)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Higher unstressed Q than Si (new)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High power handling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Contains embedded quantum systems (NV, SiV centers)</a:t>
            </a:r>
          </a:p>
        </p:txBody>
      </p:sp>
      <p:pic>
        <p:nvPicPr>
          <p:cNvPr id="549" name="Shape 5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925" y="2808225"/>
            <a:ext cx="5090174" cy="3385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0" name="Shape 550"/>
          <p:cNvGrpSpPr/>
          <p:nvPr/>
        </p:nvGrpSpPr>
        <p:grpSpPr>
          <a:xfrm>
            <a:off x="5489605" y="1166868"/>
            <a:ext cx="3388426" cy="5134636"/>
            <a:chOff x="5641000" y="1694375"/>
            <a:chExt cx="3160550" cy="4789325"/>
          </a:xfrm>
        </p:grpSpPr>
        <p:pic>
          <p:nvPicPr>
            <p:cNvPr id="551" name="Shape 55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653775" y="1745250"/>
              <a:ext cx="3147775" cy="47384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2" name="Shape 552"/>
            <p:cNvSpPr/>
            <p:nvPr/>
          </p:nvSpPr>
          <p:spPr>
            <a:xfrm>
              <a:off x="5641000" y="1694375"/>
              <a:ext cx="3147899" cy="9603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53" name="Shape 553"/>
          <p:cNvSpPr txBox="1"/>
          <p:nvPr/>
        </p:nvSpPr>
        <p:spPr>
          <a:xfrm>
            <a:off x="5513050" y="1156269"/>
            <a:ext cx="4124099" cy="194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Initial ArCl etch of e6 diamond</a:t>
            </a:r>
          </a:p>
          <a:p>
            <a:pPr marL="457200" lvl="0" indent="-342900" rtl="0">
              <a:spcBef>
                <a:spcPts val="0"/>
              </a:spcBef>
              <a:buClr>
                <a:srgbClr val="0000FF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Alumina hard mask</a:t>
            </a:r>
          </a:p>
          <a:p>
            <a:pPr marL="457200" lvl="0" indent="-342900" rtl="0">
              <a:spcBef>
                <a:spcPts val="0"/>
              </a:spcBef>
              <a:buClr>
                <a:srgbClr val="0000FF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Optical grade diamond</a:t>
            </a:r>
          </a:p>
          <a:p>
            <a:pPr lvl="0" rtl="0">
              <a:spcBef>
                <a:spcPts val="0"/>
              </a:spcBef>
              <a:buNone/>
            </a:pPr>
            <a:endParaRPr sz="1800" b="1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Shape 554"/>
          <p:cNvSpPr txBox="1"/>
          <p:nvPr/>
        </p:nvSpPr>
        <p:spPr>
          <a:xfrm>
            <a:off x="445413" y="6225075"/>
            <a:ext cx="5309699" cy="38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Collaboration with Ye Tao &amp; Christian Degen @ ETH</a:t>
            </a:r>
          </a:p>
          <a:p>
            <a:pPr lvl="0" rtl="0">
              <a:spcBef>
                <a:spcPts val="0"/>
              </a:spcBef>
              <a:buNone/>
            </a:pP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None/>
            </a:pP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5" name="Shape 5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363475"/>
            <a:ext cx="9144000" cy="27414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2" name="Shape 6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24" y="869944"/>
            <a:ext cx="4802604" cy="1804900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Shape 603"/>
          <p:cNvSpPr txBox="1">
            <a:spLocks noGrp="1"/>
          </p:cNvSpPr>
          <p:nvPr>
            <p:ph type="title"/>
          </p:nvPr>
        </p:nvSpPr>
        <p:spPr>
          <a:xfrm>
            <a:off x="152400" y="2601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Related goals II: really short cavities</a:t>
            </a:r>
          </a:p>
        </p:txBody>
      </p:sp>
      <p:sp>
        <p:nvSpPr>
          <p:cNvPr id="604" name="Shape 604"/>
          <p:cNvSpPr txBox="1">
            <a:spLocks noGrp="1"/>
          </p:cNvSpPr>
          <p:nvPr>
            <p:ph type="body" idx="1"/>
          </p:nvPr>
        </p:nvSpPr>
        <p:spPr>
          <a:xfrm>
            <a:off x="4866300" y="805445"/>
            <a:ext cx="3972900" cy="1676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“Compound input mirror”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Membrane as “movable Bragg layer”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Input </a:t>
            </a:r>
            <a:r>
              <a:rPr lang="en" i="1"/>
              <a:t>transmission</a:t>
            </a:r>
            <a:r>
              <a:rPr lang="en"/>
              <a:t> coupled to membrane motion</a:t>
            </a:r>
          </a:p>
        </p:txBody>
      </p:sp>
      <p:pic>
        <p:nvPicPr>
          <p:cNvPr id="605" name="Shape 6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5066" y="3067800"/>
            <a:ext cx="3264649" cy="161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Shape 606"/>
          <p:cNvPicPr preferRelativeResize="0"/>
          <p:nvPr/>
        </p:nvPicPr>
        <p:blipFill rotWithShape="1">
          <a:blip r:embed="rId5">
            <a:alphaModFix/>
          </a:blip>
          <a:srcRect t="2376" b="2166"/>
          <a:stretch/>
        </p:blipFill>
        <p:spPr>
          <a:xfrm>
            <a:off x="152400" y="2610852"/>
            <a:ext cx="3657600" cy="2820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Shape 60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42825" y="2721125"/>
            <a:ext cx="5048224" cy="3828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Shape 60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6374" y="5410912"/>
            <a:ext cx="1026008" cy="133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Shape 60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84983" y="5410912"/>
            <a:ext cx="974707" cy="133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Shape 61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486999" y="5410912"/>
            <a:ext cx="1077308" cy="1333197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Shape 611"/>
          <p:cNvSpPr txBox="1"/>
          <p:nvPr/>
        </p:nvSpPr>
        <p:spPr>
          <a:xfrm>
            <a:off x="217462" y="6407061"/>
            <a:ext cx="995400" cy="46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Alex Kato</a:t>
            </a:r>
          </a:p>
        </p:txBody>
      </p:sp>
      <p:sp>
        <p:nvSpPr>
          <p:cNvPr id="612" name="Shape 612"/>
          <p:cNvSpPr txBox="1"/>
          <p:nvPr/>
        </p:nvSpPr>
        <p:spPr>
          <a:xfrm>
            <a:off x="1378735" y="6197983"/>
            <a:ext cx="1119300" cy="46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Kyle Johnson</a:t>
            </a:r>
          </a:p>
        </p:txBody>
      </p:sp>
      <p:sp>
        <p:nvSpPr>
          <p:cNvPr id="613" name="Shape 613"/>
          <p:cNvSpPr txBox="1"/>
          <p:nvPr/>
        </p:nvSpPr>
        <p:spPr>
          <a:xfrm>
            <a:off x="2454692" y="6209169"/>
            <a:ext cx="995400" cy="46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Vincent Dumont</a:t>
            </a:r>
          </a:p>
        </p:txBody>
      </p:sp>
      <p:pic>
        <p:nvPicPr>
          <p:cNvPr id="614" name="Shape 614"/>
          <p:cNvPicPr preferRelativeResize="0"/>
          <p:nvPr/>
        </p:nvPicPr>
        <p:blipFill rotWithShape="1">
          <a:blip r:embed="rId10">
            <a:alphaModFix/>
          </a:blip>
          <a:srcRect t="3488" b="5898"/>
          <a:stretch/>
        </p:blipFill>
        <p:spPr>
          <a:xfrm>
            <a:off x="688190" y="869950"/>
            <a:ext cx="2107375" cy="167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Mechanical systems = force sensors</a:t>
            </a:r>
          </a:p>
        </p:txBody>
      </p:sp>
      <p:sp>
        <p:nvSpPr>
          <p:cNvPr id="93" name="Shape 93"/>
          <p:cNvSpPr/>
          <p:nvPr/>
        </p:nvSpPr>
        <p:spPr>
          <a:xfrm>
            <a:off x="1639700" y="3258150"/>
            <a:ext cx="2063325" cy="174475"/>
          </a:xfrm>
          <a:custGeom>
            <a:avLst/>
            <a:gdLst/>
            <a:ahLst/>
            <a:cxnLst/>
            <a:rect l="0" t="0" r="0" b="0"/>
            <a:pathLst>
              <a:path w="82533" h="6979" extrusionOk="0">
                <a:moveTo>
                  <a:pt x="82533" y="6979"/>
                </a:moveTo>
                <a:cubicBezTo>
                  <a:pt x="75433" y="6746"/>
                  <a:pt x="53690" y="6748"/>
                  <a:pt x="39935" y="5585"/>
                </a:cubicBezTo>
                <a:cubicBezTo>
                  <a:pt x="26179" y="4421"/>
                  <a:pt x="6655" y="930"/>
                  <a:pt x="0" y="0"/>
                </a:cubicBezTo>
              </a:path>
            </a:pathLst>
          </a:custGeom>
          <a:noFill/>
          <a:ln w="1143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sp>
      <p:cxnSp>
        <p:nvCxnSpPr>
          <p:cNvPr id="94" name="Shape 94"/>
          <p:cNvCxnSpPr/>
          <p:nvPr/>
        </p:nvCxnSpPr>
        <p:spPr>
          <a:xfrm rot="-5400000">
            <a:off x="3704232" y="4042054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5" name="Shape 95"/>
          <p:cNvCxnSpPr/>
          <p:nvPr/>
        </p:nvCxnSpPr>
        <p:spPr>
          <a:xfrm rot="-5400000">
            <a:off x="3704232" y="3954813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6" name="Shape 96"/>
          <p:cNvCxnSpPr/>
          <p:nvPr/>
        </p:nvCxnSpPr>
        <p:spPr>
          <a:xfrm rot="-5400000">
            <a:off x="3704232" y="3867571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7" name="Shape 97"/>
          <p:cNvCxnSpPr/>
          <p:nvPr/>
        </p:nvCxnSpPr>
        <p:spPr>
          <a:xfrm rot="-5400000">
            <a:off x="3704232" y="3780330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8" name="Shape 98"/>
          <p:cNvCxnSpPr/>
          <p:nvPr/>
        </p:nvCxnSpPr>
        <p:spPr>
          <a:xfrm rot="-5400000">
            <a:off x="3704232" y="3693089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9" name="Shape 99"/>
          <p:cNvCxnSpPr/>
          <p:nvPr/>
        </p:nvCxnSpPr>
        <p:spPr>
          <a:xfrm rot="-5400000">
            <a:off x="3704232" y="3605847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0" name="Shape 100"/>
          <p:cNvCxnSpPr/>
          <p:nvPr/>
        </p:nvCxnSpPr>
        <p:spPr>
          <a:xfrm rot="-5400000">
            <a:off x="3704232" y="3518606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1" name="Shape 101"/>
          <p:cNvCxnSpPr/>
          <p:nvPr/>
        </p:nvCxnSpPr>
        <p:spPr>
          <a:xfrm rot="-5400000">
            <a:off x="3704232" y="3431365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2" name="Shape 102"/>
          <p:cNvCxnSpPr/>
          <p:nvPr/>
        </p:nvCxnSpPr>
        <p:spPr>
          <a:xfrm rot="-5400000">
            <a:off x="3704232" y="3344123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3" name="Shape 103"/>
          <p:cNvCxnSpPr/>
          <p:nvPr/>
        </p:nvCxnSpPr>
        <p:spPr>
          <a:xfrm rot="-5400000">
            <a:off x="3704232" y="3256882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4" name="Shape 104"/>
          <p:cNvCxnSpPr/>
          <p:nvPr/>
        </p:nvCxnSpPr>
        <p:spPr>
          <a:xfrm rot="-5400000">
            <a:off x="3704232" y="3169641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5" name="Shape 105"/>
          <p:cNvCxnSpPr/>
          <p:nvPr/>
        </p:nvCxnSpPr>
        <p:spPr>
          <a:xfrm rot="-5400000">
            <a:off x="3704232" y="3082399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6" name="Shape 106"/>
          <p:cNvCxnSpPr/>
          <p:nvPr/>
        </p:nvCxnSpPr>
        <p:spPr>
          <a:xfrm rot="-5400000">
            <a:off x="3704232" y="2995158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7" name="Shape 107"/>
          <p:cNvCxnSpPr/>
          <p:nvPr/>
        </p:nvCxnSpPr>
        <p:spPr>
          <a:xfrm rot="-5400000">
            <a:off x="3704232" y="2907916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8" name="Shape 108"/>
          <p:cNvCxnSpPr/>
          <p:nvPr/>
        </p:nvCxnSpPr>
        <p:spPr>
          <a:xfrm rot="-5400000">
            <a:off x="3704232" y="2820675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9" name="Shape 109"/>
          <p:cNvCxnSpPr/>
          <p:nvPr/>
        </p:nvCxnSpPr>
        <p:spPr>
          <a:xfrm rot="-5400000">
            <a:off x="3704232" y="2733433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0" name="Shape 110"/>
          <p:cNvCxnSpPr/>
          <p:nvPr/>
        </p:nvCxnSpPr>
        <p:spPr>
          <a:xfrm rot="-5400000">
            <a:off x="3704232" y="2646192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1" name="Shape 111"/>
          <p:cNvCxnSpPr/>
          <p:nvPr/>
        </p:nvCxnSpPr>
        <p:spPr>
          <a:xfrm rot="-5400000">
            <a:off x="3704232" y="2558951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2" name="Shape 112"/>
          <p:cNvCxnSpPr/>
          <p:nvPr/>
        </p:nvCxnSpPr>
        <p:spPr>
          <a:xfrm rot="-5400000">
            <a:off x="3704232" y="2471709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3" name="Shape 113"/>
          <p:cNvCxnSpPr/>
          <p:nvPr/>
        </p:nvCxnSpPr>
        <p:spPr>
          <a:xfrm rot="-5400000">
            <a:off x="3704232" y="2384468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4" name="Shape 114"/>
          <p:cNvCxnSpPr/>
          <p:nvPr/>
        </p:nvCxnSpPr>
        <p:spPr>
          <a:xfrm rot="-5400000">
            <a:off x="3704232" y="2297226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5" name="Shape 115"/>
          <p:cNvCxnSpPr/>
          <p:nvPr/>
        </p:nvCxnSpPr>
        <p:spPr>
          <a:xfrm rot="-5400000">
            <a:off x="3704232" y="2209985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6" name="Shape 116"/>
          <p:cNvCxnSpPr/>
          <p:nvPr/>
        </p:nvCxnSpPr>
        <p:spPr>
          <a:xfrm rot="-5400000">
            <a:off x="3704232" y="2122744"/>
            <a:ext cx="87300" cy="89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7" name="Shape 117"/>
          <p:cNvSpPr/>
          <p:nvPr/>
        </p:nvSpPr>
        <p:spPr>
          <a:xfrm>
            <a:off x="2087520" y="1775075"/>
            <a:ext cx="451450" cy="1483075"/>
          </a:xfrm>
          <a:custGeom>
            <a:avLst/>
            <a:gdLst/>
            <a:ahLst/>
            <a:cxnLst/>
            <a:rect l="0" t="0" r="0" b="0"/>
            <a:pathLst>
              <a:path w="18058" h="59323" extrusionOk="0">
                <a:moveTo>
                  <a:pt x="0" y="0"/>
                </a:moveTo>
                <a:lnTo>
                  <a:pt x="0" y="59323"/>
                </a:lnTo>
                <a:lnTo>
                  <a:pt x="18058" y="26461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</p:spPr>
      </p:sp>
      <p:sp>
        <p:nvSpPr>
          <p:cNvPr id="118" name="Shape 118"/>
          <p:cNvSpPr/>
          <p:nvPr/>
        </p:nvSpPr>
        <p:spPr>
          <a:xfrm rot="-10121404" flipH="1">
            <a:off x="1654649" y="3324851"/>
            <a:ext cx="178975" cy="174454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 rot="-5400000">
            <a:off x="1706253" y="3053344"/>
            <a:ext cx="158935" cy="1169700"/>
          </a:xfrm>
          <a:custGeom>
            <a:avLst/>
            <a:gdLst/>
            <a:ahLst/>
            <a:cxnLst/>
            <a:rect l="0" t="0" r="0" b="0"/>
            <a:pathLst>
              <a:path w="12446" h="109728" extrusionOk="0">
                <a:moveTo>
                  <a:pt x="127" y="0"/>
                </a:moveTo>
                <a:cubicBezTo>
                  <a:pt x="1651" y="2032"/>
                  <a:pt x="9271" y="7620"/>
                  <a:pt x="9271" y="12192"/>
                </a:cubicBezTo>
                <a:cubicBezTo>
                  <a:pt x="9271" y="16764"/>
                  <a:pt x="127" y="23876"/>
                  <a:pt x="127" y="27432"/>
                </a:cubicBezTo>
                <a:cubicBezTo>
                  <a:pt x="127" y="30988"/>
                  <a:pt x="8255" y="29972"/>
                  <a:pt x="9271" y="33528"/>
                </a:cubicBezTo>
                <a:cubicBezTo>
                  <a:pt x="10287" y="37084"/>
                  <a:pt x="5715" y="44196"/>
                  <a:pt x="6223" y="48768"/>
                </a:cubicBezTo>
                <a:cubicBezTo>
                  <a:pt x="6731" y="53340"/>
                  <a:pt x="12827" y="58420"/>
                  <a:pt x="12319" y="60960"/>
                </a:cubicBezTo>
                <a:cubicBezTo>
                  <a:pt x="11811" y="63500"/>
                  <a:pt x="3683" y="61468"/>
                  <a:pt x="3175" y="64008"/>
                </a:cubicBezTo>
                <a:cubicBezTo>
                  <a:pt x="2667" y="66548"/>
                  <a:pt x="9271" y="73152"/>
                  <a:pt x="9271" y="76200"/>
                </a:cubicBezTo>
                <a:cubicBezTo>
                  <a:pt x="9271" y="79248"/>
                  <a:pt x="3175" y="79756"/>
                  <a:pt x="3175" y="82296"/>
                </a:cubicBezTo>
                <a:cubicBezTo>
                  <a:pt x="3175" y="84836"/>
                  <a:pt x="9779" y="87884"/>
                  <a:pt x="9271" y="91440"/>
                </a:cubicBezTo>
                <a:cubicBezTo>
                  <a:pt x="8763" y="94996"/>
                  <a:pt x="635" y="100584"/>
                  <a:pt x="127" y="103632"/>
                </a:cubicBezTo>
                <a:cubicBezTo>
                  <a:pt x="-381" y="106680"/>
                  <a:pt x="5207" y="108712"/>
                  <a:pt x="6223" y="109728"/>
                </a:cubicBezTo>
              </a:path>
            </a:pathLst>
          </a:custGeom>
          <a:noFill/>
          <a:ln w="19050" cap="flat" cmpd="sng">
            <a:solidFill>
              <a:srgbClr val="FF00FF"/>
            </a:solidFill>
            <a:prstDash val="solid"/>
            <a:round/>
            <a:headEnd type="none" w="lg" len="lg"/>
            <a:tailEnd type="none" w="lg" len="lg"/>
          </a:ln>
        </p:spPr>
      </p:sp>
      <p:cxnSp>
        <p:nvCxnSpPr>
          <p:cNvPr id="120" name="Shape 120"/>
          <p:cNvCxnSpPr/>
          <p:nvPr/>
        </p:nvCxnSpPr>
        <p:spPr>
          <a:xfrm rot="10800000">
            <a:off x="3703020" y="2124174"/>
            <a:ext cx="0" cy="2052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21" name="Shape 121"/>
          <p:cNvSpPr txBox="1"/>
          <p:nvPr/>
        </p:nvSpPr>
        <p:spPr>
          <a:xfrm>
            <a:off x="2157970" y="1447800"/>
            <a:ext cx="1518600" cy="98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cantilever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deflection measurement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637600" y="3761425"/>
            <a:ext cx="2213099" cy="44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sample exerts forces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on cantilever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4125" y="1379712"/>
            <a:ext cx="3318800" cy="250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8745" y="4260298"/>
            <a:ext cx="3001754" cy="2314198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Shape 125"/>
          <p:cNvSpPr txBox="1"/>
          <p:nvPr/>
        </p:nvSpPr>
        <p:spPr>
          <a:xfrm>
            <a:off x="5001225" y="998712"/>
            <a:ext cx="3734099" cy="44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Electronic forces (Grütter Lab, McGill)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4219825" y="3879675"/>
            <a:ext cx="3318899" cy="40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Nuclear forces (Rugar Lab, IBM)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x="181225" y="1033036"/>
            <a:ext cx="3657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Typical force measurement: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369700" y="4714400"/>
            <a:ext cx="4492799" cy="15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See also</a:t>
            </a:r>
          </a:p>
          <a:p>
            <a:pPr marL="457200" lvl="0" indent="-342900" rtl="0">
              <a:spcBef>
                <a:spcPts val="0"/>
              </a:spcBef>
              <a:buClr>
                <a:srgbClr val="434343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gravity wave detectors</a:t>
            </a:r>
          </a:p>
          <a:p>
            <a:pPr marL="457200" lvl="0" indent="-342900" rtl="0">
              <a:spcBef>
                <a:spcPts val="0"/>
              </a:spcBef>
              <a:buClr>
                <a:srgbClr val="434343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accelerometers in phones &amp; cars</a:t>
            </a:r>
          </a:p>
          <a:p>
            <a:pPr marL="457200" lvl="0" indent="-342900" rtl="0">
              <a:spcBef>
                <a:spcPts val="0"/>
              </a:spcBef>
              <a:buClr>
                <a:srgbClr val="434343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electronic filters (also in phones)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 txBox="1"/>
          <p:nvPr/>
        </p:nvSpPr>
        <p:spPr>
          <a:xfrm>
            <a:off x="4228092" y="5808603"/>
            <a:ext cx="3278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high-reflectivity mirror coating</a:t>
            </a:r>
          </a:p>
        </p:txBody>
      </p:sp>
      <p:sp>
        <p:nvSpPr>
          <p:cNvPr id="620" name="Shape 620"/>
          <p:cNvSpPr/>
          <p:nvPr/>
        </p:nvSpPr>
        <p:spPr>
          <a:xfrm>
            <a:off x="4134246" y="5866787"/>
            <a:ext cx="76954" cy="381304"/>
          </a:xfrm>
          <a:custGeom>
            <a:avLst/>
            <a:gdLst/>
            <a:ahLst/>
            <a:cxnLst/>
            <a:rect l="0" t="0" r="0" b="0"/>
            <a:pathLst>
              <a:path w="3048" h="24384" extrusionOk="0">
                <a:moveTo>
                  <a:pt x="3048" y="0"/>
                </a:moveTo>
                <a:cubicBezTo>
                  <a:pt x="2540" y="2032"/>
                  <a:pt x="0" y="8128"/>
                  <a:pt x="0" y="12192"/>
                </a:cubicBezTo>
                <a:cubicBezTo>
                  <a:pt x="0" y="16256"/>
                  <a:pt x="2540" y="22352"/>
                  <a:pt x="3048" y="24384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21" name="Shape 621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Stronger coupling to smaller devices</a:t>
            </a:r>
          </a:p>
        </p:txBody>
      </p:sp>
      <p:sp>
        <p:nvSpPr>
          <p:cNvPr id="622" name="Shape 622"/>
          <p:cNvSpPr/>
          <p:nvPr/>
        </p:nvSpPr>
        <p:spPr>
          <a:xfrm>
            <a:off x="2893799" y="4039200"/>
            <a:ext cx="1297199" cy="7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23" name="Shape 623"/>
          <p:cNvSpPr/>
          <p:nvPr/>
        </p:nvSpPr>
        <p:spPr>
          <a:xfrm>
            <a:off x="2895600" y="3733800"/>
            <a:ext cx="1293327" cy="692017"/>
          </a:xfrm>
          <a:custGeom>
            <a:avLst/>
            <a:gdLst/>
            <a:ahLst/>
            <a:cxnLst/>
            <a:rect l="0" t="0" r="0" b="0"/>
            <a:pathLst>
              <a:path w="79248" h="36576" extrusionOk="0">
                <a:moveTo>
                  <a:pt x="0" y="0"/>
                </a:moveTo>
                <a:lnTo>
                  <a:pt x="79248" y="0"/>
                </a:lnTo>
                <a:lnTo>
                  <a:pt x="79248" y="36576"/>
                </a:lnTo>
                <a:lnTo>
                  <a:pt x="0" y="36576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24" name="Shape 624"/>
          <p:cNvSpPr/>
          <p:nvPr/>
        </p:nvSpPr>
        <p:spPr>
          <a:xfrm>
            <a:off x="2893800" y="5029800"/>
            <a:ext cx="1221899" cy="7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25" name="Shape 625"/>
          <p:cNvSpPr/>
          <p:nvPr/>
        </p:nvSpPr>
        <p:spPr>
          <a:xfrm>
            <a:off x="2893800" y="6014182"/>
            <a:ext cx="1221899" cy="7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26" name="Shape 626"/>
          <p:cNvSpPr/>
          <p:nvPr/>
        </p:nvSpPr>
        <p:spPr>
          <a:xfrm>
            <a:off x="2895600" y="4724400"/>
            <a:ext cx="1295400" cy="152400"/>
          </a:xfrm>
          <a:custGeom>
            <a:avLst/>
            <a:gdLst/>
            <a:ahLst/>
            <a:cxnLst/>
            <a:rect l="0" t="0" r="0" b="0"/>
            <a:pathLst>
              <a:path w="51816" h="6096" extrusionOk="0">
                <a:moveTo>
                  <a:pt x="0" y="0"/>
                </a:moveTo>
                <a:lnTo>
                  <a:pt x="51816" y="0"/>
                </a:lnTo>
                <a:lnTo>
                  <a:pt x="51816" y="6096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27" name="Shape 627"/>
          <p:cNvSpPr/>
          <p:nvPr/>
        </p:nvSpPr>
        <p:spPr>
          <a:xfrm>
            <a:off x="2895600" y="5257800"/>
            <a:ext cx="1295400" cy="152400"/>
          </a:xfrm>
          <a:custGeom>
            <a:avLst/>
            <a:gdLst/>
            <a:ahLst/>
            <a:cxnLst/>
            <a:rect l="0" t="0" r="0" b="0"/>
            <a:pathLst>
              <a:path w="51816" h="6096" extrusionOk="0">
                <a:moveTo>
                  <a:pt x="0" y="6096"/>
                </a:moveTo>
                <a:lnTo>
                  <a:pt x="51816" y="6096"/>
                </a:lnTo>
                <a:lnTo>
                  <a:pt x="51816" y="0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28" name="Shape 628"/>
          <p:cNvSpPr/>
          <p:nvPr/>
        </p:nvSpPr>
        <p:spPr>
          <a:xfrm>
            <a:off x="4114800" y="4876187"/>
            <a:ext cx="76954" cy="381304"/>
          </a:xfrm>
          <a:custGeom>
            <a:avLst/>
            <a:gdLst/>
            <a:ahLst/>
            <a:cxnLst/>
            <a:rect l="0" t="0" r="0" b="0"/>
            <a:pathLst>
              <a:path w="3048" h="24384" extrusionOk="0">
                <a:moveTo>
                  <a:pt x="3048" y="0"/>
                </a:moveTo>
                <a:cubicBezTo>
                  <a:pt x="2540" y="2032"/>
                  <a:pt x="0" y="8128"/>
                  <a:pt x="0" y="12192"/>
                </a:cubicBezTo>
                <a:cubicBezTo>
                  <a:pt x="0" y="16256"/>
                  <a:pt x="2540" y="22352"/>
                  <a:pt x="3048" y="24384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29" name="Shape 629"/>
          <p:cNvSpPr/>
          <p:nvPr/>
        </p:nvSpPr>
        <p:spPr>
          <a:xfrm>
            <a:off x="2894845" y="5715000"/>
            <a:ext cx="1295400" cy="152400"/>
          </a:xfrm>
          <a:custGeom>
            <a:avLst/>
            <a:gdLst/>
            <a:ahLst/>
            <a:cxnLst/>
            <a:rect l="0" t="0" r="0" b="0"/>
            <a:pathLst>
              <a:path w="51816" h="6096" extrusionOk="0">
                <a:moveTo>
                  <a:pt x="0" y="0"/>
                </a:moveTo>
                <a:lnTo>
                  <a:pt x="51816" y="0"/>
                </a:lnTo>
                <a:lnTo>
                  <a:pt x="51816" y="6096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30" name="Shape 630"/>
          <p:cNvSpPr/>
          <p:nvPr/>
        </p:nvSpPr>
        <p:spPr>
          <a:xfrm>
            <a:off x="2894845" y="6248400"/>
            <a:ext cx="1295400" cy="152400"/>
          </a:xfrm>
          <a:custGeom>
            <a:avLst/>
            <a:gdLst/>
            <a:ahLst/>
            <a:cxnLst/>
            <a:rect l="0" t="0" r="0" b="0"/>
            <a:pathLst>
              <a:path w="51816" h="6096" extrusionOk="0">
                <a:moveTo>
                  <a:pt x="0" y="6096"/>
                </a:moveTo>
                <a:lnTo>
                  <a:pt x="51816" y="6096"/>
                </a:lnTo>
                <a:lnTo>
                  <a:pt x="51816" y="0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31" name="Shape 631"/>
          <p:cNvSpPr txBox="1"/>
          <p:nvPr/>
        </p:nvSpPr>
        <p:spPr>
          <a:xfrm>
            <a:off x="4228992" y="4826142"/>
            <a:ext cx="3278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laser ablation, glass melts, reflow</a:t>
            </a:r>
          </a:p>
        </p:txBody>
      </p:sp>
      <p:sp>
        <p:nvSpPr>
          <p:cNvPr id="632" name="Shape 632"/>
          <p:cNvSpPr txBox="1"/>
          <p:nvPr/>
        </p:nvSpPr>
        <p:spPr>
          <a:xfrm>
            <a:off x="4228992" y="3832301"/>
            <a:ext cx="3278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freshly-cleaved fiber</a:t>
            </a:r>
          </a:p>
        </p:txBody>
      </p:sp>
      <p:grpSp>
        <p:nvGrpSpPr>
          <p:cNvPr id="633" name="Shape 633"/>
          <p:cNvGrpSpPr/>
          <p:nvPr/>
        </p:nvGrpSpPr>
        <p:grpSpPr>
          <a:xfrm>
            <a:off x="302946" y="1184586"/>
            <a:ext cx="4443648" cy="1941150"/>
            <a:chOff x="299695" y="4194745"/>
            <a:chExt cx="5724137" cy="2434654"/>
          </a:xfrm>
        </p:grpSpPr>
        <p:pic>
          <p:nvPicPr>
            <p:cNvPr id="634" name="Shape 63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03295" y="4194745"/>
              <a:ext cx="5720537" cy="197737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5" name="Shape 635"/>
            <p:cNvSpPr txBox="1"/>
            <p:nvPr/>
          </p:nvSpPr>
          <p:spPr>
            <a:xfrm>
              <a:off x="299695" y="6172200"/>
              <a:ext cx="57162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Ablated fibers courtesy of Jakob Reichel Group</a:t>
              </a:r>
            </a:p>
          </p:txBody>
        </p:sp>
      </p:grpSp>
      <p:sp>
        <p:nvSpPr>
          <p:cNvPr id="636" name="Shape 636"/>
          <p:cNvSpPr/>
          <p:nvPr/>
        </p:nvSpPr>
        <p:spPr>
          <a:xfrm>
            <a:off x="3732323" y="5715000"/>
            <a:ext cx="478132" cy="152400"/>
          </a:xfrm>
          <a:custGeom>
            <a:avLst/>
            <a:gdLst/>
            <a:ahLst/>
            <a:cxnLst/>
            <a:rect l="0" t="0" r="0" b="0"/>
            <a:pathLst>
              <a:path w="51816" h="6096" extrusionOk="0">
                <a:moveTo>
                  <a:pt x="0" y="0"/>
                </a:moveTo>
                <a:lnTo>
                  <a:pt x="51816" y="0"/>
                </a:lnTo>
                <a:lnTo>
                  <a:pt x="51816" y="6096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37" name="Shape 637"/>
          <p:cNvSpPr/>
          <p:nvPr/>
        </p:nvSpPr>
        <p:spPr>
          <a:xfrm>
            <a:off x="3732323" y="6248400"/>
            <a:ext cx="478132" cy="152400"/>
          </a:xfrm>
          <a:custGeom>
            <a:avLst/>
            <a:gdLst/>
            <a:ahLst/>
            <a:cxnLst/>
            <a:rect l="0" t="0" r="0" b="0"/>
            <a:pathLst>
              <a:path w="51816" h="6096" extrusionOk="0">
                <a:moveTo>
                  <a:pt x="0" y="6096"/>
                </a:moveTo>
                <a:lnTo>
                  <a:pt x="51816" y="6096"/>
                </a:lnTo>
                <a:lnTo>
                  <a:pt x="51816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38" name="Shape 638"/>
          <p:cNvSpPr/>
          <p:nvPr/>
        </p:nvSpPr>
        <p:spPr>
          <a:xfrm>
            <a:off x="4114045" y="5866787"/>
            <a:ext cx="76954" cy="381304"/>
          </a:xfrm>
          <a:custGeom>
            <a:avLst/>
            <a:gdLst/>
            <a:ahLst/>
            <a:cxnLst/>
            <a:rect l="0" t="0" r="0" b="0"/>
            <a:pathLst>
              <a:path w="3048" h="24384" extrusionOk="0">
                <a:moveTo>
                  <a:pt x="3048" y="0"/>
                </a:moveTo>
                <a:cubicBezTo>
                  <a:pt x="2540" y="2032"/>
                  <a:pt x="0" y="8128"/>
                  <a:pt x="0" y="12192"/>
                </a:cubicBezTo>
                <a:cubicBezTo>
                  <a:pt x="0" y="16256"/>
                  <a:pt x="2540" y="22352"/>
                  <a:pt x="3048" y="24384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39" name="Shape 639"/>
          <p:cNvSpPr txBox="1"/>
          <p:nvPr/>
        </p:nvSpPr>
        <p:spPr>
          <a:xfrm>
            <a:off x="4901593" y="1035169"/>
            <a:ext cx="4044899" cy="191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Fiber-based microcavities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Shorter cavity = more bounces per second = stronger coupling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Confined optical mode = naturally addresses smaller, lighter MEMS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Compact, fiber-coupled package</a:t>
            </a:r>
          </a:p>
        </p:txBody>
      </p:sp>
      <p:sp>
        <p:nvSpPr>
          <p:cNvPr id="640" name="Shape 640"/>
          <p:cNvSpPr txBox="1"/>
          <p:nvPr/>
        </p:nvSpPr>
        <p:spPr>
          <a:xfrm>
            <a:off x="2320125" y="3249775"/>
            <a:ext cx="4443599" cy="53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Fiber Mirror Fabrication with 40W CO</a:t>
            </a:r>
            <a:r>
              <a:rPr lang="en" sz="1800" b="1" baseline="-25000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 laser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Shape 645"/>
          <p:cNvSpPr/>
          <p:nvPr/>
        </p:nvSpPr>
        <p:spPr>
          <a:xfrm>
            <a:off x="-1450" y="-2600"/>
            <a:ext cx="9144000" cy="6858000"/>
          </a:xfrm>
          <a:prstGeom prst="rect">
            <a:avLst/>
          </a:prstGeom>
          <a:solidFill>
            <a:srgbClr val="000000"/>
          </a:solidFill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646" name="Shape 6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1050"/>
            <a:ext cx="9144000" cy="515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7" name="Shape 6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" y="851062"/>
            <a:ext cx="9144000" cy="515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Shape 6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3" y="851053"/>
            <a:ext cx="9144000" cy="515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9" name="Shape 6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2" y="851050"/>
            <a:ext cx="9144000" cy="515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0" name="Shape 65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-3" y="851075"/>
            <a:ext cx="9144000" cy="515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1" name="Shape 65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-2" y="851075"/>
            <a:ext cx="9144000" cy="515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2" name="Shape 65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-3" y="851050"/>
            <a:ext cx="9144000" cy="515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Shape 65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-2" y="851075"/>
            <a:ext cx="9144000" cy="515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Shape 65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-2" y="851075"/>
            <a:ext cx="9144000" cy="5155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55" name="Shape 655"/>
          <p:cNvGrpSpPr/>
          <p:nvPr/>
        </p:nvGrpSpPr>
        <p:grpSpPr>
          <a:xfrm>
            <a:off x="-3" y="851050"/>
            <a:ext cx="9144000" cy="5155875"/>
            <a:chOff x="-3" y="851050"/>
            <a:chExt cx="9144000" cy="5155875"/>
          </a:xfrm>
        </p:grpSpPr>
        <p:pic>
          <p:nvPicPr>
            <p:cNvPr id="656" name="Shape 656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-3" y="851050"/>
              <a:ext cx="9144000" cy="5155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7" name="Shape 657"/>
            <p:cNvSpPr/>
            <p:nvPr/>
          </p:nvSpPr>
          <p:spPr>
            <a:xfrm>
              <a:off x="3452025" y="934671"/>
              <a:ext cx="899699" cy="747900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64977"/>
              </a:avLst>
            </a:prstGeom>
            <a:solidFill>
              <a:srgbClr val="FFFFFF"/>
            </a:solidFill>
            <a:ln w="1905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>
                <a:spcBef>
                  <a:spcPts val="0"/>
                </a:spcBef>
                <a:buNone/>
              </a:pPr>
              <a:r>
                <a:rPr lang="en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new dot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 txBox="1">
            <a:spLocks noGrp="1"/>
          </p:cNvSpPr>
          <p:nvPr>
            <p:ph type="title"/>
          </p:nvPr>
        </p:nvSpPr>
        <p:spPr>
          <a:xfrm>
            <a:off x="152400" y="2601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Really short </a:t>
            </a:r>
            <a:r>
              <a:rPr lang="en" i="1"/>
              <a:t>full</a:t>
            </a:r>
            <a:r>
              <a:rPr lang="en"/>
              <a:t> cavities</a:t>
            </a:r>
          </a:p>
        </p:txBody>
      </p:sp>
      <p:sp>
        <p:nvSpPr>
          <p:cNvPr id="663" name="Shape 663"/>
          <p:cNvSpPr txBox="1">
            <a:spLocks noGrp="1"/>
          </p:cNvSpPr>
          <p:nvPr>
            <p:ph type="body" idx="1"/>
          </p:nvPr>
        </p:nvSpPr>
        <p:spPr>
          <a:xfrm>
            <a:off x="2414250" y="756999"/>
            <a:ext cx="6653399" cy="1749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Laser-ablated, coated fiber mirrors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Goal: cavity length ~ wavelength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Stronger per-photon force (shorter round-trip time)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Suited for smaller MEMS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Fiber-coupled input and output</a:t>
            </a:r>
          </a:p>
        </p:txBody>
      </p:sp>
      <p:grpSp>
        <p:nvGrpSpPr>
          <p:cNvPr id="664" name="Shape 664"/>
          <p:cNvGrpSpPr/>
          <p:nvPr/>
        </p:nvGrpSpPr>
        <p:grpSpPr>
          <a:xfrm>
            <a:off x="1514852" y="5287265"/>
            <a:ext cx="1027728" cy="1397493"/>
            <a:chOff x="118222" y="4743466"/>
            <a:chExt cx="1465252" cy="1992433"/>
          </a:xfrm>
        </p:grpSpPr>
        <p:pic>
          <p:nvPicPr>
            <p:cNvPr id="665" name="Shape 665"/>
            <p:cNvPicPr preferRelativeResize="0"/>
            <p:nvPr/>
          </p:nvPicPr>
          <p:blipFill rotWithShape="1">
            <a:blip r:embed="rId3">
              <a:alphaModFix/>
            </a:blip>
            <a:srcRect l="45003"/>
            <a:stretch/>
          </p:blipFill>
          <p:spPr>
            <a:xfrm>
              <a:off x="152400" y="4794750"/>
              <a:ext cx="1431075" cy="1941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6" name="Shape 666"/>
            <p:cNvSpPr txBox="1"/>
            <p:nvPr/>
          </p:nvSpPr>
          <p:spPr>
            <a:xfrm>
              <a:off x="118222" y="4743466"/>
              <a:ext cx="1224300" cy="55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Max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Ruf</a:t>
              </a:r>
            </a:p>
          </p:txBody>
        </p:sp>
      </p:grpSp>
      <p:grpSp>
        <p:nvGrpSpPr>
          <p:cNvPr id="667" name="Shape 667"/>
          <p:cNvGrpSpPr/>
          <p:nvPr/>
        </p:nvGrpSpPr>
        <p:grpSpPr>
          <a:xfrm>
            <a:off x="409545" y="5317087"/>
            <a:ext cx="1039222" cy="1361522"/>
            <a:chOff x="1655034" y="4794750"/>
            <a:chExt cx="1481640" cy="1941150"/>
          </a:xfrm>
        </p:grpSpPr>
        <p:pic>
          <p:nvPicPr>
            <p:cNvPr id="668" name="Shape 668"/>
            <p:cNvPicPr preferRelativeResize="0"/>
            <p:nvPr/>
          </p:nvPicPr>
          <p:blipFill rotWithShape="1">
            <a:blip r:embed="rId4">
              <a:alphaModFix/>
            </a:blip>
            <a:srcRect l="4114" r="12586"/>
            <a:stretch/>
          </p:blipFill>
          <p:spPr>
            <a:xfrm>
              <a:off x="1705600" y="4794750"/>
              <a:ext cx="1431075" cy="19411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9" name="Shape 669"/>
            <p:cNvSpPr txBox="1"/>
            <p:nvPr/>
          </p:nvSpPr>
          <p:spPr>
            <a:xfrm>
              <a:off x="1655034" y="5957497"/>
              <a:ext cx="1224300" cy="55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Erika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Janitz</a:t>
              </a:r>
            </a:p>
          </p:txBody>
        </p:sp>
      </p:grpSp>
      <p:grpSp>
        <p:nvGrpSpPr>
          <p:cNvPr id="670" name="Shape 670"/>
          <p:cNvGrpSpPr/>
          <p:nvPr/>
        </p:nvGrpSpPr>
        <p:grpSpPr>
          <a:xfrm>
            <a:off x="2602789" y="5323227"/>
            <a:ext cx="1039727" cy="1361522"/>
            <a:chOff x="3258790" y="4794750"/>
            <a:chExt cx="1482359" cy="1941149"/>
          </a:xfrm>
        </p:grpSpPr>
        <p:pic>
          <p:nvPicPr>
            <p:cNvPr id="671" name="Shape 671"/>
            <p:cNvPicPr preferRelativeResize="0"/>
            <p:nvPr/>
          </p:nvPicPr>
          <p:blipFill rotWithShape="1">
            <a:blip r:embed="rId5">
              <a:alphaModFix/>
            </a:blip>
            <a:srcRect l="16625" r="22477"/>
            <a:stretch/>
          </p:blipFill>
          <p:spPr>
            <a:xfrm>
              <a:off x="3310075" y="4794750"/>
              <a:ext cx="1431075" cy="19411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2" name="Shape 672"/>
            <p:cNvSpPr txBox="1"/>
            <p:nvPr/>
          </p:nvSpPr>
          <p:spPr>
            <a:xfrm>
              <a:off x="3258790" y="5957484"/>
              <a:ext cx="1362899" cy="55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Alex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Bourassa</a:t>
              </a:r>
            </a:p>
          </p:txBody>
        </p:sp>
      </p:grpSp>
      <p:grpSp>
        <p:nvGrpSpPr>
          <p:cNvPr id="673" name="Shape 673"/>
          <p:cNvGrpSpPr/>
          <p:nvPr/>
        </p:nvGrpSpPr>
        <p:grpSpPr>
          <a:xfrm>
            <a:off x="4007498" y="2521823"/>
            <a:ext cx="1992214" cy="1790034"/>
            <a:chOff x="3614673" y="2552570"/>
            <a:chExt cx="2379615" cy="2138120"/>
          </a:xfrm>
        </p:grpSpPr>
        <p:pic>
          <p:nvPicPr>
            <p:cNvPr id="674" name="Shape 67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647245" y="2640041"/>
              <a:ext cx="2252700" cy="2050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5" name="Shape 675"/>
            <p:cNvSpPr txBox="1"/>
            <p:nvPr/>
          </p:nvSpPr>
          <p:spPr>
            <a:xfrm>
              <a:off x="3614673" y="2552570"/>
              <a:ext cx="2023800" cy="426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Interferometer Image</a:t>
              </a:r>
            </a:p>
          </p:txBody>
        </p:sp>
        <p:sp>
          <p:nvSpPr>
            <p:cNvPr id="676" name="Shape 676"/>
            <p:cNvSpPr txBox="1"/>
            <p:nvPr/>
          </p:nvSpPr>
          <p:spPr>
            <a:xfrm>
              <a:off x="3656988" y="3958777"/>
              <a:ext cx="2337300" cy="4263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ablation dip</a:t>
              </a:r>
            </a:p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&lt; 0.2 nm roughness!</a:t>
              </a:r>
            </a:p>
          </p:txBody>
        </p:sp>
        <p:sp>
          <p:nvSpPr>
            <p:cNvPr id="677" name="Shape 677"/>
            <p:cNvSpPr/>
            <p:nvPr/>
          </p:nvSpPr>
          <p:spPr>
            <a:xfrm>
              <a:off x="4864887" y="3694212"/>
              <a:ext cx="242000" cy="464450"/>
            </a:xfrm>
            <a:custGeom>
              <a:avLst/>
              <a:gdLst/>
              <a:ahLst/>
              <a:cxnLst/>
              <a:rect l="0" t="0" r="0" b="0"/>
              <a:pathLst>
                <a:path w="9680" h="18578" extrusionOk="0">
                  <a:moveTo>
                    <a:pt x="3368" y="18578"/>
                  </a:moveTo>
                  <a:cubicBezTo>
                    <a:pt x="4413" y="17667"/>
                    <a:pt x="10203" y="16213"/>
                    <a:pt x="9642" y="13117"/>
                  </a:cubicBezTo>
                  <a:cubicBezTo>
                    <a:pt x="9080" y="10020"/>
                    <a:pt x="1607" y="2186"/>
                    <a:pt x="0" y="0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solid"/>
              <a:round/>
              <a:headEnd type="none" w="lg" len="lg"/>
              <a:tailEnd type="stealth" w="lg" len="lg"/>
            </a:ln>
          </p:spPr>
        </p:sp>
      </p:grpSp>
      <p:pic>
        <p:nvPicPr>
          <p:cNvPr id="678" name="Shape 67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8600" y="861098"/>
            <a:ext cx="2107374" cy="1850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Shape 679"/>
          <p:cNvPicPr preferRelativeResize="0"/>
          <p:nvPr/>
        </p:nvPicPr>
        <p:blipFill rotWithShape="1">
          <a:blip r:embed="rId8">
            <a:alphaModFix/>
          </a:blip>
          <a:srcRect l="4251" t="5866" b="5645"/>
          <a:stretch/>
        </p:blipFill>
        <p:spPr>
          <a:xfrm>
            <a:off x="171450" y="2774775"/>
            <a:ext cx="3743700" cy="2313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0" name="Shape 680"/>
          <p:cNvPicPr preferRelativeResize="0"/>
          <p:nvPr/>
        </p:nvPicPr>
        <p:blipFill rotWithShape="1">
          <a:blip r:embed="rId9">
            <a:alphaModFix/>
          </a:blip>
          <a:srcRect l="6079" r="7556"/>
          <a:stretch/>
        </p:blipFill>
        <p:spPr>
          <a:xfrm>
            <a:off x="7210851" y="4449275"/>
            <a:ext cx="1731474" cy="13289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1" name="Shape 681"/>
          <p:cNvGrpSpPr/>
          <p:nvPr/>
        </p:nvGrpSpPr>
        <p:grpSpPr>
          <a:xfrm>
            <a:off x="6056650" y="2260800"/>
            <a:ext cx="2885675" cy="2050649"/>
            <a:chOff x="6056650" y="2260800"/>
            <a:chExt cx="2885675" cy="2050649"/>
          </a:xfrm>
        </p:grpSpPr>
        <p:pic>
          <p:nvPicPr>
            <p:cNvPr id="682" name="Shape 682"/>
            <p:cNvPicPr preferRelativeResize="0"/>
            <p:nvPr/>
          </p:nvPicPr>
          <p:blipFill rotWithShape="1">
            <a:blip r:embed="rId10">
              <a:alphaModFix/>
            </a:blip>
            <a:srcRect l="21085" b="25228"/>
            <a:stretch/>
          </p:blipFill>
          <p:spPr>
            <a:xfrm>
              <a:off x="6056650" y="2260800"/>
              <a:ext cx="2885675" cy="2050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3" name="Shape 683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7692375" y="3718137"/>
              <a:ext cx="761250" cy="4263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84" name="Shape 684"/>
          <p:cNvSpPr txBox="1"/>
          <p:nvPr/>
        </p:nvSpPr>
        <p:spPr>
          <a:xfrm>
            <a:off x="7286650" y="2348475"/>
            <a:ext cx="1333499" cy="42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Mirrors</a:t>
            </a:r>
          </a:p>
        </p:txBody>
      </p:sp>
      <p:cxnSp>
        <p:nvCxnSpPr>
          <p:cNvPr id="685" name="Shape 685"/>
          <p:cNvCxnSpPr/>
          <p:nvPr/>
        </p:nvCxnSpPr>
        <p:spPr>
          <a:xfrm flipH="1">
            <a:off x="7391425" y="2704175"/>
            <a:ext cx="188399" cy="3240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86" name="Shape 686"/>
          <p:cNvCxnSpPr/>
          <p:nvPr/>
        </p:nvCxnSpPr>
        <p:spPr>
          <a:xfrm flipH="1">
            <a:off x="7610424" y="2723225"/>
            <a:ext cx="47700" cy="3810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687" name="Shape 687"/>
          <p:cNvSpPr txBox="1"/>
          <p:nvPr/>
        </p:nvSpPr>
        <p:spPr>
          <a:xfrm>
            <a:off x="7162800" y="4384919"/>
            <a:ext cx="4993800" cy="58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cavity lengths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~ 10’s of μm</a:t>
            </a:r>
          </a:p>
        </p:txBody>
      </p:sp>
      <p:sp>
        <p:nvSpPr>
          <p:cNvPr id="688" name="Shape 688"/>
          <p:cNvSpPr txBox="1"/>
          <p:nvPr/>
        </p:nvSpPr>
        <p:spPr>
          <a:xfrm>
            <a:off x="171450" y="2774775"/>
            <a:ext cx="3044399" cy="58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Mirror Fabrication</a:t>
            </a:r>
          </a:p>
        </p:txBody>
      </p:sp>
      <p:grpSp>
        <p:nvGrpSpPr>
          <p:cNvPr id="689" name="Shape 689"/>
          <p:cNvGrpSpPr/>
          <p:nvPr/>
        </p:nvGrpSpPr>
        <p:grpSpPr>
          <a:xfrm>
            <a:off x="4100925" y="4401645"/>
            <a:ext cx="3044362" cy="2456354"/>
            <a:chOff x="4100925" y="4401645"/>
            <a:chExt cx="3044362" cy="2456354"/>
          </a:xfrm>
        </p:grpSpPr>
        <p:pic>
          <p:nvPicPr>
            <p:cNvPr id="690" name="Shape 690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4100925" y="4401645"/>
              <a:ext cx="3044362" cy="24563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1" name="Shape 691"/>
            <p:cNvSpPr txBox="1"/>
            <p:nvPr/>
          </p:nvSpPr>
          <p:spPr>
            <a:xfrm>
              <a:off x="6334200" y="5259575"/>
              <a:ext cx="678900" cy="324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sz="1000" b="1">
                  <a:solidFill>
                    <a:srgbClr val="9900FF"/>
                  </a:solidFill>
                </a:rPr>
                <a:t>~25,000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0" name="Shape 560"/>
          <p:cNvGrpSpPr/>
          <p:nvPr/>
        </p:nvGrpSpPr>
        <p:grpSpPr>
          <a:xfrm rot="-4242230">
            <a:off x="2300433" y="1872041"/>
            <a:ext cx="1927365" cy="1030176"/>
            <a:chOff x="4553100" y="1081650"/>
            <a:chExt cx="3115950" cy="1666925"/>
          </a:xfrm>
        </p:grpSpPr>
        <p:pic>
          <p:nvPicPr>
            <p:cNvPr id="561" name="Shape 56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554375" y="1081650"/>
              <a:ext cx="3114675" cy="1666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2" name="Shape 562"/>
            <p:cNvSpPr/>
            <p:nvPr/>
          </p:nvSpPr>
          <p:spPr>
            <a:xfrm>
              <a:off x="4553100" y="2711075"/>
              <a:ext cx="3114600" cy="375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63" name="Shape 563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Related goals I: Wifflebranes</a:t>
            </a:r>
            <a:r>
              <a:rPr lang="en" baseline="30000">
                <a:solidFill>
                  <a:schemeClr val="lt1"/>
                </a:solidFill>
              </a:rPr>
              <a:t>®</a:t>
            </a:r>
          </a:p>
        </p:txBody>
      </p:sp>
      <p:grpSp>
        <p:nvGrpSpPr>
          <p:cNvPr id="564" name="Shape 564"/>
          <p:cNvGrpSpPr/>
          <p:nvPr/>
        </p:nvGrpSpPr>
        <p:grpSpPr>
          <a:xfrm>
            <a:off x="152400" y="3381200"/>
            <a:ext cx="4077006" cy="2497594"/>
            <a:chOff x="193925" y="939375"/>
            <a:chExt cx="4077006" cy="2497594"/>
          </a:xfrm>
        </p:grpSpPr>
        <p:grpSp>
          <p:nvGrpSpPr>
            <p:cNvPr id="565" name="Shape 565"/>
            <p:cNvGrpSpPr/>
            <p:nvPr/>
          </p:nvGrpSpPr>
          <p:grpSpPr>
            <a:xfrm>
              <a:off x="1695749" y="939407"/>
              <a:ext cx="2575181" cy="1597156"/>
              <a:chOff x="-76625" y="2603725"/>
              <a:chExt cx="3628550" cy="2248249"/>
            </a:xfrm>
          </p:grpSpPr>
          <p:pic>
            <p:nvPicPr>
              <p:cNvPr id="566" name="Shape 566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 rot="5400000">
                <a:off x="1512824" y="1014274"/>
                <a:ext cx="449649" cy="36285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67" name="Shape 567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 rot="5400000">
                <a:off x="1512824" y="1463924"/>
                <a:ext cx="449649" cy="36285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68" name="Shape 568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 rot="5400000">
                <a:off x="1512824" y="1913574"/>
                <a:ext cx="449649" cy="36285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69" name="Shape 569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 rot="5400000">
                <a:off x="1512824" y="2363224"/>
                <a:ext cx="449649" cy="36285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70" name="Shape 570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 rot="5400000">
                <a:off x="1512824" y="2812874"/>
                <a:ext cx="449649" cy="36285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571" name="Shape 571"/>
            <p:cNvSpPr/>
            <p:nvPr/>
          </p:nvSpPr>
          <p:spPr>
            <a:xfrm>
              <a:off x="193925" y="939375"/>
              <a:ext cx="2045999" cy="1597200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>
              <a:off x="242075" y="939525"/>
              <a:ext cx="1681500" cy="15972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A9999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simulated input pulse</a:t>
              </a:r>
            </a:p>
          </p:txBody>
        </p:sp>
        <p:sp>
          <p:nvSpPr>
            <p:cNvPr id="573" name="Shape 573"/>
            <p:cNvSpPr/>
            <p:nvPr/>
          </p:nvSpPr>
          <p:spPr>
            <a:xfrm>
              <a:off x="2879391" y="939375"/>
              <a:ext cx="207900" cy="1597200"/>
            </a:xfrm>
            <a:prstGeom prst="rect">
              <a:avLst/>
            </a:prstGeom>
            <a:noFill/>
            <a:ln w="19050" cap="flat" cmpd="sng">
              <a:solidFill>
                <a:srgbClr val="0000FF"/>
              </a:solidFill>
              <a:prstDash val="dot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>
              <a:off x="2175737" y="2629069"/>
              <a:ext cx="1615199" cy="807900"/>
            </a:xfrm>
            <a:prstGeom prst="upArrowCallout">
              <a:avLst>
                <a:gd name="adj1" fmla="val 25000"/>
                <a:gd name="adj2" fmla="val 25000"/>
                <a:gd name="adj3" fmla="val 25000"/>
                <a:gd name="adj4" fmla="val 64977"/>
              </a:avLst>
            </a:prstGeom>
            <a:solidFill>
              <a:srgbClr val="FFFFFF"/>
            </a:solidFill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>
                  <a:solidFill>
                    <a:srgbClr val="FF0000"/>
                  </a:solidFill>
                </a:rPr>
                <a:t>resonances in photonic crystal</a:t>
              </a:r>
            </a:p>
          </p:txBody>
        </p:sp>
      </p:grpSp>
      <p:sp>
        <p:nvSpPr>
          <p:cNvPr id="575" name="Shape 575"/>
          <p:cNvSpPr/>
          <p:nvPr/>
        </p:nvSpPr>
        <p:spPr>
          <a:xfrm>
            <a:off x="500650" y="2158112"/>
            <a:ext cx="2333225" cy="340075"/>
          </a:xfrm>
          <a:custGeom>
            <a:avLst/>
            <a:gdLst/>
            <a:ahLst/>
            <a:cxnLst/>
            <a:rect l="0" t="0" r="0" b="0"/>
            <a:pathLst>
              <a:path w="93329" h="13603" extrusionOk="0">
                <a:moveTo>
                  <a:pt x="0" y="0"/>
                </a:moveTo>
                <a:lnTo>
                  <a:pt x="93329" y="2645"/>
                </a:lnTo>
                <a:lnTo>
                  <a:pt x="6424" y="13603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</p:spPr>
      </p:sp>
      <p:sp>
        <p:nvSpPr>
          <p:cNvPr id="576" name="Shape 576"/>
          <p:cNvSpPr txBox="1"/>
          <p:nvPr/>
        </p:nvSpPr>
        <p:spPr>
          <a:xfrm>
            <a:off x="472300" y="1156050"/>
            <a:ext cx="2376600" cy="838199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increased reflectivity by removing material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(Solgaard group, Stanford)</a:t>
            </a:r>
          </a:p>
        </p:txBody>
      </p:sp>
      <p:sp>
        <p:nvSpPr>
          <p:cNvPr id="577" name="Shape 577"/>
          <p:cNvSpPr txBox="1"/>
          <p:nvPr/>
        </p:nvSpPr>
        <p:spPr>
          <a:xfrm>
            <a:off x="4724400" y="6477000"/>
            <a:ext cx="4432199" cy="3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Collaboration with Yves-Alain Peter (Polytechnique)</a:t>
            </a:r>
          </a:p>
        </p:txBody>
      </p:sp>
      <p:grpSp>
        <p:nvGrpSpPr>
          <p:cNvPr id="578" name="Shape 578"/>
          <p:cNvGrpSpPr/>
          <p:nvPr/>
        </p:nvGrpSpPr>
        <p:grpSpPr>
          <a:xfrm>
            <a:off x="152405" y="5101400"/>
            <a:ext cx="1256414" cy="1617540"/>
            <a:chOff x="7735180" y="4138975"/>
            <a:chExt cx="1256414" cy="1617540"/>
          </a:xfrm>
        </p:grpSpPr>
        <p:pic>
          <p:nvPicPr>
            <p:cNvPr id="579" name="Shape 57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772395" y="4138975"/>
              <a:ext cx="1219199" cy="160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0" name="Shape 580"/>
            <p:cNvSpPr txBox="1"/>
            <p:nvPr/>
          </p:nvSpPr>
          <p:spPr>
            <a:xfrm>
              <a:off x="7735180" y="5197915"/>
              <a:ext cx="1224300" cy="5585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Simon Bernard</a:t>
              </a:r>
            </a:p>
          </p:txBody>
        </p:sp>
      </p:grpSp>
      <p:sp>
        <p:nvSpPr>
          <p:cNvPr id="581" name="Shape 581"/>
          <p:cNvSpPr txBox="1">
            <a:spLocks noGrp="1"/>
          </p:cNvSpPr>
          <p:nvPr>
            <p:ph type="body" idx="1"/>
          </p:nvPr>
        </p:nvSpPr>
        <p:spPr>
          <a:xfrm>
            <a:off x="4583414" y="4495800"/>
            <a:ext cx="4190999" cy="181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Predictions (MEEP)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Resonant reflection of one wavelength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Subsequent HF (acid) dips thin membrane, widen holes</a:t>
            </a:r>
          </a:p>
          <a:p>
            <a:pPr marL="914400" lvl="1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◆"/>
            </a:pPr>
            <a:r>
              <a:rPr lang="en"/>
              <a:t>Controlled tuning of resonance</a:t>
            </a:r>
          </a:p>
        </p:txBody>
      </p:sp>
      <p:pic>
        <p:nvPicPr>
          <p:cNvPr id="582" name="Shape 58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14454" y="982685"/>
            <a:ext cx="5059520" cy="3522550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Shape 583"/>
          <p:cNvSpPr/>
          <p:nvPr/>
        </p:nvSpPr>
        <p:spPr>
          <a:xfrm rot="538176">
            <a:off x="5675893" y="2184916"/>
            <a:ext cx="2666913" cy="685767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Resonance tuning with HF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hape 588"/>
          <p:cNvSpPr txBox="1">
            <a:spLocks noGrp="1"/>
          </p:cNvSpPr>
          <p:nvPr>
            <p:ph type="title"/>
          </p:nvPr>
        </p:nvSpPr>
        <p:spPr>
          <a:xfrm>
            <a:off x="152400" y="2601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Preliminary results</a:t>
            </a:r>
          </a:p>
        </p:txBody>
      </p:sp>
      <p:sp>
        <p:nvSpPr>
          <p:cNvPr id="589" name="Shape 589"/>
          <p:cNvSpPr txBox="1">
            <a:spLocks noGrp="1"/>
          </p:cNvSpPr>
          <p:nvPr>
            <p:ph type="body" idx="1"/>
          </p:nvPr>
        </p:nvSpPr>
        <p:spPr>
          <a:xfrm>
            <a:off x="4913150" y="721825"/>
            <a:ext cx="4119000" cy="242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Fabrication in silicon nitride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Electron beam instead of photolith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No surprise: new surprises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Resonance tuned with HF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Next step: measure </a:t>
            </a:r>
            <a:r>
              <a:rPr lang="en" i="1"/>
              <a:t>actual</a:t>
            </a:r>
            <a:r>
              <a:rPr lang="en"/>
              <a:t> reflectivity with a cavity.</a:t>
            </a:r>
          </a:p>
        </p:txBody>
      </p:sp>
      <p:pic>
        <p:nvPicPr>
          <p:cNvPr id="590" name="Shape 5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782350"/>
            <a:ext cx="3133675" cy="2934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1" name="Shape 591"/>
          <p:cNvGrpSpPr/>
          <p:nvPr/>
        </p:nvGrpSpPr>
        <p:grpSpPr>
          <a:xfrm>
            <a:off x="3377049" y="990605"/>
            <a:ext cx="1408821" cy="1817516"/>
            <a:chOff x="7735177" y="4138975"/>
            <a:chExt cx="1256417" cy="1620901"/>
          </a:xfrm>
        </p:grpSpPr>
        <p:pic>
          <p:nvPicPr>
            <p:cNvPr id="592" name="Shape 59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772395" y="4138975"/>
              <a:ext cx="1219199" cy="160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93" name="Shape 593"/>
            <p:cNvSpPr txBox="1"/>
            <p:nvPr/>
          </p:nvSpPr>
          <p:spPr>
            <a:xfrm>
              <a:off x="7735177" y="5259776"/>
              <a:ext cx="1063200" cy="500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Simon Bernard</a:t>
              </a:r>
            </a:p>
          </p:txBody>
        </p:sp>
      </p:grpSp>
      <p:pic>
        <p:nvPicPr>
          <p:cNvPr id="594" name="Shape 5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990600"/>
            <a:ext cx="3133675" cy="2661713"/>
          </a:xfrm>
          <a:prstGeom prst="rect">
            <a:avLst/>
          </a:prstGeom>
          <a:noFill/>
          <a:ln>
            <a:noFill/>
          </a:ln>
        </p:spPr>
      </p:pic>
      <p:sp>
        <p:nvSpPr>
          <p:cNvPr id="595" name="Shape 595"/>
          <p:cNvSpPr txBox="1"/>
          <p:nvPr/>
        </p:nvSpPr>
        <p:spPr>
          <a:xfrm rot="-926157">
            <a:off x="1578014" y="1646432"/>
            <a:ext cx="1408921" cy="5826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Why? Why?!</a:t>
            </a:r>
          </a:p>
        </p:txBody>
      </p:sp>
      <p:sp>
        <p:nvSpPr>
          <p:cNvPr id="596" name="Shape 596"/>
          <p:cNvSpPr txBox="1"/>
          <p:nvPr/>
        </p:nvSpPr>
        <p:spPr>
          <a:xfrm>
            <a:off x="3928110" y="3091414"/>
            <a:ext cx="5093100" cy="58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Tuning the resonance post fabrication</a:t>
            </a:r>
          </a:p>
        </p:txBody>
      </p:sp>
      <p:pic>
        <p:nvPicPr>
          <p:cNvPr id="597" name="Shape 59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69337" y="3498325"/>
            <a:ext cx="5546926" cy="30438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" name="Shape 6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055" y="922682"/>
            <a:ext cx="2819401" cy="5784574"/>
          </a:xfrm>
          <a:prstGeom prst="rect">
            <a:avLst/>
          </a:prstGeom>
          <a:noFill/>
          <a:ln>
            <a:noFill/>
          </a:ln>
        </p:spPr>
      </p:pic>
      <p:sp>
        <p:nvSpPr>
          <p:cNvPr id="697" name="Shape 697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Less force noise &amp; higher Q’s: cryostat</a:t>
            </a:r>
          </a:p>
        </p:txBody>
      </p:sp>
      <p:sp>
        <p:nvSpPr>
          <p:cNvPr id="698" name="Shape 698"/>
          <p:cNvSpPr txBox="1"/>
          <p:nvPr/>
        </p:nvSpPr>
        <p:spPr>
          <a:xfrm>
            <a:off x="3223591" y="914400"/>
            <a:ext cx="5304600" cy="145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At Low Temperature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Reduced force noise, </a:t>
            </a: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higher bare Q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Quantum experiments more accessible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Fiber input, same hardware</a:t>
            </a:r>
          </a:p>
          <a:p>
            <a:pPr marL="457200" lvl="0" indent="-342900" rtl="0">
              <a:spcBef>
                <a:spcPts val="0"/>
              </a:spcBef>
              <a:buClr>
                <a:srgbClr val="000000"/>
              </a:buClr>
              <a:buSzPct val="1000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Vary temperature &amp; trap to study dissipation</a:t>
            </a:r>
          </a:p>
        </p:txBody>
      </p:sp>
      <p:sp>
        <p:nvSpPr>
          <p:cNvPr id="699" name="Shape 699"/>
          <p:cNvSpPr/>
          <p:nvPr/>
        </p:nvSpPr>
        <p:spPr>
          <a:xfrm>
            <a:off x="2667000" y="4038600"/>
            <a:ext cx="381000" cy="2286000"/>
          </a:xfrm>
          <a:prstGeom prst="rightBrace">
            <a:avLst>
              <a:gd name="adj1" fmla="val 35649"/>
              <a:gd name="adj2" fmla="val 73333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00" name="Shape 700"/>
          <p:cNvSpPr txBox="1"/>
          <p:nvPr/>
        </p:nvSpPr>
        <p:spPr>
          <a:xfrm>
            <a:off x="3048000" y="5486400"/>
            <a:ext cx="3657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Incoming upgrade: 10 mK (!)</a:t>
            </a:r>
          </a:p>
        </p:txBody>
      </p:sp>
      <p:sp>
        <p:nvSpPr>
          <p:cNvPr id="701" name="Shape 701"/>
          <p:cNvSpPr/>
          <p:nvPr/>
        </p:nvSpPr>
        <p:spPr>
          <a:xfrm>
            <a:off x="2667000" y="1447800"/>
            <a:ext cx="381000" cy="2286000"/>
          </a:xfrm>
          <a:prstGeom prst="rightBrace">
            <a:avLst>
              <a:gd name="adj1" fmla="val 35649"/>
              <a:gd name="adj2" fmla="val 72898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02" name="Shape 702"/>
          <p:cNvSpPr txBox="1"/>
          <p:nvPr/>
        </p:nvSpPr>
        <p:spPr>
          <a:xfrm>
            <a:off x="3048000" y="2852530"/>
            <a:ext cx="3657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3K - 300K</a:t>
            </a:r>
          </a:p>
        </p:txBody>
      </p:sp>
      <p:pic>
        <p:nvPicPr>
          <p:cNvPr id="703" name="Shape 7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5800" y="2521335"/>
            <a:ext cx="4263251" cy="2890520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Shape 704"/>
          <p:cNvSpPr/>
          <p:nvPr/>
        </p:nvSpPr>
        <p:spPr>
          <a:xfrm>
            <a:off x="1906826" y="3415555"/>
            <a:ext cx="4728085" cy="1490871"/>
          </a:xfrm>
          <a:custGeom>
            <a:avLst/>
            <a:gdLst/>
            <a:ahLst/>
            <a:cxnLst/>
            <a:rect l="0" t="0" r="0" b="0"/>
            <a:pathLst>
              <a:path w="177115" h="44063" extrusionOk="0">
                <a:moveTo>
                  <a:pt x="177115" y="16564"/>
                </a:moveTo>
                <a:cubicBezTo>
                  <a:pt x="170621" y="21147"/>
                  <a:pt x="167673" y="46823"/>
                  <a:pt x="138154" y="44063"/>
                </a:cubicBezTo>
                <a:cubicBezTo>
                  <a:pt x="108634" y="41302"/>
                  <a:pt x="23025" y="7343"/>
                  <a:pt x="0" y="0"/>
                </a:cubicBezTo>
              </a:path>
            </a:pathLst>
          </a:custGeom>
          <a:noFill/>
          <a:ln w="76200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705" name="Shape 705"/>
          <p:cNvSpPr/>
          <p:nvPr/>
        </p:nvSpPr>
        <p:spPr>
          <a:xfrm>
            <a:off x="1752936" y="3346092"/>
            <a:ext cx="4881981" cy="1558101"/>
          </a:xfrm>
          <a:custGeom>
            <a:avLst/>
            <a:gdLst/>
            <a:ahLst/>
            <a:cxnLst/>
            <a:rect l="0" t="0" r="0" b="0"/>
            <a:pathLst>
              <a:path w="182880" h="46050" extrusionOk="0">
                <a:moveTo>
                  <a:pt x="182880" y="18618"/>
                </a:moveTo>
                <a:cubicBezTo>
                  <a:pt x="176276" y="23190"/>
                  <a:pt x="173736" y="49153"/>
                  <a:pt x="143256" y="46050"/>
                </a:cubicBezTo>
                <a:cubicBezTo>
                  <a:pt x="112776" y="42947"/>
                  <a:pt x="23876" y="7675"/>
                  <a:pt x="0" y="0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sp>
      <p:sp>
        <p:nvSpPr>
          <p:cNvPr id="706" name="Shape 706"/>
          <p:cNvSpPr txBox="1"/>
          <p:nvPr/>
        </p:nvSpPr>
        <p:spPr>
          <a:xfrm rot="1368922">
            <a:off x="2782381" y="3950350"/>
            <a:ext cx="2509006" cy="6076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(hang from springs)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1" name="Shape 7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875" y="1066600"/>
            <a:ext cx="5171975" cy="3245200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Shape 712"/>
          <p:cNvSpPr txBox="1">
            <a:spLocks noGrp="1"/>
          </p:cNvSpPr>
          <p:nvPr>
            <p:ph type="title"/>
          </p:nvPr>
        </p:nvSpPr>
        <p:spPr>
          <a:xfrm>
            <a:off x="152400" y="26010"/>
            <a:ext cx="8915400" cy="83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Unrelated advertisement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: spin transfer</a:t>
            </a:r>
          </a:p>
        </p:txBody>
      </p:sp>
      <p:sp>
        <p:nvSpPr>
          <p:cNvPr id="713" name="Shape 713"/>
          <p:cNvSpPr txBox="1">
            <a:spLocks noGrp="1"/>
          </p:cNvSpPr>
          <p:nvPr>
            <p:ph type="body" idx="1"/>
          </p:nvPr>
        </p:nvSpPr>
        <p:spPr>
          <a:xfrm>
            <a:off x="2858100" y="4813800"/>
            <a:ext cx="6209700" cy="1685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N-V magnetometry of magnetic nanocircuits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All-electrical FMR on protected magnetic nanocircuit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Imaging of dynamics with N-V defects in diamond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Nanoscale magnetic elements, sub-wavelength techniques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Coherent coupling between N-V spins and magnons?</a:t>
            </a:r>
          </a:p>
        </p:txBody>
      </p:sp>
      <p:pic>
        <p:nvPicPr>
          <p:cNvPr id="714" name="Shape 714"/>
          <p:cNvPicPr preferRelativeResize="0"/>
          <p:nvPr/>
        </p:nvPicPr>
        <p:blipFill rotWithShape="1">
          <a:blip r:embed="rId4">
            <a:alphaModFix/>
          </a:blip>
          <a:srcRect l="23047" t="25622"/>
          <a:stretch/>
        </p:blipFill>
        <p:spPr>
          <a:xfrm>
            <a:off x="228600" y="4977900"/>
            <a:ext cx="2325550" cy="1685774"/>
          </a:xfrm>
          <a:prstGeom prst="rect">
            <a:avLst/>
          </a:prstGeom>
          <a:noFill/>
          <a:ln>
            <a:noFill/>
          </a:ln>
        </p:spPr>
      </p:pic>
      <p:sp>
        <p:nvSpPr>
          <p:cNvPr id="715" name="Shape 715"/>
          <p:cNvSpPr txBox="1"/>
          <p:nvPr/>
        </p:nvSpPr>
        <p:spPr>
          <a:xfrm>
            <a:off x="198952" y="4917439"/>
            <a:ext cx="1854299" cy="46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Zackary Flansberry</a:t>
            </a:r>
          </a:p>
        </p:txBody>
      </p:sp>
      <p:pic>
        <p:nvPicPr>
          <p:cNvPr id="716" name="Shape 7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09225" y="975475"/>
            <a:ext cx="3096850" cy="186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Shape 717"/>
          <p:cNvPicPr preferRelativeResize="0"/>
          <p:nvPr/>
        </p:nvPicPr>
        <p:blipFill rotWithShape="1">
          <a:blip r:embed="rId6">
            <a:alphaModFix/>
          </a:blip>
          <a:srcRect l="15732" b="17273"/>
          <a:stretch/>
        </p:blipFill>
        <p:spPr>
          <a:xfrm>
            <a:off x="6050825" y="2614675"/>
            <a:ext cx="2290525" cy="23027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8" name="Shape 718"/>
          <p:cNvCxnSpPr/>
          <p:nvPr/>
        </p:nvCxnSpPr>
        <p:spPr>
          <a:xfrm flipH="1">
            <a:off x="6102686" y="1873134"/>
            <a:ext cx="823799" cy="6579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19" name="Shape 719"/>
          <p:cNvCxnSpPr/>
          <p:nvPr/>
        </p:nvCxnSpPr>
        <p:spPr>
          <a:xfrm>
            <a:off x="6926486" y="1873134"/>
            <a:ext cx="1352699" cy="649199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720" name="Shape 720"/>
          <p:cNvSpPr txBox="1"/>
          <p:nvPr/>
        </p:nvSpPr>
        <p:spPr>
          <a:xfrm>
            <a:off x="6024811" y="2559789"/>
            <a:ext cx="1563299" cy="58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Simulated Dynamics</a:t>
            </a:r>
          </a:p>
        </p:txBody>
      </p:sp>
      <p:sp>
        <p:nvSpPr>
          <p:cNvPr id="721" name="Shape 721"/>
          <p:cNvSpPr txBox="1"/>
          <p:nvPr/>
        </p:nvSpPr>
        <p:spPr>
          <a:xfrm>
            <a:off x="6926486" y="1616514"/>
            <a:ext cx="1563299" cy="58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Fabricated 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Contacts</a:t>
            </a:r>
          </a:p>
        </p:txBody>
      </p:sp>
      <p:pic>
        <p:nvPicPr>
          <p:cNvPr id="722" name="Shape 7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5400000">
            <a:off x="-593640" y="1355640"/>
            <a:ext cx="1568281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23" name="Shape 723"/>
          <p:cNvSpPr txBox="1">
            <a:spLocks noGrp="1"/>
          </p:cNvSpPr>
          <p:nvPr>
            <p:ph type="body" idx="2"/>
          </p:nvPr>
        </p:nvSpPr>
        <p:spPr>
          <a:xfrm>
            <a:off x="3382353" y="6375875"/>
            <a:ext cx="5818499" cy="838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400">
                <a:solidFill>
                  <a:srgbClr val="0000FF"/>
                </a:solidFill>
              </a:rPr>
              <a:t>collaboration with Wife (McGill) &amp; Michel Pioro-Ladrière (Sherbrooke)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8" name="Shape 7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9" name="Shape 7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100002">
            <a:off x="272445" y="-1364696"/>
            <a:ext cx="8567157" cy="9379370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Shape 730"/>
          <p:cNvSpPr txBox="1">
            <a:spLocks noGrp="1"/>
          </p:cNvSpPr>
          <p:nvPr>
            <p:ph type="title"/>
          </p:nvPr>
        </p:nvSpPr>
        <p:spPr>
          <a:xfrm>
            <a:off x="32138" y="-78365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Summary</a:t>
            </a:r>
          </a:p>
        </p:txBody>
      </p:sp>
      <p:cxnSp>
        <p:nvCxnSpPr>
          <p:cNvPr id="731" name="Shape 731"/>
          <p:cNvCxnSpPr/>
          <p:nvPr/>
        </p:nvCxnSpPr>
        <p:spPr>
          <a:xfrm>
            <a:off x="152400" y="586908"/>
            <a:ext cx="8839199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none" w="lg" len="lg"/>
          </a:ln>
        </p:spPr>
      </p:cxnSp>
      <p:grpSp>
        <p:nvGrpSpPr>
          <p:cNvPr id="732" name="Shape 732"/>
          <p:cNvGrpSpPr/>
          <p:nvPr/>
        </p:nvGrpSpPr>
        <p:grpSpPr>
          <a:xfrm>
            <a:off x="6787567" y="5108448"/>
            <a:ext cx="2280231" cy="1673352"/>
            <a:chOff x="0" y="3810000"/>
            <a:chExt cx="3733800" cy="2743199"/>
          </a:xfrm>
        </p:grpSpPr>
        <p:sp>
          <p:nvSpPr>
            <p:cNvPr id="733" name="Shape 733"/>
            <p:cNvSpPr/>
            <p:nvPr/>
          </p:nvSpPr>
          <p:spPr>
            <a:xfrm>
              <a:off x="0" y="3810000"/>
              <a:ext cx="3733800" cy="27431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734" name="Shape 73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6200" y="5336217"/>
              <a:ext cx="1749528" cy="5311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5" name="Shape 73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905000" y="5179828"/>
              <a:ext cx="1749528" cy="535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6" name="Shape 73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6200" y="6018078"/>
              <a:ext cx="1749528" cy="3827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7" name="Shape 737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905000" y="3882942"/>
              <a:ext cx="1749528" cy="6128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8" name="Shape 738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908072" y="4646019"/>
              <a:ext cx="1749528" cy="4593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9" name="Shape 739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908072" y="5791200"/>
              <a:ext cx="1749528" cy="6878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0" name="Shape 740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79271" y="4492666"/>
              <a:ext cx="1749528" cy="765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1" name="Shape 741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76200" y="3886200"/>
              <a:ext cx="1745663" cy="53036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42" name="Shape 742"/>
          <p:cNvSpPr txBox="1">
            <a:spLocks noGrp="1"/>
          </p:cNvSpPr>
          <p:nvPr>
            <p:ph type="title" idx="2"/>
          </p:nvPr>
        </p:nvSpPr>
        <p:spPr>
          <a:xfrm>
            <a:off x="12998" y="3935375"/>
            <a:ext cx="50088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Flip the slide, Sankey.</a:t>
            </a:r>
          </a:p>
        </p:txBody>
      </p:sp>
      <p:sp>
        <p:nvSpPr>
          <p:cNvPr id="743" name="Shape 743"/>
          <p:cNvSpPr txBox="1"/>
          <p:nvPr/>
        </p:nvSpPr>
        <p:spPr>
          <a:xfrm>
            <a:off x="59100" y="561525"/>
            <a:ext cx="5086800" cy="167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Current &amp; future goals</a:t>
            </a: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Partial levitation and ultrahigh Q MEMS</a:t>
            </a: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Wavelength-scale optical cavities</a:t>
            </a: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Photonic crystal reflectors</a:t>
            </a: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MEMS materials research</a:t>
            </a: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Nanoscale magnetic circuits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 txBox="1">
            <a:spLocks noGrp="1"/>
          </p:cNvSpPr>
          <p:nvPr>
            <p:ph type="title"/>
          </p:nvPr>
        </p:nvSpPr>
        <p:spPr>
          <a:xfrm>
            <a:off x="181215" y="90607"/>
            <a:ext cx="86868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749" name="Shape 7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0" name="Shape 750"/>
          <p:cNvSpPr txBox="1"/>
          <p:nvPr/>
        </p:nvSpPr>
        <p:spPr>
          <a:xfrm>
            <a:off x="1102354" y="1905680"/>
            <a:ext cx="1108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Chandra Curry</a:t>
            </a:r>
          </a:p>
        </p:txBody>
      </p:sp>
      <p:sp>
        <p:nvSpPr>
          <p:cNvPr id="751" name="Shape 751"/>
          <p:cNvSpPr txBox="1"/>
          <p:nvPr/>
        </p:nvSpPr>
        <p:spPr>
          <a:xfrm>
            <a:off x="1671976" y="1444033"/>
            <a:ext cx="1108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Christoph Reinhardt</a:t>
            </a:r>
          </a:p>
        </p:txBody>
      </p:sp>
      <p:sp>
        <p:nvSpPr>
          <p:cNvPr id="752" name="Shape 752"/>
          <p:cNvSpPr txBox="1"/>
          <p:nvPr/>
        </p:nvSpPr>
        <p:spPr>
          <a:xfrm>
            <a:off x="2242632" y="706304"/>
            <a:ext cx="1108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Max Ruf</a:t>
            </a:r>
          </a:p>
        </p:txBody>
      </p:sp>
      <p:sp>
        <p:nvSpPr>
          <p:cNvPr id="753" name="Shape 753"/>
          <p:cNvSpPr txBox="1"/>
          <p:nvPr/>
        </p:nvSpPr>
        <p:spPr>
          <a:xfrm>
            <a:off x="2903481" y="203362"/>
            <a:ext cx="1108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Andre Diamant- Boustead</a:t>
            </a:r>
          </a:p>
        </p:txBody>
      </p:sp>
      <p:sp>
        <p:nvSpPr>
          <p:cNvPr id="754" name="Shape 754"/>
          <p:cNvSpPr txBox="1"/>
          <p:nvPr/>
        </p:nvSpPr>
        <p:spPr>
          <a:xfrm>
            <a:off x="1059983" y="3556110"/>
            <a:ext cx="1108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Abeer Barasheed</a:t>
            </a:r>
          </a:p>
        </p:txBody>
      </p:sp>
      <p:sp>
        <p:nvSpPr>
          <p:cNvPr id="755" name="Shape 755"/>
          <p:cNvSpPr txBox="1"/>
          <p:nvPr/>
        </p:nvSpPr>
        <p:spPr>
          <a:xfrm>
            <a:off x="4722030" y="127162"/>
            <a:ext cx="1108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Chris McNally</a:t>
            </a:r>
          </a:p>
        </p:txBody>
      </p:sp>
      <p:sp>
        <p:nvSpPr>
          <p:cNvPr id="756" name="Shape 756"/>
          <p:cNvSpPr txBox="1"/>
          <p:nvPr/>
        </p:nvSpPr>
        <p:spPr>
          <a:xfrm>
            <a:off x="4802669" y="640351"/>
            <a:ext cx="84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Tina Müller</a:t>
            </a:r>
          </a:p>
        </p:txBody>
      </p:sp>
      <p:sp>
        <p:nvSpPr>
          <p:cNvPr id="757" name="Shape 757"/>
          <p:cNvSpPr txBox="1"/>
          <p:nvPr/>
        </p:nvSpPr>
        <p:spPr>
          <a:xfrm>
            <a:off x="5208280" y="426165"/>
            <a:ext cx="1108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Simon Bernard</a:t>
            </a:r>
          </a:p>
        </p:txBody>
      </p:sp>
      <p:sp>
        <p:nvSpPr>
          <p:cNvPr id="758" name="Shape 758"/>
          <p:cNvSpPr txBox="1"/>
          <p:nvPr/>
        </p:nvSpPr>
        <p:spPr>
          <a:xfrm>
            <a:off x="6406310" y="650591"/>
            <a:ext cx="11085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Me</a:t>
            </a:r>
          </a:p>
        </p:txBody>
      </p:sp>
      <p:sp>
        <p:nvSpPr>
          <p:cNvPr id="759" name="Shape 759"/>
          <p:cNvSpPr txBox="1"/>
          <p:nvPr/>
        </p:nvSpPr>
        <p:spPr>
          <a:xfrm>
            <a:off x="6614700" y="1913957"/>
            <a:ext cx="12948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Laurent René de Cotret</a:t>
            </a:r>
          </a:p>
        </p:txBody>
      </p:sp>
      <p:sp>
        <p:nvSpPr>
          <p:cNvPr id="760" name="Shape 760"/>
          <p:cNvSpPr txBox="1"/>
          <p:nvPr/>
        </p:nvSpPr>
        <p:spPr>
          <a:xfrm>
            <a:off x="5032228" y="3222337"/>
            <a:ext cx="12948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Alexandre Bourassa</a:t>
            </a:r>
          </a:p>
        </p:txBody>
      </p:sp>
      <p:sp>
        <p:nvSpPr>
          <p:cNvPr id="761" name="Shape 761"/>
          <p:cNvSpPr txBox="1"/>
          <p:nvPr/>
        </p:nvSpPr>
        <p:spPr>
          <a:xfrm>
            <a:off x="7812328" y="5009512"/>
            <a:ext cx="12948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Echo</a:t>
            </a:r>
          </a:p>
        </p:txBody>
      </p:sp>
      <p:sp>
        <p:nvSpPr>
          <p:cNvPr id="762" name="Shape 762"/>
          <p:cNvSpPr txBox="1"/>
          <p:nvPr/>
        </p:nvSpPr>
        <p:spPr>
          <a:xfrm>
            <a:off x="3782872" y="3082850"/>
            <a:ext cx="984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André Provost</a:t>
            </a:r>
          </a:p>
        </p:txBody>
      </p:sp>
      <p:sp>
        <p:nvSpPr>
          <p:cNvPr id="763" name="Shape 763"/>
          <p:cNvSpPr txBox="1"/>
          <p:nvPr/>
        </p:nvSpPr>
        <p:spPr>
          <a:xfrm>
            <a:off x="2674394" y="3037403"/>
            <a:ext cx="984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200" b="1">
                <a:solidFill>
                  <a:srgbClr val="FFFFFF"/>
                </a:solidFill>
              </a:rPr>
              <a:t>Bogdan Piciu</a:t>
            </a:r>
          </a:p>
        </p:txBody>
      </p:sp>
      <p:sp>
        <p:nvSpPr>
          <p:cNvPr id="764" name="Shape 764"/>
          <p:cNvSpPr txBox="1"/>
          <p:nvPr/>
        </p:nvSpPr>
        <p:spPr>
          <a:xfrm>
            <a:off x="0" y="-62426"/>
            <a:ext cx="3657600" cy="52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u="sng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McGill Optomechanics Lab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1751550" y="914400"/>
            <a:ext cx="6342000" cy="279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New functionality through radiation forces, e.g.: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Laser cooling &amp; observation of quantum motion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Detecting the “hiss” from incident photons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Mechanically squeezing light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Wavelength conversion &amp; </a:t>
            </a:r>
            <a:r>
              <a:rPr lang="en">
                <a:solidFill>
                  <a:srgbClr val="FF0000"/>
                </a:solidFill>
              </a:rPr>
              <a:t>qubit transduction</a:t>
            </a: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rgbClr val="0000FF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0000FF"/>
                </a:solidFill>
              </a:rPr>
              <a:t>Our focus</a:t>
            </a:r>
          </a:p>
          <a:p>
            <a:pPr marL="457200" lvl="0" indent="-330200" rtl="0">
              <a:spcBef>
                <a:spcPts val="0"/>
              </a:spcBef>
              <a:buClr>
                <a:srgbClr val="0000FF"/>
              </a:buClr>
              <a:buSzPct val="100000"/>
              <a:buFont typeface="Roboto"/>
              <a:buChar char="➔"/>
            </a:pPr>
            <a:r>
              <a:rPr lang="en">
                <a:solidFill>
                  <a:srgbClr val="0000FF"/>
                </a:solidFill>
              </a:rPr>
              <a:t>Laser-enhanced micromechanical sensors (MEMS)</a:t>
            </a:r>
          </a:p>
          <a:p>
            <a:pPr marL="457200" lvl="0" indent="-330200" rtl="0">
              <a:spcBef>
                <a:spcPts val="0"/>
              </a:spcBef>
              <a:buClr>
                <a:srgbClr val="0000FF"/>
              </a:buClr>
              <a:buSzPct val="100000"/>
              <a:buFont typeface="Roboto"/>
              <a:buChar char="➔"/>
            </a:pPr>
            <a:r>
              <a:rPr lang="en">
                <a:solidFill>
                  <a:srgbClr val="0000FF"/>
                </a:solidFill>
              </a:rPr>
              <a:t>New geometries and new types of coupling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0000FF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0000FF"/>
                </a:solidFill>
              </a:rPr>
              <a:t>Example system (ours, coincidentally)</a:t>
            </a:r>
          </a:p>
        </p:txBody>
      </p:sp>
      <p:sp>
        <p:nvSpPr>
          <p:cNvPr id="134" name="Shape 134"/>
          <p:cNvSpPr/>
          <p:nvPr/>
        </p:nvSpPr>
        <p:spPr>
          <a:xfrm>
            <a:off x="6965225" y="2272325"/>
            <a:ext cx="776450" cy="712175"/>
          </a:xfrm>
          <a:custGeom>
            <a:avLst/>
            <a:gdLst/>
            <a:ahLst/>
            <a:cxnLst/>
            <a:rect l="0" t="0" r="0" b="0"/>
            <a:pathLst>
              <a:path w="31058" h="28487" extrusionOk="0">
                <a:moveTo>
                  <a:pt x="0" y="28487"/>
                </a:moveTo>
                <a:cubicBezTo>
                  <a:pt x="5128" y="27572"/>
                  <a:pt x="28194" y="27748"/>
                  <a:pt x="30768" y="23001"/>
                </a:cubicBezTo>
                <a:cubicBezTo>
                  <a:pt x="33341" y="18253"/>
                  <a:pt x="17994" y="3833"/>
                  <a:pt x="15440" y="0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sp>
      <p:sp>
        <p:nvSpPr>
          <p:cNvPr id="135" name="Shape 135"/>
          <p:cNvSpPr/>
          <p:nvPr/>
        </p:nvSpPr>
        <p:spPr>
          <a:xfrm>
            <a:off x="6963525" y="2411050"/>
            <a:ext cx="772525" cy="573425"/>
          </a:xfrm>
          <a:custGeom>
            <a:avLst/>
            <a:gdLst/>
            <a:ahLst/>
            <a:cxnLst/>
            <a:rect l="0" t="0" r="0" b="0"/>
            <a:pathLst>
              <a:path w="30901" h="22937" extrusionOk="0">
                <a:moveTo>
                  <a:pt x="0" y="22937"/>
                </a:moveTo>
                <a:cubicBezTo>
                  <a:pt x="5123" y="22303"/>
                  <a:pt x="28735" y="22955"/>
                  <a:pt x="30742" y="19133"/>
                </a:cubicBezTo>
                <a:cubicBezTo>
                  <a:pt x="32748" y="15310"/>
                  <a:pt x="15157" y="3188"/>
                  <a:pt x="12040" y="0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sp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152400" y="28575"/>
            <a:ext cx="8915400" cy="809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Optomechanics, and </a:t>
            </a:r>
            <a:r>
              <a:rPr lang="en" i="1"/>
              <a:t>you</a:t>
            </a:r>
          </a:p>
        </p:txBody>
      </p:sp>
      <p:sp>
        <p:nvSpPr>
          <p:cNvPr id="137" name="Shape 137"/>
          <p:cNvSpPr/>
          <p:nvPr/>
        </p:nvSpPr>
        <p:spPr>
          <a:xfrm>
            <a:off x="6969925" y="2558425"/>
            <a:ext cx="756550" cy="426050"/>
          </a:xfrm>
          <a:custGeom>
            <a:avLst/>
            <a:gdLst/>
            <a:ahLst/>
            <a:cxnLst/>
            <a:rect l="0" t="0" r="0" b="0"/>
            <a:pathLst>
              <a:path w="30262" h="17042" extrusionOk="0">
                <a:moveTo>
                  <a:pt x="0" y="17042"/>
                </a:moveTo>
                <a:cubicBezTo>
                  <a:pt x="5034" y="16688"/>
                  <a:pt x="28933" y="17759"/>
                  <a:pt x="30204" y="14919"/>
                </a:cubicBezTo>
                <a:cubicBezTo>
                  <a:pt x="31474" y="12078"/>
                  <a:pt x="11386" y="2486"/>
                  <a:pt x="7623" y="0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4999" y="4248150"/>
            <a:ext cx="5562600" cy="1981199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/>
        </p:nvSpPr>
        <p:spPr>
          <a:xfrm>
            <a:off x="2762249" y="5867400"/>
            <a:ext cx="914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mirror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5181599" y="5867400"/>
            <a:ext cx="914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mirror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3809999" y="6019800"/>
            <a:ext cx="1371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100-nm-thick “trampoline”</a:t>
            </a:r>
          </a:p>
        </p:txBody>
      </p:sp>
      <p:sp>
        <p:nvSpPr>
          <p:cNvPr id="142" name="Shape 142"/>
          <p:cNvSpPr txBox="1"/>
          <p:nvPr/>
        </p:nvSpPr>
        <p:spPr>
          <a:xfrm>
            <a:off x="1219200" y="5010150"/>
            <a:ext cx="11430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laser input</a:t>
            </a:r>
          </a:p>
        </p:txBody>
      </p:sp>
      <p:sp>
        <p:nvSpPr>
          <p:cNvPr id="143" name="Shape 143"/>
          <p:cNvSpPr/>
          <p:nvPr/>
        </p:nvSpPr>
        <p:spPr>
          <a:xfrm>
            <a:off x="6965225" y="2133600"/>
            <a:ext cx="764775" cy="850900"/>
          </a:xfrm>
          <a:custGeom>
            <a:avLst/>
            <a:gdLst/>
            <a:ahLst/>
            <a:cxnLst/>
            <a:rect l="0" t="0" r="0" b="0"/>
            <a:pathLst>
              <a:path w="30591" h="34036" extrusionOk="0">
                <a:moveTo>
                  <a:pt x="0" y="34036"/>
                </a:moveTo>
                <a:cubicBezTo>
                  <a:pt x="5013" y="33028"/>
                  <a:pt x="26931" y="33662"/>
                  <a:pt x="30083" y="27990"/>
                </a:cubicBezTo>
                <a:cubicBezTo>
                  <a:pt x="33234" y="22317"/>
                  <a:pt x="20770" y="4665"/>
                  <a:pt x="18908" y="0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/>
        </p:nvSpPr>
        <p:spPr>
          <a:xfrm>
            <a:off x="181225" y="90600"/>
            <a:ext cx="8811000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Quantum sensing and information transfer</a:t>
            </a:r>
          </a:p>
        </p:txBody>
      </p:sp>
      <p:sp>
        <p:nvSpPr>
          <p:cNvPr id="149" name="Shape 149"/>
          <p:cNvSpPr/>
          <p:nvPr/>
        </p:nvSpPr>
        <p:spPr>
          <a:xfrm>
            <a:off x="990600" y="1905000"/>
            <a:ext cx="381000" cy="381000"/>
          </a:xfrm>
          <a:prstGeom prst="ellipse">
            <a:avLst/>
          </a:prstGeom>
          <a:solidFill>
            <a:srgbClr val="9FC5E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50" name="Shape 150"/>
          <p:cNvCxnSpPr/>
          <p:nvPr/>
        </p:nvCxnSpPr>
        <p:spPr>
          <a:xfrm rot="10800000">
            <a:off x="2286000" y="2160534"/>
            <a:ext cx="1371599" cy="152399"/>
          </a:xfrm>
          <a:prstGeom prst="straightConnector1">
            <a:avLst/>
          </a:prstGeom>
          <a:noFill/>
          <a:ln w="19050" cap="flat" cmpd="sng">
            <a:solidFill>
              <a:srgbClr val="45818E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151" name="Shape 151"/>
          <p:cNvCxnSpPr/>
          <p:nvPr/>
        </p:nvCxnSpPr>
        <p:spPr>
          <a:xfrm rot="10800000" flipH="1">
            <a:off x="2303836" y="1900325"/>
            <a:ext cx="1371599" cy="152399"/>
          </a:xfrm>
          <a:prstGeom prst="straightConnector1">
            <a:avLst/>
          </a:prstGeom>
          <a:noFill/>
          <a:ln w="19050" cap="flat" cmpd="sng">
            <a:solidFill>
              <a:srgbClr val="9FC5E8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152" name="Shape 152"/>
          <p:cNvSpPr txBox="1"/>
          <p:nvPr/>
        </p:nvSpPr>
        <p:spPr>
          <a:xfrm rot="228618">
            <a:off x="2901247" y="1880006"/>
            <a:ext cx="911915" cy="45309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45818E"/>
                </a:solidFill>
                <a:latin typeface="Calibri"/>
                <a:ea typeface="Calibri"/>
                <a:cs typeface="Calibri"/>
                <a:sym typeface="Calibri"/>
              </a:rPr>
              <a:t>photon</a:t>
            </a:r>
          </a:p>
        </p:txBody>
      </p:sp>
      <p:sp>
        <p:nvSpPr>
          <p:cNvPr id="153" name="Shape 153"/>
          <p:cNvSpPr/>
          <p:nvPr/>
        </p:nvSpPr>
        <p:spPr>
          <a:xfrm>
            <a:off x="1219200" y="1905000"/>
            <a:ext cx="381000" cy="381000"/>
          </a:xfrm>
          <a:prstGeom prst="ellipse">
            <a:avLst/>
          </a:prstGeom>
          <a:solidFill>
            <a:srgbClr val="EA999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 txBox="1"/>
          <p:nvPr/>
        </p:nvSpPr>
        <p:spPr>
          <a:xfrm>
            <a:off x="259554" y="2243422"/>
            <a:ext cx="1748399" cy="530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8E7CC3"/>
                </a:solidFill>
                <a:latin typeface="Calibri"/>
                <a:ea typeface="Calibri"/>
                <a:cs typeface="Calibri"/>
                <a:sym typeface="Calibri"/>
              </a:rPr>
              <a:t>“superposition”</a:t>
            </a:r>
          </a:p>
        </p:txBody>
      </p:sp>
      <p:grpSp>
        <p:nvGrpSpPr>
          <p:cNvPr id="155" name="Shape 155"/>
          <p:cNvGrpSpPr/>
          <p:nvPr/>
        </p:nvGrpSpPr>
        <p:grpSpPr>
          <a:xfrm>
            <a:off x="692100" y="1066800"/>
            <a:ext cx="2889300" cy="1676524"/>
            <a:chOff x="692100" y="1066800"/>
            <a:chExt cx="2889300" cy="1676524"/>
          </a:xfrm>
        </p:grpSpPr>
        <p:cxnSp>
          <p:nvCxnSpPr>
            <p:cNvPr id="156" name="Shape 156"/>
            <p:cNvCxnSpPr/>
            <p:nvPr/>
          </p:nvCxnSpPr>
          <p:spPr>
            <a:xfrm>
              <a:off x="2286000" y="2281325"/>
              <a:ext cx="1295400" cy="461999"/>
            </a:xfrm>
            <a:prstGeom prst="straightConnector1">
              <a:avLst/>
            </a:prstGeom>
            <a:noFill/>
            <a:ln w="19050" cap="flat" cmpd="sng">
              <a:solidFill>
                <a:srgbClr val="EA9999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sp>
          <p:nvSpPr>
            <p:cNvPr id="157" name="Shape 157"/>
            <p:cNvSpPr/>
            <p:nvPr/>
          </p:nvSpPr>
          <p:spPr>
            <a:xfrm>
              <a:off x="692100" y="1066800"/>
              <a:ext cx="2432099" cy="690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9050" cap="flat" cmpd="sng">
              <a:solidFill>
                <a:srgbClr val="674EA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sz="1800">
                  <a:solidFill>
                    <a:srgbClr val="674EA7"/>
                  </a:solidFill>
                  <a:latin typeface="Calibri"/>
                  <a:ea typeface="Calibri"/>
                  <a:cs typeface="Calibri"/>
                  <a:sym typeface="Calibri"/>
                </a:rPr>
                <a:t>information transfer</a:t>
              </a:r>
            </a:p>
          </p:txBody>
        </p:sp>
      </p:grpSp>
      <p:grpSp>
        <p:nvGrpSpPr>
          <p:cNvPr id="158" name="Shape 158"/>
          <p:cNvGrpSpPr/>
          <p:nvPr/>
        </p:nvGrpSpPr>
        <p:grpSpPr>
          <a:xfrm>
            <a:off x="3019425" y="2312925"/>
            <a:ext cx="4648200" cy="2371500"/>
            <a:chOff x="3048000" y="2438412"/>
            <a:chExt cx="4648200" cy="2371500"/>
          </a:xfrm>
        </p:grpSpPr>
        <p:sp>
          <p:nvSpPr>
            <p:cNvPr id="159" name="Shape 159"/>
            <p:cNvSpPr/>
            <p:nvPr/>
          </p:nvSpPr>
          <p:spPr>
            <a:xfrm>
              <a:off x="3048000" y="2438412"/>
              <a:ext cx="3050925" cy="2371500"/>
            </a:xfrm>
            <a:custGeom>
              <a:avLst/>
              <a:gdLst/>
              <a:ahLst/>
              <a:cxnLst/>
              <a:rect l="0" t="0" r="0" b="0"/>
              <a:pathLst>
                <a:path w="122037" h="94860" extrusionOk="0">
                  <a:moveTo>
                    <a:pt x="30480" y="0"/>
                  </a:moveTo>
                  <a:cubicBezTo>
                    <a:pt x="45739" y="2688"/>
                    <a:pt x="127117" y="3852"/>
                    <a:pt x="122037" y="16128"/>
                  </a:cubicBezTo>
                  <a:cubicBezTo>
                    <a:pt x="116957" y="28403"/>
                    <a:pt x="4344" y="60532"/>
                    <a:pt x="0" y="73654"/>
                  </a:cubicBezTo>
                  <a:cubicBezTo>
                    <a:pt x="-4344" y="86776"/>
                    <a:pt x="79975" y="91325"/>
                    <a:pt x="95971" y="94860"/>
                  </a:cubicBezTo>
                </a:path>
              </a:pathLst>
            </a:custGeom>
            <a:noFill/>
            <a:ln w="114300" cap="flat" cmpd="sng">
              <a:solidFill>
                <a:srgbClr val="CCCCCC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160" name="Shape 160"/>
            <p:cNvSpPr txBox="1"/>
            <p:nvPr/>
          </p:nvSpPr>
          <p:spPr>
            <a:xfrm>
              <a:off x="6172200" y="2550272"/>
              <a:ext cx="15240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1800">
                  <a:solidFill>
                    <a:srgbClr val="B7B7B7"/>
                  </a:solidFill>
                  <a:latin typeface="Calibri"/>
                  <a:ea typeface="Calibri"/>
                  <a:cs typeface="Calibri"/>
                  <a:sym typeface="Calibri"/>
                </a:rPr>
                <a:t>optical fiber</a:t>
              </a:r>
            </a:p>
          </p:txBody>
        </p:sp>
      </p:grpSp>
      <p:sp>
        <p:nvSpPr>
          <p:cNvPr id="161" name="Shape 161"/>
          <p:cNvSpPr/>
          <p:nvPr/>
        </p:nvSpPr>
        <p:spPr>
          <a:xfrm>
            <a:off x="1981475" y="1947950"/>
            <a:ext cx="34125" cy="1390875"/>
          </a:xfrm>
          <a:custGeom>
            <a:avLst/>
            <a:gdLst/>
            <a:ahLst/>
            <a:cxnLst/>
            <a:rect l="0" t="0" r="0" b="0"/>
            <a:pathLst>
              <a:path w="1365" h="55635" extrusionOk="0">
                <a:moveTo>
                  <a:pt x="0" y="55635"/>
                </a:moveTo>
                <a:cubicBezTo>
                  <a:pt x="30" y="51213"/>
                  <a:pt x="-47" y="38377"/>
                  <a:pt x="180" y="29105"/>
                </a:cubicBezTo>
                <a:cubicBezTo>
                  <a:pt x="407" y="19832"/>
                  <a:pt x="1167" y="4850"/>
                  <a:pt x="1365" y="0"/>
                </a:cubicBezTo>
              </a:path>
            </a:pathLst>
          </a:custGeom>
          <a:noFill/>
          <a:ln w="114300" cap="flat" cmpd="sng">
            <a:solidFill>
              <a:srgbClr val="A4C2F4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162" name="Shape 162"/>
          <p:cNvSpPr/>
          <p:nvPr/>
        </p:nvSpPr>
        <p:spPr>
          <a:xfrm rot="-5400000" flipH="1">
            <a:off x="1788959" y="1989370"/>
            <a:ext cx="179100" cy="174309"/>
          </a:xfrm>
          <a:prstGeom prst="triangle">
            <a:avLst>
              <a:gd name="adj" fmla="val 50000"/>
            </a:avLst>
          </a:prstGeom>
          <a:solidFill>
            <a:srgbClr val="A4C2F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163" name="Shape 163"/>
          <p:cNvGrpSpPr/>
          <p:nvPr/>
        </p:nvGrpSpPr>
        <p:grpSpPr>
          <a:xfrm>
            <a:off x="1926031" y="1971524"/>
            <a:ext cx="256843" cy="1367300"/>
            <a:chOff x="1926031" y="1971524"/>
            <a:chExt cx="256843" cy="1367300"/>
          </a:xfrm>
        </p:grpSpPr>
        <p:sp>
          <p:nvSpPr>
            <p:cNvPr id="164" name="Shape 164"/>
            <p:cNvSpPr/>
            <p:nvPr/>
          </p:nvSpPr>
          <p:spPr>
            <a:xfrm>
              <a:off x="1981475" y="1972825"/>
              <a:ext cx="201400" cy="1366000"/>
            </a:xfrm>
            <a:custGeom>
              <a:avLst/>
              <a:gdLst/>
              <a:ahLst/>
              <a:cxnLst/>
              <a:rect l="0" t="0" r="0" b="0"/>
              <a:pathLst>
                <a:path w="8056" h="54640" extrusionOk="0">
                  <a:moveTo>
                    <a:pt x="0" y="54640"/>
                  </a:moveTo>
                  <a:cubicBezTo>
                    <a:pt x="315" y="50250"/>
                    <a:pt x="552" y="37406"/>
                    <a:pt x="1895" y="28300"/>
                  </a:cubicBezTo>
                  <a:cubicBezTo>
                    <a:pt x="3237" y="19193"/>
                    <a:pt x="7029" y="4716"/>
                    <a:pt x="8056" y="0"/>
                  </a:cubicBezTo>
                </a:path>
              </a:pathLst>
            </a:custGeom>
            <a:noFill/>
            <a:ln w="114300" cap="flat" cmpd="sng">
              <a:solidFill>
                <a:srgbClr val="EA9999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165" name="Shape 165"/>
            <p:cNvSpPr/>
            <p:nvPr/>
          </p:nvSpPr>
          <p:spPr>
            <a:xfrm rot="-4721404" flipH="1">
              <a:off x="1939444" y="1990047"/>
              <a:ext cx="178975" cy="174454"/>
            </a:xfrm>
            <a:prstGeom prst="triangle">
              <a:avLst>
                <a:gd name="adj" fmla="val 50000"/>
              </a:avLst>
            </a:prstGeom>
            <a:solidFill>
              <a:srgbClr val="EA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66" name="Shape 166"/>
          <p:cNvGrpSpPr/>
          <p:nvPr/>
        </p:nvGrpSpPr>
        <p:grpSpPr>
          <a:xfrm>
            <a:off x="1307610" y="3338832"/>
            <a:ext cx="1369800" cy="89712"/>
            <a:chOff x="-2212289" y="4634697"/>
            <a:chExt cx="1369800" cy="89712"/>
          </a:xfrm>
        </p:grpSpPr>
        <p:cxnSp>
          <p:nvCxnSpPr>
            <p:cNvPr id="167" name="Shape 167"/>
            <p:cNvCxnSpPr/>
            <p:nvPr/>
          </p:nvCxnSpPr>
          <p:spPr>
            <a:xfrm>
              <a:off x="-2079428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68" name="Shape 168"/>
            <p:cNvCxnSpPr/>
            <p:nvPr/>
          </p:nvCxnSpPr>
          <p:spPr>
            <a:xfrm>
              <a:off x="-1992186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69" name="Shape 169"/>
            <p:cNvCxnSpPr/>
            <p:nvPr/>
          </p:nvCxnSpPr>
          <p:spPr>
            <a:xfrm>
              <a:off x="-1904945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0" name="Shape 170"/>
            <p:cNvCxnSpPr/>
            <p:nvPr/>
          </p:nvCxnSpPr>
          <p:spPr>
            <a:xfrm>
              <a:off x="-1817703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1" name="Shape 171"/>
            <p:cNvCxnSpPr/>
            <p:nvPr/>
          </p:nvCxnSpPr>
          <p:spPr>
            <a:xfrm>
              <a:off x="-1730462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2" name="Shape 172"/>
            <p:cNvCxnSpPr/>
            <p:nvPr/>
          </p:nvCxnSpPr>
          <p:spPr>
            <a:xfrm>
              <a:off x="-1643220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3" name="Shape 173"/>
            <p:cNvCxnSpPr/>
            <p:nvPr/>
          </p:nvCxnSpPr>
          <p:spPr>
            <a:xfrm>
              <a:off x="-1555979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4" name="Shape 174"/>
            <p:cNvCxnSpPr/>
            <p:nvPr/>
          </p:nvCxnSpPr>
          <p:spPr>
            <a:xfrm>
              <a:off x="-1468738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5" name="Shape 175"/>
            <p:cNvCxnSpPr/>
            <p:nvPr/>
          </p:nvCxnSpPr>
          <p:spPr>
            <a:xfrm>
              <a:off x="-1381497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6" name="Shape 176"/>
            <p:cNvCxnSpPr/>
            <p:nvPr/>
          </p:nvCxnSpPr>
          <p:spPr>
            <a:xfrm>
              <a:off x="-1294255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7" name="Shape 177"/>
            <p:cNvCxnSpPr/>
            <p:nvPr/>
          </p:nvCxnSpPr>
          <p:spPr>
            <a:xfrm>
              <a:off x="-1207014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8" name="Shape 178"/>
            <p:cNvCxnSpPr/>
            <p:nvPr/>
          </p:nvCxnSpPr>
          <p:spPr>
            <a:xfrm>
              <a:off x="-1119772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79" name="Shape 179"/>
            <p:cNvCxnSpPr/>
            <p:nvPr/>
          </p:nvCxnSpPr>
          <p:spPr>
            <a:xfrm>
              <a:off x="-1032531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80" name="Shape 180"/>
            <p:cNvCxnSpPr/>
            <p:nvPr/>
          </p:nvCxnSpPr>
          <p:spPr>
            <a:xfrm>
              <a:off x="-945290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81" name="Shape 181"/>
            <p:cNvCxnSpPr/>
            <p:nvPr/>
          </p:nvCxnSpPr>
          <p:spPr>
            <a:xfrm>
              <a:off x="-2212289" y="4634697"/>
              <a:ext cx="13698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182" name="Shape 182"/>
            <p:cNvCxnSpPr/>
            <p:nvPr/>
          </p:nvCxnSpPr>
          <p:spPr>
            <a:xfrm>
              <a:off x="-2166669" y="4634710"/>
              <a:ext cx="87300" cy="89699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none" w="lg" len="lg"/>
            </a:ln>
          </p:spPr>
        </p:cxnSp>
      </p:grpSp>
      <p:grpSp>
        <p:nvGrpSpPr>
          <p:cNvPr id="183" name="Shape 183"/>
          <p:cNvGrpSpPr/>
          <p:nvPr/>
        </p:nvGrpSpPr>
        <p:grpSpPr>
          <a:xfrm>
            <a:off x="7924799" y="4419600"/>
            <a:ext cx="609600" cy="384387"/>
            <a:chOff x="7924799" y="4419600"/>
            <a:chExt cx="609600" cy="384387"/>
          </a:xfrm>
        </p:grpSpPr>
        <p:sp>
          <p:nvSpPr>
            <p:cNvPr id="184" name="Shape 184"/>
            <p:cNvSpPr/>
            <p:nvPr/>
          </p:nvSpPr>
          <p:spPr>
            <a:xfrm flipH="1">
              <a:off x="7924799" y="4419600"/>
              <a:ext cx="381000" cy="381000"/>
            </a:xfrm>
            <a:prstGeom prst="ellipse">
              <a:avLst/>
            </a:prstGeom>
            <a:solidFill>
              <a:srgbClr val="EA999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 flipH="1">
              <a:off x="8153399" y="4422987"/>
              <a:ext cx="381000" cy="381000"/>
            </a:xfrm>
            <a:prstGeom prst="ellipse">
              <a:avLst/>
            </a:prstGeom>
            <a:solidFill>
              <a:srgbClr val="9FC5E8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86" name="Shape 186"/>
          <p:cNvGrpSpPr/>
          <p:nvPr/>
        </p:nvGrpSpPr>
        <p:grpSpPr>
          <a:xfrm>
            <a:off x="5463845" y="3657600"/>
            <a:ext cx="2994354" cy="2346120"/>
            <a:chOff x="5463845" y="3657600"/>
            <a:chExt cx="2994354" cy="2346120"/>
          </a:xfrm>
        </p:grpSpPr>
        <p:sp>
          <p:nvSpPr>
            <p:cNvPr id="187" name="Shape 187"/>
            <p:cNvSpPr/>
            <p:nvPr/>
          </p:nvSpPr>
          <p:spPr>
            <a:xfrm rot="5400000">
              <a:off x="7617661" y="4564545"/>
              <a:ext cx="179100" cy="174309"/>
            </a:xfrm>
            <a:prstGeom prst="triangle">
              <a:avLst>
                <a:gd name="adj" fmla="val 50000"/>
              </a:avLst>
            </a:prstGeom>
            <a:solidFill>
              <a:srgbClr val="A4C2F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grpSp>
          <p:nvGrpSpPr>
            <p:cNvPr id="188" name="Shape 188"/>
            <p:cNvGrpSpPr/>
            <p:nvPr/>
          </p:nvGrpSpPr>
          <p:grpSpPr>
            <a:xfrm>
              <a:off x="5463845" y="3657600"/>
              <a:ext cx="2994354" cy="2346120"/>
              <a:chOff x="5463845" y="3657600"/>
              <a:chExt cx="2994354" cy="2346120"/>
            </a:xfrm>
          </p:grpSpPr>
          <p:sp>
            <p:nvSpPr>
              <p:cNvPr id="189" name="Shape 189"/>
              <p:cNvSpPr/>
              <p:nvPr/>
            </p:nvSpPr>
            <p:spPr>
              <a:xfrm>
                <a:off x="6026100" y="3657600"/>
                <a:ext cx="2432099" cy="69000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noFill/>
              <a:ln w="19050" cap="flat" cmpd="sng">
                <a:solidFill>
                  <a:srgbClr val="674EA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" sz="1800">
                    <a:solidFill>
                      <a:srgbClr val="674EA7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information transfer</a:t>
                </a:r>
              </a:p>
            </p:txBody>
          </p:sp>
          <p:cxnSp>
            <p:nvCxnSpPr>
              <p:cNvPr id="190" name="Shape 190"/>
              <p:cNvCxnSpPr/>
              <p:nvPr/>
            </p:nvCxnSpPr>
            <p:spPr>
              <a:xfrm rot="10800000">
                <a:off x="5638736" y="4343282"/>
                <a:ext cx="1574700" cy="255899"/>
              </a:xfrm>
              <a:prstGeom prst="straightConnector1">
                <a:avLst/>
              </a:prstGeom>
              <a:noFill/>
              <a:ln w="19050" cap="flat" cmpd="sng">
                <a:solidFill>
                  <a:srgbClr val="9FC5E8"/>
                </a:solidFill>
                <a:prstDash val="solid"/>
                <a:round/>
                <a:headEnd type="stealth" w="lg" len="lg"/>
                <a:tailEnd type="none" w="lg" len="lg"/>
              </a:ln>
            </p:spPr>
          </p:cxnSp>
          <p:sp>
            <p:nvSpPr>
              <p:cNvPr id="191" name="Shape 191"/>
              <p:cNvSpPr txBox="1"/>
              <p:nvPr/>
            </p:nvSpPr>
            <p:spPr>
              <a:xfrm>
                <a:off x="5463845" y="4469045"/>
                <a:ext cx="1748399" cy="5300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t" anchorCtr="0">
                <a:noAutofit/>
              </a:bodyPr>
              <a:lstStyle/>
              <a:p>
                <a:pPr lvl="0" rtl="0">
                  <a:spcBef>
                    <a:spcPts val="0"/>
                  </a:spcBef>
                  <a:buNone/>
                </a:pPr>
                <a:r>
                  <a:rPr lang="en" sz="1800">
                    <a:solidFill>
                      <a:srgbClr val="8E7CC3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“superposition”</a:t>
                </a:r>
              </a:p>
            </p:txBody>
          </p:sp>
          <p:cxnSp>
            <p:nvCxnSpPr>
              <p:cNvPr id="192" name="Shape 192"/>
              <p:cNvCxnSpPr/>
              <p:nvPr/>
            </p:nvCxnSpPr>
            <p:spPr>
              <a:xfrm flipH="1">
                <a:off x="5638882" y="4828477"/>
                <a:ext cx="1574400" cy="276899"/>
              </a:xfrm>
              <a:prstGeom prst="straightConnector1">
                <a:avLst/>
              </a:prstGeom>
              <a:noFill/>
              <a:ln w="19050" cap="flat" cmpd="sng">
                <a:solidFill>
                  <a:srgbClr val="EA9999"/>
                </a:solidFill>
                <a:prstDash val="solid"/>
                <a:round/>
                <a:headEnd type="stealth" w="lg" len="lg"/>
                <a:tailEnd type="none" w="lg" len="lg"/>
              </a:ln>
            </p:spPr>
          </p:cxnSp>
          <p:sp>
            <p:nvSpPr>
              <p:cNvPr id="193" name="Shape 193"/>
              <p:cNvSpPr/>
              <p:nvPr/>
            </p:nvSpPr>
            <p:spPr>
              <a:xfrm flipH="1">
                <a:off x="7580520" y="4516675"/>
                <a:ext cx="23725" cy="1397325"/>
              </a:xfrm>
              <a:custGeom>
                <a:avLst/>
                <a:gdLst/>
                <a:ahLst/>
                <a:cxnLst/>
                <a:rect l="0" t="0" r="0" b="0"/>
                <a:pathLst>
                  <a:path w="949" h="55893" extrusionOk="0">
                    <a:moveTo>
                      <a:pt x="0" y="55893"/>
                    </a:moveTo>
                    <a:cubicBezTo>
                      <a:pt x="158" y="51621"/>
                      <a:pt x="791" y="39580"/>
                      <a:pt x="949" y="30265"/>
                    </a:cubicBezTo>
                    <a:cubicBezTo>
                      <a:pt x="1106" y="20949"/>
                      <a:pt x="944" y="5044"/>
                      <a:pt x="944" y="0"/>
                    </a:cubicBezTo>
                  </a:path>
                </a:pathLst>
              </a:custGeom>
              <a:noFill/>
              <a:ln w="114300" cap="flat" cmpd="sng">
                <a:solidFill>
                  <a:srgbClr val="A4C2F4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94" name="Shape 194"/>
              <p:cNvSpPr/>
              <p:nvPr/>
            </p:nvSpPr>
            <p:spPr>
              <a:xfrm rot="4721404">
                <a:off x="7467300" y="4565222"/>
                <a:ext cx="178975" cy="174454"/>
              </a:xfrm>
              <a:prstGeom prst="triangle">
                <a:avLst>
                  <a:gd name="adj" fmla="val 50000"/>
                </a:avLst>
              </a:prstGeom>
              <a:solidFill>
                <a:srgbClr val="EA9999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95" name="Shape 195"/>
              <p:cNvSpPr/>
              <p:nvPr/>
            </p:nvSpPr>
            <p:spPr>
              <a:xfrm flipH="1">
                <a:off x="7402845" y="4548010"/>
                <a:ext cx="201400" cy="1366000"/>
              </a:xfrm>
              <a:custGeom>
                <a:avLst/>
                <a:gdLst/>
                <a:ahLst/>
                <a:cxnLst/>
                <a:rect l="0" t="0" r="0" b="0"/>
                <a:pathLst>
                  <a:path w="8056" h="54640" extrusionOk="0">
                    <a:moveTo>
                      <a:pt x="0" y="54640"/>
                    </a:moveTo>
                    <a:cubicBezTo>
                      <a:pt x="237" y="50368"/>
                      <a:pt x="81" y="38118"/>
                      <a:pt x="1424" y="29012"/>
                    </a:cubicBezTo>
                    <a:cubicBezTo>
                      <a:pt x="2766" y="19905"/>
                      <a:pt x="6950" y="4835"/>
                      <a:pt x="8056" y="0"/>
                    </a:cubicBezTo>
                  </a:path>
                </a:pathLst>
              </a:custGeom>
              <a:noFill/>
              <a:ln w="114300" cap="flat" cmpd="sng">
                <a:solidFill>
                  <a:srgbClr val="EA9999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cxnSp>
            <p:nvCxnSpPr>
              <p:cNvPr id="196" name="Shape 196"/>
              <p:cNvCxnSpPr/>
              <p:nvPr/>
            </p:nvCxnSpPr>
            <p:spPr>
              <a:xfrm>
                <a:off x="7041171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7" name="Shape 197"/>
              <p:cNvCxnSpPr/>
              <p:nvPr/>
            </p:nvCxnSpPr>
            <p:spPr>
              <a:xfrm>
                <a:off x="7128413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8" name="Shape 198"/>
              <p:cNvCxnSpPr/>
              <p:nvPr/>
            </p:nvCxnSpPr>
            <p:spPr>
              <a:xfrm>
                <a:off x="7215654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99" name="Shape 199"/>
              <p:cNvCxnSpPr/>
              <p:nvPr/>
            </p:nvCxnSpPr>
            <p:spPr>
              <a:xfrm>
                <a:off x="7302896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0" name="Shape 200"/>
              <p:cNvCxnSpPr/>
              <p:nvPr/>
            </p:nvCxnSpPr>
            <p:spPr>
              <a:xfrm>
                <a:off x="7390137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1" name="Shape 201"/>
              <p:cNvCxnSpPr/>
              <p:nvPr/>
            </p:nvCxnSpPr>
            <p:spPr>
              <a:xfrm>
                <a:off x="7477378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2" name="Shape 202"/>
              <p:cNvCxnSpPr/>
              <p:nvPr/>
            </p:nvCxnSpPr>
            <p:spPr>
              <a:xfrm>
                <a:off x="7564620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3" name="Shape 203"/>
              <p:cNvCxnSpPr/>
              <p:nvPr/>
            </p:nvCxnSpPr>
            <p:spPr>
              <a:xfrm>
                <a:off x="7651861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4" name="Shape 204"/>
              <p:cNvCxnSpPr/>
              <p:nvPr/>
            </p:nvCxnSpPr>
            <p:spPr>
              <a:xfrm>
                <a:off x="7739103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5" name="Shape 205"/>
              <p:cNvCxnSpPr/>
              <p:nvPr/>
            </p:nvCxnSpPr>
            <p:spPr>
              <a:xfrm>
                <a:off x="7826344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6" name="Shape 206"/>
              <p:cNvCxnSpPr/>
              <p:nvPr/>
            </p:nvCxnSpPr>
            <p:spPr>
              <a:xfrm>
                <a:off x="7913585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7" name="Shape 207"/>
              <p:cNvCxnSpPr/>
              <p:nvPr/>
            </p:nvCxnSpPr>
            <p:spPr>
              <a:xfrm>
                <a:off x="8000827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8" name="Shape 208"/>
              <p:cNvCxnSpPr/>
              <p:nvPr/>
            </p:nvCxnSpPr>
            <p:spPr>
              <a:xfrm>
                <a:off x="8088068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09" name="Shape 209"/>
              <p:cNvCxnSpPr/>
              <p:nvPr/>
            </p:nvCxnSpPr>
            <p:spPr>
              <a:xfrm>
                <a:off x="8175310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0" name="Shape 210"/>
              <p:cNvCxnSpPr/>
              <p:nvPr/>
            </p:nvCxnSpPr>
            <p:spPr>
              <a:xfrm>
                <a:off x="6908310" y="5914007"/>
                <a:ext cx="13698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211" name="Shape 211"/>
              <p:cNvCxnSpPr/>
              <p:nvPr/>
            </p:nvCxnSpPr>
            <p:spPr>
              <a:xfrm>
                <a:off x="6953930" y="5914020"/>
                <a:ext cx="87300" cy="89699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</p:grpSp>
      <p:grpSp>
        <p:nvGrpSpPr>
          <p:cNvPr id="212" name="Shape 212"/>
          <p:cNvGrpSpPr/>
          <p:nvPr/>
        </p:nvGrpSpPr>
        <p:grpSpPr>
          <a:xfrm>
            <a:off x="532075" y="1523237"/>
            <a:ext cx="8552024" cy="3622943"/>
            <a:chOff x="532075" y="1523237"/>
            <a:chExt cx="8552024" cy="3622943"/>
          </a:xfrm>
        </p:grpSpPr>
        <p:sp>
          <p:nvSpPr>
            <p:cNvPr id="213" name="Shape 213"/>
            <p:cNvSpPr/>
            <p:nvPr/>
          </p:nvSpPr>
          <p:spPr>
            <a:xfrm>
              <a:off x="7474575" y="4039612"/>
              <a:ext cx="1609524" cy="1106568"/>
            </a:xfrm>
            <a:prstGeom prst="irregularSeal2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>
              <a:off x="532075" y="1523237"/>
              <a:ext cx="1609524" cy="1106568"/>
            </a:xfrm>
            <a:prstGeom prst="irregularSeal2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5" name="Shape 215"/>
            <p:cNvSpPr txBox="1"/>
            <p:nvPr/>
          </p:nvSpPr>
          <p:spPr>
            <a:xfrm rot="1171392">
              <a:off x="2096481" y="2873201"/>
              <a:ext cx="5399646" cy="86857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algn="ctr" rtl="0">
                <a:spcBef>
                  <a:spcPts val="0"/>
                </a:spcBef>
                <a:buNone/>
              </a:pPr>
              <a:r>
                <a:rPr lang="en" sz="36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CHINGGGGGGGGGG!</a:t>
              </a:r>
            </a:p>
            <a:p>
              <a:pPr algn="ctr">
                <a:spcBef>
                  <a:spcPts val="0"/>
                </a:spcBef>
                <a:buNone/>
              </a:pPr>
              <a:r>
                <a:rPr lang="en" sz="36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(entangled)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1751550" y="990600"/>
            <a:ext cx="6342000" cy="279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New functionality through radiation forces, e.g.: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Laser cooling &amp; observation of quantum motion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Detecting the “hiss” from incident photons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Mechanically squeezing light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Wavelength conversion &amp; qubit transduction</a:t>
            </a: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rgbClr val="0000FF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0000FF"/>
                </a:solidFill>
              </a:rPr>
              <a:t>Our focus</a:t>
            </a:r>
          </a:p>
          <a:p>
            <a:pPr marL="457200" lvl="0" indent="-330200" rtl="0">
              <a:spcBef>
                <a:spcPts val="0"/>
              </a:spcBef>
              <a:buClr>
                <a:srgbClr val="0000FF"/>
              </a:buClr>
              <a:buSzPct val="100000"/>
              <a:buFont typeface="Roboto"/>
              <a:buChar char="➔"/>
            </a:pPr>
            <a:r>
              <a:rPr lang="en">
                <a:solidFill>
                  <a:srgbClr val="0000FF"/>
                </a:solidFill>
              </a:rPr>
              <a:t>Laser-enhanced micromechanical sensors (MEMS)</a:t>
            </a:r>
          </a:p>
          <a:p>
            <a:pPr marL="457200" lvl="0" indent="-330200" rtl="0">
              <a:spcBef>
                <a:spcPts val="0"/>
              </a:spcBef>
              <a:buClr>
                <a:srgbClr val="0000FF"/>
              </a:buClr>
              <a:buSzPct val="100000"/>
              <a:buFont typeface="Roboto"/>
              <a:buChar char="➔"/>
            </a:pPr>
            <a:r>
              <a:rPr lang="en">
                <a:solidFill>
                  <a:srgbClr val="0000FF"/>
                </a:solidFill>
              </a:rPr>
              <a:t>New geometries and new types of coupling</a:t>
            </a:r>
          </a:p>
          <a:p>
            <a:pPr lvl="0" rtl="0">
              <a:spcBef>
                <a:spcPts val="0"/>
              </a:spcBef>
              <a:buNone/>
            </a:pPr>
            <a:endParaRPr>
              <a:solidFill>
                <a:srgbClr val="0000FF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0000FF"/>
                </a:solidFill>
              </a:rPr>
              <a:t>Example system (ours, coincidentally)</a:t>
            </a:r>
          </a:p>
        </p:txBody>
      </p:sp>
      <p:sp>
        <p:nvSpPr>
          <p:cNvPr id="221" name="Shape 221"/>
          <p:cNvSpPr/>
          <p:nvPr/>
        </p:nvSpPr>
        <p:spPr>
          <a:xfrm>
            <a:off x="6965225" y="2335825"/>
            <a:ext cx="776450" cy="712175"/>
          </a:xfrm>
          <a:custGeom>
            <a:avLst/>
            <a:gdLst/>
            <a:ahLst/>
            <a:cxnLst/>
            <a:rect l="0" t="0" r="0" b="0"/>
            <a:pathLst>
              <a:path w="31058" h="28487" extrusionOk="0">
                <a:moveTo>
                  <a:pt x="0" y="28487"/>
                </a:moveTo>
                <a:cubicBezTo>
                  <a:pt x="5128" y="27572"/>
                  <a:pt x="28194" y="27748"/>
                  <a:pt x="30768" y="23001"/>
                </a:cubicBezTo>
                <a:cubicBezTo>
                  <a:pt x="33341" y="18253"/>
                  <a:pt x="17994" y="3833"/>
                  <a:pt x="15440" y="0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sp>
      <p:sp>
        <p:nvSpPr>
          <p:cNvPr id="222" name="Shape 222"/>
          <p:cNvSpPr/>
          <p:nvPr/>
        </p:nvSpPr>
        <p:spPr>
          <a:xfrm>
            <a:off x="6963525" y="2474550"/>
            <a:ext cx="772525" cy="573425"/>
          </a:xfrm>
          <a:custGeom>
            <a:avLst/>
            <a:gdLst/>
            <a:ahLst/>
            <a:cxnLst/>
            <a:rect l="0" t="0" r="0" b="0"/>
            <a:pathLst>
              <a:path w="30901" h="22937" extrusionOk="0">
                <a:moveTo>
                  <a:pt x="0" y="22937"/>
                </a:moveTo>
                <a:cubicBezTo>
                  <a:pt x="5123" y="22303"/>
                  <a:pt x="28735" y="22955"/>
                  <a:pt x="30742" y="19133"/>
                </a:cubicBezTo>
                <a:cubicBezTo>
                  <a:pt x="32748" y="15310"/>
                  <a:pt x="15157" y="3188"/>
                  <a:pt x="12040" y="0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sp>
      <p:sp>
        <p:nvSpPr>
          <p:cNvPr id="223" name="Shape 223"/>
          <p:cNvSpPr txBox="1">
            <a:spLocks noGrp="1"/>
          </p:cNvSpPr>
          <p:nvPr>
            <p:ph type="title"/>
          </p:nvPr>
        </p:nvSpPr>
        <p:spPr>
          <a:xfrm>
            <a:off x="152400" y="28575"/>
            <a:ext cx="8915400" cy="809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Optomechanics, and </a:t>
            </a:r>
            <a:r>
              <a:rPr lang="en" i="1"/>
              <a:t>you</a:t>
            </a:r>
          </a:p>
        </p:txBody>
      </p:sp>
      <p:sp>
        <p:nvSpPr>
          <p:cNvPr id="224" name="Shape 224"/>
          <p:cNvSpPr/>
          <p:nvPr/>
        </p:nvSpPr>
        <p:spPr>
          <a:xfrm>
            <a:off x="6969925" y="2621925"/>
            <a:ext cx="756550" cy="426050"/>
          </a:xfrm>
          <a:custGeom>
            <a:avLst/>
            <a:gdLst/>
            <a:ahLst/>
            <a:cxnLst/>
            <a:rect l="0" t="0" r="0" b="0"/>
            <a:pathLst>
              <a:path w="30262" h="17042" extrusionOk="0">
                <a:moveTo>
                  <a:pt x="0" y="17042"/>
                </a:moveTo>
                <a:cubicBezTo>
                  <a:pt x="5034" y="16688"/>
                  <a:pt x="28933" y="17759"/>
                  <a:pt x="30204" y="14919"/>
                </a:cubicBezTo>
                <a:cubicBezTo>
                  <a:pt x="31474" y="12078"/>
                  <a:pt x="11386" y="2486"/>
                  <a:pt x="7623" y="0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sp>
      <p:pic>
        <p:nvPicPr>
          <p:cNvPr id="225" name="Shape 2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4999" y="4248150"/>
            <a:ext cx="5562600" cy="1981199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Shape 226"/>
          <p:cNvSpPr txBox="1"/>
          <p:nvPr/>
        </p:nvSpPr>
        <p:spPr>
          <a:xfrm>
            <a:off x="2762249" y="5867400"/>
            <a:ext cx="914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mirror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5181599" y="5867400"/>
            <a:ext cx="914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mirror</a:t>
            </a:r>
          </a:p>
        </p:txBody>
      </p:sp>
      <p:sp>
        <p:nvSpPr>
          <p:cNvPr id="228" name="Shape 228"/>
          <p:cNvSpPr txBox="1"/>
          <p:nvPr/>
        </p:nvSpPr>
        <p:spPr>
          <a:xfrm>
            <a:off x="3809999" y="6019800"/>
            <a:ext cx="1371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100-nm-thick “trampoline”</a:t>
            </a:r>
          </a:p>
        </p:txBody>
      </p:sp>
      <p:sp>
        <p:nvSpPr>
          <p:cNvPr id="229" name="Shape 229"/>
          <p:cNvSpPr txBox="1"/>
          <p:nvPr/>
        </p:nvSpPr>
        <p:spPr>
          <a:xfrm>
            <a:off x="1219200" y="5010150"/>
            <a:ext cx="11430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laser input</a:t>
            </a:r>
          </a:p>
        </p:txBody>
      </p:sp>
      <p:sp>
        <p:nvSpPr>
          <p:cNvPr id="230" name="Shape 230"/>
          <p:cNvSpPr/>
          <p:nvPr/>
        </p:nvSpPr>
        <p:spPr>
          <a:xfrm>
            <a:off x="6965225" y="2197100"/>
            <a:ext cx="764775" cy="850900"/>
          </a:xfrm>
          <a:custGeom>
            <a:avLst/>
            <a:gdLst/>
            <a:ahLst/>
            <a:cxnLst/>
            <a:rect l="0" t="0" r="0" b="0"/>
            <a:pathLst>
              <a:path w="30591" h="34036" extrusionOk="0">
                <a:moveTo>
                  <a:pt x="0" y="34036"/>
                </a:moveTo>
                <a:cubicBezTo>
                  <a:pt x="5013" y="33028"/>
                  <a:pt x="26931" y="33662"/>
                  <a:pt x="30083" y="27990"/>
                </a:cubicBezTo>
                <a:cubicBezTo>
                  <a:pt x="33234" y="22317"/>
                  <a:pt x="20770" y="4665"/>
                  <a:pt x="18908" y="0"/>
                </a:cubicBezTo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/>
        </p:nvSpPr>
        <p:spPr>
          <a:xfrm>
            <a:off x="2686049" y="2457450"/>
            <a:ext cx="914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rgbClr val="000000"/>
              </a:buClr>
              <a:buSzPct val="68750"/>
              <a:buFont typeface="Arial"/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mirror</a:t>
            </a:r>
          </a:p>
        </p:txBody>
      </p:sp>
      <p:sp>
        <p:nvSpPr>
          <p:cNvPr id="236" name="Shape 236"/>
          <p:cNvSpPr txBox="1"/>
          <p:nvPr/>
        </p:nvSpPr>
        <p:spPr>
          <a:xfrm>
            <a:off x="5105399" y="2457450"/>
            <a:ext cx="9144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mirror</a:t>
            </a:r>
          </a:p>
        </p:txBody>
      </p:sp>
      <p:sp>
        <p:nvSpPr>
          <p:cNvPr id="237" name="Shape 237"/>
          <p:cNvSpPr txBox="1"/>
          <p:nvPr/>
        </p:nvSpPr>
        <p:spPr>
          <a:xfrm>
            <a:off x="3733799" y="2609850"/>
            <a:ext cx="1371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solidFill>
                  <a:srgbClr val="0000FF"/>
                </a:solidFill>
                <a:latin typeface="Roboto"/>
                <a:ea typeface="Roboto"/>
                <a:cs typeface="Roboto"/>
                <a:sym typeface="Roboto"/>
              </a:rPr>
              <a:t>membrane</a:t>
            </a:r>
          </a:p>
        </p:txBody>
      </p:sp>
      <p:sp>
        <p:nvSpPr>
          <p:cNvPr id="238" name="Shape 238"/>
          <p:cNvSpPr txBox="1"/>
          <p:nvPr/>
        </p:nvSpPr>
        <p:spPr>
          <a:xfrm>
            <a:off x="1143000" y="1558636"/>
            <a:ext cx="11430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6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laser input</a:t>
            </a:r>
          </a:p>
        </p:txBody>
      </p:sp>
      <p:pic>
        <p:nvPicPr>
          <p:cNvPr id="239" name="Shape 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800" y="764251"/>
            <a:ext cx="5562600" cy="2028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0" name="Shape 240"/>
          <p:cNvGrpSpPr/>
          <p:nvPr/>
        </p:nvGrpSpPr>
        <p:grpSpPr>
          <a:xfrm>
            <a:off x="0" y="838200"/>
            <a:ext cx="7315200" cy="2286000"/>
            <a:chOff x="0" y="838200"/>
            <a:chExt cx="7315200" cy="2286000"/>
          </a:xfrm>
        </p:grpSpPr>
        <p:sp>
          <p:nvSpPr>
            <p:cNvPr id="241" name="Shape 241"/>
            <p:cNvSpPr/>
            <p:nvPr/>
          </p:nvSpPr>
          <p:spPr>
            <a:xfrm>
              <a:off x="5486400" y="914400"/>
              <a:ext cx="1828800" cy="2133599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242" name="Shape 242"/>
            <p:cNvPicPr preferRelativeResize="0"/>
            <p:nvPr/>
          </p:nvPicPr>
          <p:blipFill rotWithShape="1">
            <a:blip r:embed="rId4">
              <a:alphaModFix/>
            </a:blip>
            <a:srcRect l="2666"/>
            <a:stretch/>
          </p:blipFill>
          <p:spPr>
            <a:xfrm>
              <a:off x="0" y="838200"/>
              <a:ext cx="6248400" cy="22860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3" name="Shape 243"/>
          <p:cNvGrpSpPr/>
          <p:nvPr/>
        </p:nvGrpSpPr>
        <p:grpSpPr>
          <a:xfrm>
            <a:off x="4648479" y="2914649"/>
            <a:ext cx="4343120" cy="3325149"/>
            <a:chOff x="4648479" y="2914649"/>
            <a:chExt cx="4343120" cy="3325149"/>
          </a:xfrm>
        </p:grpSpPr>
        <p:pic>
          <p:nvPicPr>
            <p:cNvPr id="244" name="Shape 244"/>
            <p:cNvPicPr preferRelativeResize="0"/>
            <p:nvPr/>
          </p:nvPicPr>
          <p:blipFill rotWithShape="1">
            <a:blip r:embed="rId5">
              <a:alphaModFix/>
            </a:blip>
            <a:srcRect l="4404" t="8767" r="8730"/>
            <a:stretch/>
          </p:blipFill>
          <p:spPr>
            <a:xfrm>
              <a:off x="4648479" y="2914649"/>
              <a:ext cx="4343120" cy="332514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45" name="Shape 245"/>
            <p:cNvCxnSpPr/>
            <p:nvPr/>
          </p:nvCxnSpPr>
          <p:spPr>
            <a:xfrm>
              <a:off x="5322375" y="3413656"/>
              <a:ext cx="0" cy="997799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</p:spPr>
        </p:cxnSp>
        <p:cxnSp>
          <p:nvCxnSpPr>
            <p:cNvPr id="246" name="Shape 246"/>
            <p:cNvCxnSpPr/>
            <p:nvPr/>
          </p:nvCxnSpPr>
          <p:spPr>
            <a:xfrm>
              <a:off x="5093925" y="4413924"/>
              <a:ext cx="30690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47" name="Shape 247"/>
            <p:cNvCxnSpPr/>
            <p:nvPr/>
          </p:nvCxnSpPr>
          <p:spPr>
            <a:xfrm>
              <a:off x="5093925" y="5503575"/>
              <a:ext cx="30690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248" name="Shape 248"/>
            <p:cNvCxnSpPr/>
            <p:nvPr/>
          </p:nvCxnSpPr>
          <p:spPr>
            <a:xfrm>
              <a:off x="5093925" y="3405176"/>
              <a:ext cx="3069000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dash"/>
              <a:round/>
              <a:headEnd type="none" w="lg" len="lg"/>
              <a:tailEnd type="none" w="lg" len="lg"/>
            </a:ln>
          </p:spPr>
        </p:cxnSp>
        <p:sp>
          <p:nvSpPr>
            <p:cNvPr id="249" name="Shape 249"/>
            <p:cNvSpPr txBox="1"/>
            <p:nvPr/>
          </p:nvSpPr>
          <p:spPr>
            <a:xfrm>
              <a:off x="5115573" y="2971800"/>
              <a:ext cx="3069000" cy="292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dirty="0">
                  <a:latin typeface="Roboto"/>
                  <a:ea typeface="Roboto"/>
                  <a:cs typeface="Roboto"/>
                  <a:sym typeface="Roboto"/>
                </a:rPr>
                <a:t>Empty Cavity Resonances</a:t>
              </a:r>
            </a:p>
          </p:txBody>
        </p:sp>
        <p:sp>
          <p:nvSpPr>
            <p:cNvPr id="250" name="Shape 250"/>
            <p:cNvSpPr txBox="1"/>
            <p:nvPr/>
          </p:nvSpPr>
          <p:spPr>
            <a:xfrm>
              <a:off x="5310900" y="3747580"/>
              <a:ext cx="495299" cy="320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Roboto"/>
                  <a:ea typeface="Roboto"/>
                  <a:cs typeface="Roboto"/>
                  <a:sym typeface="Roboto"/>
                </a:rPr>
                <a:t>λ/2</a:t>
              </a:r>
            </a:p>
          </p:txBody>
        </p:sp>
        <p:sp>
          <p:nvSpPr>
            <p:cNvPr id="251" name="Shape 251"/>
            <p:cNvSpPr txBox="1"/>
            <p:nvPr/>
          </p:nvSpPr>
          <p:spPr>
            <a:xfrm>
              <a:off x="6745157" y="3992757"/>
              <a:ext cx="495299" cy="320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>
                  <a:latin typeface="Roboto"/>
                  <a:ea typeface="Roboto"/>
                  <a:cs typeface="Roboto"/>
                  <a:sym typeface="Roboto"/>
                </a:rPr>
                <a:t>λ/2</a:t>
              </a:r>
            </a:p>
          </p:txBody>
        </p:sp>
        <p:sp>
          <p:nvSpPr>
            <p:cNvPr id="252" name="Shape 252"/>
            <p:cNvSpPr/>
            <p:nvPr/>
          </p:nvSpPr>
          <p:spPr>
            <a:xfrm>
              <a:off x="6258634" y="4603092"/>
              <a:ext cx="83399" cy="8339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3" name="Shape 253"/>
            <p:cNvSpPr txBox="1"/>
            <p:nvPr/>
          </p:nvSpPr>
          <p:spPr>
            <a:xfrm>
              <a:off x="5465574" y="4579721"/>
              <a:ext cx="1669500" cy="292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>
                  <a:solidFill>
                    <a:srgbClr val="FF0000"/>
                  </a:solidFill>
                  <a:latin typeface="Roboto"/>
                  <a:ea typeface="Roboto"/>
                  <a:cs typeface="Roboto"/>
                  <a:sym typeface="Roboto"/>
                </a:rPr>
                <a:t>stable spring</a:t>
              </a:r>
            </a:p>
          </p:txBody>
        </p:sp>
        <p:cxnSp>
          <p:nvCxnSpPr>
            <p:cNvPr id="254" name="Shape 254"/>
            <p:cNvCxnSpPr/>
            <p:nvPr/>
          </p:nvCxnSpPr>
          <p:spPr>
            <a:xfrm rot="10800000">
              <a:off x="6618375" y="4324525"/>
              <a:ext cx="696599" cy="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stealth" w="lg" len="lg"/>
              <a:tailEnd type="stealth" w="lg" len="lg"/>
            </a:ln>
          </p:spPr>
        </p:cxnSp>
      </p:grpSp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152400" y="28575"/>
            <a:ext cx="8915400" cy="809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Example: “quadratic” optical spring</a:t>
            </a:r>
          </a:p>
        </p:txBody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332640" y="3014846"/>
            <a:ext cx="4564499" cy="242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000000"/>
                </a:solidFill>
              </a:rPr>
              <a:t>Resonant input light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Enhanced radiation forces in cavity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Dielectrics drawn to antinodes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Char char="➔"/>
            </a:pPr>
            <a:r>
              <a:rPr lang="en"/>
              <a:t>Resonant </a:t>
            </a:r>
            <a:r>
              <a:rPr lang="en" i="1"/>
              <a:t>frequency</a:t>
            </a:r>
            <a:r>
              <a:rPr lang="en"/>
              <a:t> coupled to position</a:t>
            </a:r>
          </a:p>
          <a:p>
            <a:pPr marL="457200" lvl="0" indent="-330200" rtl="0">
              <a:spcBef>
                <a:spcPts val="0"/>
              </a:spcBef>
              <a:buClr>
                <a:srgbClr val="FF0000"/>
              </a:buClr>
              <a:buSzPct val="100000"/>
              <a:buFont typeface="Roboto"/>
              <a:buChar char="➔"/>
            </a:pPr>
            <a:r>
              <a:rPr lang="en">
                <a:solidFill>
                  <a:srgbClr val="FF0000"/>
                </a:solidFill>
              </a:rPr>
              <a:t>Same per-watt efficiency as dipole trap</a:t>
            </a:r>
          </a:p>
          <a:p>
            <a:pPr marL="457200" lvl="0" indent="-330200" rtl="0">
              <a:spcBef>
                <a:spcPts val="0"/>
              </a:spcBef>
              <a:buClr>
                <a:srgbClr val="FF0000"/>
              </a:buClr>
              <a:buSzPct val="100000"/>
              <a:buFont typeface="Roboto"/>
              <a:buChar char="➔"/>
            </a:pPr>
            <a:r>
              <a:rPr lang="en" b="1">
                <a:solidFill>
                  <a:srgbClr val="FF0000"/>
                </a:solidFill>
              </a:rPr>
              <a:t>Optical levitation? (“trapping”)</a:t>
            </a:r>
          </a:p>
        </p:txBody>
      </p:sp>
      <p:grpSp>
        <p:nvGrpSpPr>
          <p:cNvPr id="257" name="Shape 257"/>
          <p:cNvGrpSpPr/>
          <p:nvPr/>
        </p:nvGrpSpPr>
        <p:grpSpPr>
          <a:xfrm>
            <a:off x="116814" y="4914227"/>
            <a:ext cx="5275505" cy="1609725"/>
            <a:chOff x="116814" y="4914227"/>
            <a:chExt cx="5275505" cy="1609725"/>
          </a:xfrm>
        </p:grpSpPr>
        <p:grpSp>
          <p:nvGrpSpPr>
            <p:cNvPr id="258" name="Shape 258"/>
            <p:cNvGrpSpPr/>
            <p:nvPr/>
          </p:nvGrpSpPr>
          <p:grpSpPr>
            <a:xfrm>
              <a:off x="533400" y="4914227"/>
              <a:ext cx="4858919" cy="1609725"/>
              <a:chOff x="838200" y="4867275"/>
              <a:chExt cx="4858919" cy="1609725"/>
            </a:xfrm>
          </p:grpSpPr>
          <p:pic>
            <p:nvPicPr>
              <p:cNvPr id="259" name="Shape 259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1095375" y="4867275"/>
                <a:ext cx="3324225" cy="7715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260" name="Shape 260"/>
              <p:cNvGrpSpPr/>
              <p:nvPr/>
            </p:nvGrpSpPr>
            <p:grpSpPr>
              <a:xfrm>
                <a:off x="838200" y="5410197"/>
                <a:ext cx="4858919" cy="1066802"/>
                <a:chOff x="923925" y="5114922"/>
                <a:chExt cx="4858919" cy="1066802"/>
              </a:xfrm>
            </p:grpSpPr>
            <p:sp>
              <p:nvSpPr>
                <p:cNvPr id="261" name="Shape 261"/>
                <p:cNvSpPr txBox="1"/>
                <p:nvPr/>
              </p:nvSpPr>
              <p:spPr>
                <a:xfrm>
                  <a:off x="923925" y="5648325"/>
                  <a:ext cx="1904999" cy="457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91425" rIns="91425" bIns="91425" anchor="t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en" sz="1600">
                      <a:solidFill>
                        <a:srgbClr val="FF0000"/>
                      </a:solidFill>
                      <a:latin typeface="Roboto"/>
                      <a:ea typeface="Roboto"/>
                      <a:cs typeface="Roboto"/>
                      <a:sym typeface="Roboto"/>
                    </a:rPr>
                    <a:t>cavity photons</a:t>
                  </a:r>
                </a:p>
              </p:txBody>
            </p:sp>
            <p:sp>
              <p:nvSpPr>
                <p:cNvPr id="262" name="Shape 262"/>
                <p:cNvSpPr/>
                <p:nvPr/>
              </p:nvSpPr>
              <p:spPr>
                <a:xfrm>
                  <a:off x="2168225" y="5191122"/>
                  <a:ext cx="432099" cy="533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8288" h="18288" extrusionOk="0">
                      <a:moveTo>
                        <a:pt x="0" y="18288"/>
                      </a:moveTo>
                      <a:cubicBezTo>
                        <a:pt x="2540" y="16764"/>
                        <a:pt x="12192" y="12192"/>
                        <a:pt x="15240" y="9144"/>
                      </a:cubicBezTo>
                      <a:cubicBezTo>
                        <a:pt x="18288" y="6096"/>
                        <a:pt x="17780" y="1524"/>
                        <a:pt x="18288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0000"/>
                  </a:solidFill>
                  <a:prstDash val="solid"/>
                  <a:round/>
                  <a:headEnd type="none" w="lg" len="lg"/>
                  <a:tailEnd type="stealth" w="lg" len="lg"/>
                </a:ln>
              </p:spPr>
            </p:sp>
            <p:sp>
              <p:nvSpPr>
                <p:cNvPr id="263" name="Shape 263"/>
                <p:cNvSpPr/>
                <p:nvPr/>
              </p:nvSpPr>
              <p:spPr>
                <a:xfrm>
                  <a:off x="3209925" y="5343525"/>
                  <a:ext cx="304800" cy="457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192" h="18288" extrusionOk="0">
                      <a:moveTo>
                        <a:pt x="0" y="18288"/>
                      </a:moveTo>
                      <a:cubicBezTo>
                        <a:pt x="1524" y="16764"/>
                        <a:pt x="7112" y="12192"/>
                        <a:pt x="9144" y="9144"/>
                      </a:cubicBezTo>
                      <a:cubicBezTo>
                        <a:pt x="11176" y="6096"/>
                        <a:pt x="11684" y="1524"/>
                        <a:pt x="12192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00FF"/>
                  </a:solidFill>
                  <a:prstDash val="solid"/>
                  <a:round/>
                  <a:headEnd type="none" w="lg" len="lg"/>
                  <a:tailEnd type="stealth" w="lg" len="lg"/>
                </a:ln>
              </p:spPr>
            </p:sp>
            <p:sp>
              <p:nvSpPr>
                <p:cNvPr id="264" name="Shape 264"/>
                <p:cNvSpPr/>
                <p:nvPr/>
              </p:nvSpPr>
              <p:spPr>
                <a:xfrm>
                  <a:off x="4268594" y="5114922"/>
                  <a:ext cx="1514250" cy="8273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0570" h="33093" extrusionOk="0">
                      <a:moveTo>
                        <a:pt x="60570" y="25846"/>
                      </a:moveTo>
                      <a:cubicBezTo>
                        <a:pt x="51462" y="26866"/>
                        <a:pt x="15866" y="36278"/>
                        <a:pt x="5924" y="31971"/>
                      </a:cubicBezTo>
                      <a:cubicBezTo>
                        <a:pt x="-4018" y="27663"/>
                        <a:pt x="1752" y="5328"/>
                        <a:pt x="918" y="0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0000FF"/>
                  </a:solidFill>
                  <a:prstDash val="solid"/>
                  <a:round/>
                  <a:headEnd type="none" w="lg" len="lg"/>
                  <a:tailEnd type="stealth" w="lg" len="lg"/>
                </a:ln>
              </p:spPr>
            </p:sp>
            <p:sp>
              <p:nvSpPr>
                <p:cNvPr id="265" name="Shape 265"/>
                <p:cNvSpPr txBox="1"/>
                <p:nvPr/>
              </p:nvSpPr>
              <p:spPr>
                <a:xfrm>
                  <a:off x="2447925" y="5724525"/>
                  <a:ext cx="1295400" cy="457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91425" rIns="91425" bIns="91425" anchor="t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r>
                    <a:rPr lang="en" sz="1600">
                      <a:solidFill>
                        <a:srgbClr val="FF00FF"/>
                      </a:solidFill>
                      <a:latin typeface="Roboto"/>
                      <a:ea typeface="Roboto"/>
                      <a:cs typeface="Roboto"/>
                      <a:sym typeface="Roboto"/>
                    </a:rPr>
                    <a:t>curvature</a:t>
                  </a:r>
                </a:p>
              </p:txBody>
            </p:sp>
          </p:grpSp>
        </p:grpSp>
        <p:sp>
          <p:nvSpPr>
            <p:cNvPr id="266" name="Shape 266"/>
            <p:cNvSpPr txBox="1"/>
            <p:nvPr/>
          </p:nvSpPr>
          <p:spPr>
            <a:xfrm>
              <a:off x="116814" y="5448257"/>
              <a:ext cx="19049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sz="1600">
                  <a:latin typeface="Roboto"/>
                  <a:ea typeface="Roboto"/>
                  <a:cs typeface="Roboto"/>
                  <a:sym typeface="Roboto"/>
                </a:rPr>
                <a:t>energy</a:t>
              </a:r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6400800" y="3264000"/>
            <a:ext cx="76200" cy="149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Reduced damping &amp; noise via levitation</a:t>
            </a:r>
          </a:p>
        </p:txBody>
      </p:sp>
      <p:sp>
        <p:nvSpPr>
          <p:cNvPr id="272" name="Shape 272"/>
          <p:cNvSpPr/>
          <p:nvPr/>
        </p:nvSpPr>
        <p:spPr>
          <a:xfrm>
            <a:off x="1106300" y="2419950"/>
            <a:ext cx="2063325" cy="174475"/>
          </a:xfrm>
          <a:custGeom>
            <a:avLst/>
            <a:gdLst/>
            <a:ahLst/>
            <a:cxnLst/>
            <a:rect l="0" t="0" r="0" b="0"/>
            <a:pathLst>
              <a:path w="82533" h="6979" extrusionOk="0">
                <a:moveTo>
                  <a:pt x="82533" y="6979"/>
                </a:moveTo>
                <a:cubicBezTo>
                  <a:pt x="75433" y="6746"/>
                  <a:pt x="53690" y="6748"/>
                  <a:pt x="39935" y="5585"/>
                </a:cubicBezTo>
                <a:cubicBezTo>
                  <a:pt x="26179" y="4421"/>
                  <a:pt x="6655" y="930"/>
                  <a:pt x="0" y="0"/>
                </a:cubicBezTo>
              </a:path>
            </a:pathLst>
          </a:custGeom>
          <a:noFill/>
          <a:ln w="1143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273" name="Shape 273"/>
          <p:cNvSpPr/>
          <p:nvPr/>
        </p:nvSpPr>
        <p:spPr>
          <a:xfrm rot="-10121404" flipH="1">
            <a:off x="1121249" y="2486651"/>
            <a:ext cx="178975" cy="174454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/>
          <p:nvPr/>
        </p:nvSpPr>
        <p:spPr>
          <a:xfrm rot="-5400000">
            <a:off x="944253" y="2215144"/>
            <a:ext cx="158935" cy="1169700"/>
          </a:xfrm>
          <a:custGeom>
            <a:avLst/>
            <a:gdLst/>
            <a:ahLst/>
            <a:cxnLst/>
            <a:rect l="0" t="0" r="0" b="0"/>
            <a:pathLst>
              <a:path w="12446" h="109728" extrusionOk="0">
                <a:moveTo>
                  <a:pt x="127" y="0"/>
                </a:moveTo>
                <a:cubicBezTo>
                  <a:pt x="1651" y="2032"/>
                  <a:pt x="9271" y="7620"/>
                  <a:pt x="9271" y="12192"/>
                </a:cubicBezTo>
                <a:cubicBezTo>
                  <a:pt x="9271" y="16764"/>
                  <a:pt x="127" y="23876"/>
                  <a:pt x="127" y="27432"/>
                </a:cubicBezTo>
                <a:cubicBezTo>
                  <a:pt x="127" y="30988"/>
                  <a:pt x="8255" y="29972"/>
                  <a:pt x="9271" y="33528"/>
                </a:cubicBezTo>
                <a:cubicBezTo>
                  <a:pt x="10287" y="37084"/>
                  <a:pt x="5715" y="44196"/>
                  <a:pt x="6223" y="48768"/>
                </a:cubicBezTo>
                <a:cubicBezTo>
                  <a:pt x="6731" y="53340"/>
                  <a:pt x="12827" y="58420"/>
                  <a:pt x="12319" y="60960"/>
                </a:cubicBezTo>
                <a:cubicBezTo>
                  <a:pt x="11811" y="63500"/>
                  <a:pt x="3683" y="61468"/>
                  <a:pt x="3175" y="64008"/>
                </a:cubicBezTo>
                <a:cubicBezTo>
                  <a:pt x="2667" y="66548"/>
                  <a:pt x="9271" y="73152"/>
                  <a:pt x="9271" y="76200"/>
                </a:cubicBezTo>
                <a:cubicBezTo>
                  <a:pt x="9271" y="79248"/>
                  <a:pt x="3175" y="79756"/>
                  <a:pt x="3175" y="82296"/>
                </a:cubicBezTo>
                <a:cubicBezTo>
                  <a:pt x="3175" y="84836"/>
                  <a:pt x="9779" y="87884"/>
                  <a:pt x="9271" y="91440"/>
                </a:cubicBezTo>
                <a:cubicBezTo>
                  <a:pt x="8763" y="94996"/>
                  <a:pt x="635" y="100584"/>
                  <a:pt x="127" y="103632"/>
                </a:cubicBezTo>
                <a:cubicBezTo>
                  <a:pt x="-381" y="106680"/>
                  <a:pt x="5207" y="108712"/>
                  <a:pt x="6223" y="109728"/>
                </a:cubicBezTo>
              </a:path>
            </a:pathLst>
          </a:custGeom>
          <a:noFill/>
          <a:ln w="19050" cap="flat" cmpd="sng">
            <a:solidFill>
              <a:srgbClr val="FF00FF"/>
            </a:solidFill>
            <a:prstDash val="solid"/>
            <a:round/>
            <a:headEnd type="none" w="lg" len="lg"/>
            <a:tailEnd type="none" w="lg" len="lg"/>
          </a:ln>
        </p:spPr>
      </p:sp>
      <p:pic>
        <p:nvPicPr>
          <p:cNvPr id="275" name="Shape 2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028039">
            <a:off x="2340093" y="1726783"/>
            <a:ext cx="1728988" cy="1728021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Shape 276"/>
          <p:cNvSpPr/>
          <p:nvPr/>
        </p:nvSpPr>
        <p:spPr>
          <a:xfrm rot="-168173">
            <a:off x="5337501" y="2421312"/>
            <a:ext cx="1007271" cy="77199"/>
          </a:xfrm>
          <a:custGeom>
            <a:avLst/>
            <a:gdLst/>
            <a:ahLst/>
            <a:cxnLst/>
            <a:rect l="0" t="0" r="0" b="0"/>
            <a:pathLst>
              <a:path w="40291" h="3088" extrusionOk="0">
                <a:moveTo>
                  <a:pt x="40291" y="3088"/>
                </a:moveTo>
                <a:cubicBezTo>
                  <a:pt x="35772" y="2731"/>
                  <a:pt x="19895" y="1462"/>
                  <a:pt x="13180" y="948"/>
                </a:cubicBezTo>
                <a:cubicBezTo>
                  <a:pt x="6464" y="433"/>
                  <a:pt x="2196" y="158"/>
                  <a:pt x="0" y="0"/>
                </a:cubicBezTo>
              </a:path>
            </a:pathLst>
          </a:custGeom>
          <a:noFill/>
          <a:ln w="11430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277" name="Shape 277"/>
          <p:cNvSpPr/>
          <p:nvPr/>
        </p:nvSpPr>
        <p:spPr>
          <a:xfrm rot="-10701805" flipH="1">
            <a:off x="5358397" y="2502674"/>
            <a:ext cx="178572" cy="174736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8" name="Shape 278"/>
          <p:cNvSpPr/>
          <p:nvPr/>
        </p:nvSpPr>
        <p:spPr>
          <a:xfrm rot="-5400000">
            <a:off x="5180353" y="2215144"/>
            <a:ext cx="158935" cy="1169700"/>
          </a:xfrm>
          <a:custGeom>
            <a:avLst/>
            <a:gdLst/>
            <a:ahLst/>
            <a:cxnLst/>
            <a:rect l="0" t="0" r="0" b="0"/>
            <a:pathLst>
              <a:path w="12446" h="109728" extrusionOk="0">
                <a:moveTo>
                  <a:pt x="127" y="0"/>
                </a:moveTo>
                <a:cubicBezTo>
                  <a:pt x="1651" y="2032"/>
                  <a:pt x="9271" y="7620"/>
                  <a:pt x="9271" y="12192"/>
                </a:cubicBezTo>
                <a:cubicBezTo>
                  <a:pt x="9271" y="16764"/>
                  <a:pt x="127" y="23876"/>
                  <a:pt x="127" y="27432"/>
                </a:cubicBezTo>
                <a:cubicBezTo>
                  <a:pt x="127" y="30988"/>
                  <a:pt x="8255" y="29972"/>
                  <a:pt x="9271" y="33528"/>
                </a:cubicBezTo>
                <a:cubicBezTo>
                  <a:pt x="10287" y="37084"/>
                  <a:pt x="5715" y="44196"/>
                  <a:pt x="6223" y="48768"/>
                </a:cubicBezTo>
                <a:cubicBezTo>
                  <a:pt x="6731" y="53340"/>
                  <a:pt x="12827" y="58420"/>
                  <a:pt x="12319" y="60960"/>
                </a:cubicBezTo>
                <a:cubicBezTo>
                  <a:pt x="11811" y="63500"/>
                  <a:pt x="3683" y="61468"/>
                  <a:pt x="3175" y="64008"/>
                </a:cubicBezTo>
                <a:cubicBezTo>
                  <a:pt x="2667" y="66548"/>
                  <a:pt x="9271" y="73152"/>
                  <a:pt x="9271" y="76200"/>
                </a:cubicBezTo>
                <a:cubicBezTo>
                  <a:pt x="9271" y="79248"/>
                  <a:pt x="3175" y="79756"/>
                  <a:pt x="3175" y="82296"/>
                </a:cubicBezTo>
                <a:cubicBezTo>
                  <a:pt x="3175" y="84836"/>
                  <a:pt x="9779" y="87884"/>
                  <a:pt x="9271" y="91440"/>
                </a:cubicBezTo>
                <a:cubicBezTo>
                  <a:pt x="8763" y="94996"/>
                  <a:pt x="635" y="100584"/>
                  <a:pt x="127" y="103632"/>
                </a:cubicBezTo>
                <a:cubicBezTo>
                  <a:pt x="-381" y="106680"/>
                  <a:pt x="5207" y="108712"/>
                  <a:pt x="6223" y="109728"/>
                </a:cubicBezTo>
              </a:path>
            </a:pathLst>
          </a:custGeom>
          <a:noFill/>
          <a:ln w="19050" cap="flat" cmpd="sng">
            <a:solidFill>
              <a:srgbClr val="FF00FF"/>
            </a:solidFill>
            <a:prstDash val="solid"/>
            <a:round/>
            <a:headEnd type="none" w="lg" len="lg"/>
            <a:tailEnd type="none" w="lg" len="lg"/>
          </a:ln>
        </p:spPr>
      </p:sp>
      <p:pic>
        <p:nvPicPr>
          <p:cNvPr id="279" name="Shape 2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028039">
            <a:off x="6576193" y="1726783"/>
            <a:ext cx="1728988" cy="1728021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Shape 280"/>
          <p:cNvSpPr/>
          <p:nvPr/>
        </p:nvSpPr>
        <p:spPr>
          <a:xfrm rot="5400000">
            <a:off x="5384100" y="1363450"/>
            <a:ext cx="1009800" cy="9140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19050" cap="flat" cmpd="sng">
            <a:solidFill>
              <a:srgbClr val="E0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1" name="Shape 281"/>
          <p:cNvSpPr/>
          <p:nvPr/>
        </p:nvSpPr>
        <p:spPr>
          <a:xfrm rot="-5400000">
            <a:off x="5384099" y="2642262"/>
            <a:ext cx="1009800" cy="91409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06666"/>
          </a:solidFill>
          <a:ln w="19050" cap="flat" cmpd="sng">
            <a:solidFill>
              <a:srgbClr val="E0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2" name="Shape 282"/>
          <p:cNvSpPr txBox="1"/>
          <p:nvPr/>
        </p:nvSpPr>
        <p:spPr>
          <a:xfrm>
            <a:off x="4708400" y="4170100"/>
            <a:ext cx="4040099" cy="15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Optical levitation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laser-tuned mechanical frequency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laser-tuned mechanical damping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predicted to ring for </a:t>
            </a:r>
            <a:r>
              <a:rPr lang="en" sz="1800" i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weeks</a:t>
            </a: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(lasers have very low noise)</a:t>
            </a:r>
          </a:p>
          <a:p>
            <a:pPr marL="9144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Calibri"/>
              <a:buChar char="➔"/>
            </a:pPr>
            <a:r>
              <a:rPr lang="en" sz="1800" b="1" i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VERY</a:t>
            </a:r>
            <a:r>
              <a:rPr lang="en" sz="18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sensitive! </a:t>
            </a:r>
            <a:r>
              <a:rPr lang="en" sz="1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(in theory)</a:t>
            </a:r>
          </a:p>
        </p:txBody>
      </p:sp>
      <p:sp>
        <p:nvSpPr>
          <p:cNvPr id="283" name="Shape 283"/>
          <p:cNvSpPr txBox="1"/>
          <p:nvPr/>
        </p:nvSpPr>
        <p:spPr>
          <a:xfrm>
            <a:off x="438875" y="4161775"/>
            <a:ext cx="4492799" cy="15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b="1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Flexible materials</a:t>
            </a:r>
          </a:p>
          <a:p>
            <a:pPr marL="457200" lvl="0" indent="-342900" rtl="0">
              <a:spcBef>
                <a:spcPts val="0"/>
              </a:spcBef>
              <a:buClr>
                <a:srgbClr val="434343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fixed frequency</a:t>
            </a:r>
          </a:p>
          <a:p>
            <a:pPr marL="457200" lvl="0" indent="-342900" rtl="0">
              <a:spcBef>
                <a:spcPts val="0"/>
              </a:spcBef>
              <a:buClr>
                <a:srgbClr val="434343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fixed damping / force noise</a:t>
            </a:r>
          </a:p>
          <a:p>
            <a:pPr marL="457200" lvl="0" indent="-342900" rtl="0">
              <a:spcBef>
                <a:spcPts val="0"/>
              </a:spcBef>
              <a:buClr>
                <a:srgbClr val="434343"/>
              </a:buClr>
              <a:buSzPct val="100000"/>
              <a:buFont typeface="Calibri"/>
              <a:buChar char="●"/>
            </a:pPr>
            <a:r>
              <a:rPr lang="en" sz="18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rings for 10’s - 100’s of seconds</a:t>
            </a:r>
          </a:p>
        </p:txBody>
      </p:sp>
      <p:grpSp>
        <p:nvGrpSpPr>
          <p:cNvPr id="284" name="Shape 284"/>
          <p:cNvGrpSpPr/>
          <p:nvPr/>
        </p:nvGrpSpPr>
        <p:grpSpPr>
          <a:xfrm>
            <a:off x="6465824" y="1022931"/>
            <a:ext cx="779777" cy="1411468"/>
            <a:chOff x="6465824" y="1022931"/>
            <a:chExt cx="779777" cy="1411468"/>
          </a:xfrm>
        </p:grpSpPr>
        <p:sp>
          <p:nvSpPr>
            <p:cNvPr id="285" name="Shape 285"/>
            <p:cNvSpPr txBox="1"/>
            <p:nvPr/>
          </p:nvSpPr>
          <p:spPr>
            <a:xfrm>
              <a:off x="6523202" y="1022931"/>
              <a:ext cx="722399" cy="5993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" sz="3000" b="1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!!!</a:t>
              </a:r>
            </a:p>
          </p:txBody>
        </p:sp>
        <p:cxnSp>
          <p:nvCxnSpPr>
            <p:cNvPr id="286" name="Shape 286"/>
            <p:cNvCxnSpPr/>
            <p:nvPr/>
          </p:nvCxnSpPr>
          <p:spPr>
            <a:xfrm flipH="1">
              <a:off x="6465824" y="1578500"/>
              <a:ext cx="303000" cy="855899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cxnSp>
        <p:nvCxnSpPr>
          <p:cNvPr id="287" name="Shape 287"/>
          <p:cNvCxnSpPr/>
          <p:nvPr/>
        </p:nvCxnSpPr>
        <p:spPr>
          <a:xfrm>
            <a:off x="1921662" y="2396725"/>
            <a:ext cx="360600" cy="46799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288" name="Shape 288"/>
          <p:cNvCxnSpPr/>
          <p:nvPr/>
        </p:nvCxnSpPr>
        <p:spPr>
          <a:xfrm rot="10800000">
            <a:off x="1921662" y="2679900"/>
            <a:ext cx="360600" cy="46799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289" name="Shape 289"/>
          <p:cNvSpPr txBox="1"/>
          <p:nvPr/>
        </p:nvSpPr>
        <p:spPr>
          <a:xfrm>
            <a:off x="1548050" y="2004000"/>
            <a:ext cx="1056300" cy="39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FF"/>
                </a:solidFill>
              </a:rPr>
              <a:t>damping</a:t>
            </a:r>
          </a:p>
        </p:txBody>
      </p:sp>
      <p:sp>
        <p:nvSpPr>
          <p:cNvPr id="290" name="Shape 290"/>
          <p:cNvSpPr txBox="1"/>
          <p:nvPr/>
        </p:nvSpPr>
        <p:spPr>
          <a:xfrm>
            <a:off x="1779350" y="2720525"/>
            <a:ext cx="825000" cy="39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force noise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Shape 295"/>
          <p:cNvPicPr preferRelativeResize="0"/>
          <p:nvPr/>
        </p:nvPicPr>
        <p:blipFill rotWithShape="1">
          <a:blip r:embed="rId3">
            <a:alphaModFix/>
          </a:blip>
          <a:srcRect l="23330" t="14593" r="23378" b="17212"/>
          <a:stretch/>
        </p:blipFill>
        <p:spPr>
          <a:xfrm>
            <a:off x="5585150" y="3540475"/>
            <a:ext cx="3225900" cy="3130249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Shape 296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 “practical” goal: </a:t>
            </a:r>
            <a:r>
              <a:rPr lang="en" i="1"/>
              <a:t>mostly</a:t>
            </a:r>
            <a:r>
              <a:rPr lang="en"/>
              <a:t> levitated systems</a:t>
            </a:r>
          </a:p>
        </p:txBody>
      </p:sp>
      <p:pic>
        <p:nvPicPr>
          <p:cNvPr id="297" name="Shape 297"/>
          <p:cNvPicPr preferRelativeResize="0"/>
          <p:nvPr/>
        </p:nvPicPr>
        <p:blipFill rotWithShape="1">
          <a:blip r:embed="rId4">
            <a:alphaModFix/>
          </a:blip>
          <a:srcRect t="9494"/>
          <a:stretch/>
        </p:blipFill>
        <p:spPr>
          <a:xfrm>
            <a:off x="181225" y="971400"/>
            <a:ext cx="6691425" cy="45410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8" name="Shape 298"/>
          <p:cNvCxnSpPr/>
          <p:nvPr/>
        </p:nvCxnSpPr>
        <p:spPr>
          <a:xfrm>
            <a:off x="2286000" y="1676400"/>
            <a:ext cx="1405800" cy="814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299" name="Shape 299"/>
          <p:cNvSpPr txBox="1"/>
          <p:nvPr/>
        </p:nvSpPr>
        <p:spPr>
          <a:xfrm>
            <a:off x="731700" y="1019175"/>
            <a:ext cx="2316299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weak mechanical spring from materials</a:t>
            </a:r>
          </a:p>
        </p:txBody>
      </p:sp>
      <p:cxnSp>
        <p:nvCxnSpPr>
          <p:cNvPr id="300" name="Shape 300"/>
          <p:cNvCxnSpPr/>
          <p:nvPr/>
        </p:nvCxnSpPr>
        <p:spPr>
          <a:xfrm rot="10800000" flipH="1">
            <a:off x="2590800" y="2971800"/>
            <a:ext cx="990599" cy="1676399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301" name="Shape 301"/>
          <p:cNvSpPr txBox="1"/>
          <p:nvPr/>
        </p:nvSpPr>
        <p:spPr>
          <a:xfrm>
            <a:off x="838200" y="4576800"/>
            <a:ext cx="4492799" cy="15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i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strong</a:t>
            </a:r>
            <a:r>
              <a:rPr lang="en" sz="18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optical spring from cavity light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Calibri"/>
              <a:buChar char="●"/>
            </a:pPr>
            <a:r>
              <a:rPr lang="en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enhanced mechanical properties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Calibri"/>
              <a:buChar char="●"/>
            </a:pPr>
            <a:r>
              <a:rPr lang="en" sz="18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could approach levitated limits</a:t>
            </a:r>
          </a:p>
          <a:p>
            <a:pPr marL="457200" lvl="0" indent="-342900" rtl="0">
              <a:spcBef>
                <a:spcPts val="0"/>
              </a:spcBef>
              <a:buClr>
                <a:srgbClr val="FF0000"/>
              </a:buClr>
              <a:buSzPct val="100000"/>
              <a:buFont typeface="Calibri"/>
              <a:buChar char="●"/>
            </a:pPr>
            <a:r>
              <a:rPr lang="en" sz="18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easier </a:t>
            </a:r>
            <a:r>
              <a:rPr lang="en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to integrate with other systems</a:t>
            </a:r>
          </a:p>
        </p:txBody>
      </p:sp>
      <p:sp>
        <p:nvSpPr>
          <p:cNvPr id="302" name="Shape 302"/>
          <p:cNvSpPr txBox="1"/>
          <p:nvPr/>
        </p:nvSpPr>
        <p:spPr>
          <a:xfrm>
            <a:off x="5478736" y="3155809"/>
            <a:ext cx="3225899" cy="45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Fabrication at McGill</a:t>
            </a:r>
          </a:p>
        </p:txBody>
      </p:sp>
      <p:sp>
        <p:nvSpPr>
          <p:cNvPr id="303" name="Shape 303"/>
          <p:cNvSpPr txBox="1"/>
          <p:nvPr/>
        </p:nvSpPr>
        <p:spPr>
          <a:xfrm>
            <a:off x="5944741" y="3452663"/>
            <a:ext cx="2509199" cy="453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100-nm-thick nitride on silicon</a:t>
            </a:r>
          </a:p>
        </p:txBody>
      </p:sp>
      <p:cxnSp>
        <p:nvCxnSpPr>
          <p:cNvPr id="304" name="Shape 304"/>
          <p:cNvCxnSpPr/>
          <p:nvPr/>
        </p:nvCxnSpPr>
        <p:spPr>
          <a:xfrm flipH="1">
            <a:off x="7804010" y="5459249"/>
            <a:ext cx="228600" cy="2286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05" name="Shape 305"/>
          <p:cNvCxnSpPr/>
          <p:nvPr/>
        </p:nvCxnSpPr>
        <p:spPr>
          <a:xfrm rot="10800000" flipH="1">
            <a:off x="7567464" y="5695795"/>
            <a:ext cx="228600" cy="2286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06" name="Shape 306"/>
          <p:cNvSpPr txBox="1"/>
          <p:nvPr/>
        </p:nvSpPr>
        <p:spPr>
          <a:xfrm>
            <a:off x="7760507" y="5119101"/>
            <a:ext cx="7653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 μm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6752343" y="5042587"/>
            <a:ext cx="8940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200 μm</a:t>
            </a:r>
          </a:p>
          <a:p>
            <a:pPr algn="ctr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 rtl="0">
              <a:spcBef>
                <a:spcPts val="0"/>
              </a:spcBef>
              <a:buNone/>
            </a:pP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8" name="Shape 308"/>
          <p:cNvCxnSpPr/>
          <p:nvPr/>
        </p:nvCxnSpPr>
        <p:spPr>
          <a:xfrm>
            <a:off x="6872650" y="5096882"/>
            <a:ext cx="6453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309" name="Shape 309"/>
          <p:cNvSpPr txBox="1"/>
          <p:nvPr/>
        </p:nvSpPr>
        <p:spPr>
          <a:xfrm>
            <a:off x="6748300" y="4699582"/>
            <a:ext cx="894000" cy="35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nitride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Shape 314"/>
          <p:cNvGrpSpPr/>
          <p:nvPr/>
        </p:nvGrpSpPr>
        <p:grpSpPr>
          <a:xfrm>
            <a:off x="6302637" y="1754040"/>
            <a:ext cx="2003162" cy="714530"/>
            <a:chOff x="6477808" y="3506640"/>
            <a:chExt cx="2003162" cy="714530"/>
          </a:xfrm>
        </p:grpSpPr>
        <p:pic>
          <p:nvPicPr>
            <p:cNvPr id="315" name="Shape 3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477808" y="3842940"/>
              <a:ext cx="1599391" cy="37823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16" name="Shape 316"/>
            <p:cNvCxnSpPr/>
            <p:nvPr/>
          </p:nvCxnSpPr>
          <p:spPr>
            <a:xfrm>
              <a:off x="8022342" y="3506640"/>
              <a:ext cx="0" cy="267000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17" name="Shape 317"/>
            <p:cNvCxnSpPr/>
            <p:nvPr/>
          </p:nvCxnSpPr>
          <p:spPr>
            <a:xfrm flipH="1">
              <a:off x="8124353" y="3613478"/>
              <a:ext cx="254699" cy="213599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18" name="Shape 318"/>
            <p:cNvCxnSpPr/>
            <p:nvPr/>
          </p:nvCxnSpPr>
          <p:spPr>
            <a:xfrm rot="10800000">
              <a:off x="8175271" y="3933991"/>
              <a:ext cx="305699" cy="0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  <p:pic>
        <p:nvPicPr>
          <p:cNvPr id="319" name="Shape 3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4454" y="2137433"/>
            <a:ext cx="4775345" cy="377166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Shape 320"/>
          <p:cNvSpPr txBox="1">
            <a:spLocks noGrp="1"/>
          </p:cNvSpPr>
          <p:nvPr>
            <p:ph type="title"/>
          </p:nvPr>
        </p:nvSpPr>
        <p:spPr>
          <a:xfrm>
            <a:off x="181225" y="90600"/>
            <a:ext cx="8811000" cy="762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Partial levitation improves performance</a:t>
            </a:r>
          </a:p>
        </p:txBody>
      </p:sp>
      <p:grpSp>
        <p:nvGrpSpPr>
          <p:cNvPr id="321" name="Shape 321"/>
          <p:cNvGrpSpPr/>
          <p:nvPr/>
        </p:nvGrpSpPr>
        <p:grpSpPr>
          <a:xfrm>
            <a:off x="1516039" y="1371600"/>
            <a:ext cx="4267200" cy="700028"/>
            <a:chOff x="1135547" y="1524000"/>
            <a:chExt cx="4267200" cy="700028"/>
          </a:xfrm>
        </p:grpSpPr>
        <p:cxnSp>
          <p:nvCxnSpPr>
            <p:cNvPr id="322" name="Shape 322"/>
            <p:cNvCxnSpPr/>
            <p:nvPr/>
          </p:nvCxnSpPr>
          <p:spPr>
            <a:xfrm>
              <a:off x="4335947" y="1919228"/>
              <a:ext cx="0" cy="228600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cxnSp>
          <p:nvCxnSpPr>
            <p:cNvPr id="323" name="Shape 323"/>
            <p:cNvCxnSpPr/>
            <p:nvPr/>
          </p:nvCxnSpPr>
          <p:spPr>
            <a:xfrm>
              <a:off x="3040547" y="1919228"/>
              <a:ext cx="152399" cy="22860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cxnSp>
          <p:nvCxnSpPr>
            <p:cNvPr id="324" name="Shape 324"/>
            <p:cNvCxnSpPr/>
            <p:nvPr/>
          </p:nvCxnSpPr>
          <p:spPr>
            <a:xfrm>
              <a:off x="2202347" y="1919228"/>
              <a:ext cx="0" cy="304799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cxnSp>
          <p:nvCxnSpPr>
            <p:cNvPr id="325" name="Shape 325"/>
            <p:cNvCxnSpPr/>
            <p:nvPr/>
          </p:nvCxnSpPr>
          <p:spPr>
            <a:xfrm flipH="1">
              <a:off x="1211747" y="1919228"/>
              <a:ext cx="152399" cy="22860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stealth" w="lg" len="lg"/>
            </a:ln>
          </p:spPr>
        </p:cxnSp>
        <p:sp>
          <p:nvSpPr>
            <p:cNvPr id="326" name="Shape 326"/>
            <p:cNvSpPr txBox="1"/>
            <p:nvPr/>
          </p:nvSpPr>
          <p:spPr>
            <a:xfrm>
              <a:off x="1135547" y="1524000"/>
              <a:ext cx="2134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sz="1800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material parameters</a:t>
              </a:r>
            </a:p>
          </p:txBody>
        </p:sp>
        <p:sp>
          <p:nvSpPr>
            <p:cNvPr id="327" name="Shape 327"/>
            <p:cNvSpPr txBox="1"/>
            <p:nvPr/>
          </p:nvSpPr>
          <p:spPr>
            <a:xfrm>
              <a:off x="3268247" y="1524000"/>
              <a:ext cx="21344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sz="180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laser</a:t>
              </a:r>
            </a:p>
          </p:txBody>
        </p:sp>
      </p:grpSp>
      <p:grpSp>
        <p:nvGrpSpPr>
          <p:cNvPr id="328" name="Shape 328"/>
          <p:cNvGrpSpPr/>
          <p:nvPr/>
        </p:nvGrpSpPr>
        <p:grpSpPr>
          <a:xfrm>
            <a:off x="532543" y="2803988"/>
            <a:ext cx="7780156" cy="2911011"/>
            <a:chOff x="608743" y="2803988"/>
            <a:chExt cx="7780156" cy="2911011"/>
          </a:xfrm>
        </p:grpSpPr>
        <p:pic>
          <p:nvPicPr>
            <p:cNvPr id="329" name="Shape 32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076325" y="2803988"/>
              <a:ext cx="7153275" cy="2533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0" name="Shape 330"/>
            <p:cNvSpPr txBox="1"/>
            <p:nvPr/>
          </p:nvSpPr>
          <p:spPr>
            <a:xfrm rot="-5400000">
              <a:off x="-418606" y="3851967"/>
              <a:ext cx="25119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Oscillator Position</a:t>
              </a:r>
            </a:p>
          </p:txBody>
        </p:sp>
        <p:sp>
          <p:nvSpPr>
            <p:cNvPr id="331" name="Shape 331"/>
            <p:cNvSpPr txBox="1"/>
            <p:nvPr/>
          </p:nvSpPr>
          <p:spPr>
            <a:xfrm>
              <a:off x="4197043" y="5257800"/>
              <a:ext cx="983699" cy="4572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" sz="1800">
                  <a:latin typeface="Calibri"/>
                  <a:ea typeface="Calibri"/>
                  <a:cs typeface="Calibri"/>
                  <a:sym typeface="Calibri"/>
                </a:rPr>
                <a:t>Time</a:t>
              </a:r>
            </a:p>
          </p:txBody>
        </p:sp>
        <p:sp>
          <p:nvSpPr>
            <p:cNvPr id="332" name="Shape 332"/>
            <p:cNvSpPr txBox="1"/>
            <p:nvPr/>
          </p:nvSpPr>
          <p:spPr>
            <a:xfrm>
              <a:off x="6324600" y="4887000"/>
              <a:ext cx="2064299" cy="827999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b="1">
                  <a:solidFill>
                    <a:srgbClr val="FF0000"/>
                  </a:solidFill>
                </a:rPr>
                <a:t>Trapped MEMS</a:t>
              </a:r>
            </a:p>
            <a:p>
              <a:pPr marL="457200" lvl="0" indent="-317500" rtl="0">
                <a:spcBef>
                  <a:spcPts val="0"/>
                </a:spcBef>
                <a:buClr>
                  <a:srgbClr val="FF0000"/>
                </a:buClr>
                <a:buSzPct val="100000"/>
                <a:buFont typeface="Arial"/>
                <a:buChar char="●"/>
              </a:pPr>
              <a:r>
                <a:rPr lang="en">
                  <a:solidFill>
                    <a:srgbClr val="FF0000"/>
                  </a:solidFill>
                </a:rPr>
                <a:t>faster response</a:t>
              </a:r>
            </a:p>
            <a:p>
              <a:pPr marL="457200" lvl="0" indent="-317500" rtl="0">
                <a:spcBef>
                  <a:spcPts val="0"/>
                </a:spcBef>
                <a:buClr>
                  <a:srgbClr val="FF0000"/>
                </a:buClr>
                <a:buSzPct val="100000"/>
                <a:buFont typeface="Arial"/>
                <a:buChar char="●"/>
              </a:pPr>
              <a:r>
                <a:rPr lang="en" i="1">
                  <a:solidFill>
                    <a:srgbClr val="FF0000"/>
                  </a:solidFill>
                </a:rPr>
                <a:t>less</a:t>
              </a:r>
              <a:r>
                <a:rPr lang="en">
                  <a:solidFill>
                    <a:srgbClr val="FF0000"/>
                  </a:solidFill>
                </a:rPr>
                <a:t> dissipation</a:t>
              </a:r>
            </a:p>
          </p:txBody>
        </p:sp>
      </p:grpSp>
      <p:cxnSp>
        <p:nvCxnSpPr>
          <p:cNvPr id="333" name="Shape 333"/>
          <p:cNvCxnSpPr/>
          <p:nvPr/>
        </p:nvCxnSpPr>
        <p:spPr>
          <a:xfrm flipH="1">
            <a:off x="6967424" y="1728925"/>
            <a:ext cx="39300" cy="338699"/>
          </a:xfrm>
          <a:prstGeom prst="straightConnector1">
            <a:avLst/>
          </a:prstGeom>
          <a:noFill/>
          <a:ln w="19050" cap="flat" cmpd="sng">
            <a:solidFill>
              <a:srgbClr val="FF00FF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34" name="Shape 334"/>
          <p:cNvSpPr txBox="1"/>
          <p:nvPr/>
        </p:nvSpPr>
        <p:spPr>
          <a:xfrm>
            <a:off x="5652298" y="1062831"/>
            <a:ext cx="27168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# oscillations before energy is gone</a:t>
            </a:r>
          </a:p>
        </p:txBody>
      </p:sp>
      <p:sp>
        <p:nvSpPr>
          <p:cNvPr id="335" name="Shape 335"/>
          <p:cNvSpPr txBox="1"/>
          <p:nvPr/>
        </p:nvSpPr>
        <p:spPr>
          <a:xfrm>
            <a:off x="380700" y="1023600"/>
            <a:ext cx="5406299" cy="42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latin typeface="Calibri"/>
                <a:ea typeface="Calibri"/>
                <a:cs typeface="Calibri"/>
                <a:sym typeface="Calibri"/>
              </a:rPr>
              <a:t>Modified High-Quality MEMS: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1463</Words>
  <Application>Microsoft Office PowerPoint</Application>
  <PresentationFormat>On-screen Show (4:3)</PresentationFormat>
  <Paragraphs>344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simple-light</vt:lpstr>
      <vt:lpstr>simple-light</vt:lpstr>
      <vt:lpstr>simple-light</vt:lpstr>
      <vt:lpstr>Mechanical photons at McGill</vt:lpstr>
      <vt:lpstr>Mechanical systems = force sensors</vt:lpstr>
      <vt:lpstr>Optomechanics, and you</vt:lpstr>
      <vt:lpstr>PowerPoint Presentation</vt:lpstr>
      <vt:lpstr>Optomechanics, and you</vt:lpstr>
      <vt:lpstr>Example: “quadratic” optical spring</vt:lpstr>
      <vt:lpstr>Reduced damping &amp; noise via levitation</vt:lpstr>
      <vt:lpstr>A “practical” goal: mostly levitated systems</vt:lpstr>
      <vt:lpstr>Partial levitation improves performance</vt:lpstr>
      <vt:lpstr>Encouraging results (Caltech, 2012)</vt:lpstr>
      <vt:lpstr>Increasing the per-photon trap strength</vt:lpstr>
      <vt:lpstr>Nanofabrication at McGill</vt:lpstr>
      <vt:lpstr>Fabrication attempts &amp; initial success</vt:lpstr>
      <vt:lpstr>Mechanical characterization in UHV</vt:lpstr>
      <vt:lpstr>Homemade trampolines in a cavity</vt:lpstr>
      <vt:lpstr>Torsional mode = no tether mixing</vt:lpstr>
      <vt:lpstr>Single-crystal silicon fab</vt:lpstr>
      <vt:lpstr>New material: single-crystal diamond</vt:lpstr>
      <vt:lpstr>Related goals II: really short cavities</vt:lpstr>
      <vt:lpstr>Stronger coupling to smaller devices</vt:lpstr>
      <vt:lpstr>PowerPoint Presentation</vt:lpstr>
      <vt:lpstr>Really short full cavities</vt:lpstr>
      <vt:lpstr>Related goals I: Wifflebranes®</vt:lpstr>
      <vt:lpstr>Preliminary results</vt:lpstr>
      <vt:lpstr>Less force noise &amp; higher Q’s: cryostat</vt:lpstr>
      <vt:lpstr>Unrelated advertisement: spin transfer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photons at McGill</dc:title>
  <cp:lastModifiedBy>Jack</cp:lastModifiedBy>
  <cp:revision>4</cp:revision>
  <dcterms:modified xsi:type="dcterms:W3CDTF">2015-06-17T23:53:17Z</dcterms:modified>
</cp:coreProperties>
</file>