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78" r:id="rId3"/>
    <p:sldId id="260" r:id="rId4"/>
    <p:sldId id="269" r:id="rId5"/>
    <p:sldId id="277" r:id="rId6"/>
    <p:sldId id="282" r:id="rId7"/>
    <p:sldId id="274" r:id="rId8"/>
    <p:sldId id="281" r:id="rId9"/>
    <p:sldId id="276" r:id="rId10"/>
    <p:sldId id="283" r:id="rId11"/>
    <p:sldId id="270" r:id="rId12"/>
    <p:sldId id="279" r:id="rId13"/>
    <p:sldId id="272" r:id="rId14"/>
    <p:sldId id="268" r:id="rId15"/>
    <p:sldId id="280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3399"/>
    <a:srgbClr val="C1BCB9"/>
    <a:srgbClr val="0000FF"/>
    <a:srgbClr val="4F4B4C"/>
    <a:srgbClr val="59D354"/>
    <a:srgbClr val="876656"/>
    <a:srgbClr val="1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B2593-1770-422F-BE75-C813A54756FC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1BA98-D611-448A-A9B6-B0DFDABC0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8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7CC7A-1566-47E3-80CE-60792D448966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8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9742E-B971-4C31-9D63-6A01C44BF714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0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36FF5-37A5-4D01-A81E-269BED967792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7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324EF-B994-4326-BAF5-264714E0E6AA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52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A3EE-B408-4BE1-BE2E-A59D36F62DE1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5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CD32-F3EB-47E6-9D36-CB4B091E2CAE}" type="datetime3">
              <a:rPr lang="en-US" smtClean="0"/>
              <a:t>10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6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5F9A-1A92-4181-A11C-59477691B1C7}" type="datetime3">
              <a:rPr lang="en-US" smtClean="0"/>
              <a:t>10 June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43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97E3-5786-4E2D-AE51-57A6DE6602D1}" type="datetime3">
              <a:rPr lang="en-US" smtClean="0"/>
              <a:t>10 June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7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A934-05D1-4EB3-95BC-F510FBF72403}" type="datetime3">
              <a:rPr lang="en-US" smtClean="0"/>
              <a:t>10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7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952A-950F-4232-9AB6-288F298C33F9}" type="datetime3">
              <a:rPr lang="en-US" smtClean="0"/>
              <a:t>10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008D-21D3-447E-9AD1-EE4D22BD0D5D}" type="datetime3">
              <a:rPr lang="en-US" smtClean="0"/>
              <a:t>10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72988-FEED-4203-A8F5-BEE661C38095}" type="datetime3">
              <a:rPr lang="en-US" smtClean="0"/>
              <a:t>10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 Bueno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4ABDA-B0A7-481F-8D3F-7D1ECF67C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9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718454" y="2100944"/>
            <a:ext cx="7772400" cy="10890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b="1" dirty="0"/>
              <a:t>Alpha particle backgrounds from the neck of the DEAP-3600 dark matter detector</a:t>
            </a:r>
          </a:p>
        </p:txBody>
      </p:sp>
      <p:sp>
        <p:nvSpPr>
          <p:cNvPr id="5" name="Subtitle 3"/>
          <p:cNvSpPr>
            <a:spLocks noGrp="1"/>
          </p:cNvSpPr>
          <p:nvPr>
            <p:ph type="subTitle" idx="1"/>
          </p:nvPr>
        </p:nvSpPr>
        <p:spPr>
          <a:xfrm>
            <a:off x="1077688" y="3642388"/>
            <a:ext cx="72390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James Bueno, University of Alberta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for the DEAP-3600 collaboration</a:t>
            </a:r>
          </a:p>
        </p:txBody>
      </p:sp>
      <p:sp>
        <p:nvSpPr>
          <p:cNvPr id="7" name="Subtitle 3"/>
          <p:cNvSpPr txBox="1">
            <a:spLocks/>
          </p:cNvSpPr>
          <p:nvPr/>
        </p:nvSpPr>
        <p:spPr>
          <a:xfrm>
            <a:off x="914400" y="6096000"/>
            <a:ext cx="7239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CAP Congress, 16 June 2015</a:t>
            </a:r>
            <a:endParaRPr lang="en-US" sz="2800" dirty="0"/>
          </a:p>
        </p:txBody>
      </p:sp>
      <p:sp>
        <p:nvSpPr>
          <p:cNvPr id="1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2BC1FED-4B93-442A-BB5C-67CE0F90BB27}" type="slidenum">
              <a:rPr lang="en-US" sz="2400" b="1" smtClean="0"/>
              <a:t>1</a:t>
            </a:fld>
            <a:endParaRPr lang="en-US" sz="2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161450"/>
            <a:ext cx="2790844" cy="62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874" y="155931"/>
            <a:ext cx="1529926" cy="1520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495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330" y="1346411"/>
            <a:ext cx="3943065" cy="46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53" y="716119"/>
            <a:ext cx="3836262" cy="222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H="1">
            <a:off x="86953" y="1830993"/>
            <a:ext cx="3117331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65322" y="2347391"/>
            <a:ext cx="2138962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75674" y="953584"/>
            <a:ext cx="2128610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1"/>
          </p:cNvCxnSpPr>
          <p:nvPr/>
        </p:nvCxnSpPr>
        <p:spPr>
          <a:xfrm>
            <a:off x="1286153" y="953584"/>
            <a:ext cx="0" cy="877409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1"/>
          </p:cNvCxnSpPr>
          <p:nvPr/>
        </p:nvCxnSpPr>
        <p:spPr>
          <a:xfrm>
            <a:off x="1286153" y="1830993"/>
            <a:ext cx="1474" cy="525276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7306" y="1830993"/>
            <a:ext cx="97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Fixed to maintain cooling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10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Mitigation by GEANT4 tuning and analysis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2565" y="3382397"/>
            <a:ext cx="4662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/>
              <a:t>Flow guide geometry tuned by GEANT4 background simulations.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/>
              <a:t>Alpha particle decays in the neck have non-uniform position reconstruction.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 smtClean="0"/>
              <a:t>Radial </a:t>
            </a:r>
            <a:r>
              <a:rPr lang="en-US" sz="1600" dirty="0" smtClean="0"/>
              <a:t>cut removes most neck backgrounds, while maintaining a one-</a:t>
            </a:r>
            <a:r>
              <a:rPr lang="en-US" sz="1600" dirty="0" err="1" smtClean="0"/>
              <a:t>tonne</a:t>
            </a:r>
            <a:r>
              <a:rPr lang="en-US" sz="1600" dirty="0" smtClean="0"/>
              <a:t> fiducial.</a:t>
            </a:r>
            <a:endParaRPr lang="en-US" sz="16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 smtClean="0"/>
              <a:t>Pattern recognition using PMT light distribution and timing is under development.</a:t>
            </a:r>
            <a:endParaRPr lang="en-US" sz="1600" dirty="0"/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600" dirty="0" smtClean="0"/>
              <a:t>See </a:t>
            </a:r>
            <a:r>
              <a:rPr lang="en-US" sz="1600" dirty="0"/>
              <a:t>poster </a:t>
            </a:r>
            <a:r>
              <a:rPr lang="en-US" sz="1600" dirty="0" smtClean="0"/>
              <a:t>by Courtney </a:t>
            </a:r>
            <a:r>
              <a:rPr lang="en-US" sz="1600" dirty="0" err="1"/>
              <a:t>Mielnichuk</a:t>
            </a:r>
            <a:r>
              <a:rPr lang="en-US" sz="1600" dirty="0" smtClean="0"/>
              <a:t>.</a:t>
            </a:r>
            <a:endParaRPr lang="en-US" sz="1400" dirty="0"/>
          </a:p>
        </p:txBody>
      </p:sp>
      <p:sp>
        <p:nvSpPr>
          <p:cNvPr id="4" name="Freeform 3"/>
          <p:cNvSpPr/>
          <p:nvPr/>
        </p:nvSpPr>
        <p:spPr>
          <a:xfrm>
            <a:off x="3311373" y="859385"/>
            <a:ext cx="2441357" cy="1901569"/>
          </a:xfrm>
          <a:custGeom>
            <a:avLst/>
            <a:gdLst>
              <a:gd name="connsiteX0" fmla="*/ 2734323 w 2734323"/>
              <a:gd name="connsiteY0" fmla="*/ 1821670 h 1821670"/>
              <a:gd name="connsiteX1" fmla="*/ 1926455 w 2734323"/>
              <a:gd name="connsiteY1" fmla="*/ 1457686 h 1821670"/>
              <a:gd name="connsiteX2" fmla="*/ 1828800 w 2734323"/>
              <a:gd name="connsiteY2" fmla="*/ 534408 h 1821670"/>
              <a:gd name="connsiteX3" fmla="*/ 1855433 w 2734323"/>
              <a:gd name="connsiteY3" fmla="*/ 161546 h 1821670"/>
              <a:gd name="connsiteX4" fmla="*/ 719092 w 2734323"/>
              <a:gd name="connsiteY4" fmla="*/ 1748 h 1821670"/>
              <a:gd name="connsiteX5" fmla="*/ 0 w 2734323"/>
              <a:gd name="connsiteY5" fmla="*/ 90525 h 182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4323" h="1821670">
                <a:moveTo>
                  <a:pt x="2734323" y="1821670"/>
                </a:moveTo>
                <a:cubicBezTo>
                  <a:pt x="2405849" y="1746950"/>
                  <a:pt x="2077375" y="1672230"/>
                  <a:pt x="1926455" y="1457686"/>
                </a:cubicBezTo>
                <a:cubicBezTo>
                  <a:pt x="1775534" y="1243142"/>
                  <a:pt x="1840637" y="750431"/>
                  <a:pt x="1828800" y="534408"/>
                </a:cubicBezTo>
                <a:cubicBezTo>
                  <a:pt x="1816963" y="318385"/>
                  <a:pt x="2040384" y="250323"/>
                  <a:pt x="1855433" y="161546"/>
                </a:cubicBezTo>
                <a:cubicBezTo>
                  <a:pt x="1670482" y="72769"/>
                  <a:pt x="1028331" y="13585"/>
                  <a:pt x="719092" y="1748"/>
                </a:cubicBezTo>
                <a:cubicBezTo>
                  <a:pt x="409853" y="-10089"/>
                  <a:pt x="204926" y="40218"/>
                  <a:pt x="0" y="90525"/>
                </a:cubicBezTo>
              </a:path>
            </a:pathLst>
          </a:custGeom>
          <a:noFill/>
          <a:ln w="381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24004" y="2958582"/>
            <a:ext cx="20936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46376" y="1669001"/>
            <a:ext cx="2006353" cy="2823099"/>
          </a:xfrm>
          <a:custGeom>
            <a:avLst/>
            <a:gdLst>
              <a:gd name="connsiteX0" fmla="*/ 2191099 w 2191099"/>
              <a:gd name="connsiteY0" fmla="*/ 3062796 h 3062796"/>
              <a:gd name="connsiteX1" fmla="*/ 1276699 w 2191099"/>
              <a:gd name="connsiteY1" fmla="*/ 1535837 h 3062796"/>
              <a:gd name="connsiteX2" fmla="*/ 158113 w 2191099"/>
              <a:gd name="connsiteY2" fmla="*/ 772358 h 3062796"/>
              <a:gd name="connsiteX3" fmla="*/ 33826 w 2191099"/>
              <a:gd name="connsiteY3" fmla="*/ 0 h 3062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099" h="3062796">
                <a:moveTo>
                  <a:pt x="2191099" y="3062796"/>
                </a:moveTo>
                <a:cubicBezTo>
                  <a:pt x="1903314" y="2490186"/>
                  <a:pt x="1615530" y="1917577"/>
                  <a:pt x="1276699" y="1535837"/>
                </a:cubicBezTo>
                <a:cubicBezTo>
                  <a:pt x="937868" y="1154097"/>
                  <a:pt x="365258" y="1028331"/>
                  <a:pt x="158113" y="772358"/>
                </a:cubicBezTo>
                <a:cubicBezTo>
                  <a:pt x="-49032" y="516385"/>
                  <a:pt x="-7603" y="258192"/>
                  <a:pt x="33826" y="0"/>
                </a:cubicBezTo>
              </a:path>
            </a:pathLst>
          </a:custGeom>
          <a:noFill/>
          <a:ln w="3810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754055" y="5098861"/>
            <a:ext cx="20936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953" y="934478"/>
            <a:ext cx="97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Shape tuned </a:t>
            </a:r>
            <a:r>
              <a:rPr lang="en-US" sz="1600" dirty="0" smtClean="0"/>
              <a:t>by GEANT4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17994" y="946301"/>
            <a:ext cx="14506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Simulation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11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Machining neck flow guides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8242" y="717610"/>
            <a:ext cx="8773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Nov/Dec 2014: acrylic pieces machined in low radon environment at the University of Alberta and annealed in same air.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Radon level ~0.3 </a:t>
            </a:r>
            <a:r>
              <a:rPr lang="en-US" sz="2000" dirty="0" err="1" smtClean="0"/>
              <a:t>Bq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compared to ~15 </a:t>
            </a:r>
            <a:r>
              <a:rPr lang="en-US" sz="2000" dirty="0" err="1" smtClean="0"/>
              <a:t>Bq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outside.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332" y="2462552"/>
            <a:ext cx="3489468" cy="348104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15" y="1900773"/>
            <a:ext cx="1481598" cy="4412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443" y="2462552"/>
            <a:ext cx="2586089" cy="348104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06532" y="203829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Inner flow guide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5933" y="2038290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Inner &amp; outer flow guides</a:t>
            </a:r>
          </a:p>
        </p:txBody>
      </p:sp>
    </p:spTree>
    <p:extLst>
      <p:ext uri="{BB962C8B-B14F-4D97-AF65-F5344CB8AC3E}">
        <p14:creationId xmlns:p14="http://schemas.microsoft.com/office/powerpoint/2010/main" val="34658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15" y="1817666"/>
            <a:ext cx="4877036" cy="283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12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Covering up the acrylic vessel neck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8242" y="717610"/>
            <a:ext cx="88751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Spherical part of acrylic vessel was sanded with </a:t>
            </a:r>
            <a:r>
              <a:rPr lang="en-US" sz="2000" dirty="0" err="1" smtClean="0"/>
              <a:t>resurfacer</a:t>
            </a:r>
            <a:r>
              <a:rPr lang="en-US" sz="2000" dirty="0" smtClean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Neck </a:t>
            </a:r>
            <a:r>
              <a:rPr lang="en-US" sz="2000" dirty="0" smtClean="0"/>
              <a:t>of acrylic vessel was </a:t>
            </a:r>
            <a:r>
              <a:rPr lang="en-US" sz="2000" dirty="0" smtClean="0"/>
              <a:t>sanded with separate device.</a:t>
            </a:r>
            <a:endParaRPr lang="en-US" sz="20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Gap between neck and outer flow guide </a:t>
            </a:r>
            <a:r>
              <a:rPr lang="en-US" sz="2000" dirty="0" smtClean="0"/>
              <a:t>was </a:t>
            </a:r>
            <a:r>
              <a:rPr lang="en-US" sz="2000" dirty="0" smtClean="0"/>
              <a:t>covered up.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207343" y="3921513"/>
            <a:ext cx="363061" cy="854611"/>
          </a:xfrm>
          <a:prstGeom prst="straightConnector1">
            <a:avLst/>
          </a:prstGeom>
          <a:ln w="38100">
            <a:solidFill>
              <a:srgbClr val="59D3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3372" y="4768308"/>
            <a:ext cx="1518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9D354"/>
                </a:solidFill>
              </a:rPr>
              <a:t>Split ring, eliminates ~12 events in 3 years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728" y="4197276"/>
            <a:ext cx="2921049" cy="219086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419" y="3273880"/>
            <a:ext cx="2654990" cy="300550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2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15908"/>
            <a:ext cx="2369920" cy="405567"/>
          </a:xfrm>
        </p:spPr>
        <p:txBody>
          <a:bodyPr/>
          <a:lstStyle/>
          <a:p>
            <a:fld id="{C2BC1FED-4B93-442A-BB5C-67CE0F90BB27}" type="slidenum">
              <a:rPr lang="en-US" sz="2400" b="1" smtClean="0"/>
              <a:t>13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Sanding flow guides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8242" y="685800"/>
            <a:ext cx="8773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Mar-Jun </a:t>
            </a:r>
            <a:r>
              <a:rPr lang="en-US" sz="2400" dirty="0" smtClean="0"/>
              <a:t>2015: Hand sanded flow guide pieces in a nitrogen purged glovebox to remove embedded radon daughters.</a:t>
            </a:r>
            <a:endParaRPr lang="en-US" sz="2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8" y="1953645"/>
            <a:ext cx="5079335" cy="286250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46636" y="155353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</a:rPr>
              <a:t>Glovebox</a:t>
            </a:r>
            <a:r>
              <a:rPr lang="en-US" sz="2000" b="1" dirty="0" smtClean="0">
                <a:solidFill>
                  <a:srgbClr val="FF0000"/>
                </a:solidFill>
              </a:rPr>
              <a:t> at Queen’s University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25203" y="2583996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Flow guide pieces in glove box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619" y="3310954"/>
            <a:ext cx="4092980" cy="303438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8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14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38344" y="1332389"/>
            <a:ext cx="449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400" dirty="0" smtClean="0"/>
              <a:t>Gone to great lengths to </a:t>
            </a:r>
            <a:r>
              <a:rPr lang="en-US" sz="2400" dirty="0" smtClean="0"/>
              <a:t>minimize </a:t>
            </a:r>
            <a:r>
              <a:rPr lang="en-US" sz="2400" dirty="0" smtClean="0"/>
              <a:t>alpha particle backgrounds.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400" dirty="0" smtClean="0"/>
              <a:t>Selected clean materials.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400" dirty="0" smtClean="0"/>
              <a:t>Machined and sanded in clean environments.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400" dirty="0" smtClean="0"/>
              <a:t>Designed geometry carefully.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400" dirty="0" smtClean="0"/>
              <a:t>Looking forward to </a:t>
            </a:r>
            <a:r>
              <a:rPr lang="en-US" sz="2400" dirty="0" smtClean="0"/>
              <a:t>argon </a:t>
            </a:r>
            <a:r>
              <a:rPr lang="en-US" sz="2400" dirty="0" smtClean="0"/>
              <a:t>data to verify the background rates.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322" y="1332389"/>
            <a:ext cx="4147872" cy="431381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80" y="5317747"/>
            <a:ext cx="1620530" cy="121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The DEAP collaboration</a:t>
            </a:r>
            <a:endParaRPr lang="en-US" sz="4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292" y="747114"/>
            <a:ext cx="6642716" cy="2523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26" y="3852162"/>
            <a:ext cx="2057400" cy="46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619" y="3817350"/>
            <a:ext cx="1981200" cy="56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22" y="3852162"/>
            <a:ext cx="2590800" cy="51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39" y="4472962"/>
            <a:ext cx="1358411" cy="94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102" y="4522046"/>
            <a:ext cx="1692868" cy="84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52" y="4538394"/>
            <a:ext cx="2340250" cy="840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46" y="5570852"/>
            <a:ext cx="1673503" cy="67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57" y="5513976"/>
            <a:ext cx="224318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46" y="4484886"/>
            <a:ext cx="1832357" cy="83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28600" y="3255853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~60 collaborators in Canada, the UK, and Mexico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2038" y="6382275"/>
            <a:ext cx="8895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Thanks to CFI, NSERC, the provinces of Alberta and Ontario, and SNOLAB for funding and support.</a:t>
            </a:r>
          </a:p>
        </p:txBody>
      </p:sp>
    </p:spTree>
    <p:extLst>
      <p:ext uri="{BB962C8B-B14F-4D97-AF65-F5344CB8AC3E}">
        <p14:creationId xmlns:p14="http://schemas.microsoft.com/office/powerpoint/2010/main" val="26340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16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Backup: 232 </a:t>
            </a:r>
            <a:r>
              <a:rPr lang="en-US" sz="3200" dirty="0" err="1" smtClean="0"/>
              <a:t>Th</a:t>
            </a:r>
            <a:r>
              <a:rPr lang="en-US" sz="3200" dirty="0" smtClean="0"/>
              <a:t> chain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464" y="1009978"/>
            <a:ext cx="6643359" cy="456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136" y="6112328"/>
            <a:ext cx="271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Figure from J. </a:t>
            </a:r>
            <a:r>
              <a:rPr lang="en-US" sz="1000" dirty="0" err="1" smtClean="0"/>
              <a:t>Lidgard</a:t>
            </a:r>
            <a:r>
              <a:rPr lang="en-US" sz="1000" dirty="0" smtClean="0"/>
              <a:t>, </a:t>
            </a:r>
            <a:r>
              <a:rPr lang="en-US" sz="1000" dirty="0" smtClean="0"/>
              <a:t>2008, Masters Thesis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4177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2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1439882"/>
            <a:ext cx="853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Neck region of the DEAP-3600 detector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Radioactive contamination in DEAP-3600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Mitigating neck alpha particle backgrounds: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Material selection and construction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Choosing shape of components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Analysis of backgrounds</a:t>
            </a:r>
          </a:p>
        </p:txBody>
      </p:sp>
    </p:spTree>
    <p:extLst>
      <p:ext uri="{BB962C8B-B14F-4D97-AF65-F5344CB8AC3E}">
        <p14:creationId xmlns:p14="http://schemas.microsoft.com/office/powerpoint/2010/main" val="33254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35" y="-534363"/>
            <a:ext cx="4062981" cy="757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356757" y="4243626"/>
            <a:ext cx="112873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Acrylic vessel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3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The DEAP-3600 detector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069519" y="2857131"/>
            <a:ext cx="40329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Located at SNOLAB, 2 km</a:t>
            </a:r>
            <a:br>
              <a:rPr lang="en-US" sz="2000" dirty="0" smtClean="0"/>
            </a:br>
            <a:r>
              <a:rPr lang="en-US" sz="2000" dirty="0" smtClean="0"/>
              <a:t>below ground.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Searching for WIMP nuclear recoils from 1 T liquid argon scintillator.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Single phase operation with 255 PMTs (Hamamatsu R5912),</a:t>
            </a:r>
            <a:br>
              <a:rPr lang="en-US" sz="2000" dirty="0" smtClean="0"/>
            </a:br>
            <a:r>
              <a:rPr lang="en-US" sz="2000" dirty="0" smtClean="0"/>
              <a:t>32% QE, 71% coverage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Cooled through a neck region.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0" y="2286000"/>
            <a:ext cx="16655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PMTs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45589" y="1157485"/>
            <a:ext cx="1232808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Cooling coil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86400" y="1352490"/>
            <a:ext cx="20574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50 cm long acrylic light guides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90600" y="2080974"/>
            <a:ext cx="1690455" cy="12281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399" y="1444823"/>
            <a:ext cx="1066801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Neck region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27410" y="1365795"/>
            <a:ext cx="824147" cy="4630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101898" y="2743200"/>
            <a:ext cx="266358" cy="9262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916613" y="2060376"/>
            <a:ext cx="1481010" cy="22068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485493" y="2733743"/>
            <a:ext cx="690814" cy="6028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845589" y="2743200"/>
            <a:ext cx="389488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2075156" y="3877322"/>
            <a:ext cx="1676400" cy="1676400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63480" y="3358713"/>
            <a:ext cx="1438182" cy="884913"/>
          </a:xfrm>
          <a:prstGeom prst="straightConnector1">
            <a:avLst/>
          </a:prstGeom>
          <a:ln w="50800">
            <a:solidFill>
              <a:srgbClr val="00B0F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317" y="2413222"/>
            <a:ext cx="123821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TPB wavelength shifter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81055" y="3309160"/>
            <a:ext cx="492711" cy="6532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4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4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The DEAP-3600 detector: neck region</a:t>
            </a:r>
            <a:endParaRPr lang="en-US" sz="40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97" y="914400"/>
            <a:ext cx="4790243" cy="537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9997" y="9144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Steel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41640" y="1114455"/>
            <a:ext cx="1981200" cy="104745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041640" y="1219200"/>
            <a:ext cx="1686757" cy="25068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397" y="1905000"/>
            <a:ext cx="1208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Inner flow guide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063834" y="2438400"/>
            <a:ext cx="1981200" cy="1047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063834" y="3554640"/>
            <a:ext cx="1131163" cy="261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763" y="3093124"/>
            <a:ext cx="1002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Neck of acrylic vessel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965440" y="4800600"/>
            <a:ext cx="1778123" cy="52373"/>
          </a:xfrm>
          <a:prstGeom prst="straightConnector1">
            <a:avLst/>
          </a:prstGeom>
          <a:ln w="38100">
            <a:solidFill>
              <a:srgbClr val="87665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397" y="4267200"/>
            <a:ext cx="1046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76656"/>
                </a:solidFill>
              </a:rPr>
              <a:t>Outer flow guide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932519" y="5412559"/>
            <a:ext cx="1808824" cy="252427"/>
          </a:xfrm>
          <a:prstGeom prst="straightConnector1">
            <a:avLst/>
          </a:prstGeom>
          <a:ln w="38100">
            <a:solidFill>
              <a:srgbClr val="59D3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040" y="5417738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9D354"/>
                </a:solidFill>
              </a:rPr>
              <a:t>Split ring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040" y="1040166"/>
            <a:ext cx="1508186" cy="77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099040" y="666690"/>
            <a:ext cx="1515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4F4B4C"/>
                </a:solidFill>
              </a:rPr>
              <a:t>Cooling coil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94773" y="835980"/>
            <a:ext cx="310718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Very carefully designed geometry.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Acrylic flow guides to direct warm liquid argon up and cool liquid argon down.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Same acrylic as main </a:t>
            </a:r>
            <a:r>
              <a:rPr lang="en-US" dirty="0" smtClean="0"/>
              <a:t>vessel.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No line of sight from steel to spherical acrylic vessel, except for the cooling coil.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Steel has ~10</a:t>
            </a:r>
            <a:r>
              <a:rPr lang="en-US" baseline="30000" dirty="0" smtClean="0"/>
              <a:t>3 </a:t>
            </a:r>
            <a:r>
              <a:rPr lang="en-US" dirty="0" smtClean="0"/>
              <a:t>more radioactivity than DEAP acrylic.</a:t>
            </a:r>
            <a:br>
              <a:rPr lang="en-US" dirty="0" smtClean="0"/>
            </a:br>
            <a:endParaRPr lang="en-US" dirty="0" smtClean="0"/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Roughly 15 m of welds in contact with argon.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5 m in cooling coil,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dirty="0" smtClean="0"/>
              <a:t>10 m in neck steel.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1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5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Where do the alpha particle backgrounds come from? 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22" y="1555818"/>
            <a:ext cx="5554128" cy="398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36" y="1648303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44418" y="2332983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54260" y="2335215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54256" y="3147140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85544" y="3130866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11656" y="3147140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5378" y="4281262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69578" y="4984818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67940" y="1269269"/>
            <a:ext cx="3611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Bulk contamination </a:t>
            </a:r>
            <a:r>
              <a:rPr lang="en-US" sz="2000" dirty="0" smtClean="0"/>
              <a:t>from </a:t>
            </a:r>
            <a:r>
              <a:rPr lang="en-US" sz="2000" baseline="30000" dirty="0" smtClean="0"/>
              <a:t>238</a:t>
            </a:r>
            <a:r>
              <a:rPr lang="en-US" sz="2000" dirty="0" smtClean="0"/>
              <a:t>U and </a:t>
            </a:r>
            <a:r>
              <a:rPr lang="en-US" sz="2000" baseline="30000" dirty="0" smtClean="0"/>
              <a:t>232</a:t>
            </a:r>
            <a:r>
              <a:rPr lang="en-US" sz="2000" dirty="0" smtClean="0"/>
              <a:t>Th chains </a:t>
            </a:r>
            <a:r>
              <a:rPr lang="en-US" sz="2000" dirty="0"/>
              <a:t>in equilibrium</a:t>
            </a:r>
            <a:r>
              <a:rPr lang="en-US" sz="2000" dirty="0" smtClean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Clean acrylic monitored for years before construction.</a:t>
            </a:r>
            <a:endParaRPr lang="en-US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38136" y="6112328"/>
            <a:ext cx="271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Figure from J. </a:t>
            </a:r>
            <a:r>
              <a:rPr lang="en-US" sz="1000" dirty="0" err="1" smtClean="0"/>
              <a:t>Lidgard</a:t>
            </a:r>
            <a:r>
              <a:rPr lang="en-US" sz="1000" dirty="0" smtClean="0"/>
              <a:t>, </a:t>
            </a:r>
            <a:r>
              <a:rPr lang="en-US" sz="1000" dirty="0" smtClean="0"/>
              <a:t>2008, Masters Thesis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2484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6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Where do the alpha particle backgrounds come from?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22" y="1555818"/>
            <a:ext cx="5554128" cy="398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36" y="1648303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44418" y="2332983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54260" y="2335215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54256" y="3147140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85544" y="3130866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11656" y="3147140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5378" y="4281262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69578" y="4984818"/>
            <a:ext cx="228600" cy="24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76812" y="3545896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Gas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97256" y="3556129"/>
            <a:ext cx="107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Charged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136" y="6112328"/>
            <a:ext cx="271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Figure from J. </a:t>
            </a:r>
            <a:r>
              <a:rPr lang="en-US" sz="1000" dirty="0" err="1" smtClean="0"/>
              <a:t>Lidgard</a:t>
            </a:r>
            <a:r>
              <a:rPr lang="en-US" sz="1000" dirty="0" smtClean="0"/>
              <a:t>, </a:t>
            </a:r>
            <a:r>
              <a:rPr lang="en-US" sz="1000" dirty="0" smtClean="0"/>
              <a:t>2008, Masters Thesis</a:t>
            </a:r>
            <a:endParaRPr lang="en-US" sz="1000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1426378" y="3326174"/>
            <a:ext cx="533400" cy="23711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26378" y="4478052"/>
            <a:ext cx="533400" cy="2041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67940" y="1269269"/>
            <a:ext cx="36112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Bulk contamination </a:t>
            </a:r>
            <a:r>
              <a:rPr lang="en-US" sz="2000" dirty="0"/>
              <a:t>from </a:t>
            </a:r>
            <a:r>
              <a:rPr lang="en-US" sz="2000" baseline="30000" dirty="0"/>
              <a:t>238</a:t>
            </a:r>
            <a:r>
              <a:rPr lang="en-US" sz="2000" dirty="0"/>
              <a:t>U and </a:t>
            </a:r>
            <a:r>
              <a:rPr lang="en-US" sz="2000" baseline="30000" dirty="0"/>
              <a:t>232</a:t>
            </a:r>
            <a:r>
              <a:rPr lang="en-US" sz="2000" dirty="0"/>
              <a:t>Th chains in equilibrium.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Clean acrylic monitored for years before </a:t>
            </a:r>
            <a:r>
              <a:rPr lang="en-US" sz="2000" dirty="0" smtClean="0"/>
              <a:t>construction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b="1" u="sng" dirty="0" smtClean="0"/>
              <a:t>Surface contamination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Exposure to air during </a:t>
            </a:r>
            <a:r>
              <a:rPr lang="en-US" sz="2000" dirty="0" smtClean="0"/>
              <a:t>construction.</a:t>
            </a:r>
            <a:endParaRPr lang="en-US" sz="2000" dirty="0" smtClean="0"/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From liquid argon: none thanks to carbon trap.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000" dirty="0" smtClean="0"/>
              <a:t>Weld </a:t>
            </a:r>
            <a:r>
              <a:rPr lang="en-US" sz="2000" dirty="0" smtClean="0"/>
              <a:t>emanation.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54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7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Why do alpha particles cause a background?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813137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Radioactive decays in detector materials release alpha</a:t>
            </a:r>
            <a:r>
              <a:rPr lang="en-US" sz="2000" dirty="0"/>
              <a:t> </a:t>
            </a:r>
            <a:r>
              <a:rPr lang="en-US" sz="2000" dirty="0" smtClean="0"/>
              <a:t>particles.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Energies are 4-9 MeV.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5 MeV alpha’s have a range of ~35 µm in acrylic.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838" y="2584886"/>
            <a:ext cx="40452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Alpha particle in liquid argon produces 1000’s of photons.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Shadowed events with obstructed line of sight can look like WIMPs.</a:t>
            </a:r>
          </a:p>
        </p:txBody>
      </p:sp>
    </p:spTree>
    <p:extLst>
      <p:ext uri="{BB962C8B-B14F-4D97-AF65-F5344CB8AC3E}">
        <p14:creationId xmlns:p14="http://schemas.microsoft.com/office/powerpoint/2010/main" val="45657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759" y="2454447"/>
            <a:ext cx="4837176" cy="375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8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Why do alpha particles cause a background?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813137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Radioactive decays in detector materials release alpha particles.</a:t>
            </a:r>
            <a:endParaRPr lang="en-US" sz="20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Energies are 4-9 MeV.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5 MeV alpha’s have a range of ~35 µm in acrylic.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838" y="2584886"/>
            <a:ext cx="4045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Alpha particle in liquid argon produces 1000’s of photons.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Shadowed events with obstructed line of sight can look like WIMPs.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DEAP-3600 goal: &lt; 0.2 alpha particle background events in</a:t>
            </a:r>
            <a:br>
              <a:rPr lang="en-US" sz="2000" dirty="0" smtClean="0"/>
            </a:br>
            <a:r>
              <a:rPr lang="en-US" sz="2000" dirty="0" smtClean="0"/>
              <a:t>3 yrs.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02115" y="3767615"/>
            <a:ext cx="9797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FF"/>
                </a:solidFill>
              </a:rPr>
              <a:t>WIMP region of interest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4946" y="4418622"/>
            <a:ext cx="20936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Preliminary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90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46BA-C635-4717-AF1C-B283431F098D}" type="datetime3">
              <a:rPr lang="en-US" sz="2000" smtClean="0"/>
              <a:t>10 June 2015</a:t>
            </a:fld>
            <a:endParaRPr lang="en-US" sz="20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/>
              <a:t>James Bueno</a:t>
            </a:r>
            <a:endParaRPr lang="en-US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1FED-4B93-442A-BB5C-67CE0F90BB27}" type="slidenum">
              <a:rPr lang="en-US" sz="2400" b="1" smtClean="0"/>
              <a:t>9</a:t>
            </a:fld>
            <a:endParaRPr lang="en-US" sz="2400" b="1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Mitigation by </a:t>
            </a:r>
            <a:r>
              <a:rPr lang="en-US" sz="4000" dirty="0" smtClean="0"/>
              <a:t>GEANT4 tuning and analysis</a:t>
            </a:r>
            <a:endParaRPr lang="en-US" sz="40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53" y="716119"/>
            <a:ext cx="3836262" cy="222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565" y="3382397"/>
            <a:ext cx="46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 smtClean="0"/>
              <a:t>Flow guide geometry tuned by GEANT4 background simulations.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600" dirty="0" smtClean="0"/>
              <a:t>Alpha </a:t>
            </a:r>
            <a:r>
              <a:rPr lang="en-US" sz="1600" dirty="0" smtClean="0"/>
              <a:t>particle decays in the neck have non-uniform position reconstruction.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86953" y="1830993"/>
            <a:ext cx="3117331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5322" y="2347391"/>
            <a:ext cx="2138962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75674" y="953584"/>
            <a:ext cx="2128610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3" idx="1"/>
          </p:cNvCxnSpPr>
          <p:nvPr/>
        </p:nvCxnSpPr>
        <p:spPr>
          <a:xfrm>
            <a:off x="1286153" y="953584"/>
            <a:ext cx="0" cy="877409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1"/>
          </p:cNvCxnSpPr>
          <p:nvPr/>
        </p:nvCxnSpPr>
        <p:spPr>
          <a:xfrm>
            <a:off x="1286153" y="1830993"/>
            <a:ext cx="1474" cy="525276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306" y="1830993"/>
            <a:ext cx="97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Fixed to maintain cooling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953" y="934478"/>
            <a:ext cx="97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Shape tuned </a:t>
            </a:r>
            <a:r>
              <a:rPr lang="en-US" sz="1600" dirty="0" smtClean="0"/>
              <a:t>by GEANT4</a:t>
            </a:r>
          </a:p>
        </p:txBody>
      </p:sp>
    </p:spTree>
    <p:extLst>
      <p:ext uri="{BB962C8B-B14F-4D97-AF65-F5344CB8AC3E}">
        <p14:creationId xmlns:p14="http://schemas.microsoft.com/office/powerpoint/2010/main" val="15769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7025</TotalTime>
  <Words>762</Words>
  <Application>Microsoft Office PowerPoint</Application>
  <PresentationFormat>On-screen Show (4:3)</PresentationFormat>
  <Paragraphs>180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Alpha particle backgrounds from the neck of the DEAP-3600 dark matter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jb</dc:creator>
  <cp:lastModifiedBy>James</cp:lastModifiedBy>
  <cp:revision>828</cp:revision>
  <dcterms:created xsi:type="dcterms:W3CDTF">2011-05-18T16:42:10Z</dcterms:created>
  <dcterms:modified xsi:type="dcterms:W3CDTF">2015-06-10T21:27:08Z</dcterms:modified>
</cp:coreProperties>
</file>