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6"/>
  </p:notes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5014C0-7A63-48C5-84D3-AF3899AA5C59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F2644-6A51-4859-B2F5-367DFAB38C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07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AF7DD-5A7B-46C7-BD48-6F14DEC1EA5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24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92C9CC-5DFD-4ABC-8743-3079DBBA629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65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18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98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9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79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23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86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351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31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9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8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5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9A14E-BCE8-4B63-B23D-D9DC0DC96C2F}" type="datetimeFigureOut">
              <a:rPr lang="en-US" smtClean="0"/>
              <a:t>6/12/2015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AC363-4E6B-40E8-9E00-89247BA8E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4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tiff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1.wmf"/><Relationship Id="rId18" Type="http://schemas.openxmlformats.org/officeDocument/2006/relationships/image" Target="../media/image14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3.wmf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Wind and Gravity Wave Observations with ERWIN-II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Samuel </a:t>
            </a:r>
            <a:r>
              <a:rPr lang="en-US" dirty="0" err="1" smtClean="0"/>
              <a:t>Kristoffersen</a:t>
            </a:r>
            <a:r>
              <a:rPr lang="en-US" dirty="0" smtClean="0"/>
              <a:t> (UNB) and William Ward (UNB)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670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hase_offsets.bmp"/>
          <p:cNvPicPr>
            <a:picLocks noChangeAspect="1"/>
          </p:cNvPicPr>
          <p:nvPr/>
        </p:nvPicPr>
        <p:blipFill>
          <a:blip r:embed="rId2" cstate="print"/>
          <a:srcRect l="6667" r="7500"/>
          <a:stretch>
            <a:fillRect/>
          </a:stretch>
        </p:blipFill>
        <p:spPr>
          <a:xfrm>
            <a:off x="1609900" y="0"/>
            <a:ext cx="8981900" cy="678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43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1-18_2013_S_tran_gr_zonal_wind.jpg"/>
          <p:cNvPicPr>
            <a:picLocks noChangeAspect="1"/>
          </p:cNvPicPr>
          <p:nvPr/>
        </p:nvPicPr>
        <p:blipFill>
          <a:blip r:embed="rId2" cstate="print"/>
          <a:srcRect l="4286" r="7143"/>
          <a:stretch>
            <a:fillRect/>
          </a:stretch>
        </p:blipFill>
        <p:spPr>
          <a:xfrm>
            <a:off x="2046514" y="0"/>
            <a:ext cx="8088086" cy="684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67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Observed Tide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379" y="1782593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Zonal Wavelength – 6800 km</a:t>
            </a:r>
          </a:p>
          <a:p>
            <a:r>
              <a:rPr lang="en-US" dirty="0" err="1" smtClean="0"/>
              <a:t>Meridional</a:t>
            </a:r>
            <a:r>
              <a:rPr lang="en-US" dirty="0" smtClean="0"/>
              <a:t> Wavelength 6200 km</a:t>
            </a:r>
          </a:p>
          <a:p>
            <a:r>
              <a:rPr lang="en-US" dirty="0" smtClean="0"/>
              <a:t>Observed Frequency – 2 </a:t>
            </a:r>
            <a:r>
              <a:rPr lang="en-US" dirty="0" err="1" smtClean="0"/>
              <a:t>cpd</a:t>
            </a:r>
            <a:endParaRPr lang="en-US" dirty="0" smtClean="0"/>
          </a:p>
          <a:p>
            <a:r>
              <a:rPr lang="en-US" dirty="0" smtClean="0"/>
              <a:t>Observed </a:t>
            </a:r>
            <a:r>
              <a:rPr lang="en-US" dirty="0" err="1" smtClean="0"/>
              <a:t>wavenumber</a:t>
            </a:r>
            <a:r>
              <a:rPr lang="en-US" dirty="0" smtClean="0"/>
              <a:t>  1.02 ≈ 1</a:t>
            </a:r>
          </a:p>
          <a:p>
            <a:r>
              <a:rPr lang="en-US" dirty="0" smtClean="0"/>
              <a:t>Eastward propagating non-migrating semidiurnal tide</a:t>
            </a:r>
          </a:p>
        </p:txBody>
      </p:sp>
      <p:pic>
        <p:nvPicPr>
          <p:cNvPr id="6" name="Content Placeholder 5" descr="Winds_gr_Dec_12_20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2992" r="7133"/>
          <a:stretch>
            <a:fillRect/>
          </a:stretch>
        </p:blipFill>
        <p:spPr>
          <a:xfrm>
            <a:off x="5746119" y="977573"/>
            <a:ext cx="6280927" cy="5241375"/>
          </a:xfrm>
        </p:spPr>
      </p:pic>
    </p:spTree>
    <p:extLst>
      <p:ext uri="{BB962C8B-B14F-4D97-AF65-F5344CB8AC3E}">
        <p14:creationId xmlns:p14="http://schemas.microsoft.com/office/powerpoint/2010/main" val="279622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ERWIN is providing reliable wind measurements in the polar region, with a precision </a:t>
            </a:r>
            <a:r>
              <a:rPr lang="en-US" smtClean="0"/>
              <a:t>of </a:t>
            </a:r>
            <a:r>
              <a:rPr lang="en-US" smtClean="0"/>
              <a:t>better than 2 </a:t>
            </a:r>
            <a:r>
              <a:rPr lang="en-US" dirty="0" smtClean="0"/>
              <a:t>m/s.</a:t>
            </a:r>
          </a:p>
          <a:p>
            <a:pPr>
              <a:defRPr/>
            </a:pPr>
            <a:r>
              <a:rPr lang="en-US" dirty="0" smtClean="0"/>
              <a:t>Vertical winds have been measured, and comparisons with intensity show correlations consistent with vertical motion of the airglow layers.</a:t>
            </a:r>
          </a:p>
          <a:p>
            <a:pPr>
              <a:defRPr/>
            </a:pPr>
            <a:r>
              <a:rPr lang="en-US" dirty="0" smtClean="0"/>
              <a:t>Tides and gravity waves have been observed, though there are some inconsistencies which need to be further investigated.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1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Funding support from CANDAC/CFCAS and CREATE gratefully acknowledged.</a:t>
            </a:r>
          </a:p>
          <a:p>
            <a:r>
              <a:rPr lang="en-US" dirty="0" smtClean="0"/>
              <a:t>Thanks to my supervisor William Ward.</a:t>
            </a:r>
          </a:p>
          <a:p>
            <a:r>
              <a:rPr lang="en-US" dirty="0" smtClean="0"/>
              <a:t>Thanks to the operations personnel at Eureka for their support.</a:t>
            </a:r>
          </a:p>
          <a:p>
            <a:r>
              <a:rPr lang="en-US" dirty="0" smtClean="0"/>
              <a:t>Thanks to Stephen Brown for his work on developing ERWIN-2 and installing it at PEARL.</a:t>
            </a:r>
          </a:p>
        </p:txBody>
      </p:sp>
    </p:spTree>
    <p:extLst>
      <p:ext uri="{BB962C8B-B14F-4D97-AF65-F5344CB8AC3E}">
        <p14:creationId xmlns:p14="http://schemas.microsoft.com/office/powerpoint/2010/main" val="275073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ERWIN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ERWIN is a Michelson interferometer which detects airglow</a:t>
            </a:r>
          </a:p>
          <a:p>
            <a:pPr lvl="1"/>
            <a:r>
              <a:rPr lang="en-US" dirty="0" err="1" smtClean="0"/>
              <a:t>Greenline</a:t>
            </a:r>
            <a:r>
              <a:rPr lang="en-US" dirty="0" smtClean="0"/>
              <a:t>, O</a:t>
            </a:r>
            <a:r>
              <a:rPr lang="en-US" baseline="-25000" dirty="0" smtClean="0"/>
              <a:t>2</a:t>
            </a:r>
            <a:r>
              <a:rPr lang="en-US" dirty="0" smtClean="0"/>
              <a:t>, and OH emissions</a:t>
            </a:r>
          </a:p>
          <a:p>
            <a:r>
              <a:rPr lang="en-US" dirty="0" smtClean="0"/>
              <a:t>Determines winds, via Doppler shift, in the </a:t>
            </a:r>
            <a:r>
              <a:rPr lang="en-US" dirty="0" err="1" smtClean="0"/>
              <a:t>mesopause</a:t>
            </a:r>
            <a:r>
              <a:rPr lang="en-US" dirty="0" smtClean="0"/>
              <a:t> (~90 km).</a:t>
            </a:r>
          </a:p>
          <a:p>
            <a:r>
              <a:rPr lang="en-US" dirty="0" smtClean="0"/>
              <a:t>Has an observational cadence of ~3 minutes for all three emissions</a:t>
            </a:r>
          </a:p>
          <a:p>
            <a:endParaRPr lang="en-US" dirty="0"/>
          </a:p>
        </p:txBody>
      </p:sp>
      <p:pic>
        <p:nvPicPr>
          <p:cNvPr id="7" name="Content Placeholder 4" descr="ERWIN_diagr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11913" y="648910"/>
            <a:ext cx="4668463" cy="58970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373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PEARL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Polar Environment Atmospheric Research Laboratory</a:t>
            </a:r>
          </a:p>
          <a:p>
            <a:r>
              <a:rPr lang="en-US" dirty="0" smtClean="0"/>
              <a:t>Located in Eureka, Nunavut (80 N, 86 W)</a:t>
            </a:r>
          </a:p>
          <a:p>
            <a:r>
              <a:rPr lang="en-US" dirty="0" smtClean="0"/>
              <a:t>Operated by CANDAC (Canadian Network for the Detection of Atmospheric Change).</a:t>
            </a:r>
          </a:p>
          <a:p>
            <a:r>
              <a:rPr lang="en-US" dirty="0" smtClean="0"/>
              <a:t>Collaboration between researchers from all over Canada to measure atmospheric dynamics, chemistry and </a:t>
            </a:r>
            <a:r>
              <a:rPr lang="en-US" dirty="0" err="1" smtClean="0"/>
              <a:t>radiative</a:t>
            </a:r>
            <a:r>
              <a:rPr lang="en-US" dirty="0" smtClean="0"/>
              <a:t> effects in the arctic</a:t>
            </a:r>
            <a:endParaRPr lang="en-US" dirty="0"/>
          </a:p>
        </p:txBody>
      </p:sp>
      <p:pic>
        <p:nvPicPr>
          <p:cNvPr id="6" name="Content Placeholder 5" descr="Can_relief_w_EUREK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2191031"/>
            <a:ext cx="4038600" cy="3344300"/>
          </a:xfrm>
        </p:spPr>
      </p:pic>
    </p:spTree>
    <p:extLst>
      <p:ext uri="{BB962C8B-B14F-4D97-AF65-F5344CB8AC3E}">
        <p14:creationId xmlns:p14="http://schemas.microsoft.com/office/powerpoint/2010/main" val="356175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Wind Calculation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/>
              <a:t>The phase difference between the viewing direction, say N, and zenith, Z, is used to calculate wind.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sin(</a:t>
            </a:r>
            <a:r>
              <a:rPr lang="el-GR" sz="2400" dirty="0"/>
              <a:t>α</a:t>
            </a:r>
            <a:r>
              <a:rPr lang="en-US" sz="2400" dirty="0"/>
              <a:t>) accounts for the different line of sight angles between north view, and zenith view.</a:t>
            </a:r>
          </a:p>
          <a:p>
            <a:endParaRPr lang="en-US" sz="2400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243361"/>
              </p:ext>
            </p:extLst>
          </p:nvPr>
        </p:nvGraphicFramePr>
        <p:xfrm>
          <a:off x="1096384" y="3388382"/>
          <a:ext cx="3276600" cy="127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4" imgW="1701720" imgH="660240" progId="Equation.3">
                  <p:embed/>
                </p:oleObj>
              </mc:Choice>
              <mc:Fallback>
                <p:oleObj name="Equation" r:id="rId4" imgW="170172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6384" y="3388382"/>
                        <a:ext cx="3276600" cy="1271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Content Placeholder 9" descr="f03.tif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4673819" y="957437"/>
            <a:ext cx="7417739" cy="514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82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Precision: ~1 m/s</a:t>
            </a:r>
            <a:endParaRPr lang="en-US" dirty="0"/>
          </a:p>
        </p:txBody>
      </p:sp>
      <p:pic>
        <p:nvPicPr>
          <p:cNvPr id="10" name="Content Placeholder 9" descr="f07.tif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7592" t="2381" r="6682"/>
          <a:stretch/>
        </p:blipFill>
        <p:spPr>
          <a:xfrm>
            <a:off x="2441986" y="1215614"/>
            <a:ext cx="7510680" cy="5642386"/>
          </a:xfrm>
        </p:spPr>
      </p:pic>
    </p:spTree>
    <p:extLst>
      <p:ext uri="{BB962C8B-B14F-4D97-AF65-F5344CB8AC3E}">
        <p14:creationId xmlns:p14="http://schemas.microsoft.com/office/powerpoint/2010/main" val="243880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Gravity Wave </a:t>
            </a:r>
            <a:r>
              <a:rPr lang="en-US" dirty="0"/>
              <a:t>S</a:t>
            </a:r>
            <a:r>
              <a:rPr lang="en-US" dirty="0" smtClean="0"/>
              <a:t>ignatures</a:t>
            </a:r>
            <a:endParaRPr lang="en-US" dirty="0"/>
          </a:p>
        </p:txBody>
      </p:sp>
      <p:pic>
        <p:nvPicPr>
          <p:cNvPr id="4" name="Content Placeholder 3" descr="Dec_22_2008_S_tran_all_d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423" r="8515"/>
          <a:stretch>
            <a:fillRect/>
          </a:stretch>
        </p:blipFill>
        <p:spPr>
          <a:xfrm>
            <a:off x="2590800" y="1339361"/>
            <a:ext cx="7086600" cy="5466422"/>
          </a:xfrm>
        </p:spPr>
      </p:pic>
    </p:spTree>
    <p:extLst>
      <p:ext uri="{BB962C8B-B14F-4D97-AF65-F5344CB8AC3E}">
        <p14:creationId xmlns:p14="http://schemas.microsoft.com/office/powerpoint/2010/main" val="349797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Gravity Wave (10.8 </a:t>
            </a:r>
            <a:r>
              <a:rPr lang="en-US" dirty="0" err="1" smtClean="0"/>
              <a:t>cpd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Meridional</a:t>
            </a:r>
            <a:r>
              <a:rPr lang="en-US" dirty="0" smtClean="0"/>
              <a:t> wavelength</a:t>
            </a:r>
          </a:p>
          <a:p>
            <a:endParaRPr lang="en-US" dirty="0" smtClean="0"/>
          </a:p>
          <a:p>
            <a:r>
              <a:rPr lang="en-US" dirty="0" smtClean="0"/>
              <a:t>Zonal wavelength</a:t>
            </a:r>
          </a:p>
          <a:p>
            <a:endParaRPr lang="en-US" dirty="0" smtClean="0"/>
          </a:p>
          <a:p>
            <a:r>
              <a:rPr lang="en-US" dirty="0" smtClean="0"/>
              <a:t>Horizontal wavelength</a:t>
            </a:r>
          </a:p>
          <a:p>
            <a:endParaRPr lang="en-US" dirty="0" smtClean="0"/>
          </a:p>
          <a:p>
            <a:r>
              <a:rPr lang="en-US" dirty="0" smtClean="0"/>
              <a:t>Vertical wavelength</a:t>
            </a:r>
          </a:p>
          <a:p>
            <a:endParaRPr lang="en-US" dirty="0" smtClean="0"/>
          </a:p>
          <a:p>
            <a:r>
              <a:rPr lang="en-US" dirty="0" smtClean="0"/>
              <a:t>Wave vector is</a:t>
            </a:r>
          </a:p>
          <a:p>
            <a:endParaRPr lang="en-US" dirty="0" smtClean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297927"/>
              </p:ext>
            </p:extLst>
          </p:nvPr>
        </p:nvGraphicFramePr>
        <p:xfrm>
          <a:off x="2077664" y="2208012"/>
          <a:ext cx="1608137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Equation" r:id="rId4" imgW="774360" imgH="241200" progId="Equation.3">
                  <p:embed/>
                </p:oleObj>
              </mc:Choice>
              <mc:Fallback>
                <p:oleObj name="Equation" r:id="rId4" imgW="774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7664" y="2208012"/>
                        <a:ext cx="1608137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714803"/>
              </p:ext>
            </p:extLst>
          </p:nvPr>
        </p:nvGraphicFramePr>
        <p:xfrm>
          <a:off x="2070247" y="3149754"/>
          <a:ext cx="181768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Equation" r:id="rId6" imgW="838080" imgH="228600" progId="Equation.3">
                  <p:embed/>
                </p:oleObj>
              </mc:Choice>
              <mc:Fallback>
                <p:oleObj name="Equation" r:id="rId6" imgW="838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247" y="3149754"/>
                        <a:ext cx="1817688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954309"/>
              </p:ext>
            </p:extLst>
          </p:nvPr>
        </p:nvGraphicFramePr>
        <p:xfrm>
          <a:off x="2115931" y="4984904"/>
          <a:ext cx="155416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Equation" r:id="rId8" imgW="685800" imgH="215640" progId="Equation.3">
                  <p:embed/>
                </p:oleObj>
              </mc:Choice>
              <mc:Fallback>
                <p:oleObj name="Equation" r:id="rId8" imgW="685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5931" y="4984904"/>
                        <a:ext cx="1554163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038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Equation" r:id="rId10" imgW="114120" imgH="215640" progId="Equation.3">
                  <p:embed/>
                </p:oleObj>
              </mc:Choice>
              <mc:Fallback>
                <p:oleObj name="Equation" r:id="rId10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8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580308"/>
              </p:ext>
            </p:extLst>
          </p:nvPr>
        </p:nvGraphicFramePr>
        <p:xfrm>
          <a:off x="898554" y="5834232"/>
          <a:ext cx="4690939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Equation" r:id="rId12" imgW="2361960" imgH="228600" progId="Equation.3">
                  <p:embed/>
                </p:oleObj>
              </mc:Choice>
              <mc:Fallback>
                <p:oleObj name="Equation" r:id="rId12" imgW="236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554" y="5834232"/>
                        <a:ext cx="4690939" cy="457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132026"/>
              </p:ext>
            </p:extLst>
          </p:nvPr>
        </p:nvGraphicFramePr>
        <p:xfrm>
          <a:off x="827738" y="6248400"/>
          <a:ext cx="1905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Equation" r:id="rId14" imgW="952200" imgH="228600" progId="Equation.3">
                  <p:embed/>
                </p:oleObj>
              </mc:Choice>
              <mc:Fallback>
                <p:oleObj name="Equation" r:id="rId14" imgW="952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738" y="6248400"/>
                        <a:ext cx="1905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291017"/>
              </p:ext>
            </p:extLst>
          </p:nvPr>
        </p:nvGraphicFramePr>
        <p:xfrm>
          <a:off x="2090531" y="4069086"/>
          <a:ext cx="19462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Equation" r:id="rId16" imgW="787320" imgH="215640" progId="Equation.3">
                  <p:embed/>
                </p:oleObj>
              </mc:Choice>
              <mc:Fallback>
                <p:oleObj name="Equation" r:id="rId16" imgW="7873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0531" y="4069086"/>
                        <a:ext cx="194627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Content Placeholder 20" descr="Filtered_wind_Dec_22_2008.jpg"/>
          <p:cNvPicPr>
            <a:picLocks noGrp="1" noChangeAspect="1"/>
          </p:cNvPicPr>
          <p:nvPr>
            <p:ph sz="half" idx="2"/>
          </p:nvPr>
        </p:nvPicPr>
        <p:blipFill>
          <a:blip r:embed="rId18" cstate="print"/>
          <a:srcRect l="6143" r="7569"/>
          <a:stretch>
            <a:fillRect/>
          </a:stretch>
        </p:blipFill>
        <p:spPr>
          <a:xfrm>
            <a:off x="5715000" y="1477555"/>
            <a:ext cx="6253538" cy="469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7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Wind and Zenith Intensity</a:t>
            </a:r>
            <a:endParaRPr lang="en-US" dirty="0"/>
          </a:p>
        </p:txBody>
      </p:sp>
      <p:pic>
        <p:nvPicPr>
          <p:cNvPr id="9" name="Content Placeholder 8" descr="Fourier_Spectrum_Dec_22_200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1887" r="7547"/>
          <a:stretch>
            <a:fillRect/>
          </a:stretch>
        </p:blipFill>
        <p:spPr>
          <a:xfrm>
            <a:off x="6096001" y="1828800"/>
            <a:ext cx="4898314" cy="4056416"/>
          </a:xfrm>
        </p:spPr>
      </p:pic>
      <p:pic>
        <p:nvPicPr>
          <p:cNvPr id="11" name="Content Placeholder 10" descr="Vert_wind_Zen_Int_Dec_22_200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l="5660"/>
          <a:stretch>
            <a:fillRect/>
          </a:stretch>
        </p:blipFill>
        <p:spPr>
          <a:xfrm>
            <a:off x="957431" y="1904999"/>
            <a:ext cx="5103305" cy="4057127"/>
          </a:xfrm>
        </p:spPr>
      </p:pic>
    </p:spTree>
    <p:extLst>
      <p:ext uri="{BB962C8B-B14F-4D97-AF65-F5344CB8AC3E}">
        <p14:creationId xmlns:p14="http://schemas.microsoft.com/office/powerpoint/2010/main" val="397130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ertical_wind_irr_comp_gr_Dec_22_2008.jpg"/>
          <p:cNvPicPr>
            <a:picLocks noChangeAspect="1"/>
          </p:cNvPicPr>
          <p:nvPr/>
        </p:nvPicPr>
        <p:blipFill>
          <a:blip r:embed="rId2" cstate="print"/>
          <a:srcRect l="8333" r="5000"/>
          <a:stretch>
            <a:fillRect/>
          </a:stretch>
        </p:blipFill>
        <p:spPr>
          <a:xfrm>
            <a:off x="1828800" y="92946"/>
            <a:ext cx="8686800" cy="65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76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318</Words>
  <Application>Microsoft Office PowerPoint</Application>
  <PresentationFormat>Widescreen</PresentationFormat>
  <Paragraphs>48</Paragraphs>
  <Slides>14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Equation</vt:lpstr>
      <vt:lpstr>Wind and Gravity Wave Observations with ERWIN-II</vt:lpstr>
      <vt:lpstr>ERWIN</vt:lpstr>
      <vt:lpstr>PEARL</vt:lpstr>
      <vt:lpstr>Wind Calculation</vt:lpstr>
      <vt:lpstr>Wind Precision: ~1 m/s</vt:lpstr>
      <vt:lpstr>Gravity Wave Signatures</vt:lpstr>
      <vt:lpstr>Gravity Wave (10.8 cpd)</vt:lpstr>
      <vt:lpstr>Vertical Wind and Zenith Intensity</vt:lpstr>
      <vt:lpstr>PowerPoint Presentation</vt:lpstr>
      <vt:lpstr>PowerPoint Presentation</vt:lpstr>
      <vt:lpstr>PowerPoint Presentation</vt:lpstr>
      <vt:lpstr>Observed Tide</vt:lpstr>
      <vt:lpstr>Conclusion</vt:lpstr>
      <vt:lpstr>Acknowledgements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and Gravity Wave Observations with ERWIN-II</dc:title>
  <dc:creator>wward</dc:creator>
  <cp:lastModifiedBy>wward</cp:lastModifiedBy>
  <cp:revision>10</cp:revision>
  <dcterms:created xsi:type="dcterms:W3CDTF">2015-06-11T13:13:39Z</dcterms:created>
  <dcterms:modified xsi:type="dcterms:W3CDTF">2015-06-12T17:47:29Z</dcterms:modified>
</cp:coreProperties>
</file>