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73" r:id="rId5"/>
    <p:sldId id="278" r:id="rId6"/>
    <p:sldId id="285" r:id="rId7"/>
    <p:sldId id="268" r:id="rId8"/>
    <p:sldId id="277" r:id="rId9"/>
    <p:sldId id="269" r:id="rId10"/>
    <p:sldId id="286" r:id="rId11"/>
    <p:sldId id="271" r:id="rId12"/>
    <p:sldId id="288" r:id="rId13"/>
    <p:sldId id="287" r:id="rId14"/>
    <p:sldId id="283" r:id="rId15"/>
    <p:sldId id="284" r:id="rId16"/>
    <p:sldId id="267" r:id="rId17"/>
    <p:sldId id="261" r:id="rId18"/>
    <p:sldId id="275" r:id="rId19"/>
    <p:sldId id="270" r:id="rId20"/>
  </p:sldIdLst>
  <p:sldSz cx="10080625" cy="7559675"/>
  <p:notesSz cx="7772400" cy="10058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014" y="-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12434-2A0F-4952-AEFF-CBD4BDF7B4D7}" type="datetimeFigureOut">
              <a:rPr lang="en-CA" smtClean="0"/>
              <a:t>2015-06-15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0A9C5-D1DF-4B12-A8EA-34194BF034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2959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8238" y="763588"/>
            <a:ext cx="5494337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07A4934-C0B9-4199-89A9-E7701CB91000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51701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0126B4C3-79A2-4A70-AC43-9117AE125A52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67549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3AF9034C-B84B-42FD-B5AA-72A30F961E23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14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29957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3AF9034C-B84B-42FD-B5AA-72A30F961E23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15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76139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3AF9034C-B84B-42FD-B5AA-72A30F961E23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16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66232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8B17EFAC-F428-4B86-A599-EAA7F5CB9501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17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26611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9FF9C695-447E-4ED3-8A92-593C6C38F47A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2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20540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B8361769-12D0-4D1D-B5FB-275011E164B5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3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81563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7613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07A4934-C0B9-4199-89A9-E7701CB91000}" type="slidenum">
              <a:rPr lang="en-CA" altLang="en-US" smtClean="0"/>
              <a:pPr>
                <a:defRPr/>
              </a:pPr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3567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B8361769-12D0-4D1D-B5FB-275011E164B5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5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7767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B8361769-12D0-4D1D-B5FB-275011E164B5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6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5358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7613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07A4934-C0B9-4199-89A9-E7701CB91000}" type="slidenum">
              <a:rPr lang="en-CA" altLang="en-US" smtClean="0"/>
              <a:pPr>
                <a:defRPr/>
              </a:pPr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664064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2F54D232-01CF-48D3-B186-71A32838E051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8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1395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2F54D232-01CF-48D3-B186-71A32838E051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10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3462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6581775"/>
            <a:ext cx="10080625" cy="9779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672263"/>
            <a:ext cx="2479675" cy="7874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00325" y="6662738"/>
            <a:ext cx="7480300" cy="7858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604161" y="4451809"/>
            <a:ext cx="7140443" cy="2015913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604162" y="6669045"/>
            <a:ext cx="7392458" cy="755968"/>
          </a:xfrm>
        </p:spPr>
        <p:txBody>
          <a:bodyPr anchor="ctr"/>
          <a:lstStyle>
            <a:lvl1pPr marL="0" indent="0" algn="l">
              <a:buNone/>
              <a:defRPr sz="2866">
                <a:solidFill>
                  <a:srgbClr val="FFFFFF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84138" y="6689725"/>
            <a:ext cx="2268537" cy="755650"/>
          </a:xfrm>
        </p:spPr>
        <p:txBody>
          <a:bodyPr>
            <a:noAutofit/>
          </a:bodyPr>
          <a:lstStyle>
            <a:lvl1pPr algn="ctr" defTabSz="449263">
              <a:lnSpc>
                <a:spcPct val="93000"/>
              </a:lnSpc>
              <a:buClr>
                <a:srgbClr val="000000"/>
              </a:buClr>
              <a:buSzPct val="100000"/>
              <a:defRPr sz="2205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298700" y="260350"/>
            <a:ext cx="6469063" cy="403225"/>
          </a:xfrm>
        </p:spPr>
        <p:txBody>
          <a:bodyPr/>
          <a:lstStyle>
            <a:lvl1pPr algn="r"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solidFill>
                  <a:srgbClr val="EBDDC3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820150" y="252413"/>
            <a:ext cx="923925" cy="419100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EBDDC3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AFF7D55B-75E7-4618-89A3-6AAB9F85E20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48943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BE9A1FED-9F75-416A-B579-E4550AC247E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237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721475" y="0"/>
            <a:ext cx="352425" cy="7559675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70688" y="671513"/>
            <a:ext cx="252412" cy="6888162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70688" y="0"/>
            <a:ext cx="252412" cy="587375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24448" y="671972"/>
            <a:ext cx="2268141" cy="60809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671971"/>
            <a:ext cx="6132380" cy="60809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224713" y="6888163"/>
            <a:ext cx="2435225" cy="401637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825" y="6888163"/>
            <a:ext cx="6143625" cy="401637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604000" y="158750"/>
            <a:ext cx="587375" cy="269875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68DCF9BC-66E8-44DE-B7DE-516963BCCF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394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994525"/>
            <a:ext cx="2346325" cy="5191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994525"/>
            <a:ext cx="3194050" cy="5191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CA" altLang="en-US" smtClean="0"/>
              <a:t>CAP, Edmonton</a:t>
            </a:r>
            <a:endParaRPr lang="en-C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994525"/>
            <a:ext cx="2346325" cy="5191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3D642E-3DB7-4838-8F44-4308BB382C1B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0" y="1401763"/>
            <a:ext cx="587375" cy="269875"/>
          </a:xfrm>
          <a:prstGeom prst="rect">
            <a:avLst/>
          </a:prstGeom>
        </p:spPr>
        <p:txBody>
          <a:bodyPr vert="horz" anchor="ctr" anchorCtr="0">
            <a:normAutofit fontScale="92500" lnSpcReduction="10000"/>
          </a:bodyPr>
          <a:lstStyle>
            <a:defPPr>
              <a:defRPr lang="en-GB"/>
            </a:defPPr>
            <a:lvl1pPr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kumimoji="0" sz="1543" b="1" kern="120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>
              <a:defRPr/>
            </a:pPr>
            <a:fld id="{4395BFEB-8469-48FE-A832-4C3A0C7BFFDD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89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402" y="251989"/>
            <a:ext cx="8988557" cy="10919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75402" y="1763924"/>
            <a:ext cx="8988557" cy="4955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4395BFEB-8469-48FE-A832-4C3A0C7BFF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991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679575"/>
            <a:ext cx="10080625" cy="126047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763713"/>
            <a:ext cx="1428750" cy="10922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12888" y="1763713"/>
            <a:ext cx="8567737" cy="1092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095" y="3023870"/>
            <a:ext cx="7852737" cy="1844421"/>
          </a:xfrm>
        </p:spPr>
        <p:txBody>
          <a:bodyPr anchor="t"/>
          <a:lstStyle>
            <a:lvl1pPr marL="0" indent="0">
              <a:buNone/>
              <a:defRPr sz="3086">
                <a:solidFill>
                  <a:schemeClr val="tx2"/>
                </a:solidFill>
              </a:defRPr>
            </a:lvl1pPr>
            <a:lvl2pPr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094" y="1763924"/>
            <a:ext cx="8400521" cy="1091953"/>
          </a:xfrm>
        </p:spPr>
        <p:txBody>
          <a:bodyPr/>
          <a:lstStyle>
            <a:lvl1pPr algn="l">
              <a:buNone/>
              <a:defRPr sz="485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931988"/>
            <a:ext cx="1428750" cy="773112"/>
          </a:xfrm>
        </p:spPr>
        <p:txBody>
          <a:bodyPr>
            <a:noAutofit/>
          </a:bodyPr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z="2646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993B5DE9-F493-4F5D-82CC-D87AB877808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180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72041" y="1752203"/>
            <a:ext cx="4284266" cy="50397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341167" y="1752203"/>
            <a:ext cx="4284266" cy="50397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2EF915F3-29FD-4341-B624-FF022DB0BD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77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037" y="300987"/>
            <a:ext cx="8988557" cy="95895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72041" y="2687885"/>
            <a:ext cx="4284266" cy="39478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292328" y="2687885"/>
            <a:ext cx="4284266" cy="39478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72041" y="1931917"/>
            <a:ext cx="4284266" cy="70557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205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5292328" y="1931917"/>
            <a:ext cx="4284266" cy="70557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205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89CF4679-8904-40FD-BC27-5A27F71B23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71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6D8D1362-48C2-4C66-B786-2BCFE350717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233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888163"/>
            <a:ext cx="587375" cy="419100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775F55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4140B599-C44B-4293-A72D-4046B80B8CF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55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300987"/>
            <a:ext cx="8904552" cy="958959"/>
          </a:xfrm>
        </p:spPr>
        <p:txBody>
          <a:bodyPr/>
          <a:lstStyle>
            <a:lvl1pPr algn="l">
              <a:buNone/>
              <a:defRPr sz="485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2042" y="1931917"/>
            <a:ext cx="1764109" cy="4787794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102"/>
              </a:spcAft>
              <a:buNone/>
              <a:defRPr sz="1984"/>
            </a:lvl1pPr>
            <a:lvl2pPr>
              <a:buNone/>
              <a:defRPr sz="1323"/>
            </a:lvl2pPr>
            <a:lvl3pPr>
              <a:buNone/>
              <a:defRPr sz="1102"/>
            </a:lvl3pPr>
            <a:lvl4pPr>
              <a:buNone/>
              <a:defRPr sz="992"/>
            </a:lvl4pPr>
            <a:lvl5pPr>
              <a:buNone/>
              <a:defRPr sz="992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604161" y="1931917"/>
            <a:ext cx="7056438" cy="48717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7CDEFFC5-0945-43CA-96A4-F9ECC3C645F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473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5040313"/>
            <a:ext cx="10080625" cy="9779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5140325"/>
            <a:ext cx="1612900" cy="78581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03388" y="5130800"/>
            <a:ext cx="8377237" cy="78581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95438" y="0"/>
            <a:ext cx="111125" cy="75692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4109" y="6047740"/>
            <a:ext cx="8064500" cy="755968"/>
          </a:xfrm>
        </p:spPr>
        <p:txBody>
          <a:bodyPr/>
          <a:lstStyle>
            <a:lvl1pPr marL="0" indent="0">
              <a:buFontTx/>
              <a:buNone/>
              <a:defRPr sz="1874"/>
            </a:lvl1pPr>
            <a:lvl2pPr>
              <a:buFontTx/>
              <a:buNone/>
              <a:defRPr sz="1323"/>
            </a:lvl2pPr>
            <a:lvl3pPr>
              <a:buFontTx/>
              <a:buNone/>
              <a:defRPr sz="1102"/>
            </a:lvl3pPr>
            <a:lvl4pPr>
              <a:buFontTx/>
              <a:buNone/>
              <a:defRPr sz="992"/>
            </a:lvl4pPr>
            <a:lvl5pPr>
              <a:buFontTx/>
              <a:buNone/>
              <a:defRPr sz="992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109" y="5123779"/>
            <a:ext cx="8064500" cy="755968"/>
          </a:xfrm>
        </p:spPr>
        <p:txBody>
          <a:bodyPr/>
          <a:lstStyle>
            <a:lvl1pPr algn="l">
              <a:buNone/>
              <a:defRPr sz="3086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20427" y="0"/>
            <a:ext cx="8360198" cy="5036423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527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888163" y="6888163"/>
            <a:ext cx="2940050" cy="401637"/>
          </a:xfrm>
        </p:spPr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5145088"/>
            <a:ext cx="1595438" cy="731837"/>
          </a:xfrm>
        </p:spPr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z="3086" smtClean="0"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9EFD11E5-9F1F-42E2-8E7D-458D851B906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63713" y="6888163"/>
            <a:ext cx="5040312" cy="401637"/>
          </a:xfrm>
        </p:spPr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927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71513" y="252413"/>
            <a:ext cx="8988425" cy="1092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74688" y="1763713"/>
            <a:ext cx="8990012" cy="49895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719888" y="6888163"/>
            <a:ext cx="2940050" cy="401637"/>
          </a:xfrm>
          <a:prstGeom prst="rect">
            <a:avLst/>
          </a:prstGeom>
        </p:spPr>
        <p:txBody>
          <a:bodyPr vert="horz" anchor="ctr" anchorCtr="0"/>
          <a:lstStyle>
            <a:lvl1pPr algn="l" defTabSz="1007943" eaLnBrk="1" latinLnBrk="0" hangingPunct="1">
              <a:buFont typeface="Times New Roman" panose="02020603050405020304" pitchFamily="18" charset="0"/>
              <a:buNone/>
              <a:defRPr kumimoji="0" sz="1543">
                <a:solidFill>
                  <a:srgbClr val="775F55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71513" y="6888163"/>
            <a:ext cx="5976937" cy="401637"/>
          </a:xfrm>
          <a:prstGeom prst="rect">
            <a:avLst/>
          </a:prstGeom>
        </p:spPr>
        <p:txBody>
          <a:bodyPr vert="horz" anchor="ctr"/>
          <a:lstStyle>
            <a:lvl1pPr algn="r" defTabSz="1007943" eaLnBrk="1" latinLnBrk="0" hangingPunct="1">
              <a:buFont typeface="Times New Roman" panose="02020603050405020304" pitchFamily="18" charset="0"/>
              <a:buNone/>
              <a:defRPr kumimoji="0" sz="1543">
                <a:solidFill>
                  <a:srgbClr val="775F55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360488"/>
            <a:ext cx="10080625" cy="3524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411288"/>
            <a:ext cx="587375" cy="2524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875" y="1411288"/>
            <a:ext cx="9429750" cy="2524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01763"/>
            <a:ext cx="587375" cy="2698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defTabSz="1007943" eaLnBrk="1" latinLnBrk="0" hangingPunct="1">
              <a:buFont typeface="Times New Roman" panose="02020603050405020304" pitchFamily="18" charset="0"/>
              <a:buNone/>
              <a:defRPr kumimoji="0" sz="1543" b="1" smtClean="0">
                <a:solidFill>
                  <a:srgbClr val="FFFFFF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06D0E0AA-121A-4EA9-8E78-71E1DBE7BDB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86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9pPr>
    </p:titleStyle>
    <p:bodyStyle>
      <a:lvl1pPr marL="352425" indent="-352425" algn="l" rtl="0" fontAlgn="base">
        <a:spcBef>
          <a:spcPts val="775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301625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475" indent="-250825" algn="l" rtl="0" fontAlgn="base">
        <a:spcBef>
          <a:spcPts val="55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300" indent="-250825" algn="l" rtl="0" fontAlgn="base">
        <a:spcBef>
          <a:spcPts val="438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538" indent="-250825" algn="l" rtl="0" fontAlgn="base">
        <a:spcBef>
          <a:spcPts val="438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318269" indent="-251986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620652" indent="-251986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23035" indent="-251986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225418" indent="-251986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592040" y="6526939"/>
            <a:ext cx="7284459" cy="616871"/>
          </a:xfrm>
        </p:spPr>
        <p:txBody>
          <a:bodyPr tIns="36162" anchor="t">
            <a:noAutofit/>
          </a:bodyPr>
          <a:lstStyle/>
          <a:p>
            <a:pPr eaLnBrk="1"/>
            <a:r>
              <a:rPr lang="en-CA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alt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Under the supervision of Dr. Robert </a:t>
            </a:r>
            <a:r>
              <a:rPr lang="en-CA" alt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thompson</a:t>
            </a:r>
            <a:endParaRPr lang="en-CA" alt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9793" y="2195661"/>
            <a:ext cx="9516706" cy="3312368"/>
          </a:xfrm>
        </p:spPr>
        <p:txBody>
          <a:bodyPr tIns="47628" anchor="ctr">
            <a:normAutofit/>
          </a:bodyPr>
          <a:lstStyle/>
          <a:p>
            <a:pPr marL="0" indent="0" algn="ctr" eaLnBrk="1">
              <a:spcAft>
                <a:spcPct val="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5400" dirty="0" smtClean="0"/>
              <a:t>Evaporative Cooling of Ions in </a:t>
            </a:r>
          </a:p>
          <a:p>
            <a:pPr marL="0" indent="0" algn="ctr" eaLnBrk="1">
              <a:spcAft>
                <a:spcPct val="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5400" dirty="0" smtClean="0"/>
              <a:t>Linear Paul Traps</a:t>
            </a:r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CA" altLang="en-US" sz="5400" dirty="0" smtClean="0"/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CA" altLang="en-US" sz="5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434" y="5508029"/>
            <a:ext cx="1953191" cy="1085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264" y="683537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LOHRASP SEIFY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09" y="5508030"/>
            <a:ext cx="2534394" cy="112290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7D55B-75E7-4618-89A3-6AAB9F85E20F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Method of Investigation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624162"/>
              </p:ext>
            </p:extLst>
          </p:nvPr>
        </p:nvGraphicFramePr>
        <p:xfrm>
          <a:off x="1511919" y="1691605"/>
          <a:ext cx="8568705" cy="5868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705"/>
              </a:tblGrid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baseline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CA" sz="2400" b="1" i="1" baseline="0" dirty="0" smtClean="0">
                          <a:solidFill>
                            <a:schemeClr val="tx1"/>
                          </a:solidFill>
                        </a:rPr>
                        <a:t>q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are systematically picked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 smtClean="0">
                          <a:solidFill>
                            <a:schemeClr val="tx1"/>
                          </a:solidFill>
                        </a:rPr>
                        <a:t>RPRR</a:t>
                      </a:r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CA" sz="2400" b="1" i="1" dirty="0" smtClean="0">
                          <a:solidFill>
                            <a:schemeClr val="tx1"/>
                          </a:solidFill>
                        </a:rPr>
                        <a:t>APRR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are picked by </a:t>
                      </a:r>
                      <a:r>
                        <a:rPr lang="en-CA" sz="2400" b="1" baseline="0" dirty="0" err="1" smtClean="0">
                          <a:solidFill>
                            <a:schemeClr val="tx1"/>
                          </a:solidFill>
                        </a:rPr>
                        <a:t>monte-carlo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method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Simulations model the ensemble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Cooling measured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Down Arrow 2"/>
          <p:cNvSpPr/>
          <p:nvPr/>
        </p:nvSpPr>
        <p:spPr>
          <a:xfrm>
            <a:off x="5616376" y="2843733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616376" y="5868069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625852" y="4276178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 rot="10800000">
            <a:off x="287783" y="1979636"/>
            <a:ext cx="1222796" cy="510485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019212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CA" altLang="en-US" dirty="0" smtClean="0"/>
              <a:t>Results</a:t>
            </a:r>
            <a:endParaRPr lang="en-CA" alt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8" y="1979637"/>
            <a:ext cx="10080299" cy="5328592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11</a:t>
            </a:fld>
            <a:endParaRPr lang="en-CA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CA" altLang="en-US" dirty="0" smtClean="0"/>
              <a:t>Results</a:t>
            </a:r>
            <a:endParaRPr lang="en-CA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" y="1979637"/>
            <a:ext cx="10080299" cy="53285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59086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CA" altLang="en-US" dirty="0" smtClean="0"/>
              <a:t>Results</a:t>
            </a:r>
            <a:endParaRPr lang="en-CA" alt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3653"/>
            <a:ext cx="10080625" cy="460723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3522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Conclusion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124075"/>
            <a:ext cx="9577387" cy="4896121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Evaporative cooling overcomes intrinsic heating of LPT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Evaporative </a:t>
            </a:r>
            <a:r>
              <a:rPr lang="en-CA" altLang="en-US" sz="2800" dirty="0"/>
              <a:t>cooling can be </a:t>
            </a:r>
            <a:r>
              <a:rPr lang="en-CA" altLang="en-US" sz="2800" dirty="0" smtClean="0"/>
              <a:t>optimized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/>
              <a:t> T</a:t>
            </a:r>
            <a:r>
              <a:rPr lang="en-CA" altLang="en-US" sz="2800" dirty="0" smtClean="0"/>
              <a:t>emperature drop of ~95% , by losing </a:t>
            </a:r>
            <a:r>
              <a:rPr lang="en-CA" altLang="en-US" sz="2800" smtClean="0"/>
              <a:t>less </a:t>
            </a:r>
            <a:r>
              <a:rPr lang="en-CA" altLang="en-US" sz="2800" smtClean="0"/>
              <a:t>than </a:t>
            </a:r>
            <a:r>
              <a:rPr lang="en-CA" altLang="en-US" sz="2800" dirty="0" smtClean="0"/>
              <a:t>10% </a:t>
            </a:r>
            <a:r>
              <a:rPr lang="en-CA" altLang="en-US" sz="2800" dirty="0" smtClean="0"/>
              <a:t>of initial </a:t>
            </a:r>
            <a:r>
              <a:rPr lang="en-CA" altLang="en-US" sz="2800" dirty="0" smtClean="0"/>
              <a:t>particles</a:t>
            </a:r>
            <a:endParaRPr lang="en-CA" alt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1694758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Future work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124076"/>
            <a:ext cx="9577387" cy="4824114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Run MC sets for lower q values to verify interaction rate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Apply evaporative cooling to experiments in TITAN located in TRIUMF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175282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Results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124075"/>
            <a:ext cx="9577387" cy="5256213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Temperature drops of </a:t>
            </a:r>
          </a:p>
          <a:p>
            <a:pPr marL="400050" lvl="1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400" dirty="0" smtClean="0"/>
              <a:t> min ~ -1 K/Particle</a:t>
            </a:r>
          </a:p>
          <a:p>
            <a:pPr marL="400050" lvl="1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400" dirty="0" smtClean="0"/>
              <a:t> max ~ 120 K/Particle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Unsuccessful </a:t>
            </a:r>
            <a:r>
              <a:rPr lang="en-CA" altLang="en-US" sz="2800" dirty="0" smtClean="0"/>
              <a:t>runs</a:t>
            </a:r>
            <a:r>
              <a:rPr lang="en-CA" altLang="en-US" sz="2800" dirty="0"/>
              <a:t>:</a:t>
            </a:r>
            <a:endParaRPr lang="en-CA" altLang="en-US" sz="2800" dirty="0" smtClean="0"/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500" dirty="0" smtClean="0"/>
              <a:t> A lot of heating before good evaporations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500" dirty="0"/>
              <a:t> </a:t>
            </a:r>
            <a:r>
              <a:rPr lang="en-CA" altLang="en-US" sz="2500" dirty="0" smtClean="0"/>
              <a:t>A lot of heating, and only bad evaporations</a:t>
            </a:r>
            <a:endParaRPr lang="en-CA" altLang="en-US" dirty="0" smtClean="0"/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CA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16</a:t>
            </a:fld>
            <a:endParaRPr lang="en-CA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9677"/>
            <a:ext cx="10058400" cy="40210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Constants 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47824" y="2124075"/>
            <a:ext cx="9432801" cy="3455962"/>
          </a:xfrm>
        </p:spPr>
        <p:txBody>
          <a:bodyPr tIns="0" anchor="ctr">
            <a:normAutofit/>
          </a:bodyPr>
          <a:lstStyle/>
          <a:p>
            <a:pPr marL="0" indent="0" eaLnBrk="1"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Initial particles = 256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Initial temperature = 450K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Simulation time of 5x10</a:t>
            </a:r>
            <a:r>
              <a:rPr lang="en-CA" altLang="en-US" sz="2800" baseline="30000" dirty="0" smtClean="0"/>
              <a:t>-4</a:t>
            </a:r>
            <a:r>
              <a:rPr lang="en-CA" altLang="en-US" sz="2800" dirty="0"/>
              <a:t> </a:t>
            </a:r>
            <a:r>
              <a:rPr lang="en-CA" altLang="en-US" sz="2800" dirty="0" smtClean="0"/>
              <a:t>sec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/>
              <a:t> </a:t>
            </a:r>
            <a:r>
              <a:rPr lang="en-CA" altLang="en-US" sz="2800" dirty="0" smtClean="0"/>
              <a:t>Computational time of ~4 hours</a:t>
            </a:r>
            <a:endParaRPr lang="en-CA" altLang="en-US" sz="2800" baseline="30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17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CA" altLang="en-US" smtClean="0"/>
              <a:t>Not all data is useful</a:t>
            </a: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97619" y="2227771"/>
            <a:ext cx="2280624" cy="1030410"/>
          </a:xfrm>
          <a:prstGeom prst="rect">
            <a:avLst/>
          </a:prstGeom>
          <a:blipFill rotWithShape="0">
            <a:blip r:embed="rId2"/>
            <a:stretch>
              <a:fillRect b="-1183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17551" y="3923853"/>
            <a:ext cx="6840760" cy="1502206"/>
          </a:xfrm>
          <a:prstGeom prst="rect">
            <a:avLst/>
          </a:prstGeom>
          <a:blipFill rotWithShape="0">
            <a:blip r:embed="rId3"/>
            <a:stretch>
              <a:fillRect t="-4065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18</a:t>
            </a:fld>
            <a:endParaRPr lang="en-CA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6199" y="1115541"/>
            <a:ext cx="4036361" cy="778739"/>
          </a:xfrm>
          <a:prstGeom prst="rect">
            <a:avLst/>
          </a:prstGeom>
          <a:blipFill rotWithShape="0">
            <a:blip r:embed="rId2"/>
            <a:stretch>
              <a:fillRect t="-781" b="-781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81321" y="2411685"/>
            <a:ext cx="2855718" cy="1014830"/>
          </a:xfrm>
          <a:prstGeom prst="rect">
            <a:avLst/>
          </a:prstGeom>
          <a:blipFill rotWithShape="0">
            <a:blip r:embed="rId3"/>
            <a:stretch>
              <a:fillRect b="-1205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53534" y="4571925"/>
            <a:ext cx="1597489" cy="687048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12973" y="5796061"/>
            <a:ext cx="1441164" cy="1014830"/>
          </a:xfrm>
          <a:prstGeom prst="rect">
            <a:avLst/>
          </a:prstGeom>
          <a:blipFill rotWithShape="0">
            <a:blip r:embed="rId5"/>
            <a:stretch>
              <a:fillRect b="-1205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29702" name="TextBox 5"/>
          <p:cNvSpPr txBox="1">
            <a:spLocks noChangeArrowheads="1"/>
          </p:cNvSpPr>
          <p:nvPr/>
        </p:nvSpPr>
        <p:spPr bwMode="auto">
          <a:xfrm>
            <a:off x="6985000" y="2700338"/>
            <a:ext cx="28733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*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B599-C44B-4293-A72D-4046B80B8CFA}" type="slidenum">
              <a:rPr lang="en-CA" smtClean="0"/>
              <a:pPr>
                <a:defRPr/>
              </a:pPr>
              <a:t>19</a:t>
            </a:fld>
            <a:endParaRPr lang="en-C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Overview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051050"/>
            <a:ext cx="7704137" cy="4392613"/>
          </a:xfrm>
        </p:spPr>
        <p:txBody>
          <a:bodyPr tIns="0" anchor="ctr"/>
          <a:lstStyle/>
          <a:p>
            <a:pPr marL="0" indent="0" eaLnBrk="1"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What we are trying to achieve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Theory 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Results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Discussion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Where to go from here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2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Goals &amp; Motivation</a:t>
            </a:r>
            <a:endParaRPr lang="en-CA" altLang="en-US" dirty="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979613"/>
            <a:ext cx="9577387" cy="4464050"/>
          </a:xfrm>
        </p:spPr>
        <p:txBody>
          <a:bodyPr tIns="0" anchor="ctr"/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</a:t>
            </a:r>
            <a:r>
              <a:rPr lang="en-CA" altLang="en-US" sz="2800" u="sng" dirty="0" smtClean="0">
                <a:solidFill>
                  <a:schemeClr val="tx1"/>
                </a:solidFill>
              </a:rPr>
              <a:t>Evaporative</a:t>
            </a:r>
            <a:r>
              <a:rPr lang="en-CA" altLang="en-US" sz="2800" dirty="0" smtClean="0">
                <a:solidFill>
                  <a:schemeClr val="tx1"/>
                </a:solidFill>
              </a:rPr>
              <a:t> </a:t>
            </a:r>
            <a:r>
              <a:rPr lang="en-CA" altLang="en-US" sz="2800" dirty="0" smtClean="0">
                <a:solidFill>
                  <a:schemeClr val="tx1"/>
                </a:solidFill>
              </a:rPr>
              <a:t>cooling in </a:t>
            </a:r>
            <a:r>
              <a:rPr lang="en-CA" altLang="en-US" sz="2800" u="sng" dirty="0" smtClean="0"/>
              <a:t>Linear </a:t>
            </a:r>
            <a:r>
              <a:rPr lang="en-CA" altLang="en-US" sz="2800" u="sng" dirty="0" smtClean="0">
                <a:solidFill>
                  <a:schemeClr val="tx1"/>
                </a:solidFill>
              </a:rPr>
              <a:t>Paul </a:t>
            </a:r>
            <a:r>
              <a:rPr lang="en-CA" altLang="en-US" sz="2800" u="sng" dirty="0" smtClean="0">
                <a:solidFill>
                  <a:schemeClr val="tx1"/>
                </a:solidFill>
              </a:rPr>
              <a:t>traps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Cooling </a:t>
            </a:r>
            <a:r>
              <a:rPr lang="en-CA" altLang="en-US" sz="2800" dirty="0"/>
              <a:t>method independent of species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/>
              <a:t> Non-invasive, universal method of </a:t>
            </a:r>
            <a:r>
              <a:rPr lang="en-CA" altLang="en-US" sz="2800" dirty="0" smtClean="0"/>
              <a:t>cooling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500" dirty="0">
                <a:solidFill>
                  <a:schemeClr val="tx1"/>
                </a:solidFill>
              </a:rPr>
              <a:t> </a:t>
            </a:r>
            <a:r>
              <a:rPr lang="en-CA" altLang="en-US" sz="2500" dirty="0" smtClean="0">
                <a:solidFill>
                  <a:schemeClr val="tx1"/>
                </a:solidFill>
              </a:rPr>
              <a:t>Titan trap mass measurement</a:t>
            </a:r>
            <a:endParaRPr lang="en-CA" altLang="en-US" sz="2500" dirty="0" smtClean="0">
              <a:solidFill>
                <a:schemeClr val="tx1"/>
              </a:solidFill>
            </a:endParaRP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</a:t>
            </a:r>
            <a:r>
              <a:rPr lang="en-CA" altLang="en-US" sz="2800" dirty="0" smtClean="0">
                <a:solidFill>
                  <a:schemeClr val="tx1"/>
                </a:solidFill>
              </a:rPr>
              <a:t>Optimize temperature drop per particle lost</a:t>
            </a:r>
            <a:endParaRPr lang="en-CA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3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CA" altLang="en-US" smtClean="0"/>
              <a:t>Evaporative Cooling</a:t>
            </a:r>
          </a:p>
        </p:txBody>
      </p:sp>
      <p:pic>
        <p:nvPicPr>
          <p:cNvPr id="26627" name="Picture 4" descr="Coffe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1795463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47813" y="4891088"/>
            <a:ext cx="0" cy="2063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547813" y="6954838"/>
            <a:ext cx="14287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76563" y="4891088"/>
            <a:ext cx="0" cy="2063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547813" y="544671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1627188" y="59229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2579688" y="616108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2103438" y="576421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2103438" y="616108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2262188" y="65579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2659063" y="65579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2500313" y="552608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1785938" y="663733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2341563" y="49704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1706563" y="504983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2182813" y="536733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6" name="Rectangle 25"/>
          <p:cNvSpPr/>
          <p:nvPr/>
        </p:nvSpPr>
        <p:spPr>
          <a:xfrm>
            <a:off x="6627813" y="2375817"/>
            <a:ext cx="396875" cy="1562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7" name="Rectangle 26"/>
          <p:cNvSpPr/>
          <p:nvPr/>
        </p:nvSpPr>
        <p:spPr>
          <a:xfrm>
            <a:off x="7024688" y="2987748"/>
            <a:ext cx="396875" cy="950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5437188" y="3090191"/>
            <a:ext cx="396875" cy="848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9" name="Rectangle 28"/>
          <p:cNvSpPr/>
          <p:nvPr/>
        </p:nvSpPr>
        <p:spPr>
          <a:xfrm>
            <a:off x="5834063" y="2486940"/>
            <a:ext cx="396875" cy="1451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0" name="Rectangle 29"/>
          <p:cNvSpPr/>
          <p:nvPr/>
        </p:nvSpPr>
        <p:spPr>
          <a:xfrm>
            <a:off x="6230938" y="1874837"/>
            <a:ext cx="396875" cy="2063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7421563" y="3335338"/>
            <a:ext cx="396875" cy="603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7818438" y="3621089"/>
            <a:ext cx="396875" cy="317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6627813" y="5922963"/>
            <a:ext cx="39687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7024688" y="6319838"/>
            <a:ext cx="396875" cy="55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5437187" y="5526088"/>
            <a:ext cx="396875" cy="13406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6" name="Rectangle 35"/>
          <p:cNvSpPr/>
          <p:nvPr/>
        </p:nvSpPr>
        <p:spPr>
          <a:xfrm>
            <a:off x="5834063" y="5049838"/>
            <a:ext cx="396875" cy="182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7" name="Rectangle 36"/>
          <p:cNvSpPr/>
          <p:nvPr/>
        </p:nvSpPr>
        <p:spPr>
          <a:xfrm>
            <a:off x="6230938" y="5478462"/>
            <a:ext cx="396875" cy="139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8" name="Rectangle 37"/>
          <p:cNvSpPr/>
          <p:nvPr/>
        </p:nvSpPr>
        <p:spPr>
          <a:xfrm>
            <a:off x="7421563" y="6557963"/>
            <a:ext cx="396875" cy="317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5437188" y="1874838"/>
            <a:ext cx="0" cy="2063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37188" y="3938588"/>
            <a:ext cx="27781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58" name="TextBox 46"/>
          <p:cNvSpPr txBox="1">
            <a:spLocks noChangeArrowheads="1"/>
          </p:cNvSpPr>
          <p:nvPr/>
        </p:nvSpPr>
        <p:spPr bwMode="auto">
          <a:xfrm rot="-5400000">
            <a:off x="4251325" y="2771776"/>
            <a:ext cx="13493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#particles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 rot="-5400000">
            <a:off x="4251325" y="5470526"/>
            <a:ext cx="13493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#particles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437188" y="4811713"/>
            <a:ext cx="0" cy="2063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437188" y="6875463"/>
            <a:ext cx="27781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62" name="TextBox 50"/>
          <p:cNvSpPr txBox="1">
            <a:spLocks noChangeArrowheads="1"/>
          </p:cNvSpPr>
          <p:nvPr/>
        </p:nvSpPr>
        <p:spPr bwMode="auto">
          <a:xfrm>
            <a:off x="6151563" y="4017963"/>
            <a:ext cx="15081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Energy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992813" y="6994525"/>
            <a:ext cx="15081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395BFEB-8469-48FE-A832-4C3A0C7BFFDD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</p:spTree>
    <p:custDataLst>
      <p:tags r:id="rId1"/>
    </p:custDataLst>
  </p:cSld>
  <p:clrMapOvr>
    <a:masterClrMapping/>
  </p:clrMapOvr>
  <p:transition advTm="748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208 -0.00139 0.0081 -0.00139 0.00602 C -0.00139 0.00324 0 -0.00208 0 -0.00208 C -0.00156 -0.00069 -0.00278 0.00255 -0.00452 0.00185 C -0.00608 0.00139 -0.0059 -0.00208 -0.0059 -0.00417 C -0.0059 -0.00625 -0.00452 -0.01227 -0.00452 -0.01018 C -0.00452 -0.00741 -0.00538 -0.00486 -0.0059 -0.00208 C -0.0059 -0.00208 -0.00903 0.00347 -0.00747 0.00394 C -0.00486 0.00486 -0.00243 0.00139 0 0 Z " pathEditMode="relative" ptsTypes="fffffffff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208 -0.00139 0.0081 -0.00139 0.00602 C -0.00139 0.00324 0 -0.00208 0 -0.00208 C -0.00156 -0.00069 -0.00278 0.00255 -0.00452 0.00185 C -0.00608 0.00139 -0.0059 -0.00208 -0.0059 -0.00417 C -0.0059 -0.00625 -0.00452 -0.01227 -0.00452 -0.01018 C -0.00452 -0.00741 -0.00538 -0.00486 -0.0059 -0.00208 C -0.0059 -0.00208 -0.00903 0.00347 -0.00747 0.00394 C -0.00486 0.00486 -0.00243 0.00139 0 0 Z " pathEditMode="relative" ptsTypes="fffffffff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208 -0.00139 0.0081 -0.00139 0.00602 C -0.00139 0.00324 0 -0.00208 0 -0.00208 C -0.00156 -0.00069 -0.00278 0.00255 -0.00452 0.00185 C -0.00608 0.00139 -0.0059 -0.00208 -0.0059 -0.00417 C -0.0059 -0.00625 -0.00452 -0.01227 -0.00452 -0.01018 C -0.00452 -0.00741 -0.00538 -0.00486 -0.0059 -0.00208 C -0.0059 -0.00208 -0.00903 0.00347 -0.00747 0.00394 C -0.00486 0.00486 -0.00243 0.00139 0 0 Z " pathEditMode="relative" ptsTypes="fffffffff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57 -0.03865 -0.00313 -0.07708 0.01354 -0.09884 C 0.0302 -0.1206 0.07882 -0.12731 0.1 -0.13125 C 0.12118 -0.13518 0.1309 -0.12916 0.14079 -0.12314 " pathEditMode="relative" ptsTypes="aa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3" grpId="0" animBg="1"/>
      <p:bldP spid="2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8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Evaporative Cooling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63848" y="5576715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511920" y="3275781"/>
            <a:ext cx="0" cy="230093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384128" y="5576715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384128" y="3272084"/>
            <a:ext cx="0" cy="230093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3848" y="3638137"/>
            <a:ext cx="907097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616376" y="5573018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264448" y="3635821"/>
            <a:ext cx="0" cy="193719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136656" y="5576715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8136656" y="3635821"/>
            <a:ext cx="0" cy="193719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 rot="10800000">
            <a:off x="1511920" y="2417361"/>
            <a:ext cx="1872208" cy="1674517"/>
          </a:xfrm>
          <a:prstGeom prst="arc">
            <a:avLst>
              <a:gd name="adj1" fmla="val 1094288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Arc 38"/>
          <p:cNvSpPr/>
          <p:nvPr/>
        </p:nvSpPr>
        <p:spPr>
          <a:xfrm rot="5400000">
            <a:off x="6687190" y="2642417"/>
            <a:ext cx="1026721" cy="1872208"/>
          </a:xfrm>
          <a:prstGeom prst="arc">
            <a:avLst>
              <a:gd name="adj1" fmla="val 16577745"/>
              <a:gd name="adj2" fmla="val 5233103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ight Arrow 39"/>
          <p:cNvSpPr/>
          <p:nvPr/>
        </p:nvSpPr>
        <p:spPr>
          <a:xfrm>
            <a:off x="4320232" y="4355901"/>
            <a:ext cx="1080120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2087984" y="377983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304007" y="3885823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2484027" y="3702493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2729099" y="378576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662897" y="335997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1906339" y="331109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2370199" y="343032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2794143" y="33698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6775462" y="377651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6991485" y="388250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7171505" y="369917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7416577" y="378244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777042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Evaporative Cooling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979613"/>
            <a:ext cx="9577387" cy="4464050"/>
          </a:xfrm>
        </p:spPr>
        <p:txBody>
          <a:bodyPr tIns="0" anchor="ctr"/>
          <a:lstStyle/>
          <a:p>
            <a:pPr marL="0" indent="0" eaLnBrk="1"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Particles must </a:t>
            </a:r>
            <a:r>
              <a:rPr lang="en-CA" altLang="en-US" sz="2800" b="1" dirty="0" smtClean="0">
                <a:solidFill>
                  <a:schemeClr val="tx1"/>
                </a:solidFill>
              </a:rPr>
              <a:t>interact</a:t>
            </a:r>
            <a:r>
              <a:rPr lang="en-CA" altLang="en-US" sz="2800" dirty="0" smtClean="0">
                <a:solidFill>
                  <a:schemeClr val="tx1"/>
                </a:solidFill>
              </a:rPr>
              <a:t>, and allow system to </a:t>
            </a:r>
            <a:r>
              <a:rPr lang="en-CA" altLang="en-US" sz="2800" b="1" dirty="0" smtClean="0">
                <a:solidFill>
                  <a:schemeClr val="tx1"/>
                </a:solidFill>
              </a:rPr>
              <a:t>equilibrate</a:t>
            </a:r>
            <a:endParaRPr lang="en-CA" altLang="en-US" sz="2800" b="1" u="sng" dirty="0" smtClean="0">
              <a:solidFill>
                <a:schemeClr val="tx1"/>
              </a:solidFill>
            </a:endParaRP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</a:t>
            </a:r>
            <a:r>
              <a:rPr lang="en-CA" altLang="en-US" sz="2800" b="1" dirty="0" smtClean="0">
                <a:solidFill>
                  <a:schemeClr val="tx1"/>
                </a:solidFill>
              </a:rPr>
              <a:t>Highest energy</a:t>
            </a:r>
            <a:r>
              <a:rPr lang="en-CA" altLang="en-US" sz="2800" dirty="0" smtClean="0">
                <a:solidFill>
                  <a:schemeClr val="tx1"/>
                </a:solidFill>
              </a:rPr>
              <a:t> particles are allowed to escape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2364419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4" descr="potential-Paultr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56" y="392380"/>
            <a:ext cx="4653332" cy="269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7864" y="3409267"/>
            <a:ext cx="2698550" cy="369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/>
                <a:ea typeface="+mn-ea"/>
              </a:rPr>
              <a:t>Electrode Configuration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3042" y="3409267"/>
            <a:ext cx="5659760" cy="369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Shape of the potential at some t</a:t>
            </a:r>
            <a:r>
              <a:rPr lang="en-CA" baseline="-25000" dirty="0">
                <a:solidFill>
                  <a:prstClr val="black"/>
                </a:solidFill>
                <a:latin typeface="Tw Cen MT" pitchFamily="34" charset="0"/>
                <a:ea typeface="+mn-ea"/>
              </a:rPr>
              <a:t>o </a:t>
            </a: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and half a period later</a:t>
            </a:r>
            <a:r>
              <a:rPr lang="en-CA" baseline="-25000" dirty="0">
                <a:solidFill>
                  <a:prstClr val="black"/>
                </a:solidFill>
                <a:latin typeface="Tw Cen MT" pitchFamily="34" charset="0"/>
                <a:ea typeface="+mn-ea"/>
              </a:rPr>
              <a:t> </a:t>
            </a:r>
            <a:endParaRPr lang="en-CA" dirty="0">
              <a:solidFill>
                <a:prstClr val="black"/>
              </a:solidFill>
              <a:latin typeface="Tw Cen MT" pitchFamily="34" charset="0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637338"/>
            <a:ext cx="100806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Images from: 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Humboldt-</a:t>
            </a:r>
            <a:r>
              <a:rPr lang="en-CA" dirty="0" err="1">
                <a:solidFill>
                  <a:prstClr val="black"/>
                </a:solidFill>
                <a:latin typeface="Tw Cen MT" pitchFamily="34" charset="0"/>
                <a:ea typeface="+mn-ea"/>
              </a:rPr>
              <a:t>Universität</a:t>
            </a: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 </a:t>
            </a:r>
            <a:r>
              <a:rPr lang="en-CA" dirty="0" err="1">
                <a:solidFill>
                  <a:prstClr val="black"/>
                </a:solidFill>
                <a:latin typeface="Tw Cen MT" pitchFamily="34" charset="0"/>
                <a:ea typeface="+mn-ea"/>
              </a:rPr>
              <a:t>zu</a:t>
            </a: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 Berlin - http://www.physik.hu-berlin.de/nano/forschung-en/np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36056" y="4102101"/>
            <a:ext cx="4841875" cy="2535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l-GR" sz="2646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Ω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  : Oscillation Frequency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r</a:t>
            </a:r>
            <a:r>
              <a:rPr lang="en-CA" sz="2646" baseline="-25000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o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  : Radius of the trap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z</a:t>
            </a:r>
            <a:r>
              <a:rPr lang="en-CA" sz="2646" baseline="-25000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o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  : Length of the trap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U</a:t>
            </a:r>
            <a:r>
              <a:rPr lang="en-CA" sz="2646" baseline="-25000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DC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: Amplitude of DC component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U</a:t>
            </a:r>
            <a:r>
              <a:rPr lang="en-CA" sz="2646" baseline="-25000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AC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: Amplitude of AC component</a:t>
            </a:r>
            <a:endParaRPr lang="en-CA" sz="2646" dirty="0">
              <a:solidFill>
                <a:prstClr val="black"/>
              </a:solidFill>
              <a:latin typeface="Tw Cen MT" pitchFamily="34" charset="0"/>
              <a:ea typeface="+mn-ea"/>
            </a:endParaRPr>
          </a:p>
          <a:p>
            <a:pPr defTabSz="1007943">
              <a:buFont typeface="Times New Roman" panose="02020603050405020304" pitchFamily="18" charset="0"/>
              <a:buNone/>
              <a:defRPr/>
            </a:pPr>
            <a:endParaRPr lang="en-CA" sz="2646" dirty="0">
              <a:solidFill>
                <a:prstClr val="black"/>
              </a:solidFill>
              <a:latin typeface="Tw Cen MT" pitchFamily="34" charset="0"/>
              <a:ea typeface="+mn-ea"/>
            </a:endParaRPr>
          </a:p>
        </p:txBody>
      </p:sp>
      <p:pic>
        <p:nvPicPr>
          <p:cNvPr id="27650" name="Picture 3" descr="paultrap_fro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7" y="287337"/>
            <a:ext cx="2739272" cy="306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Freeform 34"/>
          <p:cNvSpPr/>
          <p:nvPr/>
        </p:nvSpPr>
        <p:spPr>
          <a:xfrm>
            <a:off x="650018" y="113558"/>
            <a:ext cx="952500" cy="923925"/>
          </a:xfrm>
          <a:custGeom>
            <a:avLst/>
            <a:gdLst>
              <a:gd name="connsiteX0" fmla="*/ 933450 w 952500"/>
              <a:gd name="connsiteY0" fmla="*/ 133350 h 923925"/>
              <a:gd name="connsiteX1" fmla="*/ 942975 w 952500"/>
              <a:gd name="connsiteY1" fmla="*/ 180975 h 923925"/>
              <a:gd name="connsiteX2" fmla="*/ 952500 w 952500"/>
              <a:gd name="connsiteY2" fmla="*/ 209550 h 923925"/>
              <a:gd name="connsiteX3" fmla="*/ 942975 w 952500"/>
              <a:gd name="connsiteY3" fmla="*/ 371475 h 923925"/>
              <a:gd name="connsiteX4" fmla="*/ 923925 w 952500"/>
              <a:gd name="connsiteY4" fmla="*/ 428625 h 923925"/>
              <a:gd name="connsiteX5" fmla="*/ 885825 w 952500"/>
              <a:gd name="connsiteY5" fmla="*/ 514350 h 923925"/>
              <a:gd name="connsiteX6" fmla="*/ 876300 w 952500"/>
              <a:gd name="connsiteY6" fmla="*/ 542925 h 923925"/>
              <a:gd name="connsiteX7" fmla="*/ 847725 w 952500"/>
              <a:gd name="connsiteY7" fmla="*/ 685800 h 923925"/>
              <a:gd name="connsiteX8" fmla="*/ 819150 w 952500"/>
              <a:gd name="connsiteY8" fmla="*/ 704850 h 923925"/>
              <a:gd name="connsiteX9" fmla="*/ 771525 w 952500"/>
              <a:gd name="connsiteY9" fmla="*/ 742950 h 923925"/>
              <a:gd name="connsiteX10" fmla="*/ 714375 w 952500"/>
              <a:gd name="connsiteY10" fmla="*/ 781050 h 923925"/>
              <a:gd name="connsiteX11" fmla="*/ 685800 w 952500"/>
              <a:gd name="connsiteY11" fmla="*/ 800100 h 923925"/>
              <a:gd name="connsiteX12" fmla="*/ 628650 w 952500"/>
              <a:gd name="connsiteY12" fmla="*/ 828675 h 923925"/>
              <a:gd name="connsiteX13" fmla="*/ 600075 w 952500"/>
              <a:gd name="connsiteY13" fmla="*/ 838200 h 923925"/>
              <a:gd name="connsiteX14" fmla="*/ 571500 w 952500"/>
              <a:gd name="connsiteY14" fmla="*/ 857250 h 923925"/>
              <a:gd name="connsiteX15" fmla="*/ 514350 w 952500"/>
              <a:gd name="connsiteY15" fmla="*/ 876300 h 923925"/>
              <a:gd name="connsiteX16" fmla="*/ 457200 w 952500"/>
              <a:gd name="connsiteY16" fmla="*/ 904875 h 923925"/>
              <a:gd name="connsiteX17" fmla="*/ 381000 w 952500"/>
              <a:gd name="connsiteY17" fmla="*/ 923925 h 923925"/>
              <a:gd name="connsiteX18" fmla="*/ 285750 w 952500"/>
              <a:gd name="connsiteY18" fmla="*/ 914400 h 923925"/>
              <a:gd name="connsiteX19" fmla="*/ 228600 w 952500"/>
              <a:gd name="connsiteY19" fmla="*/ 895350 h 923925"/>
              <a:gd name="connsiteX20" fmla="*/ 171450 w 952500"/>
              <a:gd name="connsiteY20" fmla="*/ 876300 h 923925"/>
              <a:gd name="connsiteX21" fmla="*/ 142875 w 952500"/>
              <a:gd name="connsiteY21" fmla="*/ 866775 h 923925"/>
              <a:gd name="connsiteX22" fmla="*/ 85725 w 952500"/>
              <a:gd name="connsiteY22" fmla="*/ 828675 h 923925"/>
              <a:gd name="connsiteX23" fmla="*/ 57150 w 952500"/>
              <a:gd name="connsiteY23" fmla="*/ 762000 h 923925"/>
              <a:gd name="connsiteX24" fmla="*/ 19050 w 952500"/>
              <a:gd name="connsiteY24" fmla="*/ 704850 h 923925"/>
              <a:gd name="connsiteX25" fmla="*/ 0 w 952500"/>
              <a:gd name="connsiteY25" fmla="*/ 647700 h 923925"/>
              <a:gd name="connsiteX26" fmla="*/ 19050 w 952500"/>
              <a:gd name="connsiteY26" fmla="*/ 342900 h 923925"/>
              <a:gd name="connsiteX27" fmla="*/ 28575 w 952500"/>
              <a:gd name="connsiteY27" fmla="*/ 314325 h 923925"/>
              <a:gd name="connsiteX28" fmla="*/ 76200 w 952500"/>
              <a:gd name="connsiteY28" fmla="*/ 257175 h 923925"/>
              <a:gd name="connsiteX29" fmla="*/ 142875 w 952500"/>
              <a:gd name="connsiteY29" fmla="*/ 180975 h 923925"/>
              <a:gd name="connsiteX30" fmla="*/ 161925 w 952500"/>
              <a:gd name="connsiteY30" fmla="*/ 152400 h 923925"/>
              <a:gd name="connsiteX31" fmla="*/ 190500 w 952500"/>
              <a:gd name="connsiteY31" fmla="*/ 133350 h 923925"/>
              <a:gd name="connsiteX32" fmla="*/ 209550 w 952500"/>
              <a:gd name="connsiteY32" fmla="*/ 95250 h 923925"/>
              <a:gd name="connsiteX33" fmla="*/ 266700 w 952500"/>
              <a:gd name="connsiteY33" fmla="*/ 66675 h 923925"/>
              <a:gd name="connsiteX34" fmla="*/ 295275 w 952500"/>
              <a:gd name="connsiteY34" fmla="*/ 47625 h 923925"/>
              <a:gd name="connsiteX35" fmla="*/ 361950 w 952500"/>
              <a:gd name="connsiteY35" fmla="*/ 28575 h 923925"/>
              <a:gd name="connsiteX36" fmla="*/ 390525 w 952500"/>
              <a:gd name="connsiteY36" fmla="*/ 19050 h 923925"/>
              <a:gd name="connsiteX37" fmla="*/ 438150 w 952500"/>
              <a:gd name="connsiteY37" fmla="*/ 9525 h 923925"/>
              <a:gd name="connsiteX38" fmla="*/ 476250 w 952500"/>
              <a:gd name="connsiteY38" fmla="*/ 0 h 923925"/>
              <a:gd name="connsiteX39" fmla="*/ 647700 w 952500"/>
              <a:gd name="connsiteY39" fmla="*/ 9525 h 923925"/>
              <a:gd name="connsiteX40" fmla="*/ 695325 w 952500"/>
              <a:gd name="connsiteY40" fmla="*/ 19050 h 923925"/>
              <a:gd name="connsiteX41" fmla="*/ 762000 w 952500"/>
              <a:gd name="connsiteY41" fmla="*/ 28575 h 923925"/>
              <a:gd name="connsiteX42" fmla="*/ 790575 w 952500"/>
              <a:gd name="connsiteY42" fmla="*/ 38100 h 923925"/>
              <a:gd name="connsiteX43" fmla="*/ 809625 w 952500"/>
              <a:gd name="connsiteY43" fmla="*/ 66675 h 923925"/>
              <a:gd name="connsiteX44" fmla="*/ 866775 w 952500"/>
              <a:gd name="connsiteY44" fmla="*/ 85725 h 923925"/>
              <a:gd name="connsiteX45" fmla="*/ 895350 w 952500"/>
              <a:gd name="connsiteY45" fmla="*/ 104775 h 923925"/>
              <a:gd name="connsiteX46" fmla="*/ 933450 w 952500"/>
              <a:gd name="connsiteY46" fmla="*/ 133350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52500" h="923925">
                <a:moveTo>
                  <a:pt x="933450" y="133350"/>
                </a:moveTo>
                <a:cubicBezTo>
                  <a:pt x="941387" y="146050"/>
                  <a:pt x="939048" y="165269"/>
                  <a:pt x="942975" y="180975"/>
                </a:cubicBezTo>
                <a:cubicBezTo>
                  <a:pt x="945410" y="190715"/>
                  <a:pt x="952500" y="199510"/>
                  <a:pt x="952500" y="209550"/>
                </a:cubicBezTo>
                <a:cubicBezTo>
                  <a:pt x="952500" y="263618"/>
                  <a:pt x="949968" y="317861"/>
                  <a:pt x="942975" y="371475"/>
                </a:cubicBezTo>
                <a:cubicBezTo>
                  <a:pt x="940378" y="391387"/>
                  <a:pt x="935064" y="411917"/>
                  <a:pt x="923925" y="428625"/>
                </a:cubicBezTo>
                <a:cubicBezTo>
                  <a:pt x="893736" y="473908"/>
                  <a:pt x="908495" y="446340"/>
                  <a:pt x="885825" y="514350"/>
                </a:cubicBezTo>
                <a:lnTo>
                  <a:pt x="876300" y="542925"/>
                </a:lnTo>
                <a:cubicBezTo>
                  <a:pt x="875840" y="547069"/>
                  <a:pt x="867987" y="672292"/>
                  <a:pt x="847725" y="685800"/>
                </a:cubicBezTo>
                <a:lnTo>
                  <a:pt x="819150" y="704850"/>
                </a:lnTo>
                <a:cubicBezTo>
                  <a:pt x="783951" y="757648"/>
                  <a:pt x="820239" y="715887"/>
                  <a:pt x="771525" y="742950"/>
                </a:cubicBezTo>
                <a:cubicBezTo>
                  <a:pt x="751511" y="754069"/>
                  <a:pt x="733425" y="768350"/>
                  <a:pt x="714375" y="781050"/>
                </a:cubicBezTo>
                <a:cubicBezTo>
                  <a:pt x="704850" y="787400"/>
                  <a:pt x="696660" y="796480"/>
                  <a:pt x="685800" y="800100"/>
                </a:cubicBezTo>
                <a:cubicBezTo>
                  <a:pt x="613976" y="824041"/>
                  <a:pt x="702508" y="791746"/>
                  <a:pt x="628650" y="828675"/>
                </a:cubicBezTo>
                <a:cubicBezTo>
                  <a:pt x="619670" y="833165"/>
                  <a:pt x="609055" y="833710"/>
                  <a:pt x="600075" y="838200"/>
                </a:cubicBezTo>
                <a:cubicBezTo>
                  <a:pt x="589836" y="843320"/>
                  <a:pt x="581961" y="852601"/>
                  <a:pt x="571500" y="857250"/>
                </a:cubicBezTo>
                <a:cubicBezTo>
                  <a:pt x="553150" y="865405"/>
                  <a:pt x="531058" y="865161"/>
                  <a:pt x="514350" y="876300"/>
                </a:cubicBezTo>
                <a:cubicBezTo>
                  <a:pt x="484338" y="896308"/>
                  <a:pt x="490568" y="895775"/>
                  <a:pt x="457200" y="904875"/>
                </a:cubicBezTo>
                <a:cubicBezTo>
                  <a:pt x="431941" y="911764"/>
                  <a:pt x="381000" y="923925"/>
                  <a:pt x="381000" y="923925"/>
                </a:cubicBezTo>
                <a:cubicBezTo>
                  <a:pt x="349250" y="920750"/>
                  <a:pt x="317112" y="920280"/>
                  <a:pt x="285750" y="914400"/>
                </a:cubicBezTo>
                <a:cubicBezTo>
                  <a:pt x="266013" y="910699"/>
                  <a:pt x="247650" y="901700"/>
                  <a:pt x="228600" y="895350"/>
                </a:cubicBezTo>
                <a:lnTo>
                  <a:pt x="171450" y="876300"/>
                </a:lnTo>
                <a:cubicBezTo>
                  <a:pt x="161925" y="873125"/>
                  <a:pt x="151229" y="872344"/>
                  <a:pt x="142875" y="866775"/>
                </a:cubicBezTo>
                <a:lnTo>
                  <a:pt x="85725" y="828675"/>
                </a:lnTo>
                <a:cubicBezTo>
                  <a:pt x="75871" y="799114"/>
                  <a:pt x="74805" y="791425"/>
                  <a:pt x="57150" y="762000"/>
                </a:cubicBezTo>
                <a:cubicBezTo>
                  <a:pt x="45370" y="742367"/>
                  <a:pt x="26290" y="726570"/>
                  <a:pt x="19050" y="704850"/>
                </a:cubicBezTo>
                <a:lnTo>
                  <a:pt x="0" y="647700"/>
                </a:lnTo>
                <a:cubicBezTo>
                  <a:pt x="4054" y="538243"/>
                  <a:pt x="-6153" y="443712"/>
                  <a:pt x="19050" y="342900"/>
                </a:cubicBezTo>
                <a:cubicBezTo>
                  <a:pt x="21485" y="333160"/>
                  <a:pt x="24085" y="323305"/>
                  <a:pt x="28575" y="314325"/>
                </a:cubicBezTo>
                <a:cubicBezTo>
                  <a:pt x="48997" y="273481"/>
                  <a:pt x="46708" y="295093"/>
                  <a:pt x="76200" y="257175"/>
                </a:cubicBezTo>
                <a:cubicBezTo>
                  <a:pt x="136037" y="180242"/>
                  <a:pt x="87557" y="217854"/>
                  <a:pt x="142875" y="180975"/>
                </a:cubicBezTo>
                <a:cubicBezTo>
                  <a:pt x="149225" y="171450"/>
                  <a:pt x="153830" y="160495"/>
                  <a:pt x="161925" y="152400"/>
                </a:cubicBezTo>
                <a:cubicBezTo>
                  <a:pt x="170020" y="144305"/>
                  <a:pt x="183171" y="142144"/>
                  <a:pt x="190500" y="133350"/>
                </a:cubicBezTo>
                <a:cubicBezTo>
                  <a:pt x="199590" y="122442"/>
                  <a:pt x="200460" y="106158"/>
                  <a:pt x="209550" y="95250"/>
                </a:cubicBezTo>
                <a:cubicBezTo>
                  <a:pt x="229048" y="71852"/>
                  <a:pt x="242553" y="78749"/>
                  <a:pt x="266700" y="66675"/>
                </a:cubicBezTo>
                <a:cubicBezTo>
                  <a:pt x="276939" y="61555"/>
                  <a:pt x="285036" y="52745"/>
                  <a:pt x="295275" y="47625"/>
                </a:cubicBezTo>
                <a:cubicBezTo>
                  <a:pt x="310500" y="40012"/>
                  <a:pt x="347708" y="32644"/>
                  <a:pt x="361950" y="28575"/>
                </a:cubicBezTo>
                <a:cubicBezTo>
                  <a:pt x="371604" y="25817"/>
                  <a:pt x="380785" y="21485"/>
                  <a:pt x="390525" y="19050"/>
                </a:cubicBezTo>
                <a:cubicBezTo>
                  <a:pt x="406231" y="15123"/>
                  <a:pt x="422346" y="13037"/>
                  <a:pt x="438150" y="9525"/>
                </a:cubicBezTo>
                <a:cubicBezTo>
                  <a:pt x="450929" y="6685"/>
                  <a:pt x="463550" y="3175"/>
                  <a:pt x="476250" y="0"/>
                </a:cubicBezTo>
                <a:cubicBezTo>
                  <a:pt x="533400" y="3175"/>
                  <a:pt x="590677" y="4566"/>
                  <a:pt x="647700" y="9525"/>
                </a:cubicBezTo>
                <a:cubicBezTo>
                  <a:pt x="663829" y="10927"/>
                  <a:pt x="679356" y="16388"/>
                  <a:pt x="695325" y="19050"/>
                </a:cubicBezTo>
                <a:cubicBezTo>
                  <a:pt x="717470" y="22741"/>
                  <a:pt x="739775" y="25400"/>
                  <a:pt x="762000" y="28575"/>
                </a:cubicBezTo>
                <a:cubicBezTo>
                  <a:pt x="771525" y="31750"/>
                  <a:pt x="782735" y="31828"/>
                  <a:pt x="790575" y="38100"/>
                </a:cubicBezTo>
                <a:cubicBezTo>
                  <a:pt x="799514" y="45251"/>
                  <a:pt x="799917" y="60608"/>
                  <a:pt x="809625" y="66675"/>
                </a:cubicBezTo>
                <a:cubicBezTo>
                  <a:pt x="826653" y="77318"/>
                  <a:pt x="850067" y="74586"/>
                  <a:pt x="866775" y="85725"/>
                </a:cubicBezTo>
                <a:cubicBezTo>
                  <a:pt x="876300" y="92075"/>
                  <a:pt x="885111" y="99655"/>
                  <a:pt x="895350" y="104775"/>
                </a:cubicBezTo>
                <a:cubicBezTo>
                  <a:pt x="904330" y="109265"/>
                  <a:pt x="925513" y="120650"/>
                  <a:pt x="933450" y="13335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36" y="23254"/>
            <a:ext cx="1438781" cy="1201016"/>
          </a:xfrm>
          <a:prstGeom prst="rect">
            <a:avLst/>
          </a:prstGeom>
        </p:spPr>
      </p:pic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B599-C44B-4293-A72D-4046B80B8CFA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</p:spTree>
  </p:cSld>
  <p:clrMapOvr>
    <a:masterClrMapping/>
  </p:clrMapOvr>
  <p:transition advTm="3790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Ions in Linear Paul Traps 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7" y="1835150"/>
            <a:ext cx="9433619" cy="4680991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 smtClean="0"/>
              <a:t> </a:t>
            </a:r>
            <a:r>
              <a:rPr lang="en-CA" altLang="en-US" sz="3200" dirty="0" smtClean="0"/>
              <a:t>Simple harmonic motion </a:t>
            </a:r>
            <a:r>
              <a:rPr lang="en-CA" altLang="en-US" sz="3200" dirty="0" smtClean="0"/>
              <a:t>in z-direction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 smtClean="0"/>
              <a:t> </a:t>
            </a:r>
            <a:r>
              <a:rPr lang="en-CA" altLang="en-US" sz="3200" dirty="0" smtClean="0"/>
              <a:t>Number of particles and energy not conserved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/>
              <a:t>Particle-trap </a:t>
            </a:r>
            <a:r>
              <a:rPr lang="en-CA" altLang="en-US" sz="3200" dirty="0" smtClean="0"/>
              <a:t>heating</a:t>
            </a:r>
            <a:endParaRPr lang="en-CA" altLang="en-US" sz="2900" dirty="0" smtClean="0"/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 Particle-particle </a:t>
            </a:r>
            <a:r>
              <a:rPr lang="en-CA" altLang="en-US" dirty="0"/>
              <a:t>coulomb heating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 smtClean="0"/>
              <a:t> Any </a:t>
            </a:r>
            <a:r>
              <a:rPr lang="en-CA" altLang="en-US" sz="3200" dirty="0" smtClean="0"/>
              <a:t>cooling method must compete with above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42809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86061" y="1331565"/>
            <a:ext cx="9294564" cy="4178322"/>
            <a:chOff x="786061" y="1331565"/>
            <a:chExt cx="9294564" cy="4178322"/>
          </a:xfrm>
        </p:grpSpPr>
        <p:grpSp>
          <p:nvGrpSpPr>
            <p:cNvPr id="5" name="Group 4"/>
            <p:cNvGrpSpPr/>
            <p:nvPr/>
          </p:nvGrpSpPr>
          <p:grpSpPr>
            <a:xfrm>
              <a:off x="786061" y="1331565"/>
              <a:ext cx="9288784" cy="1044966"/>
              <a:chOff x="791841" y="1907629"/>
              <a:chExt cx="9288784" cy="1044966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" name="TextBox 1"/>
                  <p:cNvSpPr txBox="1"/>
                  <p:nvPr/>
                </p:nvSpPr>
                <p:spPr>
                  <a:xfrm>
                    <a:off x="791841" y="1907629"/>
                    <a:ext cx="9288784" cy="10449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r>
                      <a:rPr lang="en-CA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CA" sz="4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m:rPr>
                            <m:nor/>
                          </m:rPr>
                          <a:rPr lang="en-CA" sz="44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CA" sz="48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CA" sz="4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CA" sz="4800" b="0" i="1" baseline="30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CA" sz="44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∝ </a:t>
                    </a:r>
                    <a:r>
                      <a:rPr lang="en-CA" sz="4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Radial Potential        RPRR</a:t>
                    </a:r>
                    <a:endParaRPr lang="en-CA" sz="40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>
              <p:sp>
                <p:nvSpPr>
                  <p:cNvPr id="2" name="TextBox 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1841" y="1907629"/>
                    <a:ext cx="9288784" cy="1044966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b="-14535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" name="Right Arrow 2"/>
              <p:cNvSpPr/>
              <p:nvPr/>
            </p:nvSpPr>
            <p:spPr>
              <a:xfrm>
                <a:off x="6840512" y="2286096"/>
                <a:ext cx="648072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791841" y="3942069"/>
              <a:ext cx="9288784" cy="1044966"/>
              <a:chOff x="791841" y="3942069"/>
              <a:chExt cx="9288784" cy="1044966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791841" y="3942069"/>
                    <a:ext cx="9288784" cy="10449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CA" sz="4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m:rPr>
                            <m:nor/>
                          </m:rPr>
                          <a:rPr lang="en-CA" sz="44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CA" sz="48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CA" sz="4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CA" sz="4800" b="0" i="1" baseline="30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CA" sz="44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∝ </a:t>
                    </a:r>
                    <a:r>
                      <a:rPr lang="en-CA" sz="4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Axial Potential           APRR</a:t>
                    </a:r>
                    <a:endParaRPr lang="en-CA" sz="40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1841" y="3942069"/>
                    <a:ext cx="9288784" cy="1044966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b="-14620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Right Arrow 7"/>
              <p:cNvSpPr/>
              <p:nvPr/>
            </p:nvSpPr>
            <p:spPr>
              <a:xfrm>
                <a:off x="6834732" y="4320352"/>
                <a:ext cx="648072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534444" y="2375979"/>
              <a:ext cx="525658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2800" dirty="0" smtClean="0"/>
                <a:t>Radial Potential Reduction Rate</a:t>
              </a:r>
              <a:endParaRPr lang="en-CA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34444" y="4986667"/>
              <a:ext cx="525658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2800" dirty="0" smtClean="0"/>
                <a:t>Axial Potential Reduction Rate</a:t>
              </a:r>
              <a:endParaRPr lang="en-CA" sz="2800" dirty="0"/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B599-C44B-4293-A72D-4046B80B8CFA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1|17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370</Words>
  <Application>Microsoft Office PowerPoint</Application>
  <PresentationFormat>Custom</PresentationFormat>
  <Paragraphs>111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Microsoft YaHei</vt:lpstr>
      <vt:lpstr>Arial</vt:lpstr>
      <vt:lpstr>Cambria Math</vt:lpstr>
      <vt:lpstr>Times New Roman</vt:lpstr>
      <vt:lpstr>Tw Cen MT</vt:lpstr>
      <vt:lpstr>Wingdings</vt:lpstr>
      <vt:lpstr>Wingdings 2</vt:lpstr>
      <vt:lpstr>Median</vt:lpstr>
      <vt:lpstr> Under the supervision of Dr. Robert thompson</vt:lpstr>
      <vt:lpstr>Overview</vt:lpstr>
      <vt:lpstr>Goals &amp; Motivation</vt:lpstr>
      <vt:lpstr>Evaporative Cooling</vt:lpstr>
      <vt:lpstr>Evaporative Cooling</vt:lpstr>
      <vt:lpstr>Evaporative Cooling</vt:lpstr>
      <vt:lpstr>PowerPoint Presentation</vt:lpstr>
      <vt:lpstr>Ions in Linear Paul Traps </vt:lpstr>
      <vt:lpstr>PowerPoint Presentation</vt:lpstr>
      <vt:lpstr>Method of Investigation</vt:lpstr>
      <vt:lpstr>Results</vt:lpstr>
      <vt:lpstr>Results</vt:lpstr>
      <vt:lpstr>Results</vt:lpstr>
      <vt:lpstr>Conclusion</vt:lpstr>
      <vt:lpstr>Future work</vt:lpstr>
      <vt:lpstr>Results</vt:lpstr>
      <vt:lpstr>Constants </vt:lpstr>
      <vt:lpstr>Not all data is useful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Lohrasp</dc:creator>
  <cp:lastModifiedBy>Lohrasp Seify</cp:lastModifiedBy>
  <cp:revision>46</cp:revision>
  <cp:lastPrinted>1601-01-01T00:00:00Z</cp:lastPrinted>
  <dcterms:created xsi:type="dcterms:W3CDTF">2014-02-07T19:40:03Z</dcterms:created>
  <dcterms:modified xsi:type="dcterms:W3CDTF">2015-06-16T01:33:44Z</dcterms:modified>
</cp:coreProperties>
</file>