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43891200" cy="32918400"/>
  <p:notesSz cx="7315200" cy="96012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6666"/>
    <a:srgbClr val="404040"/>
    <a:srgbClr val="00AD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8193" autoAdjust="0"/>
    <p:restoredTop sz="99079" autoAdjust="0"/>
  </p:normalViewPr>
  <p:slideViewPr>
    <p:cSldViewPr snapToGrid="0">
      <p:cViewPr>
        <p:scale>
          <a:sx n="25" d="100"/>
          <a:sy n="25" d="100"/>
        </p:scale>
        <p:origin x="-564" y="918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860C221-30EC-8947-A5D9-A9BA5E43767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5D0AA7D-D901-6C47-84EE-7E13A6BB21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069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138935" y="3777457"/>
            <a:ext cx="21101769" cy="361464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marL="0" indent="0">
              <a:lnSpc>
                <a:spcPct val="90000"/>
              </a:lnSpc>
              <a:buNone/>
              <a:defRPr sz="8000" baseline="0">
                <a:solidFill>
                  <a:srgbClr val="00ADD2"/>
                </a:solidFill>
              </a:defRPr>
            </a:lvl1pPr>
          </a:lstStyle>
          <a:p>
            <a:pPr lvl="0"/>
            <a:r>
              <a:rPr lang="en-CA" dirty="0" smtClean="0"/>
              <a:t>Enter your poster title here. </a:t>
            </a:r>
            <a:br>
              <a:rPr lang="en-CA" dirty="0" smtClean="0"/>
            </a:br>
            <a:r>
              <a:rPr lang="en-CA" dirty="0" smtClean="0"/>
              <a:t>Vary type font size as needed. </a:t>
            </a:r>
            <a:br>
              <a:rPr lang="en-CA" dirty="0" smtClean="0"/>
            </a:br>
            <a:r>
              <a:rPr lang="en-CA" dirty="0" smtClean="0"/>
              <a:t>Use three lines if required.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38935" y="7804376"/>
            <a:ext cx="21101769" cy="16718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marR="0" indent="0" algn="l" defTabSz="21945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000" b="1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CA" dirty="0" smtClean="0"/>
              <a:t>First Name Last Name, (bold) and Title</a:t>
            </a:r>
            <a:br>
              <a:rPr lang="en-CA" dirty="0" smtClean="0"/>
            </a:br>
            <a:r>
              <a:rPr lang="en-CA" dirty="0" smtClean="0"/>
              <a:t>NRC Institute/Branch/Program, City, Province, Postal code,  CANADA</a:t>
            </a:r>
            <a:br>
              <a:rPr lang="en-CA" dirty="0" smtClean="0"/>
            </a:br>
            <a:r>
              <a:rPr lang="en-CA" dirty="0" smtClean="0"/>
              <a:t>Further relevant information about the author</a:t>
            </a:r>
            <a:endParaRPr lang="en-US" dirty="0" smtClean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212035" y="9913299"/>
            <a:ext cx="21028670" cy="0"/>
          </a:xfrm>
          <a:prstGeom prst="line">
            <a:avLst/>
          </a:prstGeom>
          <a:ln w="76200" cmpd="sng">
            <a:solidFill>
              <a:srgbClr val="00ADD2"/>
            </a:solidFill>
          </a:ln>
          <a:effectLst/>
          <a:extLst>
            <a:ext uri="{FAA26D3D-D897-4be2-8F04-BA451C77F1D7}">
              <ma14:placeholderFlag xmlns="" xmlns:ma14="http://schemas.microsoft.com/office/mac/drawingml/2011/main"/>
            </a:ex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5897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4051745" y="421784"/>
            <a:ext cx="16428365" cy="2641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26073" y="31163082"/>
            <a:ext cx="10298309" cy="1358112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  <p:sp>
        <p:nvSpPr>
          <p:cNvPr id="9" name="Text Box 28"/>
          <p:cNvSpPr txBox="1"/>
          <p:nvPr userDrawn="1"/>
        </p:nvSpPr>
        <p:spPr>
          <a:xfrm>
            <a:off x="1212034" y="31505925"/>
            <a:ext cx="24740881" cy="74897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/>
            </a:ex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font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>
                <a:solidFill>
                  <a:srgbClr val="58595B"/>
                </a:solidFill>
                <a:effectLst/>
                <a:latin typeface="Arial"/>
                <a:ea typeface="ＭＳ 明朝"/>
                <a:cs typeface="Arial"/>
              </a:rPr>
              <a:t>National Institute</a:t>
            </a:r>
            <a:r>
              <a:rPr lang="en-US" sz="2600" baseline="0" dirty="0" smtClean="0">
                <a:solidFill>
                  <a:srgbClr val="58595B"/>
                </a:solidFill>
                <a:effectLst/>
                <a:latin typeface="Arial"/>
                <a:ea typeface="ＭＳ 明朝"/>
                <a:cs typeface="Arial"/>
              </a:rPr>
              <a:t> for Nanotechnology</a:t>
            </a:r>
            <a:r>
              <a:rPr lang="en-US" sz="2600" baseline="0" dirty="0" smtClean="0">
                <a:solidFill>
                  <a:srgbClr val="00ADD2"/>
                </a:solidFill>
                <a:effectLst/>
                <a:latin typeface="Arial"/>
                <a:ea typeface="ＭＳ 明朝"/>
                <a:cs typeface="Arial"/>
              </a:rPr>
              <a:t> • </a:t>
            </a:r>
            <a:r>
              <a:rPr lang="en-US" sz="2600" dirty="0" smtClean="0">
                <a:solidFill>
                  <a:srgbClr val="58595B"/>
                </a:solidFill>
                <a:effectLst/>
                <a:latin typeface="Arial"/>
                <a:ea typeface="ＭＳ 明朝"/>
                <a:cs typeface="Arial"/>
              </a:rPr>
              <a:t>11421 </a:t>
            </a:r>
            <a:r>
              <a:rPr lang="en-US" sz="2600" dirty="0">
                <a:solidFill>
                  <a:srgbClr val="58595B"/>
                </a:solidFill>
                <a:effectLst/>
                <a:latin typeface="Arial"/>
                <a:ea typeface="ＭＳ 明朝"/>
                <a:cs typeface="Arial"/>
              </a:rPr>
              <a:t>Saskatchewan Drive, Edmonton, AB  T6G </a:t>
            </a:r>
            <a:r>
              <a:rPr lang="en-US" sz="2600" dirty="0" smtClean="0">
                <a:solidFill>
                  <a:srgbClr val="58595B"/>
                </a:solidFill>
                <a:effectLst/>
                <a:latin typeface="Arial"/>
                <a:ea typeface="ＭＳ 明朝"/>
                <a:cs typeface="Arial"/>
              </a:rPr>
              <a:t>2M9</a:t>
            </a:r>
            <a:r>
              <a:rPr lang="en-US" sz="2600" baseline="0" dirty="0" smtClean="0">
                <a:solidFill>
                  <a:srgbClr val="00ADD2"/>
                </a:solidFill>
                <a:effectLst/>
                <a:latin typeface="Arial"/>
                <a:ea typeface="ＭＳ 明朝"/>
                <a:cs typeface="Arial"/>
              </a:rPr>
              <a:t> • </a:t>
            </a:r>
            <a:r>
              <a:rPr lang="en-US" sz="2600" dirty="0" err="1" smtClean="0">
                <a:solidFill>
                  <a:srgbClr val="58595B"/>
                </a:solidFill>
                <a:effectLst/>
                <a:latin typeface="Arial"/>
                <a:ea typeface="ＭＳ 明朝"/>
                <a:cs typeface="Arial"/>
              </a:rPr>
              <a:t>nint</a:t>
            </a:r>
            <a:r>
              <a:rPr lang="en-US" sz="2600" dirty="0" err="1">
                <a:solidFill>
                  <a:srgbClr val="58595B"/>
                </a:solidFill>
                <a:effectLst/>
                <a:latin typeface="Arial"/>
                <a:ea typeface="ＭＳ 明朝"/>
                <a:cs typeface="Arial"/>
              </a:rPr>
              <a:t>-innt.ca</a:t>
            </a:r>
            <a:endParaRPr lang="en-US" sz="2600" dirty="0">
              <a:solidFill>
                <a:srgbClr val="696A6D"/>
              </a:solidFill>
              <a:effectLst/>
              <a:latin typeface="Arial"/>
              <a:ea typeface="ＭＳ 明朝"/>
              <a:cs typeface="Times New Roman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212035" y="3433008"/>
            <a:ext cx="41812347" cy="0"/>
          </a:xfrm>
          <a:prstGeom prst="line">
            <a:avLst/>
          </a:prstGeom>
          <a:ln w="76200" cmpd="sng">
            <a:solidFill>
              <a:srgbClr val="00ADD2"/>
            </a:solidFill>
          </a:ln>
          <a:effectLst/>
          <a:extLst>
            <a:ext uri="{FAA26D3D-D897-4be2-8F04-BA451C77F1D7}">
              <ma14:placeholderFlag xmlns="" xmlns:ma14="http://schemas.microsoft.com/office/mac/drawingml/2011/main"/>
            </a:ex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1212035" y="30841697"/>
            <a:ext cx="41812347" cy="0"/>
          </a:xfrm>
          <a:prstGeom prst="line">
            <a:avLst/>
          </a:prstGeom>
          <a:ln w="76200" cmpd="sng">
            <a:solidFill>
              <a:srgbClr val="00ADD2"/>
            </a:solidFill>
          </a:ln>
          <a:effectLst/>
          <a:extLst>
            <a:ext uri="{FAA26D3D-D897-4be2-8F04-BA451C77F1D7}">
              <ma14:placeholderFlag xmlns="" xmlns:ma14="http://schemas.microsoft.com/office/mac/drawingml/2011/main"/>
            </a:ex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7552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18" Type="http://schemas.openxmlformats.org/officeDocument/2006/relationships/image" Target="../media/image18.jpeg"/><Relationship Id="rId26" Type="http://schemas.openxmlformats.org/officeDocument/2006/relationships/image" Target="../media/image26.jpeg"/><Relationship Id="rId3" Type="http://schemas.openxmlformats.org/officeDocument/2006/relationships/image" Target="../media/image6.png"/><Relationship Id="rId21" Type="http://schemas.openxmlformats.org/officeDocument/2006/relationships/image" Target="../media/image21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17.jpeg"/><Relationship Id="rId25" Type="http://schemas.openxmlformats.org/officeDocument/2006/relationships/image" Target="../media/image25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.tiff"/><Relationship Id="rId20" Type="http://schemas.openxmlformats.org/officeDocument/2006/relationships/image" Target="../media/image2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4.png"/><Relationship Id="rId5" Type="http://schemas.openxmlformats.org/officeDocument/2006/relationships/image" Target="../media/image7.png"/><Relationship Id="rId15" Type="http://schemas.openxmlformats.org/officeDocument/2006/relationships/oleObject" Target="../embeddings/oleObject3.bin"/><Relationship Id="rId23" Type="http://schemas.openxmlformats.org/officeDocument/2006/relationships/image" Target="../media/image23.png"/><Relationship Id="rId10" Type="http://schemas.openxmlformats.org/officeDocument/2006/relationships/image" Target="../media/image12.png"/><Relationship Id="rId19" Type="http://schemas.openxmlformats.org/officeDocument/2006/relationships/image" Target="../media/image1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tiff"/><Relationship Id="rId14" Type="http://schemas.openxmlformats.org/officeDocument/2006/relationships/oleObject" Target="../embeddings/oleObject2.bin"/><Relationship Id="rId2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8800" b="1" dirty="0" smtClean="0"/>
              <a:t>GC-MS to GC-NOMS: A step towards portable analysis</a:t>
            </a:r>
            <a:endParaRPr lang="en-US" sz="8800" b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4400" b="0" dirty="0" err="1" smtClean="0"/>
              <a:t>A.Venkatasubramanian</a:t>
            </a:r>
            <a:r>
              <a:rPr lang="en-CA" sz="4400" b="0" dirty="0" smtClean="0"/>
              <a:t>, </a:t>
            </a:r>
            <a:r>
              <a:rPr lang="en-CA" sz="4400" b="0" dirty="0" err="1" smtClean="0"/>
              <a:t>S.K.Roy</a:t>
            </a:r>
            <a:r>
              <a:rPr lang="en-CA" sz="4400" b="0" dirty="0" smtClean="0"/>
              <a:t>, </a:t>
            </a:r>
            <a:r>
              <a:rPr lang="en-CA" sz="4400" b="0" dirty="0" err="1" smtClean="0"/>
              <a:t>V.T.K.Sauer</a:t>
            </a:r>
            <a:r>
              <a:rPr lang="en-CA" sz="4400" b="0" dirty="0" smtClean="0"/>
              <a:t>, </a:t>
            </a:r>
            <a:r>
              <a:rPr lang="en-CA" sz="4400" b="0" dirty="0" err="1" smtClean="0"/>
              <a:t>W.K.Hiebert</a:t>
            </a:r>
            <a:endParaRPr lang="en-US" sz="4400" b="0" dirty="0" smtClean="0"/>
          </a:p>
          <a:p>
            <a:pPr algn="ctr"/>
            <a:r>
              <a:rPr lang="en-US" sz="4400" b="0" dirty="0" smtClean="0"/>
              <a:t>National Institute of Nanotechnology, 11421 Saskatchewan Drive, Edmonton, AB, Canada</a:t>
            </a:r>
            <a:endParaRPr lang="en-US" sz="4400" b="0" dirty="0"/>
          </a:p>
        </p:txBody>
      </p:sp>
      <p:sp>
        <p:nvSpPr>
          <p:cNvPr id="31" name="Rectangle 30"/>
          <p:cNvSpPr/>
          <p:nvPr/>
        </p:nvSpPr>
        <p:spPr>
          <a:xfrm>
            <a:off x="4192460" y="10083836"/>
            <a:ext cx="2552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000" b="1" dirty="0" smtClean="0">
                <a:solidFill>
                  <a:schemeClr val="tx2"/>
                </a:solidFill>
              </a:rPr>
              <a:t>Motivation</a:t>
            </a:r>
            <a:endParaRPr lang="en-US" altLang="en-US" sz="4000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85875" y="10887075"/>
            <a:ext cx="80581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objective of this research is to develop portable metabolomic devices for companion diagnostics and personalized medicine.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 motivation was to identify new sensing mechanism that can potentially replace the Mass spectrometer (MS) from the Gas chromatography (GC) – Mass spectrometer (MS) system to improve its portability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3934"/>
          <a:stretch/>
        </p:blipFill>
        <p:spPr bwMode="auto">
          <a:xfrm>
            <a:off x="1903812" y="20100114"/>
            <a:ext cx="4572000" cy="346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7" name="Straight Arrow Connector 96"/>
          <p:cNvCxnSpPr/>
          <p:nvPr/>
        </p:nvCxnSpPr>
        <p:spPr>
          <a:xfrm>
            <a:off x="2024007" y="20779348"/>
            <a:ext cx="740664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5558412" y="20779348"/>
            <a:ext cx="740664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eform 98"/>
          <p:cNvSpPr>
            <a:spLocks noChangeAspect="1"/>
          </p:cNvSpPr>
          <p:nvPr/>
        </p:nvSpPr>
        <p:spPr>
          <a:xfrm>
            <a:off x="2894412" y="20861790"/>
            <a:ext cx="2557033" cy="1731922"/>
          </a:xfrm>
          <a:custGeom>
            <a:avLst/>
            <a:gdLst>
              <a:gd name="connsiteX0" fmla="*/ 1457898 w 2317108"/>
              <a:gd name="connsiteY0" fmla="*/ 7573 h 1558113"/>
              <a:gd name="connsiteX1" fmla="*/ 1957431 w 2317108"/>
              <a:gd name="connsiteY1" fmla="*/ 143039 h 1558113"/>
              <a:gd name="connsiteX2" fmla="*/ 2270698 w 2317108"/>
              <a:gd name="connsiteY2" fmla="*/ 507106 h 1558113"/>
              <a:gd name="connsiteX3" fmla="*/ 2279164 w 2317108"/>
              <a:gd name="connsiteY3" fmla="*/ 1032039 h 1558113"/>
              <a:gd name="connsiteX4" fmla="*/ 1923564 w 2317108"/>
              <a:gd name="connsiteY4" fmla="*/ 1404573 h 1558113"/>
              <a:gd name="connsiteX5" fmla="*/ 1491764 w 2317108"/>
              <a:gd name="connsiteY5" fmla="*/ 1540039 h 1558113"/>
              <a:gd name="connsiteX6" fmla="*/ 848298 w 2317108"/>
              <a:gd name="connsiteY6" fmla="*/ 1548506 h 1558113"/>
              <a:gd name="connsiteX7" fmla="*/ 433431 w 2317108"/>
              <a:gd name="connsiteY7" fmla="*/ 1463839 h 1558113"/>
              <a:gd name="connsiteX8" fmla="*/ 103231 w 2317108"/>
              <a:gd name="connsiteY8" fmla="*/ 1159039 h 1558113"/>
              <a:gd name="connsiteX9" fmla="*/ 10098 w 2317108"/>
              <a:gd name="connsiteY9" fmla="*/ 617173 h 1558113"/>
              <a:gd name="connsiteX10" fmla="*/ 306431 w 2317108"/>
              <a:gd name="connsiteY10" fmla="*/ 210773 h 1558113"/>
              <a:gd name="connsiteX11" fmla="*/ 805964 w 2317108"/>
              <a:gd name="connsiteY11" fmla="*/ 24506 h 1558113"/>
              <a:gd name="connsiteX12" fmla="*/ 1161564 w 2317108"/>
              <a:gd name="connsiteY12" fmla="*/ 7573 h 1558113"/>
              <a:gd name="connsiteX0" fmla="*/ 1442786 w 2301996"/>
              <a:gd name="connsiteY0" fmla="*/ 7573 h 1558113"/>
              <a:gd name="connsiteX1" fmla="*/ 1942319 w 2301996"/>
              <a:gd name="connsiteY1" fmla="*/ 143039 h 1558113"/>
              <a:gd name="connsiteX2" fmla="*/ 2255586 w 2301996"/>
              <a:gd name="connsiteY2" fmla="*/ 507106 h 1558113"/>
              <a:gd name="connsiteX3" fmla="*/ 2264052 w 2301996"/>
              <a:gd name="connsiteY3" fmla="*/ 1032039 h 1558113"/>
              <a:gd name="connsiteX4" fmla="*/ 1908452 w 2301996"/>
              <a:gd name="connsiteY4" fmla="*/ 1404573 h 1558113"/>
              <a:gd name="connsiteX5" fmla="*/ 1476652 w 2301996"/>
              <a:gd name="connsiteY5" fmla="*/ 1540039 h 1558113"/>
              <a:gd name="connsiteX6" fmla="*/ 833186 w 2301996"/>
              <a:gd name="connsiteY6" fmla="*/ 1548506 h 1558113"/>
              <a:gd name="connsiteX7" fmla="*/ 418319 w 2301996"/>
              <a:gd name="connsiteY7" fmla="*/ 1463839 h 1558113"/>
              <a:gd name="connsiteX8" fmla="*/ 88119 w 2301996"/>
              <a:gd name="connsiteY8" fmla="*/ 1159039 h 1558113"/>
              <a:gd name="connsiteX9" fmla="*/ 11920 w 2301996"/>
              <a:gd name="connsiteY9" fmla="*/ 642573 h 1558113"/>
              <a:gd name="connsiteX10" fmla="*/ 291319 w 2301996"/>
              <a:gd name="connsiteY10" fmla="*/ 210773 h 1558113"/>
              <a:gd name="connsiteX11" fmla="*/ 790852 w 2301996"/>
              <a:gd name="connsiteY11" fmla="*/ 24506 h 1558113"/>
              <a:gd name="connsiteX12" fmla="*/ 1146452 w 2301996"/>
              <a:gd name="connsiteY12" fmla="*/ 7573 h 155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01996" h="1558113">
                <a:moveTo>
                  <a:pt x="1442786" y="7573"/>
                </a:moveTo>
                <a:cubicBezTo>
                  <a:pt x="1624819" y="33678"/>
                  <a:pt x="1806852" y="59784"/>
                  <a:pt x="1942319" y="143039"/>
                </a:cubicBezTo>
                <a:cubicBezTo>
                  <a:pt x="2077786" y="226294"/>
                  <a:pt x="2201964" y="358939"/>
                  <a:pt x="2255586" y="507106"/>
                </a:cubicBezTo>
                <a:cubicBezTo>
                  <a:pt x="2309208" y="655273"/>
                  <a:pt x="2321908" y="882461"/>
                  <a:pt x="2264052" y="1032039"/>
                </a:cubicBezTo>
                <a:cubicBezTo>
                  <a:pt x="2206196" y="1181617"/>
                  <a:pt x="2039685" y="1319906"/>
                  <a:pt x="1908452" y="1404573"/>
                </a:cubicBezTo>
                <a:cubicBezTo>
                  <a:pt x="1777219" y="1489240"/>
                  <a:pt x="1655863" y="1516050"/>
                  <a:pt x="1476652" y="1540039"/>
                </a:cubicBezTo>
                <a:cubicBezTo>
                  <a:pt x="1297441" y="1564028"/>
                  <a:pt x="1009575" y="1561206"/>
                  <a:pt x="833186" y="1548506"/>
                </a:cubicBezTo>
                <a:cubicBezTo>
                  <a:pt x="656797" y="1535806"/>
                  <a:pt x="542497" y="1528750"/>
                  <a:pt x="418319" y="1463839"/>
                </a:cubicBezTo>
                <a:cubicBezTo>
                  <a:pt x="294141" y="1398928"/>
                  <a:pt x="155852" y="1295917"/>
                  <a:pt x="88119" y="1159039"/>
                </a:cubicBezTo>
                <a:cubicBezTo>
                  <a:pt x="20386" y="1022161"/>
                  <a:pt x="-21947" y="800617"/>
                  <a:pt x="11920" y="642573"/>
                </a:cubicBezTo>
                <a:cubicBezTo>
                  <a:pt x="45787" y="484529"/>
                  <a:pt x="161497" y="313784"/>
                  <a:pt x="291319" y="210773"/>
                </a:cubicBezTo>
                <a:cubicBezTo>
                  <a:pt x="421141" y="107762"/>
                  <a:pt x="648330" y="58373"/>
                  <a:pt x="790852" y="24506"/>
                </a:cubicBezTo>
                <a:cubicBezTo>
                  <a:pt x="933374" y="-9361"/>
                  <a:pt x="1039913" y="-894"/>
                  <a:pt x="1146452" y="7573"/>
                </a:cubicBezTo>
              </a:path>
            </a:pathLst>
          </a:custGeom>
          <a:noFill/>
          <a:ln>
            <a:solidFill>
              <a:srgbClr val="C0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600" tIns="30299" rIns="60600" bIns="30299" rtlCol="0" anchor="ctr"/>
          <a:lstStyle/>
          <a:p>
            <a:pPr algn="ctr"/>
            <a:endParaRPr lang="en-CA"/>
          </a:p>
        </p:txBody>
      </p:sp>
      <p:sp>
        <p:nvSpPr>
          <p:cNvPr id="100" name="Left Brace 99"/>
          <p:cNvSpPr>
            <a:spLocks noChangeAspect="1"/>
          </p:cNvSpPr>
          <p:nvPr/>
        </p:nvSpPr>
        <p:spPr>
          <a:xfrm rot="16200000">
            <a:off x="4084695" y="22051159"/>
            <a:ext cx="210235" cy="198120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0600" tIns="30299" rIns="60600" bIns="30299" rtlCol="0" anchor="ctr"/>
          <a:lstStyle/>
          <a:p>
            <a:pPr algn="ctr"/>
            <a:endParaRPr lang="en-CA"/>
          </a:p>
        </p:txBody>
      </p:sp>
      <p:cxnSp>
        <p:nvCxnSpPr>
          <p:cNvPr id="101" name="Straight Connector 100"/>
          <p:cNvCxnSpPr/>
          <p:nvPr/>
        </p:nvCxnSpPr>
        <p:spPr>
          <a:xfrm>
            <a:off x="2132412" y="22576614"/>
            <a:ext cx="4754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2024976" y="22182914"/>
            <a:ext cx="710686" cy="368966"/>
          </a:xfrm>
          <a:prstGeom prst="rect">
            <a:avLst/>
          </a:prstGeom>
          <a:noFill/>
        </p:spPr>
        <p:txBody>
          <a:bodyPr wrap="none" lIns="60600" tIns="30299" rIns="60600" bIns="30299" rtlCol="0">
            <a:spAutoFit/>
          </a:bodyPr>
          <a:lstStyle/>
          <a:p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0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CA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CA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" name="Straight Arrow Connector 102"/>
          <p:cNvCxnSpPr/>
          <p:nvPr/>
        </p:nvCxnSpPr>
        <p:spPr>
          <a:xfrm flipV="1">
            <a:off x="4875612" y="22807904"/>
            <a:ext cx="0" cy="22591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440762" y="22513114"/>
            <a:ext cx="1350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vibration</a:t>
            </a:r>
          </a:p>
        </p:txBody>
      </p:sp>
      <p:cxnSp>
        <p:nvCxnSpPr>
          <p:cNvPr id="105" name="Straight Connector 104"/>
          <p:cNvCxnSpPr/>
          <p:nvPr/>
        </p:nvCxnSpPr>
        <p:spPr bwMode="auto">
          <a:xfrm flipV="1">
            <a:off x="4873112" y="22769347"/>
            <a:ext cx="631150" cy="1515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6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68793357"/>
              </p:ext>
            </p:extLst>
          </p:nvPr>
        </p:nvGraphicFramePr>
        <p:xfrm>
          <a:off x="5661782" y="19326436"/>
          <a:ext cx="6344417" cy="4888154"/>
        </p:xfrm>
        <a:graphic>
          <a:graphicData uri="http://schemas.openxmlformats.org/presentationml/2006/ole">
            <p:oleObj spid="_x0000_s1026" name="Graph" r:id="rId4" imgW="30289255" imgH="23336028" progId="">
              <p:embed/>
            </p:oleObj>
          </a:graphicData>
        </a:graphic>
      </p:graphicFrame>
      <p:sp>
        <p:nvSpPr>
          <p:cNvPr id="107" name="Oval 106"/>
          <p:cNvSpPr/>
          <p:nvPr/>
        </p:nvSpPr>
        <p:spPr bwMode="auto">
          <a:xfrm>
            <a:off x="9681654" y="21484090"/>
            <a:ext cx="76200" cy="76200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9351454" y="22804890"/>
            <a:ext cx="266700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val 108"/>
          <p:cNvSpPr/>
          <p:nvPr/>
        </p:nvSpPr>
        <p:spPr bwMode="auto">
          <a:xfrm>
            <a:off x="9681654" y="21979390"/>
            <a:ext cx="76200" cy="76200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 flipV="1">
            <a:off x="9929304" y="21484090"/>
            <a:ext cx="0" cy="57150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 bwMode="auto">
          <a:xfrm>
            <a:off x="9719754" y="20779348"/>
            <a:ext cx="0" cy="21954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12" name="TextBox 111"/>
          <p:cNvSpPr txBox="1"/>
          <p:nvPr/>
        </p:nvSpPr>
        <p:spPr>
          <a:xfrm>
            <a:off x="8311271" y="22287504"/>
            <a:ext cx="11544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Dl</a:t>
            </a:r>
          </a:p>
          <a:p>
            <a:pPr algn="ctr"/>
            <a:r>
              <a:rPr lang="en-CA" sz="2000" dirty="0" smtClean="0">
                <a:solidFill>
                  <a:schemeClr val="accent2"/>
                </a:solidFill>
              </a:rPr>
              <a:t>vibration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9338754" y="20328390"/>
            <a:ext cx="737937" cy="368966"/>
          </a:xfrm>
          <a:prstGeom prst="rect">
            <a:avLst/>
          </a:prstGeom>
          <a:noFill/>
        </p:spPr>
        <p:txBody>
          <a:bodyPr wrap="none" lIns="60600" tIns="30299" rIns="60600" bIns="30299" rtlCol="0">
            <a:spAutoFit/>
          </a:bodyPr>
          <a:lstStyle/>
          <a:p>
            <a:r>
              <a:rPr lang="en-CA" sz="2000" b="1" dirty="0" err="1" smtClean="0">
                <a:solidFill>
                  <a:srgbClr val="00B05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l</a:t>
            </a:r>
            <a:r>
              <a:rPr lang="en-CA" sz="2000" b="1" baseline="-25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endParaRPr lang="en-CA" sz="2000" b="1" baseline="-25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 rot="16200000">
            <a:off x="9580870" y="21419102"/>
            <a:ext cx="1439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modulation</a:t>
            </a:r>
          </a:p>
          <a:p>
            <a:pPr algn="ctr"/>
            <a:r>
              <a:rPr lang="en-CA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CA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</a:t>
            </a:r>
          </a:p>
        </p:txBody>
      </p:sp>
      <p:sp>
        <p:nvSpPr>
          <p:cNvPr id="115" name="Freeform 114"/>
          <p:cNvSpPr/>
          <p:nvPr/>
        </p:nvSpPr>
        <p:spPr bwMode="auto">
          <a:xfrm>
            <a:off x="9745661" y="22207990"/>
            <a:ext cx="188475" cy="558800"/>
          </a:xfrm>
          <a:custGeom>
            <a:avLst/>
            <a:gdLst>
              <a:gd name="connsiteX0" fmla="*/ 0 w 247143"/>
              <a:gd name="connsiteY0" fmla="*/ 558800 h 558800"/>
              <a:gd name="connsiteX1" fmla="*/ 215900 w 247143"/>
              <a:gd name="connsiteY1" fmla="*/ 381000 h 558800"/>
              <a:gd name="connsiteX2" fmla="*/ 241300 w 247143"/>
              <a:gd name="connsiteY2" fmla="*/ 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143" h="558800">
                <a:moveTo>
                  <a:pt x="0" y="558800"/>
                </a:moveTo>
                <a:cubicBezTo>
                  <a:pt x="87841" y="516466"/>
                  <a:pt x="175683" y="474133"/>
                  <a:pt x="215900" y="381000"/>
                </a:cubicBezTo>
                <a:cubicBezTo>
                  <a:pt x="256117" y="287867"/>
                  <a:pt x="248708" y="143933"/>
                  <a:pt x="241300" y="0"/>
                </a:cubicBezTo>
              </a:path>
            </a:pathLst>
          </a:custGeom>
          <a:noFill/>
          <a:ln w="63500" cap="flat" cmpd="dbl" algn="ctr">
            <a:solidFill>
              <a:schemeClr val="accent2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" name="Content Placeholder 2"/>
          <p:cNvSpPr txBox="1">
            <a:spLocks/>
          </p:cNvSpPr>
          <p:nvPr/>
        </p:nvSpPr>
        <p:spPr>
          <a:xfrm>
            <a:off x="1750792" y="24420310"/>
            <a:ext cx="8153400" cy="4525963"/>
          </a:xfrm>
          <a:prstGeom prst="rect">
            <a:avLst/>
          </a:prstGeom>
        </p:spPr>
        <p:txBody>
          <a:bodyPr/>
          <a:lstStyle>
            <a:lvl1pPr marL="228600" indent="-228600" algn="l" defTabSz="43894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28600" algn="l" defTabSz="43894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438943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</a:defRPr>
            </a:lvl3pPr>
            <a:lvl4pPr marL="1600200" indent="-228600" algn="l" defTabSz="438943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85750" algn="l" defTabSz="438943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85750" algn="l" defTabSz="4389438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85750" algn="l" defTabSz="4389438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85750" algn="l" defTabSz="4389438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85750" algn="l" defTabSz="4389438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000" kern="0" dirty="0" smtClean="0"/>
              <a:t>SOI platform; Foundry photonic fabrication; NOMS finishing in-house</a:t>
            </a:r>
          </a:p>
        </p:txBody>
      </p:sp>
      <p:pic>
        <p:nvPicPr>
          <p:cNvPr id="134" name="Picture 6" descr="R4-zoomout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584" t="10539" b="22598"/>
          <a:stretch/>
        </p:blipFill>
        <p:spPr bwMode="auto">
          <a:xfrm>
            <a:off x="4237477" y="26335872"/>
            <a:ext cx="2847315" cy="1528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" name="Oval 10"/>
          <p:cNvSpPr>
            <a:spLocks noChangeArrowheads="1"/>
          </p:cNvSpPr>
          <p:nvPr/>
        </p:nvSpPr>
        <p:spPr bwMode="auto">
          <a:xfrm>
            <a:off x="5654456" y="27169670"/>
            <a:ext cx="319087" cy="160337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6" name="Line 11"/>
          <p:cNvSpPr>
            <a:spLocks noChangeShapeType="1"/>
          </p:cNvSpPr>
          <p:nvPr/>
        </p:nvSpPr>
        <p:spPr bwMode="auto">
          <a:xfrm flipH="1" flipV="1">
            <a:off x="5973543" y="27330007"/>
            <a:ext cx="958850" cy="723038"/>
          </a:xfrm>
          <a:prstGeom prst="line">
            <a:avLst/>
          </a:prstGeom>
          <a:noFill/>
          <a:ln w="9525">
            <a:solidFill>
              <a:srgbClr val="25406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37" name="Text Box 12"/>
          <p:cNvSpPr txBox="1">
            <a:spLocks noChangeArrowheads="1"/>
          </p:cNvSpPr>
          <p:nvPr/>
        </p:nvSpPr>
        <p:spPr bwMode="auto">
          <a:xfrm>
            <a:off x="4259043" y="27869689"/>
            <a:ext cx="24673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 dirty="0"/>
              <a:t>released waveguide</a:t>
            </a:r>
          </a:p>
        </p:txBody>
      </p:sp>
      <p:pic>
        <p:nvPicPr>
          <p:cNvPr id="13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7431"/>
          <a:stretch>
            <a:fillRect/>
          </a:stretch>
        </p:blipFill>
        <p:spPr bwMode="auto">
          <a:xfrm>
            <a:off x="2496918" y="24877510"/>
            <a:ext cx="4568825" cy="1287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39" name="Straight Connector 138"/>
          <p:cNvCxnSpPr/>
          <p:nvPr/>
        </p:nvCxnSpPr>
        <p:spPr>
          <a:xfrm>
            <a:off x="4296537" y="26479199"/>
            <a:ext cx="1727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4417187" y="26325310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10 </a:t>
            </a:r>
            <a:r>
              <a:rPr lang="en-CA" sz="1400" dirty="0" smtClean="0">
                <a:latin typeface="Symbol" panose="05050102010706020507" pitchFamily="18" charset="2"/>
              </a:rPr>
              <a:t>m</a:t>
            </a:r>
            <a:r>
              <a:rPr lang="en-CA" sz="1400" dirty="0" smtClean="0"/>
              <a:t>m</a:t>
            </a:r>
            <a:endParaRPr lang="en-CA" sz="1400" dirty="0"/>
          </a:p>
        </p:txBody>
      </p:sp>
      <p:cxnSp>
        <p:nvCxnSpPr>
          <p:cNvPr id="141" name="Straight Connector 140"/>
          <p:cNvCxnSpPr>
            <a:stCxn id="136" idx="0"/>
            <a:endCxn id="137" idx="3"/>
          </p:cNvCxnSpPr>
          <p:nvPr/>
        </p:nvCxnSpPr>
        <p:spPr>
          <a:xfrm flipH="1">
            <a:off x="6726385" y="28053045"/>
            <a:ext cx="206008" cy="16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2" name="Picture 66" descr="File0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933" b="10810"/>
          <a:stretch/>
        </p:blipFill>
        <p:spPr bwMode="auto">
          <a:xfrm>
            <a:off x="2496917" y="26338136"/>
            <a:ext cx="1722453" cy="1531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3" name="Straight Connector 142"/>
          <p:cNvCxnSpPr/>
          <p:nvPr/>
        </p:nvCxnSpPr>
        <p:spPr>
          <a:xfrm>
            <a:off x="2588993" y="26494288"/>
            <a:ext cx="37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2893793" y="26341134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1 </a:t>
            </a:r>
            <a:r>
              <a:rPr lang="en-CA" sz="1400" dirty="0" smtClean="0">
                <a:latin typeface="Symbol" panose="05050102010706020507" pitchFamily="18" charset="2"/>
              </a:rPr>
              <a:t>m</a:t>
            </a:r>
            <a:r>
              <a:rPr lang="en-CA" sz="1400" dirty="0" smtClean="0"/>
              <a:t>m</a:t>
            </a:r>
            <a:endParaRPr lang="en-CA" sz="1400" dirty="0"/>
          </a:p>
        </p:txBody>
      </p:sp>
      <p:sp>
        <p:nvSpPr>
          <p:cNvPr id="145" name="Text Box 12"/>
          <p:cNvSpPr txBox="1">
            <a:spLocks noChangeArrowheads="1"/>
          </p:cNvSpPr>
          <p:nvPr/>
        </p:nvSpPr>
        <p:spPr bwMode="auto">
          <a:xfrm>
            <a:off x="2478468" y="27862176"/>
            <a:ext cx="18806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 dirty="0" smtClean="0"/>
              <a:t>grating coupler</a:t>
            </a:r>
            <a:endParaRPr lang="en-US" altLang="en-US" sz="2000" dirty="0"/>
          </a:p>
        </p:txBody>
      </p:sp>
      <p:pic>
        <p:nvPicPr>
          <p:cNvPr id="146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993" y="28246394"/>
            <a:ext cx="3079750" cy="90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" name="Line 11"/>
          <p:cNvSpPr>
            <a:spLocks noChangeShapeType="1"/>
          </p:cNvSpPr>
          <p:nvPr/>
        </p:nvSpPr>
        <p:spPr bwMode="auto">
          <a:xfrm flipH="1">
            <a:off x="5525868" y="28053046"/>
            <a:ext cx="1406524" cy="485564"/>
          </a:xfrm>
          <a:prstGeom prst="line">
            <a:avLst/>
          </a:prstGeom>
          <a:noFill/>
          <a:ln w="9525">
            <a:solidFill>
              <a:srgbClr val="25406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48" name="Rectangle 147"/>
          <p:cNvSpPr/>
          <p:nvPr/>
        </p:nvSpPr>
        <p:spPr>
          <a:xfrm>
            <a:off x="2496917" y="28246394"/>
            <a:ext cx="1489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i="1" dirty="0" smtClean="0"/>
              <a:t>LETI or IMEC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i="1" dirty="0" smtClean="0"/>
              <a:t>via CMC</a:t>
            </a:r>
            <a:endParaRPr lang="en-US" sz="2000" i="1" dirty="0"/>
          </a:p>
        </p:txBody>
      </p:sp>
      <p:sp>
        <p:nvSpPr>
          <p:cNvPr id="149" name="Text Box 12"/>
          <p:cNvSpPr txBox="1">
            <a:spLocks noChangeArrowheads="1"/>
          </p:cNvSpPr>
          <p:nvPr/>
        </p:nvSpPr>
        <p:spPr bwMode="auto">
          <a:xfrm rot="16200000">
            <a:off x="5451392" y="26977745"/>
            <a:ext cx="388760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 dirty="0" smtClean="0"/>
              <a:t>Lateral coupling geometry with</a:t>
            </a:r>
          </a:p>
          <a:p>
            <a:pPr eaLnBrk="1" hangingPunct="1"/>
            <a:r>
              <a:rPr lang="en-US" altLang="en-US" sz="2000" dirty="0" err="1" smtClean="0"/>
              <a:t>maskless</a:t>
            </a:r>
            <a:r>
              <a:rPr lang="en-US" altLang="en-US" sz="2000" dirty="0" smtClean="0"/>
              <a:t> release step (V Sauer)</a:t>
            </a:r>
            <a:endParaRPr lang="en-US" altLang="en-US" sz="2000" dirty="0"/>
          </a:p>
        </p:txBody>
      </p:sp>
      <p:sp>
        <p:nvSpPr>
          <p:cNvPr id="150" name="Text Box 12"/>
          <p:cNvSpPr txBox="1">
            <a:spLocks noChangeArrowheads="1"/>
          </p:cNvSpPr>
          <p:nvPr/>
        </p:nvSpPr>
        <p:spPr bwMode="auto">
          <a:xfrm rot="16200000">
            <a:off x="18806" y="26788399"/>
            <a:ext cx="426270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25406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 dirty="0" smtClean="0"/>
              <a:t>Substrate coupling geometry with</a:t>
            </a:r>
          </a:p>
          <a:p>
            <a:pPr eaLnBrk="1" hangingPunct="1"/>
            <a:r>
              <a:rPr lang="en-US" altLang="en-US" sz="2000" dirty="0" smtClean="0"/>
              <a:t>lithographically defined release step</a:t>
            </a:r>
            <a:endParaRPr lang="en-US" altLang="en-US" sz="2000" dirty="0"/>
          </a:p>
        </p:txBody>
      </p:sp>
      <p:pic>
        <p:nvPicPr>
          <p:cNvPr id="151" name="Picture 1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953" y="24877509"/>
            <a:ext cx="2258231" cy="4270699"/>
          </a:xfrm>
          <a:prstGeom prst="rect">
            <a:avLst/>
          </a:prstGeom>
        </p:spPr>
      </p:pic>
      <p:sp>
        <p:nvSpPr>
          <p:cNvPr id="152" name="Rectangle 4"/>
          <p:cNvSpPr>
            <a:spLocks noChangeArrowheads="1"/>
          </p:cNvSpPr>
          <p:nvPr/>
        </p:nvSpPr>
        <p:spPr bwMode="auto">
          <a:xfrm>
            <a:off x="2478468" y="29219725"/>
            <a:ext cx="739599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CA" sz="3200" b="1" i="1" dirty="0" smtClean="0">
                <a:solidFill>
                  <a:schemeClr val="accent2"/>
                </a:solidFill>
              </a:rPr>
              <a:t>Sauer, Diao, Freeman, Hiebert,</a:t>
            </a:r>
          </a:p>
          <a:p>
            <a:r>
              <a:rPr lang="en-CA" sz="3200" b="1" i="1" dirty="0" smtClean="0">
                <a:solidFill>
                  <a:schemeClr val="accent2"/>
                </a:solidFill>
              </a:rPr>
              <a:t>Applied </a:t>
            </a:r>
            <a:r>
              <a:rPr lang="en-CA" sz="3200" b="1" i="1" dirty="0">
                <a:solidFill>
                  <a:schemeClr val="accent2"/>
                </a:solidFill>
              </a:rPr>
              <a:t>Physics Letters 100, 261102 (2012)</a:t>
            </a:r>
          </a:p>
        </p:txBody>
      </p:sp>
      <p:sp>
        <p:nvSpPr>
          <p:cNvPr id="153" name="Rectangle 152"/>
          <p:cNvSpPr/>
          <p:nvPr/>
        </p:nvSpPr>
        <p:spPr>
          <a:xfrm>
            <a:off x="1618202" y="19161325"/>
            <a:ext cx="8519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altLang="en-US" sz="4000" b="1" dirty="0" smtClean="0">
                <a:solidFill>
                  <a:schemeClr val="tx2"/>
                </a:solidFill>
              </a:rPr>
              <a:t>New method for getting light onto chip</a:t>
            </a:r>
            <a:endParaRPr lang="en-US" altLang="en-US" sz="4000" dirty="0">
              <a:solidFill>
                <a:schemeClr val="tx2"/>
              </a:solidFill>
            </a:endParaRPr>
          </a:p>
        </p:txBody>
      </p:sp>
      <p:sp>
        <p:nvSpPr>
          <p:cNvPr id="154" name="Title 1"/>
          <p:cNvSpPr txBox="1">
            <a:spLocks/>
          </p:cNvSpPr>
          <p:nvPr/>
        </p:nvSpPr>
        <p:spPr>
          <a:xfrm>
            <a:off x="1817912" y="23720133"/>
            <a:ext cx="8458200" cy="534585"/>
          </a:xfrm>
          <a:prstGeom prst="rect">
            <a:avLst/>
          </a:prstGeom>
        </p:spPr>
        <p:txBody>
          <a:bodyPr/>
          <a:lstStyle>
            <a:lvl1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2pPr>
            <a:lvl3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3pPr>
            <a:lvl4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4pPr>
            <a:lvl5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5pPr>
            <a:lvl6pPr marL="457200" algn="l" defTabSz="4389438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6pPr>
            <a:lvl7pPr marL="914400" algn="l" defTabSz="4389438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7pPr>
            <a:lvl8pPr marL="1371600" algn="l" defTabSz="4389438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8pPr>
            <a:lvl9pPr marL="1828800" algn="l" defTabSz="4389438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CA" altLang="en-US" sz="3200" kern="0" dirty="0" smtClean="0">
                <a:solidFill>
                  <a:schemeClr val="accent2"/>
                </a:solidFill>
              </a:rPr>
              <a:t>NOMS device fabrication</a:t>
            </a:r>
          </a:p>
        </p:txBody>
      </p:sp>
      <p:sp>
        <p:nvSpPr>
          <p:cNvPr id="155" name="TextBox 237"/>
          <p:cNvSpPr txBox="1">
            <a:spLocks noChangeArrowheads="1"/>
          </p:cNvSpPr>
          <p:nvPr/>
        </p:nvSpPr>
        <p:spPr bwMode="auto">
          <a:xfrm>
            <a:off x="2363399" y="15759623"/>
            <a:ext cx="5142301" cy="2539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6197" tIns="38098" rIns="76197" bIns="38098">
            <a:spAutoFit/>
          </a:bodyPr>
          <a:lstStyle>
            <a:lvl1pPr eaLnBrk="0" hangingPunct="0">
              <a:defRPr sz="8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 eaLnBrk="1" hangingPunct="1"/>
            <a:r>
              <a:rPr lang="en-US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Some target applications:</a:t>
            </a:r>
          </a:p>
          <a:p>
            <a:pPr marL="1085850" lvl="1" indent="-342900" algn="just" eaLnBrk="1" hangingPunct="1">
              <a:buFont typeface="Wingdings" panose="05000000000000000000" pitchFamily="2" charset="2"/>
              <a:buChar char="ü"/>
            </a:pPr>
            <a:r>
              <a:rPr lang="en-US" altLang="en-US" sz="3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biosensing</a:t>
            </a:r>
            <a:endParaRPr lang="en-US" altLang="en-US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1085850" lvl="1" indent="-342900" algn="just" eaLnBrk="1" hangingPunct="1">
              <a:buFont typeface="Wingdings" panose="05000000000000000000" pitchFamily="2" charset="2"/>
              <a:buChar char="ü"/>
            </a:pPr>
            <a:r>
              <a:rPr lang="en-US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gas sensing</a:t>
            </a:r>
          </a:p>
          <a:p>
            <a:pPr marL="1085850" lvl="1" indent="-342900" algn="just" eaLnBrk="1" hangingPunct="1">
              <a:buFont typeface="Wingdings" panose="05000000000000000000" pitchFamily="2" charset="2"/>
              <a:buChar char="ü"/>
            </a:pPr>
            <a:r>
              <a:rPr lang="en-US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breath </a:t>
            </a:r>
            <a:r>
              <a:rPr lang="en-US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analysis</a:t>
            </a:r>
          </a:p>
          <a:p>
            <a:pPr marL="1085850" lvl="1" indent="-342900" algn="just" eaLnBrk="1" hangingPunct="1">
              <a:buFont typeface="Wingdings" panose="05000000000000000000" pitchFamily="2" charset="2"/>
              <a:buChar char="ü"/>
            </a:pPr>
            <a:r>
              <a:rPr lang="en-US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gas chromatography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13388706" y="10172700"/>
            <a:ext cx="8519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2"/>
                </a:solidFill>
              </a:rPr>
              <a:t>Free space confocal optical setup</a:t>
            </a:r>
            <a:endParaRPr lang="en-CA" sz="4000" b="1" dirty="0">
              <a:solidFill>
                <a:schemeClr val="tx2"/>
              </a:solidFill>
            </a:endParaRPr>
          </a:p>
        </p:txBody>
      </p:sp>
      <p:pic>
        <p:nvPicPr>
          <p:cNvPr id="157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6791" b="23412"/>
          <a:stretch>
            <a:fillRect/>
          </a:stretch>
        </p:blipFill>
        <p:spPr bwMode="auto">
          <a:xfrm>
            <a:off x="12087735" y="10949368"/>
            <a:ext cx="10217917" cy="6348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9" name="Trapezoid 158"/>
          <p:cNvSpPr/>
          <p:nvPr/>
        </p:nvSpPr>
        <p:spPr>
          <a:xfrm rot="10800000">
            <a:off x="18834018" y="20086576"/>
            <a:ext cx="1299640" cy="688117"/>
          </a:xfrm>
          <a:prstGeom prst="trapezoid">
            <a:avLst/>
          </a:prstGeom>
          <a:solidFill>
            <a:srgbClr val="C00000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0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7431"/>
          <a:stretch>
            <a:fillRect/>
          </a:stretch>
        </p:blipFill>
        <p:spPr bwMode="auto">
          <a:xfrm>
            <a:off x="13919539" y="20636649"/>
            <a:ext cx="4267200" cy="12024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1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7431"/>
          <a:stretch>
            <a:fillRect/>
          </a:stretch>
        </p:blipFill>
        <p:spPr bwMode="auto">
          <a:xfrm>
            <a:off x="13919539" y="22922649"/>
            <a:ext cx="4267200" cy="12024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2" name="Picture 161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332" t="16571" r="13504" b="50970"/>
          <a:stretch/>
        </p:blipFill>
        <p:spPr>
          <a:xfrm>
            <a:off x="18554195" y="22448715"/>
            <a:ext cx="1937175" cy="1647825"/>
          </a:xfrm>
          <a:prstGeom prst="rect">
            <a:avLst/>
          </a:prstGeom>
        </p:spPr>
      </p:pic>
      <p:sp>
        <p:nvSpPr>
          <p:cNvPr id="163" name="Rectangle 162"/>
          <p:cNvSpPr/>
          <p:nvPr/>
        </p:nvSpPr>
        <p:spPr>
          <a:xfrm>
            <a:off x="18780687" y="21246249"/>
            <a:ext cx="1393392" cy="135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18434389" y="21791375"/>
            <a:ext cx="207901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/>
          <p:cNvSpPr/>
          <p:nvPr/>
        </p:nvSpPr>
        <p:spPr>
          <a:xfrm rot="19262306">
            <a:off x="17584017" y="21323510"/>
            <a:ext cx="55465" cy="4602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isometricOffAxis2Top">
              <a:rot lat="3456694" lon="1708536" rev="2140773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7" name="Trapezoid 166"/>
          <p:cNvSpPr/>
          <p:nvPr/>
        </p:nvSpPr>
        <p:spPr>
          <a:xfrm rot="10800000">
            <a:off x="14157665" y="22143915"/>
            <a:ext cx="751936" cy="990600"/>
          </a:xfrm>
          <a:prstGeom prst="trapezoid">
            <a:avLst/>
          </a:prstGeom>
          <a:solidFill>
            <a:srgbClr val="CC3300"/>
          </a:solidFill>
          <a:ln>
            <a:solidFill>
              <a:srgbClr val="C00000"/>
            </a:solidFill>
          </a:ln>
          <a:scene3d>
            <a:camera prst="orthographicFront">
              <a:rot lat="600000" lon="20099991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 rot="19262306">
            <a:off x="14342965" y="22955031"/>
            <a:ext cx="378960" cy="314439"/>
          </a:xfrm>
          <a:prstGeom prst="ellipse">
            <a:avLst/>
          </a:prstGeom>
          <a:solidFill>
            <a:srgbClr val="CC3300"/>
          </a:solidFill>
          <a:ln>
            <a:solidFill>
              <a:srgbClr val="C00000"/>
            </a:solidFill>
          </a:ln>
          <a:scene3d>
            <a:camera prst="isometricOffAxis2Top">
              <a:rot lat="3456694" lon="1708536" rev="2140773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Oval 168"/>
          <p:cNvSpPr/>
          <p:nvPr/>
        </p:nvSpPr>
        <p:spPr>
          <a:xfrm rot="19262306">
            <a:off x="14186604" y="21860296"/>
            <a:ext cx="690141" cy="578541"/>
          </a:xfrm>
          <a:prstGeom prst="ellipse">
            <a:avLst/>
          </a:prstGeom>
          <a:solidFill>
            <a:srgbClr val="CC3300"/>
          </a:solidFill>
          <a:ln>
            <a:solidFill>
              <a:srgbClr val="C00000"/>
            </a:solidFill>
          </a:ln>
          <a:scene3d>
            <a:camera prst="isometricOffAxis2Top">
              <a:rot lat="3456694" lon="1708536" rev="2140773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Isosceles Triangle 169"/>
          <p:cNvSpPr/>
          <p:nvPr/>
        </p:nvSpPr>
        <p:spPr>
          <a:xfrm rot="10800000">
            <a:off x="16682208" y="19725359"/>
            <a:ext cx="1856629" cy="1610877"/>
          </a:xfrm>
          <a:prstGeom prst="triangle">
            <a:avLst/>
          </a:prstGeom>
          <a:solidFill>
            <a:srgbClr val="CC3300"/>
          </a:solidFill>
          <a:ln>
            <a:solidFill>
              <a:srgbClr val="C00000"/>
            </a:solidFill>
          </a:ln>
          <a:scene3d>
            <a:camera prst="perspectiveFront">
              <a:rot lat="21599968" lon="19799991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171" name="Up-Down Arrow 170"/>
          <p:cNvSpPr/>
          <p:nvPr/>
        </p:nvSpPr>
        <p:spPr>
          <a:xfrm>
            <a:off x="17484899" y="20238915"/>
            <a:ext cx="256995" cy="745773"/>
          </a:xfrm>
          <a:prstGeom prst="upDownArrow">
            <a:avLst/>
          </a:prstGeom>
          <a:solidFill>
            <a:srgbClr val="FFFF99"/>
          </a:solidFill>
          <a:ln>
            <a:solidFill>
              <a:schemeClr val="tx1"/>
            </a:solidFill>
          </a:ln>
          <a:scene3d>
            <a:camera prst="orthographicFront">
              <a:rot lat="20700000" lon="20099985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Down Arrow 171"/>
          <p:cNvSpPr/>
          <p:nvPr/>
        </p:nvSpPr>
        <p:spPr>
          <a:xfrm>
            <a:off x="14538664" y="22396329"/>
            <a:ext cx="222796" cy="509586"/>
          </a:xfrm>
          <a:prstGeom prst="downArrow">
            <a:avLst/>
          </a:prstGeom>
          <a:solidFill>
            <a:srgbClr val="FFFF99"/>
          </a:solidFill>
          <a:ln>
            <a:solidFill>
              <a:schemeClr val="tx1"/>
            </a:solidFill>
          </a:ln>
          <a:scene3d>
            <a:camera prst="orthographicFront">
              <a:rot lat="20700000" lon="20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Trapezoid 172"/>
          <p:cNvSpPr/>
          <p:nvPr/>
        </p:nvSpPr>
        <p:spPr>
          <a:xfrm rot="10800000">
            <a:off x="13938590" y="22404241"/>
            <a:ext cx="751936" cy="990600"/>
          </a:xfrm>
          <a:prstGeom prst="trapezoid">
            <a:avLst/>
          </a:prstGeom>
          <a:solidFill>
            <a:srgbClr val="CC3300"/>
          </a:solidFill>
          <a:ln>
            <a:solidFill>
              <a:srgbClr val="C00000"/>
            </a:solidFill>
          </a:ln>
          <a:scene3d>
            <a:camera prst="orthographicFront">
              <a:rot lat="600000" lon="20099991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 rot="19262306">
            <a:off x="14133415" y="23240726"/>
            <a:ext cx="378960" cy="314439"/>
          </a:xfrm>
          <a:prstGeom prst="ellipse">
            <a:avLst/>
          </a:prstGeom>
          <a:solidFill>
            <a:srgbClr val="CC3300"/>
          </a:solidFill>
          <a:ln>
            <a:solidFill>
              <a:srgbClr val="C00000"/>
            </a:solidFill>
          </a:ln>
          <a:scene3d>
            <a:camera prst="isometricOffAxis2Top">
              <a:rot lat="3456694" lon="1708536" rev="2140773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5" name="Oval 174"/>
          <p:cNvSpPr/>
          <p:nvPr/>
        </p:nvSpPr>
        <p:spPr>
          <a:xfrm rot="19262306">
            <a:off x="13967528" y="22126883"/>
            <a:ext cx="690141" cy="578541"/>
          </a:xfrm>
          <a:prstGeom prst="ellipse">
            <a:avLst/>
          </a:prstGeom>
          <a:solidFill>
            <a:srgbClr val="CC3300"/>
          </a:solidFill>
          <a:ln>
            <a:solidFill>
              <a:srgbClr val="C00000"/>
            </a:solidFill>
          </a:ln>
          <a:scene3d>
            <a:camera prst="isometricOffAxis2Top">
              <a:rot lat="3456694" lon="1708536" rev="2140773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Up Arrow 175"/>
          <p:cNvSpPr/>
          <p:nvPr/>
        </p:nvSpPr>
        <p:spPr>
          <a:xfrm>
            <a:off x="14185115" y="22674669"/>
            <a:ext cx="205326" cy="495960"/>
          </a:xfrm>
          <a:prstGeom prst="upArrow">
            <a:avLst/>
          </a:prstGeom>
          <a:solidFill>
            <a:srgbClr val="FFFF99"/>
          </a:solidFill>
          <a:ln>
            <a:solidFill>
              <a:schemeClr val="tx1"/>
            </a:solidFill>
          </a:ln>
          <a:scene3d>
            <a:camera prst="orthographicFront">
              <a:rot lat="20700000" lon="20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1"/>
          <p:cNvSpPr/>
          <p:nvPr/>
        </p:nvSpPr>
        <p:spPr>
          <a:xfrm>
            <a:off x="19021946" y="20766219"/>
            <a:ext cx="958673" cy="1030965"/>
          </a:xfrm>
          <a:custGeom>
            <a:avLst/>
            <a:gdLst>
              <a:gd name="connsiteX0" fmla="*/ 0 w 881255"/>
              <a:gd name="connsiteY0" fmla="*/ 0 h 1030963"/>
              <a:gd name="connsiteX1" fmla="*/ 881255 w 881255"/>
              <a:gd name="connsiteY1" fmla="*/ 0 h 1030963"/>
              <a:gd name="connsiteX2" fmla="*/ 881255 w 881255"/>
              <a:gd name="connsiteY2" fmla="*/ 1030963 h 1030963"/>
              <a:gd name="connsiteX3" fmla="*/ 0 w 881255"/>
              <a:gd name="connsiteY3" fmla="*/ 1030963 h 1030963"/>
              <a:gd name="connsiteX4" fmla="*/ 0 w 881255"/>
              <a:gd name="connsiteY4" fmla="*/ 0 h 1030963"/>
              <a:gd name="connsiteX0" fmla="*/ 23620 w 904875"/>
              <a:gd name="connsiteY0" fmla="*/ 0 h 1030963"/>
              <a:gd name="connsiteX1" fmla="*/ 904875 w 904875"/>
              <a:gd name="connsiteY1" fmla="*/ 0 h 1030963"/>
              <a:gd name="connsiteX2" fmla="*/ 904875 w 904875"/>
              <a:gd name="connsiteY2" fmla="*/ 1030963 h 1030963"/>
              <a:gd name="connsiteX3" fmla="*/ 23620 w 904875"/>
              <a:gd name="connsiteY3" fmla="*/ 1030963 h 1030963"/>
              <a:gd name="connsiteX4" fmla="*/ 0 w 904875"/>
              <a:gd name="connsiteY4" fmla="*/ 133350 h 1030963"/>
              <a:gd name="connsiteX5" fmla="*/ 23620 w 904875"/>
              <a:gd name="connsiteY5" fmla="*/ 0 h 1030963"/>
              <a:gd name="connsiteX0" fmla="*/ 0 w 919355"/>
              <a:gd name="connsiteY0" fmla="*/ 0 h 1040488"/>
              <a:gd name="connsiteX1" fmla="*/ 919355 w 919355"/>
              <a:gd name="connsiteY1" fmla="*/ 9525 h 1040488"/>
              <a:gd name="connsiteX2" fmla="*/ 919355 w 919355"/>
              <a:gd name="connsiteY2" fmla="*/ 1040488 h 1040488"/>
              <a:gd name="connsiteX3" fmla="*/ 38100 w 919355"/>
              <a:gd name="connsiteY3" fmla="*/ 1040488 h 1040488"/>
              <a:gd name="connsiteX4" fmla="*/ 14480 w 919355"/>
              <a:gd name="connsiteY4" fmla="*/ 142875 h 1040488"/>
              <a:gd name="connsiteX5" fmla="*/ 0 w 919355"/>
              <a:gd name="connsiteY5" fmla="*/ 0 h 1040488"/>
              <a:gd name="connsiteX0" fmla="*/ 0 w 976505"/>
              <a:gd name="connsiteY0" fmla="*/ 0 h 1040488"/>
              <a:gd name="connsiteX1" fmla="*/ 976505 w 976505"/>
              <a:gd name="connsiteY1" fmla="*/ 9525 h 1040488"/>
              <a:gd name="connsiteX2" fmla="*/ 919355 w 976505"/>
              <a:gd name="connsiteY2" fmla="*/ 1040488 h 1040488"/>
              <a:gd name="connsiteX3" fmla="*/ 38100 w 976505"/>
              <a:gd name="connsiteY3" fmla="*/ 1040488 h 1040488"/>
              <a:gd name="connsiteX4" fmla="*/ 14480 w 976505"/>
              <a:gd name="connsiteY4" fmla="*/ 142875 h 1040488"/>
              <a:gd name="connsiteX5" fmla="*/ 0 w 976505"/>
              <a:gd name="connsiteY5" fmla="*/ 0 h 1040488"/>
              <a:gd name="connsiteX0" fmla="*/ 0 w 966980"/>
              <a:gd name="connsiteY0" fmla="*/ 0 h 1040488"/>
              <a:gd name="connsiteX1" fmla="*/ 966980 w 966980"/>
              <a:gd name="connsiteY1" fmla="*/ 9525 h 1040488"/>
              <a:gd name="connsiteX2" fmla="*/ 909830 w 966980"/>
              <a:gd name="connsiteY2" fmla="*/ 1040488 h 1040488"/>
              <a:gd name="connsiteX3" fmla="*/ 28575 w 966980"/>
              <a:gd name="connsiteY3" fmla="*/ 1040488 h 1040488"/>
              <a:gd name="connsiteX4" fmla="*/ 4955 w 966980"/>
              <a:gd name="connsiteY4" fmla="*/ 142875 h 1040488"/>
              <a:gd name="connsiteX5" fmla="*/ 0 w 966980"/>
              <a:gd name="connsiteY5" fmla="*/ 0 h 1040488"/>
              <a:gd name="connsiteX0" fmla="*/ 0 w 966980"/>
              <a:gd name="connsiteY0" fmla="*/ 0 h 1040488"/>
              <a:gd name="connsiteX1" fmla="*/ 966980 w 966980"/>
              <a:gd name="connsiteY1" fmla="*/ 9525 h 1040488"/>
              <a:gd name="connsiteX2" fmla="*/ 928879 w 966980"/>
              <a:gd name="connsiteY2" fmla="*/ 219076 h 1040488"/>
              <a:gd name="connsiteX3" fmla="*/ 909830 w 966980"/>
              <a:gd name="connsiteY3" fmla="*/ 1040488 h 1040488"/>
              <a:gd name="connsiteX4" fmla="*/ 28575 w 966980"/>
              <a:gd name="connsiteY4" fmla="*/ 1040488 h 1040488"/>
              <a:gd name="connsiteX5" fmla="*/ 4955 w 966980"/>
              <a:gd name="connsiteY5" fmla="*/ 142875 h 1040488"/>
              <a:gd name="connsiteX6" fmla="*/ 0 w 966980"/>
              <a:gd name="connsiteY6" fmla="*/ 0 h 1040488"/>
              <a:gd name="connsiteX0" fmla="*/ 0 w 983649"/>
              <a:gd name="connsiteY0" fmla="*/ 0 h 1030963"/>
              <a:gd name="connsiteX1" fmla="*/ 983649 w 983649"/>
              <a:gd name="connsiteY1" fmla="*/ 0 h 1030963"/>
              <a:gd name="connsiteX2" fmla="*/ 945548 w 983649"/>
              <a:gd name="connsiteY2" fmla="*/ 209551 h 1030963"/>
              <a:gd name="connsiteX3" fmla="*/ 926499 w 983649"/>
              <a:gd name="connsiteY3" fmla="*/ 1030963 h 1030963"/>
              <a:gd name="connsiteX4" fmla="*/ 45244 w 983649"/>
              <a:gd name="connsiteY4" fmla="*/ 1030963 h 1030963"/>
              <a:gd name="connsiteX5" fmla="*/ 21624 w 983649"/>
              <a:gd name="connsiteY5" fmla="*/ 133350 h 1030963"/>
              <a:gd name="connsiteX6" fmla="*/ 0 w 983649"/>
              <a:gd name="connsiteY6" fmla="*/ 0 h 1030963"/>
              <a:gd name="connsiteX0" fmla="*/ 0 w 983649"/>
              <a:gd name="connsiteY0" fmla="*/ 0 h 1030963"/>
              <a:gd name="connsiteX1" fmla="*/ 983649 w 983649"/>
              <a:gd name="connsiteY1" fmla="*/ 0 h 1030963"/>
              <a:gd name="connsiteX2" fmla="*/ 945548 w 983649"/>
              <a:gd name="connsiteY2" fmla="*/ 209551 h 1030963"/>
              <a:gd name="connsiteX3" fmla="*/ 926499 w 983649"/>
              <a:gd name="connsiteY3" fmla="*/ 1030963 h 1030963"/>
              <a:gd name="connsiteX4" fmla="*/ 45244 w 983649"/>
              <a:gd name="connsiteY4" fmla="*/ 1030963 h 1030963"/>
              <a:gd name="connsiteX5" fmla="*/ 12099 w 983649"/>
              <a:gd name="connsiteY5" fmla="*/ 133350 h 1030963"/>
              <a:gd name="connsiteX6" fmla="*/ 0 w 983649"/>
              <a:gd name="connsiteY6" fmla="*/ 0 h 103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3649" h="1030963">
                <a:moveTo>
                  <a:pt x="0" y="0"/>
                </a:moveTo>
                <a:lnTo>
                  <a:pt x="983649" y="0"/>
                </a:lnTo>
                <a:cubicBezTo>
                  <a:pt x="974124" y="73025"/>
                  <a:pt x="955073" y="136526"/>
                  <a:pt x="945548" y="209551"/>
                </a:cubicBezTo>
                <a:lnTo>
                  <a:pt x="926499" y="1030963"/>
                </a:lnTo>
                <a:lnTo>
                  <a:pt x="45244" y="1030963"/>
                </a:lnTo>
                <a:cubicBezTo>
                  <a:pt x="43721" y="731759"/>
                  <a:pt x="13622" y="432554"/>
                  <a:pt x="12099" y="133350"/>
                </a:cubicBez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8" name="Freeform 177"/>
          <p:cNvSpPr/>
          <p:nvPr/>
        </p:nvSpPr>
        <p:spPr>
          <a:xfrm flipH="1">
            <a:off x="19919046" y="20089910"/>
            <a:ext cx="196968" cy="1701465"/>
          </a:xfrm>
          <a:custGeom>
            <a:avLst/>
            <a:gdLst>
              <a:gd name="connsiteX0" fmla="*/ 0 w 336720"/>
              <a:gd name="connsiteY0" fmla="*/ 0 h 1711105"/>
              <a:gd name="connsiteX1" fmla="*/ 235390 w 336720"/>
              <a:gd name="connsiteY1" fmla="*/ 506994 h 1711105"/>
              <a:gd name="connsiteX2" fmla="*/ 316871 w 336720"/>
              <a:gd name="connsiteY2" fmla="*/ 923454 h 1711105"/>
              <a:gd name="connsiteX3" fmla="*/ 334978 w 336720"/>
              <a:gd name="connsiteY3" fmla="*/ 1530036 h 1711105"/>
              <a:gd name="connsiteX4" fmla="*/ 334978 w 336720"/>
              <a:gd name="connsiteY4" fmla="*/ 1711105 h 1711105"/>
              <a:gd name="connsiteX0" fmla="*/ 0 w 231945"/>
              <a:gd name="connsiteY0" fmla="*/ 0 h 1711105"/>
              <a:gd name="connsiteX1" fmla="*/ 130615 w 231945"/>
              <a:gd name="connsiteY1" fmla="*/ 506994 h 1711105"/>
              <a:gd name="connsiteX2" fmla="*/ 212096 w 231945"/>
              <a:gd name="connsiteY2" fmla="*/ 923454 h 1711105"/>
              <a:gd name="connsiteX3" fmla="*/ 230203 w 231945"/>
              <a:gd name="connsiteY3" fmla="*/ 1530036 h 1711105"/>
              <a:gd name="connsiteX4" fmla="*/ 230203 w 231945"/>
              <a:gd name="connsiteY4" fmla="*/ 1711105 h 1711105"/>
              <a:gd name="connsiteX0" fmla="*/ 0 w 231945"/>
              <a:gd name="connsiteY0" fmla="*/ 0 h 1711105"/>
              <a:gd name="connsiteX1" fmla="*/ 92515 w 231945"/>
              <a:gd name="connsiteY1" fmla="*/ 278394 h 1711105"/>
              <a:gd name="connsiteX2" fmla="*/ 212096 w 231945"/>
              <a:gd name="connsiteY2" fmla="*/ 923454 h 1711105"/>
              <a:gd name="connsiteX3" fmla="*/ 230203 w 231945"/>
              <a:gd name="connsiteY3" fmla="*/ 1530036 h 1711105"/>
              <a:gd name="connsiteX4" fmla="*/ 230203 w 231945"/>
              <a:gd name="connsiteY4" fmla="*/ 1711105 h 1711105"/>
              <a:gd name="connsiteX0" fmla="*/ 0 w 231945"/>
              <a:gd name="connsiteY0" fmla="*/ 0 h 1711105"/>
              <a:gd name="connsiteX1" fmla="*/ 92515 w 231945"/>
              <a:gd name="connsiteY1" fmla="*/ 278394 h 1711105"/>
              <a:gd name="connsiteX2" fmla="*/ 183521 w 231945"/>
              <a:gd name="connsiteY2" fmla="*/ 866304 h 1711105"/>
              <a:gd name="connsiteX3" fmla="*/ 230203 w 231945"/>
              <a:gd name="connsiteY3" fmla="*/ 1530036 h 1711105"/>
              <a:gd name="connsiteX4" fmla="*/ 230203 w 231945"/>
              <a:gd name="connsiteY4" fmla="*/ 1711105 h 1711105"/>
              <a:gd name="connsiteX0" fmla="*/ 0 w 231945"/>
              <a:gd name="connsiteY0" fmla="*/ 0 h 1711105"/>
              <a:gd name="connsiteX1" fmla="*/ 73465 w 231945"/>
              <a:gd name="connsiteY1" fmla="*/ 268869 h 1711105"/>
              <a:gd name="connsiteX2" fmla="*/ 183521 w 231945"/>
              <a:gd name="connsiteY2" fmla="*/ 866304 h 1711105"/>
              <a:gd name="connsiteX3" fmla="*/ 230203 w 231945"/>
              <a:gd name="connsiteY3" fmla="*/ 1530036 h 1711105"/>
              <a:gd name="connsiteX4" fmla="*/ 230203 w 231945"/>
              <a:gd name="connsiteY4" fmla="*/ 1711105 h 1711105"/>
              <a:gd name="connsiteX0" fmla="*/ 0 w 241470"/>
              <a:gd name="connsiteY0" fmla="*/ 0 h 1720630"/>
              <a:gd name="connsiteX1" fmla="*/ 82990 w 241470"/>
              <a:gd name="connsiteY1" fmla="*/ 278394 h 1720630"/>
              <a:gd name="connsiteX2" fmla="*/ 193046 w 241470"/>
              <a:gd name="connsiteY2" fmla="*/ 875829 h 1720630"/>
              <a:gd name="connsiteX3" fmla="*/ 239728 w 241470"/>
              <a:gd name="connsiteY3" fmla="*/ 1539561 h 1720630"/>
              <a:gd name="connsiteX4" fmla="*/ 239728 w 241470"/>
              <a:gd name="connsiteY4" fmla="*/ 1720630 h 1720630"/>
              <a:gd name="connsiteX0" fmla="*/ 0 w 212895"/>
              <a:gd name="connsiteY0" fmla="*/ 0 h 1587280"/>
              <a:gd name="connsiteX1" fmla="*/ 54415 w 212895"/>
              <a:gd name="connsiteY1" fmla="*/ 145044 h 1587280"/>
              <a:gd name="connsiteX2" fmla="*/ 164471 w 212895"/>
              <a:gd name="connsiteY2" fmla="*/ 742479 h 1587280"/>
              <a:gd name="connsiteX3" fmla="*/ 211153 w 212895"/>
              <a:gd name="connsiteY3" fmla="*/ 1406211 h 1587280"/>
              <a:gd name="connsiteX4" fmla="*/ 211153 w 212895"/>
              <a:gd name="connsiteY4" fmla="*/ 1587280 h 1587280"/>
              <a:gd name="connsiteX0" fmla="*/ 0 w 212895"/>
              <a:gd name="connsiteY0" fmla="*/ 0 h 1587280"/>
              <a:gd name="connsiteX1" fmla="*/ 121090 w 212895"/>
              <a:gd name="connsiteY1" fmla="*/ 449844 h 1587280"/>
              <a:gd name="connsiteX2" fmla="*/ 164471 w 212895"/>
              <a:gd name="connsiteY2" fmla="*/ 742479 h 1587280"/>
              <a:gd name="connsiteX3" fmla="*/ 211153 w 212895"/>
              <a:gd name="connsiteY3" fmla="*/ 1406211 h 1587280"/>
              <a:gd name="connsiteX4" fmla="*/ 211153 w 212895"/>
              <a:gd name="connsiteY4" fmla="*/ 1587280 h 1587280"/>
              <a:gd name="connsiteX0" fmla="*/ 0 w 231945"/>
              <a:gd name="connsiteY0" fmla="*/ 0 h 1730155"/>
              <a:gd name="connsiteX1" fmla="*/ 140140 w 231945"/>
              <a:gd name="connsiteY1" fmla="*/ 592719 h 1730155"/>
              <a:gd name="connsiteX2" fmla="*/ 183521 w 231945"/>
              <a:gd name="connsiteY2" fmla="*/ 885354 h 1730155"/>
              <a:gd name="connsiteX3" fmla="*/ 230203 w 231945"/>
              <a:gd name="connsiteY3" fmla="*/ 1549086 h 1730155"/>
              <a:gd name="connsiteX4" fmla="*/ 230203 w 231945"/>
              <a:gd name="connsiteY4" fmla="*/ 1730155 h 1730155"/>
              <a:gd name="connsiteX0" fmla="*/ 0 w 298620"/>
              <a:gd name="connsiteY0" fmla="*/ 0 h 1720630"/>
              <a:gd name="connsiteX1" fmla="*/ 206815 w 298620"/>
              <a:gd name="connsiteY1" fmla="*/ 583194 h 1720630"/>
              <a:gd name="connsiteX2" fmla="*/ 250196 w 298620"/>
              <a:gd name="connsiteY2" fmla="*/ 875829 h 1720630"/>
              <a:gd name="connsiteX3" fmla="*/ 296878 w 298620"/>
              <a:gd name="connsiteY3" fmla="*/ 1539561 h 1720630"/>
              <a:gd name="connsiteX4" fmla="*/ 296878 w 298620"/>
              <a:gd name="connsiteY4" fmla="*/ 1720630 h 172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620" h="1720630">
                <a:moveTo>
                  <a:pt x="0" y="0"/>
                </a:moveTo>
                <a:cubicBezTo>
                  <a:pt x="91289" y="176542"/>
                  <a:pt x="165116" y="437223"/>
                  <a:pt x="206815" y="583194"/>
                </a:cubicBezTo>
                <a:cubicBezTo>
                  <a:pt x="248514" y="729165"/>
                  <a:pt x="235186" y="716435"/>
                  <a:pt x="250196" y="875829"/>
                </a:cubicBezTo>
                <a:cubicBezTo>
                  <a:pt x="265207" y="1035224"/>
                  <a:pt x="293860" y="1408286"/>
                  <a:pt x="296878" y="1539561"/>
                </a:cubicBezTo>
                <a:cubicBezTo>
                  <a:pt x="299896" y="1670836"/>
                  <a:pt x="298387" y="1695733"/>
                  <a:pt x="296878" y="172063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9" name="Freeform 178"/>
          <p:cNvSpPr/>
          <p:nvPr/>
        </p:nvSpPr>
        <p:spPr>
          <a:xfrm>
            <a:off x="18834020" y="20090570"/>
            <a:ext cx="227250" cy="1700805"/>
          </a:xfrm>
          <a:custGeom>
            <a:avLst/>
            <a:gdLst>
              <a:gd name="connsiteX0" fmla="*/ 0 w 336720"/>
              <a:gd name="connsiteY0" fmla="*/ 0 h 1711105"/>
              <a:gd name="connsiteX1" fmla="*/ 235390 w 336720"/>
              <a:gd name="connsiteY1" fmla="*/ 506994 h 1711105"/>
              <a:gd name="connsiteX2" fmla="*/ 316871 w 336720"/>
              <a:gd name="connsiteY2" fmla="*/ 923454 h 1711105"/>
              <a:gd name="connsiteX3" fmla="*/ 334978 w 336720"/>
              <a:gd name="connsiteY3" fmla="*/ 1530036 h 1711105"/>
              <a:gd name="connsiteX4" fmla="*/ 334978 w 336720"/>
              <a:gd name="connsiteY4" fmla="*/ 1711105 h 1711105"/>
              <a:gd name="connsiteX0" fmla="*/ 0 w 231945"/>
              <a:gd name="connsiteY0" fmla="*/ 0 h 1711105"/>
              <a:gd name="connsiteX1" fmla="*/ 130615 w 231945"/>
              <a:gd name="connsiteY1" fmla="*/ 506994 h 1711105"/>
              <a:gd name="connsiteX2" fmla="*/ 212096 w 231945"/>
              <a:gd name="connsiteY2" fmla="*/ 923454 h 1711105"/>
              <a:gd name="connsiteX3" fmla="*/ 230203 w 231945"/>
              <a:gd name="connsiteY3" fmla="*/ 1530036 h 1711105"/>
              <a:gd name="connsiteX4" fmla="*/ 230203 w 231945"/>
              <a:gd name="connsiteY4" fmla="*/ 1711105 h 1711105"/>
              <a:gd name="connsiteX0" fmla="*/ 0 w 231945"/>
              <a:gd name="connsiteY0" fmla="*/ 0 h 1711105"/>
              <a:gd name="connsiteX1" fmla="*/ 92515 w 231945"/>
              <a:gd name="connsiteY1" fmla="*/ 278394 h 1711105"/>
              <a:gd name="connsiteX2" fmla="*/ 212096 w 231945"/>
              <a:gd name="connsiteY2" fmla="*/ 923454 h 1711105"/>
              <a:gd name="connsiteX3" fmla="*/ 230203 w 231945"/>
              <a:gd name="connsiteY3" fmla="*/ 1530036 h 1711105"/>
              <a:gd name="connsiteX4" fmla="*/ 230203 w 231945"/>
              <a:gd name="connsiteY4" fmla="*/ 1711105 h 1711105"/>
              <a:gd name="connsiteX0" fmla="*/ 0 w 231945"/>
              <a:gd name="connsiteY0" fmla="*/ 0 h 1711105"/>
              <a:gd name="connsiteX1" fmla="*/ 92515 w 231945"/>
              <a:gd name="connsiteY1" fmla="*/ 278394 h 1711105"/>
              <a:gd name="connsiteX2" fmla="*/ 183521 w 231945"/>
              <a:gd name="connsiteY2" fmla="*/ 866304 h 1711105"/>
              <a:gd name="connsiteX3" fmla="*/ 230203 w 231945"/>
              <a:gd name="connsiteY3" fmla="*/ 1530036 h 1711105"/>
              <a:gd name="connsiteX4" fmla="*/ 230203 w 231945"/>
              <a:gd name="connsiteY4" fmla="*/ 1711105 h 1711105"/>
              <a:gd name="connsiteX0" fmla="*/ 0 w 231945"/>
              <a:gd name="connsiteY0" fmla="*/ 0 h 1711105"/>
              <a:gd name="connsiteX1" fmla="*/ 73465 w 231945"/>
              <a:gd name="connsiteY1" fmla="*/ 268869 h 1711105"/>
              <a:gd name="connsiteX2" fmla="*/ 183521 w 231945"/>
              <a:gd name="connsiteY2" fmla="*/ 866304 h 1711105"/>
              <a:gd name="connsiteX3" fmla="*/ 230203 w 231945"/>
              <a:gd name="connsiteY3" fmla="*/ 1530036 h 1711105"/>
              <a:gd name="connsiteX4" fmla="*/ 230203 w 231945"/>
              <a:gd name="connsiteY4" fmla="*/ 1711105 h 1711105"/>
              <a:gd name="connsiteX0" fmla="*/ 0 w 241470"/>
              <a:gd name="connsiteY0" fmla="*/ 0 h 1720630"/>
              <a:gd name="connsiteX1" fmla="*/ 82990 w 241470"/>
              <a:gd name="connsiteY1" fmla="*/ 278394 h 1720630"/>
              <a:gd name="connsiteX2" fmla="*/ 193046 w 241470"/>
              <a:gd name="connsiteY2" fmla="*/ 875829 h 1720630"/>
              <a:gd name="connsiteX3" fmla="*/ 239728 w 241470"/>
              <a:gd name="connsiteY3" fmla="*/ 1539561 h 1720630"/>
              <a:gd name="connsiteX4" fmla="*/ 239728 w 241470"/>
              <a:gd name="connsiteY4" fmla="*/ 1720630 h 1720630"/>
              <a:gd name="connsiteX0" fmla="*/ 0 w 212895"/>
              <a:gd name="connsiteY0" fmla="*/ 0 h 1587280"/>
              <a:gd name="connsiteX1" fmla="*/ 54415 w 212895"/>
              <a:gd name="connsiteY1" fmla="*/ 145044 h 1587280"/>
              <a:gd name="connsiteX2" fmla="*/ 164471 w 212895"/>
              <a:gd name="connsiteY2" fmla="*/ 742479 h 1587280"/>
              <a:gd name="connsiteX3" fmla="*/ 211153 w 212895"/>
              <a:gd name="connsiteY3" fmla="*/ 1406211 h 1587280"/>
              <a:gd name="connsiteX4" fmla="*/ 211153 w 212895"/>
              <a:gd name="connsiteY4" fmla="*/ 1587280 h 1587280"/>
              <a:gd name="connsiteX0" fmla="*/ 0 w 212895"/>
              <a:gd name="connsiteY0" fmla="*/ 0 h 1587280"/>
              <a:gd name="connsiteX1" fmla="*/ 121090 w 212895"/>
              <a:gd name="connsiteY1" fmla="*/ 449844 h 1587280"/>
              <a:gd name="connsiteX2" fmla="*/ 164471 w 212895"/>
              <a:gd name="connsiteY2" fmla="*/ 742479 h 1587280"/>
              <a:gd name="connsiteX3" fmla="*/ 211153 w 212895"/>
              <a:gd name="connsiteY3" fmla="*/ 1406211 h 1587280"/>
              <a:gd name="connsiteX4" fmla="*/ 211153 w 212895"/>
              <a:gd name="connsiteY4" fmla="*/ 1587280 h 1587280"/>
              <a:gd name="connsiteX0" fmla="*/ 0 w 231945"/>
              <a:gd name="connsiteY0" fmla="*/ 0 h 1730155"/>
              <a:gd name="connsiteX1" fmla="*/ 140140 w 231945"/>
              <a:gd name="connsiteY1" fmla="*/ 592719 h 1730155"/>
              <a:gd name="connsiteX2" fmla="*/ 183521 w 231945"/>
              <a:gd name="connsiteY2" fmla="*/ 885354 h 1730155"/>
              <a:gd name="connsiteX3" fmla="*/ 230203 w 231945"/>
              <a:gd name="connsiteY3" fmla="*/ 1549086 h 1730155"/>
              <a:gd name="connsiteX4" fmla="*/ 230203 w 231945"/>
              <a:gd name="connsiteY4" fmla="*/ 1730155 h 1730155"/>
              <a:gd name="connsiteX0" fmla="*/ 0 w 298620"/>
              <a:gd name="connsiteY0" fmla="*/ 0 h 1720630"/>
              <a:gd name="connsiteX1" fmla="*/ 206815 w 298620"/>
              <a:gd name="connsiteY1" fmla="*/ 583194 h 1720630"/>
              <a:gd name="connsiteX2" fmla="*/ 250196 w 298620"/>
              <a:gd name="connsiteY2" fmla="*/ 875829 h 1720630"/>
              <a:gd name="connsiteX3" fmla="*/ 296878 w 298620"/>
              <a:gd name="connsiteY3" fmla="*/ 1539561 h 1720630"/>
              <a:gd name="connsiteX4" fmla="*/ 296878 w 298620"/>
              <a:gd name="connsiteY4" fmla="*/ 1720630 h 172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620" h="1720630">
                <a:moveTo>
                  <a:pt x="0" y="0"/>
                </a:moveTo>
                <a:cubicBezTo>
                  <a:pt x="91289" y="176542"/>
                  <a:pt x="165116" y="437223"/>
                  <a:pt x="206815" y="583194"/>
                </a:cubicBezTo>
                <a:cubicBezTo>
                  <a:pt x="248514" y="729165"/>
                  <a:pt x="235186" y="716435"/>
                  <a:pt x="250196" y="875829"/>
                </a:cubicBezTo>
                <a:cubicBezTo>
                  <a:pt x="265207" y="1035224"/>
                  <a:pt x="293860" y="1408286"/>
                  <a:pt x="296878" y="1539561"/>
                </a:cubicBezTo>
                <a:cubicBezTo>
                  <a:pt x="299896" y="1670836"/>
                  <a:pt x="298387" y="1695733"/>
                  <a:pt x="296878" y="172063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0" name="U-Turn Arrow 179"/>
          <p:cNvSpPr/>
          <p:nvPr/>
        </p:nvSpPr>
        <p:spPr>
          <a:xfrm rot="5400000">
            <a:off x="16667471" y="23256762"/>
            <a:ext cx="276223" cy="488936"/>
          </a:xfrm>
          <a:prstGeom prst="uturnArrow">
            <a:avLst/>
          </a:prstGeom>
          <a:solidFill>
            <a:srgbClr val="FFFF99"/>
          </a:solidFill>
          <a:ln>
            <a:solidFill>
              <a:schemeClr val="tx1"/>
            </a:solidFill>
          </a:ln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Circular Arrow 180"/>
          <p:cNvSpPr/>
          <p:nvPr/>
        </p:nvSpPr>
        <p:spPr>
          <a:xfrm flipV="1">
            <a:off x="16757989" y="23363115"/>
            <a:ext cx="1003267" cy="685800"/>
          </a:xfrm>
          <a:prstGeom prst="circularArrow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  <a:scene3d>
            <a:camera prst="isometricBottomDown">
              <a:rot lat="1392636" lon="18640136" rev="1934051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2" name="Circular Arrow 181"/>
          <p:cNvSpPr/>
          <p:nvPr/>
        </p:nvSpPr>
        <p:spPr>
          <a:xfrm rot="10800000" flipV="1">
            <a:off x="17129464" y="23153564"/>
            <a:ext cx="1003267" cy="685800"/>
          </a:xfrm>
          <a:prstGeom prst="circularArrow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  <a:scene3d>
            <a:camera prst="isometricBottomDown">
              <a:rot lat="1392636" lon="18640136" rev="1934051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Circular Arrow 182"/>
          <p:cNvSpPr/>
          <p:nvPr/>
        </p:nvSpPr>
        <p:spPr>
          <a:xfrm rot="16200000" flipV="1">
            <a:off x="19083196" y="22530757"/>
            <a:ext cx="1278507" cy="1262508"/>
          </a:xfrm>
          <a:prstGeom prst="circularArrow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4" name="Circular Arrow 183"/>
          <p:cNvSpPr/>
          <p:nvPr/>
        </p:nvSpPr>
        <p:spPr>
          <a:xfrm rot="5400000" flipV="1">
            <a:off x="18654572" y="22532916"/>
            <a:ext cx="1278505" cy="1262510"/>
          </a:xfrm>
          <a:prstGeom prst="circularArrow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5" name="Right Arrow 184"/>
          <p:cNvSpPr/>
          <p:nvPr/>
        </p:nvSpPr>
        <p:spPr>
          <a:xfrm>
            <a:off x="18780687" y="23972715"/>
            <a:ext cx="1393392" cy="1524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Up-Down Arrow 186"/>
          <p:cNvSpPr/>
          <p:nvPr/>
        </p:nvSpPr>
        <p:spPr>
          <a:xfrm>
            <a:off x="20011199" y="21410490"/>
            <a:ext cx="245592" cy="381000"/>
          </a:xfrm>
          <a:prstGeom prst="upDownArrow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14776789" y="21980830"/>
            <a:ext cx="1276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1550 nm</a:t>
            </a:r>
          </a:p>
          <a:p>
            <a:pPr algn="ctr"/>
            <a:r>
              <a:rPr lang="en-US" sz="1600" dirty="0" smtClean="0"/>
              <a:t>NA~0.1</a:t>
            </a:r>
          </a:p>
          <a:p>
            <a:pPr algn="ctr"/>
            <a:r>
              <a:rPr lang="en-US" sz="1600" dirty="0" smtClean="0"/>
              <a:t>Spot~16</a:t>
            </a:r>
            <a:r>
              <a:rPr lang="en-US" sz="1600" dirty="0" smtClean="0">
                <a:latin typeface="Symbol" pitchFamily="18" charset="2"/>
              </a:rPr>
              <a:t>m</a:t>
            </a:r>
            <a:r>
              <a:rPr lang="en-US" sz="1600" dirty="0" smtClean="0"/>
              <a:t>m</a:t>
            </a:r>
            <a:endParaRPr lang="en-US" sz="1600" dirty="0"/>
          </a:p>
        </p:txBody>
      </p:sp>
      <p:sp>
        <p:nvSpPr>
          <p:cNvPr id="189" name="Up-Down Arrow 188"/>
          <p:cNvSpPr/>
          <p:nvPr/>
        </p:nvSpPr>
        <p:spPr>
          <a:xfrm>
            <a:off x="19363687" y="20331342"/>
            <a:ext cx="256995" cy="745773"/>
          </a:xfrm>
          <a:prstGeom prst="upDownArrow">
            <a:avLst/>
          </a:prstGeom>
          <a:solidFill>
            <a:srgbClr val="FFFF99"/>
          </a:solidFill>
          <a:ln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12017106" y="18578404"/>
            <a:ext cx="103856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accent2"/>
                </a:solidFill>
              </a:rPr>
              <a:t>Comparing photonic to free-space transduction</a:t>
            </a:r>
            <a:endParaRPr lang="en-CA" sz="4000" b="1" dirty="0">
              <a:solidFill>
                <a:schemeClr val="accent2"/>
              </a:solidFill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14587690" y="18068925"/>
            <a:ext cx="51956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000" b="1" dirty="0" smtClean="0">
                <a:solidFill>
                  <a:schemeClr val="tx2"/>
                </a:solidFill>
              </a:rPr>
              <a:t>NOMS super-sensitivity</a:t>
            </a:r>
            <a:endParaRPr lang="en-US" altLang="en-US" sz="4000" dirty="0">
              <a:solidFill>
                <a:schemeClr val="tx2"/>
              </a:solidFill>
            </a:endParaRPr>
          </a:p>
        </p:txBody>
      </p:sp>
      <p:pic>
        <p:nvPicPr>
          <p:cNvPr id="192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8944" y="24886334"/>
            <a:ext cx="5657724" cy="5327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" name="Rectangle 192"/>
          <p:cNvSpPr/>
          <p:nvPr/>
        </p:nvSpPr>
        <p:spPr>
          <a:xfrm>
            <a:off x="15016424" y="25000922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4" name="Rectangle 193"/>
          <p:cNvSpPr/>
          <p:nvPr/>
        </p:nvSpPr>
        <p:spPr>
          <a:xfrm>
            <a:off x="15006899" y="25886747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5" name="Rectangle 194"/>
          <p:cNvSpPr/>
          <p:nvPr/>
        </p:nvSpPr>
        <p:spPr>
          <a:xfrm>
            <a:off x="14997374" y="26763047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6" name="TextBox 195"/>
          <p:cNvSpPr txBox="1"/>
          <p:nvPr/>
        </p:nvSpPr>
        <p:spPr>
          <a:xfrm>
            <a:off x="14808987" y="24940081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800</a:t>
            </a:r>
            <a:endParaRPr lang="en-US" sz="2000" dirty="0"/>
          </a:p>
        </p:txBody>
      </p:sp>
      <p:sp>
        <p:nvSpPr>
          <p:cNvPr id="197" name="TextBox 196"/>
          <p:cNvSpPr txBox="1"/>
          <p:nvPr/>
        </p:nvSpPr>
        <p:spPr>
          <a:xfrm>
            <a:off x="14818512" y="25810547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4</a:t>
            </a:r>
            <a:r>
              <a:rPr lang="en-US" sz="2000" dirty="0" smtClean="0"/>
              <a:t>00</a:t>
            </a:r>
            <a:endParaRPr lang="en-US" sz="2000" dirty="0"/>
          </a:p>
        </p:txBody>
      </p:sp>
      <p:sp>
        <p:nvSpPr>
          <p:cNvPr id="198" name="TextBox 197"/>
          <p:cNvSpPr txBox="1"/>
          <p:nvPr/>
        </p:nvSpPr>
        <p:spPr>
          <a:xfrm>
            <a:off x="15074993" y="267154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</a:t>
            </a:r>
            <a:endParaRPr lang="en-US" sz="2000" dirty="0"/>
          </a:p>
        </p:txBody>
      </p:sp>
      <p:sp>
        <p:nvSpPr>
          <p:cNvPr id="199" name="Rectangle 198"/>
          <p:cNvSpPr/>
          <p:nvPr/>
        </p:nvSpPr>
        <p:spPr>
          <a:xfrm>
            <a:off x="14946042" y="27858421"/>
            <a:ext cx="352425" cy="1962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00" name="TextBox 199"/>
          <p:cNvSpPr txBox="1"/>
          <p:nvPr/>
        </p:nvSpPr>
        <p:spPr>
          <a:xfrm>
            <a:off x="15084518" y="2958459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</a:t>
            </a:r>
            <a:endParaRPr lang="en-US" sz="2000" dirty="0"/>
          </a:p>
        </p:txBody>
      </p:sp>
      <p:sp>
        <p:nvSpPr>
          <p:cNvPr id="201" name="TextBox 200"/>
          <p:cNvSpPr txBox="1"/>
          <p:nvPr/>
        </p:nvSpPr>
        <p:spPr>
          <a:xfrm>
            <a:off x="15064049" y="2902261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</a:t>
            </a:r>
            <a:endParaRPr lang="en-US" sz="2000" dirty="0"/>
          </a:p>
        </p:txBody>
      </p:sp>
      <p:sp>
        <p:nvSpPr>
          <p:cNvPr id="202" name="TextBox 201"/>
          <p:cNvSpPr txBox="1"/>
          <p:nvPr/>
        </p:nvSpPr>
        <p:spPr>
          <a:xfrm>
            <a:off x="15073574" y="284299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203" name="TextBox 202"/>
          <p:cNvSpPr txBox="1"/>
          <p:nvPr/>
        </p:nvSpPr>
        <p:spPr>
          <a:xfrm>
            <a:off x="15074993" y="2783199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</a:t>
            </a:r>
            <a:endParaRPr lang="en-US" sz="2000" dirty="0"/>
          </a:p>
        </p:txBody>
      </p:sp>
      <p:sp>
        <p:nvSpPr>
          <p:cNvPr id="204" name="Rectangle 203"/>
          <p:cNvSpPr/>
          <p:nvPr/>
        </p:nvSpPr>
        <p:spPr>
          <a:xfrm>
            <a:off x="14450844" y="27320885"/>
            <a:ext cx="546530" cy="24582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14269581" y="24756726"/>
            <a:ext cx="546530" cy="24582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itle 1"/>
          <p:cNvSpPr txBox="1">
            <a:spLocks/>
          </p:cNvSpPr>
          <p:nvPr/>
        </p:nvSpPr>
        <p:spPr>
          <a:xfrm rot="16200000">
            <a:off x="11560670" y="27190515"/>
            <a:ext cx="5815784" cy="534585"/>
          </a:xfrm>
          <a:prstGeom prst="rect">
            <a:avLst/>
          </a:prstGeom>
        </p:spPr>
        <p:txBody>
          <a:bodyPr/>
          <a:lstStyle>
            <a:lvl1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2pPr>
            <a:lvl3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3pPr>
            <a:lvl4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4pPr>
            <a:lvl5pPr algn="l" defTabSz="4389438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5pPr>
            <a:lvl6pPr marL="457200" algn="l" defTabSz="4389438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6pPr>
            <a:lvl7pPr marL="914400" algn="l" defTabSz="4389438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7pPr>
            <a:lvl8pPr marL="1371600" algn="l" defTabSz="4389438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8pPr>
            <a:lvl9pPr marL="1828800" algn="l" defTabSz="4389438" rtl="0" fontAlgn="base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0000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CA" altLang="en-US" sz="2000" kern="0" dirty="0" smtClean="0">
                <a:solidFill>
                  <a:schemeClr val="accent2"/>
                </a:solidFill>
              </a:rPr>
              <a:t>Free-space signal (</a:t>
            </a:r>
            <a:r>
              <a:rPr lang="en-CA" altLang="en-US" sz="2000" kern="0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m</a:t>
            </a:r>
            <a:r>
              <a:rPr lang="en-CA" altLang="en-US" sz="2000" kern="0" dirty="0" smtClean="0">
                <a:solidFill>
                  <a:schemeClr val="accent2"/>
                </a:solidFill>
              </a:rPr>
              <a:t>V)    Photonic signal (</a:t>
            </a:r>
            <a:r>
              <a:rPr lang="en-CA" altLang="en-US" sz="2000" kern="0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m</a:t>
            </a:r>
            <a:r>
              <a:rPr lang="en-CA" altLang="en-US" sz="2000" kern="0" dirty="0" smtClean="0">
                <a:solidFill>
                  <a:schemeClr val="accent2"/>
                </a:solidFill>
              </a:rPr>
              <a:t>V)</a:t>
            </a:r>
          </a:p>
        </p:txBody>
      </p:sp>
      <p:sp>
        <p:nvSpPr>
          <p:cNvPr id="207" name="Freeform 206"/>
          <p:cNvSpPr/>
          <p:nvPr/>
        </p:nvSpPr>
        <p:spPr bwMode="auto">
          <a:xfrm>
            <a:off x="14796548" y="24738871"/>
            <a:ext cx="731433" cy="656644"/>
          </a:xfrm>
          <a:custGeom>
            <a:avLst/>
            <a:gdLst>
              <a:gd name="connsiteX0" fmla="*/ 301257 w 731433"/>
              <a:gd name="connsiteY0" fmla="*/ 121379 h 656644"/>
              <a:gd name="connsiteX1" fmla="*/ 34557 w 731433"/>
              <a:gd name="connsiteY1" fmla="*/ 254729 h 656644"/>
              <a:gd name="connsiteX2" fmla="*/ 63132 w 731433"/>
              <a:gd name="connsiteY2" fmla="*/ 607154 h 656644"/>
              <a:gd name="connsiteX3" fmla="*/ 577482 w 731433"/>
              <a:gd name="connsiteY3" fmla="*/ 597629 h 656644"/>
              <a:gd name="connsiteX4" fmla="*/ 710832 w 731433"/>
              <a:gd name="connsiteY4" fmla="*/ 83279 h 656644"/>
              <a:gd name="connsiteX5" fmla="*/ 206007 w 731433"/>
              <a:gd name="connsiteY5" fmla="*/ 7079 h 65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1433" h="656644">
                <a:moveTo>
                  <a:pt x="301257" y="121379"/>
                </a:moveTo>
                <a:cubicBezTo>
                  <a:pt x="187750" y="147573"/>
                  <a:pt x="74244" y="173767"/>
                  <a:pt x="34557" y="254729"/>
                </a:cubicBezTo>
                <a:cubicBezTo>
                  <a:pt x="-5131" y="335692"/>
                  <a:pt x="-27355" y="550004"/>
                  <a:pt x="63132" y="607154"/>
                </a:cubicBezTo>
                <a:cubicBezTo>
                  <a:pt x="153619" y="664304"/>
                  <a:pt x="469532" y="684941"/>
                  <a:pt x="577482" y="597629"/>
                </a:cubicBezTo>
                <a:cubicBezTo>
                  <a:pt x="685432" y="510317"/>
                  <a:pt x="772744" y="181704"/>
                  <a:pt x="710832" y="83279"/>
                </a:cubicBezTo>
                <a:cubicBezTo>
                  <a:pt x="648920" y="-15146"/>
                  <a:pt x="427463" y="-4034"/>
                  <a:pt x="206007" y="7079"/>
                </a:cubicBezTo>
              </a:path>
            </a:pathLst>
          </a:cu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8" name="Freeform 207"/>
          <p:cNvSpPr/>
          <p:nvPr/>
        </p:nvSpPr>
        <p:spPr bwMode="auto">
          <a:xfrm>
            <a:off x="14812668" y="27727856"/>
            <a:ext cx="731433" cy="656644"/>
          </a:xfrm>
          <a:custGeom>
            <a:avLst/>
            <a:gdLst>
              <a:gd name="connsiteX0" fmla="*/ 301257 w 731433"/>
              <a:gd name="connsiteY0" fmla="*/ 121379 h 656644"/>
              <a:gd name="connsiteX1" fmla="*/ 34557 w 731433"/>
              <a:gd name="connsiteY1" fmla="*/ 254729 h 656644"/>
              <a:gd name="connsiteX2" fmla="*/ 63132 w 731433"/>
              <a:gd name="connsiteY2" fmla="*/ 607154 h 656644"/>
              <a:gd name="connsiteX3" fmla="*/ 577482 w 731433"/>
              <a:gd name="connsiteY3" fmla="*/ 597629 h 656644"/>
              <a:gd name="connsiteX4" fmla="*/ 710832 w 731433"/>
              <a:gd name="connsiteY4" fmla="*/ 83279 h 656644"/>
              <a:gd name="connsiteX5" fmla="*/ 206007 w 731433"/>
              <a:gd name="connsiteY5" fmla="*/ 7079 h 65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1433" h="656644">
                <a:moveTo>
                  <a:pt x="301257" y="121379"/>
                </a:moveTo>
                <a:cubicBezTo>
                  <a:pt x="187750" y="147573"/>
                  <a:pt x="74244" y="173767"/>
                  <a:pt x="34557" y="254729"/>
                </a:cubicBezTo>
                <a:cubicBezTo>
                  <a:pt x="-5131" y="335692"/>
                  <a:pt x="-27355" y="550004"/>
                  <a:pt x="63132" y="607154"/>
                </a:cubicBezTo>
                <a:cubicBezTo>
                  <a:pt x="153619" y="664304"/>
                  <a:pt x="469532" y="684941"/>
                  <a:pt x="577482" y="597629"/>
                </a:cubicBezTo>
                <a:cubicBezTo>
                  <a:pt x="685432" y="510317"/>
                  <a:pt x="772744" y="181704"/>
                  <a:pt x="710832" y="83279"/>
                </a:cubicBezTo>
                <a:cubicBezTo>
                  <a:pt x="648920" y="-15146"/>
                  <a:pt x="427463" y="-4034"/>
                  <a:pt x="206007" y="7079"/>
                </a:cubicBezTo>
              </a:path>
            </a:pathLst>
          </a:cu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9" name="Curved Right Arrow 208"/>
          <p:cNvSpPr/>
          <p:nvPr/>
        </p:nvSpPr>
        <p:spPr bwMode="auto">
          <a:xfrm flipH="1" flipV="1">
            <a:off x="15574668" y="24903791"/>
            <a:ext cx="736731" cy="3252109"/>
          </a:xfrm>
          <a:prstGeom prst="curvedRightArrow">
            <a:avLst/>
          </a:prstGeom>
          <a:solidFill>
            <a:srgbClr val="C00000">
              <a:alpha val="5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8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22880342" y="3833142"/>
            <a:ext cx="71241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000" b="1" dirty="0" smtClean="0">
                <a:solidFill>
                  <a:schemeClr val="tx2"/>
                </a:solidFill>
              </a:rPr>
              <a:t>Optical Racetrack NOMS Devices</a:t>
            </a:r>
            <a:endParaRPr lang="en-US" altLang="en-US" sz="4000" dirty="0">
              <a:solidFill>
                <a:schemeClr val="tx2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17030700" y="21831301"/>
            <a:ext cx="1028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Ƒ~</a:t>
            </a:r>
            <a:r>
              <a:rPr lang="en-US" sz="3600" b="1" dirty="0" smtClean="0"/>
              <a:t>1</a:t>
            </a:r>
            <a:endParaRPr lang="en-US" sz="3600" b="1" dirty="0"/>
          </a:p>
        </p:txBody>
      </p:sp>
      <p:sp>
        <p:nvSpPr>
          <p:cNvPr id="212" name="TextBox 211"/>
          <p:cNvSpPr txBox="1"/>
          <p:nvPr/>
        </p:nvSpPr>
        <p:spPr>
          <a:xfrm>
            <a:off x="17030700" y="24117301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Ƒ~</a:t>
            </a:r>
            <a:r>
              <a:rPr lang="en-US" sz="3600" b="1" dirty="0" smtClean="0"/>
              <a:t>100</a:t>
            </a:r>
            <a:endParaRPr lang="en-US" sz="3600" b="1" dirty="0"/>
          </a:p>
        </p:txBody>
      </p:sp>
      <p:sp>
        <p:nvSpPr>
          <p:cNvPr id="213" name="Oval 212"/>
          <p:cNvSpPr/>
          <p:nvPr/>
        </p:nvSpPr>
        <p:spPr>
          <a:xfrm rot="19262306">
            <a:off x="16848330" y="18877815"/>
            <a:ext cx="1604128" cy="1645920"/>
          </a:xfrm>
          <a:prstGeom prst="ellipse">
            <a:avLst/>
          </a:prstGeom>
          <a:solidFill>
            <a:srgbClr val="CC3300"/>
          </a:solidFill>
          <a:ln>
            <a:solidFill>
              <a:srgbClr val="C00000"/>
            </a:solidFill>
          </a:ln>
          <a:scene3d>
            <a:camera prst="perspectiveContrastingLeftFacing">
              <a:rot lat="3456002" lon="1710002" rev="2140798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2000" dirty="0" smtClean="0"/>
              <a:t>633 nm</a:t>
            </a:r>
          </a:p>
          <a:p>
            <a:pPr algn="ctr"/>
            <a:r>
              <a:rPr lang="en-US" sz="2000" dirty="0" smtClean="0"/>
              <a:t>NA~0.6</a:t>
            </a:r>
          </a:p>
          <a:p>
            <a:pPr algn="ctr"/>
            <a:r>
              <a:rPr lang="en-US" sz="2000" dirty="0" smtClean="0"/>
              <a:t>Spot~ 1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m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11287126" y="24279225"/>
            <a:ext cx="54292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Photonic is roughly finesse (</a:t>
            </a:r>
            <a:r>
              <a:rPr lang="en-US" sz="3200" b="1" i="1" dirty="0" smtClean="0">
                <a:solidFill>
                  <a:schemeClr val="tx2"/>
                </a:solidFill>
              </a:rPr>
              <a:t>Ƒ</a:t>
            </a:r>
            <a:r>
              <a:rPr lang="en-US" sz="3200" b="1" dirty="0" smtClean="0">
                <a:solidFill>
                  <a:schemeClr val="tx2"/>
                </a:solidFill>
              </a:rPr>
              <a:t>) times better</a:t>
            </a:r>
            <a:endParaRPr lang="en-US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116" name="Object 1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90694747"/>
              </p:ext>
            </p:extLst>
          </p:nvPr>
        </p:nvGraphicFramePr>
        <p:xfrm>
          <a:off x="24805447" y="12852789"/>
          <a:ext cx="4161016" cy="1231880"/>
        </p:xfrm>
        <a:graphic>
          <a:graphicData uri="http://schemas.openxmlformats.org/presentationml/2006/ole">
            <p:oleObj spid="_x0000_s1028" name="Equation" r:id="rId14" imgW="1447800" imgH="431800" progId="Equation.3">
              <p:embed/>
            </p:oleObj>
          </a:graphicData>
        </a:graphic>
      </p:graphicFrame>
      <p:graphicFrame>
        <p:nvGraphicFramePr>
          <p:cNvPr id="117" name="Object 1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93096217"/>
              </p:ext>
            </p:extLst>
          </p:nvPr>
        </p:nvGraphicFramePr>
        <p:xfrm>
          <a:off x="23281447" y="15367389"/>
          <a:ext cx="7924801" cy="1091138"/>
        </p:xfrm>
        <a:graphic>
          <a:graphicData uri="http://schemas.openxmlformats.org/presentationml/2006/ole">
            <p:oleObj spid="_x0000_s1029" name="Equation" r:id="rId15" imgW="3670200" imgH="507960" progId="Equation.3">
              <p:embed/>
            </p:oleObj>
          </a:graphicData>
        </a:graphic>
      </p:graphicFrame>
      <p:cxnSp>
        <p:nvCxnSpPr>
          <p:cNvPr id="118" name="Straight Arrow Connector 117"/>
          <p:cNvCxnSpPr/>
          <p:nvPr/>
        </p:nvCxnSpPr>
        <p:spPr>
          <a:xfrm flipV="1">
            <a:off x="26786647" y="14049405"/>
            <a:ext cx="152399" cy="381000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H="1" flipV="1">
            <a:off x="28511701" y="14011333"/>
            <a:ext cx="152400" cy="391893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28158247" y="14430903"/>
            <a:ext cx="24625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B050"/>
                </a:solidFill>
              </a:rPr>
              <a:t>Optomechanical</a:t>
            </a:r>
            <a:endParaRPr lang="en-US" sz="2000" dirty="0" smtClean="0">
              <a:solidFill>
                <a:srgbClr val="00B050"/>
              </a:solidFill>
            </a:endParaRPr>
          </a:p>
          <a:p>
            <a:r>
              <a:rPr lang="en-US" sz="2000" dirty="0" smtClean="0">
                <a:solidFill>
                  <a:srgbClr val="00B050"/>
                </a:solidFill>
              </a:rPr>
              <a:t>coupling (</a:t>
            </a:r>
            <a:r>
              <a:rPr lang="en-US" sz="2000" i="1" dirty="0" err="1" smtClean="0">
                <a:solidFill>
                  <a:srgbClr val="00B050"/>
                </a:solidFill>
              </a:rPr>
              <a:t>g</a:t>
            </a:r>
            <a:r>
              <a:rPr lang="en-US" sz="2000" i="1" baseline="-25000" dirty="0" err="1" smtClean="0">
                <a:solidFill>
                  <a:srgbClr val="00B050"/>
                </a:solidFill>
              </a:rPr>
              <a:t>om</a:t>
            </a:r>
            <a:r>
              <a:rPr lang="en-US" sz="2000" dirty="0" smtClean="0">
                <a:solidFill>
                  <a:srgbClr val="00B050"/>
                </a:solidFill>
              </a:rPr>
              <a:t>, </a:t>
            </a:r>
            <a:r>
              <a:rPr lang="en-US" sz="2000" i="1" dirty="0" err="1" smtClean="0">
                <a:solidFill>
                  <a:srgbClr val="00B050"/>
                </a:solidFill>
              </a:rPr>
              <a:t>L</a:t>
            </a:r>
            <a:r>
              <a:rPr lang="en-US" sz="2000" i="1" baseline="-25000" dirty="0" err="1" smtClean="0">
                <a:solidFill>
                  <a:srgbClr val="00B050"/>
                </a:solidFill>
              </a:rPr>
              <a:t>mech</a:t>
            </a:r>
            <a:r>
              <a:rPr lang="en-US" sz="2000" dirty="0" smtClean="0">
                <a:solidFill>
                  <a:srgbClr val="00B050"/>
                </a:solidFill>
              </a:rPr>
              <a:t>)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25801049" y="15477947"/>
            <a:ext cx="607870" cy="80384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27579925" y="15477947"/>
            <a:ext cx="607870" cy="80384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28587901" y="15276986"/>
            <a:ext cx="607870" cy="80384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Arrow Connector 123"/>
          <p:cNvCxnSpPr/>
          <p:nvPr/>
        </p:nvCxnSpPr>
        <p:spPr>
          <a:xfrm flipH="1">
            <a:off x="26258900" y="15202528"/>
            <a:ext cx="63126" cy="375900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26333375" y="15215539"/>
            <a:ext cx="1346919" cy="380129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endCxn id="123" idx="7"/>
          </p:cNvCxnSpPr>
          <p:nvPr/>
        </p:nvCxnSpPr>
        <p:spPr>
          <a:xfrm flipH="1">
            <a:off x="29106751" y="15176507"/>
            <a:ext cx="207478" cy="2182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120" idx="2"/>
          </p:cNvCxnSpPr>
          <p:nvPr/>
        </p:nvCxnSpPr>
        <p:spPr>
          <a:xfrm>
            <a:off x="29389514" y="15138791"/>
            <a:ext cx="965584" cy="45687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23027696" y="11581940"/>
            <a:ext cx="73022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chemeClr val="accent2"/>
                </a:solidFill>
              </a:rPr>
              <a:t>NOMS </a:t>
            </a:r>
            <a:r>
              <a:rPr lang="en-CA" sz="2800" b="1" dirty="0" err="1" smtClean="0">
                <a:solidFill>
                  <a:schemeClr val="accent2"/>
                </a:solidFill>
              </a:rPr>
              <a:t>Responsivity</a:t>
            </a:r>
            <a:r>
              <a:rPr lang="en-CA" sz="2800" b="1" dirty="0" smtClean="0">
                <a:solidFill>
                  <a:schemeClr val="accent2"/>
                </a:solidFill>
              </a:rPr>
              <a:t>:</a:t>
            </a:r>
          </a:p>
          <a:p>
            <a:r>
              <a:rPr lang="en-CA" sz="2800" b="1" dirty="0" smtClean="0">
                <a:solidFill>
                  <a:schemeClr val="accent2"/>
                </a:solidFill>
              </a:rPr>
              <a:t>optical transmission equation</a:t>
            </a:r>
            <a:endParaRPr lang="en-CA" sz="2800" b="1" dirty="0">
              <a:solidFill>
                <a:schemeClr val="accent2"/>
              </a:solidFill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30206899" y="15481666"/>
            <a:ext cx="907908" cy="80384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0" name="Picture 129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1773"/>
          <a:stretch/>
        </p:blipFill>
        <p:spPr>
          <a:xfrm>
            <a:off x="22999633" y="9540122"/>
            <a:ext cx="2205610" cy="2011627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1666"/>
          <a:stretch/>
        </p:blipFill>
        <p:spPr>
          <a:xfrm>
            <a:off x="25237561" y="9542913"/>
            <a:ext cx="2200746" cy="2011680"/>
          </a:xfrm>
          <a:prstGeom prst="rect">
            <a:avLst/>
          </a:prstGeom>
        </p:spPr>
      </p:pic>
      <p:sp>
        <p:nvSpPr>
          <p:cNvPr id="132" name="TextBox 131"/>
          <p:cNvSpPr txBox="1"/>
          <p:nvPr/>
        </p:nvSpPr>
        <p:spPr>
          <a:xfrm>
            <a:off x="25793700" y="14554200"/>
            <a:ext cx="200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Optical cavity </a:t>
            </a:r>
          </a:p>
          <a:p>
            <a:r>
              <a:rPr lang="en-US" sz="2000" dirty="0" smtClean="0"/>
              <a:t>Properties (T</a:t>
            </a:r>
            <a:r>
              <a:rPr lang="en-US" sz="2000" baseline="-25000" dirty="0" smtClean="0"/>
              <a:t>o</a:t>
            </a:r>
            <a:r>
              <a:rPr lang="en-US" sz="2000" dirty="0" smtClean="0"/>
              <a:t>, </a:t>
            </a:r>
            <a:r>
              <a:rPr lang="en-US" sz="2000" i="1" dirty="0" smtClean="0"/>
              <a:t>Ƒ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1030" name="Picture 6" descr="C:\Users\anandramv\Desktop\Post doc research\Banff symposium\Mechanism picture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2602824" y="4776788"/>
            <a:ext cx="7305676" cy="4523360"/>
          </a:xfrm>
          <a:prstGeom prst="rect">
            <a:avLst/>
          </a:prstGeom>
          <a:noFill/>
        </p:spPr>
      </p:pic>
      <p:pic>
        <p:nvPicPr>
          <p:cNvPr id="1031" name="Picture 7" descr="C:\Users\anandramv\Desktop\Post doc research\Banff symposium\optical scan.jp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7617738" y="9558338"/>
            <a:ext cx="3471862" cy="2976561"/>
          </a:xfrm>
          <a:prstGeom prst="rect">
            <a:avLst/>
          </a:prstGeom>
          <a:noFill/>
        </p:spPr>
      </p:pic>
      <p:sp>
        <p:nvSpPr>
          <p:cNvPr id="158" name="Rectangle 157"/>
          <p:cNvSpPr/>
          <p:nvPr/>
        </p:nvSpPr>
        <p:spPr>
          <a:xfrm>
            <a:off x="22124033" y="17227518"/>
            <a:ext cx="94608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3200" b="1" dirty="0" err="1" smtClean="0">
                <a:solidFill>
                  <a:schemeClr val="accent2"/>
                </a:solidFill>
              </a:rPr>
              <a:t>Thermomechanical</a:t>
            </a:r>
            <a:r>
              <a:rPr lang="en-CA" sz="3200" b="1" dirty="0" smtClean="0">
                <a:solidFill>
                  <a:schemeClr val="accent2"/>
                </a:solidFill>
              </a:rPr>
              <a:t> Noise Signal Normalized By</a:t>
            </a:r>
          </a:p>
          <a:p>
            <a:pPr algn="ctr"/>
            <a:r>
              <a:rPr lang="en-CA" sz="3200" b="1" i="1" dirty="0" err="1" smtClean="0">
                <a:solidFill>
                  <a:schemeClr val="accent2"/>
                </a:solidFill>
              </a:rPr>
              <a:t>dT</a:t>
            </a:r>
            <a:r>
              <a:rPr lang="en-CA" sz="3200" b="1" i="1" dirty="0" smtClean="0">
                <a:solidFill>
                  <a:schemeClr val="accent2"/>
                </a:solidFill>
              </a:rPr>
              <a:t>/</a:t>
            </a:r>
            <a:r>
              <a:rPr lang="en-CA" sz="3200" b="1" i="1" dirty="0" err="1" smtClean="0">
                <a:solidFill>
                  <a:schemeClr val="accent2"/>
                </a:solidFill>
              </a:rPr>
              <a:t>d</a:t>
            </a:r>
            <a:r>
              <a:rPr lang="en-CA" sz="3200" b="1" i="1" dirty="0" err="1" smtClean="0">
                <a:solidFill>
                  <a:schemeClr val="accent2"/>
                </a:solidFill>
                <a:latin typeface="Symbol" pitchFamily="18" charset="2"/>
              </a:rPr>
              <a:t>f</a:t>
            </a:r>
            <a:r>
              <a:rPr lang="en-CA" sz="3200" b="1" dirty="0" smtClean="0">
                <a:solidFill>
                  <a:schemeClr val="accent2"/>
                </a:solidFill>
              </a:rPr>
              <a:t>:  Gap and Length dependence</a:t>
            </a:r>
            <a:endParaRPr lang="en-CA" sz="3200" b="1" dirty="0">
              <a:solidFill>
                <a:schemeClr val="accent2"/>
              </a:solidFill>
            </a:endParaRPr>
          </a:p>
        </p:txBody>
      </p:sp>
      <p:pic>
        <p:nvPicPr>
          <p:cNvPr id="165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4548" y="18363527"/>
            <a:ext cx="7013499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" name="Picture 2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1394400" y="4722835"/>
            <a:ext cx="11544300" cy="761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4" name="Rectangle 213"/>
          <p:cNvSpPr/>
          <p:nvPr/>
        </p:nvSpPr>
        <p:spPr>
          <a:xfrm>
            <a:off x="33650755" y="3872925"/>
            <a:ext cx="69392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000" b="1" dirty="0" smtClean="0">
                <a:solidFill>
                  <a:schemeClr val="tx2"/>
                </a:solidFill>
              </a:rPr>
              <a:t>First NOMS Sensing of GC Peaks</a:t>
            </a:r>
            <a:endParaRPr lang="en-US" altLang="en-US" sz="4000" dirty="0">
              <a:solidFill>
                <a:schemeClr val="tx2"/>
              </a:solidFill>
            </a:endParaRPr>
          </a:p>
        </p:txBody>
      </p:sp>
      <p:pic>
        <p:nvPicPr>
          <p:cNvPr id="216" name="Picture 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93788" y="27508200"/>
            <a:ext cx="2976973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" name="Picture 3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72530" y="26136600"/>
            <a:ext cx="2267753" cy="100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8" name="Picture 4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61929" y="26032300"/>
            <a:ext cx="1785582" cy="11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9" name="Picture 5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28857" y="27784159"/>
            <a:ext cx="2844215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0" name="Picture 6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84665" y="26132467"/>
            <a:ext cx="2876900" cy="100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1" name="Rectangle 220"/>
          <p:cNvSpPr/>
          <p:nvPr/>
        </p:nvSpPr>
        <p:spPr>
          <a:xfrm>
            <a:off x="24141248" y="25529139"/>
            <a:ext cx="5081455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4000" b="1" dirty="0" smtClean="0">
                <a:solidFill>
                  <a:schemeClr val="tx2"/>
                </a:solidFill>
              </a:rPr>
              <a:t>ACKNOWLEDGEMENTS</a:t>
            </a:r>
            <a:endParaRPr lang="en-US" altLang="en-US" sz="4000" dirty="0">
              <a:solidFill>
                <a:schemeClr val="tx2"/>
              </a:solidFill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3223200" y="12611100"/>
            <a:ext cx="7421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Response to toluene and </a:t>
            </a:r>
            <a:r>
              <a:rPr lang="en-US" sz="4000" b="1" dirty="0" err="1" smtClean="0">
                <a:solidFill>
                  <a:schemeClr val="tx2"/>
                </a:solidFill>
              </a:rPr>
              <a:t>xylene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31965900" y="21031200"/>
            <a:ext cx="11430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Conclusions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2"/>
                </a:solidFill>
              </a:rPr>
              <a:t>To the best knowledge of the authors, this is the first demonstration of Nano-optomechanical system (NOMS) integrated with Gas chromatography.   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2"/>
                </a:solidFill>
              </a:rPr>
              <a:t>Initial results of </a:t>
            </a:r>
            <a:r>
              <a:rPr lang="en-US" sz="4000" dirty="0" err="1" smtClean="0">
                <a:solidFill>
                  <a:schemeClr val="tx2"/>
                </a:solidFill>
              </a:rPr>
              <a:t>analyte</a:t>
            </a:r>
            <a:r>
              <a:rPr lang="en-US" sz="4000" dirty="0" smtClean="0">
                <a:solidFill>
                  <a:schemeClr val="tx2"/>
                </a:solidFill>
              </a:rPr>
              <a:t> adsorption is encouraging with accurate synchronization of </a:t>
            </a:r>
            <a:r>
              <a:rPr lang="en-US" sz="4000" dirty="0" err="1" smtClean="0">
                <a:solidFill>
                  <a:schemeClr val="tx2"/>
                </a:solidFill>
              </a:rPr>
              <a:t>analyte</a:t>
            </a:r>
            <a:r>
              <a:rPr lang="en-US" sz="4000" dirty="0" smtClean="0">
                <a:solidFill>
                  <a:schemeClr val="tx2"/>
                </a:solidFill>
              </a:rPr>
              <a:t> peaks. Clear indication of </a:t>
            </a:r>
            <a:r>
              <a:rPr lang="en-US" sz="4000" dirty="0" err="1" smtClean="0">
                <a:solidFill>
                  <a:schemeClr val="tx2"/>
                </a:solidFill>
              </a:rPr>
              <a:t>analyte</a:t>
            </a:r>
            <a:r>
              <a:rPr lang="en-US" sz="4000" dirty="0" smtClean="0">
                <a:solidFill>
                  <a:schemeClr val="tx2"/>
                </a:solidFill>
              </a:rPr>
              <a:t> adsorption is when SNR ratio above 2.5.</a:t>
            </a:r>
          </a:p>
          <a:p>
            <a:endParaRPr lang="en-US" sz="4000" b="1" dirty="0" smtClean="0">
              <a:solidFill>
                <a:schemeClr val="tx2"/>
              </a:solidFill>
            </a:endParaRPr>
          </a:p>
        </p:txBody>
      </p:sp>
      <p:sp>
        <p:nvSpPr>
          <p:cNvPr id="225" name="Oval 224"/>
          <p:cNvSpPr/>
          <p:nvPr/>
        </p:nvSpPr>
        <p:spPr>
          <a:xfrm>
            <a:off x="25984200" y="22021800"/>
            <a:ext cx="685800" cy="14859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C:\Users\anandramv\Desktop\Post doc research\GC NOMS IR integration\April 13\sample 1 signal.jpg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31518224" y="13382624"/>
            <a:ext cx="11991975" cy="7286625"/>
          </a:xfrm>
          <a:prstGeom prst="rect">
            <a:avLst/>
          </a:prstGeom>
          <a:noFill/>
        </p:spPr>
      </p:pic>
      <p:sp>
        <p:nvSpPr>
          <p:cNvPr id="226" name="TextBox 225"/>
          <p:cNvSpPr txBox="1"/>
          <p:nvPr/>
        </p:nvSpPr>
        <p:spPr>
          <a:xfrm>
            <a:off x="34671000" y="15240000"/>
            <a:ext cx="1638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SNR ~ 3</a:t>
            </a:r>
            <a:endParaRPr lang="en-US" sz="3200" b="1" dirty="0"/>
          </a:p>
        </p:txBody>
      </p:sp>
      <p:sp>
        <p:nvSpPr>
          <p:cNvPr id="227" name="TextBox 226"/>
          <p:cNvSpPr txBox="1"/>
          <p:nvPr/>
        </p:nvSpPr>
        <p:spPr>
          <a:xfrm>
            <a:off x="41376600" y="15240000"/>
            <a:ext cx="1485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SNR &gt; 5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35020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</TotalTime>
  <Words>329</Words>
  <Application>Microsoft Office PowerPoint</Application>
  <PresentationFormat>Custom</PresentationFormat>
  <Paragraphs>70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Graph</vt:lpstr>
      <vt:lpstr>Equation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Clayton Kropp Design</dc:creator>
  <cp:lastModifiedBy>anandramv</cp:lastModifiedBy>
  <cp:revision>69</cp:revision>
  <dcterms:created xsi:type="dcterms:W3CDTF">2014-07-23T21:45:24Z</dcterms:created>
  <dcterms:modified xsi:type="dcterms:W3CDTF">2015-05-25T19:50:00Z</dcterms:modified>
</cp:coreProperties>
</file>