
<file path=[Content_Types].xml><?xml version="1.0" encoding="utf-8"?>
<Types xmlns="http://schemas.openxmlformats.org/package/2006/content-types">
  <Default Extension="png" ContentType="image/png"/>
  <Default Extension="bin" ContentType="audio/unknown"/>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88" r:id="rId2"/>
    <p:sldId id="257" r:id="rId3"/>
    <p:sldId id="291" r:id="rId4"/>
    <p:sldId id="258" r:id="rId5"/>
    <p:sldId id="290" r:id="rId6"/>
    <p:sldId id="259" r:id="rId7"/>
    <p:sldId id="289" r:id="rId8"/>
    <p:sldId id="260" r:id="rId9"/>
    <p:sldId id="261" r:id="rId10"/>
    <p:sldId id="263" r:id="rId11"/>
    <p:sldId id="292" r:id="rId12"/>
    <p:sldId id="293" r:id="rId13"/>
    <p:sldId id="294" r:id="rId14"/>
    <p:sldId id="295" r:id="rId15"/>
    <p:sldId id="296"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97" r:id="rId31"/>
    <p:sldId id="299" r:id="rId32"/>
    <p:sldId id="300" r:id="rId33"/>
    <p:sldId id="28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0" autoAdjust="0"/>
    <p:restoredTop sz="94660"/>
  </p:normalViewPr>
  <p:slideViewPr>
    <p:cSldViewPr>
      <p:cViewPr varScale="1">
        <p:scale>
          <a:sx n="67" d="100"/>
          <a:sy n="67" d="100"/>
        </p:scale>
        <p:origin x="-58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B779C2-1D47-4B8F-8849-7321E53CECAD}" type="datetimeFigureOut">
              <a:rPr lang="en-CA" smtClean="0"/>
              <a:t>2015-06-15</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C0D7FE-CDAF-4EF1-AAEA-0622E6ADF9C4}" type="slidenum">
              <a:rPr lang="en-CA" smtClean="0"/>
              <a:t>‹#›</a:t>
            </a:fld>
            <a:endParaRPr lang="en-CA"/>
          </a:p>
        </p:txBody>
      </p:sp>
    </p:spTree>
    <p:extLst>
      <p:ext uri="{BB962C8B-B14F-4D97-AF65-F5344CB8AC3E}">
        <p14:creationId xmlns:p14="http://schemas.microsoft.com/office/powerpoint/2010/main" val="2274483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1</a:t>
            </a:fld>
            <a:endParaRPr lang="en-CA"/>
          </a:p>
        </p:txBody>
      </p:sp>
    </p:spTree>
    <p:extLst>
      <p:ext uri="{BB962C8B-B14F-4D97-AF65-F5344CB8AC3E}">
        <p14:creationId xmlns:p14="http://schemas.microsoft.com/office/powerpoint/2010/main" val="1554466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F9239F-E97B-449D-9505-79E1B74EFA57}" type="slidenum">
              <a:rPr lang="en-GB" altLang="en-US" smtClean="0"/>
              <a:pPr/>
              <a:t>10</a:t>
            </a:fld>
            <a:endParaRPr lang="en-GB" altLang="en-US"/>
          </a:p>
        </p:txBody>
      </p:sp>
    </p:spTree>
    <p:extLst>
      <p:ext uri="{BB962C8B-B14F-4D97-AF65-F5344CB8AC3E}">
        <p14:creationId xmlns:p14="http://schemas.microsoft.com/office/powerpoint/2010/main" val="7762536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11</a:t>
            </a:fld>
            <a:endParaRPr lang="en-CA"/>
          </a:p>
        </p:txBody>
      </p:sp>
    </p:spTree>
    <p:extLst>
      <p:ext uri="{BB962C8B-B14F-4D97-AF65-F5344CB8AC3E}">
        <p14:creationId xmlns:p14="http://schemas.microsoft.com/office/powerpoint/2010/main" val="1259121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12</a:t>
            </a:fld>
            <a:endParaRPr lang="en-CA"/>
          </a:p>
        </p:txBody>
      </p:sp>
    </p:spTree>
    <p:extLst>
      <p:ext uri="{BB962C8B-B14F-4D97-AF65-F5344CB8AC3E}">
        <p14:creationId xmlns:p14="http://schemas.microsoft.com/office/powerpoint/2010/main" val="3390104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13</a:t>
            </a:fld>
            <a:endParaRPr lang="en-CA"/>
          </a:p>
        </p:txBody>
      </p:sp>
    </p:spTree>
    <p:extLst>
      <p:ext uri="{BB962C8B-B14F-4D97-AF65-F5344CB8AC3E}">
        <p14:creationId xmlns:p14="http://schemas.microsoft.com/office/powerpoint/2010/main" val="2559353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14</a:t>
            </a:fld>
            <a:endParaRPr lang="en-CA"/>
          </a:p>
        </p:txBody>
      </p:sp>
    </p:spTree>
    <p:extLst>
      <p:ext uri="{BB962C8B-B14F-4D97-AF65-F5344CB8AC3E}">
        <p14:creationId xmlns:p14="http://schemas.microsoft.com/office/powerpoint/2010/main" val="2419329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15</a:t>
            </a:fld>
            <a:endParaRPr lang="en-CA"/>
          </a:p>
        </p:txBody>
      </p:sp>
    </p:spTree>
    <p:extLst>
      <p:ext uri="{BB962C8B-B14F-4D97-AF65-F5344CB8AC3E}">
        <p14:creationId xmlns:p14="http://schemas.microsoft.com/office/powerpoint/2010/main" val="3507901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16</a:t>
            </a:fld>
            <a:endParaRPr lang="en-US"/>
          </a:p>
        </p:txBody>
      </p:sp>
    </p:spTree>
    <p:extLst>
      <p:ext uri="{BB962C8B-B14F-4D97-AF65-F5344CB8AC3E}">
        <p14:creationId xmlns:p14="http://schemas.microsoft.com/office/powerpoint/2010/main" val="2826621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17</a:t>
            </a:fld>
            <a:endParaRPr lang="en-US"/>
          </a:p>
        </p:txBody>
      </p:sp>
    </p:spTree>
    <p:extLst>
      <p:ext uri="{BB962C8B-B14F-4D97-AF65-F5344CB8AC3E}">
        <p14:creationId xmlns:p14="http://schemas.microsoft.com/office/powerpoint/2010/main" val="2133290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A880B5-0201-4F2B-9ABC-2BB3F1B27704}" type="slidenum">
              <a:rPr lang="en-US" smtClean="0"/>
              <a:pPr/>
              <a:t>18</a:t>
            </a:fld>
            <a:endParaRPr lang="en-US"/>
          </a:p>
        </p:txBody>
      </p:sp>
    </p:spTree>
    <p:extLst>
      <p:ext uri="{BB962C8B-B14F-4D97-AF65-F5344CB8AC3E}">
        <p14:creationId xmlns:p14="http://schemas.microsoft.com/office/powerpoint/2010/main" val="3457881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19</a:t>
            </a:fld>
            <a:endParaRPr lang="en-US"/>
          </a:p>
        </p:txBody>
      </p:sp>
    </p:spTree>
    <p:extLst>
      <p:ext uri="{BB962C8B-B14F-4D97-AF65-F5344CB8AC3E}">
        <p14:creationId xmlns:p14="http://schemas.microsoft.com/office/powerpoint/2010/main" val="2328350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~70 </a:t>
            </a:r>
            <a:r>
              <a:rPr lang="en-US" dirty="0" err="1" smtClean="0"/>
              <a:t>muons</a:t>
            </a:r>
            <a:r>
              <a:rPr lang="en-US" dirty="0" smtClean="0"/>
              <a:t>/day in SNO+</a:t>
            </a:r>
            <a:endParaRPr lang="en-US" dirty="0"/>
          </a:p>
        </p:txBody>
      </p:sp>
      <p:sp>
        <p:nvSpPr>
          <p:cNvPr id="4" name="Slide Number Placeholder 3"/>
          <p:cNvSpPr>
            <a:spLocks noGrp="1"/>
          </p:cNvSpPr>
          <p:nvPr>
            <p:ph type="sldNum" sz="quarter" idx="10"/>
          </p:nvPr>
        </p:nvSpPr>
        <p:spPr/>
        <p:txBody>
          <a:bodyPr/>
          <a:lstStyle/>
          <a:p>
            <a:fld id="{199052FA-C510-7B40-A58D-30E00356B27D}" type="slidenum">
              <a:rPr lang="en-US" smtClean="0"/>
              <a:pPr/>
              <a:t>2</a:t>
            </a:fld>
            <a:endParaRPr lang="en-US"/>
          </a:p>
        </p:txBody>
      </p:sp>
    </p:spTree>
    <p:extLst>
      <p:ext uri="{BB962C8B-B14F-4D97-AF65-F5344CB8AC3E}">
        <p14:creationId xmlns:p14="http://schemas.microsoft.com/office/powerpoint/2010/main" val="25105809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20</a:t>
            </a:fld>
            <a:endParaRPr lang="en-US"/>
          </a:p>
        </p:txBody>
      </p:sp>
    </p:spTree>
    <p:extLst>
      <p:ext uri="{BB962C8B-B14F-4D97-AF65-F5344CB8AC3E}">
        <p14:creationId xmlns:p14="http://schemas.microsoft.com/office/powerpoint/2010/main" val="14117232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21</a:t>
            </a:fld>
            <a:endParaRPr lang="en-US"/>
          </a:p>
        </p:txBody>
      </p:sp>
    </p:spTree>
    <p:extLst>
      <p:ext uri="{BB962C8B-B14F-4D97-AF65-F5344CB8AC3E}">
        <p14:creationId xmlns:p14="http://schemas.microsoft.com/office/powerpoint/2010/main" val="23110652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130T buoyancy</a:t>
            </a:r>
            <a:endParaRPr lang="en-US" dirty="0"/>
          </a:p>
        </p:txBody>
      </p:sp>
      <p:sp>
        <p:nvSpPr>
          <p:cNvPr id="4" name="Slide Number Placeholder 3"/>
          <p:cNvSpPr>
            <a:spLocks noGrp="1"/>
          </p:cNvSpPr>
          <p:nvPr>
            <p:ph type="sldNum" sz="quarter" idx="10"/>
          </p:nvPr>
        </p:nvSpPr>
        <p:spPr/>
        <p:txBody>
          <a:bodyPr/>
          <a:lstStyle/>
          <a:p>
            <a:fld id="{FB329AC9-F9DB-F645-8BCD-B955DE25A122}" type="slidenum">
              <a:rPr lang="en-US" smtClean="0"/>
              <a:pPr/>
              <a:t>22</a:t>
            </a:fld>
            <a:endParaRPr lang="en-US"/>
          </a:p>
        </p:txBody>
      </p:sp>
    </p:spTree>
    <p:extLst>
      <p:ext uri="{BB962C8B-B14F-4D97-AF65-F5344CB8AC3E}">
        <p14:creationId xmlns:p14="http://schemas.microsoft.com/office/powerpoint/2010/main" val="12486839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23</a:t>
            </a:fld>
            <a:endParaRPr lang="en-US"/>
          </a:p>
        </p:txBody>
      </p:sp>
    </p:spTree>
    <p:extLst>
      <p:ext uri="{BB962C8B-B14F-4D97-AF65-F5344CB8AC3E}">
        <p14:creationId xmlns:p14="http://schemas.microsoft.com/office/powerpoint/2010/main" val="2879217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Water extraction column</a:t>
            </a:r>
            <a:endParaRPr lang="en-US" dirty="0"/>
          </a:p>
        </p:txBody>
      </p:sp>
      <p:sp>
        <p:nvSpPr>
          <p:cNvPr id="4" name="Slide Number Placeholder 3"/>
          <p:cNvSpPr>
            <a:spLocks noGrp="1"/>
          </p:cNvSpPr>
          <p:nvPr>
            <p:ph type="sldNum" sz="quarter" idx="10"/>
          </p:nvPr>
        </p:nvSpPr>
        <p:spPr/>
        <p:txBody>
          <a:bodyPr/>
          <a:lstStyle/>
          <a:p>
            <a:fld id="{FB329AC9-F9DB-F645-8BCD-B955DE25A122}" type="slidenum">
              <a:rPr lang="en-US" smtClean="0"/>
              <a:pPr/>
              <a:t>24</a:t>
            </a:fld>
            <a:endParaRPr lang="en-US"/>
          </a:p>
        </p:txBody>
      </p:sp>
    </p:spTree>
    <p:extLst>
      <p:ext uri="{BB962C8B-B14F-4D97-AF65-F5344CB8AC3E}">
        <p14:creationId xmlns:p14="http://schemas.microsoft.com/office/powerpoint/2010/main" val="34485085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Water extraction column</a:t>
            </a:r>
            <a:endParaRPr lang="en-US" dirty="0"/>
          </a:p>
        </p:txBody>
      </p:sp>
      <p:sp>
        <p:nvSpPr>
          <p:cNvPr id="4" name="Slide Number Placeholder 3"/>
          <p:cNvSpPr>
            <a:spLocks noGrp="1"/>
          </p:cNvSpPr>
          <p:nvPr>
            <p:ph type="sldNum" sz="quarter" idx="10"/>
          </p:nvPr>
        </p:nvSpPr>
        <p:spPr/>
        <p:txBody>
          <a:bodyPr/>
          <a:lstStyle/>
          <a:p>
            <a:fld id="{FB329AC9-F9DB-F645-8BCD-B955DE25A122}" type="slidenum">
              <a:rPr lang="en-US" smtClean="0"/>
              <a:pPr/>
              <a:t>25</a:t>
            </a:fld>
            <a:endParaRPr lang="en-US"/>
          </a:p>
        </p:txBody>
      </p:sp>
    </p:spTree>
    <p:extLst>
      <p:ext uri="{BB962C8B-B14F-4D97-AF65-F5344CB8AC3E}">
        <p14:creationId xmlns:p14="http://schemas.microsoft.com/office/powerpoint/2010/main" val="2639193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26</a:t>
            </a:fld>
            <a:endParaRPr lang="en-US"/>
          </a:p>
        </p:txBody>
      </p:sp>
    </p:spTree>
    <p:extLst>
      <p:ext uri="{BB962C8B-B14F-4D97-AF65-F5344CB8AC3E}">
        <p14:creationId xmlns:p14="http://schemas.microsoft.com/office/powerpoint/2010/main" val="10233561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27</a:t>
            </a:fld>
            <a:endParaRPr lang="en-US"/>
          </a:p>
        </p:txBody>
      </p:sp>
    </p:spTree>
    <p:extLst>
      <p:ext uri="{BB962C8B-B14F-4D97-AF65-F5344CB8AC3E}">
        <p14:creationId xmlns:p14="http://schemas.microsoft.com/office/powerpoint/2010/main" val="9517614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28</a:t>
            </a:fld>
            <a:endParaRPr lang="en-US"/>
          </a:p>
        </p:txBody>
      </p:sp>
    </p:spTree>
    <p:extLst>
      <p:ext uri="{BB962C8B-B14F-4D97-AF65-F5344CB8AC3E}">
        <p14:creationId xmlns:p14="http://schemas.microsoft.com/office/powerpoint/2010/main" val="38405568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Camera</a:t>
            </a:r>
            <a:r>
              <a:rPr lang="en-US" baseline="0" dirty="0" smtClean="0"/>
              <a:t> submerged. Lights either under water or not.</a:t>
            </a:r>
            <a:endParaRPr lang="en-US" dirty="0"/>
          </a:p>
        </p:txBody>
      </p:sp>
      <p:sp>
        <p:nvSpPr>
          <p:cNvPr id="4" name="Slide Number Placeholder 3"/>
          <p:cNvSpPr>
            <a:spLocks noGrp="1"/>
          </p:cNvSpPr>
          <p:nvPr>
            <p:ph type="sldNum" sz="quarter" idx="10"/>
          </p:nvPr>
        </p:nvSpPr>
        <p:spPr/>
        <p:txBody>
          <a:bodyPr/>
          <a:lstStyle/>
          <a:p>
            <a:fld id="{FB329AC9-F9DB-F645-8BCD-B955DE25A122}" type="slidenum">
              <a:rPr lang="en-US" smtClean="0"/>
              <a:pPr/>
              <a:t>29</a:t>
            </a:fld>
            <a:endParaRPr lang="en-US"/>
          </a:p>
        </p:txBody>
      </p:sp>
    </p:spTree>
    <p:extLst>
      <p:ext uri="{BB962C8B-B14F-4D97-AF65-F5344CB8AC3E}">
        <p14:creationId xmlns:p14="http://schemas.microsoft.com/office/powerpoint/2010/main" val="16162199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3</a:t>
            </a:fld>
            <a:endParaRPr lang="en-US"/>
          </a:p>
        </p:txBody>
      </p:sp>
    </p:spTree>
    <p:extLst>
      <p:ext uri="{BB962C8B-B14F-4D97-AF65-F5344CB8AC3E}">
        <p14:creationId xmlns:p14="http://schemas.microsoft.com/office/powerpoint/2010/main" val="31229598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30</a:t>
            </a:fld>
            <a:endParaRPr lang="en-CA"/>
          </a:p>
        </p:txBody>
      </p:sp>
    </p:spTree>
    <p:extLst>
      <p:ext uri="{BB962C8B-B14F-4D97-AF65-F5344CB8AC3E}">
        <p14:creationId xmlns:p14="http://schemas.microsoft.com/office/powerpoint/2010/main" val="23209893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31</a:t>
            </a:fld>
            <a:endParaRPr lang="en-CA"/>
          </a:p>
        </p:txBody>
      </p:sp>
    </p:spTree>
    <p:extLst>
      <p:ext uri="{BB962C8B-B14F-4D97-AF65-F5344CB8AC3E}">
        <p14:creationId xmlns:p14="http://schemas.microsoft.com/office/powerpoint/2010/main" val="9542291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32</a:t>
            </a:fld>
            <a:endParaRPr lang="en-CA"/>
          </a:p>
        </p:txBody>
      </p:sp>
    </p:spTree>
    <p:extLst>
      <p:ext uri="{BB962C8B-B14F-4D97-AF65-F5344CB8AC3E}">
        <p14:creationId xmlns:p14="http://schemas.microsoft.com/office/powerpoint/2010/main" val="33743417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33</a:t>
            </a:fld>
            <a:endParaRPr lang="en-CA"/>
          </a:p>
        </p:txBody>
      </p:sp>
    </p:spTree>
    <p:extLst>
      <p:ext uri="{BB962C8B-B14F-4D97-AF65-F5344CB8AC3E}">
        <p14:creationId xmlns:p14="http://schemas.microsoft.com/office/powerpoint/2010/main" val="1767688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4</a:t>
            </a:fld>
            <a:endParaRPr lang="en-US"/>
          </a:p>
        </p:txBody>
      </p:sp>
    </p:spTree>
    <p:extLst>
      <p:ext uri="{BB962C8B-B14F-4D97-AF65-F5344CB8AC3E}">
        <p14:creationId xmlns:p14="http://schemas.microsoft.com/office/powerpoint/2010/main" val="31156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5</a:t>
            </a:fld>
            <a:endParaRPr lang="en-CA"/>
          </a:p>
        </p:txBody>
      </p:sp>
    </p:spTree>
    <p:extLst>
      <p:ext uri="{BB962C8B-B14F-4D97-AF65-F5344CB8AC3E}">
        <p14:creationId xmlns:p14="http://schemas.microsoft.com/office/powerpoint/2010/main" val="2225267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6</a:t>
            </a:fld>
            <a:endParaRPr lang="en-US"/>
          </a:p>
        </p:txBody>
      </p:sp>
    </p:spTree>
    <p:extLst>
      <p:ext uri="{BB962C8B-B14F-4D97-AF65-F5344CB8AC3E}">
        <p14:creationId xmlns:p14="http://schemas.microsoft.com/office/powerpoint/2010/main" val="457824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1C0D7FE-CDAF-4EF1-AAEA-0622E6ADF9C4}" type="slidenum">
              <a:rPr lang="en-CA" smtClean="0"/>
              <a:t>7</a:t>
            </a:fld>
            <a:endParaRPr lang="en-CA"/>
          </a:p>
        </p:txBody>
      </p:sp>
    </p:spTree>
    <p:extLst>
      <p:ext uri="{BB962C8B-B14F-4D97-AF65-F5344CB8AC3E}">
        <p14:creationId xmlns:p14="http://schemas.microsoft.com/office/powerpoint/2010/main" val="594193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8</a:t>
            </a:fld>
            <a:endParaRPr lang="en-US"/>
          </a:p>
        </p:txBody>
      </p:sp>
    </p:spTree>
    <p:extLst>
      <p:ext uri="{BB962C8B-B14F-4D97-AF65-F5344CB8AC3E}">
        <p14:creationId xmlns:p14="http://schemas.microsoft.com/office/powerpoint/2010/main" val="4115442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FA880B5-0201-4F2B-9ABC-2BB3F1B27704}" type="slidenum">
              <a:rPr lang="en-US" smtClean="0"/>
              <a:pPr/>
              <a:t>9</a:t>
            </a:fld>
            <a:endParaRPr lang="en-US"/>
          </a:p>
        </p:txBody>
      </p:sp>
    </p:spTree>
    <p:extLst>
      <p:ext uri="{BB962C8B-B14F-4D97-AF65-F5344CB8AC3E}">
        <p14:creationId xmlns:p14="http://schemas.microsoft.com/office/powerpoint/2010/main" val="357273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E4B8B92-FD37-461A-B84C-C21A55693B97}" type="datetime1">
              <a:rPr lang="en-CA" smtClean="0"/>
              <a:t>2015-06-15</a:t>
            </a:fld>
            <a:endParaRPr lang="en-CA"/>
          </a:p>
        </p:txBody>
      </p:sp>
      <p:sp>
        <p:nvSpPr>
          <p:cNvPr id="5" name="Footer Placeholder 4"/>
          <p:cNvSpPr>
            <a:spLocks noGrp="1"/>
          </p:cNvSpPr>
          <p:nvPr>
            <p:ph type="ftr" sz="quarter" idx="11"/>
          </p:nvPr>
        </p:nvSpPr>
        <p:spPr/>
        <p:txBody>
          <a:bodyPr/>
          <a:lstStyle/>
          <a:p>
            <a:r>
              <a:rPr lang="en-CA" smtClean="0"/>
              <a:t>CAP Congress, Edmonton, June 2015</a:t>
            </a:r>
            <a:endParaRPr lang="en-CA"/>
          </a:p>
        </p:txBody>
      </p:sp>
      <p:sp>
        <p:nvSpPr>
          <p:cNvPr id="6" name="Slide Number Placeholder 5"/>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3882560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E4DC135B-F80F-4154-9C6C-D189E3E0127E}" type="datetime1">
              <a:rPr lang="en-CA" smtClean="0"/>
              <a:t>2015-06-15</a:t>
            </a:fld>
            <a:endParaRPr lang="en-CA"/>
          </a:p>
        </p:txBody>
      </p:sp>
      <p:sp>
        <p:nvSpPr>
          <p:cNvPr id="5" name="Footer Placeholder 4"/>
          <p:cNvSpPr>
            <a:spLocks noGrp="1"/>
          </p:cNvSpPr>
          <p:nvPr>
            <p:ph type="ftr" sz="quarter" idx="11"/>
          </p:nvPr>
        </p:nvSpPr>
        <p:spPr/>
        <p:txBody>
          <a:bodyPr/>
          <a:lstStyle/>
          <a:p>
            <a:r>
              <a:rPr lang="en-CA" smtClean="0"/>
              <a:t>CAP Congress, Edmonton, June 2015</a:t>
            </a:r>
            <a:endParaRPr lang="en-CA"/>
          </a:p>
        </p:txBody>
      </p:sp>
      <p:sp>
        <p:nvSpPr>
          <p:cNvPr id="6" name="Slide Number Placeholder 5"/>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782989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32E7E5C-F7DD-4E89-940B-AA411F6ACE23}" type="datetime1">
              <a:rPr lang="en-CA" smtClean="0"/>
              <a:t>2015-06-15</a:t>
            </a:fld>
            <a:endParaRPr lang="en-CA"/>
          </a:p>
        </p:txBody>
      </p:sp>
      <p:sp>
        <p:nvSpPr>
          <p:cNvPr id="5" name="Footer Placeholder 4"/>
          <p:cNvSpPr>
            <a:spLocks noGrp="1"/>
          </p:cNvSpPr>
          <p:nvPr>
            <p:ph type="ftr" sz="quarter" idx="11"/>
          </p:nvPr>
        </p:nvSpPr>
        <p:spPr/>
        <p:txBody>
          <a:bodyPr/>
          <a:lstStyle/>
          <a:p>
            <a:r>
              <a:rPr lang="en-CA" smtClean="0"/>
              <a:t>CAP Congress, Edmonton, June 2015</a:t>
            </a:r>
            <a:endParaRPr lang="en-CA"/>
          </a:p>
        </p:txBody>
      </p:sp>
      <p:sp>
        <p:nvSpPr>
          <p:cNvPr id="6" name="Slide Number Placeholder 5"/>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1313706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DD2871C-65EA-4A82-89CF-5BF71BF0D08D}" type="datetime1">
              <a:rPr lang="en-CA" smtClean="0"/>
              <a:t>2015-06-15</a:t>
            </a:fld>
            <a:endParaRPr lang="en-CA"/>
          </a:p>
        </p:txBody>
      </p:sp>
      <p:sp>
        <p:nvSpPr>
          <p:cNvPr id="5" name="Footer Placeholder 4"/>
          <p:cNvSpPr>
            <a:spLocks noGrp="1"/>
          </p:cNvSpPr>
          <p:nvPr>
            <p:ph type="ftr" sz="quarter" idx="11"/>
          </p:nvPr>
        </p:nvSpPr>
        <p:spPr/>
        <p:txBody>
          <a:bodyPr/>
          <a:lstStyle/>
          <a:p>
            <a:r>
              <a:rPr lang="en-CA" smtClean="0"/>
              <a:t>CAP Congress, Edmonton, June 2015</a:t>
            </a:r>
            <a:endParaRPr lang="en-CA"/>
          </a:p>
        </p:txBody>
      </p:sp>
      <p:sp>
        <p:nvSpPr>
          <p:cNvPr id="6" name="Slide Number Placeholder 5"/>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76698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435273-8009-4A0A-89B5-94A481D3407D}" type="datetime1">
              <a:rPr lang="en-CA" smtClean="0"/>
              <a:t>2015-06-15</a:t>
            </a:fld>
            <a:endParaRPr lang="en-CA"/>
          </a:p>
        </p:txBody>
      </p:sp>
      <p:sp>
        <p:nvSpPr>
          <p:cNvPr id="5" name="Footer Placeholder 4"/>
          <p:cNvSpPr>
            <a:spLocks noGrp="1"/>
          </p:cNvSpPr>
          <p:nvPr>
            <p:ph type="ftr" sz="quarter" idx="11"/>
          </p:nvPr>
        </p:nvSpPr>
        <p:spPr/>
        <p:txBody>
          <a:bodyPr/>
          <a:lstStyle/>
          <a:p>
            <a:r>
              <a:rPr lang="en-CA" smtClean="0"/>
              <a:t>CAP Congress, Edmonton, June 2015</a:t>
            </a:r>
            <a:endParaRPr lang="en-CA"/>
          </a:p>
        </p:txBody>
      </p:sp>
      <p:sp>
        <p:nvSpPr>
          <p:cNvPr id="6" name="Slide Number Placeholder 5"/>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3495584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81CFD3E7-4C12-4BFE-B5D3-06F98084A1D2}" type="datetime1">
              <a:rPr lang="en-CA" smtClean="0"/>
              <a:t>2015-06-15</a:t>
            </a:fld>
            <a:endParaRPr lang="en-CA"/>
          </a:p>
        </p:txBody>
      </p:sp>
      <p:sp>
        <p:nvSpPr>
          <p:cNvPr id="6" name="Footer Placeholder 5"/>
          <p:cNvSpPr>
            <a:spLocks noGrp="1"/>
          </p:cNvSpPr>
          <p:nvPr>
            <p:ph type="ftr" sz="quarter" idx="11"/>
          </p:nvPr>
        </p:nvSpPr>
        <p:spPr/>
        <p:txBody>
          <a:bodyPr/>
          <a:lstStyle/>
          <a:p>
            <a:r>
              <a:rPr lang="en-CA" smtClean="0"/>
              <a:t>CAP Congress, Edmonton, June 2015</a:t>
            </a:r>
            <a:endParaRPr lang="en-CA"/>
          </a:p>
        </p:txBody>
      </p:sp>
      <p:sp>
        <p:nvSpPr>
          <p:cNvPr id="7" name="Slide Number Placeholder 6"/>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2476711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E57CF5B0-785D-4452-915E-D1282E22585B}" type="datetime1">
              <a:rPr lang="en-CA" smtClean="0"/>
              <a:t>2015-06-15</a:t>
            </a:fld>
            <a:endParaRPr lang="en-CA"/>
          </a:p>
        </p:txBody>
      </p:sp>
      <p:sp>
        <p:nvSpPr>
          <p:cNvPr id="8" name="Footer Placeholder 7"/>
          <p:cNvSpPr>
            <a:spLocks noGrp="1"/>
          </p:cNvSpPr>
          <p:nvPr>
            <p:ph type="ftr" sz="quarter" idx="11"/>
          </p:nvPr>
        </p:nvSpPr>
        <p:spPr/>
        <p:txBody>
          <a:bodyPr/>
          <a:lstStyle/>
          <a:p>
            <a:r>
              <a:rPr lang="en-CA" smtClean="0"/>
              <a:t>CAP Congress, Edmonton, June 2015</a:t>
            </a:r>
            <a:endParaRPr lang="en-CA"/>
          </a:p>
        </p:txBody>
      </p:sp>
      <p:sp>
        <p:nvSpPr>
          <p:cNvPr id="9" name="Slide Number Placeholder 8"/>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2741616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375B830B-354D-4074-8A9B-427C4AA137F6}" type="datetime1">
              <a:rPr lang="en-CA" smtClean="0"/>
              <a:t>2015-06-15</a:t>
            </a:fld>
            <a:endParaRPr lang="en-CA"/>
          </a:p>
        </p:txBody>
      </p:sp>
      <p:sp>
        <p:nvSpPr>
          <p:cNvPr id="4" name="Footer Placeholder 3"/>
          <p:cNvSpPr>
            <a:spLocks noGrp="1"/>
          </p:cNvSpPr>
          <p:nvPr>
            <p:ph type="ftr" sz="quarter" idx="11"/>
          </p:nvPr>
        </p:nvSpPr>
        <p:spPr/>
        <p:txBody>
          <a:bodyPr/>
          <a:lstStyle/>
          <a:p>
            <a:r>
              <a:rPr lang="en-CA" smtClean="0"/>
              <a:t>CAP Congress, Edmonton, June 2015</a:t>
            </a:r>
            <a:endParaRPr lang="en-CA"/>
          </a:p>
        </p:txBody>
      </p:sp>
      <p:sp>
        <p:nvSpPr>
          <p:cNvPr id="5" name="Slide Number Placeholder 4"/>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1815361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61524C-363C-4215-AF43-9019DC7CA435}" type="datetime1">
              <a:rPr lang="en-CA" smtClean="0"/>
              <a:t>2015-06-15</a:t>
            </a:fld>
            <a:endParaRPr lang="en-CA"/>
          </a:p>
        </p:txBody>
      </p:sp>
      <p:sp>
        <p:nvSpPr>
          <p:cNvPr id="3" name="Footer Placeholder 2"/>
          <p:cNvSpPr>
            <a:spLocks noGrp="1"/>
          </p:cNvSpPr>
          <p:nvPr>
            <p:ph type="ftr" sz="quarter" idx="11"/>
          </p:nvPr>
        </p:nvSpPr>
        <p:spPr/>
        <p:txBody>
          <a:bodyPr/>
          <a:lstStyle/>
          <a:p>
            <a:r>
              <a:rPr lang="en-CA" smtClean="0"/>
              <a:t>CAP Congress, Edmonton, June 2015</a:t>
            </a:r>
            <a:endParaRPr lang="en-CA"/>
          </a:p>
        </p:txBody>
      </p:sp>
      <p:sp>
        <p:nvSpPr>
          <p:cNvPr id="4" name="Slide Number Placeholder 3"/>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463040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7AB900-D918-441F-8C26-92F8EF47ABA2}" type="datetime1">
              <a:rPr lang="en-CA" smtClean="0"/>
              <a:t>2015-06-15</a:t>
            </a:fld>
            <a:endParaRPr lang="en-CA"/>
          </a:p>
        </p:txBody>
      </p:sp>
      <p:sp>
        <p:nvSpPr>
          <p:cNvPr id="6" name="Footer Placeholder 5"/>
          <p:cNvSpPr>
            <a:spLocks noGrp="1"/>
          </p:cNvSpPr>
          <p:nvPr>
            <p:ph type="ftr" sz="quarter" idx="11"/>
          </p:nvPr>
        </p:nvSpPr>
        <p:spPr/>
        <p:txBody>
          <a:bodyPr/>
          <a:lstStyle/>
          <a:p>
            <a:r>
              <a:rPr lang="en-CA" smtClean="0"/>
              <a:t>CAP Congress, Edmonton, June 2015</a:t>
            </a:r>
            <a:endParaRPr lang="en-CA"/>
          </a:p>
        </p:txBody>
      </p:sp>
      <p:sp>
        <p:nvSpPr>
          <p:cNvPr id="7" name="Slide Number Placeholder 6"/>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3697809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43BCA3-4121-4328-AA25-D410DEBE5930}" type="datetime1">
              <a:rPr lang="en-CA" smtClean="0"/>
              <a:t>2015-06-15</a:t>
            </a:fld>
            <a:endParaRPr lang="en-CA"/>
          </a:p>
        </p:txBody>
      </p:sp>
      <p:sp>
        <p:nvSpPr>
          <p:cNvPr id="6" name="Footer Placeholder 5"/>
          <p:cNvSpPr>
            <a:spLocks noGrp="1"/>
          </p:cNvSpPr>
          <p:nvPr>
            <p:ph type="ftr" sz="quarter" idx="11"/>
          </p:nvPr>
        </p:nvSpPr>
        <p:spPr/>
        <p:txBody>
          <a:bodyPr/>
          <a:lstStyle/>
          <a:p>
            <a:r>
              <a:rPr lang="en-CA" smtClean="0"/>
              <a:t>CAP Congress, Edmonton, June 2015</a:t>
            </a:r>
            <a:endParaRPr lang="en-CA"/>
          </a:p>
        </p:txBody>
      </p:sp>
      <p:sp>
        <p:nvSpPr>
          <p:cNvPr id="7" name="Slide Number Placeholder 6"/>
          <p:cNvSpPr>
            <a:spLocks noGrp="1"/>
          </p:cNvSpPr>
          <p:nvPr>
            <p:ph type="sldNum" sz="quarter" idx="12"/>
          </p:nvPr>
        </p:nvSpPr>
        <p:spPr/>
        <p:txBody>
          <a:bodyPr/>
          <a:lstStyle/>
          <a:p>
            <a:fld id="{0330DD4B-A323-4790-820C-1B6682E32E4F}" type="slidenum">
              <a:rPr lang="en-CA" smtClean="0"/>
              <a:t>‹#›</a:t>
            </a:fld>
            <a:endParaRPr lang="en-CA"/>
          </a:p>
        </p:txBody>
      </p:sp>
    </p:spTree>
    <p:extLst>
      <p:ext uri="{BB962C8B-B14F-4D97-AF65-F5344CB8AC3E}">
        <p14:creationId xmlns:p14="http://schemas.microsoft.com/office/powerpoint/2010/main" val="3552866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F49649-E907-4E21-9F65-C51AACF9AA58}" type="datetime1">
              <a:rPr lang="en-CA" smtClean="0"/>
              <a:t>2015-06-15</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CA" smtClean="0"/>
              <a:t>CAP Congress, Edmonton, June 2015</a:t>
            </a:r>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30DD4B-A323-4790-820C-1B6682E32E4F}" type="slidenum">
              <a:rPr lang="en-CA" smtClean="0"/>
              <a:t>‹#›</a:t>
            </a:fld>
            <a:endParaRPr lang="en-CA"/>
          </a:p>
        </p:txBody>
      </p:sp>
    </p:spTree>
    <p:extLst>
      <p:ext uri="{BB962C8B-B14F-4D97-AF65-F5344CB8AC3E}">
        <p14:creationId xmlns:p14="http://schemas.microsoft.com/office/powerpoint/2010/main" val="40448779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notesSlide" Target="../notesSlides/notesSlide10.xml"/><Relationship Id="rId7"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8.wmf"/><Relationship Id="rId5" Type="http://schemas.openxmlformats.org/officeDocument/2006/relationships/image" Target="../media/image17.wmf"/><Relationship Id="rId10" Type="http://schemas.openxmlformats.org/officeDocument/2006/relationships/image" Target="../media/image16.wmf"/><Relationship Id="rId4" Type="http://schemas.openxmlformats.org/officeDocument/2006/relationships/audio" Target="../media/audio1.bin"/><Relationship Id="rId9"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1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4.emf"/></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7.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Status of the SNO+ Experiment</a:t>
            </a:r>
            <a:endParaRPr lang="en-CA" dirty="0"/>
          </a:p>
        </p:txBody>
      </p:sp>
      <p:sp>
        <p:nvSpPr>
          <p:cNvPr id="3" name="Subtitle 2"/>
          <p:cNvSpPr>
            <a:spLocks noGrp="1"/>
          </p:cNvSpPr>
          <p:nvPr>
            <p:ph type="subTitle" idx="1"/>
          </p:nvPr>
        </p:nvSpPr>
        <p:spPr/>
        <p:txBody>
          <a:bodyPr>
            <a:normAutofit fontScale="85000" lnSpcReduction="20000"/>
          </a:bodyPr>
          <a:lstStyle/>
          <a:p>
            <a:r>
              <a:rPr lang="en-US" dirty="0" err="1" smtClean="0"/>
              <a:t>Aksel</a:t>
            </a:r>
            <a:r>
              <a:rPr lang="en-US" dirty="0" smtClean="0"/>
              <a:t> Hallin</a:t>
            </a:r>
            <a:r>
              <a:rPr lang="en-CA" dirty="0"/>
              <a:t> </a:t>
            </a:r>
            <a:r>
              <a:rPr lang="en-CA" dirty="0" smtClean="0"/>
              <a:t>for the SNO+ Collaboration</a:t>
            </a:r>
          </a:p>
          <a:p>
            <a:r>
              <a:rPr lang="en-US" dirty="0" smtClean="0"/>
              <a:t>CAP Congress</a:t>
            </a:r>
          </a:p>
          <a:p>
            <a:r>
              <a:rPr lang="en-US" dirty="0" smtClean="0"/>
              <a:t>Edmonton</a:t>
            </a:r>
            <a:endParaRPr lang="en-CA" dirty="0" smtClean="0"/>
          </a:p>
          <a:p>
            <a:r>
              <a:rPr lang="en-US" dirty="0" smtClean="0"/>
              <a:t>June, 2015</a:t>
            </a:r>
          </a:p>
        </p:txBody>
      </p:sp>
    </p:spTree>
    <p:extLst>
      <p:ext uri="{BB962C8B-B14F-4D97-AF65-F5344CB8AC3E}">
        <p14:creationId xmlns:p14="http://schemas.microsoft.com/office/powerpoint/2010/main" val="6230297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6130" name="Line 2"/>
          <p:cNvSpPr>
            <a:spLocks noChangeShapeType="1"/>
          </p:cNvSpPr>
          <p:nvPr/>
        </p:nvSpPr>
        <p:spPr bwMode="auto">
          <a:xfrm flipV="1">
            <a:off x="4648200" y="5772150"/>
            <a:ext cx="0" cy="857250"/>
          </a:xfrm>
          <a:prstGeom prst="line">
            <a:avLst/>
          </a:prstGeom>
          <a:noFill/>
          <a:ln w="3810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6131" name="Text Box 3"/>
          <p:cNvSpPr txBox="1">
            <a:spLocks noChangeArrowheads="1"/>
          </p:cNvSpPr>
          <p:nvPr/>
        </p:nvSpPr>
        <p:spPr bwMode="auto">
          <a:xfrm>
            <a:off x="4876800" y="5805488"/>
            <a:ext cx="140335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0" tIns="45715" rIns="91430" bIns="45715" anchor="ctr">
            <a:spAutoFit/>
          </a:bodyPr>
          <a:lstStyle/>
          <a:p>
            <a:pPr>
              <a:spcBef>
                <a:spcPct val="0"/>
              </a:spcBef>
            </a:pPr>
            <a:r>
              <a:rPr lang="en-US" altLang="en-US" sz="2400">
                <a:solidFill>
                  <a:srgbClr val="FF0000"/>
                </a:solidFill>
                <a:latin typeface="Times" pitchFamily="18" charset="0"/>
              </a:rPr>
              <a:t>Endpoint</a:t>
            </a:r>
          </a:p>
          <a:p>
            <a:pPr>
              <a:spcBef>
                <a:spcPct val="0"/>
              </a:spcBef>
            </a:pPr>
            <a:r>
              <a:rPr lang="en-US" altLang="en-US" sz="2400">
                <a:solidFill>
                  <a:srgbClr val="FF0000"/>
                </a:solidFill>
                <a:latin typeface="Times" pitchFamily="18" charset="0"/>
              </a:rPr>
              <a:t>Energy</a:t>
            </a:r>
            <a:endParaRPr lang="en-US" altLang="en-US" sz="2400">
              <a:solidFill>
                <a:schemeClr val="tx1"/>
              </a:solidFill>
              <a:latin typeface="Times" pitchFamily="18" charset="0"/>
            </a:endParaRPr>
          </a:p>
        </p:txBody>
      </p:sp>
      <p:grpSp>
        <p:nvGrpSpPr>
          <p:cNvPr id="816132" name="Group 4"/>
          <p:cNvGrpSpPr>
            <a:grpSpLocks/>
          </p:cNvGrpSpPr>
          <p:nvPr/>
        </p:nvGrpSpPr>
        <p:grpSpPr bwMode="auto">
          <a:xfrm>
            <a:off x="4572000" y="3933825"/>
            <a:ext cx="4572000" cy="1862138"/>
            <a:chOff x="1813" y="1998"/>
            <a:chExt cx="3837" cy="1407"/>
          </a:xfrm>
        </p:grpSpPr>
        <p:pic>
          <p:nvPicPr>
            <p:cNvPr id="81613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9" y="2156"/>
              <a:ext cx="3151" cy="1238"/>
            </a:xfrm>
            <a:prstGeom prst="rect">
              <a:avLst/>
            </a:prstGeom>
            <a:noFill/>
            <a:extLst>
              <a:ext uri="{909E8E84-426E-40DD-AFC4-6F175D3DCCD1}">
                <a14:hiddenFill xmlns:a14="http://schemas.microsoft.com/office/drawing/2010/main">
                  <a:solidFill>
                    <a:srgbClr val="FFFFFF"/>
                  </a:solidFill>
                </a14:hiddenFill>
              </a:ext>
            </a:extLst>
          </p:spPr>
        </p:pic>
        <p:sp>
          <p:nvSpPr>
            <p:cNvPr id="816134" name="Text Box 6"/>
            <p:cNvSpPr txBox="1">
              <a:spLocks noChangeArrowheads="1"/>
            </p:cNvSpPr>
            <p:nvPr/>
          </p:nvSpPr>
          <p:spPr bwMode="auto">
            <a:xfrm>
              <a:off x="3517" y="1998"/>
              <a:ext cx="354" cy="3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83" tIns="45692" rIns="91383" bIns="45692" anchor="ctr">
              <a:spAutoFit/>
            </a:bodyPr>
            <a:lstStyle/>
            <a:p>
              <a:pPr>
                <a:spcBef>
                  <a:spcPct val="0"/>
                </a:spcBef>
              </a:pPr>
              <a:r>
                <a:rPr lang="en-US" altLang="en-US" sz="2800">
                  <a:solidFill>
                    <a:schemeClr val="tx1"/>
                  </a:solidFill>
                  <a:latin typeface="Times" pitchFamily="18" charset="0"/>
                </a:rPr>
                <a:t>e</a:t>
              </a:r>
              <a:r>
                <a:rPr lang="en-US" altLang="en-US" sz="2800" baseline="30000">
                  <a:solidFill>
                    <a:schemeClr val="tx1"/>
                  </a:solidFill>
                  <a:latin typeface="Times" pitchFamily="18" charset="0"/>
                </a:rPr>
                <a:t>-</a:t>
              </a:r>
              <a:endParaRPr lang="en-US" altLang="en-US" sz="2800">
                <a:solidFill>
                  <a:schemeClr val="tx1"/>
                </a:solidFill>
                <a:latin typeface="Times" pitchFamily="18" charset="0"/>
              </a:endParaRPr>
            </a:p>
          </p:txBody>
        </p:sp>
        <p:sp>
          <p:nvSpPr>
            <p:cNvPr id="816135" name="Text Box 7"/>
            <p:cNvSpPr txBox="1">
              <a:spLocks noChangeArrowheads="1"/>
            </p:cNvSpPr>
            <p:nvPr/>
          </p:nvSpPr>
          <p:spPr bwMode="auto">
            <a:xfrm>
              <a:off x="4376" y="2794"/>
              <a:ext cx="355" cy="3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83" tIns="45692" rIns="91383" bIns="45692" anchor="ctr">
              <a:spAutoFit/>
            </a:bodyPr>
            <a:lstStyle/>
            <a:p>
              <a:pPr>
                <a:spcBef>
                  <a:spcPct val="0"/>
                </a:spcBef>
              </a:pPr>
              <a:r>
                <a:rPr lang="en-US" altLang="en-US" sz="2800">
                  <a:solidFill>
                    <a:schemeClr val="tx1"/>
                  </a:solidFill>
                  <a:latin typeface="Times" pitchFamily="18" charset="0"/>
                </a:rPr>
                <a:t>e</a:t>
              </a:r>
              <a:r>
                <a:rPr lang="en-US" altLang="en-US" sz="2800" baseline="30000">
                  <a:solidFill>
                    <a:schemeClr val="tx1"/>
                  </a:solidFill>
                  <a:latin typeface="Times" pitchFamily="18" charset="0"/>
                </a:rPr>
                <a:t>-</a:t>
              </a:r>
              <a:endParaRPr lang="en-US" altLang="en-US" sz="2800">
                <a:solidFill>
                  <a:schemeClr val="tx1"/>
                </a:solidFill>
                <a:latin typeface="Times" pitchFamily="18" charset="0"/>
              </a:endParaRPr>
            </a:p>
          </p:txBody>
        </p:sp>
        <p:sp>
          <p:nvSpPr>
            <p:cNvPr id="816136" name="Text Box 8"/>
            <p:cNvSpPr txBox="1">
              <a:spLocks noChangeArrowheads="1"/>
            </p:cNvSpPr>
            <p:nvPr/>
          </p:nvSpPr>
          <p:spPr bwMode="auto">
            <a:xfrm>
              <a:off x="4977" y="3013"/>
              <a:ext cx="673" cy="3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83" tIns="45692" rIns="91383" bIns="45692" anchor="ctr">
              <a:spAutoFit/>
            </a:bodyPr>
            <a:lstStyle/>
            <a:p>
              <a:pPr>
                <a:spcBef>
                  <a:spcPct val="0"/>
                </a:spcBef>
              </a:pPr>
              <a:r>
                <a:rPr lang="en-US" altLang="en-US" sz="2800">
                  <a:solidFill>
                    <a:schemeClr val="tx1"/>
                  </a:solidFill>
                  <a:latin typeface="Times" pitchFamily="18" charset="0"/>
                </a:rPr>
                <a:t>Z+2</a:t>
              </a:r>
            </a:p>
          </p:txBody>
        </p:sp>
        <p:sp>
          <p:nvSpPr>
            <p:cNvPr id="816137" name="Text Box 9"/>
            <p:cNvSpPr txBox="1">
              <a:spLocks noChangeArrowheads="1"/>
            </p:cNvSpPr>
            <p:nvPr/>
          </p:nvSpPr>
          <p:spPr bwMode="auto">
            <a:xfrm rot="3600000">
              <a:off x="2894" y="2860"/>
              <a:ext cx="606" cy="4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83" tIns="45692" rIns="91383" bIns="45692" anchor="ctr">
              <a:spAutoFit/>
            </a:bodyPr>
            <a:lstStyle/>
            <a:p>
              <a:pPr>
                <a:spcBef>
                  <a:spcPct val="0"/>
                </a:spcBef>
              </a:pPr>
              <a:r>
                <a:rPr lang="en-US" altLang="en-US" sz="2800">
                  <a:solidFill>
                    <a:schemeClr val="tx1"/>
                  </a:solidFill>
                  <a:latin typeface="Times" pitchFamily="18" charset="0"/>
                </a:rPr>
                <a:t>Z+1</a:t>
              </a:r>
            </a:p>
          </p:txBody>
        </p:sp>
        <p:sp>
          <p:nvSpPr>
            <p:cNvPr id="816138" name="Text Box 10"/>
            <p:cNvSpPr txBox="1">
              <a:spLocks noChangeArrowheads="1"/>
            </p:cNvSpPr>
            <p:nvPr/>
          </p:nvSpPr>
          <p:spPr bwMode="auto">
            <a:xfrm>
              <a:off x="1813" y="2514"/>
              <a:ext cx="353" cy="3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83" tIns="45692" rIns="91383" bIns="45692" anchor="ctr">
              <a:spAutoFit/>
            </a:bodyPr>
            <a:lstStyle/>
            <a:p>
              <a:pPr>
                <a:spcBef>
                  <a:spcPct val="0"/>
                </a:spcBef>
              </a:pPr>
              <a:r>
                <a:rPr lang="en-US" altLang="en-US" sz="2800">
                  <a:solidFill>
                    <a:schemeClr val="tx1"/>
                  </a:solidFill>
                  <a:latin typeface="Times" pitchFamily="18" charset="0"/>
                </a:rPr>
                <a:t>Z</a:t>
              </a:r>
            </a:p>
          </p:txBody>
        </p:sp>
        <p:sp>
          <p:nvSpPr>
            <p:cNvPr id="816139" name="Text Box 11"/>
            <p:cNvSpPr txBox="1">
              <a:spLocks noChangeArrowheads="1"/>
            </p:cNvSpPr>
            <p:nvPr/>
          </p:nvSpPr>
          <p:spPr bwMode="auto">
            <a:xfrm>
              <a:off x="3700" y="2469"/>
              <a:ext cx="399" cy="3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83" tIns="45692" rIns="91383" bIns="45692" anchor="ctr">
              <a:spAutoFit/>
            </a:bodyPr>
            <a:lstStyle/>
            <a:p>
              <a:pPr>
                <a:spcBef>
                  <a:spcPct val="0"/>
                </a:spcBef>
              </a:pPr>
              <a:r>
                <a:rPr lang="en-US" altLang="en-US" sz="2800">
                  <a:solidFill>
                    <a:srgbClr val="FF0000"/>
                  </a:solidFill>
                  <a:latin typeface="Symbol" pitchFamily="18" charset="2"/>
                </a:rPr>
                <a:t>n</a:t>
              </a:r>
              <a:r>
                <a:rPr lang="en-US" altLang="en-US" sz="2800" baseline="-25000">
                  <a:solidFill>
                    <a:srgbClr val="FF0000"/>
                  </a:solidFill>
                  <a:latin typeface="Times" pitchFamily="18" charset="0"/>
                </a:rPr>
                <a:t>e</a:t>
              </a:r>
              <a:endParaRPr lang="en-US" altLang="en-US" sz="2800" baseline="-25000">
                <a:solidFill>
                  <a:schemeClr val="tx1"/>
                </a:solidFill>
                <a:latin typeface="Times" pitchFamily="18" charset="0"/>
              </a:endParaRPr>
            </a:p>
          </p:txBody>
        </p:sp>
      </p:grpSp>
      <p:grpSp>
        <p:nvGrpSpPr>
          <p:cNvPr id="816140" name="Group 12"/>
          <p:cNvGrpSpPr>
            <a:grpSpLocks/>
          </p:cNvGrpSpPr>
          <p:nvPr/>
        </p:nvGrpSpPr>
        <p:grpSpPr bwMode="auto">
          <a:xfrm>
            <a:off x="0" y="0"/>
            <a:ext cx="4876800" cy="2628900"/>
            <a:chOff x="0" y="-57"/>
            <a:chExt cx="3408" cy="1832"/>
          </a:xfrm>
        </p:grpSpPr>
        <p:pic>
          <p:nvPicPr>
            <p:cNvPr id="816141"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1"/>
              <a:ext cx="3408" cy="1593"/>
            </a:xfrm>
            <a:prstGeom prst="rect">
              <a:avLst/>
            </a:prstGeom>
            <a:noFill/>
            <a:extLst>
              <a:ext uri="{909E8E84-426E-40DD-AFC4-6F175D3DCCD1}">
                <a14:hiddenFill xmlns:a14="http://schemas.microsoft.com/office/drawing/2010/main">
                  <a:solidFill>
                    <a:srgbClr val="FFFFFF"/>
                  </a:solidFill>
                </a14:hiddenFill>
              </a:ext>
            </a:extLst>
          </p:spPr>
        </p:pic>
        <p:sp>
          <p:nvSpPr>
            <p:cNvPr id="816142" name="Text Box 14"/>
            <p:cNvSpPr txBox="1">
              <a:spLocks noChangeArrowheads="1"/>
            </p:cNvSpPr>
            <p:nvPr/>
          </p:nvSpPr>
          <p:spPr bwMode="auto">
            <a:xfrm>
              <a:off x="1518" y="-57"/>
              <a:ext cx="295" cy="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3" tIns="45686" rIns="91373" bIns="45686" anchor="ctr">
              <a:spAutoFit/>
            </a:bodyPr>
            <a:lstStyle/>
            <a:p>
              <a:pPr>
                <a:spcBef>
                  <a:spcPct val="0"/>
                </a:spcBef>
              </a:pPr>
              <a:r>
                <a:rPr lang="en-US" altLang="en-US" sz="2800">
                  <a:solidFill>
                    <a:schemeClr val="tx1"/>
                  </a:solidFill>
                  <a:latin typeface="Times" pitchFamily="18" charset="0"/>
                </a:rPr>
                <a:t>e</a:t>
              </a:r>
              <a:r>
                <a:rPr lang="en-US" altLang="en-US" sz="2800" baseline="30000">
                  <a:solidFill>
                    <a:schemeClr val="tx1"/>
                  </a:solidFill>
                  <a:latin typeface="Times" pitchFamily="18" charset="0"/>
                </a:rPr>
                <a:t>-</a:t>
              </a:r>
              <a:endParaRPr lang="en-US" altLang="en-US" sz="2800">
                <a:solidFill>
                  <a:schemeClr val="tx1"/>
                </a:solidFill>
                <a:latin typeface="Times" pitchFamily="18" charset="0"/>
              </a:endParaRPr>
            </a:p>
          </p:txBody>
        </p:sp>
        <p:sp>
          <p:nvSpPr>
            <p:cNvPr id="816143" name="Text Box 15"/>
            <p:cNvSpPr txBox="1">
              <a:spLocks noChangeArrowheads="1"/>
            </p:cNvSpPr>
            <p:nvPr/>
          </p:nvSpPr>
          <p:spPr bwMode="auto">
            <a:xfrm>
              <a:off x="2665" y="1113"/>
              <a:ext cx="295" cy="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3" tIns="45686" rIns="91373" bIns="45686" anchor="ctr">
              <a:spAutoFit/>
            </a:bodyPr>
            <a:lstStyle/>
            <a:p>
              <a:pPr>
                <a:spcBef>
                  <a:spcPct val="0"/>
                </a:spcBef>
              </a:pPr>
              <a:r>
                <a:rPr lang="en-US" altLang="en-US" sz="2800">
                  <a:solidFill>
                    <a:schemeClr val="tx1"/>
                  </a:solidFill>
                  <a:latin typeface="Times" pitchFamily="18" charset="0"/>
                </a:rPr>
                <a:t>e</a:t>
              </a:r>
              <a:r>
                <a:rPr lang="en-US" altLang="en-US" sz="2800" baseline="30000">
                  <a:solidFill>
                    <a:schemeClr val="tx1"/>
                  </a:solidFill>
                  <a:latin typeface="Times" pitchFamily="18" charset="0"/>
                </a:rPr>
                <a:t>-</a:t>
              </a:r>
              <a:endParaRPr lang="en-US" altLang="en-US" sz="2800">
                <a:solidFill>
                  <a:schemeClr val="tx1"/>
                </a:solidFill>
                <a:latin typeface="Times" pitchFamily="18" charset="0"/>
              </a:endParaRPr>
            </a:p>
          </p:txBody>
        </p:sp>
        <p:sp>
          <p:nvSpPr>
            <p:cNvPr id="816144" name="Text Box 16"/>
            <p:cNvSpPr txBox="1">
              <a:spLocks noChangeArrowheads="1"/>
            </p:cNvSpPr>
            <p:nvPr/>
          </p:nvSpPr>
          <p:spPr bwMode="auto">
            <a:xfrm>
              <a:off x="2729" y="1413"/>
              <a:ext cx="560" cy="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3" tIns="45686" rIns="91373" bIns="45686" anchor="ctr">
              <a:spAutoFit/>
            </a:bodyPr>
            <a:lstStyle/>
            <a:p>
              <a:pPr>
                <a:spcBef>
                  <a:spcPct val="0"/>
                </a:spcBef>
              </a:pPr>
              <a:r>
                <a:rPr lang="en-US" altLang="en-US" sz="2800">
                  <a:solidFill>
                    <a:schemeClr val="tx1"/>
                  </a:solidFill>
                  <a:latin typeface="Times" pitchFamily="18" charset="0"/>
                </a:rPr>
                <a:t>Z+2</a:t>
              </a:r>
            </a:p>
          </p:txBody>
        </p:sp>
        <p:sp>
          <p:nvSpPr>
            <p:cNvPr id="816145" name="Text Box 17"/>
            <p:cNvSpPr txBox="1">
              <a:spLocks noChangeArrowheads="1"/>
            </p:cNvSpPr>
            <p:nvPr/>
          </p:nvSpPr>
          <p:spPr bwMode="auto">
            <a:xfrm rot="3600000">
              <a:off x="889" y="815"/>
              <a:ext cx="559" cy="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3" tIns="45686" rIns="91373" bIns="45686" anchor="ctr">
              <a:spAutoFit/>
            </a:bodyPr>
            <a:lstStyle/>
            <a:p>
              <a:pPr>
                <a:spcBef>
                  <a:spcPct val="0"/>
                </a:spcBef>
              </a:pPr>
              <a:r>
                <a:rPr lang="en-US" altLang="en-US" sz="2800">
                  <a:solidFill>
                    <a:schemeClr val="tx1"/>
                  </a:solidFill>
                  <a:latin typeface="Times" pitchFamily="18" charset="0"/>
                </a:rPr>
                <a:t>Z+1</a:t>
              </a:r>
            </a:p>
          </p:txBody>
        </p:sp>
        <p:sp>
          <p:nvSpPr>
            <p:cNvPr id="816146" name="Text Box 18"/>
            <p:cNvSpPr txBox="1">
              <a:spLocks noChangeArrowheads="1"/>
            </p:cNvSpPr>
            <p:nvPr/>
          </p:nvSpPr>
          <p:spPr bwMode="auto">
            <a:xfrm>
              <a:off x="152" y="269"/>
              <a:ext cx="294" cy="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3" tIns="45686" rIns="91373" bIns="45686" anchor="ctr">
              <a:spAutoFit/>
            </a:bodyPr>
            <a:lstStyle/>
            <a:p>
              <a:pPr>
                <a:spcBef>
                  <a:spcPct val="0"/>
                </a:spcBef>
              </a:pPr>
              <a:r>
                <a:rPr lang="en-US" altLang="en-US" sz="2800">
                  <a:solidFill>
                    <a:schemeClr val="tx1"/>
                  </a:solidFill>
                  <a:latin typeface="Times" pitchFamily="18" charset="0"/>
                </a:rPr>
                <a:t>Z</a:t>
              </a:r>
            </a:p>
          </p:txBody>
        </p:sp>
        <p:sp>
          <p:nvSpPr>
            <p:cNvPr id="816147" name="Text Box 19"/>
            <p:cNvSpPr txBox="1">
              <a:spLocks noChangeArrowheads="1"/>
            </p:cNvSpPr>
            <p:nvPr/>
          </p:nvSpPr>
          <p:spPr bwMode="auto">
            <a:xfrm>
              <a:off x="2000" y="215"/>
              <a:ext cx="333" cy="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3" tIns="45686" rIns="91373" bIns="45686" anchor="ctr">
              <a:spAutoFit/>
            </a:bodyPr>
            <a:lstStyle/>
            <a:p>
              <a:pPr>
                <a:spcBef>
                  <a:spcPct val="0"/>
                </a:spcBef>
              </a:pPr>
              <a:r>
                <a:rPr lang="en-US" altLang="en-US" sz="2800">
                  <a:solidFill>
                    <a:schemeClr val="tx1"/>
                  </a:solidFill>
                  <a:latin typeface="Symbol" pitchFamily="18" charset="2"/>
                </a:rPr>
                <a:t>n</a:t>
              </a:r>
              <a:r>
                <a:rPr lang="en-US" altLang="en-US" sz="2800" baseline="-25000">
                  <a:solidFill>
                    <a:schemeClr val="tx1"/>
                  </a:solidFill>
                  <a:latin typeface="Times" pitchFamily="18" charset="0"/>
                </a:rPr>
                <a:t>e</a:t>
              </a:r>
              <a:endParaRPr lang="en-US" altLang="en-US" sz="2800">
                <a:solidFill>
                  <a:schemeClr val="tx1"/>
                </a:solidFill>
                <a:latin typeface="Times" pitchFamily="18" charset="0"/>
              </a:endParaRPr>
            </a:p>
          </p:txBody>
        </p:sp>
        <p:sp>
          <p:nvSpPr>
            <p:cNvPr id="816148" name="Line 20"/>
            <p:cNvSpPr>
              <a:spLocks noChangeShapeType="1"/>
            </p:cNvSpPr>
            <p:nvPr/>
          </p:nvSpPr>
          <p:spPr bwMode="auto">
            <a:xfrm>
              <a:off x="2115" y="330"/>
              <a:ext cx="89"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3" tIns="45686" rIns="91373" bIns="45686" anchor="ctr">
              <a:spAutoFit/>
            </a:bodyPr>
            <a:lstStyle/>
            <a:p>
              <a:endParaRPr lang="en-US"/>
            </a:p>
          </p:txBody>
        </p:sp>
        <p:sp>
          <p:nvSpPr>
            <p:cNvPr id="816149" name="Rectangle 21"/>
            <p:cNvSpPr>
              <a:spLocks noChangeArrowheads="1"/>
            </p:cNvSpPr>
            <p:nvPr/>
          </p:nvSpPr>
          <p:spPr bwMode="auto">
            <a:xfrm>
              <a:off x="2220" y="868"/>
              <a:ext cx="333" cy="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3" tIns="45686" rIns="91373" bIns="45686" anchor="ctr">
              <a:spAutoFit/>
            </a:bodyPr>
            <a:lstStyle/>
            <a:p>
              <a:pPr>
                <a:spcBef>
                  <a:spcPct val="0"/>
                </a:spcBef>
              </a:pPr>
              <a:r>
                <a:rPr lang="en-US" altLang="en-US" sz="2800">
                  <a:solidFill>
                    <a:schemeClr val="tx1"/>
                  </a:solidFill>
                  <a:latin typeface="Symbol" pitchFamily="18" charset="2"/>
                </a:rPr>
                <a:t>n</a:t>
              </a:r>
              <a:r>
                <a:rPr lang="en-US" altLang="en-US" sz="2800" baseline="-25000">
                  <a:solidFill>
                    <a:schemeClr val="tx1"/>
                  </a:solidFill>
                  <a:latin typeface="Times" pitchFamily="18" charset="0"/>
                </a:rPr>
                <a:t>e</a:t>
              </a:r>
            </a:p>
          </p:txBody>
        </p:sp>
        <p:sp>
          <p:nvSpPr>
            <p:cNvPr id="816150" name="Line 22"/>
            <p:cNvSpPr>
              <a:spLocks noChangeShapeType="1"/>
            </p:cNvSpPr>
            <p:nvPr/>
          </p:nvSpPr>
          <p:spPr bwMode="auto">
            <a:xfrm>
              <a:off x="2336" y="983"/>
              <a:ext cx="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73" tIns="45686" rIns="91373" bIns="45686" anchor="ctr">
              <a:spAutoFit/>
            </a:bodyPr>
            <a:lstStyle/>
            <a:p>
              <a:endParaRPr lang="en-US"/>
            </a:p>
          </p:txBody>
        </p:sp>
      </p:grpSp>
      <p:sp>
        <p:nvSpPr>
          <p:cNvPr id="816151" name="Rectangle 23"/>
          <p:cNvSpPr>
            <a:spLocks noGrp="1" noChangeArrowheads="1"/>
          </p:cNvSpPr>
          <p:nvPr>
            <p:ph type="title"/>
          </p:nvPr>
        </p:nvSpPr>
        <p:spPr>
          <a:xfrm>
            <a:off x="5029200" y="685800"/>
            <a:ext cx="3581400" cy="1143000"/>
          </a:xfrm>
          <a:solidFill>
            <a:srgbClr val="FFFF00"/>
          </a:solidFill>
          <a:ln/>
        </p:spPr>
        <p:txBody>
          <a:bodyPr lIns="91419" tIns="45710" rIns="91419" bIns="45710"/>
          <a:lstStyle/>
          <a:p>
            <a:r>
              <a:rPr lang="en-US" altLang="en-US" dirty="0">
                <a:latin typeface="Symbol" pitchFamily="18" charset="2"/>
              </a:rPr>
              <a:t>bb</a:t>
            </a:r>
            <a:r>
              <a:rPr lang="en-US" altLang="en-US" dirty="0"/>
              <a:t> Decay</a:t>
            </a:r>
          </a:p>
        </p:txBody>
      </p:sp>
      <p:sp>
        <p:nvSpPr>
          <p:cNvPr id="816152" name="Text Box 24"/>
          <p:cNvSpPr txBox="1">
            <a:spLocks noChangeArrowheads="1"/>
          </p:cNvSpPr>
          <p:nvPr/>
        </p:nvSpPr>
        <p:spPr bwMode="auto">
          <a:xfrm>
            <a:off x="5008563" y="2005013"/>
            <a:ext cx="3619500" cy="641350"/>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0" tIns="45715" rIns="91430" bIns="45715">
            <a:spAutoFit/>
          </a:bodyPr>
          <a:lstStyle/>
          <a:p>
            <a:pPr>
              <a:spcBef>
                <a:spcPct val="0"/>
              </a:spcBef>
            </a:pPr>
            <a:r>
              <a:rPr lang="en-US" altLang="en-US" sz="1800" b="0">
                <a:solidFill>
                  <a:schemeClr val="tx1"/>
                </a:solidFill>
                <a:latin typeface="Times" pitchFamily="18" charset="0"/>
              </a:rPr>
              <a:t>Requires Massive Majorana Neutrino</a:t>
            </a:r>
          </a:p>
          <a:p>
            <a:pPr>
              <a:spcBef>
                <a:spcPct val="0"/>
              </a:spcBef>
            </a:pPr>
            <a:r>
              <a:rPr lang="en-US" altLang="en-US" sz="1800" b="0">
                <a:solidFill>
                  <a:schemeClr val="tx1"/>
                </a:solidFill>
                <a:latin typeface="Times" pitchFamily="18" charset="0"/>
                <a:sym typeface="Symbol" pitchFamily="18" charset="2"/>
              </a:rPr>
              <a:t>L=2</a:t>
            </a:r>
            <a:endParaRPr lang="en-US" altLang="en-US" sz="2200" b="0">
              <a:solidFill>
                <a:srgbClr val="FF5050"/>
              </a:solidFill>
              <a:latin typeface="Times" pitchFamily="18" charset="0"/>
            </a:endParaRPr>
          </a:p>
        </p:txBody>
      </p:sp>
      <p:graphicFrame>
        <p:nvGraphicFramePr>
          <p:cNvPr id="816153" name="Object 25"/>
          <p:cNvGraphicFramePr>
            <a:graphicFrameLocks noChangeAspect="1"/>
          </p:cNvGraphicFramePr>
          <p:nvPr/>
        </p:nvGraphicFramePr>
        <p:xfrm>
          <a:off x="4989513" y="2833688"/>
          <a:ext cx="3652837" cy="739775"/>
        </p:xfrm>
        <a:graphic>
          <a:graphicData uri="http://schemas.openxmlformats.org/presentationml/2006/ole">
            <mc:AlternateContent xmlns:mc="http://schemas.openxmlformats.org/markup-compatibility/2006">
              <mc:Choice xmlns:v="urn:schemas-microsoft-com:vml" Requires="v">
                <p:oleObj spid="_x0000_s1052" name="Equation" r:id="rId7" imgW="2133600" imgH="419100" progId="Equation.3">
                  <p:embed/>
                </p:oleObj>
              </mc:Choice>
              <mc:Fallback>
                <p:oleObj name="Equation" r:id="rId7" imgW="2133600" imgH="4191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89513" y="2833688"/>
                        <a:ext cx="3652837" cy="739775"/>
                      </a:xfrm>
                      <a:prstGeom prst="rect">
                        <a:avLst/>
                      </a:prstGeom>
                      <a:solidFill>
                        <a:srgbClr val="00FFFF">
                          <a:alpha val="50000"/>
                        </a:srgbClr>
                      </a:solidFill>
                      <a:ln w="38100">
                        <a:solidFill>
                          <a:srgbClr val="00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6154" name="Object 26"/>
          <p:cNvGraphicFramePr>
            <a:graphicFrameLocks noChangeAspect="1"/>
          </p:cNvGraphicFramePr>
          <p:nvPr/>
        </p:nvGraphicFramePr>
        <p:xfrm>
          <a:off x="4932363" y="3573463"/>
          <a:ext cx="4032250" cy="417512"/>
        </p:xfrm>
        <a:graphic>
          <a:graphicData uri="http://schemas.openxmlformats.org/presentationml/2006/ole">
            <mc:AlternateContent xmlns:mc="http://schemas.openxmlformats.org/markup-compatibility/2006">
              <mc:Choice xmlns:v="urn:schemas-microsoft-com:vml" Requires="v">
                <p:oleObj spid="_x0000_s1053" name="Equation" r:id="rId9" imgW="2209680" imgH="228600" progId="Equation.DSMT4">
                  <p:embed/>
                </p:oleObj>
              </mc:Choice>
              <mc:Fallback>
                <p:oleObj name="Equation" r:id="rId9" imgW="2209680" imgH="22860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32363" y="3573463"/>
                        <a:ext cx="4032250" cy="417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816155" name="Group 27"/>
          <p:cNvGrpSpPr>
            <a:grpSpLocks noChangeAspect="1"/>
          </p:cNvGrpSpPr>
          <p:nvPr/>
        </p:nvGrpSpPr>
        <p:grpSpPr bwMode="auto">
          <a:xfrm>
            <a:off x="0" y="2852738"/>
            <a:ext cx="5029200" cy="3254375"/>
            <a:chOff x="0" y="1601"/>
            <a:chExt cx="3168" cy="2050"/>
          </a:xfrm>
        </p:grpSpPr>
        <p:sp>
          <p:nvSpPr>
            <p:cNvPr id="816156" name="AutoShape 28"/>
            <p:cNvSpPr>
              <a:spLocks noChangeAspect="1" noChangeArrowheads="1" noTextEdit="1"/>
            </p:cNvSpPr>
            <p:nvPr/>
          </p:nvSpPr>
          <p:spPr bwMode="auto">
            <a:xfrm>
              <a:off x="0" y="1601"/>
              <a:ext cx="3168" cy="2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816157" name="Group 29"/>
            <p:cNvGrpSpPr>
              <a:grpSpLocks/>
            </p:cNvGrpSpPr>
            <p:nvPr/>
          </p:nvGrpSpPr>
          <p:grpSpPr bwMode="auto">
            <a:xfrm>
              <a:off x="255" y="1676"/>
              <a:ext cx="36" cy="1747"/>
              <a:chOff x="255" y="1676"/>
              <a:chExt cx="36" cy="1747"/>
            </a:xfrm>
          </p:grpSpPr>
          <p:sp>
            <p:nvSpPr>
              <p:cNvPr id="816158" name="Line 30"/>
              <p:cNvSpPr>
                <a:spLocks noChangeShapeType="1"/>
              </p:cNvSpPr>
              <p:nvPr/>
            </p:nvSpPr>
            <p:spPr bwMode="auto">
              <a:xfrm>
                <a:off x="290" y="1676"/>
                <a:ext cx="1" cy="1747"/>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59" name="Line 31"/>
              <p:cNvSpPr>
                <a:spLocks noChangeShapeType="1"/>
              </p:cNvSpPr>
              <p:nvPr/>
            </p:nvSpPr>
            <p:spPr bwMode="auto">
              <a:xfrm>
                <a:off x="255" y="1897"/>
                <a:ext cx="3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60" name="Line 32"/>
              <p:cNvSpPr>
                <a:spLocks noChangeShapeType="1"/>
              </p:cNvSpPr>
              <p:nvPr/>
            </p:nvSpPr>
            <p:spPr bwMode="auto">
              <a:xfrm>
                <a:off x="255" y="2276"/>
                <a:ext cx="3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61" name="Line 33"/>
              <p:cNvSpPr>
                <a:spLocks noChangeShapeType="1"/>
              </p:cNvSpPr>
              <p:nvPr/>
            </p:nvSpPr>
            <p:spPr bwMode="auto">
              <a:xfrm>
                <a:off x="255" y="2655"/>
                <a:ext cx="3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62" name="Line 34"/>
              <p:cNvSpPr>
                <a:spLocks noChangeShapeType="1"/>
              </p:cNvSpPr>
              <p:nvPr/>
            </p:nvSpPr>
            <p:spPr bwMode="auto">
              <a:xfrm>
                <a:off x="255" y="3035"/>
                <a:ext cx="3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63" name="Line 35"/>
              <p:cNvSpPr>
                <a:spLocks noChangeShapeType="1"/>
              </p:cNvSpPr>
              <p:nvPr/>
            </p:nvSpPr>
            <p:spPr bwMode="auto">
              <a:xfrm>
                <a:off x="255" y="3414"/>
                <a:ext cx="3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816164" name="Group 36"/>
            <p:cNvGrpSpPr>
              <a:grpSpLocks/>
            </p:cNvGrpSpPr>
            <p:nvPr/>
          </p:nvGrpSpPr>
          <p:grpSpPr bwMode="auto">
            <a:xfrm>
              <a:off x="259" y="3427"/>
              <a:ext cx="2736" cy="224"/>
              <a:chOff x="259" y="3427"/>
              <a:chExt cx="2736" cy="224"/>
            </a:xfrm>
          </p:grpSpPr>
          <p:sp>
            <p:nvSpPr>
              <p:cNvPr id="816165" name="Line 37"/>
              <p:cNvSpPr>
                <a:spLocks noChangeShapeType="1"/>
              </p:cNvSpPr>
              <p:nvPr/>
            </p:nvSpPr>
            <p:spPr bwMode="auto">
              <a:xfrm>
                <a:off x="290" y="3427"/>
                <a:ext cx="2705" cy="1"/>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66" name="Line 38"/>
              <p:cNvSpPr>
                <a:spLocks noChangeShapeType="1"/>
              </p:cNvSpPr>
              <p:nvPr/>
            </p:nvSpPr>
            <p:spPr bwMode="auto">
              <a:xfrm>
                <a:off x="2887" y="3427"/>
                <a:ext cx="1" cy="36"/>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67" name="Rectangle 39"/>
              <p:cNvSpPr>
                <a:spLocks noChangeArrowheads="1"/>
              </p:cNvSpPr>
              <p:nvPr/>
            </p:nvSpPr>
            <p:spPr bwMode="auto">
              <a:xfrm>
                <a:off x="2840" y="3490"/>
                <a:ext cx="90"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800" b="0">
                    <a:solidFill>
                      <a:srgbClr val="000000"/>
                    </a:solidFill>
                    <a:latin typeface="Geneva" charset="0"/>
                  </a:rPr>
                  <a:t>2.0</a:t>
                </a:r>
                <a:endParaRPr lang="en-US" altLang="en-US" sz="1800" b="0">
                  <a:solidFill>
                    <a:schemeClr val="tx1"/>
                  </a:solidFill>
                  <a:latin typeface="Arial" pitchFamily="34" charset="0"/>
                </a:endParaRPr>
              </a:p>
            </p:txBody>
          </p:sp>
          <p:sp>
            <p:nvSpPr>
              <p:cNvPr id="816168" name="Line 40"/>
              <p:cNvSpPr>
                <a:spLocks noChangeShapeType="1"/>
              </p:cNvSpPr>
              <p:nvPr/>
            </p:nvSpPr>
            <p:spPr bwMode="auto">
              <a:xfrm>
                <a:off x="2243" y="3427"/>
                <a:ext cx="1" cy="36"/>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69" name="Rectangle 41"/>
              <p:cNvSpPr>
                <a:spLocks noChangeArrowheads="1"/>
              </p:cNvSpPr>
              <p:nvPr/>
            </p:nvSpPr>
            <p:spPr bwMode="auto">
              <a:xfrm>
                <a:off x="2196" y="3490"/>
                <a:ext cx="90"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800" b="0">
                    <a:solidFill>
                      <a:srgbClr val="000000"/>
                    </a:solidFill>
                    <a:latin typeface="Geneva" charset="0"/>
                  </a:rPr>
                  <a:t>1.5</a:t>
                </a:r>
                <a:endParaRPr lang="en-US" altLang="en-US" sz="1800" b="0">
                  <a:solidFill>
                    <a:schemeClr val="tx1"/>
                  </a:solidFill>
                  <a:latin typeface="Arial" pitchFamily="34" charset="0"/>
                </a:endParaRPr>
              </a:p>
            </p:txBody>
          </p:sp>
          <p:sp>
            <p:nvSpPr>
              <p:cNvPr id="816170" name="Line 42"/>
              <p:cNvSpPr>
                <a:spLocks noChangeShapeType="1"/>
              </p:cNvSpPr>
              <p:nvPr/>
            </p:nvSpPr>
            <p:spPr bwMode="auto">
              <a:xfrm>
                <a:off x="1599" y="3427"/>
                <a:ext cx="1" cy="36"/>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71" name="Rectangle 43"/>
              <p:cNvSpPr>
                <a:spLocks noChangeArrowheads="1"/>
              </p:cNvSpPr>
              <p:nvPr/>
            </p:nvSpPr>
            <p:spPr bwMode="auto">
              <a:xfrm>
                <a:off x="1552" y="3490"/>
                <a:ext cx="90"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800" b="0">
                    <a:solidFill>
                      <a:srgbClr val="000000"/>
                    </a:solidFill>
                    <a:latin typeface="Geneva" charset="0"/>
                  </a:rPr>
                  <a:t>1.0</a:t>
                </a:r>
                <a:endParaRPr lang="en-US" altLang="en-US" sz="1800" b="0">
                  <a:solidFill>
                    <a:schemeClr val="tx1"/>
                  </a:solidFill>
                  <a:latin typeface="Arial" pitchFamily="34" charset="0"/>
                </a:endParaRPr>
              </a:p>
            </p:txBody>
          </p:sp>
          <p:sp>
            <p:nvSpPr>
              <p:cNvPr id="816172" name="Line 44"/>
              <p:cNvSpPr>
                <a:spLocks noChangeShapeType="1"/>
              </p:cNvSpPr>
              <p:nvPr/>
            </p:nvSpPr>
            <p:spPr bwMode="auto">
              <a:xfrm>
                <a:off x="951" y="3427"/>
                <a:ext cx="1" cy="36"/>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73" name="Rectangle 45"/>
              <p:cNvSpPr>
                <a:spLocks noChangeArrowheads="1"/>
              </p:cNvSpPr>
              <p:nvPr/>
            </p:nvSpPr>
            <p:spPr bwMode="auto">
              <a:xfrm>
                <a:off x="903" y="3490"/>
                <a:ext cx="90"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800" b="0">
                    <a:solidFill>
                      <a:srgbClr val="000000"/>
                    </a:solidFill>
                    <a:latin typeface="Geneva" charset="0"/>
                  </a:rPr>
                  <a:t>0.5</a:t>
                </a:r>
                <a:endParaRPr lang="en-US" altLang="en-US" sz="1800" b="0">
                  <a:solidFill>
                    <a:schemeClr val="tx1"/>
                  </a:solidFill>
                  <a:latin typeface="Arial" pitchFamily="34" charset="0"/>
                </a:endParaRPr>
              </a:p>
            </p:txBody>
          </p:sp>
          <p:sp>
            <p:nvSpPr>
              <p:cNvPr id="816174" name="Line 46"/>
              <p:cNvSpPr>
                <a:spLocks noChangeShapeType="1"/>
              </p:cNvSpPr>
              <p:nvPr/>
            </p:nvSpPr>
            <p:spPr bwMode="auto">
              <a:xfrm>
                <a:off x="307" y="3427"/>
                <a:ext cx="1" cy="36"/>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75" name="Rectangle 47"/>
              <p:cNvSpPr>
                <a:spLocks noChangeArrowheads="1"/>
              </p:cNvSpPr>
              <p:nvPr/>
            </p:nvSpPr>
            <p:spPr bwMode="auto">
              <a:xfrm>
                <a:off x="259" y="3490"/>
                <a:ext cx="90" cy="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800" b="0">
                    <a:solidFill>
                      <a:srgbClr val="000000"/>
                    </a:solidFill>
                    <a:latin typeface="Geneva" charset="0"/>
                  </a:rPr>
                  <a:t>0.0</a:t>
                </a:r>
                <a:endParaRPr lang="en-US" altLang="en-US" sz="1800" b="0">
                  <a:solidFill>
                    <a:schemeClr val="tx1"/>
                  </a:solidFill>
                  <a:latin typeface="Arial" pitchFamily="34" charset="0"/>
                </a:endParaRPr>
              </a:p>
            </p:txBody>
          </p:sp>
          <p:sp>
            <p:nvSpPr>
              <p:cNvPr id="816176" name="Rectangle 48"/>
              <p:cNvSpPr>
                <a:spLocks noChangeArrowheads="1"/>
              </p:cNvSpPr>
              <p:nvPr/>
            </p:nvSpPr>
            <p:spPr bwMode="auto">
              <a:xfrm>
                <a:off x="800" y="3555"/>
                <a:ext cx="154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000">
                    <a:solidFill>
                      <a:srgbClr val="000000"/>
                    </a:solidFill>
                    <a:latin typeface="Geneva" charset="0"/>
                  </a:rPr>
                  <a:t>Sum Energy for the Two Electrons (MeV)</a:t>
                </a:r>
                <a:endParaRPr lang="en-US" altLang="en-US" sz="1800" b="0">
                  <a:solidFill>
                    <a:schemeClr val="tx1"/>
                  </a:solidFill>
                  <a:latin typeface="Arial" pitchFamily="34" charset="0"/>
                </a:endParaRPr>
              </a:p>
            </p:txBody>
          </p:sp>
        </p:grpSp>
        <p:grpSp>
          <p:nvGrpSpPr>
            <p:cNvPr id="816177" name="Group 49"/>
            <p:cNvGrpSpPr>
              <a:grpSpLocks/>
            </p:cNvGrpSpPr>
            <p:nvPr/>
          </p:nvGrpSpPr>
          <p:grpSpPr bwMode="auto">
            <a:xfrm>
              <a:off x="307" y="1676"/>
              <a:ext cx="2628" cy="1739"/>
              <a:chOff x="307" y="1676"/>
              <a:chExt cx="2628" cy="1739"/>
            </a:xfrm>
          </p:grpSpPr>
          <p:sp>
            <p:nvSpPr>
              <p:cNvPr id="816178" name="Freeform 50"/>
              <p:cNvSpPr>
                <a:spLocks/>
              </p:cNvSpPr>
              <p:nvPr/>
            </p:nvSpPr>
            <p:spPr bwMode="auto">
              <a:xfrm>
                <a:off x="307" y="2104"/>
                <a:ext cx="514" cy="1310"/>
              </a:xfrm>
              <a:custGeom>
                <a:avLst/>
                <a:gdLst>
                  <a:gd name="T0" fmla="*/ 9 w 514"/>
                  <a:gd name="T1" fmla="*/ 1293 h 1310"/>
                  <a:gd name="T2" fmla="*/ 17 w 514"/>
                  <a:gd name="T3" fmla="*/ 1275 h 1310"/>
                  <a:gd name="T4" fmla="*/ 30 w 514"/>
                  <a:gd name="T5" fmla="*/ 1253 h 1310"/>
                  <a:gd name="T6" fmla="*/ 39 w 514"/>
                  <a:gd name="T7" fmla="*/ 1231 h 1310"/>
                  <a:gd name="T8" fmla="*/ 52 w 514"/>
                  <a:gd name="T9" fmla="*/ 1204 h 1310"/>
                  <a:gd name="T10" fmla="*/ 60 w 514"/>
                  <a:gd name="T11" fmla="*/ 1182 h 1310"/>
                  <a:gd name="T12" fmla="*/ 69 w 514"/>
                  <a:gd name="T13" fmla="*/ 1156 h 1310"/>
                  <a:gd name="T14" fmla="*/ 82 w 514"/>
                  <a:gd name="T15" fmla="*/ 1134 h 1310"/>
                  <a:gd name="T16" fmla="*/ 91 w 514"/>
                  <a:gd name="T17" fmla="*/ 1107 h 1310"/>
                  <a:gd name="T18" fmla="*/ 104 w 514"/>
                  <a:gd name="T19" fmla="*/ 1081 h 1310"/>
                  <a:gd name="T20" fmla="*/ 112 w 514"/>
                  <a:gd name="T21" fmla="*/ 1054 h 1310"/>
                  <a:gd name="T22" fmla="*/ 125 w 514"/>
                  <a:gd name="T23" fmla="*/ 1028 h 1310"/>
                  <a:gd name="T24" fmla="*/ 134 w 514"/>
                  <a:gd name="T25" fmla="*/ 1001 h 1310"/>
                  <a:gd name="T26" fmla="*/ 142 w 514"/>
                  <a:gd name="T27" fmla="*/ 975 h 1310"/>
                  <a:gd name="T28" fmla="*/ 155 w 514"/>
                  <a:gd name="T29" fmla="*/ 948 h 1310"/>
                  <a:gd name="T30" fmla="*/ 164 w 514"/>
                  <a:gd name="T31" fmla="*/ 922 h 1310"/>
                  <a:gd name="T32" fmla="*/ 177 w 514"/>
                  <a:gd name="T33" fmla="*/ 891 h 1310"/>
                  <a:gd name="T34" fmla="*/ 186 w 514"/>
                  <a:gd name="T35" fmla="*/ 865 h 1310"/>
                  <a:gd name="T36" fmla="*/ 199 w 514"/>
                  <a:gd name="T37" fmla="*/ 834 h 1310"/>
                  <a:gd name="T38" fmla="*/ 207 w 514"/>
                  <a:gd name="T39" fmla="*/ 807 h 1310"/>
                  <a:gd name="T40" fmla="*/ 216 w 514"/>
                  <a:gd name="T41" fmla="*/ 776 h 1310"/>
                  <a:gd name="T42" fmla="*/ 229 w 514"/>
                  <a:gd name="T43" fmla="*/ 750 h 1310"/>
                  <a:gd name="T44" fmla="*/ 238 w 514"/>
                  <a:gd name="T45" fmla="*/ 719 h 1310"/>
                  <a:gd name="T46" fmla="*/ 251 w 514"/>
                  <a:gd name="T47" fmla="*/ 693 h 1310"/>
                  <a:gd name="T48" fmla="*/ 259 w 514"/>
                  <a:gd name="T49" fmla="*/ 662 h 1310"/>
                  <a:gd name="T50" fmla="*/ 272 w 514"/>
                  <a:gd name="T51" fmla="*/ 631 h 1310"/>
                  <a:gd name="T52" fmla="*/ 281 w 514"/>
                  <a:gd name="T53" fmla="*/ 604 h 1310"/>
                  <a:gd name="T54" fmla="*/ 294 w 514"/>
                  <a:gd name="T55" fmla="*/ 573 h 1310"/>
                  <a:gd name="T56" fmla="*/ 302 w 514"/>
                  <a:gd name="T57" fmla="*/ 543 h 1310"/>
                  <a:gd name="T58" fmla="*/ 311 w 514"/>
                  <a:gd name="T59" fmla="*/ 516 h 1310"/>
                  <a:gd name="T60" fmla="*/ 324 w 514"/>
                  <a:gd name="T61" fmla="*/ 485 h 1310"/>
                  <a:gd name="T62" fmla="*/ 333 w 514"/>
                  <a:gd name="T63" fmla="*/ 454 h 1310"/>
                  <a:gd name="T64" fmla="*/ 346 w 514"/>
                  <a:gd name="T65" fmla="*/ 428 h 1310"/>
                  <a:gd name="T66" fmla="*/ 354 w 514"/>
                  <a:gd name="T67" fmla="*/ 397 h 1310"/>
                  <a:gd name="T68" fmla="*/ 367 w 514"/>
                  <a:gd name="T69" fmla="*/ 371 h 1310"/>
                  <a:gd name="T70" fmla="*/ 376 w 514"/>
                  <a:gd name="T71" fmla="*/ 340 h 1310"/>
                  <a:gd name="T72" fmla="*/ 385 w 514"/>
                  <a:gd name="T73" fmla="*/ 313 h 1310"/>
                  <a:gd name="T74" fmla="*/ 397 w 514"/>
                  <a:gd name="T75" fmla="*/ 287 h 1310"/>
                  <a:gd name="T76" fmla="*/ 406 w 514"/>
                  <a:gd name="T77" fmla="*/ 256 h 1310"/>
                  <a:gd name="T78" fmla="*/ 419 w 514"/>
                  <a:gd name="T79" fmla="*/ 229 h 1310"/>
                  <a:gd name="T80" fmla="*/ 428 w 514"/>
                  <a:gd name="T81" fmla="*/ 203 h 1310"/>
                  <a:gd name="T82" fmla="*/ 441 w 514"/>
                  <a:gd name="T83" fmla="*/ 176 h 1310"/>
                  <a:gd name="T84" fmla="*/ 449 w 514"/>
                  <a:gd name="T85" fmla="*/ 150 h 1310"/>
                  <a:gd name="T86" fmla="*/ 458 w 514"/>
                  <a:gd name="T87" fmla="*/ 123 h 1310"/>
                  <a:gd name="T88" fmla="*/ 471 w 514"/>
                  <a:gd name="T89" fmla="*/ 97 h 1310"/>
                  <a:gd name="T90" fmla="*/ 480 w 514"/>
                  <a:gd name="T91" fmla="*/ 75 h 1310"/>
                  <a:gd name="T92" fmla="*/ 493 w 514"/>
                  <a:gd name="T93" fmla="*/ 48 h 1310"/>
                  <a:gd name="T94" fmla="*/ 501 w 514"/>
                  <a:gd name="T95" fmla="*/ 22 h 1310"/>
                  <a:gd name="T96" fmla="*/ 514 w 514"/>
                  <a:gd name="T97" fmla="*/ 0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14" h="1310">
                    <a:moveTo>
                      <a:pt x="0" y="1310"/>
                    </a:moveTo>
                    <a:lnTo>
                      <a:pt x="4" y="1306"/>
                    </a:lnTo>
                    <a:lnTo>
                      <a:pt x="4" y="1301"/>
                    </a:lnTo>
                    <a:lnTo>
                      <a:pt x="9" y="1293"/>
                    </a:lnTo>
                    <a:lnTo>
                      <a:pt x="9" y="1288"/>
                    </a:lnTo>
                    <a:lnTo>
                      <a:pt x="13" y="1284"/>
                    </a:lnTo>
                    <a:lnTo>
                      <a:pt x="17" y="1279"/>
                    </a:lnTo>
                    <a:lnTo>
                      <a:pt x="17" y="1275"/>
                    </a:lnTo>
                    <a:lnTo>
                      <a:pt x="21" y="1266"/>
                    </a:lnTo>
                    <a:lnTo>
                      <a:pt x="21" y="1262"/>
                    </a:lnTo>
                    <a:lnTo>
                      <a:pt x="26" y="1257"/>
                    </a:lnTo>
                    <a:lnTo>
                      <a:pt x="30" y="1253"/>
                    </a:lnTo>
                    <a:lnTo>
                      <a:pt x="30" y="1244"/>
                    </a:lnTo>
                    <a:lnTo>
                      <a:pt x="34" y="1240"/>
                    </a:lnTo>
                    <a:lnTo>
                      <a:pt x="39" y="1235"/>
                    </a:lnTo>
                    <a:lnTo>
                      <a:pt x="39" y="1231"/>
                    </a:lnTo>
                    <a:lnTo>
                      <a:pt x="43" y="1222"/>
                    </a:lnTo>
                    <a:lnTo>
                      <a:pt x="43" y="1218"/>
                    </a:lnTo>
                    <a:lnTo>
                      <a:pt x="47" y="1213"/>
                    </a:lnTo>
                    <a:lnTo>
                      <a:pt x="52" y="1204"/>
                    </a:lnTo>
                    <a:lnTo>
                      <a:pt x="52" y="1200"/>
                    </a:lnTo>
                    <a:lnTo>
                      <a:pt x="56" y="1195"/>
                    </a:lnTo>
                    <a:lnTo>
                      <a:pt x="56" y="1187"/>
                    </a:lnTo>
                    <a:lnTo>
                      <a:pt x="60" y="1182"/>
                    </a:lnTo>
                    <a:lnTo>
                      <a:pt x="65" y="1178"/>
                    </a:lnTo>
                    <a:lnTo>
                      <a:pt x="65" y="1169"/>
                    </a:lnTo>
                    <a:lnTo>
                      <a:pt x="69" y="1165"/>
                    </a:lnTo>
                    <a:lnTo>
                      <a:pt x="69" y="1156"/>
                    </a:lnTo>
                    <a:lnTo>
                      <a:pt x="73" y="1151"/>
                    </a:lnTo>
                    <a:lnTo>
                      <a:pt x="78" y="1147"/>
                    </a:lnTo>
                    <a:lnTo>
                      <a:pt x="78" y="1138"/>
                    </a:lnTo>
                    <a:lnTo>
                      <a:pt x="82" y="1134"/>
                    </a:lnTo>
                    <a:lnTo>
                      <a:pt x="82" y="1125"/>
                    </a:lnTo>
                    <a:lnTo>
                      <a:pt x="86" y="1120"/>
                    </a:lnTo>
                    <a:lnTo>
                      <a:pt x="91" y="1116"/>
                    </a:lnTo>
                    <a:lnTo>
                      <a:pt x="91" y="1107"/>
                    </a:lnTo>
                    <a:lnTo>
                      <a:pt x="95" y="1103"/>
                    </a:lnTo>
                    <a:lnTo>
                      <a:pt x="99" y="1094"/>
                    </a:lnTo>
                    <a:lnTo>
                      <a:pt x="99" y="1090"/>
                    </a:lnTo>
                    <a:lnTo>
                      <a:pt x="104" y="1081"/>
                    </a:lnTo>
                    <a:lnTo>
                      <a:pt x="104" y="1076"/>
                    </a:lnTo>
                    <a:lnTo>
                      <a:pt x="108" y="1068"/>
                    </a:lnTo>
                    <a:lnTo>
                      <a:pt x="112" y="1063"/>
                    </a:lnTo>
                    <a:lnTo>
                      <a:pt x="112" y="1054"/>
                    </a:lnTo>
                    <a:lnTo>
                      <a:pt x="117" y="1050"/>
                    </a:lnTo>
                    <a:lnTo>
                      <a:pt x="117" y="1041"/>
                    </a:lnTo>
                    <a:lnTo>
                      <a:pt x="121" y="1037"/>
                    </a:lnTo>
                    <a:lnTo>
                      <a:pt x="125" y="1028"/>
                    </a:lnTo>
                    <a:lnTo>
                      <a:pt x="125" y="1023"/>
                    </a:lnTo>
                    <a:lnTo>
                      <a:pt x="130" y="1015"/>
                    </a:lnTo>
                    <a:lnTo>
                      <a:pt x="130" y="1010"/>
                    </a:lnTo>
                    <a:lnTo>
                      <a:pt x="134" y="1001"/>
                    </a:lnTo>
                    <a:lnTo>
                      <a:pt x="138" y="997"/>
                    </a:lnTo>
                    <a:lnTo>
                      <a:pt x="138" y="988"/>
                    </a:lnTo>
                    <a:lnTo>
                      <a:pt x="142" y="984"/>
                    </a:lnTo>
                    <a:lnTo>
                      <a:pt x="142" y="975"/>
                    </a:lnTo>
                    <a:lnTo>
                      <a:pt x="147" y="970"/>
                    </a:lnTo>
                    <a:lnTo>
                      <a:pt x="151" y="962"/>
                    </a:lnTo>
                    <a:lnTo>
                      <a:pt x="151" y="957"/>
                    </a:lnTo>
                    <a:lnTo>
                      <a:pt x="155" y="948"/>
                    </a:lnTo>
                    <a:lnTo>
                      <a:pt x="160" y="940"/>
                    </a:lnTo>
                    <a:lnTo>
                      <a:pt x="160" y="935"/>
                    </a:lnTo>
                    <a:lnTo>
                      <a:pt x="164" y="926"/>
                    </a:lnTo>
                    <a:lnTo>
                      <a:pt x="164" y="922"/>
                    </a:lnTo>
                    <a:lnTo>
                      <a:pt x="168" y="913"/>
                    </a:lnTo>
                    <a:lnTo>
                      <a:pt x="173" y="909"/>
                    </a:lnTo>
                    <a:lnTo>
                      <a:pt x="173" y="900"/>
                    </a:lnTo>
                    <a:lnTo>
                      <a:pt x="177" y="891"/>
                    </a:lnTo>
                    <a:lnTo>
                      <a:pt x="177" y="887"/>
                    </a:lnTo>
                    <a:lnTo>
                      <a:pt x="181" y="878"/>
                    </a:lnTo>
                    <a:lnTo>
                      <a:pt x="186" y="873"/>
                    </a:lnTo>
                    <a:lnTo>
                      <a:pt x="186" y="865"/>
                    </a:lnTo>
                    <a:lnTo>
                      <a:pt x="190" y="856"/>
                    </a:lnTo>
                    <a:lnTo>
                      <a:pt x="190" y="851"/>
                    </a:lnTo>
                    <a:lnTo>
                      <a:pt x="194" y="843"/>
                    </a:lnTo>
                    <a:lnTo>
                      <a:pt x="199" y="834"/>
                    </a:lnTo>
                    <a:lnTo>
                      <a:pt x="199" y="829"/>
                    </a:lnTo>
                    <a:lnTo>
                      <a:pt x="203" y="820"/>
                    </a:lnTo>
                    <a:lnTo>
                      <a:pt x="203" y="816"/>
                    </a:lnTo>
                    <a:lnTo>
                      <a:pt x="207" y="807"/>
                    </a:lnTo>
                    <a:lnTo>
                      <a:pt x="212" y="798"/>
                    </a:lnTo>
                    <a:lnTo>
                      <a:pt x="212" y="794"/>
                    </a:lnTo>
                    <a:lnTo>
                      <a:pt x="216" y="785"/>
                    </a:lnTo>
                    <a:lnTo>
                      <a:pt x="216" y="776"/>
                    </a:lnTo>
                    <a:lnTo>
                      <a:pt x="220" y="772"/>
                    </a:lnTo>
                    <a:lnTo>
                      <a:pt x="225" y="763"/>
                    </a:lnTo>
                    <a:lnTo>
                      <a:pt x="225" y="754"/>
                    </a:lnTo>
                    <a:lnTo>
                      <a:pt x="229" y="750"/>
                    </a:lnTo>
                    <a:lnTo>
                      <a:pt x="233" y="741"/>
                    </a:lnTo>
                    <a:lnTo>
                      <a:pt x="233" y="737"/>
                    </a:lnTo>
                    <a:lnTo>
                      <a:pt x="238" y="728"/>
                    </a:lnTo>
                    <a:lnTo>
                      <a:pt x="238" y="719"/>
                    </a:lnTo>
                    <a:lnTo>
                      <a:pt x="242" y="715"/>
                    </a:lnTo>
                    <a:lnTo>
                      <a:pt x="246" y="706"/>
                    </a:lnTo>
                    <a:lnTo>
                      <a:pt x="246" y="697"/>
                    </a:lnTo>
                    <a:lnTo>
                      <a:pt x="251" y="693"/>
                    </a:lnTo>
                    <a:lnTo>
                      <a:pt x="251" y="684"/>
                    </a:lnTo>
                    <a:lnTo>
                      <a:pt x="255" y="675"/>
                    </a:lnTo>
                    <a:lnTo>
                      <a:pt x="259" y="670"/>
                    </a:lnTo>
                    <a:lnTo>
                      <a:pt x="259" y="662"/>
                    </a:lnTo>
                    <a:lnTo>
                      <a:pt x="263" y="653"/>
                    </a:lnTo>
                    <a:lnTo>
                      <a:pt x="263" y="648"/>
                    </a:lnTo>
                    <a:lnTo>
                      <a:pt x="268" y="640"/>
                    </a:lnTo>
                    <a:lnTo>
                      <a:pt x="272" y="631"/>
                    </a:lnTo>
                    <a:lnTo>
                      <a:pt x="272" y="626"/>
                    </a:lnTo>
                    <a:lnTo>
                      <a:pt x="276" y="618"/>
                    </a:lnTo>
                    <a:lnTo>
                      <a:pt x="276" y="609"/>
                    </a:lnTo>
                    <a:lnTo>
                      <a:pt x="281" y="604"/>
                    </a:lnTo>
                    <a:lnTo>
                      <a:pt x="285" y="595"/>
                    </a:lnTo>
                    <a:lnTo>
                      <a:pt x="285" y="587"/>
                    </a:lnTo>
                    <a:lnTo>
                      <a:pt x="289" y="582"/>
                    </a:lnTo>
                    <a:lnTo>
                      <a:pt x="294" y="573"/>
                    </a:lnTo>
                    <a:lnTo>
                      <a:pt x="294" y="565"/>
                    </a:lnTo>
                    <a:lnTo>
                      <a:pt x="298" y="560"/>
                    </a:lnTo>
                    <a:lnTo>
                      <a:pt x="298" y="551"/>
                    </a:lnTo>
                    <a:lnTo>
                      <a:pt x="302" y="543"/>
                    </a:lnTo>
                    <a:lnTo>
                      <a:pt x="307" y="538"/>
                    </a:lnTo>
                    <a:lnTo>
                      <a:pt x="307" y="529"/>
                    </a:lnTo>
                    <a:lnTo>
                      <a:pt x="311" y="521"/>
                    </a:lnTo>
                    <a:lnTo>
                      <a:pt x="311" y="516"/>
                    </a:lnTo>
                    <a:lnTo>
                      <a:pt x="315" y="507"/>
                    </a:lnTo>
                    <a:lnTo>
                      <a:pt x="320" y="498"/>
                    </a:lnTo>
                    <a:lnTo>
                      <a:pt x="320" y="494"/>
                    </a:lnTo>
                    <a:lnTo>
                      <a:pt x="324" y="485"/>
                    </a:lnTo>
                    <a:lnTo>
                      <a:pt x="324" y="476"/>
                    </a:lnTo>
                    <a:lnTo>
                      <a:pt x="328" y="472"/>
                    </a:lnTo>
                    <a:lnTo>
                      <a:pt x="333" y="463"/>
                    </a:lnTo>
                    <a:lnTo>
                      <a:pt x="333" y="454"/>
                    </a:lnTo>
                    <a:lnTo>
                      <a:pt x="337" y="450"/>
                    </a:lnTo>
                    <a:lnTo>
                      <a:pt x="337" y="441"/>
                    </a:lnTo>
                    <a:lnTo>
                      <a:pt x="341" y="432"/>
                    </a:lnTo>
                    <a:lnTo>
                      <a:pt x="346" y="428"/>
                    </a:lnTo>
                    <a:lnTo>
                      <a:pt x="346" y="419"/>
                    </a:lnTo>
                    <a:lnTo>
                      <a:pt x="350" y="415"/>
                    </a:lnTo>
                    <a:lnTo>
                      <a:pt x="354" y="406"/>
                    </a:lnTo>
                    <a:lnTo>
                      <a:pt x="354" y="397"/>
                    </a:lnTo>
                    <a:lnTo>
                      <a:pt x="359" y="393"/>
                    </a:lnTo>
                    <a:lnTo>
                      <a:pt x="359" y="384"/>
                    </a:lnTo>
                    <a:lnTo>
                      <a:pt x="363" y="375"/>
                    </a:lnTo>
                    <a:lnTo>
                      <a:pt x="367" y="371"/>
                    </a:lnTo>
                    <a:lnTo>
                      <a:pt x="367" y="362"/>
                    </a:lnTo>
                    <a:lnTo>
                      <a:pt x="372" y="357"/>
                    </a:lnTo>
                    <a:lnTo>
                      <a:pt x="372" y="348"/>
                    </a:lnTo>
                    <a:lnTo>
                      <a:pt x="376" y="340"/>
                    </a:lnTo>
                    <a:lnTo>
                      <a:pt x="380" y="335"/>
                    </a:lnTo>
                    <a:lnTo>
                      <a:pt x="380" y="326"/>
                    </a:lnTo>
                    <a:lnTo>
                      <a:pt x="385" y="322"/>
                    </a:lnTo>
                    <a:lnTo>
                      <a:pt x="385" y="313"/>
                    </a:lnTo>
                    <a:lnTo>
                      <a:pt x="389" y="304"/>
                    </a:lnTo>
                    <a:lnTo>
                      <a:pt x="393" y="300"/>
                    </a:lnTo>
                    <a:lnTo>
                      <a:pt x="393" y="291"/>
                    </a:lnTo>
                    <a:lnTo>
                      <a:pt x="397" y="287"/>
                    </a:lnTo>
                    <a:lnTo>
                      <a:pt x="397" y="278"/>
                    </a:lnTo>
                    <a:lnTo>
                      <a:pt x="402" y="269"/>
                    </a:lnTo>
                    <a:lnTo>
                      <a:pt x="406" y="265"/>
                    </a:lnTo>
                    <a:lnTo>
                      <a:pt x="406" y="256"/>
                    </a:lnTo>
                    <a:lnTo>
                      <a:pt x="410" y="251"/>
                    </a:lnTo>
                    <a:lnTo>
                      <a:pt x="415" y="243"/>
                    </a:lnTo>
                    <a:lnTo>
                      <a:pt x="415" y="238"/>
                    </a:lnTo>
                    <a:lnTo>
                      <a:pt x="419" y="229"/>
                    </a:lnTo>
                    <a:lnTo>
                      <a:pt x="419" y="225"/>
                    </a:lnTo>
                    <a:lnTo>
                      <a:pt x="423" y="216"/>
                    </a:lnTo>
                    <a:lnTo>
                      <a:pt x="428" y="212"/>
                    </a:lnTo>
                    <a:lnTo>
                      <a:pt x="428" y="203"/>
                    </a:lnTo>
                    <a:lnTo>
                      <a:pt x="432" y="194"/>
                    </a:lnTo>
                    <a:lnTo>
                      <a:pt x="432" y="190"/>
                    </a:lnTo>
                    <a:lnTo>
                      <a:pt x="436" y="181"/>
                    </a:lnTo>
                    <a:lnTo>
                      <a:pt x="441" y="176"/>
                    </a:lnTo>
                    <a:lnTo>
                      <a:pt x="441" y="168"/>
                    </a:lnTo>
                    <a:lnTo>
                      <a:pt x="445" y="163"/>
                    </a:lnTo>
                    <a:lnTo>
                      <a:pt x="445" y="154"/>
                    </a:lnTo>
                    <a:lnTo>
                      <a:pt x="449" y="150"/>
                    </a:lnTo>
                    <a:lnTo>
                      <a:pt x="454" y="141"/>
                    </a:lnTo>
                    <a:lnTo>
                      <a:pt x="454" y="137"/>
                    </a:lnTo>
                    <a:lnTo>
                      <a:pt x="458" y="132"/>
                    </a:lnTo>
                    <a:lnTo>
                      <a:pt x="458" y="123"/>
                    </a:lnTo>
                    <a:lnTo>
                      <a:pt x="462" y="119"/>
                    </a:lnTo>
                    <a:lnTo>
                      <a:pt x="467" y="110"/>
                    </a:lnTo>
                    <a:lnTo>
                      <a:pt x="467" y="106"/>
                    </a:lnTo>
                    <a:lnTo>
                      <a:pt x="471" y="97"/>
                    </a:lnTo>
                    <a:lnTo>
                      <a:pt x="475" y="93"/>
                    </a:lnTo>
                    <a:lnTo>
                      <a:pt x="475" y="84"/>
                    </a:lnTo>
                    <a:lnTo>
                      <a:pt x="480" y="79"/>
                    </a:lnTo>
                    <a:lnTo>
                      <a:pt x="480" y="75"/>
                    </a:lnTo>
                    <a:lnTo>
                      <a:pt x="484" y="66"/>
                    </a:lnTo>
                    <a:lnTo>
                      <a:pt x="488" y="62"/>
                    </a:lnTo>
                    <a:lnTo>
                      <a:pt x="488" y="53"/>
                    </a:lnTo>
                    <a:lnTo>
                      <a:pt x="493" y="48"/>
                    </a:lnTo>
                    <a:lnTo>
                      <a:pt x="493" y="44"/>
                    </a:lnTo>
                    <a:lnTo>
                      <a:pt x="497" y="35"/>
                    </a:lnTo>
                    <a:lnTo>
                      <a:pt x="501" y="31"/>
                    </a:lnTo>
                    <a:lnTo>
                      <a:pt x="501" y="22"/>
                    </a:lnTo>
                    <a:lnTo>
                      <a:pt x="506" y="18"/>
                    </a:lnTo>
                    <a:lnTo>
                      <a:pt x="506" y="13"/>
                    </a:lnTo>
                    <a:lnTo>
                      <a:pt x="510" y="4"/>
                    </a:lnTo>
                    <a:lnTo>
                      <a:pt x="514" y="0"/>
                    </a:lnTo>
                  </a:path>
                </a:pathLst>
              </a:custGeom>
              <a:noFill/>
              <a:ln w="349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6179" name="Freeform 51"/>
              <p:cNvSpPr>
                <a:spLocks/>
              </p:cNvSpPr>
              <p:nvPr/>
            </p:nvSpPr>
            <p:spPr bwMode="auto">
              <a:xfrm>
                <a:off x="821" y="1676"/>
                <a:ext cx="510" cy="428"/>
              </a:xfrm>
              <a:custGeom>
                <a:avLst/>
                <a:gdLst>
                  <a:gd name="T0" fmla="*/ 4 w 510"/>
                  <a:gd name="T1" fmla="*/ 415 h 428"/>
                  <a:gd name="T2" fmla="*/ 13 w 510"/>
                  <a:gd name="T3" fmla="*/ 397 h 428"/>
                  <a:gd name="T4" fmla="*/ 17 w 510"/>
                  <a:gd name="T5" fmla="*/ 384 h 428"/>
                  <a:gd name="T6" fmla="*/ 26 w 510"/>
                  <a:gd name="T7" fmla="*/ 366 h 428"/>
                  <a:gd name="T8" fmla="*/ 35 w 510"/>
                  <a:gd name="T9" fmla="*/ 349 h 428"/>
                  <a:gd name="T10" fmla="*/ 43 w 510"/>
                  <a:gd name="T11" fmla="*/ 331 h 428"/>
                  <a:gd name="T12" fmla="*/ 52 w 510"/>
                  <a:gd name="T13" fmla="*/ 318 h 428"/>
                  <a:gd name="T14" fmla="*/ 61 w 510"/>
                  <a:gd name="T15" fmla="*/ 300 h 428"/>
                  <a:gd name="T16" fmla="*/ 65 w 510"/>
                  <a:gd name="T17" fmla="*/ 287 h 428"/>
                  <a:gd name="T18" fmla="*/ 74 w 510"/>
                  <a:gd name="T19" fmla="*/ 274 h 428"/>
                  <a:gd name="T20" fmla="*/ 82 w 510"/>
                  <a:gd name="T21" fmla="*/ 256 h 428"/>
                  <a:gd name="T22" fmla="*/ 91 w 510"/>
                  <a:gd name="T23" fmla="*/ 243 h 428"/>
                  <a:gd name="T24" fmla="*/ 100 w 510"/>
                  <a:gd name="T25" fmla="*/ 229 h 428"/>
                  <a:gd name="T26" fmla="*/ 108 w 510"/>
                  <a:gd name="T27" fmla="*/ 216 h 428"/>
                  <a:gd name="T28" fmla="*/ 113 w 510"/>
                  <a:gd name="T29" fmla="*/ 203 h 428"/>
                  <a:gd name="T30" fmla="*/ 121 w 510"/>
                  <a:gd name="T31" fmla="*/ 190 h 428"/>
                  <a:gd name="T32" fmla="*/ 130 w 510"/>
                  <a:gd name="T33" fmla="*/ 176 h 428"/>
                  <a:gd name="T34" fmla="*/ 138 w 510"/>
                  <a:gd name="T35" fmla="*/ 168 h 428"/>
                  <a:gd name="T36" fmla="*/ 147 w 510"/>
                  <a:gd name="T37" fmla="*/ 154 h 428"/>
                  <a:gd name="T38" fmla="*/ 156 w 510"/>
                  <a:gd name="T39" fmla="*/ 146 h 428"/>
                  <a:gd name="T40" fmla="*/ 160 w 510"/>
                  <a:gd name="T41" fmla="*/ 132 h 428"/>
                  <a:gd name="T42" fmla="*/ 169 w 510"/>
                  <a:gd name="T43" fmla="*/ 124 h 428"/>
                  <a:gd name="T44" fmla="*/ 177 w 510"/>
                  <a:gd name="T45" fmla="*/ 115 h 428"/>
                  <a:gd name="T46" fmla="*/ 186 w 510"/>
                  <a:gd name="T47" fmla="*/ 106 h 428"/>
                  <a:gd name="T48" fmla="*/ 195 w 510"/>
                  <a:gd name="T49" fmla="*/ 93 h 428"/>
                  <a:gd name="T50" fmla="*/ 208 w 510"/>
                  <a:gd name="T51" fmla="*/ 79 h 428"/>
                  <a:gd name="T52" fmla="*/ 221 w 510"/>
                  <a:gd name="T53" fmla="*/ 66 h 428"/>
                  <a:gd name="T54" fmla="*/ 229 w 510"/>
                  <a:gd name="T55" fmla="*/ 57 h 428"/>
                  <a:gd name="T56" fmla="*/ 238 w 510"/>
                  <a:gd name="T57" fmla="*/ 53 h 428"/>
                  <a:gd name="T58" fmla="*/ 251 w 510"/>
                  <a:gd name="T59" fmla="*/ 40 h 428"/>
                  <a:gd name="T60" fmla="*/ 259 w 510"/>
                  <a:gd name="T61" fmla="*/ 35 h 428"/>
                  <a:gd name="T62" fmla="*/ 268 w 510"/>
                  <a:gd name="T63" fmla="*/ 26 h 428"/>
                  <a:gd name="T64" fmla="*/ 277 w 510"/>
                  <a:gd name="T65" fmla="*/ 22 h 428"/>
                  <a:gd name="T66" fmla="*/ 290 w 510"/>
                  <a:gd name="T67" fmla="*/ 18 h 428"/>
                  <a:gd name="T68" fmla="*/ 303 w 510"/>
                  <a:gd name="T69" fmla="*/ 13 h 428"/>
                  <a:gd name="T70" fmla="*/ 311 w 510"/>
                  <a:gd name="T71" fmla="*/ 9 h 428"/>
                  <a:gd name="T72" fmla="*/ 320 w 510"/>
                  <a:gd name="T73" fmla="*/ 4 h 428"/>
                  <a:gd name="T74" fmla="*/ 333 w 510"/>
                  <a:gd name="T75" fmla="*/ 4 h 428"/>
                  <a:gd name="T76" fmla="*/ 342 w 510"/>
                  <a:gd name="T77" fmla="*/ 0 h 428"/>
                  <a:gd name="T78" fmla="*/ 355 w 510"/>
                  <a:gd name="T79" fmla="*/ 0 h 428"/>
                  <a:gd name="T80" fmla="*/ 368 w 510"/>
                  <a:gd name="T81" fmla="*/ 0 h 428"/>
                  <a:gd name="T82" fmla="*/ 381 w 510"/>
                  <a:gd name="T83" fmla="*/ 0 h 428"/>
                  <a:gd name="T84" fmla="*/ 393 w 510"/>
                  <a:gd name="T85" fmla="*/ 4 h 428"/>
                  <a:gd name="T86" fmla="*/ 406 w 510"/>
                  <a:gd name="T87" fmla="*/ 9 h 428"/>
                  <a:gd name="T88" fmla="*/ 419 w 510"/>
                  <a:gd name="T89" fmla="*/ 13 h 428"/>
                  <a:gd name="T90" fmla="*/ 428 w 510"/>
                  <a:gd name="T91" fmla="*/ 18 h 428"/>
                  <a:gd name="T92" fmla="*/ 441 w 510"/>
                  <a:gd name="T93" fmla="*/ 22 h 428"/>
                  <a:gd name="T94" fmla="*/ 454 w 510"/>
                  <a:gd name="T95" fmla="*/ 26 h 428"/>
                  <a:gd name="T96" fmla="*/ 463 w 510"/>
                  <a:gd name="T97" fmla="*/ 31 h 428"/>
                  <a:gd name="T98" fmla="*/ 471 w 510"/>
                  <a:gd name="T99" fmla="*/ 40 h 428"/>
                  <a:gd name="T100" fmla="*/ 480 w 510"/>
                  <a:gd name="T101" fmla="*/ 44 h 428"/>
                  <a:gd name="T102" fmla="*/ 493 w 510"/>
                  <a:gd name="T103" fmla="*/ 57 h 428"/>
                  <a:gd name="T104" fmla="*/ 502 w 510"/>
                  <a:gd name="T105" fmla="*/ 62 h 428"/>
                  <a:gd name="T106" fmla="*/ 510 w 510"/>
                  <a:gd name="T107" fmla="*/ 7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0" h="428">
                    <a:moveTo>
                      <a:pt x="0" y="428"/>
                    </a:moveTo>
                    <a:lnTo>
                      <a:pt x="0" y="424"/>
                    </a:lnTo>
                    <a:lnTo>
                      <a:pt x="4" y="415"/>
                    </a:lnTo>
                    <a:lnTo>
                      <a:pt x="4" y="410"/>
                    </a:lnTo>
                    <a:lnTo>
                      <a:pt x="9" y="406"/>
                    </a:lnTo>
                    <a:lnTo>
                      <a:pt x="13" y="397"/>
                    </a:lnTo>
                    <a:lnTo>
                      <a:pt x="13" y="393"/>
                    </a:lnTo>
                    <a:lnTo>
                      <a:pt x="17" y="388"/>
                    </a:lnTo>
                    <a:lnTo>
                      <a:pt x="17" y="384"/>
                    </a:lnTo>
                    <a:lnTo>
                      <a:pt x="22" y="375"/>
                    </a:lnTo>
                    <a:lnTo>
                      <a:pt x="26" y="371"/>
                    </a:lnTo>
                    <a:lnTo>
                      <a:pt x="26" y="366"/>
                    </a:lnTo>
                    <a:lnTo>
                      <a:pt x="30" y="362"/>
                    </a:lnTo>
                    <a:lnTo>
                      <a:pt x="35" y="353"/>
                    </a:lnTo>
                    <a:lnTo>
                      <a:pt x="35" y="349"/>
                    </a:lnTo>
                    <a:lnTo>
                      <a:pt x="39" y="344"/>
                    </a:lnTo>
                    <a:lnTo>
                      <a:pt x="39" y="340"/>
                    </a:lnTo>
                    <a:lnTo>
                      <a:pt x="43" y="331"/>
                    </a:lnTo>
                    <a:lnTo>
                      <a:pt x="48" y="326"/>
                    </a:lnTo>
                    <a:lnTo>
                      <a:pt x="48" y="322"/>
                    </a:lnTo>
                    <a:lnTo>
                      <a:pt x="52" y="318"/>
                    </a:lnTo>
                    <a:lnTo>
                      <a:pt x="52" y="313"/>
                    </a:lnTo>
                    <a:lnTo>
                      <a:pt x="56" y="309"/>
                    </a:lnTo>
                    <a:lnTo>
                      <a:pt x="61" y="300"/>
                    </a:lnTo>
                    <a:lnTo>
                      <a:pt x="61" y="296"/>
                    </a:lnTo>
                    <a:lnTo>
                      <a:pt x="65" y="291"/>
                    </a:lnTo>
                    <a:lnTo>
                      <a:pt x="65" y="287"/>
                    </a:lnTo>
                    <a:lnTo>
                      <a:pt x="69" y="282"/>
                    </a:lnTo>
                    <a:lnTo>
                      <a:pt x="74" y="278"/>
                    </a:lnTo>
                    <a:lnTo>
                      <a:pt x="74" y="274"/>
                    </a:lnTo>
                    <a:lnTo>
                      <a:pt x="78" y="269"/>
                    </a:lnTo>
                    <a:lnTo>
                      <a:pt x="78" y="260"/>
                    </a:lnTo>
                    <a:lnTo>
                      <a:pt x="82" y="256"/>
                    </a:lnTo>
                    <a:lnTo>
                      <a:pt x="87" y="251"/>
                    </a:lnTo>
                    <a:lnTo>
                      <a:pt x="87" y="247"/>
                    </a:lnTo>
                    <a:lnTo>
                      <a:pt x="91" y="243"/>
                    </a:lnTo>
                    <a:lnTo>
                      <a:pt x="95" y="238"/>
                    </a:lnTo>
                    <a:lnTo>
                      <a:pt x="95" y="234"/>
                    </a:lnTo>
                    <a:lnTo>
                      <a:pt x="100" y="229"/>
                    </a:lnTo>
                    <a:lnTo>
                      <a:pt x="100" y="225"/>
                    </a:lnTo>
                    <a:lnTo>
                      <a:pt x="104" y="221"/>
                    </a:lnTo>
                    <a:lnTo>
                      <a:pt x="108" y="216"/>
                    </a:lnTo>
                    <a:lnTo>
                      <a:pt x="108" y="212"/>
                    </a:lnTo>
                    <a:lnTo>
                      <a:pt x="113" y="207"/>
                    </a:lnTo>
                    <a:lnTo>
                      <a:pt x="113" y="203"/>
                    </a:lnTo>
                    <a:lnTo>
                      <a:pt x="117" y="199"/>
                    </a:lnTo>
                    <a:lnTo>
                      <a:pt x="121" y="194"/>
                    </a:lnTo>
                    <a:lnTo>
                      <a:pt x="121" y="190"/>
                    </a:lnTo>
                    <a:lnTo>
                      <a:pt x="126" y="185"/>
                    </a:lnTo>
                    <a:lnTo>
                      <a:pt x="126" y="181"/>
                    </a:lnTo>
                    <a:lnTo>
                      <a:pt x="130" y="176"/>
                    </a:lnTo>
                    <a:lnTo>
                      <a:pt x="134" y="176"/>
                    </a:lnTo>
                    <a:lnTo>
                      <a:pt x="134" y="172"/>
                    </a:lnTo>
                    <a:lnTo>
                      <a:pt x="138" y="168"/>
                    </a:lnTo>
                    <a:lnTo>
                      <a:pt x="138" y="163"/>
                    </a:lnTo>
                    <a:lnTo>
                      <a:pt x="143" y="159"/>
                    </a:lnTo>
                    <a:lnTo>
                      <a:pt x="147" y="154"/>
                    </a:lnTo>
                    <a:lnTo>
                      <a:pt x="147" y="150"/>
                    </a:lnTo>
                    <a:lnTo>
                      <a:pt x="151" y="150"/>
                    </a:lnTo>
                    <a:lnTo>
                      <a:pt x="156" y="146"/>
                    </a:lnTo>
                    <a:lnTo>
                      <a:pt x="156" y="141"/>
                    </a:lnTo>
                    <a:lnTo>
                      <a:pt x="160" y="137"/>
                    </a:lnTo>
                    <a:lnTo>
                      <a:pt x="160" y="132"/>
                    </a:lnTo>
                    <a:lnTo>
                      <a:pt x="164" y="128"/>
                    </a:lnTo>
                    <a:lnTo>
                      <a:pt x="169" y="128"/>
                    </a:lnTo>
                    <a:lnTo>
                      <a:pt x="169" y="124"/>
                    </a:lnTo>
                    <a:lnTo>
                      <a:pt x="173" y="119"/>
                    </a:lnTo>
                    <a:lnTo>
                      <a:pt x="173" y="115"/>
                    </a:lnTo>
                    <a:lnTo>
                      <a:pt x="177" y="115"/>
                    </a:lnTo>
                    <a:lnTo>
                      <a:pt x="182" y="110"/>
                    </a:lnTo>
                    <a:lnTo>
                      <a:pt x="182" y="106"/>
                    </a:lnTo>
                    <a:lnTo>
                      <a:pt x="186" y="106"/>
                    </a:lnTo>
                    <a:lnTo>
                      <a:pt x="186" y="101"/>
                    </a:lnTo>
                    <a:lnTo>
                      <a:pt x="190" y="97"/>
                    </a:lnTo>
                    <a:lnTo>
                      <a:pt x="195" y="93"/>
                    </a:lnTo>
                    <a:lnTo>
                      <a:pt x="199" y="88"/>
                    </a:lnTo>
                    <a:lnTo>
                      <a:pt x="203" y="84"/>
                    </a:lnTo>
                    <a:lnTo>
                      <a:pt x="208" y="79"/>
                    </a:lnTo>
                    <a:lnTo>
                      <a:pt x="212" y="75"/>
                    </a:lnTo>
                    <a:lnTo>
                      <a:pt x="216" y="71"/>
                    </a:lnTo>
                    <a:lnTo>
                      <a:pt x="221" y="66"/>
                    </a:lnTo>
                    <a:lnTo>
                      <a:pt x="225" y="62"/>
                    </a:lnTo>
                    <a:lnTo>
                      <a:pt x="229" y="62"/>
                    </a:lnTo>
                    <a:lnTo>
                      <a:pt x="229" y="57"/>
                    </a:lnTo>
                    <a:lnTo>
                      <a:pt x="234" y="57"/>
                    </a:lnTo>
                    <a:lnTo>
                      <a:pt x="234" y="53"/>
                    </a:lnTo>
                    <a:lnTo>
                      <a:pt x="238" y="53"/>
                    </a:lnTo>
                    <a:lnTo>
                      <a:pt x="242" y="49"/>
                    </a:lnTo>
                    <a:lnTo>
                      <a:pt x="247" y="44"/>
                    </a:lnTo>
                    <a:lnTo>
                      <a:pt x="251" y="40"/>
                    </a:lnTo>
                    <a:lnTo>
                      <a:pt x="255" y="40"/>
                    </a:lnTo>
                    <a:lnTo>
                      <a:pt x="255" y="35"/>
                    </a:lnTo>
                    <a:lnTo>
                      <a:pt x="259" y="35"/>
                    </a:lnTo>
                    <a:lnTo>
                      <a:pt x="264" y="31"/>
                    </a:lnTo>
                    <a:lnTo>
                      <a:pt x="268" y="31"/>
                    </a:lnTo>
                    <a:lnTo>
                      <a:pt x="268" y="26"/>
                    </a:lnTo>
                    <a:lnTo>
                      <a:pt x="272" y="26"/>
                    </a:lnTo>
                    <a:lnTo>
                      <a:pt x="277" y="26"/>
                    </a:lnTo>
                    <a:lnTo>
                      <a:pt x="277" y="22"/>
                    </a:lnTo>
                    <a:lnTo>
                      <a:pt x="281" y="22"/>
                    </a:lnTo>
                    <a:lnTo>
                      <a:pt x="285" y="18"/>
                    </a:lnTo>
                    <a:lnTo>
                      <a:pt x="290" y="18"/>
                    </a:lnTo>
                    <a:lnTo>
                      <a:pt x="294" y="13"/>
                    </a:lnTo>
                    <a:lnTo>
                      <a:pt x="298" y="13"/>
                    </a:lnTo>
                    <a:lnTo>
                      <a:pt x="303" y="13"/>
                    </a:lnTo>
                    <a:lnTo>
                      <a:pt x="303" y="9"/>
                    </a:lnTo>
                    <a:lnTo>
                      <a:pt x="307" y="9"/>
                    </a:lnTo>
                    <a:lnTo>
                      <a:pt x="311" y="9"/>
                    </a:lnTo>
                    <a:lnTo>
                      <a:pt x="316" y="9"/>
                    </a:lnTo>
                    <a:lnTo>
                      <a:pt x="316" y="4"/>
                    </a:lnTo>
                    <a:lnTo>
                      <a:pt x="320" y="4"/>
                    </a:lnTo>
                    <a:lnTo>
                      <a:pt x="324" y="4"/>
                    </a:lnTo>
                    <a:lnTo>
                      <a:pt x="329" y="4"/>
                    </a:lnTo>
                    <a:lnTo>
                      <a:pt x="333" y="4"/>
                    </a:lnTo>
                    <a:lnTo>
                      <a:pt x="337" y="4"/>
                    </a:lnTo>
                    <a:lnTo>
                      <a:pt x="337" y="0"/>
                    </a:lnTo>
                    <a:lnTo>
                      <a:pt x="342" y="0"/>
                    </a:lnTo>
                    <a:lnTo>
                      <a:pt x="346" y="0"/>
                    </a:lnTo>
                    <a:lnTo>
                      <a:pt x="350" y="0"/>
                    </a:lnTo>
                    <a:lnTo>
                      <a:pt x="355" y="0"/>
                    </a:lnTo>
                    <a:lnTo>
                      <a:pt x="359" y="0"/>
                    </a:lnTo>
                    <a:lnTo>
                      <a:pt x="363" y="0"/>
                    </a:lnTo>
                    <a:lnTo>
                      <a:pt x="368" y="0"/>
                    </a:lnTo>
                    <a:lnTo>
                      <a:pt x="372" y="0"/>
                    </a:lnTo>
                    <a:lnTo>
                      <a:pt x="376" y="0"/>
                    </a:lnTo>
                    <a:lnTo>
                      <a:pt x="381" y="0"/>
                    </a:lnTo>
                    <a:lnTo>
                      <a:pt x="385" y="0"/>
                    </a:lnTo>
                    <a:lnTo>
                      <a:pt x="389" y="4"/>
                    </a:lnTo>
                    <a:lnTo>
                      <a:pt x="393" y="4"/>
                    </a:lnTo>
                    <a:lnTo>
                      <a:pt x="398" y="4"/>
                    </a:lnTo>
                    <a:lnTo>
                      <a:pt x="402" y="4"/>
                    </a:lnTo>
                    <a:lnTo>
                      <a:pt x="406" y="9"/>
                    </a:lnTo>
                    <a:lnTo>
                      <a:pt x="411" y="9"/>
                    </a:lnTo>
                    <a:lnTo>
                      <a:pt x="415" y="9"/>
                    </a:lnTo>
                    <a:lnTo>
                      <a:pt x="419" y="13"/>
                    </a:lnTo>
                    <a:lnTo>
                      <a:pt x="424" y="13"/>
                    </a:lnTo>
                    <a:lnTo>
                      <a:pt x="428" y="13"/>
                    </a:lnTo>
                    <a:lnTo>
                      <a:pt x="428" y="18"/>
                    </a:lnTo>
                    <a:lnTo>
                      <a:pt x="432" y="18"/>
                    </a:lnTo>
                    <a:lnTo>
                      <a:pt x="437" y="18"/>
                    </a:lnTo>
                    <a:lnTo>
                      <a:pt x="441" y="22"/>
                    </a:lnTo>
                    <a:lnTo>
                      <a:pt x="445" y="22"/>
                    </a:lnTo>
                    <a:lnTo>
                      <a:pt x="450" y="26"/>
                    </a:lnTo>
                    <a:lnTo>
                      <a:pt x="454" y="26"/>
                    </a:lnTo>
                    <a:lnTo>
                      <a:pt x="454" y="31"/>
                    </a:lnTo>
                    <a:lnTo>
                      <a:pt x="458" y="31"/>
                    </a:lnTo>
                    <a:lnTo>
                      <a:pt x="463" y="31"/>
                    </a:lnTo>
                    <a:lnTo>
                      <a:pt x="463" y="35"/>
                    </a:lnTo>
                    <a:lnTo>
                      <a:pt x="467" y="35"/>
                    </a:lnTo>
                    <a:lnTo>
                      <a:pt x="471" y="40"/>
                    </a:lnTo>
                    <a:lnTo>
                      <a:pt x="476" y="40"/>
                    </a:lnTo>
                    <a:lnTo>
                      <a:pt x="476" y="44"/>
                    </a:lnTo>
                    <a:lnTo>
                      <a:pt x="480" y="44"/>
                    </a:lnTo>
                    <a:lnTo>
                      <a:pt x="484" y="49"/>
                    </a:lnTo>
                    <a:lnTo>
                      <a:pt x="489" y="53"/>
                    </a:lnTo>
                    <a:lnTo>
                      <a:pt x="493" y="57"/>
                    </a:lnTo>
                    <a:lnTo>
                      <a:pt x="497" y="57"/>
                    </a:lnTo>
                    <a:lnTo>
                      <a:pt x="497" y="62"/>
                    </a:lnTo>
                    <a:lnTo>
                      <a:pt x="502" y="62"/>
                    </a:lnTo>
                    <a:lnTo>
                      <a:pt x="502" y="66"/>
                    </a:lnTo>
                    <a:lnTo>
                      <a:pt x="506" y="66"/>
                    </a:lnTo>
                    <a:lnTo>
                      <a:pt x="510" y="71"/>
                    </a:lnTo>
                  </a:path>
                </a:pathLst>
              </a:custGeom>
              <a:noFill/>
              <a:ln w="349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6180" name="Freeform 52"/>
              <p:cNvSpPr>
                <a:spLocks/>
              </p:cNvSpPr>
              <p:nvPr/>
            </p:nvSpPr>
            <p:spPr bwMode="auto">
              <a:xfrm>
                <a:off x="1331" y="1747"/>
                <a:ext cx="514" cy="913"/>
              </a:xfrm>
              <a:custGeom>
                <a:avLst/>
                <a:gdLst>
                  <a:gd name="T0" fmla="*/ 9 w 514"/>
                  <a:gd name="T1" fmla="*/ 8 h 913"/>
                  <a:gd name="T2" fmla="*/ 22 w 514"/>
                  <a:gd name="T3" fmla="*/ 17 h 913"/>
                  <a:gd name="T4" fmla="*/ 30 w 514"/>
                  <a:gd name="T5" fmla="*/ 30 h 913"/>
                  <a:gd name="T6" fmla="*/ 39 w 514"/>
                  <a:gd name="T7" fmla="*/ 44 h 913"/>
                  <a:gd name="T8" fmla="*/ 48 w 514"/>
                  <a:gd name="T9" fmla="*/ 53 h 913"/>
                  <a:gd name="T10" fmla="*/ 56 w 514"/>
                  <a:gd name="T11" fmla="*/ 61 h 913"/>
                  <a:gd name="T12" fmla="*/ 65 w 514"/>
                  <a:gd name="T13" fmla="*/ 75 h 913"/>
                  <a:gd name="T14" fmla="*/ 74 w 514"/>
                  <a:gd name="T15" fmla="*/ 83 h 913"/>
                  <a:gd name="T16" fmla="*/ 87 w 514"/>
                  <a:gd name="T17" fmla="*/ 97 h 913"/>
                  <a:gd name="T18" fmla="*/ 95 w 514"/>
                  <a:gd name="T19" fmla="*/ 110 h 913"/>
                  <a:gd name="T20" fmla="*/ 100 w 514"/>
                  <a:gd name="T21" fmla="*/ 119 h 913"/>
                  <a:gd name="T22" fmla="*/ 108 w 514"/>
                  <a:gd name="T23" fmla="*/ 132 h 913"/>
                  <a:gd name="T24" fmla="*/ 117 w 514"/>
                  <a:gd name="T25" fmla="*/ 145 h 913"/>
                  <a:gd name="T26" fmla="*/ 126 w 514"/>
                  <a:gd name="T27" fmla="*/ 154 h 913"/>
                  <a:gd name="T28" fmla="*/ 134 w 514"/>
                  <a:gd name="T29" fmla="*/ 167 h 913"/>
                  <a:gd name="T30" fmla="*/ 143 w 514"/>
                  <a:gd name="T31" fmla="*/ 180 h 913"/>
                  <a:gd name="T32" fmla="*/ 147 w 514"/>
                  <a:gd name="T33" fmla="*/ 194 h 913"/>
                  <a:gd name="T34" fmla="*/ 156 w 514"/>
                  <a:gd name="T35" fmla="*/ 207 h 913"/>
                  <a:gd name="T36" fmla="*/ 164 w 514"/>
                  <a:gd name="T37" fmla="*/ 220 h 913"/>
                  <a:gd name="T38" fmla="*/ 173 w 514"/>
                  <a:gd name="T39" fmla="*/ 233 h 913"/>
                  <a:gd name="T40" fmla="*/ 182 w 514"/>
                  <a:gd name="T41" fmla="*/ 247 h 913"/>
                  <a:gd name="T42" fmla="*/ 186 w 514"/>
                  <a:gd name="T43" fmla="*/ 260 h 913"/>
                  <a:gd name="T44" fmla="*/ 195 w 514"/>
                  <a:gd name="T45" fmla="*/ 273 h 913"/>
                  <a:gd name="T46" fmla="*/ 203 w 514"/>
                  <a:gd name="T47" fmla="*/ 286 h 913"/>
                  <a:gd name="T48" fmla="*/ 212 w 514"/>
                  <a:gd name="T49" fmla="*/ 300 h 913"/>
                  <a:gd name="T50" fmla="*/ 221 w 514"/>
                  <a:gd name="T51" fmla="*/ 317 h 913"/>
                  <a:gd name="T52" fmla="*/ 229 w 514"/>
                  <a:gd name="T53" fmla="*/ 330 h 913"/>
                  <a:gd name="T54" fmla="*/ 234 w 514"/>
                  <a:gd name="T55" fmla="*/ 344 h 913"/>
                  <a:gd name="T56" fmla="*/ 242 w 514"/>
                  <a:gd name="T57" fmla="*/ 361 h 913"/>
                  <a:gd name="T58" fmla="*/ 251 w 514"/>
                  <a:gd name="T59" fmla="*/ 375 h 913"/>
                  <a:gd name="T60" fmla="*/ 259 w 514"/>
                  <a:gd name="T61" fmla="*/ 392 h 913"/>
                  <a:gd name="T62" fmla="*/ 268 w 514"/>
                  <a:gd name="T63" fmla="*/ 405 h 913"/>
                  <a:gd name="T64" fmla="*/ 277 w 514"/>
                  <a:gd name="T65" fmla="*/ 423 h 913"/>
                  <a:gd name="T66" fmla="*/ 281 w 514"/>
                  <a:gd name="T67" fmla="*/ 436 h 913"/>
                  <a:gd name="T68" fmla="*/ 290 w 514"/>
                  <a:gd name="T69" fmla="*/ 454 h 913"/>
                  <a:gd name="T70" fmla="*/ 298 w 514"/>
                  <a:gd name="T71" fmla="*/ 467 h 913"/>
                  <a:gd name="T72" fmla="*/ 307 w 514"/>
                  <a:gd name="T73" fmla="*/ 485 h 913"/>
                  <a:gd name="T74" fmla="*/ 316 w 514"/>
                  <a:gd name="T75" fmla="*/ 503 h 913"/>
                  <a:gd name="T76" fmla="*/ 320 w 514"/>
                  <a:gd name="T77" fmla="*/ 516 h 913"/>
                  <a:gd name="T78" fmla="*/ 329 w 514"/>
                  <a:gd name="T79" fmla="*/ 533 h 913"/>
                  <a:gd name="T80" fmla="*/ 337 w 514"/>
                  <a:gd name="T81" fmla="*/ 551 h 913"/>
                  <a:gd name="T82" fmla="*/ 346 w 514"/>
                  <a:gd name="T83" fmla="*/ 564 h 913"/>
                  <a:gd name="T84" fmla="*/ 355 w 514"/>
                  <a:gd name="T85" fmla="*/ 582 h 913"/>
                  <a:gd name="T86" fmla="*/ 363 w 514"/>
                  <a:gd name="T87" fmla="*/ 600 h 913"/>
                  <a:gd name="T88" fmla="*/ 368 w 514"/>
                  <a:gd name="T89" fmla="*/ 613 h 913"/>
                  <a:gd name="T90" fmla="*/ 376 w 514"/>
                  <a:gd name="T91" fmla="*/ 630 h 913"/>
                  <a:gd name="T92" fmla="*/ 385 w 514"/>
                  <a:gd name="T93" fmla="*/ 648 h 913"/>
                  <a:gd name="T94" fmla="*/ 393 w 514"/>
                  <a:gd name="T95" fmla="*/ 666 h 913"/>
                  <a:gd name="T96" fmla="*/ 402 w 514"/>
                  <a:gd name="T97" fmla="*/ 679 h 913"/>
                  <a:gd name="T98" fmla="*/ 411 w 514"/>
                  <a:gd name="T99" fmla="*/ 697 h 913"/>
                  <a:gd name="T100" fmla="*/ 415 w 514"/>
                  <a:gd name="T101" fmla="*/ 714 h 913"/>
                  <a:gd name="T102" fmla="*/ 424 w 514"/>
                  <a:gd name="T103" fmla="*/ 732 h 913"/>
                  <a:gd name="T104" fmla="*/ 432 w 514"/>
                  <a:gd name="T105" fmla="*/ 745 h 913"/>
                  <a:gd name="T106" fmla="*/ 441 w 514"/>
                  <a:gd name="T107" fmla="*/ 763 h 913"/>
                  <a:gd name="T108" fmla="*/ 450 w 514"/>
                  <a:gd name="T109" fmla="*/ 780 h 913"/>
                  <a:gd name="T110" fmla="*/ 458 w 514"/>
                  <a:gd name="T111" fmla="*/ 794 h 913"/>
                  <a:gd name="T112" fmla="*/ 463 w 514"/>
                  <a:gd name="T113" fmla="*/ 811 h 913"/>
                  <a:gd name="T114" fmla="*/ 471 w 514"/>
                  <a:gd name="T115" fmla="*/ 829 h 913"/>
                  <a:gd name="T116" fmla="*/ 480 w 514"/>
                  <a:gd name="T117" fmla="*/ 842 h 913"/>
                  <a:gd name="T118" fmla="*/ 489 w 514"/>
                  <a:gd name="T119" fmla="*/ 860 h 913"/>
                  <a:gd name="T120" fmla="*/ 497 w 514"/>
                  <a:gd name="T121" fmla="*/ 878 h 913"/>
                  <a:gd name="T122" fmla="*/ 502 w 514"/>
                  <a:gd name="T123" fmla="*/ 891 h 913"/>
                  <a:gd name="T124" fmla="*/ 510 w 514"/>
                  <a:gd name="T125" fmla="*/ 908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4" h="913">
                    <a:moveTo>
                      <a:pt x="0" y="0"/>
                    </a:moveTo>
                    <a:lnTo>
                      <a:pt x="4" y="4"/>
                    </a:lnTo>
                    <a:lnTo>
                      <a:pt x="9" y="8"/>
                    </a:lnTo>
                    <a:lnTo>
                      <a:pt x="13" y="13"/>
                    </a:lnTo>
                    <a:lnTo>
                      <a:pt x="17" y="17"/>
                    </a:lnTo>
                    <a:lnTo>
                      <a:pt x="22" y="17"/>
                    </a:lnTo>
                    <a:lnTo>
                      <a:pt x="22" y="22"/>
                    </a:lnTo>
                    <a:lnTo>
                      <a:pt x="26" y="26"/>
                    </a:lnTo>
                    <a:lnTo>
                      <a:pt x="30" y="30"/>
                    </a:lnTo>
                    <a:lnTo>
                      <a:pt x="35" y="35"/>
                    </a:lnTo>
                    <a:lnTo>
                      <a:pt x="39" y="39"/>
                    </a:lnTo>
                    <a:lnTo>
                      <a:pt x="39" y="44"/>
                    </a:lnTo>
                    <a:lnTo>
                      <a:pt x="43" y="44"/>
                    </a:lnTo>
                    <a:lnTo>
                      <a:pt x="48" y="48"/>
                    </a:lnTo>
                    <a:lnTo>
                      <a:pt x="48" y="53"/>
                    </a:lnTo>
                    <a:lnTo>
                      <a:pt x="52" y="53"/>
                    </a:lnTo>
                    <a:lnTo>
                      <a:pt x="52" y="57"/>
                    </a:lnTo>
                    <a:lnTo>
                      <a:pt x="56" y="61"/>
                    </a:lnTo>
                    <a:lnTo>
                      <a:pt x="61" y="66"/>
                    </a:lnTo>
                    <a:lnTo>
                      <a:pt x="65" y="70"/>
                    </a:lnTo>
                    <a:lnTo>
                      <a:pt x="65" y="75"/>
                    </a:lnTo>
                    <a:lnTo>
                      <a:pt x="69" y="79"/>
                    </a:lnTo>
                    <a:lnTo>
                      <a:pt x="74" y="79"/>
                    </a:lnTo>
                    <a:lnTo>
                      <a:pt x="74" y="83"/>
                    </a:lnTo>
                    <a:lnTo>
                      <a:pt x="78" y="88"/>
                    </a:lnTo>
                    <a:lnTo>
                      <a:pt x="82" y="92"/>
                    </a:lnTo>
                    <a:lnTo>
                      <a:pt x="87" y="97"/>
                    </a:lnTo>
                    <a:lnTo>
                      <a:pt x="87" y="101"/>
                    </a:lnTo>
                    <a:lnTo>
                      <a:pt x="91" y="105"/>
                    </a:lnTo>
                    <a:lnTo>
                      <a:pt x="95" y="110"/>
                    </a:lnTo>
                    <a:lnTo>
                      <a:pt x="95" y="114"/>
                    </a:lnTo>
                    <a:lnTo>
                      <a:pt x="100" y="114"/>
                    </a:lnTo>
                    <a:lnTo>
                      <a:pt x="100" y="119"/>
                    </a:lnTo>
                    <a:lnTo>
                      <a:pt x="104" y="123"/>
                    </a:lnTo>
                    <a:lnTo>
                      <a:pt x="108" y="128"/>
                    </a:lnTo>
                    <a:lnTo>
                      <a:pt x="108" y="132"/>
                    </a:lnTo>
                    <a:lnTo>
                      <a:pt x="113" y="136"/>
                    </a:lnTo>
                    <a:lnTo>
                      <a:pt x="113" y="141"/>
                    </a:lnTo>
                    <a:lnTo>
                      <a:pt x="117" y="145"/>
                    </a:lnTo>
                    <a:lnTo>
                      <a:pt x="121" y="145"/>
                    </a:lnTo>
                    <a:lnTo>
                      <a:pt x="121" y="150"/>
                    </a:lnTo>
                    <a:lnTo>
                      <a:pt x="126" y="154"/>
                    </a:lnTo>
                    <a:lnTo>
                      <a:pt x="126" y="158"/>
                    </a:lnTo>
                    <a:lnTo>
                      <a:pt x="130" y="163"/>
                    </a:lnTo>
                    <a:lnTo>
                      <a:pt x="134" y="167"/>
                    </a:lnTo>
                    <a:lnTo>
                      <a:pt x="134" y="172"/>
                    </a:lnTo>
                    <a:lnTo>
                      <a:pt x="138" y="176"/>
                    </a:lnTo>
                    <a:lnTo>
                      <a:pt x="143" y="180"/>
                    </a:lnTo>
                    <a:lnTo>
                      <a:pt x="143" y="185"/>
                    </a:lnTo>
                    <a:lnTo>
                      <a:pt x="147" y="189"/>
                    </a:lnTo>
                    <a:lnTo>
                      <a:pt x="147" y="194"/>
                    </a:lnTo>
                    <a:lnTo>
                      <a:pt x="151" y="198"/>
                    </a:lnTo>
                    <a:lnTo>
                      <a:pt x="156" y="203"/>
                    </a:lnTo>
                    <a:lnTo>
                      <a:pt x="156" y="207"/>
                    </a:lnTo>
                    <a:lnTo>
                      <a:pt x="160" y="211"/>
                    </a:lnTo>
                    <a:lnTo>
                      <a:pt x="160" y="216"/>
                    </a:lnTo>
                    <a:lnTo>
                      <a:pt x="164" y="220"/>
                    </a:lnTo>
                    <a:lnTo>
                      <a:pt x="169" y="225"/>
                    </a:lnTo>
                    <a:lnTo>
                      <a:pt x="169" y="229"/>
                    </a:lnTo>
                    <a:lnTo>
                      <a:pt x="173" y="233"/>
                    </a:lnTo>
                    <a:lnTo>
                      <a:pt x="173" y="238"/>
                    </a:lnTo>
                    <a:lnTo>
                      <a:pt x="177" y="242"/>
                    </a:lnTo>
                    <a:lnTo>
                      <a:pt x="182" y="247"/>
                    </a:lnTo>
                    <a:lnTo>
                      <a:pt x="182" y="251"/>
                    </a:lnTo>
                    <a:lnTo>
                      <a:pt x="186" y="255"/>
                    </a:lnTo>
                    <a:lnTo>
                      <a:pt x="186" y="260"/>
                    </a:lnTo>
                    <a:lnTo>
                      <a:pt x="190" y="264"/>
                    </a:lnTo>
                    <a:lnTo>
                      <a:pt x="195" y="269"/>
                    </a:lnTo>
                    <a:lnTo>
                      <a:pt x="195" y="273"/>
                    </a:lnTo>
                    <a:lnTo>
                      <a:pt x="199" y="278"/>
                    </a:lnTo>
                    <a:lnTo>
                      <a:pt x="203" y="282"/>
                    </a:lnTo>
                    <a:lnTo>
                      <a:pt x="203" y="286"/>
                    </a:lnTo>
                    <a:lnTo>
                      <a:pt x="208" y="291"/>
                    </a:lnTo>
                    <a:lnTo>
                      <a:pt x="208" y="295"/>
                    </a:lnTo>
                    <a:lnTo>
                      <a:pt x="212" y="300"/>
                    </a:lnTo>
                    <a:lnTo>
                      <a:pt x="216" y="308"/>
                    </a:lnTo>
                    <a:lnTo>
                      <a:pt x="216" y="313"/>
                    </a:lnTo>
                    <a:lnTo>
                      <a:pt x="221" y="317"/>
                    </a:lnTo>
                    <a:lnTo>
                      <a:pt x="221" y="322"/>
                    </a:lnTo>
                    <a:lnTo>
                      <a:pt x="225" y="326"/>
                    </a:lnTo>
                    <a:lnTo>
                      <a:pt x="229" y="330"/>
                    </a:lnTo>
                    <a:lnTo>
                      <a:pt x="229" y="335"/>
                    </a:lnTo>
                    <a:lnTo>
                      <a:pt x="234" y="339"/>
                    </a:lnTo>
                    <a:lnTo>
                      <a:pt x="234" y="344"/>
                    </a:lnTo>
                    <a:lnTo>
                      <a:pt x="238" y="353"/>
                    </a:lnTo>
                    <a:lnTo>
                      <a:pt x="242" y="357"/>
                    </a:lnTo>
                    <a:lnTo>
                      <a:pt x="242" y="361"/>
                    </a:lnTo>
                    <a:lnTo>
                      <a:pt x="247" y="366"/>
                    </a:lnTo>
                    <a:lnTo>
                      <a:pt x="247" y="370"/>
                    </a:lnTo>
                    <a:lnTo>
                      <a:pt x="251" y="375"/>
                    </a:lnTo>
                    <a:lnTo>
                      <a:pt x="255" y="379"/>
                    </a:lnTo>
                    <a:lnTo>
                      <a:pt x="255" y="388"/>
                    </a:lnTo>
                    <a:lnTo>
                      <a:pt x="259" y="392"/>
                    </a:lnTo>
                    <a:lnTo>
                      <a:pt x="259" y="397"/>
                    </a:lnTo>
                    <a:lnTo>
                      <a:pt x="264" y="401"/>
                    </a:lnTo>
                    <a:lnTo>
                      <a:pt x="268" y="405"/>
                    </a:lnTo>
                    <a:lnTo>
                      <a:pt x="268" y="410"/>
                    </a:lnTo>
                    <a:lnTo>
                      <a:pt x="272" y="419"/>
                    </a:lnTo>
                    <a:lnTo>
                      <a:pt x="277" y="423"/>
                    </a:lnTo>
                    <a:lnTo>
                      <a:pt x="277" y="428"/>
                    </a:lnTo>
                    <a:lnTo>
                      <a:pt x="281" y="432"/>
                    </a:lnTo>
                    <a:lnTo>
                      <a:pt x="281" y="436"/>
                    </a:lnTo>
                    <a:lnTo>
                      <a:pt x="285" y="441"/>
                    </a:lnTo>
                    <a:lnTo>
                      <a:pt x="290" y="450"/>
                    </a:lnTo>
                    <a:lnTo>
                      <a:pt x="290" y="454"/>
                    </a:lnTo>
                    <a:lnTo>
                      <a:pt x="294" y="458"/>
                    </a:lnTo>
                    <a:lnTo>
                      <a:pt x="294" y="463"/>
                    </a:lnTo>
                    <a:lnTo>
                      <a:pt x="298" y="467"/>
                    </a:lnTo>
                    <a:lnTo>
                      <a:pt x="303" y="476"/>
                    </a:lnTo>
                    <a:lnTo>
                      <a:pt x="303" y="480"/>
                    </a:lnTo>
                    <a:lnTo>
                      <a:pt x="307" y="485"/>
                    </a:lnTo>
                    <a:lnTo>
                      <a:pt x="307" y="489"/>
                    </a:lnTo>
                    <a:lnTo>
                      <a:pt x="311" y="494"/>
                    </a:lnTo>
                    <a:lnTo>
                      <a:pt x="316" y="503"/>
                    </a:lnTo>
                    <a:lnTo>
                      <a:pt x="316" y="507"/>
                    </a:lnTo>
                    <a:lnTo>
                      <a:pt x="320" y="511"/>
                    </a:lnTo>
                    <a:lnTo>
                      <a:pt x="320" y="516"/>
                    </a:lnTo>
                    <a:lnTo>
                      <a:pt x="324" y="520"/>
                    </a:lnTo>
                    <a:lnTo>
                      <a:pt x="329" y="529"/>
                    </a:lnTo>
                    <a:lnTo>
                      <a:pt x="329" y="533"/>
                    </a:lnTo>
                    <a:lnTo>
                      <a:pt x="333" y="538"/>
                    </a:lnTo>
                    <a:lnTo>
                      <a:pt x="337" y="542"/>
                    </a:lnTo>
                    <a:lnTo>
                      <a:pt x="337" y="551"/>
                    </a:lnTo>
                    <a:lnTo>
                      <a:pt x="342" y="555"/>
                    </a:lnTo>
                    <a:lnTo>
                      <a:pt x="342" y="560"/>
                    </a:lnTo>
                    <a:lnTo>
                      <a:pt x="346" y="564"/>
                    </a:lnTo>
                    <a:lnTo>
                      <a:pt x="350" y="573"/>
                    </a:lnTo>
                    <a:lnTo>
                      <a:pt x="350" y="578"/>
                    </a:lnTo>
                    <a:lnTo>
                      <a:pt x="355" y="582"/>
                    </a:lnTo>
                    <a:lnTo>
                      <a:pt x="355" y="586"/>
                    </a:lnTo>
                    <a:lnTo>
                      <a:pt x="359" y="591"/>
                    </a:lnTo>
                    <a:lnTo>
                      <a:pt x="363" y="600"/>
                    </a:lnTo>
                    <a:lnTo>
                      <a:pt x="363" y="604"/>
                    </a:lnTo>
                    <a:lnTo>
                      <a:pt x="368" y="608"/>
                    </a:lnTo>
                    <a:lnTo>
                      <a:pt x="368" y="613"/>
                    </a:lnTo>
                    <a:lnTo>
                      <a:pt x="372" y="622"/>
                    </a:lnTo>
                    <a:lnTo>
                      <a:pt x="376" y="626"/>
                    </a:lnTo>
                    <a:lnTo>
                      <a:pt x="376" y="630"/>
                    </a:lnTo>
                    <a:lnTo>
                      <a:pt x="380" y="635"/>
                    </a:lnTo>
                    <a:lnTo>
                      <a:pt x="380" y="644"/>
                    </a:lnTo>
                    <a:lnTo>
                      <a:pt x="385" y="648"/>
                    </a:lnTo>
                    <a:lnTo>
                      <a:pt x="389" y="653"/>
                    </a:lnTo>
                    <a:lnTo>
                      <a:pt x="389" y="657"/>
                    </a:lnTo>
                    <a:lnTo>
                      <a:pt x="393" y="666"/>
                    </a:lnTo>
                    <a:lnTo>
                      <a:pt x="398" y="670"/>
                    </a:lnTo>
                    <a:lnTo>
                      <a:pt x="398" y="675"/>
                    </a:lnTo>
                    <a:lnTo>
                      <a:pt x="402" y="679"/>
                    </a:lnTo>
                    <a:lnTo>
                      <a:pt x="402" y="688"/>
                    </a:lnTo>
                    <a:lnTo>
                      <a:pt x="406" y="692"/>
                    </a:lnTo>
                    <a:lnTo>
                      <a:pt x="411" y="697"/>
                    </a:lnTo>
                    <a:lnTo>
                      <a:pt x="411" y="701"/>
                    </a:lnTo>
                    <a:lnTo>
                      <a:pt x="415" y="710"/>
                    </a:lnTo>
                    <a:lnTo>
                      <a:pt x="415" y="714"/>
                    </a:lnTo>
                    <a:lnTo>
                      <a:pt x="419" y="719"/>
                    </a:lnTo>
                    <a:lnTo>
                      <a:pt x="424" y="723"/>
                    </a:lnTo>
                    <a:lnTo>
                      <a:pt x="424" y="732"/>
                    </a:lnTo>
                    <a:lnTo>
                      <a:pt x="428" y="736"/>
                    </a:lnTo>
                    <a:lnTo>
                      <a:pt x="428" y="741"/>
                    </a:lnTo>
                    <a:lnTo>
                      <a:pt x="432" y="745"/>
                    </a:lnTo>
                    <a:lnTo>
                      <a:pt x="437" y="754"/>
                    </a:lnTo>
                    <a:lnTo>
                      <a:pt x="437" y="758"/>
                    </a:lnTo>
                    <a:lnTo>
                      <a:pt x="441" y="763"/>
                    </a:lnTo>
                    <a:lnTo>
                      <a:pt x="441" y="767"/>
                    </a:lnTo>
                    <a:lnTo>
                      <a:pt x="445" y="772"/>
                    </a:lnTo>
                    <a:lnTo>
                      <a:pt x="450" y="780"/>
                    </a:lnTo>
                    <a:lnTo>
                      <a:pt x="450" y="785"/>
                    </a:lnTo>
                    <a:lnTo>
                      <a:pt x="454" y="789"/>
                    </a:lnTo>
                    <a:lnTo>
                      <a:pt x="458" y="794"/>
                    </a:lnTo>
                    <a:lnTo>
                      <a:pt x="458" y="803"/>
                    </a:lnTo>
                    <a:lnTo>
                      <a:pt x="463" y="807"/>
                    </a:lnTo>
                    <a:lnTo>
                      <a:pt x="463" y="811"/>
                    </a:lnTo>
                    <a:lnTo>
                      <a:pt x="467" y="816"/>
                    </a:lnTo>
                    <a:lnTo>
                      <a:pt x="471" y="825"/>
                    </a:lnTo>
                    <a:lnTo>
                      <a:pt x="471" y="829"/>
                    </a:lnTo>
                    <a:lnTo>
                      <a:pt x="476" y="833"/>
                    </a:lnTo>
                    <a:lnTo>
                      <a:pt x="476" y="838"/>
                    </a:lnTo>
                    <a:lnTo>
                      <a:pt x="480" y="842"/>
                    </a:lnTo>
                    <a:lnTo>
                      <a:pt x="484" y="851"/>
                    </a:lnTo>
                    <a:lnTo>
                      <a:pt x="484" y="855"/>
                    </a:lnTo>
                    <a:lnTo>
                      <a:pt x="489" y="860"/>
                    </a:lnTo>
                    <a:lnTo>
                      <a:pt x="489" y="864"/>
                    </a:lnTo>
                    <a:lnTo>
                      <a:pt x="493" y="873"/>
                    </a:lnTo>
                    <a:lnTo>
                      <a:pt x="497" y="878"/>
                    </a:lnTo>
                    <a:lnTo>
                      <a:pt x="497" y="882"/>
                    </a:lnTo>
                    <a:lnTo>
                      <a:pt x="502" y="886"/>
                    </a:lnTo>
                    <a:lnTo>
                      <a:pt x="502" y="891"/>
                    </a:lnTo>
                    <a:lnTo>
                      <a:pt x="506" y="900"/>
                    </a:lnTo>
                    <a:lnTo>
                      <a:pt x="510" y="904"/>
                    </a:lnTo>
                    <a:lnTo>
                      <a:pt x="510" y="908"/>
                    </a:lnTo>
                    <a:lnTo>
                      <a:pt x="514" y="913"/>
                    </a:lnTo>
                  </a:path>
                </a:pathLst>
              </a:custGeom>
              <a:noFill/>
              <a:ln w="349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6181" name="Freeform 53"/>
              <p:cNvSpPr>
                <a:spLocks/>
              </p:cNvSpPr>
              <p:nvPr/>
            </p:nvSpPr>
            <p:spPr bwMode="auto">
              <a:xfrm>
                <a:off x="1845" y="2660"/>
                <a:ext cx="515" cy="679"/>
              </a:xfrm>
              <a:custGeom>
                <a:avLst/>
                <a:gdLst>
                  <a:gd name="T0" fmla="*/ 5 w 515"/>
                  <a:gd name="T1" fmla="*/ 13 h 679"/>
                  <a:gd name="T2" fmla="*/ 13 w 515"/>
                  <a:gd name="T3" fmla="*/ 26 h 679"/>
                  <a:gd name="T4" fmla="*/ 22 w 515"/>
                  <a:gd name="T5" fmla="*/ 44 h 679"/>
                  <a:gd name="T6" fmla="*/ 31 w 515"/>
                  <a:gd name="T7" fmla="*/ 57 h 679"/>
                  <a:gd name="T8" fmla="*/ 35 w 515"/>
                  <a:gd name="T9" fmla="*/ 75 h 679"/>
                  <a:gd name="T10" fmla="*/ 44 w 515"/>
                  <a:gd name="T11" fmla="*/ 88 h 679"/>
                  <a:gd name="T12" fmla="*/ 52 w 515"/>
                  <a:gd name="T13" fmla="*/ 101 h 679"/>
                  <a:gd name="T14" fmla="*/ 61 w 515"/>
                  <a:gd name="T15" fmla="*/ 119 h 679"/>
                  <a:gd name="T16" fmla="*/ 70 w 515"/>
                  <a:gd name="T17" fmla="*/ 132 h 679"/>
                  <a:gd name="T18" fmla="*/ 78 w 515"/>
                  <a:gd name="T19" fmla="*/ 150 h 679"/>
                  <a:gd name="T20" fmla="*/ 83 w 515"/>
                  <a:gd name="T21" fmla="*/ 163 h 679"/>
                  <a:gd name="T22" fmla="*/ 91 w 515"/>
                  <a:gd name="T23" fmla="*/ 176 h 679"/>
                  <a:gd name="T24" fmla="*/ 100 w 515"/>
                  <a:gd name="T25" fmla="*/ 189 h 679"/>
                  <a:gd name="T26" fmla="*/ 109 w 515"/>
                  <a:gd name="T27" fmla="*/ 207 h 679"/>
                  <a:gd name="T28" fmla="*/ 117 w 515"/>
                  <a:gd name="T29" fmla="*/ 220 h 679"/>
                  <a:gd name="T30" fmla="*/ 121 w 515"/>
                  <a:gd name="T31" fmla="*/ 234 h 679"/>
                  <a:gd name="T32" fmla="*/ 130 w 515"/>
                  <a:gd name="T33" fmla="*/ 247 h 679"/>
                  <a:gd name="T34" fmla="*/ 139 w 515"/>
                  <a:gd name="T35" fmla="*/ 260 h 679"/>
                  <a:gd name="T36" fmla="*/ 147 w 515"/>
                  <a:gd name="T37" fmla="*/ 273 h 679"/>
                  <a:gd name="T38" fmla="*/ 156 w 515"/>
                  <a:gd name="T39" fmla="*/ 287 h 679"/>
                  <a:gd name="T40" fmla="*/ 165 w 515"/>
                  <a:gd name="T41" fmla="*/ 300 h 679"/>
                  <a:gd name="T42" fmla="*/ 169 w 515"/>
                  <a:gd name="T43" fmla="*/ 313 h 679"/>
                  <a:gd name="T44" fmla="*/ 178 w 515"/>
                  <a:gd name="T45" fmla="*/ 326 h 679"/>
                  <a:gd name="T46" fmla="*/ 186 w 515"/>
                  <a:gd name="T47" fmla="*/ 339 h 679"/>
                  <a:gd name="T48" fmla="*/ 195 w 515"/>
                  <a:gd name="T49" fmla="*/ 348 h 679"/>
                  <a:gd name="T50" fmla="*/ 204 w 515"/>
                  <a:gd name="T51" fmla="*/ 362 h 679"/>
                  <a:gd name="T52" fmla="*/ 212 w 515"/>
                  <a:gd name="T53" fmla="*/ 375 h 679"/>
                  <a:gd name="T54" fmla="*/ 221 w 515"/>
                  <a:gd name="T55" fmla="*/ 388 h 679"/>
                  <a:gd name="T56" fmla="*/ 230 w 515"/>
                  <a:gd name="T57" fmla="*/ 401 h 679"/>
                  <a:gd name="T58" fmla="*/ 238 w 515"/>
                  <a:gd name="T59" fmla="*/ 410 h 679"/>
                  <a:gd name="T60" fmla="*/ 243 w 515"/>
                  <a:gd name="T61" fmla="*/ 423 h 679"/>
                  <a:gd name="T62" fmla="*/ 255 w 515"/>
                  <a:gd name="T63" fmla="*/ 437 h 679"/>
                  <a:gd name="T64" fmla="*/ 264 w 515"/>
                  <a:gd name="T65" fmla="*/ 450 h 679"/>
                  <a:gd name="T66" fmla="*/ 273 w 515"/>
                  <a:gd name="T67" fmla="*/ 463 h 679"/>
                  <a:gd name="T68" fmla="*/ 281 w 515"/>
                  <a:gd name="T69" fmla="*/ 472 h 679"/>
                  <a:gd name="T70" fmla="*/ 290 w 515"/>
                  <a:gd name="T71" fmla="*/ 485 h 679"/>
                  <a:gd name="T72" fmla="*/ 299 w 515"/>
                  <a:gd name="T73" fmla="*/ 494 h 679"/>
                  <a:gd name="T74" fmla="*/ 312 w 515"/>
                  <a:gd name="T75" fmla="*/ 507 h 679"/>
                  <a:gd name="T76" fmla="*/ 320 w 515"/>
                  <a:gd name="T77" fmla="*/ 516 h 679"/>
                  <a:gd name="T78" fmla="*/ 325 w 515"/>
                  <a:gd name="T79" fmla="*/ 525 h 679"/>
                  <a:gd name="T80" fmla="*/ 333 w 515"/>
                  <a:gd name="T81" fmla="*/ 534 h 679"/>
                  <a:gd name="T82" fmla="*/ 346 w 515"/>
                  <a:gd name="T83" fmla="*/ 547 h 679"/>
                  <a:gd name="T84" fmla="*/ 359 w 515"/>
                  <a:gd name="T85" fmla="*/ 560 h 679"/>
                  <a:gd name="T86" fmla="*/ 372 w 515"/>
                  <a:gd name="T87" fmla="*/ 573 h 679"/>
                  <a:gd name="T88" fmla="*/ 381 w 515"/>
                  <a:gd name="T89" fmla="*/ 582 h 679"/>
                  <a:gd name="T90" fmla="*/ 389 w 515"/>
                  <a:gd name="T91" fmla="*/ 587 h 679"/>
                  <a:gd name="T92" fmla="*/ 398 w 515"/>
                  <a:gd name="T93" fmla="*/ 595 h 679"/>
                  <a:gd name="T94" fmla="*/ 407 w 515"/>
                  <a:gd name="T95" fmla="*/ 604 h 679"/>
                  <a:gd name="T96" fmla="*/ 420 w 515"/>
                  <a:gd name="T97" fmla="*/ 613 h 679"/>
                  <a:gd name="T98" fmla="*/ 424 w 515"/>
                  <a:gd name="T99" fmla="*/ 622 h 679"/>
                  <a:gd name="T100" fmla="*/ 433 w 515"/>
                  <a:gd name="T101" fmla="*/ 626 h 679"/>
                  <a:gd name="T102" fmla="*/ 441 w 515"/>
                  <a:gd name="T103" fmla="*/ 631 h 679"/>
                  <a:gd name="T104" fmla="*/ 454 w 515"/>
                  <a:gd name="T105" fmla="*/ 639 h 679"/>
                  <a:gd name="T106" fmla="*/ 467 w 515"/>
                  <a:gd name="T107" fmla="*/ 648 h 679"/>
                  <a:gd name="T108" fmla="*/ 480 w 515"/>
                  <a:gd name="T109" fmla="*/ 657 h 679"/>
                  <a:gd name="T110" fmla="*/ 493 w 515"/>
                  <a:gd name="T111" fmla="*/ 666 h 679"/>
                  <a:gd name="T112" fmla="*/ 506 w 515"/>
                  <a:gd name="T113" fmla="*/ 675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15" h="679">
                    <a:moveTo>
                      <a:pt x="0" y="0"/>
                    </a:moveTo>
                    <a:lnTo>
                      <a:pt x="5" y="4"/>
                    </a:lnTo>
                    <a:lnTo>
                      <a:pt x="5" y="13"/>
                    </a:lnTo>
                    <a:lnTo>
                      <a:pt x="9" y="17"/>
                    </a:lnTo>
                    <a:lnTo>
                      <a:pt x="9" y="22"/>
                    </a:lnTo>
                    <a:lnTo>
                      <a:pt x="13" y="26"/>
                    </a:lnTo>
                    <a:lnTo>
                      <a:pt x="18" y="31"/>
                    </a:lnTo>
                    <a:lnTo>
                      <a:pt x="18" y="35"/>
                    </a:lnTo>
                    <a:lnTo>
                      <a:pt x="22" y="44"/>
                    </a:lnTo>
                    <a:lnTo>
                      <a:pt x="22" y="48"/>
                    </a:lnTo>
                    <a:lnTo>
                      <a:pt x="26" y="53"/>
                    </a:lnTo>
                    <a:lnTo>
                      <a:pt x="31" y="57"/>
                    </a:lnTo>
                    <a:lnTo>
                      <a:pt x="31" y="62"/>
                    </a:lnTo>
                    <a:lnTo>
                      <a:pt x="35" y="66"/>
                    </a:lnTo>
                    <a:lnTo>
                      <a:pt x="35" y="75"/>
                    </a:lnTo>
                    <a:lnTo>
                      <a:pt x="39" y="79"/>
                    </a:lnTo>
                    <a:lnTo>
                      <a:pt x="44" y="84"/>
                    </a:lnTo>
                    <a:lnTo>
                      <a:pt x="44" y="88"/>
                    </a:lnTo>
                    <a:lnTo>
                      <a:pt x="48" y="92"/>
                    </a:lnTo>
                    <a:lnTo>
                      <a:pt x="48" y="97"/>
                    </a:lnTo>
                    <a:lnTo>
                      <a:pt x="52" y="101"/>
                    </a:lnTo>
                    <a:lnTo>
                      <a:pt x="57" y="110"/>
                    </a:lnTo>
                    <a:lnTo>
                      <a:pt x="57" y="114"/>
                    </a:lnTo>
                    <a:lnTo>
                      <a:pt x="61" y="119"/>
                    </a:lnTo>
                    <a:lnTo>
                      <a:pt x="61" y="123"/>
                    </a:lnTo>
                    <a:lnTo>
                      <a:pt x="65" y="128"/>
                    </a:lnTo>
                    <a:lnTo>
                      <a:pt x="70" y="132"/>
                    </a:lnTo>
                    <a:lnTo>
                      <a:pt x="70" y="137"/>
                    </a:lnTo>
                    <a:lnTo>
                      <a:pt x="74" y="141"/>
                    </a:lnTo>
                    <a:lnTo>
                      <a:pt x="78" y="150"/>
                    </a:lnTo>
                    <a:lnTo>
                      <a:pt x="78" y="154"/>
                    </a:lnTo>
                    <a:lnTo>
                      <a:pt x="83" y="159"/>
                    </a:lnTo>
                    <a:lnTo>
                      <a:pt x="83" y="163"/>
                    </a:lnTo>
                    <a:lnTo>
                      <a:pt x="87" y="167"/>
                    </a:lnTo>
                    <a:lnTo>
                      <a:pt x="91" y="172"/>
                    </a:lnTo>
                    <a:lnTo>
                      <a:pt x="91" y="176"/>
                    </a:lnTo>
                    <a:lnTo>
                      <a:pt x="96" y="181"/>
                    </a:lnTo>
                    <a:lnTo>
                      <a:pt x="96" y="185"/>
                    </a:lnTo>
                    <a:lnTo>
                      <a:pt x="100" y="189"/>
                    </a:lnTo>
                    <a:lnTo>
                      <a:pt x="104" y="194"/>
                    </a:lnTo>
                    <a:lnTo>
                      <a:pt x="104" y="203"/>
                    </a:lnTo>
                    <a:lnTo>
                      <a:pt x="109" y="207"/>
                    </a:lnTo>
                    <a:lnTo>
                      <a:pt x="109" y="212"/>
                    </a:lnTo>
                    <a:lnTo>
                      <a:pt x="113" y="216"/>
                    </a:lnTo>
                    <a:lnTo>
                      <a:pt x="117" y="220"/>
                    </a:lnTo>
                    <a:lnTo>
                      <a:pt x="117" y="225"/>
                    </a:lnTo>
                    <a:lnTo>
                      <a:pt x="121" y="229"/>
                    </a:lnTo>
                    <a:lnTo>
                      <a:pt x="121" y="234"/>
                    </a:lnTo>
                    <a:lnTo>
                      <a:pt x="126" y="238"/>
                    </a:lnTo>
                    <a:lnTo>
                      <a:pt x="130" y="242"/>
                    </a:lnTo>
                    <a:lnTo>
                      <a:pt x="130" y="247"/>
                    </a:lnTo>
                    <a:lnTo>
                      <a:pt x="134" y="251"/>
                    </a:lnTo>
                    <a:lnTo>
                      <a:pt x="139" y="256"/>
                    </a:lnTo>
                    <a:lnTo>
                      <a:pt x="139" y="260"/>
                    </a:lnTo>
                    <a:lnTo>
                      <a:pt x="143" y="264"/>
                    </a:lnTo>
                    <a:lnTo>
                      <a:pt x="143" y="269"/>
                    </a:lnTo>
                    <a:lnTo>
                      <a:pt x="147" y="273"/>
                    </a:lnTo>
                    <a:lnTo>
                      <a:pt x="152" y="278"/>
                    </a:lnTo>
                    <a:lnTo>
                      <a:pt x="152" y="282"/>
                    </a:lnTo>
                    <a:lnTo>
                      <a:pt x="156" y="287"/>
                    </a:lnTo>
                    <a:lnTo>
                      <a:pt x="156" y="291"/>
                    </a:lnTo>
                    <a:lnTo>
                      <a:pt x="160" y="295"/>
                    </a:lnTo>
                    <a:lnTo>
                      <a:pt x="165" y="300"/>
                    </a:lnTo>
                    <a:lnTo>
                      <a:pt x="165" y="304"/>
                    </a:lnTo>
                    <a:lnTo>
                      <a:pt x="169" y="309"/>
                    </a:lnTo>
                    <a:lnTo>
                      <a:pt x="169" y="313"/>
                    </a:lnTo>
                    <a:lnTo>
                      <a:pt x="173" y="317"/>
                    </a:lnTo>
                    <a:lnTo>
                      <a:pt x="178" y="322"/>
                    </a:lnTo>
                    <a:lnTo>
                      <a:pt x="178" y="326"/>
                    </a:lnTo>
                    <a:lnTo>
                      <a:pt x="182" y="331"/>
                    </a:lnTo>
                    <a:lnTo>
                      <a:pt x="182" y="335"/>
                    </a:lnTo>
                    <a:lnTo>
                      <a:pt x="186" y="339"/>
                    </a:lnTo>
                    <a:lnTo>
                      <a:pt x="191" y="339"/>
                    </a:lnTo>
                    <a:lnTo>
                      <a:pt x="191" y="344"/>
                    </a:lnTo>
                    <a:lnTo>
                      <a:pt x="195" y="348"/>
                    </a:lnTo>
                    <a:lnTo>
                      <a:pt x="199" y="353"/>
                    </a:lnTo>
                    <a:lnTo>
                      <a:pt x="199" y="357"/>
                    </a:lnTo>
                    <a:lnTo>
                      <a:pt x="204" y="362"/>
                    </a:lnTo>
                    <a:lnTo>
                      <a:pt x="204" y="366"/>
                    </a:lnTo>
                    <a:lnTo>
                      <a:pt x="208" y="370"/>
                    </a:lnTo>
                    <a:lnTo>
                      <a:pt x="212" y="375"/>
                    </a:lnTo>
                    <a:lnTo>
                      <a:pt x="212" y="379"/>
                    </a:lnTo>
                    <a:lnTo>
                      <a:pt x="217" y="384"/>
                    </a:lnTo>
                    <a:lnTo>
                      <a:pt x="221" y="388"/>
                    </a:lnTo>
                    <a:lnTo>
                      <a:pt x="225" y="392"/>
                    </a:lnTo>
                    <a:lnTo>
                      <a:pt x="225" y="397"/>
                    </a:lnTo>
                    <a:lnTo>
                      <a:pt x="230" y="401"/>
                    </a:lnTo>
                    <a:lnTo>
                      <a:pt x="230" y="406"/>
                    </a:lnTo>
                    <a:lnTo>
                      <a:pt x="234" y="410"/>
                    </a:lnTo>
                    <a:lnTo>
                      <a:pt x="238" y="410"/>
                    </a:lnTo>
                    <a:lnTo>
                      <a:pt x="238" y="414"/>
                    </a:lnTo>
                    <a:lnTo>
                      <a:pt x="243" y="419"/>
                    </a:lnTo>
                    <a:lnTo>
                      <a:pt x="243" y="423"/>
                    </a:lnTo>
                    <a:lnTo>
                      <a:pt x="247" y="428"/>
                    </a:lnTo>
                    <a:lnTo>
                      <a:pt x="251" y="432"/>
                    </a:lnTo>
                    <a:lnTo>
                      <a:pt x="255" y="437"/>
                    </a:lnTo>
                    <a:lnTo>
                      <a:pt x="260" y="441"/>
                    </a:lnTo>
                    <a:lnTo>
                      <a:pt x="260" y="445"/>
                    </a:lnTo>
                    <a:lnTo>
                      <a:pt x="264" y="450"/>
                    </a:lnTo>
                    <a:lnTo>
                      <a:pt x="268" y="454"/>
                    </a:lnTo>
                    <a:lnTo>
                      <a:pt x="273" y="459"/>
                    </a:lnTo>
                    <a:lnTo>
                      <a:pt x="273" y="463"/>
                    </a:lnTo>
                    <a:lnTo>
                      <a:pt x="277" y="463"/>
                    </a:lnTo>
                    <a:lnTo>
                      <a:pt x="277" y="467"/>
                    </a:lnTo>
                    <a:lnTo>
                      <a:pt x="281" y="472"/>
                    </a:lnTo>
                    <a:lnTo>
                      <a:pt x="286" y="476"/>
                    </a:lnTo>
                    <a:lnTo>
                      <a:pt x="290" y="481"/>
                    </a:lnTo>
                    <a:lnTo>
                      <a:pt x="290" y="485"/>
                    </a:lnTo>
                    <a:lnTo>
                      <a:pt x="294" y="489"/>
                    </a:lnTo>
                    <a:lnTo>
                      <a:pt x="299" y="489"/>
                    </a:lnTo>
                    <a:lnTo>
                      <a:pt x="299" y="494"/>
                    </a:lnTo>
                    <a:lnTo>
                      <a:pt x="303" y="498"/>
                    </a:lnTo>
                    <a:lnTo>
                      <a:pt x="307" y="503"/>
                    </a:lnTo>
                    <a:lnTo>
                      <a:pt x="312" y="507"/>
                    </a:lnTo>
                    <a:lnTo>
                      <a:pt x="312" y="512"/>
                    </a:lnTo>
                    <a:lnTo>
                      <a:pt x="316" y="512"/>
                    </a:lnTo>
                    <a:lnTo>
                      <a:pt x="320" y="516"/>
                    </a:lnTo>
                    <a:lnTo>
                      <a:pt x="320" y="520"/>
                    </a:lnTo>
                    <a:lnTo>
                      <a:pt x="325" y="520"/>
                    </a:lnTo>
                    <a:lnTo>
                      <a:pt x="325" y="525"/>
                    </a:lnTo>
                    <a:lnTo>
                      <a:pt x="329" y="529"/>
                    </a:lnTo>
                    <a:lnTo>
                      <a:pt x="333" y="529"/>
                    </a:lnTo>
                    <a:lnTo>
                      <a:pt x="333" y="534"/>
                    </a:lnTo>
                    <a:lnTo>
                      <a:pt x="338" y="538"/>
                    </a:lnTo>
                    <a:lnTo>
                      <a:pt x="342" y="542"/>
                    </a:lnTo>
                    <a:lnTo>
                      <a:pt x="346" y="547"/>
                    </a:lnTo>
                    <a:lnTo>
                      <a:pt x="351" y="551"/>
                    </a:lnTo>
                    <a:lnTo>
                      <a:pt x="355" y="556"/>
                    </a:lnTo>
                    <a:lnTo>
                      <a:pt x="359" y="560"/>
                    </a:lnTo>
                    <a:lnTo>
                      <a:pt x="364" y="564"/>
                    </a:lnTo>
                    <a:lnTo>
                      <a:pt x="368" y="569"/>
                    </a:lnTo>
                    <a:lnTo>
                      <a:pt x="372" y="573"/>
                    </a:lnTo>
                    <a:lnTo>
                      <a:pt x="376" y="578"/>
                    </a:lnTo>
                    <a:lnTo>
                      <a:pt x="381" y="578"/>
                    </a:lnTo>
                    <a:lnTo>
                      <a:pt x="381" y="582"/>
                    </a:lnTo>
                    <a:lnTo>
                      <a:pt x="385" y="582"/>
                    </a:lnTo>
                    <a:lnTo>
                      <a:pt x="385" y="587"/>
                    </a:lnTo>
                    <a:lnTo>
                      <a:pt x="389" y="587"/>
                    </a:lnTo>
                    <a:lnTo>
                      <a:pt x="394" y="591"/>
                    </a:lnTo>
                    <a:lnTo>
                      <a:pt x="394" y="595"/>
                    </a:lnTo>
                    <a:lnTo>
                      <a:pt x="398" y="595"/>
                    </a:lnTo>
                    <a:lnTo>
                      <a:pt x="398" y="600"/>
                    </a:lnTo>
                    <a:lnTo>
                      <a:pt x="402" y="600"/>
                    </a:lnTo>
                    <a:lnTo>
                      <a:pt x="407" y="604"/>
                    </a:lnTo>
                    <a:lnTo>
                      <a:pt x="411" y="609"/>
                    </a:lnTo>
                    <a:lnTo>
                      <a:pt x="415" y="613"/>
                    </a:lnTo>
                    <a:lnTo>
                      <a:pt x="420" y="613"/>
                    </a:lnTo>
                    <a:lnTo>
                      <a:pt x="420" y="617"/>
                    </a:lnTo>
                    <a:lnTo>
                      <a:pt x="424" y="617"/>
                    </a:lnTo>
                    <a:lnTo>
                      <a:pt x="424" y="622"/>
                    </a:lnTo>
                    <a:lnTo>
                      <a:pt x="428" y="622"/>
                    </a:lnTo>
                    <a:lnTo>
                      <a:pt x="433" y="622"/>
                    </a:lnTo>
                    <a:lnTo>
                      <a:pt x="433" y="626"/>
                    </a:lnTo>
                    <a:lnTo>
                      <a:pt x="437" y="626"/>
                    </a:lnTo>
                    <a:lnTo>
                      <a:pt x="437" y="631"/>
                    </a:lnTo>
                    <a:lnTo>
                      <a:pt x="441" y="631"/>
                    </a:lnTo>
                    <a:lnTo>
                      <a:pt x="446" y="635"/>
                    </a:lnTo>
                    <a:lnTo>
                      <a:pt x="450" y="639"/>
                    </a:lnTo>
                    <a:lnTo>
                      <a:pt x="454" y="639"/>
                    </a:lnTo>
                    <a:lnTo>
                      <a:pt x="459" y="644"/>
                    </a:lnTo>
                    <a:lnTo>
                      <a:pt x="463" y="648"/>
                    </a:lnTo>
                    <a:lnTo>
                      <a:pt x="467" y="648"/>
                    </a:lnTo>
                    <a:lnTo>
                      <a:pt x="472" y="653"/>
                    </a:lnTo>
                    <a:lnTo>
                      <a:pt x="476" y="657"/>
                    </a:lnTo>
                    <a:lnTo>
                      <a:pt x="480" y="657"/>
                    </a:lnTo>
                    <a:lnTo>
                      <a:pt x="485" y="662"/>
                    </a:lnTo>
                    <a:lnTo>
                      <a:pt x="489" y="666"/>
                    </a:lnTo>
                    <a:lnTo>
                      <a:pt x="493" y="666"/>
                    </a:lnTo>
                    <a:lnTo>
                      <a:pt x="498" y="670"/>
                    </a:lnTo>
                    <a:lnTo>
                      <a:pt x="502" y="670"/>
                    </a:lnTo>
                    <a:lnTo>
                      <a:pt x="506" y="675"/>
                    </a:lnTo>
                    <a:lnTo>
                      <a:pt x="510" y="675"/>
                    </a:lnTo>
                    <a:lnTo>
                      <a:pt x="515" y="679"/>
                    </a:lnTo>
                  </a:path>
                </a:pathLst>
              </a:custGeom>
              <a:noFill/>
              <a:ln w="349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6182" name="Freeform 54"/>
              <p:cNvSpPr>
                <a:spLocks/>
              </p:cNvSpPr>
              <p:nvPr/>
            </p:nvSpPr>
            <p:spPr bwMode="auto">
              <a:xfrm>
                <a:off x="2360" y="3339"/>
                <a:ext cx="510" cy="75"/>
              </a:xfrm>
              <a:custGeom>
                <a:avLst/>
                <a:gdLst>
                  <a:gd name="T0" fmla="*/ 4 w 510"/>
                  <a:gd name="T1" fmla="*/ 0 h 75"/>
                  <a:gd name="T2" fmla="*/ 8 w 510"/>
                  <a:gd name="T3" fmla="*/ 5 h 75"/>
                  <a:gd name="T4" fmla="*/ 17 w 510"/>
                  <a:gd name="T5" fmla="*/ 9 h 75"/>
                  <a:gd name="T6" fmla="*/ 26 w 510"/>
                  <a:gd name="T7" fmla="*/ 13 h 75"/>
                  <a:gd name="T8" fmla="*/ 34 w 510"/>
                  <a:gd name="T9" fmla="*/ 18 h 75"/>
                  <a:gd name="T10" fmla="*/ 43 w 510"/>
                  <a:gd name="T11" fmla="*/ 22 h 75"/>
                  <a:gd name="T12" fmla="*/ 52 w 510"/>
                  <a:gd name="T13" fmla="*/ 22 h 75"/>
                  <a:gd name="T14" fmla="*/ 56 w 510"/>
                  <a:gd name="T15" fmla="*/ 27 h 75"/>
                  <a:gd name="T16" fmla="*/ 65 w 510"/>
                  <a:gd name="T17" fmla="*/ 27 h 75"/>
                  <a:gd name="T18" fmla="*/ 69 w 510"/>
                  <a:gd name="T19" fmla="*/ 31 h 75"/>
                  <a:gd name="T20" fmla="*/ 78 w 510"/>
                  <a:gd name="T21" fmla="*/ 35 h 75"/>
                  <a:gd name="T22" fmla="*/ 86 w 510"/>
                  <a:gd name="T23" fmla="*/ 35 h 75"/>
                  <a:gd name="T24" fmla="*/ 95 w 510"/>
                  <a:gd name="T25" fmla="*/ 40 h 75"/>
                  <a:gd name="T26" fmla="*/ 104 w 510"/>
                  <a:gd name="T27" fmla="*/ 44 h 75"/>
                  <a:gd name="T28" fmla="*/ 112 w 510"/>
                  <a:gd name="T29" fmla="*/ 44 h 75"/>
                  <a:gd name="T30" fmla="*/ 121 w 510"/>
                  <a:gd name="T31" fmla="*/ 49 h 75"/>
                  <a:gd name="T32" fmla="*/ 129 w 510"/>
                  <a:gd name="T33" fmla="*/ 49 h 75"/>
                  <a:gd name="T34" fmla="*/ 138 w 510"/>
                  <a:gd name="T35" fmla="*/ 53 h 75"/>
                  <a:gd name="T36" fmla="*/ 147 w 510"/>
                  <a:gd name="T37" fmla="*/ 53 h 75"/>
                  <a:gd name="T38" fmla="*/ 155 w 510"/>
                  <a:gd name="T39" fmla="*/ 58 h 75"/>
                  <a:gd name="T40" fmla="*/ 164 w 510"/>
                  <a:gd name="T41" fmla="*/ 58 h 75"/>
                  <a:gd name="T42" fmla="*/ 173 w 510"/>
                  <a:gd name="T43" fmla="*/ 58 h 75"/>
                  <a:gd name="T44" fmla="*/ 181 w 510"/>
                  <a:gd name="T45" fmla="*/ 62 h 75"/>
                  <a:gd name="T46" fmla="*/ 190 w 510"/>
                  <a:gd name="T47" fmla="*/ 62 h 75"/>
                  <a:gd name="T48" fmla="*/ 199 w 510"/>
                  <a:gd name="T49" fmla="*/ 62 h 75"/>
                  <a:gd name="T50" fmla="*/ 207 w 510"/>
                  <a:gd name="T51" fmla="*/ 62 h 75"/>
                  <a:gd name="T52" fmla="*/ 212 w 510"/>
                  <a:gd name="T53" fmla="*/ 66 h 75"/>
                  <a:gd name="T54" fmla="*/ 220 w 510"/>
                  <a:gd name="T55" fmla="*/ 66 h 75"/>
                  <a:gd name="T56" fmla="*/ 229 w 510"/>
                  <a:gd name="T57" fmla="*/ 66 h 75"/>
                  <a:gd name="T58" fmla="*/ 238 w 510"/>
                  <a:gd name="T59" fmla="*/ 66 h 75"/>
                  <a:gd name="T60" fmla="*/ 246 w 510"/>
                  <a:gd name="T61" fmla="*/ 66 h 75"/>
                  <a:gd name="T62" fmla="*/ 250 w 510"/>
                  <a:gd name="T63" fmla="*/ 71 h 75"/>
                  <a:gd name="T64" fmla="*/ 259 w 510"/>
                  <a:gd name="T65" fmla="*/ 71 h 75"/>
                  <a:gd name="T66" fmla="*/ 268 w 510"/>
                  <a:gd name="T67" fmla="*/ 71 h 75"/>
                  <a:gd name="T68" fmla="*/ 276 w 510"/>
                  <a:gd name="T69" fmla="*/ 71 h 75"/>
                  <a:gd name="T70" fmla="*/ 285 w 510"/>
                  <a:gd name="T71" fmla="*/ 71 h 75"/>
                  <a:gd name="T72" fmla="*/ 294 w 510"/>
                  <a:gd name="T73" fmla="*/ 71 h 75"/>
                  <a:gd name="T74" fmla="*/ 302 w 510"/>
                  <a:gd name="T75" fmla="*/ 71 h 75"/>
                  <a:gd name="T76" fmla="*/ 311 w 510"/>
                  <a:gd name="T77" fmla="*/ 71 h 75"/>
                  <a:gd name="T78" fmla="*/ 320 w 510"/>
                  <a:gd name="T79" fmla="*/ 75 h 75"/>
                  <a:gd name="T80" fmla="*/ 328 w 510"/>
                  <a:gd name="T81" fmla="*/ 75 h 75"/>
                  <a:gd name="T82" fmla="*/ 337 w 510"/>
                  <a:gd name="T83" fmla="*/ 75 h 75"/>
                  <a:gd name="T84" fmla="*/ 346 w 510"/>
                  <a:gd name="T85" fmla="*/ 75 h 75"/>
                  <a:gd name="T86" fmla="*/ 354 w 510"/>
                  <a:gd name="T87" fmla="*/ 75 h 75"/>
                  <a:gd name="T88" fmla="*/ 363 w 510"/>
                  <a:gd name="T89" fmla="*/ 75 h 75"/>
                  <a:gd name="T90" fmla="*/ 371 w 510"/>
                  <a:gd name="T91" fmla="*/ 75 h 75"/>
                  <a:gd name="T92" fmla="*/ 380 w 510"/>
                  <a:gd name="T93" fmla="*/ 75 h 75"/>
                  <a:gd name="T94" fmla="*/ 389 w 510"/>
                  <a:gd name="T95" fmla="*/ 75 h 75"/>
                  <a:gd name="T96" fmla="*/ 397 w 510"/>
                  <a:gd name="T97" fmla="*/ 75 h 75"/>
                  <a:gd name="T98" fmla="*/ 406 w 510"/>
                  <a:gd name="T99" fmla="*/ 75 h 75"/>
                  <a:gd name="T100" fmla="*/ 415 w 510"/>
                  <a:gd name="T101" fmla="*/ 75 h 75"/>
                  <a:gd name="T102" fmla="*/ 423 w 510"/>
                  <a:gd name="T103" fmla="*/ 75 h 75"/>
                  <a:gd name="T104" fmla="*/ 432 w 510"/>
                  <a:gd name="T105" fmla="*/ 75 h 75"/>
                  <a:gd name="T106" fmla="*/ 441 w 510"/>
                  <a:gd name="T107" fmla="*/ 75 h 75"/>
                  <a:gd name="T108" fmla="*/ 449 w 510"/>
                  <a:gd name="T109" fmla="*/ 75 h 75"/>
                  <a:gd name="T110" fmla="*/ 458 w 510"/>
                  <a:gd name="T111" fmla="*/ 75 h 75"/>
                  <a:gd name="T112" fmla="*/ 467 w 510"/>
                  <a:gd name="T113" fmla="*/ 75 h 75"/>
                  <a:gd name="T114" fmla="*/ 475 w 510"/>
                  <a:gd name="T115" fmla="*/ 75 h 75"/>
                  <a:gd name="T116" fmla="*/ 484 w 510"/>
                  <a:gd name="T117" fmla="*/ 75 h 75"/>
                  <a:gd name="T118" fmla="*/ 492 w 510"/>
                  <a:gd name="T119" fmla="*/ 75 h 75"/>
                  <a:gd name="T120" fmla="*/ 501 w 510"/>
                  <a:gd name="T121" fmla="*/ 75 h 75"/>
                  <a:gd name="T122" fmla="*/ 510 w 510"/>
                  <a:gd name="T123"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0" h="75">
                    <a:moveTo>
                      <a:pt x="0" y="0"/>
                    </a:moveTo>
                    <a:lnTo>
                      <a:pt x="4" y="0"/>
                    </a:lnTo>
                    <a:lnTo>
                      <a:pt x="4" y="5"/>
                    </a:lnTo>
                    <a:lnTo>
                      <a:pt x="8" y="5"/>
                    </a:lnTo>
                    <a:lnTo>
                      <a:pt x="13" y="5"/>
                    </a:lnTo>
                    <a:lnTo>
                      <a:pt x="17" y="9"/>
                    </a:lnTo>
                    <a:lnTo>
                      <a:pt x="21" y="9"/>
                    </a:lnTo>
                    <a:lnTo>
                      <a:pt x="26" y="13"/>
                    </a:lnTo>
                    <a:lnTo>
                      <a:pt x="30" y="13"/>
                    </a:lnTo>
                    <a:lnTo>
                      <a:pt x="34" y="18"/>
                    </a:lnTo>
                    <a:lnTo>
                      <a:pt x="39" y="18"/>
                    </a:lnTo>
                    <a:lnTo>
                      <a:pt x="43" y="22"/>
                    </a:lnTo>
                    <a:lnTo>
                      <a:pt x="47" y="22"/>
                    </a:lnTo>
                    <a:lnTo>
                      <a:pt x="52" y="22"/>
                    </a:lnTo>
                    <a:lnTo>
                      <a:pt x="52" y="27"/>
                    </a:lnTo>
                    <a:lnTo>
                      <a:pt x="56" y="27"/>
                    </a:lnTo>
                    <a:lnTo>
                      <a:pt x="60" y="27"/>
                    </a:lnTo>
                    <a:lnTo>
                      <a:pt x="65" y="27"/>
                    </a:lnTo>
                    <a:lnTo>
                      <a:pt x="65" y="31"/>
                    </a:lnTo>
                    <a:lnTo>
                      <a:pt x="69" y="31"/>
                    </a:lnTo>
                    <a:lnTo>
                      <a:pt x="73" y="31"/>
                    </a:lnTo>
                    <a:lnTo>
                      <a:pt x="78" y="35"/>
                    </a:lnTo>
                    <a:lnTo>
                      <a:pt x="82" y="35"/>
                    </a:lnTo>
                    <a:lnTo>
                      <a:pt x="86" y="35"/>
                    </a:lnTo>
                    <a:lnTo>
                      <a:pt x="91" y="40"/>
                    </a:lnTo>
                    <a:lnTo>
                      <a:pt x="95" y="40"/>
                    </a:lnTo>
                    <a:lnTo>
                      <a:pt x="99" y="40"/>
                    </a:lnTo>
                    <a:lnTo>
                      <a:pt x="104" y="44"/>
                    </a:lnTo>
                    <a:lnTo>
                      <a:pt x="108" y="44"/>
                    </a:lnTo>
                    <a:lnTo>
                      <a:pt x="112" y="44"/>
                    </a:lnTo>
                    <a:lnTo>
                      <a:pt x="116" y="44"/>
                    </a:lnTo>
                    <a:lnTo>
                      <a:pt x="121" y="49"/>
                    </a:lnTo>
                    <a:lnTo>
                      <a:pt x="125" y="49"/>
                    </a:lnTo>
                    <a:lnTo>
                      <a:pt x="129" y="49"/>
                    </a:lnTo>
                    <a:lnTo>
                      <a:pt x="134" y="49"/>
                    </a:lnTo>
                    <a:lnTo>
                      <a:pt x="138" y="53"/>
                    </a:lnTo>
                    <a:lnTo>
                      <a:pt x="142" y="53"/>
                    </a:lnTo>
                    <a:lnTo>
                      <a:pt x="147" y="53"/>
                    </a:lnTo>
                    <a:lnTo>
                      <a:pt x="151" y="53"/>
                    </a:lnTo>
                    <a:lnTo>
                      <a:pt x="155" y="58"/>
                    </a:lnTo>
                    <a:lnTo>
                      <a:pt x="160" y="58"/>
                    </a:lnTo>
                    <a:lnTo>
                      <a:pt x="164" y="58"/>
                    </a:lnTo>
                    <a:lnTo>
                      <a:pt x="168" y="58"/>
                    </a:lnTo>
                    <a:lnTo>
                      <a:pt x="173" y="58"/>
                    </a:lnTo>
                    <a:lnTo>
                      <a:pt x="177" y="58"/>
                    </a:lnTo>
                    <a:lnTo>
                      <a:pt x="181" y="62"/>
                    </a:lnTo>
                    <a:lnTo>
                      <a:pt x="186" y="62"/>
                    </a:lnTo>
                    <a:lnTo>
                      <a:pt x="190" y="62"/>
                    </a:lnTo>
                    <a:lnTo>
                      <a:pt x="194" y="62"/>
                    </a:lnTo>
                    <a:lnTo>
                      <a:pt x="199" y="62"/>
                    </a:lnTo>
                    <a:lnTo>
                      <a:pt x="203" y="62"/>
                    </a:lnTo>
                    <a:lnTo>
                      <a:pt x="207" y="62"/>
                    </a:lnTo>
                    <a:lnTo>
                      <a:pt x="207" y="66"/>
                    </a:lnTo>
                    <a:lnTo>
                      <a:pt x="212" y="66"/>
                    </a:lnTo>
                    <a:lnTo>
                      <a:pt x="216" y="66"/>
                    </a:lnTo>
                    <a:lnTo>
                      <a:pt x="220" y="66"/>
                    </a:lnTo>
                    <a:lnTo>
                      <a:pt x="225" y="66"/>
                    </a:lnTo>
                    <a:lnTo>
                      <a:pt x="229" y="66"/>
                    </a:lnTo>
                    <a:lnTo>
                      <a:pt x="233" y="66"/>
                    </a:lnTo>
                    <a:lnTo>
                      <a:pt x="238" y="66"/>
                    </a:lnTo>
                    <a:lnTo>
                      <a:pt x="242" y="66"/>
                    </a:lnTo>
                    <a:lnTo>
                      <a:pt x="246" y="66"/>
                    </a:lnTo>
                    <a:lnTo>
                      <a:pt x="246" y="71"/>
                    </a:lnTo>
                    <a:lnTo>
                      <a:pt x="250" y="71"/>
                    </a:lnTo>
                    <a:lnTo>
                      <a:pt x="255" y="71"/>
                    </a:lnTo>
                    <a:lnTo>
                      <a:pt x="259" y="71"/>
                    </a:lnTo>
                    <a:lnTo>
                      <a:pt x="263" y="71"/>
                    </a:lnTo>
                    <a:lnTo>
                      <a:pt x="268" y="71"/>
                    </a:lnTo>
                    <a:lnTo>
                      <a:pt x="272" y="71"/>
                    </a:lnTo>
                    <a:lnTo>
                      <a:pt x="276" y="71"/>
                    </a:lnTo>
                    <a:lnTo>
                      <a:pt x="281" y="71"/>
                    </a:lnTo>
                    <a:lnTo>
                      <a:pt x="285" y="71"/>
                    </a:lnTo>
                    <a:lnTo>
                      <a:pt x="289" y="71"/>
                    </a:lnTo>
                    <a:lnTo>
                      <a:pt x="294" y="71"/>
                    </a:lnTo>
                    <a:lnTo>
                      <a:pt x="298" y="71"/>
                    </a:lnTo>
                    <a:lnTo>
                      <a:pt x="302" y="71"/>
                    </a:lnTo>
                    <a:lnTo>
                      <a:pt x="307" y="71"/>
                    </a:lnTo>
                    <a:lnTo>
                      <a:pt x="311" y="71"/>
                    </a:lnTo>
                    <a:lnTo>
                      <a:pt x="315" y="71"/>
                    </a:lnTo>
                    <a:lnTo>
                      <a:pt x="320" y="75"/>
                    </a:lnTo>
                    <a:lnTo>
                      <a:pt x="324" y="75"/>
                    </a:lnTo>
                    <a:lnTo>
                      <a:pt x="328" y="75"/>
                    </a:lnTo>
                    <a:lnTo>
                      <a:pt x="333" y="75"/>
                    </a:lnTo>
                    <a:lnTo>
                      <a:pt x="337" y="75"/>
                    </a:lnTo>
                    <a:lnTo>
                      <a:pt x="341" y="75"/>
                    </a:lnTo>
                    <a:lnTo>
                      <a:pt x="346" y="75"/>
                    </a:lnTo>
                    <a:lnTo>
                      <a:pt x="350" y="75"/>
                    </a:lnTo>
                    <a:lnTo>
                      <a:pt x="354" y="75"/>
                    </a:lnTo>
                    <a:lnTo>
                      <a:pt x="359" y="75"/>
                    </a:lnTo>
                    <a:lnTo>
                      <a:pt x="363" y="75"/>
                    </a:lnTo>
                    <a:lnTo>
                      <a:pt x="367" y="75"/>
                    </a:lnTo>
                    <a:lnTo>
                      <a:pt x="371" y="75"/>
                    </a:lnTo>
                    <a:lnTo>
                      <a:pt x="376" y="75"/>
                    </a:lnTo>
                    <a:lnTo>
                      <a:pt x="380" y="75"/>
                    </a:lnTo>
                    <a:lnTo>
                      <a:pt x="384" y="75"/>
                    </a:lnTo>
                    <a:lnTo>
                      <a:pt x="389" y="75"/>
                    </a:lnTo>
                    <a:lnTo>
                      <a:pt x="393" y="75"/>
                    </a:lnTo>
                    <a:lnTo>
                      <a:pt x="397" y="75"/>
                    </a:lnTo>
                    <a:lnTo>
                      <a:pt x="402" y="75"/>
                    </a:lnTo>
                    <a:lnTo>
                      <a:pt x="406" y="75"/>
                    </a:lnTo>
                    <a:lnTo>
                      <a:pt x="410" y="75"/>
                    </a:lnTo>
                    <a:lnTo>
                      <a:pt x="415" y="75"/>
                    </a:lnTo>
                    <a:lnTo>
                      <a:pt x="419" y="75"/>
                    </a:lnTo>
                    <a:lnTo>
                      <a:pt x="423" y="75"/>
                    </a:lnTo>
                    <a:lnTo>
                      <a:pt x="428" y="75"/>
                    </a:lnTo>
                    <a:lnTo>
                      <a:pt x="432" y="75"/>
                    </a:lnTo>
                    <a:lnTo>
                      <a:pt x="436" y="75"/>
                    </a:lnTo>
                    <a:lnTo>
                      <a:pt x="441" y="75"/>
                    </a:lnTo>
                    <a:lnTo>
                      <a:pt x="445" y="75"/>
                    </a:lnTo>
                    <a:lnTo>
                      <a:pt x="449" y="75"/>
                    </a:lnTo>
                    <a:lnTo>
                      <a:pt x="454" y="75"/>
                    </a:lnTo>
                    <a:lnTo>
                      <a:pt x="458" y="75"/>
                    </a:lnTo>
                    <a:lnTo>
                      <a:pt x="462" y="75"/>
                    </a:lnTo>
                    <a:lnTo>
                      <a:pt x="467" y="75"/>
                    </a:lnTo>
                    <a:lnTo>
                      <a:pt x="471" y="75"/>
                    </a:lnTo>
                    <a:lnTo>
                      <a:pt x="475" y="75"/>
                    </a:lnTo>
                    <a:lnTo>
                      <a:pt x="480" y="75"/>
                    </a:lnTo>
                    <a:lnTo>
                      <a:pt x="484" y="75"/>
                    </a:lnTo>
                    <a:lnTo>
                      <a:pt x="488" y="75"/>
                    </a:lnTo>
                    <a:lnTo>
                      <a:pt x="492" y="75"/>
                    </a:lnTo>
                    <a:lnTo>
                      <a:pt x="497" y="75"/>
                    </a:lnTo>
                    <a:lnTo>
                      <a:pt x="501" y="75"/>
                    </a:lnTo>
                    <a:lnTo>
                      <a:pt x="505" y="75"/>
                    </a:lnTo>
                    <a:lnTo>
                      <a:pt x="510" y="75"/>
                    </a:lnTo>
                  </a:path>
                </a:pathLst>
              </a:custGeom>
              <a:noFill/>
              <a:ln w="349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6183" name="Freeform 55"/>
              <p:cNvSpPr>
                <a:spLocks/>
              </p:cNvSpPr>
              <p:nvPr/>
            </p:nvSpPr>
            <p:spPr bwMode="auto">
              <a:xfrm>
                <a:off x="2870" y="3414"/>
                <a:ext cx="65" cy="1"/>
              </a:xfrm>
              <a:custGeom>
                <a:avLst/>
                <a:gdLst>
                  <a:gd name="T0" fmla="*/ 0 w 65"/>
                  <a:gd name="T1" fmla="*/ 4 w 65"/>
                  <a:gd name="T2" fmla="*/ 8 w 65"/>
                  <a:gd name="T3" fmla="*/ 13 w 65"/>
                  <a:gd name="T4" fmla="*/ 17 w 65"/>
                  <a:gd name="T5" fmla="*/ 21 w 65"/>
                  <a:gd name="T6" fmla="*/ 26 w 65"/>
                  <a:gd name="T7" fmla="*/ 30 w 65"/>
                  <a:gd name="T8" fmla="*/ 34 w 65"/>
                  <a:gd name="T9" fmla="*/ 39 w 65"/>
                  <a:gd name="T10" fmla="*/ 43 w 65"/>
                  <a:gd name="T11" fmla="*/ 47 w 65"/>
                  <a:gd name="T12" fmla="*/ 52 w 65"/>
                  <a:gd name="T13" fmla="*/ 56 w 65"/>
                  <a:gd name="T14" fmla="*/ 60 w 65"/>
                  <a:gd name="T15" fmla="*/ 65 w 6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Lst>
                <a:rect l="0" t="0" r="r" b="b"/>
                <a:pathLst>
                  <a:path w="65">
                    <a:moveTo>
                      <a:pt x="0" y="0"/>
                    </a:moveTo>
                    <a:lnTo>
                      <a:pt x="4" y="0"/>
                    </a:lnTo>
                    <a:lnTo>
                      <a:pt x="8" y="0"/>
                    </a:lnTo>
                    <a:lnTo>
                      <a:pt x="13" y="0"/>
                    </a:lnTo>
                    <a:lnTo>
                      <a:pt x="17" y="0"/>
                    </a:lnTo>
                    <a:lnTo>
                      <a:pt x="21" y="0"/>
                    </a:lnTo>
                    <a:lnTo>
                      <a:pt x="26" y="0"/>
                    </a:lnTo>
                    <a:lnTo>
                      <a:pt x="30" y="0"/>
                    </a:lnTo>
                    <a:lnTo>
                      <a:pt x="34" y="0"/>
                    </a:lnTo>
                    <a:lnTo>
                      <a:pt x="39" y="0"/>
                    </a:lnTo>
                    <a:lnTo>
                      <a:pt x="43" y="0"/>
                    </a:lnTo>
                    <a:lnTo>
                      <a:pt x="47" y="0"/>
                    </a:lnTo>
                    <a:lnTo>
                      <a:pt x="52" y="0"/>
                    </a:lnTo>
                    <a:lnTo>
                      <a:pt x="56" y="0"/>
                    </a:lnTo>
                    <a:lnTo>
                      <a:pt x="60" y="0"/>
                    </a:lnTo>
                    <a:lnTo>
                      <a:pt x="65" y="0"/>
                    </a:lnTo>
                  </a:path>
                </a:pathLst>
              </a:custGeom>
              <a:noFill/>
              <a:ln w="349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816184" name="Freeform 56"/>
            <p:cNvSpPr>
              <a:spLocks/>
            </p:cNvSpPr>
            <p:nvPr/>
          </p:nvSpPr>
          <p:spPr bwMode="auto">
            <a:xfrm>
              <a:off x="2870" y="3110"/>
              <a:ext cx="129" cy="304"/>
            </a:xfrm>
            <a:custGeom>
              <a:avLst/>
              <a:gdLst>
                <a:gd name="T0" fmla="*/ 0 w 129"/>
                <a:gd name="T1" fmla="*/ 304 h 304"/>
                <a:gd name="T2" fmla="*/ 4 w 129"/>
                <a:gd name="T3" fmla="*/ 304 h 304"/>
                <a:gd name="T4" fmla="*/ 8 w 129"/>
                <a:gd name="T5" fmla="*/ 304 h 304"/>
                <a:gd name="T6" fmla="*/ 13 w 129"/>
                <a:gd name="T7" fmla="*/ 304 h 304"/>
                <a:gd name="T8" fmla="*/ 17 w 129"/>
                <a:gd name="T9" fmla="*/ 304 h 304"/>
                <a:gd name="T10" fmla="*/ 21 w 129"/>
                <a:gd name="T11" fmla="*/ 304 h 304"/>
                <a:gd name="T12" fmla="*/ 26 w 129"/>
                <a:gd name="T13" fmla="*/ 304 h 304"/>
                <a:gd name="T14" fmla="*/ 26 w 129"/>
                <a:gd name="T15" fmla="*/ 300 h 304"/>
                <a:gd name="T16" fmla="*/ 30 w 129"/>
                <a:gd name="T17" fmla="*/ 300 h 304"/>
                <a:gd name="T18" fmla="*/ 30 w 129"/>
                <a:gd name="T19" fmla="*/ 295 h 304"/>
                <a:gd name="T20" fmla="*/ 34 w 129"/>
                <a:gd name="T21" fmla="*/ 295 h 304"/>
                <a:gd name="T22" fmla="*/ 34 w 129"/>
                <a:gd name="T23" fmla="*/ 287 h 304"/>
                <a:gd name="T24" fmla="*/ 39 w 129"/>
                <a:gd name="T25" fmla="*/ 282 h 304"/>
                <a:gd name="T26" fmla="*/ 39 w 129"/>
                <a:gd name="T27" fmla="*/ 264 h 304"/>
                <a:gd name="T28" fmla="*/ 43 w 129"/>
                <a:gd name="T29" fmla="*/ 256 h 304"/>
                <a:gd name="T30" fmla="*/ 43 w 129"/>
                <a:gd name="T31" fmla="*/ 234 h 304"/>
                <a:gd name="T32" fmla="*/ 47 w 129"/>
                <a:gd name="T33" fmla="*/ 220 h 304"/>
                <a:gd name="T34" fmla="*/ 47 w 129"/>
                <a:gd name="T35" fmla="*/ 176 h 304"/>
                <a:gd name="T36" fmla="*/ 52 w 129"/>
                <a:gd name="T37" fmla="*/ 159 h 304"/>
                <a:gd name="T38" fmla="*/ 52 w 129"/>
                <a:gd name="T39" fmla="*/ 119 h 304"/>
                <a:gd name="T40" fmla="*/ 56 w 129"/>
                <a:gd name="T41" fmla="*/ 101 h 304"/>
                <a:gd name="T42" fmla="*/ 56 w 129"/>
                <a:gd name="T43" fmla="*/ 66 h 304"/>
                <a:gd name="T44" fmla="*/ 60 w 129"/>
                <a:gd name="T45" fmla="*/ 53 h 304"/>
                <a:gd name="T46" fmla="*/ 60 w 129"/>
                <a:gd name="T47" fmla="*/ 13 h 304"/>
                <a:gd name="T48" fmla="*/ 65 w 129"/>
                <a:gd name="T49" fmla="*/ 9 h 304"/>
                <a:gd name="T50" fmla="*/ 65 w 129"/>
                <a:gd name="T51" fmla="*/ 0 h 304"/>
                <a:gd name="T52" fmla="*/ 69 w 129"/>
                <a:gd name="T53" fmla="*/ 4 h 304"/>
                <a:gd name="T54" fmla="*/ 69 w 129"/>
                <a:gd name="T55" fmla="*/ 13 h 304"/>
                <a:gd name="T56" fmla="*/ 73 w 129"/>
                <a:gd name="T57" fmla="*/ 26 h 304"/>
                <a:gd name="T58" fmla="*/ 73 w 129"/>
                <a:gd name="T59" fmla="*/ 66 h 304"/>
                <a:gd name="T60" fmla="*/ 78 w 129"/>
                <a:gd name="T61" fmla="*/ 84 h 304"/>
                <a:gd name="T62" fmla="*/ 78 w 129"/>
                <a:gd name="T63" fmla="*/ 119 h 304"/>
                <a:gd name="T64" fmla="*/ 82 w 129"/>
                <a:gd name="T65" fmla="*/ 141 h 304"/>
                <a:gd name="T66" fmla="*/ 82 w 129"/>
                <a:gd name="T67" fmla="*/ 176 h 304"/>
                <a:gd name="T68" fmla="*/ 86 w 129"/>
                <a:gd name="T69" fmla="*/ 189 h 304"/>
                <a:gd name="T70" fmla="*/ 86 w 129"/>
                <a:gd name="T71" fmla="*/ 234 h 304"/>
                <a:gd name="T72" fmla="*/ 91 w 129"/>
                <a:gd name="T73" fmla="*/ 242 h 304"/>
                <a:gd name="T74" fmla="*/ 91 w 129"/>
                <a:gd name="T75" fmla="*/ 264 h 304"/>
                <a:gd name="T76" fmla="*/ 95 w 129"/>
                <a:gd name="T77" fmla="*/ 269 h 304"/>
                <a:gd name="T78" fmla="*/ 95 w 129"/>
                <a:gd name="T79" fmla="*/ 282 h 304"/>
                <a:gd name="T80" fmla="*/ 99 w 129"/>
                <a:gd name="T81" fmla="*/ 287 h 304"/>
                <a:gd name="T82" fmla="*/ 99 w 129"/>
                <a:gd name="T83" fmla="*/ 295 h 304"/>
                <a:gd name="T84" fmla="*/ 104 w 129"/>
                <a:gd name="T85" fmla="*/ 300 h 304"/>
                <a:gd name="T86" fmla="*/ 108 w 129"/>
                <a:gd name="T87" fmla="*/ 300 h 304"/>
                <a:gd name="T88" fmla="*/ 108 w 129"/>
                <a:gd name="T89" fmla="*/ 304 h 304"/>
                <a:gd name="T90" fmla="*/ 112 w 129"/>
                <a:gd name="T91" fmla="*/ 304 h 304"/>
                <a:gd name="T92" fmla="*/ 116 w 129"/>
                <a:gd name="T93" fmla="*/ 304 h 304"/>
                <a:gd name="T94" fmla="*/ 121 w 129"/>
                <a:gd name="T95" fmla="*/ 304 h 304"/>
                <a:gd name="T96" fmla="*/ 125 w 129"/>
                <a:gd name="T97" fmla="*/ 304 h 304"/>
                <a:gd name="T98" fmla="*/ 129 w 129"/>
                <a:gd name="T99"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9" h="304">
                  <a:moveTo>
                    <a:pt x="0" y="304"/>
                  </a:moveTo>
                  <a:lnTo>
                    <a:pt x="4" y="304"/>
                  </a:lnTo>
                  <a:lnTo>
                    <a:pt x="8" y="304"/>
                  </a:lnTo>
                  <a:lnTo>
                    <a:pt x="13" y="304"/>
                  </a:lnTo>
                  <a:lnTo>
                    <a:pt x="17" y="304"/>
                  </a:lnTo>
                  <a:lnTo>
                    <a:pt x="21" y="304"/>
                  </a:lnTo>
                  <a:lnTo>
                    <a:pt x="26" y="304"/>
                  </a:lnTo>
                  <a:lnTo>
                    <a:pt x="26" y="300"/>
                  </a:lnTo>
                  <a:lnTo>
                    <a:pt x="30" y="300"/>
                  </a:lnTo>
                  <a:lnTo>
                    <a:pt x="30" y="295"/>
                  </a:lnTo>
                  <a:lnTo>
                    <a:pt x="34" y="295"/>
                  </a:lnTo>
                  <a:lnTo>
                    <a:pt x="34" y="287"/>
                  </a:lnTo>
                  <a:lnTo>
                    <a:pt x="39" y="282"/>
                  </a:lnTo>
                  <a:lnTo>
                    <a:pt x="39" y="264"/>
                  </a:lnTo>
                  <a:lnTo>
                    <a:pt x="43" y="256"/>
                  </a:lnTo>
                  <a:lnTo>
                    <a:pt x="43" y="234"/>
                  </a:lnTo>
                  <a:lnTo>
                    <a:pt x="47" y="220"/>
                  </a:lnTo>
                  <a:lnTo>
                    <a:pt x="47" y="176"/>
                  </a:lnTo>
                  <a:lnTo>
                    <a:pt x="52" y="159"/>
                  </a:lnTo>
                  <a:lnTo>
                    <a:pt x="52" y="119"/>
                  </a:lnTo>
                  <a:lnTo>
                    <a:pt x="56" y="101"/>
                  </a:lnTo>
                  <a:lnTo>
                    <a:pt x="56" y="66"/>
                  </a:lnTo>
                  <a:lnTo>
                    <a:pt x="60" y="53"/>
                  </a:lnTo>
                  <a:lnTo>
                    <a:pt x="60" y="13"/>
                  </a:lnTo>
                  <a:lnTo>
                    <a:pt x="65" y="9"/>
                  </a:lnTo>
                  <a:lnTo>
                    <a:pt x="65" y="0"/>
                  </a:lnTo>
                  <a:lnTo>
                    <a:pt x="69" y="4"/>
                  </a:lnTo>
                  <a:lnTo>
                    <a:pt x="69" y="13"/>
                  </a:lnTo>
                  <a:lnTo>
                    <a:pt x="73" y="26"/>
                  </a:lnTo>
                  <a:lnTo>
                    <a:pt x="73" y="66"/>
                  </a:lnTo>
                  <a:lnTo>
                    <a:pt x="78" y="84"/>
                  </a:lnTo>
                  <a:lnTo>
                    <a:pt x="78" y="119"/>
                  </a:lnTo>
                  <a:lnTo>
                    <a:pt x="82" y="141"/>
                  </a:lnTo>
                  <a:lnTo>
                    <a:pt x="82" y="176"/>
                  </a:lnTo>
                  <a:lnTo>
                    <a:pt x="86" y="189"/>
                  </a:lnTo>
                  <a:lnTo>
                    <a:pt x="86" y="234"/>
                  </a:lnTo>
                  <a:lnTo>
                    <a:pt x="91" y="242"/>
                  </a:lnTo>
                  <a:lnTo>
                    <a:pt x="91" y="264"/>
                  </a:lnTo>
                  <a:lnTo>
                    <a:pt x="95" y="269"/>
                  </a:lnTo>
                  <a:lnTo>
                    <a:pt x="95" y="282"/>
                  </a:lnTo>
                  <a:lnTo>
                    <a:pt x="99" y="287"/>
                  </a:lnTo>
                  <a:lnTo>
                    <a:pt x="99" y="295"/>
                  </a:lnTo>
                  <a:lnTo>
                    <a:pt x="104" y="300"/>
                  </a:lnTo>
                  <a:lnTo>
                    <a:pt x="108" y="300"/>
                  </a:lnTo>
                  <a:lnTo>
                    <a:pt x="108" y="304"/>
                  </a:lnTo>
                  <a:lnTo>
                    <a:pt x="112" y="304"/>
                  </a:lnTo>
                  <a:lnTo>
                    <a:pt x="116" y="304"/>
                  </a:lnTo>
                  <a:lnTo>
                    <a:pt x="121" y="304"/>
                  </a:lnTo>
                  <a:lnTo>
                    <a:pt x="125" y="304"/>
                  </a:lnTo>
                  <a:lnTo>
                    <a:pt x="129" y="304"/>
                  </a:lnTo>
                </a:path>
              </a:pathLst>
            </a:custGeom>
            <a:noFill/>
            <a:ln w="34925">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816185" name="Group 57"/>
            <p:cNvGrpSpPr>
              <a:grpSpLocks/>
            </p:cNvGrpSpPr>
            <p:nvPr/>
          </p:nvGrpSpPr>
          <p:grpSpPr bwMode="auto">
            <a:xfrm>
              <a:off x="1699" y="1773"/>
              <a:ext cx="1335" cy="441"/>
              <a:chOff x="1699" y="1773"/>
              <a:chExt cx="1335" cy="441"/>
            </a:xfrm>
          </p:grpSpPr>
          <p:sp>
            <p:nvSpPr>
              <p:cNvPr id="816186" name="Rectangle 58"/>
              <p:cNvSpPr>
                <a:spLocks noChangeArrowheads="1"/>
              </p:cNvSpPr>
              <p:nvPr/>
            </p:nvSpPr>
            <p:spPr bwMode="auto">
              <a:xfrm>
                <a:off x="1699" y="1773"/>
                <a:ext cx="1335" cy="4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6187" name="Line 59"/>
              <p:cNvSpPr>
                <a:spLocks noChangeShapeType="1"/>
              </p:cNvSpPr>
              <p:nvPr/>
            </p:nvSpPr>
            <p:spPr bwMode="auto">
              <a:xfrm>
                <a:off x="1720" y="1835"/>
                <a:ext cx="164" cy="1"/>
              </a:xfrm>
              <a:prstGeom prst="line">
                <a:avLst/>
              </a:prstGeom>
              <a:noFill/>
              <a:ln w="34925">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88" name="Rectangle 60"/>
              <p:cNvSpPr>
                <a:spLocks noChangeArrowheads="1"/>
              </p:cNvSpPr>
              <p:nvPr/>
            </p:nvSpPr>
            <p:spPr bwMode="auto">
              <a:xfrm>
                <a:off x="1906" y="1777"/>
                <a:ext cx="101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Geneva" charset="0"/>
                  </a:rPr>
                  <a:t> Two Neutrino Spectrum</a:t>
                </a:r>
                <a:endParaRPr lang="en-US" altLang="en-US" sz="1800" b="0">
                  <a:solidFill>
                    <a:schemeClr val="tx1"/>
                  </a:solidFill>
                  <a:latin typeface="Arial" pitchFamily="34" charset="0"/>
                </a:endParaRPr>
              </a:p>
            </p:txBody>
          </p:sp>
          <p:sp>
            <p:nvSpPr>
              <p:cNvPr id="816189" name="Line 61"/>
              <p:cNvSpPr>
                <a:spLocks noChangeShapeType="1"/>
              </p:cNvSpPr>
              <p:nvPr/>
            </p:nvSpPr>
            <p:spPr bwMode="auto">
              <a:xfrm>
                <a:off x="1720" y="1945"/>
                <a:ext cx="164" cy="1"/>
              </a:xfrm>
              <a:prstGeom prst="line">
                <a:avLst/>
              </a:prstGeom>
              <a:noFill/>
              <a:ln w="349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6190" name="Rectangle 62"/>
              <p:cNvSpPr>
                <a:spLocks noChangeArrowheads="1"/>
              </p:cNvSpPr>
              <p:nvPr/>
            </p:nvSpPr>
            <p:spPr bwMode="auto">
              <a:xfrm>
                <a:off x="1906" y="1888"/>
                <a:ext cx="103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Geneva" charset="0"/>
                  </a:rPr>
                  <a:t> Zero Neutrino Spectrum</a:t>
                </a:r>
                <a:endParaRPr lang="en-US" altLang="en-US" sz="1800" b="0">
                  <a:solidFill>
                    <a:schemeClr val="tx1"/>
                  </a:solidFill>
                  <a:latin typeface="Arial" pitchFamily="34" charset="0"/>
                </a:endParaRPr>
              </a:p>
            </p:txBody>
          </p:sp>
          <p:sp>
            <p:nvSpPr>
              <p:cNvPr id="816191" name="Rectangle 63"/>
              <p:cNvSpPr>
                <a:spLocks noChangeArrowheads="1"/>
              </p:cNvSpPr>
              <p:nvPr/>
            </p:nvSpPr>
            <p:spPr bwMode="auto">
              <a:xfrm>
                <a:off x="1854" y="1998"/>
                <a:ext cx="57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Geneva" charset="0"/>
                  </a:rPr>
                  <a:t>1% resolution</a:t>
                </a:r>
                <a:endParaRPr lang="en-US" altLang="en-US" sz="1800" b="0">
                  <a:solidFill>
                    <a:schemeClr val="tx1"/>
                  </a:solidFill>
                  <a:latin typeface="Arial" pitchFamily="34" charset="0"/>
                </a:endParaRPr>
              </a:p>
            </p:txBody>
          </p:sp>
          <p:sp>
            <p:nvSpPr>
              <p:cNvPr id="816192" name="Rectangle 64"/>
              <p:cNvSpPr>
                <a:spLocks noChangeArrowheads="1"/>
              </p:cNvSpPr>
              <p:nvPr/>
            </p:nvSpPr>
            <p:spPr bwMode="auto">
              <a:xfrm>
                <a:off x="1854" y="2100"/>
                <a:ext cx="53"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Symbol" pitchFamily="18" charset="2"/>
                  </a:rPr>
                  <a:t>G</a:t>
                </a:r>
                <a:endParaRPr lang="en-US" altLang="en-US" sz="1800" b="0">
                  <a:solidFill>
                    <a:schemeClr val="tx1"/>
                  </a:solidFill>
                  <a:latin typeface="Arial" pitchFamily="34" charset="0"/>
                </a:endParaRPr>
              </a:p>
            </p:txBody>
          </p:sp>
          <p:sp>
            <p:nvSpPr>
              <p:cNvPr id="816193" name="Rectangle 65"/>
              <p:cNvSpPr>
                <a:spLocks noChangeArrowheads="1"/>
              </p:cNvSpPr>
              <p:nvPr/>
            </p:nvSpPr>
            <p:spPr bwMode="auto">
              <a:xfrm>
                <a:off x="1906" y="2104"/>
                <a:ext cx="7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Geneva" charset="0"/>
                  </a:rPr>
                  <a:t>(2</a:t>
                </a:r>
                <a:endParaRPr lang="en-US" altLang="en-US" sz="1800" b="0">
                  <a:solidFill>
                    <a:schemeClr val="tx1"/>
                  </a:solidFill>
                  <a:latin typeface="Arial" pitchFamily="34" charset="0"/>
                </a:endParaRPr>
              </a:p>
            </p:txBody>
          </p:sp>
          <p:sp>
            <p:nvSpPr>
              <p:cNvPr id="816194" name="Rectangle 66"/>
              <p:cNvSpPr>
                <a:spLocks noChangeArrowheads="1"/>
              </p:cNvSpPr>
              <p:nvPr/>
            </p:nvSpPr>
            <p:spPr bwMode="auto">
              <a:xfrm>
                <a:off x="2010" y="2100"/>
                <a:ext cx="4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Symbol" pitchFamily="18" charset="2"/>
                  </a:rPr>
                  <a:t>n</a:t>
                </a:r>
                <a:endParaRPr lang="en-US" altLang="en-US" sz="1800" b="0">
                  <a:solidFill>
                    <a:schemeClr val="tx1"/>
                  </a:solidFill>
                  <a:latin typeface="Arial" pitchFamily="34" charset="0"/>
                </a:endParaRPr>
              </a:p>
            </p:txBody>
          </p:sp>
          <p:sp>
            <p:nvSpPr>
              <p:cNvPr id="816195" name="Rectangle 67"/>
              <p:cNvSpPr>
                <a:spLocks noChangeArrowheads="1"/>
              </p:cNvSpPr>
              <p:nvPr/>
            </p:nvSpPr>
            <p:spPr bwMode="auto">
              <a:xfrm>
                <a:off x="2053" y="2104"/>
                <a:ext cx="35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Geneva" charset="0"/>
                  </a:rPr>
                  <a:t>) = 100 * </a:t>
                </a:r>
                <a:endParaRPr lang="en-US" altLang="en-US" sz="1800" b="0">
                  <a:solidFill>
                    <a:schemeClr val="tx1"/>
                  </a:solidFill>
                  <a:latin typeface="Arial" pitchFamily="34" charset="0"/>
                </a:endParaRPr>
              </a:p>
            </p:txBody>
          </p:sp>
          <p:sp>
            <p:nvSpPr>
              <p:cNvPr id="816196" name="Rectangle 68"/>
              <p:cNvSpPr>
                <a:spLocks noChangeArrowheads="1"/>
              </p:cNvSpPr>
              <p:nvPr/>
            </p:nvSpPr>
            <p:spPr bwMode="auto">
              <a:xfrm>
                <a:off x="2524" y="2100"/>
                <a:ext cx="53"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Symbol" pitchFamily="18" charset="2"/>
                  </a:rPr>
                  <a:t>G</a:t>
                </a:r>
                <a:endParaRPr lang="en-US" altLang="en-US" sz="1800" b="0">
                  <a:solidFill>
                    <a:schemeClr val="tx1"/>
                  </a:solidFill>
                  <a:latin typeface="Arial" pitchFamily="34" charset="0"/>
                </a:endParaRPr>
              </a:p>
            </p:txBody>
          </p:sp>
          <p:sp>
            <p:nvSpPr>
              <p:cNvPr id="816197" name="Rectangle 69"/>
              <p:cNvSpPr>
                <a:spLocks noChangeArrowheads="1"/>
              </p:cNvSpPr>
              <p:nvPr/>
            </p:nvSpPr>
            <p:spPr bwMode="auto">
              <a:xfrm>
                <a:off x="2576" y="2104"/>
                <a:ext cx="7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Geneva" charset="0"/>
                  </a:rPr>
                  <a:t>(0</a:t>
                </a:r>
                <a:endParaRPr lang="en-US" altLang="en-US" sz="1800" b="0">
                  <a:solidFill>
                    <a:schemeClr val="tx1"/>
                  </a:solidFill>
                  <a:latin typeface="Arial" pitchFamily="34" charset="0"/>
                </a:endParaRPr>
              </a:p>
            </p:txBody>
          </p:sp>
          <p:sp>
            <p:nvSpPr>
              <p:cNvPr id="816198" name="Rectangle 70"/>
              <p:cNvSpPr>
                <a:spLocks noChangeArrowheads="1"/>
              </p:cNvSpPr>
              <p:nvPr/>
            </p:nvSpPr>
            <p:spPr bwMode="auto">
              <a:xfrm>
                <a:off x="2680" y="2100"/>
                <a:ext cx="4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Symbol" pitchFamily="18" charset="2"/>
                  </a:rPr>
                  <a:t>n</a:t>
                </a:r>
                <a:endParaRPr lang="en-US" altLang="en-US" sz="1800" b="0">
                  <a:solidFill>
                    <a:schemeClr val="tx1"/>
                  </a:solidFill>
                  <a:latin typeface="Arial" pitchFamily="34" charset="0"/>
                </a:endParaRPr>
              </a:p>
            </p:txBody>
          </p:sp>
          <p:sp>
            <p:nvSpPr>
              <p:cNvPr id="816199" name="Rectangle 71"/>
              <p:cNvSpPr>
                <a:spLocks noChangeArrowheads="1"/>
              </p:cNvSpPr>
              <p:nvPr/>
            </p:nvSpPr>
            <p:spPr bwMode="auto">
              <a:xfrm>
                <a:off x="2723" y="2104"/>
                <a:ext cx="2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US" altLang="en-US" sz="1100">
                    <a:solidFill>
                      <a:srgbClr val="000000"/>
                    </a:solidFill>
                    <a:latin typeface="Geneva" charset="0"/>
                  </a:rPr>
                  <a:t>)</a:t>
                </a:r>
                <a:endParaRPr lang="en-US" altLang="en-US" sz="1800" b="0">
                  <a:solidFill>
                    <a:schemeClr val="tx1"/>
                  </a:solidFill>
                  <a:latin typeface="Arial" pitchFamily="34" charset="0"/>
                </a:endParaRPr>
              </a:p>
            </p:txBody>
          </p:sp>
        </p:grpSp>
      </p:grpSp>
      <p:sp>
        <p:nvSpPr>
          <p:cNvPr id="2" name="Footer Placeholder 1"/>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14892777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816132"/>
                                        </p:tgtEl>
                                        <p:attrNameLst>
                                          <p:attrName>style.visibility</p:attrName>
                                        </p:attrNameLst>
                                      </p:cBhvr>
                                      <p:to>
                                        <p:strVal val="visible"/>
                                      </p:to>
                                    </p:set>
                                  </p:childTnLst>
                                </p:cTn>
                              </p:par>
                            </p:childTnLst>
                          </p:cTn>
                        </p:par>
                        <p:par>
                          <p:cTn id="7" fill="hold" nodeType="afterGroup">
                            <p:stCondLst>
                              <p:cond delay="500"/>
                            </p:stCondLst>
                            <p:childTnLst>
                              <p:par>
                                <p:cTn id="8" presetID="2" presetClass="entr" presetSubtype="8" fill="hold" grpId="0" nodeType="afterEffect">
                                  <p:stCondLst>
                                    <p:cond delay="0"/>
                                  </p:stCondLst>
                                  <p:childTnLst>
                                    <p:set>
                                      <p:cBhvr>
                                        <p:cTn id="9" dur="1" fill="hold">
                                          <p:stCondLst>
                                            <p:cond delay="0"/>
                                          </p:stCondLst>
                                        </p:cTn>
                                        <p:tgtEl>
                                          <p:spTgt spid="816152"/>
                                        </p:tgtEl>
                                        <p:attrNameLst>
                                          <p:attrName>style.visibility</p:attrName>
                                        </p:attrNameLst>
                                      </p:cBhvr>
                                      <p:to>
                                        <p:strVal val="visible"/>
                                      </p:to>
                                    </p:set>
                                    <p:anim calcmode="lin" valueType="num">
                                      <p:cBhvr additive="base">
                                        <p:cTn id="10" dur="500" fill="hold"/>
                                        <p:tgtEl>
                                          <p:spTgt spid="816152"/>
                                        </p:tgtEl>
                                        <p:attrNameLst>
                                          <p:attrName>ppt_x</p:attrName>
                                        </p:attrNameLst>
                                      </p:cBhvr>
                                      <p:tavLst>
                                        <p:tav tm="0">
                                          <p:val>
                                            <p:strVal val="0-#ppt_w/2"/>
                                          </p:val>
                                        </p:tav>
                                        <p:tav tm="100000">
                                          <p:val>
                                            <p:strVal val="#ppt_x"/>
                                          </p:val>
                                        </p:tav>
                                      </p:tavLst>
                                    </p:anim>
                                    <p:anim calcmode="lin" valueType="num">
                                      <p:cBhvr additive="base">
                                        <p:cTn id="11" dur="500" fill="hold"/>
                                        <p:tgtEl>
                                          <p:spTgt spid="81615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
                                            </p:cond>
                                          </p:stCondLst>
                                          <p:endCondLst>
                                            <p:cond evt="onStopAudio" delay="0">
                                              <p:tgtEl>
                                                <p:sldTgt/>
                                              </p:tgtEl>
                                            </p:cond>
                                          </p:endCondLst>
                                        </p:cTn>
                                        <p:tgtEl>
                                          <p:sndTgt r:embed="rId4" name="Whoosh"/>
                                        </p:tgtEl>
                                      </p:cMediaNode>
                                    </p:audio>
                                  </p:sub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499"/>
                                          </p:stCondLst>
                                        </p:cTn>
                                        <p:tgtEl>
                                          <p:spTgt spid="816153"/>
                                        </p:tgtEl>
                                        <p:attrNameLst>
                                          <p:attrName>style.visibility</p:attrName>
                                        </p:attrNameLst>
                                      </p:cBhvr>
                                      <p:to>
                                        <p:strVal val="visible"/>
                                      </p:to>
                                    </p:set>
                                  </p:childTnLst>
                                </p:cTn>
                              </p:par>
                            </p:childTnLst>
                          </p:cTn>
                        </p:par>
                        <p:par>
                          <p:cTn id="16" fill="hold" nodeType="afterGroup">
                            <p:stCondLst>
                              <p:cond delay="500"/>
                            </p:stCondLst>
                            <p:childTnLst>
                              <p:par>
                                <p:cTn id="17" presetID="2" presetClass="entr" presetSubtype="2" fill="hold" nodeType="afterEffect">
                                  <p:stCondLst>
                                    <p:cond delay="0"/>
                                  </p:stCondLst>
                                  <p:childTnLst>
                                    <p:set>
                                      <p:cBhvr>
                                        <p:cTn id="18" dur="1" fill="hold">
                                          <p:stCondLst>
                                            <p:cond delay="0"/>
                                          </p:stCondLst>
                                        </p:cTn>
                                        <p:tgtEl>
                                          <p:spTgt spid="816154"/>
                                        </p:tgtEl>
                                        <p:attrNameLst>
                                          <p:attrName>style.visibility</p:attrName>
                                        </p:attrNameLst>
                                      </p:cBhvr>
                                      <p:to>
                                        <p:strVal val="visible"/>
                                      </p:to>
                                    </p:set>
                                    <p:anim calcmode="lin" valueType="num">
                                      <p:cBhvr additive="base">
                                        <p:cTn id="19" dur="500" fill="hold"/>
                                        <p:tgtEl>
                                          <p:spTgt spid="816154"/>
                                        </p:tgtEl>
                                        <p:attrNameLst>
                                          <p:attrName>ppt_x</p:attrName>
                                        </p:attrNameLst>
                                      </p:cBhvr>
                                      <p:tavLst>
                                        <p:tav tm="0">
                                          <p:val>
                                            <p:strVal val="1+#ppt_w/2"/>
                                          </p:val>
                                        </p:tav>
                                        <p:tav tm="100000">
                                          <p:val>
                                            <p:strVal val="#ppt_x"/>
                                          </p:val>
                                        </p:tav>
                                      </p:tavLst>
                                    </p:anim>
                                    <p:anim calcmode="lin" valueType="num">
                                      <p:cBhvr additive="base">
                                        <p:cTn id="20" dur="500" fill="hold"/>
                                        <p:tgtEl>
                                          <p:spTgt spid="816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6152"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SNO+ with </a:t>
            </a:r>
            <a:r>
              <a:rPr lang="en-US" dirty="0" err="1" smtClean="0"/>
              <a:t>Te</a:t>
            </a:r>
            <a:r>
              <a:rPr lang="en-US" dirty="0" smtClean="0"/>
              <a:t>-Loaded Liquid Scintillator</a:t>
            </a:r>
            <a:endParaRPr lang="en-US" dirty="0"/>
          </a:p>
        </p:txBody>
      </p:sp>
      <p:sp>
        <p:nvSpPr>
          <p:cNvPr id="3" name="Content Placeholder 2"/>
          <p:cNvSpPr>
            <a:spLocks noGrp="1"/>
          </p:cNvSpPr>
          <p:nvPr>
            <p:ph idx="1"/>
          </p:nvPr>
        </p:nvSpPr>
        <p:spPr>
          <a:xfrm>
            <a:off x="457200" y="1488777"/>
            <a:ext cx="8229600" cy="4876800"/>
          </a:xfrm>
        </p:spPr>
        <p:txBody>
          <a:bodyPr>
            <a:normAutofit lnSpcReduction="10000"/>
          </a:bodyPr>
          <a:lstStyle/>
          <a:p>
            <a:r>
              <a:rPr lang="en-US" dirty="0" smtClean="0"/>
              <a:t>large natural isotopic abundance 34% for </a:t>
            </a:r>
            <a:r>
              <a:rPr lang="en-US" baseline="30000" dirty="0" smtClean="0"/>
              <a:t>130</a:t>
            </a:r>
            <a:r>
              <a:rPr lang="en-US" dirty="0" smtClean="0"/>
              <a:t>Te</a:t>
            </a:r>
          </a:p>
          <a:p>
            <a:pPr lvl="1"/>
            <a:r>
              <a:rPr lang="en-US" dirty="0" err="1" smtClean="0"/>
              <a:t>tonne</a:t>
            </a:r>
            <a:r>
              <a:rPr lang="en-US" dirty="0" smtClean="0"/>
              <a:t> scale for </a:t>
            </a:r>
            <a:r>
              <a:rPr lang="en-US" baseline="30000" dirty="0" smtClean="0"/>
              <a:t>130</a:t>
            </a:r>
            <a:r>
              <a:rPr lang="en-US" dirty="0" smtClean="0"/>
              <a:t>Te isotope, cost is only $1.5 million (because using natural tellurium without enrichment)</a:t>
            </a:r>
          </a:p>
          <a:p>
            <a:pPr lvl="2"/>
            <a:r>
              <a:rPr lang="en-US" dirty="0" smtClean="0"/>
              <a:t>…compare to O($100 million) for </a:t>
            </a:r>
            <a:r>
              <a:rPr lang="en-US" dirty="0" err="1" smtClean="0"/>
              <a:t>tonne</a:t>
            </a:r>
            <a:r>
              <a:rPr lang="en-US" dirty="0" smtClean="0"/>
              <a:t> scale of enriched isotope</a:t>
            </a:r>
          </a:p>
          <a:p>
            <a:pPr lvl="1"/>
            <a:r>
              <a:rPr lang="en-US" dirty="0" smtClean="0"/>
              <a:t>0.3% </a:t>
            </a:r>
            <a:r>
              <a:rPr lang="en-US" dirty="0" err="1" smtClean="0"/>
              <a:t>Te</a:t>
            </a:r>
            <a:r>
              <a:rPr lang="en-US" dirty="0" smtClean="0"/>
              <a:t> (by weight) in SNO+ is 2.34 </a:t>
            </a:r>
            <a:r>
              <a:rPr lang="en-US" dirty="0" err="1" smtClean="0"/>
              <a:t>tonnes</a:t>
            </a:r>
            <a:r>
              <a:rPr lang="en-US" dirty="0" smtClean="0"/>
              <a:t> of </a:t>
            </a:r>
            <a:r>
              <a:rPr lang="en-US" dirty="0" err="1" smtClean="0"/>
              <a:t>Te</a:t>
            </a:r>
            <a:r>
              <a:rPr lang="en-US" dirty="0" smtClean="0"/>
              <a:t> or </a:t>
            </a:r>
            <a:r>
              <a:rPr lang="en-US" b="1" dirty="0" smtClean="0"/>
              <a:t>800 kg</a:t>
            </a:r>
            <a:r>
              <a:rPr lang="en-US" dirty="0" smtClean="0"/>
              <a:t> of </a:t>
            </a:r>
            <a:r>
              <a:rPr lang="en-US" baseline="30000" dirty="0" smtClean="0"/>
              <a:t>130</a:t>
            </a:r>
            <a:r>
              <a:rPr lang="en-US" dirty="0" smtClean="0"/>
              <a:t>Te </a:t>
            </a:r>
            <a:r>
              <a:rPr lang="en-US" b="1" i="1" dirty="0" smtClean="0">
                <a:solidFill>
                  <a:srgbClr val="660066"/>
                </a:solidFill>
              </a:rPr>
              <a:t>isotope</a:t>
            </a:r>
          </a:p>
          <a:p>
            <a:r>
              <a:rPr lang="en-US" i="1" dirty="0" smtClean="0"/>
              <a:t>recently, SNO+ received additional funding – should allow us to go to</a:t>
            </a:r>
            <a:r>
              <a:rPr lang="en-US" b="1" i="1" dirty="0" smtClean="0"/>
              <a:t> 0.5% </a:t>
            </a:r>
            <a:r>
              <a:rPr lang="en-US" b="1" i="1" dirty="0" err="1" smtClean="0"/>
              <a:t>Te</a:t>
            </a:r>
            <a:r>
              <a:rPr lang="en-US" b="1" i="1" dirty="0" smtClean="0"/>
              <a:t> loading</a:t>
            </a:r>
            <a:r>
              <a:rPr lang="en-US" b="1" i="1" dirty="0" smtClean="0">
                <a:solidFill>
                  <a:srgbClr val="FF0000"/>
                </a:solidFill>
              </a:rPr>
              <a:t> </a:t>
            </a:r>
            <a:r>
              <a:rPr lang="en-US" i="1" dirty="0" smtClean="0"/>
              <a:t>or</a:t>
            </a:r>
            <a:r>
              <a:rPr lang="en-US" b="1" i="1" dirty="0" smtClean="0">
                <a:solidFill>
                  <a:srgbClr val="FF0000"/>
                </a:solidFill>
              </a:rPr>
              <a:t> 1,300 kg of isotope</a:t>
            </a:r>
            <a:endParaRPr lang="en-US" dirty="0" smtClean="0">
              <a:solidFill>
                <a:srgbClr val="FF0000"/>
              </a:solidFill>
            </a:endParaRPr>
          </a:p>
        </p:txBody>
      </p:sp>
      <p:sp>
        <p:nvSpPr>
          <p:cNvPr id="4" name="Footer Placeholder 3"/>
          <p:cNvSpPr>
            <a:spLocks noGrp="1"/>
          </p:cNvSpPr>
          <p:nvPr>
            <p:ph type="ftr" sz="quarter" idx="11"/>
          </p:nvPr>
        </p:nvSpPr>
        <p:spPr/>
        <p:txBody>
          <a:bodyPr/>
          <a:lstStyle/>
          <a:p>
            <a:r>
              <a:rPr lang="en-CA" smtClean="0"/>
              <a:t>CAP Congress, Edmonton, June 2015</a:t>
            </a:r>
            <a:endParaRPr lang="en-CA"/>
          </a:p>
        </p:txBody>
      </p:sp>
    </p:spTree>
    <p:extLst>
      <p:ext uri="{BB962C8B-B14F-4D97-AF65-F5344CB8AC3E}">
        <p14:creationId xmlns:p14="http://schemas.microsoft.com/office/powerpoint/2010/main" val="6092206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Percent Loading of Tellurium</a:t>
            </a:r>
            <a:endParaRPr lang="en-US" dirty="0"/>
          </a:p>
        </p:txBody>
      </p:sp>
      <p:sp>
        <p:nvSpPr>
          <p:cNvPr id="3" name="Content Placeholder 2"/>
          <p:cNvSpPr>
            <a:spLocks noGrp="1"/>
          </p:cNvSpPr>
          <p:nvPr>
            <p:ph idx="1"/>
          </p:nvPr>
        </p:nvSpPr>
        <p:spPr/>
        <p:txBody>
          <a:bodyPr/>
          <a:lstStyle/>
          <a:p>
            <a:r>
              <a:rPr lang="en-US" dirty="0" smtClean="0"/>
              <a:t>0.3%, 0.5%, 1%, 3%, 5% (from left to right)</a:t>
            </a:r>
            <a:endParaRPr lang="en-US" dirty="0"/>
          </a:p>
        </p:txBody>
      </p:sp>
      <p:pic>
        <p:nvPicPr>
          <p:cNvPr id="4" name="Picture 3" descr="Screen Shot 2014-05-24 at 00.10.55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758" y="2416954"/>
            <a:ext cx="8167062" cy="3341071"/>
          </a:xfrm>
          <a:prstGeom prst="rect">
            <a:avLst/>
          </a:prstGeom>
        </p:spPr>
      </p:pic>
      <p:sp>
        <p:nvSpPr>
          <p:cNvPr id="5" name="Footer Placeholder 4"/>
          <p:cNvSpPr>
            <a:spLocks noGrp="1"/>
          </p:cNvSpPr>
          <p:nvPr>
            <p:ph type="ftr" sz="quarter" idx="11"/>
          </p:nvPr>
        </p:nvSpPr>
        <p:spPr/>
        <p:txBody>
          <a:bodyPr/>
          <a:lstStyle/>
          <a:p>
            <a:r>
              <a:rPr lang="en-CA" smtClean="0"/>
              <a:t>CAP Congress, Edmonton, June 2015</a:t>
            </a:r>
            <a:endParaRPr lang="en-CA"/>
          </a:p>
        </p:txBody>
      </p:sp>
    </p:spTree>
    <p:extLst>
      <p:ext uri="{BB962C8B-B14F-4D97-AF65-F5344CB8AC3E}">
        <p14:creationId xmlns:p14="http://schemas.microsoft.com/office/powerpoint/2010/main" val="23355236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 Simulated Spectrum</a:t>
            </a:r>
            <a:endParaRPr lang="en-US" dirty="0"/>
          </a:p>
        </p:txBody>
      </p:sp>
      <p:pic>
        <p:nvPicPr>
          <p:cNvPr id="4" name="Picture 3"/>
          <p:cNvPicPr>
            <a:picLocks noChangeAspect="1"/>
          </p:cNvPicPr>
          <p:nvPr/>
        </p:nvPicPr>
        <p:blipFill>
          <a:blip r:embed="rId3"/>
          <a:stretch>
            <a:fillRect/>
          </a:stretch>
        </p:blipFill>
        <p:spPr>
          <a:xfrm>
            <a:off x="143358" y="1357312"/>
            <a:ext cx="8833508" cy="5357840"/>
          </a:xfrm>
          <a:prstGeom prst="rect">
            <a:avLst/>
          </a:prstGeom>
        </p:spPr>
      </p:pic>
      <p:sp>
        <p:nvSpPr>
          <p:cNvPr id="3" name="Footer Placeholder 2"/>
          <p:cNvSpPr>
            <a:spLocks noGrp="1"/>
          </p:cNvSpPr>
          <p:nvPr>
            <p:ph type="ftr" sz="quarter" idx="11"/>
          </p:nvPr>
        </p:nvSpPr>
        <p:spPr/>
        <p:txBody>
          <a:bodyPr/>
          <a:lstStyle/>
          <a:p>
            <a:r>
              <a:rPr lang="en-CA" smtClean="0"/>
              <a:t>CAP Congress, Edmonton, June 2015</a:t>
            </a:r>
            <a:endParaRPr lang="en-CA"/>
          </a:p>
        </p:txBody>
      </p:sp>
    </p:spTree>
    <p:extLst>
      <p:ext uri="{BB962C8B-B14F-4D97-AF65-F5344CB8AC3E}">
        <p14:creationId xmlns:p14="http://schemas.microsoft.com/office/powerpoint/2010/main" val="19688523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 Phase 2 with 3% </a:t>
            </a:r>
            <a:r>
              <a:rPr lang="en-US" dirty="0" err="1" smtClean="0"/>
              <a:t>TeLS</a:t>
            </a:r>
            <a:endParaRPr lang="en-US" dirty="0"/>
          </a:p>
        </p:txBody>
      </p:sp>
      <p:pic>
        <p:nvPicPr>
          <p:cNvPr id="4" name="Picture 3"/>
          <p:cNvPicPr>
            <a:picLocks noChangeAspect="1"/>
          </p:cNvPicPr>
          <p:nvPr/>
        </p:nvPicPr>
        <p:blipFill>
          <a:blip r:embed="rId3"/>
          <a:stretch>
            <a:fillRect/>
          </a:stretch>
        </p:blipFill>
        <p:spPr>
          <a:xfrm>
            <a:off x="624656" y="1652332"/>
            <a:ext cx="7894689" cy="5205669"/>
          </a:xfrm>
          <a:prstGeom prst="rect">
            <a:avLst/>
          </a:prstGeom>
        </p:spPr>
      </p:pic>
      <p:pic>
        <p:nvPicPr>
          <p:cNvPr id="5" name="Picture 4"/>
          <p:cNvPicPr>
            <a:picLocks noChangeAspect="1"/>
          </p:cNvPicPr>
          <p:nvPr/>
        </p:nvPicPr>
        <p:blipFill>
          <a:blip r:embed="rId4"/>
          <a:stretch>
            <a:fillRect/>
          </a:stretch>
        </p:blipFill>
        <p:spPr>
          <a:xfrm>
            <a:off x="5736504" y="4593504"/>
            <a:ext cx="2232422" cy="1625203"/>
          </a:xfrm>
          <a:prstGeom prst="rect">
            <a:avLst/>
          </a:prstGeom>
        </p:spPr>
      </p:pic>
      <p:sp>
        <p:nvSpPr>
          <p:cNvPr id="3" name="Footer Placeholder 2"/>
          <p:cNvSpPr>
            <a:spLocks noGrp="1"/>
          </p:cNvSpPr>
          <p:nvPr>
            <p:ph type="ftr" sz="quarter" idx="11"/>
          </p:nvPr>
        </p:nvSpPr>
        <p:spPr/>
        <p:txBody>
          <a:bodyPr/>
          <a:lstStyle/>
          <a:p>
            <a:r>
              <a:rPr lang="en-CA" smtClean="0"/>
              <a:t>CAP Congress, Edmonton, June 2015</a:t>
            </a:r>
            <a:endParaRPr lang="en-CA"/>
          </a:p>
        </p:txBody>
      </p:sp>
    </p:spTree>
    <p:extLst>
      <p:ext uri="{BB962C8B-B14F-4D97-AF65-F5344CB8AC3E}">
        <p14:creationId xmlns:p14="http://schemas.microsoft.com/office/powerpoint/2010/main" val="8033984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93016" y="768732"/>
            <a:ext cx="8293784" cy="6089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p:cNvSpPr/>
          <p:nvPr/>
        </p:nvSpPr>
        <p:spPr>
          <a:xfrm>
            <a:off x="2506550" y="2612936"/>
            <a:ext cx="1604064" cy="356087"/>
          </a:xfrm>
          <a:prstGeom prst="ellipse">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lIns="91359" tIns="45680" rIns="91359" bIns="45680" rtlCol="0" anchor="ctr"/>
          <a:lstStyle/>
          <a:p>
            <a:pPr algn="ctr" defTabSz="456798"/>
            <a:r>
              <a:rPr lang="en-US" sz="1600" dirty="0">
                <a:solidFill>
                  <a:srgbClr val="000000"/>
                </a:solidFill>
                <a:latin typeface="Calibri"/>
              </a:rPr>
              <a:t>SNO+ 0.5%</a:t>
            </a:r>
          </a:p>
        </p:txBody>
      </p:sp>
      <p:sp>
        <p:nvSpPr>
          <p:cNvPr id="8" name="Oval 7"/>
          <p:cNvSpPr/>
          <p:nvPr/>
        </p:nvSpPr>
        <p:spPr>
          <a:xfrm>
            <a:off x="3927711" y="3233307"/>
            <a:ext cx="1604064" cy="280682"/>
          </a:xfrm>
          <a:prstGeom prst="ellipse">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lIns="91359" tIns="45680" rIns="91359" bIns="45680" rtlCol="0" anchor="ctr"/>
          <a:lstStyle/>
          <a:p>
            <a:pPr algn="ctr" defTabSz="456798"/>
            <a:r>
              <a:rPr lang="en-US" sz="1600" dirty="0">
                <a:solidFill>
                  <a:prstClr val="black"/>
                </a:solidFill>
                <a:latin typeface="Calibri"/>
              </a:rPr>
              <a:t>SNO+ 3%</a:t>
            </a:r>
          </a:p>
        </p:txBody>
      </p:sp>
      <p:cxnSp>
        <p:nvCxnSpPr>
          <p:cNvPr id="10" name="Straight Arrow Connector 9"/>
          <p:cNvCxnSpPr/>
          <p:nvPr/>
        </p:nvCxnSpPr>
        <p:spPr>
          <a:xfrm>
            <a:off x="1439055" y="919136"/>
            <a:ext cx="0" cy="12032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2324632" y="919152"/>
            <a:ext cx="0" cy="12553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1885727" y="919152"/>
            <a:ext cx="0" cy="103810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Down Arrow 1"/>
          <p:cNvSpPr/>
          <p:nvPr/>
        </p:nvSpPr>
        <p:spPr>
          <a:xfrm>
            <a:off x="2763333" y="919135"/>
            <a:ext cx="1011264" cy="1693784"/>
          </a:xfrm>
          <a:prstGeom prst="downArrow">
            <a:avLst/>
          </a:prstGeom>
          <a:gradFill>
            <a:gsLst>
              <a:gs pos="0">
                <a:srgbClr val="FFFF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lIns="91359" tIns="45680" rIns="91359" bIns="45680" rtlCol="0" anchor="ctr"/>
          <a:lstStyle/>
          <a:p>
            <a:pPr algn="ctr" defTabSz="456798"/>
            <a:endParaRPr lang="en-US">
              <a:solidFill>
                <a:prstClr val="white"/>
              </a:solidFill>
              <a:latin typeface="Calibri"/>
            </a:endParaRPr>
          </a:p>
        </p:txBody>
      </p:sp>
      <p:sp>
        <p:nvSpPr>
          <p:cNvPr id="12" name="Down Arrow 11"/>
          <p:cNvSpPr/>
          <p:nvPr/>
        </p:nvSpPr>
        <p:spPr>
          <a:xfrm>
            <a:off x="4256716" y="919135"/>
            <a:ext cx="1011264" cy="2314172"/>
          </a:xfrm>
          <a:prstGeom prst="downArrow">
            <a:avLst/>
          </a:prstGeom>
          <a:gradFill>
            <a:gsLst>
              <a:gs pos="0">
                <a:srgbClr val="FFFF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lIns="91359" tIns="45680" rIns="91359" bIns="45680" rtlCol="0" anchor="ctr"/>
          <a:lstStyle/>
          <a:p>
            <a:pPr algn="ctr" defTabSz="456798"/>
            <a:endParaRPr lang="en-US">
              <a:solidFill>
                <a:prstClr val="white"/>
              </a:solidFill>
              <a:latin typeface="Calibri"/>
            </a:endParaRPr>
          </a:p>
        </p:txBody>
      </p:sp>
      <p:sp>
        <p:nvSpPr>
          <p:cNvPr id="16" name="Rectangle 15"/>
          <p:cNvSpPr/>
          <p:nvPr/>
        </p:nvSpPr>
        <p:spPr>
          <a:xfrm>
            <a:off x="1338801" y="919152"/>
            <a:ext cx="7056000" cy="1255359"/>
          </a:xfrm>
          <a:prstGeom prst="rect">
            <a:avLst/>
          </a:prstGeom>
          <a:gradFill flip="none" rotWithShape="1">
            <a:gsLst>
              <a:gs pos="0">
                <a:schemeClr val="accent1">
                  <a:tint val="100000"/>
                  <a:shade val="100000"/>
                  <a:satMod val="130000"/>
                  <a:alpha val="16000"/>
                </a:schemeClr>
              </a:gs>
              <a:gs pos="100000">
                <a:schemeClr val="accent1">
                  <a:tint val="50000"/>
                  <a:shade val="100000"/>
                  <a:satMod val="350000"/>
                  <a:alpha val="16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lIns="91359" tIns="45680" rIns="91359" bIns="45680" rtlCol="0" anchor="ctr"/>
          <a:lstStyle/>
          <a:p>
            <a:pPr defTabSz="456798"/>
            <a:r>
              <a:rPr lang="en-US" i="1" dirty="0">
                <a:solidFill>
                  <a:srgbClr val="000090"/>
                </a:solidFill>
                <a:latin typeface="Calibri"/>
              </a:rPr>
              <a:t>                     Excluded by EXO-200, GERDA, </a:t>
            </a:r>
            <a:r>
              <a:rPr lang="en-US" i="1" dirty="0" err="1">
                <a:solidFill>
                  <a:srgbClr val="000090"/>
                </a:solidFill>
                <a:latin typeface="Calibri"/>
              </a:rPr>
              <a:t>KamLAND</a:t>
            </a:r>
            <a:r>
              <a:rPr lang="en-US" i="1" dirty="0">
                <a:solidFill>
                  <a:srgbClr val="000090"/>
                </a:solidFill>
                <a:latin typeface="Calibri"/>
              </a:rPr>
              <a:t>-Zen</a:t>
            </a:r>
          </a:p>
        </p:txBody>
      </p:sp>
      <p:sp>
        <p:nvSpPr>
          <p:cNvPr id="6" name="TextBox 5"/>
          <p:cNvSpPr txBox="1"/>
          <p:nvPr/>
        </p:nvSpPr>
        <p:spPr>
          <a:xfrm rot="16200000">
            <a:off x="-843450" y="2924522"/>
            <a:ext cx="2940784" cy="523220"/>
          </a:xfrm>
          <a:prstGeom prst="rect">
            <a:avLst/>
          </a:prstGeom>
          <a:solidFill>
            <a:schemeClr val="bg1"/>
          </a:solidFill>
        </p:spPr>
        <p:txBody>
          <a:bodyPr wrap="square" lIns="91359" tIns="45680" rIns="91359" bIns="45680" rtlCol="0">
            <a:spAutoFit/>
          </a:bodyPr>
          <a:lstStyle/>
          <a:p>
            <a:pPr defTabSz="456798"/>
            <a:r>
              <a:rPr lang="en-US" sz="2800" dirty="0">
                <a:solidFill>
                  <a:prstClr val="black"/>
                </a:solidFill>
                <a:latin typeface="Calibri"/>
              </a:rPr>
              <a:t>m</a:t>
            </a:r>
            <a:r>
              <a:rPr lang="en-US" sz="2800" baseline="-25000" dirty="0">
                <a:solidFill>
                  <a:prstClr val="black"/>
                </a:solidFill>
                <a:latin typeface="Calibri"/>
              </a:rPr>
              <a:t>ββ</a:t>
            </a:r>
            <a:r>
              <a:rPr lang="en-US" sz="2800" dirty="0">
                <a:solidFill>
                  <a:prstClr val="black"/>
                </a:solidFill>
                <a:latin typeface="Calibri"/>
              </a:rPr>
              <a:t> [eV]</a:t>
            </a:r>
          </a:p>
        </p:txBody>
      </p:sp>
      <p:sp>
        <p:nvSpPr>
          <p:cNvPr id="3" name="Rectangle 2"/>
          <p:cNvSpPr/>
          <p:nvPr/>
        </p:nvSpPr>
        <p:spPr>
          <a:xfrm>
            <a:off x="1350000" y="2612936"/>
            <a:ext cx="7020000" cy="356087"/>
          </a:xfrm>
          <a:prstGeom prst="rect">
            <a:avLst/>
          </a:prstGeom>
          <a:solidFill>
            <a:srgbClr val="FFFF00">
              <a:alpha val="40000"/>
            </a:srgbClr>
          </a:solidFill>
        </p:spPr>
        <p:style>
          <a:lnRef idx="1">
            <a:schemeClr val="accent1"/>
          </a:lnRef>
          <a:fillRef idx="3">
            <a:schemeClr val="accent1"/>
          </a:fillRef>
          <a:effectRef idx="2">
            <a:schemeClr val="accent1"/>
          </a:effectRef>
          <a:fontRef idx="minor">
            <a:schemeClr val="lt1"/>
          </a:fontRef>
        </p:style>
        <p:txBody>
          <a:bodyPr lIns="91359" tIns="45680" rIns="91359" bIns="45680" rtlCol="0" anchor="ctr"/>
          <a:lstStyle/>
          <a:p>
            <a:pPr algn="ctr" defTabSz="456798"/>
            <a:endParaRPr lang="en-US">
              <a:solidFill>
                <a:prstClr val="white"/>
              </a:solidFill>
              <a:latin typeface="Calibri"/>
            </a:endParaRPr>
          </a:p>
        </p:txBody>
      </p:sp>
      <p:sp>
        <p:nvSpPr>
          <p:cNvPr id="5" name="Rectangle 4"/>
          <p:cNvSpPr/>
          <p:nvPr/>
        </p:nvSpPr>
        <p:spPr>
          <a:xfrm>
            <a:off x="1350000" y="3233307"/>
            <a:ext cx="7020000" cy="280682"/>
          </a:xfrm>
          <a:prstGeom prst="rect">
            <a:avLst/>
          </a:prstGeom>
          <a:solidFill>
            <a:srgbClr val="FFFF00">
              <a:alpha val="40000"/>
            </a:srgbClr>
          </a:solidFill>
        </p:spPr>
        <p:style>
          <a:lnRef idx="1">
            <a:schemeClr val="accent1"/>
          </a:lnRef>
          <a:fillRef idx="3">
            <a:schemeClr val="accent1"/>
          </a:fillRef>
          <a:effectRef idx="2">
            <a:schemeClr val="accent1"/>
          </a:effectRef>
          <a:fontRef idx="minor">
            <a:schemeClr val="lt1"/>
          </a:fontRef>
        </p:style>
        <p:txBody>
          <a:bodyPr lIns="91359" tIns="45680" rIns="91359" bIns="45680" rtlCol="0" anchor="ctr"/>
          <a:lstStyle/>
          <a:p>
            <a:pPr algn="ctr" defTabSz="456798"/>
            <a:endParaRPr lang="en-US">
              <a:solidFill>
                <a:prstClr val="white"/>
              </a:solidFill>
              <a:latin typeface="Calibri"/>
            </a:endParaRPr>
          </a:p>
        </p:txBody>
      </p:sp>
      <p:sp>
        <p:nvSpPr>
          <p:cNvPr id="9" name="Footer Placeholder 8"/>
          <p:cNvSpPr>
            <a:spLocks noGrp="1"/>
          </p:cNvSpPr>
          <p:nvPr>
            <p:ph type="ftr" sz="quarter" idx="11"/>
          </p:nvPr>
        </p:nvSpPr>
        <p:spPr/>
        <p:txBody>
          <a:bodyPr/>
          <a:lstStyle/>
          <a:p>
            <a:r>
              <a:rPr lang="en-CA" smtClean="0"/>
              <a:t>CAP Congress, Edmonton, June 2015</a:t>
            </a:r>
            <a:endParaRPr lang="en-CA"/>
          </a:p>
        </p:txBody>
      </p:sp>
    </p:spTree>
    <p:extLst>
      <p:ext uri="{BB962C8B-B14F-4D97-AF65-F5344CB8AC3E}">
        <p14:creationId xmlns:p14="http://schemas.microsoft.com/office/powerpoint/2010/main" val="40583526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smtClean="0"/>
              <a:t>Solar Neutrinos</a:t>
            </a:r>
            <a:endParaRPr lang="en-US" dirty="0"/>
          </a:p>
        </p:txBody>
      </p:sp>
      <p:pic>
        <p:nvPicPr>
          <p:cNvPr id="10" name="Picture 9" descr="after_bx.png"/>
          <p:cNvPicPr>
            <a:picLocks noChangeAspect="1"/>
          </p:cNvPicPr>
          <p:nvPr/>
        </p:nvPicPr>
        <p:blipFill>
          <a:blip r:embed="rId3"/>
          <a:stretch>
            <a:fillRect/>
          </a:stretch>
        </p:blipFill>
        <p:spPr>
          <a:xfrm>
            <a:off x="5031028" y="4042253"/>
            <a:ext cx="3781985" cy="2564794"/>
          </a:xfrm>
          <a:prstGeom prst="rect">
            <a:avLst/>
          </a:prstGeom>
        </p:spPr>
      </p:pic>
      <p:grpSp>
        <p:nvGrpSpPr>
          <p:cNvPr id="21" name="Group 20"/>
          <p:cNvGrpSpPr/>
          <p:nvPr/>
        </p:nvGrpSpPr>
        <p:grpSpPr>
          <a:xfrm>
            <a:off x="784825" y="3909276"/>
            <a:ext cx="3854824" cy="2681936"/>
            <a:chOff x="254000" y="3487292"/>
            <a:chExt cx="5562600" cy="3835400"/>
          </a:xfrm>
        </p:grpSpPr>
        <p:pic>
          <p:nvPicPr>
            <p:cNvPr id="15" name="Picture 14"/>
            <p:cNvPicPr>
              <a:picLocks noChangeAspect="1"/>
            </p:cNvPicPr>
            <p:nvPr/>
          </p:nvPicPr>
          <p:blipFill>
            <a:blip r:embed="rId4"/>
            <a:stretch>
              <a:fillRect/>
            </a:stretch>
          </p:blipFill>
          <p:spPr>
            <a:xfrm>
              <a:off x="254000" y="3487292"/>
              <a:ext cx="5562600" cy="3835400"/>
            </a:xfrm>
            <a:prstGeom prst="rect">
              <a:avLst/>
            </a:prstGeom>
          </p:spPr>
        </p:pic>
        <p:sp>
          <p:nvSpPr>
            <p:cNvPr id="14" name="Rectangle 13"/>
            <p:cNvSpPr/>
            <p:nvPr/>
          </p:nvSpPr>
          <p:spPr>
            <a:xfrm>
              <a:off x="4775200" y="3733800"/>
              <a:ext cx="952500" cy="3127440"/>
            </a:xfrm>
            <a:prstGeom prst="rect">
              <a:avLst/>
            </a:prstGeom>
            <a:solidFill>
              <a:srgbClr val="1F497D">
                <a:alpha val="3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88"/>
            </a:p>
          </p:txBody>
        </p:sp>
        <p:sp>
          <p:nvSpPr>
            <p:cNvPr id="16" name="TextBox 15"/>
            <p:cNvSpPr txBox="1"/>
            <p:nvPr/>
          </p:nvSpPr>
          <p:spPr>
            <a:xfrm>
              <a:off x="4943190" y="3883056"/>
              <a:ext cx="637890" cy="675626"/>
            </a:xfrm>
            <a:prstGeom prst="rect">
              <a:avLst/>
            </a:prstGeom>
            <a:noFill/>
          </p:spPr>
          <p:txBody>
            <a:bodyPr wrap="square" rtlCol="0">
              <a:spAutoFit/>
            </a:bodyPr>
            <a:lstStyle/>
            <a:p>
              <a:r>
                <a:rPr lang="en-US" sz="1235" dirty="0">
                  <a:solidFill>
                    <a:srgbClr val="0000FF"/>
                  </a:solidFill>
                </a:rPr>
                <a:t>SNO</a:t>
              </a:r>
            </a:p>
          </p:txBody>
        </p:sp>
        <p:sp>
          <p:nvSpPr>
            <p:cNvPr id="17" name="Rectangle 16"/>
            <p:cNvSpPr/>
            <p:nvPr/>
          </p:nvSpPr>
          <p:spPr>
            <a:xfrm>
              <a:off x="4279900" y="4533900"/>
              <a:ext cx="1447800" cy="2327340"/>
            </a:xfrm>
            <a:prstGeom prst="rect">
              <a:avLst/>
            </a:prstGeom>
            <a:solidFill>
              <a:schemeClr val="accent3">
                <a:lumMod val="75000"/>
                <a:alpha val="3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88"/>
            </a:p>
          </p:txBody>
        </p:sp>
        <p:sp>
          <p:nvSpPr>
            <p:cNvPr id="18" name="TextBox 17"/>
            <p:cNvSpPr txBox="1"/>
            <p:nvPr/>
          </p:nvSpPr>
          <p:spPr>
            <a:xfrm>
              <a:off x="4279900" y="4533901"/>
              <a:ext cx="1261883" cy="403835"/>
            </a:xfrm>
            <a:prstGeom prst="rect">
              <a:avLst/>
            </a:prstGeom>
            <a:noFill/>
          </p:spPr>
          <p:txBody>
            <a:bodyPr wrap="square" rtlCol="0">
              <a:spAutoFit/>
            </a:bodyPr>
            <a:lstStyle/>
            <a:p>
              <a:r>
                <a:rPr lang="en-US" sz="1235" dirty="0">
                  <a:solidFill>
                    <a:srgbClr val="008000"/>
                  </a:solidFill>
                </a:rPr>
                <a:t>SNO: LETA</a:t>
              </a:r>
            </a:p>
          </p:txBody>
        </p:sp>
        <p:sp>
          <p:nvSpPr>
            <p:cNvPr id="19" name="Rectangle 18"/>
            <p:cNvSpPr/>
            <p:nvPr/>
          </p:nvSpPr>
          <p:spPr>
            <a:xfrm>
              <a:off x="1752600" y="5689600"/>
              <a:ext cx="3975100" cy="1171640"/>
            </a:xfrm>
            <a:prstGeom prst="rect">
              <a:avLst/>
            </a:prstGeom>
            <a:solidFill>
              <a:srgbClr val="EFDE38">
                <a:alpha val="3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88"/>
            </a:p>
          </p:txBody>
        </p:sp>
        <p:sp>
          <p:nvSpPr>
            <p:cNvPr id="20" name="TextBox 19"/>
            <p:cNvSpPr txBox="1"/>
            <p:nvPr/>
          </p:nvSpPr>
          <p:spPr>
            <a:xfrm>
              <a:off x="3514271" y="5968999"/>
              <a:ext cx="765629" cy="675626"/>
            </a:xfrm>
            <a:prstGeom prst="rect">
              <a:avLst/>
            </a:prstGeom>
            <a:noFill/>
          </p:spPr>
          <p:txBody>
            <a:bodyPr wrap="square" rtlCol="0">
              <a:spAutoFit/>
            </a:bodyPr>
            <a:lstStyle/>
            <a:p>
              <a:r>
                <a:rPr lang="en-US" sz="1235" dirty="0">
                  <a:solidFill>
                    <a:srgbClr val="F18820"/>
                  </a:solidFill>
                </a:rPr>
                <a:t>SNO+</a:t>
              </a:r>
            </a:p>
          </p:txBody>
        </p:sp>
      </p:grpSp>
      <p:sp>
        <p:nvSpPr>
          <p:cNvPr id="22" name="TextBox 21"/>
          <p:cNvSpPr txBox="1"/>
          <p:nvPr/>
        </p:nvSpPr>
        <p:spPr>
          <a:xfrm>
            <a:off x="567431" y="1417638"/>
            <a:ext cx="4273924" cy="2468496"/>
          </a:xfrm>
          <a:prstGeom prst="rect">
            <a:avLst/>
          </a:prstGeom>
          <a:noFill/>
        </p:spPr>
        <p:txBody>
          <a:bodyPr wrap="square" rtlCol="0">
            <a:spAutoFit/>
          </a:bodyPr>
          <a:lstStyle/>
          <a:p>
            <a:pPr algn="ctr"/>
            <a:r>
              <a:rPr lang="en-US" sz="2206" b="1" dirty="0">
                <a:solidFill>
                  <a:srgbClr val="0000FF"/>
                </a:solidFill>
              </a:rPr>
              <a:t>Precise measurements of the low energy solar neutrinos can confirm that we understand the neutrino oscillation mechanism, how neutrinos interact with matter, and what’s going on inside the sun.</a:t>
            </a:r>
          </a:p>
          <a:p>
            <a:pPr algn="ctr"/>
            <a:endParaRPr lang="en-US" sz="2206" b="1" dirty="0">
              <a:solidFill>
                <a:srgbClr val="0000FF"/>
              </a:solidFill>
            </a:endParaRPr>
          </a:p>
        </p:txBody>
      </p:sp>
      <p:pic>
        <p:nvPicPr>
          <p:cNvPr id="25" name="Picture 24"/>
          <p:cNvPicPr>
            <a:picLocks noChangeAspect="1"/>
          </p:cNvPicPr>
          <p:nvPr/>
        </p:nvPicPr>
        <p:blipFill>
          <a:blip r:embed="rId5"/>
          <a:stretch>
            <a:fillRect/>
          </a:stretch>
        </p:blipFill>
        <p:spPr>
          <a:xfrm>
            <a:off x="5031028" y="1337748"/>
            <a:ext cx="3781985" cy="2578256"/>
          </a:xfrm>
          <a:prstGeom prst="rect">
            <a:avLst/>
          </a:prstGeom>
        </p:spPr>
      </p:pic>
      <p:sp>
        <p:nvSpPr>
          <p:cNvPr id="3" name="Footer Placeholder 2"/>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35360314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smtClean="0"/>
              <a:t>Solar Neutrinos</a:t>
            </a:r>
            <a:endParaRPr lang="en-US" dirty="0"/>
          </a:p>
        </p:txBody>
      </p:sp>
      <p:sp>
        <p:nvSpPr>
          <p:cNvPr id="22" name="TextBox 21"/>
          <p:cNvSpPr txBox="1"/>
          <p:nvPr/>
        </p:nvSpPr>
        <p:spPr>
          <a:xfrm>
            <a:off x="567431" y="1417638"/>
            <a:ext cx="4273924" cy="2468496"/>
          </a:xfrm>
          <a:prstGeom prst="rect">
            <a:avLst/>
          </a:prstGeom>
          <a:noFill/>
        </p:spPr>
        <p:txBody>
          <a:bodyPr wrap="square" rtlCol="0">
            <a:spAutoFit/>
          </a:bodyPr>
          <a:lstStyle/>
          <a:p>
            <a:pPr algn="ctr"/>
            <a:r>
              <a:rPr lang="en-US" sz="2206" b="1" dirty="0">
                <a:solidFill>
                  <a:srgbClr val="0000FF"/>
                </a:solidFill>
              </a:rPr>
              <a:t>Precise measurements of the low energy solar neutrinos can confirm that we understand the neutrino oscillation mechanism, how neutrinos interact with matter, and what’s going on inside the sun.</a:t>
            </a:r>
          </a:p>
          <a:p>
            <a:pPr algn="ctr"/>
            <a:endParaRPr lang="en-US" sz="2206" b="1" dirty="0">
              <a:solidFill>
                <a:srgbClr val="0000FF"/>
              </a:solidFill>
            </a:endParaRPr>
          </a:p>
        </p:txBody>
      </p:sp>
      <p:pic>
        <p:nvPicPr>
          <p:cNvPr id="25" name="Picture 24"/>
          <p:cNvPicPr>
            <a:picLocks noChangeAspect="1"/>
          </p:cNvPicPr>
          <p:nvPr/>
        </p:nvPicPr>
        <p:blipFill>
          <a:blip r:embed="rId3"/>
          <a:stretch>
            <a:fillRect/>
          </a:stretch>
        </p:blipFill>
        <p:spPr>
          <a:xfrm>
            <a:off x="5031028" y="1337748"/>
            <a:ext cx="3781985" cy="2578256"/>
          </a:xfrm>
          <a:prstGeom prst="rect">
            <a:avLst/>
          </a:prstGeom>
        </p:spPr>
      </p:pic>
      <p:pic>
        <p:nvPicPr>
          <p:cNvPr id="21" name="Picture 20"/>
          <p:cNvPicPr>
            <a:picLocks noChangeAspect="1"/>
          </p:cNvPicPr>
          <p:nvPr/>
        </p:nvPicPr>
        <p:blipFill>
          <a:blip r:embed="rId4"/>
          <a:stretch>
            <a:fillRect/>
          </a:stretch>
        </p:blipFill>
        <p:spPr>
          <a:xfrm>
            <a:off x="793146" y="3928290"/>
            <a:ext cx="3788036" cy="2565442"/>
          </a:xfrm>
          <a:prstGeom prst="rect">
            <a:avLst/>
          </a:prstGeom>
        </p:spPr>
      </p:pic>
      <p:pic>
        <p:nvPicPr>
          <p:cNvPr id="23" name="Picture 22"/>
          <p:cNvPicPr>
            <a:picLocks noChangeAspect="1"/>
          </p:cNvPicPr>
          <p:nvPr/>
        </p:nvPicPr>
        <p:blipFill>
          <a:blip r:embed="rId5"/>
          <a:stretch>
            <a:fillRect/>
          </a:stretch>
        </p:blipFill>
        <p:spPr>
          <a:xfrm>
            <a:off x="4998389" y="3916004"/>
            <a:ext cx="3774046" cy="2555968"/>
          </a:xfrm>
          <a:prstGeom prst="rect">
            <a:avLst/>
          </a:prstGeom>
        </p:spPr>
      </p:pic>
      <p:sp>
        <p:nvSpPr>
          <p:cNvPr id="24" name="TextBox 23"/>
          <p:cNvSpPr txBox="1"/>
          <p:nvPr/>
        </p:nvSpPr>
        <p:spPr>
          <a:xfrm>
            <a:off x="1693052" y="4241183"/>
            <a:ext cx="1388842" cy="336695"/>
          </a:xfrm>
          <a:prstGeom prst="rect">
            <a:avLst/>
          </a:prstGeom>
          <a:noFill/>
        </p:spPr>
        <p:txBody>
          <a:bodyPr wrap="none" rtlCol="0">
            <a:spAutoFit/>
          </a:bodyPr>
          <a:lstStyle/>
          <a:p>
            <a:r>
              <a:rPr lang="en-US" sz="1588" dirty="0" smtClean="0"/>
              <a:t>At LNGS depth</a:t>
            </a:r>
            <a:endParaRPr lang="en-US" sz="1588" dirty="0"/>
          </a:p>
        </p:txBody>
      </p:sp>
      <p:sp>
        <p:nvSpPr>
          <p:cNvPr id="26" name="TextBox 25"/>
          <p:cNvSpPr txBox="1"/>
          <p:nvPr/>
        </p:nvSpPr>
        <p:spPr>
          <a:xfrm>
            <a:off x="5848139" y="4241183"/>
            <a:ext cx="857927" cy="336695"/>
          </a:xfrm>
          <a:prstGeom prst="rect">
            <a:avLst/>
          </a:prstGeom>
          <a:noFill/>
        </p:spPr>
        <p:txBody>
          <a:bodyPr wrap="none" rtlCol="0">
            <a:spAutoFit/>
          </a:bodyPr>
          <a:lstStyle/>
          <a:p>
            <a:r>
              <a:rPr lang="en-US" sz="1588" dirty="0"/>
              <a:t>SNOLAB</a:t>
            </a:r>
          </a:p>
        </p:txBody>
      </p:sp>
      <p:sp>
        <p:nvSpPr>
          <p:cNvPr id="27" name="TextBox 26"/>
          <p:cNvSpPr txBox="1"/>
          <p:nvPr/>
        </p:nvSpPr>
        <p:spPr>
          <a:xfrm>
            <a:off x="134471" y="6395817"/>
            <a:ext cx="8875059" cy="336695"/>
          </a:xfrm>
          <a:prstGeom prst="rect">
            <a:avLst/>
          </a:prstGeom>
          <a:noFill/>
        </p:spPr>
        <p:txBody>
          <a:bodyPr wrap="square" rtlCol="0">
            <a:spAutoFit/>
          </a:bodyPr>
          <a:lstStyle/>
          <a:p>
            <a:pPr algn="ctr"/>
            <a:r>
              <a:rPr lang="en-US" sz="1588" i="1" dirty="0">
                <a:solidFill>
                  <a:srgbClr val="FF0000"/>
                </a:solidFill>
              </a:rPr>
              <a:t>The depth of SNOLAB gives SNO+ a unique opportunity to make a precise measurement.</a:t>
            </a:r>
          </a:p>
        </p:txBody>
      </p:sp>
      <p:sp>
        <p:nvSpPr>
          <p:cNvPr id="3" name="Footer Placeholder 2"/>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16636861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Solar Physics:  Neutrinos and Helioseismology are Probes of the Solar Interior</a:t>
            </a:r>
            <a:endParaRPr lang="en-US" sz="32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3397" y="2015880"/>
            <a:ext cx="4635364" cy="34705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CA" smtClean="0"/>
              <a:t>CAP Congress, Edmonton, June 2015</a:t>
            </a:r>
            <a:endParaRPr lang="en-US"/>
          </a:p>
        </p:txBody>
      </p:sp>
      <p:sp>
        <p:nvSpPr>
          <p:cNvPr id="6" name="TextBox 5"/>
          <p:cNvSpPr txBox="1"/>
          <p:nvPr/>
        </p:nvSpPr>
        <p:spPr>
          <a:xfrm>
            <a:off x="457200" y="5168585"/>
            <a:ext cx="3047999" cy="646331"/>
          </a:xfrm>
          <a:prstGeom prst="rect">
            <a:avLst/>
          </a:prstGeom>
          <a:noFill/>
        </p:spPr>
        <p:txBody>
          <a:bodyPr wrap="square" rtlCol="0">
            <a:spAutoFit/>
          </a:bodyPr>
          <a:lstStyle/>
          <a:p>
            <a:r>
              <a:rPr lang="en-US" sz="1200" dirty="0" smtClean="0"/>
              <a:t>Annual Review of Astronomy and Astrophysics 51:21-61 (</a:t>
            </a:r>
            <a:r>
              <a:rPr lang="en-US" sz="1200" dirty="0" err="1" smtClean="0"/>
              <a:t>Haxton</a:t>
            </a:r>
            <a:r>
              <a:rPr lang="en-US" sz="1200" dirty="0" smtClean="0"/>
              <a:t>, Robertson and </a:t>
            </a:r>
            <a:r>
              <a:rPr lang="en-US" sz="1200" dirty="0" err="1" smtClean="0"/>
              <a:t>Serenelli</a:t>
            </a:r>
            <a:r>
              <a:rPr lang="en-US" sz="1200" dirty="0" smtClean="0"/>
              <a:t>) 2013</a:t>
            </a:r>
            <a:endParaRPr lang="en-CA" dirty="0"/>
          </a:p>
        </p:txBody>
      </p:sp>
      <p:pic>
        <p:nvPicPr>
          <p:cNvPr id="2355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051" y="1993021"/>
            <a:ext cx="4197826"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52400" y="1623689"/>
            <a:ext cx="3065711" cy="369332"/>
          </a:xfrm>
          <a:prstGeom prst="rect">
            <a:avLst/>
          </a:prstGeom>
          <a:noFill/>
        </p:spPr>
        <p:txBody>
          <a:bodyPr wrap="none" rtlCol="0">
            <a:spAutoFit/>
          </a:bodyPr>
          <a:lstStyle/>
          <a:p>
            <a:r>
              <a:rPr lang="en-US" dirty="0" smtClean="0"/>
              <a:t>Accreted </a:t>
            </a:r>
            <a:r>
              <a:rPr lang="en-US" dirty="0" err="1" smtClean="0"/>
              <a:t>Metallicity</a:t>
            </a:r>
            <a:r>
              <a:rPr lang="en-US" dirty="0" smtClean="0"/>
              <a:t> and Mass:</a:t>
            </a:r>
            <a:endParaRPr lang="en-CA" dirty="0"/>
          </a:p>
        </p:txBody>
      </p:sp>
    </p:spTree>
    <p:extLst>
      <p:ext uri="{BB962C8B-B14F-4D97-AF65-F5344CB8AC3E}">
        <p14:creationId xmlns:p14="http://schemas.microsoft.com/office/powerpoint/2010/main" val="17182576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smtClean="0"/>
              <a:t>Geo- and Reactor Antineutrinos</a:t>
            </a:r>
            <a:endParaRPr lang="en-US" dirty="0"/>
          </a:p>
        </p:txBody>
      </p:sp>
      <p:sp>
        <p:nvSpPr>
          <p:cNvPr id="4" name="TextBox 3"/>
          <p:cNvSpPr txBox="1"/>
          <p:nvPr/>
        </p:nvSpPr>
        <p:spPr>
          <a:xfrm>
            <a:off x="4420638" y="5667351"/>
            <a:ext cx="4145139" cy="879728"/>
          </a:xfrm>
          <a:prstGeom prst="rect">
            <a:avLst/>
          </a:prstGeom>
          <a:noFill/>
        </p:spPr>
        <p:txBody>
          <a:bodyPr wrap="square" rtlCol="0">
            <a:spAutoFit/>
          </a:bodyPr>
          <a:lstStyle/>
          <a:p>
            <a:r>
              <a:rPr lang="en-US" sz="1588" dirty="0">
                <a:solidFill>
                  <a:srgbClr val="FF0000"/>
                </a:solidFill>
              </a:rPr>
              <a:t>Well known fluxes and baselines for reactor neutrinos </a:t>
            </a:r>
            <a:r>
              <a:rPr lang="en-US" sz="1941" dirty="0">
                <a:solidFill>
                  <a:srgbClr val="FF0000"/>
                </a:solidFill>
              </a:rPr>
              <a:t>provides</a:t>
            </a:r>
            <a:r>
              <a:rPr lang="en-US" sz="1588" dirty="0">
                <a:solidFill>
                  <a:srgbClr val="FF0000"/>
                </a:solidFill>
              </a:rPr>
              <a:t> precision probe of neutrino oscillations</a:t>
            </a:r>
          </a:p>
        </p:txBody>
      </p:sp>
      <p:sp>
        <p:nvSpPr>
          <p:cNvPr id="5" name="TextBox 4"/>
          <p:cNvSpPr txBox="1"/>
          <p:nvPr/>
        </p:nvSpPr>
        <p:spPr>
          <a:xfrm>
            <a:off x="4932388" y="4219175"/>
            <a:ext cx="3938427" cy="1287019"/>
          </a:xfrm>
          <a:prstGeom prst="rect">
            <a:avLst/>
          </a:prstGeom>
          <a:noFill/>
        </p:spPr>
        <p:txBody>
          <a:bodyPr wrap="square" rtlCol="0">
            <a:spAutoFit/>
          </a:bodyPr>
          <a:lstStyle/>
          <a:p>
            <a:pPr algn="ctr"/>
            <a:r>
              <a:rPr lang="en-US" sz="1941" dirty="0">
                <a:solidFill>
                  <a:srgbClr val="0000FF"/>
                </a:solidFill>
              </a:rPr>
              <a:t>Measuring the geo-neutrino flux tells us about the earth’s internal chemical composition, and thermal history</a:t>
            </a:r>
          </a:p>
        </p:txBody>
      </p:sp>
      <p:pic>
        <p:nvPicPr>
          <p:cNvPr id="6" name="Picture 5"/>
          <p:cNvPicPr>
            <a:picLocks noChangeAspect="1"/>
          </p:cNvPicPr>
          <p:nvPr/>
        </p:nvPicPr>
        <p:blipFill>
          <a:blip r:embed="rId3"/>
          <a:stretch>
            <a:fillRect/>
          </a:stretch>
        </p:blipFill>
        <p:spPr>
          <a:xfrm>
            <a:off x="134471" y="3757561"/>
            <a:ext cx="4952807" cy="2805963"/>
          </a:xfrm>
          <a:prstGeom prst="rect">
            <a:avLst/>
          </a:prstGeom>
        </p:spPr>
      </p:pic>
      <p:pic>
        <p:nvPicPr>
          <p:cNvPr id="8" name="Picture 7"/>
          <p:cNvPicPr>
            <a:picLocks noChangeAspect="1"/>
          </p:cNvPicPr>
          <p:nvPr/>
        </p:nvPicPr>
        <p:blipFill>
          <a:blip r:embed="rId4"/>
          <a:stretch>
            <a:fillRect/>
          </a:stretch>
        </p:blipFill>
        <p:spPr>
          <a:xfrm>
            <a:off x="4691131" y="1235721"/>
            <a:ext cx="4318399" cy="2754986"/>
          </a:xfrm>
          <a:prstGeom prst="rect">
            <a:avLst/>
          </a:prstGeom>
        </p:spPr>
      </p:pic>
      <p:sp>
        <p:nvSpPr>
          <p:cNvPr id="10" name="TextBox 9"/>
          <p:cNvSpPr txBox="1"/>
          <p:nvPr/>
        </p:nvSpPr>
        <p:spPr>
          <a:xfrm>
            <a:off x="578224" y="1588369"/>
            <a:ext cx="3675569" cy="472565"/>
          </a:xfrm>
          <a:prstGeom prst="rect">
            <a:avLst/>
          </a:prstGeom>
          <a:noFill/>
        </p:spPr>
        <p:txBody>
          <a:bodyPr wrap="square" rtlCol="0">
            <a:spAutoFit/>
          </a:bodyPr>
          <a:lstStyle/>
          <a:p>
            <a:r>
              <a:rPr lang="en-US" sz="2471" dirty="0"/>
              <a:t>Detect antineutrinos via:</a:t>
            </a:r>
          </a:p>
        </p:txBody>
      </p:sp>
      <p:sp>
        <p:nvSpPr>
          <p:cNvPr id="11" name="TextBox 10"/>
          <p:cNvSpPr txBox="1"/>
          <p:nvPr/>
        </p:nvSpPr>
        <p:spPr>
          <a:xfrm>
            <a:off x="578224" y="2777302"/>
            <a:ext cx="4112907" cy="852798"/>
          </a:xfrm>
          <a:prstGeom prst="rect">
            <a:avLst/>
          </a:prstGeom>
          <a:noFill/>
        </p:spPr>
        <p:txBody>
          <a:bodyPr wrap="square" rtlCol="0">
            <a:spAutoFit/>
          </a:bodyPr>
          <a:lstStyle/>
          <a:p>
            <a:r>
              <a:rPr lang="en-US" sz="2471" i="1" dirty="0"/>
              <a:t>Delayed coincidence means very low backgrounds!</a:t>
            </a:r>
          </a:p>
        </p:txBody>
      </p:sp>
      <p:grpSp>
        <p:nvGrpSpPr>
          <p:cNvPr id="15" name="Group 14"/>
          <p:cNvGrpSpPr/>
          <p:nvPr/>
        </p:nvGrpSpPr>
        <p:grpSpPr>
          <a:xfrm>
            <a:off x="1570582" y="2162600"/>
            <a:ext cx="2357927" cy="472565"/>
            <a:chOff x="1627593" y="2450947"/>
            <a:chExt cx="2672317" cy="535574"/>
          </a:xfrm>
        </p:grpSpPr>
        <p:sp>
          <p:nvSpPr>
            <p:cNvPr id="12" name="TextBox 11"/>
            <p:cNvSpPr txBox="1"/>
            <p:nvPr/>
          </p:nvSpPr>
          <p:spPr>
            <a:xfrm>
              <a:off x="1627593" y="2450947"/>
              <a:ext cx="2672317" cy="535574"/>
            </a:xfrm>
            <a:prstGeom prst="rect">
              <a:avLst/>
            </a:prstGeom>
            <a:noFill/>
          </p:spPr>
          <p:txBody>
            <a:bodyPr wrap="square" rtlCol="0">
              <a:spAutoFit/>
            </a:bodyPr>
            <a:lstStyle/>
            <a:p>
              <a:r>
                <a:rPr lang="en-US" sz="2471" dirty="0" err="1"/>
                <a:t>ν</a:t>
              </a:r>
              <a:r>
                <a:rPr lang="en-US" sz="2471" baseline="-25000" dirty="0" err="1"/>
                <a:t>e</a:t>
              </a:r>
              <a:r>
                <a:rPr lang="en-US" sz="2471" dirty="0"/>
                <a:t> + </a:t>
              </a:r>
              <a:r>
                <a:rPr lang="en-US" sz="2471" dirty="0" err="1"/>
                <a:t>p</a:t>
              </a:r>
              <a:r>
                <a:rPr lang="en-US" sz="2471" dirty="0"/>
                <a:t> </a:t>
              </a:r>
              <a:r>
                <a:rPr lang="en-US" sz="2471" dirty="0" err="1">
                  <a:latin typeface="Wingdings"/>
                  <a:ea typeface="Wingdings"/>
                  <a:cs typeface="Wingdings"/>
                </a:rPr>
                <a:t></a:t>
              </a:r>
              <a:r>
                <a:rPr lang="en-US" sz="2471" dirty="0"/>
                <a:t> </a:t>
              </a:r>
              <a:r>
                <a:rPr lang="en-US" sz="2471" dirty="0" err="1"/>
                <a:t>e</a:t>
              </a:r>
              <a:r>
                <a:rPr lang="en-US" sz="2471" baseline="30000" dirty="0"/>
                <a:t>+</a:t>
              </a:r>
              <a:r>
                <a:rPr lang="en-US" sz="2471" dirty="0"/>
                <a:t> + </a:t>
              </a:r>
              <a:r>
                <a:rPr lang="en-US" sz="2471" dirty="0" err="1"/>
                <a:t>n</a:t>
              </a:r>
              <a:endParaRPr lang="en-US" sz="2471" dirty="0"/>
            </a:p>
          </p:txBody>
        </p:sp>
        <p:cxnSp>
          <p:nvCxnSpPr>
            <p:cNvPr id="14" name="Straight Connector 13"/>
            <p:cNvCxnSpPr/>
            <p:nvPr/>
          </p:nvCxnSpPr>
          <p:spPr>
            <a:xfrm>
              <a:off x="1676913" y="2635897"/>
              <a:ext cx="283595"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8" name="Straight Arrow Connector 17"/>
          <p:cNvCxnSpPr/>
          <p:nvPr/>
        </p:nvCxnSpPr>
        <p:spPr>
          <a:xfrm rot="10800000">
            <a:off x="3928509" y="6146770"/>
            <a:ext cx="492129" cy="1401"/>
          </a:xfrm>
          <a:prstGeom prst="straightConnector1">
            <a:avLst/>
          </a:prstGeom>
          <a:ln w="28575" cap="flat" cmpd="sng" algn="ctr">
            <a:solidFill>
              <a:srgbClr val="FF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rot="5400000" flipH="1" flipV="1">
            <a:off x="6654096" y="4140297"/>
            <a:ext cx="342701" cy="2"/>
          </a:xfrm>
          <a:prstGeom prst="straightConnector1">
            <a:avLst/>
          </a:prstGeom>
          <a:ln w="28575"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 name="Footer Placeholder 2"/>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5073496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Neutrino_Graphic-small"/>
          <p:cNvPicPr>
            <a:picLocks noChangeAspect="1" noChangeArrowheads="1"/>
          </p:cNvPicPr>
          <p:nvPr/>
        </p:nvPicPr>
        <p:blipFill>
          <a:blip r:embed="rId3"/>
          <a:srcRect l="8031" t="7068" r="9123" b="9761"/>
          <a:stretch>
            <a:fillRect/>
          </a:stretch>
        </p:blipFill>
        <p:spPr bwMode="auto">
          <a:xfrm>
            <a:off x="4245761" y="558800"/>
            <a:ext cx="4678393" cy="5867400"/>
          </a:xfrm>
          <a:prstGeom prst="rect">
            <a:avLst/>
          </a:prstGeom>
          <a:noFill/>
        </p:spPr>
      </p:pic>
      <p:sp>
        <p:nvSpPr>
          <p:cNvPr id="6" name="Text Box 21"/>
          <p:cNvSpPr txBox="1">
            <a:spLocks noChangeArrowheads="1"/>
          </p:cNvSpPr>
          <p:nvPr/>
        </p:nvSpPr>
        <p:spPr bwMode="auto">
          <a:xfrm>
            <a:off x="6663436" y="6596391"/>
            <a:ext cx="3208947" cy="253713"/>
          </a:xfrm>
          <a:prstGeom prst="rect">
            <a:avLst/>
          </a:prstGeom>
          <a:noFill/>
          <a:ln w="9525">
            <a:noFill/>
            <a:miter lim="800000"/>
            <a:headEnd/>
            <a:tailEnd/>
          </a:ln>
        </p:spPr>
        <p:txBody>
          <a:bodyPr wrap="square" lIns="89844" tIns="44921" rIns="89844" bIns="44921">
            <a:prstTxWarp prst="textNoShape">
              <a:avLst/>
            </a:prstTxWarp>
            <a:spAutoFit/>
          </a:bodyPr>
          <a:lstStyle/>
          <a:p>
            <a:pPr defTabSz="805829" eaLnBrk="0" hangingPunct="0"/>
            <a:r>
              <a:rPr lang="en-US" sz="1059" kern="0" dirty="0">
                <a:solidFill>
                  <a:srgbClr val="000514"/>
                </a:solidFill>
                <a:latin typeface="Arial" pitchFamily="1" charset="0"/>
                <a:ea typeface="ＭＳ Ｐゴシック" pitchFamily="1" charset="-128"/>
                <a:cs typeface="ＭＳ Ｐゴシック" pitchFamily="1" charset="-128"/>
              </a:rPr>
              <a:t>Image courtesy National Geographic</a:t>
            </a:r>
          </a:p>
        </p:txBody>
      </p:sp>
      <p:sp>
        <p:nvSpPr>
          <p:cNvPr id="3" name="Content Placeholder 2"/>
          <p:cNvSpPr>
            <a:spLocks noGrp="1"/>
          </p:cNvSpPr>
          <p:nvPr>
            <p:ph idx="1"/>
          </p:nvPr>
        </p:nvSpPr>
        <p:spPr>
          <a:xfrm>
            <a:off x="430311" y="1562102"/>
            <a:ext cx="3852429" cy="5003798"/>
          </a:xfrm>
        </p:spPr>
        <p:txBody>
          <a:bodyPr>
            <a:normAutofit fontScale="92500" lnSpcReduction="20000"/>
          </a:bodyPr>
          <a:lstStyle/>
          <a:p>
            <a:r>
              <a:rPr lang="en-US" dirty="0" smtClean="0"/>
              <a:t>780 </a:t>
            </a:r>
            <a:r>
              <a:rPr lang="en-US" dirty="0" err="1" smtClean="0"/>
              <a:t>tonnes</a:t>
            </a:r>
            <a:r>
              <a:rPr lang="en-US" dirty="0" smtClean="0"/>
              <a:t> of liquid </a:t>
            </a:r>
            <a:r>
              <a:rPr lang="en-US" dirty="0" err="1" smtClean="0"/>
              <a:t>scintillator</a:t>
            </a:r>
            <a:r>
              <a:rPr lang="en-US" dirty="0" smtClean="0"/>
              <a:t> as active volume</a:t>
            </a:r>
          </a:p>
          <a:p>
            <a:pPr lvl="1"/>
            <a:r>
              <a:rPr lang="en-US" dirty="0" smtClean="0"/>
              <a:t>Can be loaded with double beta decay isotope</a:t>
            </a:r>
          </a:p>
          <a:p>
            <a:r>
              <a:rPr lang="en-US" dirty="0" smtClean="0"/>
              <a:t>~9500 </a:t>
            </a:r>
            <a:r>
              <a:rPr lang="en-US" dirty="0" err="1" smtClean="0"/>
              <a:t>PMTs</a:t>
            </a:r>
            <a:endParaRPr lang="en-US" dirty="0" smtClean="0"/>
          </a:p>
          <a:p>
            <a:r>
              <a:rPr lang="en-US" dirty="0" smtClean="0"/>
              <a:t>1500 + 5300 tons ultra-pure water shielding</a:t>
            </a:r>
          </a:p>
          <a:p>
            <a:r>
              <a:rPr lang="en-US" dirty="0" smtClean="0"/>
              <a:t>6800’ underground in SNOLAB</a:t>
            </a:r>
          </a:p>
          <a:p>
            <a:endParaRPr lang="en-US" dirty="0"/>
          </a:p>
        </p:txBody>
      </p:sp>
      <p:pic>
        <p:nvPicPr>
          <p:cNvPr id="4" name="Picture 3" descr="sno+logo.png"/>
          <p:cNvPicPr>
            <a:picLocks noChangeAspect="1"/>
          </p:cNvPicPr>
          <p:nvPr/>
        </p:nvPicPr>
        <p:blipFill>
          <a:blip r:embed="rId4" cstate="print"/>
          <a:srcRect t="1614"/>
          <a:stretch>
            <a:fillRect/>
          </a:stretch>
        </p:blipFill>
        <p:spPr>
          <a:xfrm>
            <a:off x="1203346" y="337259"/>
            <a:ext cx="1982961" cy="907344"/>
          </a:xfrm>
          <a:prstGeom prst="rect">
            <a:avLst/>
          </a:prstGeom>
          <a:ln w="34925" cap="flat" cmpd="sng" algn="ctr">
            <a:solidFill>
              <a:schemeClr val="bg1"/>
            </a:solidFill>
            <a:prstDash val="solid"/>
            <a:round/>
            <a:headEnd type="none" w="med" len="med"/>
            <a:tailEnd type="none" w="med" len="med"/>
          </a:ln>
        </p:spPr>
      </p:pic>
      <p:sp>
        <p:nvSpPr>
          <p:cNvPr id="2" name="Footer Placeholder 1"/>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38500781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smtClean="0"/>
              <a:t>Supernova Neutrinos</a:t>
            </a:r>
            <a:endParaRPr lang="en-US" dirty="0"/>
          </a:p>
        </p:txBody>
      </p:sp>
      <p:sp>
        <p:nvSpPr>
          <p:cNvPr id="3" name="Content Placeholder 2"/>
          <p:cNvSpPr>
            <a:spLocks noGrp="1"/>
          </p:cNvSpPr>
          <p:nvPr>
            <p:ph idx="1"/>
          </p:nvPr>
        </p:nvSpPr>
        <p:spPr>
          <a:xfrm>
            <a:off x="578224" y="1600205"/>
            <a:ext cx="4430321" cy="4916458"/>
          </a:xfrm>
        </p:spPr>
        <p:txBody>
          <a:bodyPr>
            <a:normAutofit fontScale="92500" lnSpcReduction="20000"/>
          </a:bodyPr>
          <a:lstStyle/>
          <a:p>
            <a:pPr marL="301175" indent="-301175" defTabSz="396430">
              <a:lnSpc>
                <a:spcPct val="90000"/>
              </a:lnSpc>
            </a:pPr>
            <a:r>
              <a:rPr lang="en-US" sz="2471" dirty="0"/>
              <a:t>Type II supernovae release ~99% of their gravitational binding energy as neutrinos</a:t>
            </a:r>
          </a:p>
          <a:p>
            <a:pPr marL="654179" lvl="1" indent="-250745" defTabSz="396430">
              <a:lnSpc>
                <a:spcPct val="90000"/>
              </a:lnSpc>
            </a:pPr>
            <a:r>
              <a:rPr lang="en-US" sz="2118" dirty="0"/>
              <a:t>More neutrinos in a few seconds than in the rest of the star’s life combined</a:t>
            </a:r>
          </a:p>
          <a:p>
            <a:pPr marL="654179" lvl="1" indent="-250745" defTabSz="396430">
              <a:lnSpc>
                <a:spcPct val="90000"/>
              </a:lnSpc>
            </a:pPr>
            <a:r>
              <a:rPr lang="en-US" sz="2118" dirty="0"/>
              <a:t>Burst detectable at galactic distances</a:t>
            </a:r>
          </a:p>
          <a:p>
            <a:r>
              <a:rPr lang="en-US" sz="2471" dirty="0"/>
              <a:t>Galactic supernovae estimated to happen ~once in 30 years</a:t>
            </a:r>
          </a:p>
          <a:p>
            <a:r>
              <a:rPr lang="en-US" sz="2471" dirty="0"/>
              <a:t>Neutrinos provide “early warning” of supernova for optical observations</a:t>
            </a:r>
          </a:p>
          <a:p>
            <a:r>
              <a:rPr lang="en-US" sz="2471" dirty="0"/>
              <a:t>Neutrinos provide information on neutrino oscillations, the supernova itself, cosmological parameters, etc. </a:t>
            </a:r>
          </a:p>
        </p:txBody>
      </p:sp>
      <p:pic>
        <p:nvPicPr>
          <p:cNvPr id="5" name="Picture 4"/>
          <p:cNvPicPr>
            <a:picLocks noChangeAspect="1"/>
          </p:cNvPicPr>
          <p:nvPr/>
        </p:nvPicPr>
        <p:blipFill>
          <a:blip r:embed="rId3"/>
          <a:stretch>
            <a:fillRect/>
          </a:stretch>
        </p:blipFill>
        <p:spPr>
          <a:xfrm>
            <a:off x="5215260" y="2363085"/>
            <a:ext cx="3641957" cy="2909659"/>
          </a:xfrm>
          <a:prstGeom prst="rect">
            <a:avLst/>
          </a:prstGeom>
        </p:spPr>
      </p:pic>
      <p:sp>
        <p:nvSpPr>
          <p:cNvPr id="6" name="TextBox 5"/>
          <p:cNvSpPr txBox="1"/>
          <p:nvPr/>
        </p:nvSpPr>
        <p:spPr>
          <a:xfrm>
            <a:off x="5378115" y="1977571"/>
            <a:ext cx="3348737" cy="336695"/>
          </a:xfrm>
          <a:prstGeom prst="rect">
            <a:avLst/>
          </a:prstGeom>
          <a:noFill/>
        </p:spPr>
        <p:txBody>
          <a:bodyPr wrap="none" rtlCol="0">
            <a:spAutoFit/>
          </a:bodyPr>
          <a:lstStyle/>
          <a:p>
            <a:pPr algn="ctr"/>
            <a:r>
              <a:rPr lang="en-US" sz="1588" dirty="0">
                <a:solidFill>
                  <a:srgbClr val="000090"/>
                </a:solidFill>
              </a:rPr>
              <a:t>Expected signal for a 10kPc Supernova</a:t>
            </a:r>
          </a:p>
        </p:txBody>
      </p:sp>
      <p:sp>
        <p:nvSpPr>
          <p:cNvPr id="4" name="Footer Placeholder 3"/>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819239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smtClean="0"/>
              <a:t>The SNO+ Story</a:t>
            </a:r>
            <a:endParaRPr lang="en-US" dirty="0"/>
          </a:p>
        </p:txBody>
      </p:sp>
      <p:sp>
        <p:nvSpPr>
          <p:cNvPr id="4" name="Content Placeholder 3"/>
          <p:cNvSpPr>
            <a:spLocks noGrp="1"/>
          </p:cNvSpPr>
          <p:nvPr>
            <p:ph idx="1"/>
          </p:nvPr>
        </p:nvSpPr>
        <p:spPr>
          <a:xfrm>
            <a:off x="578225" y="1417638"/>
            <a:ext cx="7617760" cy="5294852"/>
          </a:xfrm>
        </p:spPr>
        <p:txBody>
          <a:bodyPr>
            <a:normAutofit fontScale="70000" lnSpcReduction="20000"/>
          </a:bodyPr>
          <a:lstStyle/>
          <a:p>
            <a:r>
              <a:rPr lang="en-US" dirty="0" smtClean="0"/>
              <a:t>Past</a:t>
            </a:r>
          </a:p>
          <a:p>
            <a:pPr lvl="1"/>
            <a:r>
              <a:rPr lang="en-US" dirty="0" smtClean="0"/>
              <a:t>Identify acrylic compatible </a:t>
            </a:r>
            <a:r>
              <a:rPr lang="en-US" dirty="0" err="1" smtClean="0"/>
              <a:t>scintillator</a:t>
            </a:r>
            <a:endParaRPr lang="en-US" dirty="0" smtClean="0"/>
          </a:p>
          <a:p>
            <a:pPr lvl="1"/>
            <a:r>
              <a:rPr lang="en-US" dirty="0" smtClean="0"/>
              <a:t>Install acrylic vessel hold-down net</a:t>
            </a:r>
          </a:p>
          <a:p>
            <a:pPr lvl="1"/>
            <a:r>
              <a:rPr lang="en-US" dirty="0" smtClean="0"/>
              <a:t>Upgrade electronics</a:t>
            </a:r>
          </a:p>
          <a:p>
            <a:pPr lvl="1"/>
            <a:r>
              <a:rPr lang="en-US" dirty="0" smtClean="0"/>
              <a:t>Clean acrylic vessel</a:t>
            </a:r>
          </a:p>
          <a:p>
            <a:r>
              <a:rPr lang="en-US" dirty="0" smtClean="0"/>
              <a:t>Present</a:t>
            </a:r>
          </a:p>
          <a:p>
            <a:pPr lvl="1"/>
            <a:r>
              <a:rPr lang="en-US" dirty="0" smtClean="0"/>
              <a:t>Design purification systems for tellurium and surfactant</a:t>
            </a:r>
          </a:p>
          <a:p>
            <a:pPr lvl="1"/>
            <a:r>
              <a:rPr lang="en-US" dirty="0" smtClean="0"/>
              <a:t>Install </a:t>
            </a:r>
            <a:r>
              <a:rPr lang="en-US" dirty="0" err="1" smtClean="0"/>
              <a:t>scintillator</a:t>
            </a:r>
            <a:r>
              <a:rPr lang="en-US" dirty="0" smtClean="0"/>
              <a:t> purification plant</a:t>
            </a:r>
          </a:p>
          <a:p>
            <a:pPr lvl="1"/>
            <a:r>
              <a:rPr lang="en-US" dirty="0" smtClean="0"/>
              <a:t>Fill detector with water</a:t>
            </a:r>
          </a:p>
          <a:p>
            <a:pPr lvl="1"/>
            <a:r>
              <a:rPr lang="en-US" dirty="0" smtClean="0"/>
              <a:t>Upgrade calibrations and </a:t>
            </a:r>
            <a:r>
              <a:rPr lang="en-US" dirty="0" err="1" smtClean="0"/>
              <a:t>covergas</a:t>
            </a:r>
            <a:r>
              <a:rPr lang="en-US" dirty="0" smtClean="0"/>
              <a:t> systems</a:t>
            </a:r>
          </a:p>
          <a:p>
            <a:r>
              <a:rPr lang="en-US" dirty="0" smtClean="0"/>
              <a:t>Future</a:t>
            </a:r>
          </a:p>
          <a:p>
            <a:pPr lvl="1"/>
            <a:r>
              <a:rPr lang="en-US" dirty="0" smtClean="0"/>
              <a:t>Operate water filled detector to study backgrounds and nucleon decay - 2015</a:t>
            </a:r>
          </a:p>
          <a:p>
            <a:pPr lvl="1"/>
            <a:r>
              <a:rPr lang="en-US" dirty="0" smtClean="0"/>
              <a:t>Commission </a:t>
            </a:r>
            <a:r>
              <a:rPr lang="en-US" dirty="0" err="1" smtClean="0"/>
              <a:t>scintillator</a:t>
            </a:r>
            <a:r>
              <a:rPr lang="en-US" dirty="0" smtClean="0"/>
              <a:t> plant and fill detector with </a:t>
            </a:r>
            <a:r>
              <a:rPr lang="en-US" dirty="0" err="1" smtClean="0"/>
              <a:t>scintillator</a:t>
            </a:r>
            <a:r>
              <a:rPr lang="en-US" dirty="0" smtClean="0"/>
              <a:t> – 2015-2016</a:t>
            </a:r>
          </a:p>
          <a:p>
            <a:pPr lvl="1"/>
            <a:r>
              <a:rPr lang="en-US" dirty="0" smtClean="0"/>
              <a:t>Install isotope and surfactant purification equipment – 2016</a:t>
            </a:r>
          </a:p>
          <a:p>
            <a:pPr lvl="1"/>
            <a:r>
              <a:rPr lang="en-US" dirty="0" smtClean="0"/>
              <a:t>Purify and load DBD isotope – 2016-2017</a:t>
            </a:r>
          </a:p>
          <a:p>
            <a:endParaRPr lang="en-US" dirty="0"/>
          </a:p>
        </p:txBody>
      </p:sp>
      <p:sp>
        <p:nvSpPr>
          <p:cNvPr id="3" name="Footer Placeholder 2"/>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19642838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smtClean="0"/>
              <a:t>Install AV Hold-Down Net</a:t>
            </a:r>
            <a:endParaRPr lang="en-US" dirty="0"/>
          </a:p>
        </p:txBody>
      </p:sp>
      <p:pic>
        <p:nvPicPr>
          <p:cNvPr id="4" name="Picture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30" y="1505700"/>
            <a:ext cx="3536156" cy="4183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6" name="TextBox 5"/>
          <p:cNvSpPr txBox="1"/>
          <p:nvPr/>
        </p:nvSpPr>
        <p:spPr>
          <a:xfrm>
            <a:off x="134470" y="5813184"/>
            <a:ext cx="8875059" cy="484590"/>
          </a:xfrm>
          <a:prstGeom prst="rect">
            <a:avLst/>
          </a:prstGeom>
          <a:noFill/>
        </p:spPr>
        <p:txBody>
          <a:bodyPr wrap="square" lIns="89885" tIns="44943" rIns="89885" bIns="44943" rtlCol="0">
            <a:spAutoFit/>
          </a:bodyPr>
          <a:lstStyle/>
          <a:p>
            <a:pPr algn="ctr"/>
            <a:r>
              <a:rPr lang="en-US" sz="2559" b="1" i="1" dirty="0">
                <a:solidFill>
                  <a:srgbClr val="0000FF"/>
                </a:solidFill>
              </a:rPr>
              <a:t>Hold-down anchors and new floor liner installed</a:t>
            </a:r>
          </a:p>
        </p:txBody>
      </p:sp>
      <p:pic>
        <p:nvPicPr>
          <p:cNvPr id="7" name="Picture 6"/>
          <p:cNvPicPr>
            <a:picLocks noChangeAspect="1"/>
          </p:cNvPicPr>
          <p:nvPr/>
        </p:nvPicPr>
        <p:blipFill>
          <a:blip r:embed="rId4"/>
          <a:stretch>
            <a:fillRect/>
          </a:stretch>
        </p:blipFill>
        <p:spPr>
          <a:xfrm>
            <a:off x="4096447" y="2273301"/>
            <a:ext cx="4674964" cy="2867041"/>
          </a:xfrm>
          <a:prstGeom prst="rect">
            <a:avLst/>
          </a:prstGeom>
        </p:spPr>
      </p:pic>
      <p:sp>
        <p:nvSpPr>
          <p:cNvPr id="3" name="Footer Placeholder 2"/>
          <p:cNvSpPr>
            <a:spLocks noGrp="1"/>
          </p:cNvSpPr>
          <p:nvPr>
            <p:ph type="ftr" sz="quarter" idx="11"/>
          </p:nvPr>
        </p:nvSpPr>
        <p:spPr/>
        <p:txBody>
          <a:bodyPr/>
          <a:lstStyle/>
          <a:p>
            <a:r>
              <a:rPr lang="en-CA" smtClean="0"/>
              <a:t>CAP Congress, Edmonton, June 2015</a:t>
            </a:r>
            <a:endParaRPr lang="en-US" dirty="0"/>
          </a:p>
        </p:txBody>
      </p:sp>
    </p:spTree>
    <p:extLst>
      <p:ext uri="{BB962C8B-B14F-4D97-AF65-F5344CB8AC3E}">
        <p14:creationId xmlns:p14="http://schemas.microsoft.com/office/powerpoint/2010/main" val="35557258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7166" y="1828800"/>
            <a:ext cx="4683847" cy="3619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a:tailEnd/>
              </a14:hiddenLine>
            </a:ext>
          </a:extLst>
        </p:spPr>
      </p:pic>
      <p:pic>
        <p:nvPicPr>
          <p:cNvPr id="4" name="Picture 1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30" y="1505700"/>
            <a:ext cx="3536156" cy="4183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9" name="TextBox 8"/>
          <p:cNvSpPr txBox="1"/>
          <p:nvPr/>
        </p:nvSpPr>
        <p:spPr>
          <a:xfrm>
            <a:off x="630056" y="5853733"/>
            <a:ext cx="7979649" cy="878415"/>
          </a:xfrm>
          <a:prstGeom prst="rect">
            <a:avLst/>
          </a:prstGeom>
          <a:noFill/>
        </p:spPr>
        <p:txBody>
          <a:bodyPr wrap="square" lIns="89885" tIns="44943" rIns="89885" bIns="44943" rtlCol="0">
            <a:spAutoFit/>
          </a:bodyPr>
          <a:lstStyle/>
          <a:p>
            <a:pPr algn="ctr"/>
            <a:r>
              <a:rPr lang="en-US" sz="2559" b="1" i="1" dirty="0">
                <a:solidFill>
                  <a:srgbClr val="0000FF"/>
                </a:solidFill>
              </a:rPr>
              <a:t>Hold-down rope net installed, pre-tensioned, and tested by “float the boat” testing. </a:t>
            </a:r>
          </a:p>
        </p:txBody>
      </p:sp>
      <p:sp>
        <p:nvSpPr>
          <p:cNvPr id="18" name="Title 1"/>
          <p:cNvSpPr>
            <a:spLocks noGrp="1"/>
          </p:cNvSpPr>
          <p:nvPr>
            <p:ph type="title"/>
          </p:nvPr>
        </p:nvSpPr>
        <p:spPr>
          <a:xfrm>
            <a:off x="578224" y="274638"/>
            <a:ext cx="7987553" cy="1143000"/>
          </a:xfrm>
          <a:effectLst>
            <a:outerShdw blurRad="50800" dist="38100" dir="2700000">
              <a:srgbClr val="000000">
                <a:alpha val="43000"/>
              </a:srgbClr>
            </a:outerShdw>
          </a:effectLst>
        </p:spPr>
        <p:txBody>
          <a:bodyPr/>
          <a:lstStyle/>
          <a:p>
            <a:r>
              <a:rPr lang="en-US" dirty="0" smtClean="0"/>
              <a:t>Install AV Hold-Down Net</a:t>
            </a:r>
            <a:endParaRPr lang="en-US" dirty="0"/>
          </a:p>
        </p:txBody>
      </p:sp>
      <p:sp>
        <p:nvSpPr>
          <p:cNvPr id="2" name="Footer Placeholder 1"/>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24125705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34470" y="4876800"/>
            <a:ext cx="8875059" cy="1272241"/>
          </a:xfrm>
          <a:prstGeom prst="rect">
            <a:avLst/>
          </a:prstGeom>
          <a:noFill/>
        </p:spPr>
        <p:txBody>
          <a:bodyPr wrap="square" lIns="89885" tIns="44943" rIns="89885" bIns="44943" rtlCol="0" anchor="ctr">
            <a:spAutoFit/>
          </a:bodyPr>
          <a:lstStyle/>
          <a:p>
            <a:pPr algn="ctr"/>
            <a:r>
              <a:rPr lang="en-US" sz="2559" b="1" i="1" dirty="0">
                <a:solidFill>
                  <a:srgbClr val="0000FF"/>
                </a:solidFill>
              </a:rPr>
              <a:t>Essentially had to install an industrial petrochemical processing facility underground. Major piping/vessel installation done, working on leak checking, then cleaning &amp; </a:t>
            </a:r>
            <a:r>
              <a:rPr lang="en-US" sz="2559" b="1" i="1" dirty="0" err="1">
                <a:solidFill>
                  <a:srgbClr val="0000FF"/>
                </a:solidFill>
              </a:rPr>
              <a:t>passivation</a:t>
            </a:r>
            <a:endParaRPr lang="en-US" sz="2559" b="1" i="1" dirty="0">
              <a:solidFill>
                <a:srgbClr val="0000FF"/>
              </a:solidFill>
            </a:endParaRPr>
          </a:p>
        </p:txBody>
      </p:sp>
      <p:sp>
        <p:nvSpPr>
          <p:cNvPr id="14" name="Title 1"/>
          <p:cNvSpPr>
            <a:spLocks noGrp="1"/>
          </p:cNvSpPr>
          <p:nvPr>
            <p:ph type="title"/>
          </p:nvPr>
        </p:nvSpPr>
        <p:spPr>
          <a:xfrm>
            <a:off x="578224" y="195142"/>
            <a:ext cx="7987553" cy="1143000"/>
          </a:xfrm>
          <a:effectLst>
            <a:outerShdw blurRad="50800" dist="38100" dir="2700000">
              <a:srgbClr val="000000">
                <a:alpha val="43000"/>
              </a:srgbClr>
            </a:outerShdw>
          </a:effectLst>
        </p:spPr>
        <p:txBody>
          <a:bodyPr/>
          <a:lstStyle/>
          <a:p>
            <a:r>
              <a:rPr lang="en-US" dirty="0" err="1" smtClean="0"/>
              <a:t>Scintillator</a:t>
            </a:r>
            <a:r>
              <a:rPr lang="en-US" dirty="0" smtClean="0"/>
              <a:t> Process System</a:t>
            </a:r>
            <a:endParaRPr lang="en-US" dirty="0"/>
          </a:p>
        </p:txBody>
      </p:sp>
      <p:pic>
        <p:nvPicPr>
          <p:cNvPr id="10" name="Picture 9"/>
          <p:cNvPicPr>
            <a:picLocks noChangeAspect="1"/>
          </p:cNvPicPr>
          <p:nvPr/>
        </p:nvPicPr>
        <p:blipFill>
          <a:blip r:embed="rId3"/>
          <a:stretch>
            <a:fillRect/>
          </a:stretch>
        </p:blipFill>
        <p:spPr>
          <a:xfrm>
            <a:off x="578224" y="1914742"/>
            <a:ext cx="4798084" cy="2524398"/>
          </a:xfrm>
          <a:prstGeom prst="rect">
            <a:avLst/>
          </a:prstGeom>
        </p:spPr>
      </p:pic>
      <p:pic>
        <p:nvPicPr>
          <p:cNvPr id="11" name="Picture 10"/>
          <p:cNvPicPr>
            <a:picLocks noChangeAspect="1"/>
          </p:cNvPicPr>
          <p:nvPr/>
        </p:nvPicPr>
        <p:blipFill>
          <a:blip r:embed="rId4"/>
          <a:stretch>
            <a:fillRect/>
          </a:stretch>
        </p:blipFill>
        <p:spPr>
          <a:xfrm>
            <a:off x="5542907" y="1914742"/>
            <a:ext cx="3365863" cy="2524398"/>
          </a:xfrm>
          <a:prstGeom prst="rect">
            <a:avLst/>
          </a:prstGeom>
        </p:spPr>
      </p:pic>
      <p:sp>
        <p:nvSpPr>
          <p:cNvPr id="2" name="Footer Placeholder 1"/>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14745247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34471" y="5566402"/>
            <a:ext cx="8875059" cy="1272241"/>
          </a:xfrm>
          <a:prstGeom prst="rect">
            <a:avLst/>
          </a:prstGeom>
          <a:noFill/>
        </p:spPr>
        <p:txBody>
          <a:bodyPr wrap="square" lIns="89885" tIns="44943" rIns="89885" bIns="44943" rtlCol="0" anchor="ctr">
            <a:spAutoFit/>
          </a:bodyPr>
          <a:lstStyle/>
          <a:p>
            <a:pPr algn="ctr"/>
            <a:r>
              <a:rPr lang="en-US" sz="2559" b="1" i="1" dirty="0">
                <a:solidFill>
                  <a:srgbClr val="0000FF"/>
                </a:solidFill>
              </a:rPr>
              <a:t>Essentially had to install an industrial petrochemical processing facility underground. Major piping/vessel installation done, working on leak checking, then cleaning &amp; </a:t>
            </a:r>
            <a:r>
              <a:rPr lang="en-US" sz="2559" b="1" i="1" dirty="0" err="1">
                <a:solidFill>
                  <a:srgbClr val="0000FF"/>
                </a:solidFill>
              </a:rPr>
              <a:t>passivation</a:t>
            </a:r>
            <a:endParaRPr lang="en-US" sz="2559" b="1" i="1" dirty="0">
              <a:solidFill>
                <a:srgbClr val="0000FF"/>
              </a:solidFill>
            </a:endParaRPr>
          </a:p>
        </p:txBody>
      </p:sp>
      <p:sp>
        <p:nvSpPr>
          <p:cNvPr id="14" name="Title 1"/>
          <p:cNvSpPr>
            <a:spLocks noGrp="1"/>
          </p:cNvSpPr>
          <p:nvPr>
            <p:ph type="title"/>
          </p:nvPr>
        </p:nvSpPr>
        <p:spPr>
          <a:xfrm>
            <a:off x="578224" y="195142"/>
            <a:ext cx="7987553" cy="1143000"/>
          </a:xfrm>
          <a:effectLst>
            <a:outerShdw blurRad="50800" dist="38100" dir="2700000">
              <a:srgbClr val="000000">
                <a:alpha val="43000"/>
              </a:srgbClr>
            </a:outerShdw>
          </a:effectLst>
        </p:spPr>
        <p:txBody>
          <a:bodyPr/>
          <a:lstStyle/>
          <a:p>
            <a:r>
              <a:rPr lang="en-US" dirty="0" err="1" smtClean="0"/>
              <a:t>Scintillator</a:t>
            </a:r>
            <a:r>
              <a:rPr lang="en-US" dirty="0" smtClean="0"/>
              <a:t> Process System</a:t>
            </a:r>
            <a:endParaRPr lang="en-US" dirty="0"/>
          </a:p>
        </p:txBody>
      </p:sp>
      <p:pic>
        <p:nvPicPr>
          <p:cNvPr id="6" name="Picture 5"/>
          <p:cNvPicPr>
            <a:picLocks noChangeAspect="1"/>
          </p:cNvPicPr>
          <p:nvPr/>
        </p:nvPicPr>
        <p:blipFill>
          <a:blip r:embed="rId3"/>
          <a:stretch>
            <a:fillRect/>
          </a:stretch>
        </p:blipFill>
        <p:spPr>
          <a:xfrm>
            <a:off x="695850" y="1272871"/>
            <a:ext cx="2789132" cy="3726463"/>
          </a:xfrm>
          <a:prstGeom prst="rect">
            <a:avLst/>
          </a:prstGeom>
        </p:spPr>
      </p:pic>
      <p:pic>
        <p:nvPicPr>
          <p:cNvPr id="8" name="Picture 7"/>
          <p:cNvPicPr>
            <a:picLocks noChangeAspect="1"/>
          </p:cNvPicPr>
          <p:nvPr/>
        </p:nvPicPr>
        <p:blipFill>
          <a:blip r:embed="rId4"/>
          <a:stretch>
            <a:fillRect/>
          </a:stretch>
        </p:blipFill>
        <p:spPr>
          <a:xfrm>
            <a:off x="5900262" y="1272871"/>
            <a:ext cx="2802547" cy="3726463"/>
          </a:xfrm>
          <a:prstGeom prst="rect">
            <a:avLst/>
          </a:prstGeom>
        </p:spPr>
      </p:pic>
      <p:pic>
        <p:nvPicPr>
          <p:cNvPr id="7" name="Picture 6"/>
          <p:cNvPicPr>
            <a:picLocks noChangeAspect="1"/>
          </p:cNvPicPr>
          <p:nvPr/>
        </p:nvPicPr>
        <p:blipFill>
          <a:blip r:embed="rId5"/>
          <a:stretch>
            <a:fillRect/>
          </a:stretch>
        </p:blipFill>
        <p:spPr>
          <a:xfrm>
            <a:off x="3103066" y="2974603"/>
            <a:ext cx="3374224" cy="2548365"/>
          </a:xfrm>
          <a:prstGeom prst="rect">
            <a:avLst/>
          </a:prstGeom>
          <a:ln w="28575" cap="flat" cmpd="sng" algn="ctr">
            <a:solidFill>
              <a:schemeClr val="bg1"/>
            </a:solidFill>
            <a:prstDash val="solid"/>
            <a:round/>
            <a:headEnd type="none" w="med" len="med"/>
            <a:tailEnd type="none" w="med" len="med"/>
          </a:ln>
        </p:spPr>
      </p:pic>
      <p:sp>
        <p:nvSpPr>
          <p:cNvPr id="2" name="Footer Placeholder 1"/>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38717580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34471" y="5960228"/>
            <a:ext cx="8875059" cy="484590"/>
          </a:xfrm>
          <a:prstGeom prst="rect">
            <a:avLst/>
          </a:prstGeom>
          <a:noFill/>
        </p:spPr>
        <p:txBody>
          <a:bodyPr wrap="square" lIns="89885" tIns="44943" rIns="89885" bIns="44943" rtlCol="0" anchor="ctr">
            <a:spAutoFit/>
          </a:bodyPr>
          <a:lstStyle/>
          <a:p>
            <a:pPr algn="ctr"/>
            <a:r>
              <a:rPr lang="en-US" sz="2559" b="1" i="1" dirty="0">
                <a:solidFill>
                  <a:srgbClr val="0000FF"/>
                </a:solidFill>
              </a:rPr>
              <a:t>Upper hemisphere – suspended platform</a:t>
            </a:r>
          </a:p>
        </p:txBody>
      </p:sp>
      <p:sp>
        <p:nvSpPr>
          <p:cNvPr id="12" name="Title 1"/>
          <p:cNvSpPr>
            <a:spLocks noGrp="1"/>
          </p:cNvSpPr>
          <p:nvPr>
            <p:ph type="title"/>
          </p:nvPr>
        </p:nvSpPr>
        <p:spPr>
          <a:xfrm>
            <a:off x="578224" y="274638"/>
            <a:ext cx="7987553" cy="1143000"/>
          </a:xfrm>
          <a:effectLst>
            <a:outerShdw blurRad="50800" dist="38100" dir="2700000">
              <a:srgbClr val="000000">
                <a:alpha val="43000"/>
              </a:srgbClr>
            </a:outerShdw>
          </a:effectLst>
        </p:spPr>
        <p:txBody>
          <a:bodyPr/>
          <a:lstStyle/>
          <a:p>
            <a:r>
              <a:rPr lang="en-US" dirty="0" smtClean="0"/>
              <a:t>Acrylic Vessel Cleaning</a:t>
            </a:r>
            <a:endParaRPr lang="en-US" dirty="0"/>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216" y="1620838"/>
            <a:ext cx="2209099" cy="3880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5852" y="1620838"/>
            <a:ext cx="5021584" cy="3880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sp>
        <p:nvSpPr>
          <p:cNvPr id="2" name="Footer Placeholder 1"/>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1493968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34471" y="5960228"/>
            <a:ext cx="8875059" cy="484590"/>
          </a:xfrm>
          <a:prstGeom prst="rect">
            <a:avLst/>
          </a:prstGeom>
          <a:noFill/>
        </p:spPr>
        <p:txBody>
          <a:bodyPr wrap="square" lIns="89885" tIns="44943" rIns="89885" bIns="44943" rtlCol="0" anchor="ctr">
            <a:spAutoFit/>
          </a:bodyPr>
          <a:lstStyle/>
          <a:p>
            <a:pPr algn="ctr"/>
            <a:r>
              <a:rPr lang="en-US" sz="2559" b="1" i="1" dirty="0">
                <a:solidFill>
                  <a:srgbClr val="0000FF"/>
                </a:solidFill>
              </a:rPr>
              <a:t>Lower hemisphere - rotating ladder</a:t>
            </a:r>
          </a:p>
        </p:txBody>
      </p:sp>
      <p:pic>
        <p:nvPicPr>
          <p:cNvPr id="7" name="Picture 6"/>
          <p:cNvPicPr>
            <a:picLocks noChangeAspect="1"/>
          </p:cNvPicPr>
          <p:nvPr/>
        </p:nvPicPr>
        <p:blipFill>
          <a:blip r:embed="rId3"/>
          <a:stretch>
            <a:fillRect/>
          </a:stretch>
        </p:blipFill>
        <p:spPr>
          <a:xfrm>
            <a:off x="785983" y="1417638"/>
            <a:ext cx="3399589" cy="4400713"/>
          </a:xfrm>
          <a:prstGeom prst="rect">
            <a:avLst/>
          </a:prstGeom>
        </p:spPr>
      </p:pic>
      <p:pic>
        <p:nvPicPr>
          <p:cNvPr id="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6945" y="1388908"/>
            <a:ext cx="3689732" cy="4429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
        <p:nvSpPr>
          <p:cNvPr id="14" name="Title 1"/>
          <p:cNvSpPr>
            <a:spLocks noGrp="1"/>
          </p:cNvSpPr>
          <p:nvPr>
            <p:ph type="title"/>
          </p:nvPr>
        </p:nvSpPr>
        <p:spPr>
          <a:xfrm>
            <a:off x="578224" y="274638"/>
            <a:ext cx="7987553" cy="1143000"/>
          </a:xfrm>
          <a:effectLst>
            <a:outerShdw blurRad="50800" dist="38100" dir="2700000">
              <a:srgbClr val="000000">
                <a:alpha val="43000"/>
              </a:srgbClr>
            </a:outerShdw>
          </a:effectLst>
        </p:spPr>
        <p:txBody>
          <a:bodyPr/>
          <a:lstStyle/>
          <a:p>
            <a:r>
              <a:rPr lang="en-US" dirty="0" smtClean="0"/>
              <a:t>Acrylic Vessel Cleaning</a:t>
            </a:r>
            <a:endParaRPr lang="en-US" dirty="0"/>
          </a:p>
        </p:txBody>
      </p:sp>
      <p:sp>
        <p:nvSpPr>
          <p:cNvPr id="2" name="Footer Placeholder 1"/>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2393018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34471" y="5960228"/>
            <a:ext cx="8875059" cy="484590"/>
          </a:xfrm>
          <a:prstGeom prst="rect">
            <a:avLst/>
          </a:prstGeom>
          <a:noFill/>
        </p:spPr>
        <p:txBody>
          <a:bodyPr wrap="square" lIns="89885" tIns="44943" rIns="89885" bIns="44943" rtlCol="0" anchor="ctr">
            <a:spAutoFit/>
          </a:bodyPr>
          <a:lstStyle/>
          <a:p>
            <a:pPr algn="ctr"/>
            <a:r>
              <a:rPr lang="en-US" sz="2559" b="1" i="1" dirty="0">
                <a:solidFill>
                  <a:srgbClr val="0000FF"/>
                </a:solidFill>
              </a:rPr>
              <a:t>Even the outside!</a:t>
            </a:r>
          </a:p>
        </p:txBody>
      </p:sp>
      <p:sp>
        <p:nvSpPr>
          <p:cNvPr id="14" name="Title 1"/>
          <p:cNvSpPr>
            <a:spLocks noGrp="1"/>
          </p:cNvSpPr>
          <p:nvPr>
            <p:ph type="title"/>
          </p:nvPr>
        </p:nvSpPr>
        <p:spPr>
          <a:xfrm>
            <a:off x="578224" y="274638"/>
            <a:ext cx="7987553" cy="1143000"/>
          </a:xfrm>
          <a:effectLst>
            <a:outerShdw blurRad="50800" dist="38100" dir="2700000">
              <a:srgbClr val="000000">
                <a:alpha val="43000"/>
              </a:srgbClr>
            </a:outerShdw>
          </a:effectLst>
        </p:spPr>
        <p:txBody>
          <a:bodyPr/>
          <a:lstStyle/>
          <a:p>
            <a:r>
              <a:rPr lang="en-US" dirty="0" smtClean="0"/>
              <a:t>Acrylic Vessel Cleaning</a:t>
            </a:r>
            <a:endParaRPr lang="en-US" dirty="0"/>
          </a:p>
        </p:txBody>
      </p:sp>
      <p:pic>
        <p:nvPicPr>
          <p:cNvPr id="8" name="Picture 7"/>
          <p:cNvPicPr>
            <a:picLocks noChangeAspect="1"/>
          </p:cNvPicPr>
          <p:nvPr/>
        </p:nvPicPr>
        <p:blipFill>
          <a:blip r:embed="rId3"/>
          <a:stretch>
            <a:fillRect/>
          </a:stretch>
        </p:blipFill>
        <p:spPr>
          <a:xfrm>
            <a:off x="1682439" y="1434354"/>
            <a:ext cx="5791884" cy="4353860"/>
          </a:xfrm>
          <a:prstGeom prst="rect">
            <a:avLst/>
          </a:prstGeom>
        </p:spPr>
      </p:pic>
      <p:sp>
        <p:nvSpPr>
          <p:cNvPr id="2" name="Footer Placeholder 1"/>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2891151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smtClean="0"/>
              <a:t>Water Filling</a:t>
            </a:r>
            <a:endParaRPr lang="en-US" dirty="0"/>
          </a:p>
        </p:txBody>
      </p:sp>
      <p:sp>
        <p:nvSpPr>
          <p:cNvPr id="4" name="TextBox 3"/>
          <p:cNvSpPr txBox="1"/>
          <p:nvPr/>
        </p:nvSpPr>
        <p:spPr>
          <a:xfrm>
            <a:off x="414617" y="6023255"/>
            <a:ext cx="8263219" cy="771237"/>
          </a:xfrm>
          <a:prstGeom prst="rect">
            <a:avLst/>
          </a:prstGeom>
          <a:noFill/>
        </p:spPr>
        <p:txBody>
          <a:bodyPr wrap="square" rtlCol="0">
            <a:spAutoFit/>
          </a:bodyPr>
          <a:lstStyle/>
          <a:p>
            <a:pPr algn="ctr"/>
            <a:r>
              <a:rPr lang="en-US" sz="2206" i="1" dirty="0">
                <a:solidFill>
                  <a:srgbClr val="FF0000"/>
                </a:solidFill>
              </a:rPr>
              <a:t>The detector and cavity are currently about half filled with water. This leads to interesting optics!</a:t>
            </a:r>
          </a:p>
        </p:txBody>
      </p:sp>
      <p:pic>
        <p:nvPicPr>
          <p:cNvPr id="8" name="Picture 7" descr="camera1.jpg"/>
          <p:cNvPicPr>
            <a:picLocks noChangeAspect="1"/>
          </p:cNvPicPr>
          <p:nvPr/>
        </p:nvPicPr>
        <p:blipFill>
          <a:blip r:embed="rId3"/>
          <a:stretch>
            <a:fillRect/>
          </a:stretch>
        </p:blipFill>
        <p:spPr>
          <a:xfrm>
            <a:off x="3160979" y="1809844"/>
            <a:ext cx="2803727" cy="4213411"/>
          </a:xfrm>
          <a:prstGeom prst="rect">
            <a:avLst/>
          </a:prstGeom>
        </p:spPr>
      </p:pic>
      <p:pic>
        <p:nvPicPr>
          <p:cNvPr id="9" name="Picture 8" descr="camera2.jpg"/>
          <p:cNvPicPr>
            <a:picLocks noChangeAspect="1"/>
          </p:cNvPicPr>
          <p:nvPr/>
        </p:nvPicPr>
        <p:blipFill>
          <a:blip r:embed="rId4"/>
          <a:stretch>
            <a:fillRect/>
          </a:stretch>
        </p:blipFill>
        <p:spPr>
          <a:xfrm>
            <a:off x="6110383" y="1809844"/>
            <a:ext cx="2803727" cy="4213411"/>
          </a:xfrm>
          <a:prstGeom prst="rect">
            <a:avLst/>
          </a:prstGeom>
        </p:spPr>
      </p:pic>
      <p:pic>
        <p:nvPicPr>
          <p:cNvPr id="10" name="Picture 9"/>
          <p:cNvPicPr>
            <a:picLocks noChangeAspect="1"/>
          </p:cNvPicPr>
          <p:nvPr/>
        </p:nvPicPr>
        <p:blipFill>
          <a:blip r:embed="rId5"/>
          <a:srcRect l="27500" r="30000"/>
          <a:stretch>
            <a:fillRect/>
          </a:stretch>
        </p:blipFill>
        <p:spPr>
          <a:xfrm>
            <a:off x="201706" y="1809844"/>
            <a:ext cx="2790701" cy="4213411"/>
          </a:xfrm>
          <a:prstGeom prst="rect">
            <a:avLst/>
          </a:prstGeom>
        </p:spPr>
      </p:pic>
      <p:sp>
        <p:nvSpPr>
          <p:cNvPr id="11" name="TextBox 10"/>
          <p:cNvSpPr txBox="1"/>
          <p:nvPr/>
        </p:nvSpPr>
        <p:spPr>
          <a:xfrm>
            <a:off x="578224" y="1456806"/>
            <a:ext cx="1891287" cy="336695"/>
          </a:xfrm>
          <a:prstGeom prst="rect">
            <a:avLst/>
          </a:prstGeom>
          <a:noFill/>
        </p:spPr>
        <p:txBody>
          <a:bodyPr wrap="none" rtlCol="0">
            <a:spAutoFit/>
          </a:bodyPr>
          <a:lstStyle/>
          <a:p>
            <a:r>
              <a:rPr lang="en-US" sz="1588" dirty="0"/>
              <a:t>Camera above water</a:t>
            </a:r>
          </a:p>
        </p:txBody>
      </p:sp>
      <p:sp>
        <p:nvSpPr>
          <p:cNvPr id="12" name="TextBox 11"/>
          <p:cNvSpPr txBox="1"/>
          <p:nvPr/>
        </p:nvSpPr>
        <p:spPr>
          <a:xfrm>
            <a:off x="6545541" y="1222904"/>
            <a:ext cx="2132294" cy="581057"/>
          </a:xfrm>
          <a:prstGeom prst="rect">
            <a:avLst/>
          </a:prstGeom>
          <a:noFill/>
        </p:spPr>
        <p:txBody>
          <a:bodyPr wrap="square" rtlCol="0">
            <a:spAutoFit/>
          </a:bodyPr>
          <a:lstStyle/>
          <a:p>
            <a:pPr algn="ctr"/>
            <a:r>
              <a:rPr lang="en-US" sz="1588" dirty="0"/>
              <a:t>Camera underwater, light above water</a:t>
            </a:r>
          </a:p>
        </p:txBody>
      </p:sp>
      <p:sp>
        <p:nvSpPr>
          <p:cNvPr id="13" name="TextBox 12"/>
          <p:cNvSpPr txBox="1"/>
          <p:nvPr/>
        </p:nvSpPr>
        <p:spPr>
          <a:xfrm>
            <a:off x="3419100" y="1222904"/>
            <a:ext cx="2132294" cy="581057"/>
          </a:xfrm>
          <a:prstGeom prst="rect">
            <a:avLst/>
          </a:prstGeom>
          <a:noFill/>
        </p:spPr>
        <p:txBody>
          <a:bodyPr wrap="square" rtlCol="0">
            <a:spAutoFit/>
          </a:bodyPr>
          <a:lstStyle/>
          <a:p>
            <a:pPr algn="ctr"/>
            <a:r>
              <a:rPr lang="en-US" sz="1588" dirty="0"/>
              <a:t>Camera and light underwater</a:t>
            </a:r>
          </a:p>
        </p:txBody>
      </p:sp>
      <p:sp>
        <p:nvSpPr>
          <p:cNvPr id="3" name="Footer Placeholder 2"/>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591831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effectLst>
            <a:outerShdw blurRad="50800" dist="38100" dir="2700000">
              <a:srgbClr val="000000">
                <a:alpha val="43000"/>
              </a:srgbClr>
            </a:outerShdw>
          </a:effectLst>
        </p:spPr>
        <p:txBody>
          <a:bodyPr/>
          <a:lstStyle/>
          <a:p>
            <a:pPr eaLnBrk="1" hangingPunct="1">
              <a:defRPr/>
            </a:pPr>
            <a:r>
              <a:rPr lang="en-US" dirty="0">
                <a:ea typeface="+mj-ea"/>
                <a:cs typeface="+mj-cs"/>
              </a:rPr>
              <a:t>SNO</a:t>
            </a:r>
            <a:r>
              <a:rPr lang="en-US" dirty="0" smtClean="0">
                <a:ea typeface="+mj-ea"/>
                <a:cs typeface="+mj-cs"/>
              </a:rPr>
              <a:t>+ Physics</a:t>
            </a:r>
            <a:endParaRPr lang="en-US" dirty="0">
              <a:ea typeface="+mj-ea"/>
              <a:cs typeface="+mj-cs"/>
            </a:endParaRPr>
          </a:p>
        </p:txBody>
      </p:sp>
      <p:sp>
        <p:nvSpPr>
          <p:cNvPr id="73731" name="Rectangle 3"/>
          <p:cNvSpPr>
            <a:spLocks noChangeArrowheads="1"/>
          </p:cNvSpPr>
          <p:nvPr/>
        </p:nvSpPr>
        <p:spPr bwMode="auto">
          <a:xfrm>
            <a:off x="697806" y="1769787"/>
            <a:ext cx="7542259" cy="4517318"/>
          </a:xfrm>
          <a:prstGeom prst="rect">
            <a:avLst/>
          </a:prstGeom>
          <a:noFill/>
          <a:ln w="9525">
            <a:noFill/>
            <a:miter lim="800000"/>
            <a:headEnd/>
            <a:tailEnd/>
          </a:ln>
        </p:spPr>
        <p:txBody>
          <a:bodyPr lIns="88450" tIns="45994" rIns="88450" bIns="45994">
            <a:prstTxWarp prst="textNoShape">
              <a:avLst/>
            </a:prstTxWarp>
          </a:bodyPr>
          <a:lstStyle/>
          <a:p>
            <a:pPr algn="ctr">
              <a:spcBef>
                <a:spcPct val="20000"/>
              </a:spcBef>
              <a:spcAft>
                <a:spcPts val="2239"/>
              </a:spcAft>
              <a:buClr>
                <a:schemeClr val="accent2"/>
              </a:buClr>
              <a:buSzPct val="80000"/>
            </a:pPr>
            <a:r>
              <a:rPr lang="en-US" sz="3177" b="1" dirty="0" err="1"/>
              <a:t>Neutrinoless</a:t>
            </a:r>
            <a:r>
              <a:rPr lang="en-US" sz="3177" b="1" dirty="0"/>
              <a:t> Double Beta Decay</a:t>
            </a:r>
          </a:p>
          <a:p>
            <a:pPr algn="ctr">
              <a:spcBef>
                <a:spcPct val="20000"/>
              </a:spcBef>
              <a:spcAft>
                <a:spcPts val="2239"/>
              </a:spcAft>
              <a:buClr>
                <a:schemeClr val="accent2"/>
              </a:buClr>
              <a:buSzPct val="80000"/>
            </a:pPr>
            <a:r>
              <a:rPr lang="en-US" sz="3177" b="1" dirty="0"/>
              <a:t>Low Energy Solar Neutrinos</a:t>
            </a:r>
          </a:p>
          <a:p>
            <a:pPr algn="ctr">
              <a:spcBef>
                <a:spcPct val="20000"/>
              </a:spcBef>
              <a:spcAft>
                <a:spcPts val="2239"/>
              </a:spcAft>
              <a:buClr>
                <a:schemeClr val="accent2"/>
              </a:buClr>
              <a:buSzPct val="80000"/>
            </a:pPr>
            <a:r>
              <a:rPr lang="en-US" sz="3177" b="1" dirty="0"/>
              <a:t>Reactor Antineutrinos</a:t>
            </a:r>
          </a:p>
          <a:p>
            <a:pPr algn="ctr">
              <a:spcBef>
                <a:spcPct val="20000"/>
              </a:spcBef>
              <a:spcAft>
                <a:spcPts val="2239"/>
              </a:spcAft>
              <a:buClr>
                <a:schemeClr val="accent2"/>
              </a:buClr>
              <a:buSzPct val="80000"/>
            </a:pPr>
            <a:r>
              <a:rPr lang="en-US" sz="3177" b="1" dirty="0"/>
              <a:t>Geo-Neutrinos</a:t>
            </a:r>
          </a:p>
          <a:p>
            <a:pPr algn="ctr">
              <a:spcBef>
                <a:spcPct val="20000"/>
              </a:spcBef>
              <a:spcAft>
                <a:spcPts val="2239"/>
              </a:spcAft>
              <a:buClr>
                <a:schemeClr val="accent2"/>
              </a:buClr>
              <a:buSzPct val="80000"/>
            </a:pPr>
            <a:r>
              <a:rPr lang="en-US" sz="3177" b="1" dirty="0"/>
              <a:t>Supernova Neutrinos</a:t>
            </a:r>
          </a:p>
        </p:txBody>
      </p:sp>
      <p:pic>
        <p:nvPicPr>
          <p:cNvPr id="73732" name="Picture 4" descr="double_beta_decays"/>
          <p:cNvPicPr>
            <a:picLocks noChangeAspect="1" noChangeArrowheads="1"/>
          </p:cNvPicPr>
          <p:nvPr/>
        </p:nvPicPr>
        <p:blipFill>
          <a:blip r:embed="rId3"/>
          <a:srcRect r="61799"/>
          <a:stretch>
            <a:fillRect/>
          </a:stretch>
        </p:blipFill>
        <p:spPr bwMode="auto">
          <a:xfrm>
            <a:off x="199747" y="1062555"/>
            <a:ext cx="1361426" cy="1414463"/>
          </a:xfrm>
          <a:prstGeom prst="rect">
            <a:avLst/>
          </a:prstGeom>
          <a:noFill/>
          <a:ln w="9525">
            <a:noFill/>
            <a:miter lim="800000"/>
            <a:headEnd/>
            <a:tailEnd/>
          </a:ln>
        </p:spPr>
      </p:pic>
      <p:pic>
        <p:nvPicPr>
          <p:cNvPr id="73733" name="Picture 6" descr="sun"/>
          <p:cNvPicPr>
            <a:picLocks noChangeAspect="1" noChangeArrowheads="1"/>
          </p:cNvPicPr>
          <p:nvPr/>
        </p:nvPicPr>
        <p:blipFill>
          <a:blip r:embed="rId4"/>
          <a:srcRect/>
          <a:stretch>
            <a:fillRect/>
          </a:stretch>
        </p:blipFill>
        <p:spPr bwMode="auto">
          <a:xfrm>
            <a:off x="632624" y="2357657"/>
            <a:ext cx="1329718" cy="1370013"/>
          </a:xfrm>
          <a:prstGeom prst="rect">
            <a:avLst/>
          </a:prstGeom>
          <a:noFill/>
          <a:ln w="9525">
            <a:noFill/>
            <a:miter lim="800000"/>
            <a:headEnd/>
            <a:tailEnd/>
          </a:ln>
        </p:spPr>
      </p:pic>
      <p:pic>
        <p:nvPicPr>
          <p:cNvPr id="73734" name="Picture 7" descr="earthx"/>
          <p:cNvPicPr>
            <a:picLocks noChangeAspect="1" noChangeArrowheads="1"/>
          </p:cNvPicPr>
          <p:nvPr/>
        </p:nvPicPr>
        <p:blipFill>
          <a:blip r:embed="rId5"/>
          <a:srcRect/>
          <a:stretch>
            <a:fillRect/>
          </a:stretch>
        </p:blipFill>
        <p:spPr bwMode="auto">
          <a:xfrm>
            <a:off x="426747" y="3873132"/>
            <a:ext cx="1546378" cy="1509968"/>
          </a:xfrm>
          <a:prstGeom prst="rect">
            <a:avLst/>
          </a:prstGeom>
          <a:noFill/>
          <a:ln w="9525">
            <a:noFill/>
            <a:miter lim="800000"/>
            <a:headEnd/>
            <a:tailEnd/>
          </a:ln>
        </p:spPr>
      </p:pic>
      <p:pic>
        <p:nvPicPr>
          <p:cNvPr id="73735" name="Picture 8" descr="sn1987a"/>
          <p:cNvPicPr>
            <a:picLocks noChangeArrowheads="1"/>
          </p:cNvPicPr>
          <p:nvPr/>
        </p:nvPicPr>
        <p:blipFill>
          <a:blip r:embed="rId6"/>
          <a:srcRect/>
          <a:stretch>
            <a:fillRect/>
          </a:stretch>
        </p:blipFill>
        <p:spPr bwMode="auto">
          <a:xfrm>
            <a:off x="7146404" y="4898865"/>
            <a:ext cx="1473770" cy="1498564"/>
          </a:xfrm>
          <a:prstGeom prst="rect">
            <a:avLst/>
          </a:prstGeom>
          <a:noFill/>
          <a:ln w="9525">
            <a:noFill/>
            <a:miter lim="800000"/>
            <a:headEnd/>
            <a:tailEnd/>
          </a:ln>
        </p:spPr>
      </p:pic>
      <p:pic>
        <p:nvPicPr>
          <p:cNvPr id="73736" name="Picture 10" descr="bruce_l"/>
          <p:cNvPicPr>
            <a:picLocks noChangeAspect="1" noChangeArrowheads="1"/>
          </p:cNvPicPr>
          <p:nvPr/>
        </p:nvPicPr>
        <p:blipFill>
          <a:blip r:embed="rId7"/>
          <a:srcRect/>
          <a:stretch>
            <a:fillRect/>
          </a:stretch>
        </p:blipFill>
        <p:spPr bwMode="auto">
          <a:xfrm>
            <a:off x="6890846" y="3240641"/>
            <a:ext cx="2026163" cy="1387475"/>
          </a:xfrm>
          <a:prstGeom prst="rect">
            <a:avLst/>
          </a:prstGeom>
          <a:noFill/>
          <a:ln w="9525">
            <a:noFill/>
            <a:miter lim="800000"/>
            <a:headEnd/>
            <a:tailEnd/>
          </a:ln>
        </p:spPr>
      </p:pic>
      <p:pic>
        <p:nvPicPr>
          <p:cNvPr id="9" name="Picture 4" descr="double_beta_decays"/>
          <p:cNvPicPr>
            <a:picLocks noChangeAspect="1" noChangeArrowheads="1"/>
          </p:cNvPicPr>
          <p:nvPr/>
        </p:nvPicPr>
        <p:blipFill>
          <a:blip r:embed="rId3"/>
          <a:srcRect l="57171"/>
          <a:stretch>
            <a:fillRect/>
          </a:stretch>
        </p:blipFill>
        <p:spPr bwMode="auto">
          <a:xfrm>
            <a:off x="7433353" y="1084314"/>
            <a:ext cx="1526388" cy="1414463"/>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29701644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197884" y="2610473"/>
            <a:ext cx="2946116" cy="4258476"/>
          </a:xfrm>
          <a:prstGeom prst="rect">
            <a:avLst/>
          </a:prstGeom>
        </p:spPr>
      </p:pic>
      <p:pic>
        <p:nvPicPr>
          <p:cNvPr id="5" name="Picture 4"/>
          <p:cNvPicPr>
            <a:picLocks noChangeAspect="1"/>
          </p:cNvPicPr>
          <p:nvPr/>
        </p:nvPicPr>
        <p:blipFill>
          <a:blip r:embed="rId4"/>
          <a:stretch>
            <a:fillRect/>
          </a:stretch>
        </p:blipFill>
        <p:spPr>
          <a:xfrm>
            <a:off x="0" y="1092029"/>
            <a:ext cx="3835400" cy="2590800"/>
          </a:xfrm>
          <a:prstGeom prst="rect">
            <a:avLst/>
          </a:prstGeom>
        </p:spPr>
      </p:pic>
      <p:sp>
        <p:nvSpPr>
          <p:cNvPr id="6" name="TextBox 5"/>
          <p:cNvSpPr txBox="1"/>
          <p:nvPr/>
        </p:nvSpPr>
        <p:spPr>
          <a:xfrm>
            <a:off x="2997549" y="0"/>
            <a:ext cx="4128654" cy="646331"/>
          </a:xfrm>
          <a:prstGeom prst="rect">
            <a:avLst/>
          </a:prstGeom>
          <a:noFill/>
        </p:spPr>
        <p:txBody>
          <a:bodyPr wrap="none" rtlCol="0">
            <a:spAutoFit/>
          </a:bodyPr>
          <a:lstStyle/>
          <a:p>
            <a:r>
              <a:rPr lang="en-US" sz="3600" dirty="0" smtClean="0">
                <a:latin typeface="Gill Sans MT"/>
                <a:cs typeface="Gill Sans MT"/>
              </a:rPr>
              <a:t>Electronics Upgrades</a:t>
            </a:r>
            <a:endParaRPr lang="en-US" sz="3600" dirty="0">
              <a:latin typeface="Gill Sans MT"/>
              <a:cs typeface="Gill Sans MT"/>
            </a:endParaRPr>
          </a:p>
        </p:txBody>
      </p:sp>
      <p:sp>
        <p:nvSpPr>
          <p:cNvPr id="7" name="TextBox 6"/>
          <p:cNvSpPr txBox="1"/>
          <p:nvPr/>
        </p:nvSpPr>
        <p:spPr>
          <a:xfrm>
            <a:off x="147662" y="3943119"/>
            <a:ext cx="4887629" cy="2308324"/>
          </a:xfrm>
          <a:prstGeom prst="rect">
            <a:avLst/>
          </a:prstGeom>
          <a:noFill/>
        </p:spPr>
        <p:txBody>
          <a:bodyPr wrap="square" rtlCol="0">
            <a:spAutoFit/>
          </a:bodyPr>
          <a:lstStyle/>
          <a:p>
            <a:r>
              <a:rPr lang="en-US" sz="2400" dirty="0" smtClean="0">
                <a:solidFill>
                  <a:srgbClr val="800000"/>
                </a:solidFill>
                <a:latin typeface="Gill Sans MT"/>
                <a:cs typeface="Gill Sans MT"/>
              </a:rPr>
              <a:t>New central trigger boards (7)</a:t>
            </a:r>
          </a:p>
          <a:p>
            <a:pPr marL="342900" indent="-342900">
              <a:buFont typeface="Arial"/>
              <a:buChar char="•"/>
            </a:pPr>
            <a:r>
              <a:rPr lang="en-US" sz="2400" dirty="0" smtClean="0">
                <a:solidFill>
                  <a:srgbClr val="0000FF"/>
                </a:solidFill>
                <a:latin typeface="Gill Sans MT"/>
                <a:cs typeface="Gill Sans MT"/>
              </a:rPr>
              <a:t>Handles much higher currents for scintillator events</a:t>
            </a:r>
          </a:p>
          <a:p>
            <a:pPr marL="342900" indent="-342900">
              <a:buFont typeface="Arial"/>
              <a:buChar char="•"/>
            </a:pPr>
            <a:r>
              <a:rPr lang="en-US" sz="2400" dirty="0" smtClean="0">
                <a:solidFill>
                  <a:srgbClr val="0000FF"/>
                </a:solidFill>
                <a:latin typeface="Gill Sans MT"/>
                <a:cs typeface="Gill Sans MT"/>
              </a:rPr>
              <a:t>Allows auto “re-triggering” to capture coincidences from </a:t>
            </a:r>
            <a:r>
              <a:rPr lang="en-US" sz="2400" dirty="0" err="1" smtClean="0">
                <a:solidFill>
                  <a:srgbClr val="0000FF"/>
                </a:solidFill>
                <a:latin typeface="Gill Sans MT"/>
                <a:cs typeface="Gill Sans MT"/>
              </a:rPr>
              <a:t>BiPo</a:t>
            </a:r>
            <a:r>
              <a:rPr lang="en-US" sz="2400" dirty="0" smtClean="0">
                <a:solidFill>
                  <a:srgbClr val="0000FF"/>
                </a:solidFill>
                <a:latin typeface="Gill Sans MT"/>
                <a:cs typeface="Gill Sans MT"/>
              </a:rPr>
              <a:t> and other backgrounds</a:t>
            </a:r>
            <a:endParaRPr lang="en-US" sz="2400" dirty="0">
              <a:solidFill>
                <a:srgbClr val="0000FF"/>
              </a:solidFill>
              <a:latin typeface="Gill Sans MT"/>
              <a:cs typeface="Gill Sans MT"/>
            </a:endParaRPr>
          </a:p>
        </p:txBody>
      </p:sp>
      <p:sp>
        <p:nvSpPr>
          <p:cNvPr id="8" name="TextBox 7"/>
          <p:cNvSpPr txBox="1"/>
          <p:nvPr/>
        </p:nvSpPr>
        <p:spPr>
          <a:xfrm>
            <a:off x="4799031" y="915630"/>
            <a:ext cx="4412085" cy="461665"/>
          </a:xfrm>
          <a:prstGeom prst="rect">
            <a:avLst/>
          </a:prstGeom>
          <a:noFill/>
        </p:spPr>
        <p:txBody>
          <a:bodyPr wrap="none" rtlCol="0">
            <a:spAutoFit/>
          </a:bodyPr>
          <a:lstStyle/>
          <a:p>
            <a:r>
              <a:rPr lang="en-US" sz="2400" dirty="0" smtClean="0">
                <a:solidFill>
                  <a:srgbClr val="800000"/>
                </a:solidFill>
              </a:rPr>
              <a:t>New crate readout interfaces (20)</a:t>
            </a:r>
            <a:endParaRPr lang="en-US" sz="2400" dirty="0">
              <a:solidFill>
                <a:srgbClr val="800000"/>
              </a:solidFill>
            </a:endParaRPr>
          </a:p>
        </p:txBody>
      </p:sp>
      <p:sp>
        <p:nvSpPr>
          <p:cNvPr id="9" name="TextBox 8"/>
          <p:cNvSpPr txBox="1"/>
          <p:nvPr/>
        </p:nvSpPr>
        <p:spPr>
          <a:xfrm>
            <a:off x="5035291" y="1377295"/>
            <a:ext cx="4175825" cy="1200328"/>
          </a:xfrm>
          <a:prstGeom prst="rect">
            <a:avLst/>
          </a:prstGeom>
          <a:noFill/>
        </p:spPr>
        <p:txBody>
          <a:bodyPr wrap="square" rtlCol="0">
            <a:spAutoFit/>
          </a:bodyPr>
          <a:lstStyle/>
          <a:p>
            <a:pPr marL="342900" indent="-342900">
              <a:buFont typeface="Arial"/>
              <a:buChar char="•"/>
            </a:pPr>
            <a:r>
              <a:rPr lang="en-US" sz="2400" dirty="0" smtClean="0">
                <a:solidFill>
                  <a:srgbClr val="3366FF"/>
                </a:solidFill>
                <a:latin typeface="Gill Sans MT"/>
                <a:cs typeface="Gill Sans MT"/>
              </a:rPr>
              <a:t>Local intelligence for independent control and data</a:t>
            </a:r>
          </a:p>
          <a:p>
            <a:pPr marL="342900" indent="-342900">
              <a:buFont typeface="Arial"/>
              <a:buChar char="•"/>
            </a:pPr>
            <a:r>
              <a:rPr lang="en-US" sz="2400" dirty="0" smtClean="0">
                <a:solidFill>
                  <a:srgbClr val="3366FF"/>
                </a:solidFill>
                <a:latin typeface="Gill Sans MT"/>
                <a:cs typeface="Gill Sans MT"/>
              </a:rPr>
              <a:t>Rate up to 40 </a:t>
            </a:r>
            <a:r>
              <a:rPr lang="en-US" sz="2400" dirty="0" err="1" smtClean="0">
                <a:solidFill>
                  <a:srgbClr val="3366FF"/>
                </a:solidFill>
                <a:latin typeface="Gill Sans MT"/>
                <a:cs typeface="Gill Sans MT"/>
              </a:rPr>
              <a:t>Mbyte</a:t>
            </a:r>
            <a:r>
              <a:rPr lang="en-US" sz="2400" smtClean="0">
                <a:solidFill>
                  <a:srgbClr val="3366FF"/>
                </a:solidFill>
                <a:latin typeface="Gill Sans MT"/>
                <a:cs typeface="Gill Sans MT"/>
              </a:rPr>
              <a:t>/s</a:t>
            </a:r>
            <a:endParaRPr lang="en-US" sz="2400" dirty="0">
              <a:solidFill>
                <a:srgbClr val="3366FF"/>
              </a:solidFill>
              <a:latin typeface="Gill Sans MT"/>
              <a:cs typeface="Gill Sans MT"/>
            </a:endParaRPr>
          </a:p>
        </p:txBody>
      </p:sp>
    </p:spTree>
    <p:extLst>
      <p:ext uri="{BB962C8B-B14F-4D97-AF65-F5344CB8AC3E}">
        <p14:creationId xmlns:p14="http://schemas.microsoft.com/office/powerpoint/2010/main" val="6279701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addition</a:t>
            </a:r>
            <a:endParaRPr lang="en-CA" dirty="0"/>
          </a:p>
        </p:txBody>
      </p:sp>
      <p:sp>
        <p:nvSpPr>
          <p:cNvPr id="3" name="Content Placeholder 2"/>
          <p:cNvSpPr>
            <a:spLocks noGrp="1"/>
          </p:cNvSpPr>
          <p:nvPr>
            <p:ph idx="1"/>
          </p:nvPr>
        </p:nvSpPr>
        <p:spPr/>
        <p:txBody>
          <a:bodyPr/>
          <a:lstStyle/>
          <a:p>
            <a:r>
              <a:rPr lang="en-US" dirty="0" smtClean="0"/>
              <a:t>New </a:t>
            </a:r>
            <a:r>
              <a:rPr lang="en-US" dirty="0" smtClean="0"/>
              <a:t>DAQ</a:t>
            </a:r>
            <a:endParaRPr lang="en-US" dirty="0" smtClean="0"/>
          </a:p>
          <a:p>
            <a:r>
              <a:rPr lang="en-US" dirty="0" smtClean="0"/>
              <a:t>Moved </a:t>
            </a:r>
            <a:r>
              <a:rPr lang="en-US" dirty="0" smtClean="0"/>
              <a:t>MC/Analysis framework to RAT/Geant4; code was essentially </a:t>
            </a:r>
            <a:r>
              <a:rPr lang="en-US" dirty="0" smtClean="0"/>
              <a:t>rewritten</a:t>
            </a:r>
          </a:p>
          <a:p>
            <a:r>
              <a:rPr lang="en-US" dirty="0"/>
              <a:t>Repaired many of the failed PMT bases </a:t>
            </a:r>
          </a:p>
          <a:p>
            <a:pPr marL="0" indent="0">
              <a:buNone/>
            </a:pPr>
            <a:endParaRPr lang="en-US" dirty="0" smtClean="0"/>
          </a:p>
          <a:p>
            <a:pPr marL="0" indent="0">
              <a:buNone/>
            </a:pPr>
            <a:endParaRPr lang="en-US" dirty="0" smtClean="0"/>
          </a:p>
          <a:p>
            <a:endParaRPr lang="en-CA" dirty="0"/>
          </a:p>
        </p:txBody>
      </p:sp>
      <p:sp>
        <p:nvSpPr>
          <p:cNvPr id="4" name="Footer Placeholder 3"/>
          <p:cNvSpPr>
            <a:spLocks noGrp="1"/>
          </p:cNvSpPr>
          <p:nvPr>
            <p:ph type="ftr" sz="quarter" idx="11"/>
          </p:nvPr>
        </p:nvSpPr>
        <p:spPr/>
        <p:txBody>
          <a:bodyPr/>
          <a:lstStyle/>
          <a:p>
            <a:r>
              <a:rPr lang="en-CA" smtClean="0"/>
              <a:t>CAP Congress, Edmonton, June 2015</a:t>
            </a:r>
            <a:endParaRPr lang="en-CA"/>
          </a:p>
        </p:txBody>
      </p:sp>
    </p:spTree>
    <p:extLst>
      <p:ext uri="{BB962C8B-B14F-4D97-AF65-F5344CB8AC3E}">
        <p14:creationId xmlns:p14="http://schemas.microsoft.com/office/powerpoint/2010/main" val="2858451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Partial Fill </a:t>
            </a:r>
            <a:r>
              <a:rPr lang="en-US" dirty="0" smtClean="0"/>
              <a:t>Data</a:t>
            </a:r>
            <a:endParaRPr lang="en-CA" dirty="0"/>
          </a:p>
        </p:txBody>
      </p:sp>
      <p:sp>
        <p:nvSpPr>
          <p:cNvPr id="3" name="Content Placeholder 2"/>
          <p:cNvSpPr>
            <a:spLocks noGrp="1"/>
          </p:cNvSpPr>
          <p:nvPr>
            <p:ph idx="1"/>
          </p:nvPr>
        </p:nvSpPr>
        <p:spPr>
          <a:xfrm>
            <a:off x="457200" y="1600200"/>
            <a:ext cx="3429000" cy="4525963"/>
          </a:xfrm>
        </p:spPr>
        <p:txBody>
          <a:bodyPr>
            <a:normAutofit fontScale="62500" lnSpcReduction="20000"/>
          </a:bodyPr>
          <a:lstStyle/>
          <a:p>
            <a:r>
              <a:rPr lang="en-US" dirty="0" smtClean="0"/>
              <a:t>See </a:t>
            </a:r>
            <a:r>
              <a:rPr lang="en-US" dirty="0" err="1" smtClean="0"/>
              <a:t>Kalpana</a:t>
            </a:r>
            <a:r>
              <a:rPr lang="en-US" dirty="0" smtClean="0"/>
              <a:t> Singh’s talk on LED flasher system and extracting optics</a:t>
            </a:r>
          </a:p>
          <a:p>
            <a:r>
              <a:rPr lang="en-US" dirty="0" smtClean="0"/>
              <a:t>Have acquired data, tested data cleaning cuts, run it through reconstruction code. </a:t>
            </a:r>
            <a:endParaRPr lang="en-US" dirty="0" smtClean="0"/>
          </a:p>
          <a:p>
            <a:r>
              <a:rPr lang="en-US" dirty="0" smtClean="0"/>
              <a:t>Still need to calibrate channel timings, fit resolutions and efficiencies and finalize many algorithms and fully automate processing</a:t>
            </a:r>
          </a:p>
          <a:p>
            <a:r>
              <a:rPr lang="en-US" dirty="0" smtClean="0"/>
              <a:t> In general </a:t>
            </a:r>
            <a:r>
              <a:rPr lang="en-US" dirty="0" smtClean="0"/>
              <a:t>things are functioning well…</a:t>
            </a:r>
            <a:endParaRPr lang="en-CA" dirty="0"/>
          </a:p>
        </p:txBody>
      </p:sp>
      <p:sp>
        <p:nvSpPr>
          <p:cNvPr id="4" name="Footer Placeholder 3"/>
          <p:cNvSpPr>
            <a:spLocks noGrp="1"/>
          </p:cNvSpPr>
          <p:nvPr>
            <p:ph type="ftr" sz="quarter" idx="11"/>
          </p:nvPr>
        </p:nvSpPr>
        <p:spPr/>
        <p:txBody>
          <a:bodyPr/>
          <a:lstStyle/>
          <a:p>
            <a:r>
              <a:rPr lang="en-CA" smtClean="0"/>
              <a:t>CAP Congress, Edmonton, June 2015</a:t>
            </a:r>
            <a:endParaRPr lang="en-CA"/>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1447800"/>
            <a:ext cx="4686300" cy="4724400"/>
          </a:xfrm>
          <a:prstGeom prst="rect">
            <a:avLst/>
          </a:prstGeom>
        </p:spPr>
      </p:pic>
    </p:spTree>
    <p:extLst>
      <p:ext uri="{BB962C8B-B14F-4D97-AF65-F5344CB8AC3E}">
        <p14:creationId xmlns:p14="http://schemas.microsoft.com/office/powerpoint/2010/main" val="9545121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now filling the SNO+ detector with water</a:t>
            </a:r>
          </a:p>
          <a:p>
            <a:r>
              <a:rPr lang="en-US" dirty="0" smtClean="0"/>
              <a:t>water-filled data taking starts end of 2015</a:t>
            </a:r>
          </a:p>
          <a:p>
            <a:pPr lvl="1"/>
            <a:r>
              <a:rPr lang="en-US" dirty="0" smtClean="0"/>
              <a:t>to study external backgrounds and detector optics</a:t>
            </a:r>
          </a:p>
          <a:p>
            <a:r>
              <a:rPr lang="en-US" dirty="0" smtClean="0"/>
              <a:t>scintillator purification plant installation completion in Summer 2015</a:t>
            </a:r>
          </a:p>
          <a:p>
            <a:r>
              <a:rPr lang="en-US" dirty="0" smtClean="0"/>
              <a:t>begin commissioning scintillator purification plant in Fall 2015</a:t>
            </a:r>
          </a:p>
          <a:p>
            <a:r>
              <a:rPr lang="en-US" dirty="0" smtClean="0"/>
              <a:t>liquid scintillator filling starting in 2016</a:t>
            </a:r>
          </a:p>
          <a:p>
            <a:r>
              <a:rPr lang="en-US" dirty="0" smtClean="0"/>
              <a:t>installation of tellurium purification skid and </a:t>
            </a:r>
            <a:r>
              <a:rPr lang="en-US" dirty="0" err="1" smtClean="0"/>
              <a:t>Te</a:t>
            </a:r>
            <a:r>
              <a:rPr lang="en-US" dirty="0" smtClean="0"/>
              <a:t> purification in 2016</a:t>
            </a:r>
          </a:p>
          <a:p>
            <a:r>
              <a:rPr lang="en-US" dirty="0" smtClean="0"/>
              <a:t>addition of </a:t>
            </a:r>
            <a:r>
              <a:rPr lang="en-US" dirty="0" err="1" smtClean="0"/>
              <a:t>Te</a:t>
            </a:r>
            <a:r>
              <a:rPr lang="en-US" dirty="0" smtClean="0"/>
              <a:t> to SNO+ liquid scintillator and DBD run in late 2016 to early 2017</a:t>
            </a:r>
          </a:p>
        </p:txBody>
      </p:sp>
      <p:sp>
        <p:nvSpPr>
          <p:cNvPr id="4" name="Footer Placeholder 3"/>
          <p:cNvSpPr>
            <a:spLocks noGrp="1"/>
          </p:cNvSpPr>
          <p:nvPr>
            <p:ph type="ftr" sz="quarter" idx="11"/>
          </p:nvPr>
        </p:nvSpPr>
        <p:spPr/>
        <p:txBody>
          <a:bodyPr/>
          <a:lstStyle/>
          <a:p>
            <a:r>
              <a:rPr lang="en-CA" smtClean="0"/>
              <a:t>CAP Congress, Edmonton, June 2015</a:t>
            </a:r>
            <a:endParaRPr lang="en-CA"/>
          </a:p>
        </p:txBody>
      </p:sp>
    </p:spTree>
    <p:extLst>
      <p:ext uri="{BB962C8B-B14F-4D97-AF65-F5344CB8AC3E}">
        <p14:creationId xmlns:p14="http://schemas.microsoft.com/office/powerpoint/2010/main" val="3972205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smtClean="0"/>
              <a:t>Detection Principle</a:t>
            </a:r>
            <a:endParaRPr lang="en-US" dirty="0"/>
          </a:p>
        </p:txBody>
      </p:sp>
      <p:sp>
        <p:nvSpPr>
          <p:cNvPr id="3" name="Content Placeholder 2"/>
          <p:cNvSpPr>
            <a:spLocks noGrp="1"/>
          </p:cNvSpPr>
          <p:nvPr>
            <p:ph idx="1"/>
          </p:nvPr>
        </p:nvSpPr>
        <p:spPr>
          <a:xfrm>
            <a:off x="578224" y="1600204"/>
            <a:ext cx="8031479" cy="2000824"/>
          </a:xfrm>
        </p:spPr>
        <p:txBody>
          <a:bodyPr>
            <a:normAutofit fontScale="85000" lnSpcReduction="20000"/>
          </a:bodyPr>
          <a:lstStyle/>
          <a:p>
            <a:r>
              <a:rPr lang="en-US" dirty="0" smtClean="0"/>
              <a:t>Organic </a:t>
            </a:r>
            <a:r>
              <a:rPr lang="en-US" dirty="0" err="1" smtClean="0"/>
              <a:t>scintillator</a:t>
            </a:r>
            <a:r>
              <a:rPr lang="en-US" dirty="0" smtClean="0"/>
              <a:t> (LAB + PPO) produces light when excited by charged particles</a:t>
            </a:r>
          </a:p>
          <a:p>
            <a:r>
              <a:rPr lang="en-US" dirty="0" smtClean="0"/>
              <a:t>~10,000 photons/</a:t>
            </a:r>
            <a:r>
              <a:rPr lang="en-US" dirty="0" err="1" smtClean="0"/>
              <a:t>MeV</a:t>
            </a:r>
            <a:r>
              <a:rPr lang="en-US" dirty="0" smtClean="0"/>
              <a:t>, of which a few hundred photons/</a:t>
            </a:r>
            <a:r>
              <a:rPr lang="en-US" dirty="0" err="1" smtClean="0"/>
              <a:t>MeV</a:t>
            </a:r>
            <a:r>
              <a:rPr lang="en-US" dirty="0" smtClean="0"/>
              <a:t> are detected by the </a:t>
            </a:r>
            <a:r>
              <a:rPr lang="en-US" dirty="0" err="1" smtClean="0"/>
              <a:t>PMTs</a:t>
            </a:r>
            <a:endParaRPr lang="en-US" dirty="0" smtClean="0"/>
          </a:p>
          <a:p>
            <a:pPr lvl="1"/>
            <a:r>
              <a:rPr lang="en-US" dirty="0" smtClean="0"/>
              <a:t>Can detect events depositing &lt; 50 </a:t>
            </a:r>
            <a:r>
              <a:rPr lang="en-US" dirty="0" err="1" smtClean="0"/>
              <a:t>keV</a:t>
            </a:r>
            <a:endParaRPr lang="en-US" dirty="0" smtClean="0"/>
          </a:p>
        </p:txBody>
      </p:sp>
      <p:pic>
        <p:nvPicPr>
          <p:cNvPr id="6" name="Picture 5"/>
          <p:cNvPicPr>
            <a:picLocks noChangeAspect="1"/>
          </p:cNvPicPr>
          <p:nvPr/>
        </p:nvPicPr>
        <p:blipFill>
          <a:blip r:embed="rId3"/>
          <a:stretch>
            <a:fillRect/>
          </a:stretch>
        </p:blipFill>
        <p:spPr>
          <a:xfrm>
            <a:off x="6844438" y="300177"/>
            <a:ext cx="1976741" cy="1016212"/>
          </a:xfrm>
          <a:prstGeom prst="rect">
            <a:avLst/>
          </a:prstGeom>
        </p:spPr>
      </p:pic>
      <p:sp>
        <p:nvSpPr>
          <p:cNvPr id="7" name="Content Placeholder 2"/>
          <p:cNvSpPr txBox="1">
            <a:spLocks/>
          </p:cNvSpPr>
          <p:nvPr/>
        </p:nvSpPr>
        <p:spPr>
          <a:xfrm>
            <a:off x="537018" y="3503114"/>
            <a:ext cx="5146065" cy="2491344"/>
          </a:xfrm>
          <a:prstGeom prst="rect">
            <a:avLst/>
          </a:prstGeom>
        </p:spPr>
        <p:txBody>
          <a:bodyPr vert="horz" lIns="89864" tIns="44932" rIns="89864" bIns="44932" rtlCol="0">
            <a:normAutofit fontScale="92500" lnSpcReduction="10000"/>
          </a:bodyPr>
          <a:lstStyle/>
          <a:p>
            <a:pPr marL="337011" indent="-337011" defTabSz="449347">
              <a:spcBef>
                <a:spcPct val="20000"/>
              </a:spcBef>
              <a:buFont typeface="Arial"/>
              <a:buChar char="•"/>
              <a:defRPr/>
            </a:pPr>
            <a:r>
              <a:rPr lang="en-US" sz="3177" dirty="0"/>
              <a:t>Calorimetric measurement + pulse shape</a:t>
            </a:r>
          </a:p>
          <a:p>
            <a:pPr marL="730190" lvl="1" indent="-280842" defTabSz="449347">
              <a:spcBef>
                <a:spcPct val="20000"/>
              </a:spcBef>
              <a:buFont typeface="Arial"/>
              <a:buChar char="–"/>
              <a:defRPr/>
            </a:pPr>
            <a:r>
              <a:rPr lang="en-US" sz="2735" dirty="0"/>
              <a:t>Event energy from number of photons</a:t>
            </a:r>
          </a:p>
          <a:p>
            <a:pPr marL="730190" lvl="1" indent="-280842" defTabSz="449347">
              <a:spcBef>
                <a:spcPct val="20000"/>
              </a:spcBef>
              <a:buFont typeface="Arial"/>
              <a:buChar char="–"/>
              <a:defRPr/>
            </a:pPr>
            <a:r>
              <a:rPr lang="en-US" sz="2735" dirty="0"/>
              <a:t>Event position from photon time-of-flight </a:t>
            </a:r>
          </a:p>
        </p:txBody>
      </p:sp>
      <p:pic>
        <p:nvPicPr>
          <p:cNvPr id="8" name="Picture 3"/>
          <p:cNvPicPr>
            <a:picLocks noChangeAspect="1" noChangeArrowheads="1"/>
          </p:cNvPicPr>
          <p:nvPr/>
        </p:nvPicPr>
        <p:blipFill>
          <a:blip r:embed="rId4"/>
          <a:srcRect/>
          <a:stretch>
            <a:fillRect/>
          </a:stretch>
        </p:blipFill>
        <p:spPr bwMode="auto">
          <a:xfrm>
            <a:off x="299062" y="224021"/>
            <a:ext cx="2105011" cy="1016212"/>
          </a:xfrm>
          <a:prstGeom prst="rect">
            <a:avLst/>
          </a:prstGeom>
          <a:noFill/>
          <a:ln w="9525">
            <a:noFill/>
            <a:miter lim="800000"/>
            <a:headEnd/>
            <a:tailEnd/>
          </a:ln>
          <a:effectLst/>
        </p:spPr>
      </p:pic>
      <p:pic>
        <p:nvPicPr>
          <p:cNvPr id="10" name="Picture 9"/>
          <p:cNvPicPr>
            <a:picLocks noChangeAspect="1"/>
          </p:cNvPicPr>
          <p:nvPr/>
        </p:nvPicPr>
        <p:blipFill>
          <a:blip r:embed="rId5"/>
          <a:stretch>
            <a:fillRect/>
          </a:stretch>
        </p:blipFill>
        <p:spPr>
          <a:xfrm>
            <a:off x="5661324" y="3624368"/>
            <a:ext cx="3138096" cy="3138096"/>
          </a:xfrm>
          <a:prstGeom prst="rect">
            <a:avLst/>
          </a:prstGeom>
        </p:spPr>
      </p:pic>
      <p:sp>
        <p:nvSpPr>
          <p:cNvPr id="4" name="Footer Placeholder 3"/>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1663447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Particle Detection</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For double beta decay, the signal is two electrons.  SNO+ works as a large conventional scintillator with three important advantages:  </a:t>
            </a:r>
          </a:p>
          <a:p>
            <a:pPr lvl="1"/>
            <a:r>
              <a:rPr lang="en-US" dirty="0" smtClean="0"/>
              <a:t>Backgrounds can be reduced by chemical processing and can even  be changed/tuned if necessary</a:t>
            </a:r>
          </a:p>
          <a:p>
            <a:pPr lvl="1"/>
            <a:r>
              <a:rPr lang="en-US" dirty="0" smtClean="0"/>
              <a:t>Backgrounds can be measured with a variety of radiochemical/counting techniques and the assumption of homogeneity is physically motivated.  </a:t>
            </a:r>
          </a:p>
          <a:p>
            <a:pPr lvl="1"/>
            <a:r>
              <a:rPr lang="en-US" dirty="0" smtClean="0"/>
              <a:t>The type of isotope, amount of loading, and techniques for loading can accommodate different measurements.</a:t>
            </a:r>
            <a:endParaRPr lang="en-CA" dirty="0"/>
          </a:p>
        </p:txBody>
      </p:sp>
      <p:sp>
        <p:nvSpPr>
          <p:cNvPr id="4" name="Footer Placeholder 3"/>
          <p:cNvSpPr>
            <a:spLocks noGrp="1"/>
          </p:cNvSpPr>
          <p:nvPr>
            <p:ph type="ftr" sz="quarter" idx="11"/>
          </p:nvPr>
        </p:nvSpPr>
        <p:spPr/>
        <p:txBody>
          <a:bodyPr/>
          <a:lstStyle/>
          <a:p>
            <a:r>
              <a:rPr lang="en-CA" smtClean="0"/>
              <a:t>CAP Congress, Edmonton, June 2015</a:t>
            </a:r>
            <a:endParaRPr lang="en-CA"/>
          </a:p>
        </p:txBody>
      </p:sp>
    </p:spTree>
    <p:extLst>
      <p:ext uri="{BB962C8B-B14F-4D97-AF65-F5344CB8AC3E}">
        <p14:creationId xmlns:p14="http://schemas.microsoft.com/office/powerpoint/2010/main" val="1241744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smtClean="0"/>
              <a:t>Neutrino Detection</a:t>
            </a:r>
            <a:endParaRPr lang="en-US" dirty="0"/>
          </a:p>
        </p:txBody>
      </p:sp>
      <p:sp>
        <p:nvSpPr>
          <p:cNvPr id="3" name="Content Placeholder 2"/>
          <p:cNvSpPr>
            <a:spLocks noGrp="1"/>
          </p:cNvSpPr>
          <p:nvPr>
            <p:ph idx="1"/>
          </p:nvPr>
        </p:nvSpPr>
        <p:spPr>
          <a:xfrm>
            <a:off x="534706" y="1600204"/>
            <a:ext cx="8431306" cy="1478621"/>
          </a:xfrm>
        </p:spPr>
        <p:txBody>
          <a:bodyPr>
            <a:normAutofit fontScale="70000" lnSpcReduction="20000"/>
          </a:bodyPr>
          <a:lstStyle/>
          <a:p>
            <a:r>
              <a:rPr lang="en-US" dirty="0" smtClean="0"/>
              <a:t>Neutrinos interact via elastic scattering with electrons</a:t>
            </a:r>
          </a:p>
          <a:p>
            <a:pPr marL="730190" lvl="2" indent="-337011"/>
            <a:r>
              <a:rPr lang="en-US" dirty="0" smtClean="0"/>
              <a:t>Sensitive to all neutrino species, but cross section is 4-7 times larger for </a:t>
            </a:r>
            <a:r>
              <a:rPr lang="en-US" i="1" dirty="0" err="1" smtClean="0">
                <a:latin typeface="Times New Roman"/>
                <a:cs typeface="Times New Roman"/>
              </a:rPr>
              <a:t>v</a:t>
            </a:r>
            <a:r>
              <a:rPr lang="en-US" baseline="-25000" dirty="0" err="1" smtClean="0"/>
              <a:t>e</a:t>
            </a:r>
            <a:r>
              <a:rPr lang="en-US" dirty="0" smtClean="0"/>
              <a:t> than </a:t>
            </a:r>
            <a:r>
              <a:rPr lang="en-US" i="1" dirty="0" err="1" smtClean="0">
                <a:latin typeface="Times New Roman"/>
                <a:cs typeface="Times New Roman"/>
              </a:rPr>
              <a:t>v</a:t>
            </a:r>
            <a:r>
              <a:rPr lang="en-US" baseline="-25000" dirty="0" err="1" smtClean="0"/>
              <a:t>μ,τ</a:t>
            </a:r>
            <a:r>
              <a:rPr lang="en-US" baseline="-25000" dirty="0" smtClean="0"/>
              <a:t>   </a:t>
            </a:r>
          </a:p>
          <a:p>
            <a:pPr marL="730190" lvl="2" indent="-337011"/>
            <a:r>
              <a:rPr lang="en-US" dirty="0" smtClean="0"/>
              <a:t>Detect scintillation from the recoiling electron (poor energy correlation between electron and neutrino.  There is good directional correlation between electron and neutrino, but that information is not transferred into scintillation light.   </a:t>
            </a:r>
            <a:endParaRPr lang="en-US" baseline="-25000" dirty="0" smtClean="0"/>
          </a:p>
          <a:p>
            <a:endParaRPr lang="en-US" dirty="0"/>
          </a:p>
        </p:txBody>
      </p:sp>
      <p:grpSp>
        <p:nvGrpSpPr>
          <p:cNvPr id="4" name="Group 3"/>
          <p:cNvGrpSpPr/>
          <p:nvPr/>
        </p:nvGrpSpPr>
        <p:grpSpPr>
          <a:xfrm>
            <a:off x="1114594" y="3364344"/>
            <a:ext cx="1851391" cy="1154636"/>
            <a:chOff x="984319" y="3620600"/>
            <a:chExt cx="2098243" cy="1308587"/>
          </a:xfrm>
        </p:grpSpPr>
        <p:cxnSp>
          <p:nvCxnSpPr>
            <p:cNvPr id="5" name="Straight Connector 4"/>
            <p:cNvCxnSpPr/>
            <p:nvPr/>
          </p:nvCxnSpPr>
          <p:spPr>
            <a:xfrm rot="5400000">
              <a:off x="2177594" y="3727461"/>
              <a:ext cx="653718" cy="439996"/>
            </a:xfrm>
            <a:prstGeom prst="line">
              <a:avLst/>
            </a:prstGeom>
            <a:ln w="41275" cap="flat" cmpd="sng" algn="ctr">
              <a:solidFill>
                <a:srgbClr val="008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16200000" flipV="1">
              <a:off x="2177594" y="4381179"/>
              <a:ext cx="653718" cy="439996"/>
            </a:xfrm>
            <a:prstGeom prst="line">
              <a:avLst/>
            </a:prstGeom>
            <a:ln w="41275" cap="flat" cmpd="sng" algn="ctr">
              <a:solidFill>
                <a:srgbClr val="8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16200000" flipV="1">
              <a:off x="1044838" y="3727461"/>
              <a:ext cx="653718" cy="439996"/>
            </a:xfrm>
            <a:prstGeom prst="line">
              <a:avLst/>
            </a:prstGeom>
            <a:ln w="41275" cap="flat" cmpd="sng" algn="ctr">
              <a:solidFill>
                <a:srgbClr val="8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1044838" y="4381179"/>
              <a:ext cx="653718" cy="439996"/>
            </a:xfrm>
            <a:prstGeom prst="line">
              <a:avLst/>
            </a:prstGeom>
            <a:ln w="41275" cap="flat" cmpd="sng" algn="ctr">
              <a:solidFill>
                <a:srgbClr val="008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6200000" flipV="1">
              <a:off x="2307570" y="4512305"/>
              <a:ext cx="498345" cy="335420"/>
            </a:xfrm>
            <a:prstGeom prst="line">
              <a:avLst/>
            </a:prstGeom>
            <a:ln w="41275" cap="flat" cmpd="sng" algn="ctr">
              <a:solidFill>
                <a:srgbClr val="8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flipH="1" flipV="1">
              <a:off x="1070237" y="4511154"/>
              <a:ext cx="498345" cy="335420"/>
            </a:xfrm>
            <a:prstGeom prst="line">
              <a:avLst/>
            </a:prstGeom>
            <a:ln w="41275" cap="flat" cmpd="sng" algn="ctr">
              <a:solidFill>
                <a:srgbClr val="008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546582" y="4282522"/>
              <a:ext cx="535980" cy="381588"/>
            </a:xfrm>
            <a:prstGeom prst="rect">
              <a:avLst/>
            </a:prstGeom>
            <a:noFill/>
          </p:spPr>
          <p:txBody>
            <a:bodyPr wrap="square" rtlCol="0">
              <a:spAutoFit/>
            </a:bodyPr>
            <a:lstStyle/>
            <a:p>
              <a:r>
                <a:rPr lang="en-US" sz="1588" b="1" dirty="0" err="1">
                  <a:solidFill>
                    <a:srgbClr val="800000"/>
                  </a:solidFill>
                </a:rPr>
                <a:t>e</a:t>
              </a:r>
              <a:r>
                <a:rPr lang="en-US" sz="1588" b="1" baseline="30000" dirty="0">
                  <a:solidFill>
                    <a:srgbClr val="800000"/>
                  </a:solidFill>
                </a:rPr>
                <a:t>-</a:t>
              </a:r>
            </a:p>
          </p:txBody>
        </p:sp>
        <p:sp>
          <p:nvSpPr>
            <p:cNvPr id="12" name="TextBox 11"/>
            <p:cNvSpPr txBox="1"/>
            <p:nvPr/>
          </p:nvSpPr>
          <p:spPr>
            <a:xfrm>
              <a:off x="2547949" y="3768374"/>
              <a:ext cx="534613" cy="381588"/>
            </a:xfrm>
            <a:prstGeom prst="rect">
              <a:avLst/>
            </a:prstGeom>
            <a:noFill/>
          </p:spPr>
          <p:txBody>
            <a:bodyPr wrap="square" rtlCol="0">
              <a:spAutoFit/>
            </a:bodyPr>
            <a:lstStyle/>
            <a:p>
              <a:r>
                <a:rPr lang="en-US" sz="1588" b="1" i="1" dirty="0" err="1">
                  <a:solidFill>
                    <a:srgbClr val="008000"/>
                  </a:solidFill>
                  <a:latin typeface="Times New Roman"/>
                  <a:cs typeface="Times New Roman"/>
                </a:rPr>
                <a:t>v</a:t>
              </a:r>
              <a:r>
                <a:rPr lang="en-US" sz="1588" b="1" baseline="-25000" dirty="0" err="1">
                  <a:solidFill>
                    <a:srgbClr val="008000"/>
                  </a:solidFill>
                </a:rPr>
                <a:t>e</a:t>
              </a:r>
              <a:endParaRPr lang="en-US" sz="1588" b="1" baseline="-25000" dirty="0">
                <a:solidFill>
                  <a:srgbClr val="008000"/>
                </a:solidFill>
              </a:endParaRPr>
            </a:p>
          </p:txBody>
        </p:sp>
        <p:sp>
          <p:nvSpPr>
            <p:cNvPr id="13" name="TextBox 12"/>
            <p:cNvSpPr txBox="1"/>
            <p:nvPr/>
          </p:nvSpPr>
          <p:spPr>
            <a:xfrm>
              <a:off x="984319" y="4240459"/>
              <a:ext cx="558057" cy="381588"/>
            </a:xfrm>
            <a:prstGeom prst="rect">
              <a:avLst/>
            </a:prstGeom>
            <a:noFill/>
          </p:spPr>
          <p:txBody>
            <a:bodyPr wrap="square" rtlCol="0">
              <a:spAutoFit/>
            </a:bodyPr>
            <a:lstStyle/>
            <a:p>
              <a:r>
                <a:rPr lang="en-US" sz="1588" b="1" i="1" dirty="0" err="1">
                  <a:solidFill>
                    <a:srgbClr val="008000"/>
                  </a:solidFill>
                  <a:latin typeface="Times New Roman"/>
                  <a:cs typeface="Times New Roman"/>
                </a:rPr>
                <a:t>v</a:t>
              </a:r>
              <a:r>
                <a:rPr lang="en-US" sz="1588" b="1" baseline="-25000" dirty="0" err="1">
                  <a:solidFill>
                    <a:srgbClr val="008000"/>
                  </a:solidFill>
                </a:rPr>
                <a:t>e</a:t>
              </a:r>
              <a:endParaRPr lang="en-US" sz="1588" b="1" baseline="-25000" dirty="0">
                <a:solidFill>
                  <a:srgbClr val="008000"/>
                </a:solidFill>
              </a:endParaRPr>
            </a:p>
          </p:txBody>
        </p:sp>
        <p:sp>
          <p:nvSpPr>
            <p:cNvPr id="14" name="TextBox 13"/>
            <p:cNvSpPr txBox="1"/>
            <p:nvPr/>
          </p:nvSpPr>
          <p:spPr>
            <a:xfrm>
              <a:off x="1012041" y="3787608"/>
              <a:ext cx="697288" cy="381588"/>
            </a:xfrm>
            <a:prstGeom prst="rect">
              <a:avLst/>
            </a:prstGeom>
            <a:noFill/>
          </p:spPr>
          <p:txBody>
            <a:bodyPr wrap="square" rtlCol="0">
              <a:spAutoFit/>
            </a:bodyPr>
            <a:lstStyle/>
            <a:p>
              <a:r>
                <a:rPr lang="en-US" sz="1588" b="1" dirty="0" err="1">
                  <a:solidFill>
                    <a:srgbClr val="800000"/>
                  </a:solidFill>
                </a:rPr>
                <a:t>e</a:t>
              </a:r>
              <a:r>
                <a:rPr lang="en-US" sz="1588" b="1" baseline="30000" dirty="0">
                  <a:solidFill>
                    <a:srgbClr val="800000"/>
                  </a:solidFill>
                </a:rPr>
                <a:t>-</a:t>
              </a:r>
            </a:p>
          </p:txBody>
        </p:sp>
        <p:cxnSp>
          <p:nvCxnSpPr>
            <p:cNvPr id="15" name="Straight Connector 14"/>
            <p:cNvCxnSpPr/>
            <p:nvPr/>
          </p:nvCxnSpPr>
          <p:spPr>
            <a:xfrm>
              <a:off x="1582334" y="4283526"/>
              <a:ext cx="702122" cy="1151"/>
            </a:xfrm>
            <a:prstGeom prst="line">
              <a:avLst/>
            </a:prstGeom>
            <a:ln w="31750" cap="flat" cmpd="sng" algn="ctr">
              <a:solidFill>
                <a:srgbClr val="8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82334" y="4265111"/>
              <a:ext cx="702122" cy="1151"/>
            </a:xfrm>
            <a:prstGeom prst="line">
              <a:avLst/>
            </a:prstGeom>
            <a:ln w="31750" cap="flat" cmpd="sng" algn="ctr">
              <a:solidFill>
                <a:srgbClr val="008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691062" y="4285484"/>
              <a:ext cx="795238" cy="381588"/>
            </a:xfrm>
            <a:prstGeom prst="rect">
              <a:avLst/>
            </a:prstGeom>
            <a:noFill/>
          </p:spPr>
          <p:txBody>
            <a:bodyPr wrap="square" rtlCol="0">
              <a:spAutoFit/>
            </a:bodyPr>
            <a:lstStyle/>
            <a:p>
              <a:r>
                <a:rPr lang="en-US" sz="1588" b="1" dirty="0">
                  <a:solidFill>
                    <a:srgbClr val="008000"/>
                  </a:solidFill>
                </a:rPr>
                <a:t>W</a:t>
              </a:r>
              <a:r>
                <a:rPr lang="en-US" sz="1588" b="1" baseline="30000" dirty="0">
                  <a:solidFill>
                    <a:srgbClr val="008000"/>
                  </a:solidFill>
                </a:rPr>
                <a:t>±</a:t>
              </a:r>
            </a:p>
          </p:txBody>
        </p:sp>
        <p:sp>
          <p:nvSpPr>
            <p:cNvPr id="18" name="TextBox 17"/>
            <p:cNvSpPr txBox="1"/>
            <p:nvPr/>
          </p:nvSpPr>
          <p:spPr>
            <a:xfrm>
              <a:off x="1672338" y="4267070"/>
              <a:ext cx="813961" cy="381588"/>
            </a:xfrm>
            <a:prstGeom prst="rect">
              <a:avLst/>
            </a:prstGeom>
            <a:noFill/>
          </p:spPr>
          <p:txBody>
            <a:bodyPr wrap="square" rtlCol="0">
              <a:spAutoFit/>
            </a:bodyPr>
            <a:lstStyle/>
            <a:p>
              <a:r>
                <a:rPr lang="en-US" sz="1588" b="1" dirty="0">
                  <a:solidFill>
                    <a:srgbClr val="800000"/>
                  </a:solidFill>
                </a:rPr>
                <a:t>W</a:t>
              </a:r>
              <a:r>
                <a:rPr lang="en-US" sz="1588" b="1" baseline="30000" dirty="0">
                  <a:solidFill>
                    <a:srgbClr val="800000"/>
                  </a:solidFill>
                </a:rPr>
                <a:t>±</a:t>
              </a:r>
            </a:p>
          </p:txBody>
        </p:sp>
      </p:grpSp>
      <p:grpSp>
        <p:nvGrpSpPr>
          <p:cNvPr id="19" name="Group 18"/>
          <p:cNvGrpSpPr/>
          <p:nvPr/>
        </p:nvGrpSpPr>
        <p:grpSpPr>
          <a:xfrm>
            <a:off x="1067796" y="5058178"/>
            <a:ext cx="1826929" cy="1153620"/>
            <a:chOff x="950390" y="3620599"/>
            <a:chExt cx="2070520" cy="1307436"/>
          </a:xfrm>
        </p:grpSpPr>
        <p:cxnSp>
          <p:nvCxnSpPr>
            <p:cNvPr id="20" name="Straight Connector 19"/>
            <p:cNvCxnSpPr/>
            <p:nvPr/>
          </p:nvCxnSpPr>
          <p:spPr>
            <a:xfrm rot="5400000">
              <a:off x="2179815" y="3723391"/>
              <a:ext cx="653143" cy="447560"/>
            </a:xfrm>
            <a:prstGeom prst="line">
              <a:avLst/>
            </a:prstGeom>
            <a:ln w="41275" cap="flat" cmpd="sng" algn="ctr">
              <a:solidFill>
                <a:srgbClr val="800000"/>
              </a:solidFill>
              <a:prstDash val="solid"/>
              <a:round/>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16200000" flipV="1">
              <a:off x="2179815" y="4376534"/>
              <a:ext cx="653143" cy="447560"/>
            </a:xfrm>
            <a:prstGeom prst="line">
              <a:avLst/>
            </a:prstGeom>
            <a:ln w="41275" cap="flat" cmpd="sng" algn="ctr">
              <a:solidFill>
                <a:srgbClr val="8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flipV="1">
              <a:off x="1027586" y="3723391"/>
              <a:ext cx="653143" cy="447560"/>
            </a:xfrm>
            <a:prstGeom prst="line">
              <a:avLst/>
            </a:prstGeom>
            <a:ln w="41275" cap="flat" cmpd="sng" algn="ctr">
              <a:solidFill>
                <a:srgbClr val="008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a:off x="1027586" y="4376534"/>
              <a:ext cx="653143" cy="447560"/>
            </a:xfrm>
            <a:prstGeom prst="line">
              <a:avLst/>
            </a:prstGeom>
            <a:ln w="41275" cap="flat" cmpd="sng" algn="ctr">
              <a:solidFill>
                <a:srgbClr val="008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flipV="1">
              <a:off x="2310621" y="4508489"/>
              <a:ext cx="497907" cy="341186"/>
            </a:xfrm>
            <a:prstGeom prst="line">
              <a:avLst/>
            </a:prstGeom>
            <a:ln w="41275" cap="flat" cmpd="sng" algn="ctr">
              <a:solidFill>
                <a:srgbClr val="8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flipH="1" flipV="1">
              <a:off x="1052017" y="4507339"/>
              <a:ext cx="497907" cy="341186"/>
            </a:xfrm>
            <a:prstGeom prst="line">
              <a:avLst/>
            </a:prstGeom>
            <a:ln w="41275" cap="flat" cmpd="sng" algn="ctr">
              <a:solidFill>
                <a:srgbClr val="008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2568284" y="4278765"/>
              <a:ext cx="452626" cy="381588"/>
            </a:xfrm>
            <a:prstGeom prst="rect">
              <a:avLst/>
            </a:prstGeom>
            <a:noFill/>
          </p:spPr>
          <p:txBody>
            <a:bodyPr wrap="square" rtlCol="0">
              <a:spAutoFit/>
            </a:bodyPr>
            <a:lstStyle/>
            <a:p>
              <a:r>
                <a:rPr lang="en-US" sz="1588" b="1" dirty="0" err="1">
                  <a:solidFill>
                    <a:srgbClr val="800000"/>
                  </a:solidFill>
                </a:rPr>
                <a:t>e</a:t>
              </a:r>
              <a:r>
                <a:rPr lang="en-US" sz="1588" b="1" baseline="30000" dirty="0">
                  <a:solidFill>
                    <a:srgbClr val="800000"/>
                  </a:solidFill>
                </a:rPr>
                <a:t>-</a:t>
              </a:r>
            </a:p>
          </p:txBody>
        </p:sp>
        <p:sp>
          <p:nvSpPr>
            <p:cNvPr id="27" name="TextBox 26"/>
            <p:cNvSpPr txBox="1"/>
            <p:nvPr/>
          </p:nvSpPr>
          <p:spPr>
            <a:xfrm>
              <a:off x="950390" y="4251168"/>
              <a:ext cx="459523" cy="381588"/>
            </a:xfrm>
            <a:prstGeom prst="rect">
              <a:avLst/>
            </a:prstGeom>
            <a:noFill/>
          </p:spPr>
          <p:txBody>
            <a:bodyPr wrap="square" rtlCol="0">
              <a:spAutoFit/>
            </a:bodyPr>
            <a:lstStyle/>
            <a:p>
              <a:r>
                <a:rPr lang="en-US" sz="1588" b="1" i="1" dirty="0" err="1">
                  <a:solidFill>
                    <a:srgbClr val="008000"/>
                  </a:solidFill>
                  <a:latin typeface="Times New Roman"/>
                  <a:cs typeface="Times New Roman"/>
                </a:rPr>
                <a:t>v</a:t>
              </a:r>
              <a:r>
                <a:rPr lang="en-US" sz="1588" b="1" baseline="-25000" dirty="0" err="1">
                  <a:solidFill>
                    <a:srgbClr val="008000"/>
                  </a:solidFill>
                </a:rPr>
                <a:t>x</a:t>
              </a:r>
              <a:endParaRPr lang="en-US" sz="1588" b="1" baseline="-25000" dirty="0">
                <a:solidFill>
                  <a:srgbClr val="008000"/>
                </a:solidFill>
              </a:endParaRPr>
            </a:p>
          </p:txBody>
        </p:sp>
        <p:sp>
          <p:nvSpPr>
            <p:cNvPr id="28" name="TextBox 27"/>
            <p:cNvSpPr txBox="1"/>
            <p:nvPr/>
          </p:nvSpPr>
          <p:spPr>
            <a:xfrm>
              <a:off x="2568283" y="3747490"/>
              <a:ext cx="452627" cy="381588"/>
            </a:xfrm>
            <a:prstGeom prst="rect">
              <a:avLst/>
            </a:prstGeom>
            <a:noFill/>
          </p:spPr>
          <p:txBody>
            <a:bodyPr wrap="square" rtlCol="0">
              <a:spAutoFit/>
            </a:bodyPr>
            <a:lstStyle/>
            <a:p>
              <a:r>
                <a:rPr lang="en-US" sz="1588" b="1" dirty="0" err="1">
                  <a:solidFill>
                    <a:srgbClr val="800000"/>
                  </a:solidFill>
                </a:rPr>
                <a:t>e</a:t>
              </a:r>
              <a:r>
                <a:rPr lang="en-US" sz="1588" b="1" baseline="30000" dirty="0">
                  <a:solidFill>
                    <a:srgbClr val="800000"/>
                  </a:solidFill>
                </a:rPr>
                <a:t>-</a:t>
              </a:r>
            </a:p>
          </p:txBody>
        </p:sp>
        <p:cxnSp>
          <p:nvCxnSpPr>
            <p:cNvPr id="29" name="Straight Connector 28"/>
            <p:cNvCxnSpPr/>
            <p:nvPr/>
          </p:nvCxnSpPr>
          <p:spPr>
            <a:xfrm>
              <a:off x="1568415" y="4282942"/>
              <a:ext cx="714192" cy="1150"/>
            </a:xfrm>
            <a:prstGeom prst="line">
              <a:avLst/>
            </a:prstGeom>
            <a:ln w="31750" cap="flat" cmpd="sng" algn="ctr">
              <a:solidFill>
                <a:srgbClr val="4F81BD"/>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1568415" y="4264544"/>
              <a:ext cx="714192" cy="1150"/>
            </a:xfrm>
            <a:prstGeom prst="line">
              <a:avLst/>
            </a:prstGeom>
            <a:ln w="31750" cap="flat" cmpd="sng" algn="ctr">
              <a:solidFill>
                <a:srgbClr val="4F81BD"/>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952054" y="3752794"/>
              <a:ext cx="457860" cy="381588"/>
            </a:xfrm>
            <a:prstGeom prst="rect">
              <a:avLst/>
            </a:prstGeom>
            <a:noFill/>
          </p:spPr>
          <p:txBody>
            <a:bodyPr wrap="square" rtlCol="0">
              <a:spAutoFit/>
            </a:bodyPr>
            <a:lstStyle/>
            <a:p>
              <a:r>
                <a:rPr lang="en-US" sz="1588" b="1" i="1" dirty="0" err="1">
                  <a:solidFill>
                    <a:srgbClr val="008000"/>
                  </a:solidFill>
                  <a:latin typeface="Times New Roman"/>
                  <a:cs typeface="Times New Roman"/>
                </a:rPr>
                <a:t>v</a:t>
              </a:r>
              <a:r>
                <a:rPr lang="en-US" sz="1588" b="1" baseline="-25000" dirty="0" err="1">
                  <a:solidFill>
                    <a:srgbClr val="008000"/>
                  </a:solidFill>
                </a:rPr>
                <a:t>x</a:t>
              </a:r>
              <a:endParaRPr lang="en-US" sz="1588" b="1" baseline="-25000" dirty="0">
                <a:solidFill>
                  <a:srgbClr val="008000"/>
                </a:solidFill>
              </a:endParaRPr>
            </a:p>
          </p:txBody>
        </p:sp>
        <p:sp>
          <p:nvSpPr>
            <p:cNvPr id="32" name="TextBox 31"/>
            <p:cNvSpPr txBox="1"/>
            <p:nvPr/>
          </p:nvSpPr>
          <p:spPr>
            <a:xfrm>
              <a:off x="1739616" y="4285220"/>
              <a:ext cx="493671" cy="381588"/>
            </a:xfrm>
            <a:prstGeom prst="rect">
              <a:avLst/>
            </a:prstGeom>
            <a:noFill/>
          </p:spPr>
          <p:txBody>
            <a:bodyPr wrap="square" rtlCol="0">
              <a:spAutoFit/>
            </a:bodyPr>
            <a:lstStyle/>
            <a:p>
              <a:r>
                <a:rPr lang="en-US" sz="1588" b="1" dirty="0">
                  <a:solidFill>
                    <a:srgbClr val="4F81BD"/>
                  </a:solidFill>
                </a:rPr>
                <a:t>Z</a:t>
              </a:r>
              <a:r>
                <a:rPr lang="en-US" sz="1588" b="1" baseline="30000" dirty="0">
                  <a:solidFill>
                    <a:srgbClr val="4F81BD"/>
                  </a:solidFill>
                </a:rPr>
                <a:t>0</a:t>
              </a:r>
            </a:p>
          </p:txBody>
        </p:sp>
      </p:grpSp>
      <p:pic>
        <p:nvPicPr>
          <p:cNvPr id="33" name="Picture 32" descr="fig.png"/>
          <p:cNvPicPr>
            <a:picLocks noChangeAspect="1"/>
          </p:cNvPicPr>
          <p:nvPr/>
        </p:nvPicPr>
        <p:blipFill>
          <a:blip r:embed="rId3"/>
          <a:stretch>
            <a:fillRect/>
          </a:stretch>
        </p:blipFill>
        <p:spPr>
          <a:xfrm>
            <a:off x="3267528" y="3170869"/>
            <a:ext cx="4939645" cy="3349874"/>
          </a:xfrm>
          <a:prstGeom prst="rect">
            <a:avLst/>
          </a:prstGeom>
          <a:ln w="19050" cap="flat" cmpd="sng" algn="ctr">
            <a:solidFill>
              <a:schemeClr val="tx1"/>
            </a:solidFill>
            <a:prstDash val="solid"/>
            <a:round/>
            <a:headEnd type="none" w="med" len="med"/>
            <a:tailEnd type="none" w="med" len="med"/>
          </a:ln>
        </p:spPr>
      </p:pic>
      <p:sp>
        <p:nvSpPr>
          <p:cNvPr id="34" name="Footer Placeholder 33"/>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30944089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Antineutrino Detection</a:t>
            </a:r>
            <a:endParaRPr lang="en-CA" dirty="0"/>
          </a:p>
        </p:txBody>
      </p:sp>
      <p:sp>
        <p:nvSpPr>
          <p:cNvPr id="4" name="Footer Placeholder 3"/>
          <p:cNvSpPr>
            <a:spLocks noGrp="1"/>
          </p:cNvSpPr>
          <p:nvPr>
            <p:ph type="ftr" sz="quarter" idx="11"/>
          </p:nvPr>
        </p:nvSpPr>
        <p:spPr/>
        <p:txBody>
          <a:bodyPr/>
          <a:lstStyle/>
          <a:p>
            <a:r>
              <a:rPr lang="en-CA" smtClean="0"/>
              <a:t>CAP Congress, Edmonton, June 2015</a:t>
            </a:r>
            <a:endParaRPr lang="en-CA"/>
          </a:p>
        </p:txBody>
      </p:sp>
      <p:pic>
        <p:nvPicPr>
          <p:cNvPr id="5" name="Picture 4"/>
          <p:cNvPicPr>
            <a:picLocks noChangeAspect="1"/>
          </p:cNvPicPr>
          <p:nvPr/>
        </p:nvPicPr>
        <p:blipFill>
          <a:blip r:embed="rId3"/>
          <a:stretch>
            <a:fillRect/>
          </a:stretch>
        </p:blipFill>
        <p:spPr>
          <a:xfrm>
            <a:off x="457200" y="2438400"/>
            <a:ext cx="6187031" cy="3505200"/>
          </a:xfrm>
          <a:prstGeom prst="rect">
            <a:avLst/>
          </a:prstGeom>
        </p:spPr>
      </p:pic>
      <p:grpSp>
        <p:nvGrpSpPr>
          <p:cNvPr id="7" name="Group 6"/>
          <p:cNvGrpSpPr/>
          <p:nvPr/>
        </p:nvGrpSpPr>
        <p:grpSpPr>
          <a:xfrm>
            <a:off x="585201" y="1704322"/>
            <a:ext cx="2357927" cy="472565"/>
            <a:chOff x="1627593" y="2450947"/>
            <a:chExt cx="2672317" cy="535574"/>
          </a:xfrm>
        </p:grpSpPr>
        <p:sp>
          <p:nvSpPr>
            <p:cNvPr id="8" name="TextBox 7"/>
            <p:cNvSpPr txBox="1"/>
            <p:nvPr/>
          </p:nvSpPr>
          <p:spPr>
            <a:xfrm>
              <a:off x="1627593" y="2450947"/>
              <a:ext cx="2672317" cy="535574"/>
            </a:xfrm>
            <a:prstGeom prst="rect">
              <a:avLst/>
            </a:prstGeom>
            <a:noFill/>
          </p:spPr>
          <p:txBody>
            <a:bodyPr wrap="square" rtlCol="0">
              <a:spAutoFit/>
            </a:bodyPr>
            <a:lstStyle/>
            <a:p>
              <a:r>
                <a:rPr lang="en-US" sz="2471" dirty="0" err="1"/>
                <a:t>ν</a:t>
              </a:r>
              <a:r>
                <a:rPr lang="en-US" sz="2471" baseline="-25000" dirty="0" err="1"/>
                <a:t>e</a:t>
              </a:r>
              <a:r>
                <a:rPr lang="en-US" sz="2471" dirty="0"/>
                <a:t> + </a:t>
              </a:r>
              <a:r>
                <a:rPr lang="en-US" sz="2471" dirty="0" err="1"/>
                <a:t>p</a:t>
              </a:r>
              <a:r>
                <a:rPr lang="en-US" sz="2471" dirty="0"/>
                <a:t> </a:t>
              </a:r>
              <a:r>
                <a:rPr lang="en-US" sz="2471" dirty="0" err="1">
                  <a:latin typeface="Wingdings"/>
                  <a:ea typeface="Wingdings"/>
                  <a:cs typeface="Wingdings"/>
                </a:rPr>
                <a:t></a:t>
              </a:r>
              <a:r>
                <a:rPr lang="en-US" sz="2471" dirty="0"/>
                <a:t> </a:t>
              </a:r>
              <a:r>
                <a:rPr lang="en-US" sz="2471" dirty="0" err="1"/>
                <a:t>e</a:t>
              </a:r>
              <a:r>
                <a:rPr lang="en-US" sz="2471" baseline="30000" dirty="0"/>
                <a:t>+</a:t>
              </a:r>
              <a:r>
                <a:rPr lang="en-US" sz="2471" dirty="0"/>
                <a:t> + </a:t>
              </a:r>
              <a:r>
                <a:rPr lang="en-US" sz="2471" dirty="0" err="1"/>
                <a:t>n</a:t>
              </a:r>
              <a:endParaRPr lang="en-US" sz="2471" dirty="0"/>
            </a:p>
          </p:txBody>
        </p:sp>
        <p:cxnSp>
          <p:nvCxnSpPr>
            <p:cNvPr id="9" name="Straight Connector 8"/>
            <p:cNvCxnSpPr/>
            <p:nvPr/>
          </p:nvCxnSpPr>
          <p:spPr>
            <a:xfrm>
              <a:off x="1676913" y="2635897"/>
              <a:ext cx="283595"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1" name="TextBox 10"/>
          <p:cNvSpPr txBox="1"/>
          <p:nvPr/>
        </p:nvSpPr>
        <p:spPr>
          <a:xfrm>
            <a:off x="6019800" y="1704322"/>
            <a:ext cx="3124200" cy="923330"/>
          </a:xfrm>
          <a:prstGeom prst="rect">
            <a:avLst/>
          </a:prstGeom>
          <a:noFill/>
        </p:spPr>
        <p:txBody>
          <a:bodyPr wrap="square" rtlCol="0">
            <a:spAutoFit/>
          </a:bodyPr>
          <a:lstStyle/>
          <a:p>
            <a:r>
              <a:rPr lang="en-US" dirty="0" smtClean="0"/>
              <a:t>Large cross section, clean anti-coincidence tag, but low flux from reactors and earth.</a:t>
            </a:r>
            <a:endParaRPr lang="en-CA" dirty="0"/>
          </a:p>
        </p:txBody>
      </p:sp>
    </p:spTree>
    <p:extLst>
      <p:ext uri="{BB962C8B-B14F-4D97-AF65-F5344CB8AC3E}">
        <p14:creationId xmlns:p14="http://schemas.microsoft.com/office/powerpoint/2010/main" val="35531506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224" y="-62624"/>
            <a:ext cx="7987553" cy="1143000"/>
          </a:xfrm>
          <a:effectLst>
            <a:outerShdw blurRad="50800" dist="38100" dir="2700000">
              <a:srgbClr val="000000">
                <a:alpha val="43000"/>
              </a:srgbClr>
            </a:outerShdw>
          </a:effectLst>
        </p:spPr>
        <p:txBody>
          <a:bodyPr>
            <a:normAutofit/>
          </a:bodyPr>
          <a:lstStyle/>
          <a:p>
            <a:r>
              <a:rPr lang="en-US" dirty="0" smtClean="0"/>
              <a:t>Central Challenge: Backgrounds </a:t>
            </a:r>
            <a:endParaRPr lang="en-US" dirty="0"/>
          </a:p>
        </p:txBody>
      </p:sp>
      <p:grpSp>
        <p:nvGrpSpPr>
          <p:cNvPr id="73" name="Group 72"/>
          <p:cNvGrpSpPr/>
          <p:nvPr/>
        </p:nvGrpSpPr>
        <p:grpSpPr>
          <a:xfrm>
            <a:off x="545581" y="1098804"/>
            <a:ext cx="4745831" cy="5645896"/>
            <a:chOff x="243984" y="1606655"/>
            <a:chExt cx="5378609" cy="6012678"/>
          </a:xfrm>
        </p:grpSpPr>
        <p:pic>
          <p:nvPicPr>
            <p:cNvPr id="5" name="Picture 4"/>
            <p:cNvPicPr>
              <a:picLocks noChangeAspect="1"/>
            </p:cNvPicPr>
            <p:nvPr/>
          </p:nvPicPr>
          <p:blipFill>
            <a:blip r:embed="rId3"/>
            <a:srcRect l="15292" t="31007" r="26175" b="25142"/>
            <a:stretch>
              <a:fillRect/>
            </a:stretch>
          </p:blipFill>
          <p:spPr>
            <a:xfrm>
              <a:off x="243984" y="1606656"/>
              <a:ext cx="5378609" cy="6012677"/>
            </a:xfrm>
            <a:prstGeom prst="rect">
              <a:avLst/>
            </a:prstGeom>
          </p:spPr>
        </p:pic>
        <p:sp>
          <p:nvSpPr>
            <p:cNvPr id="6" name="TextBox 5"/>
            <p:cNvSpPr txBox="1"/>
            <p:nvPr/>
          </p:nvSpPr>
          <p:spPr>
            <a:xfrm>
              <a:off x="2073577" y="4940787"/>
              <a:ext cx="630146" cy="821340"/>
            </a:xfrm>
            <a:prstGeom prst="rect">
              <a:avLst/>
            </a:prstGeom>
            <a:noFill/>
          </p:spPr>
          <p:txBody>
            <a:bodyPr wrap="square" rtlCol="0">
              <a:spAutoFit/>
            </a:bodyPr>
            <a:lstStyle/>
            <a:p>
              <a:r>
                <a:rPr lang="en-US" sz="2206" dirty="0" err="1">
                  <a:solidFill>
                    <a:srgbClr val="660066"/>
                  </a:solidFill>
                </a:rPr>
                <a:t>α,β</a:t>
              </a:r>
              <a:endParaRPr lang="en-US" sz="2206" dirty="0">
                <a:solidFill>
                  <a:srgbClr val="660066"/>
                </a:solidFill>
              </a:endParaRPr>
            </a:p>
          </p:txBody>
        </p:sp>
        <p:grpSp>
          <p:nvGrpSpPr>
            <p:cNvPr id="35" name="Group 34"/>
            <p:cNvGrpSpPr/>
            <p:nvPr/>
          </p:nvGrpSpPr>
          <p:grpSpPr>
            <a:xfrm rot="20221026">
              <a:off x="1232136" y="5883422"/>
              <a:ext cx="1209772" cy="181349"/>
              <a:chOff x="1749489" y="5293084"/>
              <a:chExt cx="1209772" cy="181349"/>
            </a:xfrm>
          </p:grpSpPr>
          <p:grpSp>
            <p:nvGrpSpPr>
              <p:cNvPr id="13" name="Group 12"/>
              <p:cNvGrpSpPr/>
              <p:nvPr/>
            </p:nvGrpSpPr>
            <p:grpSpPr>
              <a:xfrm>
                <a:off x="1749489" y="5293084"/>
                <a:ext cx="982309" cy="181349"/>
                <a:chOff x="4915659" y="1952219"/>
                <a:chExt cx="3818266" cy="717184"/>
              </a:xfrm>
            </p:grpSpPr>
            <p:sp>
              <p:nvSpPr>
                <p:cNvPr id="9" name="Freeform 8"/>
                <p:cNvSpPr/>
                <p:nvPr/>
              </p:nvSpPr>
              <p:spPr>
                <a:xfrm>
                  <a:off x="6806297" y="1964549"/>
                  <a:ext cx="982309" cy="692524"/>
                </a:xfrm>
                <a:custGeom>
                  <a:avLst/>
                  <a:gdLst>
                    <a:gd name="connsiteX0" fmla="*/ 0 w 982309"/>
                    <a:gd name="connsiteY0" fmla="*/ 328795 h 692524"/>
                    <a:gd name="connsiteX1" fmla="*/ 123303 w 982309"/>
                    <a:gd name="connsiteY1" fmla="*/ 674029 h 692524"/>
                    <a:gd name="connsiteX2" fmla="*/ 234275 w 982309"/>
                    <a:gd name="connsiteY2" fmla="*/ 341125 h 692524"/>
                    <a:gd name="connsiteX3" fmla="*/ 345247 w 982309"/>
                    <a:gd name="connsiteY3" fmla="*/ 8220 h 692524"/>
                    <a:gd name="connsiteX4" fmla="*/ 480880 w 982309"/>
                    <a:gd name="connsiteY4" fmla="*/ 390444 h 692524"/>
                    <a:gd name="connsiteX5" fmla="*/ 591852 w 982309"/>
                    <a:gd name="connsiteY5" fmla="*/ 686359 h 692524"/>
                    <a:gd name="connsiteX6" fmla="*/ 715154 w 982309"/>
                    <a:gd name="connsiteY6" fmla="*/ 353455 h 692524"/>
                    <a:gd name="connsiteX7" fmla="*/ 826127 w 982309"/>
                    <a:gd name="connsiteY7" fmla="*/ 8220 h 692524"/>
                    <a:gd name="connsiteX8" fmla="*/ 961759 w 982309"/>
                    <a:gd name="connsiteY8" fmla="*/ 402774 h 692524"/>
                    <a:gd name="connsiteX9" fmla="*/ 949429 w 982309"/>
                    <a:gd name="connsiteY9" fmla="*/ 402774 h 69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309" h="692524">
                      <a:moveTo>
                        <a:pt x="0" y="328795"/>
                      </a:moveTo>
                      <a:cubicBezTo>
                        <a:pt x="42128" y="500384"/>
                        <a:pt x="84257" y="671974"/>
                        <a:pt x="123303" y="674029"/>
                      </a:cubicBezTo>
                      <a:cubicBezTo>
                        <a:pt x="162349" y="676084"/>
                        <a:pt x="234275" y="341125"/>
                        <a:pt x="234275" y="341125"/>
                      </a:cubicBezTo>
                      <a:cubicBezTo>
                        <a:pt x="271266" y="230157"/>
                        <a:pt x="304146" y="0"/>
                        <a:pt x="345247" y="8220"/>
                      </a:cubicBezTo>
                      <a:cubicBezTo>
                        <a:pt x="386348" y="16440"/>
                        <a:pt x="439779" y="277421"/>
                        <a:pt x="480880" y="390444"/>
                      </a:cubicBezTo>
                      <a:cubicBezTo>
                        <a:pt x="521981" y="503467"/>
                        <a:pt x="552806" y="692524"/>
                        <a:pt x="591852" y="686359"/>
                      </a:cubicBezTo>
                      <a:cubicBezTo>
                        <a:pt x="630898" y="680194"/>
                        <a:pt x="676108" y="466478"/>
                        <a:pt x="715154" y="353455"/>
                      </a:cubicBezTo>
                      <a:cubicBezTo>
                        <a:pt x="754200" y="240432"/>
                        <a:pt x="785026" y="0"/>
                        <a:pt x="826127" y="8220"/>
                      </a:cubicBezTo>
                      <a:cubicBezTo>
                        <a:pt x="867228" y="16440"/>
                        <a:pt x="941209" y="337015"/>
                        <a:pt x="961759" y="402774"/>
                      </a:cubicBezTo>
                      <a:cubicBezTo>
                        <a:pt x="982309" y="468533"/>
                        <a:pt x="949429" y="402774"/>
                        <a:pt x="949429" y="402774"/>
                      </a:cubicBezTo>
                    </a:path>
                  </a:pathLst>
                </a:custGeom>
                <a:ln w="50800" cap="flat" cmpd="sng" algn="ctr">
                  <a:solidFill>
                    <a:srgbClr val="008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88"/>
                </a:p>
              </p:txBody>
            </p:sp>
            <p:sp>
              <p:nvSpPr>
                <p:cNvPr id="10" name="Freeform 9"/>
                <p:cNvSpPr/>
                <p:nvPr/>
              </p:nvSpPr>
              <p:spPr>
                <a:xfrm>
                  <a:off x="7751616" y="1976879"/>
                  <a:ext cx="982309" cy="692524"/>
                </a:xfrm>
                <a:custGeom>
                  <a:avLst/>
                  <a:gdLst>
                    <a:gd name="connsiteX0" fmla="*/ 0 w 982309"/>
                    <a:gd name="connsiteY0" fmla="*/ 328795 h 692524"/>
                    <a:gd name="connsiteX1" fmla="*/ 123303 w 982309"/>
                    <a:gd name="connsiteY1" fmla="*/ 674029 h 692524"/>
                    <a:gd name="connsiteX2" fmla="*/ 234275 w 982309"/>
                    <a:gd name="connsiteY2" fmla="*/ 341125 h 692524"/>
                    <a:gd name="connsiteX3" fmla="*/ 345247 w 982309"/>
                    <a:gd name="connsiteY3" fmla="*/ 8220 h 692524"/>
                    <a:gd name="connsiteX4" fmla="*/ 480880 w 982309"/>
                    <a:gd name="connsiteY4" fmla="*/ 390444 h 692524"/>
                    <a:gd name="connsiteX5" fmla="*/ 591852 w 982309"/>
                    <a:gd name="connsiteY5" fmla="*/ 686359 h 692524"/>
                    <a:gd name="connsiteX6" fmla="*/ 715154 w 982309"/>
                    <a:gd name="connsiteY6" fmla="*/ 353455 h 692524"/>
                    <a:gd name="connsiteX7" fmla="*/ 826127 w 982309"/>
                    <a:gd name="connsiteY7" fmla="*/ 8220 h 692524"/>
                    <a:gd name="connsiteX8" fmla="*/ 961759 w 982309"/>
                    <a:gd name="connsiteY8" fmla="*/ 402774 h 692524"/>
                    <a:gd name="connsiteX9" fmla="*/ 949429 w 982309"/>
                    <a:gd name="connsiteY9" fmla="*/ 402774 h 69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309" h="692524">
                      <a:moveTo>
                        <a:pt x="0" y="328795"/>
                      </a:moveTo>
                      <a:cubicBezTo>
                        <a:pt x="42128" y="500384"/>
                        <a:pt x="84257" y="671974"/>
                        <a:pt x="123303" y="674029"/>
                      </a:cubicBezTo>
                      <a:cubicBezTo>
                        <a:pt x="162349" y="676084"/>
                        <a:pt x="234275" y="341125"/>
                        <a:pt x="234275" y="341125"/>
                      </a:cubicBezTo>
                      <a:cubicBezTo>
                        <a:pt x="271266" y="230157"/>
                        <a:pt x="304146" y="0"/>
                        <a:pt x="345247" y="8220"/>
                      </a:cubicBezTo>
                      <a:cubicBezTo>
                        <a:pt x="386348" y="16440"/>
                        <a:pt x="439779" y="277421"/>
                        <a:pt x="480880" y="390444"/>
                      </a:cubicBezTo>
                      <a:cubicBezTo>
                        <a:pt x="521981" y="503467"/>
                        <a:pt x="552806" y="692524"/>
                        <a:pt x="591852" y="686359"/>
                      </a:cubicBezTo>
                      <a:cubicBezTo>
                        <a:pt x="630898" y="680194"/>
                        <a:pt x="676108" y="466478"/>
                        <a:pt x="715154" y="353455"/>
                      </a:cubicBezTo>
                      <a:cubicBezTo>
                        <a:pt x="754200" y="240432"/>
                        <a:pt x="785026" y="0"/>
                        <a:pt x="826127" y="8220"/>
                      </a:cubicBezTo>
                      <a:cubicBezTo>
                        <a:pt x="867228" y="16440"/>
                        <a:pt x="941209" y="337015"/>
                        <a:pt x="961759" y="402774"/>
                      </a:cubicBezTo>
                      <a:cubicBezTo>
                        <a:pt x="982309" y="468533"/>
                        <a:pt x="949429" y="402774"/>
                        <a:pt x="949429" y="402774"/>
                      </a:cubicBezTo>
                    </a:path>
                  </a:pathLst>
                </a:custGeom>
                <a:ln w="50800" cap="flat" cmpd="sng" algn="ctr">
                  <a:solidFill>
                    <a:srgbClr val="008000"/>
                  </a:solidFill>
                  <a:prstDash val="solid"/>
                  <a:round/>
                  <a:headEnd type="none" w="med" len="med"/>
                  <a:tailEnd type="none" w="med"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88"/>
                </a:p>
              </p:txBody>
            </p:sp>
            <p:sp>
              <p:nvSpPr>
                <p:cNvPr id="11" name="Freeform 10"/>
                <p:cNvSpPr/>
                <p:nvPr/>
              </p:nvSpPr>
              <p:spPr>
                <a:xfrm>
                  <a:off x="4915659" y="1952219"/>
                  <a:ext cx="982309" cy="692524"/>
                </a:xfrm>
                <a:custGeom>
                  <a:avLst/>
                  <a:gdLst>
                    <a:gd name="connsiteX0" fmla="*/ 0 w 982309"/>
                    <a:gd name="connsiteY0" fmla="*/ 328795 h 692524"/>
                    <a:gd name="connsiteX1" fmla="*/ 123303 w 982309"/>
                    <a:gd name="connsiteY1" fmla="*/ 674029 h 692524"/>
                    <a:gd name="connsiteX2" fmla="*/ 234275 w 982309"/>
                    <a:gd name="connsiteY2" fmla="*/ 341125 h 692524"/>
                    <a:gd name="connsiteX3" fmla="*/ 345247 w 982309"/>
                    <a:gd name="connsiteY3" fmla="*/ 8220 h 692524"/>
                    <a:gd name="connsiteX4" fmla="*/ 480880 w 982309"/>
                    <a:gd name="connsiteY4" fmla="*/ 390444 h 692524"/>
                    <a:gd name="connsiteX5" fmla="*/ 591852 w 982309"/>
                    <a:gd name="connsiteY5" fmla="*/ 686359 h 692524"/>
                    <a:gd name="connsiteX6" fmla="*/ 715154 w 982309"/>
                    <a:gd name="connsiteY6" fmla="*/ 353455 h 692524"/>
                    <a:gd name="connsiteX7" fmla="*/ 826127 w 982309"/>
                    <a:gd name="connsiteY7" fmla="*/ 8220 h 692524"/>
                    <a:gd name="connsiteX8" fmla="*/ 961759 w 982309"/>
                    <a:gd name="connsiteY8" fmla="*/ 402774 h 692524"/>
                    <a:gd name="connsiteX9" fmla="*/ 949429 w 982309"/>
                    <a:gd name="connsiteY9" fmla="*/ 402774 h 69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309" h="692524">
                      <a:moveTo>
                        <a:pt x="0" y="328795"/>
                      </a:moveTo>
                      <a:cubicBezTo>
                        <a:pt x="42128" y="500384"/>
                        <a:pt x="84257" y="671974"/>
                        <a:pt x="123303" y="674029"/>
                      </a:cubicBezTo>
                      <a:cubicBezTo>
                        <a:pt x="162349" y="676084"/>
                        <a:pt x="234275" y="341125"/>
                        <a:pt x="234275" y="341125"/>
                      </a:cubicBezTo>
                      <a:cubicBezTo>
                        <a:pt x="271266" y="230157"/>
                        <a:pt x="304146" y="0"/>
                        <a:pt x="345247" y="8220"/>
                      </a:cubicBezTo>
                      <a:cubicBezTo>
                        <a:pt x="386348" y="16440"/>
                        <a:pt x="439779" y="277421"/>
                        <a:pt x="480880" y="390444"/>
                      </a:cubicBezTo>
                      <a:cubicBezTo>
                        <a:pt x="521981" y="503467"/>
                        <a:pt x="552806" y="692524"/>
                        <a:pt x="591852" y="686359"/>
                      </a:cubicBezTo>
                      <a:cubicBezTo>
                        <a:pt x="630898" y="680194"/>
                        <a:pt x="676108" y="466478"/>
                        <a:pt x="715154" y="353455"/>
                      </a:cubicBezTo>
                      <a:cubicBezTo>
                        <a:pt x="754200" y="240432"/>
                        <a:pt x="785026" y="0"/>
                        <a:pt x="826127" y="8220"/>
                      </a:cubicBezTo>
                      <a:cubicBezTo>
                        <a:pt x="867228" y="16440"/>
                        <a:pt x="941209" y="337015"/>
                        <a:pt x="961759" y="402774"/>
                      </a:cubicBezTo>
                      <a:cubicBezTo>
                        <a:pt x="982309" y="468533"/>
                        <a:pt x="949429" y="402774"/>
                        <a:pt x="949429" y="402774"/>
                      </a:cubicBezTo>
                    </a:path>
                  </a:pathLst>
                </a:custGeom>
                <a:ln w="50800" cap="flat" cmpd="sng" algn="ctr">
                  <a:solidFill>
                    <a:srgbClr val="008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88"/>
                </a:p>
              </p:txBody>
            </p:sp>
            <p:sp>
              <p:nvSpPr>
                <p:cNvPr id="12" name="Freeform 11"/>
                <p:cNvSpPr/>
                <p:nvPr/>
              </p:nvSpPr>
              <p:spPr>
                <a:xfrm>
                  <a:off x="5860978" y="1964549"/>
                  <a:ext cx="982309" cy="692524"/>
                </a:xfrm>
                <a:custGeom>
                  <a:avLst/>
                  <a:gdLst>
                    <a:gd name="connsiteX0" fmla="*/ 0 w 982309"/>
                    <a:gd name="connsiteY0" fmla="*/ 328795 h 692524"/>
                    <a:gd name="connsiteX1" fmla="*/ 123303 w 982309"/>
                    <a:gd name="connsiteY1" fmla="*/ 674029 h 692524"/>
                    <a:gd name="connsiteX2" fmla="*/ 234275 w 982309"/>
                    <a:gd name="connsiteY2" fmla="*/ 341125 h 692524"/>
                    <a:gd name="connsiteX3" fmla="*/ 345247 w 982309"/>
                    <a:gd name="connsiteY3" fmla="*/ 8220 h 692524"/>
                    <a:gd name="connsiteX4" fmla="*/ 480880 w 982309"/>
                    <a:gd name="connsiteY4" fmla="*/ 390444 h 692524"/>
                    <a:gd name="connsiteX5" fmla="*/ 591852 w 982309"/>
                    <a:gd name="connsiteY5" fmla="*/ 686359 h 692524"/>
                    <a:gd name="connsiteX6" fmla="*/ 715154 w 982309"/>
                    <a:gd name="connsiteY6" fmla="*/ 353455 h 692524"/>
                    <a:gd name="connsiteX7" fmla="*/ 826127 w 982309"/>
                    <a:gd name="connsiteY7" fmla="*/ 8220 h 692524"/>
                    <a:gd name="connsiteX8" fmla="*/ 961759 w 982309"/>
                    <a:gd name="connsiteY8" fmla="*/ 402774 h 692524"/>
                    <a:gd name="connsiteX9" fmla="*/ 949429 w 982309"/>
                    <a:gd name="connsiteY9" fmla="*/ 402774 h 69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309" h="692524">
                      <a:moveTo>
                        <a:pt x="0" y="328795"/>
                      </a:moveTo>
                      <a:cubicBezTo>
                        <a:pt x="42128" y="500384"/>
                        <a:pt x="84257" y="671974"/>
                        <a:pt x="123303" y="674029"/>
                      </a:cubicBezTo>
                      <a:cubicBezTo>
                        <a:pt x="162349" y="676084"/>
                        <a:pt x="234275" y="341125"/>
                        <a:pt x="234275" y="341125"/>
                      </a:cubicBezTo>
                      <a:cubicBezTo>
                        <a:pt x="271266" y="230157"/>
                        <a:pt x="304146" y="0"/>
                        <a:pt x="345247" y="8220"/>
                      </a:cubicBezTo>
                      <a:cubicBezTo>
                        <a:pt x="386348" y="16440"/>
                        <a:pt x="439779" y="277421"/>
                        <a:pt x="480880" y="390444"/>
                      </a:cubicBezTo>
                      <a:cubicBezTo>
                        <a:pt x="521981" y="503467"/>
                        <a:pt x="552806" y="692524"/>
                        <a:pt x="591852" y="686359"/>
                      </a:cubicBezTo>
                      <a:cubicBezTo>
                        <a:pt x="630898" y="680194"/>
                        <a:pt x="676108" y="466478"/>
                        <a:pt x="715154" y="353455"/>
                      </a:cubicBezTo>
                      <a:cubicBezTo>
                        <a:pt x="754200" y="240432"/>
                        <a:pt x="785026" y="0"/>
                        <a:pt x="826127" y="8220"/>
                      </a:cubicBezTo>
                      <a:cubicBezTo>
                        <a:pt x="867228" y="16440"/>
                        <a:pt x="941209" y="337015"/>
                        <a:pt x="961759" y="402774"/>
                      </a:cubicBezTo>
                      <a:cubicBezTo>
                        <a:pt x="982309" y="468533"/>
                        <a:pt x="949429" y="402774"/>
                        <a:pt x="949429" y="402774"/>
                      </a:cubicBezTo>
                    </a:path>
                  </a:pathLst>
                </a:custGeom>
                <a:ln w="50800" cap="flat" cmpd="sng" algn="ctr">
                  <a:solidFill>
                    <a:srgbClr val="008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88"/>
                </a:p>
              </p:txBody>
            </p:sp>
          </p:grpSp>
          <p:cxnSp>
            <p:nvCxnSpPr>
              <p:cNvPr id="29" name="Straight Arrow Connector 28"/>
              <p:cNvCxnSpPr/>
              <p:nvPr/>
            </p:nvCxnSpPr>
            <p:spPr>
              <a:xfrm>
                <a:off x="2657818" y="5400453"/>
                <a:ext cx="301443" cy="1588"/>
              </a:xfrm>
              <a:prstGeom prst="straightConnector1">
                <a:avLst/>
              </a:prstGeom>
              <a:ln w="38100" cap="flat" cmpd="sng" algn="ctr">
                <a:solidFill>
                  <a:srgbClr val="008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grpSp>
        <p:sp>
          <p:nvSpPr>
            <p:cNvPr id="38" name="TextBox 37"/>
            <p:cNvSpPr txBox="1"/>
            <p:nvPr/>
          </p:nvSpPr>
          <p:spPr>
            <a:xfrm>
              <a:off x="1858615" y="5899049"/>
              <a:ext cx="404586" cy="459836"/>
            </a:xfrm>
            <a:prstGeom prst="rect">
              <a:avLst/>
            </a:prstGeom>
            <a:noFill/>
            <a:ln>
              <a:noFill/>
            </a:ln>
          </p:spPr>
          <p:txBody>
            <a:bodyPr wrap="square" rtlCol="0">
              <a:spAutoFit/>
            </a:bodyPr>
            <a:lstStyle/>
            <a:p>
              <a:r>
                <a:rPr lang="en-US" sz="2206" dirty="0" err="1">
                  <a:solidFill>
                    <a:srgbClr val="008000"/>
                  </a:solidFill>
                </a:rPr>
                <a:t>γ</a:t>
              </a:r>
              <a:endParaRPr lang="en-US" sz="2206" dirty="0">
                <a:solidFill>
                  <a:srgbClr val="008000"/>
                </a:solidFill>
              </a:endParaRPr>
            </a:p>
          </p:txBody>
        </p:sp>
        <p:cxnSp>
          <p:nvCxnSpPr>
            <p:cNvPr id="40" name="Straight Arrow Connector 39"/>
            <p:cNvCxnSpPr/>
            <p:nvPr/>
          </p:nvCxnSpPr>
          <p:spPr>
            <a:xfrm>
              <a:off x="249563" y="2979546"/>
              <a:ext cx="1824014" cy="17304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1611177" y="4424493"/>
              <a:ext cx="359844" cy="459836"/>
            </a:xfrm>
            <a:prstGeom prst="rect">
              <a:avLst/>
            </a:prstGeom>
            <a:noFill/>
          </p:spPr>
          <p:txBody>
            <a:bodyPr wrap="square" rtlCol="0">
              <a:spAutoFit/>
            </a:bodyPr>
            <a:lstStyle/>
            <a:p>
              <a:r>
                <a:rPr lang="en-US" sz="2206" dirty="0" err="1">
                  <a:solidFill>
                    <a:schemeClr val="tx2">
                      <a:lumMod val="40000"/>
                      <a:lumOff val="60000"/>
                    </a:schemeClr>
                  </a:solidFill>
                </a:rPr>
                <a:t>n</a:t>
              </a:r>
              <a:endParaRPr lang="en-US" sz="2206" dirty="0">
                <a:solidFill>
                  <a:schemeClr val="tx2">
                    <a:lumMod val="40000"/>
                    <a:lumOff val="60000"/>
                  </a:schemeClr>
                </a:solidFill>
              </a:endParaRPr>
            </a:p>
          </p:txBody>
        </p:sp>
        <p:cxnSp>
          <p:nvCxnSpPr>
            <p:cNvPr id="45" name="Straight Arrow Connector 44"/>
            <p:cNvCxnSpPr>
              <a:endCxn id="5" idx="2"/>
            </p:cNvCxnSpPr>
            <p:nvPr/>
          </p:nvCxnSpPr>
          <p:spPr>
            <a:xfrm rot="5400000">
              <a:off x="722907" y="3817038"/>
              <a:ext cx="6012677" cy="1591912"/>
            </a:xfrm>
            <a:prstGeom prst="straightConnector1">
              <a:avLst/>
            </a:prstGeom>
            <a:ln w="38100" cap="flat" cmpd="sng" algn="ctr">
              <a:solidFill>
                <a:srgbClr val="FF66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rot="10800000" flipV="1">
              <a:off x="2994189" y="4709985"/>
              <a:ext cx="704887" cy="530181"/>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rot="5400000">
              <a:off x="3312045" y="3129543"/>
              <a:ext cx="1004883" cy="704889"/>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16200000" flipH="1">
              <a:off x="3925966" y="3718803"/>
              <a:ext cx="350044" cy="205871"/>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rot="16200000" flipH="1">
              <a:off x="3188510" y="4914791"/>
              <a:ext cx="1462534" cy="205873"/>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rot="16200000" flipH="1">
              <a:off x="3217382" y="6077762"/>
              <a:ext cx="623416" cy="339971"/>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rot="10800000" flipV="1">
              <a:off x="2401032" y="5478699"/>
              <a:ext cx="1098000" cy="897404"/>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rot="5400000">
              <a:off x="2589179" y="6101561"/>
              <a:ext cx="223622" cy="149288"/>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rot="10800000" flipV="1">
              <a:off x="3055839" y="4940787"/>
              <a:ext cx="327929" cy="151421"/>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2401031" y="4050336"/>
              <a:ext cx="1898856" cy="459836"/>
            </a:xfrm>
            <a:prstGeom prst="rect">
              <a:avLst/>
            </a:prstGeom>
            <a:noFill/>
          </p:spPr>
          <p:txBody>
            <a:bodyPr wrap="square" rtlCol="0">
              <a:spAutoFit/>
            </a:bodyPr>
            <a:lstStyle/>
            <a:p>
              <a:r>
                <a:rPr lang="en-US" sz="2206" dirty="0" err="1">
                  <a:solidFill>
                    <a:srgbClr val="FF0000"/>
                  </a:solidFill>
                </a:rPr>
                <a:t>n</a:t>
              </a:r>
              <a:r>
                <a:rPr lang="en-US" sz="2206" dirty="0">
                  <a:solidFill>
                    <a:srgbClr val="FF0000"/>
                  </a:solidFill>
                </a:rPr>
                <a:t>, </a:t>
              </a:r>
              <a:r>
                <a:rPr lang="en-US" sz="2206" dirty="0" err="1">
                  <a:solidFill>
                    <a:srgbClr val="FF0000"/>
                  </a:solidFill>
                </a:rPr>
                <a:t>p</a:t>
              </a:r>
              <a:r>
                <a:rPr lang="en-US" sz="2206" dirty="0">
                  <a:solidFill>
                    <a:srgbClr val="FF0000"/>
                  </a:solidFill>
                </a:rPr>
                <a:t>, </a:t>
              </a:r>
              <a:r>
                <a:rPr lang="en-US" sz="2206" baseline="30000" dirty="0">
                  <a:solidFill>
                    <a:srgbClr val="FF0000"/>
                  </a:solidFill>
                </a:rPr>
                <a:t>11</a:t>
              </a:r>
              <a:r>
                <a:rPr lang="en-US" sz="2206" dirty="0">
                  <a:solidFill>
                    <a:srgbClr val="FF0000"/>
                  </a:solidFill>
                </a:rPr>
                <a:t>C…</a:t>
              </a:r>
            </a:p>
          </p:txBody>
        </p:sp>
        <p:sp>
          <p:nvSpPr>
            <p:cNvPr id="70" name="TextBox 69"/>
            <p:cNvSpPr txBox="1"/>
            <p:nvPr/>
          </p:nvSpPr>
          <p:spPr>
            <a:xfrm>
              <a:off x="3841501" y="2440842"/>
              <a:ext cx="1497497" cy="459836"/>
            </a:xfrm>
            <a:prstGeom prst="rect">
              <a:avLst/>
            </a:prstGeom>
            <a:noFill/>
          </p:spPr>
          <p:txBody>
            <a:bodyPr wrap="square" rtlCol="0">
              <a:spAutoFit/>
            </a:bodyPr>
            <a:lstStyle/>
            <a:p>
              <a:r>
                <a:rPr lang="en-US" sz="2206" dirty="0" err="1">
                  <a:solidFill>
                    <a:srgbClr val="FF6600"/>
                  </a:solidFill>
                </a:rPr>
                <a:t>μ</a:t>
              </a:r>
              <a:endParaRPr lang="en-US" sz="2206" dirty="0">
                <a:solidFill>
                  <a:srgbClr val="FF6600"/>
                </a:solidFill>
              </a:endParaRPr>
            </a:p>
          </p:txBody>
        </p:sp>
      </p:grpSp>
      <p:sp>
        <p:nvSpPr>
          <p:cNvPr id="72" name="TextBox 71"/>
          <p:cNvSpPr txBox="1"/>
          <p:nvPr/>
        </p:nvSpPr>
        <p:spPr>
          <a:xfrm>
            <a:off x="5465490" y="1080376"/>
            <a:ext cx="3340046" cy="6799362"/>
          </a:xfrm>
          <a:prstGeom prst="rect">
            <a:avLst/>
          </a:prstGeom>
          <a:noFill/>
        </p:spPr>
        <p:txBody>
          <a:bodyPr wrap="square" rtlCol="0">
            <a:spAutoFit/>
          </a:bodyPr>
          <a:lstStyle/>
          <a:p>
            <a:r>
              <a:rPr lang="en-US" sz="2118" b="1" dirty="0">
                <a:solidFill>
                  <a:srgbClr val="660066"/>
                </a:solidFill>
              </a:rPr>
              <a:t>Internal Radioactivity</a:t>
            </a:r>
          </a:p>
          <a:p>
            <a:r>
              <a:rPr lang="en-US" sz="1941" dirty="0"/>
              <a:t>traces of radioisotopes (U/</a:t>
            </a:r>
            <a:r>
              <a:rPr lang="en-US" sz="1941" dirty="0" err="1"/>
              <a:t>Th</a:t>
            </a:r>
            <a:r>
              <a:rPr lang="en-US" sz="1941" dirty="0"/>
              <a:t> chain, </a:t>
            </a:r>
            <a:r>
              <a:rPr lang="en-US" sz="1941" baseline="30000" dirty="0"/>
              <a:t>40</a:t>
            </a:r>
            <a:r>
              <a:rPr lang="en-US" sz="1941" dirty="0"/>
              <a:t>K, etc) in the </a:t>
            </a:r>
            <a:r>
              <a:rPr lang="en-US" sz="1941" dirty="0" err="1"/>
              <a:t>scintillator</a:t>
            </a:r>
            <a:r>
              <a:rPr lang="en-US" sz="1941" dirty="0"/>
              <a:t>.</a:t>
            </a:r>
          </a:p>
          <a:p>
            <a:endParaRPr lang="en-US" sz="1941" dirty="0"/>
          </a:p>
          <a:p>
            <a:r>
              <a:rPr lang="en-US" sz="2118" b="1" dirty="0">
                <a:solidFill>
                  <a:srgbClr val="008000"/>
                </a:solidFill>
              </a:rPr>
              <a:t>External Gammas</a:t>
            </a:r>
          </a:p>
          <a:p>
            <a:r>
              <a:rPr lang="en-US" sz="1941" dirty="0"/>
              <a:t>from decays in the acrylic, water, </a:t>
            </a:r>
            <a:r>
              <a:rPr lang="en-US" sz="1941" dirty="0" err="1"/>
              <a:t>PMTs</a:t>
            </a:r>
            <a:r>
              <a:rPr lang="en-US" sz="1941" dirty="0"/>
              <a:t>, etc.</a:t>
            </a:r>
          </a:p>
          <a:p>
            <a:endParaRPr lang="en-US" sz="1941" dirty="0"/>
          </a:p>
          <a:p>
            <a:r>
              <a:rPr lang="en-US" sz="2118" b="1" dirty="0">
                <a:solidFill>
                  <a:srgbClr val="FF6600"/>
                </a:solidFill>
              </a:rPr>
              <a:t>Cosmic Ray </a:t>
            </a:r>
            <a:r>
              <a:rPr lang="en-US" sz="2118" b="1" dirty="0" err="1">
                <a:solidFill>
                  <a:srgbClr val="FF6600"/>
                </a:solidFill>
              </a:rPr>
              <a:t>Muons</a:t>
            </a:r>
            <a:endParaRPr lang="en-US" sz="2118" b="1" dirty="0">
              <a:solidFill>
                <a:srgbClr val="FF6600"/>
              </a:solidFill>
            </a:endParaRPr>
          </a:p>
          <a:p>
            <a:endParaRPr lang="en-US" sz="1941" dirty="0"/>
          </a:p>
          <a:p>
            <a:r>
              <a:rPr lang="en-US" sz="2118" b="1" dirty="0" err="1">
                <a:solidFill>
                  <a:srgbClr val="FF0000"/>
                </a:solidFill>
              </a:rPr>
              <a:t>Cosmogenics</a:t>
            </a:r>
            <a:endParaRPr lang="en-US" sz="2118" b="1" dirty="0">
              <a:solidFill>
                <a:srgbClr val="FF0000"/>
              </a:solidFill>
            </a:endParaRPr>
          </a:p>
          <a:p>
            <a:r>
              <a:rPr lang="en-US" sz="1941" dirty="0"/>
              <a:t>Neutrons and </a:t>
            </a:r>
            <a:r>
              <a:rPr lang="en-US" sz="1941" dirty="0" err="1"/>
              <a:t>radionuclides</a:t>
            </a:r>
            <a:r>
              <a:rPr lang="en-US" sz="1941" dirty="0"/>
              <a:t> from </a:t>
            </a:r>
            <a:r>
              <a:rPr lang="en-US" sz="1941" dirty="0" err="1"/>
              <a:t>spallation</a:t>
            </a:r>
            <a:r>
              <a:rPr lang="en-US" sz="1941" dirty="0"/>
              <a:t> and </a:t>
            </a:r>
            <a:r>
              <a:rPr lang="en-US" sz="1941" dirty="0" err="1"/>
              <a:t>hadronic</a:t>
            </a:r>
            <a:r>
              <a:rPr lang="en-US" sz="1941" dirty="0"/>
              <a:t> showers</a:t>
            </a:r>
          </a:p>
          <a:p>
            <a:endParaRPr lang="en-US" sz="1941" dirty="0"/>
          </a:p>
          <a:p>
            <a:r>
              <a:rPr lang="en-US" sz="2118" b="1" dirty="0">
                <a:solidFill>
                  <a:schemeClr val="accent1"/>
                </a:solidFill>
              </a:rPr>
              <a:t>Fast Neutrons</a:t>
            </a:r>
          </a:p>
          <a:p>
            <a:r>
              <a:rPr lang="en-US" sz="1941" dirty="0"/>
              <a:t>from external </a:t>
            </a:r>
            <a:r>
              <a:rPr lang="en-US" sz="1941" dirty="0" err="1"/>
              <a:t>muons</a:t>
            </a:r>
            <a:endParaRPr lang="en-US" sz="1941" dirty="0"/>
          </a:p>
          <a:p>
            <a:endParaRPr lang="en-US" sz="1941" dirty="0"/>
          </a:p>
          <a:p>
            <a:endParaRPr lang="en-US" sz="1941" dirty="0"/>
          </a:p>
          <a:p>
            <a:endParaRPr lang="en-US" sz="1941" dirty="0"/>
          </a:p>
          <a:p>
            <a:endParaRPr lang="en-US" sz="1941" dirty="0"/>
          </a:p>
        </p:txBody>
      </p:sp>
      <p:sp>
        <p:nvSpPr>
          <p:cNvPr id="3" name="Footer Placeholder 2"/>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2788510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224" y="-62624"/>
            <a:ext cx="7987553" cy="1143000"/>
          </a:xfrm>
          <a:effectLst>
            <a:outerShdw blurRad="50800" dist="38100" dir="2700000">
              <a:srgbClr val="000000">
                <a:alpha val="43000"/>
              </a:srgbClr>
            </a:outerShdw>
          </a:effectLst>
        </p:spPr>
        <p:txBody>
          <a:bodyPr>
            <a:normAutofit/>
          </a:bodyPr>
          <a:lstStyle/>
          <a:p>
            <a:r>
              <a:rPr lang="en-US" dirty="0" smtClean="0"/>
              <a:t>Central Challenge: Backgrounds </a:t>
            </a:r>
            <a:endParaRPr lang="en-US" dirty="0"/>
          </a:p>
        </p:txBody>
      </p:sp>
      <p:grpSp>
        <p:nvGrpSpPr>
          <p:cNvPr id="3" name="Group 72"/>
          <p:cNvGrpSpPr/>
          <p:nvPr/>
        </p:nvGrpSpPr>
        <p:grpSpPr>
          <a:xfrm>
            <a:off x="545581" y="1098804"/>
            <a:ext cx="4745831" cy="5645896"/>
            <a:chOff x="243984" y="1606655"/>
            <a:chExt cx="5378609" cy="6012678"/>
          </a:xfrm>
        </p:grpSpPr>
        <p:pic>
          <p:nvPicPr>
            <p:cNvPr id="5" name="Picture 4"/>
            <p:cNvPicPr>
              <a:picLocks noChangeAspect="1"/>
            </p:cNvPicPr>
            <p:nvPr/>
          </p:nvPicPr>
          <p:blipFill>
            <a:blip r:embed="rId3"/>
            <a:srcRect l="15292" t="31007" r="26175" b="25142"/>
            <a:stretch>
              <a:fillRect/>
            </a:stretch>
          </p:blipFill>
          <p:spPr>
            <a:xfrm>
              <a:off x="243984" y="1606656"/>
              <a:ext cx="5378609" cy="6012677"/>
            </a:xfrm>
            <a:prstGeom prst="rect">
              <a:avLst/>
            </a:prstGeom>
          </p:spPr>
        </p:pic>
        <p:sp>
          <p:nvSpPr>
            <p:cNvPr id="6" name="TextBox 5"/>
            <p:cNvSpPr txBox="1"/>
            <p:nvPr/>
          </p:nvSpPr>
          <p:spPr>
            <a:xfrm>
              <a:off x="2073577" y="4940787"/>
              <a:ext cx="630146" cy="821340"/>
            </a:xfrm>
            <a:prstGeom prst="rect">
              <a:avLst/>
            </a:prstGeom>
            <a:noFill/>
          </p:spPr>
          <p:txBody>
            <a:bodyPr wrap="square" rtlCol="0">
              <a:spAutoFit/>
            </a:bodyPr>
            <a:lstStyle/>
            <a:p>
              <a:r>
                <a:rPr lang="en-US" sz="2206" dirty="0" err="1">
                  <a:solidFill>
                    <a:srgbClr val="660066"/>
                  </a:solidFill>
                </a:rPr>
                <a:t>α,β</a:t>
              </a:r>
              <a:endParaRPr lang="en-US" sz="2206" dirty="0">
                <a:solidFill>
                  <a:srgbClr val="660066"/>
                </a:solidFill>
              </a:endParaRPr>
            </a:p>
          </p:txBody>
        </p:sp>
        <p:grpSp>
          <p:nvGrpSpPr>
            <p:cNvPr id="4" name="Group 34"/>
            <p:cNvGrpSpPr/>
            <p:nvPr/>
          </p:nvGrpSpPr>
          <p:grpSpPr>
            <a:xfrm rot="20221026">
              <a:off x="1232136" y="5883422"/>
              <a:ext cx="1209772" cy="181349"/>
              <a:chOff x="1749489" y="5293084"/>
              <a:chExt cx="1209772" cy="181349"/>
            </a:xfrm>
          </p:grpSpPr>
          <p:grpSp>
            <p:nvGrpSpPr>
              <p:cNvPr id="7" name="Group 12"/>
              <p:cNvGrpSpPr/>
              <p:nvPr/>
            </p:nvGrpSpPr>
            <p:grpSpPr>
              <a:xfrm>
                <a:off x="1749489" y="5293084"/>
                <a:ext cx="982309" cy="181349"/>
                <a:chOff x="4915659" y="1952219"/>
                <a:chExt cx="3818266" cy="717184"/>
              </a:xfrm>
            </p:grpSpPr>
            <p:sp>
              <p:nvSpPr>
                <p:cNvPr id="9" name="Freeform 8"/>
                <p:cNvSpPr/>
                <p:nvPr/>
              </p:nvSpPr>
              <p:spPr>
                <a:xfrm>
                  <a:off x="6806297" y="1964549"/>
                  <a:ext cx="982309" cy="692524"/>
                </a:xfrm>
                <a:custGeom>
                  <a:avLst/>
                  <a:gdLst>
                    <a:gd name="connsiteX0" fmla="*/ 0 w 982309"/>
                    <a:gd name="connsiteY0" fmla="*/ 328795 h 692524"/>
                    <a:gd name="connsiteX1" fmla="*/ 123303 w 982309"/>
                    <a:gd name="connsiteY1" fmla="*/ 674029 h 692524"/>
                    <a:gd name="connsiteX2" fmla="*/ 234275 w 982309"/>
                    <a:gd name="connsiteY2" fmla="*/ 341125 h 692524"/>
                    <a:gd name="connsiteX3" fmla="*/ 345247 w 982309"/>
                    <a:gd name="connsiteY3" fmla="*/ 8220 h 692524"/>
                    <a:gd name="connsiteX4" fmla="*/ 480880 w 982309"/>
                    <a:gd name="connsiteY4" fmla="*/ 390444 h 692524"/>
                    <a:gd name="connsiteX5" fmla="*/ 591852 w 982309"/>
                    <a:gd name="connsiteY5" fmla="*/ 686359 h 692524"/>
                    <a:gd name="connsiteX6" fmla="*/ 715154 w 982309"/>
                    <a:gd name="connsiteY6" fmla="*/ 353455 h 692524"/>
                    <a:gd name="connsiteX7" fmla="*/ 826127 w 982309"/>
                    <a:gd name="connsiteY7" fmla="*/ 8220 h 692524"/>
                    <a:gd name="connsiteX8" fmla="*/ 961759 w 982309"/>
                    <a:gd name="connsiteY8" fmla="*/ 402774 h 692524"/>
                    <a:gd name="connsiteX9" fmla="*/ 949429 w 982309"/>
                    <a:gd name="connsiteY9" fmla="*/ 402774 h 69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309" h="692524">
                      <a:moveTo>
                        <a:pt x="0" y="328795"/>
                      </a:moveTo>
                      <a:cubicBezTo>
                        <a:pt x="42128" y="500384"/>
                        <a:pt x="84257" y="671974"/>
                        <a:pt x="123303" y="674029"/>
                      </a:cubicBezTo>
                      <a:cubicBezTo>
                        <a:pt x="162349" y="676084"/>
                        <a:pt x="234275" y="341125"/>
                        <a:pt x="234275" y="341125"/>
                      </a:cubicBezTo>
                      <a:cubicBezTo>
                        <a:pt x="271266" y="230157"/>
                        <a:pt x="304146" y="0"/>
                        <a:pt x="345247" y="8220"/>
                      </a:cubicBezTo>
                      <a:cubicBezTo>
                        <a:pt x="386348" y="16440"/>
                        <a:pt x="439779" y="277421"/>
                        <a:pt x="480880" y="390444"/>
                      </a:cubicBezTo>
                      <a:cubicBezTo>
                        <a:pt x="521981" y="503467"/>
                        <a:pt x="552806" y="692524"/>
                        <a:pt x="591852" y="686359"/>
                      </a:cubicBezTo>
                      <a:cubicBezTo>
                        <a:pt x="630898" y="680194"/>
                        <a:pt x="676108" y="466478"/>
                        <a:pt x="715154" y="353455"/>
                      </a:cubicBezTo>
                      <a:cubicBezTo>
                        <a:pt x="754200" y="240432"/>
                        <a:pt x="785026" y="0"/>
                        <a:pt x="826127" y="8220"/>
                      </a:cubicBezTo>
                      <a:cubicBezTo>
                        <a:pt x="867228" y="16440"/>
                        <a:pt x="941209" y="337015"/>
                        <a:pt x="961759" y="402774"/>
                      </a:cubicBezTo>
                      <a:cubicBezTo>
                        <a:pt x="982309" y="468533"/>
                        <a:pt x="949429" y="402774"/>
                        <a:pt x="949429" y="402774"/>
                      </a:cubicBezTo>
                    </a:path>
                  </a:pathLst>
                </a:custGeom>
                <a:ln w="50800" cap="flat" cmpd="sng" algn="ctr">
                  <a:solidFill>
                    <a:srgbClr val="008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88"/>
                </a:p>
              </p:txBody>
            </p:sp>
            <p:sp>
              <p:nvSpPr>
                <p:cNvPr id="10" name="Freeform 9"/>
                <p:cNvSpPr/>
                <p:nvPr/>
              </p:nvSpPr>
              <p:spPr>
                <a:xfrm>
                  <a:off x="7751616" y="1976879"/>
                  <a:ext cx="982309" cy="692524"/>
                </a:xfrm>
                <a:custGeom>
                  <a:avLst/>
                  <a:gdLst>
                    <a:gd name="connsiteX0" fmla="*/ 0 w 982309"/>
                    <a:gd name="connsiteY0" fmla="*/ 328795 h 692524"/>
                    <a:gd name="connsiteX1" fmla="*/ 123303 w 982309"/>
                    <a:gd name="connsiteY1" fmla="*/ 674029 h 692524"/>
                    <a:gd name="connsiteX2" fmla="*/ 234275 w 982309"/>
                    <a:gd name="connsiteY2" fmla="*/ 341125 h 692524"/>
                    <a:gd name="connsiteX3" fmla="*/ 345247 w 982309"/>
                    <a:gd name="connsiteY3" fmla="*/ 8220 h 692524"/>
                    <a:gd name="connsiteX4" fmla="*/ 480880 w 982309"/>
                    <a:gd name="connsiteY4" fmla="*/ 390444 h 692524"/>
                    <a:gd name="connsiteX5" fmla="*/ 591852 w 982309"/>
                    <a:gd name="connsiteY5" fmla="*/ 686359 h 692524"/>
                    <a:gd name="connsiteX6" fmla="*/ 715154 w 982309"/>
                    <a:gd name="connsiteY6" fmla="*/ 353455 h 692524"/>
                    <a:gd name="connsiteX7" fmla="*/ 826127 w 982309"/>
                    <a:gd name="connsiteY7" fmla="*/ 8220 h 692524"/>
                    <a:gd name="connsiteX8" fmla="*/ 961759 w 982309"/>
                    <a:gd name="connsiteY8" fmla="*/ 402774 h 692524"/>
                    <a:gd name="connsiteX9" fmla="*/ 949429 w 982309"/>
                    <a:gd name="connsiteY9" fmla="*/ 402774 h 69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309" h="692524">
                      <a:moveTo>
                        <a:pt x="0" y="328795"/>
                      </a:moveTo>
                      <a:cubicBezTo>
                        <a:pt x="42128" y="500384"/>
                        <a:pt x="84257" y="671974"/>
                        <a:pt x="123303" y="674029"/>
                      </a:cubicBezTo>
                      <a:cubicBezTo>
                        <a:pt x="162349" y="676084"/>
                        <a:pt x="234275" y="341125"/>
                        <a:pt x="234275" y="341125"/>
                      </a:cubicBezTo>
                      <a:cubicBezTo>
                        <a:pt x="271266" y="230157"/>
                        <a:pt x="304146" y="0"/>
                        <a:pt x="345247" y="8220"/>
                      </a:cubicBezTo>
                      <a:cubicBezTo>
                        <a:pt x="386348" y="16440"/>
                        <a:pt x="439779" y="277421"/>
                        <a:pt x="480880" y="390444"/>
                      </a:cubicBezTo>
                      <a:cubicBezTo>
                        <a:pt x="521981" y="503467"/>
                        <a:pt x="552806" y="692524"/>
                        <a:pt x="591852" y="686359"/>
                      </a:cubicBezTo>
                      <a:cubicBezTo>
                        <a:pt x="630898" y="680194"/>
                        <a:pt x="676108" y="466478"/>
                        <a:pt x="715154" y="353455"/>
                      </a:cubicBezTo>
                      <a:cubicBezTo>
                        <a:pt x="754200" y="240432"/>
                        <a:pt x="785026" y="0"/>
                        <a:pt x="826127" y="8220"/>
                      </a:cubicBezTo>
                      <a:cubicBezTo>
                        <a:pt x="867228" y="16440"/>
                        <a:pt x="941209" y="337015"/>
                        <a:pt x="961759" y="402774"/>
                      </a:cubicBezTo>
                      <a:cubicBezTo>
                        <a:pt x="982309" y="468533"/>
                        <a:pt x="949429" y="402774"/>
                        <a:pt x="949429" y="402774"/>
                      </a:cubicBezTo>
                    </a:path>
                  </a:pathLst>
                </a:custGeom>
                <a:ln w="50800" cap="flat" cmpd="sng" algn="ctr">
                  <a:solidFill>
                    <a:srgbClr val="008000"/>
                  </a:solidFill>
                  <a:prstDash val="solid"/>
                  <a:round/>
                  <a:headEnd type="none" w="med" len="med"/>
                  <a:tailEnd type="none" w="med"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88"/>
                </a:p>
              </p:txBody>
            </p:sp>
            <p:sp>
              <p:nvSpPr>
                <p:cNvPr id="11" name="Freeform 10"/>
                <p:cNvSpPr/>
                <p:nvPr/>
              </p:nvSpPr>
              <p:spPr>
                <a:xfrm>
                  <a:off x="4915659" y="1952219"/>
                  <a:ext cx="982309" cy="692524"/>
                </a:xfrm>
                <a:custGeom>
                  <a:avLst/>
                  <a:gdLst>
                    <a:gd name="connsiteX0" fmla="*/ 0 w 982309"/>
                    <a:gd name="connsiteY0" fmla="*/ 328795 h 692524"/>
                    <a:gd name="connsiteX1" fmla="*/ 123303 w 982309"/>
                    <a:gd name="connsiteY1" fmla="*/ 674029 h 692524"/>
                    <a:gd name="connsiteX2" fmla="*/ 234275 w 982309"/>
                    <a:gd name="connsiteY2" fmla="*/ 341125 h 692524"/>
                    <a:gd name="connsiteX3" fmla="*/ 345247 w 982309"/>
                    <a:gd name="connsiteY3" fmla="*/ 8220 h 692524"/>
                    <a:gd name="connsiteX4" fmla="*/ 480880 w 982309"/>
                    <a:gd name="connsiteY4" fmla="*/ 390444 h 692524"/>
                    <a:gd name="connsiteX5" fmla="*/ 591852 w 982309"/>
                    <a:gd name="connsiteY5" fmla="*/ 686359 h 692524"/>
                    <a:gd name="connsiteX6" fmla="*/ 715154 w 982309"/>
                    <a:gd name="connsiteY6" fmla="*/ 353455 h 692524"/>
                    <a:gd name="connsiteX7" fmla="*/ 826127 w 982309"/>
                    <a:gd name="connsiteY7" fmla="*/ 8220 h 692524"/>
                    <a:gd name="connsiteX8" fmla="*/ 961759 w 982309"/>
                    <a:gd name="connsiteY8" fmla="*/ 402774 h 692524"/>
                    <a:gd name="connsiteX9" fmla="*/ 949429 w 982309"/>
                    <a:gd name="connsiteY9" fmla="*/ 402774 h 69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309" h="692524">
                      <a:moveTo>
                        <a:pt x="0" y="328795"/>
                      </a:moveTo>
                      <a:cubicBezTo>
                        <a:pt x="42128" y="500384"/>
                        <a:pt x="84257" y="671974"/>
                        <a:pt x="123303" y="674029"/>
                      </a:cubicBezTo>
                      <a:cubicBezTo>
                        <a:pt x="162349" y="676084"/>
                        <a:pt x="234275" y="341125"/>
                        <a:pt x="234275" y="341125"/>
                      </a:cubicBezTo>
                      <a:cubicBezTo>
                        <a:pt x="271266" y="230157"/>
                        <a:pt x="304146" y="0"/>
                        <a:pt x="345247" y="8220"/>
                      </a:cubicBezTo>
                      <a:cubicBezTo>
                        <a:pt x="386348" y="16440"/>
                        <a:pt x="439779" y="277421"/>
                        <a:pt x="480880" y="390444"/>
                      </a:cubicBezTo>
                      <a:cubicBezTo>
                        <a:pt x="521981" y="503467"/>
                        <a:pt x="552806" y="692524"/>
                        <a:pt x="591852" y="686359"/>
                      </a:cubicBezTo>
                      <a:cubicBezTo>
                        <a:pt x="630898" y="680194"/>
                        <a:pt x="676108" y="466478"/>
                        <a:pt x="715154" y="353455"/>
                      </a:cubicBezTo>
                      <a:cubicBezTo>
                        <a:pt x="754200" y="240432"/>
                        <a:pt x="785026" y="0"/>
                        <a:pt x="826127" y="8220"/>
                      </a:cubicBezTo>
                      <a:cubicBezTo>
                        <a:pt x="867228" y="16440"/>
                        <a:pt x="941209" y="337015"/>
                        <a:pt x="961759" y="402774"/>
                      </a:cubicBezTo>
                      <a:cubicBezTo>
                        <a:pt x="982309" y="468533"/>
                        <a:pt x="949429" y="402774"/>
                        <a:pt x="949429" y="402774"/>
                      </a:cubicBezTo>
                    </a:path>
                  </a:pathLst>
                </a:custGeom>
                <a:ln w="50800" cap="flat" cmpd="sng" algn="ctr">
                  <a:solidFill>
                    <a:srgbClr val="008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88"/>
                </a:p>
              </p:txBody>
            </p:sp>
            <p:sp>
              <p:nvSpPr>
                <p:cNvPr id="12" name="Freeform 11"/>
                <p:cNvSpPr/>
                <p:nvPr/>
              </p:nvSpPr>
              <p:spPr>
                <a:xfrm>
                  <a:off x="5860978" y="1964549"/>
                  <a:ext cx="982309" cy="692524"/>
                </a:xfrm>
                <a:custGeom>
                  <a:avLst/>
                  <a:gdLst>
                    <a:gd name="connsiteX0" fmla="*/ 0 w 982309"/>
                    <a:gd name="connsiteY0" fmla="*/ 328795 h 692524"/>
                    <a:gd name="connsiteX1" fmla="*/ 123303 w 982309"/>
                    <a:gd name="connsiteY1" fmla="*/ 674029 h 692524"/>
                    <a:gd name="connsiteX2" fmla="*/ 234275 w 982309"/>
                    <a:gd name="connsiteY2" fmla="*/ 341125 h 692524"/>
                    <a:gd name="connsiteX3" fmla="*/ 345247 w 982309"/>
                    <a:gd name="connsiteY3" fmla="*/ 8220 h 692524"/>
                    <a:gd name="connsiteX4" fmla="*/ 480880 w 982309"/>
                    <a:gd name="connsiteY4" fmla="*/ 390444 h 692524"/>
                    <a:gd name="connsiteX5" fmla="*/ 591852 w 982309"/>
                    <a:gd name="connsiteY5" fmla="*/ 686359 h 692524"/>
                    <a:gd name="connsiteX6" fmla="*/ 715154 w 982309"/>
                    <a:gd name="connsiteY6" fmla="*/ 353455 h 692524"/>
                    <a:gd name="connsiteX7" fmla="*/ 826127 w 982309"/>
                    <a:gd name="connsiteY7" fmla="*/ 8220 h 692524"/>
                    <a:gd name="connsiteX8" fmla="*/ 961759 w 982309"/>
                    <a:gd name="connsiteY8" fmla="*/ 402774 h 692524"/>
                    <a:gd name="connsiteX9" fmla="*/ 949429 w 982309"/>
                    <a:gd name="connsiteY9" fmla="*/ 402774 h 692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2309" h="692524">
                      <a:moveTo>
                        <a:pt x="0" y="328795"/>
                      </a:moveTo>
                      <a:cubicBezTo>
                        <a:pt x="42128" y="500384"/>
                        <a:pt x="84257" y="671974"/>
                        <a:pt x="123303" y="674029"/>
                      </a:cubicBezTo>
                      <a:cubicBezTo>
                        <a:pt x="162349" y="676084"/>
                        <a:pt x="234275" y="341125"/>
                        <a:pt x="234275" y="341125"/>
                      </a:cubicBezTo>
                      <a:cubicBezTo>
                        <a:pt x="271266" y="230157"/>
                        <a:pt x="304146" y="0"/>
                        <a:pt x="345247" y="8220"/>
                      </a:cubicBezTo>
                      <a:cubicBezTo>
                        <a:pt x="386348" y="16440"/>
                        <a:pt x="439779" y="277421"/>
                        <a:pt x="480880" y="390444"/>
                      </a:cubicBezTo>
                      <a:cubicBezTo>
                        <a:pt x="521981" y="503467"/>
                        <a:pt x="552806" y="692524"/>
                        <a:pt x="591852" y="686359"/>
                      </a:cubicBezTo>
                      <a:cubicBezTo>
                        <a:pt x="630898" y="680194"/>
                        <a:pt x="676108" y="466478"/>
                        <a:pt x="715154" y="353455"/>
                      </a:cubicBezTo>
                      <a:cubicBezTo>
                        <a:pt x="754200" y="240432"/>
                        <a:pt x="785026" y="0"/>
                        <a:pt x="826127" y="8220"/>
                      </a:cubicBezTo>
                      <a:cubicBezTo>
                        <a:pt x="867228" y="16440"/>
                        <a:pt x="941209" y="337015"/>
                        <a:pt x="961759" y="402774"/>
                      </a:cubicBezTo>
                      <a:cubicBezTo>
                        <a:pt x="982309" y="468533"/>
                        <a:pt x="949429" y="402774"/>
                        <a:pt x="949429" y="402774"/>
                      </a:cubicBezTo>
                    </a:path>
                  </a:pathLst>
                </a:custGeom>
                <a:ln w="50800" cap="flat" cmpd="sng" algn="ctr">
                  <a:solidFill>
                    <a:srgbClr val="008000"/>
                  </a:solidFill>
                  <a:prstDash val="solid"/>
                  <a:round/>
                  <a:headEnd type="none" w="med" len="med"/>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88"/>
                </a:p>
              </p:txBody>
            </p:sp>
          </p:grpSp>
          <p:cxnSp>
            <p:nvCxnSpPr>
              <p:cNvPr id="29" name="Straight Arrow Connector 28"/>
              <p:cNvCxnSpPr/>
              <p:nvPr/>
            </p:nvCxnSpPr>
            <p:spPr>
              <a:xfrm>
                <a:off x="2657818" y="5400453"/>
                <a:ext cx="301443" cy="1588"/>
              </a:xfrm>
              <a:prstGeom prst="straightConnector1">
                <a:avLst/>
              </a:prstGeom>
              <a:ln w="38100" cap="flat" cmpd="sng" algn="ctr">
                <a:solidFill>
                  <a:srgbClr val="008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grpSp>
        <p:sp>
          <p:nvSpPr>
            <p:cNvPr id="38" name="TextBox 37"/>
            <p:cNvSpPr txBox="1"/>
            <p:nvPr/>
          </p:nvSpPr>
          <p:spPr>
            <a:xfrm>
              <a:off x="1858615" y="5899049"/>
              <a:ext cx="404586" cy="459836"/>
            </a:xfrm>
            <a:prstGeom prst="rect">
              <a:avLst/>
            </a:prstGeom>
            <a:noFill/>
            <a:ln>
              <a:noFill/>
            </a:ln>
          </p:spPr>
          <p:txBody>
            <a:bodyPr wrap="square" rtlCol="0">
              <a:spAutoFit/>
            </a:bodyPr>
            <a:lstStyle/>
            <a:p>
              <a:r>
                <a:rPr lang="en-US" sz="2206" dirty="0" err="1">
                  <a:solidFill>
                    <a:srgbClr val="008000"/>
                  </a:solidFill>
                </a:rPr>
                <a:t>γ</a:t>
              </a:r>
              <a:endParaRPr lang="en-US" sz="2206" dirty="0">
                <a:solidFill>
                  <a:srgbClr val="008000"/>
                </a:solidFill>
              </a:endParaRPr>
            </a:p>
          </p:txBody>
        </p:sp>
        <p:cxnSp>
          <p:nvCxnSpPr>
            <p:cNvPr id="40" name="Straight Arrow Connector 39"/>
            <p:cNvCxnSpPr/>
            <p:nvPr/>
          </p:nvCxnSpPr>
          <p:spPr>
            <a:xfrm>
              <a:off x="249563" y="2979546"/>
              <a:ext cx="1824014" cy="17304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1611177" y="4424493"/>
              <a:ext cx="359844" cy="459836"/>
            </a:xfrm>
            <a:prstGeom prst="rect">
              <a:avLst/>
            </a:prstGeom>
            <a:noFill/>
          </p:spPr>
          <p:txBody>
            <a:bodyPr wrap="square" rtlCol="0">
              <a:spAutoFit/>
            </a:bodyPr>
            <a:lstStyle/>
            <a:p>
              <a:r>
                <a:rPr lang="en-US" sz="2206" dirty="0" err="1">
                  <a:solidFill>
                    <a:schemeClr val="tx2">
                      <a:lumMod val="40000"/>
                      <a:lumOff val="60000"/>
                    </a:schemeClr>
                  </a:solidFill>
                </a:rPr>
                <a:t>n</a:t>
              </a:r>
              <a:endParaRPr lang="en-US" sz="2206" dirty="0">
                <a:solidFill>
                  <a:schemeClr val="tx2">
                    <a:lumMod val="40000"/>
                    <a:lumOff val="60000"/>
                  </a:schemeClr>
                </a:solidFill>
              </a:endParaRPr>
            </a:p>
          </p:txBody>
        </p:sp>
        <p:cxnSp>
          <p:nvCxnSpPr>
            <p:cNvPr id="45" name="Straight Arrow Connector 44"/>
            <p:cNvCxnSpPr>
              <a:endCxn id="5" idx="2"/>
            </p:cNvCxnSpPr>
            <p:nvPr/>
          </p:nvCxnSpPr>
          <p:spPr>
            <a:xfrm rot="5400000">
              <a:off x="722907" y="3817038"/>
              <a:ext cx="6012677" cy="1591912"/>
            </a:xfrm>
            <a:prstGeom prst="straightConnector1">
              <a:avLst/>
            </a:prstGeom>
            <a:ln w="38100" cap="flat" cmpd="sng" algn="ctr">
              <a:solidFill>
                <a:srgbClr val="FF66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rot="10800000" flipV="1">
              <a:off x="2994189" y="4709985"/>
              <a:ext cx="704887" cy="530181"/>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rot="5400000">
              <a:off x="3312045" y="3129543"/>
              <a:ext cx="1004883" cy="704889"/>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16200000" flipH="1">
              <a:off x="3925966" y="3718803"/>
              <a:ext cx="350044" cy="205871"/>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rot="16200000" flipH="1">
              <a:off x="3188510" y="4914791"/>
              <a:ext cx="1462534" cy="205873"/>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rot="16200000" flipH="1">
              <a:off x="3217382" y="6077762"/>
              <a:ext cx="623416" cy="339971"/>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rot="10800000" flipV="1">
              <a:off x="2401032" y="5478699"/>
              <a:ext cx="1098000" cy="897404"/>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rot="5400000">
              <a:off x="2589179" y="6101561"/>
              <a:ext cx="223622" cy="149288"/>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rot="10800000" flipV="1">
              <a:off x="3055839" y="4940787"/>
              <a:ext cx="327929" cy="151421"/>
            </a:xfrm>
            <a:prstGeom prst="line">
              <a:avLst/>
            </a:prstGeom>
            <a:ln>
              <a:solidFill>
                <a:srgbClr val="FF6600"/>
              </a:solidFill>
            </a:ln>
            <a:effectLst/>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2401031" y="4050336"/>
              <a:ext cx="1898856" cy="459836"/>
            </a:xfrm>
            <a:prstGeom prst="rect">
              <a:avLst/>
            </a:prstGeom>
            <a:noFill/>
          </p:spPr>
          <p:txBody>
            <a:bodyPr wrap="square" rtlCol="0">
              <a:spAutoFit/>
            </a:bodyPr>
            <a:lstStyle/>
            <a:p>
              <a:r>
                <a:rPr lang="en-US" sz="2206" dirty="0" err="1">
                  <a:solidFill>
                    <a:srgbClr val="FF0000"/>
                  </a:solidFill>
                </a:rPr>
                <a:t>n</a:t>
              </a:r>
              <a:r>
                <a:rPr lang="en-US" sz="2206" dirty="0">
                  <a:solidFill>
                    <a:srgbClr val="FF0000"/>
                  </a:solidFill>
                </a:rPr>
                <a:t>, </a:t>
              </a:r>
              <a:r>
                <a:rPr lang="en-US" sz="2206" dirty="0" err="1">
                  <a:solidFill>
                    <a:srgbClr val="FF0000"/>
                  </a:solidFill>
                </a:rPr>
                <a:t>p</a:t>
              </a:r>
              <a:r>
                <a:rPr lang="en-US" sz="2206" dirty="0">
                  <a:solidFill>
                    <a:srgbClr val="FF0000"/>
                  </a:solidFill>
                </a:rPr>
                <a:t>, </a:t>
              </a:r>
              <a:r>
                <a:rPr lang="en-US" sz="2206" baseline="30000" dirty="0">
                  <a:solidFill>
                    <a:srgbClr val="FF0000"/>
                  </a:solidFill>
                </a:rPr>
                <a:t>11</a:t>
              </a:r>
              <a:r>
                <a:rPr lang="en-US" sz="2206" dirty="0">
                  <a:solidFill>
                    <a:srgbClr val="FF0000"/>
                  </a:solidFill>
                </a:rPr>
                <a:t>C…</a:t>
              </a:r>
            </a:p>
          </p:txBody>
        </p:sp>
        <p:sp>
          <p:nvSpPr>
            <p:cNvPr id="70" name="TextBox 69"/>
            <p:cNvSpPr txBox="1"/>
            <p:nvPr/>
          </p:nvSpPr>
          <p:spPr>
            <a:xfrm>
              <a:off x="3841501" y="2440842"/>
              <a:ext cx="1497497" cy="459836"/>
            </a:xfrm>
            <a:prstGeom prst="rect">
              <a:avLst/>
            </a:prstGeom>
            <a:noFill/>
          </p:spPr>
          <p:txBody>
            <a:bodyPr wrap="square" rtlCol="0">
              <a:spAutoFit/>
            </a:bodyPr>
            <a:lstStyle/>
            <a:p>
              <a:r>
                <a:rPr lang="en-US" sz="2206" dirty="0" err="1">
                  <a:solidFill>
                    <a:srgbClr val="FF6600"/>
                  </a:solidFill>
                </a:rPr>
                <a:t>μ</a:t>
              </a:r>
              <a:endParaRPr lang="en-US" sz="2206" dirty="0">
                <a:solidFill>
                  <a:srgbClr val="FF6600"/>
                </a:solidFill>
              </a:endParaRPr>
            </a:p>
          </p:txBody>
        </p:sp>
      </p:grpSp>
      <p:sp>
        <p:nvSpPr>
          <p:cNvPr id="72" name="TextBox 71"/>
          <p:cNvSpPr txBox="1"/>
          <p:nvPr/>
        </p:nvSpPr>
        <p:spPr>
          <a:xfrm>
            <a:off x="5465490" y="1080376"/>
            <a:ext cx="3340046" cy="6799362"/>
          </a:xfrm>
          <a:prstGeom prst="rect">
            <a:avLst/>
          </a:prstGeom>
          <a:noFill/>
        </p:spPr>
        <p:txBody>
          <a:bodyPr wrap="square" rtlCol="0">
            <a:spAutoFit/>
          </a:bodyPr>
          <a:lstStyle/>
          <a:p>
            <a:r>
              <a:rPr lang="en-US" sz="2118" b="1" dirty="0">
                <a:solidFill>
                  <a:srgbClr val="660066"/>
                </a:solidFill>
              </a:rPr>
              <a:t>Internal Radioactivity</a:t>
            </a:r>
          </a:p>
          <a:p>
            <a:r>
              <a:rPr lang="en-US" sz="1941" dirty="0"/>
              <a:t>traces of radioisotopes (U/</a:t>
            </a:r>
            <a:r>
              <a:rPr lang="en-US" sz="1941" dirty="0" err="1"/>
              <a:t>Th</a:t>
            </a:r>
            <a:r>
              <a:rPr lang="en-US" sz="1941" dirty="0"/>
              <a:t> chain, </a:t>
            </a:r>
            <a:r>
              <a:rPr lang="en-US" sz="1941" baseline="30000" dirty="0"/>
              <a:t>40</a:t>
            </a:r>
            <a:r>
              <a:rPr lang="en-US" sz="1941" dirty="0"/>
              <a:t>K, etc) in the </a:t>
            </a:r>
            <a:r>
              <a:rPr lang="en-US" sz="1941" dirty="0" err="1"/>
              <a:t>scintillator</a:t>
            </a:r>
            <a:r>
              <a:rPr lang="en-US" sz="1941" dirty="0"/>
              <a:t>.</a:t>
            </a:r>
          </a:p>
          <a:p>
            <a:endParaRPr lang="en-US" sz="1941" dirty="0"/>
          </a:p>
          <a:p>
            <a:r>
              <a:rPr lang="en-US" sz="2118" b="1" dirty="0">
                <a:solidFill>
                  <a:srgbClr val="008000"/>
                </a:solidFill>
              </a:rPr>
              <a:t>External Gammas</a:t>
            </a:r>
          </a:p>
          <a:p>
            <a:r>
              <a:rPr lang="en-US" sz="1941" dirty="0"/>
              <a:t>from decays in the acrylic, water, </a:t>
            </a:r>
            <a:r>
              <a:rPr lang="en-US" sz="1941" dirty="0" err="1"/>
              <a:t>PMTs</a:t>
            </a:r>
            <a:r>
              <a:rPr lang="en-US" sz="1941" dirty="0"/>
              <a:t>, etc.</a:t>
            </a:r>
          </a:p>
          <a:p>
            <a:endParaRPr lang="en-US" sz="1941" dirty="0"/>
          </a:p>
          <a:p>
            <a:r>
              <a:rPr lang="en-US" sz="2118" b="1" dirty="0">
                <a:solidFill>
                  <a:srgbClr val="FF6600"/>
                </a:solidFill>
              </a:rPr>
              <a:t>Cosmic Ray </a:t>
            </a:r>
            <a:r>
              <a:rPr lang="en-US" sz="2118" b="1" dirty="0" err="1">
                <a:solidFill>
                  <a:srgbClr val="FF6600"/>
                </a:solidFill>
              </a:rPr>
              <a:t>Muons</a:t>
            </a:r>
            <a:endParaRPr lang="en-US" sz="2118" b="1" dirty="0">
              <a:solidFill>
                <a:srgbClr val="FF6600"/>
              </a:solidFill>
            </a:endParaRPr>
          </a:p>
          <a:p>
            <a:endParaRPr lang="en-US" sz="1941" dirty="0"/>
          </a:p>
          <a:p>
            <a:r>
              <a:rPr lang="en-US" sz="2118" b="1" dirty="0" err="1">
                <a:solidFill>
                  <a:srgbClr val="FF0000"/>
                </a:solidFill>
              </a:rPr>
              <a:t>Cosmogenics</a:t>
            </a:r>
            <a:endParaRPr lang="en-US" sz="2118" b="1" dirty="0">
              <a:solidFill>
                <a:srgbClr val="FF0000"/>
              </a:solidFill>
            </a:endParaRPr>
          </a:p>
          <a:p>
            <a:r>
              <a:rPr lang="en-US" sz="1941" dirty="0"/>
              <a:t>Neutrons and </a:t>
            </a:r>
            <a:r>
              <a:rPr lang="en-US" sz="1941" dirty="0" err="1"/>
              <a:t>radionuclides</a:t>
            </a:r>
            <a:r>
              <a:rPr lang="en-US" sz="1941" dirty="0"/>
              <a:t> from </a:t>
            </a:r>
            <a:r>
              <a:rPr lang="en-US" sz="1941" dirty="0" err="1"/>
              <a:t>spallation</a:t>
            </a:r>
            <a:r>
              <a:rPr lang="en-US" sz="1941" dirty="0"/>
              <a:t> and </a:t>
            </a:r>
            <a:r>
              <a:rPr lang="en-US" sz="1941" dirty="0" err="1"/>
              <a:t>hadronic</a:t>
            </a:r>
            <a:r>
              <a:rPr lang="en-US" sz="1941" dirty="0"/>
              <a:t> showers</a:t>
            </a:r>
          </a:p>
          <a:p>
            <a:endParaRPr lang="en-US" sz="1941" dirty="0"/>
          </a:p>
          <a:p>
            <a:r>
              <a:rPr lang="en-US" sz="2118" b="1" dirty="0">
                <a:solidFill>
                  <a:schemeClr val="accent1"/>
                </a:solidFill>
              </a:rPr>
              <a:t>Fast Neutrons</a:t>
            </a:r>
          </a:p>
          <a:p>
            <a:r>
              <a:rPr lang="en-US" sz="1941" dirty="0"/>
              <a:t>from external </a:t>
            </a:r>
            <a:r>
              <a:rPr lang="en-US" sz="1941" dirty="0" err="1"/>
              <a:t>muons</a:t>
            </a:r>
            <a:endParaRPr lang="en-US" sz="1941" dirty="0"/>
          </a:p>
          <a:p>
            <a:endParaRPr lang="en-US" sz="1941" dirty="0"/>
          </a:p>
          <a:p>
            <a:endParaRPr lang="en-US" sz="1941" dirty="0"/>
          </a:p>
          <a:p>
            <a:endParaRPr lang="en-US" sz="1941" dirty="0"/>
          </a:p>
          <a:p>
            <a:endParaRPr lang="en-US" sz="1941" dirty="0"/>
          </a:p>
        </p:txBody>
      </p:sp>
      <p:pic>
        <p:nvPicPr>
          <p:cNvPr id="28" name="Picture 27" descr="fig1.png"/>
          <p:cNvPicPr>
            <a:picLocks noChangeAspect="1"/>
          </p:cNvPicPr>
          <p:nvPr/>
        </p:nvPicPr>
        <p:blipFill>
          <a:blip r:embed="rId4"/>
          <a:stretch>
            <a:fillRect/>
          </a:stretch>
        </p:blipFill>
        <p:spPr>
          <a:xfrm>
            <a:off x="689305" y="1141915"/>
            <a:ext cx="7814981" cy="5299815"/>
          </a:xfrm>
          <a:prstGeom prst="rect">
            <a:avLst/>
          </a:prstGeom>
          <a:ln w="50800" cap="flat" cmpd="sng" algn="ctr">
            <a:solidFill>
              <a:srgbClr val="000000"/>
            </a:solidFill>
            <a:prstDash val="solid"/>
            <a:round/>
            <a:headEnd type="none" w="med" len="med"/>
            <a:tailEnd type="none" w="med" len="med"/>
          </a:ln>
        </p:spPr>
      </p:pic>
      <p:sp>
        <p:nvSpPr>
          <p:cNvPr id="8" name="Footer Placeholder 7"/>
          <p:cNvSpPr>
            <a:spLocks noGrp="1"/>
          </p:cNvSpPr>
          <p:nvPr>
            <p:ph type="ftr" sz="quarter" idx="11"/>
          </p:nvPr>
        </p:nvSpPr>
        <p:spPr/>
        <p:txBody>
          <a:bodyPr/>
          <a:lstStyle/>
          <a:p>
            <a:r>
              <a:rPr lang="en-CA" smtClean="0"/>
              <a:t>CAP Congress, Edmonton, June 2015</a:t>
            </a:r>
            <a:endParaRPr lang="en-US"/>
          </a:p>
        </p:txBody>
      </p:sp>
    </p:spTree>
    <p:extLst>
      <p:ext uri="{BB962C8B-B14F-4D97-AF65-F5344CB8AC3E}">
        <p14:creationId xmlns:p14="http://schemas.microsoft.com/office/powerpoint/2010/main" val="21988537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1453</TotalTime>
  <Words>1582</Words>
  <Application>Microsoft Office PowerPoint</Application>
  <PresentationFormat>On-screen Show (4:3)</PresentationFormat>
  <Paragraphs>295</Paragraphs>
  <Slides>33</Slides>
  <Notes>33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Office Theme</vt:lpstr>
      <vt:lpstr>Equation</vt:lpstr>
      <vt:lpstr>Status of the SNO+ Experiment</vt:lpstr>
      <vt:lpstr>PowerPoint Presentation</vt:lpstr>
      <vt:lpstr>SNO+ Physics</vt:lpstr>
      <vt:lpstr>Detection Principle</vt:lpstr>
      <vt:lpstr>Particle Detection</vt:lpstr>
      <vt:lpstr>Neutrino Detection</vt:lpstr>
      <vt:lpstr>Electron Antineutrino Detection</vt:lpstr>
      <vt:lpstr>Central Challenge: Backgrounds </vt:lpstr>
      <vt:lpstr>Central Challenge: Backgrounds </vt:lpstr>
      <vt:lpstr>bb Decay</vt:lpstr>
      <vt:lpstr>SNO+ with Te-Loaded Liquid Scintillator</vt:lpstr>
      <vt:lpstr>Percent Loading of Tellurium</vt:lpstr>
      <vt:lpstr>SNO+ Simulated Spectrum</vt:lpstr>
      <vt:lpstr>SNO+ Phase 2 with 3% TeLS</vt:lpstr>
      <vt:lpstr>PowerPoint Presentation</vt:lpstr>
      <vt:lpstr>Solar Neutrinos</vt:lpstr>
      <vt:lpstr>Solar Neutrinos</vt:lpstr>
      <vt:lpstr>Solar Physics:  Neutrinos and Helioseismology are Probes of the Solar Interior</vt:lpstr>
      <vt:lpstr>Geo- and Reactor Antineutrinos</vt:lpstr>
      <vt:lpstr>Supernova Neutrinos</vt:lpstr>
      <vt:lpstr>The SNO+ Story</vt:lpstr>
      <vt:lpstr>Install AV Hold-Down Net</vt:lpstr>
      <vt:lpstr>Install AV Hold-Down Net</vt:lpstr>
      <vt:lpstr>Scintillator Process System</vt:lpstr>
      <vt:lpstr>Scintillator Process System</vt:lpstr>
      <vt:lpstr>Acrylic Vessel Cleaning</vt:lpstr>
      <vt:lpstr>Acrylic Vessel Cleaning</vt:lpstr>
      <vt:lpstr>Acrylic Vessel Cleaning</vt:lpstr>
      <vt:lpstr>Water Filling</vt:lpstr>
      <vt:lpstr>PowerPoint Presentation</vt:lpstr>
      <vt:lpstr>In addition</vt:lpstr>
      <vt:lpstr>Partial Fill Data</vt:lpstr>
      <vt:lpstr>Status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Aksel</dc:creator>
  <cp:lastModifiedBy>Aksel</cp:lastModifiedBy>
  <cp:revision>17</cp:revision>
  <dcterms:created xsi:type="dcterms:W3CDTF">2015-06-05T11:58:13Z</dcterms:created>
  <dcterms:modified xsi:type="dcterms:W3CDTF">2015-06-15T13:53:52Z</dcterms:modified>
</cp:coreProperties>
</file>