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6"/>
  </p:notesMasterIdLst>
  <p:handoutMasterIdLst>
    <p:handoutMasterId r:id="rId47"/>
  </p:handoutMasterIdLst>
  <p:sldIdLst>
    <p:sldId id="256" r:id="rId2"/>
    <p:sldId id="598" r:id="rId3"/>
    <p:sldId id="602" r:id="rId4"/>
    <p:sldId id="603" r:id="rId5"/>
    <p:sldId id="550" r:id="rId6"/>
    <p:sldId id="551" r:id="rId7"/>
    <p:sldId id="604" r:id="rId8"/>
    <p:sldId id="570" r:id="rId9"/>
    <p:sldId id="571" r:id="rId10"/>
    <p:sldId id="605" r:id="rId11"/>
    <p:sldId id="572" r:id="rId12"/>
    <p:sldId id="606" r:id="rId13"/>
    <p:sldId id="501" r:id="rId14"/>
    <p:sldId id="337" r:id="rId15"/>
    <p:sldId id="600" r:id="rId16"/>
    <p:sldId id="609" r:id="rId17"/>
    <p:sldId id="610" r:id="rId18"/>
    <p:sldId id="611" r:id="rId19"/>
    <p:sldId id="612" r:id="rId20"/>
    <p:sldId id="613" r:id="rId21"/>
    <p:sldId id="614" r:id="rId22"/>
    <p:sldId id="615" r:id="rId23"/>
    <p:sldId id="616" r:id="rId24"/>
    <p:sldId id="617" r:id="rId25"/>
    <p:sldId id="575" r:id="rId26"/>
    <p:sldId id="429" r:id="rId27"/>
    <p:sldId id="383" r:id="rId28"/>
    <p:sldId id="490" r:id="rId29"/>
    <p:sldId id="516" r:id="rId30"/>
    <p:sldId id="569" r:id="rId31"/>
    <p:sldId id="576" r:id="rId32"/>
    <p:sldId id="433" r:id="rId33"/>
    <p:sldId id="434" r:id="rId34"/>
    <p:sldId id="493" r:id="rId35"/>
    <p:sldId id="578" r:id="rId36"/>
    <p:sldId id="627" r:id="rId37"/>
    <p:sldId id="619" r:id="rId38"/>
    <p:sldId id="620" r:id="rId39"/>
    <p:sldId id="626" r:id="rId40"/>
    <p:sldId id="624" r:id="rId41"/>
    <p:sldId id="607" r:id="rId42"/>
    <p:sldId id="608" r:id="rId43"/>
    <p:sldId id="618" r:id="rId44"/>
    <p:sldId id="628" r:id="rId45"/>
  </p:sldIdLst>
  <p:sldSz cx="9144000" cy="6858000" type="screen4x3"/>
  <p:notesSz cx="7543800" cy="10210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CC"/>
    <a:srgbClr val="FF0000"/>
    <a:srgbClr val="FF6600"/>
    <a:srgbClr val="0066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660"/>
  </p:normalViewPr>
  <p:slideViewPr>
    <p:cSldViewPr>
      <p:cViewPr>
        <p:scale>
          <a:sx n="75" d="100"/>
          <a:sy n="75" d="100"/>
        </p:scale>
        <p:origin x="-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CA"/>
  <c:chart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  <a:ln w="25381">
              <a:noFill/>
            </a:ln>
          </c:spPr>
          <c:dPt>
            <c:idx val="0"/>
            <c:spPr>
              <a:solidFill>
                <a:srgbClr val="0000FF"/>
              </a:solidFill>
              <a:ln w="25381">
                <a:noFill/>
              </a:ln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999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smtClean="0">
                        <a:solidFill>
                          <a:schemeClr val="tx1"/>
                        </a:solidFill>
                      </a:rPr>
                      <a:t>0.97425 (22)</a:t>
                    </a:r>
                    <a:endParaRPr lang="en-US" b="1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 w="25381">
                  <a:noFill/>
                </a:ln>
              </c:spPr>
              <c:dLblPos val="ctr"/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999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smtClean="0">
                        <a:solidFill>
                          <a:schemeClr val="tx1"/>
                        </a:solidFill>
                      </a:rPr>
                      <a:t>0.2256(8)</a:t>
                    </a:r>
                    <a:endParaRPr lang="en-US" b="1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 w="25381">
                  <a:noFill/>
                </a:ln>
              </c:spPr>
              <c:dLblPos val="ctr"/>
            </c:dLbl>
            <c:dLbl>
              <c:idx val="2"/>
              <c:layout>
                <c:manualLayout>
                  <c:x val="0"/>
                  <c:y val="-3.128666791320639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999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="1" dirty="0" smtClean="0">
                        <a:solidFill>
                          <a:schemeClr val="tx1"/>
                        </a:solidFill>
                      </a:rPr>
                      <a:t>0.00415</a:t>
                    </a:r>
                    <a:r>
                      <a:rPr lang="en-US" b="1" baseline="0" dirty="0" smtClean="0">
                        <a:solidFill>
                          <a:schemeClr val="tx1"/>
                        </a:solidFill>
                      </a:rPr>
                      <a:t> (49)</a:t>
                    </a:r>
                    <a:endParaRPr lang="en-US" b="1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 w="25381">
                  <a:noFill/>
                </a:ln>
              </c:spPr>
              <c:dLblPos val="ctr"/>
            </c:dLbl>
            <c:spPr>
              <a:noFill/>
              <a:ln w="25381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999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Val val="1"/>
          </c:dLbls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0.97424999999999984</c:v>
                </c:pt>
                <c:pt idx="1">
                  <c:v>0.22564000000000003</c:v>
                </c:pt>
                <c:pt idx="2">
                  <c:v>3.9300000000000012E-3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9999CC"/>
            </a:solidFill>
            <a:ln w="25381">
              <a:noFill/>
            </a:ln>
          </c:spPr>
          <c:dLbls>
            <c:delete val="1"/>
          </c:dLbls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2.2000000000000009E-4</c:v>
                </c:pt>
                <c:pt idx="1">
                  <c:v>5.300000000000002E-4</c:v>
                </c:pt>
                <c:pt idx="2">
                  <c:v>3.500000000000001E-4</c:v>
                </c:pt>
              </c:numCache>
            </c:numRef>
          </c:val>
        </c:ser>
        <c:dLbls>
          <c:showVal val="1"/>
        </c:dLbls>
        <c:gapWidth val="79"/>
        <c:overlap val="100"/>
        <c:axId val="104120320"/>
        <c:axId val="104121856"/>
      </c:barChart>
      <c:catAx>
        <c:axId val="104120320"/>
        <c:scaling>
          <c:orientation val="minMax"/>
        </c:scaling>
        <c:axPos val="b"/>
        <c:numFmt formatCode="#,##0.00" sourceLinked="0"/>
        <c:tickLblPos val="nextTo"/>
        <c:spPr>
          <a:ln w="25381">
            <a:solidFill>
              <a:srgbClr val="000000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63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21856"/>
        <c:crosses val="autoZero"/>
        <c:auto val="1"/>
        <c:lblAlgn val="ctr"/>
        <c:lblOffset val="100"/>
        <c:tickLblSkip val="1"/>
      </c:catAx>
      <c:valAx>
        <c:axId val="104121856"/>
        <c:scaling>
          <c:orientation val="minMax"/>
          <c:max val="1"/>
        </c:scaling>
        <c:axPos val="l"/>
        <c:numFmt formatCode="#,##0.00" sourceLinked="0"/>
        <c:tickLblPos val="nextTo"/>
        <c:spPr>
          <a:ln w="25381">
            <a:solidFill>
              <a:srgbClr val="000000"/>
            </a:solidFill>
            <a:prstDash val="solid"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599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120320"/>
        <c:crosses val="autoZero"/>
        <c:crossBetween val="between"/>
      </c:valAx>
      <c:spPr>
        <a:noFill/>
        <a:ln w="25381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68663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469" tIns="49735" rIns="99469" bIns="49735" numCol="1" anchor="t" anchorCtr="0" compatLnSpc="1">
            <a:prstTxWarp prst="textNoShape">
              <a:avLst/>
            </a:prstTxWarp>
          </a:bodyPr>
          <a:lstStyle>
            <a:lvl1pPr defTabSz="995363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273550" y="0"/>
            <a:ext cx="3268663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469" tIns="49735" rIns="99469" bIns="49735" numCol="1" anchor="t" anchorCtr="0" compatLnSpc="1">
            <a:prstTxWarp prst="textNoShape">
              <a:avLst/>
            </a:prstTxWarp>
          </a:bodyPr>
          <a:lstStyle>
            <a:lvl1pPr algn="r" defTabSz="995363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98038"/>
            <a:ext cx="32686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469" tIns="49735" rIns="99469" bIns="49735" numCol="1" anchor="b" anchorCtr="0" compatLnSpc="1">
            <a:prstTxWarp prst="textNoShape">
              <a:avLst/>
            </a:prstTxWarp>
          </a:bodyPr>
          <a:lstStyle>
            <a:lvl1pPr defTabSz="995363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273550" y="9698038"/>
            <a:ext cx="32686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469" tIns="49735" rIns="99469" bIns="49735" numCol="1" anchor="b" anchorCtr="0" compatLnSpc="1">
            <a:prstTxWarp prst="textNoShape">
              <a:avLst/>
            </a:prstTxWarp>
          </a:bodyPr>
          <a:lstStyle>
            <a:lvl1pPr algn="r" defTabSz="995363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359CE7F7-2370-40D4-B599-7CC7508F5B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68663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06" tIns="50753" rIns="101506" bIns="50753" numCol="1" anchor="t" anchorCtr="0" compatLnSpc="1">
            <a:prstTxWarp prst="textNoShape">
              <a:avLst/>
            </a:prstTxWarp>
          </a:bodyPr>
          <a:lstStyle>
            <a:lvl1pPr defTabSz="1016000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273550" y="0"/>
            <a:ext cx="3268663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06" tIns="50753" rIns="101506" bIns="50753" numCol="1" anchor="t" anchorCtr="0" compatLnSpc="1">
            <a:prstTxWarp prst="textNoShape">
              <a:avLst/>
            </a:prstTxWarp>
          </a:bodyPr>
          <a:lstStyle>
            <a:lvl1pPr algn="r" defTabSz="1016000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22375" y="766763"/>
            <a:ext cx="5103813" cy="3827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54063" y="4848225"/>
            <a:ext cx="6035675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06" tIns="50753" rIns="101506" bIns="507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98038"/>
            <a:ext cx="32686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06" tIns="50753" rIns="101506" bIns="50753" numCol="1" anchor="b" anchorCtr="0" compatLnSpc="1">
            <a:prstTxWarp prst="textNoShape">
              <a:avLst/>
            </a:prstTxWarp>
          </a:bodyPr>
          <a:lstStyle>
            <a:lvl1pPr defTabSz="1016000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273550" y="9698038"/>
            <a:ext cx="32686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06" tIns="50753" rIns="101506" bIns="50753" numCol="1" anchor="b" anchorCtr="0" compatLnSpc="1">
            <a:prstTxWarp prst="textNoShape">
              <a:avLst/>
            </a:prstTxWarp>
          </a:bodyPr>
          <a:lstStyle>
            <a:lvl1pPr algn="r" defTabSz="1016000" eaLnBrk="1" hangingPunct="1">
              <a:defRPr sz="1300" b="0">
                <a:latin typeface="Arial" charset="0"/>
              </a:defRPr>
            </a:lvl1pPr>
          </a:lstStyle>
          <a:p>
            <a:pPr>
              <a:defRPr/>
            </a:pPr>
            <a:fld id="{EFDBDBDD-96B2-4078-A395-5AA5A05DD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1A3696-E0DD-40F5-89F8-C61EFAD76B4A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smtClean="0">
                <a:latin typeface="Arial" pitchFamily="34" charset="0"/>
              </a:rPr>
              <a:t>Put precision of half-life of 18Ne (0.025%?)</a:t>
            </a: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2709AB-043B-4FD1-9B62-1E22CDAB4483}" type="slidenum">
              <a:rPr lang="en-CA" smtClean="0">
                <a:latin typeface="Arial" pitchFamily="34" charset="0"/>
              </a:rPr>
              <a:pPr/>
              <a:t>24</a:t>
            </a:fld>
            <a:endParaRPr lang="en-C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092642-8576-4C6B-9DB8-AD4E6EAFB8FB}" type="slidenum">
              <a:rPr lang="en-US" smtClean="0">
                <a:latin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318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19200" y="765175"/>
            <a:ext cx="5105400" cy="382905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4063" y="4849813"/>
            <a:ext cx="6035675" cy="4595812"/>
          </a:xfrm>
          <a:noFill/>
          <a:ln/>
        </p:spPr>
        <p:txBody>
          <a:bodyPr/>
          <a:lstStyle/>
          <a:p>
            <a:pPr eaLnBrk="1" hangingPunct="1"/>
            <a:endParaRPr lang="en-C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570E51-4C42-4C3F-9DBE-2C73F7E72EA7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19200" y="765175"/>
            <a:ext cx="5105400" cy="3829050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4063" y="4849813"/>
            <a:ext cx="6035675" cy="4595812"/>
          </a:xfrm>
          <a:noFill/>
          <a:ln/>
        </p:spPr>
        <p:txBody>
          <a:bodyPr/>
          <a:lstStyle/>
          <a:p>
            <a:pPr eaLnBrk="1" hangingPunct="1"/>
            <a:endParaRPr lang="en-C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>
              <a:latin typeface="Arial" pitchFamily="34" charset="0"/>
            </a:endParaRP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ED9B97-C6A9-422D-B0AD-2AA27A3022D2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DDA71C-AF44-4394-8D75-37E7EFEA5B9A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5AFE72-D8C9-4FF9-A97E-8CE090043D9D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90D3D6-D15C-4702-A168-E5B9982DAC67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  <a:p>
            <a:endParaRPr lang="en-CA" dirty="0" smtClean="0">
              <a:latin typeface="Arial" pitchFamily="34" charset="0"/>
            </a:endParaRP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6E148-9EC0-476D-A6F5-7035BBF61432}" type="slidenum">
              <a:rPr lang="en-CA" smtClean="0">
                <a:latin typeface="Arial" pitchFamily="34" charset="0"/>
              </a:rPr>
              <a:pPr/>
              <a:t>10</a:t>
            </a:fld>
            <a:endParaRPr lang="en-C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9325FA-A4D8-4C9B-A8D5-0E2F8623E8E7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55F523-25E0-4243-B0EB-9DFA759DB73D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9A96A3-CC5B-4B6B-A20D-E076DFB387EC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80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9801" tIns="49904" rIns="99801" bIns="49904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smtClean="0">
                <a:latin typeface="Arial" pitchFamily="34" charset="0"/>
              </a:rPr>
              <a:t>Ft value could be shifted by 0.5 sigma!</a:t>
            </a: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D3E565-1825-41D4-A6A2-695E939B5C43}" type="slidenum">
              <a:rPr lang="en-CA" smtClean="0">
                <a:latin typeface="Arial" pitchFamily="34" charset="0"/>
              </a:rPr>
              <a:pPr/>
              <a:t>17</a:t>
            </a:fld>
            <a:endParaRPr lang="en-C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smtClean="0">
                <a:latin typeface="Arial" pitchFamily="34" charset="0"/>
              </a:rPr>
              <a:t>Modify the 28cm figure (black text on white)</a:t>
            </a: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ADA460-A582-474B-9648-74850B669C0F}" type="slidenum">
              <a:rPr lang="en-CA" smtClean="0">
                <a:latin typeface="Arial" pitchFamily="34" charset="0"/>
              </a:rPr>
              <a:pPr/>
              <a:t>22</a:t>
            </a:fld>
            <a:endParaRPr lang="en-C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CA" smtClean="0">
                <a:latin typeface="Arial" pitchFamily="34" charset="0"/>
              </a:rPr>
              <a:t>We made 3 measurements, one with the gas counter, and a simultaneous one with the ZDS and 8pi</a:t>
            </a: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3A5203-25DF-499E-995D-EF560AA80512}" type="slidenum">
              <a:rPr lang="en-CA" smtClean="0">
                <a:latin typeface="Arial" pitchFamily="34" charset="0"/>
              </a:rPr>
              <a:pPr/>
              <a:t>23</a:t>
            </a:fld>
            <a:endParaRPr lang="en-CA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 b="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 b="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en-US" sz="2400" b="0">
                  <a:latin typeface="Times New Roman" pitchFamily="18" charset="0"/>
                </a:endParaRPr>
              </a:p>
            </p:txBody>
          </p:sp>
        </p:grpSp>
      </p:grpSp>
      <p:sp>
        <p:nvSpPr>
          <p:cNvPr id="513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53E4E-5881-4FAF-BAD5-1497E55842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28C32-2FE5-4F85-9C0D-ED30B10D4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4CE1E-52A2-4903-A3FD-33F1529D4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dirty="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dirty="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A5E39-1516-4521-9D89-C580AC519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414DC-9B6A-4020-B389-D761535E61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BC047-385D-4A90-BE50-A7AA9BCB1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66440-8A29-4E28-B762-91251C51D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E8E4D2-70AF-44B4-9EAD-2E0BA93A46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40806-590B-4B5F-870B-CED4A0BC4B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FB684-CBCB-473A-9767-66301B097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23BBC-0032-425D-B04A-AD510C2E0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 Black" pitchFamily="34" charset="0"/>
              </a:defRPr>
            </a:lvl1pPr>
          </a:lstStyle>
          <a:p>
            <a:pPr>
              <a:defRPr/>
            </a:pPr>
            <a:fld id="{BBF0061A-66A4-41A4-A117-C3FF47E20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 b="0">
                <a:latin typeface="Times New Roman" pitchFamily="18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 b="0">
                <a:latin typeface="Times New Roman" pitchFamily="18" charset="0"/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1800" b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1800" b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1800" b="0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 b="0">
                <a:latin typeface="Times New Roman" pitchFamily="18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1800" b="0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1800" b="0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614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5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30" r:id="rId12"/>
    <p:sldLayoutId id="2147483731" r:id="rId13"/>
    <p:sldLayoutId id="214748373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0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1.wmf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61.pn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11" Type="http://schemas.openxmlformats.org/officeDocument/2006/relationships/image" Target="../media/image68.jpeg"/><Relationship Id="rId5" Type="http://schemas.openxmlformats.org/officeDocument/2006/relationships/image" Target="../media/image63.png"/><Relationship Id="rId10" Type="http://schemas.openxmlformats.org/officeDocument/2006/relationships/image" Target="../media/image67.png"/><Relationship Id="rId4" Type="http://schemas.openxmlformats.org/officeDocument/2006/relationships/image" Target="../media/image62.jpeg"/><Relationship Id="rId9" Type="http://schemas.openxmlformats.org/officeDocument/2006/relationships/image" Target="../media/image6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0" y="1828800"/>
            <a:ext cx="4800600" cy="2209800"/>
          </a:xfrm>
        </p:spPr>
        <p:txBody>
          <a:bodyPr/>
          <a:lstStyle/>
          <a:p>
            <a:pPr eaLnBrk="1" hangingPunct="1"/>
            <a:r>
              <a:rPr lang="en-US" sz="4000" smtClean="0"/>
              <a:t>Superallowed Fermi Beta Decay Studies at TRIUMF-ISAC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57800" y="4191000"/>
            <a:ext cx="4267200" cy="381000"/>
          </a:xfrm>
        </p:spPr>
        <p:txBody>
          <a:bodyPr/>
          <a:lstStyle/>
          <a:p>
            <a:pPr eaLnBrk="1" hangingPunct="1"/>
            <a:r>
              <a:rPr lang="en-US" sz="1900" smtClean="0"/>
              <a:t>C.E. Svensson, University of Guelph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58000" y="5934075"/>
            <a:ext cx="2286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i="1"/>
              <a:t>CAP Congress, </a:t>
            </a:r>
          </a:p>
          <a:p>
            <a:r>
              <a:rPr lang="en-US" sz="1800" i="1"/>
              <a:t>Sudbury,  Ontario</a:t>
            </a:r>
          </a:p>
          <a:p>
            <a:r>
              <a:rPr lang="en-US" sz="1800" i="1"/>
              <a:t>June 16 – 20, 2014</a:t>
            </a:r>
          </a:p>
        </p:txBody>
      </p:sp>
      <p:pic>
        <p:nvPicPr>
          <p:cNvPr id="12293" name="Picture 6" descr="DSCF32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9100"/>
            <a:ext cx="3505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7" descr="GPS 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8" descr="DSCN63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asted-image.tif"/>
          <p:cNvPicPr>
            <a:picLocks noChangeAspect="1" noChangeArrowheads="1"/>
          </p:cNvPicPr>
          <p:nvPr/>
        </p:nvPicPr>
        <p:blipFill>
          <a:blip r:embed="rId5" cstate="print"/>
          <a:srcRect l="3320" r="3320"/>
          <a:stretch>
            <a:fillRect/>
          </a:stretch>
        </p:blipFill>
        <p:spPr bwMode="auto">
          <a:xfrm>
            <a:off x="3048000" y="0"/>
            <a:ext cx="2895600" cy="18288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12297" name="Picture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33800" y="4648200"/>
            <a:ext cx="2819400" cy="2112963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84213" y="360363"/>
            <a:ext cx="7764462" cy="971550"/>
          </a:xfrm>
        </p:spPr>
        <p:txBody>
          <a:bodyPr/>
          <a:lstStyle/>
          <a:p>
            <a:r>
              <a:rPr lang="en-CA" smtClean="0"/>
              <a:t>Corrected Superallowed </a:t>
            </a:r>
            <a:r>
              <a:rPr lang="en-CA" smtClean="0">
                <a:latin typeface="Lucida Calligraphy" pitchFamily="66" charset="0"/>
              </a:rPr>
              <a:t>Ft</a:t>
            </a:r>
            <a:r>
              <a:rPr lang="en-CA" smtClean="0"/>
              <a:t> Values</a:t>
            </a:r>
          </a:p>
        </p:txBody>
      </p:sp>
      <p:pic>
        <p:nvPicPr>
          <p:cNvPr id="4" name="Content Placeholder 8" descr="Screen Clippi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450" y="1331913"/>
            <a:ext cx="6494463" cy="47498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4041775" y="2228850"/>
            <a:ext cx="2347913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>
                <a:latin typeface="Lucida Calligraphy" pitchFamily="66" charset="0"/>
              </a:rPr>
              <a:t>Ft</a:t>
            </a:r>
            <a:r>
              <a:rPr lang="en-CA" baseline="-25000"/>
              <a:t>WS</a:t>
            </a:r>
            <a:r>
              <a:rPr lang="en-CA"/>
              <a:t> = 3072.38(75)</a:t>
            </a:r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4356100" y="2598738"/>
            <a:ext cx="146685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CA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CA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l-GR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en-CA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/>
              <a:t>= 0.32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5150" y="6072188"/>
            <a:ext cx="60896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Finlay, </a:t>
            </a:r>
            <a:r>
              <a:rPr lang="en-CA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al.</a:t>
            </a: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Phys. Rev. </a:t>
            </a:r>
            <a:r>
              <a:rPr lang="en-CA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Lett</a:t>
            </a: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106, 032501 (2011)</a:t>
            </a:r>
          </a:p>
          <a:p>
            <a:pPr>
              <a:defRPr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Dunlop, </a:t>
            </a:r>
            <a:r>
              <a:rPr lang="en-CA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al.</a:t>
            </a: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Phys. Rev. C 88, 045501 (2013)</a:t>
            </a:r>
          </a:p>
        </p:txBody>
      </p:sp>
      <p:sp>
        <p:nvSpPr>
          <p:cNvPr id="7" name="Rectangle 6"/>
          <p:cNvSpPr/>
          <p:nvPr/>
        </p:nvSpPr>
        <p:spPr>
          <a:xfrm>
            <a:off x="1835150" y="1773238"/>
            <a:ext cx="3097213" cy="287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838200"/>
          </a:xfrm>
          <a:prstGeom prst="rect">
            <a:avLst/>
          </a:prstGeom>
          <a:ln w="4445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 fontScale="975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Theoretical Treatment of </a:t>
            </a:r>
            <a:r>
              <a:rPr lang="el-GR" sz="3200" dirty="0">
                <a:solidFill>
                  <a:schemeClr val="tx2"/>
                </a:solidFill>
                <a:latin typeface="Times New Roman"/>
                <a:ea typeface="+mj-ea"/>
                <a:cs typeface="Times New Roman"/>
              </a:rPr>
              <a:t>δ</a:t>
            </a:r>
            <a:r>
              <a:rPr lang="en-US" sz="3200" baseline="-25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</a:t>
            </a:r>
          </a:p>
        </p:txBody>
      </p:sp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152400" y="1752600"/>
            <a:ext cx="2590800" cy="120015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Many recent approaches to ISB corrections</a:t>
            </a:r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152400" y="3213100"/>
            <a:ext cx="2667000" cy="34163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/>
              <a:t> Nuclear Shell </a:t>
            </a:r>
          </a:p>
          <a:p>
            <a:r>
              <a:rPr lang="en-US" sz="2400"/>
              <a:t>     Model</a:t>
            </a:r>
          </a:p>
          <a:p>
            <a:endParaRPr lang="en-US" sz="800" i="1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/>
              <a:t> Relativistic </a:t>
            </a:r>
          </a:p>
          <a:p>
            <a:r>
              <a:rPr lang="en-US" sz="2400"/>
              <a:t>     Hartree-Fock</a:t>
            </a:r>
          </a:p>
          <a:p>
            <a:endParaRPr lang="en-US" sz="800"/>
          </a:p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/>
              <a:t> Random Phase    </a:t>
            </a:r>
          </a:p>
          <a:p>
            <a:r>
              <a:rPr lang="en-US" sz="2400"/>
              <a:t>     Approximation</a:t>
            </a:r>
          </a:p>
          <a:p>
            <a:endParaRPr lang="en-US" sz="800"/>
          </a:p>
          <a:p>
            <a:r>
              <a:rPr lang="en-US" sz="2400" i="1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400"/>
              <a:t> Energy Density </a:t>
            </a:r>
          </a:p>
          <a:p>
            <a:r>
              <a:rPr lang="en-US" sz="2400"/>
              <a:t>     Functional </a:t>
            </a:r>
          </a:p>
        </p:txBody>
      </p:sp>
      <p:pic>
        <p:nvPicPr>
          <p:cNvPr id="18437" name="Picture 8" descr="DeltaC.jpg"/>
          <p:cNvPicPr>
            <a:picLocks noChangeAspect="1"/>
          </p:cNvPicPr>
          <p:nvPr/>
        </p:nvPicPr>
        <p:blipFill>
          <a:blip r:embed="rId3" cstate="print"/>
          <a:srcRect l="4514" t="14444" r="10521" b="7777"/>
          <a:stretch>
            <a:fillRect/>
          </a:stretch>
        </p:blipFill>
        <p:spPr bwMode="auto">
          <a:xfrm>
            <a:off x="2863850" y="2090738"/>
            <a:ext cx="6203950" cy="438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81000"/>
            <a:ext cx="9144000" cy="914400"/>
          </a:xfrm>
          <a:prstGeom prst="rect">
            <a:avLst/>
          </a:prstGeom>
          <a:ln w="412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+mn-lt"/>
                <a:cs typeface="Times New Roman" pitchFamily="18" charset="0"/>
              </a:rPr>
              <a:t>Difference between Woods-Saxon and </a:t>
            </a:r>
          </a:p>
          <a:p>
            <a:pPr algn="ctr">
              <a:defRPr/>
            </a:pPr>
            <a:r>
              <a:rPr lang="en-US" sz="3200" dirty="0" err="1">
                <a:solidFill>
                  <a:schemeClr val="accent4">
                    <a:lumMod val="50000"/>
                  </a:schemeClr>
                </a:solidFill>
                <a:latin typeface="+mn-lt"/>
                <a:cs typeface="Times New Roman" pitchFamily="18" charset="0"/>
              </a:rPr>
              <a:t>Hartree-Fock</a:t>
            </a:r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+mn-lt"/>
                <a:cs typeface="Times New Roman" pitchFamily="18" charset="0"/>
              </a:rPr>
              <a:t> Radial Overlap Corrections</a:t>
            </a:r>
            <a:endParaRPr lang="en-US" sz="3200" b="0" baseline="-25000" dirty="0">
              <a:solidFill>
                <a:schemeClr val="accent4">
                  <a:lumMod val="50000"/>
                </a:schemeClr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19459" name="Picture 3" descr="deltaC2_diff.jpg"/>
          <p:cNvPicPr>
            <a:picLocks noChangeAspect="1"/>
          </p:cNvPicPr>
          <p:nvPr/>
        </p:nvPicPr>
        <p:blipFill>
          <a:blip r:embed="rId3" cstate="print"/>
          <a:srcRect l="1929" t="14444" r="9654" b="7777"/>
          <a:stretch>
            <a:fillRect/>
          </a:stretch>
        </p:blipFill>
        <p:spPr bwMode="auto">
          <a:xfrm>
            <a:off x="609600" y="1447800"/>
            <a:ext cx="7848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90525"/>
            <a:ext cx="7543800" cy="752475"/>
          </a:xfrm>
          <a:noFill/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0000"/>
                </a:solidFill>
              </a:rPr>
              <a:t>TRIUMF-ISAC</a:t>
            </a:r>
          </a:p>
        </p:txBody>
      </p:sp>
      <p:pic>
        <p:nvPicPr>
          <p:cNvPr id="20483" name="Picture 3" descr="isaclo_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2879725" cy="773113"/>
          </a:xfrm>
          <a:noFill/>
        </p:spPr>
      </p:pic>
      <p:pic>
        <p:nvPicPr>
          <p:cNvPr id="20484" name="Picture 5" descr="triumf_1972_m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484313"/>
            <a:ext cx="3816350" cy="2360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5" name="Picture 6" descr="TRIUMF97_2"/>
          <p:cNvPicPr>
            <a:picLocks noChangeAspect="1" noChangeArrowheads="1"/>
          </p:cNvPicPr>
          <p:nvPr/>
        </p:nvPicPr>
        <p:blipFill>
          <a:blip r:embed="rId4" cstate="print"/>
          <a:srcRect l="22205" r="12456" b="-124"/>
          <a:stretch>
            <a:fillRect/>
          </a:stretch>
        </p:blipFill>
        <p:spPr bwMode="auto">
          <a:xfrm>
            <a:off x="0" y="4483100"/>
            <a:ext cx="4464050" cy="2374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6" name="Picture 7" descr="isac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951288"/>
            <a:ext cx="4284662" cy="2906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152400" y="1524000"/>
            <a:ext cx="4724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Up to 100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A, 500 MeV proton beams from the TRIUMF main cyclotron produce high-intensity secondary beams of many of the superallowed emitters by the ISOL technique.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533400"/>
          </a:xfrm>
        </p:spPr>
        <p:txBody>
          <a:bodyPr/>
          <a:lstStyle/>
          <a:p>
            <a:pPr eaLnBrk="1" hangingPunct="1"/>
            <a:r>
              <a:rPr lang="en-US" sz="2700" smtClean="0"/>
              <a:t> Superallowed Fermi </a:t>
            </a:r>
            <a:r>
              <a:rPr lang="en-US" sz="2700" smtClean="0">
                <a:sym typeface="Symbol" pitchFamily="18" charset="2"/>
              </a:rPr>
              <a:t> Decay Studies at ISAC</a:t>
            </a:r>
            <a:r>
              <a:rPr lang="en-US" sz="2700" smtClean="0"/>
              <a:t>  </a:t>
            </a: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2133600" y="1066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endParaRPr lang="en-US" sz="2400">
              <a:solidFill>
                <a:schemeClr val="tx2"/>
              </a:solidFill>
            </a:endParaRP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457200" y="909638"/>
            <a:ext cx="22209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Halflives (GPS)</a:t>
            </a:r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3124200" y="914400"/>
            <a:ext cx="2986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Branching ratios (8</a:t>
            </a:r>
            <a:r>
              <a:rPr lang="en-US" sz="2400">
                <a:sym typeface="Symbol" pitchFamily="18" charset="2"/>
              </a:rPr>
              <a:t>)</a:t>
            </a:r>
            <a:endParaRPr lang="en-US" sz="2400"/>
          </a:p>
        </p:txBody>
      </p:sp>
      <p:sp>
        <p:nvSpPr>
          <p:cNvPr id="130056" name="Text Box 8"/>
          <p:cNvSpPr txBox="1">
            <a:spLocks noChangeArrowheads="1"/>
          </p:cNvSpPr>
          <p:nvPr/>
        </p:nvSpPr>
        <p:spPr bwMode="auto">
          <a:xfrm>
            <a:off x="6400800" y="914400"/>
            <a:ext cx="2514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400" dirty="0">
                <a:latin typeface="+mj-lt"/>
              </a:rPr>
              <a:t>Masses (TITAN)</a:t>
            </a:r>
            <a:endParaRPr lang="en-US" sz="2800" dirty="0">
              <a:latin typeface="+mj-lt"/>
            </a:endParaRPr>
          </a:p>
        </p:txBody>
      </p:sp>
      <p:pic>
        <p:nvPicPr>
          <p:cNvPr id="21511" name="Picture 10" descr="GPS 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0"/>
            <a:ext cx="3148013" cy="236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9" name="Picture 11" descr="DSCF32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1371600"/>
            <a:ext cx="314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5" cstate="print"/>
          <a:srcRect l="13049" t="57704"/>
          <a:stretch>
            <a:fillRect/>
          </a:stretch>
        </p:blipFill>
        <p:spPr bwMode="auto">
          <a:xfrm>
            <a:off x="0" y="4114800"/>
            <a:ext cx="46958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4" descr="DSCN635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94400" y="1371600"/>
            <a:ext cx="314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76200" y="3733800"/>
            <a:ext cx="4584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Charge Radii (laser spectroscopy)</a:t>
            </a: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410200" y="3962400"/>
            <a:ext cx="3413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Near Future (GRIFFIN)</a:t>
            </a:r>
          </a:p>
        </p:txBody>
      </p:sp>
      <p:pic>
        <p:nvPicPr>
          <p:cNvPr id="19" name="pasted-image.tif"/>
          <p:cNvPicPr>
            <a:picLocks noChangeAspect="1" noChangeArrowheads="1"/>
          </p:cNvPicPr>
          <p:nvPr/>
        </p:nvPicPr>
        <p:blipFill>
          <a:blip r:embed="rId7" cstate="print"/>
          <a:srcRect l="3320" r="3320"/>
          <a:stretch>
            <a:fillRect/>
          </a:stretch>
        </p:blipFill>
        <p:spPr bwMode="auto">
          <a:xfrm>
            <a:off x="5257800" y="4419600"/>
            <a:ext cx="3657600" cy="23622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1588" y="5486400"/>
            <a:ext cx="1830388" cy="1371600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2046288" y="5938838"/>
            <a:ext cx="2252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Halflives (ZDS)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4" grpId="0"/>
      <p:bldP spid="130056" grpId="0"/>
      <p:bldP spid="17" grpId="0"/>
      <p:bldP spid="18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62200" y="892175"/>
            <a:ext cx="6781800" cy="5938838"/>
          </a:xfrm>
        </p:spPr>
      </p:pic>
      <p:sp>
        <p:nvSpPr>
          <p:cNvPr id="22531" name="Line 3"/>
          <p:cNvSpPr>
            <a:spLocks noChangeShapeType="1"/>
          </p:cNvSpPr>
          <p:nvPr/>
        </p:nvSpPr>
        <p:spPr bwMode="auto">
          <a:xfrm flipH="1">
            <a:off x="8153400" y="762000"/>
            <a:ext cx="228600" cy="658813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4787900" y="3141663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858000" y="1752600"/>
            <a:ext cx="685800" cy="277813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7315200" y="1600200"/>
            <a:ext cx="533400" cy="125413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211638" y="2852738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46</a:t>
            </a:r>
            <a:r>
              <a:rPr lang="en-US" sz="2400"/>
              <a:t>V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172200" y="14478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66</a:t>
            </a:r>
            <a:r>
              <a:rPr lang="en-US" sz="2400"/>
              <a:t>As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629400" y="12954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70</a:t>
            </a:r>
            <a:r>
              <a:rPr lang="en-US" sz="2400"/>
              <a:t>Br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8077200" y="3048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74</a:t>
            </a:r>
            <a:r>
              <a:rPr lang="en-US" sz="2400">
                <a:solidFill>
                  <a:srgbClr val="FF0000"/>
                </a:solidFill>
              </a:rPr>
              <a:t>Rb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 rot="-2700000">
            <a:off x="5791200" y="2792413"/>
            <a:ext cx="1187450" cy="366712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N=Z</a:t>
            </a:r>
            <a:r>
              <a:rPr lang="en-US" sz="1800"/>
              <a:t> line</a:t>
            </a:r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2895600" y="5257800"/>
            <a:ext cx="914400" cy="277813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3505200" y="4724400"/>
            <a:ext cx="1014413" cy="320675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3810000" y="3859213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4264025" y="3683000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133600" y="49530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18</a:t>
            </a:r>
            <a:r>
              <a:rPr lang="en-US" sz="2400">
                <a:solidFill>
                  <a:srgbClr val="FF0000"/>
                </a:solidFill>
              </a:rPr>
              <a:t>Ne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3124200" y="3630613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34</a:t>
            </a:r>
            <a:r>
              <a:rPr lang="en-US" sz="2400"/>
              <a:t>Ar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3581400" y="3325813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38m</a:t>
            </a:r>
            <a:r>
              <a:rPr lang="en-US" sz="240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2667000" y="4495800"/>
            <a:ext cx="914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26m</a:t>
            </a:r>
            <a:r>
              <a:rPr lang="en-US" sz="2400">
                <a:solidFill>
                  <a:srgbClr val="FF0000"/>
                </a:solidFill>
              </a:rPr>
              <a:t>Al</a:t>
            </a: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5076825" y="2852738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4284663" y="2492375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50</a:t>
            </a:r>
            <a:r>
              <a:rPr lang="en-US" sz="2400"/>
              <a:t>Mn</a:t>
            </a:r>
          </a:p>
        </p:txBody>
      </p:sp>
      <p:sp>
        <p:nvSpPr>
          <p:cNvPr id="22550" name="Line 22"/>
          <p:cNvSpPr>
            <a:spLocks noChangeShapeType="1"/>
          </p:cNvSpPr>
          <p:nvPr/>
        </p:nvSpPr>
        <p:spPr bwMode="auto">
          <a:xfrm flipV="1">
            <a:off x="2590800" y="5840413"/>
            <a:ext cx="914400" cy="26987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1905000" y="56388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14</a:t>
            </a:r>
            <a:r>
              <a:rPr lang="en-US" sz="240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 flipH="1" flipV="1">
            <a:off x="3200400" y="6145213"/>
            <a:ext cx="2514600" cy="179387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5791200" y="60960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10</a:t>
            </a:r>
            <a:r>
              <a:rPr lang="en-US" sz="240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6400800" y="6045200"/>
            <a:ext cx="2286000" cy="584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 by </a:t>
            </a:r>
            <a:r>
              <a:rPr lang="el-GR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>
                <a:solidFill>
                  <a:srgbClr val="FF0000"/>
                </a:solidFill>
              </a:rPr>
              <a:t> and </a:t>
            </a:r>
            <a:r>
              <a:rPr lang="el-GR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1600">
                <a:solidFill>
                  <a:srgbClr val="FF0000"/>
                </a:solidFill>
              </a:rPr>
              <a:t> counting</a:t>
            </a:r>
            <a:r>
              <a:rPr lang="en-CA" sz="1600">
                <a:solidFill>
                  <a:srgbClr val="FF0000"/>
                </a:solidFill>
              </a:rPr>
              <a:t> M. Dunlop et al.</a:t>
            </a: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22555" name="Text Box 28"/>
          <p:cNvSpPr txBox="1">
            <a:spLocks noChangeArrowheads="1"/>
          </p:cNvSpPr>
          <p:nvPr/>
        </p:nvSpPr>
        <p:spPr bwMode="auto">
          <a:xfrm>
            <a:off x="0" y="4667250"/>
            <a:ext cx="2133600" cy="1200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, G.F. Grinyer et al, PRC 76, 025503 (2007) PRC 87, 045502 (2013)</a:t>
            </a:r>
          </a:p>
          <a:p>
            <a:pPr>
              <a:spcBef>
                <a:spcPct val="50000"/>
              </a:spcBef>
            </a:pPr>
            <a:endParaRPr lang="en-CA" sz="1600">
              <a:solidFill>
                <a:srgbClr val="FF0000"/>
              </a:solidFill>
            </a:endParaRPr>
          </a:p>
        </p:txBody>
      </p:sp>
      <p:sp>
        <p:nvSpPr>
          <p:cNvPr id="22556" name="Text Box 29"/>
          <p:cNvSpPr txBox="1">
            <a:spLocks noChangeArrowheads="1"/>
          </p:cNvSpPr>
          <p:nvPr/>
        </p:nvSpPr>
        <p:spPr bwMode="auto">
          <a:xfrm>
            <a:off x="0" y="2895600"/>
            <a:ext cx="4114800" cy="954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BR</a:t>
            </a:r>
            <a:r>
              <a:rPr lang="en-US" sz="1600" i="1">
                <a:solidFill>
                  <a:srgbClr val="FF0000"/>
                </a:solidFill>
              </a:rPr>
              <a:t>, </a:t>
            </a:r>
            <a:r>
              <a:rPr lang="en-US" sz="1600">
                <a:solidFill>
                  <a:srgbClr val="FF0000"/>
                </a:solidFill>
              </a:rPr>
              <a:t>K.G. Leach et al., PRL 100, 192504 (2008) T</a:t>
            </a:r>
            <a:r>
              <a:rPr lang="en-US" sz="1600" baseline="-25000">
                <a:solidFill>
                  <a:srgbClr val="FF0000"/>
                </a:solidFill>
              </a:rPr>
              <a:t>1/2</a:t>
            </a:r>
            <a:r>
              <a:rPr lang="en-US" sz="1600">
                <a:solidFill>
                  <a:srgbClr val="FF0000"/>
                </a:solidFill>
              </a:rPr>
              <a:t> , G.C. Ball </a:t>
            </a:r>
            <a:r>
              <a:rPr lang="en-US" sz="1600" i="1">
                <a:solidFill>
                  <a:srgbClr val="FF0000"/>
                </a:solidFill>
              </a:rPr>
              <a:t>et al</a:t>
            </a:r>
            <a:r>
              <a:rPr lang="en-US" sz="1600">
                <a:solidFill>
                  <a:srgbClr val="FF0000"/>
                </a:solidFill>
              </a:rPr>
              <a:t>, PRC 82, 045501 (2010)</a:t>
            </a:r>
          </a:p>
          <a:p>
            <a:pPr>
              <a:spcBef>
                <a:spcPct val="50000"/>
              </a:spcBef>
            </a:pP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22557" name="Text Box 30"/>
          <p:cNvSpPr txBox="1">
            <a:spLocks noChangeArrowheads="1"/>
          </p:cNvSpPr>
          <p:nvPr/>
        </p:nvSpPr>
        <p:spPr bwMode="auto">
          <a:xfrm>
            <a:off x="3059113" y="2349500"/>
            <a:ext cx="121920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/>
              <a:t>T</a:t>
            </a:r>
            <a:r>
              <a:rPr lang="en-US" sz="1600" baseline="-25000"/>
              <a:t>½</a:t>
            </a:r>
            <a:r>
              <a:rPr lang="en-US" sz="1600"/>
              <a:t> and BR</a:t>
            </a:r>
            <a:endParaRPr lang="en-CA" sz="1600"/>
          </a:p>
        </p:txBody>
      </p:sp>
      <p:sp>
        <p:nvSpPr>
          <p:cNvPr id="22558" name="Text Box 31"/>
          <p:cNvSpPr txBox="1">
            <a:spLocks noChangeArrowheads="1"/>
          </p:cNvSpPr>
          <p:nvPr/>
        </p:nvSpPr>
        <p:spPr bwMode="auto">
          <a:xfrm rot="2700000">
            <a:off x="3999706" y="2058194"/>
            <a:ext cx="515938" cy="1098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6600"/>
              <a:t>{</a:t>
            </a:r>
            <a:endParaRPr lang="en-CA" sz="6600"/>
          </a:p>
        </p:txBody>
      </p:sp>
      <p:sp>
        <p:nvSpPr>
          <p:cNvPr id="22559" name="Text Box 32"/>
          <p:cNvSpPr txBox="1">
            <a:spLocks noChangeArrowheads="1"/>
          </p:cNvSpPr>
          <p:nvPr/>
        </p:nvSpPr>
        <p:spPr bwMode="auto">
          <a:xfrm>
            <a:off x="1981200" y="3581400"/>
            <a:ext cx="121920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/>
              <a:t>T</a:t>
            </a:r>
            <a:r>
              <a:rPr lang="en-US" sz="1600" baseline="-25000"/>
              <a:t>½</a:t>
            </a:r>
            <a:r>
              <a:rPr lang="en-US" sz="1600"/>
              <a:t> and BR</a:t>
            </a:r>
            <a:endParaRPr lang="en-CA" sz="1600"/>
          </a:p>
        </p:txBody>
      </p:sp>
      <p:sp>
        <p:nvSpPr>
          <p:cNvPr id="22560" name="Line 33"/>
          <p:cNvSpPr>
            <a:spLocks noChangeShapeType="1"/>
          </p:cNvSpPr>
          <p:nvPr/>
        </p:nvSpPr>
        <p:spPr bwMode="auto">
          <a:xfrm>
            <a:off x="6019800" y="1878013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61" name="Text Box 34"/>
          <p:cNvSpPr txBox="1">
            <a:spLocks noChangeArrowheads="1"/>
          </p:cNvSpPr>
          <p:nvPr/>
        </p:nvSpPr>
        <p:spPr bwMode="auto">
          <a:xfrm>
            <a:off x="5334000" y="1497013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62</a:t>
            </a:r>
            <a:r>
              <a:rPr lang="en-US" sz="2400">
                <a:solidFill>
                  <a:srgbClr val="FF0000"/>
                </a:solidFill>
              </a:rPr>
              <a:t>Ga</a:t>
            </a:r>
          </a:p>
        </p:txBody>
      </p:sp>
      <p:sp>
        <p:nvSpPr>
          <p:cNvPr id="22562" name="Text Box 35"/>
          <p:cNvSpPr txBox="1">
            <a:spLocks noChangeArrowheads="1"/>
          </p:cNvSpPr>
          <p:nvPr/>
        </p:nvSpPr>
        <p:spPr bwMode="auto">
          <a:xfrm>
            <a:off x="1676400" y="1484313"/>
            <a:ext cx="3671888" cy="825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, G.F. Grinyer, PRC 77, 201501  (2008) </a:t>
            </a:r>
          </a:p>
          <a:p>
            <a:r>
              <a:rPr lang="en-US" sz="1600">
                <a:solidFill>
                  <a:srgbClr val="FF0000"/>
                </a:solidFill>
              </a:rPr>
              <a:t>BR, B.H. Hyland, PRL 97, 102501 (2006)</a:t>
            </a:r>
          </a:p>
          <a:p>
            <a:r>
              <a:rPr lang="en-US" sz="1600">
                <a:solidFill>
                  <a:srgbClr val="FF0000"/>
                </a:solidFill>
              </a:rPr>
              <a:t>BR, P. Finlay PRC 78, 044321 (2008)</a:t>
            </a:r>
            <a:endParaRPr lang="en-CA" sz="1600">
              <a:solidFill>
                <a:srgbClr val="FF0000"/>
              </a:solidFill>
            </a:endParaRPr>
          </a:p>
        </p:txBody>
      </p:sp>
      <p:sp>
        <p:nvSpPr>
          <p:cNvPr id="22563" name="Text Box 39"/>
          <p:cNvSpPr txBox="1">
            <a:spLocks noChangeArrowheads="1"/>
          </p:cNvSpPr>
          <p:nvPr/>
        </p:nvSpPr>
        <p:spPr bwMode="auto">
          <a:xfrm>
            <a:off x="3871913" y="76200"/>
            <a:ext cx="4433887" cy="15700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1/2</a:t>
            </a:r>
            <a:r>
              <a:rPr lang="en-US" sz="1600">
                <a:solidFill>
                  <a:srgbClr val="FF0000"/>
                </a:solidFill>
              </a:rPr>
              <a:t> , G.C. Ball </a:t>
            </a:r>
            <a:r>
              <a:rPr lang="en-US" sz="1600" i="1">
                <a:solidFill>
                  <a:srgbClr val="FF0000"/>
                </a:solidFill>
              </a:rPr>
              <a:t>et al</a:t>
            </a:r>
            <a:r>
              <a:rPr lang="en-US" sz="1600">
                <a:solidFill>
                  <a:srgbClr val="FF0000"/>
                </a:solidFill>
              </a:rPr>
              <a:t>, PRL 86 1454 (2001)</a:t>
            </a:r>
          </a:p>
          <a:p>
            <a:r>
              <a:rPr lang="en-US" sz="1600">
                <a:solidFill>
                  <a:srgbClr val="FF0000"/>
                </a:solidFill>
              </a:rPr>
              <a:t>BR, A. Piechaczek et al, PRC 67, 051305 (2003)</a:t>
            </a:r>
          </a:p>
          <a:p>
            <a:r>
              <a:rPr lang="en-US" sz="1600">
                <a:solidFill>
                  <a:srgbClr val="FF0000"/>
                </a:solidFill>
              </a:rPr>
              <a:t>BR, R. Dunlop et al, PRC 88, 045501 (2013)</a:t>
            </a:r>
          </a:p>
          <a:p>
            <a:r>
              <a:rPr lang="en-US" sz="1600">
                <a:solidFill>
                  <a:srgbClr val="FF0000"/>
                </a:solidFill>
              </a:rPr>
              <a:t>Q: S. Ettenauer et al., PRL 107, 272501 (2011)</a:t>
            </a:r>
          </a:p>
          <a:p>
            <a:r>
              <a:rPr lang="en-US" sz="1600">
                <a:solidFill>
                  <a:srgbClr val="FF0000"/>
                </a:solidFill>
              </a:rPr>
              <a:t>CR: E. Mané et al, PRL 107, 212502 (2011)</a:t>
            </a:r>
          </a:p>
          <a:p>
            <a:endParaRPr lang="en-CA" sz="1600">
              <a:solidFill>
                <a:srgbClr val="FF0000"/>
              </a:solidFill>
            </a:endParaRPr>
          </a:p>
        </p:txBody>
      </p:sp>
      <p:sp>
        <p:nvSpPr>
          <p:cNvPr id="22564" name="Line 40"/>
          <p:cNvSpPr>
            <a:spLocks noChangeShapeType="1"/>
          </p:cNvSpPr>
          <p:nvPr/>
        </p:nvSpPr>
        <p:spPr bwMode="auto">
          <a:xfrm flipV="1">
            <a:off x="2773363" y="831850"/>
            <a:ext cx="6005512" cy="6026150"/>
          </a:xfrm>
          <a:prstGeom prst="line">
            <a:avLst/>
          </a:pr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22565" name="Text Box 41"/>
          <p:cNvSpPr txBox="1">
            <a:spLocks noChangeArrowheads="1"/>
          </p:cNvSpPr>
          <p:nvPr/>
        </p:nvSpPr>
        <p:spPr bwMode="auto">
          <a:xfrm>
            <a:off x="0" y="4005263"/>
            <a:ext cx="3886200" cy="8302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 P. Finlay et al, PRL 106, 032501 (2011)</a:t>
            </a:r>
          </a:p>
          <a:p>
            <a:r>
              <a:rPr lang="en-US" sz="1600">
                <a:solidFill>
                  <a:srgbClr val="FF0000"/>
                </a:solidFill>
              </a:rPr>
              <a:t>BR, P. Finlay et al, PRC  85, 055501 (2012)</a:t>
            </a:r>
          </a:p>
          <a:p>
            <a:endParaRPr lang="en-CA" sz="1600">
              <a:solidFill>
                <a:srgbClr val="FF0000"/>
              </a:solidFill>
            </a:endParaRPr>
          </a:p>
        </p:txBody>
      </p:sp>
      <p:sp>
        <p:nvSpPr>
          <p:cNvPr id="22566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5257800" cy="1219200"/>
          </a:xfrm>
        </p:spPr>
        <p:txBody>
          <a:bodyPr/>
          <a:lstStyle/>
          <a:p>
            <a:pPr algn="l"/>
            <a:r>
              <a:rPr lang="en-CA" sz="3200" smtClean="0"/>
              <a:t>Superallowed </a:t>
            </a:r>
            <a:r>
              <a:rPr lang="en-CA" sz="3200" smtClean="0">
                <a:latin typeface="Symbol" pitchFamily="18" charset="2"/>
              </a:rPr>
              <a:t>b</a:t>
            </a:r>
            <a:r>
              <a:rPr lang="en-CA" sz="3200" smtClean="0"/>
              <a:t> Decay </a:t>
            </a:r>
            <a:br>
              <a:rPr lang="en-CA" sz="3200" smtClean="0"/>
            </a:br>
            <a:r>
              <a:rPr lang="en-CA" sz="3200" smtClean="0"/>
              <a:t>Studies at ISAC</a:t>
            </a:r>
            <a:endParaRPr lang="en-US" sz="3200" smtClean="0"/>
          </a:p>
        </p:txBody>
      </p:sp>
      <p:sp>
        <p:nvSpPr>
          <p:cNvPr id="22567" name="Line 43"/>
          <p:cNvSpPr>
            <a:spLocks noChangeShapeType="1"/>
          </p:cNvSpPr>
          <p:nvPr/>
        </p:nvSpPr>
        <p:spPr bwMode="auto">
          <a:xfrm>
            <a:off x="5364163" y="2565400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68" name="Text Box 44"/>
          <p:cNvSpPr txBox="1">
            <a:spLocks noChangeArrowheads="1"/>
          </p:cNvSpPr>
          <p:nvPr/>
        </p:nvSpPr>
        <p:spPr bwMode="auto">
          <a:xfrm>
            <a:off x="4716463" y="2205038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54</a:t>
            </a:r>
            <a:r>
              <a:rPr lang="en-US" sz="2400"/>
              <a:t>Co</a:t>
            </a:r>
          </a:p>
        </p:txBody>
      </p:sp>
      <p:sp>
        <p:nvSpPr>
          <p:cNvPr id="22569" name="Text Box 28"/>
          <p:cNvSpPr txBox="1">
            <a:spLocks noChangeArrowheads="1"/>
          </p:cNvSpPr>
          <p:nvPr/>
        </p:nvSpPr>
        <p:spPr bwMode="auto">
          <a:xfrm>
            <a:off x="0" y="5810250"/>
            <a:ext cx="2133600" cy="954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, A.T. Laffoley et al, PRC 88, 015501 (2013)</a:t>
            </a:r>
          </a:p>
          <a:p>
            <a:pPr>
              <a:spcBef>
                <a:spcPct val="50000"/>
              </a:spcBef>
            </a:pPr>
            <a:endParaRPr lang="en-CA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 descr="Screen Clippi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238" y="1536700"/>
            <a:ext cx="4295775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23528" y="457200"/>
            <a:ext cx="8610600" cy="108482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CA" baseline="30000" dirty="0" smtClean="0"/>
              <a:t>14</a:t>
            </a:r>
            <a:r>
              <a:rPr lang="en-CA" dirty="0" smtClean="0"/>
              <a:t>O Half-Life Measurement</a:t>
            </a:r>
            <a:endParaRPr lang="en-CA" dirty="0"/>
          </a:p>
        </p:txBody>
      </p:sp>
      <p:sp>
        <p:nvSpPr>
          <p:cNvPr id="4" name="Oval 3"/>
          <p:cNvSpPr/>
          <p:nvPr/>
        </p:nvSpPr>
        <p:spPr>
          <a:xfrm>
            <a:off x="539750" y="2119313"/>
            <a:ext cx="479425" cy="539750"/>
          </a:xfrm>
          <a:prstGeom prst="ellipse">
            <a:avLst/>
          </a:prstGeom>
          <a:noFill/>
          <a:ln w="63500">
            <a:solidFill>
              <a:srgbClr val="0000FF">
                <a:alpha val="60000"/>
              </a:srgb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3170238" y="3908425"/>
            <a:ext cx="293687" cy="1514475"/>
          </a:xfrm>
          <a:prstGeom prst="ellipse">
            <a:avLst/>
          </a:prstGeom>
          <a:noFill/>
          <a:ln w="63500">
            <a:solidFill>
              <a:srgbClr val="FF0000">
                <a:alpha val="60000"/>
              </a:srgb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4391025" y="1419225"/>
            <a:ext cx="4679950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Simultaneous independent direct </a:t>
            </a:r>
            <a:r>
              <a:rPr lang="el-GR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CA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l-GR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CA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counting experiments using the 8</a:t>
            </a:r>
            <a:r>
              <a:rPr lang="el-GR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CA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spectrometer and the Zero-Degree Scintillator.</a:t>
            </a:r>
          </a:p>
          <a:p>
            <a:pPr>
              <a:defRPr/>
            </a:pPr>
            <a:endParaRPr lang="en-C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522788" y="3446463"/>
            <a:ext cx="2162175" cy="1322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C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Counting: </a:t>
            </a:r>
          </a:p>
          <a:p>
            <a:pPr>
              <a:defRPr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-Decay Selective</a:t>
            </a:r>
          </a:p>
          <a:p>
            <a:pPr>
              <a:defRPr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-Slow &amp; Inefficient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06925" y="4848225"/>
            <a:ext cx="2103438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β</a:t>
            </a:r>
            <a:r>
              <a:rPr lang="en-CA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Counting: </a:t>
            </a:r>
          </a:p>
          <a:p>
            <a:pPr>
              <a:defRPr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-Fast &amp; Efficient</a:t>
            </a:r>
          </a:p>
          <a:p>
            <a:pPr>
              <a:defRPr/>
            </a:pPr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-Not Decay Selective</a:t>
            </a:r>
          </a:p>
        </p:txBody>
      </p:sp>
      <p:sp>
        <p:nvSpPr>
          <p:cNvPr id="9" name="Right Brace 8"/>
          <p:cNvSpPr/>
          <p:nvPr/>
        </p:nvSpPr>
        <p:spPr>
          <a:xfrm>
            <a:off x="6419850" y="3492500"/>
            <a:ext cx="279400" cy="2020888"/>
          </a:xfrm>
          <a:prstGeom prst="rightBrace">
            <a:avLst>
              <a:gd name="adj1" fmla="val 47026"/>
              <a:gd name="adj2" fmla="val 50000"/>
            </a:avLst>
          </a:prstGeom>
          <a:ln>
            <a:solidFill>
              <a:schemeClr val="accent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6710363" y="3817938"/>
            <a:ext cx="24844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Previous measurements reveal a systematic discrepancy between detection method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684213" y="341313"/>
            <a:ext cx="7764462" cy="877887"/>
          </a:xfrm>
        </p:spPr>
        <p:txBody>
          <a:bodyPr/>
          <a:lstStyle/>
          <a:p>
            <a:r>
              <a:rPr lang="en-CA" baseline="30000" smtClean="0"/>
              <a:t>14</a:t>
            </a:r>
            <a:r>
              <a:rPr lang="en-CA" smtClean="0"/>
              <a:t>O Half-Life </a:t>
            </a:r>
            <a:r>
              <a:rPr lang="en-CA" i="1" smtClean="0"/>
              <a:t>vs</a:t>
            </a:r>
            <a:r>
              <a:rPr lang="en-CA" smtClean="0"/>
              <a:t>  Detection Method</a:t>
            </a:r>
          </a:p>
        </p:txBody>
      </p:sp>
      <p:pic>
        <p:nvPicPr>
          <p:cNvPr id="24579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143000"/>
            <a:ext cx="7129462" cy="5508625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 descr="Screen Clippi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25" y="2997200"/>
            <a:ext cx="4276725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43025" y="1165225"/>
            <a:ext cx="2881313" cy="146050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22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C-</a:t>
            </a:r>
            <a:r>
              <a:rPr lang="en-US" sz="22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O: T</a:t>
            </a:r>
            <a:r>
              <a:rPr lang="en-US" sz="2200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1/2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70.620 s  </a:t>
            </a:r>
            <a:endParaRPr lang="en-US" sz="2200" baseline="30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22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en-US" sz="22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T</a:t>
            </a:r>
            <a:r>
              <a:rPr lang="en-US" sz="2200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1/2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6.3465 s</a:t>
            </a:r>
          </a:p>
          <a:p>
            <a:pPr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sz="22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Na: T</a:t>
            </a:r>
            <a:r>
              <a:rPr lang="en-US" sz="2200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1/2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1.072 s</a:t>
            </a:r>
          </a:p>
        </p:txBody>
      </p:sp>
      <p:sp>
        <p:nvSpPr>
          <p:cNvPr id="4" name="TextBox 1167"/>
          <p:cNvSpPr txBox="1">
            <a:spLocks noChangeArrowheads="1"/>
          </p:cNvSpPr>
          <p:nvPr/>
        </p:nvSpPr>
        <p:spPr bwMode="auto">
          <a:xfrm>
            <a:off x="161925" y="1490663"/>
            <a:ext cx="1063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defRPr/>
            </a:pPr>
            <a:r>
              <a:rPr lang="en-US" sz="2400" b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Beam</a:t>
            </a:r>
          </a:p>
        </p:txBody>
      </p:sp>
      <p:sp>
        <p:nvSpPr>
          <p:cNvPr id="5" name="Left Brace 4"/>
          <p:cNvSpPr/>
          <p:nvPr/>
        </p:nvSpPr>
        <p:spPr>
          <a:xfrm>
            <a:off x="1136650" y="1243013"/>
            <a:ext cx="201613" cy="1044575"/>
          </a:xfrm>
          <a:prstGeom prst="leftBrace">
            <a:avLst>
              <a:gd name="adj1" fmla="val 71124"/>
              <a:gd name="adj2" fmla="val 48244"/>
            </a:avLst>
          </a:prstGeom>
          <a:ln w="444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accent6"/>
              </a:solidFill>
            </a:endParaRPr>
          </a:p>
        </p:txBody>
      </p:sp>
      <p:pic>
        <p:nvPicPr>
          <p:cNvPr id="2560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7663" y="1165225"/>
            <a:ext cx="4886325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55576" y="344844"/>
            <a:ext cx="8388424" cy="117915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CA" baseline="30000" dirty="0" smtClean="0"/>
              <a:t>14</a:t>
            </a:r>
            <a:r>
              <a:rPr lang="en-CA" dirty="0" smtClean="0"/>
              <a:t>O Half-Life </a:t>
            </a:r>
            <a:r>
              <a:rPr lang="en-CA" dirty="0" smtClean="0"/>
              <a:t>Measurement at ISAC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6132836" y="4953000"/>
            <a:ext cx="1410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18" charset="2"/>
              </a:rPr>
              <a:t>b</a:t>
            </a:r>
            <a:r>
              <a:rPr lang="en-US" dirty="0" smtClean="0"/>
              <a:t> Counting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2743200"/>
            <a:ext cx="1375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 Counting</a:t>
            </a:r>
            <a:endParaRPr lang="en-CA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8413" y="476250"/>
            <a:ext cx="380365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476250"/>
            <a:ext cx="380365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63538" y="1368425"/>
            <a:ext cx="8128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l-GR" sz="4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endParaRPr lang="en-CA" sz="4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38" y="4391025"/>
            <a:ext cx="4254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l-GR" sz="4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n-CA" sz="4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63538" y="3284538"/>
            <a:ext cx="8686800" cy="0"/>
          </a:xfrm>
          <a:prstGeom prst="line">
            <a:avLst/>
          </a:prstGeom>
          <a:ln w="38100" cmpd="sng">
            <a:solidFill>
              <a:schemeClr val="accent5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z="2800" smtClean="0"/>
              <a:t>The Cabibbo-Kobayashi-Maskawa (CKM) matrix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077200" cy="5105400"/>
          </a:xfrm>
          <a:noFill/>
        </p:spPr>
        <p:txBody>
          <a:bodyPr lIns="90487" tIns="44450" rIns="90487" bIns="44450"/>
          <a:lstStyle/>
          <a:p>
            <a:r>
              <a:rPr lang="en-US" sz="2000" dirty="0" smtClean="0"/>
              <a:t>The CKM matrix plays a central role in the Standard Model </a:t>
            </a:r>
          </a:p>
          <a:p>
            <a:pPr lvl="1">
              <a:buFont typeface="Wingdings" pitchFamily="2" charset="2"/>
              <a:buNone/>
            </a:pPr>
            <a:r>
              <a:rPr lang="en-US" sz="1800" dirty="0" smtClean="0"/>
              <a:t>    and underpins all quark </a:t>
            </a:r>
            <a:r>
              <a:rPr lang="en-US" sz="1800" dirty="0" err="1" smtClean="0"/>
              <a:t>flavour</a:t>
            </a:r>
            <a:r>
              <a:rPr lang="en-US" sz="1800" dirty="0" smtClean="0"/>
              <a:t>-changing interactions:</a:t>
            </a:r>
          </a:p>
          <a:p>
            <a:pPr lvl="1">
              <a:buFont typeface="Wingdings" pitchFamily="2" charset="2"/>
              <a:buNone/>
            </a:pPr>
            <a:r>
              <a:rPr lang="en-US" sz="1800" dirty="0" smtClean="0"/>
              <a:t>    weak interaction </a:t>
            </a:r>
            <a:r>
              <a:rPr lang="en-US" sz="1800" dirty="0" err="1" smtClean="0"/>
              <a:t>eigenstates</a:t>
            </a:r>
            <a:r>
              <a:rPr lang="en-US" sz="1800" dirty="0" smtClean="0"/>
              <a:t> </a:t>
            </a:r>
            <a:r>
              <a:rPr lang="en-US" sz="1800" dirty="0" smtClean="0">
                <a:sym typeface="Symbol" pitchFamily="18" charset="2"/>
              </a:rPr>
              <a:t> quark mass </a:t>
            </a:r>
            <a:r>
              <a:rPr lang="en-US" sz="1800" dirty="0" err="1" smtClean="0">
                <a:sym typeface="Symbol" pitchFamily="18" charset="2"/>
              </a:rPr>
              <a:t>eigenstates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In the Standard Model the CKM describes </a:t>
            </a:r>
            <a:r>
              <a:rPr lang="en-US" sz="2000" dirty="0" smtClean="0"/>
              <a:t>a </a:t>
            </a:r>
            <a:r>
              <a:rPr lang="en-US" sz="2000" dirty="0" smtClean="0"/>
              <a:t>unitary transformation.</a:t>
            </a:r>
          </a:p>
        </p:txBody>
      </p:sp>
      <p:graphicFrame>
        <p:nvGraphicFramePr>
          <p:cNvPr id="425988" name="Object 2"/>
          <p:cNvGraphicFramePr>
            <a:graphicFrameLocks noChangeAspect="1"/>
          </p:cNvGraphicFramePr>
          <p:nvPr/>
        </p:nvGraphicFramePr>
        <p:xfrm>
          <a:off x="5257800" y="2362200"/>
          <a:ext cx="3276600" cy="1389063"/>
        </p:xfrm>
        <a:graphic>
          <a:graphicData uri="http://schemas.openxmlformats.org/presentationml/2006/ole">
            <p:oleObj spid="_x0000_s1026" name="Equation" r:id="rId3" imgW="1676160" imgH="711000" progId="Equation.3">
              <p:embed/>
            </p:oleObj>
          </a:graphicData>
        </a:graphic>
      </p:graphicFrame>
      <p:graphicFrame>
        <p:nvGraphicFramePr>
          <p:cNvPr id="425989" name="Object 3"/>
          <p:cNvGraphicFramePr>
            <a:graphicFrameLocks noChangeAspect="1"/>
          </p:cNvGraphicFramePr>
          <p:nvPr/>
        </p:nvGraphicFramePr>
        <p:xfrm>
          <a:off x="3352800" y="4953000"/>
          <a:ext cx="2514600" cy="565150"/>
        </p:xfrm>
        <a:graphic>
          <a:graphicData uri="http://schemas.openxmlformats.org/presentationml/2006/ole">
            <p:oleObj spid="_x0000_s1027" name="Equation" r:id="rId4" imgW="1066680" imgH="241200" progId="Equation.3">
              <p:embed/>
            </p:oleObj>
          </a:graphicData>
        </a:graphic>
      </p:graphicFrame>
      <p:sp>
        <p:nvSpPr>
          <p:cNvPr id="425990" name="Text Box 6"/>
          <p:cNvSpPr txBox="1">
            <a:spLocks noChangeArrowheads="1"/>
          </p:cNvSpPr>
          <p:nvPr/>
        </p:nvSpPr>
        <p:spPr bwMode="auto">
          <a:xfrm>
            <a:off x="457200" y="5794375"/>
            <a:ext cx="7848600" cy="835025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0" dirty="0">
                <a:latin typeface="Times" pitchFamily="18" charset="0"/>
              </a:rPr>
              <a:t>The first row of the CKM matrix provides, by far, the most demanding experimental test of this </a:t>
            </a:r>
            <a:r>
              <a:rPr lang="en-US" sz="2400" b="0" dirty="0" err="1">
                <a:latin typeface="Times" pitchFamily="18" charset="0"/>
              </a:rPr>
              <a:t>unitarity</a:t>
            </a:r>
            <a:r>
              <a:rPr lang="en-US" sz="2400" b="0" dirty="0">
                <a:latin typeface="Times" pitchFamily="18" charset="0"/>
              </a:rPr>
              <a:t> condition.</a:t>
            </a:r>
          </a:p>
        </p:txBody>
      </p:sp>
      <p:sp>
        <p:nvSpPr>
          <p:cNvPr id="1032" name="Line 7"/>
          <p:cNvSpPr>
            <a:spLocks noChangeShapeType="1"/>
          </p:cNvSpPr>
          <p:nvPr/>
        </p:nvSpPr>
        <p:spPr bwMode="auto">
          <a:xfrm>
            <a:off x="762000" y="2833688"/>
            <a:ext cx="1447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033" name="Line 8"/>
          <p:cNvSpPr>
            <a:spLocks noChangeShapeType="1"/>
          </p:cNvSpPr>
          <p:nvPr/>
        </p:nvSpPr>
        <p:spPr bwMode="auto">
          <a:xfrm>
            <a:off x="2209800" y="2833688"/>
            <a:ext cx="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034" name="Line 9"/>
          <p:cNvSpPr>
            <a:spLocks noChangeShapeType="1"/>
          </p:cNvSpPr>
          <p:nvPr/>
        </p:nvSpPr>
        <p:spPr bwMode="auto">
          <a:xfrm flipV="1">
            <a:off x="2209800" y="2605088"/>
            <a:ext cx="762000" cy="22860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035" name="Line 10"/>
          <p:cNvSpPr>
            <a:spLocks noChangeShapeType="1"/>
          </p:cNvSpPr>
          <p:nvPr/>
        </p:nvSpPr>
        <p:spPr bwMode="auto">
          <a:xfrm>
            <a:off x="1371600" y="2833688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CA"/>
          </a:p>
        </p:txBody>
      </p:sp>
      <p:sp>
        <p:nvSpPr>
          <p:cNvPr id="1036" name="Line 11"/>
          <p:cNvSpPr>
            <a:spLocks noChangeShapeType="1"/>
          </p:cNvSpPr>
          <p:nvPr/>
        </p:nvSpPr>
        <p:spPr bwMode="auto">
          <a:xfrm rot="1800000">
            <a:off x="2133600" y="3214688"/>
            <a:ext cx="1447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037" name="Line 12"/>
          <p:cNvSpPr>
            <a:spLocks noChangeShapeType="1"/>
          </p:cNvSpPr>
          <p:nvPr/>
        </p:nvSpPr>
        <p:spPr bwMode="auto">
          <a:xfrm rot="1800000">
            <a:off x="2965450" y="3309938"/>
            <a:ext cx="7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CA"/>
          </a:p>
        </p:txBody>
      </p:sp>
      <p:sp>
        <p:nvSpPr>
          <p:cNvPr id="1038" name="Line 13"/>
          <p:cNvSpPr>
            <a:spLocks noChangeShapeType="1"/>
          </p:cNvSpPr>
          <p:nvPr/>
        </p:nvSpPr>
        <p:spPr bwMode="auto">
          <a:xfrm rot="20100000">
            <a:off x="2916238" y="2395538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039" name="Line 14"/>
          <p:cNvSpPr>
            <a:spLocks noChangeShapeType="1"/>
          </p:cNvSpPr>
          <p:nvPr/>
        </p:nvSpPr>
        <p:spPr bwMode="auto">
          <a:xfrm rot="20100000">
            <a:off x="3424238" y="2359025"/>
            <a:ext cx="7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CA"/>
          </a:p>
        </p:txBody>
      </p:sp>
      <p:sp>
        <p:nvSpPr>
          <p:cNvPr id="1040" name="Line 15"/>
          <p:cNvSpPr>
            <a:spLocks noChangeShapeType="1"/>
          </p:cNvSpPr>
          <p:nvPr/>
        </p:nvSpPr>
        <p:spPr bwMode="auto">
          <a:xfrm rot="12900000">
            <a:off x="2860675" y="2930525"/>
            <a:ext cx="99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041" name="Line 16"/>
          <p:cNvSpPr>
            <a:spLocks noChangeShapeType="1"/>
          </p:cNvSpPr>
          <p:nvPr/>
        </p:nvSpPr>
        <p:spPr bwMode="auto">
          <a:xfrm rot="12900000">
            <a:off x="3352800" y="2986088"/>
            <a:ext cx="152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en-CA"/>
          </a:p>
        </p:txBody>
      </p:sp>
      <p:sp>
        <p:nvSpPr>
          <p:cNvPr id="1042" name="Text Box 17"/>
          <p:cNvSpPr txBox="1">
            <a:spLocks noChangeArrowheads="1"/>
          </p:cNvSpPr>
          <p:nvPr/>
        </p:nvSpPr>
        <p:spPr bwMode="auto">
          <a:xfrm>
            <a:off x="669925" y="2792413"/>
            <a:ext cx="412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i="1">
                <a:solidFill>
                  <a:schemeClr val="tx2"/>
                </a:solidFill>
                <a:latin typeface="Times New Roman" pitchFamily="18" charset="0"/>
              </a:rPr>
              <a:t>d</a:t>
            </a:r>
            <a:r>
              <a:rPr lang="en-US" sz="2400" i="1">
                <a:solidFill>
                  <a:schemeClr val="tx2"/>
                </a:solidFill>
                <a:sym typeface="Symbol" pitchFamily="18" charset="2"/>
              </a:rPr>
              <a:t></a:t>
            </a:r>
            <a:endParaRPr lang="en-US" sz="2400" i="1" baseline="-25000">
              <a:solidFill>
                <a:schemeClr val="tx2"/>
              </a:solidFill>
            </a:endParaRPr>
          </a:p>
        </p:txBody>
      </p:sp>
      <p:sp>
        <p:nvSpPr>
          <p:cNvPr id="1043" name="Text Box 18"/>
          <p:cNvSpPr txBox="1">
            <a:spLocks noChangeArrowheads="1"/>
          </p:cNvSpPr>
          <p:nvPr/>
        </p:nvSpPr>
        <p:spPr bwMode="auto">
          <a:xfrm>
            <a:off x="2590800" y="32004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i="1">
                <a:solidFill>
                  <a:schemeClr val="tx2"/>
                </a:solidFill>
                <a:latin typeface="Times New Roman" pitchFamily="18" charset="0"/>
              </a:rPr>
              <a:t>u</a:t>
            </a:r>
          </a:p>
        </p:txBody>
      </p:sp>
      <p:sp>
        <p:nvSpPr>
          <p:cNvPr id="1044" name="Text Box 19"/>
          <p:cNvSpPr txBox="1">
            <a:spLocks noChangeArrowheads="1"/>
          </p:cNvSpPr>
          <p:nvPr/>
        </p:nvSpPr>
        <p:spPr bwMode="auto">
          <a:xfrm>
            <a:off x="3657600" y="2757488"/>
            <a:ext cx="41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chemeClr val="tx2"/>
                </a:solidFill>
                <a:latin typeface="Symbol" pitchFamily="18" charset="2"/>
              </a:rPr>
              <a:t>n</a:t>
            </a:r>
            <a:r>
              <a:rPr lang="en-US" sz="2400" baseline="-25000">
                <a:solidFill>
                  <a:schemeClr val="tx2"/>
                </a:solidFill>
              </a:rPr>
              <a:t>e</a:t>
            </a:r>
          </a:p>
        </p:txBody>
      </p:sp>
      <p:sp>
        <p:nvSpPr>
          <p:cNvPr id="1045" name="Text Box 20"/>
          <p:cNvSpPr txBox="1">
            <a:spLocks noChangeArrowheads="1"/>
          </p:cNvSpPr>
          <p:nvPr/>
        </p:nvSpPr>
        <p:spPr bwMode="auto">
          <a:xfrm>
            <a:off x="3657600" y="2209800"/>
            <a:ext cx="428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i="1">
                <a:solidFill>
                  <a:schemeClr val="tx2"/>
                </a:solidFill>
                <a:latin typeface="Times New Roman" pitchFamily="18" charset="0"/>
              </a:rPr>
              <a:t>e</a:t>
            </a:r>
            <a:r>
              <a:rPr lang="en-US" sz="2800" baseline="30000">
                <a:solidFill>
                  <a:schemeClr val="tx2"/>
                </a:solidFill>
                <a:latin typeface="Symbol" pitchFamily="18" charset="2"/>
              </a:rPr>
              <a:t>-</a:t>
            </a:r>
          </a:p>
        </p:txBody>
      </p:sp>
      <p:sp>
        <p:nvSpPr>
          <p:cNvPr id="1046" name="Text Box 21"/>
          <p:cNvSpPr txBox="1">
            <a:spLocks noChangeArrowheads="1"/>
          </p:cNvSpPr>
          <p:nvPr/>
        </p:nvSpPr>
        <p:spPr bwMode="auto">
          <a:xfrm>
            <a:off x="2209800" y="2286000"/>
            <a:ext cx="541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i="1">
                <a:solidFill>
                  <a:schemeClr val="tx2"/>
                </a:solidFill>
                <a:latin typeface="Times New Roman" pitchFamily="18" charset="0"/>
              </a:rPr>
              <a:t>W</a:t>
            </a:r>
            <a:r>
              <a:rPr lang="en-US" sz="2800" i="1" baseline="30000">
                <a:solidFill>
                  <a:schemeClr val="tx2"/>
                </a:solidFill>
                <a:latin typeface="Symbol" pitchFamily="18" charset="2"/>
              </a:rPr>
              <a:t>-</a:t>
            </a:r>
          </a:p>
        </p:txBody>
      </p:sp>
      <p:sp>
        <p:nvSpPr>
          <p:cNvPr id="1047" name="Text Box 22"/>
          <p:cNvSpPr txBox="1">
            <a:spLocks noChangeArrowheads="1"/>
          </p:cNvSpPr>
          <p:nvPr/>
        </p:nvSpPr>
        <p:spPr bwMode="auto">
          <a:xfrm>
            <a:off x="1981200" y="2746375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g</a:t>
            </a:r>
            <a:endParaRPr lang="en-US" sz="2400" baseline="-250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048" name="Text Box 23"/>
          <p:cNvSpPr txBox="1">
            <a:spLocks noChangeArrowheads="1"/>
          </p:cNvSpPr>
          <p:nvPr/>
        </p:nvSpPr>
        <p:spPr bwMode="auto">
          <a:xfrm>
            <a:off x="2743200" y="2517775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g</a:t>
            </a:r>
            <a:endParaRPr lang="en-US" sz="2400" baseline="-250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049" name="Line 24"/>
          <p:cNvSpPr>
            <a:spLocks noChangeShapeType="1"/>
          </p:cNvSpPr>
          <p:nvPr/>
        </p:nvSpPr>
        <p:spPr bwMode="auto">
          <a:xfrm>
            <a:off x="3733800" y="2909888"/>
            <a:ext cx="1524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09600" y="3775075"/>
          <a:ext cx="3352800" cy="492125"/>
        </p:xfrm>
        <a:graphic>
          <a:graphicData uri="http://schemas.openxmlformats.org/presentationml/2006/ole">
            <p:oleObj spid="_x0000_s1028" name="Equation" r:id="rId5" imgW="1726920" imgH="253800" progId="Equation.3">
              <p:embed/>
            </p:oleObj>
          </a:graphicData>
        </a:graphic>
      </p:graphicFrame>
      <p:sp>
        <p:nvSpPr>
          <p:cNvPr id="1078" name="Line 54"/>
          <p:cNvSpPr>
            <a:spLocks noChangeShapeType="1"/>
          </p:cNvSpPr>
          <p:nvPr/>
        </p:nvSpPr>
        <p:spPr bwMode="auto">
          <a:xfrm>
            <a:off x="609600" y="1600200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26039" name="Oval 55"/>
          <p:cNvSpPr>
            <a:spLocks noChangeArrowheads="1"/>
          </p:cNvSpPr>
          <p:nvPr/>
        </p:nvSpPr>
        <p:spPr bwMode="auto">
          <a:xfrm>
            <a:off x="6248400" y="2286000"/>
            <a:ext cx="1828800" cy="609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990" grpId="0" animBg="1"/>
      <p:bldP spid="42603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503238"/>
            <a:ext cx="8964613" cy="71596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kern="1200" baseline="0">
                <a:solidFill>
                  <a:schemeClr val="tx1"/>
                </a:solidFill>
                <a:effectLst>
                  <a:outerShdw blurRad="38100" dist="38100" dir="2700000" algn="br" rotWithShape="0">
                    <a:schemeClr val="bg2">
                      <a:lumMod val="50000"/>
                      <a:alpha val="43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en-CA" sz="4000" b="0" baseline="30000" dirty="0" smtClean="0">
                <a:solidFill>
                  <a:schemeClr val="tx2"/>
                </a:solidFill>
              </a:rPr>
              <a:t>14</a:t>
            </a:r>
            <a:r>
              <a:rPr lang="en-CA" sz="4000" b="0" dirty="0" smtClean="0">
                <a:solidFill>
                  <a:schemeClr val="tx2"/>
                </a:solidFill>
              </a:rPr>
              <a:t>O Half-Life</a:t>
            </a:r>
            <a:endParaRPr lang="en-CA" sz="4000" b="0" dirty="0">
              <a:solidFill>
                <a:schemeClr val="tx2"/>
              </a:solidFill>
            </a:endParaRPr>
          </a:p>
        </p:txBody>
      </p:sp>
      <p:pic>
        <p:nvPicPr>
          <p:cNvPr id="27651" name="Picture 2" descr="Screen Clippi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938" y="1524000"/>
            <a:ext cx="5661025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5000" y="1828800"/>
            <a:ext cx="3355975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SzPct val="70000"/>
              <a:buFont typeface="Wingdings 2" panose="05020102010507070707" pitchFamily="18" charset="2"/>
              <a:buChar char=""/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experiment shows consistency between </a:t>
            </a:r>
            <a:r>
              <a:rPr lang="el-G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l-G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half-life measurements for 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O.</a:t>
            </a:r>
          </a:p>
          <a:p>
            <a:pPr marL="342900" indent="-342900">
              <a:buSzPct val="70000"/>
              <a:buFont typeface="Wingdings 2" panose="05020102010507070707" pitchFamily="18" charset="2"/>
              <a:buChar char=""/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follow-up experiment is scheduled for July, 2014 to push to 0.01% precision.</a:t>
            </a:r>
          </a:p>
          <a:p>
            <a:pPr marL="342900" indent="-342900">
              <a:buSzPct val="70000"/>
              <a:buFont typeface="Wingdings 2" panose="05020102010507070707" pitchFamily="18" charset="2"/>
              <a:buChar char=""/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ft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measurements for light </a:t>
            </a:r>
            <a:r>
              <a:rPr lang="en-CA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superallowed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Fermi </a:t>
            </a:r>
            <a:r>
              <a:rPr lang="el-G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 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emitters are required to constrain scalar currents in the weak interaction.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93725" y="5648325"/>
            <a:ext cx="4672013" cy="369888"/>
          </a:xfrm>
          <a:prstGeom prst="rect">
            <a:avLst/>
          </a:prstGeom>
          <a:noFill/>
          <a:ln>
            <a:noFill/>
          </a:ln>
          <a:ex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defRPr/>
            </a:pPr>
            <a:r>
              <a:rPr lang="en-US" sz="1800" b="0" dirty="0" smtClean="0">
                <a:latin typeface="+mn-lt"/>
              </a:rPr>
              <a:t>A.T. Laffoley </a:t>
            </a:r>
            <a:r>
              <a:rPr lang="en-US" sz="1800" b="0" i="1" dirty="0" smtClean="0">
                <a:latin typeface="+mn-lt"/>
              </a:rPr>
              <a:t>et al.</a:t>
            </a:r>
            <a:r>
              <a:rPr lang="en-US" sz="1800" b="0" dirty="0" smtClean="0">
                <a:latin typeface="+mn-lt"/>
              </a:rPr>
              <a:t>, Phys. Rev. C </a:t>
            </a:r>
            <a:r>
              <a:rPr lang="en-US" sz="1800" dirty="0" smtClean="0">
                <a:latin typeface="+mn-lt"/>
              </a:rPr>
              <a:t>88</a:t>
            </a:r>
            <a:r>
              <a:rPr lang="en-US" sz="1800" b="0" dirty="0" smtClean="0">
                <a:latin typeface="+mn-lt"/>
              </a:rPr>
              <a:t>, 015501 (2013)</a:t>
            </a:r>
            <a:endParaRPr lang="en-CA" sz="1800" b="0" dirty="0"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3876675" y="503238"/>
            <a:ext cx="4962525" cy="563562"/>
          </a:xfrm>
          <a:prstGeom prst="rect">
            <a:avLst/>
          </a:prstGeom>
        </p:spPr>
        <p:txBody>
          <a:bodyPr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spc="-7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CA" baseline="30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r>
              <a:rPr lang="en-CA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 </a:t>
            </a:r>
            <a:r>
              <a:rPr lang="en-CA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Superallowed</a:t>
            </a:r>
            <a:r>
              <a:rPr lang="en-CA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Decay</a:t>
            </a:r>
            <a:endParaRPr lang="en-CA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8675" name="Straight Connector 40"/>
          <p:cNvCxnSpPr>
            <a:cxnSpLocks noChangeShapeType="1"/>
          </p:cNvCxnSpPr>
          <p:nvPr/>
        </p:nvCxnSpPr>
        <p:spPr bwMode="auto">
          <a:xfrm flipV="1">
            <a:off x="973138" y="1120775"/>
            <a:ext cx="2476500" cy="0"/>
          </a:xfrm>
          <a:prstGeom prst="line">
            <a:avLst/>
          </a:prstGeom>
          <a:noFill/>
          <a:ln w="28575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8676" name="Straight Connector 41"/>
          <p:cNvCxnSpPr>
            <a:cxnSpLocks noChangeShapeType="1"/>
          </p:cNvCxnSpPr>
          <p:nvPr/>
        </p:nvCxnSpPr>
        <p:spPr bwMode="auto">
          <a:xfrm>
            <a:off x="3552825" y="2203450"/>
            <a:ext cx="2452688" cy="0"/>
          </a:xfrm>
          <a:prstGeom prst="line">
            <a:avLst/>
          </a:prstGeom>
          <a:noFill/>
          <a:ln w="28575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8677" name="Straight Connector 42"/>
          <p:cNvCxnSpPr>
            <a:cxnSpLocks noChangeShapeType="1"/>
          </p:cNvCxnSpPr>
          <p:nvPr/>
        </p:nvCxnSpPr>
        <p:spPr bwMode="auto">
          <a:xfrm>
            <a:off x="3552825" y="3084513"/>
            <a:ext cx="2452688" cy="0"/>
          </a:xfrm>
          <a:prstGeom prst="line">
            <a:avLst/>
          </a:prstGeom>
          <a:noFill/>
          <a:ln w="28575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8678" name="Straight Connector 43"/>
          <p:cNvCxnSpPr>
            <a:cxnSpLocks noChangeShapeType="1"/>
          </p:cNvCxnSpPr>
          <p:nvPr/>
        </p:nvCxnSpPr>
        <p:spPr bwMode="auto">
          <a:xfrm>
            <a:off x="3552825" y="3144838"/>
            <a:ext cx="2452688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28679" name="Straight Connector 44"/>
          <p:cNvCxnSpPr>
            <a:cxnSpLocks noChangeShapeType="1"/>
          </p:cNvCxnSpPr>
          <p:nvPr/>
        </p:nvCxnSpPr>
        <p:spPr bwMode="auto">
          <a:xfrm>
            <a:off x="6207125" y="5989638"/>
            <a:ext cx="2452688" cy="0"/>
          </a:xfrm>
          <a:prstGeom prst="line">
            <a:avLst/>
          </a:prstGeom>
          <a:noFill/>
          <a:ln w="28575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28680" name="Straight Connector 45"/>
          <p:cNvCxnSpPr>
            <a:cxnSpLocks noChangeShapeType="1"/>
          </p:cNvCxnSpPr>
          <p:nvPr/>
        </p:nvCxnSpPr>
        <p:spPr bwMode="auto">
          <a:xfrm>
            <a:off x="3552825" y="4911725"/>
            <a:ext cx="2481263" cy="0"/>
          </a:xfrm>
          <a:prstGeom prst="line">
            <a:avLst/>
          </a:prstGeom>
          <a:noFill/>
          <a:ln w="28575" algn="ctr">
            <a:solidFill>
              <a:schemeClr val="tx2"/>
            </a:solidFill>
            <a:round/>
            <a:headEnd/>
            <a:tailEnd/>
          </a:ln>
        </p:spPr>
      </p:cxnSp>
      <p:sp>
        <p:nvSpPr>
          <p:cNvPr id="47" name="TextBox 46"/>
          <p:cNvSpPr txBox="1"/>
          <p:nvPr/>
        </p:nvSpPr>
        <p:spPr>
          <a:xfrm>
            <a:off x="1435100" y="620713"/>
            <a:ext cx="15811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en-CA" sz="32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18</a:t>
            </a:r>
            <a:r>
              <a:rPr lang="en-CA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Ne</a:t>
            </a:r>
            <a:endParaRPr lang="en-CA" sz="3200" baseline="30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94050" y="742950"/>
            <a:ext cx="588963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0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+</a:t>
            </a:r>
            <a:endParaRPr lang="en-CA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09638" y="749300"/>
            <a:ext cx="8636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T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= 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38200" y="1125538"/>
            <a:ext cx="2479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T</a:t>
            </a:r>
            <a:r>
              <a:rPr lang="en-US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½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= 1.6654(11) 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14400" y="1420813"/>
            <a:ext cx="24384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Q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= 4443.6 </a:t>
            </a:r>
            <a:r>
              <a:rPr lang="en-CA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keV</a:t>
            </a:r>
            <a:endParaRPr lang="en-CA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cxnSp>
        <p:nvCxnSpPr>
          <p:cNvPr id="28686" name="Straight Connector 51"/>
          <p:cNvCxnSpPr>
            <a:cxnSpLocks noChangeShapeType="1"/>
          </p:cNvCxnSpPr>
          <p:nvPr/>
        </p:nvCxnSpPr>
        <p:spPr bwMode="auto">
          <a:xfrm>
            <a:off x="6005513" y="4911725"/>
            <a:ext cx="201612" cy="1077913"/>
          </a:xfrm>
          <a:prstGeom prst="line">
            <a:avLst/>
          </a:prstGeom>
          <a:noFill/>
          <a:ln w="28575" algn="ctr">
            <a:solidFill>
              <a:schemeClr val="tx2"/>
            </a:solidFill>
            <a:round/>
            <a:headEnd/>
            <a:tailEnd type="arrow" w="med" len="med"/>
          </a:ln>
        </p:spPr>
      </p:cxnSp>
      <p:cxnSp>
        <p:nvCxnSpPr>
          <p:cNvPr id="28687" name="Straight Arrow Connector 52"/>
          <p:cNvCxnSpPr>
            <a:cxnSpLocks noChangeShapeType="1"/>
          </p:cNvCxnSpPr>
          <p:nvPr/>
        </p:nvCxnSpPr>
        <p:spPr bwMode="auto">
          <a:xfrm>
            <a:off x="3425825" y="1120775"/>
            <a:ext cx="127000" cy="1065213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triangle" w="med" len="med"/>
          </a:ln>
        </p:spPr>
      </p:cxnSp>
      <p:cxnSp>
        <p:nvCxnSpPr>
          <p:cNvPr id="28688" name="Straight Arrow Connector 53"/>
          <p:cNvCxnSpPr>
            <a:cxnSpLocks noChangeShapeType="1"/>
          </p:cNvCxnSpPr>
          <p:nvPr/>
        </p:nvCxnSpPr>
        <p:spPr bwMode="auto">
          <a:xfrm>
            <a:off x="3425825" y="1120775"/>
            <a:ext cx="127000" cy="1963738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triangle" w="med" len="med"/>
          </a:ln>
        </p:spPr>
      </p:cxnSp>
      <p:cxnSp>
        <p:nvCxnSpPr>
          <p:cNvPr id="28689" name="Straight Arrow Connector 54"/>
          <p:cNvCxnSpPr>
            <a:cxnSpLocks noChangeShapeType="1"/>
          </p:cNvCxnSpPr>
          <p:nvPr/>
        </p:nvCxnSpPr>
        <p:spPr bwMode="auto">
          <a:xfrm>
            <a:off x="3425825" y="1120775"/>
            <a:ext cx="127000" cy="3790950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triangle" w="med" len="med"/>
          </a:ln>
        </p:spPr>
      </p:cxnSp>
      <p:cxnSp>
        <p:nvCxnSpPr>
          <p:cNvPr id="28690" name="Straight Arrow Connector 55"/>
          <p:cNvCxnSpPr>
            <a:cxnSpLocks noChangeShapeType="1"/>
          </p:cNvCxnSpPr>
          <p:nvPr/>
        </p:nvCxnSpPr>
        <p:spPr bwMode="auto">
          <a:xfrm>
            <a:off x="3425825" y="1181100"/>
            <a:ext cx="127000" cy="1963738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/>
            <a:tailEnd type="triangle" w="med" len="med"/>
          </a:ln>
        </p:spPr>
      </p:cxnSp>
      <p:sp>
        <p:nvSpPr>
          <p:cNvPr id="57" name="TextBox 56"/>
          <p:cNvSpPr txBox="1"/>
          <p:nvPr/>
        </p:nvSpPr>
        <p:spPr>
          <a:xfrm>
            <a:off x="3421063" y="1173163"/>
            <a:ext cx="48895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l-G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+</a:t>
            </a:r>
            <a:endParaRPr lang="en-CA" baseline="30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62338" y="2341563"/>
            <a:ext cx="48895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l-G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+</a:t>
            </a:r>
            <a:endParaRPr lang="en-CA" baseline="30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52813" y="3765550"/>
            <a:ext cx="48895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l-G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+</a:t>
            </a:r>
            <a:endParaRPr lang="en-CA" baseline="30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81475" y="4430713"/>
            <a:ext cx="15811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en-CA" sz="32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18</a:t>
            </a:r>
            <a:r>
              <a:rPr lang="en-CA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F</a:t>
            </a:r>
            <a:endParaRPr lang="en-CA" sz="3200" baseline="30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799138" y="1833563"/>
            <a:ext cx="259715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1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+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  1701   0.19%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799138" y="4518025"/>
            <a:ext cx="2674937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1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+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  0        92.11%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802313" y="2684463"/>
            <a:ext cx="3005137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0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  <a:ea typeface="Verdana" panose="020B0604030504040204" pitchFamily="34" charset="0"/>
                <a:cs typeface="Verdana" panose="020B0604030504040204" pitchFamily="34" charset="0"/>
              </a:rPr>
              <a:t>   1081   0.0002%</a:t>
            </a:r>
            <a:endParaRPr lang="en-CA" baseline="30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95963" y="3141663"/>
            <a:ext cx="28956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0</a:t>
            </a:r>
            <a:r>
              <a:rPr lang="en-CA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+</a:t>
            </a:r>
            <a:r>
              <a:rPr lang="en-C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  1042   7.70%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045200" y="5111750"/>
            <a:ext cx="490538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l-G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+</a:t>
            </a:r>
            <a:endParaRPr lang="en-CA" baseline="30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727825" y="5497513"/>
            <a:ext cx="1581150" cy="5857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en-CA" sz="32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18</a:t>
            </a:r>
            <a:r>
              <a:rPr lang="en-CA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O</a:t>
            </a:r>
            <a:endParaRPr lang="en-CA" sz="3200" baseline="30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396288" y="5589588"/>
            <a:ext cx="588962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0</a:t>
            </a:r>
            <a:r>
              <a:rPr lang="en-CA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+</a:t>
            </a:r>
            <a:endParaRPr lang="en-CA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649663" y="4533900"/>
            <a:ext cx="8636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T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= 0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240463" y="5611813"/>
            <a:ext cx="8636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T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= 1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672263" y="6011863"/>
            <a:ext cx="1687512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stable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276600" y="4995863"/>
            <a:ext cx="2684463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T</a:t>
            </a:r>
            <a:r>
              <a:rPr lang="en-US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½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= 109.73(2) min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429000" y="5418138"/>
            <a:ext cx="2166938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Q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= 1655.5 </a:t>
            </a:r>
            <a:r>
              <a:rPr lang="en-CA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keV</a:t>
            </a:r>
            <a:endParaRPr lang="en-CA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649663" y="3176588"/>
            <a:ext cx="8636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T</a:t>
            </a:r>
            <a:r>
              <a:rPr lang="en-CA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= 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649663" y="3173413"/>
            <a:ext cx="8636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457200">
              <a:defRPr/>
            </a:pPr>
            <a:r>
              <a:rPr lang="en-CA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T</a:t>
            </a:r>
            <a:r>
              <a:rPr lang="en-CA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/>
              </a:rPr>
              <a:t> = 1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827088" y="6069013"/>
            <a:ext cx="2089150" cy="14287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Content Placeholder 3" descr="www.physics.uoguelph.ca/Nucweb/theses/grinyerMscThesis.pdf - Google Chrome"/>
          <p:cNvPicPr>
            <a:picLocks noChangeAspect="1"/>
          </p:cNvPicPr>
          <p:nvPr/>
        </p:nvPicPr>
        <p:blipFill>
          <a:blip r:embed="rId3" cstate="print"/>
          <a:srcRect l="36150" t="17484" r="35390" b="8517"/>
          <a:stretch>
            <a:fillRect/>
          </a:stretch>
        </p:blipFill>
        <p:spPr bwMode="auto">
          <a:xfrm>
            <a:off x="425450" y="1250950"/>
            <a:ext cx="3076575" cy="48117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9699" name="Title 1"/>
          <p:cNvSpPr>
            <a:spLocks noGrp="1"/>
          </p:cNvSpPr>
          <p:nvPr>
            <p:ph type="title"/>
          </p:nvPr>
        </p:nvSpPr>
        <p:spPr>
          <a:xfrm>
            <a:off x="304800" y="241300"/>
            <a:ext cx="8610600" cy="971550"/>
          </a:xfrm>
        </p:spPr>
        <p:txBody>
          <a:bodyPr/>
          <a:lstStyle/>
          <a:p>
            <a:r>
              <a:rPr lang="en-CA" smtClean="0"/>
              <a:t>4</a:t>
            </a:r>
            <a:r>
              <a:rPr lang="el-GR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CA" smtClean="0"/>
              <a:t> Gas Counter and Thick Tape Transport</a:t>
            </a:r>
          </a:p>
        </p:txBody>
      </p:sp>
      <p:pic>
        <p:nvPicPr>
          <p:cNvPr id="29700" name="Content Placeholder 1170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502025" y="1250950"/>
            <a:ext cx="4803775" cy="3206750"/>
          </a:xfrm>
          <a:ln w="1905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996950" y="1911350"/>
            <a:ext cx="615950" cy="501650"/>
          </a:xfrm>
          <a:prstGeom prst="rect">
            <a:avLst/>
          </a:prstGeom>
          <a:noFill/>
          <a:ln w="63500">
            <a:solidFill>
              <a:schemeClr val="accent6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1350"/>
          </a:p>
        </p:txBody>
      </p:sp>
      <p:sp>
        <p:nvSpPr>
          <p:cNvPr id="8" name="Rectangle 7"/>
          <p:cNvSpPr/>
          <p:nvPr/>
        </p:nvSpPr>
        <p:spPr>
          <a:xfrm>
            <a:off x="3502025" y="4457700"/>
            <a:ext cx="4875213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Clr>
                <a:schemeClr val="tx2"/>
              </a:buClr>
              <a:buSzPct val="70000"/>
              <a:buFont typeface="Wingdings 2" panose="05020102010507070707" pitchFamily="18" charset="2"/>
              <a:buChar char="±"/>
              <a:defRPr/>
            </a:pP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l-G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P Greek Century" pitchFamily="2" charset="2"/>
              </a:rPr>
              <a:t>π</a:t>
            </a: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  <a:sym typeface="WP Greek Century" pitchFamily="2" charset="2"/>
              </a:rPr>
              <a:t> continuous-flow gas-</a:t>
            </a: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proportional counter and tape transport system</a:t>
            </a:r>
          </a:p>
          <a:p>
            <a:pPr marL="342900" indent="-342900">
              <a:buClr>
                <a:schemeClr val="tx2"/>
              </a:buClr>
              <a:buSzPct val="70000"/>
              <a:buFont typeface="Wingdings 2" panose="05020102010507070707" pitchFamily="18" charset="2"/>
              <a:buChar char="±"/>
              <a:defRPr/>
            </a:pP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Methane (CH</a:t>
            </a:r>
            <a:r>
              <a:rPr lang="en-US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gas</a:t>
            </a:r>
          </a:p>
          <a:p>
            <a:pPr marL="342900" indent="-342900">
              <a:buClr>
                <a:schemeClr val="tx2"/>
              </a:buClr>
              <a:buSzPct val="70000"/>
              <a:buFont typeface="Wingdings 2" panose="05020102010507070707" pitchFamily="18" charset="2"/>
              <a:buChar char="±"/>
              <a:defRPr/>
            </a:pP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100% efficient </a:t>
            </a:r>
            <a:r>
              <a:rPr lang="el-GR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β </a:t>
            </a: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counter</a:t>
            </a:r>
          </a:p>
          <a:p>
            <a:pPr marL="342900" indent="-342900">
              <a:buClr>
                <a:schemeClr val="tx2"/>
              </a:buClr>
              <a:buSzPct val="70000"/>
              <a:buFont typeface="Wingdings 2" panose="05020102010507070707" pitchFamily="18" charset="2"/>
              <a:buChar char="±"/>
              <a:defRPr/>
            </a:pP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low background rates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338888" y="2051050"/>
            <a:ext cx="698500" cy="909638"/>
          </a:xfrm>
          <a:prstGeom prst="rect">
            <a:avLst/>
          </a:prstGeom>
          <a:noFill/>
          <a:ln w="63500">
            <a:solidFill>
              <a:schemeClr val="accent6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sz="1350"/>
          </a:p>
        </p:txBody>
      </p:sp>
      <p:sp>
        <p:nvSpPr>
          <p:cNvPr id="29704" name="TextBox 9"/>
          <p:cNvSpPr txBox="1">
            <a:spLocks noChangeArrowheads="1"/>
          </p:cNvSpPr>
          <p:nvPr/>
        </p:nvSpPr>
        <p:spPr bwMode="auto">
          <a:xfrm>
            <a:off x="1908175" y="2506663"/>
            <a:ext cx="623888" cy="2762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1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28 cm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366000" y="6353175"/>
            <a:ext cx="1730375" cy="515938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F.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Zganjar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4" descr="http://www.findthatlogo.com/wp-content/gallery/louisiana-state-university-logos/louisiana-state-university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5410200"/>
            <a:ext cx="170815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701675" y="381000"/>
            <a:ext cx="7764463" cy="969963"/>
          </a:xfrm>
        </p:spPr>
        <p:txBody>
          <a:bodyPr/>
          <a:lstStyle/>
          <a:p>
            <a:r>
              <a:rPr lang="en-CA" baseline="30000" smtClean="0"/>
              <a:t>18</a:t>
            </a:r>
            <a:r>
              <a:rPr lang="en-CA" smtClean="0"/>
              <a:t>Ne Sample Data – Gas Counter</a:t>
            </a:r>
          </a:p>
        </p:txBody>
      </p:sp>
      <p:pic>
        <p:nvPicPr>
          <p:cNvPr id="30723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82663" y="1125538"/>
            <a:ext cx="7200900" cy="5564187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84213" y="477838"/>
            <a:ext cx="7766050" cy="969962"/>
          </a:xfrm>
        </p:spPr>
        <p:txBody>
          <a:bodyPr/>
          <a:lstStyle/>
          <a:p>
            <a:r>
              <a:rPr lang="en-CA" smtClean="0"/>
              <a:t>Status of </a:t>
            </a:r>
            <a:r>
              <a:rPr lang="en-CA" baseline="30000" smtClean="0"/>
              <a:t>18</a:t>
            </a:r>
            <a:r>
              <a:rPr lang="en-CA" smtClean="0"/>
              <a:t>Ne Half-life</a:t>
            </a:r>
          </a:p>
        </p:txBody>
      </p:sp>
      <p:pic>
        <p:nvPicPr>
          <p:cNvPr id="31747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6175" y="1303338"/>
            <a:ext cx="6840538" cy="5286375"/>
          </a:xfrm>
        </p:spPr>
      </p:pic>
      <p:sp>
        <p:nvSpPr>
          <p:cNvPr id="31748" name="TextBox 2"/>
          <p:cNvSpPr txBox="1">
            <a:spLocks noChangeArrowheads="1"/>
          </p:cNvSpPr>
          <p:nvPr/>
        </p:nvSpPr>
        <p:spPr bwMode="auto">
          <a:xfrm>
            <a:off x="3087688" y="2205038"/>
            <a:ext cx="4221162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0000"/>
                </a:solidFill>
              </a:rPr>
              <a:t>Half-life precision improved </a:t>
            </a:r>
          </a:p>
          <a:p>
            <a:r>
              <a:rPr lang="en-CA" sz="2400">
                <a:solidFill>
                  <a:srgbClr val="FF0000"/>
                </a:solidFill>
              </a:rPr>
              <a:t>by a factor of 3, to 0.025%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2600" y="3657600"/>
            <a:ext cx="18351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/>
          <a:lstStyle/>
          <a:p>
            <a:pPr eaLnBrk="1" hangingPunct="1"/>
            <a:r>
              <a:rPr lang="en-US" baseline="30000" smtClean="0"/>
              <a:t>74</a:t>
            </a:r>
            <a:r>
              <a:rPr lang="en-US" smtClean="0"/>
              <a:t>Rb Superallowed Decay (T</a:t>
            </a:r>
            <a:r>
              <a:rPr lang="en-US" baseline="-25000" smtClean="0"/>
              <a:t>1/2</a:t>
            </a:r>
            <a:r>
              <a:rPr lang="en-US" smtClean="0"/>
              <a:t> ~ 65 ms)</a:t>
            </a:r>
            <a:endParaRPr lang="en-CA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1165225"/>
            <a:ext cx="8686800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900"/>
              </a:spcBef>
            </a:pPr>
            <a:r>
              <a:rPr lang="en-US">
                <a:solidFill>
                  <a:srgbClr val="FF0000"/>
                </a:solidFill>
              </a:rPr>
              <a:t>Halflife: </a:t>
            </a:r>
            <a:r>
              <a:rPr lang="en-US"/>
              <a:t>Measured with the GPS 4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 gas proportional counter at ISAC.</a:t>
            </a:r>
          </a:p>
          <a:p>
            <a:pPr>
              <a:spcBef>
                <a:spcPts val="900"/>
              </a:spcBef>
            </a:pPr>
            <a:r>
              <a:rPr lang="en-US"/>
              <a:t>		               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en-US" baseline="-25000">
                <a:solidFill>
                  <a:srgbClr val="FF0000"/>
                </a:solidFill>
              </a:rPr>
              <a:t>1/2</a:t>
            </a:r>
            <a:r>
              <a:rPr lang="en-US">
                <a:solidFill>
                  <a:srgbClr val="FF0000"/>
                </a:solidFill>
              </a:rPr>
              <a:t> = 64.761(31) ms</a:t>
            </a:r>
          </a:p>
          <a:p>
            <a:pPr>
              <a:spcBef>
                <a:spcPts val="900"/>
              </a:spcBef>
            </a:pPr>
            <a:r>
              <a:rPr lang="en-US"/>
              <a:t> 		</a:t>
            </a:r>
            <a:r>
              <a:rPr lang="en-US" i="1">
                <a:solidFill>
                  <a:srgbClr val="0000FF"/>
                </a:solidFill>
              </a:rPr>
              <a:t>G.C. Ball et al., Phys. Rev. Lett. 86, 1454 (2001).</a:t>
            </a:r>
            <a:endParaRPr lang="en-US" sz="1200"/>
          </a:p>
          <a:p>
            <a:pPr>
              <a:spcBef>
                <a:spcPts val="900"/>
              </a:spcBef>
            </a:pPr>
            <a:r>
              <a:rPr lang="en-US">
                <a:solidFill>
                  <a:srgbClr val="FF0000"/>
                </a:solidFill>
              </a:rPr>
              <a:t>Mass: </a:t>
            </a:r>
            <a:r>
              <a:rPr lang="en-US"/>
              <a:t>	First demonstration of a high charge state mass measurement for a 	short-lived isotope with the TITAN Penning trap.</a:t>
            </a:r>
          </a:p>
          <a:p>
            <a:pPr>
              <a:spcBef>
                <a:spcPts val="900"/>
              </a:spcBef>
            </a:pPr>
            <a:r>
              <a:rPr lang="en-US"/>
              <a:t>		</a:t>
            </a:r>
            <a:r>
              <a:rPr lang="en-US" i="1">
                <a:solidFill>
                  <a:srgbClr val="0000FF"/>
                </a:solidFill>
              </a:rPr>
              <a:t>S. Ettenauer et al., Phys. Rev. Lett. 107, 272501 (2011).</a:t>
            </a:r>
            <a:endParaRPr lang="en-US" sz="1200"/>
          </a:p>
          <a:p>
            <a:pPr>
              <a:spcBef>
                <a:spcPts val="900"/>
              </a:spcBef>
            </a:pPr>
            <a:r>
              <a:rPr lang="en-US">
                <a:solidFill>
                  <a:srgbClr val="FF0000"/>
                </a:solidFill>
              </a:rPr>
              <a:t>Charge Radius:</a:t>
            </a:r>
            <a:r>
              <a:rPr lang="en-US"/>
              <a:t> Measured via collinear laser spectroscopy:</a:t>
            </a:r>
          </a:p>
          <a:p>
            <a:pPr>
              <a:spcBef>
                <a:spcPts val="900"/>
              </a:spcBef>
            </a:pPr>
            <a:r>
              <a:rPr lang="en-US"/>
              <a:t>		               </a:t>
            </a:r>
            <a:r>
              <a:rPr lang="en-US">
                <a:solidFill>
                  <a:srgbClr val="FF0000"/>
                </a:solidFill>
              </a:rPr>
              <a:t>&lt;r</a:t>
            </a:r>
            <a:r>
              <a:rPr lang="en-US" baseline="30000">
                <a:solidFill>
                  <a:srgbClr val="FF0000"/>
                </a:solidFill>
              </a:rPr>
              <a:t>2</a:t>
            </a:r>
            <a:r>
              <a:rPr lang="en-US" baseline="-25000">
                <a:solidFill>
                  <a:srgbClr val="FF0000"/>
                </a:solidFill>
              </a:rPr>
              <a:t>ch</a:t>
            </a:r>
            <a:r>
              <a:rPr lang="en-US">
                <a:solidFill>
                  <a:srgbClr val="FF0000"/>
                </a:solidFill>
              </a:rPr>
              <a:t>&gt;</a:t>
            </a:r>
            <a:r>
              <a:rPr lang="en-US" baseline="30000">
                <a:solidFill>
                  <a:srgbClr val="FF0000"/>
                </a:solidFill>
              </a:rPr>
              <a:t>1/2 </a:t>
            </a:r>
            <a:r>
              <a:rPr lang="en-US">
                <a:solidFill>
                  <a:srgbClr val="FF0000"/>
                </a:solidFill>
              </a:rPr>
              <a:t>= 4.19(1) fm</a:t>
            </a:r>
          </a:p>
          <a:p>
            <a:pPr>
              <a:spcBef>
                <a:spcPts val="900"/>
              </a:spcBef>
            </a:pPr>
            <a:r>
              <a:rPr lang="en-US"/>
              <a:t>		Reduces uncertainty in theoretical </a:t>
            </a:r>
            <a:r>
              <a:rPr lang="en-US">
                <a:latin typeface="Symbol" pitchFamily="18" charset="2"/>
              </a:rPr>
              <a:t>d</a:t>
            </a:r>
            <a:r>
              <a:rPr lang="en-US" baseline="-25000"/>
              <a:t>C2</a:t>
            </a:r>
            <a:r>
              <a:rPr lang="en-US"/>
              <a:t> by ~ 20%</a:t>
            </a:r>
          </a:p>
          <a:p>
            <a:pPr>
              <a:spcBef>
                <a:spcPts val="900"/>
              </a:spcBef>
            </a:pPr>
            <a:r>
              <a:rPr lang="en-US"/>
              <a:t>		</a:t>
            </a:r>
            <a:r>
              <a:rPr lang="en-US" i="1">
                <a:solidFill>
                  <a:srgbClr val="0000FF"/>
                </a:solidFill>
              </a:rPr>
              <a:t>E. Mané et al., Phys. Rev. Lett. 107, 212502 (2011).</a:t>
            </a:r>
            <a:endParaRPr lang="en-US"/>
          </a:p>
          <a:p>
            <a:pPr>
              <a:spcBef>
                <a:spcPts val="900"/>
              </a:spcBef>
            </a:pPr>
            <a:r>
              <a:rPr lang="en-US">
                <a:solidFill>
                  <a:srgbClr val="FF0000"/>
                </a:solidFill>
              </a:rPr>
              <a:t>Branching Ratio: </a:t>
            </a:r>
            <a:r>
              <a:rPr lang="en-US"/>
              <a:t>Measured with the 8</a:t>
            </a:r>
            <a:r>
              <a:rPr lang="en-US">
                <a:latin typeface="Symbol" pitchFamily="18" charset="2"/>
              </a:rPr>
              <a:t>p</a:t>
            </a:r>
            <a:r>
              <a:rPr lang="en-US"/>
              <a:t> Spectrometer to ± 0.03% </a:t>
            </a:r>
          </a:p>
          <a:p>
            <a:pPr>
              <a:spcBef>
                <a:spcPts val="900"/>
              </a:spcBef>
            </a:pPr>
            <a:r>
              <a:rPr lang="en-US"/>
              <a:t> 			</a:t>
            </a:r>
            <a:r>
              <a:rPr lang="en-US">
                <a:solidFill>
                  <a:srgbClr val="FF0000"/>
                </a:solidFill>
              </a:rPr>
              <a:t>BR = 99.545 (31) %</a:t>
            </a:r>
          </a:p>
          <a:p>
            <a:pPr>
              <a:spcBef>
                <a:spcPts val="900"/>
              </a:spcBef>
            </a:pPr>
            <a:r>
              <a:rPr lang="en-US"/>
              <a:t> 		</a:t>
            </a:r>
            <a:r>
              <a:rPr lang="en-US" i="1">
                <a:solidFill>
                  <a:srgbClr val="0000FF"/>
                </a:solidFill>
              </a:rPr>
              <a:t>R. Dunlop et al., Phys. Rev. C 88, 045501 (2013).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Superallowed </a:t>
            </a:r>
            <a:r>
              <a:rPr lang="en-US" sz="3200" smtClean="0">
                <a:latin typeface="Symbol" pitchFamily="18" charset="2"/>
              </a:rPr>
              <a:t>b</a:t>
            </a:r>
            <a:r>
              <a:rPr lang="en-US" sz="3200" smtClean="0"/>
              <a:t> Branching Ratios for A ≥ 62 and the Pandemonium Effect</a:t>
            </a: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4876800"/>
            <a:ext cx="8991600" cy="1981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For large Q-value </a:t>
            </a:r>
            <a:r>
              <a:rPr lang="en-US" sz="1800" smtClean="0">
                <a:latin typeface="Symbol" pitchFamily="18" charset="2"/>
              </a:rPr>
              <a:t>b</a:t>
            </a:r>
            <a:r>
              <a:rPr lang="en-US" sz="1800" smtClean="0"/>
              <a:t> decays, there are generally many weak </a:t>
            </a:r>
            <a:r>
              <a:rPr lang="en-US" sz="1800" smtClean="0">
                <a:latin typeface="Symbol" pitchFamily="18" charset="2"/>
              </a:rPr>
              <a:t>b</a:t>
            </a:r>
            <a:r>
              <a:rPr lang="en-US" sz="1800" smtClean="0"/>
              <a:t> branches to the large number of daughter states within the Q-value window.</a:t>
            </a:r>
          </a:p>
          <a:p>
            <a:pPr eaLnBrk="1" hangingPunct="1">
              <a:lnSpc>
                <a:spcPct val="80000"/>
              </a:lnSpc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In the subsequent </a:t>
            </a:r>
            <a:r>
              <a:rPr lang="en-US" sz="1800" smtClean="0">
                <a:latin typeface="Symbol" pitchFamily="18" charset="2"/>
              </a:rPr>
              <a:t>g</a:t>
            </a:r>
            <a:r>
              <a:rPr lang="en-US" sz="1800" smtClean="0"/>
              <a:t> decay, many individual </a:t>
            </a:r>
            <a:r>
              <a:rPr lang="en-US" sz="1800" smtClean="0">
                <a:latin typeface="Symbol" pitchFamily="18" charset="2"/>
              </a:rPr>
              <a:t>g</a:t>
            </a:r>
            <a:r>
              <a:rPr lang="en-US" sz="1800" smtClean="0"/>
              <a:t>-rays may be too weak to identify.</a:t>
            </a:r>
          </a:p>
          <a:p>
            <a:pPr eaLnBrk="1" hangingPunct="1">
              <a:lnSpc>
                <a:spcPct val="80000"/>
              </a:lnSpc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1800" smtClean="0"/>
              <a:t>The sum of these unobserved </a:t>
            </a:r>
            <a:r>
              <a:rPr lang="en-US" sz="1800" smtClean="0">
                <a:latin typeface="Symbol" pitchFamily="18" charset="2"/>
              </a:rPr>
              <a:t>g</a:t>
            </a:r>
            <a:r>
              <a:rPr lang="en-US" sz="1800" smtClean="0"/>
              <a:t> intensities will, however, generally be sufficient to prevent precision determination of </a:t>
            </a:r>
            <a:r>
              <a:rPr lang="en-US" sz="1800" smtClean="0">
                <a:latin typeface="Symbol" pitchFamily="18" charset="2"/>
              </a:rPr>
              <a:t>b</a:t>
            </a:r>
            <a:r>
              <a:rPr lang="en-US" sz="1800" smtClean="0"/>
              <a:t> decay branching ratios through </a:t>
            </a:r>
            <a:r>
              <a:rPr lang="en-US" sz="1800" smtClean="0">
                <a:latin typeface="Symbol" pitchFamily="18" charset="2"/>
              </a:rPr>
              <a:t>g</a:t>
            </a:r>
            <a:r>
              <a:rPr lang="en-US" sz="1800" smtClean="0"/>
              <a:t>-ray spectroscopy.</a:t>
            </a:r>
          </a:p>
        </p:txBody>
      </p:sp>
      <p:pic>
        <p:nvPicPr>
          <p:cNvPr id="33796" name="Picture 5" descr="Ageq62Hardy_1"/>
          <p:cNvPicPr>
            <a:picLocks noChangeAspect="1" noChangeArrowheads="1"/>
          </p:cNvPicPr>
          <p:nvPr/>
        </p:nvPicPr>
        <p:blipFill>
          <a:blip r:embed="rId2" cstate="print"/>
          <a:srcRect l="8235" b="68225"/>
          <a:stretch>
            <a:fillRect/>
          </a:stretch>
        </p:blipFill>
        <p:spPr bwMode="auto">
          <a:xfrm>
            <a:off x="0" y="1600200"/>
            <a:ext cx="7132638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6" descr="Ageq62Hardy_4"/>
          <p:cNvPicPr>
            <a:picLocks noChangeAspect="1" noChangeArrowheads="1"/>
          </p:cNvPicPr>
          <p:nvPr/>
        </p:nvPicPr>
        <p:blipFill>
          <a:blip r:embed="rId3" cstate="print"/>
          <a:srcRect l="9384" t="5440" r="58655" b="67097"/>
          <a:stretch>
            <a:fillRect/>
          </a:stretch>
        </p:blipFill>
        <p:spPr bwMode="auto">
          <a:xfrm>
            <a:off x="6477000" y="1828800"/>
            <a:ext cx="259080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Line 7"/>
          <p:cNvSpPr>
            <a:spLocks noChangeShapeType="1"/>
          </p:cNvSpPr>
          <p:nvPr/>
        </p:nvSpPr>
        <p:spPr bwMode="auto">
          <a:xfrm>
            <a:off x="4495800" y="4191000"/>
            <a:ext cx="1295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33799" name="Line 8"/>
          <p:cNvSpPr>
            <a:spLocks noChangeShapeType="1"/>
          </p:cNvSpPr>
          <p:nvPr/>
        </p:nvSpPr>
        <p:spPr bwMode="auto">
          <a:xfrm>
            <a:off x="685800" y="4343400"/>
            <a:ext cx="5181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pPr eaLnBrk="1" hangingPunct="1"/>
            <a:r>
              <a:rPr lang="en-US" sz="2800" smtClean="0"/>
              <a:t>8</a:t>
            </a:r>
            <a:r>
              <a:rPr lang="en-US" sz="2800" smtClean="0">
                <a:latin typeface="Symbol" pitchFamily="18" charset="2"/>
              </a:rPr>
              <a:t>p</a:t>
            </a:r>
            <a:r>
              <a:rPr lang="en-US" sz="2800" smtClean="0"/>
              <a:t> Spectrometer – Decay Spectroscopy at ISAC-I</a:t>
            </a:r>
          </a:p>
        </p:txBody>
      </p:sp>
      <p:pic>
        <p:nvPicPr>
          <p:cNvPr id="34819" name="Picture 3" descr="8pi_baf2_p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" y="1058863"/>
            <a:ext cx="6172200" cy="4732337"/>
          </a:xfrm>
          <a:noFill/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457200" y="6019800"/>
            <a:ext cx="8229600" cy="714375"/>
          </a:xfrm>
          <a:prstGeom prst="rect">
            <a:avLst/>
          </a:prstGeom>
          <a:solidFill>
            <a:srgbClr val="FF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0">
                <a:latin typeface="Times" pitchFamily="18" charset="0"/>
              </a:rPr>
              <a:t>   Simultaneous collection of </a:t>
            </a:r>
            <a:r>
              <a:rPr lang="en-US" b="0">
                <a:latin typeface="Symbol" pitchFamily="18" charset="2"/>
              </a:rPr>
              <a:t>g</a:t>
            </a:r>
            <a:r>
              <a:rPr lang="en-US" b="0">
                <a:latin typeface="Times" pitchFamily="18" charset="0"/>
              </a:rPr>
              <a:t>-singles, </a:t>
            </a:r>
            <a:r>
              <a:rPr lang="en-US" b="0">
                <a:latin typeface="Symbol" pitchFamily="18" charset="2"/>
              </a:rPr>
              <a:t>gg</a:t>
            </a:r>
            <a:r>
              <a:rPr lang="en-US" b="0">
                <a:latin typeface="Times" pitchFamily="18" charset="0"/>
              </a:rPr>
              <a:t> coincidences, </a:t>
            </a:r>
            <a:r>
              <a:rPr lang="en-US" b="0">
                <a:latin typeface="Symbol" pitchFamily="18" charset="2"/>
              </a:rPr>
              <a:t>b</a:t>
            </a:r>
            <a:r>
              <a:rPr lang="en-US" b="0">
                <a:latin typeface="Times" pitchFamily="18" charset="0"/>
              </a:rPr>
              <a:t> tagging, conversion electrons, and lifetime measurements</a:t>
            </a:r>
          </a:p>
        </p:txBody>
      </p:sp>
      <p:pic>
        <p:nvPicPr>
          <p:cNvPr id="34821" name="Picture 5" descr="DSCF3218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0" y="3067050"/>
            <a:ext cx="3733800" cy="2800350"/>
          </a:xfrm>
          <a:noFill/>
        </p:spPr>
      </p:pic>
      <p:pic>
        <p:nvPicPr>
          <p:cNvPr id="34822" name="Picture 6" descr="P1010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990600"/>
            <a:ext cx="2590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eaLnBrk="1" hangingPunct="1"/>
            <a:r>
              <a:rPr lang="en-US" sz="3200" smtClean="0"/>
              <a:t>Counting </a:t>
            </a:r>
            <a:r>
              <a:rPr lang="en-US" sz="3200" baseline="30000" smtClean="0"/>
              <a:t>74</a:t>
            </a:r>
            <a:r>
              <a:rPr lang="en-US" sz="3200" smtClean="0"/>
              <a:t>Rb </a:t>
            </a:r>
            <a:r>
              <a:rPr lang="en-US" sz="3200" smtClean="0">
                <a:latin typeface="Symbol" pitchFamily="18" charset="2"/>
              </a:rPr>
              <a:t>b</a:t>
            </a:r>
            <a:r>
              <a:rPr lang="en-US" sz="3200" smtClean="0"/>
              <a:t> Decays with SCEPTAR</a:t>
            </a:r>
          </a:p>
        </p:txBody>
      </p:sp>
      <p:pic>
        <p:nvPicPr>
          <p:cNvPr id="35843" name="Picture 18" descr="Ryan_defense_presentation_Page_32.jpg"/>
          <p:cNvPicPr>
            <a:picLocks noChangeAspect="1"/>
          </p:cNvPicPr>
          <p:nvPr/>
        </p:nvPicPr>
        <p:blipFill>
          <a:blip r:embed="rId2" cstate="print"/>
          <a:srcRect l="6422" t="15900" r="13762" b="4601"/>
          <a:stretch>
            <a:fillRect/>
          </a:stretch>
        </p:blipFill>
        <p:spPr bwMode="auto">
          <a:xfrm>
            <a:off x="457200" y="1143000"/>
            <a:ext cx="74676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TextBox 19"/>
          <p:cNvSpPr txBox="1">
            <a:spLocks noChangeArrowheads="1"/>
          </p:cNvSpPr>
          <p:nvPr/>
        </p:nvSpPr>
        <p:spPr bwMode="auto">
          <a:xfrm>
            <a:off x="3048000" y="4038600"/>
            <a:ext cx="2514600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pPr eaLnBrk="1" hangingPunct="1"/>
            <a:r>
              <a:rPr lang="en-US" sz="3200" smtClean="0"/>
              <a:t>Identifying </a:t>
            </a:r>
            <a:r>
              <a:rPr lang="en-US" sz="3200" smtClean="0">
                <a:latin typeface="Symbol" pitchFamily="18" charset="2"/>
                <a:cs typeface="Arial" pitchFamily="34" charset="0"/>
              </a:rPr>
              <a:t>g</a:t>
            </a:r>
            <a:r>
              <a:rPr lang="en-US" sz="3200" smtClean="0"/>
              <a:t>-rays from </a:t>
            </a:r>
            <a:r>
              <a:rPr lang="en-US" sz="3200" baseline="30000" smtClean="0"/>
              <a:t>74</a:t>
            </a:r>
            <a:r>
              <a:rPr lang="en-US" sz="3200" smtClean="0"/>
              <a:t>Rb Decay </a:t>
            </a:r>
          </a:p>
        </p:txBody>
      </p:sp>
      <p:sp>
        <p:nvSpPr>
          <p:cNvPr id="36867" name="Text Box 18"/>
          <p:cNvSpPr txBox="1">
            <a:spLocks noChangeArrowheads="1"/>
          </p:cNvSpPr>
          <p:nvPr/>
        </p:nvSpPr>
        <p:spPr bwMode="auto">
          <a:xfrm>
            <a:off x="6553200" y="1828800"/>
            <a:ext cx="25146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0">
                <a:latin typeface="Arial" pitchFamily="34" charset="0"/>
              </a:rPr>
              <a:t>Raw </a:t>
            </a:r>
            <a:r>
              <a:rPr lang="el-GR" sz="1600" b="0">
                <a:latin typeface="Arial" pitchFamily="34" charset="0"/>
                <a:cs typeface="Arial" pitchFamily="34" charset="0"/>
              </a:rPr>
              <a:t>γ</a:t>
            </a:r>
            <a:r>
              <a:rPr lang="en-US" sz="1600" b="0">
                <a:latin typeface="Arial" pitchFamily="34" charset="0"/>
                <a:cs typeface="Arial" pitchFamily="34" charset="0"/>
              </a:rPr>
              <a:t>-</a:t>
            </a:r>
            <a:r>
              <a:rPr lang="en-US" sz="1600" b="0">
                <a:latin typeface="Arial" pitchFamily="34" charset="0"/>
              </a:rPr>
              <a:t>spectrum contains lines from room background and in-beam contaminants</a:t>
            </a:r>
          </a:p>
        </p:txBody>
      </p:sp>
      <p:sp>
        <p:nvSpPr>
          <p:cNvPr id="36868" name="Text Box 19"/>
          <p:cNvSpPr txBox="1">
            <a:spLocks noChangeArrowheads="1"/>
          </p:cNvSpPr>
          <p:nvPr/>
        </p:nvSpPr>
        <p:spPr bwMode="auto">
          <a:xfrm>
            <a:off x="6705600" y="3429000"/>
            <a:ext cx="2286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l-GR" sz="1600" b="0">
                <a:latin typeface="Arial" pitchFamily="34" charset="0"/>
                <a:cs typeface="Arial" pitchFamily="34" charset="0"/>
              </a:rPr>
              <a:t>β</a:t>
            </a:r>
            <a:r>
              <a:rPr lang="en-US" sz="1600" b="0">
                <a:latin typeface="Arial" pitchFamily="34" charset="0"/>
              </a:rPr>
              <a:t>-</a:t>
            </a:r>
            <a:r>
              <a:rPr lang="el-GR" sz="1600" b="0">
                <a:latin typeface="Arial" pitchFamily="34" charset="0"/>
                <a:cs typeface="Arial" pitchFamily="34" charset="0"/>
              </a:rPr>
              <a:t>γ</a:t>
            </a:r>
            <a:r>
              <a:rPr lang="en-US" sz="1600" b="0">
                <a:latin typeface="Arial" pitchFamily="34" charset="0"/>
              </a:rPr>
              <a:t> coincidence, Bremsstralung suppression reduce background</a:t>
            </a:r>
          </a:p>
        </p:txBody>
      </p:sp>
      <p:sp>
        <p:nvSpPr>
          <p:cNvPr id="36869" name="Text Box 20"/>
          <p:cNvSpPr txBox="1">
            <a:spLocks noChangeArrowheads="1"/>
          </p:cNvSpPr>
          <p:nvPr/>
        </p:nvSpPr>
        <p:spPr bwMode="auto">
          <a:xfrm>
            <a:off x="6705600" y="4876800"/>
            <a:ext cx="2286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0">
                <a:latin typeface="Arial" pitchFamily="34" charset="0"/>
                <a:cs typeface="Arial" pitchFamily="34" charset="0"/>
              </a:rPr>
              <a:t>Spectrum during beam-off allows one to identify long-lived contaminants</a:t>
            </a:r>
            <a:endParaRPr lang="en-US" sz="1600" b="0">
              <a:latin typeface="Arial" pitchFamily="34" charset="0"/>
            </a:endParaRPr>
          </a:p>
        </p:txBody>
      </p:sp>
      <p:pic>
        <p:nvPicPr>
          <p:cNvPr id="36870" name="Picture 28" descr="Ryan_defense_presentation_Page_33.jpg"/>
          <p:cNvPicPr>
            <a:picLocks noChangeAspect="1"/>
          </p:cNvPicPr>
          <p:nvPr/>
        </p:nvPicPr>
        <p:blipFill>
          <a:blip r:embed="rId3" cstate="print"/>
          <a:srcRect l="11856" t="17789" r="18028" b="5919"/>
          <a:stretch>
            <a:fillRect/>
          </a:stretch>
        </p:blipFill>
        <p:spPr bwMode="auto">
          <a:xfrm>
            <a:off x="0" y="1295400"/>
            <a:ext cx="6629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775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768350" y="401638"/>
            <a:ext cx="7766050" cy="969962"/>
          </a:xfrm>
        </p:spPr>
        <p:txBody>
          <a:bodyPr/>
          <a:lstStyle/>
          <a:p>
            <a:r>
              <a:rPr lang="en-CA" smtClean="0"/>
              <a:t>CKM Unitarity</a:t>
            </a:r>
          </a:p>
        </p:txBody>
      </p:sp>
      <p:graphicFrame>
        <p:nvGraphicFramePr>
          <p:cNvPr id="12" name="Content Placeholder 6"/>
          <p:cNvGraphicFramePr>
            <a:graphicFrameLocks noGrp="1"/>
          </p:cNvGraphicFramePr>
          <p:nvPr>
            <p:ph idx="1"/>
          </p:nvPr>
        </p:nvGraphicFramePr>
        <p:xfrm>
          <a:off x="685800" y="1196975"/>
          <a:ext cx="7764463" cy="4059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73275" y="5153025"/>
            <a:ext cx="101282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28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ud</a:t>
            </a:r>
            <a:endParaRPr lang="en-CA" sz="2800" i="1" baseline="-25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3250" y="5153025"/>
            <a:ext cx="101123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28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</a:t>
            </a:r>
            <a:endParaRPr lang="en-CA" sz="2800" i="1" baseline="-25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75463" y="5153025"/>
            <a:ext cx="1012825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2800" i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</a:t>
            </a:r>
            <a:endParaRPr lang="en-CA" sz="2800" i="1" baseline="-25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647700" y="5954713"/>
            <a:ext cx="7200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defRPr/>
            </a:pPr>
            <a:r>
              <a:rPr lang="en-US" sz="1800" dirty="0">
                <a:latin typeface="+mn-lt"/>
              </a:rPr>
              <a:t>J.C. Hardy and I.S. Towner, </a:t>
            </a:r>
            <a:r>
              <a:rPr lang="en-US" sz="1800" dirty="0" smtClean="0">
                <a:latin typeface="+mn-lt"/>
              </a:rPr>
              <a:t>Ann. Phys. (Berlin) 525, 443 (2013).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pPr eaLnBrk="1" hangingPunct="1"/>
            <a:r>
              <a:rPr lang="en-US" sz="3200" smtClean="0">
                <a:latin typeface="Symbol" pitchFamily="18" charset="2"/>
              </a:rPr>
              <a:t>g-g</a:t>
            </a:r>
            <a:r>
              <a:rPr lang="en-US" sz="3200" smtClean="0"/>
              <a:t> Coincidences following ppm </a:t>
            </a:r>
            <a:r>
              <a:rPr lang="en-US" sz="3200" smtClean="0">
                <a:latin typeface="Symbol" pitchFamily="18" charset="2"/>
              </a:rPr>
              <a:t>b</a:t>
            </a:r>
            <a:r>
              <a:rPr lang="en-US" sz="3200" smtClean="0"/>
              <a:t>-decay branches of </a:t>
            </a:r>
            <a:r>
              <a:rPr lang="en-US" sz="3200" baseline="30000" smtClean="0"/>
              <a:t>74</a:t>
            </a:r>
            <a:r>
              <a:rPr lang="en-US" sz="3200" smtClean="0"/>
              <a:t>Rb</a:t>
            </a:r>
          </a:p>
        </p:txBody>
      </p:sp>
      <p:pic>
        <p:nvPicPr>
          <p:cNvPr id="37891" name="Picture 7" descr="Ryan_defense_presentation_Page_34.jpg"/>
          <p:cNvPicPr>
            <a:picLocks noChangeAspect="1"/>
          </p:cNvPicPr>
          <p:nvPr/>
        </p:nvPicPr>
        <p:blipFill>
          <a:blip r:embed="rId2" cstate="print"/>
          <a:srcRect l="2020" t="19199" r="2020" b="4050"/>
          <a:stretch>
            <a:fillRect/>
          </a:stretch>
        </p:blipFill>
        <p:spPr bwMode="auto">
          <a:xfrm>
            <a:off x="228600" y="1600200"/>
            <a:ext cx="8610600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0"/>
            <a:ext cx="8839200" cy="685800"/>
          </a:xfrm>
        </p:spPr>
        <p:txBody>
          <a:bodyPr/>
          <a:lstStyle/>
          <a:p>
            <a:pPr eaLnBrk="1" hangingPunct="1"/>
            <a:r>
              <a:rPr lang="en-US" sz="3200" smtClean="0"/>
              <a:t>Internal Conversion Decay of the 0</a:t>
            </a:r>
            <a:r>
              <a:rPr lang="en-US" sz="3200" baseline="30000" smtClean="0"/>
              <a:t>+</a:t>
            </a:r>
            <a:r>
              <a:rPr lang="en-US" sz="3200" baseline="-25000" smtClean="0"/>
              <a:t>2</a:t>
            </a:r>
            <a:r>
              <a:rPr lang="en-US" sz="3200" smtClean="0"/>
              <a:t> State of  </a:t>
            </a:r>
            <a:r>
              <a:rPr lang="en-US" sz="3200" baseline="30000" smtClean="0"/>
              <a:t>74</a:t>
            </a:r>
            <a:r>
              <a:rPr lang="en-US" sz="3200" smtClean="0"/>
              <a:t>Kr </a:t>
            </a:r>
          </a:p>
        </p:txBody>
      </p:sp>
      <p:pic>
        <p:nvPicPr>
          <p:cNvPr id="38915" name="Picture 6" descr="Ryan_defense_presentation_Page_39.jpg"/>
          <p:cNvPicPr>
            <a:picLocks noChangeAspect="1"/>
          </p:cNvPicPr>
          <p:nvPr/>
        </p:nvPicPr>
        <p:blipFill>
          <a:blip r:embed="rId3" cstate="print"/>
          <a:srcRect l="961" t="19231" b="3847"/>
          <a:stretch>
            <a:fillRect/>
          </a:stretch>
        </p:blipFill>
        <p:spPr bwMode="auto">
          <a:xfrm>
            <a:off x="228600" y="1765300"/>
            <a:ext cx="86106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Box 7"/>
          <p:cNvSpPr txBox="1">
            <a:spLocks noChangeArrowheads="1"/>
          </p:cNvSpPr>
          <p:nvPr/>
        </p:nvSpPr>
        <p:spPr bwMode="auto">
          <a:xfrm>
            <a:off x="990600" y="1371600"/>
            <a:ext cx="5211763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Symbol" pitchFamily="18" charset="2"/>
              </a:rPr>
              <a:t>b - g - </a:t>
            </a:r>
            <a:r>
              <a:rPr lang="en-US" sz="2400"/>
              <a:t>electron Coincidence Spectrum</a:t>
            </a:r>
            <a:endParaRPr lang="en-CA" sz="2400"/>
          </a:p>
        </p:txBody>
      </p:sp>
      <p:pic>
        <p:nvPicPr>
          <p:cNvPr id="38917" name="Picture 8" descr="PAC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1143000"/>
            <a:ext cx="22669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775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6" descr="LevelSchem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90836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991600" cy="838200"/>
          </a:xfrm>
        </p:spPr>
        <p:txBody>
          <a:bodyPr/>
          <a:lstStyle/>
          <a:p>
            <a:pPr eaLnBrk="1" hangingPunct="1"/>
            <a:r>
              <a:rPr lang="en-US" sz="3200" smtClean="0"/>
              <a:t>57 </a:t>
            </a:r>
            <a:r>
              <a:rPr lang="en-US" sz="3200" smtClean="0">
                <a:latin typeface="Symbol" pitchFamily="18" charset="2"/>
              </a:rPr>
              <a:t>g</a:t>
            </a:r>
            <a:r>
              <a:rPr lang="en-US" sz="3200" smtClean="0"/>
              <a:t>-ray transitions identified following </a:t>
            </a:r>
            <a:r>
              <a:rPr lang="en-US" sz="3200" baseline="30000" smtClean="0"/>
              <a:t>74</a:t>
            </a:r>
            <a:r>
              <a:rPr lang="en-US" sz="3200" smtClean="0"/>
              <a:t>Rb decay</a:t>
            </a:r>
            <a:endParaRPr lang="en-CA" sz="3200" smtClean="0"/>
          </a:p>
        </p:txBody>
      </p:sp>
      <p:sp>
        <p:nvSpPr>
          <p:cNvPr id="264210" name="Text Box 18"/>
          <p:cNvSpPr txBox="1">
            <a:spLocks noChangeArrowheads="1"/>
          </p:cNvSpPr>
          <p:nvPr/>
        </p:nvSpPr>
        <p:spPr bwMode="auto">
          <a:xfrm>
            <a:off x="2422525" y="6384925"/>
            <a:ext cx="62595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Ground-state 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g</a:t>
            </a:r>
            <a:r>
              <a:rPr lang="en-US">
                <a:solidFill>
                  <a:srgbClr val="0000FF"/>
                </a:solidFill>
              </a:rPr>
              <a:t>-feeding of I</a:t>
            </a:r>
            <a:r>
              <a:rPr lang="en-US" baseline="-25000">
                <a:solidFill>
                  <a:srgbClr val="0000FF"/>
                </a:solidFill>
              </a:rPr>
              <a:t>gs</a:t>
            </a:r>
            <a:r>
              <a:rPr lang="en-US">
                <a:solidFill>
                  <a:srgbClr val="0000FF"/>
                </a:solidFill>
              </a:rPr>
              <a:t> = 3950(70) ppm identified.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685800" y="6096000"/>
            <a:ext cx="8077200" cy="228600"/>
            <a:chOff x="685800" y="6096000"/>
            <a:chExt cx="8077200" cy="228600"/>
          </a:xfrm>
        </p:grpSpPr>
        <p:sp>
          <p:nvSpPr>
            <p:cNvPr id="39942" name="Oval 8"/>
            <p:cNvSpPr>
              <a:spLocks noChangeArrowheads="1"/>
            </p:cNvSpPr>
            <p:nvPr/>
          </p:nvSpPr>
          <p:spPr bwMode="auto">
            <a:xfrm>
              <a:off x="11430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43" name="Oval 9"/>
            <p:cNvSpPr>
              <a:spLocks noChangeArrowheads="1"/>
            </p:cNvSpPr>
            <p:nvPr/>
          </p:nvSpPr>
          <p:spPr bwMode="auto">
            <a:xfrm>
              <a:off x="6858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44" name="Oval 10"/>
            <p:cNvSpPr>
              <a:spLocks noChangeArrowheads="1"/>
            </p:cNvSpPr>
            <p:nvPr/>
          </p:nvSpPr>
          <p:spPr bwMode="auto">
            <a:xfrm>
              <a:off x="15240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45" name="Oval 11"/>
            <p:cNvSpPr>
              <a:spLocks noChangeArrowheads="1"/>
            </p:cNvSpPr>
            <p:nvPr/>
          </p:nvSpPr>
          <p:spPr bwMode="auto">
            <a:xfrm>
              <a:off x="21336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46" name="Oval 12"/>
            <p:cNvSpPr>
              <a:spLocks noChangeArrowheads="1"/>
            </p:cNvSpPr>
            <p:nvPr/>
          </p:nvSpPr>
          <p:spPr bwMode="auto">
            <a:xfrm>
              <a:off x="25908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47" name="Oval 13"/>
            <p:cNvSpPr>
              <a:spLocks noChangeArrowheads="1"/>
            </p:cNvSpPr>
            <p:nvPr/>
          </p:nvSpPr>
          <p:spPr bwMode="auto">
            <a:xfrm>
              <a:off x="35052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48" name="Oval 14"/>
            <p:cNvSpPr>
              <a:spLocks noChangeArrowheads="1"/>
            </p:cNvSpPr>
            <p:nvPr/>
          </p:nvSpPr>
          <p:spPr bwMode="auto">
            <a:xfrm>
              <a:off x="39624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49" name="Oval 15"/>
            <p:cNvSpPr>
              <a:spLocks noChangeArrowheads="1"/>
            </p:cNvSpPr>
            <p:nvPr/>
          </p:nvSpPr>
          <p:spPr bwMode="auto">
            <a:xfrm>
              <a:off x="45720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50" name="Oval 16"/>
            <p:cNvSpPr>
              <a:spLocks noChangeArrowheads="1"/>
            </p:cNvSpPr>
            <p:nvPr/>
          </p:nvSpPr>
          <p:spPr bwMode="auto">
            <a:xfrm>
              <a:off x="50292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51" name="Oval 17"/>
            <p:cNvSpPr>
              <a:spLocks noChangeArrowheads="1"/>
            </p:cNvSpPr>
            <p:nvPr/>
          </p:nvSpPr>
          <p:spPr bwMode="auto">
            <a:xfrm>
              <a:off x="55626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52" name="Oval 17"/>
            <p:cNvSpPr>
              <a:spLocks noChangeArrowheads="1"/>
            </p:cNvSpPr>
            <p:nvPr/>
          </p:nvSpPr>
          <p:spPr bwMode="auto">
            <a:xfrm>
              <a:off x="60198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53" name="Oval 17"/>
            <p:cNvSpPr>
              <a:spLocks noChangeArrowheads="1"/>
            </p:cNvSpPr>
            <p:nvPr/>
          </p:nvSpPr>
          <p:spPr bwMode="auto">
            <a:xfrm>
              <a:off x="76962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54" name="Oval 17"/>
            <p:cNvSpPr>
              <a:spLocks noChangeArrowheads="1"/>
            </p:cNvSpPr>
            <p:nvPr/>
          </p:nvSpPr>
          <p:spPr bwMode="auto">
            <a:xfrm>
              <a:off x="82296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39955" name="Oval 17"/>
            <p:cNvSpPr>
              <a:spLocks noChangeArrowheads="1"/>
            </p:cNvSpPr>
            <p:nvPr/>
          </p:nvSpPr>
          <p:spPr bwMode="auto">
            <a:xfrm>
              <a:off x="8534400" y="6096000"/>
              <a:ext cx="228600" cy="228600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2" descr="LevelSchem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981200"/>
            <a:ext cx="480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534400" cy="609600"/>
          </a:xfrm>
        </p:spPr>
        <p:txBody>
          <a:bodyPr/>
          <a:lstStyle/>
          <a:p>
            <a:pPr eaLnBrk="1" hangingPunct="1"/>
            <a:r>
              <a:rPr lang="en-US" sz="2900" smtClean="0"/>
              <a:t>Controlling Pandemonium via 2</a:t>
            </a:r>
            <a:r>
              <a:rPr lang="en-US" sz="2900" baseline="30000" smtClean="0"/>
              <a:t>+</a:t>
            </a:r>
            <a:r>
              <a:rPr lang="en-US" sz="2900" smtClean="0"/>
              <a:t> “Collector” States</a:t>
            </a:r>
          </a:p>
        </p:txBody>
      </p:sp>
      <p:sp>
        <p:nvSpPr>
          <p:cNvPr id="265220" name="Rectangle 4"/>
          <p:cNvSpPr>
            <a:spLocks noChangeArrowheads="1"/>
          </p:cNvSpPr>
          <p:nvPr/>
        </p:nvSpPr>
        <p:spPr bwMode="auto">
          <a:xfrm>
            <a:off x="4191000" y="1524000"/>
            <a:ext cx="4800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5221" name="Text Box 5"/>
          <p:cNvSpPr txBox="1">
            <a:spLocks noChangeArrowheads="1"/>
          </p:cNvSpPr>
          <p:nvPr/>
        </p:nvSpPr>
        <p:spPr bwMode="auto">
          <a:xfrm>
            <a:off x="7162800" y="1524000"/>
            <a:ext cx="1879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~ 400  1</a:t>
            </a:r>
            <a:r>
              <a:rPr lang="en-US" baseline="30000"/>
              <a:t>+</a:t>
            </a:r>
            <a:r>
              <a:rPr lang="en-US"/>
              <a:t> Levels</a:t>
            </a:r>
          </a:p>
        </p:txBody>
      </p:sp>
      <p:sp>
        <p:nvSpPr>
          <p:cNvPr id="265222" name="Line 6"/>
          <p:cNvSpPr>
            <a:spLocks noChangeShapeType="1"/>
          </p:cNvSpPr>
          <p:nvPr/>
        </p:nvSpPr>
        <p:spPr bwMode="auto">
          <a:xfrm>
            <a:off x="6172200" y="1744663"/>
            <a:ext cx="0" cy="45799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65223" name="Line 7"/>
          <p:cNvSpPr>
            <a:spLocks noChangeShapeType="1"/>
          </p:cNvSpPr>
          <p:nvPr/>
        </p:nvSpPr>
        <p:spPr bwMode="auto">
          <a:xfrm>
            <a:off x="6629400" y="1752600"/>
            <a:ext cx="0" cy="4022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65224" name="Line 8"/>
          <p:cNvSpPr>
            <a:spLocks noChangeShapeType="1"/>
          </p:cNvSpPr>
          <p:nvPr/>
        </p:nvSpPr>
        <p:spPr bwMode="auto">
          <a:xfrm>
            <a:off x="7010400" y="1752600"/>
            <a:ext cx="0" cy="35941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65226" name="Line 10"/>
          <p:cNvSpPr>
            <a:spLocks noChangeShapeType="1"/>
          </p:cNvSpPr>
          <p:nvPr/>
        </p:nvSpPr>
        <p:spPr bwMode="auto">
          <a:xfrm>
            <a:off x="5181600" y="1752600"/>
            <a:ext cx="25400" cy="495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65227" name="Text Box 11"/>
          <p:cNvSpPr txBox="1">
            <a:spLocks noChangeArrowheads="1"/>
          </p:cNvSpPr>
          <p:nvPr/>
        </p:nvSpPr>
        <p:spPr bwMode="auto">
          <a:xfrm>
            <a:off x="4826000" y="990600"/>
            <a:ext cx="58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I'</a:t>
            </a:r>
            <a:r>
              <a:rPr lang="en-US" sz="2400" baseline="-25000">
                <a:solidFill>
                  <a:srgbClr val="FF0000"/>
                </a:solidFill>
              </a:rPr>
              <a:t>gs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265228" name="Text Box 12"/>
          <p:cNvSpPr txBox="1">
            <a:spLocks noChangeArrowheads="1"/>
          </p:cNvSpPr>
          <p:nvPr/>
        </p:nvSpPr>
        <p:spPr bwMode="auto">
          <a:xfrm>
            <a:off x="6248400" y="1066800"/>
            <a:ext cx="620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I'</a:t>
            </a:r>
            <a:r>
              <a:rPr lang="en-US" sz="2400" baseline="-25000">
                <a:solidFill>
                  <a:srgbClr val="FF0000"/>
                </a:solidFill>
              </a:rPr>
              <a:t>2+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265229" name="Text Box 13"/>
          <p:cNvSpPr txBox="1">
            <a:spLocks noChangeArrowheads="1"/>
          </p:cNvSpPr>
          <p:nvPr/>
        </p:nvSpPr>
        <p:spPr bwMode="auto">
          <a:xfrm>
            <a:off x="304800" y="2209800"/>
            <a:ext cx="2722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I'</a:t>
            </a:r>
            <a:r>
              <a:rPr lang="en-US" sz="2400" baseline="-25000"/>
              <a:t>2+</a:t>
            </a:r>
            <a:r>
              <a:rPr lang="en-US" sz="2400"/>
              <a:t> = 1225(57) ppm</a:t>
            </a:r>
          </a:p>
        </p:txBody>
      </p:sp>
      <p:sp>
        <p:nvSpPr>
          <p:cNvPr id="265230" name="Text Box 14"/>
          <p:cNvSpPr txBox="1">
            <a:spLocks noChangeArrowheads="1"/>
          </p:cNvSpPr>
          <p:nvPr/>
        </p:nvSpPr>
        <p:spPr bwMode="auto">
          <a:xfrm>
            <a:off x="304800" y="2743200"/>
            <a:ext cx="2992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B</a:t>
            </a:r>
            <a:r>
              <a:rPr lang="en-US" sz="2400" baseline="-25000"/>
              <a:t>gs</a:t>
            </a:r>
            <a:r>
              <a:rPr lang="en-US" sz="2400"/>
              <a:t> = I'</a:t>
            </a:r>
            <a:r>
              <a:rPr lang="en-US" sz="2400" baseline="-25000"/>
              <a:t>gs</a:t>
            </a:r>
            <a:r>
              <a:rPr lang="en-US" sz="2400"/>
              <a:t> /(I'</a:t>
            </a:r>
            <a:r>
              <a:rPr lang="en-US" sz="2400" baseline="-25000"/>
              <a:t>gs</a:t>
            </a:r>
            <a:r>
              <a:rPr lang="en-US" sz="2400"/>
              <a:t> + I'</a:t>
            </a:r>
            <a:r>
              <a:rPr lang="en-US" sz="2400" baseline="-25000"/>
              <a:t>2+</a:t>
            </a:r>
            <a:r>
              <a:rPr lang="en-US" sz="2400"/>
              <a:t>)</a:t>
            </a:r>
          </a:p>
        </p:txBody>
      </p:sp>
      <p:sp>
        <p:nvSpPr>
          <p:cNvPr id="265231" name="Text Box 15"/>
          <p:cNvSpPr txBox="1">
            <a:spLocks noChangeArrowheads="1"/>
          </p:cNvSpPr>
          <p:nvPr/>
        </p:nvSpPr>
        <p:spPr bwMode="auto">
          <a:xfrm>
            <a:off x="228600" y="3276600"/>
            <a:ext cx="2806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Expt + Shell Model:</a:t>
            </a:r>
          </a:p>
        </p:txBody>
      </p:sp>
      <p:sp>
        <p:nvSpPr>
          <p:cNvPr id="265232" name="Text Box 16"/>
          <p:cNvSpPr txBox="1">
            <a:spLocks noChangeArrowheads="1"/>
          </p:cNvSpPr>
          <p:nvPr/>
        </p:nvSpPr>
        <p:spPr bwMode="auto">
          <a:xfrm>
            <a:off x="304800" y="3810000"/>
            <a:ext cx="1922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B</a:t>
            </a:r>
            <a:r>
              <a:rPr lang="en-US" sz="2400" baseline="-25000"/>
              <a:t>gs</a:t>
            </a:r>
            <a:r>
              <a:rPr lang="en-US" sz="2400"/>
              <a:t> = 0.33(11)</a:t>
            </a:r>
          </a:p>
        </p:txBody>
      </p:sp>
      <p:sp>
        <p:nvSpPr>
          <p:cNvPr id="265233" name="Text Box 17"/>
          <p:cNvSpPr txBox="1">
            <a:spLocks noChangeArrowheads="1"/>
          </p:cNvSpPr>
          <p:nvPr/>
        </p:nvSpPr>
        <p:spPr bwMode="auto">
          <a:xfrm>
            <a:off x="304800" y="4495800"/>
            <a:ext cx="2708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I'</a:t>
            </a:r>
            <a:r>
              <a:rPr lang="en-US" sz="2400" baseline="-25000"/>
              <a:t>gs</a:t>
            </a:r>
            <a:r>
              <a:rPr lang="en-US" sz="2400"/>
              <a:t> = 600(300) ppm</a:t>
            </a:r>
          </a:p>
        </p:txBody>
      </p:sp>
      <p:sp>
        <p:nvSpPr>
          <p:cNvPr id="265234" name="Text Box 18"/>
          <p:cNvSpPr txBox="1">
            <a:spLocks noChangeArrowheads="1"/>
          </p:cNvSpPr>
          <p:nvPr/>
        </p:nvSpPr>
        <p:spPr bwMode="auto">
          <a:xfrm>
            <a:off x="-19050" y="5189538"/>
            <a:ext cx="4238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>
                <a:solidFill>
                  <a:srgbClr val="9900CC"/>
                </a:solidFill>
              </a:rPr>
              <a:t>Superallowed Branching Ratio:</a:t>
            </a:r>
          </a:p>
          <a:p>
            <a:pPr algn="ctr"/>
            <a:r>
              <a:rPr lang="en-US" sz="2400">
                <a:solidFill>
                  <a:srgbClr val="9900CC"/>
                </a:solidFill>
              </a:rPr>
              <a:t>99.545 ± 0.031 %</a:t>
            </a:r>
          </a:p>
        </p:txBody>
      </p:sp>
      <p:sp>
        <p:nvSpPr>
          <p:cNvPr id="265235" name="Text Box 19"/>
          <p:cNvSpPr txBox="1">
            <a:spLocks noChangeArrowheads="1"/>
          </p:cNvSpPr>
          <p:nvPr/>
        </p:nvSpPr>
        <p:spPr bwMode="auto">
          <a:xfrm>
            <a:off x="304800" y="1447800"/>
            <a:ext cx="3352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Direct </a:t>
            </a:r>
            <a:r>
              <a:rPr lang="en-US" sz="2400">
                <a:latin typeface="Symbol" pitchFamily="18" charset="2"/>
              </a:rPr>
              <a:t>b</a:t>
            </a:r>
            <a:r>
              <a:rPr lang="en-US" sz="2400"/>
              <a:t> feeding of 2</a:t>
            </a:r>
            <a:r>
              <a:rPr lang="en-US" sz="2400" baseline="30000"/>
              <a:t>+</a:t>
            </a:r>
            <a:r>
              <a:rPr lang="en-US" sz="2400"/>
              <a:t> </a:t>
            </a:r>
          </a:p>
          <a:p>
            <a:r>
              <a:rPr lang="en-US" sz="2400"/>
              <a:t>states is negligible</a:t>
            </a:r>
          </a:p>
        </p:txBody>
      </p:sp>
      <p:sp>
        <p:nvSpPr>
          <p:cNvPr id="265236" name="Text Box 20"/>
          <p:cNvSpPr txBox="1">
            <a:spLocks noChangeArrowheads="1"/>
          </p:cNvSpPr>
          <p:nvPr/>
        </p:nvSpPr>
        <p:spPr bwMode="auto">
          <a:xfrm>
            <a:off x="228600" y="6140450"/>
            <a:ext cx="34070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smtClean="0"/>
              <a:t>R. Dunlop </a:t>
            </a:r>
            <a:r>
              <a:rPr lang="en-US" sz="1800" dirty="0"/>
              <a:t>PRC </a:t>
            </a:r>
            <a:r>
              <a:rPr lang="en-US" sz="1800" dirty="0" smtClean="0"/>
              <a:t>88, 045501 </a:t>
            </a:r>
            <a:r>
              <a:rPr lang="en-US" sz="1800" dirty="0"/>
              <a:t>(</a:t>
            </a:r>
            <a:r>
              <a:rPr lang="en-US" sz="1800" dirty="0" smtClean="0"/>
              <a:t>2013</a:t>
            </a:r>
            <a:r>
              <a:rPr lang="en-US" sz="1800" dirty="0"/>
              <a:t>)</a:t>
            </a:r>
          </a:p>
        </p:txBody>
      </p:sp>
      <p:sp>
        <p:nvSpPr>
          <p:cNvPr id="265239" name="Text Box 23"/>
          <p:cNvSpPr txBox="1">
            <a:spLocks noChangeArrowheads="1"/>
          </p:cNvSpPr>
          <p:nvPr/>
        </p:nvSpPr>
        <p:spPr bwMode="auto">
          <a:xfrm>
            <a:off x="228600" y="928688"/>
            <a:ext cx="3124200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en-US" sz="2400" dirty="0" err="1">
                <a:solidFill>
                  <a:srgbClr val="0000FF"/>
                </a:solidFill>
                <a:latin typeface="+mn-lt"/>
              </a:rPr>
              <a:t>I</a:t>
            </a:r>
            <a:r>
              <a:rPr lang="en-US" sz="2400" baseline="-25000" dirty="0" err="1">
                <a:solidFill>
                  <a:srgbClr val="0000FF"/>
                </a:solidFill>
                <a:latin typeface="+mn-lt"/>
              </a:rPr>
              <a:t>gs</a:t>
            </a:r>
            <a:r>
              <a:rPr lang="en-US" sz="2400" dirty="0">
                <a:solidFill>
                  <a:srgbClr val="0000FF"/>
                </a:solidFill>
                <a:latin typeface="+mn-lt"/>
              </a:rPr>
              <a:t> = </a:t>
            </a:r>
            <a:r>
              <a:rPr lang="en-US" sz="2400" dirty="0">
                <a:solidFill>
                  <a:srgbClr val="0000FF"/>
                </a:solidFill>
                <a:latin typeface="+mn-lt"/>
              </a:rPr>
              <a:t>3950(70</a:t>
            </a:r>
            <a:r>
              <a:rPr lang="en-US" sz="2400" dirty="0">
                <a:solidFill>
                  <a:srgbClr val="0000FF"/>
                </a:solidFill>
                <a:latin typeface="+mn-lt"/>
              </a:rPr>
              <a:t>) </a:t>
            </a:r>
            <a:r>
              <a:rPr lang="en-US" sz="2400" dirty="0" err="1">
                <a:solidFill>
                  <a:srgbClr val="0000FF"/>
                </a:solidFill>
                <a:latin typeface="+mn-lt"/>
              </a:rPr>
              <a:t>ppm</a:t>
            </a:r>
            <a:r>
              <a:rPr lang="en-US" sz="2400" dirty="0">
                <a:solidFill>
                  <a:srgbClr val="009900"/>
                </a:solidFill>
                <a:latin typeface="+mn-lt"/>
              </a:rPr>
              <a:t> </a:t>
            </a:r>
          </a:p>
        </p:txBody>
      </p:sp>
      <p:sp>
        <p:nvSpPr>
          <p:cNvPr id="40981" name="Oval 24"/>
          <p:cNvSpPr>
            <a:spLocks noChangeArrowheads="1"/>
          </p:cNvSpPr>
          <p:nvPr/>
        </p:nvSpPr>
        <p:spPr bwMode="auto">
          <a:xfrm>
            <a:off x="44958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82" name="Oval 24"/>
          <p:cNvSpPr>
            <a:spLocks noChangeArrowheads="1"/>
          </p:cNvSpPr>
          <p:nvPr/>
        </p:nvSpPr>
        <p:spPr bwMode="auto">
          <a:xfrm>
            <a:off x="47244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83" name="Oval 24"/>
          <p:cNvSpPr>
            <a:spLocks noChangeArrowheads="1"/>
          </p:cNvSpPr>
          <p:nvPr/>
        </p:nvSpPr>
        <p:spPr bwMode="auto">
          <a:xfrm>
            <a:off x="49530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84" name="Oval 24"/>
          <p:cNvSpPr>
            <a:spLocks noChangeArrowheads="1"/>
          </p:cNvSpPr>
          <p:nvPr/>
        </p:nvSpPr>
        <p:spPr bwMode="auto">
          <a:xfrm>
            <a:off x="52578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85" name="Oval 24"/>
          <p:cNvSpPr>
            <a:spLocks noChangeArrowheads="1"/>
          </p:cNvSpPr>
          <p:nvPr/>
        </p:nvSpPr>
        <p:spPr bwMode="auto">
          <a:xfrm>
            <a:off x="54864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86" name="Oval 24"/>
          <p:cNvSpPr>
            <a:spLocks noChangeArrowheads="1"/>
          </p:cNvSpPr>
          <p:nvPr/>
        </p:nvSpPr>
        <p:spPr bwMode="auto">
          <a:xfrm>
            <a:off x="60198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87" name="Oval 24"/>
          <p:cNvSpPr>
            <a:spLocks noChangeArrowheads="1"/>
          </p:cNvSpPr>
          <p:nvPr/>
        </p:nvSpPr>
        <p:spPr bwMode="auto">
          <a:xfrm>
            <a:off x="62484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88" name="Oval 24"/>
          <p:cNvSpPr>
            <a:spLocks noChangeArrowheads="1"/>
          </p:cNvSpPr>
          <p:nvPr/>
        </p:nvSpPr>
        <p:spPr bwMode="auto">
          <a:xfrm>
            <a:off x="65532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89" name="Oval 24"/>
          <p:cNvSpPr>
            <a:spLocks noChangeArrowheads="1"/>
          </p:cNvSpPr>
          <p:nvPr/>
        </p:nvSpPr>
        <p:spPr bwMode="auto">
          <a:xfrm>
            <a:off x="67818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90" name="Oval 24"/>
          <p:cNvSpPr>
            <a:spLocks noChangeArrowheads="1"/>
          </p:cNvSpPr>
          <p:nvPr/>
        </p:nvSpPr>
        <p:spPr bwMode="auto">
          <a:xfrm>
            <a:off x="70866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91" name="Oval 24"/>
          <p:cNvSpPr>
            <a:spLocks noChangeArrowheads="1"/>
          </p:cNvSpPr>
          <p:nvPr/>
        </p:nvSpPr>
        <p:spPr bwMode="auto">
          <a:xfrm>
            <a:off x="73152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92" name="Oval 24"/>
          <p:cNvSpPr>
            <a:spLocks noChangeArrowheads="1"/>
          </p:cNvSpPr>
          <p:nvPr/>
        </p:nvSpPr>
        <p:spPr bwMode="auto">
          <a:xfrm>
            <a:off x="82296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93" name="Oval 24"/>
          <p:cNvSpPr>
            <a:spLocks noChangeArrowheads="1"/>
          </p:cNvSpPr>
          <p:nvPr/>
        </p:nvSpPr>
        <p:spPr bwMode="auto">
          <a:xfrm>
            <a:off x="84582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40994" name="Oval 24"/>
          <p:cNvSpPr>
            <a:spLocks noChangeArrowheads="1"/>
          </p:cNvSpPr>
          <p:nvPr/>
        </p:nvSpPr>
        <p:spPr bwMode="auto">
          <a:xfrm>
            <a:off x="8686800" y="6553200"/>
            <a:ext cx="228600" cy="223838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0" grpId="0" animBg="1"/>
      <p:bldP spid="265221" grpId="0"/>
      <p:bldP spid="265222" grpId="0" animBg="1"/>
      <p:bldP spid="265223" grpId="0" animBg="1"/>
      <p:bldP spid="265224" grpId="0" animBg="1"/>
      <p:bldP spid="265226" grpId="0" animBg="1"/>
      <p:bldP spid="265227" grpId="0"/>
      <p:bldP spid="265228" grpId="0" autoUpdateAnimBg="0"/>
      <p:bldP spid="265229" grpId="0" autoUpdateAnimBg="0"/>
      <p:bldP spid="265230" grpId="0" autoUpdateAnimBg="0"/>
      <p:bldP spid="265231" grpId="0" autoUpdateAnimBg="0"/>
      <p:bldP spid="265232" grpId="0" autoUpdateAnimBg="0"/>
      <p:bldP spid="265233" grpId="0" autoUpdateAnimBg="0"/>
      <p:bldP spid="265234" grpId="0" autoUpdateAnimBg="0"/>
      <p:bldP spid="265235" grpId="0" autoUpdateAnimBg="0"/>
      <p:bldP spid="265236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pPr eaLnBrk="1" hangingPunct="1"/>
            <a:r>
              <a:rPr lang="en-US" sz="3200" baseline="30000" smtClean="0"/>
              <a:t>74</a:t>
            </a:r>
            <a:r>
              <a:rPr lang="en-US" sz="3200" smtClean="0"/>
              <a:t>Rb Superallowed Decay</a:t>
            </a:r>
            <a:endParaRPr lang="en-US" sz="3200" baseline="30000" smtClean="0"/>
          </a:p>
        </p:txBody>
      </p:sp>
      <p:pic>
        <p:nvPicPr>
          <p:cNvPr id="41987" name="Picture 14" descr="Ryan_defense_presentation_Page_57.jpg"/>
          <p:cNvPicPr>
            <a:picLocks noChangeAspect="1"/>
          </p:cNvPicPr>
          <p:nvPr/>
        </p:nvPicPr>
        <p:blipFill>
          <a:blip r:embed="rId2" cstate="print"/>
          <a:srcRect l="10526" t="20468" r="14912" b="3510"/>
          <a:stretch>
            <a:fillRect/>
          </a:stretch>
        </p:blipFill>
        <p:spPr bwMode="auto">
          <a:xfrm>
            <a:off x="838200" y="877888"/>
            <a:ext cx="7620000" cy="582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pPr eaLnBrk="1" hangingPunct="1"/>
            <a:r>
              <a:rPr lang="en-US" sz="3200" baseline="30000" smtClean="0"/>
              <a:t>74</a:t>
            </a:r>
            <a:r>
              <a:rPr lang="en-US" sz="3200" smtClean="0"/>
              <a:t>Rb Superallowed Error Budget</a:t>
            </a:r>
            <a:endParaRPr lang="en-US" sz="3200" baseline="30000" smtClean="0"/>
          </a:p>
        </p:txBody>
      </p:sp>
      <p:pic>
        <p:nvPicPr>
          <p:cNvPr id="43011" name="Picture 3" descr="Ryan_defense_presentation_Page_65.jpg"/>
          <p:cNvPicPr>
            <a:picLocks noChangeAspect="1"/>
          </p:cNvPicPr>
          <p:nvPr/>
        </p:nvPicPr>
        <p:blipFill>
          <a:blip r:embed="rId2" cstate="print"/>
          <a:srcRect l="13084" t="22742" r="13084" b="3738"/>
          <a:stretch>
            <a:fillRect/>
          </a:stretch>
        </p:blipFill>
        <p:spPr bwMode="auto">
          <a:xfrm>
            <a:off x="609600" y="938213"/>
            <a:ext cx="7927975" cy="591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5410200" cy="990600"/>
          </a:xfrm>
        </p:spPr>
        <p:txBody>
          <a:bodyPr/>
          <a:lstStyle/>
          <a:p>
            <a:pPr eaLnBrk="1" hangingPunct="1"/>
            <a:r>
              <a:rPr lang="en-US" dirty="0" smtClean="0"/>
              <a:t>The Future …</a:t>
            </a:r>
            <a:endParaRPr lang="en-US" dirty="0" smtClean="0"/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381000" y="1143000"/>
            <a:ext cx="3352800" cy="457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600" i="1">
                <a:solidFill>
                  <a:srgbClr val="FF6600"/>
                </a:solidFill>
              </a:rPr>
              <a:t>G</a:t>
            </a:r>
            <a:r>
              <a:rPr lang="en-US" sz="3600" i="1"/>
              <a:t>amma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000" i="1">
                <a:solidFill>
                  <a:srgbClr val="FF6600"/>
                </a:solidFill>
              </a:rPr>
              <a:t>R</a:t>
            </a:r>
            <a:r>
              <a:rPr lang="en-US" sz="3600" i="1"/>
              <a:t>ay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000" i="1">
                <a:solidFill>
                  <a:srgbClr val="FF6600"/>
                </a:solidFill>
              </a:rPr>
              <a:t>I</a:t>
            </a:r>
            <a:r>
              <a:rPr lang="en-US" sz="3600" i="1"/>
              <a:t>nfrastructure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000" i="1">
                <a:solidFill>
                  <a:srgbClr val="FF6600"/>
                </a:solidFill>
              </a:rPr>
              <a:t>F</a:t>
            </a:r>
            <a:r>
              <a:rPr lang="en-US" sz="3600" i="1"/>
              <a:t>or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000" i="1">
                <a:solidFill>
                  <a:srgbClr val="FF6600"/>
                </a:solidFill>
              </a:rPr>
              <a:t>F</a:t>
            </a:r>
            <a:r>
              <a:rPr lang="en-US" sz="3600" i="1"/>
              <a:t>undamental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000" i="1">
                <a:solidFill>
                  <a:srgbClr val="FF6600"/>
                </a:solidFill>
              </a:rPr>
              <a:t>I</a:t>
            </a:r>
            <a:r>
              <a:rPr lang="en-US" sz="3600" i="1"/>
              <a:t>nvestigations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i="1"/>
              <a:t>of</a:t>
            </a:r>
          </a:p>
          <a:p>
            <a:pPr eaLnBrk="1" hangingPunct="1">
              <a:lnSpc>
                <a:spcPct val="90000"/>
              </a:lnSpc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000" i="1">
                <a:solidFill>
                  <a:srgbClr val="FF6600"/>
                </a:solidFill>
              </a:rPr>
              <a:t>N</a:t>
            </a:r>
            <a:r>
              <a:rPr lang="en-US" sz="3600" i="1"/>
              <a:t>uclei</a:t>
            </a: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838200" y="6167735"/>
            <a:ext cx="80102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 </a:t>
            </a:r>
            <a:r>
              <a:rPr lang="en-US" sz="2400" dirty="0" smtClean="0">
                <a:solidFill>
                  <a:srgbClr val="FF0000"/>
                </a:solidFill>
              </a:rPr>
              <a:t>new high-efficiency decay </a:t>
            </a:r>
            <a:r>
              <a:rPr lang="en-US" sz="2400" dirty="0">
                <a:solidFill>
                  <a:srgbClr val="FF0000"/>
                </a:solidFill>
              </a:rPr>
              <a:t>spectroscopy facility for ISAC-I</a:t>
            </a:r>
          </a:p>
        </p:txBody>
      </p:sp>
      <p:pic>
        <p:nvPicPr>
          <p:cNvPr id="8" name="Picture Placeholder 1" descr="IDE0998 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57600" y="1524000"/>
            <a:ext cx="5195455" cy="4572000"/>
          </a:xfrm>
          <a:prstGeom prst="rect">
            <a:avLst/>
          </a:prstGeom>
        </p:spPr>
      </p:pic>
      <p:pic>
        <p:nvPicPr>
          <p:cNvPr id="9" name="Picture 3" descr="GRIFFIN_Logo_full_Blac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3900" y="0"/>
            <a:ext cx="20701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Shape 303"/>
          <p:cNvSpPr>
            <a:spLocks noGrp="1"/>
          </p:cNvSpPr>
          <p:nvPr>
            <p:ph type="title"/>
          </p:nvPr>
        </p:nvSpPr>
        <p:spPr>
          <a:xfrm>
            <a:off x="76200" y="447675"/>
            <a:ext cx="7358062" cy="1000125"/>
          </a:xfrm>
        </p:spPr>
        <p:txBody>
          <a:bodyPr/>
          <a:lstStyle/>
          <a:p>
            <a:r>
              <a:rPr lang="en-US" sz="5600" dirty="0" smtClean="0">
                <a:solidFill>
                  <a:srgbClr val="000000"/>
                </a:solidFill>
              </a:rPr>
              <a:t>GRIFFIN @ ISAC-I</a:t>
            </a:r>
            <a:endParaRPr lang="en-US" sz="5600" dirty="0" smtClean="0">
              <a:solidFill>
                <a:srgbClr val="000000"/>
              </a:solidFill>
            </a:endParaRPr>
          </a:p>
        </p:txBody>
      </p:sp>
      <p:pic>
        <p:nvPicPr>
          <p:cNvPr id="44038" name="Picture 5" descr="Griffin_8HPGe_14June20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39433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6" descr="Griffin_frame_14June2014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0800" y="2133600"/>
            <a:ext cx="5283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GRIFFIN_Logo_full_Blac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3900" y="0"/>
            <a:ext cx="20701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513272" y="6248400"/>
            <a:ext cx="1554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June 14, 2014</a:t>
            </a:r>
            <a:endParaRPr lang="en-CA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Screenshot 2014-02-07 16.02.35.png"/>
          <p:cNvPicPr>
            <a:picLocks noChangeAspect="1" noChangeArrowheads="1"/>
          </p:cNvPicPr>
          <p:nvPr/>
        </p:nvPicPr>
        <p:blipFill>
          <a:blip r:embed="rId2" cstate="print"/>
          <a:srcRect t="748" b="13159"/>
          <a:stretch>
            <a:fillRect/>
          </a:stretch>
        </p:blipFill>
        <p:spPr bwMode="auto">
          <a:xfrm>
            <a:off x="4532814" y="747713"/>
            <a:ext cx="4315912" cy="275748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pic>
        <p:nvPicPr>
          <p:cNvPr id="45059" name="Screenshot 2014-02-07 16.03.03.png"/>
          <p:cNvPicPr>
            <a:picLocks noChangeAspect="1" noChangeArrowheads="1"/>
          </p:cNvPicPr>
          <p:nvPr/>
        </p:nvPicPr>
        <p:blipFill>
          <a:blip r:embed="rId3" cstate="print"/>
          <a:srcRect l="410" r="410"/>
          <a:stretch>
            <a:fillRect/>
          </a:stretch>
        </p:blipFill>
        <p:spPr bwMode="auto">
          <a:xfrm>
            <a:off x="4648200" y="3696405"/>
            <a:ext cx="4202113" cy="293299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45060" name="Shape 309"/>
          <p:cNvSpPr>
            <a:spLocks noChangeArrowheads="1"/>
          </p:cNvSpPr>
          <p:nvPr/>
        </p:nvSpPr>
        <p:spPr bwMode="auto">
          <a:xfrm>
            <a:off x="1100137" y="447675"/>
            <a:ext cx="2709863" cy="100012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4400" dirty="0">
                <a:solidFill>
                  <a:srgbClr val="000000"/>
                </a:solidFill>
                <a:sym typeface="Seravek"/>
              </a:rPr>
              <a:t>GRIFFIN</a:t>
            </a:r>
          </a:p>
        </p:txBody>
      </p:sp>
      <p:sp>
        <p:nvSpPr>
          <p:cNvPr id="45061" name="Shape 310"/>
          <p:cNvSpPr>
            <a:spLocks noChangeArrowheads="1"/>
          </p:cNvSpPr>
          <p:nvPr/>
        </p:nvSpPr>
        <p:spPr bwMode="auto">
          <a:xfrm>
            <a:off x="291396" y="3048000"/>
            <a:ext cx="4052004" cy="8415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717" tIns="35717" rIns="35717" bIns="35717" anchor="ctr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</a:rPr>
              <a:t>17 times the </a:t>
            </a:r>
            <a:r>
              <a:rPr lang="en-US" sz="2500" dirty="0">
                <a:solidFill>
                  <a:srgbClr val="000000"/>
                </a:solidFill>
              </a:rPr>
              <a:t>efficiency of the </a:t>
            </a:r>
            <a:endParaRPr lang="en-US" sz="2500" dirty="0" smtClean="0">
              <a:solidFill>
                <a:srgbClr val="000000"/>
              </a:solidFill>
            </a:endParaRPr>
          </a:p>
          <a:p>
            <a:r>
              <a:rPr lang="en-US" sz="2500" dirty="0" smtClean="0">
                <a:solidFill>
                  <a:srgbClr val="000000"/>
                </a:solidFill>
              </a:rPr>
              <a:t>8π at </a:t>
            </a:r>
            <a:r>
              <a:rPr lang="en-US" sz="2500" dirty="0" err="1" smtClean="0">
                <a:solidFill>
                  <a:srgbClr val="000000"/>
                </a:solidFill>
              </a:rPr>
              <a:t>E</a:t>
            </a:r>
            <a:r>
              <a:rPr lang="en-US" sz="2500" baseline="-25000" dirty="0" err="1" smtClean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2500" baseline="-25000" dirty="0" smtClean="0">
                <a:solidFill>
                  <a:srgbClr val="000000"/>
                </a:solidFill>
                <a:latin typeface="Symbol" pitchFamily="18" charset="2"/>
              </a:rPr>
              <a:t> </a:t>
            </a:r>
            <a:r>
              <a:rPr lang="en-US" sz="2500" dirty="0" smtClean="0">
                <a:solidFill>
                  <a:srgbClr val="000000"/>
                </a:solidFill>
              </a:rPr>
              <a:t>= 1 </a:t>
            </a:r>
            <a:r>
              <a:rPr lang="en-US" sz="2500" dirty="0" err="1">
                <a:solidFill>
                  <a:srgbClr val="000000"/>
                </a:solidFill>
              </a:rPr>
              <a:t>MeV</a:t>
            </a: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45062" name="Shape 311"/>
          <p:cNvSpPr>
            <a:spLocks noChangeArrowheads="1"/>
          </p:cNvSpPr>
          <p:nvPr/>
        </p:nvSpPr>
        <p:spPr bwMode="auto">
          <a:xfrm>
            <a:off x="347663" y="4419600"/>
            <a:ext cx="3843337" cy="8415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square" lIns="35717" tIns="35717" rIns="35717" bIns="35717" anchor="ctr">
            <a:spAutoFit/>
          </a:bodyPr>
          <a:lstStyle/>
          <a:p>
            <a:r>
              <a:rPr lang="en-US" sz="2500" dirty="0">
                <a:solidFill>
                  <a:srgbClr val="000000"/>
                </a:solidFill>
              </a:rPr>
              <a:t>Efficiency improvement </a:t>
            </a:r>
          </a:p>
          <a:p>
            <a:r>
              <a:rPr lang="en-US" sz="2500" dirty="0" smtClean="0">
                <a:solidFill>
                  <a:srgbClr val="000000"/>
                </a:solidFill>
              </a:rPr>
              <a:t>increases with  </a:t>
            </a:r>
            <a:r>
              <a:rPr lang="en-US" sz="2500" dirty="0" smtClean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2500" dirty="0" smtClean="0">
                <a:solidFill>
                  <a:srgbClr val="000000"/>
                </a:solidFill>
              </a:rPr>
              <a:t>-ray energy</a:t>
            </a:r>
            <a:endParaRPr lang="en-US" sz="2500" dirty="0">
              <a:solidFill>
                <a:srgbClr val="000000"/>
              </a:solidFill>
            </a:endParaRPr>
          </a:p>
        </p:txBody>
      </p:sp>
      <p:sp>
        <p:nvSpPr>
          <p:cNvPr id="45064" name="Shape 313"/>
          <p:cNvSpPr>
            <a:spLocks noGrp="1"/>
          </p:cNvSpPr>
          <p:nvPr>
            <p:ph type="sldNum" sz="quarter" idx="4294967295"/>
          </p:nvPr>
        </p:nvSpPr>
        <p:spPr>
          <a:xfrm>
            <a:off x="4438650" y="6510338"/>
            <a:ext cx="258763" cy="266700"/>
          </a:xfrm>
          <a:noFill/>
          <a:ln w="12700">
            <a:miter lim="400000"/>
          </a:ln>
        </p:spPr>
        <p:txBody>
          <a:bodyPr wrap="none" lIns="0" tIns="0" rIns="0" bIns="0"/>
          <a:lstStyle/>
          <a:p>
            <a:fld id="{1A28B5DD-6F86-493A-B8E2-B786A1C26C5C}" type="slidenum">
              <a:rPr lang="en-US" sz="1300" smtClean="0">
                <a:solidFill>
                  <a:srgbClr val="FFFFFF"/>
                </a:solidFill>
              </a:rPr>
              <a:pPr/>
              <a:t>38</a:t>
            </a:fld>
            <a:endParaRPr lang="en-US" sz="1300" smtClean="0">
              <a:solidFill>
                <a:srgbClr val="FFFFFF"/>
              </a:solidFill>
            </a:endParaRPr>
          </a:p>
        </p:txBody>
      </p:sp>
      <p:sp>
        <p:nvSpPr>
          <p:cNvPr id="45065" name="Shape 314"/>
          <p:cNvSpPr>
            <a:spLocks noChangeArrowheads="1"/>
          </p:cNvSpPr>
          <p:nvPr/>
        </p:nvSpPr>
        <p:spPr bwMode="auto">
          <a:xfrm>
            <a:off x="366238" y="1596827"/>
            <a:ext cx="3824762" cy="84157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717" tIns="35717" rIns="35717" bIns="35717" anchor="ctr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</a:rPr>
              <a:t>16 large-volume clover-type</a:t>
            </a:r>
          </a:p>
          <a:p>
            <a:r>
              <a:rPr lang="en-US" sz="2500" dirty="0" smtClean="0">
                <a:solidFill>
                  <a:srgbClr val="000000"/>
                </a:solidFill>
              </a:rPr>
              <a:t> </a:t>
            </a:r>
            <a:r>
              <a:rPr lang="en-US" sz="2500" dirty="0" err="1">
                <a:solidFill>
                  <a:srgbClr val="000000"/>
                </a:solidFill>
              </a:rPr>
              <a:t>HPGe</a:t>
            </a:r>
            <a:r>
              <a:rPr lang="en-US" sz="2500" dirty="0">
                <a:solidFill>
                  <a:srgbClr val="000000"/>
                </a:solidFill>
              </a:rPr>
              <a:t> </a:t>
            </a:r>
            <a:r>
              <a:rPr lang="en-US" sz="2500" dirty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2500" dirty="0" smtClean="0">
                <a:solidFill>
                  <a:srgbClr val="000000"/>
                </a:solidFill>
              </a:rPr>
              <a:t>-ray </a:t>
            </a:r>
            <a:r>
              <a:rPr lang="en-US" sz="2500" dirty="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45066" name="Shape 315"/>
          <p:cNvSpPr>
            <a:spLocks noChangeArrowheads="1"/>
          </p:cNvSpPr>
          <p:nvPr/>
        </p:nvSpPr>
        <p:spPr bwMode="auto">
          <a:xfrm>
            <a:off x="557213" y="5634038"/>
            <a:ext cx="3328987" cy="8429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717" tIns="35717" rIns="35717" bIns="35717" anchor="ctr">
            <a:spAutoFit/>
          </a:bodyPr>
          <a:lstStyle/>
          <a:p>
            <a:r>
              <a:rPr lang="en-US" sz="2500" dirty="0">
                <a:solidFill>
                  <a:srgbClr val="000000"/>
                </a:solidFill>
              </a:rPr>
              <a:t>~300x the γ-γ efficiency </a:t>
            </a:r>
          </a:p>
          <a:p>
            <a:r>
              <a:rPr lang="en-US" sz="2500" dirty="0">
                <a:solidFill>
                  <a:srgbClr val="000000"/>
                </a:solidFill>
              </a:rPr>
              <a:t>of the 8π</a:t>
            </a:r>
          </a:p>
        </p:txBody>
      </p:sp>
      <p:sp>
        <p:nvSpPr>
          <p:cNvPr id="45067" name="Shape 316"/>
          <p:cNvSpPr>
            <a:spLocks noChangeArrowheads="1"/>
          </p:cNvSpPr>
          <p:nvPr/>
        </p:nvSpPr>
        <p:spPr bwMode="auto">
          <a:xfrm>
            <a:off x="8016875" y="6254750"/>
            <a:ext cx="696913" cy="27781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</a:rPr>
              <a:t>Geant4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066800"/>
          </a:xfrm>
        </p:spPr>
        <p:txBody>
          <a:bodyPr/>
          <a:lstStyle/>
          <a:p>
            <a:r>
              <a:rPr lang="en-US" baseline="30000" dirty="0" smtClean="0"/>
              <a:t>74</a:t>
            </a:r>
            <a:r>
              <a:rPr lang="en-US" dirty="0" smtClean="0"/>
              <a:t>Rb </a:t>
            </a:r>
            <a:r>
              <a:rPr lang="en-US" dirty="0" err="1" smtClean="0"/>
              <a:t>Superallowed</a:t>
            </a:r>
            <a:r>
              <a:rPr lang="en-US" dirty="0" smtClean="0"/>
              <a:t> Decay with GRIFFIN</a:t>
            </a:r>
            <a:endParaRPr lang="en-CA" dirty="0" smtClean="0"/>
          </a:p>
        </p:txBody>
      </p:sp>
      <p:pic>
        <p:nvPicPr>
          <p:cNvPr id="47107" name="Picture 2" descr="g456_50ppm_portrait"/>
          <p:cNvPicPr>
            <a:picLocks noChangeAspect="1" noChangeArrowheads="1"/>
          </p:cNvPicPr>
          <p:nvPr/>
        </p:nvPicPr>
        <p:blipFill>
          <a:blip r:embed="rId2" cstate="print"/>
          <a:srcRect l="1616" t="27664" r="4666"/>
          <a:stretch>
            <a:fillRect/>
          </a:stretch>
        </p:blipFill>
        <p:spPr bwMode="auto">
          <a:xfrm>
            <a:off x="3962400" y="1600200"/>
            <a:ext cx="510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3" descr="Ryan_74Rb_Scheme_3June2014"/>
          <p:cNvPicPr>
            <a:picLocks noChangeAspect="1" noChangeArrowheads="1"/>
          </p:cNvPicPr>
          <p:nvPr/>
        </p:nvPicPr>
        <p:blipFill>
          <a:blip r:embed="rId3" cstate="print"/>
          <a:srcRect l="2499" t="13754" r="1260" b="674"/>
          <a:stretch>
            <a:fillRect/>
          </a:stretch>
        </p:blipFill>
        <p:spPr bwMode="auto">
          <a:xfrm>
            <a:off x="76200" y="1755600"/>
            <a:ext cx="3733800" cy="44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Content Placeholder 15"/>
          <p:cNvGraphicFramePr>
            <a:graphicFrameLocks noGrp="1"/>
          </p:cNvGraphicFramePr>
          <p:nvPr>
            <p:ph idx="1"/>
          </p:nvPr>
        </p:nvGraphicFramePr>
        <p:xfrm>
          <a:off x="660400" y="1168400"/>
          <a:ext cx="8759825" cy="4408488"/>
        </p:xfrm>
        <a:graphic>
          <a:graphicData uri="http://schemas.openxmlformats.org/presentationml/2006/ole">
            <p:oleObj spid="_x0000_s3074" name="Chart" r:id="rId3" imgW="8763120" imgH="4409985" progId="Excel.Chart.8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27088" y="5572125"/>
            <a:ext cx="77057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ud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|</a:t>
            </a:r>
            <a:r>
              <a:rPr lang="en-CA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|</a:t>
            </a:r>
            <a:r>
              <a:rPr lang="en-CA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1.00008(43)</a:t>
            </a:r>
            <a:r>
              <a:rPr lang="en-CA" sz="28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Vud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(36)</a:t>
            </a:r>
            <a:r>
              <a:rPr lang="en-CA" sz="28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Vus</a:t>
            </a:r>
            <a:endParaRPr lang="en-CA" sz="2800" i="1" baseline="-25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6050" y="2781300"/>
            <a:ext cx="1079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CA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346" y="188640"/>
            <a:ext cx="776532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CA" smtClean="0"/>
              <a:t>CKM Unitarity</a:t>
            </a:r>
            <a:endParaRPr lang="en-CA" dirty="0"/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876300" y="6259513"/>
            <a:ext cx="7200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defRPr/>
            </a:pPr>
            <a:r>
              <a:rPr lang="en-US" sz="1800" dirty="0">
                <a:latin typeface="+mn-lt"/>
              </a:rPr>
              <a:t>J.C. Hardy and I.S. Towner, </a:t>
            </a:r>
            <a:r>
              <a:rPr lang="en-US" sz="1800" dirty="0" smtClean="0">
                <a:latin typeface="+mn-lt"/>
              </a:rPr>
              <a:t>Ann. Phys. (Berlin) 525, 443 (2013).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hape 355"/>
          <p:cNvSpPr>
            <a:spLocks noGrp="1"/>
          </p:cNvSpPr>
          <p:nvPr>
            <p:ph type="title"/>
          </p:nvPr>
        </p:nvSpPr>
        <p:spPr>
          <a:xfrm>
            <a:off x="0" y="457200"/>
            <a:ext cx="8991600" cy="1371600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Angular </a:t>
            </a:r>
            <a:r>
              <a:rPr lang="en-US" sz="3200" dirty="0" smtClean="0">
                <a:solidFill>
                  <a:srgbClr val="000000"/>
                </a:solidFill>
              </a:rPr>
              <a:t>Correlation Measurements with GRIFIFN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(S1518: </a:t>
            </a:r>
            <a:r>
              <a:rPr lang="en-US" sz="3200" baseline="30000" dirty="0" smtClean="0">
                <a:solidFill>
                  <a:srgbClr val="000000"/>
                </a:solidFill>
              </a:rPr>
              <a:t>62</a:t>
            </a:r>
            <a:r>
              <a:rPr lang="en-US" sz="3200" dirty="0" smtClean="0">
                <a:solidFill>
                  <a:srgbClr val="000000"/>
                </a:solidFill>
              </a:rPr>
              <a:t>Ga </a:t>
            </a:r>
            <a:r>
              <a:rPr lang="en-US" sz="3200" dirty="0" err="1" smtClean="0">
                <a:solidFill>
                  <a:srgbClr val="000000"/>
                </a:solidFill>
              </a:rPr>
              <a:t>superallowed</a:t>
            </a:r>
            <a:r>
              <a:rPr lang="en-US" sz="3200" dirty="0" smtClean="0">
                <a:solidFill>
                  <a:srgbClr val="000000"/>
                </a:solidFill>
              </a:rPr>
              <a:t> decay)</a:t>
            </a:r>
            <a:endParaRPr lang="en-US" sz="3200" dirty="0" smtClean="0">
              <a:solidFill>
                <a:srgbClr val="000000"/>
              </a:solidFill>
            </a:endParaRPr>
          </a:p>
        </p:txBody>
      </p:sp>
      <p:sp>
        <p:nvSpPr>
          <p:cNvPr id="46083" name="Shape 356"/>
          <p:cNvSpPr>
            <a:spLocks noChangeArrowheads="1"/>
          </p:cNvSpPr>
          <p:nvPr/>
        </p:nvSpPr>
        <p:spPr bwMode="auto">
          <a:xfrm>
            <a:off x="6261100" y="4792662"/>
            <a:ext cx="2730500" cy="160813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35717" tIns="35717" rIns="35717" bIns="35717" anchor="ctr">
            <a:spAutoFit/>
          </a:bodyPr>
          <a:lstStyle/>
          <a:p>
            <a:r>
              <a:rPr lang="en-US" sz="2500" dirty="0">
                <a:solidFill>
                  <a:srgbClr val="000000"/>
                </a:solidFill>
              </a:rPr>
              <a:t>Using GRIFFIN we can determine the spin-parity of the 2342 </a:t>
            </a:r>
            <a:r>
              <a:rPr lang="en-US" sz="2500" dirty="0" err="1">
                <a:solidFill>
                  <a:srgbClr val="000000"/>
                </a:solidFill>
              </a:rPr>
              <a:t>keV</a:t>
            </a:r>
            <a:r>
              <a:rPr lang="en-US" sz="2500" dirty="0">
                <a:solidFill>
                  <a:srgbClr val="000000"/>
                </a:solidFill>
              </a:rPr>
              <a:t> state </a:t>
            </a:r>
          </a:p>
        </p:txBody>
      </p:sp>
      <p:pic>
        <p:nvPicPr>
          <p:cNvPr id="46084" name="Screenshot 2014-02-11 09.15.29.png"/>
          <p:cNvPicPr>
            <a:picLocks noChangeAspect="1" noChangeArrowheads="1"/>
          </p:cNvPicPr>
          <p:nvPr/>
        </p:nvPicPr>
        <p:blipFill>
          <a:blip r:embed="rId2" cstate="print"/>
          <a:srcRect l="1736" b="2325"/>
          <a:stretch>
            <a:fillRect/>
          </a:stretch>
        </p:blipFill>
        <p:spPr bwMode="auto">
          <a:xfrm>
            <a:off x="166688" y="1706563"/>
            <a:ext cx="6029325" cy="46529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46085" name="Shape 358"/>
          <p:cNvSpPr>
            <a:spLocks noChangeShapeType="1"/>
          </p:cNvSpPr>
          <p:nvPr/>
        </p:nvSpPr>
        <p:spPr bwMode="auto">
          <a:xfrm>
            <a:off x="6794500" y="4373563"/>
            <a:ext cx="1474788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400000"/>
            <a:headEnd/>
            <a:tailEnd/>
          </a:ln>
        </p:spPr>
        <p:txBody>
          <a:bodyPr lIns="35717" tIns="35717" rIns="35717" bIns="35717" anchor="ctr"/>
          <a:lstStyle/>
          <a:p>
            <a:endParaRPr lang="en-CA"/>
          </a:p>
        </p:txBody>
      </p:sp>
      <p:sp>
        <p:nvSpPr>
          <p:cNvPr id="46086" name="Shape 359"/>
          <p:cNvSpPr>
            <a:spLocks noChangeArrowheads="1"/>
          </p:cNvSpPr>
          <p:nvPr/>
        </p:nvSpPr>
        <p:spPr bwMode="auto">
          <a:xfrm>
            <a:off x="8407400" y="4146550"/>
            <a:ext cx="457200" cy="45561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717" tIns="35717" rIns="35717" bIns="35717" anchor="ctr">
            <a:spAutoFit/>
          </a:bodyPr>
          <a:lstStyle/>
          <a:p>
            <a:r>
              <a:rPr lang="en-US" sz="2500">
                <a:solidFill>
                  <a:srgbClr val="000000"/>
                </a:solidFill>
              </a:rPr>
              <a:t>0.0</a:t>
            </a:r>
          </a:p>
        </p:txBody>
      </p:sp>
      <p:sp>
        <p:nvSpPr>
          <p:cNvPr id="46087" name="Shape 360"/>
          <p:cNvSpPr>
            <a:spLocks noChangeArrowheads="1"/>
          </p:cNvSpPr>
          <p:nvPr/>
        </p:nvSpPr>
        <p:spPr bwMode="auto">
          <a:xfrm>
            <a:off x="6327775" y="4146550"/>
            <a:ext cx="365125" cy="45561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717" tIns="35717" rIns="35717" bIns="35717" anchor="ctr">
            <a:spAutoFit/>
          </a:bodyPr>
          <a:lstStyle/>
          <a:p>
            <a:r>
              <a:rPr lang="en-US" sz="2500">
                <a:solidFill>
                  <a:srgbClr val="000000"/>
                </a:solidFill>
              </a:rPr>
              <a:t>0</a:t>
            </a:r>
            <a:r>
              <a:rPr lang="en-US" sz="2500" baseline="320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46088" name="Shape 361"/>
          <p:cNvSpPr>
            <a:spLocks noChangeShapeType="1"/>
          </p:cNvSpPr>
          <p:nvPr/>
        </p:nvSpPr>
        <p:spPr bwMode="auto">
          <a:xfrm>
            <a:off x="6732588" y="3243263"/>
            <a:ext cx="14732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400000"/>
            <a:headEnd/>
            <a:tailEnd/>
          </a:ln>
        </p:spPr>
        <p:txBody>
          <a:bodyPr lIns="35717" tIns="35717" rIns="35717" bIns="35717" anchor="ctr"/>
          <a:lstStyle/>
          <a:p>
            <a:endParaRPr lang="en-CA"/>
          </a:p>
        </p:txBody>
      </p:sp>
      <p:sp>
        <p:nvSpPr>
          <p:cNvPr id="46089" name="Shape 362"/>
          <p:cNvSpPr>
            <a:spLocks noChangeArrowheads="1"/>
          </p:cNvSpPr>
          <p:nvPr/>
        </p:nvSpPr>
        <p:spPr bwMode="auto">
          <a:xfrm>
            <a:off x="8362950" y="3014663"/>
            <a:ext cx="523875" cy="4572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717" tIns="35717" rIns="35717" bIns="35717" anchor="ctr">
            <a:spAutoFit/>
          </a:bodyPr>
          <a:lstStyle/>
          <a:p>
            <a:r>
              <a:rPr lang="en-US" sz="2500">
                <a:solidFill>
                  <a:srgbClr val="000000"/>
                </a:solidFill>
              </a:rPr>
              <a:t>954</a:t>
            </a:r>
          </a:p>
        </p:txBody>
      </p:sp>
      <p:sp>
        <p:nvSpPr>
          <p:cNvPr id="46090" name="Shape 363"/>
          <p:cNvSpPr>
            <a:spLocks noChangeArrowheads="1"/>
          </p:cNvSpPr>
          <p:nvPr/>
        </p:nvSpPr>
        <p:spPr bwMode="auto">
          <a:xfrm>
            <a:off x="6248400" y="2971800"/>
            <a:ext cx="365125" cy="4572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717" tIns="35717" rIns="35717" bIns="35717" anchor="ctr">
            <a:spAutoFit/>
          </a:bodyPr>
          <a:lstStyle/>
          <a:p>
            <a:r>
              <a:rPr lang="en-US" sz="2500">
                <a:solidFill>
                  <a:srgbClr val="000000"/>
                </a:solidFill>
              </a:rPr>
              <a:t>2</a:t>
            </a:r>
            <a:r>
              <a:rPr lang="en-US" sz="2500" baseline="3200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46091" name="Shape 364"/>
          <p:cNvSpPr>
            <a:spLocks noChangeShapeType="1"/>
          </p:cNvSpPr>
          <p:nvPr/>
        </p:nvSpPr>
        <p:spPr bwMode="auto">
          <a:xfrm>
            <a:off x="6732588" y="2195513"/>
            <a:ext cx="1473200" cy="0"/>
          </a:xfrm>
          <a:prstGeom prst="line">
            <a:avLst/>
          </a:prstGeom>
          <a:noFill/>
          <a:ln w="25400">
            <a:solidFill>
              <a:schemeClr val="tx1"/>
            </a:solidFill>
            <a:miter lim="400000"/>
            <a:headEnd/>
            <a:tailEnd/>
          </a:ln>
        </p:spPr>
        <p:txBody>
          <a:bodyPr lIns="35717" tIns="35717" rIns="35717" bIns="35717" anchor="ctr"/>
          <a:lstStyle/>
          <a:p>
            <a:endParaRPr lang="en-CA"/>
          </a:p>
        </p:txBody>
      </p:sp>
      <p:sp>
        <p:nvSpPr>
          <p:cNvPr id="46092" name="Shape 365"/>
          <p:cNvSpPr>
            <a:spLocks noChangeArrowheads="1"/>
          </p:cNvSpPr>
          <p:nvPr/>
        </p:nvSpPr>
        <p:spPr bwMode="auto">
          <a:xfrm>
            <a:off x="8274050" y="1884363"/>
            <a:ext cx="674688" cy="4556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717" tIns="35717" rIns="35717" bIns="35717" anchor="ctr">
            <a:spAutoFit/>
          </a:bodyPr>
          <a:lstStyle/>
          <a:p>
            <a:r>
              <a:rPr lang="en-US" sz="2500">
                <a:solidFill>
                  <a:srgbClr val="000000"/>
                </a:solidFill>
              </a:rPr>
              <a:t>2342</a:t>
            </a:r>
          </a:p>
        </p:txBody>
      </p:sp>
      <p:sp>
        <p:nvSpPr>
          <p:cNvPr id="46093" name="Shape 366"/>
          <p:cNvSpPr>
            <a:spLocks noChangeShapeType="1"/>
          </p:cNvSpPr>
          <p:nvPr/>
        </p:nvSpPr>
        <p:spPr bwMode="auto">
          <a:xfrm>
            <a:off x="7469188" y="3244850"/>
            <a:ext cx="0" cy="1112838"/>
          </a:xfrm>
          <a:prstGeom prst="line">
            <a:avLst/>
          </a:prstGeom>
          <a:noFill/>
          <a:ln w="88900">
            <a:solidFill>
              <a:schemeClr val="tx1"/>
            </a:solidFill>
            <a:miter lim="400000"/>
            <a:headEnd/>
            <a:tailEnd type="triangle" w="med" len="med"/>
          </a:ln>
        </p:spPr>
        <p:txBody>
          <a:bodyPr lIns="0" tIns="0" rIns="0" bIns="0" anchor="ctr"/>
          <a:lstStyle/>
          <a:p>
            <a:endParaRPr lang="en-CA"/>
          </a:p>
        </p:txBody>
      </p:sp>
      <p:sp>
        <p:nvSpPr>
          <p:cNvPr id="46094" name="Shape 367"/>
          <p:cNvSpPr>
            <a:spLocks noChangeArrowheads="1"/>
          </p:cNvSpPr>
          <p:nvPr/>
        </p:nvSpPr>
        <p:spPr bwMode="auto">
          <a:xfrm>
            <a:off x="7550150" y="3573463"/>
            <a:ext cx="455613" cy="4556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35717" tIns="35717" rIns="35717" bIns="35717" anchor="ctr">
            <a:spAutoFit/>
          </a:bodyPr>
          <a:lstStyle/>
          <a:p>
            <a:r>
              <a:rPr lang="en-US" sz="2500">
                <a:solidFill>
                  <a:srgbClr val="000000"/>
                </a:solidFill>
              </a:rPr>
              <a:t>E2</a:t>
            </a:r>
          </a:p>
        </p:txBody>
      </p:sp>
      <p:grpSp>
        <p:nvGrpSpPr>
          <p:cNvPr id="2" name="Group 371"/>
          <p:cNvGrpSpPr>
            <a:grpSpLocks/>
          </p:cNvGrpSpPr>
          <p:nvPr/>
        </p:nvGrpSpPr>
        <p:grpSpPr bwMode="auto">
          <a:xfrm>
            <a:off x="6264275" y="1951038"/>
            <a:ext cx="1560513" cy="1292225"/>
            <a:chOff x="-1" y="-22683"/>
            <a:chExt cx="2219151" cy="1836667"/>
          </a:xfrm>
        </p:grpSpPr>
        <p:sp>
          <p:nvSpPr>
            <p:cNvPr id="46102" name="Shape 368"/>
            <p:cNvSpPr>
              <a:spLocks noChangeArrowheads="1"/>
            </p:cNvSpPr>
            <p:nvPr/>
          </p:nvSpPr>
          <p:spPr bwMode="auto">
            <a:xfrm>
              <a:off x="-1" y="-22683"/>
              <a:ext cx="563117" cy="693067"/>
            </a:xfrm>
            <a:prstGeom prst="rect">
              <a:avLst/>
            </a:prstGeom>
            <a:noFill/>
            <a:ln w="12700">
              <a:noFill/>
              <a:miter lim="400000"/>
              <a:headEnd/>
              <a:tailEnd/>
            </a:ln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lang="en-US" sz="2500">
                  <a:solidFill>
                    <a:srgbClr val="000000"/>
                  </a:solidFill>
                </a:rPr>
                <a:t>0</a:t>
              </a:r>
              <a:r>
                <a:rPr lang="en-US" sz="2500" baseline="32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6103" name="Shape 369"/>
            <p:cNvSpPr>
              <a:spLocks noChangeShapeType="1"/>
            </p:cNvSpPr>
            <p:nvPr/>
          </p:nvSpPr>
          <p:spPr bwMode="auto">
            <a:xfrm flipH="1">
              <a:off x="1420547" y="323850"/>
              <a:ext cx="1" cy="1490134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miter lim="400000"/>
              <a:headEnd/>
              <a:tailEnd type="triangle" w="med" len="med"/>
            </a:ln>
          </p:spPr>
          <p:txBody>
            <a:bodyPr lIns="0" tIns="0" rIns="0" bIns="0" anchor="ctr"/>
            <a:lstStyle/>
            <a:p>
              <a:endParaRPr lang="en-CA"/>
            </a:p>
          </p:txBody>
        </p:sp>
        <p:sp>
          <p:nvSpPr>
            <p:cNvPr id="46104" name="Shape 370"/>
            <p:cNvSpPr>
              <a:spLocks noChangeArrowheads="1"/>
            </p:cNvSpPr>
            <p:nvPr/>
          </p:nvSpPr>
          <p:spPr bwMode="auto">
            <a:xfrm>
              <a:off x="1535202" y="676394"/>
              <a:ext cx="683948" cy="693067"/>
            </a:xfrm>
            <a:prstGeom prst="rect">
              <a:avLst/>
            </a:prstGeom>
            <a:noFill/>
            <a:ln w="12700">
              <a:noFill/>
              <a:miter lim="400000"/>
              <a:headEnd/>
              <a:tailEnd/>
            </a:ln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lang="en-US" sz="2500">
                  <a:solidFill>
                    <a:srgbClr val="000000"/>
                  </a:solidFill>
                </a:rPr>
                <a:t>E2</a:t>
              </a:r>
            </a:p>
          </p:txBody>
        </p:sp>
      </p:grpSp>
      <p:grpSp>
        <p:nvGrpSpPr>
          <p:cNvPr id="3" name="Group 375"/>
          <p:cNvGrpSpPr>
            <a:grpSpLocks/>
          </p:cNvGrpSpPr>
          <p:nvPr/>
        </p:nvGrpSpPr>
        <p:grpSpPr bwMode="auto">
          <a:xfrm>
            <a:off x="6261100" y="1938338"/>
            <a:ext cx="2209800" cy="1292225"/>
            <a:chOff x="-1" y="-22683"/>
            <a:chExt cx="3142349" cy="1836667"/>
          </a:xfrm>
        </p:grpSpPr>
        <p:sp>
          <p:nvSpPr>
            <p:cNvPr id="46099" name="Shape 372"/>
            <p:cNvSpPr>
              <a:spLocks noChangeArrowheads="1"/>
            </p:cNvSpPr>
            <p:nvPr/>
          </p:nvSpPr>
          <p:spPr bwMode="auto">
            <a:xfrm>
              <a:off x="-1" y="-22683"/>
              <a:ext cx="563118" cy="693067"/>
            </a:xfrm>
            <a:prstGeom prst="rect">
              <a:avLst/>
            </a:prstGeom>
            <a:noFill/>
            <a:ln w="12700">
              <a:noFill/>
              <a:miter lim="400000"/>
              <a:headEnd/>
              <a:tailEnd/>
            </a:ln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lang="en-US" sz="2500">
                  <a:solidFill>
                    <a:srgbClr val="000000"/>
                  </a:solidFill>
                </a:rPr>
                <a:t>2</a:t>
              </a:r>
              <a:r>
                <a:rPr lang="en-US" sz="2500" baseline="3200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46100" name="Shape 373"/>
            <p:cNvSpPr>
              <a:spLocks noChangeShapeType="1"/>
            </p:cNvSpPr>
            <p:nvPr/>
          </p:nvSpPr>
          <p:spPr bwMode="auto">
            <a:xfrm flipH="1">
              <a:off x="1420547" y="323850"/>
              <a:ext cx="1" cy="1490134"/>
            </a:xfrm>
            <a:prstGeom prst="line">
              <a:avLst/>
            </a:prstGeom>
            <a:noFill/>
            <a:ln w="88900">
              <a:solidFill>
                <a:srgbClr val="D91F00"/>
              </a:solidFill>
              <a:miter lim="400000"/>
              <a:headEnd/>
              <a:tailEnd type="triangle" w="med" len="med"/>
            </a:ln>
          </p:spPr>
          <p:txBody>
            <a:bodyPr lIns="0" tIns="0" rIns="0" bIns="0" anchor="ctr"/>
            <a:lstStyle/>
            <a:p>
              <a:endParaRPr lang="en-CA"/>
            </a:p>
          </p:txBody>
        </p:sp>
        <p:sp>
          <p:nvSpPr>
            <p:cNvPr id="46101" name="Shape 374"/>
            <p:cNvSpPr>
              <a:spLocks noChangeArrowheads="1"/>
            </p:cNvSpPr>
            <p:nvPr/>
          </p:nvSpPr>
          <p:spPr bwMode="auto">
            <a:xfrm>
              <a:off x="1557867" y="716694"/>
              <a:ext cx="1584481" cy="693067"/>
            </a:xfrm>
            <a:prstGeom prst="rect">
              <a:avLst/>
            </a:prstGeom>
            <a:noFill/>
            <a:ln w="12700">
              <a:noFill/>
              <a:miter lim="400000"/>
              <a:headEnd/>
              <a:tailEnd/>
            </a:ln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lang="en-US" sz="2500"/>
                <a:t>M1+E2</a:t>
              </a:r>
            </a:p>
          </p:txBody>
        </p:sp>
      </p:grpSp>
      <p:sp>
        <p:nvSpPr>
          <p:cNvPr id="46097" name="Shape 376"/>
          <p:cNvSpPr>
            <a:spLocks noChangeArrowheads="1"/>
          </p:cNvSpPr>
          <p:nvPr/>
        </p:nvSpPr>
        <p:spPr bwMode="auto">
          <a:xfrm>
            <a:off x="374650" y="6378575"/>
            <a:ext cx="733425" cy="2921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1900">
                <a:solidFill>
                  <a:srgbClr val="FFFFFF"/>
                </a:solidFill>
              </a:rPr>
              <a:t>Geant4</a:t>
            </a:r>
          </a:p>
        </p:txBody>
      </p:sp>
      <p:sp>
        <p:nvSpPr>
          <p:cNvPr id="46098" name="Shape 377"/>
          <p:cNvSpPr>
            <a:spLocks noGrp="1"/>
          </p:cNvSpPr>
          <p:nvPr>
            <p:ph type="sldNum" sz="quarter" idx="4294967295"/>
          </p:nvPr>
        </p:nvSpPr>
        <p:spPr>
          <a:xfrm>
            <a:off x="4438650" y="6510338"/>
            <a:ext cx="258763" cy="266700"/>
          </a:xfrm>
          <a:noFill/>
          <a:ln w="12700">
            <a:miter lim="400000"/>
          </a:ln>
        </p:spPr>
        <p:txBody>
          <a:bodyPr wrap="none" lIns="0" tIns="0" rIns="0" bIns="0"/>
          <a:lstStyle/>
          <a:p>
            <a:fld id="{17B48236-EEE8-4F14-866A-3AAF3230F967}" type="slidenum">
              <a:rPr lang="en-US" sz="1300" smtClean="0">
                <a:solidFill>
                  <a:srgbClr val="FFFFFF"/>
                </a:solidFill>
              </a:rPr>
              <a:pPr/>
              <a:t>40</a:t>
            </a:fld>
            <a:endParaRPr lang="en-US" sz="13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dvAuto="0"/>
      <p:bldP spid="3" grpId="0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1" descr="superallowed_ft_Ft_26_05_09.jpg"/>
          <p:cNvPicPr>
            <a:picLocks noChangeAspect="1"/>
          </p:cNvPicPr>
          <p:nvPr/>
        </p:nvPicPr>
        <p:blipFill>
          <a:blip r:embed="rId3" cstate="print"/>
          <a:srcRect l="3636" t="13333" r="10506" b="7777"/>
          <a:stretch>
            <a:fillRect/>
          </a:stretch>
        </p:blipFill>
        <p:spPr bwMode="auto">
          <a:xfrm>
            <a:off x="152400" y="754063"/>
            <a:ext cx="8382000" cy="595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TextBox 12"/>
          <p:cNvSpPr txBox="1">
            <a:spLocks noChangeArrowheads="1"/>
          </p:cNvSpPr>
          <p:nvPr/>
        </p:nvSpPr>
        <p:spPr bwMode="auto">
          <a:xfrm>
            <a:off x="762000" y="268288"/>
            <a:ext cx="8162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World Superallowed Fermi </a:t>
            </a:r>
            <a:r>
              <a:rPr lang="en-US" sz="3600">
                <a:latin typeface="Symbol" pitchFamily="18" charset="2"/>
              </a:rPr>
              <a:t>b</a:t>
            </a:r>
            <a:r>
              <a:rPr lang="en-US" sz="3600"/>
              <a:t> Decay Data</a:t>
            </a:r>
            <a:endParaRPr lang="en-CA" sz="3600"/>
          </a:p>
        </p:txBody>
      </p:sp>
      <p:sp>
        <p:nvSpPr>
          <p:cNvPr id="52228" name="TextBox 12"/>
          <p:cNvSpPr txBox="1">
            <a:spLocks noChangeArrowheads="1"/>
          </p:cNvSpPr>
          <p:nvPr/>
        </p:nvSpPr>
        <p:spPr bwMode="auto">
          <a:xfrm>
            <a:off x="1371600" y="3638550"/>
            <a:ext cx="2041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Ft = 3072.35(75)s</a:t>
            </a:r>
            <a:endParaRPr lang="en-CA"/>
          </a:p>
        </p:txBody>
      </p:sp>
      <p:sp>
        <p:nvSpPr>
          <p:cNvPr id="52229" name="TextBox 14"/>
          <p:cNvSpPr txBox="1">
            <a:spLocks noChangeArrowheads="1"/>
          </p:cNvSpPr>
          <p:nvPr/>
        </p:nvSpPr>
        <p:spPr bwMode="auto">
          <a:xfrm>
            <a:off x="5313363" y="3657600"/>
            <a:ext cx="1428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c</a:t>
            </a:r>
            <a:r>
              <a:rPr lang="en-US" baseline="30000"/>
              <a:t>2</a:t>
            </a:r>
            <a:r>
              <a:rPr lang="en-US"/>
              <a:t>/</a:t>
            </a:r>
            <a:r>
              <a:rPr lang="en-US">
                <a:latin typeface="Symbol" pitchFamily="18" charset="2"/>
              </a:rPr>
              <a:t>n</a:t>
            </a:r>
            <a:r>
              <a:rPr lang="en-US"/>
              <a:t> = 0.31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Box 12"/>
          <p:cNvSpPr txBox="1">
            <a:spLocks noChangeArrowheads="1"/>
          </p:cNvSpPr>
          <p:nvPr/>
        </p:nvSpPr>
        <p:spPr bwMode="auto">
          <a:xfrm>
            <a:off x="762000" y="420688"/>
            <a:ext cx="8162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World Superallowed Fermi </a:t>
            </a:r>
            <a:r>
              <a:rPr lang="en-US" sz="3600">
                <a:latin typeface="Symbol" pitchFamily="18" charset="2"/>
              </a:rPr>
              <a:t>b</a:t>
            </a:r>
            <a:r>
              <a:rPr lang="en-US" sz="3600"/>
              <a:t> Decay Data</a:t>
            </a:r>
            <a:endParaRPr lang="en-CA" sz="36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2000" y="1143000"/>
            <a:ext cx="8062913" cy="56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CVC hypothesis confirmed to ± 0.013%</a:t>
            </a:r>
          </a:p>
          <a:p>
            <a:endParaRPr lang="en-US" sz="1400"/>
          </a:p>
          <a:p>
            <a:r>
              <a:rPr lang="en-US"/>
              <a:t>Set limits on maximally parity violating weak scalar currents:</a:t>
            </a:r>
            <a:r>
              <a:rPr lang="en-CA"/>
              <a:t> </a:t>
            </a:r>
          </a:p>
          <a:p>
            <a:endParaRPr lang="en-CA" sz="800"/>
          </a:p>
          <a:p>
            <a:r>
              <a:rPr lang="en-CA"/>
              <a:t>			C</a:t>
            </a:r>
            <a:r>
              <a:rPr lang="en-CA" baseline="-25000"/>
              <a:t>S</a:t>
            </a:r>
            <a:r>
              <a:rPr lang="en-CA"/>
              <a:t>/C</a:t>
            </a:r>
            <a:r>
              <a:rPr lang="en-CA" baseline="-25000"/>
              <a:t>V</a:t>
            </a:r>
            <a:r>
              <a:rPr lang="en-CA"/>
              <a:t> = 0.0011 ± 0.0013 </a:t>
            </a:r>
          </a:p>
          <a:p>
            <a:endParaRPr lang="en-US" sz="1400"/>
          </a:p>
          <a:p>
            <a:r>
              <a:rPr lang="en-US"/>
              <a:t>V</a:t>
            </a:r>
            <a:r>
              <a:rPr lang="en-US" baseline="-25000"/>
              <a:t>ud</a:t>
            </a:r>
            <a:r>
              <a:rPr lang="en-US"/>
              <a:t> determined from the superallowed data is, by far, the most precisely</a:t>
            </a:r>
          </a:p>
          <a:p>
            <a:r>
              <a:rPr lang="en-US"/>
              <a:t>determined element of the CKM quark-mixing matrix:</a:t>
            </a:r>
          </a:p>
          <a:p>
            <a:r>
              <a:rPr lang="en-US" sz="1200"/>
              <a:t>	</a:t>
            </a:r>
          </a:p>
          <a:p>
            <a:r>
              <a:rPr lang="en-US"/>
              <a:t>			|V</a:t>
            </a:r>
            <a:r>
              <a:rPr lang="en-US" baseline="-25000"/>
              <a:t>ud</a:t>
            </a:r>
            <a:r>
              <a:rPr lang="en-US"/>
              <a:t>| = 0.97425 ± 0.00022</a:t>
            </a:r>
          </a:p>
          <a:p>
            <a:endParaRPr lang="en-US" sz="800"/>
          </a:p>
          <a:p>
            <a:endParaRPr lang="en-US" sz="1400"/>
          </a:p>
          <a:p>
            <a:r>
              <a:rPr lang="en-US"/>
              <a:t>and together with V</a:t>
            </a:r>
            <a:r>
              <a:rPr lang="en-US" baseline="-25000"/>
              <a:t>us</a:t>
            </a:r>
            <a:r>
              <a:rPr lang="en-US"/>
              <a:t> (and V</a:t>
            </a:r>
            <a:r>
              <a:rPr lang="en-US" baseline="-25000"/>
              <a:t>ub</a:t>
            </a:r>
            <a:r>
              <a:rPr lang="en-US"/>
              <a:t>) provides the most demanding </a:t>
            </a:r>
          </a:p>
          <a:p>
            <a:r>
              <a:rPr lang="en-US"/>
              <a:t>experimental test of the unitarity of the CKM matrix:</a:t>
            </a:r>
          </a:p>
          <a:p>
            <a:endParaRPr lang="en-US" sz="1200"/>
          </a:p>
          <a:p>
            <a:r>
              <a:rPr lang="en-US"/>
              <a:t> 	             |V</a:t>
            </a:r>
            <a:r>
              <a:rPr lang="en-US" baseline="-25000"/>
              <a:t>ud</a:t>
            </a:r>
            <a:r>
              <a:rPr lang="en-US"/>
              <a:t>|</a:t>
            </a:r>
            <a:r>
              <a:rPr lang="en-US" baseline="30000"/>
              <a:t>2</a:t>
            </a:r>
            <a:r>
              <a:rPr lang="en-US"/>
              <a:t> + |V</a:t>
            </a:r>
            <a:r>
              <a:rPr lang="en-US" baseline="-25000"/>
              <a:t>us</a:t>
            </a:r>
            <a:r>
              <a:rPr lang="en-US"/>
              <a:t>|</a:t>
            </a:r>
            <a:r>
              <a:rPr lang="en-US" baseline="30000"/>
              <a:t>2</a:t>
            </a:r>
            <a:r>
              <a:rPr lang="en-US"/>
              <a:t> + |V</a:t>
            </a:r>
            <a:r>
              <a:rPr lang="en-US" baseline="-25000"/>
              <a:t>ub</a:t>
            </a:r>
            <a:r>
              <a:rPr lang="en-US"/>
              <a:t>|</a:t>
            </a:r>
            <a:r>
              <a:rPr lang="en-US" baseline="30000"/>
              <a:t>2</a:t>
            </a:r>
            <a:r>
              <a:rPr lang="en-US"/>
              <a:t> = 1.00008 ± 0.00056</a:t>
            </a:r>
          </a:p>
          <a:p>
            <a:endParaRPr lang="en-US"/>
          </a:p>
          <a:p>
            <a:r>
              <a:rPr lang="en-US"/>
              <a:t>Model-dependence of the strongly nuclear structure dependent isospin </a:t>
            </a:r>
          </a:p>
          <a:p>
            <a:r>
              <a:rPr lang="en-US"/>
              <a:t>symmetry breaking corrections in superallowed Fermi </a:t>
            </a:r>
            <a:r>
              <a:rPr lang="en-US">
                <a:latin typeface="Symbol" pitchFamily="18" charset="2"/>
              </a:rPr>
              <a:t>b</a:t>
            </a:r>
            <a:r>
              <a:rPr lang="en-US"/>
              <a:t> decays remains </a:t>
            </a:r>
          </a:p>
          <a:p>
            <a:r>
              <a:rPr lang="en-US"/>
              <a:t>a key focus of research for both the theoretical and experimental </a:t>
            </a:r>
          </a:p>
          <a:p>
            <a:r>
              <a:rPr lang="en-US"/>
              <a:t>communities.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2197100" cy="3805238"/>
          </a:xfrm>
        </p:spPr>
        <p:txBody>
          <a:bodyPr>
            <a:normAutofit fontScale="85000" lnSpcReduction="20000"/>
          </a:bodyPr>
          <a:lstStyle/>
          <a:p>
            <a:pPr marL="0" indent="0">
              <a:defRPr/>
            </a:pPr>
            <a:r>
              <a:rPr lang="en-CA" dirty="0" smtClean="0"/>
              <a:t>V. </a:t>
            </a:r>
            <a:r>
              <a:rPr lang="en-CA" dirty="0" err="1" smtClean="0"/>
              <a:t>Bildstein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G. Deng</a:t>
            </a:r>
            <a:br>
              <a:rPr lang="en-CA" dirty="0" smtClean="0"/>
            </a:br>
            <a:r>
              <a:rPr lang="en-CA" dirty="0" smtClean="0"/>
              <a:t>A. Diaz Varela</a:t>
            </a:r>
            <a:br>
              <a:rPr lang="en-CA" dirty="0" smtClean="0"/>
            </a:br>
            <a:r>
              <a:rPr lang="en-CA" dirty="0" smtClean="0">
                <a:solidFill>
                  <a:srgbClr val="FF0000"/>
                </a:solidFill>
              </a:rPr>
              <a:t>M. Dunlop</a:t>
            </a:r>
            <a:br>
              <a:rPr lang="en-CA" dirty="0" smtClean="0">
                <a:solidFill>
                  <a:srgbClr val="FF0000"/>
                </a:solidFill>
              </a:rPr>
            </a:br>
            <a:r>
              <a:rPr lang="en-CA" dirty="0" smtClean="0">
                <a:solidFill>
                  <a:srgbClr val="FF0000"/>
                </a:solidFill>
              </a:rPr>
              <a:t>R. Dunlop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Z. Fairchild</a:t>
            </a:r>
            <a:br>
              <a:rPr lang="en-CA" dirty="0" smtClean="0"/>
            </a:br>
            <a:r>
              <a:rPr lang="en-CA" dirty="0" smtClean="0"/>
              <a:t>P. E. Garrett</a:t>
            </a:r>
            <a:br>
              <a:rPr lang="en-CA" dirty="0" smtClean="0"/>
            </a:br>
            <a:r>
              <a:rPr lang="en-CA" dirty="0" smtClean="0"/>
              <a:t>B. </a:t>
            </a:r>
            <a:r>
              <a:rPr lang="en-CA" dirty="0" err="1" smtClean="0"/>
              <a:t>Hadinia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D. S. Jamieson</a:t>
            </a:r>
            <a:br>
              <a:rPr lang="en-CA" dirty="0" smtClean="0"/>
            </a:br>
            <a:r>
              <a:rPr lang="en-CA" dirty="0" smtClean="0"/>
              <a:t>B. </a:t>
            </a:r>
            <a:r>
              <a:rPr lang="en-CA" dirty="0" err="1" smtClean="0"/>
              <a:t>Jigmeddorj</a:t>
            </a:r>
            <a:endParaRPr lang="en-CA" dirty="0" smtClean="0"/>
          </a:p>
          <a:p>
            <a:pPr marL="0" indent="0">
              <a:defRPr/>
            </a:pPr>
            <a:r>
              <a:rPr lang="en-CA" dirty="0" smtClean="0">
                <a:solidFill>
                  <a:srgbClr val="FF0000"/>
                </a:solidFill>
              </a:rPr>
              <a:t>A.T. </a:t>
            </a:r>
            <a:r>
              <a:rPr lang="en-CA" dirty="0" err="1" smtClean="0">
                <a:solidFill>
                  <a:srgbClr val="FF0000"/>
                </a:solidFill>
              </a:rPr>
              <a:t>Laffoley</a:t>
            </a:r>
            <a:r>
              <a:rPr lang="en-CA" dirty="0" smtClean="0">
                <a:solidFill>
                  <a:srgbClr val="FF0000"/>
                </a:solidFill>
              </a:rPr>
              <a:t/>
            </a:r>
            <a:br>
              <a:rPr lang="en-CA" dirty="0" smtClean="0">
                <a:solidFill>
                  <a:srgbClr val="FF0000"/>
                </a:solidFill>
              </a:rPr>
            </a:br>
            <a:r>
              <a:rPr lang="en-CA" dirty="0" smtClean="0"/>
              <a:t>A. </a:t>
            </a:r>
            <a:r>
              <a:rPr lang="en-CA" dirty="0" err="1" smtClean="0"/>
              <a:t>Radich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E. T. Rand</a:t>
            </a:r>
            <a:br>
              <a:rPr lang="en-CA" dirty="0" smtClean="0"/>
            </a:br>
            <a:r>
              <a:rPr lang="en-CA" dirty="0" smtClean="0"/>
              <a:t>C. E. </a:t>
            </a:r>
            <a:r>
              <a:rPr lang="en-CA" dirty="0" err="1" smtClean="0"/>
              <a:t>Svensson</a:t>
            </a:r>
            <a:endParaRPr lang="en-CA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28925" y="1568450"/>
            <a:ext cx="2500313" cy="3003550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C. Ball</a:t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C. Bender</a:t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T. Bruhn</a:t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B.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Garnsworthy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Hackman</a:t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Ketelhut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K. G. Leach</a:t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Mills</a:t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Moukaddam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M.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Rajabali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Tardiff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Unsworth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086600" y="2778125"/>
            <a:ext cx="1612900" cy="103187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Andreoiu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S. 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</a:t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Voss          </a:t>
            </a:r>
            <a:r>
              <a:rPr lang="en-US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K. </a:t>
            </a:r>
            <a:r>
              <a:rPr lang="en-US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Starosta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10400" y="4724400"/>
            <a:ext cx="1873250" cy="506413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A. E. Austin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1000" y="5826125"/>
            <a:ext cx="1728787" cy="1031875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Bouzomita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G. F.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Grinyer</a:t>
            </a: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C. Thomas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257800" y="2814637"/>
            <a:ext cx="1408113" cy="538163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R. Leslie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434138" y="1312862"/>
            <a:ext cx="1730375" cy="515938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F.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Zganjar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4281" name="Picture 2" descr="http://www.uoguelph.ca/info/graphicstandards/files/UofGidentifi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" y="609600"/>
            <a:ext cx="239871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2" name="Picture 4" descr="http://www.triumf.ca/sites/default/files/TRIUMF_logo_white_blue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7175" y="609600"/>
            <a:ext cx="25622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3" name="Picture 6" descr="http://www.sfu.ca/dragicevic/index/sfu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1828800"/>
            <a:ext cx="1662113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4" name="Picture 8" descr="http://gocouponz.com/wp-content/uploads/2013/12/smu-astronomy-and-physics-saint-mary-university-jefferson-lab-1799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3962400"/>
            <a:ext cx="1517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5" name="Picture 10" descr="http://www.normandie-incubation.com/files/fck/images/logos/cellules%20de%20valo/logo-ganil%20200911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089525"/>
            <a:ext cx="2752725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6" name="Picture 12" descr="http://www.queensu.ca/mc_administrator/sites/default/files/assets/pages/QueensLogo_colou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1262" y="1614488"/>
            <a:ext cx="1684338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7" name="Picture 14" descr="http://www.findthatlogo.com/wp-content/gallery/louisiana-state-university-logos/louisiana-state-university-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83338" y="369887"/>
            <a:ext cx="170815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8" name="Picture 2" descr="http://www.cenbg.in2p3.fr/ephem/images/logo-cenbg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71800" y="5105400"/>
            <a:ext cx="2206625" cy="7572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3124200" y="5961062"/>
            <a:ext cx="1749425" cy="744538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Blank</a:t>
            </a:r>
            <a:b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 </a:t>
            </a:r>
            <a:r>
              <a:rPr lang="en-CA" sz="19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Giovinazzo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4290" name="Image 27" descr="logo-kuleuven.gif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3600" y="5334000"/>
            <a:ext cx="1824038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5983287" y="6091238"/>
            <a:ext cx="1408113" cy="538162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Finlay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19" descr="Tamu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334000" y="3276600"/>
            <a:ext cx="1228725" cy="1228725"/>
          </a:xfrm>
          <a:prstGeom prst="rect">
            <a:avLst/>
          </a:prstGeom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5334000" y="4648200"/>
            <a:ext cx="1408113" cy="538163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spc="1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  <a:defRPr/>
            </a:pPr>
            <a:r>
              <a:rPr lang="en-CA" sz="19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I.S. Towner</a:t>
            </a:r>
            <a:endParaRPr lang="en-CA" sz="19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62200" y="892175"/>
            <a:ext cx="6781800" cy="5938838"/>
          </a:xfrm>
        </p:spPr>
      </p:pic>
      <p:sp>
        <p:nvSpPr>
          <p:cNvPr id="22531" name="Line 3"/>
          <p:cNvSpPr>
            <a:spLocks noChangeShapeType="1"/>
          </p:cNvSpPr>
          <p:nvPr/>
        </p:nvSpPr>
        <p:spPr bwMode="auto">
          <a:xfrm flipH="1">
            <a:off x="8153400" y="762000"/>
            <a:ext cx="228600" cy="658813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4787900" y="3141663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858000" y="1752600"/>
            <a:ext cx="685800" cy="277813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7315200" y="1600200"/>
            <a:ext cx="533400" cy="125413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211638" y="2852738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46</a:t>
            </a:r>
            <a:r>
              <a:rPr lang="en-US" sz="2400"/>
              <a:t>V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172200" y="14478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66</a:t>
            </a:r>
            <a:r>
              <a:rPr lang="en-US" sz="2400"/>
              <a:t>As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629400" y="12954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70</a:t>
            </a:r>
            <a:r>
              <a:rPr lang="en-US" sz="2400"/>
              <a:t>Br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8077200" y="3048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74</a:t>
            </a:r>
            <a:r>
              <a:rPr lang="en-US" sz="2400">
                <a:solidFill>
                  <a:srgbClr val="FF0000"/>
                </a:solidFill>
              </a:rPr>
              <a:t>Rb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 rot="-2700000">
            <a:off x="5791200" y="2792413"/>
            <a:ext cx="1187450" cy="366712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/>
              <a:t>N=Z</a:t>
            </a:r>
            <a:r>
              <a:rPr lang="en-US" sz="1800"/>
              <a:t> line</a:t>
            </a:r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2895600" y="5257800"/>
            <a:ext cx="914400" cy="277813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3505200" y="4724400"/>
            <a:ext cx="1014413" cy="320675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3810000" y="3859213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4264025" y="3683000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2133600" y="49530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18</a:t>
            </a:r>
            <a:r>
              <a:rPr lang="en-US" sz="2400">
                <a:solidFill>
                  <a:srgbClr val="FF0000"/>
                </a:solidFill>
              </a:rPr>
              <a:t>Ne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3124200" y="3630613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34</a:t>
            </a:r>
            <a:r>
              <a:rPr lang="en-US" sz="2400"/>
              <a:t>Ar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3581400" y="3325813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38m</a:t>
            </a:r>
            <a:r>
              <a:rPr lang="en-US" sz="240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2667000" y="4495800"/>
            <a:ext cx="914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26m</a:t>
            </a:r>
            <a:r>
              <a:rPr lang="en-US" sz="2400">
                <a:solidFill>
                  <a:srgbClr val="FF0000"/>
                </a:solidFill>
              </a:rPr>
              <a:t>Al</a:t>
            </a:r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5076825" y="2852738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49" name="Text Box 21"/>
          <p:cNvSpPr txBox="1">
            <a:spLocks noChangeArrowheads="1"/>
          </p:cNvSpPr>
          <p:nvPr/>
        </p:nvSpPr>
        <p:spPr bwMode="auto">
          <a:xfrm>
            <a:off x="4284663" y="2492375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50</a:t>
            </a:r>
            <a:r>
              <a:rPr lang="en-US" sz="2400"/>
              <a:t>Mn</a:t>
            </a:r>
          </a:p>
        </p:txBody>
      </p:sp>
      <p:sp>
        <p:nvSpPr>
          <p:cNvPr id="22550" name="Line 22"/>
          <p:cNvSpPr>
            <a:spLocks noChangeShapeType="1"/>
          </p:cNvSpPr>
          <p:nvPr/>
        </p:nvSpPr>
        <p:spPr bwMode="auto">
          <a:xfrm flipV="1">
            <a:off x="2590800" y="5840413"/>
            <a:ext cx="914400" cy="26987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1905000" y="56388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14</a:t>
            </a:r>
            <a:r>
              <a:rPr lang="en-US" sz="240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 flipH="1" flipV="1">
            <a:off x="3200400" y="6145213"/>
            <a:ext cx="2514600" cy="179387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5791200" y="6096000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10</a:t>
            </a:r>
            <a:r>
              <a:rPr lang="en-US" sz="240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6400800" y="6045200"/>
            <a:ext cx="2286000" cy="584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 by </a:t>
            </a:r>
            <a:r>
              <a:rPr lang="el-GR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>
                <a:solidFill>
                  <a:srgbClr val="FF0000"/>
                </a:solidFill>
              </a:rPr>
              <a:t> and </a:t>
            </a:r>
            <a:r>
              <a:rPr lang="el-GR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1600">
                <a:solidFill>
                  <a:srgbClr val="FF0000"/>
                </a:solidFill>
              </a:rPr>
              <a:t> counting</a:t>
            </a:r>
            <a:r>
              <a:rPr lang="en-CA" sz="1600">
                <a:solidFill>
                  <a:srgbClr val="FF0000"/>
                </a:solidFill>
              </a:rPr>
              <a:t> M. Dunlop et al.</a:t>
            </a: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22555" name="Text Box 28"/>
          <p:cNvSpPr txBox="1">
            <a:spLocks noChangeArrowheads="1"/>
          </p:cNvSpPr>
          <p:nvPr/>
        </p:nvSpPr>
        <p:spPr bwMode="auto">
          <a:xfrm>
            <a:off x="0" y="4667250"/>
            <a:ext cx="2133600" cy="1200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, G.F. Grinyer et al, PRC 76, 025503 (2007) PRC 87, 045502 (2013)</a:t>
            </a:r>
          </a:p>
          <a:p>
            <a:pPr>
              <a:spcBef>
                <a:spcPct val="50000"/>
              </a:spcBef>
            </a:pPr>
            <a:endParaRPr lang="en-CA" sz="1600">
              <a:solidFill>
                <a:srgbClr val="FF0000"/>
              </a:solidFill>
            </a:endParaRPr>
          </a:p>
        </p:txBody>
      </p:sp>
      <p:sp>
        <p:nvSpPr>
          <p:cNvPr id="22556" name="Text Box 29"/>
          <p:cNvSpPr txBox="1">
            <a:spLocks noChangeArrowheads="1"/>
          </p:cNvSpPr>
          <p:nvPr/>
        </p:nvSpPr>
        <p:spPr bwMode="auto">
          <a:xfrm>
            <a:off x="0" y="2895600"/>
            <a:ext cx="4114800" cy="954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BR</a:t>
            </a:r>
            <a:r>
              <a:rPr lang="en-US" sz="1600" i="1">
                <a:solidFill>
                  <a:srgbClr val="FF0000"/>
                </a:solidFill>
              </a:rPr>
              <a:t>, </a:t>
            </a:r>
            <a:r>
              <a:rPr lang="en-US" sz="1600">
                <a:solidFill>
                  <a:srgbClr val="FF0000"/>
                </a:solidFill>
              </a:rPr>
              <a:t>K.G. Leach et al., PRL 100, 192504 (2008) T</a:t>
            </a:r>
            <a:r>
              <a:rPr lang="en-US" sz="1600" baseline="-25000">
                <a:solidFill>
                  <a:srgbClr val="FF0000"/>
                </a:solidFill>
              </a:rPr>
              <a:t>1/2</a:t>
            </a:r>
            <a:r>
              <a:rPr lang="en-US" sz="1600">
                <a:solidFill>
                  <a:srgbClr val="FF0000"/>
                </a:solidFill>
              </a:rPr>
              <a:t> , G.C. Ball </a:t>
            </a:r>
            <a:r>
              <a:rPr lang="en-US" sz="1600" i="1">
                <a:solidFill>
                  <a:srgbClr val="FF0000"/>
                </a:solidFill>
              </a:rPr>
              <a:t>et al</a:t>
            </a:r>
            <a:r>
              <a:rPr lang="en-US" sz="1600">
                <a:solidFill>
                  <a:srgbClr val="FF0000"/>
                </a:solidFill>
              </a:rPr>
              <a:t>, PRC 82, 045501 (2010)</a:t>
            </a:r>
          </a:p>
          <a:p>
            <a:pPr>
              <a:spcBef>
                <a:spcPct val="50000"/>
              </a:spcBef>
            </a:pP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22557" name="Text Box 30"/>
          <p:cNvSpPr txBox="1">
            <a:spLocks noChangeArrowheads="1"/>
          </p:cNvSpPr>
          <p:nvPr/>
        </p:nvSpPr>
        <p:spPr bwMode="auto">
          <a:xfrm>
            <a:off x="3059113" y="2349500"/>
            <a:ext cx="121920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/>
              <a:t>T</a:t>
            </a:r>
            <a:r>
              <a:rPr lang="en-US" sz="1600" baseline="-25000"/>
              <a:t>½</a:t>
            </a:r>
            <a:r>
              <a:rPr lang="en-US" sz="1600"/>
              <a:t> and BR</a:t>
            </a:r>
            <a:endParaRPr lang="en-CA" sz="1600"/>
          </a:p>
        </p:txBody>
      </p:sp>
      <p:sp>
        <p:nvSpPr>
          <p:cNvPr id="22558" name="Text Box 31"/>
          <p:cNvSpPr txBox="1">
            <a:spLocks noChangeArrowheads="1"/>
          </p:cNvSpPr>
          <p:nvPr/>
        </p:nvSpPr>
        <p:spPr bwMode="auto">
          <a:xfrm rot="2700000">
            <a:off x="3999706" y="2058194"/>
            <a:ext cx="515938" cy="1098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6600"/>
              <a:t>{</a:t>
            </a:r>
            <a:endParaRPr lang="en-CA" sz="6600"/>
          </a:p>
        </p:txBody>
      </p:sp>
      <p:sp>
        <p:nvSpPr>
          <p:cNvPr id="22559" name="Text Box 32"/>
          <p:cNvSpPr txBox="1">
            <a:spLocks noChangeArrowheads="1"/>
          </p:cNvSpPr>
          <p:nvPr/>
        </p:nvSpPr>
        <p:spPr bwMode="auto">
          <a:xfrm>
            <a:off x="1981200" y="3581400"/>
            <a:ext cx="121920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/>
              <a:t>T</a:t>
            </a:r>
            <a:r>
              <a:rPr lang="en-US" sz="1600" baseline="-25000"/>
              <a:t>½</a:t>
            </a:r>
            <a:r>
              <a:rPr lang="en-US" sz="1600"/>
              <a:t> and BR</a:t>
            </a:r>
            <a:endParaRPr lang="en-CA" sz="1600"/>
          </a:p>
        </p:txBody>
      </p:sp>
      <p:sp>
        <p:nvSpPr>
          <p:cNvPr id="22560" name="Line 33"/>
          <p:cNvSpPr>
            <a:spLocks noChangeShapeType="1"/>
          </p:cNvSpPr>
          <p:nvPr/>
        </p:nvSpPr>
        <p:spPr bwMode="auto">
          <a:xfrm>
            <a:off x="6019800" y="1878013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61" name="Text Box 34"/>
          <p:cNvSpPr txBox="1">
            <a:spLocks noChangeArrowheads="1"/>
          </p:cNvSpPr>
          <p:nvPr/>
        </p:nvSpPr>
        <p:spPr bwMode="auto">
          <a:xfrm>
            <a:off x="5334000" y="1497013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>
                <a:solidFill>
                  <a:srgbClr val="FF0000"/>
                </a:solidFill>
              </a:rPr>
              <a:t>62</a:t>
            </a:r>
            <a:r>
              <a:rPr lang="en-US" sz="2400">
                <a:solidFill>
                  <a:srgbClr val="FF0000"/>
                </a:solidFill>
              </a:rPr>
              <a:t>Ga</a:t>
            </a:r>
          </a:p>
        </p:txBody>
      </p:sp>
      <p:sp>
        <p:nvSpPr>
          <p:cNvPr id="22562" name="Text Box 35"/>
          <p:cNvSpPr txBox="1">
            <a:spLocks noChangeArrowheads="1"/>
          </p:cNvSpPr>
          <p:nvPr/>
        </p:nvSpPr>
        <p:spPr bwMode="auto">
          <a:xfrm>
            <a:off x="1676400" y="1484313"/>
            <a:ext cx="3671888" cy="825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, G.F. Grinyer, PRC 77, 201501  (2008) </a:t>
            </a:r>
          </a:p>
          <a:p>
            <a:r>
              <a:rPr lang="en-US" sz="1600">
                <a:solidFill>
                  <a:srgbClr val="FF0000"/>
                </a:solidFill>
              </a:rPr>
              <a:t>BR, B.H. Hyland, PRL 97, 102501 (2006)</a:t>
            </a:r>
          </a:p>
          <a:p>
            <a:r>
              <a:rPr lang="en-US" sz="1600">
                <a:solidFill>
                  <a:srgbClr val="FF0000"/>
                </a:solidFill>
              </a:rPr>
              <a:t>BR, P. Finlay PRC 78, 044321 (2008)</a:t>
            </a:r>
            <a:endParaRPr lang="en-CA" sz="1600">
              <a:solidFill>
                <a:srgbClr val="FF0000"/>
              </a:solidFill>
            </a:endParaRPr>
          </a:p>
        </p:txBody>
      </p:sp>
      <p:sp>
        <p:nvSpPr>
          <p:cNvPr id="22563" name="Text Box 39"/>
          <p:cNvSpPr txBox="1">
            <a:spLocks noChangeArrowheads="1"/>
          </p:cNvSpPr>
          <p:nvPr/>
        </p:nvSpPr>
        <p:spPr bwMode="auto">
          <a:xfrm>
            <a:off x="3871913" y="76200"/>
            <a:ext cx="4433887" cy="15700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1/2</a:t>
            </a:r>
            <a:r>
              <a:rPr lang="en-US" sz="1600">
                <a:solidFill>
                  <a:srgbClr val="FF0000"/>
                </a:solidFill>
              </a:rPr>
              <a:t> , G.C. Ball </a:t>
            </a:r>
            <a:r>
              <a:rPr lang="en-US" sz="1600" i="1">
                <a:solidFill>
                  <a:srgbClr val="FF0000"/>
                </a:solidFill>
              </a:rPr>
              <a:t>et al</a:t>
            </a:r>
            <a:r>
              <a:rPr lang="en-US" sz="1600">
                <a:solidFill>
                  <a:srgbClr val="FF0000"/>
                </a:solidFill>
              </a:rPr>
              <a:t>, PRL 86 1454 (2001)</a:t>
            </a:r>
          </a:p>
          <a:p>
            <a:r>
              <a:rPr lang="en-US" sz="1600">
                <a:solidFill>
                  <a:srgbClr val="FF0000"/>
                </a:solidFill>
              </a:rPr>
              <a:t>BR, A. Piechaczek et al, PRC 67, 051305 (2003)</a:t>
            </a:r>
          </a:p>
          <a:p>
            <a:r>
              <a:rPr lang="en-US" sz="1600">
                <a:solidFill>
                  <a:srgbClr val="FF0000"/>
                </a:solidFill>
              </a:rPr>
              <a:t>BR, R. Dunlop et al, PRC 88, 045501 (2013)</a:t>
            </a:r>
          </a:p>
          <a:p>
            <a:r>
              <a:rPr lang="en-US" sz="1600">
                <a:solidFill>
                  <a:srgbClr val="FF0000"/>
                </a:solidFill>
              </a:rPr>
              <a:t>Q: S. Ettenauer et al., PRL 107, 272501 (2011)</a:t>
            </a:r>
          </a:p>
          <a:p>
            <a:r>
              <a:rPr lang="en-US" sz="1600">
                <a:solidFill>
                  <a:srgbClr val="FF0000"/>
                </a:solidFill>
              </a:rPr>
              <a:t>CR: E. Mané et al, PRL 107, 212502 (2011)</a:t>
            </a:r>
          </a:p>
          <a:p>
            <a:endParaRPr lang="en-CA" sz="1600">
              <a:solidFill>
                <a:srgbClr val="FF0000"/>
              </a:solidFill>
            </a:endParaRPr>
          </a:p>
        </p:txBody>
      </p:sp>
      <p:sp>
        <p:nvSpPr>
          <p:cNvPr id="22564" name="Line 40"/>
          <p:cNvSpPr>
            <a:spLocks noChangeShapeType="1"/>
          </p:cNvSpPr>
          <p:nvPr/>
        </p:nvSpPr>
        <p:spPr bwMode="auto">
          <a:xfrm flipV="1">
            <a:off x="2773363" y="831850"/>
            <a:ext cx="6005512" cy="6026150"/>
          </a:xfrm>
          <a:prstGeom prst="line">
            <a:avLst/>
          </a:prstGeom>
          <a:noFill/>
          <a:ln w="28575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CA"/>
          </a:p>
        </p:txBody>
      </p:sp>
      <p:sp>
        <p:nvSpPr>
          <p:cNvPr id="22565" name="Text Box 41"/>
          <p:cNvSpPr txBox="1">
            <a:spLocks noChangeArrowheads="1"/>
          </p:cNvSpPr>
          <p:nvPr/>
        </p:nvSpPr>
        <p:spPr bwMode="auto">
          <a:xfrm>
            <a:off x="0" y="4005263"/>
            <a:ext cx="3886200" cy="8302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 P. Finlay et al, PRL 106, 032501 (2011)</a:t>
            </a:r>
          </a:p>
          <a:p>
            <a:r>
              <a:rPr lang="en-US" sz="1600">
                <a:solidFill>
                  <a:srgbClr val="FF0000"/>
                </a:solidFill>
              </a:rPr>
              <a:t>BR, P. Finlay et al, PRC  85, 055501 (2012)</a:t>
            </a:r>
          </a:p>
          <a:p>
            <a:endParaRPr lang="en-CA" sz="1600">
              <a:solidFill>
                <a:srgbClr val="FF0000"/>
              </a:solidFill>
            </a:endParaRPr>
          </a:p>
        </p:txBody>
      </p:sp>
      <p:sp>
        <p:nvSpPr>
          <p:cNvPr id="22566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5257800" cy="1219200"/>
          </a:xfrm>
        </p:spPr>
        <p:txBody>
          <a:bodyPr/>
          <a:lstStyle/>
          <a:p>
            <a:pPr algn="l"/>
            <a:r>
              <a:rPr lang="en-CA" sz="3200" smtClean="0"/>
              <a:t>Superallowed </a:t>
            </a:r>
            <a:r>
              <a:rPr lang="en-CA" sz="3200" smtClean="0">
                <a:latin typeface="Symbol" pitchFamily="18" charset="2"/>
              </a:rPr>
              <a:t>b</a:t>
            </a:r>
            <a:r>
              <a:rPr lang="en-CA" sz="3200" smtClean="0"/>
              <a:t> Decay </a:t>
            </a:r>
            <a:br>
              <a:rPr lang="en-CA" sz="3200" smtClean="0"/>
            </a:br>
            <a:r>
              <a:rPr lang="en-CA" sz="3200" smtClean="0"/>
              <a:t>Studies at ISAC</a:t>
            </a:r>
            <a:endParaRPr lang="en-US" sz="3200" smtClean="0"/>
          </a:p>
        </p:txBody>
      </p:sp>
      <p:sp>
        <p:nvSpPr>
          <p:cNvPr id="22567" name="Line 43"/>
          <p:cNvSpPr>
            <a:spLocks noChangeShapeType="1"/>
          </p:cNvSpPr>
          <p:nvPr/>
        </p:nvSpPr>
        <p:spPr bwMode="auto">
          <a:xfrm>
            <a:off x="5364163" y="2565400"/>
            <a:ext cx="1143000" cy="457200"/>
          </a:xfrm>
          <a:prstGeom prst="line">
            <a:avLst/>
          </a:prstGeom>
          <a:noFill/>
          <a:ln w="12700" cap="sq">
            <a:solidFill>
              <a:srgbClr val="0000FF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22568" name="Text Box 44"/>
          <p:cNvSpPr txBox="1">
            <a:spLocks noChangeArrowheads="1"/>
          </p:cNvSpPr>
          <p:nvPr/>
        </p:nvSpPr>
        <p:spPr bwMode="auto">
          <a:xfrm>
            <a:off x="4716463" y="2205038"/>
            <a:ext cx="838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aseline="30000"/>
              <a:t>54</a:t>
            </a:r>
            <a:r>
              <a:rPr lang="en-US" sz="2400"/>
              <a:t>Co</a:t>
            </a:r>
          </a:p>
        </p:txBody>
      </p:sp>
      <p:sp>
        <p:nvSpPr>
          <p:cNvPr id="22569" name="Text Box 28"/>
          <p:cNvSpPr txBox="1">
            <a:spLocks noChangeArrowheads="1"/>
          </p:cNvSpPr>
          <p:nvPr/>
        </p:nvSpPr>
        <p:spPr bwMode="auto">
          <a:xfrm>
            <a:off x="0" y="5810250"/>
            <a:ext cx="2133600" cy="954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i="1">
                <a:solidFill>
                  <a:srgbClr val="FF0000"/>
                </a:solidFill>
              </a:rPr>
              <a:t>T</a:t>
            </a:r>
            <a:r>
              <a:rPr lang="en-US" sz="1600" baseline="-25000">
                <a:solidFill>
                  <a:srgbClr val="FF0000"/>
                </a:solidFill>
              </a:rPr>
              <a:t>½</a:t>
            </a:r>
            <a:r>
              <a:rPr lang="en-US" sz="1600">
                <a:solidFill>
                  <a:srgbClr val="FF0000"/>
                </a:solidFill>
              </a:rPr>
              <a:t>, A.T. Laffoley et al, PRC 88, 015501 (2013)</a:t>
            </a:r>
          </a:p>
          <a:p>
            <a:pPr>
              <a:spcBef>
                <a:spcPct val="50000"/>
              </a:spcBef>
            </a:pPr>
            <a:endParaRPr lang="en-CA" sz="1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1600200"/>
          </a:xfrm>
          <a:noFill/>
        </p:spPr>
        <p:txBody>
          <a:bodyPr lIns="90487" tIns="44450" rIns="90487" bIns="44450"/>
          <a:lstStyle/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R.J. Dowdall et al., Phys. Rev. D 88, 074504 (2013)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K</a:t>
            </a:r>
            <a:r>
              <a:rPr lang="en-US" sz="2400" baseline="30000" smtClean="0"/>
              <a:t>+</a:t>
            </a:r>
            <a:r>
              <a:rPr lang="en-US" sz="2400" smtClean="0"/>
              <a:t> →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smtClean="0">
                <a:latin typeface="Symbol" pitchFamily="18" charset="2"/>
              </a:rPr>
              <a:t>n</a:t>
            </a:r>
            <a:r>
              <a:rPr lang="en-US" sz="2400" smtClean="0"/>
              <a:t> / </a:t>
            </a:r>
            <a:r>
              <a:rPr lang="en-US" sz="2400" smtClean="0">
                <a:latin typeface="Symbol" pitchFamily="18" charset="2"/>
              </a:rPr>
              <a:t>p</a:t>
            </a:r>
            <a:r>
              <a:rPr lang="en-US" sz="2400" baseline="30000" smtClean="0"/>
              <a:t>+</a:t>
            </a:r>
            <a:r>
              <a:rPr lang="en-US" sz="2400" smtClean="0"/>
              <a:t> →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smtClean="0">
                <a:latin typeface="Symbol" pitchFamily="18" charset="2"/>
              </a:rPr>
              <a:t>n                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(HPQCD Collaboration)</a:t>
            </a:r>
            <a:r>
              <a:rPr lang="en-US" sz="2400" smtClean="0"/>
              <a:t>	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120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2400" smtClean="0"/>
              <a:t>				|V</a:t>
            </a:r>
            <a:r>
              <a:rPr lang="en-US" sz="2400" baseline="-25000" smtClean="0"/>
              <a:t>us</a:t>
            </a:r>
            <a:r>
              <a:rPr lang="en-US" sz="2400" smtClean="0"/>
              <a:t>| = 0.22564(53)</a:t>
            </a:r>
          </a:p>
          <a:p>
            <a:pPr lvl="1" eaLnBrk="1" hangingPunct="1">
              <a:buFont typeface="Wingdings" pitchFamily="2" charset="2"/>
              <a:buNone/>
            </a:pPr>
            <a:endParaRPr lang="en-US" sz="1200" smtClean="0"/>
          </a:p>
          <a:p>
            <a:pPr lvl="1" eaLnBrk="1" hangingPunct="1">
              <a:buFont typeface="Wingdings" pitchFamily="2" charset="2"/>
              <a:buNone/>
            </a:pPr>
            <a:endParaRPr lang="en-US" sz="2400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In the Standard Model the CKM describes </a:t>
            </a:r>
          </a:p>
          <a:p>
            <a:pPr eaLnBrk="1" hangingPunct="1"/>
            <a:r>
              <a:rPr lang="en-US" smtClean="0"/>
              <a:t>    a unitary transformation.</a:t>
            </a:r>
          </a:p>
        </p:txBody>
      </p:sp>
      <p:sp>
        <p:nvSpPr>
          <p:cNvPr id="59" name="Rectangle 2"/>
          <p:cNvSpPr txBox="1">
            <a:spLocks noChangeArrowheads="1"/>
          </p:cNvSpPr>
          <p:nvPr/>
        </p:nvSpPr>
        <p:spPr bwMode="auto">
          <a:xfrm>
            <a:off x="228600" y="533400"/>
            <a:ext cx="8915400" cy="6096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000" kern="0" dirty="0">
                <a:latin typeface="+mj-lt"/>
                <a:ea typeface="+mj-ea"/>
                <a:cs typeface="+mj-cs"/>
              </a:rPr>
              <a:t>New Lattice QCD Form Factor Calculations for  </a:t>
            </a:r>
            <a:r>
              <a:rPr lang="en-US" sz="3000" kern="0" dirty="0" err="1">
                <a:latin typeface="+mj-lt"/>
                <a:ea typeface="+mj-ea"/>
                <a:cs typeface="+mj-cs"/>
              </a:rPr>
              <a:t>V</a:t>
            </a:r>
            <a:r>
              <a:rPr lang="en-US" sz="3000" kern="0" baseline="-25000" dirty="0" err="1">
                <a:latin typeface="+mj-lt"/>
                <a:ea typeface="+mj-ea"/>
                <a:cs typeface="+mj-cs"/>
              </a:rPr>
              <a:t>us</a:t>
            </a:r>
            <a:r>
              <a:rPr lang="en-US" sz="3000" kern="0" dirty="0">
                <a:latin typeface="+mj-lt"/>
                <a:ea typeface="+mj-ea"/>
                <a:cs typeface="+mj-cs"/>
              </a:rPr>
              <a:t> 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9600" y="3124200"/>
            <a:ext cx="77041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ud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|</a:t>
            </a:r>
            <a:r>
              <a:rPr lang="en-CA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|</a:t>
            </a:r>
            <a:r>
              <a:rPr lang="en-CA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1.00009(43)</a:t>
            </a:r>
            <a:r>
              <a:rPr lang="en-CA" sz="28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Vud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(24)</a:t>
            </a:r>
            <a:r>
              <a:rPr lang="en-CA" sz="28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Vus</a:t>
            </a:r>
            <a:endParaRPr lang="en-CA" sz="2800" i="1" baseline="-25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228600" y="3962400"/>
            <a:ext cx="8839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US" sz="2400" kern="0" dirty="0">
                <a:latin typeface="+mn-lt"/>
              </a:rPr>
              <a:t>A. </a:t>
            </a:r>
            <a:r>
              <a:rPr lang="en-US" sz="2400" kern="0" dirty="0" err="1">
                <a:latin typeface="+mn-lt"/>
              </a:rPr>
              <a:t>Bazavov</a:t>
            </a:r>
            <a:r>
              <a:rPr lang="en-US" sz="2400" kern="0" dirty="0">
                <a:latin typeface="+mn-lt"/>
              </a:rPr>
              <a:t> et al., Phys. Rev. </a:t>
            </a:r>
            <a:r>
              <a:rPr lang="en-US" sz="2400" kern="0" dirty="0" err="1">
                <a:latin typeface="+mn-lt"/>
              </a:rPr>
              <a:t>Lett</a:t>
            </a:r>
            <a:r>
              <a:rPr lang="en-US" sz="2400" kern="0" dirty="0">
                <a:latin typeface="+mn-lt"/>
              </a:rPr>
              <a:t>. 112, 112001 (2014)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US" sz="2400" kern="0" dirty="0">
                <a:latin typeface="+mn-lt"/>
              </a:rPr>
              <a:t>K</a:t>
            </a:r>
            <a:r>
              <a:rPr lang="en-US" sz="2400" kern="0" baseline="30000" dirty="0">
                <a:latin typeface="+mn-lt"/>
              </a:rPr>
              <a:t>+</a:t>
            </a:r>
            <a:r>
              <a:rPr lang="en-US" sz="2400" kern="0" dirty="0">
                <a:latin typeface="+mn-lt"/>
              </a:rPr>
              <a:t> → </a:t>
            </a:r>
            <a:r>
              <a:rPr lang="en-US" sz="2400" kern="0" dirty="0" err="1">
                <a:latin typeface="Symbol" pitchFamily="18" charset="2"/>
              </a:rPr>
              <a:t>p</a:t>
            </a:r>
            <a:r>
              <a:rPr lang="en-US" sz="2400" kern="0" baseline="30000" dirty="0" err="1">
                <a:latin typeface="+mn-lt"/>
              </a:rPr>
              <a:t>+</a:t>
            </a:r>
            <a:r>
              <a:rPr lang="en-US" sz="2400" kern="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kern="0" dirty="0" err="1">
                <a:latin typeface="Symbol" pitchFamily="18" charset="2"/>
              </a:rPr>
              <a:t>n</a:t>
            </a:r>
            <a:r>
              <a:rPr lang="en-US" sz="2400" kern="0" dirty="0">
                <a:latin typeface="Symbol" pitchFamily="18" charset="2"/>
              </a:rPr>
              <a:t>        </a:t>
            </a: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kern="0" dirty="0" err="1">
                <a:latin typeface="Times New Roman" pitchFamily="18" charset="0"/>
                <a:cs typeface="Times New Roman" pitchFamily="18" charset="0"/>
              </a:rPr>
              <a:t>Fermilab</a:t>
            </a:r>
            <a:r>
              <a:rPr lang="en-US" sz="2400" kern="0" dirty="0">
                <a:latin typeface="Times New Roman" pitchFamily="18" charset="0"/>
                <a:cs typeface="Times New Roman" pitchFamily="18" charset="0"/>
              </a:rPr>
              <a:t> Lattice and MILC Collaborations)</a:t>
            </a:r>
            <a:endParaRPr lang="en-US" sz="2400" kern="0" dirty="0">
              <a:latin typeface="+mn-lt"/>
            </a:endParaRP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endParaRPr lang="en-US" sz="1200" kern="0" dirty="0">
              <a:latin typeface="+mn-lt"/>
            </a:endParaRP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US" sz="2400" kern="0" dirty="0">
                <a:latin typeface="+mn-lt"/>
              </a:rPr>
              <a:t>				|</a:t>
            </a:r>
            <a:r>
              <a:rPr lang="en-US" sz="2400" kern="0" dirty="0" err="1">
                <a:latin typeface="+mn-lt"/>
              </a:rPr>
              <a:t>V</a:t>
            </a:r>
            <a:r>
              <a:rPr lang="en-US" sz="2400" kern="0" baseline="-25000" dirty="0" err="1">
                <a:latin typeface="+mn-lt"/>
              </a:rPr>
              <a:t>us</a:t>
            </a:r>
            <a:r>
              <a:rPr lang="en-US" sz="2400" kern="0" dirty="0">
                <a:latin typeface="+mn-lt"/>
              </a:rPr>
              <a:t>| = 0.22290(90)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endParaRPr lang="en-US" sz="1200" kern="0" dirty="0">
              <a:latin typeface="+mn-lt"/>
            </a:endParaRPr>
          </a:p>
          <a:p>
            <a:pPr marL="742950" lvl="1" indent="-28575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en-US" sz="2400" kern="0" dirty="0"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US" sz="2400" kern="0" dirty="0">
                <a:latin typeface="+mn-lt"/>
              </a:rPr>
              <a:t>In the Standard Model the CKM describes 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en-US" sz="2400" kern="0" dirty="0">
                <a:latin typeface="+mn-lt"/>
              </a:rPr>
              <a:t>    a unitary transformation.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85800" y="5876925"/>
            <a:ext cx="77041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ud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|</a:t>
            </a:r>
            <a:r>
              <a:rPr lang="en-CA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 |</a:t>
            </a:r>
            <a:r>
              <a:rPr lang="en-CA" sz="28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en-CA" sz="2800" i="1" baseline="-25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|</a:t>
            </a:r>
            <a:r>
              <a:rPr lang="en-CA" sz="28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0.99885(43)</a:t>
            </a:r>
            <a:r>
              <a:rPr lang="en-CA" sz="28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Vud</a:t>
            </a:r>
            <a:r>
              <a:rPr lang="en-CA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(40)</a:t>
            </a:r>
            <a:r>
              <a:rPr lang="en-CA" sz="2800" i="1" baseline="-250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Vus</a:t>
            </a:r>
            <a:endParaRPr lang="en-CA" sz="2800" i="1" baseline="-25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174625" y="904875"/>
            <a:ext cx="6875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/>
              <a:t>To first order, </a:t>
            </a:r>
            <a:r>
              <a:rPr lang="en-US" sz="2400">
                <a:latin typeface="Symbol" pitchFamily="18" charset="2"/>
              </a:rPr>
              <a:t>b</a:t>
            </a:r>
            <a:r>
              <a:rPr lang="en-US" sz="2400"/>
              <a:t> decay ft values can be expressed as:</a:t>
            </a:r>
          </a:p>
        </p:txBody>
      </p:sp>
      <p:grpSp>
        <p:nvGrpSpPr>
          <p:cNvPr id="14339" name="Group 4"/>
          <p:cNvGrpSpPr>
            <a:grpSpLocks/>
          </p:cNvGrpSpPr>
          <p:nvPr/>
        </p:nvGrpSpPr>
        <p:grpSpPr bwMode="auto">
          <a:xfrm>
            <a:off x="4065588" y="1544638"/>
            <a:ext cx="2079625" cy="893762"/>
            <a:chOff x="2561" y="973"/>
            <a:chExt cx="1310" cy="563"/>
          </a:xfrm>
        </p:grpSpPr>
        <p:sp>
          <p:nvSpPr>
            <p:cNvPr id="14364" name="Text Box 5"/>
            <p:cNvSpPr txBox="1">
              <a:spLocks noChangeArrowheads="1"/>
            </p:cNvSpPr>
            <p:nvPr/>
          </p:nvSpPr>
          <p:spPr bwMode="auto">
            <a:xfrm>
              <a:off x="2561" y="1104"/>
              <a:ext cx="5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>
                  <a:solidFill>
                    <a:srgbClr val="FF0903"/>
                  </a:solidFill>
                </a:rPr>
                <a:t>f t  =</a:t>
              </a:r>
            </a:p>
          </p:txBody>
        </p:sp>
        <p:sp>
          <p:nvSpPr>
            <p:cNvPr id="14365" name="Text Box 6"/>
            <p:cNvSpPr txBox="1">
              <a:spLocks noChangeArrowheads="1"/>
            </p:cNvSpPr>
            <p:nvPr/>
          </p:nvSpPr>
          <p:spPr bwMode="auto">
            <a:xfrm>
              <a:off x="3291" y="973"/>
              <a:ext cx="2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>
                  <a:solidFill>
                    <a:srgbClr val="FF0903"/>
                  </a:solidFill>
                </a:rPr>
                <a:t>K</a:t>
              </a:r>
            </a:p>
          </p:txBody>
        </p:sp>
        <p:sp>
          <p:nvSpPr>
            <p:cNvPr id="14366" name="Text Box 7"/>
            <p:cNvSpPr txBox="1">
              <a:spLocks noChangeArrowheads="1"/>
            </p:cNvSpPr>
            <p:nvPr/>
          </p:nvSpPr>
          <p:spPr bwMode="auto">
            <a:xfrm>
              <a:off x="3024" y="1248"/>
              <a:ext cx="84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>
                  <a:solidFill>
                    <a:srgbClr val="FF0903"/>
                  </a:solidFill>
                </a:rPr>
                <a:t>|M</a:t>
              </a:r>
              <a:r>
                <a:rPr lang="en-US" sz="2400" baseline="-25000">
                  <a:solidFill>
                    <a:srgbClr val="FF0903"/>
                  </a:solidFill>
                </a:rPr>
                <a:t>fi</a:t>
              </a:r>
              <a:r>
                <a:rPr lang="en-US" sz="2400">
                  <a:solidFill>
                    <a:srgbClr val="FF0903"/>
                  </a:solidFill>
                </a:rPr>
                <a:t>|</a:t>
              </a:r>
              <a:r>
                <a:rPr lang="en-US" sz="2400" baseline="30000">
                  <a:solidFill>
                    <a:srgbClr val="FF0903"/>
                  </a:solidFill>
                </a:rPr>
                <a:t>2</a:t>
              </a:r>
              <a:r>
                <a:rPr lang="en-US" sz="2400">
                  <a:solidFill>
                    <a:srgbClr val="FF0903"/>
                  </a:solidFill>
                </a:rPr>
                <a:t> g</a:t>
              </a:r>
              <a:r>
                <a:rPr lang="en-US" sz="2400" baseline="30000">
                  <a:solidFill>
                    <a:srgbClr val="FF0903"/>
                  </a:solidFill>
                </a:rPr>
                <a:t>2</a:t>
              </a:r>
              <a:endParaRPr lang="en-US" sz="2400">
                <a:solidFill>
                  <a:srgbClr val="FF0903"/>
                </a:solidFill>
              </a:endParaRPr>
            </a:p>
          </p:txBody>
        </p:sp>
        <p:sp>
          <p:nvSpPr>
            <p:cNvPr id="14367" name="Line 8"/>
            <p:cNvSpPr>
              <a:spLocks noChangeShapeType="1"/>
            </p:cNvSpPr>
            <p:nvPr/>
          </p:nvSpPr>
          <p:spPr bwMode="auto">
            <a:xfrm>
              <a:off x="3072" y="1248"/>
              <a:ext cx="768" cy="0"/>
            </a:xfrm>
            <a:prstGeom prst="line">
              <a:avLst/>
            </a:prstGeom>
            <a:noFill/>
            <a:ln w="19050">
              <a:solidFill>
                <a:srgbClr val="FF0903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</p:grpSp>
      <p:sp>
        <p:nvSpPr>
          <p:cNvPr id="427017" name="Text Box 9"/>
          <p:cNvSpPr txBox="1">
            <a:spLocks noChangeArrowheads="1"/>
          </p:cNvSpPr>
          <p:nvPr/>
        </p:nvSpPr>
        <p:spPr bwMode="auto">
          <a:xfrm>
            <a:off x="6477000" y="1219200"/>
            <a:ext cx="1412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solidFill>
                  <a:schemeClr val="tx2"/>
                </a:solidFill>
              </a:rPr>
              <a:t>constants</a:t>
            </a:r>
          </a:p>
        </p:txBody>
      </p:sp>
      <p:sp>
        <p:nvSpPr>
          <p:cNvPr id="427018" name="Text Box 10"/>
          <p:cNvSpPr txBox="1">
            <a:spLocks noChangeArrowheads="1"/>
          </p:cNvSpPr>
          <p:nvPr/>
        </p:nvSpPr>
        <p:spPr bwMode="auto">
          <a:xfrm>
            <a:off x="6870700" y="1828800"/>
            <a:ext cx="2120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solidFill>
                  <a:schemeClr val="tx2"/>
                </a:solidFill>
              </a:rPr>
              <a:t>Weak coupling</a:t>
            </a:r>
          </a:p>
          <a:p>
            <a:pPr eaLnBrk="1" hangingPunct="1"/>
            <a:r>
              <a:rPr lang="en-US" sz="2400">
                <a:solidFill>
                  <a:schemeClr val="tx2"/>
                </a:solidFill>
              </a:rPr>
              <a:t>strength</a:t>
            </a:r>
          </a:p>
        </p:txBody>
      </p:sp>
      <p:sp>
        <p:nvSpPr>
          <p:cNvPr id="427019" name="Text Box 11"/>
          <p:cNvSpPr txBox="1">
            <a:spLocks noChangeArrowheads="1"/>
          </p:cNvSpPr>
          <p:nvPr/>
        </p:nvSpPr>
        <p:spPr bwMode="auto">
          <a:xfrm>
            <a:off x="650875" y="1371600"/>
            <a:ext cx="305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solidFill>
                  <a:schemeClr val="tx2"/>
                </a:solidFill>
              </a:rPr>
              <a:t>phase space (Q-value)</a:t>
            </a:r>
          </a:p>
        </p:txBody>
      </p:sp>
      <p:sp>
        <p:nvSpPr>
          <p:cNvPr id="427020" name="Text Box 12"/>
          <p:cNvSpPr txBox="1">
            <a:spLocks noChangeArrowheads="1"/>
          </p:cNvSpPr>
          <p:nvPr/>
        </p:nvSpPr>
        <p:spPr bwMode="auto">
          <a:xfrm>
            <a:off x="422275" y="2057400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solidFill>
                  <a:schemeClr val="tx2"/>
                </a:solidFill>
              </a:rPr>
              <a:t>half-life, branching ratio</a:t>
            </a:r>
          </a:p>
        </p:txBody>
      </p:sp>
      <p:sp>
        <p:nvSpPr>
          <p:cNvPr id="427021" name="Line 13"/>
          <p:cNvSpPr>
            <a:spLocks noChangeShapeType="1"/>
          </p:cNvSpPr>
          <p:nvPr/>
        </p:nvSpPr>
        <p:spPr bwMode="auto">
          <a:xfrm>
            <a:off x="3733800" y="1676400"/>
            <a:ext cx="381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27022" name="Line 14"/>
          <p:cNvSpPr>
            <a:spLocks noChangeShapeType="1"/>
          </p:cNvSpPr>
          <p:nvPr/>
        </p:nvSpPr>
        <p:spPr bwMode="auto">
          <a:xfrm flipV="1">
            <a:off x="3698875" y="21336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27023" name="Line 15"/>
          <p:cNvSpPr>
            <a:spLocks noChangeShapeType="1"/>
          </p:cNvSpPr>
          <p:nvPr/>
        </p:nvSpPr>
        <p:spPr bwMode="auto">
          <a:xfrm flipH="1">
            <a:off x="5638800" y="1524000"/>
            <a:ext cx="838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27024" name="Line 16"/>
          <p:cNvSpPr>
            <a:spLocks noChangeShapeType="1"/>
          </p:cNvSpPr>
          <p:nvPr/>
        </p:nvSpPr>
        <p:spPr bwMode="auto">
          <a:xfrm flipH="1" flipV="1">
            <a:off x="6248400" y="2209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27025" name="Text Box 17"/>
          <p:cNvSpPr txBox="1">
            <a:spLocks noChangeArrowheads="1"/>
          </p:cNvSpPr>
          <p:nvPr/>
        </p:nvSpPr>
        <p:spPr bwMode="auto">
          <a:xfrm>
            <a:off x="228600" y="3232150"/>
            <a:ext cx="8208963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solidFill>
                  <a:schemeClr val="tx2"/>
                </a:solidFill>
              </a:rPr>
              <a:t>For the special case of 0</a:t>
            </a:r>
            <a:r>
              <a:rPr lang="en-US" sz="2400" baseline="30000">
                <a:solidFill>
                  <a:schemeClr val="tx2"/>
                </a:solidFill>
              </a:rPr>
              <a:t>+</a:t>
            </a:r>
            <a:r>
              <a:rPr lang="en-US" sz="2400">
                <a:solidFill>
                  <a:schemeClr val="tx2"/>
                </a:solidFill>
              </a:rPr>
              <a:t>     0</a:t>
            </a:r>
            <a:r>
              <a:rPr lang="en-US" sz="2400" baseline="30000">
                <a:solidFill>
                  <a:schemeClr val="tx2"/>
                </a:solidFill>
              </a:rPr>
              <a:t>+</a:t>
            </a:r>
            <a:r>
              <a:rPr lang="en-US" sz="2400">
                <a:solidFill>
                  <a:schemeClr val="tx2"/>
                </a:solidFill>
              </a:rPr>
              <a:t> (pure Fermi) </a:t>
            </a:r>
            <a:r>
              <a:rPr lang="en-US" sz="2400">
                <a:solidFill>
                  <a:schemeClr val="tx2"/>
                </a:solidFill>
                <a:latin typeface="Symbol" pitchFamily="18" charset="2"/>
              </a:rPr>
              <a:t>b</a:t>
            </a:r>
            <a:r>
              <a:rPr lang="en-US" sz="2400">
                <a:solidFill>
                  <a:schemeClr val="tx2"/>
                </a:solidFill>
              </a:rPr>
              <a:t> decays between </a:t>
            </a:r>
          </a:p>
          <a:p>
            <a:pPr eaLnBrk="1" hangingPunct="1"/>
            <a:r>
              <a:rPr lang="en-US" sz="2400">
                <a:solidFill>
                  <a:schemeClr val="tx2"/>
                </a:solidFill>
              </a:rPr>
              <a:t>isobaric analogue states (superallowed) the matrix element is</a:t>
            </a:r>
          </a:p>
          <a:p>
            <a:pPr eaLnBrk="1" hangingPunct="1"/>
            <a:r>
              <a:rPr lang="en-US" sz="2400">
                <a:solidFill>
                  <a:schemeClr val="tx2"/>
                </a:solidFill>
              </a:rPr>
              <a:t>that of an isospin ladder operator: 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             |M</a:t>
            </a:r>
            <a:r>
              <a:rPr lang="en-US" sz="2400" baseline="-25000">
                <a:solidFill>
                  <a:srgbClr val="FF0000"/>
                </a:solidFill>
              </a:rPr>
              <a:t>fi</a:t>
            </a:r>
            <a:r>
              <a:rPr lang="en-US" sz="2400">
                <a:solidFill>
                  <a:srgbClr val="FF0000"/>
                </a:solidFill>
              </a:rPr>
              <a:t>|</a:t>
            </a:r>
            <a:r>
              <a:rPr lang="en-US" sz="2400" baseline="30000">
                <a:solidFill>
                  <a:srgbClr val="FF0000"/>
                </a:solidFill>
              </a:rPr>
              <a:t>2</a:t>
            </a:r>
            <a:r>
              <a:rPr lang="en-US" sz="2400">
                <a:solidFill>
                  <a:srgbClr val="FF0000"/>
                </a:solidFill>
              </a:rPr>
              <a:t>  =  (T – T</a:t>
            </a:r>
            <a:r>
              <a:rPr lang="en-US" sz="2400" baseline="-25000">
                <a:solidFill>
                  <a:srgbClr val="FF0000"/>
                </a:solidFill>
              </a:rPr>
              <a:t>Z</a:t>
            </a:r>
            <a:r>
              <a:rPr lang="en-US" sz="2400">
                <a:solidFill>
                  <a:srgbClr val="FF0000"/>
                </a:solidFill>
              </a:rPr>
              <a:t>)(T + T</a:t>
            </a:r>
            <a:r>
              <a:rPr lang="en-US" sz="2400" baseline="-25000">
                <a:solidFill>
                  <a:srgbClr val="FF0000"/>
                </a:solidFill>
              </a:rPr>
              <a:t>Z</a:t>
            </a:r>
            <a:r>
              <a:rPr lang="en-US" sz="2400">
                <a:solidFill>
                  <a:srgbClr val="FF0000"/>
                </a:solidFill>
              </a:rPr>
              <a:t> + 1) =   2    (for T=1) </a:t>
            </a:r>
          </a:p>
        </p:txBody>
      </p:sp>
      <p:sp>
        <p:nvSpPr>
          <p:cNvPr id="427026" name="Text Box 18"/>
          <p:cNvSpPr txBox="1">
            <a:spLocks noChangeArrowheads="1"/>
          </p:cNvSpPr>
          <p:nvPr/>
        </p:nvSpPr>
        <p:spPr bwMode="auto">
          <a:xfrm>
            <a:off x="304800" y="5267325"/>
            <a:ext cx="8186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solidFill>
                  <a:schemeClr val="tx2"/>
                </a:solidFill>
              </a:rPr>
              <a:t>Strategy: Measure superallowed ft-values,  deduce G</a:t>
            </a:r>
            <a:r>
              <a:rPr lang="en-US" sz="2400" baseline="-25000">
                <a:solidFill>
                  <a:schemeClr val="tx2"/>
                </a:solidFill>
              </a:rPr>
              <a:t>V</a:t>
            </a:r>
            <a:r>
              <a:rPr lang="en-US" sz="2400">
                <a:solidFill>
                  <a:schemeClr val="tx2"/>
                </a:solidFill>
              </a:rPr>
              <a:t> and V</a:t>
            </a:r>
            <a:r>
              <a:rPr lang="en-US" sz="2400" baseline="-25000">
                <a:solidFill>
                  <a:schemeClr val="tx2"/>
                </a:solidFill>
              </a:rPr>
              <a:t>ud</a:t>
            </a:r>
            <a:r>
              <a:rPr lang="en-US" sz="2400">
                <a:solidFill>
                  <a:schemeClr val="tx2"/>
                </a:solidFill>
              </a:rPr>
              <a:t>: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438400" y="5791200"/>
            <a:ext cx="1524000" cy="914400"/>
            <a:chOff x="1178" y="3696"/>
            <a:chExt cx="960" cy="576"/>
          </a:xfrm>
        </p:grpSpPr>
        <p:sp>
          <p:nvSpPr>
            <p:cNvPr id="14360" name="Text Box 20"/>
            <p:cNvSpPr txBox="1">
              <a:spLocks noChangeArrowheads="1"/>
            </p:cNvSpPr>
            <p:nvPr/>
          </p:nvSpPr>
          <p:spPr bwMode="auto">
            <a:xfrm>
              <a:off x="1824" y="3696"/>
              <a:ext cx="2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>
                  <a:solidFill>
                    <a:srgbClr val="FF0903"/>
                  </a:solidFill>
                </a:rPr>
                <a:t>K</a:t>
              </a:r>
            </a:p>
          </p:txBody>
        </p:sp>
        <p:sp>
          <p:nvSpPr>
            <p:cNvPr id="14361" name="Text Box 21"/>
            <p:cNvSpPr txBox="1">
              <a:spLocks noChangeArrowheads="1"/>
            </p:cNvSpPr>
            <p:nvPr/>
          </p:nvSpPr>
          <p:spPr bwMode="auto">
            <a:xfrm>
              <a:off x="1766" y="3984"/>
              <a:ext cx="3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>
                  <a:solidFill>
                    <a:srgbClr val="FF0903"/>
                  </a:solidFill>
                </a:rPr>
                <a:t>2 ft</a:t>
              </a:r>
            </a:p>
          </p:txBody>
        </p:sp>
        <p:sp>
          <p:nvSpPr>
            <p:cNvPr id="14362" name="Line 22"/>
            <p:cNvSpPr>
              <a:spLocks noChangeShapeType="1"/>
            </p:cNvSpPr>
            <p:nvPr/>
          </p:nvSpPr>
          <p:spPr bwMode="auto">
            <a:xfrm flipV="1">
              <a:off x="1776" y="3984"/>
              <a:ext cx="336" cy="13"/>
            </a:xfrm>
            <a:prstGeom prst="line">
              <a:avLst/>
            </a:prstGeom>
            <a:noFill/>
            <a:ln w="19050">
              <a:solidFill>
                <a:srgbClr val="FF0903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4363" name="Text Box 23"/>
            <p:cNvSpPr txBox="1">
              <a:spLocks noChangeArrowheads="1"/>
            </p:cNvSpPr>
            <p:nvPr/>
          </p:nvSpPr>
          <p:spPr bwMode="auto">
            <a:xfrm>
              <a:off x="1178" y="3834"/>
              <a:ext cx="57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>
                  <a:solidFill>
                    <a:srgbClr val="FF0903"/>
                  </a:solidFill>
                </a:rPr>
                <a:t>G</a:t>
              </a:r>
              <a:r>
                <a:rPr lang="en-US" sz="2400" baseline="-25000">
                  <a:solidFill>
                    <a:srgbClr val="FF0903"/>
                  </a:solidFill>
                </a:rPr>
                <a:t>V</a:t>
              </a:r>
              <a:r>
                <a:rPr lang="en-US" sz="2400" baseline="30000">
                  <a:solidFill>
                    <a:srgbClr val="FF0903"/>
                  </a:solidFill>
                </a:rPr>
                <a:t>2</a:t>
              </a:r>
              <a:r>
                <a:rPr lang="en-US" sz="2400">
                  <a:solidFill>
                    <a:srgbClr val="FF0903"/>
                  </a:solidFill>
                </a:rPr>
                <a:t> =</a:t>
              </a:r>
            </a:p>
          </p:txBody>
        </p:sp>
      </p:grpSp>
      <p:sp>
        <p:nvSpPr>
          <p:cNvPr id="427032" name="Text Box 24"/>
          <p:cNvSpPr txBox="1">
            <a:spLocks noChangeArrowheads="1"/>
          </p:cNvSpPr>
          <p:nvPr/>
        </p:nvSpPr>
        <p:spPr bwMode="auto">
          <a:xfrm>
            <a:off x="4648200" y="6019800"/>
            <a:ext cx="2324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solidFill>
                  <a:srgbClr val="FF0903"/>
                </a:solidFill>
              </a:rPr>
              <a:t>|V</a:t>
            </a:r>
            <a:r>
              <a:rPr lang="en-US" sz="2400" baseline="-25000">
                <a:solidFill>
                  <a:srgbClr val="FF0903"/>
                </a:solidFill>
              </a:rPr>
              <a:t>ud</a:t>
            </a:r>
            <a:r>
              <a:rPr lang="en-US" sz="2400">
                <a:solidFill>
                  <a:srgbClr val="FF0903"/>
                </a:solidFill>
              </a:rPr>
              <a:t>| = G</a:t>
            </a:r>
            <a:r>
              <a:rPr lang="en-US" sz="2400" baseline="-25000">
                <a:solidFill>
                  <a:srgbClr val="FF0903"/>
                </a:solidFill>
              </a:rPr>
              <a:t>V</a:t>
            </a:r>
            <a:r>
              <a:rPr lang="en-US" sz="2400">
                <a:solidFill>
                  <a:srgbClr val="FF0903"/>
                </a:solidFill>
              </a:rPr>
              <a:t> / G</a:t>
            </a:r>
            <a:r>
              <a:rPr lang="en-US" sz="2400" baseline="-25000">
                <a:solidFill>
                  <a:srgbClr val="FF0903"/>
                </a:solidFill>
              </a:rPr>
              <a:t>F</a:t>
            </a:r>
            <a:endParaRPr lang="en-US" sz="2400">
              <a:solidFill>
                <a:srgbClr val="FF0903"/>
              </a:solidFill>
            </a:endParaRPr>
          </a:p>
        </p:txBody>
      </p:sp>
      <p:sp>
        <p:nvSpPr>
          <p:cNvPr id="427033" name="Text Box 25"/>
          <p:cNvSpPr txBox="1">
            <a:spLocks noChangeArrowheads="1"/>
          </p:cNvSpPr>
          <p:nvPr/>
        </p:nvSpPr>
        <p:spPr bwMode="auto">
          <a:xfrm>
            <a:off x="4343400" y="2590800"/>
            <a:ext cx="2130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>
                <a:solidFill>
                  <a:schemeClr val="tx2"/>
                </a:solidFill>
              </a:rPr>
              <a:t>matrix element</a:t>
            </a:r>
          </a:p>
        </p:txBody>
      </p:sp>
      <p:sp>
        <p:nvSpPr>
          <p:cNvPr id="427034" name="Line 26"/>
          <p:cNvSpPr>
            <a:spLocks noChangeShapeType="1"/>
          </p:cNvSpPr>
          <p:nvPr/>
        </p:nvSpPr>
        <p:spPr bwMode="auto">
          <a:xfrm flipV="1">
            <a:off x="5334000" y="2438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27035" name="Text Box 27"/>
          <p:cNvSpPr txBox="1">
            <a:spLocks noChangeArrowheads="1"/>
          </p:cNvSpPr>
          <p:nvPr/>
        </p:nvSpPr>
        <p:spPr bwMode="auto">
          <a:xfrm>
            <a:off x="152400" y="5927725"/>
            <a:ext cx="1900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9900CC"/>
                </a:solidFill>
              </a:rPr>
              <a:t>Vector coupling</a:t>
            </a:r>
          </a:p>
          <a:p>
            <a:pPr eaLnBrk="1" hangingPunct="1"/>
            <a:r>
              <a:rPr lang="en-US">
                <a:solidFill>
                  <a:srgbClr val="9900CC"/>
                </a:solidFill>
              </a:rPr>
              <a:t>constant</a:t>
            </a:r>
          </a:p>
        </p:txBody>
      </p:sp>
      <p:sp>
        <p:nvSpPr>
          <p:cNvPr id="427036" name="Text Box 28"/>
          <p:cNvSpPr txBox="1">
            <a:spLocks noChangeArrowheads="1"/>
          </p:cNvSpPr>
          <p:nvPr/>
        </p:nvSpPr>
        <p:spPr bwMode="auto">
          <a:xfrm>
            <a:off x="7243763" y="5943600"/>
            <a:ext cx="1841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>
                <a:solidFill>
                  <a:srgbClr val="9900CC"/>
                </a:solidFill>
              </a:rPr>
              <a:t>Fermi coupling</a:t>
            </a:r>
          </a:p>
          <a:p>
            <a:pPr eaLnBrk="1" hangingPunct="1"/>
            <a:r>
              <a:rPr lang="en-US">
                <a:solidFill>
                  <a:srgbClr val="9900CC"/>
                </a:solidFill>
              </a:rPr>
              <a:t>constant</a:t>
            </a:r>
          </a:p>
        </p:txBody>
      </p:sp>
      <p:sp>
        <p:nvSpPr>
          <p:cNvPr id="427037" name="Line 29"/>
          <p:cNvSpPr>
            <a:spLocks noChangeShapeType="1"/>
          </p:cNvSpPr>
          <p:nvPr/>
        </p:nvSpPr>
        <p:spPr bwMode="auto">
          <a:xfrm>
            <a:off x="2057400" y="6248400"/>
            <a:ext cx="381000" cy="0"/>
          </a:xfrm>
          <a:prstGeom prst="line">
            <a:avLst/>
          </a:prstGeom>
          <a:noFill/>
          <a:ln w="9525">
            <a:solidFill>
              <a:srgbClr val="99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27038" name="Line 30"/>
          <p:cNvSpPr>
            <a:spLocks noChangeShapeType="1"/>
          </p:cNvSpPr>
          <p:nvPr/>
        </p:nvSpPr>
        <p:spPr bwMode="auto">
          <a:xfrm flipH="1">
            <a:off x="6934200" y="6324600"/>
            <a:ext cx="304800" cy="0"/>
          </a:xfrm>
          <a:prstGeom prst="line">
            <a:avLst/>
          </a:prstGeom>
          <a:noFill/>
          <a:ln w="9525">
            <a:solidFill>
              <a:srgbClr val="99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27039" name="Line 31"/>
          <p:cNvSpPr>
            <a:spLocks noChangeShapeType="1"/>
          </p:cNvSpPr>
          <p:nvPr/>
        </p:nvSpPr>
        <p:spPr bwMode="auto">
          <a:xfrm>
            <a:off x="3581400" y="3505200"/>
            <a:ext cx="30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 bwMode="auto">
          <a:xfrm>
            <a:off x="685800" y="304800"/>
            <a:ext cx="8229600" cy="6096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en-US" sz="3200" kern="0" dirty="0" err="1">
                <a:latin typeface="+mj-lt"/>
                <a:ea typeface="+mj-ea"/>
                <a:cs typeface="+mj-cs"/>
              </a:rPr>
              <a:t>V</a:t>
            </a:r>
            <a:r>
              <a:rPr lang="en-US" sz="3200" kern="0" baseline="-25000" dirty="0" err="1">
                <a:latin typeface="+mj-lt"/>
                <a:ea typeface="+mj-ea"/>
                <a:cs typeface="+mj-cs"/>
              </a:rPr>
              <a:t>ud</a:t>
            </a:r>
            <a:r>
              <a:rPr lang="en-US" sz="3200" kern="0" dirty="0">
                <a:latin typeface="+mj-lt"/>
                <a:ea typeface="+mj-ea"/>
                <a:cs typeface="+mj-cs"/>
              </a:rPr>
              <a:t> from </a:t>
            </a:r>
            <a:r>
              <a:rPr lang="en-US" sz="3200" kern="0" dirty="0" err="1">
                <a:latin typeface="+mj-lt"/>
                <a:ea typeface="+mj-ea"/>
                <a:cs typeface="+mj-cs"/>
              </a:rPr>
              <a:t>Superallowed</a:t>
            </a:r>
            <a:r>
              <a:rPr lang="en-US" sz="3200" kern="0" dirty="0">
                <a:latin typeface="+mj-lt"/>
                <a:ea typeface="+mj-ea"/>
                <a:cs typeface="+mj-cs"/>
              </a:rPr>
              <a:t> Fermi </a:t>
            </a:r>
            <a:r>
              <a:rPr lang="en-US" sz="3200" kern="0" dirty="0">
                <a:latin typeface="Symbol" pitchFamily="18" charset="2"/>
                <a:ea typeface="+mj-ea"/>
                <a:cs typeface="+mj-cs"/>
              </a:rPr>
              <a:t>b</a:t>
            </a:r>
            <a:r>
              <a:rPr lang="en-US" sz="3200" kern="0" dirty="0">
                <a:latin typeface="+mj-lt"/>
                <a:ea typeface="+mj-ea"/>
                <a:cs typeface="+mj-cs"/>
              </a:rPr>
              <a:t> Decay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017" grpId="0"/>
      <p:bldP spid="427018" grpId="0"/>
      <p:bldP spid="427019" grpId="0"/>
      <p:bldP spid="427020" grpId="0"/>
      <p:bldP spid="427021" grpId="0" animBg="1"/>
      <p:bldP spid="427022" grpId="0" animBg="1"/>
      <p:bldP spid="427023" grpId="0" animBg="1"/>
      <p:bldP spid="427024" grpId="0" animBg="1"/>
      <p:bldP spid="427025" grpId="0"/>
      <p:bldP spid="427026" grpId="0"/>
      <p:bldP spid="427032" grpId="0"/>
      <p:bldP spid="427033" grpId="0"/>
      <p:bldP spid="427034" grpId="0" animBg="1"/>
      <p:bldP spid="427035" grpId="0"/>
      <p:bldP spid="427036" grpId="0"/>
      <p:bldP spid="427037" grpId="0" animBg="1"/>
      <p:bldP spid="427038" grpId="0" animBg="1"/>
      <p:bldP spid="4270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ftvals.png"/>
          <p:cNvPicPr>
            <a:picLocks noChangeAspect="1" noChangeArrowheads="1"/>
          </p:cNvPicPr>
          <p:nvPr/>
        </p:nvPicPr>
        <p:blipFill>
          <a:blip r:embed="rId2" cstate="print"/>
          <a:srcRect l="4282"/>
          <a:stretch>
            <a:fillRect/>
          </a:stretch>
        </p:blipFill>
        <p:spPr bwMode="auto">
          <a:xfrm>
            <a:off x="742950" y="838200"/>
            <a:ext cx="7867650" cy="586898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5363" name="Shape 63"/>
          <p:cNvSpPr>
            <a:spLocks noGrp="1"/>
          </p:cNvSpPr>
          <p:nvPr>
            <p:ph type="title"/>
          </p:nvPr>
        </p:nvSpPr>
        <p:spPr>
          <a:xfrm>
            <a:off x="2057400" y="304800"/>
            <a:ext cx="5715000" cy="714375"/>
          </a:xfrm>
        </p:spPr>
        <p:txBody>
          <a:bodyPr/>
          <a:lstStyle/>
          <a:p>
            <a:r>
              <a:rPr lang="en-US" sz="4800" smtClean="0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sz="4800" smtClean="0">
                <a:solidFill>
                  <a:srgbClr val="000000"/>
                </a:solidFill>
              </a:rPr>
              <a:t> decay ft-values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Content Placeholder 10" descr="superallowed_Ft_26_05_09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l="3452" t="13559" r="8800" b="5086"/>
          <a:stretch>
            <a:fillRect/>
          </a:stretch>
        </p:blipFill>
        <p:spPr>
          <a:xfrm>
            <a:off x="914400" y="1576388"/>
            <a:ext cx="7010400" cy="5022850"/>
          </a:xfrm>
        </p:spPr>
      </p:pic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ln w="412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3200" smtClean="0"/>
              <a:t>Superallowed </a:t>
            </a:r>
            <a:r>
              <a:rPr lang="en-US" sz="3200" dirty="0">
                <a:latin typeface="Lucida Calligraphy" pitchFamily="66" charset="0"/>
              </a:rPr>
              <a:t>ft</a:t>
            </a:r>
            <a:r>
              <a:rPr lang="en-US" sz="3200" dirty="0"/>
              <a:t>-values</a:t>
            </a:r>
          </a:p>
        </p:txBody>
      </p:sp>
      <p:sp>
        <p:nvSpPr>
          <p:cNvPr id="16388" name="AutoShape 6"/>
          <p:cNvSpPr>
            <a:spLocks/>
          </p:cNvSpPr>
          <p:nvPr/>
        </p:nvSpPr>
        <p:spPr bwMode="auto">
          <a:xfrm flipH="1">
            <a:off x="7848600" y="2057400"/>
            <a:ext cx="358775" cy="3733800"/>
          </a:xfrm>
          <a:prstGeom prst="leftBrace">
            <a:avLst>
              <a:gd name="adj1" fmla="val 49771"/>
              <a:gd name="adj2" fmla="val 50000"/>
            </a:avLst>
          </a:prstGeom>
          <a:noFill/>
          <a:ln w="2540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8153400" y="3657600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 sz="2400">
                <a:solidFill>
                  <a:srgbClr val="CC3300"/>
                </a:solidFill>
                <a:latin typeface="Arial" pitchFamily="34" charset="0"/>
              </a:rPr>
              <a:t>2%</a:t>
            </a:r>
            <a:endParaRPr lang="en-US" sz="2400">
              <a:solidFill>
                <a:srgbClr val="CC3300"/>
              </a:solidFill>
              <a:latin typeface="Arial" pitchFamily="34" charset="0"/>
            </a:endParaRPr>
          </a:p>
        </p:txBody>
      </p:sp>
      <p:grpSp>
        <p:nvGrpSpPr>
          <p:cNvPr id="16390" name="Group 13"/>
          <p:cNvGrpSpPr>
            <a:grpSpLocks/>
          </p:cNvGrpSpPr>
          <p:nvPr/>
        </p:nvGrpSpPr>
        <p:grpSpPr bwMode="auto">
          <a:xfrm>
            <a:off x="1752600" y="1752600"/>
            <a:ext cx="4352925" cy="898525"/>
            <a:chOff x="1752600" y="2078038"/>
            <a:chExt cx="4352696" cy="898227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752600" y="2285932"/>
              <a:ext cx="784184" cy="461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sz="2400" dirty="0">
                  <a:solidFill>
                    <a:schemeClr val="accent2">
                      <a:lumMod val="75000"/>
                    </a:schemeClr>
                  </a:solidFill>
                  <a:latin typeface="Lucida Calligraphy" pitchFamily="66" charset="0"/>
                </a:rPr>
                <a:t>ft</a:t>
              </a:r>
              <a:r>
                <a:rPr lang="en-US" sz="2400" dirty="0">
                  <a:solidFill>
                    <a:schemeClr val="accent2">
                      <a:lumMod val="75000"/>
                    </a:schemeClr>
                  </a:solidFill>
                </a:rPr>
                <a:t>  </a:t>
              </a:r>
              <a:r>
                <a:rPr lang="en-US" sz="2400" dirty="0">
                  <a:solidFill>
                    <a:schemeClr val="accent2">
                      <a:lumMod val="75000"/>
                    </a:schemeClr>
                  </a:solidFill>
                  <a:latin typeface="Times New Roman"/>
                  <a:cs typeface="Times New Roman"/>
                </a:rPr>
                <a:t>≈</a:t>
              </a:r>
              <a:endParaRPr lang="en-US" sz="24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835218" y="2078038"/>
              <a:ext cx="380980" cy="461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sz="2400" dirty="0">
                  <a:solidFill>
                    <a:schemeClr val="accent2">
                      <a:lumMod val="75000"/>
                    </a:schemeClr>
                  </a:solidFill>
                </a:rPr>
                <a:t>K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2590756" y="2514456"/>
              <a:ext cx="858793" cy="461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sz="2400" dirty="0">
                  <a:solidFill>
                    <a:schemeClr val="accent2">
                      <a:lumMod val="75000"/>
                    </a:schemeClr>
                  </a:solidFill>
                </a:rPr>
                <a:t>2 G</a:t>
              </a:r>
              <a:r>
                <a:rPr lang="en-US" sz="2400" baseline="-25000" dirty="0">
                  <a:solidFill>
                    <a:schemeClr val="accent2">
                      <a:lumMod val="75000"/>
                    </a:schemeClr>
                  </a:solidFill>
                </a:rPr>
                <a:t>v</a:t>
              </a:r>
              <a:r>
                <a:rPr lang="en-US" sz="2400" baseline="30000" dirty="0">
                  <a:solidFill>
                    <a:schemeClr val="accent2">
                      <a:lumMod val="75000"/>
                    </a:schemeClr>
                  </a:solidFill>
                </a:rPr>
                <a:t>2</a:t>
              </a:r>
              <a:endParaRPr lang="en-US" sz="24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606630" y="2514456"/>
              <a:ext cx="822282" cy="0"/>
            </a:xfrm>
            <a:prstGeom prst="line">
              <a:avLst/>
            </a:prstGeom>
            <a:noFill/>
            <a:ln w="2222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Text Box 5"/>
            <p:cNvSpPr txBox="1">
              <a:spLocks noChangeArrowheads="1"/>
            </p:cNvSpPr>
            <p:nvPr/>
          </p:nvSpPr>
          <p:spPr bwMode="auto">
            <a:xfrm>
              <a:off x="3581304" y="2285932"/>
              <a:ext cx="2523992" cy="461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sz="2400" dirty="0">
                  <a:solidFill>
                    <a:schemeClr val="accent2">
                      <a:lumMod val="75000"/>
                    </a:schemeClr>
                  </a:solidFill>
                </a:rPr>
                <a:t>=  constant  (CVC)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763000" cy="762000"/>
          </a:xfrm>
          <a:ln w="412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err="1" smtClean="0"/>
              <a:t>Superallowed</a:t>
            </a:r>
            <a:r>
              <a:rPr lang="en-US" dirty="0" smtClean="0"/>
              <a:t> </a:t>
            </a:r>
            <a:r>
              <a:rPr lang="en-US" dirty="0"/>
              <a:t>Fermi </a:t>
            </a:r>
            <a:r>
              <a:rPr lang="en-US" dirty="0">
                <a:latin typeface="Symbol" pitchFamily="18" charset="2"/>
              </a:rPr>
              <a:t>b</a:t>
            </a:r>
            <a:r>
              <a:rPr lang="en-US" dirty="0"/>
              <a:t> Decay: Corrections</a:t>
            </a: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762000" y="1143000"/>
            <a:ext cx="8001000" cy="495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342900" indent="-342900">
              <a:lnSpc>
                <a:spcPct val="11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Symbol" pitchFamily="18" charset="2"/>
              <a:buNone/>
            </a:pPr>
            <a:endParaRPr lang="en-US"/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Symbol" pitchFamily="18" charset="2"/>
              <a:buChar char="·"/>
            </a:pPr>
            <a:endParaRPr lang="en-US"/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Symbol" pitchFamily="18" charset="2"/>
              <a:buChar char="·"/>
            </a:pPr>
            <a:endParaRPr lang="en-US" sz="1800"/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Symbol" pitchFamily="18" charset="2"/>
              <a:buChar char="·"/>
            </a:pPr>
            <a:endParaRPr lang="en-US" sz="1800"/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Symbol" pitchFamily="18" charset="2"/>
              <a:buChar char="·"/>
            </a:pPr>
            <a:endParaRPr lang="en-US" sz="1800"/>
          </a:p>
          <a:p>
            <a:pPr marL="342900" indent="-342900">
              <a:lnSpc>
                <a:spcPct val="115000"/>
              </a:lnSpc>
              <a:spcBef>
                <a:spcPct val="20000"/>
              </a:spcBef>
              <a:spcAft>
                <a:spcPct val="10000"/>
              </a:spcAft>
              <a:buClr>
                <a:schemeClr val="tx1"/>
              </a:buClr>
              <a:buSzPct val="100000"/>
              <a:buFont typeface="Symbol" pitchFamily="18" charset="2"/>
              <a:buNone/>
            </a:pPr>
            <a:endParaRPr lang="en-US" sz="180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438400" y="2743200"/>
            <a:ext cx="2590800" cy="581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0">
                <a:latin typeface="Times" pitchFamily="18" charset="0"/>
              </a:rPr>
              <a:t>Calculated corrections (~1%) (nucleus dependent) 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V="1">
            <a:off x="3352800" y="2057400"/>
            <a:ext cx="228600" cy="685800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H="1" flipV="1">
            <a:off x="2590800" y="2057400"/>
            <a:ext cx="228600" cy="685800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327650" y="2695575"/>
            <a:ext cx="2978150" cy="581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0">
                <a:latin typeface="Times" pitchFamily="18" charset="0"/>
              </a:rPr>
              <a:t>Inner radiative correction (~2.4%) (nucleus independent)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V="1">
            <a:off x="6089650" y="2209800"/>
            <a:ext cx="158750" cy="533400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066800" y="2940050"/>
            <a:ext cx="129540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0">
                <a:latin typeface="Times" pitchFamily="18" charset="0"/>
              </a:rPr>
              <a:t>Experiment</a:t>
            </a:r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 flipH="1" flipV="1">
            <a:off x="1676400" y="1981200"/>
            <a:ext cx="152400" cy="914400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108" name="Text Box 13"/>
          <p:cNvSpPr txBox="1">
            <a:spLocks noChangeArrowheads="1"/>
          </p:cNvSpPr>
          <p:nvPr/>
        </p:nvSpPr>
        <p:spPr bwMode="auto">
          <a:xfrm>
            <a:off x="7239000" y="2209800"/>
            <a:ext cx="1828800" cy="338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0">
                <a:latin typeface="Times" pitchFamily="18" charset="0"/>
              </a:rPr>
              <a:t>CVC Hypothesis</a:t>
            </a:r>
          </a:p>
        </p:txBody>
      </p:sp>
      <p:sp>
        <p:nvSpPr>
          <p:cNvPr id="4109" name="Line 14"/>
          <p:cNvSpPr>
            <a:spLocks noChangeShapeType="1"/>
          </p:cNvSpPr>
          <p:nvPr/>
        </p:nvSpPr>
        <p:spPr bwMode="auto">
          <a:xfrm flipH="1" flipV="1">
            <a:off x="7696200" y="1981200"/>
            <a:ext cx="228600" cy="228600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762000" y="1295400"/>
          <a:ext cx="7418388" cy="981075"/>
        </p:xfrm>
        <a:graphic>
          <a:graphicData uri="http://schemas.openxmlformats.org/presentationml/2006/ole">
            <p:oleObj spid="_x0000_s4098" name="Equation" r:id="rId4" imgW="3263760" imgH="431640" progId="Equation.3">
              <p:embed/>
            </p:oleObj>
          </a:graphicData>
        </a:graphic>
      </p:graphicFrame>
      <p:sp>
        <p:nvSpPr>
          <p:cNvPr id="4110" name="TextBox 14"/>
          <p:cNvSpPr txBox="1">
            <a:spLocks noChangeArrowheads="1"/>
          </p:cNvSpPr>
          <p:nvPr/>
        </p:nvSpPr>
        <p:spPr bwMode="auto">
          <a:xfrm>
            <a:off x="609600" y="1524000"/>
            <a:ext cx="6096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Lucida Calligraphy" pitchFamily="66" charset="0"/>
              </a:rPr>
              <a:t>Ft</a:t>
            </a:r>
            <a:endParaRPr lang="en-US">
              <a:latin typeface="Lucida Calligraphy" pitchFamily="66" charset="0"/>
            </a:endParaRPr>
          </a:p>
        </p:txBody>
      </p:sp>
      <p:sp>
        <p:nvSpPr>
          <p:cNvPr id="4111" name="Line 6"/>
          <p:cNvSpPr>
            <a:spLocks noChangeShapeType="1"/>
          </p:cNvSpPr>
          <p:nvPr/>
        </p:nvSpPr>
        <p:spPr bwMode="auto">
          <a:xfrm flipV="1">
            <a:off x="3886200" y="2057400"/>
            <a:ext cx="381000" cy="685800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4112" name="Text Box 10"/>
          <p:cNvSpPr txBox="1">
            <a:spLocks noChangeArrowheads="1"/>
          </p:cNvSpPr>
          <p:nvPr/>
        </p:nvSpPr>
        <p:spPr bwMode="auto">
          <a:xfrm>
            <a:off x="76200" y="2286000"/>
            <a:ext cx="1219200" cy="584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0">
                <a:latin typeface="Times" pitchFamily="18" charset="0"/>
              </a:rPr>
              <a:t>“Corrected” ft value</a:t>
            </a:r>
          </a:p>
        </p:txBody>
      </p:sp>
      <p:sp>
        <p:nvSpPr>
          <p:cNvPr id="4113" name="Line 9"/>
          <p:cNvSpPr>
            <a:spLocks noChangeShapeType="1"/>
          </p:cNvSpPr>
          <p:nvPr/>
        </p:nvSpPr>
        <p:spPr bwMode="auto">
          <a:xfrm flipV="1">
            <a:off x="609600" y="1981200"/>
            <a:ext cx="234950" cy="304800"/>
          </a:xfrm>
          <a:prstGeom prst="line">
            <a:avLst/>
          </a:prstGeom>
          <a:noFill/>
          <a:ln w="28575" cap="sq">
            <a:solidFill>
              <a:srgbClr val="FF33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endParaRPr lang="en-CA"/>
          </a:p>
        </p:txBody>
      </p:sp>
      <p:grpSp>
        <p:nvGrpSpPr>
          <p:cNvPr id="4114" name="Group 23"/>
          <p:cNvGrpSpPr>
            <a:grpSpLocks/>
          </p:cNvGrpSpPr>
          <p:nvPr/>
        </p:nvGrpSpPr>
        <p:grpSpPr bwMode="auto">
          <a:xfrm>
            <a:off x="228600" y="3505200"/>
            <a:ext cx="8686800" cy="2478088"/>
            <a:chOff x="228600" y="3505200"/>
            <a:chExt cx="8686800" cy="2477601"/>
          </a:xfrm>
        </p:grpSpPr>
        <p:grpSp>
          <p:nvGrpSpPr>
            <p:cNvPr id="4116" name="Group 19"/>
            <p:cNvGrpSpPr>
              <a:grpSpLocks/>
            </p:cNvGrpSpPr>
            <p:nvPr/>
          </p:nvGrpSpPr>
          <p:grpSpPr bwMode="auto">
            <a:xfrm>
              <a:off x="228600" y="3505200"/>
              <a:ext cx="8686800" cy="2477601"/>
              <a:chOff x="228600" y="3505200"/>
              <a:chExt cx="8686800" cy="2477601"/>
            </a:xfrm>
          </p:grpSpPr>
          <p:sp>
            <p:nvSpPr>
              <p:cNvPr id="428044" name="Text Box 12"/>
              <p:cNvSpPr txBox="1">
                <a:spLocks noChangeArrowheads="1"/>
              </p:cNvSpPr>
              <p:nvPr/>
            </p:nvSpPr>
            <p:spPr bwMode="auto">
              <a:xfrm>
                <a:off x="228600" y="3505200"/>
                <a:ext cx="8686800" cy="24776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1" hangingPunct="1">
                  <a:defRPr/>
                </a:pPr>
                <a:r>
                  <a:rPr lang="en-US" dirty="0">
                    <a:latin typeface="Symbol" pitchFamily="18" charset="2"/>
                  </a:rPr>
                  <a:t>D</a:t>
                </a:r>
                <a:r>
                  <a:rPr lang="en-US" baseline="-25000" dirty="0"/>
                  <a:t>R</a:t>
                </a:r>
                <a:r>
                  <a:rPr lang="en-US" dirty="0"/>
                  <a:t> = nucleus independent inner </a:t>
                </a:r>
                <a:r>
                  <a:rPr lang="en-US" dirty="0" err="1"/>
                  <a:t>radiative</a:t>
                </a:r>
                <a:r>
                  <a:rPr lang="en-US" dirty="0"/>
                  <a:t> correction: 2.361(38)%</a:t>
                </a:r>
                <a:endParaRPr lang="en-US" sz="1400" dirty="0"/>
              </a:p>
              <a:p>
                <a:pPr eaLnBrk="1" hangingPunct="1">
                  <a:defRPr/>
                </a:pPr>
                <a:r>
                  <a:rPr lang="en-US" sz="1400" dirty="0">
                    <a:solidFill>
                      <a:schemeClr val="tx2"/>
                    </a:solidFill>
                  </a:rPr>
                  <a:t>	</a:t>
                </a:r>
                <a:endParaRPr lang="en-US" sz="900" i="1" dirty="0">
                  <a:solidFill>
                    <a:srgbClr val="FF0000"/>
                  </a:solidFill>
                </a:endParaRPr>
              </a:p>
              <a:p>
                <a:pPr eaLnBrk="1" hangingPunct="1">
                  <a:defRPr/>
                </a:pPr>
                <a:r>
                  <a:rPr lang="en-US" dirty="0" err="1">
                    <a:solidFill>
                      <a:schemeClr val="accent4"/>
                    </a:solidFill>
                    <a:latin typeface="Symbol" pitchFamily="18" charset="2"/>
                  </a:rPr>
                  <a:t>d</a:t>
                </a:r>
                <a:r>
                  <a:rPr lang="en-US" baseline="-25000" dirty="0" err="1">
                    <a:solidFill>
                      <a:schemeClr val="accent4"/>
                    </a:solidFill>
                  </a:rPr>
                  <a:t>R</a:t>
                </a:r>
                <a:r>
                  <a:rPr lang="en-US" dirty="0">
                    <a:solidFill>
                      <a:schemeClr val="accent4"/>
                    </a:solidFill>
                  </a:rPr>
                  <a:t>  = nucleus dependent </a:t>
                </a:r>
                <a:r>
                  <a:rPr lang="en-US" dirty="0" err="1">
                    <a:solidFill>
                      <a:schemeClr val="accent4"/>
                    </a:solidFill>
                  </a:rPr>
                  <a:t>radiative</a:t>
                </a:r>
                <a:r>
                  <a:rPr lang="en-US" dirty="0">
                    <a:solidFill>
                      <a:schemeClr val="accent4"/>
                    </a:solidFill>
                  </a:rPr>
                  <a:t> correction to order Z</a:t>
                </a:r>
                <a:r>
                  <a:rPr lang="en-US" baseline="30000" dirty="0">
                    <a:solidFill>
                      <a:schemeClr val="accent4"/>
                    </a:solidFill>
                  </a:rPr>
                  <a:t>2</a:t>
                </a:r>
                <a:r>
                  <a:rPr lang="en-US" dirty="0">
                    <a:solidFill>
                      <a:schemeClr val="accent4"/>
                    </a:solidFill>
                    <a:latin typeface="Symbol" pitchFamily="18" charset="2"/>
                  </a:rPr>
                  <a:t>a</a:t>
                </a:r>
                <a:r>
                  <a:rPr lang="en-US" baseline="30000" dirty="0">
                    <a:solidFill>
                      <a:schemeClr val="accent4"/>
                    </a:solidFill>
                  </a:rPr>
                  <a:t>3</a:t>
                </a:r>
                <a:r>
                  <a:rPr lang="en-US" dirty="0">
                    <a:solidFill>
                      <a:schemeClr val="accent4"/>
                    </a:solidFill>
                  </a:rPr>
                  <a:t>:  ~1.4% </a:t>
                </a:r>
              </a:p>
              <a:p>
                <a:pPr eaLnBrk="1" hangingPunct="1">
                  <a:defRPr/>
                </a:pPr>
                <a:r>
                  <a:rPr lang="en-US" dirty="0">
                    <a:solidFill>
                      <a:schemeClr val="accent4"/>
                    </a:solidFill>
                  </a:rPr>
                  <a:t>	- depends on electron’s energy and </a:t>
                </a:r>
                <a:r>
                  <a:rPr lang="en-US" i="1" dirty="0">
                    <a:solidFill>
                      <a:schemeClr val="accent4"/>
                    </a:solidFill>
                  </a:rPr>
                  <a:t>Z</a:t>
                </a:r>
                <a:r>
                  <a:rPr lang="en-US" dirty="0">
                    <a:solidFill>
                      <a:schemeClr val="accent4"/>
                    </a:solidFill>
                  </a:rPr>
                  <a:t> of nucleus</a:t>
                </a:r>
                <a:endParaRPr lang="en-US" sz="1100" dirty="0">
                  <a:solidFill>
                    <a:schemeClr val="accent4"/>
                  </a:solidFill>
                </a:endParaRPr>
              </a:p>
              <a:p>
                <a:pPr eaLnBrk="1" hangingPunct="1">
                  <a:defRPr/>
                </a:pPr>
                <a:endParaRPr lang="en-US" sz="1050" dirty="0">
                  <a:solidFill>
                    <a:schemeClr val="tx2"/>
                  </a:solidFill>
                </a:endParaRPr>
              </a:p>
              <a:p>
                <a:pPr>
                  <a:defRPr/>
                </a:pPr>
                <a:r>
                  <a:rPr lang="en-US" dirty="0" err="1">
                    <a:solidFill>
                      <a:schemeClr val="tx2"/>
                    </a:solidFill>
                    <a:latin typeface="Symbol" pitchFamily="18" charset="2"/>
                  </a:rPr>
                  <a:t>d</a:t>
                </a:r>
                <a:r>
                  <a:rPr lang="en-US" baseline="-25000" dirty="0" err="1">
                    <a:solidFill>
                      <a:schemeClr val="tx2"/>
                    </a:solidFill>
                  </a:rPr>
                  <a:t>NS</a:t>
                </a:r>
                <a:r>
                  <a:rPr lang="en-US" dirty="0">
                    <a:solidFill>
                      <a:schemeClr val="tx2"/>
                    </a:solidFill>
                  </a:rPr>
                  <a:t> = nuclear structure dependent </a:t>
                </a:r>
                <a:r>
                  <a:rPr lang="en-US" dirty="0" err="1">
                    <a:solidFill>
                      <a:schemeClr val="tx2"/>
                    </a:solidFill>
                  </a:rPr>
                  <a:t>radiative</a:t>
                </a:r>
                <a:r>
                  <a:rPr lang="en-US" dirty="0">
                    <a:solidFill>
                      <a:schemeClr val="tx2"/>
                    </a:solidFill>
                  </a:rPr>
                  <a:t> correction: -0.3% – 0.03%</a:t>
                </a:r>
              </a:p>
              <a:p>
                <a:pPr eaLnBrk="1" hangingPunct="1">
                  <a:defRPr/>
                </a:pPr>
                <a:endParaRPr lang="en-US" sz="1050" dirty="0">
                  <a:solidFill>
                    <a:srgbClr val="9900CC"/>
                  </a:solidFill>
                  <a:latin typeface="Symbol" pitchFamily="18" charset="2"/>
                </a:endParaRPr>
              </a:p>
              <a:p>
                <a:pPr eaLnBrk="1" hangingPunct="1">
                  <a:defRPr/>
                </a:pPr>
                <a:r>
                  <a:rPr lang="en-US" dirty="0" err="1">
                    <a:solidFill>
                      <a:schemeClr val="accent1">
                        <a:lumMod val="50000"/>
                      </a:schemeClr>
                    </a:solidFill>
                    <a:latin typeface="Symbol" pitchFamily="18" charset="2"/>
                  </a:rPr>
                  <a:t>d</a:t>
                </a:r>
                <a:r>
                  <a:rPr lang="en-US" baseline="-25000" dirty="0" err="1">
                    <a:solidFill>
                      <a:schemeClr val="accent1">
                        <a:lumMod val="50000"/>
                      </a:schemeClr>
                    </a:solidFill>
                  </a:rPr>
                  <a:t>C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  = nucleus dependent </a:t>
                </a:r>
                <a:r>
                  <a:rPr lang="en-US" dirty="0" err="1">
                    <a:solidFill>
                      <a:schemeClr val="accent1">
                        <a:lumMod val="50000"/>
                      </a:schemeClr>
                    </a:solidFill>
                  </a:rPr>
                  <a:t>isospin</a:t>
                </a: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-symmetry-breaking correction: 0.2% – 1.5%</a:t>
                </a:r>
              </a:p>
              <a:p>
                <a:pPr eaLnBrk="1" hangingPunct="1">
                  <a:defRPr/>
                </a:pP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	- strong nuclear structure dependence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 rot="4500000" flipH="1" flipV="1">
                <a:off x="463557" y="4119436"/>
                <a:ext cx="76185" cy="63500"/>
              </a:xfrm>
              <a:prstGeom prst="line">
                <a:avLst/>
              </a:prstGeom>
              <a:ln w="19050" cap="flat">
                <a:solidFill>
                  <a:schemeClr val="accent4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17" name="TextBox 22"/>
            <p:cNvSpPr txBox="1">
              <a:spLocks noChangeArrowheads="1"/>
            </p:cNvSpPr>
            <p:nvPr/>
          </p:nvSpPr>
          <p:spPr bwMode="auto">
            <a:xfrm>
              <a:off x="381000" y="3505200"/>
              <a:ext cx="30480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/>
                <a:t>V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6425</TotalTime>
  <Words>1915</Words>
  <Application>Microsoft Office PowerPoint</Application>
  <PresentationFormat>On-screen Show (4:3)</PresentationFormat>
  <Paragraphs>420</Paragraphs>
  <Slides>44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44</vt:i4>
      </vt:variant>
    </vt:vector>
  </HeadingPairs>
  <TitlesOfParts>
    <vt:vector size="68" baseType="lpstr">
      <vt:lpstr>Garamond</vt:lpstr>
      <vt:lpstr>Arial</vt:lpstr>
      <vt:lpstr>Wingdings</vt:lpstr>
      <vt:lpstr>Arial Black</vt:lpstr>
      <vt:lpstr>Times New Roman</vt:lpstr>
      <vt:lpstr>Symbol</vt:lpstr>
      <vt:lpstr>Times</vt:lpstr>
      <vt:lpstr>Lucida Calligraphy</vt:lpstr>
      <vt:lpstr>Century Gothic</vt:lpstr>
      <vt:lpstr>Wingdings 2</vt:lpstr>
      <vt:lpstr>Century Schoolbook</vt:lpstr>
      <vt:lpstr>Verdana</vt:lpstr>
      <vt:lpstr>WP Greek Century</vt:lpstr>
      <vt:lpstr>[free version] Sketch Block Bol</vt:lpstr>
      <vt:lpstr>Seravek</vt:lpstr>
      <vt:lpstr>Bebas Neue</vt:lpstr>
      <vt:lpstr>Times Roman</vt:lpstr>
      <vt:lpstr>Agency FB</vt:lpstr>
      <vt:lpstr>Book Antiqua</vt:lpstr>
      <vt:lpstr>ZapfDingbats</vt:lpstr>
      <vt:lpstr>Pixel</vt:lpstr>
      <vt:lpstr>Microsoft Equation 3.0</vt:lpstr>
      <vt:lpstr>Microsoft Office Excel Chart</vt:lpstr>
      <vt:lpstr>Equation</vt:lpstr>
      <vt:lpstr>Superallowed Fermi Beta Decay Studies at TRIUMF-ISAC</vt:lpstr>
      <vt:lpstr>The Cabibbo-Kobayashi-Maskawa (CKM) matrix</vt:lpstr>
      <vt:lpstr>CKM Unitarity</vt:lpstr>
      <vt:lpstr>Slide 4</vt:lpstr>
      <vt:lpstr>Slide 5</vt:lpstr>
      <vt:lpstr>Slide 6</vt:lpstr>
      <vt:lpstr>b decay ft-values</vt:lpstr>
      <vt:lpstr>Superallowed ft-values</vt:lpstr>
      <vt:lpstr>Superallowed Fermi b Decay: Corrections</vt:lpstr>
      <vt:lpstr>Corrected Superallowed Ft Values</vt:lpstr>
      <vt:lpstr>Slide 11</vt:lpstr>
      <vt:lpstr>Slide 12</vt:lpstr>
      <vt:lpstr>TRIUMF-ISAC</vt:lpstr>
      <vt:lpstr> Superallowed Fermi  Decay Studies at ISAC  </vt:lpstr>
      <vt:lpstr>Superallowed b Decay  Studies at ISAC</vt:lpstr>
      <vt:lpstr>Slide 16</vt:lpstr>
      <vt:lpstr>14O Half-Life vs  Detection Method</vt:lpstr>
      <vt:lpstr>Slide 18</vt:lpstr>
      <vt:lpstr>Slide 19</vt:lpstr>
      <vt:lpstr>Slide 20</vt:lpstr>
      <vt:lpstr>Slide 21</vt:lpstr>
      <vt:lpstr>4π Gas Counter and Thick Tape Transport</vt:lpstr>
      <vt:lpstr>18Ne Sample Data – Gas Counter</vt:lpstr>
      <vt:lpstr>Status of 18Ne Half-life</vt:lpstr>
      <vt:lpstr>74Rb Superallowed Decay (T1/2 ~ 65 ms)</vt:lpstr>
      <vt:lpstr>Superallowed b Branching Ratios for A ≥ 62 and the Pandemonium Effect</vt:lpstr>
      <vt:lpstr>8p Spectrometer – Decay Spectroscopy at ISAC-I</vt:lpstr>
      <vt:lpstr>Counting 74Rb b Decays with SCEPTAR</vt:lpstr>
      <vt:lpstr>Identifying g-rays from 74Rb Decay </vt:lpstr>
      <vt:lpstr>g-g Coincidences following ppm b-decay branches of 74Rb</vt:lpstr>
      <vt:lpstr>Internal Conversion Decay of the 0+2 State of  74Kr </vt:lpstr>
      <vt:lpstr>57 g-ray transitions identified following 74Rb decay</vt:lpstr>
      <vt:lpstr>Controlling Pandemonium via 2+ “Collector” States</vt:lpstr>
      <vt:lpstr>74Rb Superallowed Decay</vt:lpstr>
      <vt:lpstr>74Rb Superallowed Error Budget</vt:lpstr>
      <vt:lpstr>The Future …</vt:lpstr>
      <vt:lpstr>GRIFFIN @ ISAC-I</vt:lpstr>
      <vt:lpstr>Slide 38</vt:lpstr>
      <vt:lpstr>74Rb Superallowed Decay with GRIFFIN</vt:lpstr>
      <vt:lpstr>Angular Correlation Measurements with GRIFIFN (S1518: 62Ga superallowed decay)</vt:lpstr>
      <vt:lpstr>Slide 41</vt:lpstr>
      <vt:lpstr>Slide 42</vt:lpstr>
      <vt:lpstr>Slide 43</vt:lpstr>
      <vt:lpstr>Superallowed b Decay  Studies at ISAC</vt:lpstr>
    </vt:vector>
  </TitlesOfParts>
  <Company>University of Guelph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Gamma-Ray Spectroscopy</dc:title>
  <dc:creator>Carl Svensson</dc:creator>
  <cp:lastModifiedBy>sven</cp:lastModifiedBy>
  <cp:revision>457</cp:revision>
  <dcterms:created xsi:type="dcterms:W3CDTF">2003-01-04T15:03:13Z</dcterms:created>
  <dcterms:modified xsi:type="dcterms:W3CDTF">2014-06-16T17:29:25Z</dcterms:modified>
</cp:coreProperties>
</file>