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Microsoft_Equation2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embeddings/oleObject2.bin" ContentType="application/vnd.openxmlformats-officedocument.oleObject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310" r:id="rId2"/>
    <p:sldId id="441" r:id="rId3"/>
    <p:sldId id="491" r:id="rId4"/>
    <p:sldId id="487" r:id="rId5"/>
    <p:sldId id="460" r:id="rId6"/>
    <p:sldId id="461" r:id="rId7"/>
    <p:sldId id="485" r:id="rId8"/>
    <p:sldId id="486" r:id="rId9"/>
    <p:sldId id="488" r:id="rId10"/>
    <p:sldId id="458" r:id="rId11"/>
    <p:sldId id="462" r:id="rId12"/>
    <p:sldId id="489" r:id="rId13"/>
    <p:sldId id="490" r:id="rId14"/>
    <p:sldId id="466" r:id="rId15"/>
    <p:sldId id="467" r:id="rId16"/>
    <p:sldId id="469" r:id="rId17"/>
    <p:sldId id="468" r:id="rId18"/>
    <p:sldId id="470" r:id="rId19"/>
    <p:sldId id="473" r:id="rId20"/>
    <p:sldId id="474" r:id="rId21"/>
    <p:sldId id="477" r:id="rId22"/>
    <p:sldId id="479" r:id="rId23"/>
    <p:sldId id="475" r:id="rId24"/>
    <p:sldId id="423" r:id="rId25"/>
    <p:sldId id="425" r:id="rId26"/>
    <p:sldId id="476" r:id="rId27"/>
    <p:sldId id="426" r:id="rId28"/>
    <p:sldId id="480" r:id="rId29"/>
    <p:sldId id="481" r:id="rId30"/>
    <p:sldId id="422" r:id="rId31"/>
    <p:sldId id="383" r:id="rId32"/>
    <p:sldId id="440" r:id="rId33"/>
    <p:sldId id="482" r:id="rId34"/>
    <p:sldId id="483" r:id="rId35"/>
    <p:sldId id="484" r:id="rId36"/>
    <p:sldId id="427" r:id="rId37"/>
    <p:sldId id="432" r:id="rId38"/>
    <p:sldId id="435" r:id="rId39"/>
    <p:sldId id="436" r:id="rId40"/>
    <p:sldId id="439" r:id="rId41"/>
    <p:sldId id="434" r:id="rId42"/>
    <p:sldId id="437" r:id="rId43"/>
    <p:sldId id="438" r:id="rId44"/>
  </p:sldIdLst>
  <p:sldSz cx="9144000" cy="6858000" type="screen4x3"/>
  <p:notesSz cx="6858000" cy="9144000"/>
  <p:custDataLst>
    <p:tags r:id="rId4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00FB"/>
    <a:srgbClr val="FC0058"/>
    <a:srgbClr val="23FF07"/>
    <a:srgbClr val="00B0F0"/>
    <a:srgbClr val="02F1FF"/>
    <a:srgbClr val="0000FF"/>
    <a:srgbClr val="006C31"/>
    <a:srgbClr val="FF3300"/>
    <a:srgbClr val="99FF66"/>
    <a:srgbClr val="CE0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5" autoAdjust="0"/>
    <p:restoredTop sz="88741" autoAdjust="0"/>
  </p:normalViewPr>
  <p:slideViewPr>
    <p:cSldViewPr snapToGrid="0">
      <p:cViewPr varScale="1">
        <p:scale>
          <a:sx n="131" d="100"/>
          <a:sy n="131" d="100"/>
        </p:scale>
        <p:origin x="-2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tags" Target="tags/tag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DF893-D95E-40E5-B4D5-5DE3004082CF}" type="datetimeFigureOut">
              <a:rPr lang="en-US" smtClean="0"/>
              <a:pPr/>
              <a:t>6/10/14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8B2C2-CD99-418A-81EE-8FF8BDAD99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20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51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/>
              <a:t>No on-site U for spinless fermions</a:t>
            </a:r>
          </a:p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Nu=filling fraction</a:t>
            </a:r>
            <a:r>
              <a:rPr lang="en-US" baseline="0"/>
              <a:t> = number of electrons/number of flux quanta through the system.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Nu=filling fraction</a:t>
            </a:r>
            <a:r>
              <a:rPr lang="en-US" baseline="0"/>
              <a:t> = number of electrons/number of flux quanta through the system.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/>
              <a:t>Everything I’ve been telling you about so far was in 2D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what really led to an explosion of TI research in the last 5 years is the experimental discovery of TI in 3D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in materials which are relatively easy to fabricate (compared to 2D)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Physics Today plot represents the surface state of bismuth selenide (or telluride?) explain surface state cone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/>
              <a:t>Everything I’ve been telling you about so far was in 2D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what really led to an explosion of TI research in the last 5 years is the experimental discovery of TI in 3D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in materials which are relatively easy to fabricate (compared to 2D)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Physics Today plot represents the surface state of bismuth selenide (or telluride?) explain surface state cone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/>
              <a:t>Everything I’ve been telling you about so far was in 2D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what really led to an explosion of TI research in the last 5 years is the experimental discovery of TI in 3D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in materials which are relatively easy to fabricate (compared to 2D)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Physics Today plot represents the surface state of bismuth selenide (or telluride?) explain surface state cone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Nu=filling fraction</a:t>
            </a:r>
            <a:r>
              <a:rPr lang="en-US" baseline="0"/>
              <a:t> = number of electrons/number of flux quanta through the system.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/>
              <a:t>Everything I’ve been telling you about so far was in 2D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what really led to an explosion of TI research in the last 5 years is the experimental discovery of TI in 3D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in materials which are relatively easy to fabricate (compared to 2D)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/>
              <a:t>Physics Today plot represents the surface state of bismuth selenide (or telluride?) explain surface state cone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</a:t>
            </a:r>
            <a:r>
              <a:rPr lang="en-US" baseline="0"/>
              <a:t> </a:t>
            </a:r>
            <a:r>
              <a:rPr lang="en-US"/>
              <a:t>to the difference of the FQHE, here the</a:t>
            </a:r>
            <a:r>
              <a:rPr lang="en-US" baseline="0"/>
              <a:t> fractional charge is on the edge, not in the bulk</a:t>
            </a:r>
          </a:p>
          <a:p>
            <a:r>
              <a:rPr lang="en-US" baseline="0"/>
              <a:t>We hope that this can be measured soon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3AAEE-6C59-4D6B-82FE-251377193A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21D2-747F-45DF-A8E3-6A340611ECF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1014-0334-4381-9FED-C31245CB29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BE723-6E53-426A-BD4E-5E653F42BCA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9101E-AF81-4B35-BE98-1B7168BDCD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7AD2-7872-4E9C-BFED-30DF3A3CAC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95933-220A-4674-8A80-E422C257F91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D9155-F7AA-4517-825D-1C9A587DB1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BA6A-9FC7-457A-A04C-D128BD37536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E02E5-D3A2-4B72-A6CF-35D7E46BA04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CF70F-FD94-4375-9773-2C2ABBF31F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5F410F1C-925A-4D85-A35A-C7BF6A52270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42.emf"/><Relationship Id="rId8" Type="http://schemas.openxmlformats.org/officeDocument/2006/relationships/image" Target="../media/image4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7" Type="http://schemas.openxmlformats.org/officeDocument/2006/relationships/oleObject" Target="../embeddings/Microsoft_Equation1.bin"/><Relationship Id="rId8" Type="http://schemas.openxmlformats.org/officeDocument/2006/relationships/image" Target="../media/image9.emf"/><Relationship Id="rId9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79.png"/><Relationship Id="rId6" Type="http://schemas.openxmlformats.org/officeDocument/2006/relationships/image" Target="../media/image57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emf"/><Relationship Id="rId7" Type="http://schemas.openxmlformats.org/officeDocument/2006/relationships/oleObject" Target="../embeddings/Microsoft_Equation2.bin"/><Relationship Id="rId8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1165" y="5430795"/>
            <a:ext cx="1515600" cy="1016379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872" y="5307101"/>
            <a:ext cx="932447" cy="121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 l="14837" t="23016" r="61291" b="69047"/>
          <a:stretch>
            <a:fillRect/>
          </a:stretch>
        </p:blipFill>
        <p:spPr bwMode="auto">
          <a:xfrm>
            <a:off x="2776068" y="5666854"/>
            <a:ext cx="3106057" cy="58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 bwMode="auto">
          <a:xfrm>
            <a:off x="644641" y="542921"/>
            <a:ext cx="7902029" cy="2132900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484180" y="669047"/>
            <a:ext cx="8226994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600" b="1" dirty="0" smtClean="0">
                <a:solidFill>
                  <a:schemeClr val="accent2"/>
                </a:solidFill>
                <a:ea typeface="宋体" pitchFamily="2" charset="-122"/>
              </a:rPr>
              <a:t>Topological insulators:</a:t>
            </a:r>
          </a:p>
          <a:p>
            <a:r>
              <a:rPr lang="en-US" altLang="zh-CN" sz="3600" b="1" dirty="0" smtClean="0">
                <a:solidFill>
                  <a:schemeClr val="accent2"/>
                </a:solidFill>
                <a:ea typeface="宋体" pitchFamily="2" charset="-122"/>
              </a:rPr>
              <a:t>interaction effects</a:t>
            </a:r>
          </a:p>
          <a:p>
            <a:r>
              <a:rPr lang="en-US" altLang="zh-CN" sz="3600" b="1" dirty="0" smtClean="0">
                <a:solidFill>
                  <a:schemeClr val="accent2"/>
                </a:solidFill>
                <a:ea typeface="宋体" pitchFamily="2" charset="-122"/>
              </a:rPr>
              <a:t>and new states of matter</a:t>
            </a:r>
            <a:endParaRPr lang="en-US" altLang="zh-CN" sz="4000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977604" y="3106344"/>
            <a:ext cx="5050648" cy="89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400" b="1" dirty="0">
                <a:solidFill>
                  <a:schemeClr val="accent2"/>
                </a:solidFill>
                <a:ea typeface="宋体" pitchFamily="2" charset="-122"/>
              </a:rPr>
              <a:t>Joseph </a:t>
            </a:r>
            <a:r>
              <a:rPr lang="en-US" altLang="zh-CN" sz="2400" b="1" dirty="0" smtClean="0">
                <a:solidFill>
                  <a:schemeClr val="accent2"/>
                </a:solidFill>
                <a:ea typeface="宋体" pitchFamily="2" charset="-122"/>
              </a:rPr>
              <a:t>Maciejko</a:t>
            </a:r>
          </a:p>
          <a:p>
            <a:pPr>
              <a:spcBef>
                <a:spcPct val="20000"/>
              </a:spcBef>
            </a:pPr>
            <a:r>
              <a:rPr lang="en-US" altLang="zh-CN" sz="2400" b="1" dirty="0" smtClean="0">
                <a:solidFill>
                  <a:schemeClr val="accent2"/>
                </a:solidFill>
                <a:ea typeface="宋体" pitchFamily="2" charset="-122"/>
              </a:rPr>
              <a:t>PCTS/</a:t>
            </a:r>
            <a:r>
              <a:rPr lang="en-US" altLang="zh-CN" sz="2400" b="1" dirty="0">
                <a:solidFill>
                  <a:schemeClr val="accent2"/>
                </a:solidFill>
                <a:ea typeface="宋体" pitchFamily="2" charset="-122"/>
              </a:rPr>
              <a:t>University of Alberta</a:t>
            </a:r>
            <a:endParaRPr lang="en-US" altLang="zh-CN" sz="2400" b="1" dirty="0">
              <a:solidFill>
                <a:srgbClr val="FF3300"/>
              </a:solidFill>
              <a:ea typeface="宋体" pitchFamily="2" charset="-122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2616041" y="4219653"/>
            <a:ext cx="3772400" cy="98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b="1" dirty="0">
                <a:solidFill>
                  <a:schemeClr val="accent2"/>
                </a:solidFill>
                <a:ea typeface="宋体" pitchFamily="2" charset="-122"/>
              </a:rPr>
              <a:t>CAP Congress, Sudbury</a:t>
            </a:r>
          </a:p>
          <a:p>
            <a:pPr>
              <a:spcBef>
                <a:spcPct val="20000"/>
              </a:spcBef>
            </a:pPr>
            <a:r>
              <a:rPr lang="en-US" altLang="zh-CN" sz="2000" b="1" dirty="0" smtClean="0">
                <a:solidFill>
                  <a:schemeClr val="accent2"/>
                </a:solidFill>
                <a:ea typeface="宋体" pitchFamily="2" charset="-122"/>
              </a:rPr>
              <a:t>June 16, 2014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9093" y="5690479"/>
            <a:ext cx="2584546" cy="60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9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Beyond weak interactions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068616" y="3425393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Oval 6"/>
          <p:cNvSpPr/>
          <p:nvPr/>
        </p:nvSpPr>
        <p:spPr bwMode="auto">
          <a:xfrm>
            <a:off x="4627926" y="336766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20741" y="3175224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492815" y="3548928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1999723" y="336611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4388" y="2925056"/>
            <a:ext cx="1382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topological band insulator</a:t>
            </a:r>
          </a:p>
          <a:p>
            <a:r>
              <a:rPr lang="en-US"/>
              <a:t>(U=0)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24103" y="2432788"/>
            <a:ext cx="1499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topological insulator</a:t>
            </a:r>
          </a:p>
          <a:p>
            <a:endParaRPr lang="en-US"/>
          </a:p>
          <a:p>
            <a:r>
              <a:rPr lang="en-US"/>
              <a:t>= adiabatically</a:t>
            </a:r>
          </a:p>
          <a:p>
            <a:r>
              <a:rPr lang="en-US"/>
              <a:t>connected to TBI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34079" y="2838457"/>
            <a:ext cx="79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8540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Interacting Chern insulator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13" y="1746286"/>
            <a:ext cx="6417517" cy="9825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816" y="1505959"/>
            <a:ext cx="1453345" cy="135645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7553736" y="3141446"/>
            <a:ext cx="62539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162000" y="2949008"/>
            <a:ext cx="334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1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7552200" y="3447798"/>
            <a:ext cx="62539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8164169" y="3264981"/>
            <a:ext cx="57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2</a:t>
            </a:r>
            <a:r>
              <a:rPr lang="en-US"/>
              <a:t>e</a:t>
            </a:r>
            <a:r>
              <a:rPr lang="en-US" baseline="30000"/>
              <a:t>i</a:t>
            </a:r>
            <a:r>
              <a:rPr lang="en-US" baseline="30000">
                <a:latin typeface="Symbol" charset="2"/>
                <a:cs typeface="Symbol" charset="2"/>
              </a:rPr>
              <a:t>f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19" y="2901332"/>
            <a:ext cx="6838732" cy="32825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34264" y="4445459"/>
            <a:ext cx="103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(CDW)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95245" y="4455682"/>
            <a:ext cx="1189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(</a:t>
            </a:r>
            <a:r>
              <a:rPr lang="en-US" sz="2000">
                <a:latin typeface="Symbol" charset="2"/>
                <a:cs typeface="Symbol" charset="2"/>
              </a:rPr>
              <a:t>n</a:t>
            </a:r>
            <a:r>
              <a:rPr lang="en-US" sz="2000"/>
              <a:t>=1 CI)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90665" y="4894384"/>
            <a:ext cx="1667181" cy="644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ED on 24-site cluster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558" y="6238493"/>
            <a:ext cx="4651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Varney, Sun, Rigol, Galitski, PRB 2010; PRB 2011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848" y="1264286"/>
            <a:ext cx="412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spinless Haldane-Hubbard model:</a:t>
            </a:r>
          </a:p>
        </p:txBody>
      </p:sp>
    </p:spTree>
    <p:extLst>
      <p:ext uri="{BB962C8B-B14F-4D97-AF65-F5344CB8AC3E}">
        <p14:creationId xmlns:p14="http://schemas.microsoft.com/office/powerpoint/2010/main" val="303439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Interacting QSH insulator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85692" y="6121262"/>
            <a:ext cx="35999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Hohenadler, Lang, Assaad, PRL 2011;</a:t>
            </a:r>
          </a:p>
          <a:p>
            <a:pPr algn="l"/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Hohenadler et al., PRB 2012</a:t>
            </a:r>
            <a:endParaRPr lang="en-US" altLang="zh-CN" sz="16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186132"/>
            <a:ext cx="412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Kane-Mele-Hubbard model: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24" r="50785"/>
          <a:stretch/>
        </p:blipFill>
        <p:spPr>
          <a:xfrm>
            <a:off x="7148655" y="2814516"/>
            <a:ext cx="1417320" cy="15523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61" y="1718409"/>
            <a:ext cx="5813573" cy="9192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0612" y="2803768"/>
            <a:ext cx="4777150" cy="33042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79517" y="4093308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4192" y="3302000"/>
            <a:ext cx="72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QMC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885455" y="4376615"/>
            <a:ext cx="791307" cy="8303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7400" y="5189278"/>
            <a:ext cx="2102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see Sorella, Otsuka, Yunoki, Sci. Rep. 2012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0494" y="1741853"/>
            <a:ext cx="2741818" cy="8274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53899" r="-189"/>
          <a:stretch/>
        </p:blipFill>
        <p:spPr>
          <a:xfrm>
            <a:off x="7113016" y="4582746"/>
            <a:ext cx="1417320" cy="155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2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Interacting QSH insulator</a:t>
            </a:r>
          </a:p>
        </p:txBody>
      </p:sp>
      <p:cxnSp>
        <p:nvCxnSpPr>
          <p:cNvPr id="15" name="Straight Arrow Connector 14"/>
          <p:cNvCxnSpPr>
            <a:stCxn id="23" idx="6"/>
          </p:cNvCxnSpPr>
          <p:nvPr/>
        </p:nvCxnSpPr>
        <p:spPr bwMode="auto">
          <a:xfrm>
            <a:off x="2330122" y="2231992"/>
            <a:ext cx="570018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6073762" y="2175813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91962" y="1973607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42009" y="2357080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  <a:r>
              <a:rPr lang="en-US" sz="2400" baseline="30000"/>
              <a:t>bulk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2214665" y="2174263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613" y="1713668"/>
            <a:ext cx="1678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noninteracting QSHI</a:t>
            </a:r>
          </a:p>
          <a:p>
            <a:r>
              <a:rPr lang="en-US"/>
              <a:t>(U=0)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21266" y="986949"/>
            <a:ext cx="149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QSHI with gapless edge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4145333" y="2181674"/>
            <a:ext cx="115457" cy="115457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1995" y="2362941"/>
            <a:ext cx="96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U</a:t>
            </a:r>
            <a:r>
              <a:rPr lang="en-US" sz="2400" baseline="-25000">
                <a:solidFill>
                  <a:srgbClr val="0000FF"/>
                </a:solidFill>
              </a:rPr>
              <a:t>c</a:t>
            </a:r>
            <a:r>
              <a:rPr lang="en-US" sz="2400" baseline="30000">
                <a:solidFill>
                  <a:srgbClr val="0000FF"/>
                </a:solidFill>
              </a:rPr>
              <a:t>edge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61436" y="992803"/>
            <a:ext cx="149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QSHI with AF insulating edge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1" y="2842845"/>
            <a:ext cx="4801688" cy="359507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009323" y="6381121"/>
            <a:ext cx="2865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Zheng, Zhang, Wu, PRB 2011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8542" y="2804746"/>
            <a:ext cx="4390182" cy="198217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587595" y="4804369"/>
            <a:ext cx="298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Hohenadler, Assaad, PRB 2012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01906" y="1537530"/>
            <a:ext cx="149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</a:t>
            </a:r>
            <a:r>
              <a:rPr lang="en-US"/>
              <a:t>ulk AF insulator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5020793" y="5204051"/>
            <a:ext cx="3859438" cy="115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Edge instabilities can be studied via bosonization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Xu, Moore, PRB 2006; Wu, Bernevig, Zhang, PRL 2006; JM et al., PRL 2009; JM, PRB 2012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0035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Beyond broken symmetry?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2068606" y="2077239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4627916" y="2019507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20731" y="182707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92805" y="2200774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1999713" y="2017957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45948" y="1602409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corr. CI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1196" y="1872040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spinless CI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06733" y="1608271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CDW</a:t>
            </a:r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2054929" y="3927106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7707054" y="3676937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1986036" y="386782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4745" y="3452276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corr. QSH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7519" y="3721907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QSH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861968" y="3458138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bulk AF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5624388" y="386348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92635" y="404474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  <a:r>
              <a:rPr lang="en-US" sz="2400" baseline="30000"/>
              <a:t>bulk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3695959" y="3869343"/>
            <a:ext cx="115457" cy="115457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32621" y="4050610"/>
            <a:ext cx="96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U</a:t>
            </a:r>
            <a:r>
              <a:rPr lang="en-US" sz="2400" baseline="-25000">
                <a:solidFill>
                  <a:srgbClr val="0000FF"/>
                </a:solidFill>
              </a:rPr>
              <a:t>c</a:t>
            </a:r>
            <a:r>
              <a:rPr lang="en-US" sz="2400" baseline="30000">
                <a:solidFill>
                  <a:srgbClr val="0000FF"/>
                </a:solidFill>
              </a:rPr>
              <a:t>edge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76453" y="3175795"/>
            <a:ext cx="149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corr. QSH</a:t>
            </a:r>
          </a:p>
          <a:p>
            <a:r>
              <a:rPr lang="en-US"/>
              <a:t>with edge AF</a:t>
            </a:r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605101" y="5213820"/>
            <a:ext cx="7843580" cy="70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Can correlation effects in TIs produce novel phases beyond broken symmetry?</a:t>
            </a:r>
          </a:p>
        </p:txBody>
      </p:sp>
    </p:spTree>
    <p:extLst>
      <p:ext uri="{BB962C8B-B14F-4D97-AF65-F5344CB8AC3E}">
        <p14:creationId xmlns:p14="http://schemas.microsoft.com/office/powerpoint/2010/main" val="167934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Spinful Chern insulator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01" y="2590359"/>
            <a:ext cx="1453345" cy="135645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141" y="2596224"/>
            <a:ext cx="1453345" cy="135645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1387232" y="2071092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2897555" y="2096493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4359307" y="3377782"/>
            <a:ext cx="4204580" cy="236698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4359306" y="3368160"/>
            <a:ext cx="42142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4357763" y="5723972"/>
            <a:ext cx="418688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269629" y="4350181"/>
            <a:ext cx="2487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 = </a:t>
            </a:r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 baseline="-25000"/>
              <a:t>↑</a:t>
            </a:r>
            <a:r>
              <a:rPr lang="en-US" sz="2400"/>
              <a:t> + </a:t>
            </a:r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 baseline="-25000"/>
              <a:t>↓</a:t>
            </a:r>
            <a:r>
              <a:rPr lang="en-US" sz="2400"/>
              <a:t> = 2 CI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4357770" y="3568670"/>
            <a:ext cx="42142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H="1">
            <a:off x="4356227" y="5529980"/>
            <a:ext cx="418688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V="1">
            <a:off x="4675554" y="3180860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4857263" y="3470031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7557478" y="5320322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7739186" y="5619261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1194570" y="4034701"/>
            <a:ext cx="2093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SU(2) symmetric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32" y="1044332"/>
            <a:ext cx="7414846" cy="9617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088" y="2813539"/>
            <a:ext cx="733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U=0:</a:t>
            </a:r>
          </a:p>
        </p:txBody>
      </p:sp>
      <p:sp>
        <p:nvSpPr>
          <p:cNvPr id="59" name="Freeform 58"/>
          <p:cNvSpPr/>
          <p:nvPr/>
        </p:nvSpPr>
        <p:spPr>
          <a:xfrm>
            <a:off x="1687055" y="5844893"/>
            <a:ext cx="1351176" cy="578161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Freeform 59"/>
          <p:cNvSpPr/>
          <p:nvPr/>
        </p:nvSpPr>
        <p:spPr>
          <a:xfrm flipV="1">
            <a:off x="1665810" y="4702077"/>
            <a:ext cx="1351176" cy="771992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1687056" y="6261712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1806844" y="6084249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1966561" y="5937842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2144024" y="5849110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2330360" y="5804744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2534443" y="5862420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2689723" y="5986644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2805074" y="6115305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2933735" y="6275022"/>
            <a:ext cx="80667" cy="8066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Freeform 69"/>
          <p:cNvSpPr/>
          <p:nvPr/>
        </p:nvSpPr>
        <p:spPr>
          <a:xfrm flipV="1">
            <a:off x="2088212" y="5343254"/>
            <a:ext cx="541601" cy="579023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  <a:gd name="connsiteX0" fmla="*/ 0 w 1847321"/>
              <a:gd name="connsiteY0" fmla="*/ 91 h 1892905"/>
              <a:gd name="connsiteX1" fmla="*/ 1847321 w 1847321"/>
              <a:gd name="connsiteY1" fmla="*/ 1892905 h 1892905"/>
              <a:gd name="connsiteX0" fmla="*/ 0 w 1847321"/>
              <a:gd name="connsiteY0" fmla="*/ 96 h 1892910"/>
              <a:gd name="connsiteX1" fmla="*/ 1847321 w 1847321"/>
              <a:gd name="connsiteY1" fmla="*/ 1892910 h 1892910"/>
              <a:gd name="connsiteX0" fmla="*/ 0 w 1661699"/>
              <a:gd name="connsiteY0" fmla="*/ 363 h 574472"/>
              <a:gd name="connsiteX1" fmla="*/ 1661699 w 1661699"/>
              <a:gd name="connsiteY1" fmla="*/ 574472 h 574472"/>
              <a:gd name="connsiteX0" fmla="*/ 0 w 1661699"/>
              <a:gd name="connsiteY0" fmla="*/ 0 h 574109"/>
              <a:gd name="connsiteX1" fmla="*/ 1661699 w 1661699"/>
              <a:gd name="connsiteY1" fmla="*/ 574109 h 5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1699" h="574109">
                <a:moveTo>
                  <a:pt x="0" y="0"/>
                </a:moveTo>
                <a:cubicBezTo>
                  <a:pt x="431976" y="13621"/>
                  <a:pt x="943790" y="452397"/>
                  <a:pt x="1661699" y="574109"/>
                </a:cubicBezTo>
              </a:path>
            </a:pathLst>
          </a:custGeom>
          <a:ln w="19050" cmpd="sng">
            <a:solidFill>
              <a:srgbClr val="FF0000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Freeform 70"/>
          <p:cNvSpPr/>
          <p:nvPr/>
        </p:nvSpPr>
        <p:spPr>
          <a:xfrm flipH="1" flipV="1">
            <a:off x="2114027" y="5397034"/>
            <a:ext cx="541601" cy="557772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  <a:gd name="connsiteX0" fmla="*/ 0 w 1847321"/>
              <a:gd name="connsiteY0" fmla="*/ 91 h 1892905"/>
              <a:gd name="connsiteX1" fmla="*/ 1847321 w 1847321"/>
              <a:gd name="connsiteY1" fmla="*/ 1892905 h 1892905"/>
              <a:gd name="connsiteX0" fmla="*/ 0 w 1847321"/>
              <a:gd name="connsiteY0" fmla="*/ 96 h 1892910"/>
              <a:gd name="connsiteX1" fmla="*/ 1847321 w 1847321"/>
              <a:gd name="connsiteY1" fmla="*/ 1892910 h 1892910"/>
              <a:gd name="connsiteX0" fmla="*/ 0 w 1661699"/>
              <a:gd name="connsiteY0" fmla="*/ 363 h 574472"/>
              <a:gd name="connsiteX1" fmla="*/ 1661699 w 1661699"/>
              <a:gd name="connsiteY1" fmla="*/ 574472 h 574472"/>
              <a:gd name="connsiteX0" fmla="*/ 0 w 1661699"/>
              <a:gd name="connsiteY0" fmla="*/ 0 h 574109"/>
              <a:gd name="connsiteX1" fmla="*/ 1661699 w 1661699"/>
              <a:gd name="connsiteY1" fmla="*/ 574109 h 5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1699" h="574109">
                <a:moveTo>
                  <a:pt x="0" y="0"/>
                </a:moveTo>
                <a:cubicBezTo>
                  <a:pt x="431976" y="13621"/>
                  <a:pt x="943790" y="452397"/>
                  <a:pt x="1661699" y="574109"/>
                </a:cubicBezTo>
              </a:path>
            </a:pathLst>
          </a:custGeom>
          <a:ln w="19050" cmpd="sng">
            <a:solidFill>
              <a:srgbClr val="0000FF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flipV="1">
            <a:off x="1477108" y="6166336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1600202" y="6172200"/>
            <a:ext cx="0" cy="2833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576" y="5422900"/>
            <a:ext cx="1477682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9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U→∞ Gutzwiller projection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24" y="2618153"/>
            <a:ext cx="3356708" cy="32201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845" y="1493716"/>
            <a:ext cx="6444607" cy="8313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83024" y="3341081"/>
            <a:ext cx="3746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t’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9711" y="6215044"/>
            <a:ext cx="3648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Zhang, Grover, Vishwanath, PRB 2011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361" y="3041161"/>
            <a:ext cx="2870200" cy="736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50782" y="4288693"/>
            <a:ext cx="1100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=2 CI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7580924" y="3800230"/>
            <a:ext cx="332153" cy="4493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657491" y="4196863"/>
            <a:ext cx="227866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2400">
                <a:latin typeface="Tahoma"/>
                <a:cs typeface="Tahoma"/>
              </a:rPr>
              <a:t>SU(2) symmetric spin wave function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5177692" y="3708399"/>
            <a:ext cx="259864" cy="53144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99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Chiral spin liquid?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3020" y="5892659"/>
            <a:ext cx="3648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Zhang, Grover, Vishwanath, PRB 2011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82090" y="5214677"/>
            <a:ext cx="30428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Kalmeyer, Laughlin, PRL 1987;</a:t>
            </a:r>
          </a:p>
          <a:p>
            <a:pPr algn="l"/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Wen, Wilczek, Zee, PRB 1989</a:t>
            </a:r>
            <a:endParaRPr lang="en-US" sz="1600" dirty="0">
              <a:solidFill>
                <a:srgbClr val="0000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7462" y="1905000"/>
            <a:ext cx="5018454" cy="3948312"/>
            <a:chOff x="169008" y="1426307"/>
            <a:chExt cx="5018454" cy="394831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008" y="1426307"/>
              <a:ext cx="5018454" cy="3890453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428454" y="4851399"/>
              <a:ext cx="76342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/>
                <a:t>2t’/t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121003" y="1348155"/>
            <a:ext cx="1209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g</a:t>
            </a:r>
            <a:r>
              <a:rPr lang="en-US" sz="2400"/>
              <a:t> = ln D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152" y="3003062"/>
            <a:ext cx="1887863" cy="78740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621545" y="3620475"/>
            <a:ext cx="3141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j-lt"/>
                <a:cs typeface="Symbol" charset="2"/>
              </a:rPr>
              <a:t>for </a:t>
            </a:r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 = 1/m FQH state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9532" y="1305169"/>
            <a:ext cx="3967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topological entanglement entropy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60951" y="1947846"/>
            <a:ext cx="25478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Kitaev, Preskill, PRL 2006;</a:t>
            </a:r>
          </a:p>
          <a:p>
            <a:pPr algn="l"/>
            <a:r>
              <a:rPr lang="en-US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Levin, Wen, PRL 2006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725916" y="4661875"/>
            <a:ext cx="2924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 = 1/2 FQH ⇔ CSL</a:t>
            </a:r>
          </a:p>
        </p:txBody>
      </p:sp>
    </p:spTree>
    <p:extLst>
      <p:ext uri="{BB962C8B-B14F-4D97-AF65-F5344CB8AC3E}">
        <p14:creationId xmlns:p14="http://schemas.microsoft.com/office/powerpoint/2010/main" val="99965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Correlated spinful Chern insulator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2107684" y="3024854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666994" y="296712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59809" y="2774685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31883" y="3148389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2038791" y="296557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85026" y="2550024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CI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0274" y="2819655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spinful CI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37657" y="2526579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CSL(?)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7310547" y="296321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24462" y="2988174"/>
            <a:ext cx="513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∞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722332" y="5223590"/>
            <a:ext cx="3146284" cy="59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What about finite U?</a:t>
            </a:r>
          </a:p>
        </p:txBody>
      </p:sp>
    </p:spTree>
    <p:extLst>
      <p:ext uri="{BB962C8B-B14F-4D97-AF65-F5344CB8AC3E}">
        <p14:creationId xmlns:p14="http://schemas.microsoft.com/office/powerpoint/2010/main" val="296721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7164" y="218448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Slave-Ising representation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901" y="1607897"/>
            <a:ext cx="2265613" cy="736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1154" y="4337387"/>
            <a:ext cx="6897077" cy="111702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1455601" y="1729148"/>
            <a:ext cx="54707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 flipV="1">
            <a:off x="5373062" y="1494686"/>
            <a:ext cx="0" cy="4200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525464" y="1500548"/>
            <a:ext cx="0" cy="4200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222247" y="1535720"/>
            <a:ext cx="0" cy="4200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2965925" y="1490779"/>
            <a:ext cx="0" cy="4200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692386" y="1725240"/>
            <a:ext cx="54707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948709" y="1731102"/>
            <a:ext cx="54707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5175724" y="1727194"/>
            <a:ext cx="54707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2069701"/>
              </p:ext>
            </p:extLst>
          </p:nvPr>
        </p:nvGraphicFramePr>
        <p:xfrm>
          <a:off x="554521" y="2053736"/>
          <a:ext cx="5826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69" name="Equation" r:id="rId6" imgW="292100" imgH="241300" progId="Equation.3">
                  <p:embed/>
                </p:oleObj>
              </mc:Choice>
              <mc:Fallback>
                <p:oleObj name="Equation" r:id="rId6" imgW="292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4521" y="2053736"/>
                        <a:ext cx="582612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477495" y="2061308"/>
            <a:ext cx="51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/>
                <a:cs typeface="Times New Roman"/>
              </a:rPr>
              <a:t>+1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76126" y="2067171"/>
            <a:ext cx="51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/>
                <a:cs typeface="Times New Roman"/>
              </a:rPr>
              <a:t>+1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84990" y="2063262"/>
            <a:ext cx="441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/>
                <a:cs typeface="Times New Roman"/>
              </a:rPr>
              <a:t>-1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88930" y="2069123"/>
            <a:ext cx="441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/>
                <a:cs typeface="Times New Roman"/>
              </a:rPr>
              <a:t>-1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385" y="2842848"/>
            <a:ext cx="6662615" cy="1288654"/>
          </a:xfrm>
          <a:prstGeom prst="rect">
            <a:avLst/>
          </a:prstGeom>
        </p:spPr>
      </p:pic>
      <p:sp>
        <p:nvSpPr>
          <p:cNvPr id="33" name="Down Arrow 32"/>
          <p:cNvSpPr/>
          <p:nvPr/>
        </p:nvSpPr>
        <p:spPr bwMode="auto">
          <a:xfrm>
            <a:off x="4445000" y="3878386"/>
            <a:ext cx="527539" cy="537308"/>
          </a:xfrm>
          <a:prstGeom prst="down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211015" y="6050063"/>
            <a:ext cx="8523407" cy="62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Huber and Rüegg, PRL 2009; Rüegg, Huber, Sigrist, PRB 2010; Nandkishore, Metlitski, Senthil, PRB 2012; JM, Rüegg, PRB 2013; JM, Chua, Fiete, PRL 2014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7112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Collaborators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494" y="1819675"/>
            <a:ext cx="1689100" cy="2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7" r="76993"/>
          <a:stretch/>
        </p:blipFill>
        <p:spPr>
          <a:xfrm>
            <a:off x="3354174" y="2230155"/>
            <a:ext cx="2103120" cy="21621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3898" t="47" r="21060" b="44085"/>
          <a:stretch/>
        </p:blipFill>
        <p:spPr>
          <a:xfrm>
            <a:off x="6218905" y="1932501"/>
            <a:ext cx="1953258" cy="2530834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889211" y="4677031"/>
            <a:ext cx="1825150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kern="0" dirty="0">
                <a:latin typeface="Tahoma" pitchFamily="34" charset="0"/>
                <a:ea typeface="宋体" pitchFamily="2" charset="-122"/>
                <a:cs typeface="Tahoma" pitchFamily="34" charset="0"/>
              </a:rPr>
              <a:t>Andreas Rüegg (ETH Zürich)</a:t>
            </a:r>
            <a:endParaRPr lang="en-US" altLang="zh-CN" kern="0" dirty="0"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542700" y="4684006"/>
            <a:ext cx="1631268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kern="0" dirty="0">
                <a:latin typeface="Tahoma" pitchFamily="34" charset="0"/>
                <a:ea typeface="宋体" pitchFamily="2" charset="-122"/>
                <a:cs typeface="Tahoma" pitchFamily="34" charset="0"/>
              </a:rPr>
              <a:t>Victor Chua (UIUC)</a:t>
            </a:r>
            <a:endParaRPr lang="en-US" altLang="zh-CN" kern="0" dirty="0"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360989" y="4681286"/>
            <a:ext cx="1631268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kern="0" dirty="0">
                <a:latin typeface="Tahoma" pitchFamily="34" charset="0"/>
                <a:ea typeface="宋体" pitchFamily="2" charset="-122"/>
                <a:cs typeface="Tahoma" pitchFamily="34" charset="0"/>
              </a:rPr>
              <a:t>Greg Fiete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kern="0" dirty="0">
                <a:latin typeface="Tahoma" pitchFamily="34" charset="0"/>
                <a:ea typeface="宋体" pitchFamily="2" charset="-122"/>
                <a:cs typeface="Tahoma" pitchFamily="34" charset="0"/>
              </a:rPr>
              <a:t>(UT Austin)</a:t>
            </a:r>
            <a:endParaRPr lang="en-US" altLang="zh-CN" kern="0" dirty="0"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82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7164" y="218448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theory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18847" y="898606"/>
            <a:ext cx="6254496" cy="1117026"/>
            <a:chOff x="1006231" y="1523849"/>
            <a:chExt cx="6254496" cy="111702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/>
            <a:srcRect r="9317"/>
            <a:stretch/>
          </p:blipFill>
          <p:spPr>
            <a:xfrm>
              <a:off x="1006231" y="1523849"/>
              <a:ext cx="6254496" cy="111702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6701692" y="1768231"/>
              <a:ext cx="117231" cy="517769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0" y="2183415"/>
            <a:ext cx="8587154" cy="10517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47" y="5016492"/>
            <a:ext cx="4186398" cy="1470269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 bwMode="auto">
          <a:xfrm>
            <a:off x="4601308" y="1807296"/>
            <a:ext cx="381000" cy="488461"/>
          </a:xfrm>
          <a:prstGeom prst="down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Left Brace 12"/>
          <p:cNvSpPr/>
          <p:nvPr/>
        </p:nvSpPr>
        <p:spPr bwMode="auto">
          <a:xfrm rot="16200000">
            <a:off x="2889252" y="1809743"/>
            <a:ext cx="254000" cy="3170115"/>
          </a:xfrm>
          <a:prstGeom prst="leftBrace">
            <a:avLst>
              <a:gd name="adj1" fmla="val 127564"/>
              <a:gd name="adj2" fmla="val 50680"/>
            </a:avLst>
          </a:prstGeom>
          <a:noFill/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Left Brace 29"/>
          <p:cNvSpPr/>
          <p:nvPr/>
        </p:nvSpPr>
        <p:spPr bwMode="auto">
          <a:xfrm rot="16200000">
            <a:off x="6707070" y="1706189"/>
            <a:ext cx="254000" cy="3408487"/>
          </a:xfrm>
          <a:prstGeom prst="leftBrace">
            <a:avLst>
              <a:gd name="adj1" fmla="val 127564"/>
              <a:gd name="adj2" fmla="val 50680"/>
            </a:avLst>
          </a:prstGeom>
          <a:noFill/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9423" y="3604838"/>
            <a:ext cx="2823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free fermions in (renormalized) CI bandstructure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37542" y="3581394"/>
            <a:ext cx="23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quantum Ising model</a:t>
            </a: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5253386" y="5408540"/>
            <a:ext cx="319699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8434224" y="5177908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6747569" y="5359026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48050" y="4921308"/>
            <a:ext cx="965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&gt;≠0</a:t>
            </a:r>
            <a:endParaRPr lang="en-US" sz="200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90922" y="5467078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1327" y="4917399"/>
            <a:ext cx="974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&gt;=0</a:t>
            </a:r>
          </a:p>
        </p:txBody>
      </p:sp>
      <p:sp>
        <p:nvSpPr>
          <p:cNvPr id="27" name="Down Arrow 26"/>
          <p:cNvSpPr/>
          <p:nvPr/>
        </p:nvSpPr>
        <p:spPr bwMode="auto">
          <a:xfrm>
            <a:off x="6652846" y="4132385"/>
            <a:ext cx="351692" cy="635000"/>
          </a:xfrm>
          <a:prstGeom prst="down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91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7164" y="218448"/>
            <a:ext cx="403922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theory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031999" y="1934308"/>
            <a:ext cx="4581770" cy="3448538"/>
            <a:chOff x="2559538" y="1524000"/>
            <a:chExt cx="4581770" cy="3448538"/>
          </a:xfrm>
        </p:grpSpPr>
        <p:sp>
          <p:nvSpPr>
            <p:cNvPr id="3" name="Rectangle 2"/>
            <p:cNvSpPr/>
            <p:nvPr/>
          </p:nvSpPr>
          <p:spPr bwMode="auto">
            <a:xfrm>
              <a:off x="2569308" y="1524000"/>
              <a:ext cx="4562230" cy="3448538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2559538" y="1905001"/>
              <a:ext cx="4581770" cy="1631462"/>
            </a:xfrm>
            <a:custGeom>
              <a:avLst/>
              <a:gdLst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41231 h 1642069"/>
                <a:gd name="connsiteX1" fmla="*/ 4581770 w 4581770"/>
                <a:gd name="connsiteY1" fmla="*/ 0 h 1642069"/>
                <a:gd name="connsiteX0" fmla="*/ 0 w 4581770"/>
                <a:gd name="connsiteY0" fmla="*/ 1641231 h 1642074"/>
                <a:gd name="connsiteX1" fmla="*/ 4581770 w 4581770"/>
                <a:gd name="connsiteY1" fmla="*/ 0 h 1642074"/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81770" h="1631462">
                  <a:moveTo>
                    <a:pt x="0" y="1631462"/>
                  </a:moveTo>
                  <a:cubicBezTo>
                    <a:pt x="1846385" y="1554122"/>
                    <a:pt x="2647463" y="353320"/>
                    <a:pt x="4581770" y="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4835769" y="1524000"/>
              <a:ext cx="693616" cy="1299308"/>
            </a:xfrm>
            <a:custGeom>
              <a:avLst/>
              <a:gdLst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3616" h="1299308">
                  <a:moveTo>
                    <a:pt x="0" y="1299308"/>
                  </a:moveTo>
                  <a:cubicBezTo>
                    <a:pt x="172589" y="1198359"/>
                    <a:pt x="560103" y="462411"/>
                    <a:pt x="693616" y="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487615" y="4816231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4402015" y="4822093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316415" y="4818186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6230815" y="4804509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rot="16200000">
              <a:off x="2633784" y="4030784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rot="16200000">
              <a:off x="2649415" y="3167183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16200000">
              <a:off x="2655277" y="2313352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1887800" y="539261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64091" y="5398477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77151" y="5384801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9980" y="5390664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03271" y="5396527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34902" y="540239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8508" y="5144477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94369" y="4280878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16954" y="3417277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05615" y="2553676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523583" y="1699844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20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892" y="294590"/>
            <a:ext cx="1453345" cy="13564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76910" y="1543535"/>
            <a:ext cx="25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435558" y="855781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it’</a:t>
            </a:r>
            <a:endParaRPr lang="en-US" sz="2000" baseline="-2500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55695" y="42398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CI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19102" y="2008554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CI*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29808" y="3288329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U/t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064005" y="5931883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t’/t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30153" y="2184401"/>
            <a:ext cx="903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8000"/>
                </a:solidFill>
              </a:rPr>
              <a:t>VBS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2278217" y="2159001"/>
            <a:ext cx="1352807" cy="1260231"/>
            <a:chOff x="-1346122" y="3772330"/>
            <a:chExt cx="2679690" cy="2496312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4"/>
            <a:srcRect l="57" t="6510" r="31889" b="6129"/>
            <a:stretch/>
          </p:blipFill>
          <p:spPr>
            <a:xfrm>
              <a:off x="-1261872" y="3772330"/>
              <a:ext cx="2523744" cy="2496312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 bwMode="auto">
            <a:xfrm>
              <a:off x="-826398" y="3956539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990679" y="4304324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-228521" y="4300415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-242198" y="4980353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-216798" y="567006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-822490" y="4644292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-806859" y="533400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-830305" y="6023708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353725" y="3954585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349817" y="4644294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365448" y="5334003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371310" y="602371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986771" y="4994032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982863" y="5683740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-1346122" y="4302371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-1340261" y="4992079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-1344169" y="5681787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628293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58276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7164" y="218448"/>
            <a:ext cx="403922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theory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031999" y="1934308"/>
            <a:ext cx="4581770" cy="3448538"/>
            <a:chOff x="2559538" y="1524000"/>
            <a:chExt cx="4581770" cy="3448538"/>
          </a:xfrm>
        </p:grpSpPr>
        <p:sp>
          <p:nvSpPr>
            <p:cNvPr id="3" name="Rectangle 2"/>
            <p:cNvSpPr/>
            <p:nvPr/>
          </p:nvSpPr>
          <p:spPr bwMode="auto">
            <a:xfrm>
              <a:off x="2569308" y="1524000"/>
              <a:ext cx="4562230" cy="3448538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2559538" y="1905001"/>
              <a:ext cx="4581770" cy="1631462"/>
            </a:xfrm>
            <a:custGeom>
              <a:avLst/>
              <a:gdLst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41231 h 1642069"/>
                <a:gd name="connsiteX1" fmla="*/ 4581770 w 4581770"/>
                <a:gd name="connsiteY1" fmla="*/ 0 h 1642069"/>
                <a:gd name="connsiteX0" fmla="*/ 0 w 4581770"/>
                <a:gd name="connsiteY0" fmla="*/ 1641231 h 1642074"/>
                <a:gd name="connsiteX1" fmla="*/ 4581770 w 4581770"/>
                <a:gd name="connsiteY1" fmla="*/ 0 h 1642074"/>
                <a:gd name="connsiteX0" fmla="*/ 0 w 4581770"/>
                <a:gd name="connsiteY0" fmla="*/ 1641231 h 1641231"/>
                <a:gd name="connsiteX1" fmla="*/ 4581770 w 4581770"/>
                <a:gd name="connsiteY1" fmla="*/ 0 h 1641231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  <a:gd name="connsiteX0" fmla="*/ 0 w 4581770"/>
                <a:gd name="connsiteY0" fmla="*/ 1631462 h 1631462"/>
                <a:gd name="connsiteX1" fmla="*/ 4581770 w 4581770"/>
                <a:gd name="connsiteY1" fmla="*/ 0 h 163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81770" h="1631462">
                  <a:moveTo>
                    <a:pt x="0" y="1631462"/>
                  </a:moveTo>
                  <a:cubicBezTo>
                    <a:pt x="1846385" y="1554122"/>
                    <a:pt x="2647463" y="353320"/>
                    <a:pt x="4581770" y="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4835769" y="1524000"/>
              <a:ext cx="693616" cy="1299308"/>
            </a:xfrm>
            <a:custGeom>
              <a:avLst/>
              <a:gdLst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  <a:gd name="connsiteX0" fmla="*/ 0 w 693616"/>
                <a:gd name="connsiteY0" fmla="*/ 1299308 h 1299308"/>
                <a:gd name="connsiteX1" fmla="*/ 693616 w 693616"/>
                <a:gd name="connsiteY1" fmla="*/ 0 h 129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3616" h="1299308">
                  <a:moveTo>
                    <a:pt x="0" y="1299308"/>
                  </a:moveTo>
                  <a:cubicBezTo>
                    <a:pt x="172589" y="1198359"/>
                    <a:pt x="560103" y="462411"/>
                    <a:pt x="693616" y="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487615" y="4816231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4402015" y="4822093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316415" y="4818186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6230815" y="4804509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rot="16200000">
              <a:off x="2633784" y="4030784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rot="16200000">
              <a:off x="2649415" y="3167183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16200000">
              <a:off x="2655277" y="2313352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1887800" y="539261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64091" y="5398477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77151" y="5384801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9980" y="5390664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03271" y="5396527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0.8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34902" y="540239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8508" y="5144477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94369" y="4280878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16954" y="3417277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05615" y="2553676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15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523583" y="1699844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20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892" y="294590"/>
            <a:ext cx="1453345" cy="13564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76910" y="1543535"/>
            <a:ext cx="25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435558" y="855781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it’</a:t>
            </a:r>
            <a:endParaRPr lang="en-US" sz="2000" baseline="-2500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55695" y="42398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CI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19102" y="2008554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CI*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730153" y="2184401"/>
            <a:ext cx="903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8000"/>
                </a:solidFill>
              </a:rPr>
              <a:t>VBS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29808" y="3288329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U/t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064005" y="5931883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t’/t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5783391" y="1318840"/>
            <a:ext cx="0" cy="4064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5721806" y="2477095"/>
            <a:ext cx="115457" cy="115457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25400" cap="flat" cmpd="sng" algn="ctr">
            <a:solidFill>
              <a:srgbClr val="7F7F7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68284" y="2546072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accent4">
                    <a:lumMod val="50000"/>
                    <a:lumOff val="50000"/>
                  </a:schemeClr>
                </a:solidFill>
              </a:rPr>
              <a:t>U</a:t>
            </a:r>
            <a:r>
              <a:rPr lang="en-US" sz="2400" baseline="-25000">
                <a:solidFill>
                  <a:schemeClr val="accent4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2400">
                <a:solidFill>
                  <a:schemeClr val="accent4">
                    <a:lumMod val="50000"/>
                    <a:lumOff val="50000"/>
                  </a:schemeClr>
                </a:solidFill>
              </a:rPr>
              <a:t>/t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07896" y="3436385"/>
            <a:ext cx="965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FF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FF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&gt;≠0</a:t>
            </a:r>
            <a:endParaRPr lang="en-US" sz="200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15481" y="1986629"/>
            <a:ext cx="974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FF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&gt;=0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78217" y="2159001"/>
            <a:ext cx="1352807" cy="1260231"/>
            <a:chOff x="-1346122" y="3772330"/>
            <a:chExt cx="2679690" cy="24963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57" t="6510" r="31889" b="6129"/>
            <a:stretch/>
          </p:blipFill>
          <p:spPr>
            <a:xfrm>
              <a:off x="-1261872" y="3772330"/>
              <a:ext cx="2523744" cy="249631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-826398" y="3956539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990679" y="4304324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-228521" y="4300415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-242198" y="4980353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-216798" y="567006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-822490" y="4644292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-806859" y="533400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-830305" y="6023708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353725" y="3954585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349817" y="4644294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365448" y="5334003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371310" y="6023710"/>
              <a:ext cx="439615" cy="58616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986771" y="4994032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982863" y="5683740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-1346122" y="4302371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-1340261" y="4992079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-1344169" y="5681787"/>
              <a:ext cx="342889" cy="45719"/>
            </a:xfrm>
            <a:prstGeom prst="rect">
              <a:avLst/>
            </a:prstGeom>
            <a:solidFill>
              <a:srgbClr val="00800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628293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93196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7164" y="218448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Slave-Ising transition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207" y="1060821"/>
            <a:ext cx="2265613" cy="7367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841973" y="3993231"/>
            <a:ext cx="965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FF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FF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&gt;≠0</a:t>
            </a:r>
            <a:endParaRPr lang="en-US" sz="200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3092" y="3979554"/>
            <a:ext cx="974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FF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&gt;=0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009991" y="3884546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31"/>
          <p:cNvSpPr/>
          <p:nvPr/>
        </p:nvSpPr>
        <p:spPr bwMode="auto">
          <a:xfrm>
            <a:off x="4569301" y="382681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62116" y="3634377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434190" y="4008081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1941098" y="382526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38488" y="3409716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correlated CI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499044" y="3689118"/>
            <a:ext cx="46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CI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39964" y="3386271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CSL(?)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7212854" y="3822906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26769" y="3847866"/>
            <a:ext cx="513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∞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95" y="5031155"/>
            <a:ext cx="3291729" cy="5470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4354" y="5119078"/>
            <a:ext cx="3355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>
                <a:solidFill>
                  <a:srgbClr val="FF0000"/>
                </a:solidFill>
              </a:rPr>
              <a:t>A(</a:t>
            </a:r>
            <a:r>
              <a:rPr lang="en-US" b="1">
                <a:solidFill>
                  <a:srgbClr val="FF0000"/>
                </a:solidFill>
              </a:rPr>
              <a:t>q</a:t>
            </a:r>
            <a:r>
              <a:rPr lang="en-US">
                <a:solidFill>
                  <a:srgbClr val="FF0000"/>
                </a:solidFill>
              </a:rPr>
              <a:t>,</a:t>
            </a:r>
            <a:r>
              <a:rPr lang="en-US">
                <a:solidFill>
                  <a:srgbClr val="FF0000"/>
                </a:solidFill>
                <a:latin typeface="Symbol" charset="2"/>
                <a:cs typeface="Symbol" charset="2"/>
              </a:rPr>
              <a:t>w</a:t>
            </a:r>
            <a:r>
              <a:rPr lang="en-US">
                <a:solidFill>
                  <a:srgbClr val="FF0000"/>
                </a:solidFill>
              </a:rPr>
              <a:t>) is gapped (even on the edge)</a:t>
            </a:r>
          </a:p>
          <a:p>
            <a:pPr marL="285750" indent="-285750" algn="l">
              <a:buFont typeface="Arial"/>
              <a:buChar char="•"/>
            </a:pPr>
            <a:r>
              <a:rPr lang="en-US">
                <a:solidFill>
                  <a:srgbClr val="FF0000"/>
                </a:solidFill>
              </a:rPr>
              <a:t>Physical properties?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813538" y="4425461"/>
            <a:ext cx="361462" cy="5763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28" idx="2"/>
          </p:cNvCxnSpPr>
          <p:nvPr/>
        </p:nvCxnSpPr>
        <p:spPr bwMode="auto">
          <a:xfrm>
            <a:off x="5880457" y="4379664"/>
            <a:ext cx="371850" cy="69056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39" idx="0"/>
          </p:cNvCxnSpPr>
          <p:nvPr/>
        </p:nvCxnSpPr>
        <p:spPr bwMode="auto">
          <a:xfrm flipV="1">
            <a:off x="1998827" y="1397000"/>
            <a:ext cx="3865" cy="24282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1739076" y="1009707"/>
            <a:ext cx="682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00"/>
                </a:solidFill>
                <a:latin typeface="+mj-lt"/>
                <a:cs typeface="Symbol" charset="2"/>
              </a:rPr>
              <a:t>&gt;</a:t>
            </a:r>
            <a:endParaRPr lang="en-US" sz="200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012462" y="1953846"/>
            <a:ext cx="2608384" cy="1914769"/>
          </a:xfrm>
          <a:custGeom>
            <a:avLst/>
            <a:gdLst>
              <a:gd name="connsiteX0" fmla="*/ 0 w 2608384"/>
              <a:gd name="connsiteY0" fmla="*/ 0 h 1914769"/>
              <a:gd name="connsiteX1" fmla="*/ 2608384 w 2608384"/>
              <a:gd name="connsiteY1" fmla="*/ 1914769 h 1914769"/>
              <a:gd name="connsiteX0" fmla="*/ 0 w 2608384"/>
              <a:gd name="connsiteY0" fmla="*/ 0 h 1914769"/>
              <a:gd name="connsiteX1" fmla="*/ 2608384 w 2608384"/>
              <a:gd name="connsiteY1" fmla="*/ 1914769 h 1914769"/>
              <a:gd name="connsiteX0" fmla="*/ 0 w 2608384"/>
              <a:gd name="connsiteY0" fmla="*/ 0 h 1914769"/>
              <a:gd name="connsiteX1" fmla="*/ 2608384 w 2608384"/>
              <a:gd name="connsiteY1" fmla="*/ 1914769 h 191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08384" h="1914769">
                <a:moveTo>
                  <a:pt x="0" y="0"/>
                </a:moveTo>
                <a:cubicBezTo>
                  <a:pt x="902025" y="-814"/>
                  <a:pt x="2478128" y="1180448"/>
                  <a:pt x="2608384" y="1914769"/>
                </a:cubicBezTo>
              </a:path>
            </a:pathLst>
          </a:custGeom>
          <a:ln w="1905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15839" y="3369954"/>
            <a:ext cx="54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CI*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83057" y="1760671"/>
            <a:ext cx="448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628293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06052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08087" y="24775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Beyond mean-field theory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99" y="1959709"/>
            <a:ext cx="6516077" cy="1403337"/>
          </a:xfrm>
          <a:prstGeom prst="rect">
            <a:avLst/>
          </a:prstGeom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47076" y="1081434"/>
            <a:ext cx="7848810" cy="84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Projection to physical Hilbert space introduces a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field </a:t>
            </a:r>
            <a:r>
              <a:rPr lang="en-US" sz="2000">
                <a:latin typeface="Symbol" charset="2"/>
                <a:cs typeface="Symbol" charset="2"/>
              </a:rPr>
              <a:t>s</a:t>
            </a:r>
            <a:r>
              <a:rPr lang="en-US" sz="2000" baseline="-25000">
                <a:latin typeface="Tahoma"/>
                <a:cs typeface="Tahoma"/>
              </a:rPr>
              <a:t>ij</a:t>
            </a:r>
            <a:r>
              <a:rPr lang="en-US" sz="2000">
                <a:latin typeface="Tahoma"/>
                <a:cs typeface="Tahoma"/>
              </a:rPr>
              <a:t>=±1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(Senthil and Fisher, PRB 2000)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9416" y="3610708"/>
            <a:ext cx="4735947" cy="2602522"/>
            <a:chOff x="4008647" y="3835401"/>
            <a:chExt cx="4735947" cy="26025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8647" y="3835401"/>
              <a:ext cx="4735947" cy="260252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6770077" y="5715000"/>
              <a:ext cx="254000" cy="361462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5692" y="3988233"/>
            <a:ext cx="2957146" cy="1216816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628293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  <a:endParaRPr lang="en-US" sz="2000">
              <a:latin typeface="Tahoma"/>
              <a:cs typeface="Tahoma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5900615" y="6262079"/>
            <a:ext cx="226646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5906477" y="4933464"/>
            <a:ext cx="0" cy="134424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240033" y="602761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</a:t>
            </a:r>
          </a:p>
        </p:txBody>
      </p:sp>
      <p:sp>
        <p:nvSpPr>
          <p:cNvPr id="14" name="Freeform 13"/>
          <p:cNvSpPr/>
          <p:nvPr/>
        </p:nvSpPr>
        <p:spPr>
          <a:xfrm>
            <a:off x="6086231" y="4972542"/>
            <a:ext cx="1738923" cy="1211384"/>
          </a:xfrm>
          <a:custGeom>
            <a:avLst/>
            <a:gdLst>
              <a:gd name="connsiteX0" fmla="*/ 0 w 1611923"/>
              <a:gd name="connsiteY0" fmla="*/ 0 h 1211441"/>
              <a:gd name="connsiteX1" fmla="*/ 1611923 w 1611923"/>
              <a:gd name="connsiteY1" fmla="*/ 1152769 h 1211441"/>
              <a:gd name="connsiteX0" fmla="*/ 0 w 1611923"/>
              <a:gd name="connsiteY0" fmla="*/ 0 h 1244432"/>
              <a:gd name="connsiteX1" fmla="*/ 1611923 w 1611923"/>
              <a:gd name="connsiteY1" fmla="*/ 1152769 h 1244432"/>
              <a:gd name="connsiteX0" fmla="*/ 0 w 1611923"/>
              <a:gd name="connsiteY0" fmla="*/ 0 h 1153230"/>
              <a:gd name="connsiteX1" fmla="*/ 1611923 w 1611923"/>
              <a:gd name="connsiteY1" fmla="*/ 1152769 h 1153230"/>
              <a:gd name="connsiteX0" fmla="*/ 0 w 1611923"/>
              <a:gd name="connsiteY0" fmla="*/ 0 h 1153183"/>
              <a:gd name="connsiteX1" fmla="*/ 1611923 w 1611923"/>
              <a:gd name="connsiteY1" fmla="*/ 1152769 h 1153183"/>
              <a:gd name="connsiteX0" fmla="*/ 0 w 1738923"/>
              <a:gd name="connsiteY0" fmla="*/ 0 h 1211630"/>
              <a:gd name="connsiteX1" fmla="*/ 1738923 w 1738923"/>
              <a:gd name="connsiteY1" fmla="*/ 1211384 h 1211630"/>
              <a:gd name="connsiteX0" fmla="*/ 0 w 1738923"/>
              <a:gd name="connsiteY0" fmla="*/ 0 h 1211384"/>
              <a:gd name="connsiteX1" fmla="*/ 1738923 w 1738923"/>
              <a:gd name="connsiteY1" fmla="*/ 1211384 h 121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8923" h="1211384">
                <a:moveTo>
                  <a:pt x="0" y="0"/>
                </a:moveTo>
                <a:cubicBezTo>
                  <a:pt x="327269" y="1102294"/>
                  <a:pt x="742462" y="1208128"/>
                  <a:pt x="1738923" y="1211384"/>
                </a:cubicBezTo>
              </a:path>
            </a:pathLst>
          </a:custGeom>
          <a:ln w="19050" cmpd="sng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12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 bwMode="auto">
          <a:xfrm flipV="1">
            <a:off x="1783867" y="1611919"/>
            <a:ext cx="0" cy="33469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Freeform 25"/>
          <p:cNvSpPr/>
          <p:nvPr/>
        </p:nvSpPr>
        <p:spPr>
          <a:xfrm>
            <a:off x="1875697" y="1856152"/>
            <a:ext cx="5187462" cy="3135920"/>
          </a:xfrm>
          <a:custGeom>
            <a:avLst/>
            <a:gdLst>
              <a:gd name="connsiteX0" fmla="*/ 0 w 1611923"/>
              <a:gd name="connsiteY0" fmla="*/ 0 h 1211441"/>
              <a:gd name="connsiteX1" fmla="*/ 1611923 w 1611923"/>
              <a:gd name="connsiteY1" fmla="*/ 1152769 h 1211441"/>
              <a:gd name="connsiteX0" fmla="*/ 0 w 1611923"/>
              <a:gd name="connsiteY0" fmla="*/ 0 h 1244432"/>
              <a:gd name="connsiteX1" fmla="*/ 1611923 w 1611923"/>
              <a:gd name="connsiteY1" fmla="*/ 1152769 h 1244432"/>
              <a:gd name="connsiteX0" fmla="*/ 0 w 1611923"/>
              <a:gd name="connsiteY0" fmla="*/ 0 h 1153230"/>
              <a:gd name="connsiteX1" fmla="*/ 1611923 w 1611923"/>
              <a:gd name="connsiteY1" fmla="*/ 1152769 h 1153230"/>
              <a:gd name="connsiteX0" fmla="*/ 0 w 1611923"/>
              <a:gd name="connsiteY0" fmla="*/ 0 h 1153183"/>
              <a:gd name="connsiteX1" fmla="*/ 1611923 w 1611923"/>
              <a:gd name="connsiteY1" fmla="*/ 1152769 h 1153183"/>
              <a:gd name="connsiteX0" fmla="*/ 0 w 1738923"/>
              <a:gd name="connsiteY0" fmla="*/ 0 h 1211630"/>
              <a:gd name="connsiteX1" fmla="*/ 1738923 w 1738923"/>
              <a:gd name="connsiteY1" fmla="*/ 1211384 h 1211630"/>
              <a:gd name="connsiteX0" fmla="*/ 0 w 1738923"/>
              <a:gd name="connsiteY0" fmla="*/ 0 h 1211384"/>
              <a:gd name="connsiteX1" fmla="*/ 1738923 w 1738923"/>
              <a:gd name="connsiteY1" fmla="*/ 1211384 h 1211384"/>
              <a:gd name="connsiteX0" fmla="*/ 0 w 1755453"/>
              <a:gd name="connsiteY0" fmla="*/ 0 h 1207622"/>
              <a:gd name="connsiteX1" fmla="*/ 1755453 w 1755453"/>
              <a:gd name="connsiteY1" fmla="*/ 1207622 h 1207622"/>
              <a:gd name="connsiteX0" fmla="*/ 0 w 1755453"/>
              <a:gd name="connsiteY0" fmla="*/ 0 h 1207622"/>
              <a:gd name="connsiteX1" fmla="*/ 1755453 w 1755453"/>
              <a:gd name="connsiteY1" fmla="*/ 1207622 h 1207622"/>
              <a:gd name="connsiteX0" fmla="*/ 0 w 1755453"/>
              <a:gd name="connsiteY0" fmla="*/ 0 h 1207622"/>
              <a:gd name="connsiteX1" fmla="*/ 1755453 w 1755453"/>
              <a:gd name="connsiteY1" fmla="*/ 1207622 h 1207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5453" h="1207622">
                <a:moveTo>
                  <a:pt x="0" y="0"/>
                </a:moveTo>
                <a:cubicBezTo>
                  <a:pt x="112383" y="684704"/>
                  <a:pt x="758992" y="1204366"/>
                  <a:pt x="1755453" y="1207622"/>
                </a:cubicBezTo>
              </a:path>
            </a:pathLst>
          </a:custGeom>
          <a:ln w="19050" cmpd="sng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52502" y="1193372"/>
            <a:ext cx="3625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Symbol" charset="2"/>
                <a:cs typeface="Symbol" charset="2"/>
              </a:rPr>
              <a:t>k</a:t>
            </a:r>
            <a:r>
              <a:rPr lang="en-US" sz="2000"/>
              <a:t> ~ slave-Ising spin bandwidth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1804843" y="4998234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7456968" y="4748065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32800" y="5431942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corr. CI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7007706" y="493659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21621" y="4961554"/>
            <a:ext cx="513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∞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236277" y="5106926"/>
            <a:ext cx="965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0000FF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0000FF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0000FF"/>
                </a:solidFill>
                <a:latin typeface="+mj-lt"/>
                <a:cs typeface="Symbol" charset="2"/>
              </a:rPr>
              <a:t>&gt;≠0</a:t>
            </a:r>
            <a:endParaRPr lang="en-US" sz="200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41364" y="3924851"/>
            <a:ext cx="410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Symbol" charset="2"/>
                <a:cs typeface="Symbol" charset="2"/>
              </a:rPr>
              <a:t>k</a:t>
            </a:r>
            <a:r>
              <a:rPr lang="en-US" sz="2000" baseline="-25000">
                <a:latin typeface="+mj-lt"/>
                <a:cs typeface="Symbol" charset="2"/>
              </a:rPr>
              <a:t>c</a:t>
            </a:r>
            <a:endParaRPr lang="en-US" sz="2000" baseline="-25000">
              <a:latin typeface="+mj-lt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flipV="1">
            <a:off x="3663462" y="4181230"/>
            <a:ext cx="0" cy="81572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H="1">
            <a:off x="1758462" y="4190999"/>
            <a:ext cx="191476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435456" y="5056773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220784" y="5093248"/>
            <a:ext cx="974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&lt;</a:t>
            </a:r>
            <a:r>
              <a:rPr lang="en-US" sz="200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sz="2000" baseline="30000">
                <a:solidFill>
                  <a:srgbClr val="FF0000"/>
                </a:solidFill>
                <a:latin typeface="+mj-lt"/>
                <a:cs typeface="Symbol" charset="2"/>
              </a:rPr>
              <a:t>x</a:t>
            </a:r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&gt;=0</a:t>
            </a:r>
          </a:p>
          <a:p>
            <a:r>
              <a:rPr lang="en-US" sz="2000">
                <a:solidFill>
                  <a:srgbClr val="FF0000"/>
                </a:solidFill>
                <a:latin typeface="+mj-lt"/>
                <a:cs typeface="Symbol" charset="2"/>
              </a:rPr>
              <a:t>CI*</a:t>
            </a:r>
            <a:endParaRPr lang="en-US" sz="20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80002" y="5351154"/>
            <a:ext cx="2451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Symbol" charset="2"/>
                <a:cs typeface="Symbol" charset="2"/>
              </a:rPr>
              <a:t>k</a:t>
            </a:r>
            <a:r>
              <a:rPr lang="en-US" sz="2000"/>
              <a:t>=0:</a:t>
            </a:r>
          </a:p>
          <a:p>
            <a:r>
              <a:rPr lang="en-US" sz="2000"/>
              <a:t>Gutzwiller-projected</a:t>
            </a:r>
          </a:p>
          <a:p>
            <a:r>
              <a:rPr lang="en-US" sz="2000" i="1">
                <a:latin typeface="Times New Roman"/>
                <a:cs typeface="Times New Roman"/>
              </a:rPr>
              <a:t>f</a:t>
            </a:r>
            <a:r>
              <a:rPr lang="en-US" sz="2000"/>
              <a:t> fermions (CSL?)</a:t>
            </a:r>
          </a:p>
        </p:txBody>
      </p: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211015" y="6137987"/>
            <a:ext cx="5816600" cy="60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</a:p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[also Fradkin, Shenker, PRD 1979; Senthil, Fisher, PRB 2000]</a:t>
            </a:r>
            <a:endParaRPr lang="en-US" sz="2000">
              <a:latin typeface="Tahoma"/>
              <a:cs typeface="Tahoma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308087" y="24775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Beyond mean-field theory</a:t>
            </a:r>
          </a:p>
        </p:txBody>
      </p:sp>
      <p:sp>
        <p:nvSpPr>
          <p:cNvPr id="63" name="Oval 62"/>
          <p:cNvSpPr/>
          <p:nvPr/>
        </p:nvSpPr>
        <p:spPr bwMode="auto">
          <a:xfrm>
            <a:off x="3597965" y="4944814"/>
            <a:ext cx="115457" cy="115457"/>
          </a:xfrm>
          <a:prstGeom prst="ellipse">
            <a:avLst/>
          </a:prstGeom>
          <a:solidFill>
            <a:srgbClr val="0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1735944" y="4919418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93890" y="4783272"/>
            <a:ext cx="46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CI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817521" y="4290902"/>
            <a:ext cx="1836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Higgs/</a:t>
            </a:r>
          </a:p>
          <a:p>
            <a:r>
              <a:rPr lang="en-US">
                <a:solidFill>
                  <a:srgbClr val="0000FF"/>
                </a:solidFill>
              </a:rPr>
              <a:t>confined phase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884691" y="3769225"/>
            <a:ext cx="1836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Z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 deconfined phase</a:t>
            </a:r>
          </a:p>
        </p:txBody>
      </p:sp>
    </p:spTree>
    <p:extLst>
      <p:ext uri="{BB962C8B-B14F-4D97-AF65-F5344CB8AC3E}">
        <p14:creationId xmlns:p14="http://schemas.microsoft.com/office/powerpoint/2010/main" val="247444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980610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Rüegg, PRB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88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241101 (2013)</a:t>
            </a:r>
            <a:endParaRPr lang="en-US" sz="2000">
              <a:latin typeface="Tahoma"/>
              <a:cs typeface="Tahoma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308087" y="24775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CI* phase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664307" y="1218203"/>
            <a:ext cx="7848810" cy="253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Deconfined phase of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theory has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topological order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(Wegner, JMP 1971; Wen, PRB 1991)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Abelian topological order: TQFT is multi-component Chern-Simons theory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 (Wen, Zee, PRB 1992)</a:t>
            </a:r>
            <a:r>
              <a:rPr lang="en-US" sz="2000">
                <a:latin typeface="Tahoma"/>
                <a:cs typeface="Tahoma"/>
              </a:rPr>
              <a:t> → ground-state degeneracy, quasiparticle charge &amp; statistics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Derive TQFT from mean-field + (gauge) fluctuations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540" y="3302000"/>
            <a:ext cx="4532926" cy="6252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44647" r="47"/>
          <a:stretch/>
        </p:blipFill>
        <p:spPr>
          <a:xfrm>
            <a:off x="3449867" y="3861776"/>
            <a:ext cx="4754880" cy="1739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7273" y="4064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60750" y="3903785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15842" y="353841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56784" y="366150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9083" y="4503615"/>
            <a:ext cx="2344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GSD(</a:t>
            </a:r>
            <a:r>
              <a:rPr lang="en-US" sz="2000">
                <a:latin typeface="Symbol" charset="2"/>
                <a:cs typeface="Symbol" charset="2"/>
              </a:rPr>
              <a:t>S</a:t>
            </a:r>
            <a:r>
              <a:rPr lang="en-US" sz="2000" baseline="-25000"/>
              <a:t>g</a:t>
            </a:r>
            <a:r>
              <a:rPr lang="en-US" sz="2000"/>
              <a:t>) = |det K|</a:t>
            </a:r>
            <a:r>
              <a:rPr lang="en-US" sz="2000" baseline="3000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50320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From lattice to continuum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18575" y="1021636"/>
            <a:ext cx="8084879" cy="148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theory can be written as U(1) gauge theory coupled to conserved charge-2 “Higgs” link variable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(Ukawa, Windey, Guth, PRD 1980)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Deconfined phase: U(1) gauge field is weakly coupled and we can take the continuum limit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02" y="2221295"/>
            <a:ext cx="8307698" cy="819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9579" y="3232953"/>
            <a:ext cx="1339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sz="2000" baseline="-2500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2000">
                <a:solidFill>
                  <a:srgbClr val="0000FF"/>
                </a:solidFill>
              </a:rPr>
              <a:t>n</a:t>
            </a:r>
            <a:r>
              <a:rPr lang="en-US" sz="2000" baseline="-25000">
                <a:solidFill>
                  <a:srgbClr val="0000FF"/>
                </a:solidFill>
              </a:rPr>
              <a:t>i,i+</a:t>
            </a:r>
            <a:r>
              <a:rPr lang="en-US" sz="2000" baseline="-2500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2000">
                <a:solidFill>
                  <a:srgbClr val="0000FF"/>
                </a:solidFill>
              </a:rPr>
              <a:t> = 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3048" y="1768878"/>
            <a:ext cx="619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p=2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224456" y="2017042"/>
            <a:ext cx="338971" cy="3595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4156473" y="3010100"/>
            <a:ext cx="75430" cy="2902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290" y="4878850"/>
            <a:ext cx="1518353" cy="394772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 bwMode="auto">
          <a:xfrm>
            <a:off x="2674801" y="4859054"/>
            <a:ext cx="394480" cy="327144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4289664" y="5723472"/>
            <a:ext cx="394480" cy="327144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760" y="5617432"/>
            <a:ext cx="3121255" cy="49604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8920" y="4723758"/>
            <a:ext cx="3082761" cy="5574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4215" y="5396173"/>
            <a:ext cx="3486460" cy="101637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925165" y="6196495"/>
            <a:ext cx="2785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level-p (2+1)D BF term</a:t>
            </a:r>
          </a:p>
        </p:txBody>
      </p:sp>
    </p:spTree>
    <p:extLst>
      <p:ext uri="{BB962C8B-B14F-4D97-AF65-F5344CB8AC3E}">
        <p14:creationId xmlns:p14="http://schemas.microsoft.com/office/powerpoint/2010/main" val="212693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+ fluctuations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15" y="3097834"/>
            <a:ext cx="7453923" cy="669952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898452" y="1218780"/>
            <a:ext cx="3194428" cy="1301691"/>
            <a:chOff x="898452" y="1619309"/>
            <a:chExt cx="3194428" cy="1301691"/>
          </a:xfrm>
        </p:grpSpPr>
        <p:sp>
          <p:nvSpPr>
            <p:cNvPr id="18" name="TextBox 17"/>
            <p:cNvSpPr txBox="1"/>
            <p:nvPr/>
          </p:nvSpPr>
          <p:spPr>
            <a:xfrm>
              <a:off x="2315933" y="1619309"/>
              <a:ext cx="4351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Symbol" charset="2"/>
                  <a:cs typeface="Symbol" charset="2"/>
                </a:rPr>
                <a:t>t</a:t>
              </a:r>
              <a:r>
                <a:rPr lang="en-US" sz="2400" baseline="30000"/>
                <a:t>x</a:t>
              </a:r>
              <a:endParaRPr lang="en-US" sz="240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394321" y="2455121"/>
              <a:ext cx="694182" cy="122571"/>
              <a:chOff x="5221553" y="2670748"/>
              <a:chExt cx="694182" cy="122571"/>
            </a:xfrm>
          </p:grpSpPr>
          <p:sp>
            <p:nvSpPr>
              <p:cNvPr id="20" name="Freeform 19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Oval 3"/>
            <p:cNvSpPr/>
            <p:nvPr/>
          </p:nvSpPr>
          <p:spPr bwMode="auto">
            <a:xfrm>
              <a:off x="2071076" y="2100384"/>
              <a:ext cx="820616" cy="820616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894875" y="2451214"/>
              <a:ext cx="694182" cy="122571"/>
              <a:chOff x="5221553" y="2670748"/>
              <a:chExt cx="694182" cy="122571"/>
            </a:xfrm>
          </p:grpSpPr>
          <p:sp>
            <p:nvSpPr>
              <p:cNvPr id="25" name="Freeform 24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898452" y="2227384"/>
              <a:ext cx="4979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606282" y="2252784"/>
              <a:ext cx="486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n</a:t>
              </a:r>
            </a:p>
          </p:txBody>
        </p:sp>
      </p:grpSp>
      <p:cxnSp>
        <p:nvCxnSpPr>
          <p:cNvPr id="9" name="Straight Arrow Connector 8"/>
          <p:cNvCxnSpPr/>
          <p:nvPr/>
        </p:nvCxnSpPr>
        <p:spPr bwMode="auto">
          <a:xfrm flipH="1">
            <a:off x="1934309" y="2725618"/>
            <a:ext cx="214922" cy="4200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693242" y="1820565"/>
            <a:ext cx="3605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&lt;t</a:t>
            </a:r>
            <a:r>
              <a:rPr lang="en-US" sz="2400" baseline="30000"/>
              <a:t>x</a:t>
            </a:r>
            <a:r>
              <a:rPr lang="en-US" sz="2400"/>
              <a:t>(p)</a:t>
            </a:r>
            <a:r>
              <a:rPr lang="en-US" sz="2400">
                <a:latin typeface="Symbol" charset="2"/>
                <a:cs typeface="Symbol" charset="2"/>
              </a:rPr>
              <a:t> t</a:t>
            </a:r>
            <a:r>
              <a:rPr lang="en-US" sz="2400" baseline="30000"/>
              <a:t>x</a:t>
            </a:r>
            <a:r>
              <a:rPr lang="en-US" sz="2400"/>
              <a:t>(-p)&gt; ~ (p</a:t>
            </a:r>
            <a:r>
              <a:rPr lang="en-US" sz="2400" baseline="30000"/>
              <a:t>2</a:t>
            </a:r>
            <a:r>
              <a:rPr lang="en-US" sz="2400"/>
              <a:t>+m</a:t>
            </a:r>
            <a:r>
              <a:rPr lang="en-US" sz="2400" baseline="30000"/>
              <a:t>2</a:t>
            </a:r>
            <a:r>
              <a:rPr lang="en-US" sz="2400"/>
              <a:t>)</a:t>
            </a:r>
            <a:r>
              <a:rPr lang="en-US" sz="2400" baseline="30000"/>
              <a:t>-1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56282" y="928079"/>
            <a:ext cx="3033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all matter fields massive:</a:t>
            </a:r>
            <a:endParaRPr lang="en-US" sz="2000" baseline="30000"/>
          </a:p>
        </p:txBody>
      </p:sp>
      <p:grpSp>
        <p:nvGrpSpPr>
          <p:cNvPr id="51" name="Group 50"/>
          <p:cNvGrpSpPr/>
          <p:nvPr/>
        </p:nvGrpSpPr>
        <p:grpSpPr>
          <a:xfrm>
            <a:off x="2643237" y="4062049"/>
            <a:ext cx="3194428" cy="1424352"/>
            <a:chOff x="1207161" y="4618892"/>
            <a:chExt cx="3194428" cy="1424352"/>
          </a:xfrm>
        </p:grpSpPr>
        <p:grpSp>
          <p:nvGrpSpPr>
            <p:cNvPr id="30" name="Group 29"/>
            <p:cNvGrpSpPr/>
            <p:nvPr/>
          </p:nvGrpSpPr>
          <p:grpSpPr>
            <a:xfrm>
              <a:off x="1703030" y="5577365"/>
              <a:ext cx="694182" cy="122571"/>
              <a:chOff x="5221553" y="2670748"/>
              <a:chExt cx="694182" cy="122571"/>
            </a:xfrm>
          </p:grpSpPr>
          <p:sp>
            <p:nvSpPr>
              <p:cNvPr id="31" name="Freeform 30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/>
            <p:cNvSpPr/>
            <p:nvPr/>
          </p:nvSpPr>
          <p:spPr bwMode="auto">
            <a:xfrm>
              <a:off x="2379785" y="5222628"/>
              <a:ext cx="820616" cy="820616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203584" y="5573458"/>
              <a:ext cx="694182" cy="122571"/>
              <a:chOff x="5221553" y="2670748"/>
              <a:chExt cx="694182" cy="122571"/>
            </a:xfrm>
          </p:grpSpPr>
          <p:sp>
            <p:nvSpPr>
              <p:cNvPr id="35" name="Freeform 34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207161" y="5339862"/>
              <a:ext cx="4979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914991" y="5365262"/>
              <a:ext cx="486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n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07324" y="4618892"/>
              <a:ext cx="817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f</a:t>
              </a:r>
              <a:r>
                <a:rPr lang="en-US" sz="2400" i="1" baseline="-25000">
                  <a:latin typeface="Times New Roman"/>
                  <a:cs typeface="Times New Roman"/>
                </a:rPr>
                <a:t>↑ </a:t>
              </a:r>
              <a:r>
                <a:rPr lang="en-US" sz="2400">
                  <a:latin typeface="Times New Roman"/>
                  <a:cs typeface="Times New Roman"/>
                </a:rPr>
                <a:t>, </a:t>
              </a:r>
              <a:r>
                <a:rPr lang="en-US" sz="2400" i="1">
                  <a:latin typeface="Times New Roman"/>
                  <a:cs typeface="Times New Roman"/>
                </a:rPr>
                <a:t>f</a:t>
              </a:r>
              <a:r>
                <a:rPr lang="en-US" sz="2400" i="1" baseline="-25000">
                  <a:latin typeface="Times New Roman"/>
                  <a:cs typeface="Times New Roman"/>
                </a:rPr>
                <a:t>↓</a:t>
              </a:r>
              <a:endParaRPr lang="en-US" sz="2400" baseline="-25000">
                <a:latin typeface="Symbol" charset="2"/>
                <a:cs typeface="Symbol" charset="2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>
              <a:off x="2751017" y="5222630"/>
              <a:ext cx="140675" cy="390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2708034" y="6033478"/>
              <a:ext cx="144580" cy="390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55" name="Group 54"/>
          <p:cNvGrpSpPr/>
          <p:nvPr/>
        </p:nvGrpSpPr>
        <p:grpSpPr>
          <a:xfrm>
            <a:off x="683846" y="5659318"/>
            <a:ext cx="7707923" cy="814155"/>
            <a:chOff x="771769" y="5688623"/>
            <a:chExt cx="7707923" cy="814155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1769" y="5688623"/>
              <a:ext cx="7707923" cy="814155"/>
            </a:xfrm>
            <a:prstGeom prst="rect">
              <a:avLst/>
            </a:prstGeom>
          </p:spPr>
        </p:pic>
        <p:cxnSp>
          <p:nvCxnSpPr>
            <p:cNvPr id="54" name="Straight Connector 53"/>
            <p:cNvCxnSpPr/>
            <p:nvPr/>
          </p:nvCxnSpPr>
          <p:spPr bwMode="auto">
            <a:xfrm>
              <a:off x="6342184" y="6068648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56" name="TextBox 55"/>
          <p:cNvSpPr txBox="1"/>
          <p:nvPr/>
        </p:nvSpPr>
        <p:spPr>
          <a:xfrm>
            <a:off x="5212246" y="3835401"/>
            <a:ext cx="260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CI ~ massive (2+1)D Dirac fermions</a:t>
            </a:r>
            <a:endParaRPr lang="en-US" sz="2000" baseline="30000"/>
          </a:p>
        </p:txBody>
      </p:sp>
      <p:sp>
        <p:nvSpPr>
          <p:cNvPr id="61" name="Down Arrow 60"/>
          <p:cNvSpPr/>
          <p:nvPr/>
        </p:nvSpPr>
        <p:spPr bwMode="auto">
          <a:xfrm>
            <a:off x="6047155" y="4640388"/>
            <a:ext cx="605692" cy="976922"/>
          </a:xfrm>
          <a:prstGeom prst="downArrow">
            <a:avLst>
              <a:gd name="adj1" fmla="val 50000"/>
              <a:gd name="adj2" fmla="val 27419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6789615" y="4613989"/>
            <a:ext cx="2217615" cy="61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“parity anomaly” (Niemi, Semenoff, PRL 1983; Redlich, PRL 1984)</a:t>
            </a:r>
            <a:endParaRPr lang="en-US" sz="2000">
              <a:latin typeface="Tahoma"/>
              <a:cs typeface="Tahoma"/>
            </a:endParaRPr>
          </a:p>
        </p:txBody>
      </p:sp>
      <p:sp>
        <p:nvSpPr>
          <p:cNvPr id="63" name="Left Brace 62"/>
          <p:cNvSpPr/>
          <p:nvPr/>
        </p:nvSpPr>
        <p:spPr bwMode="auto">
          <a:xfrm rot="16200000">
            <a:off x="6259637" y="2200515"/>
            <a:ext cx="254000" cy="3131034"/>
          </a:xfrm>
          <a:prstGeom prst="leftBrace">
            <a:avLst>
              <a:gd name="adj1" fmla="val 127564"/>
              <a:gd name="adj2" fmla="val 5068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62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+ fluctuations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15" y="3097834"/>
            <a:ext cx="7453923" cy="669952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898452" y="1218780"/>
            <a:ext cx="3194428" cy="1301691"/>
            <a:chOff x="898452" y="1619309"/>
            <a:chExt cx="3194428" cy="1301691"/>
          </a:xfrm>
        </p:grpSpPr>
        <p:sp>
          <p:nvSpPr>
            <p:cNvPr id="18" name="TextBox 17"/>
            <p:cNvSpPr txBox="1"/>
            <p:nvPr/>
          </p:nvSpPr>
          <p:spPr>
            <a:xfrm>
              <a:off x="2315933" y="1619309"/>
              <a:ext cx="4351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Symbol" charset="2"/>
                  <a:cs typeface="Symbol" charset="2"/>
                </a:rPr>
                <a:t>t</a:t>
              </a:r>
              <a:r>
                <a:rPr lang="en-US" sz="2400" baseline="30000"/>
                <a:t>x</a:t>
              </a:r>
              <a:endParaRPr lang="en-US" sz="240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394321" y="2455121"/>
              <a:ext cx="694182" cy="122571"/>
              <a:chOff x="5221553" y="2670748"/>
              <a:chExt cx="694182" cy="122571"/>
            </a:xfrm>
          </p:grpSpPr>
          <p:sp>
            <p:nvSpPr>
              <p:cNvPr id="20" name="Freeform 19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Oval 3"/>
            <p:cNvSpPr/>
            <p:nvPr/>
          </p:nvSpPr>
          <p:spPr bwMode="auto">
            <a:xfrm>
              <a:off x="2071076" y="2100384"/>
              <a:ext cx="820616" cy="820616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894875" y="2451214"/>
              <a:ext cx="694182" cy="122571"/>
              <a:chOff x="5221553" y="2670748"/>
              <a:chExt cx="694182" cy="122571"/>
            </a:xfrm>
          </p:grpSpPr>
          <p:sp>
            <p:nvSpPr>
              <p:cNvPr id="25" name="Freeform 24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898452" y="2227384"/>
              <a:ext cx="4979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606282" y="2252784"/>
              <a:ext cx="486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n</a:t>
              </a:r>
            </a:p>
          </p:txBody>
        </p:sp>
      </p:grpSp>
      <p:cxnSp>
        <p:nvCxnSpPr>
          <p:cNvPr id="9" name="Straight Arrow Connector 8"/>
          <p:cNvCxnSpPr/>
          <p:nvPr/>
        </p:nvCxnSpPr>
        <p:spPr bwMode="auto">
          <a:xfrm flipH="1">
            <a:off x="1934309" y="2725618"/>
            <a:ext cx="214922" cy="4200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693242" y="1820565"/>
            <a:ext cx="3605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&lt;t</a:t>
            </a:r>
            <a:r>
              <a:rPr lang="en-US" sz="2400" baseline="30000"/>
              <a:t>x</a:t>
            </a:r>
            <a:r>
              <a:rPr lang="en-US" sz="2400"/>
              <a:t>(p)</a:t>
            </a:r>
            <a:r>
              <a:rPr lang="en-US" sz="2400">
                <a:latin typeface="Symbol" charset="2"/>
                <a:cs typeface="Symbol" charset="2"/>
              </a:rPr>
              <a:t> t</a:t>
            </a:r>
            <a:r>
              <a:rPr lang="en-US" sz="2400" baseline="30000"/>
              <a:t>x</a:t>
            </a:r>
            <a:r>
              <a:rPr lang="en-US" sz="2400"/>
              <a:t>(-p)&gt; ~ (p</a:t>
            </a:r>
            <a:r>
              <a:rPr lang="en-US" sz="2400" baseline="30000"/>
              <a:t>2</a:t>
            </a:r>
            <a:r>
              <a:rPr lang="en-US" sz="2400"/>
              <a:t>+m</a:t>
            </a:r>
            <a:r>
              <a:rPr lang="en-US" sz="2400" baseline="30000"/>
              <a:t>2</a:t>
            </a:r>
            <a:r>
              <a:rPr lang="en-US" sz="2400"/>
              <a:t>)</a:t>
            </a:r>
            <a:r>
              <a:rPr lang="en-US" sz="2400" baseline="30000"/>
              <a:t>-1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56282" y="928079"/>
            <a:ext cx="3033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all matter fields massive:</a:t>
            </a:r>
            <a:endParaRPr lang="en-US" sz="2000" baseline="30000"/>
          </a:p>
        </p:txBody>
      </p:sp>
      <p:grpSp>
        <p:nvGrpSpPr>
          <p:cNvPr id="51" name="Group 50"/>
          <p:cNvGrpSpPr/>
          <p:nvPr/>
        </p:nvGrpSpPr>
        <p:grpSpPr>
          <a:xfrm>
            <a:off x="2643237" y="4062049"/>
            <a:ext cx="3194428" cy="1424352"/>
            <a:chOff x="1207161" y="4618892"/>
            <a:chExt cx="3194428" cy="1424352"/>
          </a:xfrm>
        </p:grpSpPr>
        <p:grpSp>
          <p:nvGrpSpPr>
            <p:cNvPr id="30" name="Group 29"/>
            <p:cNvGrpSpPr/>
            <p:nvPr/>
          </p:nvGrpSpPr>
          <p:grpSpPr>
            <a:xfrm>
              <a:off x="1703030" y="5577365"/>
              <a:ext cx="694182" cy="122571"/>
              <a:chOff x="5221553" y="2670748"/>
              <a:chExt cx="694182" cy="122571"/>
            </a:xfrm>
          </p:grpSpPr>
          <p:sp>
            <p:nvSpPr>
              <p:cNvPr id="31" name="Freeform 30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/>
            <p:cNvSpPr/>
            <p:nvPr/>
          </p:nvSpPr>
          <p:spPr bwMode="auto">
            <a:xfrm>
              <a:off x="2379785" y="5222628"/>
              <a:ext cx="820616" cy="820616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203584" y="5573458"/>
              <a:ext cx="694182" cy="122571"/>
              <a:chOff x="5221553" y="2670748"/>
              <a:chExt cx="694182" cy="122571"/>
            </a:xfrm>
          </p:grpSpPr>
          <p:sp>
            <p:nvSpPr>
              <p:cNvPr id="35" name="Freeform 34"/>
              <p:cNvSpPr/>
              <p:nvPr/>
            </p:nvSpPr>
            <p:spPr>
              <a:xfrm flipH="1">
                <a:off x="5332026" y="2680088"/>
                <a:ext cx="583709" cy="112665"/>
              </a:xfrm>
              <a:custGeom>
                <a:avLst/>
                <a:gdLst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0 w 5396459"/>
                  <a:gd name="connsiteY0" fmla="*/ 8744 h 908154"/>
                  <a:gd name="connsiteX1" fmla="*/ 374754 w 5396459"/>
                  <a:gd name="connsiteY1" fmla="*/ 900658 h 908154"/>
                  <a:gd name="connsiteX2" fmla="*/ 719528 w 5396459"/>
                  <a:gd name="connsiteY2" fmla="*/ 1249 h 908154"/>
                  <a:gd name="connsiteX3" fmla="*/ 1086787 w 5396459"/>
                  <a:gd name="connsiteY3" fmla="*/ 908154 h 908154"/>
                  <a:gd name="connsiteX4" fmla="*/ 1439055 w 5396459"/>
                  <a:gd name="connsiteY4" fmla="*/ 1249 h 908154"/>
                  <a:gd name="connsiteX5" fmla="*/ 1798819 w 5396459"/>
                  <a:gd name="connsiteY5" fmla="*/ 900658 h 908154"/>
                  <a:gd name="connsiteX6" fmla="*/ 2158583 w 5396459"/>
                  <a:gd name="connsiteY6" fmla="*/ 1249 h 908154"/>
                  <a:gd name="connsiteX7" fmla="*/ 2518347 w 5396459"/>
                  <a:gd name="connsiteY7" fmla="*/ 900658 h 908154"/>
                  <a:gd name="connsiteX8" fmla="*/ 2878111 w 5396459"/>
                  <a:gd name="connsiteY8" fmla="*/ 1249 h 908154"/>
                  <a:gd name="connsiteX9" fmla="*/ 3245370 w 5396459"/>
                  <a:gd name="connsiteY9" fmla="*/ 900658 h 908154"/>
                  <a:gd name="connsiteX10" fmla="*/ 3597639 w 5396459"/>
                  <a:gd name="connsiteY10" fmla="*/ 1249 h 908154"/>
                  <a:gd name="connsiteX11" fmla="*/ 3964898 w 5396459"/>
                  <a:gd name="connsiteY11" fmla="*/ 893163 h 908154"/>
                  <a:gd name="connsiteX12" fmla="*/ 4317167 w 5396459"/>
                  <a:gd name="connsiteY12" fmla="*/ 1249 h 908154"/>
                  <a:gd name="connsiteX13" fmla="*/ 4676931 w 5396459"/>
                  <a:gd name="connsiteY13" fmla="*/ 900658 h 908154"/>
                  <a:gd name="connsiteX14" fmla="*/ 5044190 w 5396459"/>
                  <a:gd name="connsiteY14" fmla="*/ 8744 h 908154"/>
                  <a:gd name="connsiteX15" fmla="*/ 5396459 w 5396459"/>
                  <a:gd name="connsiteY15" fmla="*/ 900658 h 908154"/>
                  <a:gd name="connsiteX0" fmla="*/ -1 w 5021704"/>
                  <a:gd name="connsiteY0" fmla="*/ 900658 h 908154"/>
                  <a:gd name="connsiteX1" fmla="*/ 344773 w 5021704"/>
                  <a:gd name="connsiteY1" fmla="*/ 1249 h 908154"/>
                  <a:gd name="connsiteX2" fmla="*/ 712032 w 5021704"/>
                  <a:gd name="connsiteY2" fmla="*/ 908154 h 908154"/>
                  <a:gd name="connsiteX3" fmla="*/ 1064300 w 5021704"/>
                  <a:gd name="connsiteY3" fmla="*/ 1249 h 908154"/>
                  <a:gd name="connsiteX4" fmla="*/ 1424064 w 5021704"/>
                  <a:gd name="connsiteY4" fmla="*/ 900658 h 908154"/>
                  <a:gd name="connsiteX5" fmla="*/ 1783828 w 5021704"/>
                  <a:gd name="connsiteY5" fmla="*/ 1249 h 908154"/>
                  <a:gd name="connsiteX6" fmla="*/ 2143592 w 5021704"/>
                  <a:gd name="connsiteY6" fmla="*/ 900658 h 908154"/>
                  <a:gd name="connsiteX7" fmla="*/ 2503356 w 5021704"/>
                  <a:gd name="connsiteY7" fmla="*/ 1249 h 908154"/>
                  <a:gd name="connsiteX8" fmla="*/ 2870615 w 5021704"/>
                  <a:gd name="connsiteY8" fmla="*/ 900658 h 908154"/>
                  <a:gd name="connsiteX9" fmla="*/ 3222884 w 5021704"/>
                  <a:gd name="connsiteY9" fmla="*/ 1249 h 908154"/>
                  <a:gd name="connsiteX10" fmla="*/ 3590143 w 5021704"/>
                  <a:gd name="connsiteY10" fmla="*/ 893163 h 908154"/>
                  <a:gd name="connsiteX11" fmla="*/ 3942412 w 5021704"/>
                  <a:gd name="connsiteY11" fmla="*/ 1249 h 908154"/>
                  <a:gd name="connsiteX12" fmla="*/ 4302176 w 5021704"/>
                  <a:gd name="connsiteY12" fmla="*/ 900658 h 908154"/>
                  <a:gd name="connsiteX13" fmla="*/ 4669435 w 5021704"/>
                  <a:gd name="connsiteY13" fmla="*/ 8744 h 908154"/>
                  <a:gd name="connsiteX14" fmla="*/ 5021704 w 5021704"/>
                  <a:gd name="connsiteY14" fmla="*/ 900658 h 908154"/>
                  <a:gd name="connsiteX0" fmla="*/ 1 w 4676932"/>
                  <a:gd name="connsiteY0" fmla="*/ 1249 h 908154"/>
                  <a:gd name="connsiteX1" fmla="*/ 367260 w 4676932"/>
                  <a:gd name="connsiteY1" fmla="*/ 908154 h 908154"/>
                  <a:gd name="connsiteX2" fmla="*/ 719528 w 4676932"/>
                  <a:gd name="connsiteY2" fmla="*/ 1249 h 908154"/>
                  <a:gd name="connsiteX3" fmla="*/ 1079292 w 4676932"/>
                  <a:gd name="connsiteY3" fmla="*/ 900658 h 908154"/>
                  <a:gd name="connsiteX4" fmla="*/ 1439056 w 4676932"/>
                  <a:gd name="connsiteY4" fmla="*/ 1249 h 908154"/>
                  <a:gd name="connsiteX5" fmla="*/ 1798820 w 4676932"/>
                  <a:gd name="connsiteY5" fmla="*/ 900658 h 908154"/>
                  <a:gd name="connsiteX6" fmla="*/ 2158584 w 4676932"/>
                  <a:gd name="connsiteY6" fmla="*/ 1249 h 908154"/>
                  <a:gd name="connsiteX7" fmla="*/ 2525843 w 4676932"/>
                  <a:gd name="connsiteY7" fmla="*/ 900658 h 908154"/>
                  <a:gd name="connsiteX8" fmla="*/ 2878112 w 4676932"/>
                  <a:gd name="connsiteY8" fmla="*/ 1249 h 908154"/>
                  <a:gd name="connsiteX9" fmla="*/ 3245371 w 4676932"/>
                  <a:gd name="connsiteY9" fmla="*/ 893163 h 908154"/>
                  <a:gd name="connsiteX10" fmla="*/ 3597640 w 4676932"/>
                  <a:gd name="connsiteY10" fmla="*/ 1249 h 908154"/>
                  <a:gd name="connsiteX11" fmla="*/ 3957404 w 4676932"/>
                  <a:gd name="connsiteY11" fmla="*/ 900658 h 908154"/>
                  <a:gd name="connsiteX12" fmla="*/ 4324663 w 4676932"/>
                  <a:gd name="connsiteY12" fmla="*/ 8744 h 908154"/>
                  <a:gd name="connsiteX13" fmla="*/ 4676932 w 4676932"/>
                  <a:gd name="connsiteY13" fmla="*/ 900658 h 908154"/>
                  <a:gd name="connsiteX0" fmla="*/ -1 w 4309671"/>
                  <a:gd name="connsiteY0" fmla="*/ 908154 h 908154"/>
                  <a:gd name="connsiteX1" fmla="*/ 352267 w 4309671"/>
                  <a:gd name="connsiteY1" fmla="*/ 1249 h 908154"/>
                  <a:gd name="connsiteX2" fmla="*/ 712031 w 4309671"/>
                  <a:gd name="connsiteY2" fmla="*/ 900658 h 908154"/>
                  <a:gd name="connsiteX3" fmla="*/ 1071795 w 4309671"/>
                  <a:gd name="connsiteY3" fmla="*/ 1249 h 908154"/>
                  <a:gd name="connsiteX4" fmla="*/ 1431559 w 4309671"/>
                  <a:gd name="connsiteY4" fmla="*/ 900658 h 908154"/>
                  <a:gd name="connsiteX5" fmla="*/ 1791323 w 4309671"/>
                  <a:gd name="connsiteY5" fmla="*/ 1249 h 908154"/>
                  <a:gd name="connsiteX6" fmla="*/ 2158582 w 4309671"/>
                  <a:gd name="connsiteY6" fmla="*/ 900658 h 908154"/>
                  <a:gd name="connsiteX7" fmla="*/ 2510851 w 4309671"/>
                  <a:gd name="connsiteY7" fmla="*/ 1249 h 908154"/>
                  <a:gd name="connsiteX8" fmla="*/ 2878110 w 4309671"/>
                  <a:gd name="connsiteY8" fmla="*/ 893163 h 908154"/>
                  <a:gd name="connsiteX9" fmla="*/ 3230379 w 4309671"/>
                  <a:gd name="connsiteY9" fmla="*/ 1249 h 908154"/>
                  <a:gd name="connsiteX10" fmla="*/ 3590143 w 4309671"/>
                  <a:gd name="connsiteY10" fmla="*/ 900658 h 908154"/>
                  <a:gd name="connsiteX11" fmla="*/ 3957402 w 4309671"/>
                  <a:gd name="connsiteY11" fmla="*/ 8744 h 908154"/>
                  <a:gd name="connsiteX12" fmla="*/ 4309671 w 4309671"/>
                  <a:gd name="connsiteY12" fmla="*/ 900658 h 908154"/>
                  <a:gd name="connsiteX0" fmla="*/ 1 w 3957405"/>
                  <a:gd name="connsiteY0" fmla="*/ 1249 h 901910"/>
                  <a:gd name="connsiteX1" fmla="*/ 359765 w 3957405"/>
                  <a:gd name="connsiteY1" fmla="*/ 900658 h 901910"/>
                  <a:gd name="connsiteX2" fmla="*/ 719529 w 3957405"/>
                  <a:gd name="connsiteY2" fmla="*/ 1249 h 901910"/>
                  <a:gd name="connsiteX3" fmla="*/ 1079293 w 3957405"/>
                  <a:gd name="connsiteY3" fmla="*/ 900658 h 901910"/>
                  <a:gd name="connsiteX4" fmla="*/ 1439057 w 3957405"/>
                  <a:gd name="connsiteY4" fmla="*/ 1249 h 901910"/>
                  <a:gd name="connsiteX5" fmla="*/ 1806316 w 3957405"/>
                  <a:gd name="connsiteY5" fmla="*/ 900658 h 901910"/>
                  <a:gd name="connsiteX6" fmla="*/ 2158585 w 3957405"/>
                  <a:gd name="connsiteY6" fmla="*/ 1249 h 901910"/>
                  <a:gd name="connsiteX7" fmla="*/ 2525844 w 3957405"/>
                  <a:gd name="connsiteY7" fmla="*/ 893163 h 901910"/>
                  <a:gd name="connsiteX8" fmla="*/ 2878113 w 3957405"/>
                  <a:gd name="connsiteY8" fmla="*/ 1249 h 901910"/>
                  <a:gd name="connsiteX9" fmla="*/ 3237877 w 3957405"/>
                  <a:gd name="connsiteY9" fmla="*/ 900658 h 901910"/>
                  <a:gd name="connsiteX10" fmla="*/ 3605136 w 3957405"/>
                  <a:gd name="connsiteY10" fmla="*/ 8744 h 901910"/>
                  <a:gd name="connsiteX11" fmla="*/ 3957405 w 3957405"/>
                  <a:gd name="connsiteY11" fmla="*/ 900658 h 901910"/>
                  <a:gd name="connsiteX0" fmla="*/ -1 w 3597639"/>
                  <a:gd name="connsiteY0" fmla="*/ 900658 h 901910"/>
                  <a:gd name="connsiteX1" fmla="*/ 359763 w 3597639"/>
                  <a:gd name="connsiteY1" fmla="*/ 1249 h 901910"/>
                  <a:gd name="connsiteX2" fmla="*/ 719527 w 3597639"/>
                  <a:gd name="connsiteY2" fmla="*/ 900658 h 901910"/>
                  <a:gd name="connsiteX3" fmla="*/ 1079291 w 3597639"/>
                  <a:gd name="connsiteY3" fmla="*/ 1249 h 901910"/>
                  <a:gd name="connsiteX4" fmla="*/ 1446550 w 3597639"/>
                  <a:gd name="connsiteY4" fmla="*/ 900658 h 901910"/>
                  <a:gd name="connsiteX5" fmla="*/ 1798819 w 3597639"/>
                  <a:gd name="connsiteY5" fmla="*/ 1249 h 901910"/>
                  <a:gd name="connsiteX6" fmla="*/ 2166078 w 3597639"/>
                  <a:gd name="connsiteY6" fmla="*/ 893163 h 901910"/>
                  <a:gd name="connsiteX7" fmla="*/ 2518347 w 3597639"/>
                  <a:gd name="connsiteY7" fmla="*/ 1249 h 901910"/>
                  <a:gd name="connsiteX8" fmla="*/ 2878111 w 3597639"/>
                  <a:gd name="connsiteY8" fmla="*/ 900658 h 901910"/>
                  <a:gd name="connsiteX9" fmla="*/ 3245370 w 3597639"/>
                  <a:gd name="connsiteY9" fmla="*/ 8744 h 901910"/>
                  <a:gd name="connsiteX10" fmla="*/ 3597639 w 3597639"/>
                  <a:gd name="connsiteY10" fmla="*/ 900658 h 901910"/>
                  <a:gd name="connsiteX0" fmla="*/ 2 w 3237878"/>
                  <a:gd name="connsiteY0" fmla="*/ 1249 h 901910"/>
                  <a:gd name="connsiteX1" fmla="*/ 359766 w 3237878"/>
                  <a:gd name="connsiteY1" fmla="*/ 900658 h 901910"/>
                  <a:gd name="connsiteX2" fmla="*/ 719530 w 3237878"/>
                  <a:gd name="connsiteY2" fmla="*/ 1249 h 901910"/>
                  <a:gd name="connsiteX3" fmla="*/ 1086789 w 3237878"/>
                  <a:gd name="connsiteY3" fmla="*/ 900658 h 901910"/>
                  <a:gd name="connsiteX4" fmla="*/ 1439058 w 3237878"/>
                  <a:gd name="connsiteY4" fmla="*/ 1249 h 901910"/>
                  <a:gd name="connsiteX5" fmla="*/ 1806317 w 3237878"/>
                  <a:gd name="connsiteY5" fmla="*/ 893163 h 901910"/>
                  <a:gd name="connsiteX6" fmla="*/ 2158586 w 3237878"/>
                  <a:gd name="connsiteY6" fmla="*/ 1249 h 901910"/>
                  <a:gd name="connsiteX7" fmla="*/ 2518350 w 3237878"/>
                  <a:gd name="connsiteY7" fmla="*/ 900658 h 901910"/>
                  <a:gd name="connsiteX8" fmla="*/ 2885609 w 3237878"/>
                  <a:gd name="connsiteY8" fmla="*/ 8744 h 901910"/>
                  <a:gd name="connsiteX9" fmla="*/ 3237878 w 3237878"/>
                  <a:gd name="connsiteY9" fmla="*/ 900658 h 901910"/>
                  <a:gd name="connsiteX0" fmla="*/ 0 w 2878112"/>
                  <a:gd name="connsiteY0" fmla="*/ 900658 h 901910"/>
                  <a:gd name="connsiteX1" fmla="*/ 359764 w 2878112"/>
                  <a:gd name="connsiteY1" fmla="*/ 1249 h 901910"/>
                  <a:gd name="connsiteX2" fmla="*/ 727023 w 2878112"/>
                  <a:gd name="connsiteY2" fmla="*/ 900658 h 901910"/>
                  <a:gd name="connsiteX3" fmla="*/ 1079292 w 2878112"/>
                  <a:gd name="connsiteY3" fmla="*/ 1249 h 901910"/>
                  <a:gd name="connsiteX4" fmla="*/ 1446551 w 2878112"/>
                  <a:gd name="connsiteY4" fmla="*/ 893163 h 901910"/>
                  <a:gd name="connsiteX5" fmla="*/ 1798820 w 2878112"/>
                  <a:gd name="connsiteY5" fmla="*/ 1249 h 901910"/>
                  <a:gd name="connsiteX6" fmla="*/ 2158584 w 2878112"/>
                  <a:gd name="connsiteY6" fmla="*/ 900658 h 901910"/>
                  <a:gd name="connsiteX7" fmla="*/ 2525843 w 2878112"/>
                  <a:gd name="connsiteY7" fmla="*/ 8744 h 901910"/>
                  <a:gd name="connsiteX8" fmla="*/ 2878112 w 2878112"/>
                  <a:gd name="connsiteY8" fmla="*/ 900658 h 90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78112" h="901910">
                    <a:moveTo>
                      <a:pt x="0" y="900658"/>
                    </a:moveTo>
                    <a:cubicBezTo>
                      <a:pt x="119921" y="900658"/>
                      <a:pt x="238594" y="1249"/>
                      <a:pt x="359764" y="1249"/>
                    </a:cubicBezTo>
                    <a:cubicBezTo>
                      <a:pt x="480934" y="1249"/>
                      <a:pt x="607102" y="900658"/>
                      <a:pt x="727023" y="900658"/>
                    </a:cubicBezTo>
                    <a:cubicBezTo>
                      <a:pt x="846944" y="900658"/>
                      <a:pt x="959371" y="2498"/>
                      <a:pt x="1079292" y="1249"/>
                    </a:cubicBezTo>
                    <a:cubicBezTo>
                      <a:pt x="1199213" y="0"/>
                      <a:pt x="1326630" y="893163"/>
                      <a:pt x="1446551" y="893163"/>
                    </a:cubicBezTo>
                    <a:cubicBezTo>
                      <a:pt x="1566472" y="893163"/>
                      <a:pt x="1680148" y="0"/>
                      <a:pt x="1798820" y="1249"/>
                    </a:cubicBezTo>
                    <a:cubicBezTo>
                      <a:pt x="1917492" y="2498"/>
                      <a:pt x="2037414" y="899409"/>
                      <a:pt x="2158584" y="900658"/>
                    </a:cubicBezTo>
                    <a:cubicBezTo>
                      <a:pt x="2279754" y="901907"/>
                      <a:pt x="2405922" y="8744"/>
                      <a:pt x="2525843" y="8744"/>
                    </a:cubicBezTo>
                    <a:cubicBezTo>
                      <a:pt x="2645764" y="8744"/>
                      <a:pt x="2700308" y="892718"/>
                      <a:pt x="2878112" y="900658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 flipH="1">
                <a:off x="5221553" y="2670748"/>
                <a:ext cx="109738" cy="122571"/>
              </a:xfrm>
              <a:custGeom>
                <a:avLst/>
                <a:gdLst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  <a:gd name="connsiteX0" fmla="*/ 0 w 352269"/>
                  <a:gd name="connsiteY0" fmla="*/ 351020 h 351020"/>
                  <a:gd name="connsiteX1" fmla="*/ 194872 w 352269"/>
                  <a:gd name="connsiteY1" fmla="*/ 28731 h 351020"/>
                  <a:gd name="connsiteX2" fmla="*/ 352269 w 352269"/>
                  <a:gd name="connsiteY2" fmla="*/ 178633 h 35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269" h="351020">
                    <a:moveTo>
                      <a:pt x="0" y="351020"/>
                    </a:moveTo>
                    <a:cubicBezTo>
                      <a:pt x="131191" y="345948"/>
                      <a:pt x="136161" y="57462"/>
                      <a:pt x="194872" y="28731"/>
                    </a:cubicBezTo>
                    <a:cubicBezTo>
                      <a:pt x="253583" y="0"/>
                      <a:pt x="302926" y="89316"/>
                      <a:pt x="352269" y="178633"/>
                    </a:cubicBezTo>
                  </a:path>
                </a:pathLst>
              </a:cu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207161" y="5339862"/>
              <a:ext cx="4979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914991" y="5365262"/>
              <a:ext cx="486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a</a:t>
              </a:r>
              <a:r>
                <a:rPr lang="en-US" sz="2400" baseline="-25000">
                  <a:latin typeface="Symbol" charset="2"/>
                  <a:cs typeface="Symbol" charset="2"/>
                </a:rPr>
                <a:t>n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07324" y="4618892"/>
              <a:ext cx="817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>
                  <a:latin typeface="Times New Roman"/>
                  <a:cs typeface="Times New Roman"/>
                </a:rPr>
                <a:t>f</a:t>
              </a:r>
              <a:r>
                <a:rPr lang="en-US" sz="2400" i="1" baseline="-25000">
                  <a:latin typeface="Times New Roman"/>
                  <a:cs typeface="Times New Roman"/>
                </a:rPr>
                <a:t>↑ </a:t>
              </a:r>
              <a:r>
                <a:rPr lang="en-US" sz="2400">
                  <a:latin typeface="Times New Roman"/>
                  <a:cs typeface="Times New Roman"/>
                </a:rPr>
                <a:t>, </a:t>
              </a:r>
              <a:r>
                <a:rPr lang="en-US" sz="2400" i="1">
                  <a:latin typeface="Times New Roman"/>
                  <a:cs typeface="Times New Roman"/>
                </a:rPr>
                <a:t>f</a:t>
              </a:r>
              <a:r>
                <a:rPr lang="en-US" sz="2400" i="1" baseline="-25000">
                  <a:latin typeface="Times New Roman"/>
                  <a:cs typeface="Times New Roman"/>
                </a:rPr>
                <a:t>↓</a:t>
              </a:r>
              <a:endParaRPr lang="en-US" sz="2400" baseline="-25000">
                <a:latin typeface="Symbol" charset="2"/>
                <a:cs typeface="Symbol" charset="2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>
              <a:off x="2751017" y="5222630"/>
              <a:ext cx="140675" cy="390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2708034" y="6033478"/>
              <a:ext cx="144580" cy="390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55" name="Group 54"/>
          <p:cNvGrpSpPr/>
          <p:nvPr/>
        </p:nvGrpSpPr>
        <p:grpSpPr>
          <a:xfrm>
            <a:off x="683846" y="5659318"/>
            <a:ext cx="7707923" cy="814155"/>
            <a:chOff x="771769" y="5688623"/>
            <a:chExt cx="7707923" cy="814155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1769" y="5688623"/>
              <a:ext cx="7707923" cy="814155"/>
            </a:xfrm>
            <a:prstGeom prst="rect">
              <a:avLst/>
            </a:prstGeom>
          </p:spPr>
        </p:pic>
        <p:cxnSp>
          <p:nvCxnSpPr>
            <p:cNvPr id="54" name="Straight Connector 53"/>
            <p:cNvCxnSpPr/>
            <p:nvPr/>
          </p:nvCxnSpPr>
          <p:spPr bwMode="auto">
            <a:xfrm>
              <a:off x="6342184" y="6068648"/>
              <a:ext cx="0" cy="146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56" name="TextBox 55"/>
          <p:cNvSpPr txBox="1"/>
          <p:nvPr/>
        </p:nvSpPr>
        <p:spPr>
          <a:xfrm>
            <a:off x="5212246" y="3835401"/>
            <a:ext cx="260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CI ~ massive (2+1)D Dirac fermions</a:t>
            </a:r>
            <a:endParaRPr lang="en-US" sz="2000" baseline="30000"/>
          </a:p>
        </p:txBody>
      </p:sp>
      <p:sp>
        <p:nvSpPr>
          <p:cNvPr id="61" name="Down Arrow 60"/>
          <p:cNvSpPr/>
          <p:nvPr/>
        </p:nvSpPr>
        <p:spPr bwMode="auto">
          <a:xfrm>
            <a:off x="6047155" y="4640388"/>
            <a:ext cx="605692" cy="976922"/>
          </a:xfrm>
          <a:prstGeom prst="downArrow">
            <a:avLst>
              <a:gd name="adj1" fmla="val 50000"/>
              <a:gd name="adj2" fmla="val 27419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6789615" y="4613989"/>
            <a:ext cx="2217615" cy="61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“parity anomaly” (Niemi, Semenoff, PRL 1983; Redlich, PRL 1984)</a:t>
            </a:r>
            <a:endParaRPr lang="en-US" sz="2000">
              <a:latin typeface="Tahoma"/>
              <a:cs typeface="Tahoma"/>
            </a:endParaRPr>
          </a:p>
        </p:txBody>
      </p:sp>
      <p:sp>
        <p:nvSpPr>
          <p:cNvPr id="63" name="Left Brace 62"/>
          <p:cNvSpPr/>
          <p:nvPr/>
        </p:nvSpPr>
        <p:spPr bwMode="auto">
          <a:xfrm rot="16200000">
            <a:off x="6259637" y="2200515"/>
            <a:ext cx="254000" cy="3131034"/>
          </a:xfrm>
          <a:prstGeom prst="leftBrace">
            <a:avLst>
              <a:gd name="adj1" fmla="val 127564"/>
              <a:gd name="adj2" fmla="val 5068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436077" y="2979615"/>
            <a:ext cx="898769" cy="8987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1461477" y="3024553"/>
            <a:ext cx="898769" cy="8987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636340" y="4007337"/>
            <a:ext cx="260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irrelevant</a:t>
            </a:r>
            <a:endParaRPr lang="en-US" sz="2000" baseline="30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87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105" y="820675"/>
            <a:ext cx="7441534" cy="5258090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Integer quantum Hall insulator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0526" y="6286399"/>
            <a:ext cx="4151745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v</a:t>
            </a:r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on Klitzing et al., PRL 1980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079644"/>
              </p:ext>
            </p:extLst>
          </p:nvPr>
        </p:nvGraphicFramePr>
        <p:xfrm>
          <a:off x="7255305" y="2593223"/>
          <a:ext cx="1360487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1" name="Equation" r:id="rId5" imgW="660400" imgH="419100" progId="Equation.3">
                  <p:embed/>
                </p:oleObj>
              </mc:Choice>
              <mc:Fallback>
                <p:oleObj name="Equation" r:id="rId5" imgW="660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55305" y="2593223"/>
                        <a:ext cx="1360487" cy="865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561065"/>
              </p:ext>
            </p:extLst>
          </p:nvPr>
        </p:nvGraphicFramePr>
        <p:xfrm>
          <a:off x="7323320" y="3691945"/>
          <a:ext cx="149225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2" name="Equation" r:id="rId7" imgW="723900" imgH="177800" progId="Equation.3">
                  <p:embed/>
                </p:oleObj>
              </mc:Choice>
              <mc:Fallback>
                <p:oleObj name="Equation" r:id="rId7" imgW="7239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23320" y="3691945"/>
                        <a:ext cx="149225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2526" y="603435"/>
            <a:ext cx="1458933" cy="172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58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203697" y="655729"/>
            <a:ext cx="8516595" cy="15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latin typeface="Tahoma"/>
                <a:cs typeface="Tahoma"/>
              </a:rPr>
              <a:t>Integer</a:t>
            </a:r>
            <a:r>
              <a:rPr lang="en-US" sz="2000">
                <a:latin typeface="Tahoma"/>
                <a:cs typeface="Tahoma"/>
              </a:rPr>
              <a:t> Hall conductance and quasiparticle charge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latin typeface="Tahoma"/>
                <a:cs typeface="Tahoma"/>
              </a:rPr>
              <a:t>Fractional</a:t>
            </a:r>
            <a:r>
              <a:rPr lang="en-US" sz="2000">
                <a:latin typeface="Tahoma"/>
                <a:cs typeface="Tahoma"/>
              </a:rPr>
              <a:t> (semionic) statistics and 4-fold </a:t>
            </a:r>
            <a:r>
              <a:rPr lang="en-US" sz="2000" b="1">
                <a:latin typeface="Tahoma"/>
                <a:cs typeface="Tahoma"/>
              </a:rPr>
              <a:t>GS degeneracy </a:t>
            </a:r>
            <a:r>
              <a:rPr lang="en-US" sz="2000">
                <a:latin typeface="Tahoma"/>
                <a:cs typeface="Tahoma"/>
              </a:rPr>
              <a:t>on T</a:t>
            </a:r>
            <a:r>
              <a:rPr lang="en-US" sz="2000" baseline="30000">
                <a:latin typeface="Tahoma"/>
                <a:cs typeface="Tahoma"/>
              </a:rPr>
              <a:t>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75" y="4335651"/>
            <a:ext cx="5645647" cy="2263543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Properties of CI* phase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266" y="2553713"/>
            <a:ext cx="2296583" cy="1615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6612" y="2093746"/>
            <a:ext cx="2804583" cy="8120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848" y="1875692"/>
            <a:ext cx="4816234" cy="66430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610501" y="3046649"/>
            <a:ext cx="2227960" cy="932510"/>
            <a:chOff x="673502" y="3916108"/>
            <a:chExt cx="3011518" cy="1260467"/>
          </a:xfrm>
        </p:grpSpPr>
        <p:sp>
          <p:nvSpPr>
            <p:cNvPr id="14" name="Oval 13"/>
            <p:cNvSpPr/>
            <p:nvPr/>
          </p:nvSpPr>
          <p:spPr bwMode="auto">
            <a:xfrm>
              <a:off x="673502" y="3916108"/>
              <a:ext cx="3011518" cy="12604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 flipV="1">
              <a:off x="1585136" y="4480170"/>
              <a:ext cx="1176222" cy="167201"/>
            </a:xfrm>
            <a:custGeom>
              <a:avLst/>
              <a:gdLst>
                <a:gd name="connsiteX0" fmla="*/ 0 w 2347638"/>
                <a:gd name="connsiteY0" fmla="*/ 1022944 h 1320162"/>
                <a:gd name="connsiteX1" fmla="*/ 971768 w 2347638"/>
                <a:gd name="connsiteY1" fmla="*/ 3024 h 1320162"/>
                <a:gd name="connsiteX2" fmla="*/ 2347638 w 2347638"/>
                <a:gd name="connsiteY2" fmla="*/ 1311601 h 1320162"/>
                <a:gd name="connsiteX0" fmla="*/ 0 w 2116723"/>
                <a:gd name="connsiteY0" fmla="*/ 1020163 h 1106864"/>
                <a:gd name="connsiteX1" fmla="*/ 971768 w 2116723"/>
                <a:gd name="connsiteY1" fmla="*/ 243 h 1106864"/>
                <a:gd name="connsiteX2" fmla="*/ 2116723 w 2116723"/>
                <a:gd name="connsiteY2" fmla="*/ 1097139 h 1106864"/>
                <a:gd name="connsiteX0" fmla="*/ 0 w 2116723"/>
                <a:gd name="connsiteY0" fmla="*/ 1020163 h 1097139"/>
                <a:gd name="connsiteX1" fmla="*/ 971768 w 2116723"/>
                <a:gd name="connsiteY1" fmla="*/ 243 h 1097139"/>
                <a:gd name="connsiteX2" fmla="*/ 2116723 w 2116723"/>
                <a:gd name="connsiteY2" fmla="*/ 1097139 h 1097139"/>
                <a:gd name="connsiteX0" fmla="*/ 0 w 2116723"/>
                <a:gd name="connsiteY0" fmla="*/ 1020163 h 1097139"/>
                <a:gd name="connsiteX1" fmla="*/ 1173819 w 2116723"/>
                <a:gd name="connsiteY1" fmla="*/ 243 h 1097139"/>
                <a:gd name="connsiteX2" fmla="*/ 2116723 w 2116723"/>
                <a:gd name="connsiteY2" fmla="*/ 1097139 h 1097139"/>
                <a:gd name="connsiteX0" fmla="*/ 0 w 2116723"/>
                <a:gd name="connsiteY0" fmla="*/ 1019936 h 1096912"/>
                <a:gd name="connsiteX1" fmla="*/ 1173819 w 2116723"/>
                <a:gd name="connsiteY1" fmla="*/ 16 h 1096912"/>
                <a:gd name="connsiteX2" fmla="*/ 2116723 w 2116723"/>
                <a:gd name="connsiteY2" fmla="*/ 1096912 h 1096912"/>
                <a:gd name="connsiteX0" fmla="*/ 0 w 1933915"/>
                <a:gd name="connsiteY0" fmla="*/ 1077667 h 1096911"/>
                <a:gd name="connsiteX1" fmla="*/ 991011 w 1933915"/>
                <a:gd name="connsiteY1" fmla="*/ 15 h 1096911"/>
                <a:gd name="connsiteX2" fmla="*/ 1933915 w 1933915"/>
                <a:gd name="connsiteY2" fmla="*/ 1096911 h 1096911"/>
                <a:gd name="connsiteX0" fmla="*/ 0 w 1933915"/>
                <a:gd name="connsiteY0" fmla="*/ 1077667 h 1096911"/>
                <a:gd name="connsiteX1" fmla="*/ 991011 w 1933915"/>
                <a:gd name="connsiteY1" fmla="*/ 15 h 1096911"/>
                <a:gd name="connsiteX2" fmla="*/ 1933915 w 1933915"/>
                <a:gd name="connsiteY2" fmla="*/ 1096911 h 1096911"/>
                <a:gd name="connsiteX0" fmla="*/ 0 w 1933915"/>
                <a:gd name="connsiteY0" fmla="*/ 808268 h 827512"/>
                <a:gd name="connsiteX1" fmla="*/ 1019876 w 1933915"/>
                <a:gd name="connsiteY1" fmla="*/ 29 h 827512"/>
                <a:gd name="connsiteX2" fmla="*/ 1933915 w 1933915"/>
                <a:gd name="connsiteY2" fmla="*/ 827512 h 8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3915" h="827512">
                  <a:moveTo>
                    <a:pt x="0" y="808268"/>
                  </a:moveTo>
                  <a:cubicBezTo>
                    <a:pt x="203654" y="264631"/>
                    <a:pt x="697557" y="-3178"/>
                    <a:pt x="1019876" y="29"/>
                  </a:cubicBezTo>
                  <a:cubicBezTo>
                    <a:pt x="1342195" y="3236"/>
                    <a:pt x="1770350" y="505179"/>
                    <a:pt x="1933915" y="827512"/>
                  </a:cubicBezTo>
                </a:path>
              </a:pathLst>
            </a:custGeom>
            <a:ln w="28575" cmpd="sng">
              <a:solidFill>
                <a:srgbClr val="00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824125" y="4503042"/>
              <a:ext cx="610101" cy="100661"/>
            </a:xfrm>
            <a:custGeom>
              <a:avLst/>
              <a:gdLst>
                <a:gd name="connsiteX0" fmla="*/ 0 w 2347638"/>
                <a:gd name="connsiteY0" fmla="*/ 1022944 h 1320162"/>
                <a:gd name="connsiteX1" fmla="*/ 971768 w 2347638"/>
                <a:gd name="connsiteY1" fmla="*/ 3024 h 1320162"/>
                <a:gd name="connsiteX2" fmla="*/ 2347638 w 2347638"/>
                <a:gd name="connsiteY2" fmla="*/ 1311601 h 1320162"/>
                <a:gd name="connsiteX0" fmla="*/ 0 w 2116723"/>
                <a:gd name="connsiteY0" fmla="*/ 1020163 h 1106864"/>
                <a:gd name="connsiteX1" fmla="*/ 971768 w 2116723"/>
                <a:gd name="connsiteY1" fmla="*/ 243 h 1106864"/>
                <a:gd name="connsiteX2" fmla="*/ 2116723 w 2116723"/>
                <a:gd name="connsiteY2" fmla="*/ 1097139 h 1106864"/>
                <a:gd name="connsiteX0" fmla="*/ 0 w 2116723"/>
                <a:gd name="connsiteY0" fmla="*/ 1020163 h 1097139"/>
                <a:gd name="connsiteX1" fmla="*/ 971768 w 2116723"/>
                <a:gd name="connsiteY1" fmla="*/ 243 h 1097139"/>
                <a:gd name="connsiteX2" fmla="*/ 2116723 w 2116723"/>
                <a:gd name="connsiteY2" fmla="*/ 1097139 h 1097139"/>
                <a:gd name="connsiteX0" fmla="*/ 0 w 2116723"/>
                <a:gd name="connsiteY0" fmla="*/ 1020163 h 1097139"/>
                <a:gd name="connsiteX1" fmla="*/ 1173819 w 2116723"/>
                <a:gd name="connsiteY1" fmla="*/ 243 h 1097139"/>
                <a:gd name="connsiteX2" fmla="*/ 2116723 w 2116723"/>
                <a:gd name="connsiteY2" fmla="*/ 1097139 h 1097139"/>
                <a:gd name="connsiteX0" fmla="*/ 0 w 2116723"/>
                <a:gd name="connsiteY0" fmla="*/ 1019936 h 1096912"/>
                <a:gd name="connsiteX1" fmla="*/ 1173819 w 2116723"/>
                <a:gd name="connsiteY1" fmla="*/ 16 h 1096912"/>
                <a:gd name="connsiteX2" fmla="*/ 2116723 w 2116723"/>
                <a:gd name="connsiteY2" fmla="*/ 1096912 h 1096912"/>
                <a:gd name="connsiteX0" fmla="*/ 0 w 1933915"/>
                <a:gd name="connsiteY0" fmla="*/ 1077667 h 1096911"/>
                <a:gd name="connsiteX1" fmla="*/ 991011 w 1933915"/>
                <a:gd name="connsiteY1" fmla="*/ 15 h 1096911"/>
                <a:gd name="connsiteX2" fmla="*/ 1933915 w 1933915"/>
                <a:gd name="connsiteY2" fmla="*/ 1096911 h 1096911"/>
                <a:gd name="connsiteX0" fmla="*/ 0 w 1933915"/>
                <a:gd name="connsiteY0" fmla="*/ 1077667 h 1096911"/>
                <a:gd name="connsiteX1" fmla="*/ 991011 w 1933915"/>
                <a:gd name="connsiteY1" fmla="*/ 15 h 1096911"/>
                <a:gd name="connsiteX2" fmla="*/ 1933915 w 1933915"/>
                <a:gd name="connsiteY2" fmla="*/ 1096911 h 1096911"/>
                <a:gd name="connsiteX0" fmla="*/ 0 w 1933915"/>
                <a:gd name="connsiteY0" fmla="*/ 808268 h 827512"/>
                <a:gd name="connsiteX1" fmla="*/ 1019876 w 1933915"/>
                <a:gd name="connsiteY1" fmla="*/ 29 h 827512"/>
                <a:gd name="connsiteX2" fmla="*/ 1933915 w 1933915"/>
                <a:gd name="connsiteY2" fmla="*/ 827512 h 8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3915" h="827512">
                  <a:moveTo>
                    <a:pt x="0" y="808268"/>
                  </a:moveTo>
                  <a:cubicBezTo>
                    <a:pt x="203654" y="264631"/>
                    <a:pt x="697557" y="-3178"/>
                    <a:pt x="1019876" y="29"/>
                  </a:cubicBezTo>
                  <a:cubicBezTo>
                    <a:pt x="1342195" y="3236"/>
                    <a:pt x="1770350" y="505179"/>
                    <a:pt x="1933915" y="827512"/>
                  </a:cubicBezTo>
                </a:path>
              </a:pathLst>
            </a:custGeom>
            <a:ln w="28575" cmpd="sng">
              <a:solidFill>
                <a:srgbClr val="00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075791" y="3243384"/>
            <a:ext cx="117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GSD = 4</a:t>
            </a:r>
            <a:endParaRPr lang="en-US" sz="2000" baseline="30000"/>
          </a:p>
        </p:txBody>
      </p:sp>
      <p:sp>
        <p:nvSpPr>
          <p:cNvPr id="6" name="Arc 5"/>
          <p:cNvSpPr/>
          <p:nvPr/>
        </p:nvSpPr>
        <p:spPr bwMode="auto">
          <a:xfrm flipH="1">
            <a:off x="6838462" y="4396156"/>
            <a:ext cx="1025769" cy="1025769"/>
          </a:xfrm>
          <a:prstGeom prst="arc">
            <a:avLst>
              <a:gd name="adj1" fmla="val 10857289"/>
              <a:gd name="adj2" fmla="val 332721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804592" y="4951788"/>
            <a:ext cx="114535" cy="114535"/>
          </a:xfrm>
          <a:prstGeom prst="ellipse">
            <a:avLst/>
          </a:prstGeom>
          <a:solidFill>
            <a:srgbClr val="FF6600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282915" y="4947880"/>
            <a:ext cx="114535" cy="114535"/>
          </a:xfrm>
          <a:prstGeom prst="ellipse">
            <a:avLst/>
          </a:prstGeom>
          <a:solidFill>
            <a:srgbClr val="FF6600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62505" y="4630616"/>
            <a:ext cx="404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>
                <a:solidFill>
                  <a:srgbClr val="FF6600"/>
                </a:solidFill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104673" y="5857621"/>
            <a:ext cx="672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>
                <a:solidFill>
                  <a:srgbClr val="008000"/>
                </a:solidFill>
                <a:latin typeface="Symbol" charset="2"/>
                <a:cs typeface="Symbol" charset="2"/>
              </a:rPr>
              <a:t>- </a:t>
            </a:r>
            <a:r>
              <a:rPr lang="en-US" sz="2800" i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27" name="Arc 26"/>
          <p:cNvSpPr/>
          <p:nvPr/>
        </p:nvSpPr>
        <p:spPr bwMode="auto">
          <a:xfrm flipH="1">
            <a:off x="6854093" y="5545007"/>
            <a:ext cx="1025769" cy="1025769"/>
          </a:xfrm>
          <a:prstGeom prst="arc">
            <a:avLst>
              <a:gd name="adj1" fmla="val 10857289"/>
              <a:gd name="adj2" fmla="val 332721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820223" y="6100639"/>
            <a:ext cx="114535" cy="114535"/>
          </a:xfrm>
          <a:prstGeom prst="ellipse">
            <a:avLst/>
          </a:prstGeom>
          <a:solidFill>
            <a:srgbClr val="008000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7298546" y="6096731"/>
            <a:ext cx="114535" cy="114535"/>
          </a:xfrm>
          <a:prstGeom prst="ellipse">
            <a:avLst/>
          </a:prstGeom>
          <a:solidFill>
            <a:srgbClr val="008000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63208" y="5040919"/>
            <a:ext cx="336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rgbClr val="FF6600"/>
                </a:solidFill>
                <a:latin typeface="Times New Roman"/>
                <a:cs typeface="Times New Roman"/>
              </a:rPr>
              <a:t>l</a:t>
            </a:r>
            <a:r>
              <a:rPr lang="en-US" sz="1600" baseline="-25000">
                <a:solidFill>
                  <a:srgbClr val="FF66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608" y="5046781"/>
            <a:ext cx="336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rgbClr val="FF6600"/>
                </a:solidFill>
                <a:latin typeface="Times New Roman"/>
                <a:cs typeface="Times New Roman"/>
              </a:rPr>
              <a:t>l</a:t>
            </a:r>
            <a:r>
              <a:rPr lang="en-US" sz="1600" baseline="-25000">
                <a:solidFill>
                  <a:srgbClr val="FF66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78839" y="6180012"/>
            <a:ext cx="336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lang="en-US" sz="1600" baseline="-25000">
                <a:solidFill>
                  <a:srgbClr val="008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712237" y="6195643"/>
            <a:ext cx="336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lang="en-US" sz="1600" baseline="-25000">
                <a:solidFill>
                  <a:srgbClr val="008000"/>
                </a:solidFill>
                <a:latin typeface="Times New Roman"/>
                <a:cs typeface="Times New Roman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2881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Integer charge, fractional statistics?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790" y="2325074"/>
            <a:ext cx="3547209" cy="2740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5235" y="3761153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94096" y="3112476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9877" y="2253762"/>
            <a:ext cx="3102544" cy="10091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292" y="3618522"/>
            <a:ext cx="2780324" cy="1208409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324230" y="4965681"/>
            <a:ext cx="3145693" cy="61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Goldhaber, Mackenzie, Wilczek, MPLA 1989</a:t>
            </a:r>
            <a:endParaRPr lang="en-US" sz="2000">
              <a:latin typeface="Tahoma"/>
              <a:cs typeface="Tahoma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5939692" y="4659923"/>
            <a:ext cx="302846" cy="26376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66222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203697" y="655729"/>
            <a:ext cx="8516595" cy="15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CI* ~ “Z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chiral spin liquid”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(see also Barkeshli, 1307.8194)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Nonzero Chern number “twists”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topological order from toric-code type to </a:t>
            </a:r>
            <a:r>
              <a:rPr lang="en-US" sz="2000" b="1">
                <a:latin typeface="Tahoma"/>
                <a:cs typeface="Tahoma"/>
              </a:rPr>
              <a:t>double-semion </a:t>
            </a:r>
            <a:r>
              <a:rPr lang="en-US" sz="2000">
                <a:latin typeface="Tahoma"/>
                <a:cs typeface="Tahoma"/>
              </a:rPr>
              <a:t>type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(Levin and Wen, PRB 2005)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Equivalent to Dijkgraaf-Witten topological gauge theory/twisted quantum double D</a:t>
            </a:r>
            <a:r>
              <a:rPr lang="en-US" sz="2000" baseline="30000">
                <a:latin typeface="Symbol" charset="2"/>
                <a:cs typeface="Symbol" charset="2"/>
              </a:rPr>
              <a:t>w</a:t>
            </a:r>
            <a:r>
              <a:rPr lang="en-US" sz="2000">
                <a:latin typeface="Tahoma"/>
                <a:cs typeface="Tahoma"/>
              </a:rPr>
              <a:t>(Z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)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(Dijkgraaf and Witten, CMP 1990; Bais, van Driel, de Wild Propitius, NPB 1993)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A Z</a:t>
            </a:r>
            <a:r>
              <a:rPr lang="en-US" altLang="zh-CN" sz="3200" b="1" baseline="-25000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 chiral spin liquid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52" y="2708891"/>
            <a:ext cx="2427473" cy="1707561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54589" y="2708594"/>
            <a:ext cx="4066965" cy="1515420"/>
            <a:chOff x="4508532" y="2641234"/>
            <a:chExt cx="4066965" cy="15154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88207" y="2641234"/>
              <a:ext cx="2787290" cy="151542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5994173" y="3242576"/>
              <a:ext cx="384858" cy="432985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8532" y="3284306"/>
              <a:ext cx="1851255" cy="380880"/>
            </a:xfrm>
            <a:prstGeom prst="rect">
              <a:avLst/>
            </a:prstGeom>
          </p:spPr>
        </p:pic>
      </p:grpSp>
      <p:cxnSp>
        <p:nvCxnSpPr>
          <p:cNvPr id="13" name="Straight Arrow Connector 12"/>
          <p:cNvCxnSpPr/>
          <p:nvPr/>
        </p:nvCxnSpPr>
        <p:spPr bwMode="auto">
          <a:xfrm>
            <a:off x="3078869" y="3588970"/>
            <a:ext cx="107760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560851" y="4012332"/>
            <a:ext cx="160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 ∈ GL(4,</a:t>
            </a:r>
            <a:r>
              <a:rPr lang="en-US" b="1"/>
              <a:t>Z</a:t>
            </a:r>
            <a:r>
              <a:rPr lang="en-US"/>
              <a:t>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82023" y="5764469"/>
            <a:ext cx="6616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H</a:t>
            </a:r>
            <a:r>
              <a:rPr lang="en-US" sz="2400" baseline="30000"/>
              <a:t>3</a:t>
            </a:r>
            <a:r>
              <a:rPr lang="en-US" sz="2400"/>
              <a:t>(</a:t>
            </a:r>
            <a:r>
              <a:rPr lang="en-US" sz="2400" b="1"/>
              <a:t>Z</a:t>
            </a:r>
            <a:r>
              <a:rPr lang="en-US" sz="2400" baseline="-25000"/>
              <a:t>2</a:t>
            </a:r>
            <a:r>
              <a:rPr lang="en-US" sz="2400"/>
              <a:t>,U(1)) = </a:t>
            </a:r>
            <a:r>
              <a:rPr lang="en-US" sz="2400" b="1"/>
              <a:t>Z</a:t>
            </a:r>
            <a:r>
              <a:rPr lang="en-US" sz="2400" baseline="-25000"/>
              <a:t>2</a:t>
            </a:r>
            <a:r>
              <a:rPr lang="en-US" sz="2400"/>
              <a:t> = {toric code, double semion}</a:t>
            </a:r>
          </a:p>
        </p:txBody>
      </p:sp>
    </p:spTree>
    <p:extLst>
      <p:ext uri="{BB962C8B-B14F-4D97-AF65-F5344CB8AC3E}">
        <p14:creationId xmlns:p14="http://schemas.microsoft.com/office/powerpoint/2010/main" val="3208208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Phase diagram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107684" y="3024854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666994" y="296712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59809" y="2774685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31883" y="3148389"/>
            <a:ext cx="50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2038791" y="296557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5026" y="2550024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CI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0274" y="2819655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spinful 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88796" y="2546117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CSL(?)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7310547" y="2963214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24462" y="2988174"/>
            <a:ext cx="513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∞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45272" y="2565655"/>
            <a:ext cx="88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CI*?</a:t>
            </a:r>
          </a:p>
        </p:txBody>
      </p:sp>
    </p:spTree>
    <p:extLst>
      <p:ext uri="{BB962C8B-B14F-4D97-AF65-F5344CB8AC3E}">
        <p14:creationId xmlns:p14="http://schemas.microsoft.com/office/powerpoint/2010/main" val="111000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Phase diagram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107684" y="3024854"/>
            <a:ext cx="559969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4666994" y="296712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59809" y="2774685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84596" y="3148389"/>
            <a:ext cx="623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c1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2038791" y="2965572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5026" y="2550024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correlated CI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0274" y="2819655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spinful 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7805" y="2546117"/>
            <a:ext cx="149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CSL(?)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6095254" y="2969075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5272" y="2565655"/>
            <a:ext cx="88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CI*?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6071" y="3134712"/>
            <a:ext cx="623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U</a:t>
            </a:r>
            <a:r>
              <a:rPr lang="en-US" sz="2400" baseline="-25000"/>
              <a:t>c2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05574" y="3174999"/>
            <a:ext cx="84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&lt;b&gt;=0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67512" y="3190630"/>
            <a:ext cx="84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&lt;b&gt;≠0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55012" y="3167184"/>
            <a:ext cx="96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&lt;bb&gt;≠0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621921" y="1191374"/>
            <a:ext cx="7905881" cy="52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CSL also predicted by U(1) slave-boson mean-field theory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(He et al., PRB 2011)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CI* = condensed slave-boson pairs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5421923" y="3614615"/>
            <a:ext cx="635000" cy="8987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69" y="5291015"/>
            <a:ext cx="7141308" cy="7385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3474" y="4449747"/>
            <a:ext cx="3754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transition in the universality class of the FQH-Mott insulator transition</a:t>
            </a:r>
          </a:p>
          <a:p>
            <a:pPr algn="l"/>
            <a:r>
              <a:rPr lang="en-US" sz="1600">
                <a:solidFill>
                  <a:srgbClr val="0000FF"/>
                </a:solidFill>
              </a:rPr>
              <a:t>(Wen, Wu, PRL 1993)</a:t>
            </a:r>
          </a:p>
        </p:txBody>
      </p:sp>
    </p:spTree>
    <p:extLst>
      <p:ext uri="{BB962C8B-B14F-4D97-AF65-F5344CB8AC3E}">
        <p14:creationId xmlns:p14="http://schemas.microsoft.com/office/powerpoint/2010/main" val="342506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Summary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621921" y="1191374"/>
            <a:ext cx="7905881" cy="8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TI: stable against weak interactions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In addition to broken-symmetry phases, strong correlations may lead to novel fractionalized phases: CSL, CI*</a:t>
            </a:r>
          </a:p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algn="l">
              <a:spcBef>
                <a:spcPct val="20000"/>
              </a:spcBef>
              <a:defRPr/>
            </a:pPr>
            <a:r>
              <a:rPr lang="en-US" sz="2000">
                <a:latin typeface="Tahoma"/>
                <a:cs typeface="Tahoma"/>
              </a:rPr>
              <a:t>Future work:</a:t>
            </a:r>
          </a:p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Numerical ED studies of spinful Haldane-Hubbard model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Away from half-filling, large U (t-J): anyon SC?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(Laughlin, PRL 1988)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Spinful CI with higher Chern number N&gt;1: SU(2)</a:t>
            </a:r>
            <a:r>
              <a:rPr lang="en-US" sz="2000" baseline="-25000">
                <a:latin typeface="Tahoma"/>
                <a:cs typeface="Tahoma"/>
              </a:rPr>
              <a:t>N</a:t>
            </a:r>
            <a:r>
              <a:rPr lang="en-US" sz="2000">
                <a:latin typeface="Tahoma"/>
                <a:cs typeface="Tahoma"/>
              </a:rPr>
              <a:t> non-Abelian topological order?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(Zhang, Vishwanath, PRB 2013)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Generalization to Z</a:t>
            </a:r>
            <a:r>
              <a:rPr lang="en-US" sz="2000" baseline="-25000">
                <a:latin typeface="Tahoma"/>
                <a:cs typeface="Tahoma"/>
              </a:rPr>
              <a:t>p</a:t>
            </a:r>
            <a:r>
              <a:rPr lang="en-US" sz="2000">
                <a:latin typeface="Tahoma"/>
                <a:cs typeface="Tahoma"/>
              </a:rPr>
              <a:t> slave-spins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(Rüegg, JM, in preparation)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Fractionalized phases in correlated 3D TIs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(Pesin, Balents, Nat. Phys. 2010; JM, Chua, Fiete, PRL 2014)</a:t>
            </a:r>
            <a:r>
              <a:rPr lang="en-US" sz="2000">
                <a:latin typeface="Tahoma"/>
                <a:cs typeface="Tahoma"/>
              </a:rPr>
              <a:t>: Dijkgraaf-Witten TQFT in higher dimensions?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(Wang, Levin, arXiv 2014)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08347" y="6229829"/>
            <a:ext cx="3234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maciejko@ualberta.ca</a:t>
            </a:r>
          </a:p>
        </p:txBody>
      </p:sp>
    </p:spTree>
    <p:extLst>
      <p:ext uri="{BB962C8B-B14F-4D97-AF65-F5344CB8AC3E}">
        <p14:creationId xmlns:p14="http://schemas.microsoft.com/office/powerpoint/2010/main" val="341423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Linear vs nonlinear response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82844" y="5714528"/>
            <a:ext cx="7905881" cy="52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Spontaneously created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vortices can screen external fluxes</a:t>
            </a:r>
            <a:endParaRPr lang="en-US" sz="2000" b="1">
              <a:latin typeface="Tahoma"/>
              <a:cs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15" y="1058644"/>
            <a:ext cx="7133964" cy="45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3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Axion electrodynamics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62905" y="1193750"/>
            <a:ext cx="8038685" cy="19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Electromagnetic response of 3D TI described by axion electrodynamics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(Qi, Hughes, Zhang, PRB 2008;</a:t>
            </a:r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 Essin, Moore, Vanderbilt, PRL 2009;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Wilczek, PRL 1987)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Symbol" charset="2"/>
                <a:cs typeface="Symbol" charset="2"/>
              </a:rPr>
              <a:t>q=0</a:t>
            </a:r>
            <a:r>
              <a:rPr lang="en-US" sz="2000">
                <a:latin typeface="Tahoma"/>
                <a:cs typeface="Tahoma"/>
              </a:rPr>
              <a:t>: trivial insulator, </a:t>
            </a:r>
            <a:r>
              <a:rPr lang="en-US" sz="2000">
                <a:latin typeface="Symbol" charset="2"/>
                <a:cs typeface="Symbol" charset="2"/>
              </a:rPr>
              <a:t>q=p</a:t>
            </a:r>
            <a:r>
              <a:rPr lang="en-US" sz="2000">
                <a:latin typeface="Tahoma"/>
                <a:cs typeface="Tahoma"/>
              </a:rPr>
              <a:t>: topological insulator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841" y="2177879"/>
            <a:ext cx="6523353" cy="22005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5365" y="4713362"/>
            <a:ext cx="3259034" cy="56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9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Interaction effects in the 3D TI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24418" y="2242535"/>
            <a:ext cx="8038685" cy="75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U(1) slave-rotor theory predicts a </a:t>
            </a:r>
            <a:r>
              <a:rPr lang="en-US" sz="2000">
                <a:solidFill>
                  <a:srgbClr val="0000FF"/>
                </a:solidFill>
                <a:latin typeface="Tahoma"/>
                <a:cs typeface="Tahoma"/>
              </a:rPr>
              <a:t>topological Mott insulator (TMI)</a:t>
            </a:r>
            <a:r>
              <a:rPr lang="en-US" sz="2000">
                <a:latin typeface="Tahoma"/>
                <a:cs typeface="Tahoma"/>
              </a:rPr>
              <a:t> with bulk gapless photon and gapless spinon surface states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(Pesin and Balents, Nature Phys. 2010; Kargarian, Wen, Fiete, PRB 2011)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08" y="3624652"/>
            <a:ext cx="3801638" cy="28316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424" y="3311845"/>
            <a:ext cx="4673904" cy="33657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062" y="748026"/>
            <a:ext cx="6504111" cy="137496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3107734" y="5013004"/>
            <a:ext cx="846726" cy="846726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7705251" y="4318678"/>
            <a:ext cx="846726" cy="846726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48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Interaction effects in the 3D TI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91768" y="2463838"/>
            <a:ext cx="8038685" cy="75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The TMI is essentially a 3D algebraic spin liquid with no charge response, e.g., possible ground state of frustrated spin model on pyrochlore lattice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(Bhattacharjee et al., PRB 2012)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Can there be novel phases with charge response at intermediate U?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Use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slave-spin representation → (3+1)D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theory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(3+1)D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theory has a deconfined phase: </a:t>
            </a:r>
            <a:r>
              <a:rPr lang="en-US" sz="2000" b="1">
                <a:latin typeface="Tahoma"/>
                <a:cs typeface="Tahoma"/>
              </a:rPr>
              <a:t>TI* phase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062" y="748026"/>
            <a:ext cx="6504111" cy="137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03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Chiral edge states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11507" y="6247911"/>
            <a:ext cx="3235028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Halperin, PRB 1982</a:t>
            </a:r>
            <a:endParaRPr lang="en-US" altLang="zh-CN" sz="16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36103" y="2194740"/>
            <a:ext cx="4204580" cy="236698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36102" y="2185118"/>
            <a:ext cx="42142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634559" y="4540930"/>
            <a:ext cx="418688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752165" y="3128063"/>
            <a:ext cx="170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 = 1 IQHE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581484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686241" y="5397471"/>
            <a:ext cx="24727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682540" y="5008409"/>
            <a:ext cx="246405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193090" y="4784158"/>
            <a:ext cx="460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E</a:t>
            </a:r>
            <a:r>
              <a:rPr lang="en-US" sz="2000" baseline="-25000">
                <a:solidFill>
                  <a:srgbClr val="008000"/>
                </a:solidFill>
              </a:rPr>
              <a:t>F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5675077" y="4501086"/>
            <a:ext cx="24727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3" name="Oval 22"/>
          <p:cNvSpPr/>
          <p:nvPr/>
        </p:nvSpPr>
        <p:spPr bwMode="auto">
          <a:xfrm>
            <a:off x="610694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43079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75464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07849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40234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726190" y="5335921"/>
            <a:ext cx="115457" cy="115457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Freeform 29"/>
          <p:cNvSpPr/>
          <p:nvPr/>
        </p:nvSpPr>
        <p:spPr>
          <a:xfrm flipV="1">
            <a:off x="5991717" y="4508631"/>
            <a:ext cx="1847321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FF0000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Freeform 30"/>
          <p:cNvSpPr/>
          <p:nvPr/>
        </p:nvSpPr>
        <p:spPr>
          <a:xfrm flipH="1" flipV="1">
            <a:off x="5990181" y="4507079"/>
            <a:ext cx="1847321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0000FF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13312" y="5176172"/>
            <a:ext cx="57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n=1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21391" y="4299030"/>
            <a:ext cx="57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n=2</a:t>
            </a: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5692783" y="3585444"/>
            <a:ext cx="24727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8248712" y="3364156"/>
            <a:ext cx="57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n=3</a:t>
            </a:r>
          </a:p>
        </p:txBody>
      </p:sp>
      <p:sp>
        <p:nvSpPr>
          <p:cNvPr id="43" name="Freeform 42"/>
          <p:cNvSpPr/>
          <p:nvPr/>
        </p:nvSpPr>
        <p:spPr>
          <a:xfrm flipV="1">
            <a:off x="7192806" y="3602610"/>
            <a:ext cx="861777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FF0000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Freeform 43"/>
          <p:cNvSpPr/>
          <p:nvPr/>
        </p:nvSpPr>
        <p:spPr>
          <a:xfrm flipH="1" flipV="1">
            <a:off x="7191269" y="3601058"/>
            <a:ext cx="861777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0000FF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Freeform 44"/>
          <p:cNvSpPr/>
          <p:nvPr/>
        </p:nvSpPr>
        <p:spPr>
          <a:xfrm flipV="1">
            <a:off x="5834585" y="3601046"/>
            <a:ext cx="861777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FF0000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 flipV="1">
            <a:off x="5833048" y="3599494"/>
            <a:ext cx="861777" cy="88237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321" h="660833">
                <a:moveTo>
                  <a:pt x="0" y="252"/>
                </a:moveTo>
                <a:cubicBezTo>
                  <a:pt x="638224" y="-14951"/>
                  <a:pt x="1026290" y="661624"/>
                  <a:pt x="1847321" y="660833"/>
                </a:cubicBezTo>
              </a:path>
            </a:pathLst>
          </a:custGeom>
          <a:ln w="19050" cmpd="sng">
            <a:solidFill>
              <a:srgbClr val="0000FF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5400000">
            <a:off x="8423741" y="29199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543" y="638530"/>
            <a:ext cx="2549228" cy="175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1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Mean-field study on pyrochlore lattice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519" y="1111355"/>
            <a:ext cx="6154740" cy="52487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24" y="1014107"/>
            <a:ext cx="2291108" cy="22809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2770982" y="1116139"/>
            <a:ext cx="336751" cy="3079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812630" y="3136735"/>
            <a:ext cx="923660" cy="558069"/>
          </a:xfrm>
          <a:prstGeom prst="ellipse">
            <a:avLst/>
          </a:prstGeom>
          <a:noFill/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980610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Chua, Fiete, PRL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112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016404 (2014)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29983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97430" y="227480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From Z</a:t>
            </a:r>
            <a:r>
              <a:rPr lang="en-US" altLang="zh-CN" sz="3200" b="1" baseline="-25000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 to U(1)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10021" y="2572070"/>
            <a:ext cx="8084879" cy="72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Deconfined phase: U(1) gauge field is weakly coupled and we can take the continuum limit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52" y="1384191"/>
            <a:ext cx="8307698" cy="819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28" y="4193803"/>
            <a:ext cx="1518353" cy="3947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5733" y="3964815"/>
            <a:ext cx="2939405" cy="613311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 bwMode="auto">
          <a:xfrm>
            <a:off x="2567339" y="4174007"/>
            <a:ext cx="394480" cy="327144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5798609" y="3803271"/>
            <a:ext cx="338971" cy="3595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087273" y="3566276"/>
            <a:ext cx="2724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b</a:t>
            </a:r>
            <a:r>
              <a:rPr lang="en-US" sz="2000" baseline="-25000">
                <a:latin typeface="Symbol" charset="2"/>
                <a:cs typeface="Symbol" charset="2"/>
              </a:rPr>
              <a:t>mn</a:t>
            </a:r>
            <a:r>
              <a:rPr lang="en-US" sz="2000"/>
              <a:t>: </a:t>
            </a:r>
            <a:r>
              <a:rPr lang="en-US" sz="2000">
                <a:solidFill>
                  <a:srgbClr val="0000FF"/>
                </a:solidFill>
              </a:rPr>
              <a:t>2-form</a:t>
            </a:r>
            <a:r>
              <a:rPr lang="en-US" sz="2000"/>
              <a:t> gauge field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4182202" y="5087270"/>
            <a:ext cx="394480" cy="327144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298" y="4981230"/>
            <a:ext cx="3121255" cy="49604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5936" y="4786897"/>
            <a:ext cx="3306361" cy="94168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715478" y="4800163"/>
            <a:ext cx="352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>
                <a:solidFill>
                  <a:schemeClr val="tx1">
                    <a:lumMod val="75000"/>
                    <a:lumOff val="25000"/>
                  </a:schemeClr>
                </a:solidFill>
                <a:latin typeface="Times"/>
                <a:cs typeface="Times"/>
              </a:rPr>
              <a:t>i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29242" y="5786164"/>
            <a:ext cx="2785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level-p (3+1)D BF term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980610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Chua, Fiete, PRL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112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016404 (2014)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32214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922" y="4547510"/>
            <a:ext cx="3470690" cy="916914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TQFT of TI* phase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70467" y="1300672"/>
            <a:ext cx="8084879" cy="148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TQFT of the BF + </a:t>
            </a:r>
            <a:r>
              <a:rPr lang="en-US" sz="2000">
                <a:latin typeface="Symbol" charset="2"/>
                <a:cs typeface="Symbol" charset="2"/>
              </a:rPr>
              <a:t>q</a:t>
            </a:r>
            <a:r>
              <a:rPr lang="en-US" sz="2000">
                <a:latin typeface="Tahoma"/>
                <a:cs typeface="Tahoma"/>
              </a:rPr>
              <a:t>-term type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p=1: effective theory of a noninteracting TI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(Chan, Hughes, Ryu, Fradkin, PRB 2013)</a:t>
            </a:r>
            <a:endParaRPr lang="en-US" sz="20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 b="1">
                <a:latin typeface="Tahoma"/>
                <a:cs typeface="Tahoma"/>
              </a:rPr>
              <a:t>p=2: fractionalized TI* phase</a:t>
            </a:r>
            <a:r>
              <a:rPr lang="en-US" sz="2000">
                <a:latin typeface="Tahoma"/>
                <a:cs typeface="Tahoma"/>
              </a:rPr>
              <a:t>, GSD = 2</a:t>
            </a:r>
            <a:r>
              <a:rPr lang="en-US" sz="2000" baseline="30000">
                <a:latin typeface="Tahoma"/>
                <a:cs typeface="Tahoma"/>
              </a:rPr>
              <a:t>3</a:t>
            </a:r>
            <a:r>
              <a:rPr lang="en-US" sz="2000">
                <a:latin typeface="Tahoma"/>
                <a:cs typeface="Tahoma"/>
              </a:rPr>
              <a:t> = 8 on T</a:t>
            </a:r>
            <a:r>
              <a:rPr lang="en-US" sz="2000" baseline="30000">
                <a:latin typeface="Tahoma"/>
                <a:cs typeface="Tahoma"/>
              </a:rPr>
              <a:t>3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E&amp;M response: integrate out b</a:t>
            </a:r>
            <a:r>
              <a:rPr lang="en-US" sz="2000" baseline="-25000">
                <a:latin typeface="Symbol" charset="2"/>
                <a:cs typeface="Symbol" charset="2"/>
              </a:rPr>
              <a:t>mn</a:t>
            </a:r>
            <a:r>
              <a:rPr lang="en-US" sz="2000">
                <a:latin typeface="Tahoma"/>
                <a:cs typeface="Tahoma"/>
              </a:rPr>
              <a:t> and a</a:t>
            </a:r>
            <a:r>
              <a:rPr lang="en-US" sz="2000" baseline="-25000">
                <a:latin typeface="Symbol" charset="2"/>
                <a:cs typeface="Symbol" charset="2"/>
              </a:rPr>
              <a:t>m</a:t>
            </a:r>
            <a:r>
              <a:rPr lang="en-US" sz="2000">
                <a:latin typeface="Tahoma"/>
                <a:cs typeface="Tahoma"/>
              </a:rPr>
              <a:t>: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Excitations: gapped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vortex loops and slave-fermions, with mutual statistics 2</a:t>
            </a:r>
            <a:r>
              <a:rPr lang="en-US" sz="2000">
                <a:latin typeface="Symbol" charset="2"/>
                <a:cs typeface="Symbol" charset="2"/>
              </a:rPr>
              <a:t>p</a:t>
            </a:r>
            <a:r>
              <a:rPr lang="en-US" sz="2000">
                <a:latin typeface="Tahoma"/>
                <a:cs typeface="Tahoma"/>
              </a:rPr>
              <a:t>/p = </a:t>
            </a:r>
            <a:r>
              <a:rPr lang="en-US" sz="2000">
                <a:latin typeface="Symbol" charset="2"/>
                <a:cs typeface="Symbol" charset="2"/>
              </a:rPr>
              <a:t>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51" y="2010771"/>
            <a:ext cx="7643787" cy="95276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711988" y="2039840"/>
            <a:ext cx="7851116" cy="1087273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0784" y="6304064"/>
            <a:ext cx="3980610" cy="36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JM, Chua, Fiete, PRL </a:t>
            </a:r>
            <a:r>
              <a:rPr lang="en-US" sz="1600" b="1">
                <a:solidFill>
                  <a:srgbClr val="0000FF"/>
                </a:solidFill>
                <a:latin typeface="Tahoma"/>
                <a:cs typeface="Tahoma"/>
              </a:rPr>
              <a:t>112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, 016404 (2014)</a:t>
            </a:r>
            <a:endParaRPr lang="en-US" sz="200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2382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9702" y="179371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Oblique confinement in a CM system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70467" y="1300672"/>
            <a:ext cx="8084879" cy="99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What about the confined phase of Z</a:t>
            </a:r>
            <a:r>
              <a:rPr lang="en-US" sz="2000" baseline="-25000">
                <a:latin typeface="Tahoma"/>
                <a:cs typeface="Tahoma"/>
              </a:rPr>
              <a:t>2</a:t>
            </a:r>
            <a:r>
              <a:rPr lang="en-US" sz="2000">
                <a:latin typeface="Tahoma"/>
                <a:cs typeface="Tahoma"/>
              </a:rPr>
              <a:t> gauge theory?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Condensate of composite dyons = </a:t>
            </a:r>
            <a:r>
              <a:rPr lang="en-US" sz="2000" b="1">
                <a:latin typeface="Tahoma"/>
                <a:cs typeface="Tahoma"/>
              </a:rPr>
              <a:t>oblique confinement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(‘t Hooft, NPB 1981; Cardy and Rabinovici, NPB 1982; Cardy, NPB 1982)</a:t>
            </a:r>
          </a:p>
          <a:p>
            <a:pPr algn="l">
              <a:spcBef>
                <a:spcPct val="20000"/>
              </a:spcBef>
              <a:defRPr/>
            </a:pPr>
            <a:endParaRPr lang="en-US" sz="2000"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Oblique confined may be a symmetry-protected topological (SPT) phase </a:t>
            </a:r>
            <a:r>
              <a:rPr lang="en-US" sz="1600">
                <a:solidFill>
                  <a:srgbClr val="0000FF"/>
                </a:solidFill>
                <a:latin typeface="Tahoma"/>
                <a:cs typeface="Tahoma"/>
              </a:rPr>
              <a:t>(von Keyserlingk and Burnell, arXiv 2014)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1600">
              <a:solidFill>
                <a:srgbClr val="0000FF"/>
              </a:solidFill>
              <a:latin typeface="Tahoma"/>
              <a:cs typeface="Tahoma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sz="160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703606"/>
              </p:ext>
            </p:extLst>
          </p:nvPr>
        </p:nvGraphicFramePr>
        <p:xfrm>
          <a:off x="888982" y="2291836"/>
          <a:ext cx="7433585" cy="14833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52519"/>
                <a:gridCol w="46810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deconfined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confined</a:t>
                      </a:r>
                      <a:r>
                        <a:rPr lang="en-US" baseline="0"/>
                        <a:t> phase = condensate of…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U(1) 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monopoles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U(1) TMI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Witten</a:t>
                      </a:r>
                      <a:r>
                        <a:rPr lang="en-US" baseline="0"/>
                        <a:t> dyons </a:t>
                      </a:r>
                      <a:r>
                        <a:rPr lang="en-US" sz="1600" baseline="0">
                          <a:solidFill>
                            <a:srgbClr val="0000FF"/>
                          </a:solidFill>
                        </a:rPr>
                        <a:t>(Cho, Xu, Moore, Kim, NJP 2012)</a:t>
                      </a:r>
                      <a:endParaRPr lang="en-US" sz="160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baseline="-2500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>
                          <a:solidFill>
                            <a:srgbClr val="FF0000"/>
                          </a:solidFill>
                        </a:rPr>
                        <a:t> TI*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composite dyons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552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39702" y="267294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QHE at B=0: Chern insulator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1167"/>
            <a:ext cx="9144000" cy="297772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6682154" y="3409459"/>
            <a:ext cx="138723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C0058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217246" y="3591167"/>
            <a:ext cx="493736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C0058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831" y="4093901"/>
            <a:ext cx="3842794" cy="24716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64" y="4243470"/>
            <a:ext cx="1714752" cy="228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2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132" y="1949826"/>
            <a:ext cx="4735416" cy="3966308"/>
          </a:xfrm>
          <a:prstGeom prst="rect">
            <a:avLst/>
          </a:prstGeom>
        </p:spPr>
      </p:pic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910034" y="1494443"/>
            <a:ext cx="2851960" cy="58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  <a:defRPr/>
            </a:pPr>
            <a:r>
              <a:rPr lang="en-US" sz="2000">
                <a:latin typeface="Tahoma"/>
                <a:cs typeface="Tahoma"/>
              </a:rPr>
              <a:t>Cr-doped Bi</a:t>
            </a:r>
            <a:r>
              <a:rPr lang="en-US" sz="2000" baseline="-25000">
                <a:latin typeface="Tahoma"/>
                <a:cs typeface="Tahoma"/>
              </a:rPr>
              <a:t>x</a:t>
            </a:r>
            <a:r>
              <a:rPr lang="en-US" sz="2000">
                <a:latin typeface="Tahoma"/>
                <a:cs typeface="Tahoma"/>
              </a:rPr>
              <a:t>Sb</a:t>
            </a:r>
            <a:r>
              <a:rPr lang="en-US" sz="2000" baseline="-25000">
                <a:latin typeface="Tahoma"/>
                <a:cs typeface="Tahoma"/>
              </a:rPr>
              <a:t>1-x</a:t>
            </a:r>
            <a:r>
              <a:rPr lang="en-US" sz="2000">
                <a:latin typeface="Tahoma"/>
                <a:cs typeface="Tahoma"/>
              </a:rPr>
              <a:t>Te</a:t>
            </a:r>
            <a:r>
              <a:rPr lang="en-US" sz="2000" baseline="-25000">
                <a:latin typeface="Tahoma"/>
                <a:cs typeface="Tahoma"/>
              </a:rPr>
              <a:t>3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2" y="1900981"/>
            <a:ext cx="4313670" cy="3733800"/>
          </a:xfrm>
          <a:prstGeom prst="rect">
            <a:avLst/>
          </a:prstGeom>
        </p:spPr>
      </p:pic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0947" y="6250515"/>
            <a:ext cx="6278243" cy="37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Bef>
                <a:spcPct val="20000"/>
              </a:spcBef>
              <a:defRPr/>
            </a:pPr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Chang et al., Science 2013 (theory: </a:t>
            </a:r>
            <a:r>
              <a:rPr lang="en-US" altLang="zh-CN" sz="16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Yu et al., Science 2010)</a:t>
            </a:r>
            <a:endParaRPr lang="en-US" altLang="zh-CN" sz="16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39702" y="267294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QHE at B=0: Chern insulator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59925" y="1510636"/>
            <a:ext cx="2688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Symbol" charset="2"/>
                <a:cs typeface="Symbol" charset="2"/>
              </a:rPr>
              <a:t>n</a:t>
            </a:r>
            <a:r>
              <a:rPr lang="en-US" sz="2400"/>
              <a:t> = 1 QHE at B=0!</a:t>
            </a:r>
          </a:p>
        </p:txBody>
      </p:sp>
    </p:spTree>
    <p:extLst>
      <p:ext uri="{BB962C8B-B14F-4D97-AF65-F5344CB8AC3E}">
        <p14:creationId xmlns:p14="http://schemas.microsoft.com/office/powerpoint/2010/main" val="408626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2D TR-invariant topological insulator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500" y="1195117"/>
            <a:ext cx="4067475" cy="217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167331" y="2033510"/>
            <a:ext cx="2520851" cy="59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4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Kane, Mele, PRL 2005;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4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Bernevig, Zhang, PRL 2006</a:t>
            </a:r>
            <a:endParaRPr lang="en-US" altLang="zh-CN" sz="14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47" y="3988559"/>
            <a:ext cx="5389846" cy="16594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079" y="5827947"/>
            <a:ext cx="3643104" cy="3612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0336" y="4474177"/>
            <a:ext cx="3703664" cy="2232277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7956924" y="4691432"/>
            <a:ext cx="693969" cy="296946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Freeform 20"/>
          <p:cNvSpPr/>
          <p:nvPr/>
        </p:nvSpPr>
        <p:spPr>
          <a:xfrm flipV="1">
            <a:off x="7946013" y="4104477"/>
            <a:ext cx="693969" cy="396498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56925" y="4905511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8018448" y="4814365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8100480" y="4739170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8191625" y="4693597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8287328" y="4670811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8392146" y="4700433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8471899" y="4764235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8531143" y="4830316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8597224" y="4912347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6098805" y="4704898"/>
            <a:ext cx="693969" cy="296946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Freeform 40"/>
          <p:cNvSpPr/>
          <p:nvPr/>
        </p:nvSpPr>
        <p:spPr>
          <a:xfrm flipV="1">
            <a:off x="6087894" y="4117943"/>
            <a:ext cx="693969" cy="396498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915" h="827512">
                <a:moveTo>
                  <a:pt x="0" y="808268"/>
                </a:moveTo>
                <a:cubicBezTo>
                  <a:pt x="203654" y="264631"/>
                  <a:pt x="697557" y="-3178"/>
                  <a:pt x="1019876" y="29"/>
                </a:cubicBezTo>
                <a:cubicBezTo>
                  <a:pt x="1342195" y="3236"/>
                  <a:pt x="1770350" y="505179"/>
                  <a:pt x="1933915" y="827512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6098806" y="4918977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6160330" y="4827832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6242361" y="4752636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6333506" y="4707064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6429210" y="4684277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6534027" y="4713899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6613780" y="4777702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6673024" y="4843782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6739105" y="4925813"/>
            <a:ext cx="41431" cy="41431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Freeform 50"/>
          <p:cNvSpPr/>
          <p:nvPr/>
        </p:nvSpPr>
        <p:spPr>
          <a:xfrm flipV="1">
            <a:off x="8162960" y="4433788"/>
            <a:ext cx="278168" cy="297389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  <a:gd name="connsiteX0" fmla="*/ 0 w 1847321"/>
              <a:gd name="connsiteY0" fmla="*/ 91 h 1892905"/>
              <a:gd name="connsiteX1" fmla="*/ 1847321 w 1847321"/>
              <a:gd name="connsiteY1" fmla="*/ 1892905 h 1892905"/>
              <a:gd name="connsiteX0" fmla="*/ 0 w 1847321"/>
              <a:gd name="connsiteY0" fmla="*/ 96 h 1892910"/>
              <a:gd name="connsiteX1" fmla="*/ 1847321 w 1847321"/>
              <a:gd name="connsiteY1" fmla="*/ 1892910 h 1892910"/>
              <a:gd name="connsiteX0" fmla="*/ 0 w 1661699"/>
              <a:gd name="connsiteY0" fmla="*/ 363 h 574472"/>
              <a:gd name="connsiteX1" fmla="*/ 1661699 w 1661699"/>
              <a:gd name="connsiteY1" fmla="*/ 574472 h 574472"/>
              <a:gd name="connsiteX0" fmla="*/ 0 w 1661699"/>
              <a:gd name="connsiteY0" fmla="*/ 0 h 574109"/>
              <a:gd name="connsiteX1" fmla="*/ 1661699 w 1661699"/>
              <a:gd name="connsiteY1" fmla="*/ 574109 h 5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1699" h="574109">
                <a:moveTo>
                  <a:pt x="0" y="0"/>
                </a:moveTo>
                <a:cubicBezTo>
                  <a:pt x="431976" y="13621"/>
                  <a:pt x="943790" y="452397"/>
                  <a:pt x="1661699" y="574109"/>
                </a:cubicBezTo>
              </a:path>
            </a:pathLst>
          </a:custGeom>
          <a:ln w="19050" cmpd="sng">
            <a:solidFill>
              <a:srgbClr val="FF0000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Freeform 51"/>
          <p:cNvSpPr/>
          <p:nvPr/>
        </p:nvSpPr>
        <p:spPr>
          <a:xfrm flipH="1" flipV="1">
            <a:off x="8176219" y="4461410"/>
            <a:ext cx="278168" cy="286474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193062"/>
              <a:gd name="connsiteY0" fmla="*/ 133706 h 1997695"/>
              <a:gd name="connsiteX1" fmla="*/ 279023 w 1193062"/>
              <a:gd name="connsiteY1" fmla="*/ 1170212 h 1997695"/>
              <a:gd name="connsiteX2" fmla="*/ 1193062 w 1193062"/>
              <a:gd name="connsiteY2" fmla="*/ 1997695 h 1997695"/>
              <a:gd name="connsiteX0" fmla="*/ 0 w 1193062"/>
              <a:gd name="connsiteY0" fmla="*/ 0 h 1863989"/>
              <a:gd name="connsiteX1" fmla="*/ 1193062 w 1193062"/>
              <a:gd name="connsiteY1" fmla="*/ 1863989 h 1863989"/>
              <a:gd name="connsiteX0" fmla="*/ 0 w 1943536"/>
              <a:gd name="connsiteY0" fmla="*/ 0 h 602933"/>
              <a:gd name="connsiteX1" fmla="*/ 1943536 w 1943536"/>
              <a:gd name="connsiteY1" fmla="*/ 602933 h 602933"/>
              <a:gd name="connsiteX0" fmla="*/ 0 w 1943536"/>
              <a:gd name="connsiteY0" fmla="*/ 0 h 602934"/>
              <a:gd name="connsiteX1" fmla="*/ 1943536 w 1943536"/>
              <a:gd name="connsiteY1" fmla="*/ 602933 h 602934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799214"/>
              <a:gd name="connsiteY0" fmla="*/ 0 h 682199"/>
              <a:gd name="connsiteX1" fmla="*/ 1799214 w 1799214"/>
              <a:gd name="connsiteY1" fmla="*/ 682199 h 682199"/>
              <a:gd name="connsiteX0" fmla="*/ 0 w 1847321"/>
              <a:gd name="connsiteY0" fmla="*/ 0 h 660581"/>
              <a:gd name="connsiteX1" fmla="*/ 1847321 w 1847321"/>
              <a:gd name="connsiteY1" fmla="*/ 660581 h 660581"/>
              <a:gd name="connsiteX0" fmla="*/ 0 w 1847321"/>
              <a:gd name="connsiteY0" fmla="*/ 252 h 660833"/>
              <a:gd name="connsiteX1" fmla="*/ 1847321 w 1847321"/>
              <a:gd name="connsiteY1" fmla="*/ 660833 h 660833"/>
              <a:gd name="connsiteX0" fmla="*/ 0 w 1847321"/>
              <a:gd name="connsiteY0" fmla="*/ 91 h 1892905"/>
              <a:gd name="connsiteX1" fmla="*/ 1847321 w 1847321"/>
              <a:gd name="connsiteY1" fmla="*/ 1892905 h 1892905"/>
              <a:gd name="connsiteX0" fmla="*/ 0 w 1847321"/>
              <a:gd name="connsiteY0" fmla="*/ 96 h 1892910"/>
              <a:gd name="connsiteX1" fmla="*/ 1847321 w 1847321"/>
              <a:gd name="connsiteY1" fmla="*/ 1892910 h 1892910"/>
              <a:gd name="connsiteX0" fmla="*/ 0 w 1661699"/>
              <a:gd name="connsiteY0" fmla="*/ 363 h 574472"/>
              <a:gd name="connsiteX1" fmla="*/ 1661699 w 1661699"/>
              <a:gd name="connsiteY1" fmla="*/ 574472 h 574472"/>
              <a:gd name="connsiteX0" fmla="*/ 0 w 1661699"/>
              <a:gd name="connsiteY0" fmla="*/ 0 h 574109"/>
              <a:gd name="connsiteX1" fmla="*/ 1661699 w 1661699"/>
              <a:gd name="connsiteY1" fmla="*/ 574109 h 5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1699" h="574109">
                <a:moveTo>
                  <a:pt x="0" y="0"/>
                </a:moveTo>
                <a:cubicBezTo>
                  <a:pt x="431976" y="13621"/>
                  <a:pt x="943790" y="452397"/>
                  <a:pt x="1661699" y="574109"/>
                </a:cubicBezTo>
              </a:path>
            </a:pathLst>
          </a:custGeom>
          <a:ln w="19050" cmpd="sng">
            <a:solidFill>
              <a:srgbClr val="0000FF"/>
            </a:solidFill>
            <a:prstDash val="sys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Freeform 54"/>
          <p:cNvSpPr/>
          <p:nvPr/>
        </p:nvSpPr>
        <p:spPr>
          <a:xfrm flipV="1">
            <a:off x="7009817" y="4123500"/>
            <a:ext cx="690516" cy="850510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905050"/>
              <a:gd name="connsiteY0" fmla="*/ 1804189 h 1804189"/>
              <a:gd name="connsiteX1" fmla="*/ 1019876 w 1905050"/>
              <a:gd name="connsiteY1" fmla="*/ 995950 h 1804189"/>
              <a:gd name="connsiteX2" fmla="*/ 1905050 w 1905050"/>
              <a:gd name="connsiteY2" fmla="*/ 65161 h 1804189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24293"/>
              <a:gd name="connsiteY0" fmla="*/ 1775058 h 1775058"/>
              <a:gd name="connsiteX1" fmla="*/ 1924293 w 1924293"/>
              <a:gd name="connsiteY1" fmla="*/ 0 h 1775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24293" h="1775058">
                <a:moveTo>
                  <a:pt x="0" y="1775058"/>
                </a:moveTo>
                <a:cubicBezTo>
                  <a:pt x="115458" y="1130527"/>
                  <a:pt x="1799214" y="579676"/>
                  <a:pt x="1924293" y="0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Freeform 55"/>
          <p:cNvSpPr/>
          <p:nvPr/>
        </p:nvSpPr>
        <p:spPr>
          <a:xfrm flipH="1" flipV="1">
            <a:off x="7009264" y="4122944"/>
            <a:ext cx="690516" cy="850510"/>
          </a:xfrm>
          <a:custGeom>
            <a:avLst/>
            <a:gdLst>
              <a:gd name="connsiteX0" fmla="*/ 0 w 2347638"/>
              <a:gd name="connsiteY0" fmla="*/ 1022944 h 1320162"/>
              <a:gd name="connsiteX1" fmla="*/ 971768 w 2347638"/>
              <a:gd name="connsiteY1" fmla="*/ 3024 h 1320162"/>
              <a:gd name="connsiteX2" fmla="*/ 2347638 w 2347638"/>
              <a:gd name="connsiteY2" fmla="*/ 1311601 h 1320162"/>
              <a:gd name="connsiteX0" fmla="*/ 0 w 2116723"/>
              <a:gd name="connsiteY0" fmla="*/ 1020163 h 1106864"/>
              <a:gd name="connsiteX1" fmla="*/ 971768 w 2116723"/>
              <a:gd name="connsiteY1" fmla="*/ 243 h 1106864"/>
              <a:gd name="connsiteX2" fmla="*/ 2116723 w 2116723"/>
              <a:gd name="connsiteY2" fmla="*/ 1097139 h 1106864"/>
              <a:gd name="connsiteX0" fmla="*/ 0 w 2116723"/>
              <a:gd name="connsiteY0" fmla="*/ 1020163 h 1097139"/>
              <a:gd name="connsiteX1" fmla="*/ 971768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20163 h 1097139"/>
              <a:gd name="connsiteX1" fmla="*/ 1173819 w 2116723"/>
              <a:gd name="connsiteY1" fmla="*/ 243 h 1097139"/>
              <a:gd name="connsiteX2" fmla="*/ 2116723 w 2116723"/>
              <a:gd name="connsiteY2" fmla="*/ 1097139 h 1097139"/>
              <a:gd name="connsiteX0" fmla="*/ 0 w 2116723"/>
              <a:gd name="connsiteY0" fmla="*/ 1019936 h 1096912"/>
              <a:gd name="connsiteX1" fmla="*/ 1173819 w 2116723"/>
              <a:gd name="connsiteY1" fmla="*/ 16 h 1096912"/>
              <a:gd name="connsiteX2" fmla="*/ 2116723 w 2116723"/>
              <a:gd name="connsiteY2" fmla="*/ 1096912 h 1096912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1077667 h 1096911"/>
              <a:gd name="connsiteX1" fmla="*/ 991011 w 1933915"/>
              <a:gd name="connsiteY1" fmla="*/ 15 h 1096911"/>
              <a:gd name="connsiteX2" fmla="*/ 1933915 w 1933915"/>
              <a:gd name="connsiteY2" fmla="*/ 1096911 h 1096911"/>
              <a:gd name="connsiteX0" fmla="*/ 0 w 1933915"/>
              <a:gd name="connsiteY0" fmla="*/ 808268 h 827512"/>
              <a:gd name="connsiteX1" fmla="*/ 1019876 w 1933915"/>
              <a:gd name="connsiteY1" fmla="*/ 29 h 827512"/>
              <a:gd name="connsiteX2" fmla="*/ 1933915 w 1933915"/>
              <a:gd name="connsiteY2" fmla="*/ 827512 h 827512"/>
              <a:gd name="connsiteX0" fmla="*/ 0 w 1905050"/>
              <a:gd name="connsiteY0" fmla="*/ 1804189 h 1804189"/>
              <a:gd name="connsiteX1" fmla="*/ 1019876 w 1905050"/>
              <a:gd name="connsiteY1" fmla="*/ 995950 h 1804189"/>
              <a:gd name="connsiteX2" fmla="*/ 1905050 w 1905050"/>
              <a:gd name="connsiteY2" fmla="*/ 65161 h 1804189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05050"/>
              <a:gd name="connsiteY0" fmla="*/ 1739028 h 1739028"/>
              <a:gd name="connsiteX1" fmla="*/ 1905050 w 1905050"/>
              <a:gd name="connsiteY1" fmla="*/ 0 h 1739028"/>
              <a:gd name="connsiteX0" fmla="*/ 0 w 1924293"/>
              <a:gd name="connsiteY0" fmla="*/ 1775058 h 1775058"/>
              <a:gd name="connsiteX1" fmla="*/ 1924293 w 1924293"/>
              <a:gd name="connsiteY1" fmla="*/ 0 h 1775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24293" h="1775058">
                <a:moveTo>
                  <a:pt x="0" y="1775058"/>
                </a:moveTo>
                <a:cubicBezTo>
                  <a:pt x="115458" y="1130527"/>
                  <a:pt x="1799214" y="579676"/>
                  <a:pt x="1924293" y="0"/>
                </a:cubicBezTo>
              </a:path>
            </a:pathLst>
          </a:custGeom>
          <a:ln w="19050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669771" y="5324574"/>
            <a:ext cx="27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d</a:t>
            </a:r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7319450" y="5696888"/>
            <a:ext cx="72504" cy="725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7322352" y="5696331"/>
            <a:ext cx="72504" cy="725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7216240" y="5261081"/>
            <a:ext cx="519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d</a:t>
            </a:r>
            <a:r>
              <a:rPr lang="en-US" sz="2000" baseline="-25000"/>
              <a:t>c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7350798" y="5734645"/>
            <a:ext cx="0" cy="3752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5301457" y="1486803"/>
            <a:ext cx="543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B0F0"/>
                </a:solidFill>
              </a:rPr>
              <a:t>B</a:t>
            </a:r>
            <a:r>
              <a:rPr lang="en-US" sz="2800" baseline="-25000">
                <a:solidFill>
                  <a:srgbClr val="00B0F0"/>
                </a:solidFill>
              </a:rPr>
              <a:t>↑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254817" y="2492157"/>
            <a:ext cx="543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B</a:t>
            </a:r>
            <a:r>
              <a:rPr lang="en-US" sz="2400" baseline="-25000">
                <a:solidFill>
                  <a:srgbClr val="FF0000"/>
                </a:solidFill>
              </a:rPr>
              <a:t>↓</a:t>
            </a:r>
          </a:p>
        </p:txBody>
      </p:sp>
      <p:sp>
        <p:nvSpPr>
          <p:cNvPr id="64" name="Up Arrow 63"/>
          <p:cNvSpPr/>
          <p:nvPr/>
        </p:nvSpPr>
        <p:spPr bwMode="auto">
          <a:xfrm>
            <a:off x="4921843" y="1448891"/>
            <a:ext cx="312778" cy="587593"/>
          </a:xfrm>
          <a:prstGeom prst="upArrow">
            <a:avLst>
              <a:gd name="adj1" fmla="val 48485"/>
              <a:gd name="adj2" fmla="val 65150"/>
            </a:avLst>
          </a:prstGeom>
          <a:solidFill>
            <a:srgbClr val="00B0F0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Up Arrow 64"/>
          <p:cNvSpPr/>
          <p:nvPr/>
        </p:nvSpPr>
        <p:spPr bwMode="auto">
          <a:xfrm flipV="1">
            <a:off x="4913115" y="2473201"/>
            <a:ext cx="312778" cy="587593"/>
          </a:xfrm>
          <a:prstGeom prst="upArrow">
            <a:avLst>
              <a:gd name="adj1" fmla="val 48485"/>
              <a:gd name="adj2" fmla="val 65150"/>
            </a:avLst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65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2D topological insulator in HgTe QWs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2565" y="806131"/>
            <a:ext cx="4132213" cy="294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774933" y="3686932"/>
            <a:ext cx="2711186" cy="44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4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König et al., Science 2007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zh-CN" sz="14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032473" y="3959536"/>
            <a:ext cx="3725101" cy="2748198"/>
            <a:chOff x="4554410" y="903111"/>
            <a:chExt cx="4420256" cy="3236147"/>
          </a:xfrm>
        </p:grpSpPr>
        <p:pic>
          <p:nvPicPr>
            <p:cNvPr id="32" name="Picture 31" descr="nonlocalth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4410" y="950147"/>
              <a:ext cx="4420256" cy="318911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 rot="16200000">
              <a:off x="4212728" y="2228687"/>
              <a:ext cx="99728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/>
                <a:t>R</a:t>
              </a:r>
              <a:r>
                <a:rPr lang="en-US" sz="1200" baseline="-25000"/>
                <a:t>14,23</a:t>
              </a:r>
              <a:r>
                <a:rPr lang="en-US" sz="1200"/>
                <a:t> (h/e</a:t>
              </a:r>
              <a:r>
                <a:rPr lang="en-US" sz="1200" baseline="30000"/>
                <a:t>2</a:t>
              </a:r>
              <a:r>
                <a:rPr lang="en-US" sz="1200"/>
                <a:t>)</a:t>
              </a: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4572000" y="903111"/>
              <a:ext cx="291630" cy="34807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5831" y="3466935"/>
            <a:ext cx="4230018" cy="3198625"/>
            <a:chOff x="25910858" y="14705965"/>
            <a:chExt cx="8161337" cy="5768975"/>
          </a:xfrm>
        </p:grpSpPr>
        <p:sp>
          <p:nvSpPr>
            <p:cNvPr id="36" name="Rectangle 35"/>
            <p:cNvSpPr/>
            <p:nvPr/>
          </p:nvSpPr>
          <p:spPr bwMode="auto">
            <a:xfrm>
              <a:off x="27371040" y="15377160"/>
              <a:ext cx="5547360" cy="411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26654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7" name="Picture 99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910858" y="14705965"/>
              <a:ext cx="8161337" cy="5768975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/>
              <a:tailEnd/>
            </a:ln>
            <a:effectLst/>
          </p:spPr>
        </p:pic>
      </p:grp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306359" y="6476431"/>
            <a:ext cx="7438934" cy="38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1400" kern="0" dirty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Roth, Brüne, Buhmann, Molenkamp, JM, Qi, Zhang, Science 2009 </a:t>
            </a:r>
            <a:endParaRPr lang="en-US" altLang="zh-CN" sz="1400" kern="0" dirty="0" smtClean="0">
              <a:solidFill>
                <a:srgbClr val="0000FF"/>
              </a:solidFill>
              <a:latin typeface="Tahoma" pitchFamily="34" charset="0"/>
              <a:ea typeface="宋体" pitchFamily="2" charset="-122"/>
              <a:cs typeface="Tahoma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55362" y="1486363"/>
            <a:ext cx="1660664" cy="1257745"/>
            <a:chOff x="6322355" y="3826191"/>
            <a:chExt cx="2252265" cy="1705809"/>
          </a:xfrm>
        </p:grpSpPr>
        <p:sp>
          <p:nvSpPr>
            <p:cNvPr id="40" name="Rectangle 39"/>
            <p:cNvSpPr/>
            <p:nvPr/>
          </p:nvSpPr>
          <p:spPr>
            <a:xfrm>
              <a:off x="6330656" y="3826191"/>
              <a:ext cx="2243964" cy="17058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6327550" y="3962538"/>
              <a:ext cx="223779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7505014" y="3962539"/>
              <a:ext cx="247516" cy="3967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7678053" y="4107761"/>
              <a:ext cx="247516" cy="39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331625" y="4105668"/>
              <a:ext cx="2237798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322355" y="5245964"/>
              <a:ext cx="2237798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7499819" y="5245965"/>
              <a:ext cx="247516" cy="39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7672858" y="5391187"/>
              <a:ext cx="247516" cy="3967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326430" y="5389094"/>
              <a:ext cx="223779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589238"/>
              </p:ext>
            </p:extLst>
          </p:nvPr>
        </p:nvGraphicFramePr>
        <p:xfrm>
          <a:off x="2743488" y="1706280"/>
          <a:ext cx="1123950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7" name="Equation" r:id="rId7" imgW="546100" imgH="419100" progId="Equation.3">
                  <p:embed/>
                </p:oleObj>
              </mc:Choice>
              <mc:Fallback>
                <p:oleObj name="Equation" r:id="rId7" imgW="5461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43488" y="1706280"/>
                        <a:ext cx="1123950" cy="865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6770559" y="4390982"/>
            <a:ext cx="97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1/4 h/e</a:t>
            </a:r>
            <a:r>
              <a:rPr lang="en-US" baseline="30000"/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58396" y="1893969"/>
            <a:ext cx="1067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QSHE</a:t>
            </a:r>
          </a:p>
        </p:txBody>
      </p:sp>
    </p:spTree>
    <p:extLst>
      <p:ext uri="{BB962C8B-B14F-4D97-AF65-F5344CB8AC3E}">
        <p14:creationId xmlns:p14="http://schemas.microsoft.com/office/powerpoint/2010/main" val="97671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2100" y="259816"/>
            <a:ext cx="858552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ahoma" pitchFamily="34" charset="0"/>
                <a:ea typeface="宋体" pitchFamily="2" charset="-122"/>
              </a:rPr>
              <a:t>Beyond free fermions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989603" y="2611698"/>
            <a:ext cx="1654543" cy="12577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1987312" y="2712231"/>
            <a:ext cx="16499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55493" y="2712232"/>
            <a:ext cx="182501" cy="2925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2979249" y="3765617"/>
            <a:ext cx="182501" cy="2925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86487" y="3764074"/>
            <a:ext cx="16499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5509699" y="2619770"/>
            <a:ext cx="1660664" cy="1257745"/>
            <a:chOff x="6322355" y="3826191"/>
            <a:chExt cx="2252265" cy="1705809"/>
          </a:xfrm>
        </p:grpSpPr>
        <p:sp>
          <p:nvSpPr>
            <p:cNvPr id="51" name="Rectangle 50"/>
            <p:cNvSpPr/>
            <p:nvPr/>
          </p:nvSpPr>
          <p:spPr>
            <a:xfrm>
              <a:off x="6330656" y="3826191"/>
              <a:ext cx="2243964" cy="17058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6327550" y="3962538"/>
              <a:ext cx="223779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7505014" y="3962539"/>
              <a:ext cx="247516" cy="3967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7678053" y="4107761"/>
              <a:ext cx="247516" cy="39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331625" y="4105668"/>
              <a:ext cx="2237798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322355" y="5245964"/>
              <a:ext cx="2237798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499819" y="5245965"/>
              <a:ext cx="247516" cy="3967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7672858" y="5391187"/>
              <a:ext cx="247516" cy="3967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326430" y="5389094"/>
              <a:ext cx="223779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2309769" y="3020846"/>
            <a:ext cx="1080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Symbol" charset="2"/>
                <a:cs typeface="Symbol" charset="2"/>
              </a:rPr>
              <a:t>n</a:t>
            </a:r>
            <a:r>
              <a:rPr lang="en-US" sz="2000"/>
              <a:t> = 1 CI</a:t>
            </a:r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36716" y="1159589"/>
            <a:ext cx="7843580" cy="70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Bulk is gapped, perturbatively stable against e-e interactions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000">
                <a:latin typeface="Tahoma"/>
                <a:cs typeface="Tahoma"/>
              </a:rPr>
              <a:t>Stability of gapless edge?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804655" y="3048160"/>
            <a:ext cx="1067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2D TI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641837" y="2587849"/>
            <a:ext cx="0" cy="128933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1188119" y="3017745"/>
            <a:ext cx="463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3207" y="4223570"/>
            <a:ext cx="2613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stable against weak interactions: chiral LL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766699" y="4965534"/>
            <a:ext cx="2184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(Wen, PRB 1990, …)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31271" y="4231640"/>
            <a:ext cx="2791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stable against weak T-invariant interactions: helical LL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993204" y="5272322"/>
            <a:ext cx="3004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kern="0" dirty="0" smtClean="0">
                <a:solidFill>
                  <a:srgbClr val="0000FF"/>
                </a:solidFill>
                <a:latin typeface="Tahoma" pitchFamily="34" charset="0"/>
                <a:ea typeface="宋体" pitchFamily="2" charset="-122"/>
                <a:cs typeface="Tahoma" pitchFamily="34" charset="0"/>
              </a:rPr>
              <a:t>(Xu, Moore, PRB 2006; Wu, Bernevig, Zhang, PRL 2006)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71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JOSEPH@ATDHNPSRBVWYY5L6" val="3967"/>
  <p:tag name="TEXPOINTINIT" val=""/>
  <p:tag name="USEAMSFONTS" val="True"/>
  <p:tag name="EMBEDFONTS" val="False"/>
  <p:tag name="USEBOLDAMS" val="False"/>
  <p:tag name="DEFAULTDISPLAYSOURCE" val="\documentclass{article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82"/>
  <p:tag name="DEFAULTHEIGHT" val="29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55579</TotalTime>
  <Words>3152</Words>
  <Application>Microsoft Macintosh PowerPoint</Application>
  <PresentationFormat>On-screen Show (4:3)</PresentationFormat>
  <Paragraphs>513</Paragraphs>
  <Slides>43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Default Design</vt:lpstr>
      <vt:lpstr>Equation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SSRL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Xiaoliang Qi</dc:creator>
  <cp:lastModifiedBy>Joseph Maciejko</cp:lastModifiedBy>
  <cp:revision>3196</cp:revision>
  <dcterms:created xsi:type="dcterms:W3CDTF">2008-02-05T22:30:29Z</dcterms:created>
  <dcterms:modified xsi:type="dcterms:W3CDTF">2014-06-10T14:27:01Z</dcterms:modified>
</cp:coreProperties>
</file>