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Microsoft_Equation3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0" r:id="rId3"/>
    <p:sldId id="348" r:id="rId4"/>
    <p:sldId id="340" r:id="rId5"/>
    <p:sldId id="342" r:id="rId6"/>
    <p:sldId id="341" r:id="rId7"/>
    <p:sldId id="343" r:id="rId8"/>
    <p:sldId id="344" r:id="rId9"/>
    <p:sldId id="346" r:id="rId10"/>
    <p:sldId id="345" r:id="rId11"/>
    <p:sldId id="350" r:id="rId12"/>
    <p:sldId id="299" r:id="rId13"/>
    <p:sldId id="301" r:id="rId14"/>
    <p:sldId id="347" r:id="rId15"/>
    <p:sldId id="349" r:id="rId16"/>
    <p:sldId id="330" r:id="rId17"/>
    <p:sldId id="331" r:id="rId18"/>
    <p:sldId id="332" r:id="rId19"/>
    <p:sldId id="334" r:id="rId20"/>
    <p:sldId id="290" r:id="rId21"/>
    <p:sldId id="29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4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Relationship Id="rId2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image" Target="../media/image24.emf"/><Relationship Id="rId2" Type="http://schemas.openxmlformats.org/officeDocument/2006/relationships/image" Target="../media/image2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Relationship Id="rId2" Type="http://schemas.openxmlformats.org/officeDocument/2006/relationships/image" Target="../media/image3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Relationship Id="rId2" Type="http://schemas.openxmlformats.org/officeDocument/2006/relationships/image" Target="../media/image3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D13B7-F257-B64C-88CC-55F02F4A7314}" type="datetimeFigureOut">
              <a:rPr lang="en-US" smtClean="0"/>
              <a:t>14-06-18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078B7-7A0A-F444-8354-715A9DA6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7811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A4D35-D778-3B4C-B008-E96A2B4C41EB}" type="datetimeFigureOut">
              <a:rPr lang="en-US" smtClean="0"/>
              <a:t>14-06-18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9A37E-9A99-2141-ACC5-3FA134E3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7283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96783-AAB0-9249-9796-091E7F2C7DCC}" type="datetime1">
              <a:rPr lang="en-CA" smtClean="0"/>
              <a:t>14-06-18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22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2A07A-9FC5-4F4F-9FFB-9348632C06E2}" type="datetime1">
              <a:rPr lang="en-CA" smtClean="0"/>
              <a:t>14-06-18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03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42E9-3705-D542-95AA-3424B81A3EDD}" type="datetime1">
              <a:rPr lang="en-CA" smtClean="0"/>
              <a:t>14-06-18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67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AF73-7FEC-6B43-9E56-C6D87ED431DD}" type="datetime1">
              <a:rPr lang="en-CA" smtClean="0"/>
              <a:t>14-06-18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489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C6C4-0E58-EC4E-B8A0-8E5E21691A69}" type="datetime1">
              <a:rPr lang="en-CA" smtClean="0"/>
              <a:t>14-06-18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48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A546-23CB-BE41-B795-40FF0E9804B1}" type="datetime1">
              <a:rPr lang="en-CA" smtClean="0"/>
              <a:t>14-06-18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58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D215-3437-6C45-99AC-9D6C8FF84CD2}" type="datetime1">
              <a:rPr lang="en-CA" smtClean="0"/>
              <a:t>14-06-18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0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5EAA-55DC-414C-831E-F4469BE62241}" type="datetime1">
              <a:rPr lang="en-CA" smtClean="0"/>
              <a:t>14-06-18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09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DA01-7D30-3C47-AE9A-C9328BC1F435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0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0E2B-AD3F-344E-B810-7B4D6D138C1B}" type="datetime1">
              <a:rPr lang="en-CA" smtClean="0"/>
              <a:t>14-06-18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6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31C9-0717-EC4E-86FD-C074EA99A46F}" type="datetime1">
              <a:rPr lang="en-CA" smtClean="0"/>
              <a:t>14-06-18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6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11D86-3953-F744-821D-AA165CB8830D}" type="datetime1">
              <a:rPr lang="en-CA" smtClean="0"/>
              <a:t>14-06-18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B6FD6-D2DF-D745-9CA7-87F88B7F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9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23.e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24.emf"/><Relationship Id="rId7" Type="http://schemas.openxmlformats.org/officeDocument/2006/relationships/oleObject" Target="../embeddings/oleObject7.bin"/><Relationship Id="rId8" Type="http://schemas.openxmlformats.org/officeDocument/2006/relationships/image" Target="../media/image25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24.e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26.emf"/><Relationship Id="rId7" Type="http://schemas.openxmlformats.org/officeDocument/2006/relationships/oleObject" Target="../embeddings/oleObject10.bin"/><Relationship Id="rId8" Type="http://schemas.openxmlformats.org/officeDocument/2006/relationships/image" Target="../media/image27.emf"/><Relationship Id="rId9" Type="http://schemas.openxmlformats.org/officeDocument/2006/relationships/oleObject" Target="../embeddings/oleObject11.bin"/><Relationship Id="rId10" Type="http://schemas.openxmlformats.org/officeDocument/2006/relationships/image" Target="../media/image28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29.emf"/><Relationship Id="rId5" Type="http://schemas.openxmlformats.org/officeDocument/2006/relationships/oleObject" Target="../embeddings/oleObject13.bin"/><Relationship Id="rId6" Type="http://schemas.openxmlformats.org/officeDocument/2006/relationships/image" Target="../media/image30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oleObject" Target="../embeddings/oleObject14.bin"/><Relationship Id="rId5" Type="http://schemas.openxmlformats.org/officeDocument/2006/relationships/image" Target="../media/image31.emf"/><Relationship Id="rId6" Type="http://schemas.openxmlformats.org/officeDocument/2006/relationships/oleObject" Target="../embeddings/Microsoft_Equation3.bin"/><Relationship Id="rId7" Type="http://schemas.openxmlformats.org/officeDocument/2006/relationships/image" Target="../media/image32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oleObject" Target="../embeddings/oleObject15.bin"/><Relationship Id="rId5" Type="http://schemas.openxmlformats.org/officeDocument/2006/relationships/image" Target="../media/image45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6" Type="http://schemas.openxmlformats.org/officeDocument/2006/relationships/image" Target="../media/image47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jpeg"/><Relationship Id="rId3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oleObject" Target="../embeddings/oleObject3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oleObject" Target="../embeddings/oleObject4.bin"/><Relationship Id="rId5" Type="http://schemas.openxmlformats.org/officeDocument/2006/relationships/image" Target="../media/image7.emf"/><Relationship Id="rId6" Type="http://schemas.openxmlformats.org/officeDocument/2006/relationships/image" Target="../media/image10.png"/><Relationship Id="rId7" Type="http://schemas.openxmlformats.org/officeDocument/2006/relationships/oleObject" Target="../embeddings/oleObject5.bin"/><Relationship Id="rId8" Type="http://schemas.openxmlformats.org/officeDocument/2006/relationships/image" Target="../media/image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17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0800" y="1888133"/>
            <a:ext cx="5180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Predicting the rare decay                   in light-front QCD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76" y="3004461"/>
            <a:ext cx="4341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Ruben Sandapen</a:t>
            </a:r>
          </a:p>
          <a:p>
            <a:r>
              <a:rPr lang="en-US" dirty="0" smtClean="0"/>
              <a:t>                     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5060" y="553160"/>
            <a:ext cx="3248938" cy="9578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65744" y="3630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92" y="553160"/>
            <a:ext cx="1251248" cy="81174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67E1-EBCF-D449-ADCD-5495AE6689B7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9169345"/>
              </p:ext>
            </p:extLst>
          </p:nvPr>
        </p:nvGraphicFramePr>
        <p:xfrm>
          <a:off x="5079536" y="1921691"/>
          <a:ext cx="940264" cy="335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38" name="Equation" r:id="rId5" imgW="812800" imgH="228600" progId="Equation.3">
                  <p:embed/>
                </p:oleObj>
              </mc:Choice>
              <mc:Fallback>
                <p:oleObj name="Equation" r:id="rId5" imgW="812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79536" y="1921691"/>
                        <a:ext cx="940264" cy="3357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574058" y="4411912"/>
            <a:ext cx="2445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CAP </a:t>
            </a:r>
            <a:r>
              <a:rPr lang="en-US" dirty="0" smtClean="0"/>
              <a:t>2014 congress</a:t>
            </a:r>
          </a:p>
          <a:p>
            <a:endParaRPr lang="en-US" dirty="0"/>
          </a:p>
          <a:p>
            <a:r>
              <a:rPr lang="en-US" dirty="0" smtClean="0"/>
              <a:t>Laurentian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686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3496" y="423310"/>
            <a:ext cx="6177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Distribution Amplitudes are related to light-front </a:t>
            </a:r>
            <a:r>
              <a:rPr lang="en-US" dirty="0" err="1" smtClean="0">
                <a:solidFill>
                  <a:srgbClr val="0000FF"/>
                </a:solidFill>
              </a:rPr>
              <a:t>wavefunctions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13" y="5682736"/>
            <a:ext cx="570401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4 DAs: Twist-2 (long &amp; trans), Twist-3(vector &amp; axial vector)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7DE74-80A9-D148-9A33-C567497203DA}" type="datetime1">
              <a:rPr lang="en-CA" smtClean="0"/>
              <a:t>14-06-18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63880" y="1167755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can then deduce that</a:t>
            </a:r>
            <a:endParaRPr lang="en-US" dirty="0"/>
          </a:p>
        </p:txBody>
      </p:sp>
      <p:pic>
        <p:nvPicPr>
          <p:cNvPr id="12" name="Picture 11" descr="Screen shot 2014-06-14 at 3.07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25" y="1517424"/>
            <a:ext cx="7620000" cy="774700"/>
          </a:xfrm>
          <a:prstGeom prst="rect">
            <a:avLst/>
          </a:prstGeom>
        </p:spPr>
      </p:pic>
      <p:pic>
        <p:nvPicPr>
          <p:cNvPr id="14" name="Picture 13" descr="Screen shot 2014-06-14 at 3.07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43" y="2487881"/>
            <a:ext cx="6121400" cy="787400"/>
          </a:xfrm>
          <a:prstGeom prst="rect">
            <a:avLst/>
          </a:prstGeom>
        </p:spPr>
      </p:pic>
      <p:pic>
        <p:nvPicPr>
          <p:cNvPr id="15" name="Picture 14" descr="Screen shot 2014-06-14 at 3.08.0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4904"/>
            <a:ext cx="9144000" cy="779529"/>
          </a:xfrm>
          <a:prstGeom prst="rect">
            <a:avLst/>
          </a:prstGeom>
        </p:spPr>
      </p:pic>
      <p:pic>
        <p:nvPicPr>
          <p:cNvPr id="16" name="Picture 15" descr="Screen shot 2014-06-14 at 3.08.1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1183"/>
            <a:ext cx="9144000" cy="7736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97177" y="5359570"/>
            <a:ext cx="2246823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Ahmady</a:t>
            </a:r>
            <a:r>
              <a:rPr lang="en-US" dirty="0" smtClean="0"/>
              <a:t> &amp; </a:t>
            </a:r>
            <a:r>
              <a:rPr lang="en-US" dirty="0" smtClean="0"/>
              <a:t>RS</a:t>
            </a:r>
          </a:p>
          <a:p>
            <a:r>
              <a:rPr lang="en-US" dirty="0" smtClean="0"/>
              <a:t> PRD</a:t>
            </a:r>
            <a:r>
              <a:rPr lang="en-US" dirty="0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177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DA01-7D30-3C47-AE9A-C9328BC1F435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150437"/>
              </p:ext>
            </p:extLst>
          </p:nvPr>
        </p:nvGraphicFramePr>
        <p:xfrm>
          <a:off x="2265299" y="1601419"/>
          <a:ext cx="4287901" cy="974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71" name="Equation" r:id="rId3" imgW="1955800" imgH="444500" progId="Equation.3">
                  <p:embed/>
                </p:oleObj>
              </mc:Choice>
              <mc:Fallback>
                <p:oleObj name="Equation" r:id="rId3" imgW="19558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65299" y="1601419"/>
                        <a:ext cx="4287901" cy="9745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4070505"/>
              </p:ext>
            </p:extLst>
          </p:nvPr>
        </p:nvGraphicFramePr>
        <p:xfrm>
          <a:off x="1913756" y="3556234"/>
          <a:ext cx="5888338" cy="112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72" name="Equation" r:id="rId5" imgW="2463800" imgH="469900" progId="Equation.3">
                  <p:embed/>
                </p:oleObj>
              </mc:Choice>
              <mc:Fallback>
                <p:oleObj name="Equation" r:id="rId5" imgW="24638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13756" y="3556234"/>
                        <a:ext cx="5888338" cy="1123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7583314"/>
              </p:ext>
            </p:extLst>
          </p:nvPr>
        </p:nvGraphicFramePr>
        <p:xfrm>
          <a:off x="6936571" y="2575942"/>
          <a:ext cx="2084048" cy="612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73" name="Equation" r:id="rId7" imgW="863600" imgH="254000" progId="Equation.3">
                  <p:embed/>
                </p:oleObj>
              </mc:Choice>
              <mc:Fallback>
                <p:oleObj name="Equation" r:id="rId7" imgW="8636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36571" y="2575942"/>
                        <a:ext cx="2084048" cy="6129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374342" y="168480"/>
            <a:ext cx="2646277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Brodsky and de </a:t>
            </a:r>
            <a:r>
              <a:rPr lang="en-US" dirty="0" err="1" smtClean="0"/>
              <a:t>Teramond</a:t>
            </a:r>
            <a:endParaRPr lang="en-US" dirty="0" smtClean="0"/>
          </a:p>
          <a:p>
            <a:r>
              <a:rPr lang="en-US" dirty="0" smtClean="0"/>
              <a:t>PRL, 2009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8110" y="814810"/>
            <a:ext cx="4095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Light-front </a:t>
            </a:r>
            <a:r>
              <a:rPr lang="en-US" dirty="0" err="1" smtClean="0">
                <a:solidFill>
                  <a:srgbClr val="3366FF"/>
                </a:solidFill>
              </a:rPr>
              <a:t>Schroedinger</a:t>
            </a:r>
            <a:r>
              <a:rPr lang="en-US" dirty="0" smtClean="0">
                <a:solidFill>
                  <a:srgbClr val="3366FF"/>
                </a:solidFill>
              </a:rPr>
              <a:t> equation 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773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154" y="299590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 holographic light-front </a:t>
            </a:r>
            <a:r>
              <a:rPr lang="en-US" dirty="0" err="1" smtClean="0">
                <a:solidFill>
                  <a:srgbClr val="0000FF"/>
                </a:solidFill>
              </a:rPr>
              <a:t>Schroedinger</a:t>
            </a:r>
            <a:r>
              <a:rPr lang="en-US" dirty="0" smtClean="0">
                <a:solidFill>
                  <a:srgbClr val="0000FF"/>
                </a:solidFill>
              </a:rPr>
              <a:t> equation 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34642"/>
              </p:ext>
            </p:extLst>
          </p:nvPr>
        </p:nvGraphicFramePr>
        <p:xfrm>
          <a:off x="2870356" y="1769194"/>
          <a:ext cx="3440442" cy="656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6" name="Equation" r:id="rId3" imgW="2463800" imgH="469900" progId="Equation.3">
                  <p:embed/>
                </p:oleObj>
              </mc:Choice>
              <mc:Fallback>
                <p:oleObj name="Equation" r:id="rId3" imgW="24638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70356" y="1769194"/>
                        <a:ext cx="3440442" cy="656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757275"/>
              </p:ext>
            </p:extLst>
          </p:nvPr>
        </p:nvGraphicFramePr>
        <p:xfrm>
          <a:off x="3849688" y="3376613"/>
          <a:ext cx="698500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7" name="Equation" r:id="rId5" imgW="444500" imgH="215900" progId="Equation.3">
                  <p:embed/>
                </p:oleObj>
              </mc:Choice>
              <mc:Fallback>
                <p:oleObj name="Equation" r:id="rId5" imgW="444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49688" y="3376613"/>
                        <a:ext cx="698500" cy="31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86154" y="827836"/>
            <a:ext cx="7454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A relativistic QM equation for mesons in physical 4D </a:t>
            </a:r>
            <a:r>
              <a:rPr lang="en-US" dirty="0" err="1" smtClean="0"/>
              <a:t>spacetime</a:t>
            </a:r>
            <a:r>
              <a:rPr lang="en-US" dirty="0" smtClean="0"/>
              <a:t>  which maps onto  the classical  wave equation for strings propagating in a modified 5D anti-de Sitter (</a:t>
            </a:r>
            <a:r>
              <a:rPr lang="en-US" dirty="0" err="1" smtClean="0"/>
              <a:t>AdS</a:t>
            </a:r>
            <a:r>
              <a:rPr lang="en-US" dirty="0" smtClean="0"/>
              <a:t>) space</a:t>
            </a:r>
          </a:p>
          <a:p>
            <a:endParaRPr lang="en-US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4935994"/>
              </p:ext>
            </p:extLst>
          </p:nvPr>
        </p:nvGraphicFramePr>
        <p:xfrm>
          <a:off x="2943164" y="5741251"/>
          <a:ext cx="3264064" cy="554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8" name="Equation" r:id="rId7" imgW="2540000" imgH="431800" progId="Equation.3">
                  <p:embed/>
                </p:oleObj>
              </mc:Choice>
              <mc:Fallback>
                <p:oleObj name="Equation" r:id="rId7" imgW="25400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43164" y="5741251"/>
                        <a:ext cx="3264064" cy="5548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86154" y="3829529"/>
            <a:ext cx="7772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Angular momentum in 4D maps onto 5D mass times curvature radius of anti-de Sitter space 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5627772"/>
              </p:ext>
            </p:extLst>
          </p:nvPr>
        </p:nvGraphicFramePr>
        <p:xfrm>
          <a:off x="3333750" y="4648200"/>
          <a:ext cx="213677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9" name="Equation" r:id="rId9" imgW="1397000" imgH="279400" progId="Equation.3">
                  <p:embed/>
                </p:oleObj>
              </mc:Choice>
              <mc:Fallback>
                <p:oleObj name="Equation" r:id="rId9" imgW="13970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33750" y="4648200"/>
                        <a:ext cx="2136775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86154" y="2590389"/>
            <a:ext cx="7309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Transverse distance in 4D maps onto fifth dimension in 5D </a:t>
            </a:r>
            <a:r>
              <a:rPr lang="en-US" dirty="0" err="1" smtClean="0"/>
              <a:t>AdS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7375" y="5280992"/>
            <a:ext cx="79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Interacting potential in 4D driven by the geometry in fifth dimension of </a:t>
            </a:r>
            <a:r>
              <a:rPr lang="en-US" dirty="0" err="1" smtClean="0"/>
              <a:t>AdS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D152-5A63-6244-9AEB-286E11D6D3B9}" type="datetime1">
              <a:rPr lang="en-CA" smtClean="0"/>
              <a:t>14-06-18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374342" y="168480"/>
            <a:ext cx="2646277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Brodsky and de </a:t>
            </a:r>
            <a:r>
              <a:rPr lang="en-US" dirty="0" err="1" smtClean="0"/>
              <a:t>Teramond</a:t>
            </a:r>
            <a:endParaRPr lang="en-US" dirty="0" smtClean="0"/>
          </a:p>
          <a:p>
            <a:r>
              <a:rPr lang="en-US" dirty="0" smtClean="0"/>
              <a:t>PRL, 2009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700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3683" y="367654"/>
            <a:ext cx="176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Unique potential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27637"/>
              </p:ext>
            </p:extLst>
          </p:nvPr>
        </p:nvGraphicFramePr>
        <p:xfrm>
          <a:off x="1973263" y="2174875"/>
          <a:ext cx="1719426" cy="1925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7" name="Equation" r:id="rId3" imgW="584200" imgH="711200" progId="Equation.3">
                  <p:embed/>
                </p:oleObj>
              </mc:Choice>
              <mc:Fallback>
                <p:oleObj name="Equation" r:id="rId3" imgW="584200" imgH="71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73263" y="2174875"/>
                        <a:ext cx="1719426" cy="19252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6418" y="952558"/>
            <a:ext cx="8468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Phenomenological &amp; theoretical arguments constrain the dilation </a:t>
            </a:r>
            <a:r>
              <a:rPr lang="en-US" dirty="0"/>
              <a:t>profile to be quadratic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57929" y="1598889"/>
            <a:ext cx="501858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S. Brodsky, G. de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Teramond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&amp; H. G.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Dosch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(2013)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304140"/>
              </p:ext>
            </p:extLst>
          </p:nvPr>
        </p:nvGraphicFramePr>
        <p:xfrm>
          <a:off x="3041650" y="4595813"/>
          <a:ext cx="4445000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8" name="Equation" r:id="rId5" imgW="1524000" imgH="228600" progId="Equation.3">
                  <p:embed/>
                </p:oleObj>
              </mc:Choice>
              <mc:Fallback>
                <p:oleObj name="Equation" r:id="rId5" imgW="1524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41650" y="4595813"/>
                        <a:ext cx="4445000" cy="66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45907" y="2889675"/>
            <a:ext cx="34980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O</a:t>
            </a:r>
            <a:r>
              <a:rPr lang="en-US" dirty="0" smtClean="0"/>
              <a:t>nly possibility consistent with</a:t>
            </a:r>
          </a:p>
          <a:p>
            <a:r>
              <a:rPr lang="en-US" dirty="0"/>
              <a:t>c</a:t>
            </a:r>
            <a:r>
              <a:rPr lang="en-US" dirty="0" smtClean="0"/>
              <a:t>hiral symmetry in the massless quark limit.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Linear </a:t>
            </a:r>
            <a:r>
              <a:rPr lang="en-US" dirty="0" err="1" smtClean="0"/>
              <a:t>Regge</a:t>
            </a:r>
            <a:r>
              <a:rPr lang="en-US" dirty="0" smtClean="0"/>
              <a:t> trajectories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2EB-F296-E24B-A7CF-3F1E83AB5151}" type="datetime1">
              <a:rPr lang="en-CA" smtClean="0"/>
              <a:t>14-06-18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R. Sandapen    CAP 2014   Laurentian U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1FE1A-F90C-3D4A-B666-3B0FCABB7AE9}" type="slidenum">
              <a:rPr lang="en-US" smtClean="0"/>
              <a:t>13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610933" y="5676114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Harmonic oscillator potential in QCD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699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DA01-7D30-3C47-AE9A-C9328BC1F435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48154" y="371231"/>
            <a:ext cx="523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Final form of the holographic </a:t>
            </a:r>
            <a:r>
              <a:rPr lang="en-US" dirty="0" err="1" smtClean="0">
                <a:solidFill>
                  <a:srgbClr val="0000FF"/>
                </a:solidFill>
              </a:rPr>
              <a:t>AdS</a:t>
            </a:r>
            <a:r>
              <a:rPr lang="en-US" dirty="0" smtClean="0">
                <a:solidFill>
                  <a:srgbClr val="0000FF"/>
                </a:solidFill>
              </a:rPr>
              <a:t>/QCD </a:t>
            </a:r>
            <a:r>
              <a:rPr lang="en-US" dirty="0" err="1" smtClean="0">
                <a:solidFill>
                  <a:srgbClr val="0000FF"/>
                </a:solidFill>
              </a:rPr>
              <a:t>wavefunction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Picture 5" descr="Screen shot 2014-06-16 at 9.27.5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80" y="1827089"/>
            <a:ext cx="7810500" cy="889000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810448"/>
              </p:ext>
            </p:extLst>
          </p:nvPr>
        </p:nvGraphicFramePr>
        <p:xfrm>
          <a:off x="781051" y="3208932"/>
          <a:ext cx="2032488" cy="664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6" name="Equation" r:id="rId4" imgW="1282700" imgH="419100" progId="Equation.3">
                  <p:embed/>
                </p:oleObj>
              </mc:Choice>
              <mc:Fallback>
                <p:oleObj name="Equation" r:id="rId4" imgW="12827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1051" y="3208932"/>
                        <a:ext cx="2032488" cy="664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607073"/>
              </p:ext>
            </p:extLst>
          </p:nvPr>
        </p:nvGraphicFramePr>
        <p:xfrm>
          <a:off x="781050" y="4146550"/>
          <a:ext cx="1574800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7" name="Equation" r:id="rId6" imgW="990600" imgH="254000" progId="Equation.3">
                  <p:embed/>
                </p:oleObj>
              </mc:Choice>
              <mc:Fallback>
                <p:oleObj name="Equation" r:id="rId6" imgW="9906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1050" y="4146550"/>
                        <a:ext cx="1574800" cy="403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-114789" y="4747846"/>
            <a:ext cx="92512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Prefactor</a:t>
            </a:r>
            <a:r>
              <a:rPr lang="en-US" dirty="0" smtClean="0"/>
              <a:t> fixed by matching expression for pion EM form factor in </a:t>
            </a:r>
            <a:r>
              <a:rPr lang="en-US" dirty="0" err="1" smtClean="0"/>
              <a:t>AdS</a:t>
            </a:r>
            <a:r>
              <a:rPr lang="en-US" dirty="0" smtClean="0"/>
              <a:t> and physical </a:t>
            </a:r>
            <a:r>
              <a:rPr lang="en-US" dirty="0" err="1" smtClean="0"/>
              <a:t>spacetime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Quarks masses introduced using Brodsky-de </a:t>
            </a:r>
            <a:r>
              <a:rPr lang="en-US" dirty="0" err="1" smtClean="0"/>
              <a:t>Teramond</a:t>
            </a:r>
            <a:r>
              <a:rPr lang="en-US" dirty="0" smtClean="0"/>
              <a:t> </a:t>
            </a:r>
            <a:r>
              <a:rPr lang="en-US" dirty="0" smtClean="0"/>
              <a:t>prescription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shall use constituent quark masses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876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DA01-7D30-3C47-AE9A-C9328BC1F435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 descr="Screen shot 2014-06-17 at 12.59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065" y="828919"/>
            <a:ext cx="5888478" cy="39573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7077" y="214923"/>
            <a:ext cx="1900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Twist-2 DAs for K*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21692" y="4884615"/>
            <a:ext cx="3553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Solid blue: longitudinal twist-2 DA</a:t>
            </a:r>
          </a:p>
          <a:p>
            <a:r>
              <a:rPr lang="en-US" dirty="0" smtClean="0"/>
              <a:t>Dashed black: transverse twist-2 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696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DDEB-C64C-BE49-BD97-93E4423C6758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09624" y="377955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Fits for the form factors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44676" y="20863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Screen shot 2014-05-28 at 3.03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002" y="1145922"/>
            <a:ext cx="3962400" cy="698500"/>
          </a:xfrm>
          <a:prstGeom prst="rect">
            <a:avLst/>
          </a:prstGeom>
        </p:spPr>
      </p:pic>
      <p:pic>
        <p:nvPicPr>
          <p:cNvPr id="9" name="Picture 8" descr="Screen shot 2014-05-28 at 3.07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60914"/>
            <a:ext cx="2869265" cy="3344065"/>
          </a:xfrm>
          <a:prstGeom prst="rect">
            <a:avLst/>
          </a:prstGeom>
        </p:spPr>
      </p:pic>
      <p:pic>
        <p:nvPicPr>
          <p:cNvPr id="10" name="Picture 9" descr="Screen shot 2014-05-28 at 3.07.5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219" y="2060914"/>
            <a:ext cx="2519134" cy="320433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7940" y="5578621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AdS</a:t>
            </a:r>
            <a:r>
              <a:rPr lang="en-US" dirty="0" smtClean="0"/>
              <a:t>/QCD LCSR fit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77318" y="5623976"/>
            <a:ext cx="2608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AdS</a:t>
            </a:r>
            <a:r>
              <a:rPr lang="en-US" dirty="0" smtClean="0"/>
              <a:t>/QCD LCSR + lattice fit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062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C217-BED5-A440-A66B-70E887E9E740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 descr="Screen shot 2014-04-13 at 1.27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03" y="1140460"/>
            <a:ext cx="4228764" cy="30930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8085" y="304286"/>
            <a:ext cx="2880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Form factors and lattice data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7" name="Picture 6" descr="Screen shot 2014-04-13 at 5.11.0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954" y="1084844"/>
            <a:ext cx="3991145" cy="2999923"/>
          </a:xfrm>
          <a:prstGeom prst="rect">
            <a:avLst/>
          </a:prstGeom>
        </p:spPr>
      </p:pic>
      <p:pic>
        <p:nvPicPr>
          <p:cNvPr id="8" name="Picture 7" descr="Screen shot 2014-04-13 at 5.11.2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78" y="4126713"/>
            <a:ext cx="3876217" cy="27312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56372" y="451192"/>
            <a:ext cx="2749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Blue</a:t>
            </a:r>
            <a:r>
              <a:rPr lang="en-US" dirty="0" smtClean="0"/>
              <a:t>: </a:t>
            </a:r>
            <a:r>
              <a:rPr lang="en-US" dirty="0" err="1" smtClean="0"/>
              <a:t>AdS</a:t>
            </a:r>
            <a:r>
              <a:rPr lang="en-US" dirty="0" smtClean="0"/>
              <a:t>/QCD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: </a:t>
            </a:r>
            <a:r>
              <a:rPr lang="en-US" dirty="0" err="1" smtClean="0"/>
              <a:t>AdS</a:t>
            </a:r>
            <a:r>
              <a:rPr lang="en-US" dirty="0" smtClean="0"/>
              <a:t>/QCD fit</a:t>
            </a:r>
          </a:p>
          <a:p>
            <a:r>
              <a:rPr lang="en-US" dirty="0" smtClean="0"/>
              <a:t>Black: </a:t>
            </a:r>
            <a:r>
              <a:rPr lang="en-US" dirty="0" err="1" smtClean="0"/>
              <a:t>AdS</a:t>
            </a:r>
            <a:r>
              <a:rPr lang="en-US" dirty="0" smtClean="0"/>
              <a:t>/QCD + Lattice fit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81749" y="260294"/>
            <a:ext cx="2521281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Lattice data from</a:t>
            </a:r>
          </a:p>
          <a:p>
            <a:r>
              <a:rPr lang="en-US" dirty="0" smtClean="0"/>
              <a:t>R. R. </a:t>
            </a:r>
            <a:r>
              <a:rPr lang="en-US" dirty="0" err="1" smtClean="0"/>
              <a:t>Horgan</a:t>
            </a:r>
            <a:r>
              <a:rPr lang="en-US" dirty="0" smtClean="0"/>
              <a:t> et al. (2013)</a:t>
            </a:r>
            <a:endParaRPr lang="en-US" dirty="0"/>
          </a:p>
        </p:txBody>
      </p:sp>
      <p:pic>
        <p:nvPicPr>
          <p:cNvPr id="12" name="Picture 11" descr="Screen shot 2014-05-28 at 4.57.2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852" y="4084767"/>
            <a:ext cx="3633247" cy="27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01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90805-B769-2D4E-9D7E-F485F8B552B6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 descr="Screen shot 2014-05-28 at 4.58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4771448" cy="3462291"/>
          </a:xfrm>
          <a:prstGeom prst="rect">
            <a:avLst/>
          </a:prstGeom>
        </p:spPr>
      </p:pic>
      <p:pic>
        <p:nvPicPr>
          <p:cNvPr id="6" name="Picture 5" descr="Screen shot 2014-05-28 at 4.58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448" y="3311662"/>
            <a:ext cx="4186626" cy="3311661"/>
          </a:xfrm>
          <a:prstGeom prst="rect">
            <a:avLst/>
          </a:prstGeom>
        </p:spPr>
      </p:pic>
      <p:pic>
        <p:nvPicPr>
          <p:cNvPr id="7" name="Picture 6" descr="Screen shot 2014-04-13 at 5.11.4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88" y="3458731"/>
            <a:ext cx="4740586" cy="32327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33380" y="676069"/>
            <a:ext cx="2880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 factors and lattice data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0655" y="1372624"/>
            <a:ext cx="27494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Blue</a:t>
            </a:r>
            <a:r>
              <a:rPr lang="en-US" dirty="0"/>
              <a:t>: </a:t>
            </a:r>
            <a:r>
              <a:rPr lang="en-US" dirty="0" err="1"/>
              <a:t>AdS</a:t>
            </a:r>
            <a:r>
              <a:rPr lang="en-US" dirty="0"/>
              <a:t>/QCD </a:t>
            </a:r>
          </a:p>
          <a:p>
            <a:r>
              <a:rPr lang="en-US" dirty="0">
                <a:solidFill>
                  <a:srgbClr val="FF0000"/>
                </a:solidFill>
              </a:rPr>
              <a:t>Red</a:t>
            </a:r>
            <a:r>
              <a:rPr lang="en-US" dirty="0"/>
              <a:t>: </a:t>
            </a:r>
            <a:r>
              <a:rPr lang="en-US" dirty="0" err="1"/>
              <a:t>AdS</a:t>
            </a:r>
            <a:r>
              <a:rPr lang="en-US" dirty="0"/>
              <a:t>/QCD fit</a:t>
            </a:r>
          </a:p>
          <a:p>
            <a:r>
              <a:rPr lang="en-US" dirty="0"/>
              <a:t>Black: </a:t>
            </a:r>
            <a:r>
              <a:rPr lang="en-US" dirty="0" err="1"/>
              <a:t>AdS</a:t>
            </a:r>
            <a:r>
              <a:rPr lang="en-US" dirty="0"/>
              <a:t>/QCD + Lattice fit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168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4BD-A49E-594A-8B3B-83DBEC56E059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 descr="Screen shot 2014-04-13 at 12.56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8553"/>
            <a:ext cx="7229870" cy="54224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0535" y="271211"/>
            <a:ext cx="271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Differential branching ratio 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1" y="1787402"/>
            <a:ext cx="25908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: </a:t>
            </a:r>
            <a:r>
              <a:rPr lang="en-US" dirty="0" err="1" smtClean="0"/>
              <a:t>AdS</a:t>
            </a:r>
            <a:r>
              <a:rPr lang="en-US" dirty="0" smtClean="0"/>
              <a:t>/QCD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Black: </a:t>
            </a:r>
            <a:r>
              <a:rPr lang="en-US" dirty="0" err="1" smtClean="0"/>
              <a:t>AdS</a:t>
            </a:r>
            <a:r>
              <a:rPr lang="en-US" dirty="0" smtClean="0"/>
              <a:t>/QCD + Lattice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CCFFCC"/>
                </a:solidFill>
              </a:rPr>
              <a:t>Green</a:t>
            </a:r>
            <a:r>
              <a:rPr lang="en-US" dirty="0" smtClean="0"/>
              <a:t>: </a:t>
            </a:r>
            <a:r>
              <a:rPr lang="en-US" dirty="0" err="1" smtClean="0"/>
              <a:t>AdS</a:t>
            </a:r>
            <a:r>
              <a:rPr lang="en-US" dirty="0" smtClean="0"/>
              <a:t>/QCD + Lattice + New Physics (reduced C</a:t>
            </a:r>
            <a:r>
              <a:rPr lang="en-US" baseline="-25000" dirty="0" smtClean="0"/>
              <a:t>9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88867" y="3311389"/>
            <a:ext cx="19415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Data from </a:t>
            </a:r>
            <a:r>
              <a:rPr lang="en-US" dirty="0" err="1" smtClean="0"/>
              <a:t>LHCb</a:t>
            </a: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550670"/>
              </p:ext>
            </p:extLst>
          </p:nvPr>
        </p:nvGraphicFramePr>
        <p:xfrm>
          <a:off x="7280624" y="4565701"/>
          <a:ext cx="1277388" cy="441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5" name="Equation" r:id="rId4" imgW="698500" imgH="241300" progId="Equation.3">
                  <p:embed/>
                </p:oleObj>
              </mc:Choice>
              <mc:Fallback>
                <p:oleObj name="Equation" r:id="rId4" imgW="6985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80624" y="4565701"/>
                        <a:ext cx="1277388" cy="4412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5378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C7DF-92C0-AF4E-A7C2-70A9B5B24FE8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3225" y="688478"/>
            <a:ext cx="497573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Work done in collaboration with</a:t>
            </a:r>
          </a:p>
          <a:p>
            <a:endParaRPr lang="en-US" dirty="0">
              <a:solidFill>
                <a:srgbClr val="3366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Mohammad </a:t>
            </a:r>
            <a:r>
              <a:rPr lang="en-US" dirty="0" err="1" smtClean="0"/>
              <a:t>Ahmady</a:t>
            </a:r>
            <a:r>
              <a:rPr lang="en-US" dirty="0" smtClean="0"/>
              <a:t> (Mount Allison U.)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Robyn Campbell (Mount Allison U.)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Sébastien</a:t>
            </a:r>
            <a:r>
              <a:rPr lang="en-US" dirty="0" smtClean="0"/>
              <a:t> Lord (</a:t>
            </a:r>
            <a:r>
              <a:rPr lang="en-US" dirty="0" err="1" smtClean="0"/>
              <a:t>Université</a:t>
            </a:r>
            <a:r>
              <a:rPr lang="en-US" dirty="0" smtClean="0"/>
              <a:t> de Moncton)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1807" y="3794276"/>
            <a:ext cx="351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Published in  </a:t>
            </a:r>
            <a:r>
              <a:rPr lang="en-US" dirty="0" smtClean="0"/>
              <a:t>PRD 89 (2014) 074021</a:t>
            </a:r>
          </a:p>
        </p:txBody>
      </p:sp>
    </p:spTree>
    <p:extLst>
      <p:ext uri="{BB962C8B-B14F-4D97-AF65-F5344CB8AC3E}">
        <p14:creationId xmlns:p14="http://schemas.microsoft.com/office/powerpoint/2010/main" val="355408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8498" y="388785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Conclusions and outlook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505" y="1095077"/>
            <a:ext cx="84426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We have computed the                      transition form factors  as well as the differential branching ratio for                                using new holographic DAs for the vector meson </a:t>
            </a:r>
          </a:p>
          <a:p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Agreement with </a:t>
            </a:r>
            <a:r>
              <a:rPr lang="en-US" dirty="0" err="1" smtClean="0"/>
              <a:t>LHCb</a:t>
            </a:r>
            <a:r>
              <a:rPr lang="en-US" dirty="0" smtClean="0"/>
              <a:t> data except at large momentum </a:t>
            </a:r>
            <a:r>
              <a:rPr lang="en-US" dirty="0" smtClean="0"/>
              <a:t>transfer. Possible NP in C9 ?</a:t>
            </a:r>
            <a:endParaRPr lang="en-US" dirty="0" smtClean="0"/>
          </a:p>
          <a:p>
            <a:pPr marL="285750" indent="-285750">
              <a:buFont typeface="Wingdings" charset="2"/>
              <a:buChar char="§"/>
            </a:pPr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Now looking at other observables: </a:t>
            </a:r>
            <a:r>
              <a:rPr lang="en-US" dirty="0" err="1" smtClean="0"/>
              <a:t>isospin</a:t>
            </a:r>
            <a:r>
              <a:rPr lang="en-US" dirty="0" smtClean="0"/>
              <a:t> asymmetry, forward-backward asymmetry,…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10F2-B29B-1040-91AE-CC896095708D}" type="datetime1">
              <a:rPr lang="en-CA" smtClean="0"/>
              <a:t>14-06-18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740063"/>
              </p:ext>
            </p:extLst>
          </p:nvPr>
        </p:nvGraphicFramePr>
        <p:xfrm>
          <a:off x="2590800" y="1435496"/>
          <a:ext cx="1106096" cy="31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Equation" r:id="rId3" imgW="812800" imgH="228600" progId="Equation.3">
                  <p:embed/>
                </p:oleObj>
              </mc:Choice>
              <mc:Fallback>
                <p:oleObj name="Equation" r:id="rId3" imgW="812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90800" y="1435496"/>
                        <a:ext cx="1106096" cy="313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442110"/>
              </p:ext>
            </p:extLst>
          </p:nvPr>
        </p:nvGraphicFramePr>
        <p:xfrm>
          <a:off x="2863849" y="1114425"/>
          <a:ext cx="930733" cy="34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Equation" r:id="rId5" imgW="520700" imgH="190500" progId="Equation.3">
                  <p:embed/>
                </p:oleObj>
              </mc:Choice>
              <mc:Fallback>
                <p:oleObj name="Equation" r:id="rId5" imgW="5207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63849" y="1114425"/>
                        <a:ext cx="930733" cy="34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1276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1641" y="53133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Acknowledgements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504" y="1535700"/>
            <a:ext cx="8792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This research is supported by the Canadian National Science and Engineering Research Council of Canada (NSERC) 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CF8-561C-5D44-9815-BE30ECFBFE79}" type="datetime1">
              <a:rPr lang="en-CA" smtClean="0"/>
              <a:t>14-06-18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pic>
        <p:nvPicPr>
          <p:cNvPr id="7" name="Picture 6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230" y="3054514"/>
            <a:ext cx="2091756" cy="927116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349099"/>
            <a:ext cx="3340100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078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DA01-7D30-3C47-AE9A-C9328BC1F435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LHCbPenguin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389" y="1094154"/>
            <a:ext cx="5065329" cy="2964413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618311"/>
              </p:ext>
            </p:extLst>
          </p:nvPr>
        </p:nvGraphicFramePr>
        <p:xfrm>
          <a:off x="3352799" y="105828"/>
          <a:ext cx="1796959" cy="505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8" name="Equation" r:id="rId4" imgW="812800" imgH="228600" progId="Equation.3">
                  <p:embed/>
                </p:oleObj>
              </mc:Choice>
              <mc:Fallback>
                <p:oleObj name="Equation" r:id="rId4" imgW="812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52799" y="105828"/>
                        <a:ext cx="1796959" cy="5053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24000" y="4669692"/>
            <a:ext cx="40446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Electroweak penguin and box diagram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Loop </a:t>
            </a:r>
            <a:r>
              <a:rPr lang="en-US" dirty="0" smtClean="0"/>
              <a:t>suppressed in Standard Model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Sensitive to New Physics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63279" y="1530331"/>
            <a:ext cx="1815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from </a:t>
            </a:r>
            <a:r>
              <a:rPr lang="en-US" dirty="0" err="1" smtClean="0"/>
              <a:t>LHCb</a:t>
            </a:r>
            <a:endParaRPr lang="en-US" dirty="0" smtClean="0"/>
          </a:p>
          <a:p>
            <a:r>
              <a:rPr lang="en-US" dirty="0" smtClean="0"/>
              <a:t>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45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F450-E109-4042-B870-A5C11B54D188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 descr="Screen shot 2014-05-02 at 10.27.4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954"/>
            <a:ext cx="9144000" cy="5240478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769010"/>
              </p:ext>
            </p:extLst>
          </p:nvPr>
        </p:nvGraphicFramePr>
        <p:xfrm>
          <a:off x="3352799" y="105828"/>
          <a:ext cx="1796959" cy="505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61" name="Equation" r:id="rId4" imgW="812800" imgH="228600" progId="Equation.3">
                  <p:embed/>
                </p:oleObj>
              </mc:Choice>
              <mc:Fallback>
                <p:oleObj name="Equation" r:id="rId4" imgW="812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52799" y="105828"/>
                        <a:ext cx="1796959" cy="5053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26314" y="5865883"/>
            <a:ext cx="536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 Observables largely free </a:t>
            </a:r>
            <a:r>
              <a:rPr lang="en-US" dirty="0" smtClean="0">
                <a:solidFill>
                  <a:srgbClr val="0000FF"/>
                </a:solidFill>
              </a:rPr>
              <a:t>from form factor uncertainties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8812" y="227922"/>
            <a:ext cx="2003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LHCb</a:t>
            </a:r>
            <a:r>
              <a:rPr lang="en-US" dirty="0" smtClean="0"/>
              <a:t>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030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CF30C-8EFF-F440-B607-95E0DFD01398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Screen shot 2014-04-13 at 12.47.4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0217"/>
            <a:ext cx="8191961" cy="2447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3029" y="317515"/>
            <a:ext cx="3423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The differential branching ratio for </a:t>
            </a:r>
            <a:endParaRPr lang="en-US" dirty="0">
              <a:solidFill>
                <a:srgbClr val="3366FF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096793"/>
              </p:ext>
            </p:extLst>
          </p:nvPr>
        </p:nvGraphicFramePr>
        <p:xfrm>
          <a:off x="3820322" y="325095"/>
          <a:ext cx="1286228" cy="361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8" name="Equation" r:id="rId4" imgW="812800" imgH="228600" progId="Equation.3">
                  <p:embed/>
                </p:oleObj>
              </mc:Choice>
              <mc:Fallback>
                <p:oleObj name="Equation" r:id="rId4" imgW="812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20322" y="325095"/>
                        <a:ext cx="1286228" cy="361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Screen shot 2014-04-13 at 12.53.40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63" y="3860477"/>
            <a:ext cx="5420611" cy="7089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85591" y="5198211"/>
            <a:ext cx="5301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Given in terms of form factors and Wilson coefficients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79376" y="3697731"/>
            <a:ext cx="828160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132235"/>
              </p:ext>
            </p:extLst>
          </p:nvPr>
        </p:nvGraphicFramePr>
        <p:xfrm>
          <a:off x="3000619" y="4642562"/>
          <a:ext cx="1540629" cy="35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9" name="Equation" r:id="rId7" imgW="1041400" imgH="241300" progId="Equation.3">
                  <p:embed/>
                </p:oleObj>
              </mc:Choice>
              <mc:Fallback>
                <p:oleObj name="Equation" r:id="rId7" imgW="1041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000619" y="4642562"/>
                        <a:ext cx="1540629" cy="356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229921" y="335258"/>
            <a:ext cx="2914079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T. </a:t>
            </a:r>
            <a:r>
              <a:rPr lang="en-US" dirty="0" err="1" smtClean="0"/>
              <a:t>Aliev</a:t>
            </a:r>
            <a:r>
              <a:rPr lang="en-US" dirty="0" smtClean="0"/>
              <a:t>, A. </a:t>
            </a:r>
            <a:r>
              <a:rPr lang="en-US" dirty="0" err="1" smtClean="0"/>
              <a:t>Ozpineci</a:t>
            </a:r>
            <a:r>
              <a:rPr lang="en-US" dirty="0" smtClean="0"/>
              <a:t>, M. </a:t>
            </a:r>
            <a:r>
              <a:rPr lang="en-US" dirty="0" err="1" smtClean="0"/>
              <a:t>Savci</a:t>
            </a:r>
            <a:endParaRPr lang="en-US" dirty="0" smtClean="0"/>
          </a:p>
          <a:p>
            <a:r>
              <a:rPr lang="en-US" dirty="0" smtClean="0"/>
              <a:t> (1997)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823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BB9B3-9E2A-4842-8A70-F3D679C23419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1056397"/>
            <a:ext cx="74263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				7 form factors required to compute Branching Ratio</a:t>
            </a:r>
          </a:p>
          <a:p>
            <a:endParaRPr lang="en-US" dirty="0"/>
          </a:p>
        </p:txBody>
      </p:sp>
      <p:pic>
        <p:nvPicPr>
          <p:cNvPr id="9" name="Picture 8" descr="Screen shot 2014-04-13 at 5.02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9" y="2025664"/>
            <a:ext cx="8572572" cy="39236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0000" y="586154"/>
            <a:ext cx="151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7 form </a:t>
            </a:r>
            <a:r>
              <a:rPr lang="en-US" dirty="0" smtClean="0">
                <a:solidFill>
                  <a:srgbClr val="0000FF"/>
                </a:solidFill>
              </a:rPr>
              <a:t>factors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367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EAB97-BBF9-8F49-A6C0-012A0644D579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95323" y="205062"/>
            <a:ext cx="3662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L</a:t>
            </a:r>
            <a:r>
              <a:rPr lang="en-US" dirty="0" smtClean="0">
                <a:solidFill>
                  <a:srgbClr val="0000FF"/>
                </a:solidFill>
              </a:rPr>
              <a:t>ight-cone sum rules for form factors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9921" y="335258"/>
            <a:ext cx="2914079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T. </a:t>
            </a:r>
            <a:r>
              <a:rPr lang="en-US" dirty="0" err="1" smtClean="0"/>
              <a:t>Aliev</a:t>
            </a:r>
            <a:r>
              <a:rPr lang="en-US" dirty="0" smtClean="0"/>
              <a:t>, A. </a:t>
            </a:r>
            <a:r>
              <a:rPr lang="en-US" dirty="0" err="1" smtClean="0"/>
              <a:t>Ozpineci</a:t>
            </a:r>
            <a:r>
              <a:rPr lang="en-US" dirty="0" smtClean="0"/>
              <a:t>, M. </a:t>
            </a:r>
            <a:r>
              <a:rPr lang="en-US" dirty="0" err="1" smtClean="0"/>
              <a:t>Savci</a:t>
            </a:r>
            <a:endParaRPr lang="en-US" dirty="0" smtClean="0"/>
          </a:p>
          <a:p>
            <a:r>
              <a:rPr lang="en-US" dirty="0" smtClean="0"/>
              <a:t> (1997)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612257"/>
            <a:ext cx="4856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Valid for low to intermediate momentum transfer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5521" y="5602057"/>
            <a:ext cx="7178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compute the form factors using new </a:t>
            </a:r>
            <a:r>
              <a:rPr lang="en-US" dirty="0" err="1" smtClean="0">
                <a:solidFill>
                  <a:srgbClr val="0000FF"/>
                </a:solidFill>
              </a:rPr>
              <a:t>AdS</a:t>
            </a:r>
            <a:r>
              <a:rPr lang="en-US" dirty="0" smtClean="0">
                <a:solidFill>
                  <a:srgbClr val="0000FF"/>
                </a:solidFill>
              </a:rPr>
              <a:t>/QCD Distribution Amplitudes</a:t>
            </a:r>
          </a:p>
          <a:p>
            <a:r>
              <a:rPr lang="en-US" dirty="0" smtClean="0"/>
              <a:t>Traditionally, these DAs are computed using additional Sum Rules</a:t>
            </a:r>
            <a:endParaRPr lang="en-US" dirty="0"/>
          </a:p>
        </p:txBody>
      </p:sp>
      <p:pic>
        <p:nvPicPr>
          <p:cNvPr id="6" name="Picture 5" descr="Screen shot 2014-06-18 at 11.15.5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3685"/>
            <a:ext cx="8953500" cy="1612900"/>
          </a:xfrm>
          <a:prstGeom prst="rect">
            <a:avLst/>
          </a:prstGeom>
        </p:spPr>
      </p:pic>
      <p:pic>
        <p:nvPicPr>
          <p:cNvPr id="12" name="Picture 11" descr="Screen shot 2014-06-18 at 11.16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59110"/>
            <a:ext cx="9144000" cy="179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218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D249-65EE-014F-B718-CE0AE4EC5CC0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86593" y="401077"/>
            <a:ext cx="2417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Distribution Amplitudes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03231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DAs</a:t>
            </a:r>
            <a:r>
              <a:rPr lang="en-US" dirty="0" smtClean="0"/>
              <a:t> </a:t>
            </a:r>
            <a:r>
              <a:rPr lang="en-US" dirty="0" err="1" smtClean="0"/>
              <a:t>parametrize</a:t>
            </a:r>
            <a:r>
              <a:rPr lang="en-US" dirty="0" smtClean="0"/>
              <a:t> the OPE of vacuum-to-meson transition matrix elements of quark-antiquark</a:t>
            </a:r>
          </a:p>
          <a:p>
            <a:r>
              <a:rPr lang="en-US" dirty="0"/>
              <a:t>n</a:t>
            </a:r>
            <a:r>
              <a:rPr lang="en-US" dirty="0" smtClean="0"/>
              <a:t>on-local gauge invariant operators at light-like separations. At equal light-front time and in the light-front gauge: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05600" y="511201"/>
            <a:ext cx="220354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Ball and Braun (1997)</a:t>
            </a:r>
            <a:endParaRPr lang="en-US" dirty="0"/>
          </a:p>
        </p:txBody>
      </p:sp>
      <p:pic>
        <p:nvPicPr>
          <p:cNvPr id="7" name="Picture 6" descr="Screen shot 2014-06-14 at 3.04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4621"/>
            <a:ext cx="8140700" cy="1371600"/>
          </a:xfrm>
          <a:prstGeom prst="rect">
            <a:avLst/>
          </a:prstGeom>
        </p:spPr>
      </p:pic>
      <p:pic>
        <p:nvPicPr>
          <p:cNvPr id="9" name="Picture 8" descr="Screen shot 2014-06-14 at 3.04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6120"/>
            <a:ext cx="8166100" cy="825500"/>
          </a:xfrm>
          <a:prstGeom prst="rect">
            <a:avLst/>
          </a:prstGeom>
        </p:spPr>
      </p:pic>
      <p:pic>
        <p:nvPicPr>
          <p:cNvPr id="12" name="Picture 11" descr="Screen shot 2014-06-14 at 3.05.0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0039"/>
            <a:ext cx="8356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345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CDA01-7D30-3C47-AE9A-C9328BC1F435}" type="datetime1">
              <a:rPr lang="en-CA" smtClean="0"/>
              <a:t>14-06-18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Sandapen    CAP 2014   Laurentian 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6FD6-D2DF-D745-9CA7-87F88B7FB2E2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85831" y="317519"/>
            <a:ext cx="1724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 useful relation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Picture 5" descr="Screen shot 2014-06-16 at 9.00.4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3443"/>
            <a:ext cx="8788400" cy="1714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31060" y="685173"/>
            <a:ext cx="251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Light-front </a:t>
            </a:r>
            <a:r>
              <a:rPr lang="en-US" dirty="0" err="1" smtClean="0"/>
              <a:t>wavefunction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02286" y="4278155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Light-front </a:t>
            </a:r>
            <a:r>
              <a:rPr lang="en-US" dirty="0" err="1" smtClean="0"/>
              <a:t>spinors</a:t>
            </a:r>
            <a:r>
              <a:rPr lang="en-US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Renormalization scale as ultraviolet cut-off on transverse momentum</a:t>
            </a:r>
            <a:endParaRPr lang="en-US" dirty="0"/>
          </a:p>
        </p:txBody>
      </p:sp>
      <p:sp>
        <p:nvSpPr>
          <p:cNvPr id="11" name="Up Arrow 10"/>
          <p:cNvSpPr/>
          <p:nvPr/>
        </p:nvSpPr>
        <p:spPr>
          <a:xfrm>
            <a:off x="8238589" y="1054505"/>
            <a:ext cx="45719" cy="97749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287205"/>
              </p:ext>
            </p:extLst>
          </p:nvPr>
        </p:nvGraphicFramePr>
        <p:xfrm>
          <a:off x="8691271" y="3097313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77" name="Equation" r:id="rId4" imgW="114300" imgH="165100" progId="Equation.3">
                  <p:embed/>
                </p:oleObj>
              </mc:Choice>
              <mc:Fallback>
                <p:oleObj name="Equation" r:id="rId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691271" y="3097313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9139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45401</TotalTime>
  <Words>870</Words>
  <Application>Microsoft Macintosh PowerPoint</Application>
  <PresentationFormat>On-screen Show (4:3)</PresentationFormat>
  <Paragraphs>170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Equation</vt:lpstr>
      <vt:lpstr>Microsoft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Sandapen</dc:creator>
  <cp:lastModifiedBy>Ruben Sandapen</cp:lastModifiedBy>
  <cp:revision>199</cp:revision>
  <cp:lastPrinted>2014-06-18T14:52:26Z</cp:lastPrinted>
  <dcterms:created xsi:type="dcterms:W3CDTF">2013-04-13T09:36:24Z</dcterms:created>
  <dcterms:modified xsi:type="dcterms:W3CDTF">2014-06-18T14:57:42Z</dcterms:modified>
</cp:coreProperties>
</file>