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334" r:id="rId3"/>
    <p:sldId id="368" r:id="rId4"/>
    <p:sldId id="370" r:id="rId5"/>
    <p:sldId id="397" r:id="rId6"/>
    <p:sldId id="374" r:id="rId7"/>
    <p:sldId id="335" r:id="rId8"/>
    <p:sldId id="336" r:id="rId9"/>
    <p:sldId id="313" r:id="rId10"/>
    <p:sldId id="316" r:id="rId11"/>
    <p:sldId id="317" r:id="rId12"/>
    <p:sldId id="318" r:id="rId13"/>
    <p:sldId id="328" r:id="rId14"/>
    <p:sldId id="272" r:id="rId15"/>
    <p:sldId id="331" r:id="rId16"/>
    <p:sldId id="276" r:id="rId17"/>
    <p:sldId id="362" r:id="rId18"/>
    <p:sldId id="311" r:id="rId19"/>
    <p:sldId id="312" r:id="rId20"/>
    <p:sldId id="319" r:id="rId21"/>
    <p:sldId id="401" r:id="rId22"/>
    <p:sldId id="402" r:id="rId23"/>
    <p:sldId id="403" r:id="rId24"/>
    <p:sldId id="405" r:id="rId25"/>
    <p:sldId id="361" r:id="rId26"/>
    <p:sldId id="364" r:id="rId27"/>
    <p:sldId id="320" r:id="rId28"/>
    <p:sldId id="376" r:id="rId29"/>
    <p:sldId id="377" r:id="rId30"/>
    <p:sldId id="378" r:id="rId31"/>
    <p:sldId id="396" r:id="rId32"/>
    <p:sldId id="32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33CC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4" autoAdjust="0"/>
    <p:restoredTop sz="89876" autoAdjust="0"/>
  </p:normalViewPr>
  <p:slideViewPr>
    <p:cSldViewPr>
      <p:cViewPr>
        <p:scale>
          <a:sx n="70" d="100"/>
          <a:sy n="70" d="100"/>
        </p:scale>
        <p:origin x="-141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13D9B-DA72-4903-9900-969F9BF83076}" type="datetimeFigureOut">
              <a:rPr lang="en-CA" smtClean="0"/>
              <a:t>15/06/2014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A324F-1F04-42F5-B7DD-039C2C56E2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46898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A324F-1F04-42F5-B7DD-039C2C56E24E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2539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CA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fld id="{8D162F86-BD8B-4499-B35C-3E84B6C74511}" type="slidenum">
              <a:rPr lang="en-US">
                <a:latin typeface="Arial" charset="0"/>
              </a:rPr>
              <a:pPr/>
              <a:t>4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CA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fld id="{8D162F86-BD8B-4499-B35C-3E84B6C74511}" type="slidenum">
              <a:rPr lang="en-US">
                <a:latin typeface="Arial" charset="0"/>
              </a:rPr>
              <a:pPr/>
              <a:t>5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B433-C743-40D1-8AF7-FDF51C909FFA}" type="datetime1">
              <a:rPr lang="en-CA" smtClean="0"/>
              <a:t>15/06/2014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0CEF5-13EA-4ABE-B84B-D956B5F142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3151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3CC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652B-B5AB-4D27-9B78-0704EF6E8815}" type="datetime1">
              <a:rPr lang="en-CA" smtClean="0"/>
              <a:t>15/06/2014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0CEF5-13EA-4ABE-B84B-D956B5F142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0451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B636-F2E0-4502-BCE3-D46EE0141FC4}" type="datetime1">
              <a:rPr lang="en-CA" smtClean="0"/>
              <a:t>15/06/2014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0CEF5-13EA-4ABE-B84B-D956B5F142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165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4400" kern="1200" smtClean="0">
                <a:solidFill>
                  <a:srgbClr val="33CC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3B49-5233-4CE3-B6F3-D53A48767614}" type="datetime1">
              <a:rPr lang="en-CA" smtClean="0"/>
              <a:t>15/06/2014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0CEF5-13EA-4ABE-B84B-D956B5F142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1816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McMaster University, Physics colloquium, Jan. 18, 2012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0CEF5-13EA-4ABE-B84B-D956B5F142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4418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94D43-747B-4AE4-B09B-EEFA897289B8}" type="datetime1">
              <a:rPr lang="en-CA" smtClean="0"/>
              <a:t>15/06/2014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0CEF5-13EA-4ABE-B84B-D956B5F142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37662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lang="en-US" sz="4400" kern="1200" smtClean="0">
          <a:solidFill>
            <a:srgbClr val="33CC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7.wmf"/><Relationship Id="rId7" Type="http://schemas.openxmlformats.org/officeDocument/2006/relationships/image" Target="../media/image3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8.wmf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hyperlink" Target="https://www.youtube.com/watch?v=ML8CMNzW6T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/>
          <a:p>
            <a:r>
              <a:rPr lang="en-US" dirty="0" smtClean="0"/>
              <a:t>Tami </a:t>
            </a:r>
            <a:r>
              <a:rPr lang="en-US" dirty="0" err="1" smtClean="0"/>
              <a:t>Pereg-Barnea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McGill University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57084" y="914400"/>
            <a:ext cx="66298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Interactions + Spin-orbit = ?</a:t>
            </a:r>
            <a:endParaRPr lang="en-CA" sz="5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59231" y="6309759"/>
            <a:ext cx="8993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CAP Congress, June 16, 2014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096000"/>
            <a:ext cx="2381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014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Topo</a:t>
            </a:r>
            <a:r>
              <a:rPr lang="en-US" dirty="0" smtClean="0"/>
              <a:t> </a:t>
            </a:r>
            <a:r>
              <a:rPr lang="en-US" dirty="0"/>
              <a:t>I</a:t>
            </a:r>
            <a:r>
              <a:rPr lang="en-US" dirty="0" smtClean="0"/>
              <a:t>nsulator → </a:t>
            </a:r>
            <a:r>
              <a:rPr lang="en-US" dirty="0" err="1"/>
              <a:t>T</a:t>
            </a:r>
            <a:r>
              <a:rPr lang="en-US" dirty="0" err="1" smtClean="0"/>
              <a:t>opo</a:t>
            </a:r>
            <a:r>
              <a:rPr lang="en-US" dirty="0" smtClean="0"/>
              <a:t> Superconductor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1447800" y="6258075"/>
            <a:ext cx="293370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CA" sz="2000" dirty="0" smtClean="0">
                <a:solidFill>
                  <a:srgbClr val="002060"/>
                </a:solidFill>
              </a:rPr>
              <a:t>Fu and </a:t>
            </a:r>
            <a:r>
              <a:rPr lang="en-CA" sz="2000" dirty="0">
                <a:solidFill>
                  <a:srgbClr val="002060"/>
                </a:solidFill>
              </a:rPr>
              <a:t>Kane, </a:t>
            </a:r>
            <a:r>
              <a:rPr lang="en-CA" sz="2000" dirty="0" smtClean="0">
                <a:solidFill>
                  <a:srgbClr val="002060"/>
                </a:solidFill>
              </a:rPr>
              <a:t>PRL 2008</a:t>
            </a:r>
            <a:endParaRPr lang="en-CA" sz="2000" dirty="0">
              <a:solidFill>
                <a:srgbClr val="002060"/>
              </a:solidFill>
            </a:endParaRPr>
          </a:p>
        </p:txBody>
      </p:sp>
      <p:sp>
        <p:nvSpPr>
          <p:cNvPr id="8" name="Cube 7"/>
          <p:cNvSpPr/>
          <p:nvPr/>
        </p:nvSpPr>
        <p:spPr>
          <a:xfrm>
            <a:off x="2552700" y="3810000"/>
            <a:ext cx="4038600" cy="1676400"/>
          </a:xfrm>
          <a:prstGeom prst="cube">
            <a:avLst>
              <a:gd name="adj" fmla="val 4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3D TI</a:t>
            </a:r>
            <a:endParaRPr lang="en-CA" dirty="0"/>
          </a:p>
        </p:txBody>
      </p:sp>
      <p:grpSp>
        <p:nvGrpSpPr>
          <p:cNvPr id="21" name="Group 20"/>
          <p:cNvGrpSpPr/>
          <p:nvPr/>
        </p:nvGrpSpPr>
        <p:grpSpPr>
          <a:xfrm>
            <a:off x="2552700" y="3505200"/>
            <a:ext cx="4229100" cy="990600"/>
            <a:chOff x="2552700" y="3505200"/>
            <a:chExt cx="4229100" cy="990600"/>
          </a:xfrm>
        </p:grpSpPr>
        <p:sp>
          <p:nvSpPr>
            <p:cNvPr id="9" name="Cube 8"/>
            <p:cNvSpPr/>
            <p:nvPr/>
          </p:nvSpPr>
          <p:spPr>
            <a:xfrm>
              <a:off x="2552700" y="3505200"/>
              <a:ext cx="4229100" cy="990600"/>
            </a:xfrm>
            <a:prstGeom prst="cube">
              <a:avLst>
                <a:gd name="adj" fmla="val 93696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48000" y="3708112"/>
              <a:ext cx="3048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2D Dirac cone</a:t>
              </a:r>
              <a:endParaRPr lang="en-CA" sz="3200" dirty="0"/>
            </a:p>
          </p:txBody>
        </p:sp>
      </p:grpSp>
      <p:sp>
        <p:nvSpPr>
          <p:cNvPr id="10" name="Cube 9"/>
          <p:cNvSpPr/>
          <p:nvPr/>
        </p:nvSpPr>
        <p:spPr>
          <a:xfrm>
            <a:off x="2552700" y="2667000"/>
            <a:ext cx="4038600" cy="1676400"/>
          </a:xfrm>
          <a:prstGeom prst="cube">
            <a:avLst>
              <a:gd name="adj" fmla="val 45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/>
              <a:t>s</a:t>
            </a:r>
            <a:r>
              <a:rPr lang="en-US" sz="4400" dirty="0" smtClean="0"/>
              <a:t>-wave</a:t>
            </a:r>
            <a:endParaRPr lang="en-CA" dirty="0"/>
          </a:p>
        </p:txBody>
      </p:sp>
      <p:sp>
        <p:nvSpPr>
          <p:cNvPr id="3" name="Left Arrow Callout 2"/>
          <p:cNvSpPr/>
          <p:nvPr/>
        </p:nvSpPr>
        <p:spPr>
          <a:xfrm>
            <a:off x="6858000" y="3200400"/>
            <a:ext cx="2057400" cy="1143000"/>
          </a:xfrm>
          <a:prstGeom prst="leftArrowCallou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Topological super-conductor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58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3.bp.blogspot.com/-_xg8r3HPZt4/TgF9a-qcahI/AAAAAAAABE8/0fNX4OSX7Sg/s1600/dirac+c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970" y="2911129"/>
            <a:ext cx="2424219" cy="290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Dirac point in 2d</a:t>
            </a:r>
            <a:endParaRPr lang="en-CA" dirty="0"/>
          </a:p>
        </p:txBody>
      </p:sp>
      <p:grpSp>
        <p:nvGrpSpPr>
          <p:cNvPr id="3" name="Group 2"/>
          <p:cNvGrpSpPr/>
          <p:nvPr/>
        </p:nvGrpSpPr>
        <p:grpSpPr>
          <a:xfrm>
            <a:off x="318770" y="3006623"/>
            <a:ext cx="4343400" cy="3327400"/>
            <a:chOff x="318770" y="3006623"/>
            <a:chExt cx="4343400" cy="3327400"/>
          </a:xfrm>
        </p:grpSpPr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970" y="3006623"/>
              <a:ext cx="2778125" cy="1068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V="1">
              <a:off x="2985770" y="3616223"/>
              <a:ext cx="1676400" cy="228600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CA"/>
            </a:p>
          </p:txBody>
        </p:sp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770" y="5445023"/>
              <a:ext cx="3228975" cy="8890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945" y="4075011"/>
              <a:ext cx="1577974" cy="574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5678372" y="2854223"/>
            <a:ext cx="3262632" cy="2137669"/>
            <a:chOff x="5655626" y="2854223"/>
            <a:chExt cx="3262632" cy="2137669"/>
          </a:xfrm>
        </p:grpSpPr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3239" y="2854223"/>
              <a:ext cx="2832022" cy="990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H="1">
              <a:off x="5655626" y="3899434"/>
              <a:ext cx="897573" cy="1092458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CA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3545" y="3899433"/>
              <a:ext cx="2144713" cy="546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70" y="1295400"/>
            <a:ext cx="7467600" cy="1343025"/>
          </a:xfrm>
          <a:prstGeom prst="rect">
            <a:avLst/>
          </a:prstGeom>
          <a:solidFill>
            <a:srgbClr val="000000">
              <a:shade val="95000"/>
            </a:srgbClr>
          </a:solidFill>
          <a:ln w="28575" cap="sq">
            <a:solidFill>
              <a:srgbClr val="00B0F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/>
        </p:spPr>
      </p:pic>
      <p:sp>
        <p:nvSpPr>
          <p:cNvPr id="6" name="TextBox 5"/>
          <p:cNvSpPr txBox="1"/>
          <p:nvPr/>
        </p:nvSpPr>
        <p:spPr>
          <a:xfrm>
            <a:off x="4279162" y="4516988"/>
            <a:ext cx="36740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k</a:t>
            </a:r>
            <a:r>
              <a:rPr lang="en-US" sz="1200" dirty="0" err="1" smtClean="0">
                <a:solidFill>
                  <a:schemeClr val="bg1"/>
                </a:solidFill>
              </a:rPr>
              <a:t>x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9610" y="4050268"/>
            <a:ext cx="35779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k</a:t>
            </a:r>
            <a:r>
              <a:rPr lang="en-US" sz="1200" dirty="0" err="1">
                <a:solidFill>
                  <a:schemeClr val="bg1"/>
                </a:solidFill>
              </a:rPr>
              <a:t>y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412" y="3075123"/>
            <a:ext cx="1345683" cy="963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794" y="2854223"/>
            <a:ext cx="1695206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630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Superconductivity + Dirac</a:t>
            </a:r>
            <a:endParaRPr lang="en-CA" dirty="0"/>
          </a:p>
        </p:txBody>
      </p:sp>
      <p:grpSp>
        <p:nvGrpSpPr>
          <p:cNvPr id="26" name="Group 25"/>
          <p:cNvGrpSpPr/>
          <p:nvPr/>
        </p:nvGrpSpPr>
        <p:grpSpPr>
          <a:xfrm>
            <a:off x="2914649" y="1371600"/>
            <a:ext cx="3257551" cy="5364482"/>
            <a:chOff x="2914649" y="1371600"/>
            <a:chExt cx="3257551" cy="5364482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4114800" y="1371600"/>
              <a:ext cx="2057400" cy="5364481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2914649" y="1371600"/>
              <a:ext cx="2038351" cy="5364482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Flowchart: Manual Operation 16"/>
          <p:cNvSpPr/>
          <p:nvPr/>
        </p:nvSpPr>
        <p:spPr>
          <a:xfrm rot="10800000">
            <a:off x="2914650" y="4953000"/>
            <a:ext cx="3257550" cy="1783080"/>
          </a:xfrm>
          <a:prstGeom prst="flowChartManualOperation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28" name="Group 27"/>
          <p:cNvGrpSpPr/>
          <p:nvPr/>
        </p:nvGrpSpPr>
        <p:grpSpPr>
          <a:xfrm>
            <a:off x="3162300" y="4693920"/>
            <a:ext cx="2727960" cy="563880"/>
            <a:chOff x="3162300" y="4693920"/>
            <a:chExt cx="2727960" cy="56388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3162300" y="4693920"/>
              <a:ext cx="2667000" cy="0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223260" y="5257800"/>
              <a:ext cx="2667000" cy="0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Freeform 26"/>
          <p:cNvSpPr/>
          <p:nvPr/>
        </p:nvSpPr>
        <p:spPr>
          <a:xfrm>
            <a:off x="2910840" y="5257800"/>
            <a:ext cx="3276600" cy="1478280"/>
          </a:xfrm>
          <a:custGeom>
            <a:avLst/>
            <a:gdLst>
              <a:gd name="connsiteX0" fmla="*/ 365760 w 3276600"/>
              <a:gd name="connsiteY0" fmla="*/ 15240 h 1478280"/>
              <a:gd name="connsiteX1" fmla="*/ 3002280 w 3276600"/>
              <a:gd name="connsiteY1" fmla="*/ 0 h 1478280"/>
              <a:gd name="connsiteX2" fmla="*/ 2895600 w 3276600"/>
              <a:gd name="connsiteY2" fmla="*/ 121920 h 1478280"/>
              <a:gd name="connsiteX3" fmla="*/ 2865120 w 3276600"/>
              <a:gd name="connsiteY3" fmla="*/ 411480 h 1478280"/>
              <a:gd name="connsiteX4" fmla="*/ 3276600 w 3276600"/>
              <a:gd name="connsiteY4" fmla="*/ 1478280 h 1478280"/>
              <a:gd name="connsiteX5" fmla="*/ 0 w 3276600"/>
              <a:gd name="connsiteY5" fmla="*/ 1447800 h 1478280"/>
              <a:gd name="connsiteX6" fmla="*/ 472440 w 3276600"/>
              <a:gd name="connsiteY6" fmla="*/ 213360 h 1478280"/>
              <a:gd name="connsiteX7" fmla="*/ 365760 w 3276600"/>
              <a:gd name="connsiteY7" fmla="*/ 1524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6600" h="1478280">
                <a:moveTo>
                  <a:pt x="365760" y="15240"/>
                </a:moveTo>
                <a:lnTo>
                  <a:pt x="3002280" y="0"/>
                </a:lnTo>
                <a:lnTo>
                  <a:pt x="2895600" y="121920"/>
                </a:lnTo>
                <a:lnTo>
                  <a:pt x="2865120" y="411480"/>
                </a:lnTo>
                <a:lnTo>
                  <a:pt x="3276600" y="1478280"/>
                </a:lnTo>
                <a:lnTo>
                  <a:pt x="0" y="1447800"/>
                </a:lnTo>
                <a:lnTo>
                  <a:pt x="472440" y="213360"/>
                </a:lnTo>
                <a:lnTo>
                  <a:pt x="365760" y="1524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/>
          <p:cNvSpPr txBox="1"/>
          <p:nvPr/>
        </p:nvSpPr>
        <p:spPr>
          <a:xfrm>
            <a:off x="6187440" y="4611469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} 2</a:t>
            </a:r>
            <a:r>
              <a:rPr lang="el-GR" sz="3600" dirty="0" smtClean="0"/>
              <a:t>Δ</a:t>
            </a:r>
            <a:endParaRPr lang="en-CA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033713"/>
            <a:ext cx="4953000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661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27" grpId="0" animBg="1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1771650"/>
            <a:ext cx="3390900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Spin-orbit semiconductors</a:t>
            </a:r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72264"/>
            <a:ext cx="5267109" cy="3792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199" y="1772264"/>
            <a:ext cx="5598310" cy="3792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5715000"/>
            <a:ext cx="14097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791200"/>
            <a:ext cx="38576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479" y="5715000"/>
            <a:ext cx="49339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851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Proximity effect driven superconductivity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/>
          <a:lstStyle/>
          <a:p>
            <a:r>
              <a:rPr lang="en-US" dirty="0" smtClean="0"/>
              <a:t>Proximity effect → topological superconductor</a:t>
            </a:r>
            <a:endParaRPr lang="en-CA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367602"/>
            <a:ext cx="396240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62200" y="5486400"/>
            <a:ext cx="4176252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CA" sz="2000" dirty="0" err="1" smtClean="0">
                <a:solidFill>
                  <a:srgbClr val="002060"/>
                </a:solidFill>
              </a:rPr>
              <a:t>Sau</a:t>
            </a:r>
            <a:r>
              <a:rPr lang="en-CA" sz="2000" dirty="0">
                <a:solidFill>
                  <a:srgbClr val="002060"/>
                </a:solidFill>
              </a:rPr>
              <a:t>, </a:t>
            </a:r>
            <a:r>
              <a:rPr lang="en-CA" sz="2000" dirty="0" err="1" smtClean="0">
                <a:solidFill>
                  <a:srgbClr val="002060"/>
                </a:solidFill>
              </a:rPr>
              <a:t>Lutchyn</a:t>
            </a:r>
            <a:r>
              <a:rPr lang="en-CA" sz="2000" dirty="0">
                <a:solidFill>
                  <a:srgbClr val="002060"/>
                </a:solidFill>
              </a:rPr>
              <a:t>, </a:t>
            </a:r>
            <a:r>
              <a:rPr lang="en-CA" sz="2000" dirty="0" err="1" smtClean="0">
                <a:solidFill>
                  <a:srgbClr val="002060"/>
                </a:solidFill>
              </a:rPr>
              <a:t>Tewari</a:t>
            </a:r>
            <a:r>
              <a:rPr lang="en-CA" sz="2000" dirty="0">
                <a:solidFill>
                  <a:srgbClr val="002060"/>
                </a:solidFill>
              </a:rPr>
              <a:t>, and </a:t>
            </a:r>
            <a:r>
              <a:rPr lang="en-CA" sz="2000" dirty="0" smtClean="0">
                <a:solidFill>
                  <a:srgbClr val="002060"/>
                </a:solidFill>
              </a:rPr>
              <a:t>Das </a:t>
            </a:r>
            <a:r>
              <a:rPr lang="en-CA" sz="2000" dirty="0" err="1">
                <a:solidFill>
                  <a:srgbClr val="002060"/>
                </a:solidFill>
              </a:rPr>
              <a:t>Sarma</a:t>
            </a:r>
            <a:r>
              <a:rPr lang="en-CA" sz="2000" dirty="0">
                <a:solidFill>
                  <a:srgbClr val="002060"/>
                </a:solidFill>
              </a:rPr>
              <a:t>, </a:t>
            </a:r>
            <a:r>
              <a:rPr lang="en-CA" sz="2000" dirty="0" smtClean="0">
                <a:solidFill>
                  <a:srgbClr val="002060"/>
                </a:solidFill>
              </a:rPr>
              <a:t/>
            </a:r>
            <a:br>
              <a:rPr lang="en-CA" sz="2000" dirty="0" smtClean="0">
                <a:solidFill>
                  <a:srgbClr val="002060"/>
                </a:solidFill>
              </a:rPr>
            </a:br>
            <a:r>
              <a:rPr lang="en-CA" sz="2000" dirty="0" smtClean="0">
                <a:solidFill>
                  <a:srgbClr val="002060"/>
                </a:solidFill>
              </a:rPr>
              <a:t>PRL 2010</a:t>
            </a:r>
            <a:r>
              <a:rPr lang="en-CA" sz="2000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en-US" sz="2000" dirty="0" err="1" smtClean="0">
                <a:solidFill>
                  <a:srgbClr val="002060"/>
                </a:solidFill>
              </a:rPr>
              <a:t>Alicea</a:t>
            </a:r>
            <a:r>
              <a:rPr lang="en-US" sz="2000" dirty="0" smtClean="0">
                <a:solidFill>
                  <a:srgbClr val="002060"/>
                </a:solidFill>
              </a:rPr>
              <a:t> PRB 2010</a:t>
            </a:r>
            <a:endParaRPr lang="en-CA" sz="2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80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1D </a:t>
            </a:r>
            <a:r>
              <a:rPr lang="en-US" dirty="0" err="1" smtClean="0"/>
              <a:t>topo</a:t>
            </a:r>
            <a:r>
              <a:rPr lang="en-US" dirty="0" smtClean="0"/>
              <a:t>-superconductivity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52600"/>
            <a:ext cx="194666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4619625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1000" y="4952689"/>
            <a:ext cx="5562600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Theory: </a:t>
            </a:r>
            <a:r>
              <a:rPr lang="en-US" dirty="0" err="1" smtClean="0">
                <a:solidFill>
                  <a:schemeClr val="bg1"/>
                </a:solidFill>
              </a:rPr>
              <a:t>Oreg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Refael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vonOppen</a:t>
            </a:r>
            <a:r>
              <a:rPr lang="en-US" dirty="0">
                <a:solidFill>
                  <a:schemeClr val="bg1"/>
                </a:solidFill>
              </a:rPr>
              <a:t>, PRL </a:t>
            </a:r>
            <a:r>
              <a:rPr lang="en-US" b="1" dirty="0">
                <a:solidFill>
                  <a:schemeClr val="bg1"/>
                </a:solidFill>
              </a:rPr>
              <a:t>105</a:t>
            </a:r>
            <a:r>
              <a:rPr lang="en-US" dirty="0">
                <a:solidFill>
                  <a:schemeClr val="bg1"/>
                </a:solidFill>
              </a:rPr>
              <a:t>, 177002 (2010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Cook, </a:t>
            </a:r>
            <a:r>
              <a:rPr lang="en-US" dirty="0" err="1" smtClean="0">
                <a:solidFill>
                  <a:schemeClr val="bg1"/>
                </a:solidFill>
              </a:rPr>
              <a:t>Vazifeh</a:t>
            </a:r>
            <a:r>
              <a:rPr lang="en-US" dirty="0" smtClean="0">
                <a:solidFill>
                  <a:schemeClr val="bg1"/>
                </a:solidFill>
              </a:rPr>
              <a:t> and Franz, PRB </a:t>
            </a:r>
            <a:r>
              <a:rPr lang="en-US" b="1" dirty="0">
                <a:solidFill>
                  <a:schemeClr val="bg1"/>
                </a:solidFill>
              </a:rPr>
              <a:t>86</a:t>
            </a:r>
            <a:r>
              <a:rPr lang="en-US" dirty="0">
                <a:solidFill>
                  <a:schemeClr val="bg1"/>
                </a:solidFill>
              </a:rPr>
              <a:t>, 155431 (2012)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Experiments: </a:t>
            </a:r>
            <a:r>
              <a:rPr lang="en-US" dirty="0" err="1" smtClean="0">
                <a:solidFill>
                  <a:schemeClr val="bg1"/>
                </a:solidFill>
              </a:rPr>
              <a:t>Mourik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et al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Science </a:t>
            </a:r>
            <a:r>
              <a:rPr lang="en-US" b="1" dirty="0" smtClean="0">
                <a:solidFill>
                  <a:schemeClr val="bg1"/>
                </a:solidFill>
              </a:rPr>
              <a:t>336,</a:t>
            </a:r>
            <a:r>
              <a:rPr lang="en-US" dirty="0" smtClean="0">
                <a:solidFill>
                  <a:schemeClr val="bg1"/>
                </a:solidFill>
              </a:rPr>
              <a:t> 1003 (2012)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                         </a:t>
            </a:r>
            <a:r>
              <a:rPr lang="fr-FR" dirty="0" err="1" smtClean="0">
                <a:solidFill>
                  <a:schemeClr val="bg1"/>
                </a:solidFill>
              </a:rPr>
              <a:t>Das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i="1" dirty="0" smtClean="0">
                <a:solidFill>
                  <a:schemeClr val="bg1"/>
                </a:solidFill>
              </a:rPr>
              <a:t>et al.</a:t>
            </a:r>
            <a:r>
              <a:rPr lang="fr-FR" dirty="0" smtClean="0">
                <a:solidFill>
                  <a:schemeClr val="bg1"/>
                </a:solidFill>
              </a:rPr>
              <a:t>, Nature </a:t>
            </a:r>
            <a:r>
              <a:rPr lang="fr-FR" dirty="0" err="1">
                <a:solidFill>
                  <a:schemeClr val="bg1"/>
                </a:solidFill>
              </a:rPr>
              <a:t>Physics</a:t>
            </a:r>
            <a:r>
              <a:rPr lang="fr-FR" dirty="0">
                <a:solidFill>
                  <a:schemeClr val="bg1"/>
                </a:solidFill>
              </a:rPr>
              <a:t> </a:t>
            </a:r>
            <a:r>
              <a:rPr lang="fr-FR" b="1" dirty="0">
                <a:solidFill>
                  <a:schemeClr val="bg1"/>
                </a:solidFill>
              </a:rPr>
              <a:t>8</a:t>
            </a:r>
            <a:r>
              <a:rPr lang="fr-FR" dirty="0">
                <a:solidFill>
                  <a:schemeClr val="bg1"/>
                </a:solidFill>
              </a:rPr>
              <a:t>, </a:t>
            </a:r>
            <a:r>
              <a:rPr lang="fr-FR" dirty="0" smtClean="0">
                <a:solidFill>
                  <a:schemeClr val="bg1"/>
                </a:solidFill>
              </a:rPr>
              <a:t>887(2012</a:t>
            </a:r>
            <a:r>
              <a:rPr lang="fr-FR" dirty="0">
                <a:solidFill>
                  <a:schemeClr val="bg1"/>
                </a:solidFill>
              </a:rPr>
              <a:t>)</a:t>
            </a:r>
            <a:r>
              <a:rPr lang="en-US" dirty="0">
                <a:solidFill>
                  <a:schemeClr val="bg1"/>
                </a:solidFill>
              </a:rPr>
              <a:t> </a:t>
            </a: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98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Interaction driven superconductivity?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Interaction induced superconductivity?</a:t>
            </a:r>
            <a:endParaRPr lang="en-CA" dirty="0"/>
          </a:p>
          <a:p>
            <a:pPr lvl="1"/>
            <a:r>
              <a:rPr lang="en-US" dirty="0" smtClean="0"/>
              <a:t>Can e-e interactions replace the proximity effect?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71198"/>
            <a:ext cx="457200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924334" y="3397440"/>
            <a:ext cx="4648200" cy="1058554"/>
            <a:chOff x="2895600" y="3894446"/>
            <a:chExt cx="4648200" cy="1058554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2895600" y="3894446"/>
              <a:ext cx="4495800" cy="75375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895600" y="3894446"/>
              <a:ext cx="4648200" cy="105855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6096000" y="5854896"/>
            <a:ext cx="2935419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Aaron Ferrell and TPB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PRB </a:t>
            </a:r>
            <a:r>
              <a:rPr lang="en-US" sz="2400" b="1" dirty="0" smtClean="0">
                <a:solidFill>
                  <a:schemeClr val="bg1"/>
                </a:solidFill>
              </a:rPr>
              <a:t>87</a:t>
            </a:r>
            <a:r>
              <a:rPr lang="en-US" sz="2400" dirty="0" smtClean="0">
                <a:solidFill>
                  <a:schemeClr val="bg1"/>
                </a:solidFill>
              </a:rPr>
              <a:t> 214517 (2013)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71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7" y="1600200"/>
            <a:ext cx="39814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4943830" cy="107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57" y="3657600"/>
            <a:ext cx="5750044" cy="1113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79" y="4953000"/>
            <a:ext cx="8829676" cy="521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Interaction driven topological superconductivity </a:t>
            </a:r>
            <a:endParaRPr lang="en-CA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638800"/>
            <a:ext cx="70770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2786063"/>
            <a:ext cx="70294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255" y="4251960"/>
            <a:ext cx="4615723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3237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Interaction driven topological superconductivity 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209800"/>
            <a:ext cx="4609101" cy="393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96000" y="5854896"/>
            <a:ext cx="2935419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Aaron Ferrell and TPB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PRB </a:t>
            </a:r>
            <a:r>
              <a:rPr lang="en-US" sz="2400" b="1" dirty="0" smtClean="0">
                <a:solidFill>
                  <a:schemeClr val="bg1"/>
                </a:solidFill>
              </a:rPr>
              <a:t>87</a:t>
            </a:r>
            <a:r>
              <a:rPr lang="en-US" sz="2400" dirty="0" smtClean="0">
                <a:solidFill>
                  <a:schemeClr val="bg1"/>
                </a:solidFill>
              </a:rPr>
              <a:t> 214517 (2013)</a:t>
            </a:r>
            <a:endParaRPr lang="en-CA" sz="2400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164" y="2910840"/>
            <a:ext cx="885825" cy="457200"/>
          </a:xfrm>
          <a:prstGeom prst="rect">
            <a:avLst/>
          </a:prstGeom>
          <a:ln w="12700">
            <a:solidFill>
              <a:srgbClr val="9966FF"/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776" y="4105275"/>
            <a:ext cx="581025" cy="39052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226" y="4930971"/>
            <a:ext cx="409575" cy="3143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201" y="2171762"/>
            <a:ext cx="4219575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720" y="1729371"/>
            <a:ext cx="4911136" cy="951977"/>
          </a:xfrm>
          <a:prstGeom prst="rect">
            <a:avLst/>
          </a:prstGeom>
          <a:noFill/>
          <a:ln w="28575">
            <a:solidFill>
              <a:srgbClr val="99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192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 diagra</a:t>
            </a:r>
            <a:r>
              <a:rPr lang="en-US" dirty="0"/>
              <a:t>m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" y="595313"/>
            <a:ext cx="8210550" cy="56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492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Collaborators</a:t>
            </a:r>
            <a:endParaRPr lang="en-CA" dirty="0"/>
          </a:p>
        </p:txBody>
      </p:sp>
      <p:pic>
        <p:nvPicPr>
          <p:cNvPr id="4098" name="Picture 2" descr="http://t1.gstatic.com/images?q=tbn:ANd9GcTpnS8z0BxQVVi-xAyDAWa_Vrclr0v8X_IHOw8LfuRUMYoxOA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22" y="1383750"/>
            <a:ext cx="1279878" cy="171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4939" y="3135868"/>
            <a:ext cx="11214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Gil </a:t>
            </a:r>
            <a:r>
              <a:rPr lang="en-US" dirty="0" err="1" smtClean="0"/>
              <a:t>Refael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(Caltech)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7413754" y="3212068"/>
            <a:ext cx="1389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Aaron Farrell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70208" y="5784734"/>
            <a:ext cx="17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Shunji</a:t>
            </a:r>
            <a:r>
              <a:rPr lang="en-US" dirty="0" smtClean="0">
                <a:solidFill>
                  <a:srgbClr val="FF0000"/>
                </a:solidFill>
              </a:rPr>
              <a:t> Matsuura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03" t="-858" r="9832" b="858"/>
          <a:stretch/>
        </p:blipFill>
        <p:spPr bwMode="auto">
          <a:xfrm>
            <a:off x="7413754" y="1383750"/>
            <a:ext cx="1254911" cy="158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 descr="http://www.physics.mcgill.ca/~tamipb/images/Ros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839" y="1383750"/>
            <a:ext cx="1474962" cy="157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681175" y="3168050"/>
            <a:ext cx="160950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Rosa Rodriguez 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119" y="1383750"/>
            <a:ext cx="1447800" cy="163931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30119" y="3191723"/>
            <a:ext cx="203288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Jan </a:t>
            </a:r>
            <a:r>
              <a:rPr lang="en-US" dirty="0" err="1" smtClean="0">
                <a:solidFill>
                  <a:srgbClr val="FF0000"/>
                </a:solidFill>
              </a:rPr>
              <a:t>Borchmann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18" name="Picture 6" descr="http://t2.gstatic.com/images?q=tbn:ANd9GcSXBp2mlcHy5H4eeor6bsK5NJBIRtJ19MU5E13zza5oNEk2rMXRo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427744"/>
            <a:ext cx="1309723" cy="155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72722" y="5868432"/>
            <a:ext cx="1390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Ying-</a:t>
            </a:r>
            <a:r>
              <a:rPr lang="en-US" dirty="0" err="1" smtClean="0"/>
              <a:t>Jer</a:t>
            </a:r>
            <a:r>
              <a:rPr lang="en-US" dirty="0" smtClean="0"/>
              <a:t> Kao (NTU)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2252981" y="3171167"/>
            <a:ext cx="1699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Marcel Franz (UBC)</a:t>
            </a:r>
            <a:endParaRPr lang="en-CA" dirty="0"/>
          </a:p>
        </p:txBody>
      </p:sp>
      <p:sp>
        <p:nvSpPr>
          <p:cNvPr id="22" name="TextBox 21"/>
          <p:cNvSpPr txBox="1"/>
          <p:nvPr/>
        </p:nvSpPr>
        <p:spPr>
          <a:xfrm>
            <a:off x="2397944" y="5837366"/>
            <a:ext cx="1390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KunWu</a:t>
            </a:r>
            <a:r>
              <a:rPr lang="en-CA" dirty="0" smtClean="0"/>
              <a:t> Kim</a:t>
            </a:r>
          </a:p>
          <a:p>
            <a:r>
              <a:rPr lang="en-US" dirty="0" smtClean="0"/>
              <a:t>(Caltech)</a:t>
            </a:r>
            <a:endParaRPr lang="en-CA" dirty="0"/>
          </a:p>
        </p:txBody>
      </p:sp>
      <p:pic>
        <p:nvPicPr>
          <p:cNvPr id="1028" name="Picture 4" descr="http://scholar.google.ca/citations?view_op=view_photo&amp;user=bO-yL20AAAAJ&amp;citpid=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1249632" cy="154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Shunji Matsuura's pictur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763" y="3954304"/>
            <a:ext cx="1269561" cy="167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00" t="25459" r="4794" b="18291"/>
          <a:stretch/>
        </p:blipFill>
        <p:spPr bwMode="auto">
          <a:xfrm>
            <a:off x="2335356" y="4197780"/>
            <a:ext cx="1311774" cy="163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018" y="3962400"/>
            <a:ext cx="1349173" cy="1816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66891" y="5867046"/>
            <a:ext cx="1775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err="1">
                <a:solidFill>
                  <a:srgbClr val="FF0000"/>
                </a:solidFill>
              </a:rPr>
              <a:t>Maxime</a:t>
            </a:r>
            <a:r>
              <a:rPr lang="en-CA" dirty="0">
                <a:solidFill>
                  <a:srgbClr val="FF0000"/>
                </a:solidFill>
              </a:rPr>
              <a:t> </a:t>
            </a:r>
            <a:r>
              <a:rPr lang="en-CA" dirty="0" err="1">
                <a:solidFill>
                  <a:srgbClr val="FF0000"/>
                </a:solidFill>
              </a:rPr>
              <a:t>Beaudry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1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coupling treatment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interaction isn’t weak - expand in a </a:t>
            </a:r>
            <a:r>
              <a:rPr lang="en-US" i="1" dirty="0" smtClean="0"/>
              <a:t>t/U</a:t>
            </a:r>
            <a:r>
              <a:rPr lang="en-US" dirty="0" smtClean="0"/>
              <a:t> fashion. </a:t>
            </a:r>
          </a:p>
          <a:p>
            <a:r>
              <a:rPr lang="en-US" dirty="0" smtClean="0"/>
              <a:t>Up to second order – </a:t>
            </a:r>
            <a:r>
              <a:rPr lang="en-US" i="1" dirty="0" smtClean="0"/>
              <a:t>t-J</a:t>
            </a:r>
            <a:r>
              <a:rPr lang="en-US" dirty="0" smtClean="0"/>
              <a:t> model generalization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453" y="3581400"/>
            <a:ext cx="6134100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752600" y="4191000"/>
            <a:ext cx="1143000" cy="1295400"/>
            <a:chOff x="1752600" y="4191000"/>
            <a:chExt cx="1143000" cy="1295400"/>
          </a:xfrm>
        </p:grpSpPr>
        <p:cxnSp>
          <p:nvCxnSpPr>
            <p:cNvPr id="8" name="Straight Arrow Connector 7"/>
            <p:cNvCxnSpPr/>
            <p:nvPr/>
          </p:nvCxnSpPr>
          <p:spPr>
            <a:xfrm flipH="1">
              <a:off x="2286000" y="4191000"/>
              <a:ext cx="60960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1752600" y="5029200"/>
              <a:ext cx="11430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Zeeman</a:t>
              </a:r>
              <a:endParaRPr lang="en-CA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733800" y="4191000"/>
            <a:ext cx="1219200" cy="1437968"/>
            <a:chOff x="3733800" y="4191000"/>
            <a:chExt cx="1219200" cy="1437968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4343400" y="4191000"/>
              <a:ext cx="0" cy="914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3733800" y="5171768"/>
              <a:ext cx="1219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hopping</a:t>
              </a:r>
              <a:endParaRPr lang="en-CA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400800" y="4191000"/>
            <a:ext cx="1524000" cy="1295400"/>
            <a:chOff x="6400800" y="4191000"/>
            <a:chExt cx="1524000" cy="1295400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6400800" y="4191000"/>
              <a:ext cx="66675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667500" y="4876800"/>
              <a:ext cx="12573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Spin-spin</a:t>
              </a:r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331955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half filling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hopping</a:t>
            </a:r>
          </a:p>
          <a:p>
            <a:r>
              <a:rPr lang="en-US" dirty="0" smtClean="0"/>
              <a:t>Unconventional spin Hamiltonian</a:t>
            </a:r>
          </a:p>
          <a:p>
            <a:r>
              <a:rPr lang="en-US" dirty="0"/>
              <a:t>J</a:t>
            </a:r>
            <a:r>
              <a:rPr lang="el-GR" baseline="-25000" dirty="0"/>
              <a:t>δ</a:t>
            </a:r>
            <a:r>
              <a:rPr lang="en-US" baseline="-25000" dirty="0"/>
              <a:t> </a:t>
            </a:r>
            <a:r>
              <a:rPr lang="en-US" dirty="0"/>
              <a:t>is anisotropic</a:t>
            </a:r>
            <a:r>
              <a:rPr lang="en-US" baseline="-25000" dirty="0"/>
              <a:t>,</a:t>
            </a:r>
            <a:r>
              <a:rPr lang="en-US" dirty="0"/>
              <a:t> non diagonal.</a:t>
            </a:r>
          </a:p>
          <a:p>
            <a:r>
              <a:rPr lang="en-US" dirty="0"/>
              <a:t> </a:t>
            </a:r>
            <a:r>
              <a:rPr lang="en-US" dirty="0" err="1"/>
              <a:t>Dzjaloshinskii</a:t>
            </a:r>
            <a:r>
              <a:rPr lang="en-US" dirty="0"/>
              <a:t>-Moriya and </a:t>
            </a:r>
            <a:r>
              <a:rPr lang="en-US" dirty="0" smtClean="0"/>
              <a:t>Compass anisotropy</a:t>
            </a:r>
            <a:endParaRPr lang="en-CA" baseline="-25000" dirty="0"/>
          </a:p>
          <a:p>
            <a:endParaRPr lang="en-CA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95800"/>
            <a:ext cx="6134100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V="1">
            <a:off x="2998224" y="4558481"/>
            <a:ext cx="1247468" cy="838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998224" y="4371975"/>
            <a:ext cx="1399868" cy="990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081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½ filling phase diagram</a:t>
            </a:r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7086600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80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half filling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768" y="13414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Incommensurate spin density wave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99" y="2057400"/>
            <a:ext cx="5208737" cy="3248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86200" y="5867400"/>
            <a:ext cx="5079083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Aaron Ferrell</a:t>
            </a:r>
            <a:r>
              <a:rPr lang="en-US" sz="2400" dirty="0">
                <a:solidFill>
                  <a:schemeClr val="bg1"/>
                </a:solidFill>
              </a:rPr>
              <a:t>, P.-K. </a:t>
            </a:r>
            <a:r>
              <a:rPr lang="en-US" sz="2400" dirty="0" smtClean="0">
                <a:solidFill>
                  <a:schemeClr val="bg1"/>
                </a:solidFill>
              </a:rPr>
              <a:t>Wu, Y-J </a:t>
            </a:r>
            <a:r>
              <a:rPr lang="en-US" sz="2400" dirty="0">
                <a:solidFill>
                  <a:schemeClr val="bg1"/>
                </a:solidFill>
              </a:rPr>
              <a:t>Kao and TPB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CA" sz="2400" dirty="0">
                <a:solidFill>
                  <a:schemeClr val="bg1"/>
                </a:solidFill>
              </a:rPr>
              <a:t>  arXiv:1402.4093</a:t>
            </a:r>
            <a:endParaRPr lang="en-CA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804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Ansatz</a:t>
            </a:r>
            <a:r>
              <a:rPr lang="en-US" dirty="0" smtClean="0"/>
              <a:t> vs. Monte-Carlo</a:t>
            </a:r>
            <a:endParaRPr lang="en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1619250"/>
            <a:ext cx="7381875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71843"/>
            <a:ext cx="8991600" cy="3414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353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Away from ½ filling:</a:t>
            </a:r>
            <a:br>
              <a:rPr lang="en-US" dirty="0" smtClean="0"/>
            </a:br>
            <a:r>
              <a:rPr lang="en-US" dirty="0" err="1" smtClean="0"/>
              <a:t>Gutzwiller</a:t>
            </a:r>
            <a:r>
              <a:rPr lang="en-US" dirty="0" smtClean="0"/>
              <a:t> </a:t>
            </a:r>
            <a:r>
              <a:rPr lang="en-US" dirty="0" smtClean="0"/>
              <a:t>projected </a:t>
            </a:r>
            <a:r>
              <a:rPr lang="en-US" dirty="0" err="1" smtClean="0"/>
              <a:t>variational</a:t>
            </a:r>
            <a:r>
              <a:rPr lang="en-US" dirty="0" smtClean="0"/>
              <a:t> </a:t>
            </a:r>
            <a:r>
              <a:rPr lang="en-US" dirty="0" err="1" smtClean="0"/>
              <a:t>wavefunction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0393"/>
            <a:ext cx="8229600" cy="4525963"/>
          </a:xfrm>
        </p:spPr>
        <p:txBody>
          <a:bodyPr/>
          <a:lstStyle/>
          <a:p>
            <a:r>
              <a:rPr lang="en-US" dirty="0" err="1"/>
              <a:t>V</a:t>
            </a:r>
            <a:r>
              <a:rPr lang="en-US" dirty="0" err="1" smtClean="0"/>
              <a:t>ariational</a:t>
            </a:r>
            <a:r>
              <a:rPr lang="en-US" dirty="0" smtClean="0"/>
              <a:t> study</a:t>
            </a:r>
          </a:p>
          <a:p>
            <a:r>
              <a:rPr lang="en-US" dirty="0" err="1" smtClean="0"/>
              <a:t>Gutzwiller</a:t>
            </a:r>
            <a:r>
              <a:rPr lang="en-US" dirty="0" smtClean="0"/>
              <a:t> projected mean field wave function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Estimate the energy and minimize: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r>
              <a:rPr lang="en-US" dirty="0"/>
              <a:t>E</a:t>
            </a:r>
            <a:r>
              <a:rPr lang="en-US" dirty="0" smtClean="0"/>
              <a:t>valuated by Monte-Carlo</a:t>
            </a:r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127229"/>
            <a:ext cx="12382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223543"/>
            <a:ext cx="36861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3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Gutzwiller</a:t>
            </a:r>
            <a:r>
              <a:rPr lang="en-US" dirty="0" smtClean="0"/>
              <a:t> Approximation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Parameters get renormalized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Evaluate the man field energy</a:t>
            </a:r>
            <a:endParaRPr lang="en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29000"/>
            <a:ext cx="6126504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36861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190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coupling treatment</a:t>
            </a:r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81200"/>
            <a:ext cx="5532438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85535" y="5715000"/>
            <a:ext cx="4047262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Aaron Ferrell and TPB</a:t>
            </a:r>
          </a:p>
          <a:p>
            <a:r>
              <a:rPr lang="en-CA" sz="2400" dirty="0">
                <a:solidFill>
                  <a:schemeClr val="bg1"/>
                </a:solidFill>
              </a:rPr>
              <a:t> Phys. Rev. B 89, 035112 (2014)</a:t>
            </a:r>
          </a:p>
        </p:txBody>
      </p:sp>
    </p:spTree>
    <p:extLst>
      <p:ext uri="{BB962C8B-B14F-4D97-AF65-F5344CB8AC3E}">
        <p14:creationId xmlns:p14="http://schemas.microsoft.com/office/powerpoint/2010/main" val="331955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Interacting topological systems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err="1" smtClean="0"/>
                  <a:t>Chern</a:t>
                </a:r>
                <a:r>
                  <a:rPr lang="en-US" dirty="0" smtClean="0"/>
                  <a:t> # = momentum integral on Berry curvature.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dirty="0" smtClean="0"/>
                  <a:t> states involved.</a:t>
                </a:r>
              </a:p>
              <a:p>
                <a:r>
                  <a:rPr lang="en-US" dirty="0" smtClean="0"/>
                  <a:t>Well defined in non-interacting systems.</a:t>
                </a:r>
              </a:p>
              <a:p>
                <a:r>
                  <a:rPr lang="en-US" dirty="0"/>
                  <a:t>A</a:t>
                </a:r>
                <a:r>
                  <a:rPr lang="en-US" dirty="0" smtClean="0"/>
                  <a:t>lternative definition  includes Green’s function (require the full spectrum)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       Entanglement entropy,  </a:t>
                </a:r>
                <a:br>
                  <a:rPr lang="en-US" dirty="0" smtClean="0"/>
                </a:br>
                <a:r>
                  <a:rPr lang="en-US" dirty="0" smtClean="0"/>
                  <a:t>              entanglement spectrum.</a:t>
                </a:r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Arrow 3"/>
          <p:cNvSpPr/>
          <p:nvPr/>
        </p:nvSpPr>
        <p:spPr>
          <a:xfrm>
            <a:off x="838200" y="4495800"/>
            <a:ext cx="1219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217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Entanglement entropy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Density 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=&lt;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endParaRPr lang="en-CA" dirty="0" smtClean="0"/>
              </a:p>
              <a:p>
                <a:r>
                  <a:rPr lang="en-US" dirty="0" smtClean="0"/>
                  <a:t>Von-Neumann entropy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=−</m:t>
                    </m:r>
                    <m:r>
                      <a:rPr lang="en-US" b="0" i="1" smtClean="0">
                        <a:latin typeface="Cambria Math"/>
                      </a:rPr>
                      <m:t>𝑡𝑟</m:t>
                    </m:r>
                    <m:r>
                      <a:rPr lang="en-US" b="0" i="1" smtClean="0">
                        <a:latin typeface="Cambria Math"/>
                      </a:rPr>
                      <m:t>[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  <a:ea typeface="Cambria Math"/>
                      </a:rPr>
                      <m:t>ln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⁡(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)]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Reduced density matrix 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</a:rPr>
                      <m:t>𝜌</m:t>
                    </m:r>
                  </m:oMath>
                </a14:m>
                <a:endParaRPr lang="en-CA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=−</m:t>
                    </m:r>
                    <m:r>
                      <a:rPr lang="en-US" i="1">
                        <a:latin typeface="Cambria Math"/>
                      </a:rPr>
                      <m:t>𝑡𝑟</m:t>
                    </m:r>
                    <m:r>
                      <a:rPr lang="en-US" i="1">
                        <a:latin typeface="Cambria Math"/>
                      </a:rPr>
                      <m:t>[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  <a:ea typeface="Cambria Math"/>
                      </a:rPr>
                      <m:t>ln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⁡(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)]</m:t>
                    </m:r>
                  </m:oMath>
                </a14:m>
                <a:endParaRPr lang="en-CA" dirty="0" smtClean="0"/>
              </a:p>
              <a:p>
                <a:r>
                  <a:rPr lang="en-US" dirty="0" smtClean="0"/>
                  <a:t>A measure of entanglement</a:t>
                </a:r>
              </a:p>
              <a:p>
                <a:r>
                  <a:rPr lang="en-US" dirty="0" smtClean="0"/>
                  <a:t>Sensitive to topology</a:t>
                </a:r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34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6172200" y="3200399"/>
            <a:ext cx="2209800" cy="2362201"/>
            <a:chOff x="6172200" y="3200399"/>
            <a:chExt cx="2209800" cy="2362201"/>
          </a:xfrm>
        </p:grpSpPr>
        <p:sp>
          <p:nvSpPr>
            <p:cNvPr id="4" name="Rectangle 3"/>
            <p:cNvSpPr/>
            <p:nvPr/>
          </p:nvSpPr>
          <p:spPr>
            <a:xfrm>
              <a:off x="6172200" y="3200399"/>
              <a:ext cx="2209800" cy="119417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A</a:t>
              </a:r>
              <a:endParaRPr lang="en-CA" sz="28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172200" y="4419600"/>
              <a:ext cx="2209800" cy="11430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B</a:t>
              </a:r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3824462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Paradigm shift in CM physics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Symmetry 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Topology</a:t>
            </a:r>
            <a:endParaRPr lang="en-CA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58" y="2399360"/>
            <a:ext cx="3126033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28" y="2399360"/>
            <a:ext cx="3160705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24221"/>
            <a:ext cx="3352800" cy="3154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385" y="2464169"/>
            <a:ext cx="3341427" cy="3242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966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Signatures of topology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05000"/>
            <a:ext cx="2724150" cy="353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82245"/>
            <a:ext cx="348615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66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Entanglement spectrum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 Defined as the spectrum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Different from the physical spectrum</a:t>
                </a:r>
              </a:p>
              <a:p>
                <a:r>
                  <a:rPr lang="en-US" dirty="0" smtClean="0"/>
                  <a:t>Contains edge modes predominantly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61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350969"/>
            <a:ext cx="349567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93603"/>
            <a:ext cx="7600950" cy="523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71600" y="3581400"/>
            <a:ext cx="6553200" cy="533400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721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Closer to a topological superconductor</a:t>
            </a:r>
          </a:p>
          <a:p>
            <a:pPr>
              <a:buFont typeface="Courier New" pitchFamily="49" charset="0"/>
              <a:buChar char="o"/>
            </a:pPr>
            <a:r>
              <a:rPr lang="en-US" dirty="0" err="1" smtClean="0"/>
              <a:t>Majorana</a:t>
            </a:r>
            <a:r>
              <a:rPr lang="en-US" dirty="0" smtClean="0"/>
              <a:t> fermions are closer than ever!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Still need - characterization, control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Developing new tools to study strongly interacting topological systems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New types of topological systems in the strongly correlated regime?</a:t>
            </a:r>
          </a:p>
          <a:p>
            <a:pPr lvl="1">
              <a:buFont typeface="Courier New" pitchFamily="49" charset="0"/>
              <a:buChar char="o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747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337" y="1600200"/>
            <a:ext cx="3439059" cy="1107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900" dirty="0"/>
              <a:t>2</a:t>
            </a:r>
            <a:r>
              <a:rPr lang="en-US" sz="4900" dirty="0" smtClean="0"/>
              <a:t> level system</a:t>
            </a:r>
            <a:br>
              <a:rPr lang="en-US" sz="4900" dirty="0" smtClean="0"/>
            </a:br>
            <a:r>
              <a:rPr lang="en-US" sz="3600" dirty="0" smtClean="0"/>
              <a:t>1d</a:t>
            </a:r>
            <a:endParaRPr lang="en-CA" dirty="0" smtClean="0"/>
          </a:p>
        </p:txBody>
      </p:sp>
      <p:sp>
        <p:nvSpPr>
          <p:cNvPr id="16" name="Oval 15"/>
          <p:cNvSpPr/>
          <p:nvPr/>
        </p:nvSpPr>
        <p:spPr bwMode="auto">
          <a:xfrm>
            <a:off x="5410200" y="3413125"/>
            <a:ext cx="2895600" cy="2743200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CA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57200" y="3581400"/>
            <a:ext cx="2895600" cy="2743200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CA">
              <a:solidFill>
                <a:schemeClr val="tx1"/>
              </a:solidFill>
            </a:endParaRPr>
          </a:p>
        </p:txBody>
      </p:sp>
      <p:sp>
        <p:nvSpPr>
          <p:cNvPr id="13319" name="Oval 20"/>
          <p:cNvSpPr>
            <a:spLocks noChangeArrowheads="1"/>
          </p:cNvSpPr>
          <p:nvPr/>
        </p:nvSpPr>
        <p:spPr bwMode="auto">
          <a:xfrm>
            <a:off x="7886700" y="3821113"/>
            <a:ext cx="304800" cy="2714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CA"/>
          </a:p>
        </p:txBody>
      </p:sp>
      <p:cxnSp>
        <p:nvCxnSpPr>
          <p:cNvPr id="13321" name="Straight Connector 22"/>
          <p:cNvCxnSpPr>
            <a:cxnSpLocks noChangeShapeType="1"/>
          </p:cNvCxnSpPr>
          <p:nvPr/>
        </p:nvCxnSpPr>
        <p:spPr bwMode="auto">
          <a:xfrm>
            <a:off x="3200400" y="4953000"/>
            <a:ext cx="381000" cy="0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22" name="Straight Connector 24"/>
          <p:cNvCxnSpPr>
            <a:cxnSpLocks noChangeShapeType="1"/>
          </p:cNvCxnSpPr>
          <p:nvPr/>
        </p:nvCxnSpPr>
        <p:spPr bwMode="auto">
          <a:xfrm flipV="1">
            <a:off x="1905000" y="3413125"/>
            <a:ext cx="0" cy="407988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23" name="Straight Connector 27"/>
          <p:cNvCxnSpPr>
            <a:cxnSpLocks noChangeShapeType="1"/>
          </p:cNvCxnSpPr>
          <p:nvPr/>
        </p:nvCxnSpPr>
        <p:spPr bwMode="auto">
          <a:xfrm flipH="1">
            <a:off x="304800" y="4953000"/>
            <a:ext cx="304800" cy="0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24" name="Straight Connector 29"/>
          <p:cNvCxnSpPr>
            <a:cxnSpLocks noChangeShapeType="1"/>
          </p:cNvCxnSpPr>
          <p:nvPr/>
        </p:nvCxnSpPr>
        <p:spPr bwMode="auto">
          <a:xfrm>
            <a:off x="1905000" y="6156325"/>
            <a:ext cx="0" cy="396875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25" name="TextBox 30"/>
          <p:cNvSpPr txBox="1">
            <a:spLocks noChangeArrowheads="1"/>
          </p:cNvSpPr>
          <p:nvPr/>
        </p:nvSpPr>
        <p:spPr bwMode="auto">
          <a:xfrm>
            <a:off x="0" y="4953000"/>
            <a:ext cx="114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CA" sz="2800"/>
              <a:t>±</a:t>
            </a:r>
            <a:r>
              <a:rPr lang="el-GR" sz="2800"/>
              <a:t>π</a:t>
            </a:r>
            <a:endParaRPr lang="en-CA" sz="2800"/>
          </a:p>
        </p:txBody>
      </p:sp>
      <p:sp>
        <p:nvSpPr>
          <p:cNvPr id="13326" name="Rectangle 218111"/>
          <p:cNvSpPr>
            <a:spLocks noChangeArrowheads="1"/>
          </p:cNvSpPr>
          <p:nvPr/>
        </p:nvSpPr>
        <p:spPr bwMode="auto">
          <a:xfrm>
            <a:off x="1681163" y="2951163"/>
            <a:ext cx="628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l-GR" sz="2400"/>
              <a:t>π</a:t>
            </a:r>
            <a:r>
              <a:rPr lang="en-US" sz="2400"/>
              <a:t>/2</a:t>
            </a:r>
            <a:endParaRPr lang="en-CA" sz="2400"/>
          </a:p>
        </p:txBody>
      </p:sp>
      <p:sp>
        <p:nvSpPr>
          <p:cNvPr id="13327" name="Rectangle 218112"/>
          <p:cNvSpPr>
            <a:spLocks noChangeArrowheads="1"/>
          </p:cNvSpPr>
          <p:nvPr/>
        </p:nvSpPr>
        <p:spPr bwMode="auto">
          <a:xfrm>
            <a:off x="1681163" y="6461125"/>
            <a:ext cx="1071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/>
              <a:t>-</a:t>
            </a:r>
            <a:r>
              <a:rPr lang="el-GR" sz="2400"/>
              <a:t>π</a:t>
            </a:r>
            <a:r>
              <a:rPr lang="en-US" sz="2400"/>
              <a:t>/2</a:t>
            </a:r>
            <a:endParaRPr lang="en-CA"/>
          </a:p>
        </p:txBody>
      </p:sp>
      <p:sp>
        <p:nvSpPr>
          <p:cNvPr id="13328" name="TextBox 218114"/>
          <p:cNvSpPr txBox="1">
            <a:spLocks noChangeArrowheads="1"/>
          </p:cNvSpPr>
          <p:nvPr/>
        </p:nvSpPr>
        <p:spPr bwMode="auto">
          <a:xfrm>
            <a:off x="3800475" y="4773613"/>
            <a:ext cx="3286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US" sz="2400"/>
              <a:t>0</a:t>
            </a:r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58000" y="2845561"/>
                <a:ext cx="2162163" cy="586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CA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/>
                          </a:rPr>
                          <m:t>h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</a:rPr>
                      <m:t>𝑘</m:t>
                    </m:r>
                    <m:r>
                      <a:rPr lang="en-US" sz="2800" b="0" i="1" smtClean="0">
                        <a:latin typeface="Cambria Math"/>
                      </a:rPr>
                      <m:t>)</m:t>
                    </m:r>
                    <m:r>
                      <a:rPr lang="en-US" sz="2800" b="0" i="0" smtClean="0">
                        <a:latin typeface="Cambria Math"/>
                      </a:rPr>
                      <m:t>/|</m:t>
                    </m:r>
                    <m:acc>
                      <m:accPr>
                        <m:chr m:val="⃗"/>
                        <m:ctrlPr>
                          <a:rPr lang="en-CA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/>
                          </a:rPr>
                          <m:t>h</m:t>
                        </m:r>
                      </m:e>
                    </m:acc>
                    <m:r>
                      <a:rPr lang="en-US" sz="2800" i="1">
                        <a:latin typeface="Cambria Math"/>
                      </a:rPr>
                      <m:t>(</m:t>
                    </m:r>
                    <m:r>
                      <a:rPr lang="en-US" sz="2800" i="1">
                        <a:latin typeface="Cambria Math"/>
                      </a:rPr>
                      <m:t>𝑘</m:t>
                    </m:r>
                    <m:r>
                      <a:rPr lang="en-US" sz="2800" i="1">
                        <a:latin typeface="Cambria Math"/>
                      </a:rPr>
                      <m:t>)</m:t>
                    </m:r>
                  </m:oMath>
                </a14:m>
                <a:r>
                  <a:rPr lang="en-CA" sz="2800" dirty="0" smtClean="0"/>
                  <a:t>|</a:t>
                </a:r>
                <a:endParaRPr lang="en-CA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2845561"/>
                <a:ext cx="2162163" cy="586892"/>
              </a:xfrm>
              <a:prstGeom prst="rect">
                <a:avLst/>
              </a:prstGeom>
              <a:blipFill rotWithShape="1">
                <a:blip r:embed="rId4"/>
                <a:stretch>
                  <a:fillRect r="-282" b="-291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04" y="1600200"/>
            <a:ext cx="8191500" cy="1107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85838" y="4802496"/>
            <a:ext cx="6286499" cy="9541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Chern</a:t>
            </a:r>
            <a:r>
              <a:rPr lang="en-US" sz="2800" dirty="0" smtClean="0">
                <a:solidFill>
                  <a:schemeClr val="bg1"/>
                </a:solidFill>
              </a:rPr>
              <a:t> # = how many times the spin winds around the unit circle</a:t>
            </a:r>
            <a:endParaRPr lang="en-CA" sz="2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48000" y="3139007"/>
                <a:ext cx="2514600" cy="657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latin typeface="Cambria Math"/>
                        </a:rPr>
                        <m:t>E</m:t>
                      </m:r>
                      <m:r>
                        <a:rPr lang="en-US" sz="3200" b="0" i="0" smtClean="0">
                          <a:latin typeface="Cambria Math"/>
                        </a:rPr>
                        <m:t>= </m:t>
                      </m:r>
                      <m:r>
                        <a:rPr lang="en-US" sz="3200" i="1"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|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h</m:t>
                          </m:r>
                        </m:e>
                      </m:acc>
                      <m:d>
                        <m:d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</m:d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|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3139007"/>
                <a:ext cx="2514600" cy="65768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269734" y="6368534"/>
            <a:ext cx="216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7"/>
              </a:rPr>
              <a:t>Winding </a:t>
            </a:r>
            <a:r>
              <a:rPr lang="en-US" dirty="0">
                <a:solidFill>
                  <a:srgbClr val="FF0000"/>
                </a:solidFill>
                <a:hlinkClick r:id="rId7"/>
              </a:rPr>
              <a:t>is important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24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77521E-7 C 0.00902 0.0148 0.01493 0.03723 0.0269 0.04764 C 0.02986 0.05874 0.03263 0.06984 0.03437 0.0814 C 0.03298 0.11979 0.03663 0.21068 0.01041 0.24445 C 0.00763 0.2567 -0.00417 0.26966 -0.01198 0.27636 C -0.01355 0.27775 -0.00869 0.27405 -0.00747 0.27243 C -0.00591 0.27035 -0.00417 0.26873 -0.00296 0.26642 C 0.00138 0.25902 0.0052 0.25046 0.00902 0.2426 C 0.0125 0.22757 0.00781 0.24607 0.01354 0.23057 C 0.01597 0.22433 0.01562 0.21993 0.01944 0.21461 C 0.02916 0.17854 0.03472 0.14385 0.03732 0.10546 C 0.03559 0.08603 0.0342 0.06221 0.02534 0.04579 C 0.02135 0.02821 0.02725 0.05203 0.021 0.03376 C 0.01545 0.01734 0.021 0.02636 0.01493 0.01781 C 0.01111 0.00231 0.00451 -0.00948 -0.00296 -0.02197 C -0.004 -0.02382 -0.00435 -0.0266 -0.00591 -0.02775 C -0.01355 -0.03423 -0.0257 -0.03562 -0.03421 -0.03978 C -0.03959 -0.04649 -0.04653 -0.05065 -0.05365 -0.05366 C -0.06025 -0.05944 -0.06702 -0.0636 -0.07466 -0.06568 C -0.07657 -0.06499 -0.07848 -0.0636 -0.08056 -0.0636 C -0.08212 -0.0636 -0.07761 -0.06568 -0.07605 -0.06568 C -0.07153 -0.06568 -0.06441 -0.06314 -0.05973 -0.06175 C -0.05539 -0.05597 -0.05053 -0.05042 -0.0448 -0.04764 C -0.04011 -0.04186 -0.03473 -0.03724 -0.02987 -0.03192 C -0.02622 -0.02799 -0.02483 -0.02105 -0.02084 -0.01781 C -0.01823 -0.01573 -0.01494 -0.01527 -0.01198 -0.01388 C -0.00539 -0.00555 0.00468 -0.00231 0.00902 0.00994 C 0.00937 0.01087 0.00798 0.00855 0.00746 0.00786 L -0.01928 -0.00787 L 0.01041 0.00393 " pathEditMode="relative" ptsTypes="fffffffffffffffffffffffffffAAA">
                                      <p:cBhvr>
                                        <p:cTn id="10" dur="3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1267E-7 C 0.05069 0.09019 0.0349 0.2204 -0.03594 0.2914 C -0.1066 0.36147 -0.20573 0.34621 -0.25608 0.25694 C -0.30608 0.16605 -0.28976 0.03654 -0.21892 -0.03423 C -0.14792 -0.10523 -0.04913 -0.0895 2.77778E-7 2.31267E-7 Z " pathEditMode="relative" rAng="3193172" ptsTypes="fffff">
                                      <p:cBhvr>
                                        <p:cTn id="14" dur="3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43" y="128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nimBg="1"/>
      <p:bldP spid="13319" grpId="1" animBg="1"/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4495800" y="3522788"/>
            <a:ext cx="3557581" cy="3204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900" dirty="0"/>
              <a:t>2</a:t>
            </a:r>
            <a:r>
              <a:rPr lang="en-US" sz="4900" dirty="0" smtClean="0"/>
              <a:t> level system</a:t>
            </a:r>
            <a:br>
              <a:rPr lang="en-US" sz="4900" dirty="0" smtClean="0"/>
            </a:br>
            <a:r>
              <a:rPr lang="en-US" sz="3600" dirty="0"/>
              <a:t>2</a:t>
            </a:r>
            <a:r>
              <a:rPr lang="en-US" sz="3600" dirty="0" smtClean="0"/>
              <a:t>d</a:t>
            </a:r>
            <a:endParaRPr lang="en-CA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853318" y="4121936"/>
                <a:ext cx="2162163" cy="586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CA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/>
                          </a:rPr>
                          <m:t>h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</a:rPr>
                      <m:t>𝑘</m:t>
                    </m:r>
                    <m:r>
                      <a:rPr lang="en-US" sz="2800" b="0" i="1" smtClean="0">
                        <a:latin typeface="Cambria Math"/>
                      </a:rPr>
                      <m:t>)</m:t>
                    </m:r>
                    <m:r>
                      <a:rPr lang="en-US" sz="2800" b="0" i="0" smtClean="0">
                        <a:latin typeface="Cambria Math"/>
                      </a:rPr>
                      <m:t>/|</m:t>
                    </m:r>
                    <m:acc>
                      <m:accPr>
                        <m:chr m:val="⃗"/>
                        <m:ctrlPr>
                          <a:rPr lang="en-CA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/>
                          </a:rPr>
                          <m:t>h</m:t>
                        </m:r>
                      </m:e>
                    </m:acc>
                    <m:r>
                      <a:rPr lang="en-US" sz="2800" i="1">
                        <a:latin typeface="Cambria Math"/>
                      </a:rPr>
                      <m:t>(</m:t>
                    </m:r>
                    <m:r>
                      <a:rPr lang="en-US" sz="2800" i="1">
                        <a:latin typeface="Cambria Math"/>
                      </a:rPr>
                      <m:t>𝑘</m:t>
                    </m:r>
                    <m:r>
                      <a:rPr lang="en-US" sz="2800" i="1">
                        <a:latin typeface="Cambria Math"/>
                      </a:rPr>
                      <m:t>)</m:t>
                    </m:r>
                  </m:oMath>
                </a14:m>
                <a:r>
                  <a:rPr lang="en-CA" sz="2800" dirty="0" smtClean="0"/>
                  <a:t>|</a:t>
                </a:r>
                <a:endParaRPr lang="en-CA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318" y="4121936"/>
                <a:ext cx="2162163" cy="586892"/>
              </a:xfrm>
              <a:prstGeom prst="rect">
                <a:avLst/>
              </a:prstGeom>
              <a:blipFill rotWithShape="1">
                <a:blip r:embed="rId3"/>
                <a:stretch>
                  <a:fillRect r="-563" b="-291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829434" y="5410200"/>
            <a:ext cx="6286499" cy="9541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Chern</a:t>
            </a:r>
            <a:r>
              <a:rPr lang="en-US" sz="2800" dirty="0" smtClean="0">
                <a:solidFill>
                  <a:schemeClr val="bg1"/>
                </a:solidFill>
              </a:rPr>
              <a:t> # = how many times the spin covers the unit sphere</a:t>
            </a:r>
            <a:endParaRPr lang="en-CA" sz="2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90700" y="3267267"/>
                <a:ext cx="2514600" cy="657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latin typeface="Cambria Math"/>
                        </a:rPr>
                        <m:t>E</m:t>
                      </m:r>
                      <m:r>
                        <a:rPr lang="en-US" sz="3200" b="0" i="0" smtClean="0">
                          <a:latin typeface="Cambria Math"/>
                        </a:rPr>
                        <m:t>= </m:t>
                      </m:r>
                      <m:r>
                        <a:rPr lang="en-US" sz="3200" i="1"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|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h</m:t>
                          </m:r>
                        </m:e>
                      </m:acc>
                      <m:d>
                        <m:d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</m:d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|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0700" y="3267267"/>
                <a:ext cx="2514600" cy="65768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190" y="1790130"/>
            <a:ext cx="5926119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6336005" y="3451137"/>
            <a:ext cx="304800" cy="28994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410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84089E-6 C -0.01146 0.0037 -0.01198 0.00995 -0.01945 0.01989 C -0.02136 0.0303 -0.01875 0.0377 -0.01632 0.04764 C -0.01528 0.05157 -0.01476 0.05666 -0.01198 0.05967 C -0.00955 0.06221 -0.00591 0.06221 -0.00295 0.0636 C -0.00278 0.0636 0.00659 0.06036 0.00746 0.05967 C 0.01024 0.05736 0.01232 0.05389 0.01493 0.05157 C 0.01944 0.0333 0.01892 0.01041 0.00295 0.00393 C -0.00608 -0.00439 -0.01684 -0.00069 -0.02691 0.00393 C -0.03594 0.01596 -0.03247 0.01365 -0.03872 0.02567 C -0.03802 0.03585 -0.0382 0.0562 -0.02986 0.0636 C -0.02691 0.06614 -0.02379 0.06892 -0.02084 0.07146 C -0.01927 0.07285 -0.01632 0.0754 -0.01632 0.0754 C 0.00399 0.07378 1.94444E-6 0.07609 0.01198 0.07146 C 0.01649 0.06985 0.02534 0.06545 0.02534 0.06545 C 0.02899 0.06083 0.03437 0.04972 0.03437 0.04972 C 0.03246 0.04209 0.03125 0.03284 0.02847 0.02567 C 0.02639 0.02012 0.02048 0.01342 0.01788 0.00995 C 0.01718 0.00902 0.00711 0.00509 0.00451 0.00393 C -0.01389 0.00509 -0.02604 0.00162 -0.04028 0.01388 C -0.04809 0.02984 -0.03785 0.01064 -0.04775 0.02382 C -0.05764 0.03701 -0.04323 0.02336 -0.05521 0.03377 C -0.05695 0.04024 -0.05955 0.0451 -0.06111 0.05157 C -0.0599 0.06614 -0.06042 0.07655 -0.04931 0.08141 C -0.04045 0.09251 -0.02813 0.09667 -0.01632 0.09922 C 0.00277 0.0976 0.0125 0.09459 0.02986 0.08742 C 0.0401 0.0784 0.03559 0.08118 0.04323 0.07748 C 0.04878 0.06661 0.04878 0.05551 0.04184 0.04556 C 0.03854 0.0333 0.03368 0.02105 0.02534 0.01388 C 0.02066 0.0044 0.02413 0.00879 0.01354 0.00393 C 0.01198 0.00324 0.00902 0.00185 0.00902 0.00185 C -0.0033 0.00347 -0.01476 0.00717 -0.02691 0.00995 C -0.03091 0.00925 -0.03473 0.00787 -0.03872 0.00787 C -0.04393 0.00787 -0.05174 0.01365 -0.05677 0.01573 C -0.06736 0.02544 -0.06302 0.02035 -0.07014 0.02984 C -0.07066 0.03169 -0.07066 0.034 -0.07153 0.03562 C -0.07223 0.03724 -0.07396 0.03793 -0.07466 0.03978 C -0.07726 0.04672 -0.07795 0.05412 -0.079 0.06152 C -0.07726 0.08233 -0.07414 0.0939 -0.06563 0.11124 C -0.06198 0.11864 -0.04497 0.12327 -0.03872 0.12512 C -0.0283 0.12442 -0.01789 0.12419 -0.00747 0.12327 C 0.01649 0.12119 0.05711 0.11217 0.0717 0.08349 C 0.07656 0.06221 0.06024 0.03839 0.04635 0.03169 C 0.04132 0.02544 0.03576 0.02567 0.02986 0.02174 C 0.02378 0.01781 0.0184 0.01272 0.01198 0.00995 C -0.00903 0.01295 -0.02604 0.01642 -0.04775 0.01781 C -0.05261 0.02012 -0.05782 0.02151 -0.06268 0.02382 C -0.06771 0.03053 -0.07327 0.03631 -0.079 0.04163 C -0.0908 0.06429 -0.0724 0.0296 -0.08646 0.05366 C -0.08872 0.05736 -0.09254 0.06545 -0.09254 0.06545 C -0.09532 0.07748 -0.09254 0.06545 -0.09705 0.08349 C -0.09757 0.08534 -0.09844 0.08927 -0.09844 0.08927 C -0.09775 0.10407 -0.09827 0.11772 -0.09393 0.13113 C -0.08907 0.14593 -0.08004 0.15611 -0.07014 0.1649 C -0.0658 0.16883 -0.06007 0.16883 -0.05521 0.17091 C -0.05348 0.1716 -0.05226 0.17392 -0.0507 0.17484 C -0.04289 0.17947 -0.03976 0.17923 -0.03125 0.18085 C -0.00018 0.17808 0.02205 0.17461 0.05069 0.16096 C 0.05573 0.15449 0.0618 0.15426 0.06718 0.14709 C 0.07291 0.13946 0.06996 0.14269 0.07621 0.13714 C 0.08055 0.12836 0.08663 0.12188 0.09114 0.11332 C 0.08923 0.10384 0.08715 0.08534 0.08368 0.07748 C 0.07882 0.06684 0.06163 0.04741 0.05225 0.04371 C 0.0368 0.0303 0.01805 0.0259 1.94444E-6 0.02174 C -0.0099 0.02244 -0.03438 0.0229 -0.04775 0.02567 C -0.05625 0.02752 -0.06459 0.03307 -0.07309 0.03562 C -0.0816 0.04348 -0.09132 0.04787 -0.1 0.05551 C -0.10955 0.06383 -0.11164 0.07956 -0.11945 0.08927 C -0.12136 0.0976 -0.12466 0.10615 -0.1283 0.11332 C -0.13021 0.12604 -0.12952 0.13853 -0.12691 0.15102 C -0.12604 0.15518 -0.12483 0.15911 -0.12379 0.16305 C -0.12327 0.1649 -0.12344 0.16744 -0.1224 0.16883 C -0.11927 0.17322 -0.11615 0.17808 -0.11337 0.18293 C -0.11233 0.18478 -0.11181 0.1871 -0.11042 0.18872 C -0.10729 0.19242 -0.10295 0.19473 -0.1 0.19866 C -0.09028 0.21161 -0.07778 0.22595 -0.06407 0.23058 C -0.05782 0.23636 -0.05226 0.23682 -0.04479 0.23844 C -0.00886 0.23728 0.01927 0.23613 0.05225 0.22456 C 0.05382 0.22318 0.05521 0.22179 0.05677 0.22063 C 0.05816 0.21971 0.05989 0.21948 0.06128 0.21855 C 0.07222 0.21046 0.08836 0.19195 0.09548 0.17877 C 0.09878 0.17253 0.09982 0.16536 0.10295 0.15888 C 0.10677 0.13969 0.10729 0.1235 0.10295 0.10338 C 0.10277 0.10269 0.10034 0.09205 0.1 0.09135 C 0.09652 0.08534 0.09201 0.08071 0.08802 0.0754 C 0.07465 0.05759 0.06961 0.04834 0.05225 0.03562 C 0.04305 0.02891 0.03194 0.01642 0.021 0.01573 C 0.0125 0.01503 0.00399 0.01457 -0.00452 0.01388 C -0.01997 0.01457 -0.03525 0.01457 -0.0507 0.01573 C -0.06407 0.01665 -0.075 0.02382 -0.08646 0.03169 C -0.09236 0.03562 -0.09983 0.03886 -0.10452 0.04556 C -0.10955 0.05273 -0.1158 0.05921 -0.1224 0.0636 C -0.13941 0.08627 -0.14514 0.10962 -0.15521 0.13714 C -0.15851 0.16189 -0.15365 0.2019 -0.13872 0.22063 C -0.13316 0.23566 -0.12518 0.24376 -0.11789 0.25648 C -0.1099 0.27035 -0.09948 0.28816 -0.08646 0.29417 C -0.06893 0.31198 -0.04809 0.32008 -0.02691 0.32609 C -0.00504 0.3254 0.01701 0.3254 0.03889 0.32401 C 0.05972 0.32262 0.07309 0.31846 0.09114 0.3062 C 0.09514 0.30366 0.09982 0.30227 0.10295 0.29811 C 0.11284 0.28492 0.11771 0.27082 0.12396 0.2544 C 0.12534 0.247 0.12708 0.23983 0.12847 0.23243 C 0.12795 0.21462 0.12777 0.19658 0.12691 0.17877 C 0.12604 0.16073 0.12083 0.14431 0.11788 0.1272 C 0.1158 0.11494 0.11111 0.10014 0.10451 0.09135 C 0.10052 0.07609 0.08889 0.06453 0.07916 0.05551 C 0.07656 0.05319 0.07291 0.05366 0.07014 0.05157 C 0.06093 0.04464 0.05347 0.03793 0.04323 0.03377 C 0.02812 0.02012 0.00694 0.01804 -0.01042 0.01573 C -0.0257 0.01712 -0.03664 0.01897 -0.0507 0.02382 C -0.05625 0.02868 -0.06233 0.03076 -0.06858 0.03377 C -0.07032 0.03446 -0.07153 0.03654 -0.07309 0.0377 C -0.07726 0.04047 -0.08212 0.04117 -0.08646 0.04371 C -0.09584 0.04903 -0.10539 0.05319 -0.11493 0.05759 C -0.1165 0.05967 -0.11771 0.06198 -0.11945 0.0636 C -0.12118 0.06522 -0.12361 0.06568 -0.12535 0.06753 C -0.12674 0.06915 -0.12709 0.07193 -0.1283 0.07355 C -0.12952 0.07516 -0.13125 0.07609 -0.13282 0.07748 C -0.13976 0.09135 -0.13577 0.0865 -0.14323 0.09343 C -0.14723 0.10384 -0.15382 0.11101 -0.15816 0.12119 C -0.16042 0.12627 -0.16198 0.13182 -0.16407 0.13714 C -0.16511 0.13969 -0.16719 0.14501 -0.16719 0.14501 C -0.16893 0.15703 -0.17066 0.16906 -0.17309 0.18085 C -0.17188 0.19843 -0.17153 0.21462 -0.16563 0.23058 C -0.16354 0.24422 -0.15782 0.2537 -0.15365 0.26642 C -0.14132 0.30435 -0.11528 0.33997 -0.08351 0.34783 C -0.07188 0.35546 -0.05886 0.35592 -0.04618 0.35777 C -0.02014 0.35639 0.00468 0.35662 0.02986 0.34783 C 0.03472 0.34367 0.03923 0.34228 0.04479 0.33997 C 0.05625 0.33002 0.04166 0.34182 0.05521 0.33395 C 0.06406 0.32886 0.07378 0.321 0.08211 0.31406 C 0.0842 0.31221 0.08593 0.3099 0.08802 0.30805 C 0.09097 0.30528 0.09705 0.30019 0.09705 0.30019 C 0.10625 0.28145 0.09184 0.30944 0.10607 0.28816 C 0.10937 0.2833 0.11198 0.27752 0.11493 0.2722 C 0.11701 0.2685 0.11892 0.26434 0.121 0.26041 C 0.12205 0.25833 0.12396 0.2544 0.12396 0.2544 C 0.1283 0.2352 0.12152 0.26272 0.12847 0.24237 C 0.12934 0.24006 0.13177 0.22873 0.13281 0.22456 C 0.13229 0.21207 0.13229 0.19935 0.13142 0.18687 C 0.13125 0.18317 0.12743 0.16906 0.12691 0.16698 C 0.12396 0.15541 0.12326 0.14339 0.11788 0.13321 C 0.11545 0.12234 0.10955 0.11402 0.10451 0.10523 C 0.09375 0.08696 0.08507 0.06106 0.06718 0.05366 C 0.06163 0.0488 0.05711 0.04579 0.05069 0.04371 C 0.03472 0.03307 0.01597 0.02822 -0.00139 0.02382 C -0.02448 0.02521 -0.04879 0.02706 -0.07153 0.03377 C -0.08316 0.03724 -0.09445 0.04186 -0.10591 0.04556 C -0.12014 0.05528 -0.11476 0.05088 -0.12691 0.06152 C -0.1283 0.06291 -0.13125 0.06545 -0.13125 0.06545 C -0.1408 0.08372 -0.15729 0.09528 -0.16563 0.11517 C -0.17014 0.12604 -0.17466 0.13576 -0.179 0.14709 C -0.18004 0.14963 -0.18212 0.15495 -0.18212 0.15495 C -0.18594 0.17692 -0.18073 0.15102 -0.18646 0.16883 C -0.18733 0.17137 -0.18924 0.18502 -0.18959 0.18687 C -0.18872 0.20306 -0.18854 0.22271 -0.18351 0.23844 C -0.175 0.2648 -0.16129 0.2877 -0.14618 0.30805 C -0.13195 0.32748 -0.11615 0.34922 -0.09549 0.35569 C -0.08959 0.35985 -0.08559 0.36355 -0.079 0.36564 C -0.06702 0.37396 -0.05365 0.37882 -0.04028 0.38159 C -0.00868 0.38021 0.01892 0.37627 0.0493 0.36772 C 0.05486 0.36402 0.05955 0.3617 0.06562 0.35985 C 0.06909 0.35754 0.07291 0.35662 0.07621 0.35384 C 0.08246 0.34852 0.0875 0.34066 0.09409 0.33603 C 0.096 0.33465 0.09826 0.33372 0.1 0.33187 C 0.10382 0.32771 0.10625 0.32146 0.11041 0.31799 C 0.11875 0.31083 0.12916 0.29857 0.13437 0.28631 C 0.13698 0.28007 0.13732 0.27244 0.14027 0.26642 C 0.1467 0.25324 0.14861 0.23775 0.15069 0.22248 C 0.14948 0.20329 0.14739 0.18502 0.14184 0.16698 C 0.14045 0.16235 0.13923 0.1575 0.13732 0.1531 C 0.13559 0.14894 0.13142 0.14108 0.13142 0.14108 C 0.12899 0.12882 0.12326 0.12327 0.11788 0.11332 C 0.11406 0.10639 0.11146 0.10014 0.10607 0.09528 C 0.10086 0.08534 0.09392 0.07678 0.08663 0.06961 C 0.07621 0.04857 0.05434 0.03516 0.03593 0.03169 C 0.03194 0.03099 0.02795 0.03053 0.02396 0.02984 C 0.01597 0.02845 1.94444E-6 0.02567 1.94444E-6 0.02567 C -0.02674 0.02729 -0.06476 0.03053 -0.09098 0.04371 C -0.10261 0.04949 -0.11354 0.05805 -0.12535 0.0636 C -0.14393 0.08256 -0.1566 0.09922 -0.17014 0.12512 C -0.17257 0.12974 -0.1757 0.13391 -0.17761 0.13899 C -0.1882 0.1679 -0.19393 0.19935 -0.2 0.23058 C -0.20139 0.24885 -0.20209 0.2729 -0.19549 0.29024 C -0.1816 0.32701 -0.15573 0.34968 -0.13125 0.37165 C -0.11129 0.38946 -0.09289 0.40657 -0.06858 0.41143 C -0.03976 0.40911 -0.01111 0.40264 0.01788 0.39963 C 0.03576 0.39547 0.05208 0.39131 0.06875 0.38159 C 0.07812 0.37627 0.08593 0.36633 0.09548 0.3617 C 0.10017 0.35546 0.10503 0.35269 0.11041 0.34783 C 0.11146 0.34575 0.11232 0.34343 0.11354 0.34182 C 0.11475 0.3402 0.11666 0.33973 0.11788 0.33788 C 0.12066 0.33372 0.12222 0.32794 0.12534 0.32401 C 0.12639 0.32262 0.12743 0.32146 0.12847 0.32008 C 0.13246 0.3025 0.12656 0.32632 0.13281 0.30805 C 0.1401 0.28677 0.13229 0.30389 0.13889 0.29024 C 0.14305 0.27244 0.14635 0.25417 0.15069 0.23659 C 0.15225 0.23011 0.15382 0.2167 0.15382 0.2167 C 0.1526 0.19149 0.1533 0.17253 0.14184 0.1531 C 0.13836 0.14732 0.13246 0.13252 0.12847 0.12905 C 0.12552 0.12651 0.11944 0.12119 0.11944 0.12119 C 0.11597 0.11402 0.11146 0.1117 0.10746 0.10523 C 0.09566 0.08627 0.08073 0.071 0.06267 0.0636 C 0.05156 0.05389 0.03646 0.05181 0.02396 0.04556 C 0.00955 0.03839 -0.00261 0.03307 -0.01789 0.02984 C -0.0349 0.03145 -0.0507 0.03423 -0.06719 0.03978 C -0.07639 0.04811 -0.06598 0.03978 -0.07761 0.04556 C -0.08559 0.04949 -0.09393 0.05851 -0.10139 0.0636 C -0.11407 0.07216 -0.12813 0.08465 -0.14028 0.09528 C -0.14462 0.09898 -0.14896 0.1043 -0.15365 0.10731 C -0.16285 0.11332 -0.17622 0.12281 -0.18212 0.13506 C -0.18611 0.14316 -0.19219 0.15033 -0.19549 0.15888 C -0.19983 0.17022 -0.19427 0.15958 -0.19844 0.17091 C -0.20104 0.17785 -0.20348 0.1827 -0.20452 0.1908 C -0.20573 0.20074 -0.20747 0.22063 -0.20747 0.22063 C -0.20556 0.24515 -0.20278 0.26735 -0.19254 0.28816 C -0.19011 0.30088 -0.19219 0.29394 -0.18507 0.30805 L -0.18507 0.30805 C -0.18247 0.31823 -0.17848 0.32678 -0.17466 0.33603 C -0.16528 0.35847 -0.15486 0.38622 -0.13733 0.39963 C -0.13056 0.40472 -0.1224 0.40703 -0.11493 0.40958 C -0.10782 0.41582 -0.09914 0.4179 -0.09098 0.42137 C -0.07309 0.429 -0.05608 0.4401 -0.03733 0.44334 C -0.01667 0.43849 0.0085 0.43733 0.02847 0.42738 C 0.04236 0.42045 0.05677 0.41235 0.07014 0.40356 C 0.07691 0.39917 0.08246 0.39269 0.08958 0.38969 C 0.09705 0.38275 0.10521 0.37859 0.11198 0.3698 C 0.11441 0.36656 0.11701 0.36309 0.11944 0.35985 C 0.12187 0.35662 0.12691 0.34991 0.12691 0.34991 C 0.12864 0.34297 0.13055 0.33719 0.13437 0.33187 C 0.14461 0.29394 0.14861 0.25486 0.15069 0.21462 C 0.14896 0.19774 0.14687 0.179 0.14184 0.16305 C 0.13576 0.14362 0.12482 0.1272 0.11493 0.11124 C 0.10625 0.09737 0.09965 0.08164 0.08802 0.07146 C 0.08333 0.06198 0.07586 0.05412 0.06875 0.04764 C 0.0651 0.04071 0.06284 0.03631 0.05677 0.03377 C 0.0493 0.02706 0.04184 0.02035 0.03437 0.01388 C 0.03368 0.01318 0.02621 0.01041 0.02534 0.00995 C 0.0158 0.00578 0.00555 0.00208 -0.00452 -1.84089E-6 C -0.00851 0.0007 -0.01233 0.00139 -0.01632 0.00185 C -0.02778 0.00324 -0.0507 0.00578 -0.0507 0.00578 C -0.06511 0.00902 -0.0849 0.01434 -0.09844 0.02174 C -0.10417 0.02475 -0.10729 0.02914 -0.11198 0.03377 C -0.11962 0.04117 -0.12726 0.04741 -0.13438 0.05551 C -0.15278 0.07609 -0.17014 0.09806 -0.18507 0.12327 C -0.18837 0.12882 -0.18959 0.13506 -0.19254 0.14108 C -0.19896 0.16906 -0.2066 0.19542 -0.21042 0.22456 C -0.20955 0.24029 -0.20955 0.25046 -0.20591 0.26434 C -0.20382 0.28238 -0.20018 0.30389 -0.19393 0.32008 C -0.18976 0.34413 -0.17848 0.36656 -0.16563 0.38367 C -0.16042 0.39061 -0.15243 0.39454 -0.14618 0.39963 C -0.13542 0.40819 -0.1257 0.4216 -0.11337 0.4253 C -0.10452 0.43363 -0.0941 0.43802 -0.08351 0.44126 C -0.06771 0.45167 -0.05434 0.44635 -0.03577 0.44519 C -0.02188 0.44265 -0.00729 0.44057 0.00607 0.43525 C 0.02291 0.42854 0.00364 0.4334 0.02239 0.42947 C 0.03073 0.42484 0.03923 0.42368 0.04774 0.41952 C 0.05885 0.41397 0.07152 0.4105 0.08211 0.40356 C 0.09027 0.39824 0.09757 0.39408 0.10607 0.38969 C 0.11198 0.38136 0.12239 0.37789 0.12986 0.37165 C 0.13541 0.36702 0.13941 0.36055 0.14479 0.35569 C 0.15277 0.33441 0.14218 0.36055 0.15225 0.34182 C 0.15659 0.33372 0.15937 0.32123 0.16128 0.31198 C 0.16284 0.30481 0.16562 0.29024 0.16562 0.29024 C 0.16753 0.26411 0.16614 0.23983 0.16128 0.21462 C 0.16007 0.20814 0.15781 0.19172 0.15521 0.18478 C 0.15364 0.18062 0.1493 0.17299 0.1493 0.17299 C 0.14705 0.16166 0.14184 0.1538 0.13889 0.14316 C 0.13819 0.14061 0.13836 0.13738 0.13732 0.13506 C 0.13628 0.13252 0.13402 0.13136 0.13281 0.12905 C 0.12604 0.11633 0.12222 0.10222 0.11198 0.09343 C 0.10816 0.08557 0.10364 0.08187 0.09861 0.0754 C 0.08819 0.06175 0.10382 0.07794 0.09114 0.0636 C 0.0809 0.05204 0.06961 0.03909 0.05677 0.03377 C 0.04288 0.02151 0.02656 0.02151 0.01041 0.01989 C 0.00694 0.02059 0.00312 0.01989 1.94444E-6 0.02174 C -0.00157 0.02267 -0.00382 0.02567 -0.00295 0.02775 C -0.00226 0.0296 0.00156 0.02567 0.00156 0.02567 " pathEditMode="fixed" ptsTypes="fffffffffffffffffffffffffffffffffffffffffffffffffffffff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6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→ Edge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Topological invariant /</a:t>
            </a:r>
            <a:r>
              <a:rPr lang="en-US" dirty="0" err="1"/>
              <a:t>C</a:t>
            </a:r>
            <a:r>
              <a:rPr lang="en-US" dirty="0" err="1" smtClean="0"/>
              <a:t>hern</a:t>
            </a:r>
            <a:r>
              <a:rPr lang="en-US" dirty="0" smtClean="0"/>
              <a:t> number – non-local operator</a:t>
            </a:r>
            <a:r>
              <a:rPr lang="en-CA" dirty="0" smtClean="0"/>
              <a:t>, integer.</a:t>
            </a:r>
          </a:p>
          <a:p>
            <a:r>
              <a:rPr lang="en-US" dirty="0" smtClean="0"/>
              <a:t>Cannot change smoothly → gap closes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581400"/>
            <a:ext cx="5305425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03052" y="3594626"/>
            <a:ext cx="676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Δ(x)</a:t>
            </a: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86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err="1" smtClean="0"/>
              <a:t>Majorana</a:t>
            </a:r>
            <a:r>
              <a:rPr lang="en-US" sz="4900" dirty="0" smtClean="0"/>
              <a:t> Fermions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Wanted since 1937!</a:t>
            </a:r>
            <a:endParaRPr lang="en-CA" dirty="0"/>
          </a:p>
        </p:txBody>
      </p:sp>
      <p:pic>
        <p:nvPicPr>
          <p:cNvPr id="9" name="Picture 2" descr="http://img2.timeinc.net/health/images/slides/looking-in-mirror-4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28" y="27432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95398" y="5809565"/>
            <a:ext cx="1739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Fermion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46162" y="5486400"/>
            <a:ext cx="3648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Majorana</a:t>
            </a:r>
            <a:r>
              <a:rPr lang="en-US" sz="3600" dirty="0" smtClean="0"/>
              <a:t> Fermion</a:t>
            </a:r>
            <a:endParaRPr lang="en-CA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493" y="2781300"/>
            <a:ext cx="3771900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02218" y="5812690"/>
            <a:ext cx="2148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Majorana</a:t>
            </a:r>
            <a:endParaRPr lang="en-CA" sz="3600" dirty="0">
              <a:solidFill>
                <a:srgbClr val="FF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89" y="1650384"/>
            <a:ext cx="1930309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50384"/>
            <a:ext cx="406717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625" y="1650384"/>
            <a:ext cx="182880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70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900" dirty="0" err="1" smtClean="0"/>
              <a:t>Majorana</a:t>
            </a:r>
            <a:r>
              <a:rPr lang="en-US" sz="4900" dirty="0" smtClean="0"/>
              <a:t> statistics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76400"/>
                <a:ext cx="8229600" cy="609599"/>
              </a:xfrm>
            </p:spPr>
            <p:txBody>
              <a:bodyPr/>
              <a:lstStyle/>
              <a:p>
                <a:r>
                  <a:rPr lang="en-US" dirty="0" smtClean="0"/>
                  <a:t>Non-</a:t>
                </a:r>
                <a:r>
                  <a:rPr lang="en-US" dirty="0" err="1" smtClean="0"/>
                  <a:t>Abelian</a:t>
                </a:r>
                <a:r>
                  <a:rPr lang="en-US" dirty="0" smtClean="0"/>
                  <a:t> statistics: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𝜓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⟶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𝜓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′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76400"/>
                <a:ext cx="8229600" cy="609599"/>
              </a:xfrm>
              <a:blipFill rotWithShape="1">
                <a:blip r:embed="rId2"/>
                <a:stretch>
                  <a:fillRect l="-1630" t="-12000" b="-29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lowchart: Connector 12"/>
          <p:cNvSpPr/>
          <p:nvPr/>
        </p:nvSpPr>
        <p:spPr>
          <a:xfrm>
            <a:off x="2209800" y="274320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Flowchart: Connector 13"/>
          <p:cNvSpPr/>
          <p:nvPr/>
        </p:nvSpPr>
        <p:spPr>
          <a:xfrm>
            <a:off x="5257800" y="276048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4"/>
              <p:cNvSpPr txBox="1">
                <a:spLocks/>
              </p:cNvSpPr>
              <p:nvPr/>
            </p:nvSpPr>
            <p:spPr>
              <a:xfrm>
                <a:off x="457200" y="3505200"/>
                <a:ext cx="8534400" cy="3200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Bosons </a:t>
                </a:r>
                <a:r>
                  <a:rPr lang="en-US" dirty="0"/>
                  <a:t>: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𝜓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𝜓</m:t>
                    </m:r>
                  </m:oMath>
                </a14:m>
                <a:r>
                  <a:rPr lang="en-US" dirty="0" smtClean="0"/>
                  <a:t> , </a:t>
                </a:r>
                <a:br>
                  <a:rPr lang="en-US" dirty="0" smtClean="0"/>
                </a:br>
                <a:r>
                  <a:rPr lang="en-US" dirty="0" smtClean="0"/>
                  <a:t>Fermions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𝜓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⟶−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𝜓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dirty="0" smtClean="0"/>
                  <a:t> </a:t>
                </a:r>
                <a:br>
                  <a:rPr lang="en-US" dirty="0" smtClean="0"/>
                </a:br>
                <a:r>
                  <a:rPr lang="en-US" dirty="0" smtClean="0"/>
                  <a:t>Anyons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𝜓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⟶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𝜑</m:t>
                        </m:r>
                      </m:sup>
                    </m:sSup>
                    <m:r>
                      <a:rPr lang="en-US" i="1">
                        <a:latin typeface="Cambria Math"/>
                        <a:ea typeface="Cambria Math"/>
                      </a:rPr>
                      <m:t>𝜓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r>
                  <a:rPr lang="en-US" dirty="0" smtClean="0"/>
                  <a:t>Non-</a:t>
                </a:r>
                <a:r>
                  <a:rPr lang="en-US" dirty="0" err="1" smtClean="0"/>
                  <a:t>abelian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Anyons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𝜓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⟶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𝜓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</m:oMath>
                </a14:m>
                <a:endParaRPr lang="en-US" dirty="0" smtClean="0">
                  <a:ea typeface="Cambria Math"/>
                </a:endParaRPr>
              </a:p>
              <a:p>
                <a:r>
                  <a:rPr lang="en-US" dirty="0" smtClean="0"/>
                  <a:t>A fermion: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b="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  <m:r>
                      <a:rPr lang="en-U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𝑖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  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  <m:r>
                      <a:rPr lang="en-US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𝑖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i="1" dirty="0" smtClean="0"/>
                  <a:t>Is it useful? </a:t>
                </a:r>
              </a:p>
            </p:txBody>
          </p:sp>
        </mc:Choice>
        <mc:Fallback xmlns="">
          <p:sp>
            <p:nvSpPr>
              <p:cNvPr id="17" name="Content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505200"/>
                <a:ext cx="8534400" cy="3200400"/>
              </a:xfrm>
              <a:prstGeom prst="rect">
                <a:avLst/>
              </a:prstGeom>
              <a:blipFill rotWithShape="1">
                <a:blip r:embed="rId3"/>
                <a:stretch>
                  <a:fillRect l="-1571" t="-3810" b="-26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926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50786E-6 L -0.06701 -0.04001 C -0.08108 -0.04903 -0.10208 -0.05388 -0.12396 -0.05388 C -0.14896 -0.05388 -0.16892 -0.04903 -0.18299 -0.04001 L -0.25 -1.50786E-6 " pathEditMode="relative" rAng="10800000" ptsTypes="FffFF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26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7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274638"/>
            <a:ext cx="7481455" cy="1143000"/>
          </a:xfrm>
        </p:spPr>
        <p:txBody>
          <a:bodyPr/>
          <a:lstStyle/>
          <a:p>
            <a:r>
              <a:rPr lang="en-US" dirty="0" smtClean="0"/>
              <a:t>Topological superconductors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534400" cy="48006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Pairing order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~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&lt;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The topology is a k-space vortex in the order parameter.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  <a:ea typeface="Cambria Math"/>
                          </a:rPr>
                          <m:t>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~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endParaRPr lang="en-US" b="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𝑡𝑔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𝐼𝑚</m:t>
                        </m:r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∆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𝑅𝑒</m:t>
                        </m:r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∆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534400" cy="4800600"/>
              </a:xfrm>
              <a:blipFill rotWithShape="1">
                <a:blip r:embed="rId2"/>
                <a:stretch>
                  <a:fillRect l="-1571" t="-152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0"/>
            <a:ext cx="3244850" cy="32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5813425" y="3603625"/>
            <a:ext cx="2133600" cy="2133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095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25680</TotalTime>
  <Words>636</Words>
  <Application>Microsoft Office PowerPoint</Application>
  <PresentationFormat>On-screen Show (4:3)</PresentationFormat>
  <Paragraphs>144</Paragraphs>
  <Slides>32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Collaborators</vt:lpstr>
      <vt:lpstr>Paradigm shift in CM physics</vt:lpstr>
      <vt:lpstr>2 level system 1d</vt:lpstr>
      <vt:lpstr>2 level system 2d</vt:lpstr>
      <vt:lpstr>Bulk → Edge</vt:lpstr>
      <vt:lpstr>Majorana Fermions Wanted since 1937!</vt:lpstr>
      <vt:lpstr>Majorana statistics</vt:lpstr>
      <vt:lpstr>Topological superconductors</vt:lpstr>
      <vt:lpstr>Topo Insulator → Topo Superconductor</vt:lpstr>
      <vt:lpstr>Dirac point in 2d</vt:lpstr>
      <vt:lpstr>Superconductivity + Dirac</vt:lpstr>
      <vt:lpstr>Spin-orbit semiconductors</vt:lpstr>
      <vt:lpstr>Proximity effect driven superconductivity</vt:lpstr>
      <vt:lpstr>1D topo-superconductivity</vt:lpstr>
      <vt:lpstr>Interaction driven superconductivity?</vt:lpstr>
      <vt:lpstr>Interaction driven topological superconductivity </vt:lpstr>
      <vt:lpstr>Interaction driven topological superconductivity </vt:lpstr>
      <vt:lpstr>Phase diagram</vt:lpstr>
      <vt:lpstr>Strong coupling treatment</vt:lpstr>
      <vt:lpstr>At half filling</vt:lpstr>
      <vt:lpstr>½ filling phase diagram</vt:lpstr>
      <vt:lpstr>At half filling</vt:lpstr>
      <vt:lpstr>Ansatz vs. Monte-Carlo</vt:lpstr>
      <vt:lpstr>Away from ½ filling: Gutzwiller projected variational wavefunction</vt:lpstr>
      <vt:lpstr>Gutzwiller Approximation</vt:lpstr>
      <vt:lpstr>Strong coupling treatment</vt:lpstr>
      <vt:lpstr>Interacting topological systems</vt:lpstr>
      <vt:lpstr>Entanglement entropy</vt:lpstr>
      <vt:lpstr>Signatures of topology in S_A</vt:lpstr>
      <vt:lpstr>Entanglement spectrum</vt:lpstr>
      <vt:lpstr>Summary and Outlook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Topology in Condensed Matter</dc:title>
  <dc:creator>Administrator</dc:creator>
  <cp:lastModifiedBy>Tami</cp:lastModifiedBy>
  <cp:revision>239</cp:revision>
  <dcterms:created xsi:type="dcterms:W3CDTF">2012-01-13T23:08:09Z</dcterms:created>
  <dcterms:modified xsi:type="dcterms:W3CDTF">2014-06-16T03:23:25Z</dcterms:modified>
</cp:coreProperties>
</file>