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notesMasterIdLst>
    <p:notesMasterId r:id="rId26"/>
  </p:notesMasterIdLst>
  <p:handoutMasterIdLst>
    <p:handoutMasterId r:id="rId27"/>
  </p:handoutMasterIdLst>
  <p:sldIdLst>
    <p:sldId id="259" r:id="rId2"/>
    <p:sldId id="348" r:id="rId3"/>
    <p:sldId id="337" r:id="rId4"/>
    <p:sldId id="360" r:id="rId5"/>
    <p:sldId id="338" r:id="rId6"/>
    <p:sldId id="346" r:id="rId7"/>
    <p:sldId id="351" r:id="rId8"/>
    <p:sldId id="352" r:id="rId9"/>
    <p:sldId id="358" r:id="rId10"/>
    <p:sldId id="329" r:id="rId11"/>
    <p:sldId id="354" r:id="rId12"/>
    <p:sldId id="359" r:id="rId13"/>
    <p:sldId id="362" r:id="rId14"/>
    <p:sldId id="341" r:id="rId15"/>
    <p:sldId id="283" r:id="rId16"/>
    <p:sldId id="361" r:id="rId17"/>
    <p:sldId id="363" r:id="rId18"/>
    <p:sldId id="364" r:id="rId19"/>
    <p:sldId id="336" r:id="rId20"/>
    <p:sldId id="291" r:id="rId21"/>
    <p:sldId id="256" r:id="rId22"/>
    <p:sldId id="342" r:id="rId23"/>
    <p:sldId id="345" r:id="rId24"/>
    <p:sldId id="263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1" charset="0"/>
        <a:ea typeface="ヒラギノ角ゴ Pro W3" pitchFamily="-111" charset="-128"/>
        <a:cs typeface="ヒラギノ角ゴ Pro W3" pitchFamily="-11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66"/>
    <a:srgbClr val="00000F"/>
    <a:srgbClr val="00001F"/>
    <a:srgbClr val="00002E"/>
    <a:srgbClr val="0000FF"/>
    <a:srgbClr val="514843"/>
    <a:srgbClr val="847470"/>
    <a:srgbClr val="95938E"/>
    <a:srgbClr val="E7E7E4"/>
    <a:srgbClr val="4F49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1" autoAdjust="0"/>
    <p:restoredTop sz="94649" autoAdjust="0"/>
  </p:normalViewPr>
  <p:slideViewPr>
    <p:cSldViewPr snapToGrid="0" snapToObjects="1">
      <p:cViewPr>
        <p:scale>
          <a:sx n="90" d="100"/>
          <a:sy n="90" d="100"/>
        </p:scale>
        <p:origin x="-105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BAD7AC66-19B7-6345-9F32-F7B9834B9AA7}" type="datetime1">
              <a:rPr lang="en-US"/>
              <a:pPr>
                <a:defRPr/>
              </a:pPr>
              <a:t>2014-06-15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7E8EB5D5-35E0-754F-83D8-591221026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3872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04D4055B-F5A6-A04E-9D38-48EB1FF2AB30}" type="datetime1">
              <a:rPr lang="en-US"/>
              <a:pPr>
                <a:defRPr/>
              </a:pPr>
              <a:t>2014-06-15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41DFB216-66E3-514B-BDCF-9CBADA758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213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jpeg"/><Relationship Id="rId18" Type="http://schemas.openxmlformats.org/officeDocument/2006/relationships/image" Target="../media/image18.png"/><Relationship Id="rId19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jpeg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jpeg"/><Relationship Id="rId18" Type="http://schemas.openxmlformats.org/officeDocument/2006/relationships/image" Target="../media/image18.png"/><Relationship Id="rId19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CA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CA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CA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i="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</a:t>
            </a:r>
            <a:r>
              <a:rPr lang="en-US" sz="600" i="0" baseline="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Science for Canada</a:t>
            </a:r>
          </a:p>
          <a:p>
            <a:pPr marL="0" marR="0" indent="0" algn="l" defTabSz="457200" rtl="0" eaLnBrk="1" fontAlgn="base" latinLnBrk="0" hangingPunct="1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kern="12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kern="12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kern="12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kern="12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CA" noProof="0" smtClean="0"/>
              <a:t>Click icon to add table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CA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xfrm>
            <a:off x="496888" y="6396038"/>
            <a:ext cx="14160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30964-2B91-D141-B55B-D0CB432DA43A}" type="datetime4">
              <a:rPr lang="en-US"/>
              <a:pPr>
                <a:defRPr/>
              </a:pPr>
              <a:t>June 15, 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xfrm>
            <a:off x="2057400" y="6400800"/>
            <a:ext cx="5029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7207250" y="6400800"/>
            <a:ext cx="14398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CA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5"/>
          </p:nvPr>
        </p:nvSpPr>
        <p:spPr>
          <a:xfrm>
            <a:off x="496888" y="6396038"/>
            <a:ext cx="14160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1F08B-C7F5-DD4E-8E16-9F46CFC19D92}" type="datetime4">
              <a:rPr lang="en-US"/>
              <a:pPr>
                <a:defRPr/>
              </a:pPr>
              <a:t>June 15, 2014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6"/>
          </p:nvPr>
        </p:nvSpPr>
        <p:spPr>
          <a:xfrm>
            <a:off x="2057400" y="6400800"/>
            <a:ext cx="5029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7207250" y="6400800"/>
            <a:ext cx="14398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</a:t>
            </a:r>
            <a:r>
              <a:rPr lang="en-US" sz="7000" baseline="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 </a:t>
            </a: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you!</a:t>
            </a:r>
          </a:p>
          <a:p>
            <a:pPr algn="ctr">
              <a:defRPr/>
            </a:pPr>
            <a:r>
              <a:rPr lang="en-US" sz="7000" dirty="0" smtClean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42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Group 66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68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70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75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3" name="TextBox 82"/>
          <p:cNvSpPr txBox="1"/>
          <p:nvPr userDrawn="1"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</a:pPr>
            <a:r>
              <a:rPr lang="en-US" sz="800" b="0" dirty="0" smtClean="0">
                <a:solidFill>
                  <a:schemeClr val="bg1"/>
                </a:solidFill>
              </a:rPr>
              <a:t>TRIUMF: Alberta | British Columbia | Calgary  Carleton | Guelph | Manitoba | McMaster  Montréal | Northern British Columbia </a:t>
            </a:r>
            <a:r>
              <a:rPr lang="en-US" sz="800" b="0" baseline="0" dirty="0" smtClean="0">
                <a:solidFill>
                  <a:schemeClr val="bg1"/>
                </a:solidFill>
              </a:rPr>
              <a:t>| </a:t>
            </a:r>
            <a:r>
              <a:rPr lang="en-US" sz="800" b="0" dirty="0" smtClean="0">
                <a:solidFill>
                  <a:schemeClr val="bg1"/>
                </a:solidFill>
              </a:rPr>
              <a:t>Queen’s Regina | Saint Mary’s | Simon Fraser | Toronto Victoria | Winnipeg | York</a:t>
            </a:r>
            <a:endParaRPr lang="en-US" sz="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</a:t>
            </a:r>
            <a:r>
              <a:rPr lang="en-US" sz="6200" baseline="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 </a:t>
            </a: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you!</a:t>
            </a:r>
          </a:p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</a:pPr>
            <a:r>
              <a:rPr lang="en-US" sz="800" b="0" dirty="0" smtClean="0">
                <a:solidFill>
                  <a:schemeClr val="bg1"/>
                </a:solidFill>
              </a:rPr>
              <a:t>TRIUMF: Alberta | British Columbia | Calgary  Carleton | Guelph | Manitoba | McMaster  Montréal | Northern British Columbia </a:t>
            </a:r>
            <a:r>
              <a:rPr lang="en-US" sz="800" b="0" baseline="0" dirty="0" smtClean="0">
                <a:solidFill>
                  <a:schemeClr val="bg1"/>
                </a:solidFill>
              </a:rPr>
              <a:t>| </a:t>
            </a:r>
            <a:r>
              <a:rPr lang="en-US" sz="800" b="0" dirty="0" smtClean="0">
                <a:solidFill>
                  <a:schemeClr val="bg1"/>
                </a:solidFill>
              </a:rPr>
              <a:t>Queen’s Regina | Saint Mary’s | Simon Fraser | Toronto Victoria | Winnipeg | York</a:t>
            </a:r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113F7C"/>
                </a:solidFill>
                <a:latin typeface="Myriad Pro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Myriad Pro"/>
              <a:cs typeface="Myriad Pro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5706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1320106"/>
            <a:ext cx="7864929" cy="4308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424" tIns="45712" rIns="91424" bIns="45712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115405" y="3009305"/>
            <a:ext cx="9144000" cy="4616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424" tIns="45712" rIns="91424" bIns="45712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5429" y="214313"/>
            <a:ext cx="8273143" cy="4238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8108" y="1067099"/>
            <a:ext cx="8227786" cy="50274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38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36856"/>
            <a:ext cx="9144000" cy="64875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6888" y="6396038"/>
            <a:ext cx="14160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4E74B-82C6-BA4C-B70D-055F6875A289}" type="datetime4">
              <a:rPr lang="en-US"/>
              <a:pPr>
                <a:defRPr/>
              </a:pPr>
              <a:t>June 15, 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400800"/>
            <a:ext cx="5029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7250" y="6400800"/>
            <a:ext cx="14398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96888" y="6396038"/>
            <a:ext cx="14160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72DAB-22F3-C448-951C-B4E95EA294C7}" type="datetime4">
              <a:rPr lang="en-US"/>
              <a:pPr>
                <a:defRPr/>
              </a:pPr>
              <a:t>June 15, 2014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400800"/>
            <a:ext cx="5029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7250" y="6400800"/>
            <a:ext cx="14398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CA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96888" y="6396038"/>
            <a:ext cx="14160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65B64-7E10-554C-94F0-793D4BAC00EE}" type="datetime4">
              <a:rPr lang="en-US"/>
              <a:pPr>
                <a:defRPr/>
              </a:pPr>
              <a:t>June 15, 2014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400800"/>
            <a:ext cx="5029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7250" y="6400800"/>
            <a:ext cx="14398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76999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6400800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47113" y="6400800"/>
            <a:ext cx="39687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 userDrawn="1"/>
        </p:nvSpPr>
        <p:spPr>
          <a:xfrm>
            <a:off x="358668" y="6378902"/>
            <a:ext cx="331029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8521285" y="6378902"/>
            <a:ext cx="331029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/>
          <p:cNvSpPr>
            <a:spLocks noGrp="1" noChangeArrowheads="1"/>
          </p:cNvSpPr>
          <p:nvPr>
            <p:ph type="ftr" sz="quarter" idx="3"/>
          </p:nvPr>
        </p:nvSpPr>
        <p:spPr>
          <a:xfrm>
            <a:off x="2057400" y="6529710"/>
            <a:ext cx="5029200" cy="34734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15" name="Date Placeholder 3"/>
          <p:cNvSpPr>
            <a:spLocks noGrp="1" noChangeArrowheads="1"/>
          </p:cNvSpPr>
          <p:nvPr>
            <p:ph type="dt" sz="half" idx="2"/>
          </p:nvPr>
        </p:nvSpPr>
        <p:spPr>
          <a:xfrm>
            <a:off x="496888" y="6529710"/>
            <a:ext cx="1416050" cy="322262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2B1463BB-7169-5C46-B554-EA0DC9EE8189}" type="datetime4">
              <a:rPr lang="en-US" smtClean="0"/>
              <a:pPr>
                <a:defRPr/>
              </a:pPr>
              <a:t>June 15, 2014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2" r:id="rId3"/>
    <p:sldLayoutId id="2147483943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945" r:id="rId13"/>
    <p:sldLayoutId id="2147483946" r:id="rId14"/>
    <p:sldLayoutId id="2147483947" r:id="rId15"/>
    <p:sldLayoutId id="2147483950" r:id="rId16"/>
  </p:sldLayoutIdLst>
  <p:hf hd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emf"/><Relationship Id="rId3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2.png"/><Relationship Id="rId3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emf"/><Relationship Id="rId3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3"/>
          <p:cNvSpPr txBox="1"/>
          <p:nvPr/>
        </p:nvSpPr>
        <p:spPr>
          <a:xfrm>
            <a:off x="247680" y="3581280"/>
            <a:ext cx="6076440" cy="456840"/>
          </a:xfrm>
          <a:prstGeom prst="rect">
            <a:avLst/>
          </a:prstGeom>
        </p:spPr>
      </p:sp>
      <p:sp>
        <p:nvSpPr>
          <p:cNvPr id="64" name="TextShape 4"/>
          <p:cNvSpPr txBox="1"/>
          <p:nvPr/>
        </p:nvSpPr>
        <p:spPr>
          <a:xfrm>
            <a:off x="247680" y="4343400"/>
            <a:ext cx="6076440" cy="533160"/>
          </a:xfrm>
          <a:prstGeom prst="rect">
            <a:avLst/>
          </a:prstGeom>
        </p:spPr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64511" y="2410168"/>
            <a:ext cx="5638450" cy="1341438"/>
          </a:xfrm>
        </p:spPr>
        <p:txBody>
          <a:bodyPr/>
          <a:lstStyle/>
          <a:p>
            <a:pPr algn="l"/>
            <a:r>
              <a:rPr lang="en-CA" dirty="0" smtClean="0"/>
              <a:t>Measurement </a:t>
            </a:r>
            <a:r>
              <a:rPr lang="en-CA" dirty="0"/>
              <a:t>of </a:t>
            </a:r>
            <a:r>
              <a:rPr lang="en-CA" dirty="0">
                <a:solidFill>
                  <a:schemeClr val="tx2"/>
                </a:solidFill>
              </a:rPr>
              <a:t>the </a:t>
            </a:r>
            <a:r>
              <a:rPr lang="en-CA" i="1" dirty="0">
                <a:solidFill>
                  <a:schemeClr val="tx2"/>
                </a:solidFill>
              </a:rPr>
              <a:t>p</a:t>
            </a:r>
            <a:r>
              <a:rPr lang="en-CA" dirty="0">
                <a:solidFill>
                  <a:schemeClr val="tx2"/>
                </a:solidFill>
              </a:rPr>
              <a:t>-process </a:t>
            </a:r>
            <a:r>
              <a:rPr lang="en-CA" dirty="0"/>
              <a:t>branching point reaction </a:t>
            </a:r>
            <a:r>
              <a:rPr lang="en-CA" baseline="30000" dirty="0"/>
              <a:t>76</a:t>
            </a:r>
            <a:r>
              <a:rPr lang="en-CA" dirty="0"/>
              <a:t>Se(α,</a:t>
            </a:r>
            <a:r>
              <a:rPr lang="en-CA" dirty="0" err="1" smtClean="0"/>
              <a:t>γ</a:t>
            </a:r>
            <a:r>
              <a:rPr lang="en-CA" dirty="0" smtClean="0"/>
              <a:t>)</a:t>
            </a:r>
            <a:r>
              <a:rPr lang="en-CA" baseline="30000" dirty="0" smtClean="0"/>
              <a:t>80</a:t>
            </a:r>
            <a:r>
              <a:rPr lang="en-CA" dirty="0" smtClean="0"/>
              <a:t>Kr </a:t>
            </a:r>
            <a:r>
              <a:rPr lang="en-CA" dirty="0"/>
              <a:t>at DRAGON</a:t>
            </a:r>
            <a:endParaRPr lang="en-CA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dirty="0"/>
              <a:t>Jennifer </a:t>
            </a:r>
            <a:r>
              <a:rPr lang="en-CA" dirty="0" err="1" smtClean="0"/>
              <a:t>Fallis</a:t>
            </a:r>
            <a:r>
              <a:rPr lang="en-US" dirty="0" smtClean="0"/>
              <a:t> | Postdoc- DRAGON group | TRIUMF</a:t>
            </a:r>
            <a:endParaRPr lang="en-CA" dirty="0"/>
          </a:p>
        </p:txBody>
      </p:sp>
      <p:sp>
        <p:nvSpPr>
          <p:cNvPr id="13" name="CustomShape 5"/>
          <p:cNvSpPr/>
          <p:nvPr/>
        </p:nvSpPr>
        <p:spPr>
          <a:xfrm>
            <a:off x="7028640" y="4952880"/>
            <a:ext cx="1904760" cy="1676160"/>
          </a:xfrm>
          <a:prstGeom prst="rect">
            <a:avLst/>
          </a:prstGeom>
        </p:spPr>
      </p:sp>
      <p:sp>
        <p:nvSpPr>
          <p:cNvPr id="14" name="CustomShape 6"/>
          <p:cNvSpPr/>
          <p:nvPr/>
        </p:nvSpPr>
        <p:spPr>
          <a:xfrm>
            <a:off x="7028640" y="1295280"/>
            <a:ext cx="1904760" cy="1676160"/>
          </a:xfrm>
          <a:prstGeom prst="rect">
            <a:avLst/>
          </a:prstGeom>
        </p:spPr>
      </p:sp>
      <p:sp>
        <p:nvSpPr>
          <p:cNvPr id="15" name="CustomShape 7"/>
          <p:cNvSpPr/>
          <p:nvPr/>
        </p:nvSpPr>
        <p:spPr>
          <a:xfrm>
            <a:off x="7028640" y="3124080"/>
            <a:ext cx="1904760" cy="1676160"/>
          </a:xfrm>
          <a:prstGeom prst="rect">
            <a:avLst/>
          </a:prstGeom>
        </p:spPr>
      </p:sp>
      <p:pic>
        <p:nvPicPr>
          <p:cNvPr id="16" name="Picture 15"/>
          <p:cNvPicPr/>
          <p:nvPr/>
        </p:nvPicPr>
        <p:blipFill>
          <a:blip r:embed="rId2"/>
          <a:stretch>
            <a:fillRect/>
          </a:stretch>
        </p:blipFill>
        <p:spPr>
          <a:xfrm>
            <a:off x="6916320" y="1152000"/>
            <a:ext cx="2160000" cy="2160000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3"/>
          <a:stretch>
            <a:fillRect/>
          </a:stretch>
        </p:blipFill>
        <p:spPr>
          <a:xfrm>
            <a:off x="6899040" y="3346200"/>
            <a:ext cx="2175480" cy="1837800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4"/>
          <a:stretch>
            <a:fillRect/>
          </a:stretch>
        </p:blipFill>
        <p:spPr>
          <a:xfrm>
            <a:off x="6878160" y="5252400"/>
            <a:ext cx="2227680" cy="153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346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exp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4" b="2316"/>
          <a:stretch/>
        </p:blipFill>
        <p:spPr>
          <a:xfrm>
            <a:off x="4671717" y="1160358"/>
            <a:ext cx="4293541" cy="2700000"/>
          </a:xfrm>
          <a:prstGeom prst="rect">
            <a:avLst/>
          </a:prstGeom>
        </p:spPr>
      </p:pic>
      <p:pic>
        <p:nvPicPr>
          <p:cNvPr id="7" name="Picture 6" descr="drag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9" y="1316357"/>
            <a:ext cx="4367114" cy="5504007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5042369" y="1138328"/>
            <a:ext cx="1881482" cy="2351852"/>
          </a:xfrm>
          <a:prstGeom prst="roundRect">
            <a:avLst/>
          </a:prstGeom>
          <a:noFill/>
          <a:ln w="19050" cmpd="sng">
            <a:solidFill>
              <a:srgbClr val="A02A1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80074" y="1138328"/>
            <a:ext cx="2888074" cy="1138265"/>
          </a:xfrm>
          <a:prstGeom prst="line">
            <a:avLst/>
          </a:prstGeom>
          <a:ln>
            <a:solidFill>
              <a:srgbClr val="A02A1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6942665" y="1138328"/>
            <a:ext cx="1881482" cy="2351852"/>
          </a:xfrm>
          <a:prstGeom prst="roundRect">
            <a:avLst/>
          </a:prstGeom>
          <a:noFill/>
          <a:ln w="1905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405481" y="3490180"/>
            <a:ext cx="3828815" cy="3104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smtClean="0"/>
              <a:t>DRAGON high mass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62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exp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4" b="2316"/>
          <a:stretch/>
        </p:blipFill>
        <p:spPr>
          <a:xfrm>
            <a:off x="4671717" y="1160358"/>
            <a:ext cx="4293541" cy="2700000"/>
          </a:xfrm>
          <a:prstGeom prst="rect">
            <a:avLst/>
          </a:prstGeom>
        </p:spPr>
      </p:pic>
      <p:pic>
        <p:nvPicPr>
          <p:cNvPr id="21" name="Picture 20" descr="suppressio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5" b="5760"/>
          <a:stretch/>
        </p:blipFill>
        <p:spPr>
          <a:xfrm>
            <a:off x="4948296" y="3659508"/>
            <a:ext cx="4186282" cy="3178800"/>
          </a:xfrm>
          <a:prstGeom prst="rect">
            <a:avLst/>
          </a:prstGeom>
        </p:spPr>
      </p:pic>
      <p:pic>
        <p:nvPicPr>
          <p:cNvPr id="7" name="Picture 6" descr="dragon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9" y="1316357"/>
            <a:ext cx="4367114" cy="5504007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5042369" y="1138328"/>
            <a:ext cx="1881482" cy="2351852"/>
          </a:xfrm>
          <a:prstGeom prst="roundRect">
            <a:avLst/>
          </a:prstGeom>
          <a:noFill/>
          <a:ln w="19050" cmpd="sng">
            <a:solidFill>
              <a:srgbClr val="A02A1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80074" y="1138328"/>
            <a:ext cx="2888074" cy="1138265"/>
          </a:xfrm>
          <a:prstGeom prst="line">
            <a:avLst/>
          </a:prstGeom>
          <a:ln>
            <a:solidFill>
              <a:srgbClr val="A02A1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6942665" y="1138328"/>
            <a:ext cx="1881482" cy="2351852"/>
          </a:xfrm>
          <a:prstGeom prst="roundRect">
            <a:avLst/>
          </a:prstGeom>
          <a:noFill/>
          <a:ln w="1905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405481" y="3490180"/>
            <a:ext cx="3828815" cy="3104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smtClean="0"/>
              <a:t>DRAGON high mass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82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Screen Shot 2014-06-13 at 3.09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36" y="1303724"/>
            <a:ext cx="3458736" cy="259313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Screen Shot 2014-06-13 at 3.09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57" y="3896863"/>
            <a:ext cx="3451457" cy="25931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EPJfrontcover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08" y="1375930"/>
            <a:ext cx="3700535" cy="484588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Brace 9"/>
          <p:cNvSpPr/>
          <p:nvPr/>
        </p:nvSpPr>
        <p:spPr>
          <a:xfrm>
            <a:off x="4291173" y="1303724"/>
            <a:ext cx="394481" cy="5186278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4588042" y="6195639"/>
            <a:ext cx="46411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>
                <a:latin typeface="Calibri" charset="0"/>
                <a:cs typeface="Calibri" charset="0"/>
              </a:rPr>
              <a:t>A. </a:t>
            </a:r>
            <a:r>
              <a:rPr lang="en-US" sz="1400" b="1" dirty="0" smtClean="0">
                <a:latin typeface="Calibri" charset="0"/>
                <a:cs typeface="Calibri" charset="0"/>
              </a:rPr>
              <a:t>Simon, J. </a:t>
            </a:r>
            <a:r>
              <a:rPr lang="en-US" sz="1400" b="1" dirty="0" err="1" smtClean="0">
                <a:latin typeface="Calibri" charset="0"/>
                <a:cs typeface="Calibri" charset="0"/>
              </a:rPr>
              <a:t>Fallis</a:t>
            </a:r>
            <a:r>
              <a:rPr lang="en-US" sz="1400" b="1" dirty="0" smtClean="0">
                <a:latin typeface="Calibri" charset="0"/>
                <a:cs typeface="Calibri" charset="0"/>
              </a:rPr>
              <a:t> </a:t>
            </a:r>
            <a:r>
              <a:rPr lang="en-US" sz="1400" b="1" i="1" dirty="0">
                <a:latin typeface="Calibri" charset="0"/>
                <a:cs typeface="Calibri" charset="0"/>
              </a:rPr>
              <a:t>et al</a:t>
            </a:r>
            <a:r>
              <a:rPr lang="en-US" sz="1400" b="1" dirty="0">
                <a:latin typeface="Calibri" charset="0"/>
                <a:cs typeface="Calibri" charset="0"/>
              </a:rPr>
              <a:t>., Eur. Phys. J. A (2013) 49: 60</a:t>
            </a:r>
          </a:p>
        </p:txBody>
      </p:sp>
    </p:spTree>
    <p:extLst>
      <p:ext uri="{BB962C8B-B14F-4D97-AF65-F5344CB8AC3E}">
        <p14:creationId xmlns:p14="http://schemas.microsoft.com/office/powerpoint/2010/main" val="1913343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6-11 at 2.05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"/>
          <a:stretch/>
        </p:blipFill>
        <p:spPr>
          <a:xfrm>
            <a:off x="0" y="982976"/>
            <a:ext cx="9144000" cy="5425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620058">
            <a:off x="7811870" y="-165349"/>
            <a:ext cx="1713518" cy="1138351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58">
            <a:off x="7313306" y="22952"/>
            <a:ext cx="2398615" cy="139521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5977509" y="2167301"/>
            <a:ext cx="1062976" cy="0"/>
          </a:xfrm>
          <a:prstGeom prst="line">
            <a:avLst/>
          </a:prstGeom>
          <a:ln w="57150" cmpd="sng">
            <a:solidFill>
              <a:srgbClr val="FD424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2277803" y="984520"/>
            <a:ext cx="4553866" cy="4413523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246299" y="984520"/>
            <a:ext cx="4907161" cy="4413523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277803" y="984520"/>
            <a:ext cx="5157888" cy="4413523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246298" y="3627304"/>
            <a:ext cx="1919423" cy="1882128"/>
          </a:xfrm>
          <a:prstGeom prst="straightConnector1">
            <a:avLst/>
          </a:prstGeom>
          <a:ln w="76200" cmpd="sng">
            <a:solidFill>
              <a:schemeClr val="accent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618606" y="3627304"/>
            <a:ext cx="916185" cy="10475"/>
          </a:xfrm>
          <a:prstGeom prst="line">
            <a:avLst/>
          </a:prstGeom>
          <a:ln>
            <a:solidFill>
              <a:srgbClr val="BE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632871" y="984520"/>
            <a:ext cx="1074195" cy="1141364"/>
          </a:xfrm>
          <a:prstGeom prst="straightConnector1">
            <a:avLst/>
          </a:prstGeom>
          <a:ln w="76200" cmpd="sng">
            <a:solidFill>
              <a:schemeClr val="accent4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7273" y="1454645"/>
            <a:ext cx="3982505" cy="15936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58">
            <a:off x="7566525" y="-150392"/>
            <a:ext cx="2260841" cy="139521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93159" y="0"/>
            <a:ext cx="2950842" cy="984520"/>
          </a:xfrm>
          <a:prstGeom prst="rect">
            <a:avLst/>
          </a:prstGeom>
          <a:solidFill>
            <a:srgbClr val="7424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i="1" dirty="0" smtClean="0"/>
              <a:t>p</a:t>
            </a:r>
            <a:r>
              <a:rPr lang="en-US" dirty="0" smtClean="0"/>
              <a:t>-process </a:t>
            </a:r>
            <a:r>
              <a:rPr lang="en-US" dirty="0" err="1" smtClean="0"/>
              <a:t>nucleosynthesis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 rot="2381298">
            <a:off x="6794886" y="666091"/>
            <a:ext cx="772968" cy="1772507"/>
          </a:xfrm>
          <a:prstGeom prst="ellipse">
            <a:avLst/>
          </a:prstGeom>
          <a:noFill/>
          <a:ln w="57150" cmpd="sng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040485" y="1655788"/>
            <a:ext cx="1671943" cy="461665"/>
          </a:xfrm>
          <a:prstGeom prst="rect">
            <a:avLst/>
          </a:prstGeom>
          <a:solidFill>
            <a:srgbClr val="FFFFFF">
              <a:alpha val="78000"/>
            </a:srgbClr>
          </a:solidFill>
        </p:spPr>
        <p:txBody>
          <a:bodyPr wrap="none" rtlCol="0" anchor="t">
            <a:spAutoFit/>
          </a:bodyPr>
          <a:lstStyle/>
          <a:p>
            <a:r>
              <a:rPr 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</a:t>
            </a:r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-process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22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i="1" dirty="0" smtClean="0"/>
              <a:t>p</a:t>
            </a:r>
            <a:r>
              <a:rPr lang="en-US" dirty="0" smtClean="0"/>
              <a:t>-process </a:t>
            </a:r>
            <a:r>
              <a:rPr lang="en-US" dirty="0" err="1" smtClean="0"/>
              <a:t>nucleosynthesis</a:t>
            </a:r>
            <a:endParaRPr lang="en-US" dirty="0"/>
          </a:p>
        </p:txBody>
      </p:sp>
      <p:pic>
        <p:nvPicPr>
          <p:cNvPr id="4" name="Picture 3" descr="Screen Shot 2014-06-15 at 3.31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0626"/>
            <a:ext cx="9144000" cy="510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02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creen Shot 2013-05-20 at 19.47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22" y="1152254"/>
            <a:ext cx="7338338" cy="354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054" y="4633060"/>
            <a:ext cx="8855769" cy="158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200" baseline="30000" dirty="0">
                <a:solidFill>
                  <a:srgbClr val="000090"/>
                </a:solidFill>
                <a:latin typeface="Calibri" charset="0"/>
              </a:rPr>
              <a:t>80</a:t>
            </a:r>
            <a:r>
              <a:rPr lang="en-GB" sz="2200" dirty="0">
                <a:solidFill>
                  <a:srgbClr val="000090"/>
                </a:solidFill>
                <a:latin typeface="Calibri" charset="0"/>
              </a:rPr>
              <a:t>Kr is critical branching point for </a:t>
            </a:r>
            <a:r>
              <a:rPr lang="en-GB" sz="2200" baseline="30000" dirty="0">
                <a:solidFill>
                  <a:srgbClr val="000090"/>
                </a:solidFill>
                <a:latin typeface="Calibri" charset="0"/>
              </a:rPr>
              <a:t>78</a:t>
            </a:r>
            <a:r>
              <a:rPr lang="en-GB" sz="2200" dirty="0">
                <a:solidFill>
                  <a:srgbClr val="000090"/>
                </a:solidFill>
                <a:latin typeface="Calibri" charset="0"/>
              </a:rPr>
              <a:t>Kr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GB" sz="2200" dirty="0" smtClean="0">
                <a:solidFill>
                  <a:srgbClr val="000090"/>
                </a:solidFill>
                <a:latin typeface="Calibri" charset="0"/>
              </a:rPr>
              <a:t>If </a:t>
            </a:r>
            <a:r>
              <a:rPr lang="en-GB" sz="2200" dirty="0">
                <a:solidFill>
                  <a:srgbClr val="000090"/>
                </a:solidFill>
                <a:latin typeface="Calibri" charset="0"/>
              </a:rPr>
              <a:t>(</a:t>
            </a:r>
            <a:r>
              <a:rPr lang="en-GB" sz="2200" dirty="0" err="1">
                <a:solidFill>
                  <a:srgbClr val="000090"/>
                </a:solidFill>
                <a:latin typeface="Symbol" charset="0"/>
                <a:cs typeface="Symbol" charset="0"/>
              </a:rPr>
              <a:t>g,a</a:t>
            </a:r>
            <a:r>
              <a:rPr lang="en-GB" sz="2200" dirty="0">
                <a:solidFill>
                  <a:srgbClr val="000090"/>
                </a:solidFill>
                <a:latin typeface="Symbol" charset="0"/>
                <a:cs typeface="Symbol" charset="0"/>
              </a:rPr>
              <a:t>)</a:t>
            </a:r>
            <a:r>
              <a:rPr lang="en-GB" sz="2200" dirty="0">
                <a:solidFill>
                  <a:srgbClr val="000090"/>
                </a:solidFill>
                <a:latin typeface="Calibri" charset="0"/>
              </a:rPr>
              <a:t>/(</a:t>
            </a:r>
            <a:r>
              <a:rPr lang="en-GB" sz="2200" dirty="0" err="1">
                <a:solidFill>
                  <a:srgbClr val="000090"/>
                </a:solidFill>
                <a:latin typeface="Symbol" charset="0"/>
                <a:cs typeface="Symbol" charset="0"/>
              </a:rPr>
              <a:t>g</a:t>
            </a:r>
            <a:r>
              <a:rPr lang="en-GB" sz="2200" dirty="0" err="1">
                <a:solidFill>
                  <a:srgbClr val="000090"/>
                </a:solidFill>
                <a:latin typeface="Calibri" charset="0"/>
              </a:rPr>
              <a:t>,p</a:t>
            </a:r>
            <a:r>
              <a:rPr lang="en-GB" sz="2200" dirty="0">
                <a:solidFill>
                  <a:srgbClr val="000090"/>
                </a:solidFill>
                <a:latin typeface="Calibri" charset="0"/>
              </a:rPr>
              <a:t>) dominate, flow of material is deflected away from </a:t>
            </a:r>
            <a:r>
              <a:rPr lang="en-GB" sz="2200" baseline="30000" dirty="0">
                <a:solidFill>
                  <a:srgbClr val="000090"/>
                </a:solidFill>
                <a:latin typeface="Calibri" charset="0"/>
              </a:rPr>
              <a:t>78</a:t>
            </a:r>
            <a:r>
              <a:rPr lang="en-GB" sz="2200" dirty="0">
                <a:solidFill>
                  <a:srgbClr val="000090"/>
                </a:solidFill>
                <a:latin typeface="Calibri" charset="0"/>
              </a:rPr>
              <a:t>Kr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GB" sz="2200" dirty="0" smtClean="0">
                <a:solidFill>
                  <a:srgbClr val="000090"/>
                </a:solidFill>
                <a:latin typeface="Calibri" charset="0"/>
              </a:rPr>
              <a:t>If </a:t>
            </a:r>
            <a:r>
              <a:rPr lang="en-GB" sz="2200" dirty="0">
                <a:solidFill>
                  <a:srgbClr val="000090"/>
                </a:solidFill>
                <a:latin typeface="Calibri" charset="0"/>
              </a:rPr>
              <a:t>(</a:t>
            </a:r>
            <a:r>
              <a:rPr lang="en-GB" sz="2200" dirty="0" err="1">
                <a:solidFill>
                  <a:srgbClr val="000090"/>
                </a:solidFill>
                <a:latin typeface="Symbol" charset="0"/>
                <a:cs typeface="Symbol" charset="0"/>
              </a:rPr>
              <a:t>g</a:t>
            </a:r>
            <a:r>
              <a:rPr lang="en-GB" sz="2200" dirty="0" err="1">
                <a:solidFill>
                  <a:srgbClr val="000090"/>
                </a:solidFill>
                <a:latin typeface="Calibri" charset="0"/>
              </a:rPr>
              <a:t>,n</a:t>
            </a:r>
            <a:r>
              <a:rPr lang="en-GB" sz="2200" dirty="0">
                <a:solidFill>
                  <a:srgbClr val="000090"/>
                </a:solidFill>
                <a:latin typeface="Calibri" charset="0"/>
              </a:rPr>
              <a:t>) dominates, flow moves towards </a:t>
            </a:r>
            <a:r>
              <a:rPr lang="en-GB" sz="2200" baseline="30000" dirty="0">
                <a:solidFill>
                  <a:srgbClr val="000090"/>
                </a:solidFill>
                <a:latin typeface="Calibri" charset="0"/>
              </a:rPr>
              <a:t>78</a:t>
            </a:r>
            <a:r>
              <a:rPr lang="en-GB" sz="2200" dirty="0">
                <a:solidFill>
                  <a:srgbClr val="000090"/>
                </a:solidFill>
                <a:latin typeface="Calibri" charset="0"/>
              </a:rPr>
              <a:t>Kr</a:t>
            </a:r>
            <a:endParaRPr lang="en-GB" sz="2200" dirty="0">
              <a:solidFill>
                <a:srgbClr val="0000FF"/>
              </a:solidFill>
              <a:latin typeface="Calibri" charset="0"/>
            </a:endParaRPr>
          </a:p>
          <a:p>
            <a:endParaRPr lang="en-US" sz="2200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baseline="30000" dirty="0"/>
              <a:t>76</a:t>
            </a:r>
            <a:r>
              <a:rPr lang="en-US" dirty="0"/>
              <a:t>Se(</a:t>
            </a:r>
            <a:r>
              <a:rPr lang="en-US" dirty="0">
                <a:latin typeface="Times New Roman"/>
                <a:ea typeface="Times New Roman"/>
              </a:rPr>
              <a:t>α</a:t>
            </a:r>
            <a:r>
              <a:rPr lang="en-US" dirty="0"/>
              <a:t>,</a:t>
            </a:r>
            <a:r>
              <a:rPr lang="en-US" dirty="0">
                <a:latin typeface="Symbol"/>
              </a:rPr>
              <a:t></a:t>
            </a:r>
            <a:r>
              <a:rPr lang="en-US" dirty="0"/>
              <a:t>)</a:t>
            </a:r>
            <a:r>
              <a:rPr lang="en-US" baseline="30000" dirty="0" smtClean="0"/>
              <a:t>80</a:t>
            </a:r>
            <a:r>
              <a:rPr lang="en-US" dirty="0" smtClean="0"/>
              <a:t>Kr and </a:t>
            </a:r>
            <a:r>
              <a:rPr lang="en-US" i="1" dirty="0" smtClean="0"/>
              <a:t>p</a:t>
            </a:r>
            <a:r>
              <a:rPr lang="en-US" dirty="0" smtClean="0"/>
              <a:t>-process </a:t>
            </a:r>
            <a:r>
              <a:rPr lang="en-US" dirty="0" err="1" smtClean="0"/>
              <a:t>nucleosynthesis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165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74" y="1476841"/>
            <a:ext cx="8337926" cy="5207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“Problems persist with α-captures at energies and in the mass region relevant for the </a:t>
            </a:r>
            <a:r>
              <a:rPr lang="en-US" sz="2400" dirty="0" err="1"/>
              <a:t>γ</a:t>
            </a:r>
            <a:r>
              <a:rPr lang="en-US" sz="2400" dirty="0" smtClean="0"/>
              <a:t>-process.  Comparisons of theoretical data with the few available data at low energies revealed a mixed pattern of good reproductions and maximally 2 – 3 times </a:t>
            </a:r>
            <a:r>
              <a:rPr lang="en-US" sz="2400" dirty="0" err="1" smtClean="0"/>
              <a:t>overprediction</a:t>
            </a:r>
            <a:r>
              <a:rPr lang="en-US" sz="2400" dirty="0" smtClean="0"/>
              <a:t> of the (</a:t>
            </a:r>
            <a:r>
              <a:rPr lang="en-US" sz="2400" dirty="0"/>
              <a:t>α</a:t>
            </a:r>
            <a:r>
              <a:rPr lang="en-US" sz="2400" dirty="0" smtClean="0"/>
              <a:t>,</a:t>
            </a:r>
            <a:r>
              <a:rPr lang="en-US" sz="2400" dirty="0" err="1" smtClean="0"/>
              <a:t>γ</a:t>
            </a:r>
            <a:r>
              <a:rPr lang="en-US" sz="2400" dirty="0" smtClean="0"/>
              <a:t>) cross sections when using a standard [optical] potential”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“Data for the (</a:t>
            </a:r>
            <a:r>
              <a:rPr lang="en-US" sz="2400" dirty="0"/>
              <a:t>α</a:t>
            </a:r>
            <a:r>
              <a:rPr lang="en-US" sz="2400" dirty="0" smtClean="0"/>
              <a:t>,</a:t>
            </a:r>
            <a:r>
              <a:rPr lang="en-US" sz="2400" dirty="0" err="1" smtClean="0"/>
              <a:t>γ</a:t>
            </a:r>
            <a:r>
              <a:rPr lang="en-US" sz="2400" dirty="0" smtClean="0"/>
              <a:t>) reactions are… scarce, leaving the theoretical reaction rate calculations largely untested”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r">
              <a:buNone/>
            </a:pPr>
            <a:r>
              <a:rPr lang="en-US" sz="2400" dirty="0" smtClean="0"/>
              <a:t>- T. Rauscher </a:t>
            </a:r>
            <a:r>
              <a:rPr lang="en-US" sz="2400" i="1" dirty="0" smtClean="0"/>
              <a:t>et al.</a:t>
            </a:r>
            <a:r>
              <a:rPr lang="en-US" sz="2400" dirty="0" smtClean="0"/>
              <a:t>, Rep. </a:t>
            </a:r>
            <a:r>
              <a:rPr lang="en-US" sz="2400" dirty="0" err="1" smtClean="0"/>
              <a:t>Prog</a:t>
            </a:r>
            <a:r>
              <a:rPr lang="en-US" sz="2400" dirty="0" smtClean="0"/>
              <a:t>. Phys. </a:t>
            </a:r>
            <a:r>
              <a:rPr lang="en-US" sz="2400" b="1" dirty="0" smtClean="0"/>
              <a:t>76</a:t>
            </a:r>
            <a:r>
              <a:rPr lang="en-US" sz="2400" dirty="0" smtClean="0"/>
              <a:t>, 066201 (2013)</a:t>
            </a:r>
            <a:endParaRPr lang="en-US" sz="24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baseline="30000" dirty="0"/>
              <a:t>76</a:t>
            </a:r>
            <a:r>
              <a:rPr lang="en-US" dirty="0"/>
              <a:t>Se(</a:t>
            </a:r>
            <a:r>
              <a:rPr lang="en-US" dirty="0">
                <a:latin typeface="Times New Roman"/>
                <a:ea typeface="Times New Roman"/>
              </a:rPr>
              <a:t>α</a:t>
            </a:r>
            <a:r>
              <a:rPr lang="en-US" dirty="0"/>
              <a:t>,</a:t>
            </a:r>
            <a:r>
              <a:rPr lang="en-US" dirty="0">
                <a:latin typeface="Symbol"/>
              </a:rPr>
              <a:t></a:t>
            </a:r>
            <a:r>
              <a:rPr lang="en-US" dirty="0"/>
              <a:t>)</a:t>
            </a:r>
            <a:r>
              <a:rPr lang="en-US" baseline="30000" dirty="0" smtClean="0"/>
              <a:t>80</a:t>
            </a:r>
            <a:r>
              <a:rPr lang="en-US" dirty="0" smtClean="0"/>
              <a:t>Kr and </a:t>
            </a:r>
            <a:r>
              <a:rPr lang="en-US" i="1" dirty="0" smtClean="0"/>
              <a:t>p</a:t>
            </a:r>
            <a:r>
              <a:rPr lang="en-US" dirty="0" smtClean="0"/>
              <a:t>-process </a:t>
            </a:r>
            <a:r>
              <a:rPr lang="en-US" dirty="0" err="1" smtClean="0"/>
              <a:t>nucleosynthesis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8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74" y="1295400"/>
            <a:ext cx="8337926" cy="5207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“Problems persist with a-captures at energies and in the mass region relevant for the g-process.  Comparisons of theoretical data with the few available data at low energies revealed a mixed pattern of good reproductions and maximally 2 – 3 times </a:t>
            </a:r>
            <a:r>
              <a:rPr lang="en-US" sz="2400" dirty="0" err="1" smtClean="0"/>
              <a:t>overprediction</a:t>
            </a:r>
            <a:r>
              <a:rPr lang="en-US" sz="2400" dirty="0" smtClean="0"/>
              <a:t> of the (</a:t>
            </a:r>
            <a:r>
              <a:rPr lang="en-US" sz="2400" dirty="0" err="1" smtClean="0"/>
              <a:t>a,g</a:t>
            </a:r>
            <a:r>
              <a:rPr lang="en-US" sz="2400" dirty="0" smtClean="0"/>
              <a:t>) cross sections when using a standard [optical] potential”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“Data for the (</a:t>
            </a:r>
            <a:r>
              <a:rPr lang="en-US" sz="2400" dirty="0" err="1" smtClean="0"/>
              <a:t>a,g</a:t>
            </a:r>
            <a:r>
              <a:rPr lang="en-US" sz="2400" dirty="0" smtClean="0"/>
              <a:t>) reactions are… scarce, leaving the theoretical reaction rate calculations largely untested”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r">
              <a:buNone/>
            </a:pPr>
            <a:r>
              <a:rPr lang="en-US" sz="2400" dirty="0" smtClean="0"/>
              <a:t>- T. Rauscher </a:t>
            </a:r>
            <a:r>
              <a:rPr lang="en-US" sz="2400" i="1" dirty="0" smtClean="0"/>
              <a:t>et al.</a:t>
            </a:r>
            <a:r>
              <a:rPr lang="en-US" sz="2400" dirty="0" smtClean="0"/>
              <a:t>, Rep. </a:t>
            </a:r>
            <a:r>
              <a:rPr lang="en-US" sz="2400" dirty="0" err="1" smtClean="0"/>
              <a:t>Prog</a:t>
            </a:r>
            <a:r>
              <a:rPr lang="en-US" sz="2400" dirty="0" smtClean="0"/>
              <a:t>. Phys. </a:t>
            </a:r>
            <a:r>
              <a:rPr lang="en-US" sz="2400" b="1" dirty="0" smtClean="0"/>
              <a:t>76</a:t>
            </a:r>
            <a:r>
              <a:rPr lang="en-US" sz="2400" dirty="0" smtClean="0"/>
              <a:t>, 066201 (2013)</a:t>
            </a:r>
            <a:endParaRPr lang="en-US" sz="24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baseline="30000" dirty="0"/>
              <a:t>76</a:t>
            </a:r>
            <a:r>
              <a:rPr lang="en-US" dirty="0"/>
              <a:t>Se(</a:t>
            </a:r>
            <a:r>
              <a:rPr lang="en-US" dirty="0">
                <a:latin typeface="Times New Roman"/>
                <a:ea typeface="Times New Roman"/>
              </a:rPr>
              <a:t>α</a:t>
            </a:r>
            <a:r>
              <a:rPr lang="en-US" dirty="0"/>
              <a:t>,</a:t>
            </a:r>
            <a:r>
              <a:rPr lang="en-US" dirty="0">
                <a:latin typeface="Symbol"/>
              </a:rPr>
              <a:t></a:t>
            </a:r>
            <a:r>
              <a:rPr lang="en-US" dirty="0"/>
              <a:t>)</a:t>
            </a:r>
            <a:r>
              <a:rPr lang="en-US" baseline="30000" dirty="0" smtClean="0"/>
              <a:t>80</a:t>
            </a:r>
            <a:r>
              <a:rPr lang="en-US" dirty="0" smtClean="0"/>
              <a:t>Kr and </a:t>
            </a:r>
            <a:r>
              <a:rPr lang="en-US" i="1" dirty="0" smtClean="0"/>
              <a:t>p</a:t>
            </a:r>
            <a:r>
              <a:rPr lang="en-US" dirty="0" smtClean="0"/>
              <a:t>-process </a:t>
            </a:r>
            <a:r>
              <a:rPr lang="en-US" dirty="0" err="1" smtClean="0"/>
              <a:t>nucleosynthesis</a:t>
            </a:r>
            <a:endParaRPr lang="en-US" dirty="0"/>
          </a:p>
        </p:txBody>
      </p:sp>
      <p:pic>
        <p:nvPicPr>
          <p:cNvPr id="5" name="Picture 4" descr="Screen Shot 2014-06-15 at 4.07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9384"/>
            <a:ext cx="9144000" cy="4386146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627974" y="4089329"/>
            <a:ext cx="2860771" cy="1842291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7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6-15 at 7.46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38" y="1251876"/>
            <a:ext cx="4746602" cy="30157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7300" y="4117238"/>
            <a:ext cx="3921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Separator TOF [channels]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998413" y="2549976"/>
            <a:ext cx="2603452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MCP TOF [channels]</a:t>
            </a:r>
            <a:endParaRPr lang="en-US" sz="1400" dirty="0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5103940" y="1217195"/>
            <a:ext cx="408139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dirty="0"/>
              <a:t>Beam intensity 2</a:t>
            </a:r>
            <a:r>
              <a:rPr lang="en-US" sz="1400" dirty="0"/>
              <a:t>x</a:t>
            </a:r>
            <a:r>
              <a:rPr lang="en-US" sz="1800" dirty="0"/>
              <a:t>10</a:t>
            </a:r>
            <a:r>
              <a:rPr lang="en-US" sz="1800" baseline="30000" dirty="0"/>
              <a:t>10</a:t>
            </a:r>
            <a:r>
              <a:rPr lang="en-US" sz="1800" dirty="0"/>
              <a:t> </a:t>
            </a:r>
            <a:r>
              <a:rPr lang="en-US" sz="1800" dirty="0" err="1" smtClean="0"/>
              <a:t>pps</a:t>
            </a:r>
            <a:endParaRPr lang="en-US" sz="1800" dirty="0" smtClean="0"/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Measurement at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lab</a:t>
            </a:r>
            <a:r>
              <a:rPr lang="en-US" sz="1800" baseline="-25000" dirty="0" smtClean="0"/>
              <a:t>  </a:t>
            </a:r>
            <a:r>
              <a:rPr lang="en-US" sz="1800" dirty="0" smtClean="0"/>
              <a:t> = 1.5 MeV/u</a:t>
            </a:r>
          </a:p>
          <a:p>
            <a:pPr eaLnBrk="1" hangingPunct="1"/>
            <a:r>
              <a:rPr lang="en-US" sz="1800" dirty="0" smtClean="0"/>
              <a:t>Gamow Window for 1.8 – 3 GK</a:t>
            </a:r>
          </a:p>
          <a:p>
            <a:pPr eaLnBrk="1" hangingPunct="1"/>
            <a:r>
              <a:rPr lang="en-US" sz="1800" dirty="0"/>
              <a:t>	</a:t>
            </a:r>
            <a:r>
              <a:rPr lang="en-US" sz="1800" dirty="0" smtClean="0"/>
              <a:t>			 =&gt; 1.0 – 2.3 MeV/u </a:t>
            </a:r>
            <a:endParaRPr lang="en-US" sz="1800" dirty="0" smtClean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baseline="30000" dirty="0"/>
              <a:t>76</a:t>
            </a:r>
            <a:r>
              <a:rPr lang="en-US" dirty="0"/>
              <a:t>Se(</a:t>
            </a:r>
            <a:r>
              <a:rPr lang="en-US" dirty="0">
                <a:latin typeface="Times New Roman"/>
                <a:ea typeface="Times New Roman"/>
              </a:rPr>
              <a:t>α</a:t>
            </a:r>
            <a:r>
              <a:rPr lang="en-US" dirty="0"/>
              <a:t>,</a:t>
            </a:r>
            <a:r>
              <a:rPr lang="en-US" dirty="0">
                <a:latin typeface="Symbol"/>
              </a:rPr>
              <a:t></a:t>
            </a:r>
            <a:r>
              <a:rPr lang="en-US" dirty="0"/>
              <a:t>)</a:t>
            </a:r>
            <a:r>
              <a:rPr lang="en-US" baseline="30000" dirty="0" smtClean="0"/>
              <a:t>80</a:t>
            </a:r>
            <a:r>
              <a:rPr lang="en-US" dirty="0" smtClean="0"/>
              <a:t>Kr results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381543" y="2778394"/>
            <a:ext cx="7305257" cy="4096065"/>
            <a:chOff x="1381543" y="2778394"/>
            <a:chExt cx="7305257" cy="4096065"/>
          </a:xfrm>
        </p:grpSpPr>
        <p:grpSp>
          <p:nvGrpSpPr>
            <p:cNvPr id="10" name="Group 9"/>
            <p:cNvGrpSpPr/>
            <p:nvPr/>
          </p:nvGrpSpPr>
          <p:grpSpPr>
            <a:xfrm>
              <a:off x="2488123" y="2778394"/>
              <a:ext cx="6198677" cy="4096065"/>
              <a:chOff x="2488123" y="2778394"/>
              <a:chExt cx="6198677" cy="4096065"/>
            </a:xfrm>
          </p:grpSpPr>
          <p:pic>
            <p:nvPicPr>
              <p:cNvPr id="7" name="Picture 6" descr="Screen Shot 2014-06-15 at 7.54.23 PM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98767" y="2778394"/>
                <a:ext cx="5888033" cy="3981907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3363149" y="6535905"/>
                <a:ext cx="520520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ΔE (IC anodes 0 and 1) [channels]</a:t>
                </a:r>
                <a:endParaRPr lang="en-US" sz="16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6200000">
                <a:off x="778644" y="4487873"/>
                <a:ext cx="3757511" cy="33855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ΔE (IC anodes 2 and 3) [channels]</a:t>
                </a:r>
                <a:endParaRPr lang="en-US" sz="1600" dirty="0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381543" y="2778394"/>
              <a:ext cx="84622" cy="501443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02087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6" descr="cs_vs_NS_1.5_1.43MeV_76Sea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3" b="1972"/>
          <a:stretch/>
        </p:blipFill>
        <p:spPr bwMode="auto">
          <a:xfrm>
            <a:off x="0" y="921269"/>
            <a:ext cx="9144000" cy="47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" y="1075469"/>
            <a:ext cx="5715000" cy="2123658"/>
          </a:xfrm>
          <a:prstGeom prst="rect">
            <a:avLst/>
          </a:prstGeom>
          <a:noFill/>
          <a:scene3d>
            <a:camera prst="orthographicFront">
              <a:rot lat="0" lon="0" rev="2220000"/>
            </a:camera>
            <a:lightRig rig="threePt" dir="t"/>
          </a:scene3d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-1" charset="0"/>
                <a:ea typeface="Arial" pitchFamily="-1" charset="0"/>
                <a:cs typeface="Arial" pitchFamily="-1" charset="0"/>
              </a:rPr>
              <a:t>Very Preliminary!</a:t>
            </a:r>
          </a:p>
        </p:txBody>
      </p:sp>
      <p:sp>
        <p:nvSpPr>
          <p:cNvPr id="53252" name="TextBox 4"/>
          <p:cNvSpPr txBox="1">
            <a:spLocks noChangeArrowheads="1"/>
          </p:cNvSpPr>
          <p:nvPr/>
        </p:nvSpPr>
        <p:spPr bwMode="auto">
          <a:xfrm>
            <a:off x="5502361" y="4820848"/>
            <a:ext cx="19294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Courtesy of Charlie Akers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5369" y="5699854"/>
            <a:ext cx="8805591" cy="1250615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Charge </a:t>
            </a:r>
            <a:r>
              <a:rPr lang="en-US" sz="2000" b="1" dirty="0"/>
              <a:t>state distributions still to be measured  </a:t>
            </a:r>
            <a:r>
              <a:rPr lang="en-US" sz="2000" dirty="0"/>
              <a:t>- Scheduled for late June</a:t>
            </a:r>
          </a:p>
          <a:p>
            <a:r>
              <a:rPr lang="en-US" sz="2000" b="1" dirty="0" err="1" smtClean="0"/>
              <a:t>γ</a:t>
            </a:r>
            <a:r>
              <a:rPr lang="en-US" sz="2000" b="1" dirty="0" smtClean="0"/>
              <a:t>-decay </a:t>
            </a:r>
            <a:r>
              <a:rPr lang="en-US" sz="2000" b="1" dirty="0"/>
              <a:t>scheme </a:t>
            </a:r>
            <a:r>
              <a:rPr lang="en-US" sz="2000" b="1" dirty="0" smtClean="0"/>
              <a:t>(which affects BGO array efficiency) unknown </a:t>
            </a:r>
            <a:r>
              <a:rPr lang="en-US" sz="2000" dirty="0"/>
              <a:t>– </a:t>
            </a:r>
            <a:r>
              <a:rPr lang="en-US" sz="2000" dirty="0" smtClean="0"/>
              <a:t>						Likelihood analysis of GEANT3 simulations </a:t>
            </a:r>
            <a:r>
              <a:rPr lang="en-US" sz="2000" dirty="0"/>
              <a:t>is underway</a:t>
            </a:r>
          </a:p>
          <a:p>
            <a:endParaRPr lang="en-US" sz="2000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baseline="30000" dirty="0"/>
              <a:t>76</a:t>
            </a:r>
            <a:r>
              <a:rPr lang="en-US" dirty="0"/>
              <a:t>Se(</a:t>
            </a:r>
            <a:r>
              <a:rPr lang="en-US" dirty="0">
                <a:latin typeface="Times New Roman"/>
                <a:ea typeface="Times New Roman"/>
              </a:rPr>
              <a:t>α</a:t>
            </a:r>
            <a:r>
              <a:rPr lang="en-US" dirty="0"/>
              <a:t>,</a:t>
            </a:r>
            <a:r>
              <a:rPr lang="en-US" dirty="0">
                <a:latin typeface="Symbol"/>
              </a:rPr>
              <a:t></a:t>
            </a:r>
            <a:r>
              <a:rPr lang="en-US" dirty="0"/>
              <a:t>)</a:t>
            </a:r>
            <a:r>
              <a:rPr lang="en-US" baseline="30000" dirty="0" smtClean="0"/>
              <a:t>80</a:t>
            </a:r>
            <a:r>
              <a:rPr lang="en-US" dirty="0" smtClean="0"/>
              <a:t>Kr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62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4-06-11 at 2.05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"/>
          <a:stretch/>
        </p:blipFill>
        <p:spPr>
          <a:xfrm>
            <a:off x="0" y="982976"/>
            <a:ext cx="9144000" cy="5425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407" y="982977"/>
            <a:ext cx="9144000" cy="263382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76697" y="3026266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10283" y="3169259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46887" y="2896456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15189" y="2764758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84406" y="2631570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843869" y="3293438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975567" y="3425136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095054" y="3556436"/>
            <a:ext cx="3289761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254973" y="3692059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377264" y="3810425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679232" y="2471651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26101" y="1194740"/>
            <a:ext cx="8802770" cy="5128257"/>
            <a:chOff x="226101" y="1194740"/>
            <a:chExt cx="8802770" cy="5128257"/>
          </a:xfrm>
        </p:grpSpPr>
        <p:sp>
          <p:nvSpPr>
            <p:cNvPr id="8" name="TextBox 7"/>
            <p:cNvSpPr txBox="1"/>
            <p:nvPr/>
          </p:nvSpPr>
          <p:spPr>
            <a:xfrm>
              <a:off x="226101" y="1194740"/>
              <a:ext cx="844114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DRAGON was designed to study nuclear reactions in novae:</a:t>
              </a:r>
            </a:p>
            <a:p>
              <a:r>
                <a:rPr lang="en-US" dirty="0" smtClean="0"/>
                <a:t>  		(</a:t>
              </a:r>
              <a:r>
                <a:rPr lang="en-US" dirty="0" err="1" smtClean="0"/>
                <a:t>p,γ</a:t>
              </a:r>
              <a:r>
                <a:rPr lang="en-US" dirty="0" smtClean="0"/>
                <a:t>) and (α,</a:t>
              </a:r>
              <a:r>
                <a:rPr lang="en-US" dirty="0" err="1" smtClean="0"/>
                <a:t>γ</a:t>
              </a:r>
              <a:r>
                <a:rPr lang="en-US" dirty="0" smtClean="0"/>
                <a:t>) reactions</a:t>
              </a:r>
            </a:p>
            <a:p>
              <a:r>
                <a:rPr lang="en-US" dirty="0"/>
                <a:t>	</a:t>
              </a:r>
              <a:r>
                <a:rPr lang="en-US" dirty="0" smtClean="0"/>
                <a:t>	using </a:t>
              </a:r>
              <a:r>
                <a:rPr lang="en-US" dirty="0" smtClean="0"/>
                <a:t>original ISAC</a:t>
              </a:r>
              <a:r>
                <a:rPr lang="en-US" dirty="0" smtClean="0"/>
                <a:t>-I beams </a:t>
              </a:r>
              <a:endParaRPr lang="en-US" dirty="0" smtClean="0"/>
            </a:p>
            <a:p>
              <a:r>
                <a:rPr lang="en-US" dirty="0"/>
                <a:t>	</a:t>
              </a:r>
              <a:r>
                <a:rPr lang="en-US" dirty="0" smtClean="0"/>
                <a:t>		</a:t>
              </a:r>
              <a:r>
                <a:rPr lang="en-US" dirty="0" smtClean="0"/>
                <a:t>(A &lt; 30 </a:t>
              </a:r>
              <a:r>
                <a:rPr lang="en-US" dirty="0" smtClean="0"/>
                <a:t>at 150 – 1500 </a:t>
              </a:r>
              <a:r>
                <a:rPr lang="en-US" dirty="0" err="1" smtClean="0"/>
                <a:t>keV</a:t>
              </a:r>
              <a:r>
                <a:rPr lang="en-US" dirty="0" smtClean="0"/>
                <a:t>/u)  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77230" y="3462914"/>
              <a:ext cx="41900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4"/>
                  </a:solidFill>
                </a:rPr>
                <a:t>Nova </a:t>
              </a:r>
              <a:r>
                <a:rPr lang="en-US" sz="1400" dirty="0" err="1" smtClean="0">
                  <a:solidFill>
                    <a:schemeClr val="accent4"/>
                  </a:solidFill>
                </a:rPr>
                <a:t>nucleosynthesis</a:t>
              </a:r>
              <a:r>
                <a:rPr lang="en-US" sz="1400" dirty="0" smtClean="0">
                  <a:solidFill>
                    <a:schemeClr val="accent4"/>
                  </a:solidFill>
                </a:rPr>
                <a:t> thought to terminate at </a:t>
              </a:r>
              <a:r>
                <a:rPr lang="en-US" sz="1400" baseline="30000" dirty="0" smtClean="0">
                  <a:solidFill>
                    <a:schemeClr val="accent4"/>
                  </a:solidFill>
                </a:rPr>
                <a:t>40</a:t>
              </a:r>
              <a:r>
                <a:rPr lang="en-US" sz="1400" dirty="0" smtClean="0">
                  <a:solidFill>
                    <a:schemeClr val="accent4"/>
                  </a:solidFill>
                </a:rPr>
                <a:t>Ca</a:t>
              </a:r>
              <a:endParaRPr lang="en-US" sz="1400" dirty="0">
                <a:solidFill>
                  <a:schemeClr val="accent4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741335" y="4291672"/>
              <a:ext cx="428753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aseline="30000" dirty="0" smtClean="0"/>
                <a:t>    21</a:t>
              </a:r>
              <a:r>
                <a:rPr lang="en-US" sz="1400" dirty="0" smtClean="0"/>
                <a:t>Na</a:t>
              </a:r>
              <a:r>
                <a:rPr lang="en-US" sz="1400" dirty="0" smtClean="0"/>
                <a:t>(p</a:t>
              </a:r>
              <a:r>
                <a:rPr lang="en-US" sz="1400" dirty="0" smtClean="0"/>
                <a:t>,</a:t>
              </a:r>
              <a:r>
                <a:rPr lang="el-GR" sz="1400" dirty="0" smtClean="0"/>
                <a:t>γ</a:t>
              </a:r>
              <a:r>
                <a:rPr lang="en-US" sz="1400" dirty="0" smtClean="0"/>
                <a:t>)</a:t>
              </a:r>
              <a:r>
                <a:rPr lang="en-US" sz="1400" baseline="30000" dirty="0" smtClean="0"/>
                <a:t>22</a:t>
              </a:r>
              <a:r>
                <a:rPr lang="en-US" sz="1400" dirty="0" smtClean="0"/>
                <a:t>Mg 	– </a:t>
              </a:r>
              <a:r>
                <a:rPr lang="en-US" sz="1400" dirty="0"/>
                <a:t>S. Bishop </a:t>
              </a:r>
              <a:r>
                <a:rPr lang="en-US" sz="1400" i="1" dirty="0"/>
                <a:t>et al</a:t>
              </a:r>
              <a:r>
                <a:rPr lang="en-US" sz="1400" dirty="0" smtClean="0"/>
                <a:t>.  PRL (2003) </a:t>
              </a:r>
              <a:endParaRPr lang="en-US" sz="1400" dirty="0" smtClean="0"/>
            </a:p>
            <a:p>
              <a:r>
                <a:rPr lang="en-US" sz="1400" baseline="30000" dirty="0"/>
                <a:t>	</a:t>
              </a:r>
              <a:r>
                <a:rPr lang="en-US" sz="1400" baseline="30000" dirty="0" smtClean="0"/>
                <a:t>		</a:t>
              </a:r>
              <a:r>
                <a:rPr lang="en-US" sz="1400" dirty="0" smtClean="0"/>
                <a:t>     	–  </a:t>
              </a:r>
              <a:r>
                <a:rPr lang="en-US" sz="1400" dirty="0"/>
                <a:t>J. </a:t>
              </a:r>
              <a:r>
                <a:rPr lang="en-US" sz="1400" dirty="0" err="1"/>
                <a:t>D’Auria</a:t>
              </a:r>
              <a:r>
                <a:rPr lang="en-US" sz="1400" dirty="0"/>
                <a:t> </a:t>
              </a:r>
              <a:r>
                <a:rPr lang="en-US" sz="1400" i="1" dirty="0"/>
                <a:t>et al</a:t>
              </a:r>
              <a:r>
                <a:rPr lang="en-US" sz="1400" dirty="0" smtClean="0"/>
                <a:t>. PRC (2004)</a:t>
              </a:r>
              <a:endParaRPr lang="en-US" sz="1400" dirty="0" smtClean="0"/>
            </a:p>
            <a:p>
              <a:r>
                <a:rPr lang="en-US" sz="1400" baseline="30000" dirty="0" smtClean="0"/>
                <a:t>    26</a:t>
              </a:r>
              <a:r>
                <a:rPr lang="en-US" sz="1400" dirty="0" smtClean="0"/>
                <a:t>Al</a:t>
              </a:r>
              <a:r>
                <a:rPr lang="en-US" sz="1400" dirty="0" smtClean="0"/>
                <a:t>(p</a:t>
              </a:r>
              <a:r>
                <a:rPr lang="en-US" sz="1400" dirty="0" smtClean="0"/>
                <a:t>,</a:t>
              </a:r>
              <a:r>
                <a:rPr lang="el-GR" sz="1400" dirty="0" smtClean="0"/>
                <a:t>γ</a:t>
              </a:r>
              <a:r>
                <a:rPr lang="en-US" sz="1400" dirty="0" smtClean="0"/>
                <a:t>)</a:t>
              </a:r>
              <a:r>
                <a:rPr lang="en-US" sz="1400" baseline="30000" dirty="0" smtClean="0"/>
                <a:t>27</a:t>
              </a:r>
              <a:r>
                <a:rPr lang="en-US" sz="1400" dirty="0" smtClean="0"/>
                <a:t>Si     	–  C</a:t>
              </a:r>
              <a:r>
                <a:rPr lang="en-US" sz="1400" dirty="0"/>
                <a:t>. Ruiz </a:t>
              </a:r>
              <a:r>
                <a:rPr lang="en-US" sz="1400" i="1" dirty="0"/>
                <a:t>et al</a:t>
              </a:r>
              <a:r>
                <a:rPr lang="en-US" sz="1400" dirty="0" smtClean="0"/>
                <a:t>. PRL (2006)</a:t>
              </a:r>
              <a:endParaRPr lang="en-US" sz="1400" dirty="0" smtClean="0"/>
            </a:p>
            <a:p>
              <a:r>
                <a:rPr lang="en-US" sz="1400" baseline="30000" dirty="0" smtClean="0"/>
                <a:t>    23</a:t>
              </a:r>
              <a:r>
                <a:rPr lang="en-US" sz="1400" dirty="0" smtClean="0"/>
                <a:t>Mg</a:t>
              </a:r>
              <a:r>
                <a:rPr lang="en-US" sz="1400" dirty="0" smtClean="0"/>
                <a:t>(p</a:t>
              </a:r>
              <a:r>
                <a:rPr lang="en-US" sz="1400" dirty="0" smtClean="0"/>
                <a:t>,</a:t>
              </a:r>
              <a:r>
                <a:rPr lang="el-GR" sz="1400" dirty="0" smtClean="0"/>
                <a:t>γ</a:t>
              </a:r>
              <a:r>
                <a:rPr lang="en-US" sz="1400" dirty="0" smtClean="0"/>
                <a:t>)</a:t>
              </a:r>
              <a:r>
                <a:rPr lang="en-US" sz="1400" baseline="30000" dirty="0" smtClean="0"/>
                <a:t>24</a:t>
              </a:r>
              <a:r>
                <a:rPr lang="en-US" sz="1400" dirty="0"/>
                <a:t>Al </a:t>
              </a:r>
              <a:r>
                <a:rPr lang="en-US" sz="1400" dirty="0" smtClean="0"/>
                <a:t> 	– L</a:t>
              </a:r>
              <a:r>
                <a:rPr lang="en-US" sz="1400" dirty="0"/>
                <a:t>. Erikson </a:t>
              </a:r>
              <a:r>
                <a:rPr lang="en-US" sz="1400" i="1" dirty="0"/>
                <a:t>et al</a:t>
              </a:r>
              <a:r>
                <a:rPr lang="en-US" sz="1400" i="1" dirty="0" smtClean="0"/>
                <a:t>. </a:t>
              </a:r>
              <a:r>
                <a:rPr lang="en-US" sz="1400" dirty="0" smtClean="0"/>
                <a:t> PRC (2010)</a:t>
              </a:r>
            </a:p>
            <a:p>
              <a:r>
                <a:rPr lang="en-US" sz="1400" baseline="30000" dirty="0" smtClean="0"/>
                <a:t>    17</a:t>
              </a:r>
              <a:r>
                <a:rPr lang="en-US" sz="1400" dirty="0" smtClean="0"/>
                <a:t>O</a:t>
              </a:r>
              <a:r>
                <a:rPr lang="en-US" sz="1400" dirty="0" smtClean="0"/>
                <a:t>(p</a:t>
              </a:r>
              <a:r>
                <a:rPr lang="en-US" sz="1400" dirty="0" smtClean="0"/>
                <a:t>,</a:t>
              </a:r>
              <a:r>
                <a:rPr lang="el-GR" sz="1400" dirty="0" smtClean="0"/>
                <a:t>γ</a:t>
              </a:r>
              <a:r>
                <a:rPr lang="en-US" sz="1400" dirty="0" smtClean="0"/>
                <a:t>)</a:t>
              </a:r>
              <a:r>
                <a:rPr lang="en-US" sz="1400" baseline="30000" dirty="0" smtClean="0"/>
                <a:t>18</a:t>
              </a:r>
              <a:r>
                <a:rPr lang="en-US" sz="1400" dirty="0" smtClean="0"/>
                <a:t>F  	–  </a:t>
              </a:r>
              <a:r>
                <a:rPr lang="en-US" sz="1400" dirty="0"/>
                <a:t>U. Hager </a:t>
              </a:r>
              <a:r>
                <a:rPr lang="en-US" sz="1400" i="1" dirty="0"/>
                <a:t>et al</a:t>
              </a:r>
              <a:r>
                <a:rPr lang="en-US" sz="1400" i="1" dirty="0" smtClean="0"/>
                <a:t>.</a:t>
              </a:r>
              <a:r>
                <a:rPr lang="en-US" sz="1400" dirty="0" smtClean="0"/>
                <a:t> PRC (2012)</a:t>
              </a:r>
              <a:endParaRPr lang="en-US" sz="1400" dirty="0" smtClean="0"/>
            </a:p>
            <a:p>
              <a:r>
                <a:rPr lang="en-US" sz="1400" baseline="30000" dirty="0" smtClean="0"/>
                <a:t>    18</a:t>
              </a:r>
              <a:r>
                <a:rPr lang="en-US" sz="1400" dirty="0" smtClean="0"/>
                <a:t>F</a:t>
              </a:r>
              <a:r>
                <a:rPr lang="en-US" sz="1400" dirty="0" smtClean="0"/>
                <a:t>(p</a:t>
              </a:r>
              <a:r>
                <a:rPr lang="en-US" sz="1400" dirty="0" smtClean="0"/>
                <a:t>,</a:t>
              </a:r>
              <a:r>
                <a:rPr lang="el-GR" sz="1400" dirty="0" smtClean="0"/>
                <a:t>γ</a:t>
              </a:r>
              <a:r>
                <a:rPr lang="en-US" sz="1400" dirty="0" smtClean="0"/>
                <a:t>)</a:t>
              </a:r>
              <a:r>
                <a:rPr lang="en-US" sz="1400" baseline="30000" dirty="0" smtClean="0"/>
                <a:t>19</a:t>
              </a:r>
              <a:r>
                <a:rPr lang="en-US" sz="1400" dirty="0" smtClean="0"/>
                <a:t>Ne  	–  </a:t>
              </a:r>
              <a:r>
                <a:rPr lang="en-US" sz="1400" dirty="0"/>
                <a:t>C. Akers </a:t>
              </a:r>
              <a:r>
                <a:rPr lang="en-US" sz="1400" i="1" dirty="0"/>
                <a:t>et al</a:t>
              </a:r>
              <a:r>
                <a:rPr lang="en-US" sz="1400" dirty="0" smtClean="0"/>
                <a:t>.  PRL (2013)</a:t>
              </a:r>
              <a:endParaRPr lang="en-US" sz="1400" dirty="0"/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endParaRPr lang="en-US" sz="1400" dirty="0"/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 flipV="1">
            <a:off x="2246298" y="3627304"/>
            <a:ext cx="1919423" cy="1882128"/>
          </a:xfrm>
          <a:prstGeom prst="straightConnector1">
            <a:avLst/>
          </a:prstGeom>
          <a:ln w="76200" cmpd="sng">
            <a:solidFill>
              <a:schemeClr val="accent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618606" y="3627304"/>
            <a:ext cx="916185" cy="10475"/>
          </a:xfrm>
          <a:prstGeom prst="line">
            <a:avLst/>
          </a:prstGeom>
          <a:ln>
            <a:solidFill>
              <a:srgbClr val="BE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95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8229" y="1894127"/>
            <a:ext cx="5222015" cy="26824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9145" y="1373478"/>
            <a:ext cx="6500682" cy="3693319"/>
          </a:xfrm>
          <a:prstGeom prst="rect">
            <a:avLst/>
          </a:prstGeom>
          <a:solidFill>
            <a:srgbClr val="FFFFFF">
              <a:alpha val="54000"/>
            </a:srgbClr>
          </a:solidFill>
        </p:spPr>
        <p:txBody>
          <a:bodyPr wrap="square" numCol="1" rtlCol="0">
            <a:spAutoFit/>
          </a:bodyPr>
          <a:lstStyle/>
          <a:p>
            <a:r>
              <a:rPr lang="en-US" sz="1800" b="1" u="sng" dirty="0" smtClean="0"/>
              <a:t>TRIUMF</a:t>
            </a:r>
          </a:p>
          <a:p>
            <a:r>
              <a:rPr lang="en-US" sz="1800" dirty="0"/>
              <a:t>C. </a:t>
            </a:r>
            <a:r>
              <a:rPr lang="en-US" sz="1800" dirty="0" smtClean="0"/>
              <a:t>Ruiz</a:t>
            </a:r>
            <a:r>
              <a:rPr lang="en-US" sz="1800" dirty="0"/>
              <a:t>, D. </a:t>
            </a:r>
            <a:r>
              <a:rPr lang="en-US" sz="1800" dirty="0" err="1"/>
              <a:t>Hutcheon</a:t>
            </a:r>
            <a:r>
              <a:rPr lang="en-US" sz="1800" dirty="0"/>
              <a:t>, G. Christian,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L</a:t>
            </a:r>
            <a:r>
              <a:rPr lang="en-US" sz="1800" dirty="0" smtClean="0"/>
              <a:t>. </a:t>
            </a:r>
            <a:r>
              <a:rPr lang="en-US" sz="1800" dirty="0" err="1" smtClean="0"/>
              <a:t>Buchmann</a:t>
            </a:r>
            <a:r>
              <a:rPr lang="en-US" sz="1800" dirty="0"/>
              <a:t>, B. </a:t>
            </a:r>
            <a:r>
              <a:rPr lang="en-US" sz="1800" dirty="0" err="1"/>
              <a:t>Davids</a:t>
            </a:r>
            <a:r>
              <a:rPr lang="en-US" sz="1800" dirty="0" smtClean="0"/>
              <a:t>, I</a:t>
            </a:r>
            <a:r>
              <a:rPr lang="en-US" sz="1800" dirty="0" smtClean="0"/>
              <a:t>. </a:t>
            </a:r>
            <a:r>
              <a:rPr lang="en-US" sz="1800" dirty="0" err="1" smtClean="0"/>
              <a:t>Dillman</a:t>
            </a:r>
            <a:r>
              <a:rPr lang="en-US" sz="1800" dirty="0" err="1"/>
              <a:t>n</a:t>
            </a:r>
            <a:r>
              <a:rPr lang="en-US" sz="1800" dirty="0" smtClean="0"/>
              <a:t>, </a:t>
            </a:r>
          </a:p>
          <a:p>
            <a:r>
              <a:rPr lang="en-US" sz="1800" dirty="0" smtClean="0"/>
              <a:t>A</a:t>
            </a:r>
            <a:r>
              <a:rPr lang="en-US" sz="1800" dirty="0" smtClean="0"/>
              <a:t>. Rojas</a:t>
            </a:r>
          </a:p>
          <a:p>
            <a:endParaRPr lang="en-US" sz="1800" u="sng" dirty="0" smtClean="0"/>
          </a:p>
          <a:p>
            <a:r>
              <a:rPr lang="en-US" sz="1800" u="sng" dirty="0" smtClean="0"/>
              <a:t>Colorado School of Mines</a:t>
            </a:r>
          </a:p>
          <a:p>
            <a:r>
              <a:rPr lang="en-US" sz="1800" dirty="0" smtClean="0"/>
              <a:t>U. </a:t>
            </a:r>
            <a:r>
              <a:rPr lang="en-US" sz="1800" dirty="0" err="1" smtClean="0"/>
              <a:t>Greife</a:t>
            </a:r>
            <a:r>
              <a:rPr lang="en-US" sz="1800" dirty="0" smtClean="0"/>
              <a:t>, U. Hager, P. O’Malley, D. Connolly</a:t>
            </a:r>
            <a:endParaRPr lang="en-US" sz="1800" dirty="0"/>
          </a:p>
          <a:p>
            <a:endParaRPr lang="en-US" sz="1800" u="sng" dirty="0" smtClean="0"/>
          </a:p>
          <a:p>
            <a:r>
              <a:rPr lang="en-US" sz="1800" u="sng" dirty="0" smtClean="0"/>
              <a:t>University of York</a:t>
            </a:r>
          </a:p>
          <a:p>
            <a:r>
              <a:rPr lang="en-US" sz="1800" dirty="0" smtClean="0"/>
              <a:t>B. Fulton, </a:t>
            </a:r>
            <a:r>
              <a:rPr lang="en-US" sz="1800" b="1" dirty="0" smtClean="0">
                <a:solidFill>
                  <a:srgbClr val="0000FF"/>
                </a:solidFill>
              </a:rPr>
              <a:t>A. Laird</a:t>
            </a:r>
            <a:r>
              <a:rPr lang="en-US" sz="1800" dirty="0" smtClean="0"/>
              <a:t>, C. Akers, J. Riley</a:t>
            </a:r>
            <a:endParaRPr lang="en-US" sz="1800" u="sng" dirty="0" smtClean="0"/>
          </a:p>
          <a:p>
            <a:endParaRPr lang="en-US" sz="1800" u="sng" dirty="0" smtClean="0"/>
          </a:p>
          <a:p>
            <a:r>
              <a:rPr lang="en-US" sz="1800" u="sng" dirty="0" smtClean="0"/>
              <a:t>Michigan State University</a:t>
            </a:r>
          </a:p>
          <a:p>
            <a:r>
              <a:rPr lang="en-US" sz="1800" b="1" dirty="0" smtClean="0">
                <a:solidFill>
                  <a:srgbClr val="0000FF"/>
                </a:solidFill>
              </a:rPr>
              <a:t>A. </a:t>
            </a:r>
            <a:r>
              <a:rPr lang="en-US" sz="1800" b="1" dirty="0" err="1" smtClean="0">
                <a:solidFill>
                  <a:srgbClr val="0000FF"/>
                </a:solidFill>
              </a:rPr>
              <a:t>Spyrou</a:t>
            </a:r>
            <a:r>
              <a:rPr lang="en-US" sz="1800" b="1" dirty="0" smtClean="0">
                <a:solidFill>
                  <a:srgbClr val="0000FF"/>
                </a:solidFill>
              </a:rPr>
              <a:t>, A. </a:t>
            </a:r>
            <a:r>
              <a:rPr lang="en-US" sz="1800" b="1" dirty="0" smtClean="0">
                <a:solidFill>
                  <a:srgbClr val="0000FF"/>
                </a:solidFill>
              </a:rPr>
              <a:t>Simon, </a:t>
            </a:r>
            <a:r>
              <a:rPr lang="en-US" sz="1800" dirty="0" smtClean="0"/>
              <a:t>S. Quinn</a:t>
            </a:r>
            <a:endParaRPr lang="en-US" sz="1800" dirty="0" smtClean="0"/>
          </a:p>
        </p:txBody>
      </p:sp>
      <p:pic>
        <p:nvPicPr>
          <p:cNvPr id="5" name="Picture 2" descr="C:\Documents and Settings\amlaird\My Documents\Presentations\Dragon-fi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282" y="1164123"/>
            <a:ext cx="1676400" cy="1676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141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58216" y="2004533"/>
            <a:ext cx="8853714" cy="4643438"/>
            <a:chOff x="76200" y="1295400"/>
            <a:chExt cx="9296400" cy="4953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4286" t="23658" r="22857" b="18948"/>
            <a:stretch/>
          </p:blipFill>
          <p:spPr>
            <a:xfrm>
              <a:off x="625754" y="1524000"/>
              <a:ext cx="8746846" cy="4175238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>
            <a:xfrm flipV="1">
              <a:off x="567793" y="3579242"/>
              <a:ext cx="0" cy="224765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567793" y="5826901"/>
              <a:ext cx="312607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 rot="16200000">
              <a:off x="-939267" y="4434162"/>
              <a:ext cx="2443882" cy="412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00" dirty="0"/>
                <a:t>Proton Number (</a:t>
              </a:r>
              <a:r>
                <a:rPr lang="en-US" sz="1900" i="1" dirty="0"/>
                <a:t>Z)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7793" y="5826901"/>
              <a:ext cx="2586215" cy="4214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00" dirty="0"/>
                <a:t>Neutron Number (</a:t>
              </a:r>
              <a:r>
                <a:rPr lang="en-US" sz="1900" i="1" dirty="0"/>
                <a:t>N)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15000" y="1295400"/>
              <a:ext cx="506828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00" dirty="0"/>
                <a:t>Pb</a:t>
              </a:r>
              <a:endParaRPr lang="en-US" sz="2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90088" y="5431536"/>
              <a:ext cx="492462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00" dirty="0"/>
                <a:t>Fe</a:t>
              </a:r>
              <a:endParaRPr lang="en-US" sz="2600" dirty="0"/>
            </a:p>
          </p:txBody>
        </p:sp>
      </p:grpSp>
      <p:sp>
        <p:nvSpPr>
          <p:cNvPr id="12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i="1" dirty="0" smtClean="0"/>
              <a:t>p</a:t>
            </a:r>
            <a:r>
              <a:rPr lang="en-US" dirty="0" smtClean="0"/>
              <a:t>-process </a:t>
            </a:r>
            <a:r>
              <a:rPr lang="en-US" dirty="0" err="1" smtClean="0"/>
              <a:t>nucleosynthesis</a:t>
            </a:r>
            <a:endParaRPr lang="en-US" dirty="0"/>
          </a:p>
        </p:txBody>
      </p:sp>
      <p:pic>
        <p:nvPicPr>
          <p:cNvPr id="13" name="Picture 12" descr="Screen Shot 2014-06-15 at 3.31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1766"/>
            <a:ext cx="4155740" cy="232036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106962" y="5209337"/>
            <a:ext cx="826385" cy="322325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158216" y="3189096"/>
            <a:ext cx="1948746" cy="202024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33347" y="2554163"/>
            <a:ext cx="356978" cy="265517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14478" y="4542283"/>
            <a:ext cx="3829522" cy="2221128"/>
          </a:xfrm>
          <a:prstGeom prst="rect">
            <a:avLst/>
          </a:prstGeom>
          <a:noFill/>
        </p:spPr>
        <p:txBody>
          <a:bodyPr wrap="none" lIns="86493" tIns="43247" rIns="86493" bIns="43247" rtlCol="0">
            <a:spAutoFit/>
          </a:bodyPr>
          <a:lstStyle/>
          <a:p>
            <a:pPr algn="ctr">
              <a:spcAft>
                <a:spcPts val="1135"/>
              </a:spcAft>
            </a:pPr>
            <a:r>
              <a:rPr lang="en-US" sz="2300" u="sng" dirty="0">
                <a:latin typeface="+mj-lt"/>
              </a:rPr>
              <a:t>Proposed scenarios</a:t>
            </a:r>
          </a:p>
          <a:p>
            <a:pPr marL="172986" indent="-324349">
              <a:spcAft>
                <a:spcPts val="568"/>
              </a:spcAft>
              <a:buFont typeface="Arial" panose="020B0604020202020204" pitchFamily="34" charset="0"/>
              <a:buChar char="•"/>
            </a:pPr>
            <a:r>
              <a:rPr lang="en-US" sz="2300" dirty="0">
                <a:latin typeface="+mj-lt"/>
              </a:rPr>
              <a:t>O/Ne layer of Type II SN</a:t>
            </a:r>
          </a:p>
          <a:p>
            <a:pPr marL="172986" indent="-324349">
              <a:spcAft>
                <a:spcPts val="568"/>
              </a:spcAft>
              <a:buFont typeface="Arial" panose="020B0604020202020204" pitchFamily="34" charset="0"/>
              <a:buChar char="•"/>
            </a:pPr>
            <a:r>
              <a:rPr lang="en-US" sz="2300" dirty="0">
                <a:latin typeface="+mj-lt"/>
              </a:rPr>
              <a:t>Type </a:t>
            </a:r>
            <a:r>
              <a:rPr lang="en-US" sz="2300" dirty="0" err="1">
                <a:latin typeface="+mj-lt"/>
              </a:rPr>
              <a:t>Ia</a:t>
            </a:r>
            <a:r>
              <a:rPr lang="en-US" sz="2300" dirty="0">
                <a:latin typeface="+mj-lt"/>
              </a:rPr>
              <a:t> SN</a:t>
            </a:r>
          </a:p>
          <a:p>
            <a:pPr marL="172986" indent="-324349">
              <a:spcAft>
                <a:spcPts val="568"/>
              </a:spcAft>
              <a:buFont typeface="Arial" panose="020B0604020202020204" pitchFamily="34" charset="0"/>
              <a:buChar char="•"/>
            </a:pPr>
            <a:r>
              <a:rPr lang="en-US" sz="2300" i="1" dirty="0">
                <a:latin typeface="+mj-lt"/>
              </a:rPr>
              <a:t>ν-</a:t>
            </a:r>
            <a:r>
              <a:rPr lang="en-US" sz="2300" dirty="0">
                <a:latin typeface="+mj-lt"/>
              </a:rPr>
              <a:t>driven winds of Type II SN</a:t>
            </a:r>
          </a:p>
          <a:p>
            <a:pPr marL="172986" indent="-324349">
              <a:spcAft>
                <a:spcPts val="568"/>
              </a:spcAft>
              <a:buFont typeface="Arial" panose="020B0604020202020204" pitchFamily="34" charset="0"/>
              <a:buChar char="•"/>
            </a:pPr>
            <a:r>
              <a:rPr lang="en-US" sz="2300" dirty="0">
                <a:latin typeface="+mj-lt"/>
              </a:rPr>
              <a:t>Accreting neutron stars</a:t>
            </a:r>
          </a:p>
        </p:txBody>
      </p:sp>
    </p:spTree>
    <p:extLst>
      <p:ext uri="{BB962C8B-B14F-4D97-AF65-F5344CB8AC3E}">
        <p14:creationId xmlns:p14="http://schemas.microsoft.com/office/powerpoint/2010/main" val="2084673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63776" y="1187214"/>
            <a:ext cx="9199264" cy="5051870"/>
            <a:chOff x="-372035" y="1165622"/>
            <a:chExt cx="9487035" cy="5065315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4409" t="12944" r="26833" b="63730"/>
            <a:stretch>
              <a:fillRect/>
            </a:stretch>
          </p:blipFill>
          <p:spPr bwMode="auto">
            <a:xfrm>
              <a:off x="3186783" y="1165622"/>
              <a:ext cx="5928217" cy="2005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4409" t="42720" r="26581" b="35617"/>
            <a:stretch>
              <a:fillRect/>
            </a:stretch>
          </p:blipFill>
          <p:spPr bwMode="auto">
            <a:xfrm>
              <a:off x="1371600" y="2835669"/>
              <a:ext cx="5207766" cy="1627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4624" t="70468" r="25553" b="1416"/>
            <a:stretch>
              <a:fillRect/>
            </a:stretch>
          </p:blipFill>
          <p:spPr bwMode="auto">
            <a:xfrm>
              <a:off x="-372035" y="4288535"/>
              <a:ext cx="4867835" cy="1942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91670" y="6429376"/>
            <a:ext cx="3609473" cy="230832"/>
          </a:xfrm>
          <a:prstGeom prst="rect">
            <a:avLst/>
          </a:prstGeom>
          <a:noFill/>
        </p:spPr>
        <p:txBody>
          <a:bodyPr wrap="square" lIns="86493" tIns="43247" rIns="86493" bIns="43247" rtlCol="0">
            <a:spAutoFit/>
          </a:bodyPr>
          <a:lstStyle/>
          <a:p>
            <a:r>
              <a:rPr lang="en-US" sz="900" dirty="0"/>
              <a:t>W. Rapp et al, The Astrophysical Journal, 653 (2006) 474-489.</a:t>
            </a:r>
          </a:p>
        </p:txBody>
      </p:sp>
      <p:pic>
        <p:nvPicPr>
          <p:cNvPr id="2" name="Picture 1" descr="PhysRevC86_0358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27" y="4451093"/>
            <a:ext cx="4167815" cy="2008887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863838" y="5471532"/>
            <a:ext cx="1212304" cy="673532"/>
          </a:xfrm>
          <a:prstGeom prst="roundRect">
            <a:avLst/>
          </a:prstGeom>
          <a:noFill/>
          <a:ln w="28575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008791" y="4451093"/>
            <a:ext cx="2453474" cy="1020439"/>
          </a:xfrm>
          <a:prstGeom prst="line">
            <a:avLst/>
          </a:prstGeom>
          <a:ln>
            <a:solidFill>
              <a:srgbClr val="BE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008791" y="6145064"/>
            <a:ext cx="2453474" cy="138389"/>
          </a:xfrm>
          <a:prstGeom prst="line">
            <a:avLst/>
          </a:prstGeom>
          <a:ln>
            <a:solidFill>
              <a:srgbClr val="BE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60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117"/>
          <p:cNvPicPr/>
          <p:nvPr/>
        </p:nvPicPr>
        <p:blipFill>
          <a:blip r:embed="rId2"/>
          <a:stretch>
            <a:fillRect/>
          </a:stretch>
        </p:blipFill>
        <p:spPr>
          <a:xfrm>
            <a:off x="3962520" y="1699920"/>
            <a:ext cx="2727360" cy="2819160"/>
          </a:xfrm>
          <a:prstGeom prst="rect">
            <a:avLst/>
          </a:prstGeom>
        </p:spPr>
      </p:pic>
      <p:pic>
        <p:nvPicPr>
          <p:cNvPr id="2" name="Picture 1" descr="drago_whit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5" b="6261"/>
          <a:stretch/>
        </p:blipFill>
        <p:spPr>
          <a:xfrm>
            <a:off x="639916" y="1119096"/>
            <a:ext cx="7851602" cy="5738904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2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Screen Shot 2014-06-11 at 2.05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"/>
          <a:stretch/>
        </p:blipFill>
        <p:spPr>
          <a:xfrm>
            <a:off x="0" y="982976"/>
            <a:ext cx="9144000" cy="5425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407" y="982977"/>
            <a:ext cx="9144000" cy="141209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30281" y="2762870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63867" y="2905863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00471" y="2633060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68773" y="2501362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37990" y="2368174"/>
            <a:ext cx="4811936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7453" y="3030042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029151" y="3161740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48638" y="3293040"/>
            <a:ext cx="3289761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08557" y="3428663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430848" y="3547029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04404" y="2227069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984001" y="2112297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855107" y="1963673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99230" y="1832373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15245" y="1010188"/>
            <a:ext cx="8823825" cy="5301093"/>
            <a:chOff x="215245" y="1010188"/>
            <a:chExt cx="8823825" cy="5301093"/>
          </a:xfrm>
        </p:grpSpPr>
        <p:sp>
          <p:nvSpPr>
            <p:cNvPr id="8" name="TextBox 7"/>
            <p:cNvSpPr txBox="1"/>
            <p:nvPr/>
          </p:nvSpPr>
          <p:spPr>
            <a:xfrm>
              <a:off x="215245" y="1010188"/>
              <a:ext cx="8823825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First experiment moving beyond </a:t>
              </a:r>
              <a:r>
                <a:rPr lang="en-US" sz="2200" dirty="0" smtClean="0"/>
                <a:t>A=30 </a:t>
              </a:r>
              <a:r>
                <a:rPr lang="en-US" sz="2200" dirty="0" smtClean="0"/>
                <a:t>was </a:t>
              </a:r>
              <a:r>
                <a:rPr lang="en-US" sz="2200" baseline="30000" dirty="0" smtClean="0"/>
                <a:t>40</a:t>
              </a:r>
              <a:r>
                <a:rPr lang="en-US" sz="2200" dirty="0" smtClean="0"/>
                <a:t>Ca</a:t>
              </a:r>
              <a:r>
                <a:rPr lang="en-US" sz="2200" dirty="0"/>
                <a:t>(α,</a:t>
              </a:r>
              <a:r>
                <a:rPr lang="en-US" sz="2200" dirty="0" err="1"/>
                <a:t>γ</a:t>
              </a:r>
              <a:r>
                <a:rPr lang="en-US" sz="2200" dirty="0"/>
                <a:t>)</a:t>
              </a:r>
              <a:r>
                <a:rPr lang="en-US" sz="2200" baseline="30000" dirty="0" smtClean="0"/>
                <a:t>44</a:t>
              </a:r>
              <a:r>
                <a:rPr lang="en-US" sz="2200" dirty="0" smtClean="0"/>
                <a:t>Ti</a:t>
              </a:r>
            </a:p>
            <a:p>
              <a:r>
                <a:rPr lang="en-US" sz="2200" dirty="0"/>
                <a:t>	</a:t>
              </a:r>
              <a:r>
                <a:rPr lang="en-US" sz="2200" dirty="0" smtClean="0"/>
                <a:t>- </a:t>
              </a:r>
              <a:r>
                <a:rPr lang="en-US" sz="2000" dirty="0"/>
                <a:t>Affects the production of </a:t>
              </a:r>
              <a:r>
                <a:rPr lang="en-US" sz="2000" baseline="30000" dirty="0"/>
                <a:t>44</a:t>
              </a:r>
              <a:r>
                <a:rPr lang="en-US" sz="2000" dirty="0"/>
                <a:t>Ti in </a:t>
              </a:r>
              <a:r>
                <a:rPr lang="en-US" sz="2000" dirty="0" err="1"/>
                <a:t>ccSN</a:t>
              </a:r>
              <a:r>
                <a:rPr lang="en-US" sz="2000" dirty="0"/>
                <a:t> </a:t>
              </a:r>
              <a:r>
                <a:rPr lang="en-US" sz="2000" dirty="0" smtClean="0"/>
                <a:t>α-rich </a:t>
              </a:r>
              <a:r>
                <a:rPr lang="en-US" sz="2000" dirty="0"/>
                <a:t>freeze out </a:t>
              </a:r>
              <a:endParaRPr lang="en-US" sz="2200" dirty="0" smtClean="0"/>
            </a:p>
            <a:p>
              <a:r>
                <a:rPr lang="en-US" sz="2200" dirty="0" smtClean="0"/>
                <a:t>	- </a:t>
              </a:r>
              <a:r>
                <a:rPr lang="en-US" sz="2000" dirty="0"/>
                <a:t>O</a:t>
              </a:r>
              <a:r>
                <a:rPr lang="en-US" sz="2000" dirty="0" smtClean="0"/>
                <a:t>pened the door for nova endpoint studies</a:t>
              </a:r>
            </a:p>
            <a:p>
              <a:r>
                <a:rPr lang="en-US" sz="2000" dirty="0" smtClean="0"/>
                <a:t>	- </a:t>
              </a:r>
              <a:r>
                <a:rPr lang="en-US" sz="2000" dirty="0"/>
                <a:t>R</a:t>
              </a:r>
              <a:r>
                <a:rPr lang="en-US" sz="2000" dirty="0" smtClean="0"/>
                <a:t>equired a solid foil to be placed downstream of the</a:t>
              </a:r>
              <a:r>
                <a:rPr lang="en-US" sz="2000" dirty="0"/>
                <a:t> </a:t>
              </a:r>
              <a:r>
                <a:rPr lang="en-US" sz="2000" dirty="0" smtClean="0"/>
                <a:t>gas target to boost 		the charge state of the beam and recoils as the charge state from 		the gas was not sufficient </a:t>
              </a:r>
              <a:endParaRPr lang="en-US" sz="2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84692" y="5357174"/>
              <a:ext cx="415437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aseline="30000" dirty="0" smtClean="0"/>
                <a:t>40</a:t>
              </a:r>
              <a:r>
                <a:rPr lang="en-US" sz="1400" dirty="0" smtClean="0"/>
                <a:t>Ca(</a:t>
              </a:r>
              <a:r>
                <a:rPr lang="el-GR" sz="1400" dirty="0"/>
                <a:t>α</a:t>
              </a:r>
              <a:r>
                <a:rPr lang="en-US" sz="1400" dirty="0" smtClean="0"/>
                <a:t>,</a:t>
              </a:r>
              <a:r>
                <a:rPr lang="el-GR" sz="1400" dirty="0"/>
                <a:t>γ</a:t>
              </a:r>
              <a:r>
                <a:rPr lang="en-US" sz="1400" dirty="0" smtClean="0"/>
                <a:t>)</a:t>
              </a:r>
              <a:r>
                <a:rPr lang="en-US" sz="1400" baseline="30000" dirty="0" smtClean="0"/>
                <a:t>44</a:t>
              </a:r>
              <a:r>
                <a:rPr lang="en-US" sz="1400" dirty="0" smtClean="0"/>
                <a:t>Ti</a:t>
              </a:r>
              <a:r>
                <a:rPr lang="en-US" sz="1400" dirty="0"/>
                <a:t> – </a:t>
              </a:r>
              <a:r>
                <a:rPr lang="en-US" sz="1400" dirty="0" smtClean="0"/>
                <a:t>C</a:t>
              </a:r>
              <a:r>
                <a:rPr lang="en-US" sz="1400" dirty="0"/>
                <a:t>. </a:t>
              </a:r>
              <a:r>
                <a:rPr lang="en-US" sz="1400" dirty="0" err="1"/>
                <a:t>Vockenhuber</a:t>
              </a:r>
              <a:r>
                <a:rPr lang="en-US" sz="1400" dirty="0"/>
                <a:t> </a:t>
              </a:r>
              <a:r>
                <a:rPr lang="en-US" sz="1400" i="1" dirty="0"/>
                <a:t>et al</a:t>
              </a:r>
              <a:r>
                <a:rPr lang="en-US" sz="1400" dirty="0" smtClean="0"/>
                <a:t>. PRC (2007)</a:t>
              </a:r>
            </a:p>
            <a:p>
              <a:endParaRPr lang="en-US" sz="1400" dirty="0"/>
            </a:p>
            <a:p>
              <a:r>
                <a:rPr lang="en-US" sz="1400" baseline="30000" dirty="0" smtClean="0"/>
                <a:t>33</a:t>
              </a:r>
              <a:r>
                <a:rPr lang="en-US" sz="1400" dirty="0" smtClean="0"/>
                <a:t>S</a:t>
              </a:r>
              <a:r>
                <a:rPr lang="en-US" sz="1400" dirty="0" smtClean="0"/>
                <a:t>(</a:t>
              </a:r>
              <a:r>
                <a:rPr lang="en-US" sz="1400" dirty="0"/>
                <a:t>p,</a:t>
              </a:r>
              <a:r>
                <a:rPr lang="el-GR" sz="1400" dirty="0"/>
                <a:t>γ</a:t>
              </a:r>
              <a:r>
                <a:rPr lang="en-US" sz="1400" dirty="0" smtClean="0"/>
                <a:t>)</a:t>
              </a:r>
              <a:r>
                <a:rPr lang="en-US" sz="1400" baseline="30000" dirty="0"/>
                <a:t>34</a:t>
              </a:r>
              <a:r>
                <a:rPr lang="en-US" sz="1400" dirty="0"/>
                <a:t>Cl –</a:t>
              </a:r>
              <a:r>
                <a:rPr lang="en-US" sz="1400" dirty="0" smtClean="0"/>
                <a:t> </a:t>
              </a:r>
              <a:r>
                <a:rPr lang="en-US" sz="1400" dirty="0"/>
                <a:t>J. </a:t>
              </a:r>
              <a:r>
                <a:rPr lang="en-US" sz="1400" dirty="0" err="1"/>
                <a:t>Fallis</a:t>
              </a:r>
              <a:r>
                <a:rPr lang="en-US" sz="1400" dirty="0"/>
                <a:t> </a:t>
              </a:r>
              <a:r>
                <a:rPr lang="en-US" sz="1400" i="1" dirty="0"/>
                <a:t>et al. </a:t>
              </a:r>
              <a:r>
                <a:rPr lang="en-US" sz="1400" dirty="0" smtClean="0"/>
                <a:t>PRC (2013)</a:t>
              </a:r>
              <a:endParaRPr lang="en-US" sz="1400" dirty="0" smtClean="0"/>
            </a:p>
            <a:p>
              <a:r>
                <a:rPr lang="en-US" sz="1400" baseline="30000" dirty="0" smtClean="0"/>
                <a:t>38</a:t>
              </a:r>
              <a:r>
                <a:rPr lang="en-US" sz="1400" dirty="0" smtClean="0"/>
                <a:t>K</a:t>
              </a:r>
              <a:r>
                <a:rPr lang="en-US" sz="1400" dirty="0" smtClean="0"/>
                <a:t>(</a:t>
              </a:r>
              <a:r>
                <a:rPr lang="en-US" sz="1400" dirty="0"/>
                <a:t>p,</a:t>
              </a:r>
              <a:r>
                <a:rPr lang="el-GR" sz="1400" dirty="0"/>
                <a:t>γ</a:t>
              </a:r>
              <a:r>
                <a:rPr lang="en-US" sz="1400" dirty="0" smtClean="0"/>
                <a:t>)</a:t>
              </a:r>
              <a:r>
                <a:rPr lang="en-US" sz="1400" baseline="30000" dirty="0" smtClean="0"/>
                <a:t>39</a:t>
              </a:r>
              <a:r>
                <a:rPr lang="en-US" sz="1400" dirty="0" smtClean="0"/>
                <a:t>Ca  -  G. Christian </a:t>
              </a:r>
              <a:r>
                <a:rPr lang="en-US" sz="1400" i="1" dirty="0" smtClean="0"/>
                <a:t>et al.</a:t>
              </a:r>
              <a:endParaRPr lang="en-US" sz="1400" i="1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46298" y="3627304"/>
            <a:ext cx="2288493" cy="1882128"/>
            <a:chOff x="2246298" y="3627304"/>
            <a:chExt cx="2288493" cy="1882128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2246298" y="3627304"/>
              <a:ext cx="1919423" cy="1882128"/>
            </a:xfrm>
            <a:prstGeom prst="straightConnector1">
              <a:avLst/>
            </a:prstGeom>
            <a:ln w="76200" cmpd="sng">
              <a:solidFill>
                <a:schemeClr val="accent4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3618606" y="3627304"/>
              <a:ext cx="916185" cy="10475"/>
            </a:xfrm>
            <a:prstGeom prst="line">
              <a:avLst/>
            </a:prstGeom>
            <a:ln>
              <a:solidFill>
                <a:srgbClr val="BE020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579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Screen Shot 2014-06-11 at 2.05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"/>
          <a:stretch/>
        </p:blipFill>
        <p:spPr>
          <a:xfrm>
            <a:off x="0" y="982976"/>
            <a:ext cx="9144000" cy="5425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407" y="982977"/>
            <a:ext cx="9144000" cy="141209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30281" y="2762870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63867" y="2905863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00471" y="2633060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68773" y="2501362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37990" y="2368174"/>
            <a:ext cx="4811936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7453" y="3030042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029151" y="3161740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48638" y="3293040"/>
            <a:ext cx="3289761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08557" y="3428663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430848" y="3547029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04404" y="2227069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984001" y="2112297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855107" y="1963673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99230" y="1832373"/>
            <a:ext cx="1164637" cy="1395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246298" y="3627304"/>
            <a:ext cx="2288493" cy="1882128"/>
            <a:chOff x="2246298" y="3627304"/>
            <a:chExt cx="2288493" cy="1882128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2246298" y="3627304"/>
              <a:ext cx="1919423" cy="1882128"/>
            </a:xfrm>
            <a:prstGeom prst="straightConnector1">
              <a:avLst/>
            </a:prstGeom>
            <a:ln w="76200" cmpd="sng">
              <a:solidFill>
                <a:schemeClr val="accent4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3618606" y="3627304"/>
              <a:ext cx="916185" cy="10475"/>
            </a:xfrm>
            <a:prstGeom prst="line">
              <a:avLst/>
            </a:prstGeom>
            <a:ln>
              <a:solidFill>
                <a:srgbClr val="BE020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0" y="1057475"/>
            <a:ext cx="4572000" cy="1200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A high mass program was initiated to explore the limits of DRAGON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41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4-06-11 at 2.05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"/>
          <a:stretch/>
        </p:blipFill>
        <p:spPr>
          <a:xfrm>
            <a:off x="0" y="982976"/>
            <a:ext cx="9144000" cy="5425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620058">
            <a:off x="6867386" y="-84108"/>
            <a:ext cx="2870239" cy="139521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58">
            <a:off x="6992057" y="-288315"/>
            <a:ext cx="2868423" cy="139521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246298" y="3627304"/>
            <a:ext cx="2288493" cy="1882128"/>
            <a:chOff x="2246298" y="3627304"/>
            <a:chExt cx="2288493" cy="1882128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2246298" y="3627304"/>
              <a:ext cx="1919423" cy="1882128"/>
            </a:xfrm>
            <a:prstGeom prst="straightConnector1">
              <a:avLst/>
            </a:prstGeom>
            <a:ln w="76200" cmpd="sng">
              <a:solidFill>
                <a:schemeClr val="accent4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3618606" y="3627304"/>
              <a:ext cx="916185" cy="10475"/>
            </a:xfrm>
            <a:prstGeom prst="line">
              <a:avLst/>
            </a:prstGeom>
            <a:ln>
              <a:solidFill>
                <a:srgbClr val="BE020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0" y="1057475"/>
            <a:ext cx="4572000" cy="1200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A high mass program was initiated to explore the limits of DRAGON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620058">
            <a:off x="7811870" y="-165349"/>
            <a:ext cx="1713518" cy="1138351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93159" y="0"/>
            <a:ext cx="2950842" cy="984520"/>
          </a:xfrm>
          <a:prstGeom prst="rect">
            <a:avLst/>
          </a:prstGeom>
          <a:solidFill>
            <a:srgbClr val="7424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43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4-06-11 at 2.05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"/>
          <a:stretch/>
        </p:blipFill>
        <p:spPr>
          <a:xfrm>
            <a:off x="0" y="982976"/>
            <a:ext cx="9144000" cy="5425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620058">
            <a:off x="6867386" y="-84108"/>
            <a:ext cx="2870239" cy="139521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58">
            <a:off x="6992057" y="-288315"/>
            <a:ext cx="2868423" cy="139521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5977509" y="2167301"/>
            <a:ext cx="1062976" cy="0"/>
          </a:xfrm>
          <a:prstGeom prst="line">
            <a:avLst/>
          </a:prstGeom>
          <a:ln w="57150" cmpd="sng">
            <a:solidFill>
              <a:srgbClr val="FD424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2277803" y="984520"/>
            <a:ext cx="4553866" cy="4413523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246299" y="984520"/>
            <a:ext cx="4907161" cy="4413523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277803" y="984520"/>
            <a:ext cx="5157888" cy="4413523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246298" y="3627304"/>
            <a:ext cx="1919423" cy="1882128"/>
          </a:xfrm>
          <a:prstGeom prst="straightConnector1">
            <a:avLst/>
          </a:prstGeom>
          <a:ln w="76200" cmpd="sng">
            <a:solidFill>
              <a:schemeClr val="accent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618606" y="3627304"/>
            <a:ext cx="916185" cy="10475"/>
          </a:xfrm>
          <a:prstGeom prst="line">
            <a:avLst/>
          </a:prstGeom>
          <a:ln>
            <a:solidFill>
              <a:srgbClr val="BE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23644" y="4211958"/>
            <a:ext cx="1074333" cy="461665"/>
          </a:xfrm>
          <a:prstGeom prst="rect">
            <a:avLst/>
          </a:prstGeom>
          <a:solidFill>
            <a:srgbClr val="FFFFFF">
              <a:alpha val="78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E0204"/>
                </a:solidFill>
              </a:rPr>
              <a:t>Novae</a:t>
            </a:r>
            <a:endParaRPr lang="en-US" dirty="0">
              <a:solidFill>
                <a:srgbClr val="BE0204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67717" y="1286457"/>
            <a:ext cx="2416046" cy="1200328"/>
          </a:xfrm>
          <a:prstGeom prst="rect">
            <a:avLst/>
          </a:prstGeom>
          <a:solidFill>
            <a:srgbClr val="FFFFFF">
              <a:alpha val="78000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i="1" dirty="0" err="1">
                <a:solidFill>
                  <a:srgbClr val="0000FF"/>
                </a:solidFill>
              </a:rPr>
              <a:t>r</a:t>
            </a:r>
            <a:r>
              <a:rPr lang="en-US" i="1" dirty="0" err="1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-process</a:t>
            </a:r>
          </a:p>
          <a:p>
            <a:pPr algn="r"/>
            <a:r>
              <a:rPr lang="en-US" i="1" dirty="0" err="1" smtClean="0">
                <a:solidFill>
                  <a:srgbClr val="0000FF"/>
                </a:solidFill>
              </a:rPr>
              <a:t>νp</a:t>
            </a:r>
            <a:r>
              <a:rPr lang="en-US" dirty="0" smtClean="0">
                <a:solidFill>
                  <a:srgbClr val="0000FF"/>
                </a:solidFill>
              </a:rPr>
              <a:t>-process</a:t>
            </a:r>
          </a:p>
          <a:p>
            <a:pPr algn="r"/>
            <a:r>
              <a:rPr lang="en-US" dirty="0" smtClean="0">
                <a:solidFill>
                  <a:srgbClr val="0000FF"/>
                </a:solidFill>
              </a:rPr>
              <a:t>α-rich freeze out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40485" y="1655788"/>
            <a:ext cx="1671943" cy="461665"/>
          </a:xfrm>
          <a:prstGeom prst="rect">
            <a:avLst/>
          </a:prstGeom>
          <a:solidFill>
            <a:srgbClr val="FFFFFF">
              <a:alpha val="78000"/>
            </a:srgbClr>
          </a:solidFill>
        </p:spPr>
        <p:txBody>
          <a:bodyPr wrap="none" rtlCol="0" anchor="t">
            <a:spAutoFit/>
          </a:bodyPr>
          <a:lstStyle/>
          <a:p>
            <a:r>
              <a:rPr 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</a:t>
            </a:r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-process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632871" y="984520"/>
            <a:ext cx="1074195" cy="1141364"/>
          </a:xfrm>
          <a:prstGeom prst="straightConnector1">
            <a:avLst/>
          </a:prstGeom>
          <a:ln w="76200" cmpd="sng">
            <a:solidFill>
              <a:schemeClr val="accent4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 rot="1620058">
            <a:off x="7811870" y="-165349"/>
            <a:ext cx="1713518" cy="1138351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93159" y="0"/>
            <a:ext cx="2950842" cy="984520"/>
          </a:xfrm>
          <a:prstGeom prst="rect">
            <a:avLst/>
          </a:prstGeom>
          <a:solidFill>
            <a:srgbClr val="7424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68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4-06-11 at 2.05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"/>
          <a:stretch/>
        </p:blipFill>
        <p:spPr>
          <a:xfrm>
            <a:off x="0" y="982976"/>
            <a:ext cx="9144000" cy="5425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620058">
            <a:off x="7811870" y="-165349"/>
            <a:ext cx="1713518" cy="1138351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58">
            <a:off x="7313306" y="22952"/>
            <a:ext cx="2398615" cy="139521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5977509" y="2167301"/>
            <a:ext cx="1062976" cy="0"/>
          </a:xfrm>
          <a:prstGeom prst="line">
            <a:avLst/>
          </a:prstGeom>
          <a:ln w="57150" cmpd="sng">
            <a:solidFill>
              <a:srgbClr val="FD424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2277803" y="984520"/>
            <a:ext cx="4553866" cy="4413523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246299" y="984520"/>
            <a:ext cx="4907161" cy="4413523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277803" y="984520"/>
            <a:ext cx="5157888" cy="4413523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246298" y="3627304"/>
            <a:ext cx="1919423" cy="1882128"/>
          </a:xfrm>
          <a:prstGeom prst="straightConnector1">
            <a:avLst/>
          </a:prstGeom>
          <a:ln w="76200" cmpd="sng">
            <a:solidFill>
              <a:schemeClr val="accent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618606" y="3627304"/>
            <a:ext cx="916185" cy="10475"/>
          </a:xfrm>
          <a:prstGeom prst="line">
            <a:avLst/>
          </a:prstGeom>
          <a:ln>
            <a:solidFill>
              <a:srgbClr val="BE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632871" y="984520"/>
            <a:ext cx="1074195" cy="1141364"/>
          </a:xfrm>
          <a:prstGeom prst="straightConnector1">
            <a:avLst/>
          </a:prstGeom>
          <a:ln w="76200" cmpd="sng">
            <a:solidFill>
              <a:schemeClr val="accent4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7273" y="1454645"/>
            <a:ext cx="3982505" cy="15936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7274" y="1011589"/>
            <a:ext cx="4283837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u="sng" dirty="0" smtClean="0"/>
              <a:t>Outline: </a:t>
            </a:r>
          </a:p>
          <a:p>
            <a:r>
              <a:rPr lang="en-US" sz="300" i="1" u="sng" dirty="0"/>
              <a:t> </a:t>
            </a:r>
            <a:endParaRPr lang="en-US" sz="300" i="1" u="sng" dirty="0" smtClean="0"/>
          </a:p>
          <a:p>
            <a:r>
              <a:rPr lang="en-US" sz="2000" b="1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2000" b="1" dirty="0" smtClean="0">
                <a:sym typeface="Wingdings"/>
              </a:rPr>
              <a:t> </a:t>
            </a:r>
            <a:r>
              <a:rPr lang="en-US" sz="2000" dirty="0" smtClean="0"/>
              <a:t>Discussion of high mass program     </a:t>
            </a:r>
          </a:p>
          <a:p>
            <a:r>
              <a:rPr lang="en-US" sz="2000" dirty="0" smtClean="0"/>
              <a:t>   at DRAGON (goals, testing)</a:t>
            </a:r>
          </a:p>
          <a:p>
            <a:r>
              <a:rPr lang="en-US" sz="300" dirty="0"/>
              <a:t> </a:t>
            </a:r>
            <a:endParaRPr lang="en-US" sz="300" dirty="0" smtClean="0"/>
          </a:p>
          <a:p>
            <a:r>
              <a:rPr lang="en-US" sz="2000" b="1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2000" b="1" dirty="0" smtClean="0">
                <a:sym typeface="Wingdings"/>
              </a:rPr>
              <a:t> </a:t>
            </a:r>
            <a:r>
              <a:rPr lang="en-US" sz="2000" dirty="0" smtClean="0"/>
              <a:t>Introduction to the </a:t>
            </a:r>
            <a:r>
              <a:rPr lang="en-US" sz="2000" i="1" dirty="0" smtClean="0"/>
              <a:t>p</a:t>
            </a:r>
            <a:r>
              <a:rPr lang="en-US" sz="2000" dirty="0" smtClean="0"/>
              <a:t>-process</a:t>
            </a:r>
          </a:p>
          <a:p>
            <a:r>
              <a:rPr lang="en-US" sz="300" dirty="0" smtClean="0"/>
              <a:t> </a:t>
            </a:r>
          </a:p>
          <a:p>
            <a:r>
              <a:rPr lang="en-US" sz="2000" b="1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2000" b="1" dirty="0" smtClean="0">
                <a:sym typeface="Wingdings"/>
              </a:rPr>
              <a:t> </a:t>
            </a:r>
            <a:r>
              <a:rPr lang="en-US" sz="2000" b="1" dirty="0" smtClean="0"/>
              <a:t>First science results:</a:t>
            </a:r>
          </a:p>
          <a:p>
            <a:r>
              <a:rPr lang="en-US" sz="2000" b="1" dirty="0" smtClean="0"/>
              <a:t>   measurement of </a:t>
            </a:r>
            <a:r>
              <a:rPr lang="en-US" sz="2000" b="1" baseline="30000" dirty="0" smtClean="0"/>
              <a:t>76</a:t>
            </a:r>
            <a:r>
              <a:rPr lang="en-US" sz="2000" b="1" dirty="0" smtClean="0"/>
              <a:t>Se(</a:t>
            </a:r>
            <a:r>
              <a:rPr lang="en-US" sz="2000" b="1" dirty="0"/>
              <a:t>α,</a:t>
            </a:r>
            <a:r>
              <a:rPr lang="en-US" sz="2000" b="1" dirty="0" err="1"/>
              <a:t>γ</a:t>
            </a:r>
            <a:r>
              <a:rPr lang="en-US" sz="2000" b="1" dirty="0" smtClean="0"/>
              <a:t>)</a:t>
            </a:r>
            <a:r>
              <a:rPr lang="en-US" sz="2000" b="1" baseline="30000" dirty="0" smtClean="0"/>
              <a:t>80</a:t>
            </a:r>
            <a:r>
              <a:rPr lang="en-US" sz="2000" b="1" dirty="0" smtClean="0"/>
              <a:t>Kr</a:t>
            </a:r>
            <a:endParaRPr lang="en-US" sz="2000" b="1" dirty="0"/>
          </a:p>
        </p:txBody>
      </p:sp>
      <p:sp>
        <p:nvSpPr>
          <p:cNvPr id="10" name="Rectangle 9"/>
          <p:cNvSpPr/>
          <p:nvPr/>
        </p:nvSpPr>
        <p:spPr>
          <a:xfrm rot="1620058">
            <a:off x="7566525" y="-150392"/>
            <a:ext cx="2260841" cy="1395216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93159" y="0"/>
            <a:ext cx="2950842" cy="984520"/>
          </a:xfrm>
          <a:prstGeom prst="rect">
            <a:avLst/>
          </a:prstGeom>
          <a:solidFill>
            <a:srgbClr val="7424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09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295400"/>
            <a:ext cx="8574179" cy="48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u="sng" dirty="0" smtClean="0"/>
              <a:t>Main Aims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sz="1000" dirty="0"/>
              <a:t> </a:t>
            </a:r>
            <a:endParaRPr lang="en-US" sz="1000" dirty="0" smtClean="0"/>
          </a:p>
          <a:p>
            <a:r>
              <a:rPr lang="en-US" dirty="0" smtClean="0"/>
              <a:t>Explore the mass limits of the separator transmission for the available charge states using the available MD1 and ED1 fields.</a:t>
            </a:r>
          </a:p>
          <a:p>
            <a:r>
              <a:rPr lang="en-US" dirty="0" smtClean="0"/>
              <a:t>Test the charge state distribution calculations.</a:t>
            </a:r>
          </a:p>
          <a:p>
            <a:r>
              <a:rPr lang="en-US" dirty="0" smtClean="0"/>
              <a:t>Compare simulated and measured separator transmissions for reduced mass and charge slit widths.</a:t>
            </a:r>
          </a:p>
          <a:p>
            <a:r>
              <a:rPr lang="en-US" dirty="0" smtClean="0"/>
              <a:t>Determine the rate of ‘leaky’ beam in these conditions.</a:t>
            </a:r>
          </a:p>
          <a:p>
            <a:r>
              <a:rPr lang="en-US" dirty="0" smtClean="0"/>
              <a:t>Demonstrate clear particle ID.</a:t>
            </a:r>
          </a:p>
          <a:p>
            <a:r>
              <a:rPr lang="en-US" dirty="0" smtClean="0"/>
              <a:t>Confirm a known resonance energy.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DRAGON high mass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64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4-09 at 13.17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9" y="2092828"/>
            <a:ext cx="91440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731654" y="4769990"/>
            <a:ext cx="81597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For the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1.424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MeV resonance we confirmed a resonance strength of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0.687(96) </a:t>
            </a:r>
            <a:r>
              <a:rPr lang="en-US" sz="1600" b="1" dirty="0" err="1">
                <a:solidFill>
                  <a:schemeClr val="bg2">
                    <a:lumMod val="50000"/>
                  </a:schemeClr>
                </a:solidFill>
              </a:rPr>
              <a:t>eV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3780384" y="5847545"/>
            <a:ext cx="52783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 dirty="0">
                <a:latin typeface="Calibri" charset="0"/>
                <a:cs typeface="Calibri" charset="0"/>
              </a:rPr>
              <a:t>A. </a:t>
            </a:r>
            <a:r>
              <a:rPr lang="en-US" sz="1600" b="1" dirty="0" smtClean="0">
                <a:latin typeface="Calibri" charset="0"/>
                <a:cs typeface="Calibri" charset="0"/>
              </a:rPr>
              <a:t>Simon, J. </a:t>
            </a:r>
            <a:r>
              <a:rPr lang="en-US" sz="1600" b="1" dirty="0" err="1" smtClean="0">
                <a:latin typeface="Calibri" charset="0"/>
                <a:cs typeface="Calibri" charset="0"/>
              </a:rPr>
              <a:t>Fallis</a:t>
            </a:r>
            <a:r>
              <a:rPr lang="en-US" sz="1600" b="1" dirty="0" smtClean="0">
                <a:latin typeface="Calibri" charset="0"/>
                <a:cs typeface="Calibri" charset="0"/>
              </a:rPr>
              <a:t> </a:t>
            </a:r>
            <a:r>
              <a:rPr lang="en-US" sz="1600" b="1" dirty="0">
                <a:latin typeface="Calibri" charset="0"/>
                <a:cs typeface="Calibri" charset="0"/>
              </a:rPr>
              <a:t>et al., Eur. Phys. J. A (2013) 49: 60</a:t>
            </a: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58966" y="1508628"/>
            <a:ext cx="8732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baseline="30000" dirty="0">
                <a:solidFill>
                  <a:srgbClr val="000090"/>
                </a:solidFill>
                <a:latin typeface="Calibri" charset="0"/>
                <a:cs typeface="Calibri" charset="0"/>
              </a:rPr>
              <a:t>58</a:t>
            </a:r>
            <a:r>
              <a:rPr lang="en-US" sz="2800" b="1" dirty="0">
                <a:solidFill>
                  <a:srgbClr val="000090"/>
                </a:solidFill>
                <a:latin typeface="Calibri" charset="0"/>
                <a:cs typeface="Calibri" charset="0"/>
              </a:rPr>
              <a:t>Ni(</a:t>
            </a:r>
            <a:r>
              <a:rPr lang="en-US" sz="2800" b="1" dirty="0" err="1">
                <a:solidFill>
                  <a:srgbClr val="000090"/>
                </a:solidFill>
                <a:latin typeface="Calibri" charset="0"/>
                <a:cs typeface="Calibri" charset="0"/>
              </a:rPr>
              <a:t>p,</a:t>
            </a:r>
            <a:r>
              <a:rPr lang="en-US" sz="2800" b="1" dirty="0" err="1">
                <a:solidFill>
                  <a:srgbClr val="000090"/>
                </a:solidFill>
                <a:latin typeface="Symbol" charset="0"/>
                <a:cs typeface="Calibri" charset="0"/>
              </a:rPr>
              <a:t>g</a:t>
            </a:r>
            <a:r>
              <a:rPr lang="en-US" sz="2800" b="1" dirty="0">
                <a:solidFill>
                  <a:srgbClr val="000090"/>
                </a:solidFill>
                <a:latin typeface="Calibri" charset="0"/>
                <a:cs typeface="Calibri" charset="0"/>
              </a:rPr>
              <a:t>)</a:t>
            </a:r>
            <a:r>
              <a:rPr lang="en-US" sz="2800" b="1" baseline="30000" dirty="0">
                <a:solidFill>
                  <a:srgbClr val="000090"/>
                </a:solidFill>
                <a:latin typeface="Calibri" charset="0"/>
                <a:cs typeface="Calibri" charset="0"/>
              </a:rPr>
              <a:t>59</a:t>
            </a:r>
            <a:r>
              <a:rPr lang="en-US" sz="2800" b="1" dirty="0">
                <a:solidFill>
                  <a:srgbClr val="000090"/>
                </a:solidFill>
                <a:latin typeface="Calibri" charset="0"/>
                <a:cs typeface="Calibri" charset="0"/>
              </a:rPr>
              <a:t>Cu </a:t>
            </a:r>
            <a:r>
              <a:rPr lang="en-US" sz="2800" b="1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measurement       </a:t>
            </a:r>
            <a:r>
              <a:rPr lang="en-US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(</a:t>
            </a:r>
            <a:r>
              <a:rPr lang="en-US" dirty="0" err="1" smtClean="0">
                <a:solidFill>
                  <a:srgbClr val="000090"/>
                </a:solidFill>
                <a:latin typeface="Calibri" charset="0"/>
                <a:cs typeface="Calibri" charset="0"/>
              </a:rPr>
              <a:t>Δm</a:t>
            </a:r>
            <a:r>
              <a:rPr lang="en-US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/m &lt;</a:t>
            </a:r>
            <a:r>
              <a:rPr lang="en-US" baseline="300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76</a:t>
            </a:r>
            <a:r>
              <a:rPr lang="en-US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Se(</a:t>
            </a:r>
            <a:r>
              <a:rPr lang="en-US" dirty="0">
                <a:solidFill>
                  <a:srgbClr val="000090"/>
                </a:solidFill>
                <a:latin typeface="Calibri" charset="0"/>
                <a:cs typeface="Calibri" charset="0"/>
              </a:rPr>
              <a:t>α</a:t>
            </a:r>
            <a:r>
              <a:rPr lang="en-US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,</a:t>
            </a:r>
            <a:r>
              <a:rPr lang="en-US" dirty="0" smtClean="0">
                <a:solidFill>
                  <a:srgbClr val="000090"/>
                </a:solidFill>
                <a:latin typeface="Symbol" charset="0"/>
                <a:cs typeface="Calibri" charset="0"/>
              </a:rPr>
              <a:t>g</a:t>
            </a:r>
            <a:r>
              <a:rPr lang="en-US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)</a:t>
            </a:r>
            <a:r>
              <a:rPr lang="en-US" baseline="30000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80</a:t>
            </a:r>
            <a:r>
              <a:rPr lang="en-US" dirty="0" smtClean="0">
                <a:solidFill>
                  <a:srgbClr val="000090"/>
                </a:solidFill>
                <a:latin typeface="Calibri" charset="0"/>
                <a:cs typeface="Calibri" charset="0"/>
              </a:rPr>
              <a:t>Kr)</a:t>
            </a:r>
            <a:endParaRPr lang="en-US" dirty="0">
              <a:solidFill>
                <a:srgbClr val="000090"/>
              </a:solidFill>
              <a:latin typeface="Calibri" charset="0"/>
              <a:cs typeface="Calibri" charset="0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457200" y="376999"/>
            <a:ext cx="8229600" cy="605977"/>
          </a:xfrm>
          <a:prstGeom prst="rect">
            <a:avLst/>
          </a:prstGeom>
        </p:spPr>
        <p:txBody>
          <a:bodyPr anchor="ctr"/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algn="l"/>
            <a:r>
              <a:rPr lang="en-US" smtClean="0"/>
              <a:t>DRAGON high mass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230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RIUMF_presentation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TRIUMF_presentation.potx</Template>
  <TotalTime>8361</TotalTime>
  <Words>908</Words>
  <Application>Microsoft Macintosh PowerPoint</Application>
  <PresentationFormat>On-screen Show (4:3)</PresentationFormat>
  <Paragraphs>112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TRIUMF_presentation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DRAGON high mass program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TRIUMF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Outreach Student</dc:creator>
  <cp:keywords/>
  <dc:description/>
  <cp:lastModifiedBy>Jennifer</cp:lastModifiedBy>
  <cp:revision>148</cp:revision>
  <dcterms:created xsi:type="dcterms:W3CDTF">2011-06-22T16:34:51Z</dcterms:created>
  <dcterms:modified xsi:type="dcterms:W3CDTF">2014-06-16T16:01:21Z</dcterms:modified>
  <cp:category/>
</cp:coreProperties>
</file>