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3" r:id="rId1"/>
  </p:sldMasterIdLst>
  <p:notesMasterIdLst>
    <p:notesMasterId r:id="rId19"/>
  </p:notesMasterIdLst>
  <p:handoutMasterIdLst>
    <p:handoutMasterId r:id="rId20"/>
  </p:handoutMasterIdLst>
  <p:sldIdLst>
    <p:sldId id="319" r:id="rId2"/>
    <p:sldId id="318" r:id="rId3"/>
    <p:sldId id="334" r:id="rId4"/>
    <p:sldId id="324" r:id="rId5"/>
    <p:sldId id="331" r:id="rId6"/>
    <p:sldId id="313" r:id="rId7"/>
    <p:sldId id="259" r:id="rId8"/>
    <p:sldId id="261" r:id="rId9"/>
    <p:sldId id="332" r:id="rId10"/>
    <p:sldId id="262" r:id="rId11"/>
    <p:sldId id="275" r:id="rId12"/>
    <p:sldId id="333" r:id="rId13"/>
    <p:sldId id="328" r:id="rId14"/>
    <p:sldId id="329" r:id="rId15"/>
    <p:sldId id="321" r:id="rId16"/>
    <p:sldId id="269" r:id="rId17"/>
    <p:sldId id="256" r:id="rId18"/>
  </p:sldIdLst>
  <p:sldSz cx="9144000" cy="6858000" type="screen4x3"/>
  <p:notesSz cx="7315200" cy="96012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/>
        <a:cs typeface="ヒラギノ角ゴ Pro W3"/>
      </a:defRPr>
    </a:lvl1pPr>
    <a:lvl2pPr marL="4572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/>
        <a:cs typeface="ヒラギノ角ゴ Pro W3"/>
      </a:defRPr>
    </a:lvl2pPr>
    <a:lvl3pPr marL="9144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/>
        <a:cs typeface="ヒラギノ角ゴ Pro W3"/>
      </a:defRPr>
    </a:lvl3pPr>
    <a:lvl4pPr marL="13716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/>
        <a:cs typeface="ヒラギノ角ゴ Pro W3"/>
      </a:defRPr>
    </a:lvl4pPr>
    <a:lvl5pPr marL="18288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/>
        <a:cs typeface="ヒラギノ角ゴ Pro W3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ヒラギノ角ゴ Pro W3"/>
        <a:cs typeface="ヒラギノ角ゴ Pro W3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ヒラギノ角ゴ Pro W3"/>
        <a:cs typeface="ヒラギノ角ゴ Pro W3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ヒラギノ角ゴ Pro W3"/>
        <a:cs typeface="ヒラギノ角ゴ Pro W3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ヒラギノ角ゴ Pro W3"/>
        <a:cs typeface="ヒラギノ角ゴ Pro W3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14843"/>
    <a:srgbClr val="847470"/>
    <a:srgbClr val="95938E"/>
    <a:srgbClr val="E7E7E4"/>
    <a:srgbClr val="4F4946"/>
    <a:srgbClr val="74241F"/>
    <a:srgbClr val="113F7C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4551" autoAdjust="0"/>
    <p:restoredTop sz="86398" autoAdjust="0"/>
  </p:normalViewPr>
  <p:slideViewPr>
    <p:cSldViewPr snapToGrid="0" snapToObjects="1">
      <p:cViewPr>
        <p:scale>
          <a:sx n="80" d="100"/>
          <a:sy n="80" d="100"/>
        </p:scale>
        <p:origin x="-75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482600">
              <a:defRPr sz="1300" b="0">
                <a:latin typeface="Calibri" pitchFamily="34" charset="0"/>
              </a:defRPr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482600">
              <a:defRPr sz="1300" b="0">
                <a:latin typeface="Calibri" pitchFamily="34" charset="0"/>
              </a:defRPr>
            </a:lvl1pPr>
          </a:lstStyle>
          <a:p>
            <a:pPr>
              <a:defRPr/>
            </a:pPr>
            <a:fld id="{6945AD73-CA7C-4499-B652-DB3BEABAFD0C}" type="datetime1">
              <a:rPr lang="en-US"/>
              <a:pPr>
                <a:defRPr/>
              </a:pPr>
              <a:t>6/16/2014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482600">
              <a:defRPr sz="1300" b="0">
                <a:latin typeface="Calibri" pitchFamily="34" charset="0"/>
              </a:defRPr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482600">
              <a:defRPr sz="1300" b="0">
                <a:latin typeface="Calibri" pitchFamily="34" charset="0"/>
              </a:defRPr>
            </a:lvl1pPr>
          </a:lstStyle>
          <a:p>
            <a:pPr>
              <a:defRPr/>
            </a:pPr>
            <a:fld id="{C5F46F8D-82DE-41E0-8FF4-B0036627E06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482600">
              <a:defRPr sz="1300" b="0">
                <a:latin typeface="Calibri" pitchFamily="34" charset="0"/>
              </a:defRPr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482600">
              <a:defRPr sz="1300" b="0">
                <a:latin typeface="Calibri" pitchFamily="34" charset="0"/>
              </a:defRPr>
            </a:lvl1pPr>
          </a:lstStyle>
          <a:p>
            <a:pPr>
              <a:defRPr/>
            </a:pPr>
            <a:fld id="{2A7FC364-B324-4119-8E34-5C3A7FB1498F}" type="datetime1">
              <a:rPr lang="en-US"/>
              <a:pPr>
                <a:defRPr/>
              </a:pPr>
              <a:t>6/16/2014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CA" noProof="0"/>
              <a:t>Click to edit Master text styles</a:t>
            </a:r>
          </a:p>
          <a:p>
            <a:pPr lvl="1"/>
            <a:r>
              <a:rPr lang="en-CA" noProof="0"/>
              <a:t>Second level</a:t>
            </a:r>
          </a:p>
          <a:p>
            <a:pPr lvl="2"/>
            <a:r>
              <a:rPr lang="en-CA" noProof="0"/>
              <a:t>Third level</a:t>
            </a:r>
          </a:p>
          <a:p>
            <a:pPr lvl="3"/>
            <a:r>
              <a:rPr lang="en-CA" noProof="0"/>
              <a:t>Fourth level</a:t>
            </a:r>
          </a:p>
          <a:p>
            <a:pPr lvl="4"/>
            <a:r>
              <a:rPr lang="en-CA" noProof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482600">
              <a:defRPr sz="1300" b="0">
                <a:latin typeface="Calibri" pitchFamily="34" charset="0"/>
              </a:defRPr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482600">
              <a:defRPr sz="1300" b="0">
                <a:latin typeface="Calibri" pitchFamily="34" charset="0"/>
              </a:defRPr>
            </a:lvl1pPr>
          </a:lstStyle>
          <a:p>
            <a:pPr>
              <a:defRPr/>
            </a:pPr>
            <a:fld id="{823B073F-9785-48E2-8B0F-2EFEE14B7CE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-128"/>
        <a:cs typeface="ヒラギノ角ゴ Pro W3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-128"/>
        <a:cs typeface="ヒラギノ角ゴ Pro W3" charset="-128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-128"/>
        <a:cs typeface="ヒラギノ角ゴ Pro W3" charset="-128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-128"/>
        <a:cs typeface="ヒラギノ角ゴ Pro W3" charset="-128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-128"/>
        <a:cs typeface="ヒラギノ角ゴ Pro W3" charset="-128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Rectangle 3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CA" smtClean="0">
              <a:ea typeface="ヒラギノ角ゴ Pro W3"/>
              <a:cs typeface="ヒラギノ角ゴ Pro W3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6" name="Rectangle 3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CA" smtClean="0">
              <a:ea typeface="ヒラギノ角ゴ Pro W3"/>
              <a:cs typeface="ヒラギノ角ゴ Pro W3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1" name="Rectangle 3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CA" smtClean="0">
              <a:ea typeface="ヒラギノ角ゴ Pro W3"/>
              <a:cs typeface="ヒラギノ角ゴ Pro W3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13" Type="http://schemas.openxmlformats.org/officeDocument/2006/relationships/image" Target="../media/image13.png"/><Relationship Id="rId18" Type="http://schemas.openxmlformats.org/officeDocument/2006/relationships/image" Target="../media/image18.png"/><Relationship Id="rId3" Type="http://schemas.openxmlformats.org/officeDocument/2006/relationships/image" Target="../media/image3.png"/><Relationship Id="rId21" Type="http://schemas.openxmlformats.org/officeDocument/2006/relationships/image" Target="../media/image21.pn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17" Type="http://schemas.openxmlformats.org/officeDocument/2006/relationships/image" Target="../media/image17.jpeg"/><Relationship Id="rId2" Type="http://schemas.openxmlformats.org/officeDocument/2006/relationships/image" Target="../media/image1.png"/><Relationship Id="rId16" Type="http://schemas.openxmlformats.org/officeDocument/2006/relationships/image" Target="../media/image16.png"/><Relationship Id="rId20" Type="http://schemas.openxmlformats.org/officeDocument/2006/relationships/image" Target="../media/image20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5" Type="http://schemas.openxmlformats.org/officeDocument/2006/relationships/image" Target="../media/image15.png"/><Relationship Id="rId23" Type="http://schemas.openxmlformats.org/officeDocument/2006/relationships/image" Target="../media/image23.png"/><Relationship Id="rId10" Type="http://schemas.openxmlformats.org/officeDocument/2006/relationships/image" Target="../media/image10.png"/><Relationship Id="rId19" Type="http://schemas.openxmlformats.org/officeDocument/2006/relationships/image" Target="../media/image19.jpeg"/><Relationship Id="rId4" Type="http://schemas.openxmlformats.org/officeDocument/2006/relationships/image" Target="../media/image4.png"/><Relationship Id="rId9" Type="http://schemas.openxmlformats.org/officeDocument/2006/relationships/image" Target="../media/image9.png"/><Relationship Id="rId14" Type="http://schemas.openxmlformats.org/officeDocument/2006/relationships/image" Target="../media/image14.png"/><Relationship Id="rId22" Type="http://schemas.openxmlformats.org/officeDocument/2006/relationships/image" Target="../media/image22.png"/></Relationships>
</file>

<file path=ppt/slideLayouts/_rels/slideLayout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13" Type="http://schemas.openxmlformats.org/officeDocument/2006/relationships/image" Target="../media/image13.png"/><Relationship Id="rId18" Type="http://schemas.openxmlformats.org/officeDocument/2006/relationships/image" Target="../media/image18.png"/><Relationship Id="rId3" Type="http://schemas.openxmlformats.org/officeDocument/2006/relationships/image" Target="../media/image3.png"/><Relationship Id="rId21" Type="http://schemas.openxmlformats.org/officeDocument/2006/relationships/image" Target="../media/image21.pn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17" Type="http://schemas.openxmlformats.org/officeDocument/2006/relationships/image" Target="../media/image17.jpeg"/><Relationship Id="rId2" Type="http://schemas.openxmlformats.org/officeDocument/2006/relationships/image" Target="../media/image1.png"/><Relationship Id="rId16" Type="http://schemas.openxmlformats.org/officeDocument/2006/relationships/image" Target="../media/image16.png"/><Relationship Id="rId20" Type="http://schemas.openxmlformats.org/officeDocument/2006/relationships/image" Target="../media/image20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5" Type="http://schemas.openxmlformats.org/officeDocument/2006/relationships/image" Target="../media/image15.png"/><Relationship Id="rId23" Type="http://schemas.openxmlformats.org/officeDocument/2006/relationships/image" Target="../media/image23.png"/><Relationship Id="rId10" Type="http://schemas.openxmlformats.org/officeDocument/2006/relationships/image" Target="../media/image10.png"/><Relationship Id="rId19" Type="http://schemas.openxmlformats.org/officeDocument/2006/relationships/image" Target="../media/image19.jpeg"/><Relationship Id="rId4" Type="http://schemas.openxmlformats.org/officeDocument/2006/relationships/image" Target="../media/image4.png"/><Relationship Id="rId9" Type="http://schemas.openxmlformats.org/officeDocument/2006/relationships/image" Target="../media/image9.png"/><Relationship Id="rId14" Type="http://schemas.openxmlformats.org/officeDocument/2006/relationships/image" Target="../media/image14.png"/><Relationship Id="rId22" Type="http://schemas.openxmlformats.org/officeDocument/2006/relationships/image" Target="../media/image2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17"/>
          <p:cNvSpPr txBox="1">
            <a:spLocks noChangeArrowheads="1"/>
          </p:cNvSpPr>
          <p:nvPr userDrawn="1"/>
        </p:nvSpPr>
        <p:spPr bwMode="auto">
          <a:xfrm>
            <a:off x="6818313" y="990600"/>
            <a:ext cx="2325687" cy="5867400"/>
          </a:xfrm>
          <a:prstGeom prst="rect">
            <a:avLst/>
          </a:prstGeom>
          <a:solidFill>
            <a:srgbClr val="4F4946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endParaRPr lang="en-US" sz="1800"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10" name="TextBox 9"/>
          <p:cNvSpPr txBox="1">
            <a:spLocks noChangeArrowheads="1"/>
          </p:cNvSpPr>
          <p:nvPr userDrawn="1"/>
        </p:nvSpPr>
        <p:spPr bwMode="auto">
          <a:xfrm>
            <a:off x="0" y="0"/>
            <a:ext cx="9144000" cy="1096963"/>
          </a:xfrm>
          <a:prstGeom prst="rect">
            <a:avLst/>
          </a:prstGeom>
          <a:solidFill>
            <a:srgbClr val="74241F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endParaRPr lang="en-US" sz="1800"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12" name="Text Box 6"/>
          <p:cNvSpPr txBox="1">
            <a:spLocks noChangeArrowheads="1"/>
          </p:cNvSpPr>
          <p:nvPr userDrawn="1"/>
        </p:nvSpPr>
        <p:spPr bwMode="auto">
          <a:xfrm>
            <a:off x="533400" y="6443663"/>
            <a:ext cx="5791200" cy="271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ts val="500"/>
              </a:lnSpc>
              <a:spcBef>
                <a:spcPct val="50000"/>
              </a:spcBef>
              <a:defRPr/>
            </a:pPr>
            <a:r>
              <a:rPr lang="en-US" sz="600" dirty="0">
                <a:solidFill>
                  <a:srgbClr val="95938E"/>
                </a:solidFill>
                <a:ea typeface="Arial" charset="0"/>
                <a:cs typeface="Arial" charset="0"/>
              </a:rPr>
              <a:t>Owned and operated as a joint venture by a consortium of Canadian universities via a contribution through the National Research Council Canada </a:t>
            </a:r>
          </a:p>
          <a:p>
            <a:pPr>
              <a:lnSpc>
                <a:spcPts val="500"/>
              </a:lnSpc>
              <a:spcBef>
                <a:spcPct val="50000"/>
              </a:spcBef>
              <a:defRPr/>
            </a:pPr>
            <a:r>
              <a:rPr lang="en-US" sz="600" dirty="0" err="1">
                <a:solidFill>
                  <a:srgbClr val="95938E"/>
                </a:solidFill>
                <a:ea typeface="Arial" charset="0"/>
                <a:cs typeface="Arial" charset="0"/>
              </a:rPr>
              <a:t>Propriété</a:t>
            </a:r>
            <a:r>
              <a:rPr lang="en-US" sz="600" dirty="0">
                <a:solidFill>
                  <a:srgbClr val="95938E"/>
                </a:solidFill>
                <a:ea typeface="Arial" charset="0"/>
                <a:cs typeface="Arial" charset="0"/>
              </a:rPr>
              <a:t> d’un consortium </a:t>
            </a:r>
            <a:r>
              <a:rPr lang="en-US" sz="600" dirty="0" err="1">
                <a:solidFill>
                  <a:srgbClr val="95938E"/>
                </a:solidFill>
                <a:ea typeface="Arial" charset="0"/>
                <a:cs typeface="Arial" charset="0"/>
              </a:rPr>
              <a:t>d’universités</a:t>
            </a:r>
            <a:r>
              <a:rPr lang="en-US" sz="600" dirty="0">
                <a:solidFill>
                  <a:srgbClr val="95938E"/>
                </a:solidFill>
                <a:ea typeface="Arial" charset="0"/>
                <a:cs typeface="Arial" charset="0"/>
              </a:rPr>
              <a:t> </a:t>
            </a:r>
            <a:r>
              <a:rPr lang="en-US" sz="600" dirty="0" err="1">
                <a:solidFill>
                  <a:srgbClr val="95938E"/>
                </a:solidFill>
                <a:ea typeface="Arial" charset="0"/>
                <a:cs typeface="Arial" charset="0"/>
              </a:rPr>
              <a:t>canadiennes</a:t>
            </a:r>
            <a:r>
              <a:rPr lang="en-US" sz="600" dirty="0">
                <a:solidFill>
                  <a:srgbClr val="95938E"/>
                </a:solidFill>
                <a:ea typeface="Arial" charset="0"/>
                <a:cs typeface="Arial" charset="0"/>
              </a:rPr>
              <a:t>, </a:t>
            </a:r>
            <a:r>
              <a:rPr lang="en-US" sz="600" dirty="0" err="1">
                <a:solidFill>
                  <a:srgbClr val="95938E"/>
                </a:solidFill>
                <a:ea typeface="Arial" charset="0"/>
                <a:cs typeface="Arial" charset="0"/>
              </a:rPr>
              <a:t>géré</a:t>
            </a:r>
            <a:r>
              <a:rPr lang="en-US" sz="600" dirty="0">
                <a:solidFill>
                  <a:srgbClr val="95938E"/>
                </a:solidFill>
                <a:ea typeface="Arial" charset="0"/>
                <a:cs typeface="Arial" charset="0"/>
              </a:rPr>
              <a:t> en co-</a:t>
            </a:r>
            <a:r>
              <a:rPr lang="en-US" sz="600" dirty="0" err="1">
                <a:solidFill>
                  <a:srgbClr val="95938E"/>
                </a:solidFill>
                <a:ea typeface="Arial" charset="0"/>
                <a:cs typeface="Arial" charset="0"/>
              </a:rPr>
              <a:t>entreprise</a:t>
            </a:r>
            <a:r>
              <a:rPr lang="en-US" sz="600" dirty="0">
                <a:solidFill>
                  <a:srgbClr val="95938E"/>
                </a:solidFill>
                <a:ea typeface="Arial" charset="0"/>
                <a:cs typeface="Arial" charset="0"/>
              </a:rPr>
              <a:t> </a:t>
            </a:r>
            <a:r>
              <a:rPr lang="en-US" sz="600" dirty="0" err="1">
                <a:solidFill>
                  <a:srgbClr val="95938E"/>
                </a:solidFill>
                <a:ea typeface="Arial" charset="0"/>
                <a:cs typeface="Arial" charset="0"/>
              </a:rPr>
              <a:t>à</a:t>
            </a:r>
            <a:r>
              <a:rPr lang="en-US" sz="600" dirty="0">
                <a:solidFill>
                  <a:srgbClr val="95938E"/>
                </a:solidFill>
                <a:ea typeface="Arial" charset="0"/>
                <a:cs typeface="Arial" charset="0"/>
              </a:rPr>
              <a:t> </a:t>
            </a:r>
            <a:r>
              <a:rPr lang="en-US" sz="600" dirty="0" err="1">
                <a:solidFill>
                  <a:srgbClr val="95938E"/>
                </a:solidFill>
                <a:ea typeface="Arial" charset="0"/>
                <a:cs typeface="Arial" charset="0"/>
              </a:rPr>
              <a:t>partir</a:t>
            </a:r>
            <a:r>
              <a:rPr lang="en-US" sz="600" dirty="0">
                <a:solidFill>
                  <a:srgbClr val="95938E"/>
                </a:solidFill>
                <a:ea typeface="Arial" charset="0"/>
                <a:cs typeface="Arial" charset="0"/>
              </a:rPr>
              <a:t> </a:t>
            </a:r>
            <a:r>
              <a:rPr lang="en-US" sz="600" dirty="0" err="1">
                <a:solidFill>
                  <a:srgbClr val="95938E"/>
                </a:solidFill>
                <a:ea typeface="Arial" charset="0"/>
                <a:cs typeface="Arial" charset="0"/>
              </a:rPr>
              <a:t>d’une</a:t>
            </a:r>
            <a:r>
              <a:rPr lang="en-US" sz="600" dirty="0">
                <a:solidFill>
                  <a:srgbClr val="95938E"/>
                </a:solidFill>
                <a:ea typeface="Arial" charset="0"/>
                <a:cs typeface="Arial" charset="0"/>
              </a:rPr>
              <a:t> contribution </a:t>
            </a:r>
            <a:r>
              <a:rPr lang="en-US" sz="600" dirty="0" err="1">
                <a:solidFill>
                  <a:srgbClr val="95938E"/>
                </a:solidFill>
                <a:ea typeface="Arial" charset="0"/>
                <a:cs typeface="Arial" charset="0"/>
              </a:rPr>
              <a:t>administrée</a:t>
            </a:r>
            <a:r>
              <a:rPr lang="en-US" sz="600" dirty="0">
                <a:solidFill>
                  <a:srgbClr val="95938E"/>
                </a:solidFill>
                <a:ea typeface="Arial" charset="0"/>
                <a:cs typeface="Arial" charset="0"/>
              </a:rPr>
              <a:t> par le </a:t>
            </a:r>
            <a:r>
              <a:rPr lang="en-US" sz="600" dirty="0" err="1">
                <a:solidFill>
                  <a:srgbClr val="95938E"/>
                </a:solidFill>
                <a:ea typeface="Arial" charset="0"/>
                <a:cs typeface="Arial" charset="0"/>
              </a:rPr>
              <a:t>Conseil</a:t>
            </a:r>
            <a:r>
              <a:rPr lang="en-US" sz="600" dirty="0">
                <a:solidFill>
                  <a:srgbClr val="95938E"/>
                </a:solidFill>
                <a:ea typeface="Arial" charset="0"/>
                <a:cs typeface="Arial" charset="0"/>
              </a:rPr>
              <a:t> national de </a:t>
            </a:r>
            <a:r>
              <a:rPr lang="en-US" sz="600" dirty="0" err="1">
                <a:solidFill>
                  <a:srgbClr val="95938E"/>
                </a:solidFill>
                <a:ea typeface="Arial" charset="0"/>
                <a:cs typeface="Arial" charset="0"/>
              </a:rPr>
              <a:t>recherches</a:t>
            </a:r>
            <a:r>
              <a:rPr lang="en-US" sz="600" dirty="0">
                <a:solidFill>
                  <a:srgbClr val="95938E"/>
                </a:solidFill>
                <a:ea typeface="Arial" charset="0"/>
                <a:cs typeface="Arial" charset="0"/>
              </a:rPr>
              <a:t> Canada</a:t>
            </a:r>
            <a:endParaRPr lang="en-US" sz="600" i="1" dirty="0">
              <a:solidFill>
                <a:srgbClr val="95938E"/>
              </a:solidFill>
              <a:latin typeface="Arial Black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14" name="Rectangle 12"/>
          <p:cNvSpPr>
            <a:spLocks noChangeArrowheads="1"/>
          </p:cNvSpPr>
          <p:nvPr userDrawn="1"/>
        </p:nvSpPr>
        <p:spPr bwMode="auto">
          <a:xfrm>
            <a:off x="0" y="22399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>
              <a:defRPr/>
            </a:pPr>
            <a:endParaRPr lang="en-US" sz="1800"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16" name="Text Box 5"/>
          <p:cNvSpPr txBox="1">
            <a:spLocks noChangeArrowheads="1"/>
          </p:cNvSpPr>
          <p:nvPr userDrawn="1"/>
        </p:nvSpPr>
        <p:spPr bwMode="auto">
          <a:xfrm>
            <a:off x="6019800" y="411163"/>
            <a:ext cx="2971800" cy="363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lnSpc>
                <a:spcPts val="400"/>
              </a:lnSpc>
              <a:spcBef>
                <a:spcPct val="50000"/>
              </a:spcBef>
              <a:defRPr/>
            </a:pPr>
            <a:r>
              <a:rPr lang="en-US" sz="700" dirty="0">
                <a:solidFill>
                  <a:schemeClr val="bg1"/>
                </a:solidFill>
                <a:ea typeface="Arial" charset="0"/>
                <a:cs typeface="Arial" charset="0"/>
              </a:rPr>
              <a:t>Canada’s national laboratory for particle and nuclear physics </a:t>
            </a:r>
          </a:p>
          <a:p>
            <a:pPr algn="r">
              <a:lnSpc>
                <a:spcPts val="400"/>
              </a:lnSpc>
              <a:spcBef>
                <a:spcPct val="50000"/>
              </a:spcBef>
              <a:defRPr/>
            </a:pPr>
            <a:r>
              <a:rPr lang="en-US" sz="700" dirty="0" err="1">
                <a:solidFill>
                  <a:schemeClr val="bg1"/>
                </a:solidFill>
                <a:ea typeface="Arial Black" charset="0"/>
                <a:cs typeface="Arial Black" charset="0"/>
              </a:rPr>
              <a:t>Laboratoire</a:t>
            </a:r>
            <a:r>
              <a:rPr lang="en-US" sz="700" dirty="0">
                <a:solidFill>
                  <a:schemeClr val="bg1"/>
                </a:solidFill>
                <a:ea typeface="Arial Black" charset="0"/>
                <a:cs typeface="Arial Black" charset="0"/>
              </a:rPr>
              <a:t> national </a:t>
            </a:r>
            <a:r>
              <a:rPr lang="en-US" sz="700" dirty="0" err="1">
                <a:solidFill>
                  <a:schemeClr val="bg1"/>
                </a:solidFill>
                <a:ea typeface="Arial Black" charset="0"/>
                <a:cs typeface="Arial Black" charset="0"/>
              </a:rPr>
              <a:t>canadien</a:t>
            </a:r>
            <a:r>
              <a:rPr lang="en-US" sz="700" dirty="0">
                <a:solidFill>
                  <a:schemeClr val="bg1"/>
                </a:solidFill>
                <a:ea typeface="Arial Black" charset="0"/>
                <a:cs typeface="Arial Black" charset="0"/>
              </a:rPr>
              <a:t> pour la </a:t>
            </a:r>
            <a:r>
              <a:rPr lang="en-US" sz="700" dirty="0" err="1">
                <a:solidFill>
                  <a:schemeClr val="bg1"/>
                </a:solidFill>
                <a:ea typeface="Arial Black" charset="0"/>
                <a:cs typeface="Arial Black" charset="0"/>
              </a:rPr>
              <a:t>recherche</a:t>
            </a:r>
            <a:r>
              <a:rPr lang="en-US" sz="700" dirty="0">
                <a:solidFill>
                  <a:schemeClr val="bg1"/>
                </a:solidFill>
                <a:ea typeface="Arial Black" charset="0"/>
                <a:cs typeface="Arial Black" charset="0"/>
              </a:rPr>
              <a:t> en physique </a:t>
            </a:r>
            <a:r>
              <a:rPr lang="en-US" sz="700" dirty="0" err="1">
                <a:solidFill>
                  <a:schemeClr val="bg1"/>
                </a:solidFill>
                <a:ea typeface="Arial Black" charset="0"/>
                <a:cs typeface="Arial Black" charset="0"/>
              </a:rPr>
              <a:t>nucléaire</a:t>
            </a:r>
            <a:r>
              <a:rPr lang="en-US" sz="700" dirty="0">
                <a:solidFill>
                  <a:schemeClr val="bg1"/>
                </a:solidFill>
                <a:ea typeface="Arial Black" charset="0"/>
                <a:cs typeface="Arial Black" charset="0"/>
              </a:rPr>
              <a:t> </a:t>
            </a:r>
          </a:p>
          <a:p>
            <a:pPr algn="r">
              <a:lnSpc>
                <a:spcPts val="400"/>
              </a:lnSpc>
              <a:spcBef>
                <a:spcPct val="50000"/>
              </a:spcBef>
              <a:defRPr/>
            </a:pPr>
            <a:r>
              <a:rPr lang="en-US" sz="700" dirty="0">
                <a:solidFill>
                  <a:schemeClr val="bg1"/>
                </a:solidFill>
                <a:ea typeface="Arial Black" charset="0"/>
                <a:cs typeface="Arial Black" charset="0"/>
              </a:rPr>
              <a:t>et en physique des </a:t>
            </a:r>
            <a:r>
              <a:rPr lang="en-US" sz="700" dirty="0" err="1">
                <a:solidFill>
                  <a:schemeClr val="bg1"/>
                </a:solidFill>
                <a:ea typeface="Arial Black" charset="0"/>
                <a:cs typeface="Arial Black" charset="0"/>
              </a:rPr>
              <a:t>particules</a:t>
            </a:r>
            <a:endParaRPr lang="en-US" sz="700" dirty="0">
              <a:solidFill>
                <a:schemeClr val="bg1"/>
              </a:solidFill>
              <a:ea typeface="Arial" charset="0"/>
              <a:cs typeface="Arial" charset="0"/>
            </a:endParaRPr>
          </a:p>
        </p:txBody>
      </p:sp>
      <p:pic>
        <p:nvPicPr>
          <p:cNvPr id="17" name="Picture 19" descr="TRIUMF_logo_white.pn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190500" y="203200"/>
            <a:ext cx="2424113" cy="665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TextBox 17"/>
          <p:cNvSpPr txBox="1"/>
          <p:nvPr userDrawn="1"/>
        </p:nvSpPr>
        <p:spPr>
          <a:xfrm>
            <a:off x="457200" y="6088063"/>
            <a:ext cx="39688" cy="317500"/>
          </a:xfrm>
          <a:prstGeom prst="rect">
            <a:avLst/>
          </a:prstGeom>
          <a:solidFill>
            <a:srgbClr val="95938E"/>
          </a:solidFill>
        </p:spPr>
        <p:txBody>
          <a:bodyPr>
            <a:spAutoFit/>
          </a:bodyPr>
          <a:lstStyle/>
          <a:p>
            <a:pPr>
              <a:defRPr/>
            </a:pPr>
            <a:endParaRPr lang="en-US" sz="1800"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23" name="Text Box 6"/>
          <p:cNvSpPr txBox="1">
            <a:spLocks noChangeArrowheads="1"/>
          </p:cNvSpPr>
          <p:nvPr userDrawn="1"/>
        </p:nvSpPr>
        <p:spPr bwMode="auto">
          <a:xfrm>
            <a:off x="533400" y="6102350"/>
            <a:ext cx="5791200" cy="271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ts val="500"/>
              </a:lnSpc>
              <a:spcBef>
                <a:spcPct val="50000"/>
              </a:spcBef>
              <a:defRPr/>
            </a:pPr>
            <a:r>
              <a:rPr lang="en-US" sz="600" dirty="0">
                <a:solidFill>
                  <a:srgbClr val="95938E"/>
                </a:solidFill>
                <a:ea typeface="Arial" charset="0"/>
                <a:cs typeface="Arial" charset="0"/>
              </a:rPr>
              <a:t>Accelerating Science for Canada</a:t>
            </a:r>
          </a:p>
          <a:p>
            <a:pPr>
              <a:lnSpc>
                <a:spcPts val="500"/>
              </a:lnSpc>
              <a:spcBef>
                <a:spcPct val="50000"/>
              </a:spcBef>
              <a:defRPr/>
            </a:pPr>
            <a:r>
              <a:rPr lang="en-US" sz="600" dirty="0">
                <a:solidFill>
                  <a:srgbClr val="95938E"/>
                </a:solidFill>
                <a:latin typeface="Arial" pitchFamily="-111" charset="0"/>
                <a:ea typeface="ヒラギノ角ゴ Pro W3" pitchFamily="-111" charset="-128"/>
                <a:cs typeface="ヒラギノ角ゴ Pro W3" pitchFamily="-111" charset="-128"/>
              </a:rPr>
              <a:t>Un </a:t>
            </a:r>
            <a:r>
              <a:rPr lang="en-US" sz="600" dirty="0" err="1">
                <a:solidFill>
                  <a:srgbClr val="95938E"/>
                </a:solidFill>
                <a:latin typeface="Arial" pitchFamily="-111" charset="0"/>
                <a:ea typeface="ヒラギノ角ゴ Pro W3" pitchFamily="-111" charset="-128"/>
                <a:cs typeface="ヒラギノ角ゴ Pro W3" pitchFamily="-111" charset="-128"/>
              </a:rPr>
              <a:t>accélérateur</a:t>
            </a:r>
            <a:r>
              <a:rPr lang="en-US" sz="600" dirty="0">
                <a:solidFill>
                  <a:srgbClr val="95938E"/>
                </a:solidFill>
                <a:latin typeface="Arial" pitchFamily="-111" charset="0"/>
                <a:ea typeface="ヒラギノ角ゴ Pro W3" pitchFamily="-111" charset="-128"/>
                <a:cs typeface="ヒラギノ角ゴ Pro W3" pitchFamily="-111" charset="-128"/>
              </a:rPr>
              <a:t> de la </a:t>
            </a:r>
            <a:r>
              <a:rPr lang="en-US" sz="600" dirty="0" err="1">
                <a:solidFill>
                  <a:srgbClr val="95938E"/>
                </a:solidFill>
                <a:latin typeface="Arial" pitchFamily="-111" charset="0"/>
                <a:ea typeface="ヒラギノ角ゴ Pro W3" pitchFamily="-111" charset="-128"/>
                <a:cs typeface="ヒラギノ角ゴ Pro W3" pitchFamily="-111" charset="-128"/>
              </a:rPr>
              <a:t>démarche</a:t>
            </a:r>
            <a:r>
              <a:rPr lang="en-US" sz="600" dirty="0">
                <a:solidFill>
                  <a:srgbClr val="95938E"/>
                </a:solidFill>
                <a:latin typeface="Arial" pitchFamily="-111" charset="0"/>
                <a:ea typeface="ヒラギノ角ゴ Pro W3" pitchFamily="-111" charset="-128"/>
                <a:cs typeface="ヒラギノ角ゴ Pro W3" pitchFamily="-111" charset="-128"/>
              </a:rPr>
              <a:t> </a:t>
            </a:r>
            <a:r>
              <a:rPr lang="en-US" sz="600" dirty="0" err="1">
                <a:solidFill>
                  <a:srgbClr val="95938E"/>
                </a:solidFill>
                <a:latin typeface="Arial" pitchFamily="-111" charset="0"/>
                <a:ea typeface="ヒラギノ角ゴ Pro W3" pitchFamily="-111" charset="-128"/>
                <a:cs typeface="ヒラギノ角ゴ Pro W3" pitchFamily="-111" charset="-128"/>
              </a:rPr>
              <a:t>scientifique</a:t>
            </a:r>
            <a:r>
              <a:rPr lang="en-US" sz="600" dirty="0">
                <a:solidFill>
                  <a:srgbClr val="95938E"/>
                </a:solidFill>
                <a:latin typeface="Arial" pitchFamily="-111" charset="0"/>
                <a:ea typeface="ヒラギノ角ゴ Pro W3" pitchFamily="-111" charset="-128"/>
                <a:cs typeface="ヒラギノ角ゴ Pro W3" pitchFamily="-111" charset="-128"/>
              </a:rPr>
              <a:t> </a:t>
            </a:r>
            <a:r>
              <a:rPr lang="en-US" sz="600" dirty="0" err="1">
                <a:solidFill>
                  <a:srgbClr val="95938E"/>
                </a:solidFill>
                <a:latin typeface="Arial" pitchFamily="-111" charset="0"/>
                <a:ea typeface="ヒラギノ角ゴ Pro W3" pitchFamily="-111" charset="-128"/>
                <a:cs typeface="ヒラギノ角ゴ Pro W3" pitchFamily="-111" charset="-128"/>
              </a:rPr>
              <a:t>canadienne</a:t>
            </a:r>
            <a:endParaRPr lang="en-US" sz="600" i="1" dirty="0">
              <a:solidFill>
                <a:srgbClr val="95938E"/>
              </a:solidFill>
              <a:latin typeface="Arial Black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10"/>
          </p:nvPr>
        </p:nvSpPr>
        <p:spPr>
          <a:xfrm>
            <a:off x="247650" y="2239963"/>
            <a:ext cx="6076950" cy="655638"/>
          </a:xfrm>
        </p:spPr>
        <p:txBody>
          <a:bodyPr/>
          <a:lstStyle>
            <a:lvl1pPr algn="r">
              <a:buNone/>
              <a:defRPr b="1">
                <a:solidFill>
                  <a:srgbClr val="113F7C"/>
                </a:solidFill>
              </a:defRPr>
            </a:lvl1pPr>
            <a:lvl2pPr algn="r">
              <a:buNone/>
              <a:defRPr sz="2000" b="1">
                <a:solidFill>
                  <a:srgbClr val="6E615D"/>
                </a:solidFill>
              </a:defRPr>
            </a:lvl2pPr>
            <a:lvl3pPr algn="r">
              <a:buNone/>
              <a:defRPr sz="1400" b="1">
                <a:solidFill>
                  <a:srgbClr val="6E615D"/>
                </a:solidFill>
              </a:defRPr>
            </a:lvl3pPr>
            <a:lvl4pPr algn="r">
              <a:buNone/>
              <a:defRPr sz="1100" b="1">
                <a:solidFill>
                  <a:schemeClr val="accent1"/>
                </a:solidFill>
                <a:latin typeface="+mj-lt"/>
              </a:defRPr>
            </a:lvl4pPr>
            <a:lvl5pPr algn="r">
              <a:buNone/>
              <a:defRPr sz="1100">
                <a:solidFill>
                  <a:srgbClr val="6E615D"/>
                </a:solidFill>
                <a:latin typeface="+mj-lt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1"/>
          </p:nvPr>
        </p:nvSpPr>
        <p:spPr>
          <a:xfrm>
            <a:off x="247650" y="2895600"/>
            <a:ext cx="6076950" cy="457200"/>
          </a:xfrm>
        </p:spPr>
        <p:txBody>
          <a:bodyPr/>
          <a:lstStyle>
            <a:lvl1pPr algn="r">
              <a:buNone/>
              <a:defRPr sz="2000" b="1" baseline="0">
                <a:solidFill>
                  <a:srgbClr val="4F4946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2"/>
          </p:nvPr>
        </p:nvSpPr>
        <p:spPr>
          <a:xfrm>
            <a:off x="247650" y="3581400"/>
            <a:ext cx="6076950" cy="457200"/>
          </a:xfrm>
        </p:spPr>
        <p:txBody>
          <a:bodyPr/>
          <a:lstStyle>
            <a:lvl1pPr algn="r">
              <a:buNone/>
              <a:defRPr sz="1400" b="1" baseline="0">
                <a:solidFill>
                  <a:srgbClr val="95938E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3"/>
          </p:nvPr>
        </p:nvSpPr>
        <p:spPr>
          <a:xfrm>
            <a:off x="247650" y="4343400"/>
            <a:ext cx="6076950" cy="533400"/>
          </a:xfrm>
        </p:spPr>
        <p:txBody>
          <a:bodyPr/>
          <a:lstStyle>
            <a:lvl1pPr algn="r">
              <a:buNone/>
              <a:defRPr sz="1100" b="1" baseline="0">
                <a:solidFill>
                  <a:srgbClr val="113F7C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Picture Placeholder 16"/>
          <p:cNvSpPr>
            <a:spLocks noGrp="1"/>
          </p:cNvSpPr>
          <p:nvPr>
            <p:ph type="pic" sz="quarter" idx="16"/>
          </p:nvPr>
        </p:nvSpPr>
        <p:spPr>
          <a:xfrm>
            <a:off x="7028656" y="4953000"/>
            <a:ext cx="1905000" cy="16764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21" name="Picture Placeholder 16"/>
          <p:cNvSpPr>
            <a:spLocks noGrp="1"/>
          </p:cNvSpPr>
          <p:nvPr>
            <p:ph type="pic" sz="quarter" idx="17"/>
          </p:nvPr>
        </p:nvSpPr>
        <p:spPr>
          <a:xfrm>
            <a:off x="7028656" y="1295400"/>
            <a:ext cx="1905000" cy="16764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22" name="Picture Placeholder 16"/>
          <p:cNvSpPr>
            <a:spLocks noGrp="1"/>
          </p:cNvSpPr>
          <p:nvPr>
            <p:ph type="pic" sz="quarter" idx="18"/>
          </p:nvPr>
        </p:nvSpPr>
        <p:spPr>
          <a:xfrm>
            <a:off x="7028656" y="3124200"/>
            <a:ext cx="1905000" cy="1676400"/>
          </a:xfrm>
        </p:spPr>
        <p:txBody>
          <a:bodyPr/>
          <a:lstStyle/>
          <a:p>
            <a:pPr lvl="0"/>
            <a:endParaRPr lang="en-US" noProof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4"/>
          </p:nvPr>
        </p:nvSpPr>
        <p:spPr>
          <a:xfrm>
            <a:off x="5221111" y="1411111"/>
            <a:ext cx="3654602" cy="4642556"/>
          </a:xfrm>
        </p:spPr>
        <p:txBody>
          <a:bodyPr>
            <a:normAutofit/>
          </a:bodyPr>
          <a:lstStyle/>
          <a:p>
            <a:pPr lvl="0"/>
            <a:r>
              <a:rPr lang="en-CA" dirty="0" smtClean="0"/>
              <a:t>Click to edit Master text styles</a:t>
            </a:r>
          </a:p>
          <a:p>
            <a:pPr lvl="1"/>
            <a:r>
              <a:rPr lang="en-CA" dirty="0" smtClean="0"/>
              <a:t>Second level</a:t>
            </a:r>
          </a:p>
          <a:p>
            <a:pPr lvl="2"/>
            <a:r>
              <a:rPr lang="en-CA" dirty="0" smtClean="0"/>
              <a:t>Third level</a:t>
            </a:r>
          </a:p>
          <a:p>
            <a:pPr lvl="3"/>
            <a:r>
              <a:rPr lang="en-CA" dirty="0" smtClean="0"/>
              <a:t>Fourth level</a:t>
            </a:r>
          </a:p>
          <a:p>
            <a:pPr lvl="4"/>
            <a:r>
              <a:rPr lang="en-CA" dirty="0" smtClean="0"/>
              <a:t>Fifth level</a:t>
            </a:r>
            <a:endParaRPr lang="en-US" dirty="0"/>
          </a:p>
        </p:txBody>
      </p:sp>
      <p:sp>
        <p:nvSpPr>
          <p:cNvPr id="14" name="Table Placeholder 13"/>
          <p:cNvSpPr>
            <a:spLocks noGrp="1"/>
          </p:cNvSpPr>
          <p:nvPr>
            <p:ph type="tbl" sz="quarter" idx="15"/>
          </p:nvPr>
        </p:nvSpPr>
        <p:spPr>
          <a:xfrm>
            <a:off x="381000" y="1411111"/>
            <a:ext cx="4629150" cy="4642556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6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247569-178C-4707-9B4E-6A105E9595B9}" type="datetime4">
              <a:rPr lang="en-US"/>
              <a:pPr>
                <a:defRPr/>
              </a:pPr>
              <a:t>June 16, 2014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7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Presentation Title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8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4C854D-25C8-41F2-9C69-1147EC9183A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10" name="Table Placeholder 9"/>
          <p:cNvSpPr>
            <a:spLocks noGrp="1"/>
          </p:cNvSpPr>
          <p:nvPr>
            <p:ph type="tbl" sz="quarter" idx="13"/>
          </p:nvPr>
        </p:nvSpPr>
        <p:spPr>
          <a:xfrm>
            <a:off x="457200" y="1495425"/>
            <a:ext cx="8077200" cy="4586288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4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02A1D5-9052-454B-90B2-E63E7F5871F0}" type="datetime4">
              <a:rPr lang="en-US"/>
              <a:pPr>
                <a:defRPr/>
              </a:pPr>
              <a:t>June 16, 2014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5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Presentation Title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6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3E8EA6-8AD9-4D08-B2E2-60E0AAF556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edia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7" name="Media Placeholder 6"/>
          <p:cNvSpPr>
            <a:spLocks noGrp="1"/>
          </p:cNvSpPr>
          <p:nvPr>
            <p:ph type="media" sz="quarter" idx="13"/>
          </p:nvPr>
        </p:nvSpPr>
        <p:spPr>
          <a:xfrm>
            <a:off x="381000" y="1439863"/>
            <a:ext cx="4797425" cy="4725987"/>
          </a:xfrm>
        </p:spPr>
        <p:txBody>
          <a:bodyPr/>
          <a:lstStyle/>
          <a:p>
            <a:pPr lvl="0"/>
            <a:endParaRPr lang="en-US" noProof="0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/>
          </p:nvPr>
        </p:nvSpPr>
        <p:spPr>
          <a:xfrm>
            <a:off x="5362575" y="1439863"/>
            <a:ext cx="3443288" cy="4725987"/>
          </a:xfrm>
        </p:spPr>
        <p:txBody>
          <a:bodyPr>
            <a:normAutofit/>
          </a:bodyPr>
          <a:lstStyle/>
          <a:p>
            <a:pPr lvl="0"/>
            <a:r>
              <a:rPr lang="en-CA" dirty="0" smtClean="0"/>
              <a:t>Click to edit Master text styles</a:t>
            </a:r>
          </a:p>
          <a:p>
            <a:pPr lvl="1"/>
            <a:r>
              <a:rPr lang="en-CA" dirty="0" smtClean="0"/>
              <a:t>Second level</a:t>
            </a:r>
          </a:p>
          <a:p>
            <a:pPr lvl="2"/>
            <a:r>
              <a:rPr lang="en-CA" dirty="0" smtClean="0"/>
              <a:t>Third level</a:t>
            </a:r>
          </a:p>
          <a:p>
            <a:pPr lvl="3"/>
            <a:r>
              <a:rPr lang="en-CA" dirty="0" smtClean="0"/>
              <a:t>Fourth level</a:t>
            </a:r>
          </a:p>
          <a:p>
            <a:pPr lvl="4"/>
            <a:r>
              <a:rPr lang="en-CA" dirty="0" smtClean="0"/>
              <a:t>Fifth level</a:t>
            </a:r>
            <a:endParaRPr lang="en-US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5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684527-A0B2-4814-BD68-D3BD3B2604ED}" type="datetime4">
              <a:rPr lang="en-US"/>
              <a:pPr>
                <a:defRPr/>
              </a:pPr>
              <a:t>June 16, 2014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6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Presentation Title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7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E7F7F0-7F42-487A-AFB3-82E32FCF83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hank You Slide (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7"/>
          <p:cNvSpPr txBox="1">
            <a:spLocks noChangeArrowheads="1"/>
          </p:cNvSpPr>
          <p:nvPr userDrawn="1"/>
        </p:nvSpPr>
        <p:spPr bwMode="auto">
          <a:xfrm>
            <a:off x="6818313" y="990600"/>
            <a:ext cx="2325687" cy="58674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endParaRPr lang="en-US" sz="1800"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3" name="TextBox 9"/>
          <p:cNvSpPr txBox="1">
            <a:spLocks noChangeArrowheads="1"/>
          </p:cNvSpPr>
          <p:nvPr userDrawn="1"/>
        </p:nvSpPr>
        <p:spPr bwMode="auto">
          <a:xfrm>
            <a:off x="0" y="0"/>
            <a:ext cx="9144000" cy="1096963"/>
          </a:xfrm>
          <a:prstGeom prst="rect">
            <a:avLst/>
          </a:prstGeom>
          <a:solidFill>
            <a:srgbClr val="74241F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endParaRPr lang="en-US" sz="1800"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4" name="Text Box 6"/>
          <p:cNvSpPr txBox="1">
            <a:spLocks noChangeArrowheads="1"/>
          </p:cNvSpPr>
          <p:nvPr userDrawn="1"/>
        </p:nvSpPr>
        <p:spPr bwMode="auto">
          <a:xfrm>
            <a:off x="533400" y="6392863"/>
            <a:ext cx="57912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600" dirty="0">
                <a:solidFill>
                  <a:srgbClr val="95938E"/>
                </a:solidFill>
                <a:ea typeface="Arial" charset="0"/>
                <a:cs typeface="Arial" charset="0"/>
              </a:rPr>
              <a:t>Owned and operated as a joint venture by a consortium of Canadian universities via a contribution through the National Research Council Canada </a:t>
            </a:r>
          </a:p>
          <a:p>
            <a:pPr>
              <a:spcBef>
                <a:spcPct val="50000"/>
              </a:spcBef>
              <a:defRPr/>
            </a:pPr>
            <a:r>
              <a:rPr lang="en-US" sz="600" dirty="0" err="1">
                <a:solidFill>
                  <a:srgbClr val="95938E"/>
                </a:solidFill>
                <a:ea typeface="Arial" charset="0"/>
                <a:cs typeface="Arial" charset="0"/>
              </a:rPr>
              <a:t>Propriété</a:t>
            </a:r>
            <a:r>
              <a:rPr lang="en-US" sz="600" dirty="0">
                <a:solidFill>
                  <a:srgbClr val="95938E"/>
                </a:solidFill>
                <a:ea typeface="Arial" charset="0"/>
                <a:cs typeface="Arial" charset="0"/>
              </a:rPr>
              <a:t> d’un consortium </a:t>
            </a:r>
            <a:r>
              <a:rPr lang="en-US" sz="600" dirty="0" err="1">
                <a:solidFill>
                  <a:srgbClr val="95938E"/>
                </a:solidFill>
                <a:ea typeface="Arial" charset="0"/>
                <a:cs typeface="Arial" charset="0"/>
              </a:rPr>
              <a:t>d’universités</a:t>
            </a:r>
            <a:r>
              <a:rPr lang="en-US" sz="600" dirty="0">
                <a:solidFill>
                  <a:srgbClr val="95938E"/>
                </a:solidFill>
                <a:ea typeface="Arial" charset="0"/>
                <a:cs typeface="Arial" charset="0"/>
              </a:rPr>
              <a:t> </a:t>
            </a:r>
            <a:r>
              <a:rPr lang="en-US" sz="600" dirty="0" err="1">
                <a:solidFill>
                  <a:srgbClr val="95938E"/>
                </a:solidFill>
                <a:ea typeface="Arial" charset="0"/>
                <a:cs typeface="Arial" charset="0"/>
              </a:rPr>
              <a:t>canadiennes</a:t>
            </a:r>
            <a:r>
              <a:rPr lang="en-US" sz="600" dirty="0">
                <a:solidFill>
                  <a:srgbClr val="95938E"/>
                </a:solidFill>
                <a:ea typeface="Arial" charset="0"/>
                <a:cs typeface="Arial" charset="0"/>
              </a:rPr>
              <a:t>, </a:t>
            </a:r>
            <a:r>
              <a:rPr lang="en-US" sz="600" dirty="0" err="1">
                <a:solidFill>
                  <a:srgbClr val="95938E"/>
                </a:solidFill>
                <a:ea typeface="Arial" charset="0"/>
                <a:cs typeface="Arial" charset="0"/>
              </a:rPr>
              <a:t>géré</a:t>
            </a:r>
            <a:r>
              <a:rPr lang="en-US" sz="600" dirty="0">
                <a:solidFill>
                  <a:srgbClr val="95938E"/>
                </a:solidFill>
                <a:ea typeface="Arial" charset="0"/>
                <a:cs typeface="Arial" charset="0"/>
              </a:rPr>
              <a:t> en co-</a:t>
            </a:r>
            <a:r>
              <a:rPr lang="en-US" sz="600" dirty="0" err="1">
                <a:solidFill>
                  <a:srgbClr val="95938E"/>
                </a:solidFill>
                <a:ea typeface="Arial" charset="0"/>
                <a:cs typeface="Arial" charset="0"/>
              </a:rPr>
              <a:t>entreprise</a:t>
            </a:r>
            <a:r>
              <a:rPr lang="en-US" sz="600" dirty="0">
                <a:solidFill>
                  <a:srgbClr val="95938E"/>
                </a:solidFill>
                <a:ea typeface="Arial" charset="0"/>
                <a:cs typeface="Arial" charset="0"/>
              </a:rPr>
              <a:t> </a:t>
            </a:r>
            <a:r>
              <a:rPr lang="en-US" sz="600" dirty="0" err="1">
                <a:solidFill>
                  <a:srgbClr val="95938E"/>
                </a:solidFill>
                <a:ea typeface="Arial" charset="0"/>
                <a:cs typeface="Arial" charset="0"/>
              </a:rPr>
              <a:t>à</a:t>
            </a:r>
            <a:r>
              <a:rPr lang="en-US" sz="600" dirty="0">
                <a:solidFill>
                  <a:srgbClr val="95938E"/>
                </a:solidFill>
                <a:ea typeface="Arial" charset="0"/>
                <a:cs typeface="Arial" charset="0"/>
              </a:rPr>
              <a:t> </a:t>
            </a:r>
            <a:r>
              <a:rPr lang="en-US" sz="600" dirty="0" err="1">
                <a:solidFill>
                  <a:srgbClr val="95938E"/>
                </a:solidFill>
                <a:ea typeface="Arial" charset="0"/>
                <a:cs typeface="Arial" charset="0"/>
              </a:rPr>
              <a:t>partir</a:t>
            </a:r>
            <a:r>
              <a:rPr lang="en-US" sz="600" dirty="0">
                <a:solidFill>
                  <a:srgbClr val="95938E"/>
                </a:solidFill>
                <a:ea typeface="Arial" charset="0"/>
                <a:cs typeface="Arial" charset="0"/>
              </a:rPr>
              <a:t> </a:t>
            </a:r>
            <a:r>
              <a:rPr lang="en-US" sz="600" dirty="0" err="1">
                <a:solidFill>
                  <a:srgbClr val="95938E"/>
                </a:solidFill>
                <a:ea typeface="Arial" charset="0"/>
                <a:cs typeface="Arial" charset="0"/>
              </a:rPr>
              <a:t>d’une</a:t>
            </a:r>
            <a:r>
              <a:rPr lang="en-US" sz="600" dirty="0">
                <a:solidFill>
                  <a:srgbClr val="95938E"/>
                </a:solidFill>
                <a:ea typeface="Arial" charset="0"/>
                <a:cs typeface="Arial" charset="0"/>
              </a:rPr>
              <a:t> contribution </a:t>
            </a:r>
            <a:r>
              <a:rPr lang="en-US" sz="600" dirty="0" err="1">
                <a:solidFill>
                  <a:srgbClr val="95938E"/>
                </a:solidFill>
                <a:ea typeface="Arial" charset="0"/>
                <a:cs typeface="Arial" charset="0"/>
              </a:rPr>
              <a:t>administrée</a:t>
            </a:r>
            <a:r>
              <a:rPr lang="en-US" sz="600" dirty="0">
                <a:solidFill>
                  <a:srgbClr val="95938E"/>
                </a:solidFill>
                <a:ea typeface="Arial" charset="0"/>
                <a:cs typeface="Arial" charset="0"/>
              </a:rPr>
              <a:t> par le </a:t>
            </a:r>
            <a:r>
              <a:rPr lang="en-US" sz="600" dirty="0" err="1">
                <a:solidFill>
                  <a:srgbClr val="95938E"/>
                </a:solidFill>
                <a:ea typeface="Arial" charset="0"/>
                <a:cs typeface="Arial" charset="0"/>
              </a:rPr>
              <a:t>Conseil</a:t>
            </a:r>
            <a:r>
              <a:rPr lang="en-US" sz="600" dirty="0">
                <a:solidFill>
                  <a:srgbClr val="95938E"/>
                </a:solidFill>
                <a:ea typeface="Arial" charset="0"/>
                <a:cs typeface="Arial" charset="0"/>
              </a:rPr>
              <a:t> national de </a:t>
            </a:r>
            <a:r>
              <a:rPr lang="en-US" sz="600" dirty="0" err="1">
                <a:solidFill>
                  <a:srgbClr val="95938E"/>
                </a:solidFill>
                <a:ea typeface="Arial" charset="0"/>
                <a:cs typeface="Arial" charset="0"/>
              </a:rPr>
              <a:t>recherches</a:t>
            </a:r>
            <a:r>
              <a:rPr lang="en-US" sz="600" dirty="0">
                <a:solidFill>
                  <a:srgbClr val="95938E"/>
                </a:solidFill>
                <a:ea typeface="Arial" charset="0"/>
                <a:cs typeface="Arial" charset="0"/>
              </a:rPr>
              <a:t> Canada</a:t>
            </a:r>
            <a:endParaRPr lang="en-US" sz="600" i="1" dirty="0">
              <a:solidFill>
                <a:srgbClr val="95938E"/>
              </a:solidFill>
              <a:latin typeface="Arial Black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5" name="Rectangle 12"/>
          <p:cNvSpPr>
            <a:spLocks noChangeArrowheads="1"/>
          </p:cNvSpPr>
          <p:nvPr userDrawn="1"/>
        </p:nvSpPr>
        <p:spPr bwMode="auto">
          <a:xfrm>
            <a:off x="0" y="22399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>
              <a:defRPr/>
            </a:pPr>
            <a:endParaRPr lang="en-US" sz="1800"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6" name="Text Box 5"/>
          <p:cNvSpPr txBox="1">
            <a:spLocks noChangeArrowheads="1"/>
          </p:cNvSpPr>
          <p:nvPr userDrawn="1"/>
        </p:nvSpPr>
        <p:spPr bwMode="auto">
          <a:xfrm>
            <a:off x="6019800" y="411163"/>
            <a:ext cx="2971800" cy="363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lnSpc>
                <a:spcPts val="400"/>
              </a:lnSpc>
              <a:spcBef>
                <a:spcPct val="50000"/>
              </a:spcBef>
              <a:defRPr/>
            </a:pPr>
            <a:r>
              <a:rPr lang="en-US" sz="700" dirty="0">
                <a:solidFill>
                  <a:schemeClr val="bg1"/>
                </a:solidFill>
                <a:ea typeface="Arial" charset="0"/>
                <a:cs typeface="Arial" charset="0"/>
              </a:rPr>
              <a:t>Canada’s national laboratory for particle and nuclear physics </a:t>
            </a:r>
          </a:p>
          <a:p>
            <a:pPr algn="r">
              <a:lnSpc>
                <a:spcPts val="400"/>
              </a:lnSpc>
              <a:spcBef>
                <a:spcPct val="50000"/>
              </a:spcBef>
              <a:defRPr/>
            </a:pPr>
            <a:r>
              <a:rPr lang="en-US" sz="700" dirty="0" err="1">
                <a:solidFill>
                  <a:schemeClr val="bg1"/>
                </a:solidFill>
                <a:ea typeface="Arial Black" charset="0"/>
                <a:cs typeface="Arial Black" charset="0"/>
              </a:rPr>
              <a:t>Laboratoire</a:t>
            </a:r>
            <a:r>
              <a:rPr lang="en-US" sz="700" dirty="0">
                <a:solidFill>
                  <a:schemeClr val="bg1"/>
                </a:solidFill>
                <a:ea typeface="Arial Black" charset="0"/>
                <a:cs typeface="Arial Black" charset="0"/>
              </a:rPr>
              <a:t> national </a:t>
            </a:r>
            <a:r>
              <a:rPr lang="en-US" sz="700" dirty="0" err="1">
                <a:solidFill>
                  <a:schemeClr val="bg1"/>
                </a:solidFill>
                <a:ea typeface="Arial Black" charset="0"/>
                <a:cs typeface="Arial Black" charset="0"/>
              </a:rPr>
              <a:t>canadien</a:t>
            </a:r>
            <a:r>
              <a:rPr lang="en-US" sz="700" dirty="0">
                <a:solidFill>
                  <a:schemeClr val="bg1"/>
                </a:solidFill>
                <a:ea typeface="Arial Black" charset="0"/>
                <a:cs typeface="Arial Black" charset="0"/>
              </a:rPr>
              <a:t> pour la </a:t>
            </a:r>
            <a:r>
              <a:rPr lang="en-US" sz="700" dirty="0" err="1">
                <a:solidFill>
                  <a:schemeClr val="bg1"/>
                </a:solidFill>
                <a:ea typeface="Arial Black" charset="0"/>
                <a:cs typeface="Arial Black" charset="0"/>
              </a:rPr>
              <a:t>recherche</a:t>
            </a:r>
            <a:r>
              <a:rPr lang="en-US" sz="700" dirty="0">
                <a:solidFill>
                  <a:schemeClr val="bg1"/>
                </a:solidFill>
                <a:ea typeface="Arial Black" charset="0"/>
                <a:cs typeface="Arial Black" charset="0"/>
              </a:rPr>
              <a:t> en physique </a:t>
            </a:r>
            <a:r>
              <a:rPr lang="en-US" sz="700" dirty="0" err="1">
                <a:solidFill>
                  <a:schemeClr val="bg1"/>
                </a:solidFill>
                <a:ea typeface="Arial Black" charset="0"/>
                <a:cs typeface="Arial Black" charset="0"/>
              </a:rPr>
              <a:t>nucléaire</a:t>
            </a:r>
            <a:r>
              <a:rPr lang="en-US" sz="700" dirty="0">
                <a:solidFill>
                  <a:schemeClr val="bg1"/>
                </a:solidFill>
                <a:ea typeface="Arial Black" charset="0"/>
                <a:cs typeface="Arial Black" charset="0"/>
              </a:rPr>
              <a:t> </a:t>
            </a:r>
          </a:p>
          <a:p>
            <a:pPr algn="r">
              <a:lnSpc>
                <a:spcPts val="400"/>
              </a:lnSpc>
              <a:spcBef>
                <a:spcPct val="50000"/>
              </a:spcBef>
              <a:defRPr/>
            </a:pPr>
            <a:r>
              <a:rPr lang="en-US" sz="700" dirty="0">
                <a:solidFill>
                  <a:schemeClr val="bg1"/>
                </a:solidFill>
                <a:ea typeface="Arial Black" charset="0"/>
                <a:cs typeface="Arial Black" charset="0"/>
              </a:rPr>
              <a:t>et en physique des </a:t>
            </a:r>
            <a:r>
              <a:rPr lang="en-US" sz="700" dirty="0" err="1">
                <a:solidFill>
                  <a:schemeClr val="bg1"/>
                </a:solidFill>
                <a:ea typeface="Arial Black" charset="0"/>
                <a:cs typeface="Arial Black" charset="0"/>
              </a:rPr>
              <a:t>particules</a:t>
            </a:r>
            <a:endParaRPr lang="en-US" sz="700" dirty="0">
              <a:solidFill>
                <a:schemeClr val="bg1"/>
              </a:solidFill>
              <a:ea typeface="Arial" charset="0"/>
              <a:cs typeface="Arial" charset="0"/>
            </a:endParaRPr>
          </a:p>
        </p:txBody>
      </p:sp>
      <p:pic>
        <p:nvPicPr>
          <p:cNvPr id="7" name="Picture 19" descr="TRIUMF_logo_white.pn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190500" y="203200"/>
            <a:ext cx="2424113" cy="665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17"/>
          <p:cNvSpPr txBox="1"/>
          <p:nvPr userDrawn="1"/>
        </p:nvSpPr>
        <p:spPr>
          <a:xfrm>
            <a:off x="0" y="1984375"/>
            <a:ext cx="6818313" cy="3349625"/>
          </a:xfrm>
          <a:prstGeom prst="rect">
            <a:avLst/>
          </a:prstGeom>
          <a:noFill/>
        </p:spPr>
        <p:txBody>
          <a:bodyPr>
            <a:normAutofit/>
          </a:bodyPr>
          <a:lstStyle/>
          <a:p>
            <a:pPr algn="ctr">
              <a:defRPr/>
            </a:pPr>
            <a:r>
              <a:rPr lang="en-US" sz="7000" dirty="0">
                <a:solidFill>
                  <a:srgbClr val="113F7C"/>
                </a:solidFill>
                <a:latin typeface="Myriad Pro"/>
                <a:ea typeface="ヒラギノ角ゴ Pro W3" charset="-128"/>
                <a:cs typeface="Myriad Pro"/>
              </a:rPr>
              <a:t>Thank you!</a:t>
            </a:r>
          </a:p>
          <a:p>
            <a:pPr algn="ctr">
              <a:defRPr/>
            </a:pPr>
            <a:r>
              <a:rPr lang="en-US" sz="7000" dirty="0">
                <a:solidFill>
                  <a:srgbClr val="113F7C"/>
                </a:solidFill>
                <a:latin typeface="Myriad Pro"/>
                <a:ea typeface="ヒラギノ角ゴ Pro W3" charset="-128"/>
                <a:cs typeface="Myriad Pro"/>
              </a:rPr>
              <a:t>Merci</a:t>
            </a:r>
          </a:p>
        </p:txBody>
      </p:sp>
      <p:sp>
        <p:nvSpPr>
          <p:cNvPr id="9" name="Rectangle 34"/>
          <p:cNvSpPr/>
          <p:nvPr userDrawn="1"/>
        </p:nvSpPr>
        <p:spPr>
          <a:xfrm>
            <a:off x="6977063" y="2997200"/>
            <a:ext cx="2009775" cy="21367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10" name="Picture 49"/>
          <p:cNvPicPr>
            <a:picLocks noChangeAspect="1" noChangeArrowheads="1"/>
          </p:cNvPicPr>
          <p:nvPr userDrawn="1"/>
        </p:nvPicPr>
        <p:blipFill>
          <a:blip r:embed="rId3">
            <a:clrChange>
              <a:clrFrom>
                <a:srgbClr val="6E615D"/>
              </a:clrFrom>
              <a:clrTo>
                <a:srgbClr val="6E615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186738" y="3414713"/>
            <a:ext cx="800100" cy="534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2"/>
          <p:cNvPicPr>
            <a:picLocks noChangeAspect="1" noChangeArrowheads="1"/>
          </p:cNvPicPr>
          <p:nvPr userDrawn="1"/>
        </p:nvPicPr>
        <p:blipFill>
          <a:blip r:embed="rId4">
            <a:clrChange>
              <a:clrFrom>
                <a:srgbClr val="6E615D"/>
              </a:clrFrom>
              <a:clrTo>
                <a:srgbClr val="6E615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991350" y="3060700"/>
            <a:ext cx="1179513" cy="303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48"/>
          <p:cNvPicPr>
            <a:picLocks noChangeAspect="1" noChangeArrowheads="1"/>
          </p:cNvPicPr>
          <p:nvPr userDrawn="1"/>
        </p:nvPicPr>
        <p:blipFill>
          <a:blip r:embed="rId5">
            <a:clrChange>
              <a:clrFrom>
                <a:srgbClr val="6E615D"/>
              </a:clrFrom>
              <a:clrTo>
                <a:srgbClr val="6E615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61300" y="4025900"/>
            <a:ext cx="1125538" cy="53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3"/>
          <p:cNvPicPr>
            <a:picLocks noChangeAspect="1" noChangeArrowheads="1"/>
          </p:cNvPicPr>
          <p:nvPr userDrawn="1"/>
        </p:nvPicPr>
        <p:blipFill>
          <a:blip r:embed="rId6">
            <a:clrChange>
              <a:clrFrom>
                <a:srgbClr val="6E615D"/>
              </a:clrFrom>
              <a:clrTo>
                <a:srgbClr val="6E615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991350" y="4025900"/>
            <a:ext cx="815975" cy="53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4"/>
          <p:cNvPicPr>
            <a:picLocks noChangeAspect="1" noChangeArrowheads="1"/>
          </p:cNvPicPr>
          <p:nvPr userDrawn="1"/>
        </p:nvPicPr>
        <p:blipFill>
          <a:blip r:embed="rId7">
            <a:clrChange>
              <a:clrFrom>
                <a:srgbClr val="6E615D"/>
              </a:clrFrom>
              <a:clrTo>
                <a:srgbClr val="6E615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213725" y="3106738"/>
            <a:ext cx="7239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40" descr="NRCan-Canada_E.jpg"/>
          <p:cNvPicPr>
            <a:picLocks noChangeAspect="1"/>
          </p:cNvPicPr>
          <p:nvPr userDrawn="1"/>
        </p:nvPicPr>
        <p:blipFill>
          <a:blip r:embed="rId8">
            <a:clrChange>
              <a:clrFrom>
                <a:srgbClr val="6E615D"/>
              </a:clrFrom>
              <a:clrTo>
                <a:srgbClr val="6E615D">
                  <a:alpha val="0"/>
                </a:srgbClr>
              </a:clrTo>
            </a:clrChange>
          </a:blip>
          <a:srcRect b="59999"/>
          <a:stretch>
            <a:fillRect/>
          </a:stretch>
        </p:blipFill>
        <p:spPr bwMode="auto">
          <a:xfrm>
            <a:off x="6991350" y="4879975"/>
            <a:ext cx="1998663" cy="23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6"/>
          <p:cNvPicPr>
            <a:picLocks noChangeAspect="1" noChangeArrowheads="1"/>
          </p:cNvPicPr>
          <p:nvPr userDrawn="1"/>
        </p:nvPicPr>
        <p:blipFill>
          <a:blip r:embed="rId9">
            <a:clrChange>
              <a:clrFrom>
                <a:srgbClr val="6E615D"/>
              </a:clrFrom>
              <a:clrTo>
                <a:srgbClr val="6E615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991350" y="4616450"/>
            <a:ext cx="1998663" cy="20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7"/>
          <p:cNvPicPr>
            <a:picLocks noChangeAspect="1" noChangeArrowheads="1"/>
          </p:cNvPicPr>
          <p:nvPr userDrawn="1"/>
        </p:nvPicPr>
        <p:blipFill>
          <a:blip r:embed="rId10">
            <a:clrChange>
              <a:clrFrom>
                <a:srgbClr val="6E615D"/>
              </a:clrFrom>
              <a:clrTo>
                <a:srgbClr val="6E615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991350" y="3414713"/>
            <a:ext cx="1065213" cy="534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8" name="Group 66"/>
          <p:cNvGrpSpPr>
            <a:grpSpLocks/>
          </p:cNvGrpSpPr>
          <p:nvPr userDrawn="1"/>
        </p:nvGrpSpPr>
        <p:grpSpPr bwMode="auto">
          <a:xfrm>
            <a:off x="6977063" y="5283200"/>
            <a:ext cx="2009775" cy="1244600"/>
            <a:chOff x="6976324" y="5353833"/>
            <a:chExt cx="2010775" cy="1243817"/>
          </a:xfrm>
        </p:grpSpPr>
        <p:sp>
          <p:nvSpPr>
            <p:cNvPr id="19" name="Rectangle 67"/>
            <p:cNvSpPr/>
            <p:nvPr userDrawn="1"/>
          </p:nvSpPr>
          <p:spPr>
            <a:xfrm>
              <a:off x="6976324" y="5353833"/>
              <a:ext cx="2010775" cy="124381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grpSp>
          <p:nvGrpSpPr>
            <p:cNvPr id="20" name="Group 34"/>
            <p:cNvGrpSpPr>
              <a:grpSpLocks/>
            </p:cNvGrpSpPr>
            <p:nvPr userDrawn="1"/>
          </p:nvGrpSpPr>
          <p:grpSpPr bwMode="auto">
            <a:xfrm>
              <a:off x="6976324" y="5404633"/>
              <a:ext cx="2005502" cy="1134579"/>
              <a:chOff x="6976324" y="5449083"/>
              <a:chExt cx="2005502" cy="1134579"/>
            </a:xfrm>
          </p:grpSpPr>
          <p:pic>
            <p:nvPicPr>
              <p:cNvPr id="21" name="Picture 69"/>
              <p:cNvPicPr>
                <a:picLocks noChangeAspect="1" noChangeArrowheads="1"/>
              </p:cNvPicPr>
              <p:nvPr/>
            </p:nvPicPr>
            <p:blipFill>
              <a:blip r:embed="rId11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rcRect b="23074"/>
              <a:stretch>
                <a:fillRect/>
              </a:stretch>
            </p:blipFill>
            <p:spPr bwMode="auto">
              <a:xfrm>
                <a:off x="8510703" y="6040902"/>
                <a:ext cx="471122" cy="2499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2" name="Picture 11"/>
              <p:cNvPicPr>
                <a:picLocks noChangeAspect="1" noChangeArrowheads="1"/>
              </p:cNvPicPr>
              <p:nvPr/>
            </p:nvPicPr>
            <p:blipFill>
              <a:blip r:embed="rId12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6976324" y="5449083"/>
                <a:ext cx="647359" cy="2499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3" name="Picture 19"/>
              <p:cNvPicPr>
                <a:picLocks noChangeAspect="1" noChangeArrowheads="1"/>
              </p:cNvPicPr>
              <p:nvPr/>
            </p:nvPicPr>
            <p:blipFill>
              <a:blip r:embed="rId13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rcRect l="18657" r="20706"/>
              <a:stretch>
                <a:fillRect/>
              </a:stretch>
            </p:blipFill>
            <p:spPr bwMode="auto">
              <a:xfrm>
                <a:off x="6976324" y="5749671"/>
                <a:ext cx="338855" cy="2499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4" name="Picture 2"/>
              <p:cNvPicPr>
                <a:picLocks noChangeAspect="1" noChangeArrowheads="1"/>
              </p:cNvPicPr>
              <p:nvPr/>
            </p:nvPicPr>
            <p:blipFill>
              <a:blip r:embed="rId14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8173383" y="6040902"/>
                <a:ext cx="329937" cy="2499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5" name="Picture 5"/>
              <p:cNvPicPr>
                <a:picLocks noChangeAspect="1" noChangeArrowheads="1"/>
              </p:cNvPicPr>
              <p:nvPr/>
            </p:nvPicPr>
            <p:blipFill>
              <a:blip r:embed="rId15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8421335" y="6333710"/>
                <a:ext cx="560490" cy="2499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6" name="Picture 2"/>
              <p:cNvPicPr>
                <a:picLocks noChangeAspect="1" noChangeArrowheads="1"/>
              </p:cNvPicPr>
              <p:nvPr/>
            </p:nvPicPr>
            <p:blipFill>
              <a:blip r:embed="rId16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7642080" y="5449083"/>
                <a:ext cx="512253" cy="2499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7" name="Picture 75" descr="Nordion_tag_colour.jpg"/>
              <p:cNvPicPr>
                <a:picLocks noChangeAspect="1"/>
              </p:cNvPicPr>
              <p:nvPr/>
            </p:nvPicPr>
            <p:blipFill>
              <a:blip r:embed="rId17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8287754" y="5749671"/>
                <a:ext cx="485573" cy="2499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8" name="Picture 2"/>
              <p:cNvPicPr>
                <a:picLocks noChangeAspect="1" noChangeArrowheads="1"/>
              </p:cNvPicPr>
              <p:nvPr/>
            </p:nvPicPr>
            <p:blipFill>
              <a:blip r:embed="rId18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rcRect l="2269" r="6447"/>
              <a:stretch>
                <a:fillRect/>
              </a:stretch>
            </p:blipFill>
            <p:spPr bwMode="auto">
              <a:xfrm>
                <a:off x="6976324" y="6333710"/>
                <a:ext cx="1420611" cy="2499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9" name="Picture 2"/>
              <p:cNvPicPr>
                <a:picLocks noChangeAspect="1" noChangeArrowheads="1"/>
              </p:cNvPicPr>
              <p:nvPr/>
            </p:nvPicPr>
            <p:blipFill>
              <a:blip r:embed="rId19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6976324" y="6040902"/>
                <a:ext cx="1175926" cy="2499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0" name="Picture 3"/>
              <p:cNvPicPr>
                <a:picLocks noChangeAspect="1" noChangeArrowheads="1"/>
              </p:cNvPicPr>
              <p:nvPr/>
            </p:nvPicPr>
            <p:blipFill>
              <a:blip r:embed="rId20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7369118" y="5749671"/>
                <a:ext cx="869871" cy="2499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1" name="Picture 4"/>
              <p:cNvPicPr>
                <a:picLocks noChangeAspect="1" noChangeArrowheads="1"/>
              </p:cNvPicPr>
              <p:nvPr/>
            </p:nvPicPr>
            <p:blipFill>
              <a:blip r:embed="rId21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8805077" y="5749671"/>
                <a:ext cx="176749" cy="2499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2" name="Picture 5"/>
              <p:cNvPicPr>
                <a:picLocks noChangeAspect="1" noChangeArrowheads="1"/>
              </p:cNvPicPr>
              <p:nvPr/>
            </p:nvPicPr>
            <p:blipFill>
              <a:blip r:embed="rId22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8193375" y="5449083"/>
                <a:ext cx="247418" cy="2499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3" name="Picture 6"/>
              <p:cNvPicPr>
                <a:picLocks noChangeAspect="1" noChangeArrowheads="1"/>
              </p:cNvPicPr>
              <p:nvPr/>
            </p:nvPicPr>
            <p:blipFill>
              <a:blip r:embed="rId23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rcRect l="3258" t="17670" r="90616" b="75131"/>
              <a:stretch>
                <a:fillRect/>
              </a:stretch>
            </p:blipFill>
            <p:spPr bwMode="auto">
              <a:xfrm>
                <a:off x="8473059" y="5449083"/>
                <a:ext cx="502416" cy="2499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sp>
        <p:nvSpPr>
          <p:cNvPr id="34" name="TextBox 82"/>
          <p:cNvSpPr txBox="1"/>
          <p:nvPr userDrawn="1"/>
        </p:nvSpPr>
        <p:spPr>
          <a:xfrm>
            <a:off x="6948488" y="1798638"/>
            <a:ext cx="2112962" cy="936625"/>
          </a:xfrm>
          <a:prstGeom prst="rect">
            <a:avLst/>
          </a:prstGeom>
          <a:noFill/>
        </p:spPr>
        <p:txBody>
          <a:bodyPr lIns="72000">
            <a:spAutoFit/>
          </a:bodyPr>
          <a:lstStyle/>
          <a:p>
            <a:pPr>
              <a:lnSpc>
                <a:spcPts val="1130"/>
              </a:lnSpc>
              <a:spcAft>
                <a:spcPts val="600"/>
              </a:spcAft>
              <a:defRPr/>
            </a:pPr>
            <a:r>
              <a:rPr lang="en-US" sz="800" dirty="0">
                <a:solidFill>
                  <a:schemeClr val="bg1"/>
                </a:solidFill>
                <a:latin typeface="Arial" pitchFamily="-111" charset="0"/>
                <a:ea typeface="ヒラギノ角ゴ Pro W3" pitchFamily="-111" charset="-128"/>
                <a:cs typeface="ヒラギノ角ゴ Pro W3" pitchFamily="-111" charset="-128"/>
              </a:rPr>
              <a:t>TRIUMF: Alberta | British Columbia | Calgary | Carleton | Guelph | Manitoba | </a:t>
            </a:r>
            <a:br>
              <a:rPr lang="en-US" sz="800" dirty="0">
                <a:solidFill>
                  <a:schemeClr val="bg1"/>
                </a:solidFill>
                <a:latin typeface="Arial" pitchFamily="-111" charset="0"/>
                <a:ea typeface="ヒラギノ角ゴ Pro W3" pitchFamily="-111" charset="-128"/>
                <a:cs typeface="ヒラギノ角ゴ Pro W3" pitchFamily="-111" charset="-128"/>
              </a:rPr>
            </a:br>
            <a:r>
              <a:rPr lang="en-US" sz="800" dirty="0">
                <a:solidFill>
                  <a:schemeClr val="bg1"/>
                </a:solidFill>
                <a:latin typeface="Arial" pitchFamily="-111" charset="0"/>
                <a:ea typeface="ヒラギノ角ゴ Pro W3" pitchFamily="-111" charset="-128"/>
                <a:cs typeface="ヒラギノ角ゴ Pro W3" pitchFamily="-111" charset="-128"/>
              </a:rPr>
              <a:t>McGill | McMaster | Montréal | Northern British Columbia | Queen’s | Regina |</a:t>
            </a:r>
            <a:br>
              <a:rPr lang="en-US" sz="800" dirty="0">
                <a:solidFill>
                  <a:schemeClr val="bg1"/>
                </a:solidFill>
                <a:latin typeface="Arial" pitchFamily="-111" charset="0"/>
                <a:ea typeface="ヒラギノ角ゴ Pro W3" pitchFamily="-111" charset="-128"/>
                <a:cs typeface="ヒラギノ角ゴ Pro W3" pitchFamily="-111" charset="-128"/>
              </a:rPr>
            </a:br>
            <a:r>
              <a:rPr lang="en-US" sz="800" dirty="0">
                <a:solidFill>
                  <a:schemeClr val="bg1"/>
                </a:solidFill>
                <a:latin typeface="Arial" pitchFamily="-111" charset="0"/>
                <a:ea typeface="ヒラギノ角ゴ Pro W3" pitchFamily="-111" charset="-128"/>
                <a:cs typeface="ヒラギノ角ゴ Pro W3" pitchFamily="-111" charset="-128"/>
              </a:rPr>
              <a:t>Saint Mary’s | Simon Fraser | Toronto | Victoria | Winnipeg | York 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hank You Slide (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7"/>
          <p:cNvSpPr txBox="1">
            <a:spLocks noChangeArrowheads="1"/>
          </p:cNvSpPr>
          <p:nvPr userDrawn="1"/>
        </p:nvSpPr>
        <p:spPr bwMode="auto">
          <a:xfrm>
            <a:off x="6818313" y="990600"/>
            <a:ext cx="2325687" cy="58674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endParaRPr lang="en-US" sz="1800"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3" name="TextBox 9"/>
          <p:cNvSpPr txBox="1">
            <a:spLocks noChangeArrowheads="1"/>
          </p:cNvSpPr>
          <p:nvPr userDrawn="1"/>
        </p:nvSpPr>
        <p:spPr bwMode="auto">
          <a:xfrm>
            <a:off x="0" y="0"/>
            <a:ext cx="9144000" cy="1096963"/>
          </a:xfrm>
          <a:prstGeom prst="rect">
            <a:avLst/>
          </a:prstGeom>
          <a:solidFill>
            <a:srgbClr val="74241F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endParaRPr lang="en-US" sz="1800"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4" name="Text Box 6"/>
          <p:cNvSpPr txBox="1">
            <a:spLocks noChangeArrowheads="1"/>
          </p:cNvSpPr>
          <p:nvPr userDrawn="1"/>
        </p:nvSpPr>
        <p:spPr bwMode="auto">
          <a:xfrm>
            <a:off x="533400" y="6392863"/>
            <a:ext cx="57912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600" dirty="0">
                <a:solidFill>
                  <a:srgbClr val="95938E"/>
                </a:solidFill>
                <a:ea typeface="Arial" charset="0"/>
                <a:cs typeface="Arial" charset="0"/>
              </a:rPr>
              <a:t>Owned and operated as a joint venture by a consortium of Canadian universities via a contribution through the National Research Council Canada </a:t>
            </a:r>
          </a:p>
          <a:p>
            <a:pPr>
              <a:spcBef>
                <a:spcPct val="50000"/>
              </a:spcBef>
              <a:defRPr/>
            </a:pPr>
            <a:r>
              <a:rPr lang="en-US" sz="600" dirty="0" err="1">
                <a:solidFill>
                  <a:srgbClr val="95938E"/>
                </a:solidFill>
                <a:ea typeface="Arial" charset="0"/>
                <a:cs typeface="Arial" charset="0"/>
              </a:rPr>
              <a:t>Propriété</a:t>
            </a:r>
            <a:r>
              <a:rPr lang="en-US" sz="600" dirty="0">
                <a:solidFill>
                  <a:srgbClr val="95938E"/>
                </a:solidFill>
                <a:ea typeface="Arial" charset="0"/>
                <a:cs typeface="Arial" charset="0"/>
              </a:rPr>
              <a:t> d’un consortium </a:t>
            </a:r>
            <a:r>
              <a:rPr lang="en-US" sz="600" dirty="0" err="1">
                <a:solidFill>
                  <a:srgbClr val="95938E"/>
                </a:solidFill>
                <a:ea typeface="Arial" charset="0"/>
                <a:cs typeface="Arial" charset="0"/>
              </a:rPr>
              <a:t>d’universités</a:t>
            </a:r>
            <a:r>
              <a:rPr lang="en-US" sz="600" dirty="0">
                <a:solidFill>
                  <a:srgbClr val="95938E"/>
                </a:solidFill>
                <a:ea typeface="Arial" charset="0"/>
                <a:cs typeface="Arial" charset="0"/>
              </a:rPr>
              <a:t> </a:t>
            </a:r>
            <a:r>
              <a:rPr lang="en-US" sz="600" dirty="0" err="1">
                <a:solidFill>
                  <a:srgbClr val="95938E"/>
                </a:solidFill>
                <a:ea typeface="Arial" charset="0"/>
                <a:cs typeface="Arial" charset="0"/>
              </a:rPr>
              <a:t>canadiennes</a:t>
            </a:r>
            <a:r>
              <a:rPr lang="en-US" sz="600" dirty="0">
                <a:solidFill>
                  <a:srgbClr val="95938E"/>
                </a:solidFill>
                <a:ea typeface="Arial" charset="0"/>
                <a:cs typeface="Arial" charset="0"/>
              </a:rPr>
              <a:t>, </a:t>
            </a:r>
            <a:r>
              <a:rPr lang="en-US" sz="600" dirty="0" err="1">
                <a:solidFill>
                  <a:srgbClr val="95938E"/>
                </a:solidFill>
                <a:ea typeface="Arial" charset="0"/>
                <a:cs typeface="Arial" charset="0"/>
              </a:rPr>
              <a:t>géré</a:t>
            </a:r>
            <a:r>
              <a:rPr lang="en-US" sz="600" dirty="0">
                <a:solidFill>
                  <a:srgbClr val="95938E"/>
                </a:solidFill>
                <a:ea typeface="Arial" charset="0"/>
                <a:cs typeface="Arial" charset="0"/>
              </a:rPr>
              <a:t> en co-</a:t>
            </a:r>
            <a:r>
              <a:rPr lang="en-US" sz="600" dirty="0" err="1">
                <a:solidFill>
                  <a:srgbClr val="95938E"/>
                </a:solidFill>
                <a:ea typeface="Arial" charset="0"/>
                <a:cs typeface="Arial" charset="0"/>
              </a:rPr>
              <a:t>entreprise</a:t>
            </a:r>
            <a:r>
              <a:rPr lang="en-US" sz="600" dirty="0">
                <a:solidFill>
                  <a:srgbClr val="95938E"/>
                </a:solidFill>
                <a:ea typeface="Arial" charset="0"/>
                <a:cs typeface="Arial" charset="0"/>
              </a:rPr>
              <a:t> </a:t>
            </a:r>
            <a:r>
              <a:rPr lang="en-US" sz="600" dirty="0" err="1">
                <a:solidFill>
                  <a:srgbClr val="95938E"/>
                </a:solidFill>
                <a:ea typeface="Arial" charset="0"/>
                <a:cs typeface="Arial" charset="0"/>
              </a:rPr>
              <a:t>à</a:t>
            </a:r>
            <a:r>
              <a:rPr lang="en-US" sz="600" dirty="0">
                <a:solidFill>
                  <a:srgbClr val="95938E"/>
                </a:solidFill>
                <a:ea typeface="Arial" charset="0"/>
                <a:cs typeface="Arial" charset="0"/>
              </a:rPr>
              <a:t> </a:t>
            </a:r>
            <a:r>
              <a:rPr lang="en-US" sz="600" dirty="0" err="1">
                <a:solidFill>
                  <a:srgbClr val="95938E"/>
                </a:solidFill>
                <a:ea typeface="Arial" charset="0"/>
                <a:cs typeface="Arial" charset="0"/>
              </a:rPr>
              <a:t>partir</a:t>
            </a:r>
            <a:r>
              <a:rPr lang="en-US" sz="600" dirty="0">
                <a:solidFill>
                  <a:srgbClr val="95938E"/>
                </a:solidFill>
                <a:ea typeface="Arial" charset="0"/>
                <a:cs typeface="Arial" charset="0"/>
              </a:rPr>
              <a:t> </a:t>
            </a:r>
            <a:r>
              <a:rPr lang="en-US" sz="600" dirty="0" err="1">
                <a:solidFill>
                  <a:srgbClr val="95938E"/>
                </a:solidFill>
                <a:ea typeface="Arial" charset="0"/>
                <a:cs typeface="Arial" charset="0"/>
              </a:rPr>
              <a:t>d’une</a:t>
            </a:r>
            <a:r>
              <a:rPr lang="en-US" sz="600" dirty="0">
                <a:solidFill>
                  <a:srgbClr val="95938E"/>
                </a:solidFill>
                <a:ea typeface="Arial" charset="0"/>
                <a:cs typeface="Arial" charset="0"/>
              </a:rPr>
              <a:t> contribution </a:t>
            </a:r>
            <a:r>
              <a:rPr lang="en-US" sz="600" dirty="0" err="1">
                <a:solidFill>
                  <a:srgbClr val="95938E"/>
                </a:solidFill>
                <a:ea typeface="Arial" charset="0"/>
                <a:cs typeface="Arial" charset="0"/>
              </a:rPr>
              <a:t>administrée</a:t>
            </a:r>
            <a:r>
              <a:rPr lang="en-US" sz="600" dirty="0">
                <a:solidFill>
                  <a:srgbClr val="95938E"/>
                </a:solidFill>
                <a:ea typeface="Arial" charset="0"/>
                <a:cs typeface="Arial" charset="0"/>
              </a:rPr>
              <a:t> par le </a:t>
            </a:r>
            <a:r>
              <a:rPr lang="en-US" sz="600" dirty="0" err="1">
                <a:solidFill>
                  <a:srgbClr val="95938E"/>
                </a:solidFill>
                <a:ea typeface="Arial" charset="0"/>
                <a:cs typeface="Arial" charset="0"/>
              </a:rPr>
              <a:t>Conseil</a:t>
            </a:r>
            <a:r>
              <a:rPr lang="en-US" sz="600" dirty="0">
                <a:solidFill>
                  <a:srgbClr val="95938E"/>
                </a:solidFill>
                <a:ea typeface="Arial" charset="0"/>
                <a:cs typeface="Arial" charset="0"/>
              </a:rPr>
              <a:t> national de </a:t>
            </a:r>
            <a:r>
              <a:rPr lang="en-US" sz="600" dirty="0" err="1">
                <a:solidFill>
                  <a:srgbClr val="95938E"/>
                </a:solidFill>
                <a:ea typeface="Arial" charset="0"/>
                <a:cs typeface="Arial" charset="0"/>
              </a:rPr>
              <a:t>recherches</a:t>
            </a:r>
            <a:r>
              <a:rPr lang="en-US" sz="600" dirty="0">
                <a:solidFill>
                  <a:srgbClr val="95938E"/>
                </a:solidFill>
                <a:ea typeface="Arial" charset="0"/>
                <a:cs typeface="Arial" charset="0"/>
              </a:rPr>
              <a:t> Canada</a:t>
            </a:r>
            <a:endParaRPr lang="en-US" sz="600" i="1" dirty="0">
              <a:solidFill>
                <a:srgbClr val="95938E"/>
              </a:solidFill>
              <a:latin typeface="Arial Black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5" name="Rectangle 12"/>
          <p:cNvSpPr>
            <a:spLocks noChangeArrowheads="1"/>
          </p:cNvSpPr>
          <p:nvPr userDrawn="1"/>
        </p:nvSpPr>
        <p:spPr bwMode="auto">
          <a:xfrm>
            <a:off x="0" y="22399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>
              <a:defRPr/>
            </a:pPr>
            <a:endParaRPr lang="en-US" sz="1800"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6" name="Text Box 5"/>
          <p:cNvSpPr txBox="1">
            <a:spLocks noChangeArrowheads="1"/>
          </p:cNvSpPr>
          <p:nvPr userDrawn="1"/>
        </p:nvSpPr>
        <p:spPr bwMode="auto">
          <a:xfrm>
            <a:off x="6019800" y="411163"/>
            <a:ext cx="2971800" cy="363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lnSpc>
                <a:spcPts val="400"/>
              </a:lnSpc>
              <a:spcBef>
                <a:spcPct val="50000"/>
              </a:spcBef>
              <a:defRPr/>
            </a:pPr>
            <a:r>
              <a:rPr lang="en-US" sz="700" dirty="0">
                <a:solidFill>
                  <a:schemeClr val="bg1"/>
                </a:solidFill>
                <a:ea typeface="Arial" charset="0"/>
                <a:cs typeface="Arial" charset="0"/>
              </a:rPr>
              <a:t>Canada’s national laboratory for particle and nuclear physics </a:t>
            </a:r>
          </a:p>
          <a:p>
            <a:pPr algn="r">
              <a:lnSpc>
                <a:spcPts val="400"/>
              </a:lnSpc>
              <a:spcBef>
                <a:spcPct val="50000"/>
              </a:spcBef>
              <a:defRPr/>
            </a:pPr>
            <a:r>
              <a:rPr lang="en-US" sz="700" dirty="0" err="1">
                <a:solidFill>
                  <a:schemeClr val="bg1"/>
                </a:solidFill>
                <a:ea typeface="Arial Black" charset="0"/>
                <a:cs typeface="Arial Black" charset="0"/>
              </a:rPr>
              <a:t>Laboratoire</a:t>
            </a:r>
            <a:r>
              <a:rPr lang="en-US" sz="700" dirty="0">
                <a:solidFill>
                  <a:schemeClr val="bg1"/>
                </a:solidFill>
                <a:ea typeface="Arial Black" charset="0"/>
                <a:cs typeface="Arial Black" charset="0"/>
              </a:rPr>
              <a:t> national </a:t>
            </a:r>
            <a:r>
              <a:rPr lang="en-US" sz="700" dirty="0" err="1">
                <a:solidFill>
                  <a:schemeClr val="bg1"/>
                </a:solidFill>
                <a:ea typeface="Arial Black" charset="0"/>
                <a:cs typeface="Arial Black" charset="0"/>
              </a:rPr>
              <a:t>canadien</a:t>
            </a:r>
            <a:r>
              <a:rPr lang="en-US" sz="700" dirty="0">
                <a:solidFill>
                  <a:schemeClr val="bg1"/>
                </a:solidFill>
                <a:ea typeface="Arial Black" charset="0"/>
                <a:cs typeface="Arial Black" charset="0"/>
              </a:rPr>
              <a:t> pour la </a:t>
            </a:r>
            <a:r>
              <a:rPr lang="en-US" sz="700" dirty="0" err="1">
                <a:solidFill>
                  <a:schemeClr val="bg1"/>
                </a:solidFill>
                <a:ea typeface="Arial Black" charset="0"/>
                <a:cs typeface="Arial Black" charset="0"/>
              </a:rPr>
              <a:t>recherche</a:t>
            </a:r>
            <a:r>
              <a:rPr lang="en-US" sz="700" dirty="0">
                <a:solidFill>
                  <a:schemeClr val="bg1"/>
                </a:solidFill>
                <a:ea typeface="Arial Black" charset="0"/>
                <a:cs typeface="Arial Black" charset="0"/>
              </a:rPr>
              <a:t> en physique </a:t>
            </a:r>
            <a:r>
              <a:rPr lang="en-US" sz="700" dirty="0" err="1">
                <a:solidFill>
                  <a:schemeClr val="bg1"/>
                </a:solidFill>
                <a:ea typeface="Arial Black" charset="0"/>
                <a:cs typeface="Arial Black" charset="0"/>
              </a:rPr>
              <a:t>nucléaire</a:t>
            </a:r>
            <a:r>
              <a:rPr lang="en-US" sz="700" dirty="0">
                <a:solidFill>
                  <a:schemeClr val="bg1"/>
                </a:solidFill>
                <a:ea typeface="Arial Black" charset="0"/>
                <a:cs typeface="Arial Black" charset="0"/>
              </a:rPr>
              <a:t> </a:t>
            </a:r>
          </a:p>
          <a:p>
            <a:pPr algn="r">
              <a:lnSpc>
                <a:spcPts val="400"/>
              </a:lnSpc>
              <a:spcBef>
                <a:spcPct val="50000"/>
              </a:spcBef>
              <a:defRPr/>
            </a:pPr>
            <a:r>
              <a:rPr lang="en-US" sz="700" dirty="0">
                <a:solidFill>
                  <a:schemeClr val="bg1"/>
                </a:solidFill>
                <a:ea typeface="Arial Black" charset="0"/>
                <a:cs typeface="Arial Black" charset="0"/>
              </a:rPr>
              <a:t>et en physique des </a:t>
            </a:r>
            <a:r>
              <a:rPr lang="en-US" sz="700" dirty="0" err="1">
                <a:solidFill>
                  <a:schemeClr val="bg1"/>
                </a:solidFill>
                <a:ea typeface="Arial Black" charset="0"/>
                <a:cs typeface="Arial Black" charset="0"/>
              </a:rPr>
              <a:t>particules</a:t>
            </a:r>
            <a:endParaRPr lang="en-US" sz="700" dirty="0">
              <a:solidFill>
                <a:schemeClr val="bg1"/>
              </a:solidFill>
              <a:ea typeface="Arial" charset="0"/>
              <a:cs typeface="Arial" charset="0"/>
            </a:endParaRPr>
          </a:p>
        </p:txBody>
      </p:sp>
      <p:pic>
        <p:nvPicPr>
          <p:cNvPr id="7" name="Picture 19" descr="TRIUMF_logo_white.pn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190500" y="203200"/>
            <a:ext cx="2424113" cy="665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17"/>
          <p:cNvSpPr txBox="1"/>
          <p:nvPr userDrawn="1"/>
        </p:nvSpPr>
        <p:spPr>
          <a:xfrm>
            <a:off x="0" y="2235200"/>
            <a:ext cx="6818313" cy="2349500"/>
          </a:xfrm>
          <a:prstGeom prst="rect">
            <a:avLst/>
          </a:prstGeom>
          <a:noFill/>
        </p:spPr>
        <p:txBody>
          <a:bodyPr>
            <a:normAutofit/>
          </a:bodyPr>
          <a:lstStyle/>
          <a:p>
            <a:pPr algn="ctr">
              <a:defRPr/>
            </a:pPr>
            <a:r>
              <a:rPr lang="en-US" sz="6200" dirty="0">
                <a:solidFill>
                  <a:srgbClr val="113F7C"/>
                </a:solidFill>
                <a:latin typeface="Myriad Pro"/>
                <a:ea typeface="ヒラギノ角ゴ Pro W3" charset="-128"/>
                <a:cs typeface="Myriad Pro"/>
              </a:rPr>
              <a:t>Thank you!</a:t>
            </a:r>
          </a:p>
          <a:p>
            <a:pPr algn="ctr">
              <a:defRPr/>
            </a:pPr>
            <a:r>
              <a:rPr lang="en-US" sz="6200" dirty="0">
                <a:solidFill>
                  <a:srgbClr val="113F7C"/>
                </a:solidFill>
                <a:latin typeface="Myriad Pro"/>
                <a:ea typeface="ヒラギノ角ゴ Pro W3" charset="-128"/>
                <a:cs typeface="Myriad Pro"/>
              </a:rPr>
              <a:t>Merci!</a:t>
            </a:r>
          </a:p>
        </p:txBody>
      </p:sp>
      <p:sp>
        <p:nvSpPr>
          <p:cNvPr id="9" name="Rectangle 32"/>
          <p:cNvSpPr/>
          <p:nvPr userDrawn="1"/>
        </p:nvSpPr>
        <p:spPr>
          <a:xfrm>
            <a:off x="6977063" y="2997200"/>
            <a:ext cx="2009775" cy="21367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10" name="Picture 49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6E615D"/>
              </a:clrFrom>
              <a:clrTo>
                <a:srgbClr val="6E615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186738" y="3414713"/>
            <a:ext cx="800100" cy="534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6E615D"/>
              </a:clrFrom>
              <a:clrTo>
                <a:srgbClr val="6E615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991350" y="3060700"/>
            <a:ext cx="1179513" cy="303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48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6E615D"/>
              </a:clrFrom>
              <a:clrTo>
                <a:srgbClr val="6E615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61300" y="4025900"/>
            <a:ext cx="1125538" cy="53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6E615D"/>
              </a:clrFrom>
              <a:clrTo>
                <a:srgbClr val="6E615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991350" y="4025900"/>
            <a:ext cx="815975" cy="53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4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6E615D"/>
              </a:clrFrom>
              <a:clrTo>
                <a:srgbClr val="6E615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213725" y="3106738"/>
            <a:ext cx="7239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49" descr="NRCan-Canada_E.jpg"/>
          <p:cNvPicPr>
            <a:picLocks noChangeAspect="1"/>
          </p:cNvPicPr>
          <p:nvPr/>
        </p:nvPicPr>
        <p:blipFill>
          <a:blip r:embed="rId8">
            <a:clrChange>
              <a:clrFrom>
                <a:srgbClr val="6E615D"/>
              </a:clrFrom>
              <a:clrTo>
                <a:srgbClr val="6E615D">
                  <a:alpha val="0"/>
                </a:srgbClr>
              </a:clrTo>
            </a:clrChange>
          </a:blip>
          <a:srcRect b="59999"/>
          <a:stretch>
            <a:fillRect/>
          </a:stretch>
        </p:blipFill>
        <p:spPr bwMode="auto">
          <a:xfrm>
            <a:off x="6991350" y="4879975"/>
            <a:ext cx="1998663" cy="23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6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6E615D"/>
              </a:clrFrom>
              <a:clrTo>
                <a:srgbClr val="6E615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991350" y="4616450"/>
            <a:ext cx="1998663" cy="20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7"/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6E615D"/>
              </a:clrFrom>
              <a:clrTo>
                <a:srgbClr val="6E615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991350" y="3414713"/>
            <a:ext cx="1065213" cy="534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8" name="Group 35"/>
          <p:cNvGrpSpPr>
            <a:grpSpLocks/>
          </p:cNvGrpSpPr>
          <p:nvPr userDrawn="1"/>
        </p:nvGrpSpPr>
        <p:grpSpPr bwMode="auto">
          <a:xfrm>
            <a:off x="6977063" y="5283200"/>
            <a:ext cx="2009775" cy="1244600"/>
            <a:chOff x="6976324" y="5353833"/>
            <a:chExt cx="2010775" cy="1243817"/>
          </a:xfrm>
        </p:grpSpPr>
        <p:sp>
          <p:nvSpPr>
            <p:cNvPr id="19" name="Rectangle 33"/>
            <p:cNvSpPr/>
            <p:nvPr userDrawn="1"/>
          </p:nvSpPr>
          <p:spPr>
            <a:xfrm>
              <a:off x="6976324" y="5353833"/>
              <a:ext cx="2010775" cy="124381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grpSp>
          <p:nvGrpSpPr>
            <p:cNvPr id="20" name="Group 34"/>
            <p:cNvGrpSpPr>
              <a:grpSpLocks/>
            </p:cNvGrpSpPr>
            <p:nvPr userDrawn="1"/>
          </p:nvGrpSpPr>
          <p:grpSpPr bwMode="auto">
            <a:xfrm>
              <a:off x="6976324" y="5404633"/>
              <a:ext cx="2005502" cy="1134579"/>
              <a:chOff x="6976324" y="5449083"/>
              <a:chExt cx="2005502" cy="1134579"/>
            </a:xfrm>
          </p:grpSpPr>
          <p:pic>
            <p:nvPicPr>
              <p:cNvPr id="21" name="Picture 52"/>
              <p:cNvPicPr>
                <a:picLocks noChangeAspect="1" noChangeArrowheads="1"/>
              </p:cNvPicPr>
              <p:nvPr/>
            </p:nvPicPr>
            <p:blipFill>
              <a:blip r:embed="rId11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rcRect b="23074"/>
              <a:stretch>
                <a:fillRect/>
              </a:stretch>
            </p:blipFill>
            <p:spPr bwMode="auto">
              <a:xfrm>
                <a:off x="8510703" y="6040902"/>
                <a:ext cx="471122" cy="2499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2" name="Picture 11"/>
              <p:cNvPicPr>
                <a:picLocks noChangeAspect="1" noChangeArrowheads="1"/>
              </p:cNvPicPr>
              <p:nvPr/>
            </p:nvPicPr>
            <p:blipFill>
              <a:blip r:embed="rId12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6976324" y="5449083"/>
                <a:ext cx="647359" cy="2499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3" name="Picture 19"/>
              <p:cNvPicPr>
                <a:picLocks noChangeAspect="1" noChangeArrowheads="1"/>
              </p:cNvPicPr>
              <p:nvPr/>
            </p:nvPicPr>
            <p:blipFill>
              <a:blip r:embed="rId13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rcRect l="18657" r="20706"/>
              <a:stretch>
                <a:fillRect/>
              </a:stretch>
            </p:blipFill>
            <p:spPr bwMode="auto">
              <a:xfrm>
                <a:off x="6976324" y="5749671"/>
                <a:ext cx="338855" cy="2499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4" name="Picture 2"/>
              <p:cNvPicPr>
                <a:picLocks noChangeAspect="1" noChangeArrowheads="1"/>
              </p:cNvPicPr>
              <p:nvPr/>
            </p:nvPicPr>
            <p:blipFill>
              <a:blip r:embed="rId14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8173383" y="6040902"/>
                <a:ext cx="329937" cy="2499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5" name="Picture 5"/>
              <p:cNvPicPr>
                <a:picLocks noChangeAspect="1" noChangeArrowheads="1"/>
              </p:cNvPicPr>
              <p:nvPr/>
            </p:nvPicPr>
            <p:blipFill>
              <a:blip r:embed="rId15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8421335" y="6333710"/>
                <a:ext cx="560490" cy="2499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6" name="Picture 2"/>
              <p:cNvPicPr>
                <a:picLocks noChangeAspect="1" noChangeArrowheads="1"/>
              </p:cNvPicPr>
              <p:nvPr/>
            </p:nvPicPr>
            <p:blipFill>
              <a:blip r:embed="rId16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7642080" y="5449083"/>
                <a:ext cx="512253" cy="2499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7" name="Picture 58" descr="Nordion_tag_colour.jpg"/>
              <p:cNvPicPr>
                <a:picLocks noChangeAspect="1"/>
              </p:cNvPicPr>
              <p:nvPr/>
            </p:nvPicPr>
            <p:blipFill>
              <a:blip r:embed="rId17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8287754" y="5749671"/>
                <a:ext cx="485573" cy="2499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8" name="Picture 2"/>
              <p:cNvPicPr>
                <a:picLocks noChangeAspect="1" noChangeArrowheads="1"/>
              </p:cNvPicPr>
              <p:nvPr/>
            </p:nvPicPr>
            <p:blipFill>
              <a:blip r:embed="rId18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rcRect l="2269" r="6447"/>
              <a:stretch>
                <a:fillRect/>
              </a:stretch>
            </p:blipFill>
            <p:spPr bwMode="auto">
              <a:xfrm>
                <a:off x="6976324" y="6333710"/>
                <a:ext cx="1420611" cy="2499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9" name="Picture 2"/>
              <p:cNvPicPr>
                <a:picLocks noChangeAspect="1" noChangeArrowheads="1"/>
              </p:cNvPicPr>
              <p:nvPr/>
            </p:nvPicPr>
            <p:blipFill>
              <a:blip r:embed="rId19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6976324" y="6040902"/>
                <a:ext cx="1175926" cy="2499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0" name="Picture 3"/>
              <p:cNvPicPr>
                <a:picLocks noChangeAspect="1" noChangeArrowheads="1"/>
              </p:cNvPicPr>
              <p:nvPr/>
            </p:nvPicPr>
            <p:blipFill>
              <a:blip r:embed="rId20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7369118" y="5749671"/>
                <a:ext cx="869871" cy="2499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1" name="Picture 4"/>
              <p:cNvPicPr>
                <a:picLocks noChangeAspect="1" noChangeArrowheads="1"/>
              </p:cNvPicPr>
              <p:nvPr/>
            </p:nvPicPr>
            <p:blipFill>
              <a:blip r:embed="rId21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8805077" y="5749671"/>
                <a:ext cx="176749" cy="2499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2" name="Picture 5"/>
              <p:cNvPicPr>
                <a:picLocks noChangeAspect="1" noChangeArrowheads="1"/>
              </p:cNvPicPr>
              <p:nvPr/>
            </p:nvPicPr>
            <p:blipFill>
              <a:blip r:embed="rId22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8193375" y="5449083"/>
                <a:ext cx="247418" cy="2499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3" name="Picture 6"/>
              <p:cNvPicPr>
                <a:picLocks noChangeAspect="1" noChangeArrowheads="1"/>
              </p:cNvPicPr>
              <p:nvPr/>
            </p:nvPicPr>
            <p:blipFill>
              <a:blip r:embed="rId23">
                <a:clrChange>
                  <a:clrFrom>
                    <a:srgbClr val="6E615D"/>
                  </a:clrFrom>
                  <a:clrTo>
                    <a:srgbClr val="6E615D">
                      <a:alpha val="0"/>
                    </a:srgbClr>
                  </a:clrTo>
                </a:clrChange>
              </a:blip>
              <a:srcRect l="3258" t="17670" r="90616" b="75131"/>
              <a:stretch>
                <a:fillRect/>
              </a:stretch>
            </p:blipFill>
            <p:spPr bwMode="auto">
              <a:xfrm>
                <a:off x="8473059" y="5449083"/>
                <a:ext cx="502416" cy="2499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sp>
        <p:nvSpPr>
          <p:cNvPr id="34" name="TextBox 65"/>
          <p:cNvSpPr txBox="1"/>
          <p:nvPr/>
        </p:nvSpPr>
        <p:spPr>
          <a:xfrm>
            <a:off x="6948488" y="1798638"/>
            <a:ext cx="2043112" cy="936625"/>
          </a:xfrm>
          <a:prstGeom prst="rect">
            <a:avLst/>
          </a:prstGeom>
          <a:noFill/>
        </p:spPr>
        <p:txBody>
          <a:bodyPr lIns="72000">
            <a:spAutoFit/>
          </a:bodyPr>
          <a:lstStyle/>
          <a:p>
            <a:pPr>
              <a:lnSpc>
                <a:spcPts val="1130"/>
              </a:lnSpc>
              <a:spcAft>
                <a:spcPts val="600"/>
              </a:spcAft>
              <a:defRPr/>
            </a:pPr>
            <a:r>
              <a:rPr lang="en-US" sz="800" dirty="0">
                <a:solidFill>
                  <a:schemeClr val="bg1"/>
                </a:solidFill>
                <a:latin typeface="Arial" pitchFamily="-111" charset="0"/>
                <a:ea typeface="ヒラギノ角ゴ Pro W3" pitchFamily="-111" charset="-128"/>
                <a:cs typeface="ヒラギノ角ゴ Pro W3" pitchFamily="-111" charset="-128"/>
              </a:rPr>
              <a:t>TRIUMF: Alberta | British Columbia | Calgary | Carleton | Guelph | Manitoba | </a:t>
            </a:r>
            <a:br>
              <a:rPr lang="en-US" sz="800" dirty="0">
                <a:solidFill>
                  <a:schemeClr val="bg1"/>
                </a:solidFill>
                <a:latin typeface="Arial" pitchFamily="-111" charset="0"/>
                <a:ea typeface="ヒラギノ角ゴ Pro W3" pitchFamily="-111" charset="-128"/>
                <a:cs typeface="ヒラギノ角ゴ Pro W3" pitchFamily="-111" charset="-128"/>
              </a:rPr>
            </a:br>
            <a:r>
              <a:rPr lang="en-US" sz="800" dirty="0">
                <a:solidFill>
                  <a:schemeClr val="bg1"/>
                </a:solidFill>
                <a:latin typeface="Arial" pitchFamily="-111" charset="0"/>
                <a:ea typeface="ヒラギノ角ゴ Pro W3" pitchFamily="-111" charset="-128"/>
                <a:cs typeface="ヒラギノ角ゴ Pro W3" pitchFamily="-111" charset="-128"/>
              </a:rPr>
              <a:t>McGill | McMaster | Montréal | Northern British Columbia | Queen’s | Regina |</a:t>
            </a:r>
            <a:br>
              <a:rPr lang="en-US" sz="800" dirty="0">
                <a:solidFill>
                  <a:schemeClr val="bg1"/>
                </a:solidFill>
                <a:latin typeface="Arial" pitchFamily="-111" charset="0"/>
                <a:ea typeface="ヒラギノ角ゴ Pro W3" pitchFamily="-111" charset="-128"/>
                <a:cs typeface="ヒラギノ角ゴ Pro W3" pitchFamily="-111" charset="-128"/>
              </a:rPr>
            </a:br>
            <a:r>
              <a:rPr lang="en-US" sz="800" dirty="0">
                <a:solidFill>
                  <a:schemeClr val="bg1"/>
                </a:solidFill>
                <a:latin typeface="Arial" pitchFamily="-111" charset="0"/>
                <a:ea typeface="ヒラギノ角ゴ Pro W3" pitchFamily="-111" charset="-128"/>
                <a:cs typeface="ヒラギノ角ゴ Pro W3" pitchFamily="-111" charset="-128"/>
              </a:rPr>
              <a:t>Saint Mary’s | Simon Fraser | Toronto | Victoria | Winnipeg | York </a:t>
            </a:r>
          </a:p>
        </p:txBody>
      </p:sp>
      <p:sp>
        <p:nvSpPr>
          <p:cNvPr id="35" name="TextBox 37"/>
          <p:cNvSpPr txBox="1"/>
          <p:nvPr userDrawn="1"/>
        </p:nvSpPr>
        <p:spPr>
          <a:xfrm>
            <a:off x="0" y="4810125"/>
            <a:ext cx="6818313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3600" dirty="0">
                <a:solidFill>
                  <a:srgbClr val="113F7C"/>
                </a:solidFill>
                <a:latin typeface="Myriad Pro"/>
                <a:ea typeface="ヒラギノ角ゴ Pro W3" pitchFamily="-111" charset="-128"/>
                <a:cs typeface="Myriad Pro"/>
              </a:rPr>
              <a:t>Questions?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CA" dirty="0" smtClean="0"/>
              <a:t>Click to edit Master text styles</a:t>
            </a:r>
          </a:p>
          <a:p>
            <a:pPr lvl="1"/>
            <a:r>
              <a:rPr lang="en-CA" dirty="0" smtClean="0"/>
              <a:t>Second level</a:t>
            </a:r>
          </a:p>
          <a:p>
            <a:pPr lvl="2"/>
            <a:r>
              <a:rPr lang="en-CA" dirty="0" smtClean="0"/>
              <a:t>Third level</a:t>
            </a:r>
          </a:p>
          <a:p>
            <a:pPr lvl="3"/>
            <a:r>
              <a:rPr lang="en-CA" dirty="0" smtClean="0"/>
              <a:t>Fourth level</a:t>
            </a:r>
          </a:p>
          <a:p>
            <a:pPr lvl="4"/>
            <a:r>
              <a:rPr lang="en-CA" dirty="0" smtClean="0"/>
              <a:t>Fifth level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Click to edit Master title style</a:t>
            </a:r>
            <a:endParaRPr lang="en-US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26070A-C190-40E3-B313-C9AFA4BB3262}" type="datetime4">
              <a:rPr lang="en-US"/>
              <a:pPr>
                <a:defRPr/>
              </a:pPr>
              <a:t>June 16, 2014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Presentation Title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6FF562-57C3-4FF9-99A3-73DB5EB22E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l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"/>
          <p:cNvSpPr/>
          <p:nvPr userDrawn="1"/>
        </p:nvSpPr>
        <p:spPr>
          <a:xfrm>
            <a:off x="0" y="0"/>
            <a:ext cx="9144000" cy="1152525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4" name="Picture 10" descr="TRIUMF_logo_grey.pdf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90488" y="68263"/>
            <a:ext cx="1103312" cy="30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11"/>
          <p:cNvSpPr/>
          <p:nvPr userDrawn="1"/>
        </p:nvSpPr>
        <p:spPr>
          <a:xfrm>
            <a:off x="0" y="6208713"/>
            <a:ext cx="9144000" cy="649287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0"/>
          </p:nvPr>
        </p:nvSpPr>
        <p:spPr>
          <a:xfrm>
            <a:off x="654051" y="603778"/>
            <a:ext cx="7835899" cy="5650444"/>
          </a:xfrm>
        </p:spPr>
        <p:txBody>
          <a:bodyPr/>
          <a:lstStyle/>
          <a:p>
            <a:pPr lvl="0"/>
            <a:r>
              <a:rPr lang="en-CA" dirty="0"/>
              <a:t>Click to edit Master text styles</a:t>
            </a:r>
          </a:p>
          <a:p>
            <a:pPr lvl="1"/>
            <a:r>
              <a:rPr lang="en-CA" dirty="0"/>
              <a:t>Second level</a:t>
            </a:r>
          </a:p>
          <a:p>
            <a:pPr lvl="2"/>
            <a:r>
              <a:rPr lang="en-CA" dirty="0"/>
              <a:t>Third level</a:t>
            </a:r>
          </a:p>
          <a:p>
            <a:pPr lvl="3"/>
            <a:r>
              <a:rPr lang="en-CA" dirty="0"/>
              <a:t>Fourth level</a:t>
            </a:r>
          </a:p>
          <a:p>
            <a:pPr lvl="4"/>
            <a:r>
              <a:rPr lang="en-CA" dirty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/>
          <p:nvPr userDrawn="1"/>
        </p:nvSpPr>
        <p:spPr>
          <a:xfrm>
            <a:off x="0" y="6208713"/>
            <a:ext cx="9144000" cy="649287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207000"/>
          </a:xfrm>
        </p:spPr>
        <p:txBody>
          <a:bodyPr>
            <a:normAutofit/>
          </a:bodyPr>
          <a:lstStyle/>
          <a:p>
            <a:pPr lvl="0"/>
            <a:r>
              <a:rPr lang="en-CA" dirty="0" smtClean="0"/>
              <a:t>Click to edit Master text styles</a:t>
            </a:r>
          </a:p>
          <a:p>
            <a:pPr lvl="1"/>
            <a:r>
              <a:rPr lang="en-CA" dirty="0" smtClean="0"/>
              <a:t>Second level</a:t>
            </a:r>
          </a:p>
          <a:p>
            <a:pPr lvl="2"/>
            <a:r>
              <a:rPr lang="en-CA" dirty="0" smtClean="0"/>
              <a:t>Third level</a:t>
            </a:r>
          </a:p>
          <a:p>
            <a:pPr lvl="3"/>
            <a:r>
              <a:rPr lang="en-CA" dirty="0" smtClean="0"/>
              <a:t>Fourth level</a:t>
            </a:r>
          </a:p>
          <a:p>
            <a:pPr lvl="4"/>
            <a:r>
              <a:rPr lang="en-CA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371600"/>
            <a:ext cx="4038600" cy="4754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dirty="0" smtClean="0"/>
              <a:t>Click to edit Master text styles</a:t>
            </a:r>
          </a:p>
          <a:p>
            <a:pPr lvl="1"/>
            <a:r>
              <a:rPr lang="en-CA" dirty="0" smtClean="0"/>
              <a:t>Second level</a:t>
            </a:r>
          </a:p>
          <a:p>
            <a:pPr lvl="2"/>
            <a:r>
              <a:rPr lang="en-CA" dirty="0" smtClean="0"/>
              <a:t>Third level</a:t>
            </a:r>
          </a:p>
          <a:p>
            <a:pPr lvl="3"/>
            <a:r>
              <a:rPr lang="en-CA" dirty="0" smtClean="0"/>
              <a:t>Fourth level</a:t>
            </a:r>
          </a:p>
          <a:p>
            <a:pPr lvl="4"/>
            <a:r>
              <a:rPr lang="en-CA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4038600" cy="4754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dirty="0" smtClean="0"/>
              <a:t>Click to edit Master text styles</a:t>
            </a:r>
          </a:p>
          <a:p>
            <a:pPr lvl="1"/>
            <a:r>
              <a:rPr lang="en-CA" dirty="0" smtClean="0"/>
              <a:t>Second level</a:t>
            </a:r>
          </a:p>
          <a:p>
            <a:pPr lvl="2"/>
            <a:r>
              <a:rPr lang="en-CA" dirty="0" smtClean="0"/>
              <a:t>Third level</a:t>
            </a:r>
          </a:p>
          <a:p>
            <a:pPr lvl="3"/>
            <a:r>
              <a:rPr lang="en-CA" dirty="0" smtClean="0"/>
              <a:t>Fourth level</a:t>
            </a:r>
          </a:p>
          <a:p>
            <a:pPr lvl="4"/>
            <a:r>
              <a:rPr lang="en-CA" dirty="0" smtClean="0"/>
              <a:t>Fifth level</a:t>
            </a:r>
            <a:endParaRPr lang="en-US" dirty="0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3A23F0-DCEA-4F72-8632-5DDB0BB704F1}" type="datetime4">
              <a:rPr lang="en-US"/>
              <a:pPr>
                <a:defRPr/>
              </a:pPr>
              <a:t>June 16, 2014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Presentation Title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A49914-0648-4207-AD2F-B44BCF2B0AE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dirty="0" smtClean="0"/>
              <a:t>Click to edit Master text styles</a:t>
            </a:r>
          </a:p>
          <a:p>
            <a:pPr lvl="1"/>
            <a:r>
              <a:rPr lang="en-CA" dirty="0" smtClean="0"/>
              <a:t>Second level</a:t>
            </a:r>
          </a:p>
          <a:p>
            <a:pPr lvl="2"/>
            <a:r>
              <a:rPr lang="en-CA" dirty="0" smtClean="0"/>
              <a:t>Third level</a:t>
            </a:r>
          </a:p>
          <a:p>
            <a:pPr lvl="3"/>
            <a:r>
              <a:rPr lang="en-CA" dirty="0" smtClean="0"/>
              <a:t>Fourth level</a:t>
            </a:r>
          </a:p>
          <a:p>
            <a:pPr lvl="4"/>
            <a:r>
              <a:rPr lang="en-CA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dirty="0" smtClean="0"/>
              <a:t>Click to edit Master text styles</a:t>
            </a:r>
          </a:p>
          <a:p>
            <a:pPr lvl="1"/>
            <a:r>
              <a:rPr lang="en-CA" dirty="0" smtClean="0"/>
              <a:t>Second level</a:t>
            </a:r>
          </a:p>
          <a:p>
            <a:pPr lvl="2"/>
            <a:r>
              <a:rPr lang="en-CA" dirty="0" smtClean="0"/>
              <a:t>Third level</a:t>
            </a:r>
          </a:p>
          <a:p>
            <a:pPr lvl="3"/>
            <a:r>
              <a:rPr lang="en-CA" dirty="0" smtClean="0"/>
              <a:t>Fourth level</a:t>
            </a:r>
          </a:p>
          <a:p>
            <a:pPr lvl="4"/>
            <a:r>
              <a:rPr lang="en-CA" dirty="0" smtClean="0"/>
              <a:t>Fifth level</a:t>
            </a:r>
            <a:endParaRPr lang="en-US" dirty="0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323BA6-8592-4236-A886-9CDBCF52F036}" type="datetime4">
              <a:rPr lang="en-US"/>
              <a:pPr>
                <a:defRPr/>
              </a:pPr>
              <a:t>June 16, 2014</a:t>
            </a:fld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Presentation Title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D5FBF9-EC0E-434D-8F3F-007881DAC3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40A619-788C-4D09-BB60-EEFC539FBFDF}" type="datetime4">
              <a:rPr lang="en-US"/>
              <a:pPr>
                <a:defRPr/>
              </a:pPr>
              <a:t>June 16, 2014</a:t>
            </a:fld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Presentation Title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16B19E-1450-4DA0-B126-4D39872D041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186354"/>
            <a:ext cx="5111750" cy="4939809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 dirty="0" smtClean="0"/>
              <a:t>Click to edit Master text styles</a:t>
            </a:r>
          </a:p>
          <a:p>
            <a:pPr lvl="1"/>
            <a:r>
              <a:rPr lang="en-CA" dirty="0" smtClean="0"/>
              <a:t>Second level</a:t>
            </a:r>
          </a:p>
          <a:p>
            <a:pPr lvl="2"/>
            <a:r>
              <a:rPr lang="en-CA" dirty="0" smtClean="0"/>
              <a:t>Third level</a:t>
            </a:r>
          </a:p>
          <a:p>
            <a:pPr lvl="3"/>
            <a:r>
              <a:rPr lang="en-CA" dirty="0" smtClean="0"/>
              <a:t>Fourth level</a:t>
            </a:r>
          </a:p>
          <a:p>
            <a:pPr lvl="4"/>
            <a:r>
              <a:rPr lang="en-CA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348404"/>
            <a:ext cx="3008313" cy="377775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FA22EC-0A71-4D93-8947-A42E5C6F2E0D}" type="datetime4">
              <a:rPr lang="en-US"/>
              <a:pPr>
                <a:defRPr/>
              </a:pPr>
              <a:t>June 16, 2014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Presentation Title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4B58F1-9143-4CB1-9AF5-CF2639354B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689413"/>
            <a:ext cx="5486400" cy="303816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CA" noProof="0" dirty="0" smtClean="0"/>
              <a:t>Click icon to add picture</a:t>
            </a:r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Click to edit Master title style</a:t>
            </a:r>
            <a:endParaRPr lang="en-US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969736-EED9-4D0D-B19E-DF8AA84EA8FD}" type="datetime4">
              <a:rPr lang="en-US"/>
              <a:pPr>
                <a:defRPr/>
              </a:pPr>
              <a:t>June 16, 2014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Presentation Title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537DFC-5D32-427D-AFE3-115E860BFD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EAE6E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4"/>
          <p:cNvSpPr txBox="1">
            <a:spLocks noChangeArrowheads="1"/>
          </p:cNvSpPr>
          <p:nvPr/>
        </p:nvSpPr>
        <p:spPr bwMode="auto">
          <a:xfrm>
            <a:off x="0" y="0"/>
            <a:ext cx="9144000" cy="1096963"/>
          </a:xfrm>
          <a:prstGeom prst="rect">
            <a:avLst/>
          </a:prstGeom>
          <a:solidFill>
            <a:srgbClr val="74241F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endParaRPr lang="en-US" sz="1800"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76238"/>
            <a:ext cx="8229600" cy="60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CA" smtClean="0"/>
              <a:t>Click to edit Master title style</a:t>
            </a:r>
            <a:endParaRPr lang="en-US" smtClean="0"/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95400"/>
            <a:ext cx="82296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  <a:p>
            <a:pPr lvl="3"/>
            <a:endParaRPr lang="en-US" smtClean="0"/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6888" y="6396038"/>
            <a:ext cx="141605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b="0">
                <a:solidFill>
                  <a:srgbClr val="113F7C"/>
                </a:solidFill>
                <a:latin typeface="Arial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fld id="{66D6ACC8-5EC4-41B0-AA00-4E21ADBF02E3}" type="datetime4">
              <a:rPr lang="en-US"/>
              <a:pPr>
                <a:defRPr/>
              </a:pPr>
              <a:t>June 16, 2014</a:t>
            </a:fld>
            <a:endParaRPr lang="en-US" dirty="0"/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057400" y="6400800"/>
            <a:ext cx="50292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rgbClr val="113F7C"/>
                </a:solidFill>
              </a:defRPr>
            </a:lvl1pPr>
          </a:lstStyle>
          <a:p>
            <a:pPr>
              <a:defRPr/>
            </a:pPr>
            <a:r>
              <a:rPr lang="en-US"/>
              <a:t>Presentation Title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07250" y="6400800"/>
            <a:ext cx="1439863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="0">
                <a:solidFill>
                  <a:srgbClr val="113F7C"/>
                </a:solidFill>
                <a:latin typeface="Arial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fld id="{19536875-0642-4608-83F5-E8370AA5C2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457200" y="6400800"/>
            <a:ext cx="39688" cy="317500"/>
          </a:xfrm>
          <a:prstGeom prst="rect">
            <a:avLst/>
          </a:prstGeom>
          <a:solidFill>
            <a:srgbClr val="95938E"/>
          </a:solidFill>
        </p:spPr>
        <p:txBody>
          <a:bodyPr>
            <a:spAutoFit/>
          </a:bodyPr>
          <a:lstStyle/>
          <a:p>
            <a:pPr>
              <a:defRPr/>
            </a:pPr>
            <a:endParaRPr lang="en-US" sz="1800"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647113" y="6400800"/>
            <a:ext cx="39687" cy="317500"/>
          </a:xfrm>
          <a:prstGeom prst="rect">
            <a:avLst/>
          </a:prstGeom>
          <a:solidFill>
            <a:srgbClr val="95938E"/>
          </a:solidFill>
        </p:spPr>
        <p:txBody>
          <a:bodyPr>
            <a:spAutoFit/>
          </a:bodyPr>
          <a:lstStyle/>
          <a:p>
            <a:pPr>
              <a:defRPr/>
            </a:pPr>
            <a:endParaRPr lang="en-US" sz="1800">
              <a:ea typeface="ヒラギノ角ゴ Pro W3" charset="-128"/>
              <a:cs typeface="ヒラギノ角ゴ Pro W3" charset="-128"/>
            </a:endParaRPr>
          </a:p>
        </p:txBody>
      </p:sp>
      <p:pic>
        <p:nvPicPr>
          <p:cNvPr id="1034" name="Picture 10" descr="TRIUMF_logo_white.png"/>
          <p:cNvPicPr>
            <a:picLocks noChangeAspect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93663" y="68263"/>
            <a:ext cx="1092200" cy="30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7" r:id="rId2"/>
    <p:sldLayoutId id="2147483679" r:id="rId3"/>
    <p:sldLayoutId id="2147483680" r:id="rId4"/>
    <p:sldLayoutId id="2147483676" r:id="rId5"/>
    <p:sldLayoutId id="2147483675" r:id="rId6"/>
    <p:sldLayoutId id="2147483674" r:id="rId7"/>
    <p:sldLayoutId id="2147483673" r:id="rId8"/>
    <p:sldLayoutId id="2147483672" r:id="rId9"/>
    <p:sldLayoutId id="2147483671" r:id="rId10"/>
    <p:sldLayoutId id="2147483670" r:id="rId11"/>
    <p:sldLayoutId id="2147483669" r:id="rId12"/>
    <p:sldLayoutId id="2147483681" r:id="rId13"/>
    <p:sldLayoutId id="2147483682" r:id="rId14"/>
  </p:sldLayoutIdLst>
  <p:hf hdr="0"/>
  <p:txStyles>
    <p:titleStyle>
      <a:lvl1pPr algn="r" rtl="0" eaLnBrk="0" fontAlgn="base" hangingPunct="0">
        <a:lnSpc>
          <a:spcPts val="3038"/>
        </a:lnSpc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Myriad Pro"/>
          <a:ea typeface="MS PGothic" pitchFamily="34" charset="-128"/>
          <a:cs typeface="Myriad Pro"/>
        </a:defRPr>
      </a:lvl1pPr>
      <a:lvl2pPr algn="r" rtl="0" eaLnBrk="0" fontAlgn="base" hangingPunct="0">
        <a:lnSpc>
          <a:spcPts val="3038"/>
        </a:lnSpc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Myriad Pro" pitchFamily="-106" charset="0"/>
          <a:ea typeface="MS PGothic" pitchFamily="34" charset="-128"/>
          <a:cs typeface="Myriad Pro" pitchFamily="-106" charset="0"/>
        </a:defRPr>
      </a:lvl2pPr>
      <a:lvl3pPr algn="r" rtl="0" eaLnBrk="0" fontAlgn="base" hangingPunct="0">
        <a:lnSpc>
          <a:spcPts val="3038"/>
        </a:lnSpc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Myriad Pro" pitchFamily="-106" charset="0"/>
          <a:ea typeface="MS PGothic" pitchFamily="34" charset="-128"/>
          <a:cs typeface="Myriad Pro" pitchFamily="-106" charset="0"/>
        </a:defRPr>
      </a:lvl3pPr>
      <a:lvl4pPr algn="r" rtl="0" eaLnBrk="0" fontAlgn="base" hangingPunct="0">
        <a:lnSpc>
          <a:spcPts val="3038"/>
        </a:lnSpc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Myriad Pro" pitchFamily="-106" charset="0"/>
          <a:ea typeface="MS PGothic" pitchFamily="34" charset="-128"/>
          <a:cs typeface="Myriad Pro" pitchFamily="-106" charset="0"/>
        </a:defRPr>
      </a:lvl4pPr>
      <a:lvl5pPr algn="r" rtl="0" eaLnBrk="0" fontAlgn="base" hangingPunct="0">
        <a:lnSpc>
          <a:spcPts val="3038"/>
        </a:lnSpc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Myriad Pro" pitchFamily="-106" charset="0"/>
          <a:ea typeface="MS PGothic" pitchFamily="34" charset="-128"/>
          <a:cs typeface="Myriad Pro" pitchFamily="-106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56EB1"/>
          </a:solidFill>
          <a:latin typeface="Arial Black" pitchFamily="-109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56EB1"/>
          </a:solidFill>
          <a:latin typeface="Arial Black" pitchFamily="-109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56EB1"/>
          </a:solidFill>
          <a:latin typeface="Arial Black" pitchFamily="-109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56EB1"/>
          </a:solidFill>
          <a:latin typeface="Arial Black" pitchFamily="-109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rgbClr val="113F7C"/>
          </a:solidFill>
          <a:latin typeface="Myriad Pro"/>
          <a:ea typeface="MS PGothic" pitchFamily="34" charset="-128"/>
          <a:cs typeface="Myriad Pro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rgbClr val="4F4946"/>
          </a:solidFill>
          <a:latin typeface="Myriad Pro"/>
          <a:ea typeface="MS PGothic" pitchFamily="34" charset="-128"/>
          <a:cs typeface="Myriad Pro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rgbClr val="4F4946"/>
          </a:solidFill>
          <a:latin typeface="Myriad Pro"/>
          <a:ea typeface="MS PGothic" pitchFamily="34" charset="-128"/>
          <a:cs typeface="Myriad Pro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>
          <a:solidFill>
            <a:srgbClr val="4F4946"/>
          </a:solidFill>
          <a:latin typeface="+mj-lt"/>
          <a:ea typeface="MS PGothic" pitchFamily="34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600">
          <a:solidFill>
            <a:srgbClr val="4F4946"/>
          </a:solidFill>
          <a:latin typeface="+mj-lt"/>
          <a:ea typeface="MS PGothic" pitchFamily="34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800000"/>
          </a:solidFill>
          <a:latin typeface="+mn-lt"/>
          <a:ea typeface="ＭＳ Ｐゴシック" pitchFamily="-109" charset="-128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800000"/>
          </a:solidFill>
          <a:latin typeface="+mn-lt"/>
          <a:ea typeface="ＭＳ Ｐゴシック" pitchFamily="-109" charset="-128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800000"/>
          </a:solidFill>
          <a:latin typeface="+mn-lt"/>
          <a:ea typeface="ＭＳ Ｐゴシック" pitchFamily="-109" charset="-128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800000"/>
          </a:solidFill>
          <a:latin typeface="+mn-lt"/>
          <a:ea typeface="ＭＳ Ｐゴシック" pitchFamily="-109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6.jpeg"/><Relationship Id="rId4" Type="http://schemas.openxmlformats.org/officeDocument/2006/relationships/image" Target="../media/image25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9.jpeg"/><Relationship Id="rId4" Type="http://schemas.openxmlformats.org/officeDocument/2006/relationships/image" Target="../media/image2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6.jpeg"/><Relationship Id="rId4" Type="http://schemas.openxmlformats.org/officeDocument/2006/relationships/image" Target="../media/image29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4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3" Type="http://schemas.openxmlformats.org/officeDocument/2006/relationships/image" Target="../media/image36.png"/><Relationship Id="rId7" Type="http://schemas.openxmlformats.org/officeDocument/2006/relationships/image" Target="../media/image30.jpe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24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ext Placeholder 1"/>
          <p:cNvSpPr>
            <a:spLocks/>
          </p:cNvSpPr>
          <p:nvPr/>
        </p:nvSpPr>
        <p:spPr bwMode="auto">
          <a:xfrm>
            <a:off x="0" y="2066925"/>
            <a:ext cx="6324600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 defTabSz="914400"/>
            <a:r>
              <a:rPr lang="en-CA">
                <a:solidFill>
                  <a:srgbClr val="113F7C"/>
                </a:solidFill>
                <a:latin typeface="Myriad Pro"/>
              </a:rPr>
              <a:t>Investigations of Background and Compton Suppression Shields for GRIFFIN</a:t>
            </a:r>
            <a:r>
              <a:rPr lang="fr-CA" b="1">
                <a:solidFill>
                  <a:srgbClr val="113F7C"/>
                </a:solidFill>
                <a:latin typeface="Myriad Pro"/>
              </a:rPr>
              <a:t> </a:t>
            </a:r>
            <a:endParaRPr lang="en-CA" b="1">
              <a:solidFill>
                <a:srgbClr val="113F7C"/>
              </a:solidFill>
              <a:latin typeface="Myriad Pro"/>
            </a:endParaRPr>
          </a:p>
        </p:txBody>
      </p:sp>
      <p:sp>
        <p:nvSpPr>
          <p:cNvPr id="18434" name="Text Placeholder 2"/>
          <p:cNvSpPr>
            <a:spLocks/>
          </p:cNvSpPr>
          <p:nvPr/>
        </p:nvSpPr>
        <p:spPr bwMode="auto">
          <a:xfrm>
            <a:off x="247650" y="3338513"/>
            <a:ext cx="6076950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 defTabSz="914400" eaLnBrk="0" hangingPunct="0">
              <a:spcBef>
                <a:spcPct val="20000"/>
              </a:spcBef>
            </a:pPr>
            <a:r>
              <a:rPr lang="fr-CA" sz="2000" b="1">
                <a:solidFill>
                  <a:srgbClr val="4F4946"/>
                </a:solidFill>
                <a:latin typeface="Myriad Pro"/>
                <a:ea typeface="MS PGothic" pitchFamily="34" charset="-128"/>
                <a:cs typeface="Myriad Pro"/>
              </a:rPr>
              <a:t>Nikita Bernier, UBC and TRIUMF </a:t>
            </a:r>
          </a:p>
          <a:p>
            <a:pPr marL="342900" indent="-342900" algn="r" defTabSz="914400" eaLnBrk="0" hangingPunct="0">
              <a:spcBef>
                <a:spcPct val="20000"/>
              </a:spcBef>
            </a:pPr>
            <a:r>
              <a:rPr lang="fr-CA" sz="2000" b="1">
                <a:solidFill>
                  <a:srgbClr val="4F4946"/>
                </a:solidFill>
                <a:latin typeface="Myriad Pro"/>
                <a:ea typeface="MS PGothic" pitchFamily="34" charset="-128"/>
                <a:cs typeface="Myriad Pro"/>
              </a:rPr>
              <a:t>for the GRIFFIN collaboration</a:t>
            </a:r>
            <a:endParaRPr lang="en-CA" sz="2000">
              <a:solidFill>
                <a:srgbClr val="113F7C"/>
              </a:solidFill>
              <a:latin typeface="Myriad Pro"/>
              <a:ea typeface="MS PGothic" pitchFamily="34" charset="-128"/>
              <a:cs typeface="Myriad Pro"/>
            </a:endParaRPr>
          </a:p>
        </p:txBody>
      </p:sp>
      <p:sp>
        <p:nvSpPr>
          <p:cNvPr id="18435" name="Text Placeholder 3"/>
          <p:cNvSpPr>
            <a:spLocks/>
          </p:cNvSpPr>
          <p:nvPr/>
        </p:nvSpPr>
        <p:spPr bwMode="auto">
          <a:xfrm>
            <a:off x="247650" y="4595813"/>
            <a:ext cx="60769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 defTabSz="914400" eaLnBrk="0" hangingPunct="0">
              <a:spcBef>
                <a:spcPct val="20000"/>
              </a:spcBef>
            </a:pPr>
            <a:r>
              <a:rPr lang="fr-CA" sz="1400" b="1">
                <a:solidFill>
                  <a:srgbClr val="4F4946"/>
                </a:solidFill>
                <a:latin typeface="Myriad Pro"/>
                <a:ea typeface="MS PGothic" pitchFamily="34" charset="-128"/>
                <a:cs typeface="Myriad Pro"/>
              </a:rPr>
              <a:t>2014 Canadian Association of Physicists Congress</a:t>
            </a:r>
            <a:endParaRPr lang="en-CA" sz="1400">
              <a:solidFill>
                <a:srgbClr val="113F7C"/>
              </a:solidFill>
              <a:latin typeface="Myriad Pro"/>
              <a:ea typeface="MS PGothic" pitchFamily="34" charset="-128"/>
              <a:cs typeface="Myriad Pro"/>
            </a:endParaRPr>
          </a:p>
        </p:txBody>
      </p:sp>
      <p:sp>
        <p:nvSpPr>
          <p:cNvPr id="18436" name="Text Placeholder 4"/>
          <p:cNvSpPr>
            <a:spLocks/>
          </p:cNvSpPr>
          <p:nvPr/>
        </p:nvSpPr>
        <p:spPr bwMode="auto">
          <a:xfrm>
            <a:off x="247650" y="5043488"/>
            <a:ext cx="607695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 defTabSz="914400" eaLnBrk="0" hangingPunct="0">
              <a:spcBef>
                <a:spcPct val="20000"/>
              </a:spcBef>
            </a:pPr>
            <a:r>
              <a:rPr lang="fr-CA" sz="1100" b="1">
                <a:solidFill>
                  <a:srgbClr val="113F7C"/>
                </a:solidFill>
                <a:latin typeface="Myriad Pro"/>
                <a:ea typeface="MS PGothic" pitchFamily="34" charset="-128"/>
                <a:cs typeface="Myriad Pro"/>
              </a:rPr>
              <a:t>June 17th, 2014.</a:t>
            </a:r>
            <a:endParaRPr lang="en-CA" sz="1100">
              <a:solidFill>
                <a:srgbClr val="113F7C"/>
              </a:solidFill>
              <a:latin typeface="Myriad Pro"/>
              <a:ea typeface="MS PGothic" pitchFamily="34" charset="-128"/>
              <a:cs typeface="Myriad Pro"/>
            </a:endParaRPr>
          </a:p>
        </p:txBody>
      </p:sp>
      <p:sp>
        <p:nvSpPr>
          <p:cNvPr id="18437" name="Picture Placeholder 5"/>
          <p:cNvSpPr>
            <a:spLocks/>
          </p:cNvSpPr>
          <p:nvPr/>
        </p:nvSpPr>
        <p:spPr bwMode="auto">
          <a:xfrm>
            <a:off x="7027863" y="4953000"/>
            <a:ext cx="19050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pic>
        <p:nvPicPr>
          <p:cNvPr id="18439" name="Picture 47" descr="griffin_logo_small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88163" y="1322388"/>
            <a:ext cx="2211387" cy="165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0" name="Picture 1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88163" y="5000625"/>
            <a:ext cx="2211387" cy="1658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2" name="Picture 6" descr="Griffin_frame_14June2014a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888163" y="3159125"/>
            <a:ext cx="2222500" cy="166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Picture 1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36663" y="2368550"/>
            <a:ext cx="6710362" cy="448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4" name="Rectangle 4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CA" smtClean="0"/>
              <a:t>Different Orientations</a:t>
            </a:r>
          </a:p>
        </p:txBody>
      </p:sp>
      <p:sp>
        <p:nvSpPr>
          <p:cNvPr id="28675" name="Content Placeholder 2"/>
          <p:cNvSpPr>
            <a:spLocks/>
          </p:cNvSpPr>
          <p:nvPr/>
        </p:nvSpPr>
        <p:spPr bwMode="auto">
          <a:xfrm>
            <a:off x="357188" y="1279525"/>
            <a:ext cx="8697912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defTabSz="914400" eaLnBrk="0" hangingPunct="0">
              <a:spcBef>
                <a:spcPct val="20000"/>
              </a:spcBef>
              <a:buFont typeface="Wingdings" pitchFamily="2" charset="2"/>
              <a:buChar char="§"/>
            </a:pPr>
            <a:r>
              <a:rPr lang="en-CA" sz="2000">
                <a:solidFill>
                  <a:srgbClr val="113F7C"/>
                </a:solidFill>
              </a:rPr>
              <a:t>Proton beam </a:t>
            </a:r>
            <a:r>
              <a:rPr lang="en-CA" sz="2000" b="1">
                <a:solidFill>
                  <a:srgbClr val="113F7C"/>
                </a:solidFill>
              </a:rPr>
              <a:t>off</a:t>
            </a:r>
            <a:r>
              <a:rPr lang="en-CA" sz="2000">
                <a:solidFill>
                  <a:srgbClr val="113F7C"/>
                </a:solidFill>
              </a:rPr>
              <a:t>, 48h</a:t>
            </a:r>
          </a:p>
          <a:p>
            <a:pPr marL="342900" indent="-342900" defTabSz="914400" eaLnBrk="0" hangingPunct="0">
              <a:spcBef>
                <a:spcPct val="20000"/>
              </a:spcBef>
              <a:buFont typeface="Wingdings" pitchFamily="2" charset="2"/>
              <a:buChar char="§"/>
            </a:pPr>
            <a:r>
              <a:rPr lang="en-CA" sz="2000" b="1">
                <a:solidFill>
                  <a:srgbClr val="113F7C"/>
                </a:solidFill>
              </a:rPr>
              <a:t>Down</a:t>
            </a:r>
            <a:r>
              <a:rPr lang="en-CA" sz="2000">
                <a:solidFill>
                  <a:srgbClr val="113F7C"/>
                </a:solidFill>
              </a:rPr>
              <a:t> : 102 Hz/crystal, </a:t>
            </a:r>
            <a:r>
              <a:rPr lang="en-CA" sz="2000" b="1">
                <a:solidFill>
                  <a:srgbClr val="113F7C"/>
                </a:solidFill>
              </a:rPr>
              <a:t>Horizontal</a:t>
            </a:r>
            <a:r>
              <a:rPr lang="en-CA" sz="2000">
                <a:solidFill>
                  <a:srgbClr val="113F7C"/>
                </a:solidFill>
              </a:rPr>
              <a:t> : 87 Hz/crystal</a:t>
            </a:r>
          </a:p>
          <a:p>
            <a:pPr marL="342900" indent="-342900" defTabSz="914400" eaLnBrk="0" hangingPunct="0">
              <a:spcBef>
                <a:spcPct val="20000"/>
              </a:spcBef>
              <a:buFont typeface="Wingdings" pitchFamily="2" charset="2"/>
              <a:buChar char="§"/>
            </a:pPr>
            <a:r>
              <a:rPr lang="en-CA" sz="2000" b="1">
                <a:solidFill>
                  <a:srgbClr val="113F7C"/>
                </a:solidFill>
              </a:rPr>
              <a:t>14% </a:t>
            </a:r>
            <a:r>
              <a:rPr lang="en-CA" sz="2000">
                <a:solidFill>
                  <a:srgbClr val="113F7C"/>
                </a:solidFill>
              </a:rPr>
              <a:t>decrease with orientation.</a:t>
            </a:r>
            <a:endParaRPr lang="fr-CA" sz="2000">
              <a:solidFill>
                <a:srgbClr val="113F7C"/>
              </a:solidFill>
            </a:endParaRPr>
          </a:p>
        </p:txBody>
      </p:sp>
      <p:sp>
        <p:nvSpPr>
          <p:cNvPr id="28676" name="TextBox 7"/>
          <p:cNvSpPr txBox="1">
            <a:spLocks noChangeArrowheads="1"/>
          </p:cNvSpPr>
          <p:nvPr/>
        </p:nvSpPr>
        <p:spPr bwMode="auto">
          <a:xfrm>
            <a:off x="5141913" y="4672013"/>
            <a:ext cx="116205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1600" b="1" baseline="30000"/>
              <a:t>214</a:t>
            </a:r>
            <a:r>
              <a:rPr lang="en-US" sz="1600" b="1"/>
              <a:t>Bi</a:t>
            </a:r>
            <a:endParaRPr lang="en-US" sz="1600"/>
          </a:p>
          <a:p>
            <a:pPr algn="ctr"/>
            <a:r>
              <a:rPr lang="en-US" sz="1600" baseline="30000"/>
              <a:t>238</a:t>
            </a:r>
            <a:r>
              <a:rPr lang="en-US" sz="1600"/>
              <a:t>U series</a:t>
            </a:r>
          </a:p>
        </p:txBody>
      </p:sp>
      <p:sp>
        <p:nvSpPr>
          <p:cNvPr id="28677" name="TextBox 12"/>
          <p:cNvSpPr txBox="1">
            <a:spLocks noChangeArrowheads="1"/>
          </p:cNvSpPr>
          <p:nvPr/>
        </p:nvSpPr>
        <p:spPr bwMode="auto">
          <a:xfrm>
            <a:off x="4905375" y="3203575"/>
            <a:ext cx="1008063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1600" b="1" baseline="30000"/>
              <a:t>40</a:t>
            </a:r>
            <a:r>
              <a:rPr lang="en-US" sz="1600" b="1"/>
              <a:t>K</a:t>
            </a:r>
            <a:endParaRPr lang="en-US" sz="1600"/>
          </a:p>
          <a:p>
            <a:pPr algn="ctr"/>
            <a:r>
              <a:rPr lang="en-US" sz="1600"/>
              <a:t>Concrete</a:t>
            </a:r>
          </a:p>
        </p:txBody>
      </p:sp>
      <p:cxnSp>
        <p:nvCxnSpPr>
          <p:cNvPr id="17" name="Straight Connector 16"/>
          <p:cNvCxnSpPr/>
          <p:nvPr/>
        </p:nvCxnSpPr>
        <p:spPr>
          <a:xfrm flipH="1">
            <a:off x="5454650" y="5219700"/>
            <a:ext cx="280988" cy="871538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H="1">
            <a:off x="2803525" y="3875088"/>
            <a:ext cx="166688" cy="64135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" name="Straight Connector 25"/>
          <p:cNvCxnSpPr/>
          <p:nvPr/>
        </p:nvCxnSpPr>
        <p:spPr>
          <a:xfrm flipH="1">
            <a:off x="7037388" y="5421313"/>
            <a:ext cx="166687" cy="64135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681" name="TextBox 7"/>
          <p:cNvSpPr txBox="1">
            <a:spLocks noChangeArrowheads="1"/>
          </p:cNvSpPr>
          <p:nvPr/>
        </p:nvSpPr>
        <p:spPr bwMode="auto">
          <a:xfrm>
            <a:off x="6497638" y="4862513"/>
            <a:ext cx="1252537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 b="1" baseline="30000"/>
              <a:t>208</a:t>
            </a:r>
            <a:r>
              <a:rPr lang="en-US" sz="1600" b="1"/>
              <a:t>Tl</a:t>
            </a:r>
            <a:endParaRPr lang="en-US" sz="1600"/>
          </a:p>
          <a:p>
            <a:pPr algn="ctr"/>
            <a:r>
              <a:rPr lang="en-US" sz="1600" baseline="30000"/>
              <a:t>232</a:t>
            </a:r>
            <a:r>
              <a:rPr lang="en-US" sz="1600"/>
              <a:t>Th series</a:t>
            </a:r>
          </a:p>
        </p:txBody>
      </p:sp>
      <p:sp>
        <p:nvSpPr>
          <p:cNvPr id="28682" name="TextBox 7"/>
          <p:cNvSpPr txBox="1">
            <a:spLocks noChangeArrowheads="1"/>
          </p:cNvSpPr>
          <p:nvPr/>
        </p:nvSpPr>
        <p:spPr bwMode="auto">
          <a:xfrm>
            <a:off x="2225675" y="3314700"/>
            <a:ext cx="167322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 b="1" baseline="30000"/>
              <a:t>214</a:t>
            </a:r>
            <a:r>
              <a:rPr lang="en-US" sz="1600" b="1"/>
              <a:t>Pb</a:t>
            </a:r>
          </a:p>
          <a:p>
            <a:pPr algn="ctr"/>
            <a:r>
              <a:rPr lang="en-US" sz="1600" baseline="30000"/>
              <a:t>238</a:t>
            </a:r>
            <a:r>
              <a:rPr lang="en-US" sz="1600"/>
              <a:t>U series</a:t>
            </a:r>
          </a:p>
        </p:txBody>
      </p:sp>
      <p:sp>
        <p:nvSpPr>
          <p:cNvPr id="28683" name="TextBox 7"/>
          <p:cNvSpPr txBox="1">
            <a:spLocks noChangeArrowheads="1"/>
          </p:cNvSpPr>
          <p:nvPr/>
        </p:nvSpPr>
        <p:spPr bwMode="auto">
          <a:xfrm>
            <a:off x="3182938" y="4572000"/>
            <a:ext cx="1684337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 b="1" baseline="30000"/>
              <a:t>228</a:t>
            </a:r>
            <a:r>
              <a:rPr lang="en-US" sz="1600" b="1"/>
              <a:t>Ac</a:t>
            </a:r>
            <a:endParaRPr lang="en-US" sz="1600"/>
          </a:p>
          <a:p>
            <a:pPr algn="ctr"/>
            <a:r>
              <a:rPr lang="en-US" sz="1600" baseline="30000"/>
              <a:t>232</a:t>
            </a:r>
            <a:r>
              <a:rPr lang="en-US" sz="1600"/>
              <a:t>Th series</a:t>
            </a:r>
          </a:p>
        </p:txBody>
      </p:sp>
      <p:cxnSp>
        <p:nvCxnSpPr>
          <p:cNvPr id="3" name="Straight Connector 25"/>
          <p:cNvCxnSpPr/>
          <p:nvPr/>
        </p:nvCxnSpPr>
        <p:spPr>
          <a:xfrm flipH="1">
            <a:off x="3760788" y="5130800"/>
            <a:ext cx="166687" cy="64135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685" name="TextBox 7"/>
          <p:cNvSpPr txBox="1">
            <a:spLocks noChangeArrowheads="1"/>
          </p:cNvSpPr>
          <p:nvPr/>
        </p:nvSpPr>
        <p:spPr bwMode="auto">
          <a:xfrm rot="-4580925">
            <a:off x="2488407" y="3931444"/>
            <a:ext cx="112236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b="1"/>
              <a:t>351.9</a:t>
            </a:r>
          </a:p>
        </p:txBody>
      </p:sp>
      <p:sp>
        <p:nvSpPr>
          <p:cNvPr id="28686" name="TextBox 7"/>
          <p:cNvSpPr txBox="1">
            <a:spLocks noChangeArrowheads="1"/>
          </p:cNvSpPr>
          <p:nvPr/>
        </p:nvSpPr>
        <p:spPr bwMode="auto">
          <a:xfrm rot="-4580925">
            <a:off x="3425032" y="5207794"/>
            <a:ext cx="112236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b="1"/>
              <a:t>911.2</a:t>
            </a:r>
          </a:p>
        </p:txBody>
      </p:sp>
      <p:sp>
        <p:nvSpPr>
          <p:cNvPr id="28687" name="TextBox 7"/>
          <p:cNvSpPr txBox="1">
            <a:spLocks noChangeArrowheads="1"/>
          </p:cNvSpPr>
          <p:nvPr/>
        </p:nvSpPr>
        <p:spPr bwMode="auto">
          <a:xfrm rot="-4580925">
            <a:off x="5130006" y="5501482"/>
            <a:ext cx="11223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b="1"/>
              <a:t>1764.5</a:t>
            </a:r>
          </a:p>
        </p:txBody>
      </p:sp>
      <p:sp>
        <p:nvSpPr>
          <p:cNvPr id="28688" name="TextBox 7"/>
          <p:cNvSpPr txBox="1">
            <a:spLocks noChangeArrowheads="1"/>
          </p:cNvSpPr>
          <p:nvPr/>
        </p:nvSpPr>
        <p:spPr bwMode="auto">
          <a:xfrm rot="-4580925">
            <a:off x="6711156" y="5523707"/>
            <a:ext cx="11223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b="1"/>
              <a:t>2614.5</a:t>
            </a:r>
          </a:p>
        </p:txBody>
      </p:sp>
      <p:cxnSp>
        <p:nvCxnSpPr>
          <p:cNvPr id="4" name="Straight Connector 25"/>
          <p:cNvCxnSpPr/>
          <p:nvPr/>
        </p:nvCxnSpPr>
        <p:spPr>
          <a:xfrm flipH="1">
            <a:off x="4895850" y="3751263"/>
            <a:ext cx="166688" cy="64135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690" name="TextBox 7"/>
          <p:cNvSpPr txBox="1">
            <a:spLocks noChangeArrowheads="1"/>
          </p:cNvSpPr>
          <p:nvPr/>
        </p:nvSpPr>
        <p:spPr bwMode="auto">
          <a:xfrm rot="-4580925">
            <a:off x="4569618" y="3853657"/>
            <a:ext cx="11223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b="1"/>
              <a:t>1460.8</a:t>
            </a:r>
          </a:p>
        </p:txBody>
      </p:sp>
      <p:sp>
        <p:nvSpPr>
          <p:cNvPr id="28691" name="Rectangle 2"/>
          <p:cNvSpPr>
            <a:spLocks noChangeArrowheads="1"/>
          </p:cNvSpPr>
          <p:nvPr/>
        </p:nvSpPr>
        <p:spPr bwMode="auto">
          <a:xfrm>
            <a:off x="917575" y="-69850"/>
            <a:ext cx="8229600" cy="39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defTabSz="914400" eaLnBrk="0" hangingPunct="0">
              <a:lnSpc>
                <a:spcPts val="3038"/>
              </a:lnSpc>
            </a:pPr>
            <a:r>
              <a:rPr lang="en-CA" sz="1500" b="1">
                <a:solidFill>
                  <a:schemeClr val="bg1"/>
                </a:solidFill>
                <a:latin typeface="Myriad Pro"/>
                <a:ea typeface="MS PGothic" pitchFamily="34" charset="-128"/>
                <a:cs typeface="Myriad Pro"/>
                <a:sym typeface="Symbol" pitchFamily="18" charset="2"/>
              </a:rPr>
              <a:t>9</a:t>
            </a:r>
            <a:endParaRPr lang="en-CA" sz="1500" b="1">
              <a:solidFill>
                <a:schemeClr val="bg1"/>
              </a:solidFill>
              <a:latin typeface="Myriad Pro"/>
              <a:ea typeface="MS PGothic" pitchFamily="34" charset="-128"/>
              <a:cs typeface="Myriad Pro"/>
            </a:endParaRPr>
          </a:p>
        </p:txBody>
      </p:sp>
      <p:sp>
        <p:nvSpPr>
          <p:cNvPr id="28692" name="Rectangle 2"/>
          <p:cNvSpPr>
            <a:spLocks noChangeArrowheads="1"/>
          </p:cNvSpPr>
          <p:nvPr/>
        </p:nvSpPr>
        <p:spPr bwMode="auto">
          <a:xfrm>
            <a:off x="76200" y="331788"/>
            <a:ext cx="1122363" cy="23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defTabSz="914400" eaLnBrk="0" hangingPunct="0">
              <a:lnSpc>
                <a:spcPts val="3038"/>
              </a:lnSpc>
            </a:pPr>
            <a:r>
              <a:rPr lang="en-CA" sz="1500" b="1" i="1">
                <a:solidFill>
                  <a:schemeClr val="bg1"/>
                </a:solidFill>
                <a:latin typeface="Myriad Pro"/>
                <a:ea typeface="MS PGothic" pitchFamily="34" charset="-128"/>
                <a:cs typeface="Myriad Pro"/>
                <a:sym typeface="Symbol" pitchFamily="18" charset="2"/>
              </a:rPr>
              <a:t>N. Bernier</a:t>
            </a:r>
            <a:endParaRPr lang="en-CA" sz="1500" b="1">
              <a:solidFill>
                <a:schemeClr val="bg1"/>
              </a:solidFill>
              <a:latin typeface="Myriad Pro"/>
              <a:ea typeface="MS PGothic" pitchFamily="34" charset="-128"/>
              <a:cs typeface="Myriad Pro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7" name="Picture 1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6063" y="2413000"/>
            <a:ext cx="6635750" cy="4414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698" name="Rectangle 4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CA" smtClean="0"/>
              <a:t>Shielded Clover</a:t>
            </a:r>
          </a:p>
        </p:txBody>
      </p:sp>
      <p:sp>
        <p:nvSpPr>
          <p:cNvPr id="29699" name="Content Placeholder 2"/>
          <p:cNvSpPr>
            <a:spLocks/>
          </p:cNvSpPr>
          <p:nvPr/>
        </p:nvSpPr>
        <p:spPr bwMode="auto">
          <a:xfrm>
            <a:off x="357188" y="1279525"/>
            <a:ext cx="8697912" cy="164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defTabSz="914400" eaLnBrk="0" hangingPunct="0">
              <a:spcBef>
                <a:spcPct val="20000"/>
              </a:spcBef>
              <a:buFont typeface="Wingdings" pitchFamily="2" charset="2"/>
              <a:buChar char="§"/>
            </a:pPr>
            <a:r>
              <a:rPr lang="en-CA" sz="2000">
                <a:solidFill>
                  <a:srgbClr val="113F7C"/>
                </a:solidFill>
              </a:rPr>
              <a:t>Proton beam </a:t>
            </a:r>
            <a:r>
              <a:rPr lang="en-CA" sz="2000" b="1">
                <a:solidFill>
                  <a:srgbClr val="113F7C"/>
                </a:solidFill>
              </a:rPr>
              <a:t>off</a:t>
            </a:r>
            <a:r>
              <a:rPr lang="en-CA" sz="2000">
                <a:solidFill>
                  <a:srgbClr val="113F7C"/>
                </a:solidFill>
              </a:rPr>
              <a:t>, 2h</a:t>
            </a:r>
          </a:p>
          <a:p>
            <a:pPr marL="342900" indent="-342900" defTabSz="914400" eaLnBrk="0" hangingPunct="0">
              <a:spcBef>
                <a:spcPct val="20000"/>
              </a:spcBef>
              <a:buFont typeface="Wingdings" pitchFamily="2" charset="2"/>
              <a:buChar char="§"/>
            </a:pPr>
            <a:r>
              <a:rPr lang="en-CA" sz="2000" b="1">
                <a:solidFill>
                  <a:srgbClr val="113F7C"/>
                </a:solidFill>
              </a:rPr>
              <a:t>Passive </a:t>
            </a:r>
            <a:r>
              <a:rPr lang="en-CA" sz="2000">
                <a:solidFill>
                  <a:srgbClr val="113F7C"/>
                </a:solidFill>
              </a:rPr>
              <a:t>Shielding : 101 Hz/clover, </a:t>
            </a:r>
            <a:r>
              <a:rPr lang="en-CA" sz="2000" b="1">
                <a:solidFill>
                  <a:srgbClr val="113F7C"/>
                </a:solidFill>
              </a:rPr>
              <a:t>No</a:t>
            </a:r>
            <a:r>
              <a:rPr lang="en-CA" sz="2000">
                <a:solidFill>
                  <a:srgbClr val="113F7C"/>
                </a:solidFill>
              </a:rPr>
              <a:t> Shielding</a:t>
            </a:r>
            <a:r>
              <a:rPr lang="en-CA" sz="2000" b="1">
                <a:solidFill>
                  <a:srgbClr val="113F7C"/>
                </a:solidFill>
              </a:rPr>
              <a:t> </a:t>
            </a:r>
            <a:r>
              <a:rPr lang="en-CA" sz="2000">
                <a:solidFill>
                  <a:srgbClr val="113F7C"/>
                </a:solidFill>
              </a:rPr>
              <a:t>: 321 Hz/clover</a:t>
            </a:r>
          </a:p>
          <a:p>
            <a:pPr marL="342900" indent="-342900" defTabSz="914400" eaLnBrk="0" hangingPunct="0">
              <a:spcBef>
                <a:spcPct val="20000"/>
              </a:spcBef>
              <a:buFont typeface="Wingdings" pitchFamily="2" charset="2"/>
              <a:buChar char="§"/>
            </a:pPr>
            <a:r>
              <a:rPr lang="en-CA" sz="2000" b="1">
                <a:solidFill>
                  <a:srgbClr val="113F7C"/>
                </a:solidFill>
              </a:rPr>
              <a:t>69% </a:t>
            </a:r>
            <a:r>
              <a:rPr lang="en-CA" sz="2000">
                <a:solidFill>
                  <a:srgbClr val="113F7C"/>
                </a:solidFill>
              </a:rPr>
              <a:t>decrease with passive shielding only.</a:t>
            </a:r>
            <a:endParaRPr lang="fr-CA" sz="2000">
              <a:solidFill>
                <a:srgbClr val="113F7C"/>
              </a:solidFill>
            </a:endParaRPr>
          </a:p>
        </p:txBody>
      </p:sp>
      <p:sp>
        <p:nvSpPr>
          <p:cNvPr id="29700" name="Text Box 7"/>
          <p:cNvSpPr txBox="1">
            <a:spLocks noChangeArrowheads="1"/>
          </p:cNvSpPr>
          <p:nvPr/>
        </p:nvSpPr>
        <p:spPr bwMode="auto">
          <a:xfrm>
            <a:off x="6804025" y="2547938"/>
            <a:ext cx="2451100" cy="115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CA" sz="3000" b="1">
                <a:solidFill>
                  <a:schemeClr val="accent2"/>
                </a:solidFill>
              </a:rPr>
              <a:t>!</a:t>
            </a:r>
            <a:r>
              <a:rPr lang="en-CA" sz="2000">
                <a:solidFill>
                  <a:schemeClr val="accent2"/>
                </a:solidFill>
              </a:rPr>
              <a:t> 4 HPGe crystals summed without addback.</a:t>
            </a:r>
          </a:p>
        </p:txBody>
      </p:sp>
      <p:sp>
        <p:nvSpPr>
          <p:cNvPr id="29701" name="TextBox 7"/>
          <p:cNvSpPr txBox="1">
            <a:spLocks noChangeArrowheads="1"/>
          </p:cNvSpPr>
          <p:nvPr/>
        </p:nvSpPr>
        <p:spPr bwMode="auto">
          <a:xfrm>
            <a:off x="4119563" y="4683125"/>
            <a:ext cx="116205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1600" b="1" baseline="30000"/>
              <a:t>214</a:t>
            </a:r>
            <a:r>
              <a:rPr lang="en-US" sz="1600" b="1"/>
              <a:t>Bi</a:t>
            </a:r>
            <a:endParaRPr lang="en-US" sz="1600"/>
          </a:p>
          <a:p>
            <a:pPr algn="ctr"/>
            <a:r>
              <a:rPr lang="en-US" sz="1600" baseline="30000"/>
              <a:t>238</a:t>
            </a:r>
            <a:r>
              <a:rPr lang="en-US" sz="1600"/>
              <a:t>U series</a:t>
            </a:r>
          </a:p>
        </p:txBody>
      </p:sp>
      <p:sp>
        <p:nvSpPr>
          <p:cNvPr id="29702" name="TextBox 12"/>
          <p:cNvSpPr txBox="1">
            <a:spLocks noChangeArrowheads="1"/>
          </p:cNvSpPr>
          <p:nvPr/>
        </p:nvSpPr>
        <p:spPr bwMode="auto">
          <a:xfrm>
            <a:off x="3883025" y="3214688"/>
            <a:ext cx="1008063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1600" b="1" baseline="30000"/>
              <a:t>40</a:t>
            </a:r>
            <a:r>
              <a:rPr lang="en-US" sz="1600" b="1"/>
              <a:t>K</a:t>
            </a:r>
            <a:endParaRPr lang="en-US" sz="1600"/>
          </a:p>
          <a:p>
            <a:pPr algn="ctr"/>
            <a:r>
              <a:rPr lang="en-US" sz="1600"/>
              <a:t>Concrete</a:t>
            </a:r>
          </a:p>
        </p:txBody>
      </p:sp>
      <p:cxnSp>
        <p:nvCxnSpPr>
          <p:cNvPr id="17" name="Straight Connector 16"/>
          <p:cNvCxnSpPr/>
          <p:nvPr/>
        </p:nvCxnSpPr>
        <p:spPr>
          <a:xfrm flipH="1">
            <a:off x="4432300" y="5230813"/>
            <a:ext cx="280988" cy="871537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H="1">
            <a:off x="1781175" y="3886200"/>
            <a:ext cx="166688" cy="64135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" name="Straight Connector 25"/>
          <p:cNvCxnSpPr/>
          <p:nvPr/>
        </p:nvCxnSpPr>
        <p:spPr>
          <a:xfrm flipH="1">
            <a:off x="6015038" y="5432425"/>
            <a:ext cx="166687" cy="64135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706" name="TextBox 7"/>
          <p:cNvSpPr txBox="1">
            <a:spLocks noChangeArrowheads="1"/>
          </p:cNvSpPr>
          <p:nvPr/>
        </p:nvSpPr>
        <p:spPr bwMode="auto">
          <a:xfrm>
            <a:off x="5475288" y="4873625"/>
            <a:ext cx="1252537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 b="1" baseline="30000"/>
              <a:t>208</a:t>
            </a:r>
            <a:r>
              <a:rPr lang="en-US" sz="1600" b="1"/>
              <a:t>Tl</a:t>
            </a:r>
            <a:endParaRPr lang="en-US" sz="1600"/>
          </a:p>
          <a:p>
            <a:pPr algn="ctr"/>
            <a:r>
              <a:rPr lang="en-US" sz="1600" baseline="30000"/>
              <a:t>232</a:t>
            </a:r>
            <a:r>
              <a:rPr lang="en-US" sz="1600"/>
              <a:t>Th series</a:t>
            </a:r>
          </a:p>
        </p:txBody>
      </p:sp>
      <p:sp>
        <p:nvSpPr>
          <p:cNvPr id="29707" name="TextBox 7"/>
          <p:cNvSpPr txBox="1">
            <a:spLocks noChangeArrowheads="1"/>
          </p:cNvSpPr>
          <p:nvPr/>
        </p:nvSpPr>
        <p:spPr bwMode="auto">
          <a:xfrm>
            <a:off x="1203325" y="3325813"/>
            <a:ext cx="167322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 b="1" baseline="30000"/>
              <a:t>214</a:t>
            </a:r>
            <a:r>
              <a:rPr lang="en-US" sz="1600" b="1"/>
              <a:t>Pb</a:t>
            </a:r>
          </a:p>
          <a:p>
            <a:pPr algn="ctr"/>
            <a:r>
              <a:rPr lang="en-US" sz="1600" baseline="30000"/>
              <a:t>238</a:t>
            </a:r>
            <a:r>
              <a:rPr lang="en-US" sz="1600"/>
              <a:t>U series</a:t>
            </a:r>
          </a:p>
        </p:txBody>
      </p:sp>
      <p:sp>
        <p:nvSpPr>
          <p:cNvPr id="29708" name="TextBox 7"/>
          <p:cNvSpPr txBox="1">
            <a:spLocks noChangeArrowheads="1"/>
          </p:cNvSpPr>
          <p:nvPr/>
        </p:nvSpPr>
        <p:spPr bwMode="auto">
          <a:xfrm>
            <a:off x="2160588" y="4583113"/>
            <a:ext cx="1684337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 b="1" baseline="30000"/>
              <a:t>228</a:t>
            </a:r>
            <a:r>
              <a:rPr lang="en-US" sz="1600" b="1"/>
              <a:t>Ac</a:t>
            </a:r>
            <a:endParaRPr lang="en-US" sz="1600"/>
          </a:p>
          <a:p>
            <a:pPr algn="ctr"/>
            <a:r>
              <a:rPr lang="en-US" sz="1600" baseline="30000"/>
              <a:t>232</a:t>
            </a:r>
            <a:r>
              <a:rPr lang="en-US" sz="1600"/>
              <a:t>Th series</a:t>
            </a:r>
          </a:p>
        </p:txBody>
      </p:sp>
      <p:cxnSp>
        <p:nvCxnSpPr>
          <p:cNvPr id="3" name="Straight Connector 25"/>
          <p:cNvCxnSpPr/>
          <p:nvPr/>
        </p:nvCxnSpPr>
        <p:spPr>
          <a:xfrm flipH="1">
            <a:off x="2738438" y="5141913"/>
            <a:ext cx="166687" cy="64135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710" name="TextBox 7"/>
          <p:cNvSpPr txBox="1">
            <a:spLocks noChangeArrowheads="1"/>
          </p:cNvSpPr>
          <p:nvPr/>
        </p:nvSpPr>
        <p:spPr bwMode="auto">
          <a:xfrm rot="-4580925">
            <a:off x="1466056" y="3942557"/>
            <a:ext cx="11223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b="1"/>
              <a:t>351.9</a:t>
            </a:r>
          </a:p>
        </p:txBody>
      </p:sp>
      <p:sp>
        <p:nvSpPr>
          <p:cNvPr id="29711" name="TextBox 7"/>
          <p:cNvSpPr txBox="1">
            <a:spLocks noChangeArrowheads="1"/>
          </p:cNvSpPr>
          <p:nvPr/>
        </p:nvSpPr>
        <p:spPr bwMode="auto">
          <a:xfrm rot="-4580925">
            <a:off x="2402681" y="5218907"/>
            <a:ext cx="11223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b="1"/>
              <a:t>911.2</a:t>
            </a:r>
          </a:p>
        </p:txBody>
      </p:sp>
      <p:sp>
        <p:nvSpPr>
          <p:cNvPr id="29712" name="TextBox 7"/>
          <p:cNvSpPr txBox="1">
            <a:spLocks noChangeArrowheads="1"/>
          </p:cNvSpPr>
          <p:nvPr/>
        </p:nvSpPr>
        <p:spPr bwMode="auto">
          <a:xfrm rot="-4580925">
            <a:off x="4107657" y="5512594"/>
            <a:ext cx="112236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b="1"/>
              <a:t>1764.5</a:t>
            </a:r>
          </a:p>
        </p:txBody>
      </p:sp>
      <p:sp>
        <p:nvSpPr>
          <p:cNvPr id="29713" name="TextBox 7"/>
          <p:cNvSpPr txBox="1">
            <a:spLocks noChangeArrowheads="1"/>
          </p:cNvSpPr>
          <p:nvPr/>
        </p:nvSpPr>
        <p:spPr bwMode="auto">
          <a:xfrm rot="-4580925">
            <a:off x="5688807" y="5534819"/>
            <a:ext cx="112236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b="1"/>
              <a:t>2614.5</a:t>
            </a:r>
          </a:p>
        </p:txBody>
      </p:sp>
      <p:cxnSp>
        <p:nvCxnSpPr>
          <p:cNvPr id="4" name="Straight Connector 25"/>
          <p:cNvCxnSpPr/>
          <p:nvPr/>
        </p:nvCxnSpPr>
        <p:spPr>
          <a:xfrm flipH="1">
            <a:off x="3873500" y="3762375"/>
            <a:ext cx="166688" cy="64135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715" name="TextBox 7"/>
          <p:cNvSpPr txBox="1">
            <a:spLocks noChangeArrowheads="1"/>
          </p:cNvSpPr>
          <p:nvPr/>
        </p:nvSpPr>
        <p:spPr bwMode="auto">
          <a:xfrm rot="-4580925">
            <a:off x="3547269" y="3864769"/>
            <a:ext cx="112236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b="1"/>
              <a:t>1460.8</a:t>
            </a:r>
          </a:p>
        </p:txBody>
      </p:sp>
      <p:sp>
        <p:nvSpPr>
          <p:cNvPr id="29716" name="Rectangle 2"/>
          <p:cNvSpPr>
            <a:spLocks noChangeArrowheads="1"/>
          </p:cNvSpPr>
          <p:nvPr/>
        </p:nvSpPr>
        <p:spPr bwMode="auto">
          <a:xfrm>
            <a:off x="917575" y="-69850"/>
            <a:ext cx="8229600" cy="39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defTabSz="914400" eaLnBrk="0" hangingPunct="0">
              <a:lnSpc>
                <a:spcPts val="3038"/>
              </a:lnSpc>
            </a:pPr>
            <a:r>
              <a:rPr lang="en-CA" sz="1500" b="1">
                <a:solidFill>
                  <a:schemeClr val="bg1"/>
                </a:solidFill>
                <a:latin typeface="Myriad Pro"/>
                <a:ea typeface="MS PGothic" pitchFamily="34" charset="-128"/>
                <a:cs typeface="Myriad Pro"/>
                <a:sym typeface="Symbol" pitchFamily="18" charset="2"/>
              </a:rPr>
              <a:t>10</a:t>
            </a:r>
            <a:endParaRPr lang="en-CA" sz="1500" b="1">
              <a:solidFill>
                <a:schemeClr val="bg1"/>
              </a:solidFill>
              <a:latin typeface="Myriad Pro"/>
              <a:ea typeface="MS PGothic" pitchFamily="34" charset="-128"/>
              <a:cs typeface="Myriad Pro"/>
            </a:endParaRPr>
          </a:p>
        </p:txBody>
      </p:sp>
      <p:sp>
        <p:nvSpPr>
          <p:cNvPr id="29717" name="Rectangle 2"/>
          <p:cNvSpPr>
            <a:spLocks noChangeArrowheads="1"/>
          </p:cNvSpPr>
          <p:nvPr/>
        </p:nvSpPr>
        <p:spPr bwMode="auto">
          <a:xfrm>
            <a:off x="76200" y="331788"/>
            <a:ext cx="1122363" cy="23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defTabSz="914400" eaLnBrk="0" hangingPunct="0">
              <a:lnSpc>
                <a:spcPts val="3038"/>
              </a:lnSpc>
            </a:pPr>
            <a:r>
              <a:rPr lang="en-CA" sz="1500" b="1" i="1">
                <a:solidFill>
                  <a:schemeClr val="bg1"/>
                </a:solidFill>
                <a:latin typeface="Myriad Pro"/>
                <a:ea typeface="MS PGothic" pitchFamily="34" charset="-128"/>
                <a:cs typeface="Myriad Pro"/>
                <a:sym typeface="Symbol" pitchFamily="18" charset="2"/>
              </a:rPr>
              <a:t>N. Bernier</a:t>
            </a:r>
            <a:endParaRPr lang="en-CA" sz="1500" b="1">
              <a:solidFill>
                <a:schemeClr val="bg1"/>
              </a:solidFill>
              <a:latin typeface="Myriad Pro"/>
              <a:ea typeface="MS PGothic" pitchFamily="34" charset="-128"/>
              <a:cs typeface="Myriad Pro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4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CA" smtClean="0"/>
              <a:t>ISAC Proton Beam ON</a:t>
            </a:r>
          </a:p>
        </p:txBody>
      </p:sp>
      <p:sp>
        <p:nvSpPr>
          <p:cNvPr id="30722" name="Content Placeholder 2"/>
          <p:cNvSpPr>
            <a:spLocks/>
          </p:cNvSpPr>
          <p:nvPr/>
        </p:nvSpPr>
        <p:spPr bwMode="auto">
          <a:xfrm>
            <a:off x="357188" y="1279525"/>
            <a:ext cx="8697912" cy="164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defTabSz="914400" eaLnBrk="0" hangingPunct="0">
              <a:spcBef>
                <a:spcPct val="20000"/>
              </a:spcBef>
              <a:buFont typeface="Wingdings" pitchFamily="2" charset="2"/>
              <a:buChar char="§"/>
            </a:pPr>
            <a:r>
              <a:rPr lang="en-CA" sz="2000">
                <a:solidFill>
                  <a:srgbClr val="113F7C"/>
                </a:solidFill>
              </a:rPr>
              <a:t>737 Hz/clover, ~12 kHz in the full </a:t>
            </a:r>
            <a:r>
              <a:rPr lang="en-CA" sz="2000" b="1">
                <a:solidFill>
                  <a:srgbClr val="113F7C"/>
                </a:solidFill>
              </a:rPr>
              <a:t>GRIFFIN</a:t>
            </a:r>
            <a:r>
              <a:rPr lang="en-CA" sz="2000">
                <a:solidFill>
                  <a:srgbClr val="113F7C"/>
                </a:solidFill>
              </a:rPr>
              <a:t> array </a:t>
            </a:r>
            <a:r>
              <a:rPr lang="en-CA" sz="2000" b="1">
                <a:solidFill>
                  <a:srgbClr val="113F7C"/>
                </a:solidFill>
              </a:rPr>
              <a:t>without shielding</a:t>
            </a:r>
          </a:p>
          <a:p>
            <a:pPr marL="342900" indent="-342900" defTabSz="914400" eaLnBrk="0" hangingPunct="0">
              <a:spcBef>
                <a:spcPct val="20000"/>
              </a:spcBef>
              <a:buFont typeface="Wingdings" pitchFamily="2" charset="2"/>
              <a:buChar char="§"/>
            </a:pPr>
            <a:r>
              <a:rPr lang="en-CA" sz="2000">
                <a:solidFill>
                  <a:srgbClr val="113F7C"/>
                </a:solidFill>
              </a:rPr>
              <a:t>Expecting </a:t>
            </a:r>
            <a:r>
              <a:rPr lang="en-CA" sz="2000" b="1">
                <a:solidFill>
                  <a:srgbClr val="113F7C"/>
                </a:solidFill>
              </a:rPr>
              <a:t>0.1 mHz</a:t>
            </a:r>
            <a:r>
              <a:rPr lang="en-CA" sz="2000">
                <a:solidFill>
                  <a:srgbClr val="113F7C"/>
                </a:solidFill>
              </a:rPr>
              <a:t> for ~0.01 ions/s radioactive beams</a:t>
            </a:r>
          </a:p>
          <a:p>
            <a:pPr marL="342900" indent="-342900" defTabSz="914400" eaLnBrk="0" hangingPunct="0">
              <a:spcBef>
                <a:spcPct val="20000"/>
              </a:spcBef>
              <a:buFont typeface="Wingdings" pitchFamily="2" charset="2"/>
              <a:buChar char="§"/>
            </a:pPr>
            <a:r>
              <a:rPr lang="en-CA" sz="2000">
                <a:solidFill>
                  <a:srgbClr val="113F7C"/>
                </a:solidFill>
              </a:rPr>
              <a:t>Background exceeding signal of interest by factor </a:t>
            </a:r>
            <a:r>
              <a:rPr lang="en-CA" sz="2000" b="1">
                <a:solidFill>
                  <a:srgbClr val="113F7C"/>
                </a:solidFill>
              </a:rPr>
              <a:t>10</a:t>
            </a:r>
            <a:r>
              <a:rPr lang="en-CA" sz="2000" b="1" baseline="30000">
                <a:solidFill>
                  <a:srgbClr val="113F7C"/>
                </a:solidFill>
              </a:rPr>
              <a:t>8</a:t>
            </a:r>
            <a:r>
              <a:rPr lang="en-CA" sz="2000">
                <a:solidFill>
                  <a:srgbClr val="113F7C"/>
                </a:solidFill>
              </a:rPr>
              <a:t>.</a:t>
            </a:r>
            <a:endParaRPr lang="fr-CA" sz="2000">
              <a:solidFill>
                <a:srgbClr val="113F7C"/>
              </a:solidFill>
            </a:endParaRPr>
          </a:p>
        </p:txBody>
      </p:sp>
      <p:pic>
        <p:nvPicPr>
          <p:cNvPr id="30723" name="Picture 2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90688" y="2532063"/>
            <a:ext cx="5753100" cy="4059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4" name="Rectangle 2"/>
          <p:cNvSpPr>
            <a:spLocks noChangeArrowheads="1"/>
          </p:cNvSpPr>
          <p:nvPr/>
        </p:nvSpPr>
        <p:spPr bwMode="auto">
          <a:xfrm>
            <a:off x="917575" y="-69850"/>
            <a:ext cx="8229600" cy="39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defTabSz="914400" eaLnBrk="0" hangingPunct="0">
              <a:lnSpc>
                <a:spcPts val="3038"/>
              </a:lnSpc>
            </a:pPr>
            <a:r>
              <a:rPr lang="en-CA" sz="1500" b="1">
                <a:solidFill>
                  <a:schemeClr val="bg1"/>
                </a:solidFill>
                <a:latin typeface="Myriad Pro"/>
                <a:ea typeface="MS PGothic" pitchFamily="34" charset="-128"/>
                <a:cs typeface="Myriad Pro"/>
                <a:sym typeface="Symbol" pitchFamily="18" charset="2"/>
              </a:rPr>
              <a:t>11</a:t>
            </a:r>
            <a:endParaRPr lang="en-CA" sz="1500" b="1">
              <a:solidFill>
                <a:schemeClr val="bg1"/>
              </a:solidFill>
              <a:latin typeface="Myriad Pro"/>
              <a:ea typeface="MS PGothic" pitchFamily="34" charset="-128"/>
              <a:cs typeface="Myriad Pro"/>
            </a:endParaRPr>
          </a:p>
        </p:txBody>
      </p:sp>
      <p:sp>
        <p:nvSpPr>
          <p:cNvPr id="30725" name="Rectangle 2"/>
          <p:cNvSpPr>
            <a:spLocks noChangeArrowheads="1"/>
          </p:cNvSpPr>
          <p:nvPr/>
        </p:nvSpPr>
        <p:spPr bwMode="auto">
          <a:xfrm>
            <a:off x="76200" y="331788"/>
            <a:ext cx="1122363" cy="23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defTabSz="914400" eaLnBrk="0" hangingPunct="0">
              <a:lnSpc>
                <a:spcPts val="3038"/>
              </a:lnSpc>
            </a:pPr>
            <a:r>
              <a:rPr lang="en-CA" sz="1500" b="1" i="1">
                <a:solidFill>
                  <a:schemeClr val="bg1"/>
                </a:solidFill>
                <a:latin typeface="Myriad Pro"/>
                <a:ea typeface="MS PGothic" pitchFamily="34" charset="-128"/>
                <a:cs typeface="Myriad Pro"/>
                <a:sym typeface="Symbol" pitchFamily="18" charset="2"/>
              </a:rPr>
              <a:t>N. Bernier</a:t>
            </a:r>
            <a:endParaRPr lang="en-CA" sz="1500" b="1">
              <a:solidFill>
                <a:schemeClr val="bg1"/>
              </a:solidFill>
              <a:latin typeface="Myriad Pro"/>
              <a:ea typeface="MS PGothic" pitchFamily="34" charset="-128"/>
              <a:cs typeface="Myriad Pro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5" name="Picture 1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1325" y="2370138"/>
            <a:ext cx="6507163" cy="4487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46" name="Rectangle 4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CA" smtClean="0"/>
              <a:t>Active Suppression</a:t>
            </a:r>
          </a:p>
        </p:txBody>
      </p:sp>
      <p:sp>
        <p:nvSpPr>
          <p:cNvPr id="31747" name="Content Placeholder 2"/>
          <p:cNvSpPr>
            <a:spLocks/>
          </p:cNvSpPr>
          <p:nvPr/>
        </p:nvSpPr>
        <p:spPr bwMode="auto">
          <a:xfrm>
            <a:off x="357188" y="1279525"/>
            <a:ext cx="8697912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defTabSz="914400" eaLnBrk="0" hangingPunct="0">
              <a:spcBef>
                <a:spcPct val="20000"/>
              </a:spcBef>
              <a:buFont typeface="Wingdings" pitchFamily="2" charset="2"/>
              <a:buChar char="§"/>
            </a:pPr>
            <a:r>
              <a:rPr lang="en-CA" sz="2000" b="1">
                <a:solidFill>
                  <a:srgbClr val="113F7C"/>
                </a:solidFill>
              </a:rPr>
              <a:t>TIGRESS </a:t>
            </a:r>
            <a:r>
              <a:rPr lang="en-CA" sz="2000">
                <a:solidFill>
                  <a:srgbClr val="113F7C"/>
                </a:solidFill>
              </a:rPr>
              <a:t>clover in closed array, 24h</a:t>
            </a:r>
          </a:p>
          <a:p>
            <a:pPr marL="342900" indent="-342900" defTabSz="914400" eaLnBrk="0" hangingPunct="0">
              <a:spcBef>
                <a:spcPct val="20000"/>
              </a:spcBef>
              <a:buFont typeface="Wingdings" pitchFamily="2" charset="2"/>
              <a:buChar char="§"/>
            </a:pPr>
            <a:r>
              <a:rPr lang="en-CA" sz="2000" b="1">
                <a:solidFill>
                  <a:srgbClr val="113F7C"/>
                </a:solidFill>
              </a:rPr>
              <a:t>Passive</a:t>
            </a:r>
            <a:r>
              <a:rPr lang="en-CA" sz="2000">
                <a:solidFill>
                  <a:srgbClr val="113F7C"/>
                </a:solidFill>
              </a:rPr>
              <a:t> : 50 Hz/clover, local </a:t>
            </a:r>
            <a:r>
              <a:rPr lang="en-CA" sz="2000" b="1">
                <a:solidFill>
                  <a:srgbClr val="113F7C"/>
                </a:solidFill>
              </a:rPr>
              <a:t>active</a:t>
            </a:r>
            <a:r>
              <a:rPr lang="en-CA" sz="2000">
                <a:solidFill>
                  <a:srgbClr val="113F7C"/>
                </a:solidFill>
              </a:rPr>
              <a:t> : 23 Hz/clover</a:t>
            </a:r>
            <a:endParaRPr lang="en-CA" sz="2000" b="1">
              <a:solidFill>
                <a:srgbClr val="113F7C"/>
              </a:solidFill>
            </a:endParaRPr>
          </a:p>
          <a:p>
            <a:pPr marL="342900" indent="-342900" defTabSz="914400" eaLnBrk="0" hangingPunct="0">
              <a:spcBef>
                <a:spcPct val="20000"/>
              </a:spcBef>
              <a:buFont typeface="Wingdings" pitchFamily="2" charset="2"/>
              <a:buChar char="§"/>
            </a:pPr>
            <a:r>
              <a:rPr lang="fr-CA" sz="2000">
                <a:solidFill>
                  <a:srgbClr val="113F7C"/>
                </a:solidFill>
              </a:rPr>
              <a:t>Reduction of </a:t>
            </a:r>
            <a:r>
              <a:rPr lang="fr-CA" sz="2000" b="1">
                <a:solidFill>
                  <a:srgbClr val="113F7C"/>
                </a:solidFill>
              </a:rPr>
              <a:t>GRIFFIN</a:t>
            </a:r>
            <a:r>
              <a:rPr lang="fr-CA" sz="2000">
                <a:solidFill>
                  <a:srgbClr val="113F7C"/>
                </a:solidFill>
              </a:rPr>
              <a:t> background by a factor </a:t>
            </a:r>
            <a:r>
              <a:rPr lang="fr-CA" sz="2000" b="1" i="1">
                <a:solidFill>
                  <a:srgbClr val="113F7C"/>
                </a:solidFill>
              </a:rPr>
              <a:t>20</a:t>
            </a:r>
            <a:r>
              <a:rPr lang="fr-CA" sz="2000">
                <a:solidFill>
                  <a:srgbClr val="113F7C"/>
                </a:solidFill>
              </a:rPr>
              <a:t>.</a:t>
            </a:r>
          </a:p>
        </p:txBody>
      </p:sp>
      <p:sp>
        <p:nvSpPr>
          <p:cNvPr id="31748" name="Text Box 7"/>
          <p:cNvSpPr txBox="1">
            <a:spLocks noChangeArrowheads="1"/>
          </p:cNvSpPr>
          <p:nvPr/>
        </p:nvSpPr>
        <p:spPr bwMode="auto">
          <a:xfrm>
            <a:off x="6738938" y="3413125"/>
            <a:ext cx="2438400" cy="237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CA" sz="3000" b="1">
                <a:solidFill>
                  <a:srgbClr val="74241F"/>
                </a:solidFill>
              </a:rPr>
              <a:t>!</a:t>
            </a:r>
            <a:r>
              <a:rPr lang="en-CA" sz="2000">
                <a:solidFill>
                  <a:srgbClr val="74241F"/>
                </a:solidFill>
              </a:rPr>
              <a:t> </a:t>
            </a:r>
            <a:r>
              <a:rPr lang="en-US" sz="2000">
                <a:solidFill>
                  <a:srgbClr val="74241F"/>
                </a:solidFill>
              </a:rPr>
              <a:t>Background rates will be moderately higher due the closer proximity of GRIFFIN to the ISAC production targets</a:t>
            </a:r>
            <a:r>
              <a:rPr lang="en-CA" sz="2000">
                <a:solidFill>
                  <a:srgbClr val="74241F"/>
                </a:solidFill>
              </a:rPr>
              <a:t>.</a:t>
            </a:r>
          </a:p>
        </p:txBody>
      </p:sp>
      <p:sp>
        <p:nvSpPr>
          <p:cNvPr id="31749" name="TextBox 7"/>
          <p:cNvSpPr txBox="1">
            <a:spLocks noChangeArrowheads="1"/>
          </p:cNvSpPr>
          <p:nvPr/>
        </p:nvSpPr>
        <p:spPr bwMode="auto">
          <a:xfrm>
            <a:off x="4208463" y="4694238"/>
            <a:ext cx="116205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1600" b="1" baseline="30000"/>
              <a:t>214</a:t>
            </a:r>
            <a:r>
              <a:rPr lang="en-US" sz="1600" b="1"/>
              <a:t>Bi</a:t>
            </a:r>
            <a:endParaRPr lang="en-US" sz="1600"/>
          </a:p>
          <a:p>
            <a:pPr algn="ctr"/>
            <a:r>
              <a:rPr lang="en-US" sz="1600" baseline="30000"/>
              <a:t>238</a:t>
            </a:r>
            <a:r>
              <a:rPr lang="en-US" sz="1600"/>
              <a:t>U series</a:t>
            </a:r>
          </a:p>
        </p:txBody>
      </p:sp>
      <p:sp>
        <p:nvSpPr>
          <p:cNvPr id="31750" name="TextBox 12"/>
          <p:cNvSpPr txBox="1">
            <a:spLocks noChangeArrowheads="1"/>
          </p:cNvSpPr>
          <p:nvPr/>
        </p:nvSpPr>
        <p:spPr bwMode="auto">
          <a:xfrm>
            <a:off x="4027488" y="3436938"/>
            <a:ext cx="1008062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1600" b="1" baseline="30000"/>
              <a:t>40</a:t>
            </a:r>
            <a:r>
              <a:rPr lang="en-US" sz="1600" b="1"/>
              <a:t>K</a:t>
            </a:r>
            <a:endParaRPr lang="en-US" sz="1600"/>
          </a:p>
          <a:p>
            <a:pPr algn="ctr"/>
            <a:r>
              <a:rPr lang="en-US" sz="1600"/>
              <a:t>Concrete</a:t>
            </a:r>
          </a:p>
        </p:txBody>
      </p:sp>
      <p:cxnSp>
        <p:nvCxnSpPr>
          <p:cNvPr id="17" name="Straight Connector 16"/>
          <p:cNvCxnSpPr/>
          <p:nvPr/>
        </p:nvCxnSpPr>
        <p:spPr>
          <a:xfrm flipH="1">
            <a:off x="4521200" y="5241925"/>
            <a:ext cx="280988" cy="871538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H="1">
            <a:off x="1836738" y="3775075"/>
            <a:ext cx="166687" cy="64135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" name="Straight Connector 25"/>
          <p:cNvCxnSpPr/>
          <p:nvPr/>
        </p:nvCxnSpPr>
        <p:spPr>
          <a:xfrm flipH="1">
            <a:off x="6103938" y="5443538"/>
            <a:ext cx="166687" cy="64135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754" name="TextBox 7"/>
          <p:cNvSpPr txBox="1">
            <a:spLocks noChangeArrowheads="1"/>
          </p:cNvSpPr>
          <p:nvPr/>
        </p:nvSpPr>
        <p:spPr bwMode="auto">
          <a:xfrm>
            <a:off x="1258888" y="3214688"/>
            <a:ext cx="167322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 b="1" baseline="30000"/>
              <a:t>214</a:t>
            </a:r>
            <a:r>
              <a:rPr lang="en-US" sz="1600" b="1"/>
              <a:t>Pb</a:t>
            </a:r>
          </a:p>
          <a:p>
            <a:pPr algn="ctr"/>
            <a:r>
              <a:rPr lang="en-US" sz="1600" baseline="30000"/>
              <a:t>238</a:t>
            </a:r>
            <a:r>
              <a:rPr lang="en-US" sz="1600"/>
              <a:t>U series</a:t>
            </a:r>
          </a:p>
        </p:txBody>
      </p:sp>
      <p:sp>
        <p:nvSpPr>
          <p:cNvPr id="31755" name="TextBox 7"/>
          <p:cNvSpPr txBox="1">
            <a:spLocks noChangeArrowheads="1"/>
          </p:cNvSpPr>
          <p:nvPr/>
        </p:nvSpPr>
        <p:spPr bwMode="auto">
          <a:xfrm>
            <a:off x="2382838" y="4516438"/>
            <a:ext cx="1684337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 b="1" baseline="30000"/>
              <a:t>228</a:t>
            </a:r>
            <a:r>
              <a:rPr lang="en-US" sz="1600" b="1"/>
              <a:t>Ac</a:t>
            </a:r>
            <a:endParaRPr lang="en-US" sz="1600"/>
          </a:p>
          <a:p>
            <a:pPr algn="ctr"/>
            <a:r>
              <a:rPr lang="en-US" sz="1600" baseline="30000"/>
              <a:t>232</a:t>
            </a:r>
            <a:r>
              <a:rPr lang="en-US" sz="1600"/>
              <a:t>Th series</a:t>
            </a:r>
          </a:p>
        </p:txBody>
      </p:sp>
      <p:cxnSp>
        <p:nvCxnSpPr>
          <p:cNvPr id="3" name="Straight Connector 25"/>
          <p:cNvCxnSpPr/>
          <p:nvPr/>
        </p:nvCxnSpPr>
        <p:spPr>
          <a:xfrm flipH="1">
            <a:off x="2960688" y="5075238"/>
            <a:ext cx="166687" cy="64135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757" name="TextBox 7"/>
          <p:cNvSpPr txBox="1">
            <a:spLocks noChangeArrowheads="1"/>
          </p:cNvSpPr>
          <p:nvPr/>
        </p:nvSpPr>
        <p:spPr bwMode="auto">
          <a:xfrm rot="-4580925">
            <a:off x="1521618" y="3831432"/>
            <a:ext cx="11223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b="1"/>
              <a:t>351.9</a:t>
            </a:r>
          </a:p>
        </p:txBody>
      </p:sp>
      <p:sp>
        <p:nvSpPr>
          <p:cNvPr id="31758" name="TextBox 7"/>
          <p:cNvSpPr txBox="1">
            <a:spLocks noChangeArrowheads="1"/>
          </p:cNvSpPr>
          <p:nvPr/>
        </p:nvSpPr>
        <p:spPr bwMode="auto">
          <a:xfrm rot="-4580925">
            <a:off x="2624931" y="5152232"/>
            <a:ext cx="11223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b="1"/>
              <a:t>911.2</a:t>
            </a:r>
          </a:p>
        </p:txBody>
      </p:sp>
      <p:sp>
        <p:nvSpPr>
          <p:cNvPr id="31759" name="TextBox 7"/>
          <p:cNvSpPr txBox="1">
            <a:spLocks noChangeArrowheads="1"/>
          </p:cNvSpPr>
          <p:nvPr/>
        </p:nvSpPr>
        <p:spPr bwMode="auto">
          <a:xfrm rot="-4580925">
            <a:off x="4196556" y="5523707"/>
            <a:ext cx="11223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b="1"/>
              <a:t>1764.5</a:t>
            </a:r>
          </a:p>
        </p:txBody>
      </p:sp>
      <p:sp>
        <p:nvSpPr>
          <p:cNvPr id="31760" name="TextBox 7"/>
          <p:cNvSpPr txBox="1">
            <a:spLocks noChangeArrowheads="1"/>
          </p:cNvSpPr>
          <p:nvPr/>
        </p:nvSpPr>
        <p:spPr bwMode="auto">
          <a:xfrm rot="-4580925">
            <a:off x="5777706" y="5545932"/>
            <a:ext cx="11223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b="1"/>
              <a:t>2614.5</a:t>
            </a:r>
          </a:p>
        </p:txBody>
      </p:sp>
      <p:cxnSp>
        <p:nvCxnSpPr>
          <p:cNvPr id="4" name="Straight Connector 25"/>
          <p:cNvCxnSpPr/>
          <p:nvPr/>
        </p:nvCxnSpPr>
        <p:spPr>
          <a:xfrm flipH="1">
            <a:off x="4017963" y="3984625"/>
            <a:ext cx="166687" cy="64135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762" name="TextBox 7"/>
          <p:cNvSpPr txBox="1">
            <a:spLocks noChangeArrowheads="1"/>
          </p:cNvSpPr>
          <p:nvPr/>
        </p:nvSpPr>
        <p:spPr bwMode="auto">
          <a:xfrm rot="-4580925">
            <a:off x="3691732" y="4087019"/>
            <a:ext cx="112236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b="1"/>
              <a:t>1460.8</a:t>
            </a:r>
          </a:p>
        </p:txBody>
      </p:sp>
      <p:sp>
        <p:nvSpPr>
          <p:cNvPr id="31763" name="TextBox 7"/>
          <p:cNvSpPr txBox="1">
            <a:spLocks noChangeArrowheads="1"/>
          </p:cNvSpPr>
          <p:nvPr/>
        </p:nvSpPr>
        <p:spPr bwMode="auto">
          <a:xfrm>
            <a:off x="5486400" y="4895850"/>
            <a:ext cx="1252538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 b="1" baseline="30000"/>
              <a:t>208</a:t>
            </a:r>
            <a:r>
              <a:rPr lang="en-US" sz="1600" b="1"/>
              <a:t>Tl</a:t>
            </a:r>
            <a:endParaRPr lang="en-US" sz="1600"/>
          </a:p>
          <a:p>
            <a:pPr algn="ctr"/>
            <a:r>
              <a:rPr lang="en-US" sz="1600" baseline="30000"/>
              <a:t>232</a:t>
            </a:r>
            <a:r>
              <a:rPr lang="en-US" sz="1600"/>
              <a:t>Th series</a:t>
            </a:r>
          </a:p>
        </p:txBody>
      </p:sp>
      <p:sp>
        <p:nvSpPr>
          <p:cNvPr id="31764" name="Rectangle 2"/>
          <p:cNvSpPr>
            <a:spLocks noChangeArrowheads="1"/>
          </p:cNvSpPr>
          <p:nvPr/>
        </p:nvSpPr>
        <p:spPr bwMode="auto">
          <a:xfrm>
            <a:off x="917575" y="-69850"/>
            <a:ext cx="8229600" cy="39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defTabSz="914400" eaLnBrk="0" hangingPunct="0">
              <a:lnSpc>
                <a:spcPts val="3038"/>
              </a:lnSpc>
            </a:pPr>
            <a:r>
              <a:rPr lang="en-CA" sz="1500" b="1">
                <a:solidFill>
                  <a:schemeClr val="bg1"/>
                </a:solidFill>
                <a:latin typeface="Myriad Pro"/>
                <a:ea typeface="MS PGothic" pitchFamily="34" charset="-128"/>
                <a:cs typeface="Myriad Pro"/>
                <a:sym typeface="Symbol" pitchFamily="18" charset="2"/>
              </a:rPr>
              <a:t>12</a:t>
            </a:r>
            <a:endParaRPr lang="en-CA" sz="1500" b="1">
              <a:solidFill>
                <a:schemeClr val="bg1"/>
              </a:solidFill>
              <a:latin typeface="Myriad Pro"/>
              <a:ea typeface="MS PGothic" pitchFamily="34" charset="-128"/>
              <a:cs typeface="Myriad Pro"/>
            </a:endParaRPr>
          </a:p>
        </p:txBody>
      </p:sp>
      <p:sp>
        <p:nvSpPr>
          <p:cNvPr id="31765" name="Rectangle 2"/>
          <p:cNvSpPr>
            <a:spLocks noChangeArrowheads="1"/>
          </p:cNvSpPr>
          <p:nvPr/>
        </p:nvSpPr>
        <p:spPr bwMode="auto">
          <a:xfrm>
            <a:off x="76200" y="331788"/>
            <a:ext cx="1122363" cy="23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defTabSz="914400" eaLnBrk="0" hangingPunct="0">
              <a:lnSpc>
                <a:spcPts val="3038"/>
              </a:lnSpc>
            </a:pPr>
            <a:r>
              <a:rPr lang="en-CA" sz="1500" b="1" i="1">
                <a:solidFill>
                  <a:schemeClr val="bg1"/>
                </a:solidFill>
                <a:latin typeface="Myriad Pro"/>
                <a:ea typeface="MS PGothic" pitchFamily="34" charset="-128"/>
                <a:cs typeface="Myriad Pro"/>
                <a:sym typeface="Symbol" pitchFamily="18" charset="2"/>
              </a:rPr>
              <a:t>N. Bernier</a:t>
            </a:r>
            <a:endParaRPr lang="en-CA" sz="1500" b="1">
              <a:solidFill>
                <a:schemeClr val="bg1"/>
              </a:solidFill>
              <a:latin typeface="Myriad Pro"/>
              <a:ea typeface="MS PGothic" pitchFamily="34" charset="-128"/>
              <a:cs typeface="Myriad Pro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CA" smtClean="0"/>
              <a:t>Peak-to-Total Ratios</a:t>
            </a:r>
          </a:p>
        </p:txBody>
      </p:sp>
      <p:sp>
        <p:nvSpPr>
          <p:cNvPr id="32770" name="Content Placeholder 2"/>
          <p:cNvSpPr>
            <a:spLocks/>
          </p:cNvSpPr>
          <p:nvPr/>
        </p:nvSpPr>
        <p:spPr bwMode="auto">
          <a:xfrm>
            <a:off x="357188" y="1279525"/>
            <a:ext cx="8697912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defTabSz="914400" eaLnBrk="0" hangingPunct="0">
              <a:spcBef>
                <a:spcPct val="20000"/>
              </a:spcBef>
              <a:buFont typeface="Wingdings" pitchFamily="2" charset="2"/>
              <a:buChar char="§"/>
            </a:pPr>
            <a:r>
              <a:rPr lang="en-CA" sz="2000" b="1">
                <a:solidFill>
                  <a:srgbClr val="113F7C"/>
                </a:solidFill>
              </a:rPr>
              <a:t>TIGRESS </a:t>
            </a:r>
            <a:r>
              <a:rPr lang="en-CA" sz="2000">
                <a:solidFill>
                  <a:srgbClr val="113F7C"/>
                </a:solidFill>
              </a:rPr>
              <a:t>clover in closed array, 4h</a:t>
            </a:r>
          </a:p>
          <a:p>
            <a:pPr marL="342900" indent="-342900" defTabSz="914400" eaLnBrk="0" hangingPunct="0">
              <a:spcBef>
                <a:spcPct val="20000"/>
              </a:spcBef>
              <a:buFont typeface="Wingdings" pitchFamily="2" charset="2"/>
              <a:buChar char="§"/>
            </a:pPr>
            <a:r>
              <a:rPr lang="en-CA" sz="2000">
                <a:solidFill>
                  <a:srgbClr val="113F7C"/>
                </a:solidFill>
              </a:rPr>
              <a:t>Improved ratios from </a:t>
            </a:r>
            <a:r>
              <a:rPr lang="en-CA" sz="2000" b="1">
                <a:solidFill>
                  <a:srgbClr val="113F7C"/>
                </a:solidFill>
              </a:rPr>
              <a:t>9.8%</a:t>
            </a:r>
            <a:r>
              <a:rPr lang="en-CA" sz="2000">
                <a:solidFill>
                  <a:srgbClr val="113F7C"/>
                </a:solidFill>
              </a:rPr>
              <a:t> to </a:t>
            </a:r>
            <a:r>
              <a:rPr lang="en-CA" sz="2000" b="1">
                <a:solidFill>
                  <a:srgbClr val="113F7C"/>
                </a:solidFill>
              </a:rPr>
              <a:t>11%</a:t>
            </a:r>
            <a:r>
              <a:rPr lang="en-CA" sz="2000">
                <a:solidFill>
                  <a:srgbClr val="113F7C"/>
                </a:solidFill>
              </a:rPr>
              <a:t> for a</a:t>
            </a:r>
            <a:r>
              <a:rPr lang="en-CA" sz="2000" b="1">
                <a:solidFill>
                  <a:srgbClr val="113F7C"/>
                </a:solidFill>
              </a:rPr>
              <a:t> </a:t>
            </a:r>
            <a:r>
              <a:rPr lang="en-CA" sz="2000" baseline="30000">
                <a:solidFill>
                  <a:srgbClr val="113F7C"/>
                </a:solidFill>
              </a:rPr>
              <a:t>60</a:t>
            </a:r>
            <a:r>
              <a:rPr lang="en-CA" sz="2000">
                <a:solidFill>
                  <a:srgbClr val="113F7C"/>
                </a:solidFill>
              </a:rPr>
              <a:t>Co source</a:t>
            </a:r>
            <a:r>
              <a:rPr lang="en-CA" sz="2000" b="1">
                <a:solidFill>
                  <a:srgbClr val="113F7C"/>
                </a:solidFill>
              </a:rPr>
              <a:t>.</a:t>
            </a:r>
            <a:endParaRPr lang="fr-CA" sz="2000" b="1">
              <a:solidFill>
                <a:srgbClr val="113F7C"/>
              </a:solidFill>
            </a:endParaRPr>
          </a:p>
        </p:txBody>
      </p:sp>
      <p:sp>
        <p:nvSpPr>
          <p:cNvPr id="32771" name="Rectangle 2"/>
          <p:cNvSpPr>
            <a:spLocks noChangeArrowheads="1"/>
          </p:cNvSpPr>
          <p:nvPr/>
        </p:nvSpPr>
        <p:spPr bwMode="auto">
          <a:xfrm>
            <a:off x="917575" y="-69850"/>
            <a:ext cx="8229600" cy="39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defTabSz="914400" eaLnBrk="0" hangingPunct="0">
              <a:lnSpc>
                <a:spcPts val="3038"/>
              </a:lnSpc>
            </a:pPr>
            <a:r>
              <a:rPr lang="en-CA" sz="1500" b="1">
                <a:solidFill>
                  <a:schemeClr val="bg1"/>
                </a:solidFill>
                <a:latin typeface="Myriad Pro"/>
                <a:ea typeface="MS PGothic" pitchFamily="34" charset="-128"/>
                <a:cs typeface="Myriad Pro"/>
                <a:sym typeface="Symbol" pitchFamily="18" charset="2"/>
              </a:rPr>
              <a:t>13</a:t>
            </a:r>
            <a:endParaRPr lang="en-CA" sz="1500" b="1">
              <a:solidFill>
                <a:schemeClr val="bg1"/>
              </a:solidFill>
              <a:latin typeface="Myriad Pro"/>
              <a:ea typeface="MS PGothic" pitchFamily="34" charset="-128"/>
              <a:cs typeface="Myriad Pro"/>
            </a:endParaRPr>
          </a:p>
        </p:txBody>
      </p:sp>
      <p:sp>
        <p:nvSpPr>
          <p:cNvPr id="32772" name="Rectangle 2"/>
          <p:cNvSpPr>
            <a:spLocks noChangeArrowheads="1"/>
          </p:cNvSpPr>
          <p:nvPr/>
        </p:nvSpPr>
        <p:spPr bwMode="auto">
          <a:xfrm>
            <a:off x="76200" y="331788"/>
            <a:ext cx="1122363" cy="23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defTabSz="914400" eaLnBrk="0" hangingPunct="0">
              <a:lnSpc>
                <a:spcPts val="3038"/>
              </a:lnSpc>
            </a:pPr>
            <a:r>
              <a:rPr lang="en-CA" sz="1500" b="1" i="1">
                <a:solidFill>
                  <a:schemeClr val="bg1"/>
                </a:solidFill>
                <a:latin typeface="Myriad Pro"/>
                <a:ea typeface="MS PGothic" pitchFamily="34" charset="-128"/>
                <a:cs typeface="Myriad Pro"/>
                <a:sym typeface="Symbol" pitchFamily="18" charset="2"/>
              </a:rPr>
              <a:t>N. Bernier</a:t>
            </a:r>
            <a:endParaRPr lang="en-CA" sz="1500" b="1">
              <a:solidFill>
                <a:schemeClr val="bg1"/>
              </a:solidFill>
              <a:latin typeface="Myriad Pro"/>
              <a:ea typeface="MS PGothic" pitchFamily="34" charset="-128"/>
              <a:cs typeface="Myriad Pro"/>
            </a:endParaRPr>
          </a:p>
        </p:txBody>
      </p:sp>
      <p:pic>
        <p:nvPicPr>
          <p:cNvPr id="32773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82675" y="2135188"/>
            <a:ext cx="6980238" cy="467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6" name="Straight Connector 25"/>
          <p:cNvCxnSpPr/>
          <p:nvPr/>
        </p:nvCxnSpPr>
        <p:spPr>
          <a:xfrm flipH="1">
            <a:off x="6218238" y="2652713"/>
            <a:ext cx="166687" cy="64135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775" name="TextBox 7"/>
          <p:cNvSpPr txBox="1">
            <a:spLocks noChangeArrowheads="1"/>
          </p:cNvSpPr>
          <p:nvPr/>
        </p:nvSpPr>
        <p:spPr bwMode="auto">
          <a:xfrm rot="-4580925">
            <a:off x="5903119" y="2709069"/>
            <a:ext cx="112236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b="1"/>
              <a:t>1173.2</a:t>
            </a:r>
          </a:p>
        </p:txBody>
      </p:sp>
      <p:cxnSp>
        <p:nvCxnSpPr>
          <p:cNvPr id="2" name="Straight Connector 25"/>
          <p:cNvCxnSpPr/>
          <p:nvPr/>
        </p:nvCxnSpPr>
        <p:spPr>
          <a:xfrm flipH="1">
            <a:off x="6834188" y="2652713"/>
            <a:ext cx="166687" cy="64135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777" name="TextBox 7"/>
          <p:cNvSpPr txBox="1">
            <a:spLocks noChangeArrowheads="1"/>
          </p:cNvSpPr>
          <p:nvPr/>
        </p:nvSpPr>
        <p:spPr bwMode="auto">
          <a:xfrm rot="-4580925">
            <a:off x="6519069" y="2709069"/>
            <a:ext cx="112236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b="1"/>
              <a:t>1332.5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CA" smtClean="0"/>
              <a:t>Example : Decay of </a:t>
            </a:r>
            <a:r>
              <a:rPr lang="en-CA" baseline="30000" smtClean="0"/>
              <a:t>54</a:t>
            </a:r>
            <a:r>
              <a:rPr lang="en-CA" smtClean="0"/>
              <a:t>K to </a:t>
            </a:r>
            <a:r>
              <a:rPr lang="en-CA" baseline="30000" smtClean="0"/>
              <a:t>54</a:t>
            </a:r>
            <a:r>
              <a:rPr lang="en-CA" smtClean="0"/>
              <a:t>Ca</a:t>
            </a:r>
          </a:p>
        </p:txBody>
      </p:sp>
      <p:sp>
        <p:nvSpPr>
          <p:cNvPr id="33794" name="Text Box 32"/>
          <p:cNvSpPr txBox="1">
            <a:spLocks noChangeArrowheads="1"/>
          </p:cNvSpPr>
          <p:nvPr/>
        </p:nvSpPr>
        <p:spPr bwMode="auto">
          <a:xfrm>
            <a:off x="7705725" y="6478588"/>
            <a:ext cx="13589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CA" sz="1400">
                <a:solidFill>
                  <a:srgbClr val="113F7C"/>
                </a:solidFill>
                <a:latin typeface="Myriad Pro"/>
                <a:sym typeface="Symbol" pitchFamily="18" charset="2"/>
              </a:rPr>
              <a:t>C.E. Svensson</a:t>
            </a:r>
          </a:p>
        </p:txBody>
      </p:sp>
      <p:sp>
        <p:nvSpPr>
          <p:cNvPr id="33795" name="Content Placeholder 2"/>
          <p:cNvSpPr>
            <a:spLocks/>
          </p:cNvSpPr>
          <p:nvPr/>
        </p:nvSpPr>
        <p:spPr bwMode="auto">
          <a:xfrm>
            <a:off x="357188" y="1279525"/>
            <a:ext cx="8697912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defTabSz="914400" eaLnBrk="0" hangingPunct="0">
              <a:spcBef>
                <a:spcPct val="20000"/>
              </a:spcBef>
              <a:buFont typeface="Wingdings" pitchFamily="2" charset="2"/>
              <a:buChar char="§"/>
            </a:pPr>
            <a:r>
              <a:rPr lang="fr-CA" sz="2000">
                <a:solidFill>
                  <a:srgbClr val="113F7C"/>
                </a:solidFill>
                <a:cs typeface="Arial" charset="0"/>
              </a:rPr>
              <a:t>Simulation for a one week experiment using </a:t>
            </a:r>
            <a:r>
              <a:rPr lang="fr-CA" sz="2000" b="1">
                <a:solidFill>
                  <a:srgbClr val="113F7C"/>
                </a:solidFill>
                <a:cs typeface="Arial" charset="0"/>
              </a:rPr>
              <a:t>GRIFFIN</a:t>
            </a:r>
            <a:r>
              <a:rPr lang="fr-CA" sz="2000">
                <a:solidFill>
                  <a:srgbClr val="113F7C"/>
                </a:solidFill>
                <a:cs typeface="Arial" charset="0"/>
              </a:rPr>
              <a:t> at a beam rate of 0.01 ions/s using </a:t>
            </a:r>
            <a:r>
              <a:rPr lang="fr-CA" sz="2000" b="1">
                <a:solidFill>
                  <a:srgbClr val="113F7C"/>
                </a:solidFill>
                <a:cs typeface="Arial" charset="0"/>
              </a:rPr>
              <a:t>TIGRESS</a:t>
            </a:r>
            <a:r>
              <a:rPr lang="fr-CA" sz="2000">
                <a:solidFill>
                  <a:srgbClr val="113F7C"/>
                </a:solidFill>
                <a:cs typeface="Arial" charset="0"/>
              </a:rPr>
              <a:t> background measurements</a:t>
            </a:r>
          </a:p>
          <a:p>
            <a:pPr marL="342900" indent="-342900" defTabSz="914400" eaLnBrk="0" hangingPunct="0">
              <a:spcBef>
                <a:spcPct val="20000"/>
              </a:spcBef>
              <a:buFont typeface="Wingdings" pitchFamily="2" charset="2"/>
              <a:buChar char="§"/>
            </a:pPr>
            <a:r>
              <a:rPr lang="el-GR" sz="2000">
                <a:solidFill>
                  <a:srgbClr val="113F7C"/>
                </a:solidFill>
                <a:cs typeface="Arial" charset="0"/>
              </a:rPr>
              <a:t>β</a:t>
            </a:r>
            <a:r>
              <a:rPr lang="fr-CA" sz="2000">
                <a:solidFill>
                  <a:srgbClr val="113F7C"/>
                </a:solidFill>
                <a:cs typeface="Arial" charset="0"/>
              </a:rPr>
              <a:t>-</a:t>
            </a:r>
            <a:r>
              <a:rPr lang="el-GR" sz="2000">
                <a:solidFill>
                  <a:srgbClr val="113F7C"/>
                </a:solidFill>
                <a:cs typeface="Arial" charset="0"/>
              </a:rPr>
              <a:t>γ</a:t>
            </a:r>
            <a:r>
              <a:rPr lang="fr-CA" sz="2000">
                <a:solidFill>
                  <a:srgbClr val="113F7C"/>
                </a:solidFill>
                <a:cs typeface="Arial" charset="0"/>
              </a:rPr>
              <a:t> coincidence condition already suppresses by a factor </a:t>
            </a:r>
            <a:r>
              <a:rPr lang="fr-CA" sz="2000" b="1">
                <a:solidFill>
                  <a:srgbClr val="113F7C"/>
                </a:solidFill>
                <a:cs typeface="Arial" charset="0"/>
              </a:rPr>
              <a:t>10</a:t>
            </a:r>
            <a:r>
              <a:rPr lang="fr-CA" sz="2000" b="1" baseline="30000">
                <a:solidFill>
                  <a:srgbClr val="113F7C"/>
                </a:solidFill>
                <a:cs typeface="Arial" charset="0"/>
              </a:rPr>
              <a:t>6</a:t>
            </a:r>
          </a:p>
          <a:p>
            <a:pPr marL="342900" indent="-342900" defTabSz="914400" eaLnBrk="0" hangingPunct="0">
              <a:spcBef>
                <a:spcPct val="20000"/>
              </a:spcBef>
              <a:buFont typeface="Wingdings" pitchFamily="2" charset="2"/>
              <a:buChar char="§"/>
            </a:pPr>
            <a:r>
              <a:rPr lang="en-CA" sz="2000">
                <a:solidFill>
                  <a:srgbClr val="113F7C"/>
                </a:solidFill>
              </a:rPr>
              <a:t>Impossible without the suppression shields !</a:t>
            </a:r>
            <a:endParaRPr lang="fr-CA" sz="2000">
              <a:solidFill>
                <a:srgbClr val="113F7C"/>
              </a:solidFill>
            </a:endParaRPr>
          </a:p>
        </p:txBody>
      </p:sp>
      <p:pic>
        <p:nvPicPr>
          <p:cNvPr id="33796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0513" y="2795588"/>
            <a:ext cx="5524500" cy="4029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7" name="Text Box 7"/>
          <p:cNvSpPr txBox="1">
            <a:spLocks noChangeArrowheads="1"/>
          </p:cNvSpPr>
          <p:nvPr/>
        </p:nvSpPr>
        <p:spPr bwMode="auto">
          <a:xfrm>
            <a:off x="5886450" y="3979863"/>
            <a:ext cx="3190875" cy="1035050"/>
          </a:xfrm>
          <a:prstGeom prst="rect">
            <a:avLst/>
          </a:prstGeom>
          <a:noFill/>
          <a:ln w="28575">
            <a:solidFill>
              <a:srgbClr val="74241F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CA" sz="2000">
                <a:solidFill>
                  <a:srgbClr val="113F7C"/>
                </a:solidFill>
              </a:rPr>
              <a:t>Photopeaks from</a:t>
            </a:r>
          </a:p>
          <a:p>
            <a:pPr algn="ctr">
              <a:buFont typeface="Wingdings" pitchFamily="2" charset="2"/>
              <a:buNone/>
            </a:pPr>
            <a:r>
              <a:rPr lang="en-CA" sz="2000" baseline="30000">
                <a:solidFill>
                  <a:srgbClr val="113F7C"/>
                </a:solidFill>
              </a:rPr>
              <a:t>40</a:t>
            </a:r>
            <a:r>
              <a:rPr lang="en-CA" sz="2000">
                <a:solidFill>
                  <a:srgbClr val="113F7C"/>
                </a:solidFill>
              </a:rPr>
              <a:t>K, Th series and </a:t>
            </a:r>
            <a:br>
              <a:rPr lang="en-CA" sz="2000">
                <a:solidFill>
                  <a:srgbClr val="113F7C"/>
                </a:solidFill>
              </a:rPr>
            </a:br>
            <a:r>
              <a:rPr lang="en-CA" sz="2000">
                <a:solidFill>
                  <a:srgbClr val="113F7C"/>
                </a:solidFill>
              </a:rPr>
              <a:t>neutron capture on </a:t>
            </a:r>
            <a:r>
              <a:rPr lang="en-CA" sz="2000" b="1" baseline="30000">
                <a:solidFill>
                  <a:srgbClr val="113F7C"/>
                </a:solidFill>
              </a:rPr>
              <a:t>27</a:t>
            </a:r>
            <a:r>
              <a:rPr lang="en-CA" sz="2000" b="1">
                <a:solidFill>
                  <a:srgbClr val="113F7C"/>
                </a:solidFill>
              </a:rPr>
              <a:t>Al</a:t>
            </a:r>
          </a:p>
        </p:txBody>
      </p:sp>
      <p:sp>
        <p:nvSpPr>
          <p:cNvPr id="33798" name="TextBox 7"/>
          <p:cNvSpPr txBox="1">
            <a:spLocks noChangeArrowheads="1"/>
          </p:cNvSpPr>
          <p:nvPr/>
        </p:nvSpPr>
        <p:spPr bwMode="auto">
          <a:xfrm rot="-4580925">
            <a:off x="2588418" y="5260182"/>
            <a:ext cx="11223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b="1">
                <a:solidFill>
                  <a:srgbClr val="74241F"/>
                </a:solidFill>
              </a:rPr>
              <a:t>1656</a:t>
            </a:r>
          </a:p>
        </p:txBody>
      </p:sp>
      <p:sp>
        <p:nvSpPr>
          <p:cNvPr id="33799" name="TextBox 7"/>
          <p:cNvSpPr txBox="1">
            <a:spLocks noChangeArrowheads="1"/>
          </p:cNvSpPr>
          <p:nvPr/>
        </p:nvSpPr>
        <p:spPr bwMode="auto">
          <a:xfrm rot="-4580925">
            <a:off x="3196431" y="5193507"/>
            <a:ext cx="11223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b="1">
                <a:solidFill>
                  <a:srgbClr val="74241F"/>
                </a:solidFill>
              </a:rPr>
              <a:t>2043</a:t>
            </a:r>
          </a:p>
        </p:txBody>
      </p:sp>
      <p:sp>
        <p:nvSpPr>
          <p:cNvPr id="33800" name="Rectangle 2"/>
          <p:cNvSpPr>
            <a:spLocks noChangeArrowheads="1"/>
          </p:cNvSpPr>
          <p:nvPr/>
        </p:nvSpPr>
        <p:spPr bwMode="auto">
          <a:xfrm>
            <a:off x="917575" y="-69850"/>
            <a:ext cx="8229600" cy="39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defTabSz="914400" eaLnBrk="0" hangingPunct="0">
              <a:lnSpc>
                <a:spcPts val="3038"/>
              </a:lnSpc>
            </a:pPr>
            <a:r>
              <a:rPr lang="en-CA" sz="1500" b="1">
                <a:solidFill>
                  <a:schemeClr val="bg1"/>
                </a:solidFill>
                <a:latin typeface="Myriad Pro"/>
                <a:ea typeface="MS PGothic" pitchFamily="34" charset="-128"/>
                <a:cs typeface="Myriad Pro"/>
                <a:sym typeface="Symbol" pitchFamily="18" charset="2"/>
              </a:rPr>
              <a:t>14</a:t>
            </a:r>
            <a:endParaRPr lang="en-CA" sz="1500" b="1">
              <a:solidFill>
                <a:schemeClr val="bg1"/>
              </a:solidFill>
              <a:latin typeface="Myriad Pro"/>
              <a:ea typeface="MS PGothic" pitchFamily="34" charset="-128"/>
              <a:cs typeface="Myriad Pro"/>
            </a:endParaRPr>
          </a:p>
        </p:txBody>
      </p:sp>
      <p:sp>
        <p:nvSpPr>
          <p:cNvPr id="33801" name="Rectangle 2"/>
          <p:cNvSpPr>
            <a:spLocks noChangeArrowheads="1"/>
          </p:cNvSpPr>
          <p:nvPr/>
        </p:nvSpPr>
        <p:spPr bwMode="auto">
          <a:xfrm>
            <a:off x="76200" y="331788"/>
            <a:ext cx="1122363" cy="23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defTabSz="914400" eaLnBrk="0" hangingPunct="0">
              <a:lnSpc>
                <a:spcPts val="3038"/>
              </a:lnSpc>
            </a:pPr>
            <a:r>
              <a:rPr lang="en-CA" sz="1500" b="1" i="1">
                <a:solidFill>
                  <a:schemeClr val="bg1"/>
                </a:solidFill>
                <a:latin typeface="Myriad Pro"/>
                <a:ea typeface="MS PGothic" pitchFamily="34" charset="-128"/>
                <a:cs typeface="Myriad Pro"/>
                <a:sym typeface="Symbol" pitchFamily="18" charset="2"/>
              </a:rPr>
              <a:t>N. Bernier</a:t>
            </a:r>
            <a:endParaRPr lang="en-CA" sz="1500" b="1">
              <a:solidFill>
                <a:schemeClr val="bg1"/>
              </a:solidFill>
              <a:latin typeface="Myriad Pro"/>
              <a:ea typeface="MS PGothic" pitchFamily="34" charset="-128"/>
              <a:cs typeface="Myriad Pro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CA" smtClean="0"/>
              <a:t>Overview</a:t>
            </a:r>
          </a:p>
        </p:txBody>
      </p:sp>
      <p:sp>
        <p:nvSpPr>
          <p:cNvPr id="34818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en-CA" sz="2000" b="1" smtClean="0"/>
              <a:t>GRIFFIN</a:t>
            </a:r>
            <a:r>
              <a:rPr lang="en-CA" sz="2000" smtClean="0"/>
              <a:t> array (16 clovers) will count </a:t>
            </a:r>
            <a:r>
              <a:rPr lang="en-CA" sz="2000" b="1" smtClean="0"/>
              <a:t>~12 kHz</a:t>
            </a:r>
            <a:r>
              <a:rPr lang="en-CA" sz="2000" smtClean="0"/>
              <a:t> of background triggers without suppression shields, limiting experiments to isotopes with beam intensities </a:t>
            </a:r>
            <a:r>
              <a:rPr lang="en-CA" sz="2000" b="1" smtClean="0"/>
              <a:t>≥ 0.1 ions/s</a:t>
            </a:r>
            <a:r>
              <a:rPr lang="en-CA" sz="2000" smtClean="0"/>
              <a:t>.</a:t>
            </a:r>
          </a:p>
          <a:p>
            <a:pPr>
              <a:buFont typeface="Wingdings" pitchFamily="2" charset="2"/>
              <a:buChar char="§"/>
            </a:pPr>
            <a:endParaRPr lang="en-CA" sz="2000" smtClean="0"/>
          </a:p>
          <a:p>
            <a:pPr>
              <a:buFont typeface="Wingdings" pitchFamily="2" charset="2"/>
              <a:buChar char="§"/>
            </a:pPr>
            <a:r>
              <a:rPr lang="en-CA" sz="2000" smtClean="0"/>
              <a:t>Suppression shields will represent a </a:t>
            </a:r>
            <a:r>
              <a:rPr lang="en-CA" sz="2000" b="1" smtClean="0"/>
              <a:t>factor of 20</a:t>
            </a:r>
            <a:r>
              <a:rPr lang="en-CA" sz="2000" smtClean="0"/>
              <a:t> reduction in environmental background enabling an entire class of sensitive experiments down to beam intensities ~0.01 ions/s, approximately</a:t>
            </a:r>
            <a:br>
              <a:rPr lang="en-CA" sz="2000" smtClean="0"/>
            </a:br>
            <a:r>
              <a:rPr lang="en-CA" sz="2000" smtClean="0"/>
              <a:t>                            </a:t>
            </a:r>
            <a:r>
              <a:rPr lang="en-CA" sz="2000" b="1" smtClean="0"/>
              <a:t>200 additional exotic isotopes</a:t>
            </a:r>
            <a:r>
              <a:rPr lang="en-CA" sz="2000" smtClean="0"/>
              <a:t>. </a:t>
            </a:r>
          </a:p>
        </p:txBody>
      </p:sp>
      <p:pic>
        <p:nvPicPr>
          <p:cNvPr id="34819" name="Picture 47" descr="griffin_logo_smal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59163" y="4522788"/>
            <a:ext cx="2211387" cy="165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0" name="Rectangle 2"/>
          <p:cNvSpPr>
            <a:spLocks noChangeArrowheads="1"/>
          </p:cNvSpPr>
          <p:nvPr/>
        </p:nvSpPr>
        <p:spPr bwMode="auto">
          <a:xfrm>
            <a:off x="917575" y="-69850"/>
            <a:ext cx="8229600" cy="39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defTabSz="914400" eaLnBrk="0" hangingPunct="0">
              <a:lnSpc>
                <a:spcPts val="3038"/>
              </a:lnSpc>
            </a:pPr>
            <a:r>
              <a:rPr lang="en-CA" sz="1500" b="1">
                <a:solidFill>
                  <a:schemeClr val="bg1"/>
                </a:solidFill>
                <a:latin typeface="Myriad Pro"/>
                <a:ea typeface="MS PGothic" pitchFamily="34" charset="-128"/>
                <a:cs typeface="Myriad Pro"/>
                <a:sym typeface="Symbol" pitchFamily="18" charset="2"/>
              </a:rPr>
              <a:t>15</a:t>
            </a:r>
            <a:endParaRPr lang="en-CA" sz="1500" b="1">
              <a:solidFill>
                <a:schemeClr val="bg1"/>
              </a:solidFill>
              <a:latin typeface="Myriad Pro"/>
              <a:ea typeface="MS PGothic" pitchFamily="34" charset="-128"/>
              <a:cs typeface="Myriad Pro"/>
            </a:endParaRPr>
          </a:p>
        </p:txBody>
      </p:sp>
      <p:sp>
        <p:nvSpPr>
          <p:cNvPr id="34821" name="Rectangle 2"/>
          <p:cNvSpPr>
            <a:spLocks noChangeArrowheads="1"/>
          </p:cNvSpPr>
          <p:nvPr/>
        </p:nvSpPr>
        <p:spPr bwMode="auto">
          <a:xfrm>
            <a:off x="76200" y="331788"/>
            <a:ext cx="1122363" cy="23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defTabSz="914400" eaLnBrk="0" hangingPunct="0">
              <a:lnSpc>
                <a:spcPts val="3038"/>
              </a:lnSpc>
            </a:pPr>
            <a:r>
              <a:rPr lang="en-CA" sz="1500" b="1" i="1">
                <a:solidFill>
                  <a:schemeClr val="bg1"/>
                </a:solidFill>
                <a:latin typeface="Myriad Pro"/>
                <a:ea typeface="MS PGothic" pitchFamily="34" charset="-128"/>
                <a:cs typeface="Myriad Pro"/>
                <a:sym typeface="Symbol" pitchFamily="18" charset="2"/>
              </a:rPr>
              <a:t>N. Bernier</a:t>
            </a:r>
            <a:endParaRPr lang="en-CA" sz="1500" b="1">
              <a:solidFill>
                <a:schemeClr val="bg1"/>
              </a:solidFill>
              <a:latin typeface="Myriad Pro"/>
              <a:ea typeface="MS PGothic" pitchFamily="34" charset="-128"/>
              <a:cs typeface="Myriad Pro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5"/>
          <p:cNvSpPr>
            <a:spLocks noChangeArrowheads="1"/>
          </p:cNvSpPr>
          <p:nvPr/>
        </p:nvSpPr>
        <p:spPr bwMode="auto">
          <a:xfrm>
            <a:off x="889000" y="1890713"/>
            <a:ext cx="5241925" cy="2271712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 b="1"/>
          </a:p>
        </p:txBody>
      </p:sp>
      <p:sp>
        <p:nvSpPr>
          <p:cNvPr id="35842" name="Rectangle 6"/>
          <p:cNvSpPr>
            <a:spLocks noChangeArrowheads="1"/>
          </p:cNvSpPr>
          <p:nvPr/>
        </p:nvSpPr>
        <p:spPr bwMode="auto">
          <a:xfrm>
            <a:off x="889000" y="1890713"/>
            <a:ext cx="5241925" cy="2271712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 b="1"/>
          </a:p>
        </p:txBody>
      </p:sp>
      <p:sp>
        <p:nvSpPr>
          <p:cNvPr id="35843" name="Text Box 7"/>
          <p:cNvSpPr txBox="1">
            <a:spLocks noChangeArrowheads="1"/>
          </p:cNvSpPr>
          <p:nvPr/>
        </p:nvSpPr>
        <p:spPr bwMode="auto">
          <a:xfrm>
            <a:off x="2149475" y="4214813"/>
            <a:ext cx="2601913" cy="115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CA" sz="7000">
                <a:solidFill>
                  <a:srgbClr val="113F7C"/>
                </a:solidFill>
                <a:latin typeface="Myriad Pro"/>
              </a:rPr>
              <a:t>Merci!</a:t>
            </a:r>
          </a:p>
        </p:txBody>
      </p:sp>
      <p:sp>
        <p:nvSpPr>
          <p:cNvPr id="35844" name="Text Box 8"/>
          <p:cNvSpPr txBox="1">
            <a:spLocks noChangeArrowheads="1"/>
          </p:cNvSpPr>
          <p:nvPr/>
        </p:nvSpPr>
        <p:spPr bwMode="auto">
          <a:xfrm>
            <a:off x="1093788" y="5176838"/>
            <a:ext cx="4781550" cy="115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CA" sz="7000">
                <a:solidFill>
                  <a:srgbClr val="113F7C"/>
                </a:solidFill>
                <a:latin typeface="Myriad Pro"/>
              </a:rPr>
              <a:t>Thank you!</a:t>
            </a:r>
          </a:p>
        </p:txBody>
      </p:sp>
      <p:sp>
        <p:nvSpPr>
          <p:cNvPr id="35845" name="Rectangle 10"/>
          <p:cNvSpPr>
            <a:spLocks noChangeArrowheads="1"/>
          </p:cNvSpPr>
          <p:nvPr/>
        </p:nvSpPr>
        <p:spPr bwMode="auto">
          <a:xfrm>
            <a:off x="25400" y="2217738"/>
            <a:ext cx="6761163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en-CA" sz="2000">
                <a:solidFill>
                  <a:srgbClr val="113F7C"/>
                </a:solidFill>
              </a:rPr>
              <a:t>P.C. Bender, R. Churchman, S. Ciccone, I. Dillmann,</a:t>
            </a:r>
            <a:br>
              <a:rPr lang="en-CA" sz="2000">
                <a:solidFill>
                  <a:srgbClr val="113F7C"/>
                </a:solidFill>
              </a:rPr>
            </a:br>
            <a:r>
              <a:rPr lang="en-CA" sz="2000">
                <a:solidFill>
                  <a:srgbClr val="113F7C"/>
                </a:solidFill>
              </a:rPr>
              <a:t>A.B. Garnsworthy, S. Georges, G. Hackman, R. Krücken, D. Miller, W.J. Mills, M.M. Rajabali, C. Unsworth</a:t>
            </a:r>
          </a:p>
          <a:p>
            <a:pPr algn="ctr"/>
            <a:r>
              <a:rPr lang="en-CA" sz="2000" b="1" i="1">
                <a:solidFill>
                  <a:srgbClr val="113F7C"/>
                </a:solidFill>
              </a:rPr>
              <a:t>TRIUMF</a:t>
            </a:r>
          </a:p>
        </p:txBody>
      </p:sp>
      <p:sp>
        <p:nvSpPr>
          <p:cNvPr id="35846" name="Rectangle 12"/>
          <p:cNvSpPr>
            <a:spLocks noChangeArrowheads="1"/>
          </p:cNvSpPr>
          <p:nvPr/>
        </p:nvSpPr>
        <p:spPr bwMode="auto">
          <a:xfrm>
            <a:off x="5672138" y="2212975"/>
            <a:ext cx="18415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endParaRPr lang="en-CA" sz="2000">
              <a:solidFill>
                <a:srgbClr val="113F7C"/>
              </a:solidFill>
            </a:endParaRPr>
          </a:p>
          <a:p>
            <a:pPr algn="ctr"/>
            <a:endParaRPr lang="en-CA" sz="2000">
              <a:solidFill>
                <a:srgbClr val="113F7C"/>
              </a:solidFill>
            </a:endParaRPr>
          </a:p>
          <a:p>
            <a:pPr algn="ctr"/>
            <a:endParaRPr lang="en-CA" sz="2000">
              <a:solidFill>
                <a:srgbClr val="113F7C"/>
              </a:solidFill>
            </a:endParaRPr>
          </a:p>
        </p:txBody>
      </p:sp>
      <p:sp>
        <p:nvSpPr>
          <p:cNvPr id="35847" name="Rectangle 10"/>
          <p:cNvSpPr>
            <a:spLocks noChangeArrowheads="1"/>
          </p:cNvSpPr>
          <p:nvPr/>
        </p:nvSpPr>
        <p:spPr bwMode="auto">
          <a:xfrm>
            <a:off x="36513" y="3527425"/>
            <a:ext cx="67500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en-CA" sz="2000">
                <a:solidFill>
                  <a:srgbClr val="113F7C"/>
                </a:solidFill>
              </a:rPr>
              <a:t>E.T. Rand, C.E. Svensson</a:t>
            </a:r>
          </a:p>
          <a:p>
            <a:pPr algn="ctr"/>
            <a:r>
              <a:rPr lang="en-CA" sz="2000" b="1" i="1">
                <a:solidFill>
                  <a:srgbClr val="113F7C"/>
                </a:solidFill>
              </a:rPr>
              <a:t>University of Guelph</a:t>
            </a:r>
          </a:p>
        </p:txBody>
      </p:sp>
      <p:pic>
        <p:nvPicPr>
          <p:cNvPr id="35848" name="Picture 1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41525" y="1162050"/>
            <a:ext cx="2843213" cy="1062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CA" smtClean="0">
                <a:sym typeface="Symbol" pitchFamily="18" charset="2"/>
              </a:rPr>
              <a:t>GRIFFIN</a:t>
            </a:r>
            <a:r>
              <a:rPr lang="en-CA" smtClean="0"/>
              <a:t> Spectrometer</a:t>
            </a:r>
          </a:p>
        </p:txBody>
      </p:sp>
      <p:sp>
        <p:nvSpPr>
          <p:cNvPr id="20482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92100" y="1239838"/>
            <a:ext cx="8851900" cy="2322512"/>
          </a:xfrm>
        </p:spPr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en-CA" sz="2000" b="1" smtClean="0"/>
              <a:t>GRIFFIN</a:t>
            </a:r>
            <a:r>
              <a:rPr lang="en-CA" sz="2000" smtClean="0"/>
              <a:t> : </a:t>
            </a:r>
            <a:r>
              <a:rPr lang="en-US" sz="1800" smtClean="0"/>
              <a:t>Gamma-Ray Infrastructure For Fundamental Investigations of Nuclei</a:t>
            </a:r>
            <a:endParaRPr lang="en-CA" sz="1800" smtClean="0"/>
          </a:p>
          <a:p>
            <a:pPr lvl="1">
              <a:buFont typeface="Wingdings" pitchFamily="2" charset="2"/>
              <a:buChar char="§"/>
            </a:pPr>
            <a:r>
              <a:rPr lang="en-CA" sz="2000" smtClean="0"/>
              <a:t>16 large-volume clover-type High Purity Ge [HPGe] detectors </a:t>
            </a:r>
            <a:r>
              <a:rPr lang="en-US" sz="2000" smtClean="0"/>
              <a:t>dedicated to </a:t>
            </a:r>
            <a:r>
              <a:rPr lang="en-US" sz="2000" b="1" smtClean="0"/>
              <a:t>decay spectroscopy</a:t>
            </a:r>
            <a:r>
              <a:rPr lang="en-US" sz="2000" smtClean="0"/>
              <a:t> research with the low-energy radioactive ion beams</a:t>
            </a:r>
            <a:r>
              <a:rPr lang="en-CA" sz="2000" smtClean="0"/>
              <a:t> in ISAC-I at TRIUMF</a:t>
            </a:r>
          </a:p>
          <a:p>
            <a:pPr lvl="1">
              <a:buFont typeface="Wingdings" pitchFamily="2" charset="2"/>
              <a:buChar char="§"/>
            </a:pPr>
            <a:r>
              <a:rPr lang="en-CA" sz="2000" smtClean="0"/>
              <a:t>Five sub-systems are combined to create a high-efficiency </a:t>
            </a:r>
            <a:r>
              <a:rPr lang="fr-CA" sz="2000" smtClean="0"/>
              <a:t>decay s</a:t>
            </a:r>
            <a:r>
              <a:rPr lang="en-CA" sz="2000" smtClean="0"/>
              <a:t>pectrometer for sensitive measurements.</a:t>
            </a:r>
          </a:p>
        </p:txBody>
      </p:sp>
      <p:pic>
        <p:nvPicPr>
          <p:cNvPr id="20483" name="Picture 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57638" y="3562350"/>
            <a:ext cx="5105400" cy="290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4" name="Rectangle 2"/>
          <p:cNvSpPr>
            <a:spLocks noChangeArrowheads="1"/>
          </p:cNvSpPr>
          <p:nvPr/>
        </p:nvSpPr>
        <p:spPr bwMode="auto">
          <a:xfrm>
            <a:off x="917575" y="-69850"/>
            <a:ext cx="8229600" cy="39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defTabSz="914400" eaLnBrk="0" hangingPunct="0">
              <a:lnSpc>
                <a:spcPts val="3038"/>
              </a:lnSpc>
            </a:pPr>
            <a:r>
              <a:rPr lang="en-CA" sz="1500" b="1">
                <a:solidFill>
                  <a:schemeClr val="bg1"/>
                </a:solidFill>
                <a:latin typeface="Myriad Pro"/>
                <a:ea typeface="MS PGothic" pitchFamily="34" charset="-128"/>
                <a:cs typeface="Myriad Pro"/>
                <a:sym typeface="Symbol" pitchFamily="18" charset="2"/>
              </a:rPr>
              <a:t>2</a:t>
            </a:r>
            <a:endParaRPr lang="en-CA" sz="1500" b="1">
              <a:solidFill>
                <a:schemeClr val="bg1"/>
              </a:solidFill>
              <a:latin typeface="Myriad Pro"/>
              <a:ea typeface="MS PGothic" pitchFamily="34" charset="-128"/>
              <a:cs typeface="Myriad Pro"/>
            </a:endParaRPr>
          </a:p>
        </p:txBody>
      </p:sp>
      <p:sp>
        <p:nvSpPr>
          <p:cNvPr id="20485" name="Rectangle 2"/>
          <p:cNvSpPr>
            <a:spLocks noChangeArrowheads="1"/>
          </p:cNvSpPr>
          <p:nvPr/>
        </p:nvSpPr>
        <p:spPr bwMode="auto">
          <a:xfrm>
            <a:off x="76200" y="331788"/>
            <a:ext cx="1122363" cy="23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defTabSz="914400" eaLnBrk="0" hangingPunct="0">
              <a:lnSpc>
                <a:spcPts val="3038"/>
              </a:lnSpc>
            </a:pPr>
            <a:r>
              <a:rPr lang="en-CA" sz="1500" b="1" i="1">
                <a:solidFill>
                  <a:schemeClr val="bg1"/>
                </a:solidFill>
                <a:latin typeface="Myriad Pro"/>
                <a:ea typeface="MS PGothic" pitchFamily="34" charset="-128"/>
                <a:cs typeface="Myriad Pro"/>
                <a:sym typeface="Symbol" pitchFamily="18" charset="2"/>
              </a:rPr>
              <a:t>N. Bernier</a:t>
            </a:r>
            <a:endParaRPr lang="en-CA" sz="1500" b="1">
              <a:solidFill>
                <a:schemeClr val="bg1"/>
              </a:solidFill>
              <a:latin typeface="Myriad Pro"/>
              <a:ea typeface="MS PGothic" pitchFamily="34" charset="-128"/>
              <a:cs typeface="Myriad Pro"/>
            </a:endParaRPr>
          </a:p>
        </p:txBody>
      </p:sp>
      <p:sp>
        <p:nvSpPr>
          <p:cNvPr id="20486" name="Text Box 7"/>
          <p:cNvSpPr txBox="1">
            <a:spLocks noChangeArrowheads="1"/>
          </p:cNvSpPr>
          <p:nvPr/>
        </p:nvSpPr>
        <p:spPr bwMode="auto">
          <a:xfrm>
            <a:off x="4321175" y="6515100"/>
            <a:ext cx="4373563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CA" sz="1500" b="1" i="1">
                <a:solidFill>
                  <a:schemeClr val="accent2"/>
                </a:solidFill>
              </a:rPr>
              <a:t>See A.B. Garnsworthy (M2-2)</a:t>
            </a:r>
            <a:endParaRPr lang="en-CA" sz="1500" i="1">
              <a:solidFill>
                <a:schemeClr val="accent2"/>
              </a:solidFill>
            </a:endParaRPr>
          </a:p>
        </p:txBody>
      </p:sp>
      <p:sp>
        <p:nvSpPr>
          <p:cNvPr id="20487" name="Line 10"/>
          <p:cNvSpPr>
            <a:spLocks noChangeShapeType="1"/>
          </p:cNvSpPr>
          <p:nvPr/>
        </p:nvSpPr>
        <p:spPr bwMode="auto">
          <a:xfrm>
            <a:off x="2751138" y="5722938"/>
            <a:ext cx="865187" cy="0"/>
          </a:xfrm>
          <a:prstGeom prst="line">
            <a:avLst/>
          </a:prstGeom>
          <a:noFill/>
          <a:ln w="38100">
            <a:solidFill>
              <a:srgbClr val="74241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fr-FR"/>
          </a:p>
        </p:txBody>
      </p:sp>
      <p:sp>
        <p:nvSpPr>
          <p:cNvPr id="20488" name="Line 14"/>
          <p:cNvSpPr>
            <a:spLocks noChangeShapeType="1"/>
          </p:cNvSpPr>
          <p:nvPr/>
        </p:nvSpPr>
        <p:spPr bwMode="auto">
          <a:xfrm>
            <a:off x="1914525" y="4386263"/>
            <a:ext cx="0" cy="561975"/>
          </a:xfrm>
          <a:prstGeom prst="line">
            <a:avLst/>
          </a:prstGeom>
          <a:noFill/>
          <a:ln w="38100">
            <a:solidFill>
              <a:srgbClr val="74241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fr-FR"/>
          </a:p>
        </p:txBody>
      </p:sp>
      <p:sp>
        <p:nvSpPr>
          <p:cNvPr id="20489" name="Text Box 7"/>
          <p:cNvSpPr txBox="1">
            <a:spLocks noChangeArrowheads="1"/>
          </p:cNvSpPr>
          <p:nvPr/>
        </p:nvSpPr>
        <p:spPr bwMode="auto">
          <a:xfrm>
            <a:off x="-155575" y="6553200"/>
            <a:ext cx="4373563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CA" sz="1500" b="1" i="1">
                <a:solidFill>
                  <a:schemeClr val="accent2"/>
                </a:solidFill>
              </a:rPr>
              <a:t>In-vacuum moving tape collector system</a:t>
            </a:r>
            <a:endParaRPr lang="en-CA" sz="1500" i="1">
              <a:solidFill>
                <a:schemeClr val="accent2"/>
              </a:solidFill>
            </a:endParaRPr>
          </a:p>
        </p:txBody>
      </p:sp>
      <p:pic>
        <p:nvPicPr>
          <p:cNvPr id="20490" name="Picture 1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80975" y="3551238"/>
            <a:ext cx="3605213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91" name="Picture 50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906463" y="4995863"/>
            <a:ext cx="1717675" cy="1535112"/>
          </a:xfrm>
          <a:prstGeom prst="rect">
            <a:avLst/>
          </a:prstGeom>
          <a:noFill/>
          <a:ln w="36068">
            <a:noFill/>
            <a:round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CA" smtClean="0">
                <a:sym typeface="Symbol" pitchFamily="18" charset="2"/>
              </a:rPr>
              <a:t>GRIFFIN</a:t>
            </a:r>
            <a:r>
              <a:rPr lang="en-CA" smtClean="0"/>
              <a:t> Spectrometer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92100" y="1239838"/>
            <a:ext cx="8851900" cy="2322512"/>
          </a:xfrm>
        </p:spPr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en-CA" sz="2000" b="1" smtClean="0"/>
              <a:t>GRIFFIN</a:t>
            </a:r>
            <a:r>
              <a:rPr lang="en-CA" sz="2000" smtClean="0"/>
              <a:t> : </a:t>
            </a:r>
            <a:r>
              <a:rPr lang="en-US" sz="1800" smtClean="0"/>
              <a:t>Gamma-Ray Infrastructure For Fundamental Investigations of Nuclei</a:t>
            </a:r>
            <a:endParaRPr lang="en-CA" sz="1800" smtClean="0"/>
          </a:p>
          <a:p>
            <a:pPr lvl="1">
              <a:buFont typeface="Wingdings" pitchFamily="2" charset="2"/>
              <a:buChar char="§"/>
            </a:pPr>
            <a:r>
              <a:rPr lang="en-CA" sz="2000" smtClean="0"/>
              <a:t>16 large-volume clover-type High Purity Ge [HPGe] detectors </a:t>
            </a:r>
            <a:r>
              <a:rPr lang="en-US" sz="2000" smtClean="0"/>
              <a:t>dedicated to </a:t>
            </a:r>
            <a:r>
              <a:rPr lang="en-US" sz="2000" b="1" smtClean="0"/>
              <a:t>decay spectroscopy</a:t>
            </a:r>
            <a:r>
              <a:rPr lang="en-US" sz="2000" smtClean="0"/>
              <a:t> research with the low-energy radioactive ion beams</a:t>
            </a:r>
            <a:r>
              <a:rPr lang="en-CA" sz="2000" smtClean="0"/>
              <a:t> in ISAC-I at TRIUMF</a:t>
            </a:r>
          </a:p>
          <a:p>
            <a:pPr lvl="1">
              <a:buFont typeface="Wingdings" pitchFamily="2" charset="2"/>
              <a:buChar char="§"/>
            </a:pPr>
            <a:r>
              <a:rPr lang="en-CA" sz="2000" smtClean="0"/>
              <a:t>Five sub-systems are combined to create a high-efficiency </a:t>
            </a:r>
            <a:r>
              <a:rPr lang="fr-CA" sz="2000" smtClean="0"/>
              <a:t>decay s</a:t>
            </a:r>
            <a:r>
              <a:rPr lang="en-CA" sz="2000" smtClean="0"/>
              <a:t>pectrometer for sensitive measurements.</a:t>
            </a:r>
          </a:p>
        </p:txBody>
      </p:sp>
      <p:sp>
        <p:nvSpPr>
          <p:cNvPr id="41989" name="Rectangle 2"/>
          <p:cNvSpPr>
            <a:spLocks noChangeArrowheads="1"/>
          </p:cNvSpPr>
          <p:nvPr/>
        </p:nvSpPr>
        <p:spPr bwMode="auto">
          <a:xfrm>
            <a:off x="917575" y="-69850"/>
            <a:ext cx="8229600" cy="39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defTabSz="914400" eaLnBrk="0" hangingPunct="0">
              <a:lnSpc>
                <a:spcPts val="3038"/>
              </a:lnSpc>
            </a:pPr>
            <a:r>
              <a:rPr lang="en-CA" sz="1500" b="1">
                <a:solidFill>
                  <a:schemeClr val="bg1"/>
                </a:solidFill>
                <a:latin typeface="Myriad Pro"/>
                <a:ea typeface="MS PGothic" pitchFamily="34" charset="-128"/>
                <a:cs typeface="Myriad Pro"/>
                <a:sym typeface="Symbol" pitchFamily="18" charset="2"/>
              </a:rPr>
              <a:t>2</a:t>
            </a:r>
            <a:endParaRPr lang="en-CA" sz="1500" b="1">
              <a:solidFill>
                <a:schemeClr val="bg1"/>
              </a:solidFill>
              <a:latin typeface="Myriad Pro"/>
              <a:ea typeface="MS PGothic" pitchFamily="34" charset="-128"/>
              <a:cs typeface="Myriad Pro"/>
            </a:endParaRPr>
          </a:p>
        </p:txBody>
      </p:sp>
      <p:sp>
        <p:nvSpPr>
          <p:cNvPr id="41990" name="Rectangle 2"/>
          <p:cNvSpPr>
            <a:spLocks noChangeArrowheads="1"/>
          </p:cNvSpPr>
          <p:nvPr/>
        </p:nvSpPr>
        <p:spPr bwMode="auto">
          <a:xfrm>
            <a:off x="76200" y="331788"/>
            <a:ext cx="1122363" cy="23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defTabSz="914400" eaLnBrk="0" hangingPunct="0">
              <a:lnSpc>
                <a:spcPts val="3038"/>
              </a:lnSpc>
            </a:pPr>
            <a:r>
              <a:rPr lang="en-CA" sz="1500" b="1" i="1">
                <a:solidFill>
                  <a:schemeClr val="bg1"/>
                </a:solidFill>
                <a:latin typeface="Myriad Pro"/>
                <a:ea typeface="MS PGothic" pitchFamily="34" charset="-128"/>
                <a:cs typeface="Myriad Pro"/>
                <a:sym typeface="Symbol" pitchFamily="18" charset="2"/>
              </a:rPr>
              <a:t>N. Bernier</a:t>
            </a:r>
            <a:endParaRPr lang="en-CA" sz="1500" b="1">
              <a:solidFill>
                <a:schemeClr val="bg1"/>
              </a:solidFill>
              <a:latin typeface="Myriad Pro"/>
              <a:ea typeface="MS PGothic" pitchFamily="34" charset="-128"/>
              <a:cs typeface="Myriad Pro"/>
            </a:endParaRPr>
          </a:p>
        </p:txBody>
      </p:sp>
      <p:sp>
        <p:nvSpPr>
          <p:cNvPr id="41991" name="Text Box 7"/>
          <p:cNvSpPr txBox="1">
            <a:spLocks noChangeArrowheads="1"/>
          </p:cNvSpPr>
          <p:nvPr/>
        </p:nvSpPr>
        <p:spPr bwMode="auto">
          <a:xfrm>
            <a:off x="4321175" y="6515100"/>
            <a:ext cx="4373563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CA" sz="1500" b="1" i="1">
                <a:solidFill>
                  <a:schemeClr val="accent2"/>
                </a:solidFill>
              </a:rPr>
              <a:t>See A.B. Garnsworthy (M2-2)</a:t>
            </a:r>
            <a:endParaRPr lang="en-CA" sz="1500" i="1">
              <a:solidFill>
                <a:schemeClr val="accent2"/>
              </a:solidFill>
            </a:endParaRPr>
          </a:p>
        </p:txBody>
      </p:sp>
      <p:sp>
        <p:nvSpPr>
          <p:cNvPr id="41992" name="Line 10"/>
          <p:cNvSpPr>
            <a:spLocks noChangeShapeType="1"/>
          </p:cNvSpPr>
          <p:nvPr/>
        </p:nvSpPr>
        <p:spPr bwMode="auto">
          <a:xfrm>
            <a:off x="2751138" y="5722938"/>
            <a:ext cx="865187" cy="0"/>
          </a:xfrm>
          <a:prstGeom prst="line">
            <a:avLst/>
          </a:prstGeom>
          <a:noFill/>
          <a:ln w="38100">
            <a:solidFill>
              <a:srgbClr val="74241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fr-FR"/>
          </a:p>
        </p:txBody>
      </p:sp>
      <p:sp>
        <p:nvSpPr>
          <p:cNvPr id="41993" name="Line 14"/>
          <p:cNvSpPr>
            <a:spLocks noChangeShapeType="1"/>
          </p:cNvSpPr>
          <p:nvPr/>
        </p:nvSpPr>
        <p:spPr bwMode="auto">
          <a:xfrm>
            <a:off x="1914525" y="4386263"/>
            <a:ext cx="0" cy="561975"/>
          </a:xfrm>
          <a:prstGeom prst="line">
            <a:avLst/>
          </a:prstGeom>
          <a:noFill/>
          <a:ln w="38100">
            <a:solidFill>
              <a:srgbClr val="74241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fr-FR"/>
          </a:p>
        </p:txBody>
      </p:sp>
      <p:sp>
        <p:nvSpPr>
          <p:cNvPr id="41994" name="Text Box 7"/>
          <p:cNvSpPr txBox="1">
            <a:spLocks noChangeArrowheads="1"/>
          </p:cNvSpPr>
          <p:nvPr/>
        </p:nvSpPr>
        <p:spPr bwMode="auto">
          <a:xfrm>
            <a:off x="-155575" y="6553200"/>
            <a:ext cx="4373563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CA" sz="1500" b="1" i="1">
                <a:solidFill>
                  <a:schemeClr val="accent2"/>
                </a:solidFill>
              </a:rPr>
              <a:t>In-vacuum moving tape collector system</a:t>
            </a:r>
            <a:endParaRPr lang="en-CA" sz="1500" i="1">
              <a:solidFill>
                <a:schemeClr val="accent2"/>
              </a:solidFill>
            </a:endParaRPr>
          </a:p>
        </p:txBody>
      </p:sp>
      <p:pic>
        <p:nvPicPr>
          <p:cNvPr id="41995" name="Picture 1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0975" y="3551238"/>
            <a:ext cx="3605213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96" name="Picture 5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06463" y="4995863"/>
            <a:ext cx="1717675" cy="1535112"/>
          </a:xfrm>
          <a:prstGeom prst="rect">
            <a:avLst/>
          </a:prstGeom>
          <a:noFill/>
          <a:ln w="36068">
            <a:noFill/>
            <a:round/>
            <a:headEnd/>
            <a:tailEnd/>
          </a:ln>
        </p:spPr>
      </p:pic>
      <p:pic>
        <p:nvPicPr>
          <p:cNvPr id="41997" name="Picture 6" descr="Griffin_frame_14June2014a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349750" y="3425825"/>
            <a:ext cx="4183063" cy="313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fr-CA" smtClean="0"/>
              <a:t>Suppression Shields</a:t>
            </a:r>
            <a:endParaRPr lang="en-CA" smtClean="0"/>
          </a:p>
        </p:txBody>
      </p:sp>
      <p:sp>
        <p:nvSpPr>
          <p:cNvPr id="22530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92100" y="1239838"/>
            <a:ext cx="8561388" cy="2522537"/>
          </a:xfrm>
        </p:spPr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en-CA" sz="2000" smtClean="0"/>
              <a:t>The performance of a </a:t>
            </a:r>
            <a:r>
              <a:rPr lang="el-GR" sz="2000" smtClean="0"/>
              <a:t>γ</a:t>
            </a:r>
            <a:r>
              <a:rPr lang="fr-CA" sz="2000" smtClean="0"/>
              <a:t>- ray s</a:t>
            </a:r>
            <a:r>
              <a:rPr lang="en-CA" sz="2000" smtClean="0"/>
              <a:t>pectrometer is determined primarily by</a:t>
            </a:r>
          </a:p>
          <a:p>
            <a:pPr lvl="1">
              <a:buFont typeface="Wingdings" pitchFamily="2" charset="2"/>
              <a:buChar char="§"/>
            </a:pPr>
            <a:r>
              <a:rPr lang="el-GR" sz="2000" smtClean="0"/>
              <a:t>γ</a:t>
            </a:r>
            <a:r>
              <a:rPr lang="fr-CA" sz="2000" smtClean="0"/>
              <a:t>- ray energy resolution</a:t>
            </a:r>
          </a:p>
          <a:p>
            <a:pPr lvl="1">
              <a:buFont typeface="Wingdings" pitchFamily="2" charset="2"/>
              <a:buChar char="§"/>
            </a:pPr>
            <a:r>
              <a:rPr lang="fr-CA" sz="2000" smtClean="0"/>
              <a:t>total </a:t>
            </a:r>
            <a:r>
              <a:rPr lang="el-GR" sz="2000" smtClean="0"/>
              <a:t>γ</a:t>
            </a:r>
            <a:r>
              <a:rPr lang="fr-CA" sz="2000" smtClean="0"/>
              <a:t>- ray photopeak detection efficiency</a:t>
            </a:r>
            <a:endParaRPr lang="en-CA" sz="2000" smtClean="0"/>
          </a:p>
          <a:p>
            <a:pPr lvl="1">
              <a:buFont typeface="Wingdings" pitchFamily="2" charset="2"/>
              <a:buChar char="§"/>
            </a:pPr>
            <a:r>
              <a:rPr lang="en-CA" sz="2000" b="1" smtClean="0"/>
              <a:t>photopeak-to-total ratio</a:t>
            </a:r>
            <a:r>
              <a:rPr lang="en-CA" sz="2000" smtClean="0"/>
              <a:t>, and</a:t>
            </a:r>
          </a:p>
          <a:p>
            <a:pPr lvl="1">
              <a:buFont typeface="Wingdings" pitchFamily="2" charset="2"/>
              <a:buChar char="§"/>
            </a:pPr>
            <a:r>
              <a:rPr lang="en-CA" sz="2000" b="1" smtClean="0"/>
              <a:t>suppression</a:t>
            </a:r>
            <a:r>
              <a:rPr lang="en-CA" sz="2000" smtClean="0"/>
              <a:t> of environmental background signals.</a:t>
            </a:r>
          </a:p>
        </p:txBody>
      </p:sp>
      <p:sp>
        <p:nvSpPr>
          <p:cNvPr id="22531" name="Rectangle 3"/>
          <p:cNvSpPr>
            <a:spLocks noChangeArrowheads="1"/>
          </p:cNvSpPr>
          <p:nvPr/>
        </p:nvSpPr>
        <p:spPr bwMode="auto">
          <a:xfrm>
            <a:off x="292100" y="3730625"/>
            <a:ext cx="8561388" cy="309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defTabSz="914400" eaLnBrk="0" hangingPunct="0">
              <a:spcBef>
                <a:spcPct val="20000"/>
              </a:spcBef>
              <a:buFont typeface="Wingdings" pitchFamily="2" charset="2"/>
              <a:buChar char="§"/>
            </a:pPr>
            <a:r>
              <a:rPr lang="en-US" sz="2000">
                <a:solidFill>
                  <a:srgbClr val="113F7C"/>
                </a:solidFill>
                <a:latin typeface="Myriad Pro"/>
                <a:ea typeface="MS PGothic" pitchFamily="34" charset="-128"/>
                <a:cs typeface="Myriad Pro"/>
              </a:rPr>
              <a:t>Solutions for improved performance :</a:t>
            </a:r>
          </a:p>
          <a:p>
            <a:pPr marL="742950" lvl="1" indent="-285750" defTabSz="914400" eaLnBrk="0" hangingPunct="0">
              <a:spcBef>
                <a:spcPct val="20000"/>
              </a:spcBef>
              <a:buFont typeface="Wingdings" pitchFamily="2" charset="2"/>
              <a:buChar char="§"/>
            </a:pPr>
            <a:r>
              <a:rPr lang="en-CA" sz="2000">
                <a:solidFill>
                  <a:srgbClr val="4F4946"/>
                </a:solidFill>
                <a:latin typeface="Myriad Pro"/>
                <a:ea typeface="MS PGothic" pitchFamily="34" charset="-128"/>
                <a:cs typeface="Myriad Pro"/>
              </a:rPr>
              <a:t>Significantly</a:t>
            </a:r>
            <a:r>
              <a:rPr lang="en-US" sz="2000">
                <a:solidFill>
                  <a:srgbClr val="4F4946"/>
                </a:solidFill>
                <a:latin typeface="Myriad Pro"/>
                <a:ea typeface="MS PGothic" pitchFamily="34" charset="-128"/>
                <a:cs typeface="Myriad Pro"/>
              </a:rPr>
              <a:t> reduce </a:t>
            </a:r>
            <a:r>
              <a:rPr lang="en-CA" sz="2000" b="1">
                <a:solidFill>
                  <a:srgbClr val="4F4946"/>
                </a:solidFill>
                <a:latin typeface="Myriad Pro"/>
                <a:ea typeface="MS PGothic" pitchFamily="34" charset="-128"/>
                <a:cs typeface="Myriad Pro"/>
              </a:rPr>
              <a:t>Compton scattering and escape peaks </a:t>
            </a:r>
            <a:r>
              <a:rPr lang="en-CA" sz="2000">
                <a:solidFill>
                  <a:srgbClr val="4F4946"/>
                </a:solidFill>
                <a:latin typeface="Myriad Pro"/>
                <a:ea typeface="MS PGothic" pitchFamily="34" charset="-128"/>
                <a:cs typeface="Myriad Pro"/>
              </a:rPr>
              <a:t>[high rate]</a:t>
            </a:r>
            <a:r>
              <a:rPr lang="en-US" sz="2000" b="1">
                <a:solidFill>
                  <a:srgbClr val="4F4946"/>
                </a:solidFill>
                <a:latin typeface="Myriad Pro"/>
                <a:ea typeface="MS PGothic" pitchFamily="34" charset="-128"/>
                <a:cs typeface="Myriad Pro"/>
              </a:rPr>
              <a:t> </a:t>
            </a:r>
            <a:r>
              <a:rPr lang="en-CA" sz="2000">
                <a:solidFill>
                  <a:srgbClr val="4F4946"/>
                </a:solidFill>
                <a:latin typeface="Myriad Pro"/>
                <a:ea typeface="MS PGothic" pitchFamily="34" charset="-128"/>
                <a:cs typeface="Myriad Pro"/>
              </a:rPr>
              <a:t>by</a:t>
            </a:r>
            <a:r>
              <a:rPr lang="en-CA" sz="2000" b="1">
                <a:solidFill>
                  <a:srgbClr val="4F4946"/>
                </a:solidFill>
                <a:latin typeface="Myriad Pro"/>
                <a:ea typeface="MS PGothic" pitchFamily="34" charset="-128"/>
                <a:cs typeface="Myriad Pro"/>
              </a:rPr>
              <a:t> </a:t>
            </a:r>
            <a:r>
              <a:rPr lang="en-CA" sz="2000">
                <a:solidFill>
                  <a:srgbClr val="4F4946"/>
                </a:solidFill>
                <a:latin typeface="Myriad Pro"/>
                <a:ea typeface="MS PGothic" pitchFamily="34" charset="-128"/>
                <a:cs typeface="Myriad Pro"/>
              </a:rPr>
              <a:t>p</a:t>
            </a:r>
            <a:r>
              <a:rPr lang="en-US" sz="2000">
                <a:solidFill>
                  <a:srgbClr val="4F4946"/>
                </a:solidFill>
                <a:latin typeface="Myriad Pro"/>
                <a:ea typeface="MS PGothic" pitchFamily="34" charset="-128"/>
                <a:cs typeface="Myriad Pro"/>
              </a:rPr>
              <a:t>lacing HPGe detectors in close proximity and add energy loss in each crystal</a:t>
            </a:r>
          </a:p>
          <a:p>
            <a:pPr marL="742950" lvl="1" indent="-285750" defTabSz="914400" eaLnBrk="0" hangingPunct="0">
              <a:spcBef>
                <a:spcPct val="20000"/>
              </a:spcBef>
              <a:buFont typeface="Wingdings" pitchFamily="2" charset="2"/>
              <a:buChar char="§"/>
            </a:pPr>
            <a:r>
              <a:rPr lang="en-CA" sz="2000">
                <a:solidFill>
                  <a:srgbClr val="4F4946"/>
                </a:solidFill>
                <a:latin typeface="Myriad Pro"/>
                <a:ea typeface="MS PGothic" pitchFamily="34" charset="-128"/>
                <a:cs typeface="Myriad Pro"/>
              </a:rPr>
              <a:t>Shield against the </a:t>
            </a:r>
            <a:r>
              <a:rPr lang="en-CA" sz="2000" b="1">
                <a:solidFill>
                  <a:srgbClr val="4F4946"/>
                </a:solidFill>
                <a:latin typeface="Myriad Pro"/>
                <a:ea typeface="MS PGothic" pitchFamily="34" charset="-128"/>
                <a:cs typeface="Myriad Pro"/>
              </a:rPr>
              <a:t>radioactive background</a:t>
            </a:r>
            <a:r>
              <a:rPr lang="en-CA" sz="2000">
                <a:solidFill>
                  <a:srgbClr val="4F4946"/>
                </a:solidFill>
                <a:latin typeface="Myriad Pro"/>
                <a:ea typeface="MS PGothic" pitchFamily="34" charset="-128"/>
                <a:cs typeface="Myriad Pro"/>
              </a:rPr>
              <a:t> </a:t>
            </a:r>
            <a:r>
              <a:rPr lang="en-US" sz="2000">
                <a:solidFill>
                  <a:srgbClr val="4F4946"/>
                </a:solidFill>
                <a:latin typeface="Myriad Pro"/>
                <a:ea typeface="MS PGothic" pitchFamily="34" charset="-128"/>
                <a:cs typeface="Myriad Pro"/>
              </a:rPr>
              <a:t>[low rate]</a:t>
            </a:r>
            <a:r>
              <a:rPr lang="en-CA" sz="2000">
                <a:solidFill>
                  <a:srgbClr val="4F4946"/>
                </a:solidFill>
                <a:latin typeface="Myriad Pro"/>
                <a:ea typeface="MS PGothic" pitchFamily="34" charset="-128"/>
                <a:cs typeface="Myriad Pro"/>
              </a:rPr>
              <a:t> present in the experimental hall by s</a:t>
            </a:r>
            <a:r>
              <a:rPr lang="en-US" sz="2000">
                <a:solidFill>
                  <a:srgbClr val="4F4946"/>
                </a:solidFill>
                <a:latin typeface="Myriad Pro"/>
                <a:ea typeface="MS PGothic" pitchFamily="34" charset="-128"/>
                <a:cs typeface="Myriad Pro"/>
              </a:rPr>
              <a:t>urrounding HPGe with a high density scintillator</a:t>
            </a:r>
            <a:r>
              <a:rPr lang="en-CA" sz="2000">
                <a:solidFill>
                  <a:srgbClr val="4F4946"/>
                </a:solidFill>
                <a:latin typeface="Myriad Pro"/>
                <a:ea typeface="MS PGothic" pitchFamily="34" charset="-128"/>
                <a:cs typeface="Myriad Pro"/>
              </a:rPr>
              <a:t>.</a:t>
            </a:r>
          </a:p>
        </p:txBody>
      </p:sp>
      <p:pic>
        <p:nvPicPr>
          <p:cNvPr id="22532" name="Picture 1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485063" y="1724025"/>
            <a:ext cx="1201737" cy="2006600"/>
          </a:xfrm>
          <a:prstGeom prst="rect">
            <a:avLst/>
          </a:prstGeom>
          <a:noFill/>
          <a:ln w="35941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22533" name="Rectangle 2"/>
          <p:cNvSpPr>
            <a:spLocks noChangeArrowheads="1"/>
          </p:cNvSpPr>
          <p:nvPr/>
        </p:nvSpPr>
        <p:spPr bwMode="auto">
          <a:xfrm>
            <a:off x="917575" y="-69850"/>
            <a:ext cx="8229600" cy="39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defTabSz="914400" eaLnBrk="0" hangingPunct="0">
              <a:lnSpc>
                <a:spcPts val="3038"/>
              </a:lnSpc>
            </a:pPr>
            <a:r>
              <a:rPr lang="en-CA" sz="1500" b="1">
                <a:solidFill>
                  <a:schemeClr val="bg1"/>
                </a:solidFill>
                <a:latin typeface="Myriad Pro"/>
                <a:ea typeface="MS PGothic" pitchFamily="34" charset="-128"/>
                <a:cs typeface="Myriad Pro"/>
                <a:sym typeface="Symbol" pitchFamily="18" charset="2"/>
              </a:rPr>
              <a:t>3</a:t>
            </a:r>
            <a:endParaRPr lang="en-CA" sz="1500" b="1">
              <a:solidFill>
                <a:schemeClr val="bg1"/>
              </a:solidFill>
              <a:latin typeface="Myriad Pro"/>
              <a:ea typeface="MS PGothic" pitchFamily="34" charset="-128"/>
              <a:cs typeface="Myriad Pro"/>
            </a:endParaRPr>
          </a:p>
        </p:txBody>
      </p:sp>
      <p:sp>
        <p:nvSpPr>
          <p:cNvPr id="22534" name="Rectangle 2"/>
          <p:cNvSpPr>
            <a:spLocks noChangeArrowheads="1"/>
          </p:cNvSpPr>
          <p:nvPr/>
        </p:nvSpPr>
        <p:spPr bwMode="auto">
          <a:xfrm>
            <a:off x="76200" y="331788"/>
            <a:ext cx="1122363" cy="23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defTabSz="914400" eaLnBrk="0" hangingPunct="0">
              <a:lnSpc>
                <a:spcPts val="3038"/>
              </a:lnSpc>
            </a:pPr>
            <a:r>
              <a:rPr lang="en-CA" sz="1500" b="1" i="1">
                <a:solidFill>
                  <a:schemeClr val="bg1"/>
                </a:solidFill>
                <a:latin typeface="Myriad Pro"/>
                <a:ea typeface="MS PGothic" pitchFamily="34" charset="-128"/>
                <a:cs typeface="Myriad Pro"/>
                <a:sym typeface="Symbol" pitchFamily="18" charset="2"/>
              </a:rPr>
              <a:t>N. Bernier</a:t>
            </a:r>
            <a:endParaRPr lang="en-CA" sz="1500" b="1">
              <a:solidFill>
                <a:schemeClr val="bg1"/>
              </a:solidFill>
              <a:latin typeface="Myriad Pro"/>
              <a:ea typeface="MS PGothic" pitchFamily="34" charset="-128"/>
              <a:cs typeface="Myriad Pro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mtClean="0"/>
              <a:t>Addback and Escape Suppression</a:t>
            </a:r>
          </a:p>
        </p:txBody>
      </p:sp>
      <p:sp>
        <p:nvSpPr>
          <p:cNvPr id="23554" name="Content Placeholder 2"/>
          <p:cNvSpPr>
            <a:spLocks noGrp="1"/>
          </p:cNvSpPr>
          <p:nvPr>
            <p:ph sz="half" idx="4294967295"/>
          </p:nvPr>
        </p:nvSpPr>
        <p:spPr>
          <a:xfrm>
            <a:off x="219075" y="2825750"/>
            <a:ext cx="4038600" cy="2989263"/>
          </a:xfrm>
        </p:spPr>
        <p:txBody>
          <a:bodyPr/>
          <a:lstStyle/>
          <a:p>
            <a:pPr>
              <a:buFontTx/>
              <a:buNone/>
            </a:pPr>
            <a:endParaRPr lang="en-US" sz="2000" smtClean="0"/>
          </a:p>
          <a:p>
            <a:endParaRPr lang="en-US" sz="2000" smtClean="0"/>
          </a:p>
        </p:txBody>
      </p:sp>
      <p:pic>
        <p:nvPicPr>
          <p:cNvPr id="23555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62625" y="2671763"/>
            <a:ext cx="2376488" cy="280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6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65238" y="2671763"/>
            <a:ext cx="2403475" cy="281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7" name="Content Placeholder 2"/>
          <p:cNvSpPr>
            <a:spLocks/>
          </p:cNvSpPr>
          <p:nvPr/>
        </p:nvSpPr>
        <p:spPr bwMode="auto">
          <a:xfrm>
            <a:off x="234950" y="5426075"/>
            <a:ext cx="4429125" cy="1563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defTabSz="914400" eaLnBrk="0" hangingPunct="0">
              <a:spcBef>
                <a:spcPct val="20000"/>
              </a:spcBef>
              <a:buFont typeface="Wingdings" pitchFamily="2" charset="2"/>
              <a:buChar char="§"/>
            </a:pPr>
            <a:r>
              <a:rPr lang="en-CA" sz="2000">
                <a:solidFill>
                  <a:srgbClr val="113F7C"/>
                </a:solidFill>
              </a:rPr>
              <a:t>If energy deposited in two crystals, treat as a </a:t>
            </a:r>
            <a:r>
              <a:rPr lang="en-CA" sz="2000" b="1">
                <a:solidFill>
                  <a:srgbClr val="113F7C"/>
                </a:solidFill>
              </a:rPr>
              <a:t>single incident </a:t>
            </a:r>
            <a:r>
              <a:rPr lang="el-GR" sz="2000" b="1">
                <a:solidFill>
                  <a:srgbClr val="113F7C"/>
                </a:solidFill>
                <a:cs typeface="Arial" charset="0"/>
              </a:rPr>
              <a:t>γ</a:t>
            </a:r>
            <a:r>
              <a:rPr lang="fr-CA" sz="2000" b="1">
                <a:solidFill>
                  <a:srgbClr val="113F7C"/>
                </a:solidFill>
                <a:cs typeface="Arial" charset="0"/>
              </a:rPr>
              <a:t>-</a:t>
            </a:r>
            <a:r>
              <a:rPr lang="en-CA" sz="2000" b="1">
                <a:solidFill>
                  <a:srgbClr val="113F7C"/>
                </a:solidFill>
              </a:rPr>
              <a:t>ray</a:t>
            </a:r>
            <a:r>
              <a:rPr lang="en-CA" sz="2000">
                <a:solidFill>
                  <a:srgbClr val="113F7C"/>
                </a:solidFill>
              </a:rPr>
              <a:t> :</a:t>
            </a:r>
            <a:br>
              <a:rPr lang="en-CA" sz="2000">
                <a:solidFill>
                  <a:srgbClr val="113F7C"/>
                </a:solidFill>
              </a:rPr>
            </a:br>
            <a:r>
              <a:rPr lang="en-CA" sz="2000">
                <a:solidFill>
                  <a:srgbClr val="113F7C"/>
                </a:solidFill>
              </a:rPr>
              <a:t>add energies.</a:t>
            </a:r>
            <a:endParaRPr lang="fr-CA" sz="2000">
              <a:solidFill>
                <a:srgbClr val="113F7C"/>
              </a:solidFill>
            </a:endParaRPr>
          </a:p>
        </p:txBody>
      </p:sp>
      <p:sp>
        <p:nvSpPr>
          <p:cNvPr id="23558" name="Content Placeholder 2"/>
          <p:cNvSpPr>
            <a:spLocks/>
          </p:cNvSpPr>
          <p:nvPr/>
        </p:nvSpPr>
        <p:spPr bwMode="auto">
          <a:xfrm>
            <a:off x="4975225" y="5403850"/>
            <a:ext cx="4129088" cy="1563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defTabSz="914400" eaLnBrk="0" hangingPunct="0">
              <a:spcBef>
                <a:spcPct val="20000"/>
              </a:spcBef>
              <a:buFont typeface="Wingdings" pitchFamily="2" charset="2"/>
              <a:buChar char="§"/>
            </a:pPr>
            <a:r>
              <a:rPr lang="en-CA" sz="2000">
                <a:solidFill>
                  <a:srgbClr val="113F7C"/>
                </a:solidFill>
              </a:rPr>
              <a:t>If energy measured in a scintillator, </a:t>
            </a:r>
            <a:r>
              <a:rPr lang="en-CA" sz="2000" b="1">
                <a:solidFill>
                  <a:srgbClr val="113F7C"/>
                </a:solidFill>
              </a:rPr>
              <a:t>veto</a:t>
            </a:r>
            <a:r>
              <a:rPr lang="en-CA" sz="2000">
                <a:solidFill>
                  <a:srgbClr val="113F7C"/>
                </a:solidFill>
              </a:rPr>
              <a:t> any HPGe event in coincidence.</a:t>
            </a:r>
            <a:endParaRPr lang="fr-CA" sz="2000">
              <a:solidFill>
                <a:srgbClr val="113F7C"/>
              </a:solidFill>
            </a:endParaRPr>
          </a:p>
        </p:txBody>
      </p:sp>
      <p:sp>
        <p:nvSpPr>
          <p:cNvPr id="23559" name="TextBox 26"/>
          <p:cNvSpPr txBox="1">
            <a:spLocks noChangeArrowheads="1"/>
          </p:cNvSpPr>
          <p:nvPr/>
        </p:nvSpPr>
        <p:spPr bwMode="auto">
          <a:xfrm>
            <a:off x="4664075" y="3465513"/>
            <a:ext cx="2319338" cy="262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914400"/>
            <a:r>
              <a:rPr lang="en-US" sz="16600">
                <a:solidFill>
                  <a:srgbClr val="C00000"/>
                </a:solidFill>
                <a:latin typeface="Calibri" pitchFamily="34" charset="0"/>
                <a:cs typeface="Arial" charset="0"/>
                <a:sym typeface="Wingdings" pitchFamily="2" charset="2"/>
              </a:rPr>
              <a:t></a:t>
            </a:r>
            <a:endParaRPr lang="en-US" sz="1800">
              <a:solidFill>
                <a:srgbClr val="C00000"/>
              </a:solidFill>
              <a:latin typeface="Calibri" pitchFamily="34" charset="0"/>
              <a:cs typeface="Arial" charset="0"/>
            </a:endParaRPr>
          </a:p>
        </p:txBody>
      </p:sp>
      <p:sp>
        <p:nvSpPr>
          <p:cNvPr id="23560" name="Text Box 19"/>
          <p:cNvSpPr txBox="1">
            <a:spLocks noChangeArrowheads="1"/>
          </p:cNvSpPr>
          <p:nvPr/>
        </p:nvSpPr>
        <p:spPr bwMode="auto">
          <a:xfrm>
            <a:off x="7934325" y="6478588"/>
            <a:ext cx="116998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CA" sz="1400">
                <a:solidFill>
                  <a:srgbClr val="113F7C"/>
                </a:solidFill>
                <a:latin typeface="Myriad Pro"/>
                <a:sym typeface="Symbol" pitchFamily="18" charset="2"/>
              </a:rPr>
              <a:t>G. Hackman</a:t>
            </a:r>
          </a:p>
        </p:txBody>
      </p:sp>
      <p:sp>
        <p:nvSpPr>
          <p:cNvPr id="23561" name="Content Placeholder 2"/>
          <p:cNvSpPr>
            <a:spLocks/>
          </p:cNvSpPr>
          <p:nvPr/>
        </p:nvSpPr>
        <p:spPr bwMode="auto">
          <a:xfrm>
            <a:off x="290513" y="1235075"/>
            <a:ext cx="8697912" cy="515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defTabSz="914400" eaLnBrk="0" hangingPunct="0">
              <a:spcBef>
                <a:spcPct val="20000"/>
              </a:spcBef>
              <a:buFont typeface="Wingdings" pitchFamily="2" charset="2"/>
              <a:buChar char="§"/>
            </a:pPr>
            <a:r>
              <a:rPr lang="en-US" sz="2000">
                <a:solidFill>
                  <a:srgbClr val="113F7C"/>
                </a:solidFill>
              </a:rPr>
              <a:t>High probability that an incoming </a:t>
            </a:r>
            <a:r>
              <a:rPr lang="el-GR" sz="2000">
                <a:solidFill>
                  <a:srgbClr val="113F7C"/>
                </a:solidFill>
              </a:rPr>
              <a:t>γ</a:t>
            </a:r>
            <a:r>
              <a:rPr lang="fr-CA" sz="2000">
                <a:solidFill>
                  <a:srgbClr val="113F7C"/>
                </a:solidFill>
              </a:rPr>
              <a:t>- ray</a:t>
            </a:r>
            <a:r>
              <a:rPr lang="en-US" sz="2000">
                <a:solidFill>
                  <a:srgbClr val="113F7C"/>
                </a:solidFill>
              </a:rPr>
              <a:t> </a:t>
            </a:r>
            <a:r>
              <a:rPr lang="en-US" sz="2000" b="1">
                <a:solidFill>
                  <a:srgbClr val="113F7C"/>
                </a:solidFill>
              </a:rPr>
              <a:t>Compton scatters</a:t>
            </a:r>
            <a:r>
              <a:rPr lang="en-US" sz="2000">
                <a:solidFill>
                  <a:srgbClr val="113F7C"/>
                </a:solidFill>
              </a:rPr>
              <a:t>, or an annihilation photon, will </a:t>
            </a:r>
            <a:r>
              <a:rPr lang="en-US" sz="2000" b="1">
                <a:solidFill>
                  <a:srgbClr val="113F7C"/>
                </a:solidFill>
              </a:rPr>
              <a:t>escape</a:t>
            </a:r>
            <a:r>
              <a:rPr lang="en-US" sz="2000">
                <a:solidFill>
                  <a:srgbClr val="113F7C"/>
                </a:solidFill>
              </a:rPr>
              <a:t> the detector</a:t>
            </a:r>
          </a:p>
          <a:p>
            <a:pPr marL="742950" lvl="1" indent="-285750" defTabSz="914400" eaLnBrk="0" hangingPunct="0">
              <a:spcBef>
                <a:spcPct val="20000"/>
              </a:spcBef>
              <a:buFont typeface="Wingdings" pitchFamily="2" charset="2"/>
              <a:buChar char="§"/>
            </a:pPr>
            <a:r>
              <a:rPr lang="en-US" sz="2000">
                <a:solidFill>
                  <a:srgbClr val="4F4946"/>
                </a:solidFill>
              </a:rPr>
              <a:t>Results in a continuous spectrum of lost energy and escape peaks.</a:t>
            </a:r>
            <a:endParaRPr lang="fr-CA" sz="2000">
              <a:solidFill>
                <a:srgbClr val="4F4946"/>
              </a:solidFill>
            </a:endParaRPr>
          </a:p>
        </p:txBody>
      </p:sp>
      <p:sp>
        <p:nvSpPr>
          <p:cNvPr id="23562" name="Rectangle 2"/>
          <p:cNvSpPr>
            <a:spLocks noChangeArrowheads="1"/>
          </p:cNvSpPr>
          <p:nvPr/>
        </p:nvSpPr>
        <p:spPr bwMode="auto">
          <a:xfrm>
            <a:off x="917575" y="-69850"/>
            <a:ext cx="8229600" cy="39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defTabSz="914400" eaLnBrk="0" hangingPunct="0">
              <a:lnSpc>
                <a:spcPts val="3038"/>
              </a:lnSpc>
            </a:pPr>
            <a:r>
              <a:rPr lang="en-CA" sz="1500" b="1">
                <a:solidFill>
                  <a:schemeClr val="bg1"/>
                </a:solidFill>
                <a:latin typeface="Myriad Pro"/>
                <a:ea typeface="MS PGothic" pitchFamily="34" charset="-128"/>
                <a:cs typeface="Myriad Pro"/>
                <a:sym typeface="Symbol" pitchFamily="18" charset="2"/>
              </a:rPr>
              <a:t>4</a:t>
            </a:r>
            <a:endParaRPr lang="en-CA" sz="1500" b="1">
              <a:solidFill>
                <a:schemeClr val="bg1"/>
              </a:solidFill>
              <a:latin typeface="Myriad Pro"/>
              <a:ea typeface="MS PGothic" pitchFamily="34" charset="-128"/>
              <a:cs typeface="Myriad Pro"/>
            </a:endParaRPr>
          </a:p>
        </p:txBody>
      </p:sp>
      <p:sp>
        <p:nvSpPr>
          <p:cNvPr id="23563" name="Rectangle 2"/>
          <p:cNvSpPr>
            <a:spLocks noChangeArrowheads="1"/>
          </p:cNvSpPr>
          <p:nvPr/>
        </p:nvSpPr>
        <p:spPr bwMode="auto">
          <a:xfrm>
            <a:off x="76200" y="331788"/>
            <a:ext cx="1122363" cy="23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defTabSz="914400" eaLnBrk="0" hangingPunct="0">
              <a:lnSpc>
                <a:spcPts val="3038"/>
              </a:lnSpc>
            </a:pPr>
            <a:r>
              <a:rPr lang="en-CA" sz="1500" b="1" i="1">
                <a:solidFill>
                  <a:schemeClr val="bg1"/>
                </a:solidFill>
                <a:latin typeface="Myriad Pro"/>
                <a:ea typeface="MS PGothic" pitchFamily="34" charset="-128"/>
                <a:cs typeface="Myriad Pro"/>
                <a:sym typeface="Symbol" pitchFamily="18" charset="2"/>
              </a:rPr>
              <a:t>N. Bernier</a:t>
            </a:r>
            <a:endParaRPr lang="en-CA" sz="1500" b="1">
              <a:solidFill>
                <a:schemeClr val="bg1"/>
              </a:solidFill>
              <a:latin typeface="Myriad Pro"/>
              <a:ea typeface="MS PGothic" pitchFamily="34" charset="-128"/>
              <a:cs typeface="Myriad Pro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4"/>
          <p:cNvSpPr>
            <a:spLocks noChangeArrowheads="1"/>
          </p:cNvSpPr>
          <p:nvPr/>
        </p:nvSpPr>
        <p:spPr bwMode="auto">
          <a:xfrm>
            <a:off x="457200" y="376238"/>
            <a:ext cx="8229600" cy="60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defTabSz="914400" eaLnBrk="0" hangingPunct="0">
              <a:lnSpc>
                <a:spcPts val="3038"/>
              </a:lnSpc>
            </a:pPr>
            <a:r>
              <a:rPr lang="en-CA" sz="3200" b="1">
                <a:solidFill>
                  <a:schemeClr val="bg1"/>
                </a:solidFill>
                <a:latin typeface="Myriad Pro"/>
                <a:ea typeface="MS PGothic" pitchFamily="34" charset="-128"/>
                <a:cs typeface="Myriad Pro"/>
              </a:rPr>
              <a:t>Experimental Setup</a:t>
            </a:r>
          </a:p>
        </p:txBody>
      </p:sp>
      <p:sp>
        <p:nvSpPr>
          <p:cNvPr id="24578" name="Content Placeholder 2"/>
          <p:cNvSpPr>
            <a:spLocks/>
          </p:cNvSpPr>
          <p:nvPr/>
        </p:nvSpPr>
        <p:spPr bwMode="auto">
          <a:xfrm>
            <a:off x="442913" y="1358900"/>
            <a:ext cx="8243887" cy="2119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defTabSz="914400" eaLnBrk="0" hangingPunct="0">
              <a:spcBef>
                <a:spcPct val="20000"/>
              </a:spcBef>
              <a:buFont typeface="Wingdings" pitchFamily="2" charset="2"/>
              <a:buChar char="§"/>
            </a:pPr>
            <a:r>
              <a:rPr lang="en-CA" sz="2000" b="1">
                <a:solidFill>
                  <a:srgbClr val="113F7C"/>
                </a:solidFill>
              </a:rPr>
              <a:t>GRIFFIN </a:t>
            </a:r>
            <a:r>
              <a:rPr lang="en-CA" sz="2000">
                <a:solidFill>
                  <a:srgbClr val="113F7C"/>
                </a:solidFill>
              </a:rPr>
              <a:t>clover set up with </a:t>
            </a:r>
            <a:r>
              <a:rPr lang="en-CA" sz="2000" b="1">
                <a:solidFill>
                  <a:srgbClr val="113F7C"/>
                </a:solidFill>
              </a:rPr>
              <a:t>TIGRESS</a:t>
            </a:r>
            <a:r>
              <a:rPr lang="en-CA" sz="2000">
                <a:solidFill>
                  <a:srgbClr val="113F7C"/>
                </a:solidFill>
              </a:rPr>
              <a:t> shields</a:t>
            </a:r>
          </a:p>
          <a:p>
            <a:pPr marL="342900" indent="-342900" defTabSz="914400" eaLnBrk="0" hangingPunct="0">
              <a:spcBef>
                <a:spcPct val="20000"/>
              </a:spcBef>
              <a:buFont typeface="Wingdings" pitchFamily="2" charset="2"/>
              <a:buChar char="§"/>
            </a:pPr>
            <a:r>
              <a:rPr lang="en-CA" sz="2000">
                <a:solidFill>
                  <a:srgbClr val="113F7C"/>
                </a:solidFill>
              </a:rPr>
              <a:t>20 optically-isolated </a:t>
            </a:r>
            <a:r>
              <a:rPr lang="en-CA" sz="2000" b="1">
                <a:solidFill>
                  <a:srgbClr val="113F7C"/>
                </a:solidFill>
              </a:rPr>
              <a:t>scintillators</a:t>
            </a:r>
            <a:r>
              <a:rPr lang="en-CA" sz="2000">
                <a:solidFill>
                  <a:srgbClr val="113F7C"/>
                </a:solidFill>
              </a:rPr>
              <a:t> per shield </a:t>
            </a:r>
            <a:br>
              <a:rPr lang="en-CA" sz="2000">
                <a:solidFill>
                  <a:srgbClr val="113F7C"/>
                </a:solidFill>
              </a:rPr>
            </a:br>
            <a:r>
              <a:rPr lang="en-CA" sz="2000">
                <a:solidFill>
                  <a:srgbClr val="113F7C"/>
                </a:solidFill>
              </a:rPr>
              <a:t>for crystal specific Compton suppression</a:t>
            </a:r>
          </a:p>
          <a:p>
            <a:pPr marL="742950" lvl="1" indent="-285750" defTabSz="914400" eaLnBrk="0" hangingPunct="0">
              <a:spcBef>
                <a:spcPct val="20000"/>
              </a:spcBef>
              <a:buFont typeface="Wingdings" pitchFamily="2" charset="2"/>
              <a:buChar char="§"/>
            </a:pPr>
            <a:r>
              <a:rPr lang="en-CA" sz="2000">
                <a:solidFill>
                  <a:srgbClr val="113F7C"/>
                </a:solidFill>
              </a:rPr>
              <a:t>Retractable BGO front shields, BGO </a:t>
            </a:r>
            <a:br>
              <a:rPr lang="en-CA" sz="2000">
                <a:solidFill>
                  <a:srgbClr val="113F7C"/>
                </a:solidFill>
              </a:rPr>
            </a:br>
            <a:r>
              <a:rPr lang="en-CA" sz="2000">
                <a:solidFill>
                  <a:srgbClr val="113F7C"/>
                </a:solidFill>
              </a:rPr>
              <a:t>side shields and CsI back shields.</a:t>
            </a:r>
          </a:p>
        </p:txBody>
      </p:sp>
      <p:pic>
        <p:nvPicPr>
          <p:cNvPr id="24579" name="Picture 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94388" y="4489450"/>
            <a:ext cx="3070225" cy="230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0" name="Picture 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94388" y="2128838"/>
            <a:ext cx="3086100" cy="2312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1" name="Rectangle 2"/>
          <p:cNvSpPr>
            <a:spLocks noChangeArrowheads="1"/>
          </p:cNvSpPr>
          <p:nvPr/>
        </p:nvSpPr>
        <p:spPr bwMode="auto">
          <a:xfrm>
            <a:off x="917575" y="-69850"/>
            <a:ext cx="8229600" cy="39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defTabSz="914400" eaLnBrk="0" hangingPunct="0">
              <a:lnSpc>
                <a:spcPts val="3038"/>
              </a:lnSpc>
            </a:pPr>
            <a:r>
              <a:rPr lang="en-CA" sz="1500" b="1">
                <a:solidFill>
                  <a:schemeClr val="bg1"/>
                </a:solidFill>
                <a:latin typeface="Myriad Pro"/>
                <a:ea typeface="MS PGothic" pitchFamily="34" charset="-128"/>
                <a:cs typeface="Myriad Pro"/>
                <a:sym typeface="Symbol" pitchFamily="18" charset="2"/>
              </a:rPr>
              <a:t>5</a:t>
            </a:r>
            <a:endParaRPr lang="en-CA" sz="1500" b="1">
              <a:solidFill>
                <a:schemeClr val="bg1"/>
              </a:solidFill>
              <a:latin typeface="Myriad Pro"/>
              <a:ea typeface="MS PGothic" pitchFamily="34" charset="-128"/>
              <a:cs typeface="Myriad Pro"/>
            </a:endParaRPr>
          </a:p>
        </p:txBody>
      </p:sp>
      <p:sp>
        <p:nvSpPr>
          <p:cNvPr id="24582" name="Rectangle 2"/>
          <p:cNvSpPr>
            <a:spLocks noChangeArrowheads="1"/>
          </p:cNvSpPr>
          <p:nvPr/>
        </p:nvSpPr>
        <p:spPr bwMode="auto">
          <a:xfrm>
            <a:off x="76200" y="331788"/>
            <a:ext cx="1122363" cy="23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defTabSz="914400" eaLnBrk="0" hangingPunct="0">
              <a:lnSpc>
                <a:spcPts val="3038"/>
              </a:lnSpc>
            </a:pPr>
            <a:r>
              <a:rPr lang="en-CA" sz="1500" b="1" i="1">
                <a:solidFill>
                  <a:schemeClr val="bg1"/>
                </a:solidFill>
                <a:latin typeface="Myriad Pro"/>
                <a:ea typeface="MS PGothic" pitchFamily="34" charset="-128"/>
                <a:cs typeface="Myriad Pro"/>
                <a:sym typeface="Symbol" pitchFamily="18" charset="2"/>
              </a:rPr>
              <a:t>N. Bernier</a:t>
            </a:r>
            <a:endParaRPr lang="en-CA" sz="1500" b="1">
              <a:solidFill>
                <a:schemeClr val="bg1"/>
              </a:solidFill>
              <a:latin typeface="Myriad Pro"/>
              <a:ea typeface="MS PGothic" pitchFamily="34" charset="-128"/>
              <a:cs typeface="Myriad Pro"/>
            </a:endParaRPr>
          </a:p>
        </p:txBody>
      </p:sp>
      <p:pic>
        <p:nvPicPr>
          <p:cNvPr id="24583" name="Picture 8" descr="TigressAug08_t1_small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9425" y="3233738"/>
            <a:ext cx="4373563" cy="327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4" name="Text Box 7"/>
          <p:cNvSpPr txBox="1">
            <a:spLocks noChangeArrowheads="1"/>
          </p:cNvSpPr>
          <p:nvPr/>
        </p:nvSpPr>
        <p:spPr bwMode="auto">
          <a:xfrm>
            <a:off x="476250" y="6515100"/>
            <a:ext cx="4373563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CA" sz="1500" b="1" i="1">
                <a:solidFill>
                  <a:schemeClr val="accent2"/>
                </a:solidFill>
              </a:rPr>
              <a:t>TIGRESS array in ISAC-II experimental hall</a:t>
            </a:r>
            <a:endParaRPr lang="en-CA" sz="1500" i="1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Picture 1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088" y="2514600"/>
            <a:ext cx="5707062" cy="430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2" name="Rectangle 4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CA" smtClean="0"/>
              <a:t>Background Characterization</a:t>
            </a:r>
          </a:p>
        </p:txBody>
      </p:sp>
      <p:pic>
        <p:nvPicPr>
          <p:cNvPr id="25603" name="Picture 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73288" y="4629150"/>
            <a:ext cx="684212" cy="620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4" name="Picture 47" descr="griffin_logo_small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339975" y="3632200"/>
            <a:ext cx="1022350" cy="766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5" name="Picture 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-2908975">
            <a:off x="2598738" y="2522538"/>
            <a:ext cx="684212" cy="620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6" name="Picture 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080125" y="4560888"/>
            <a:ext cx="3008313" cy="2255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7" name="Picture 9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921500" y="1674813"/>
            <a:ext cx="2152650" cy="285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8" name="Picture 13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846888" y="3208338"/>
            <a:ext cx="769937" cy="1284287"/>
          </a:xfrm>
          <a:prstGeom prst="rect">
            <a:avLst/>
          </a:prstGeom>
          <a:noFill/>
          <a:ln w="35941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25609" name="Content Placeholder 2"/>
          <p:cNvSpPr>
            <a:spLocks/>
          </p:cNvSpPr>
          <p:nvPr/>
        </p:nvSpPr>
        <p:spPr bwMode="auto">
          <a:xfrm>
            <a:off x="357188" y="1279525"/>
            <a:ext cx="8520112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defTabSz="914400" eaLnBrk="0" hangingPunct="0">
              <a:spcBef>
                <a:spcPct val="20000"/>
              </a:spcBef>
              <a:buFont typeface="Wingdings" pitchFamily="2" charset="2"/>
              <a:buChar char="§"/>
            </a:pPr>
            <a:r>
              <a:rPr lang="en-CA" sz="2000">
                <a:solidFill>
                  <a:srgbClr val="113F7C"/>
                </a:solidFill>
              </a:rPr>
              <a:t>Measurements taken with </a:t>
            </a:r>
            <a:r>
              <a:rPr lang="en-CA" sz="2000" b="1">
                <a:solidFill>
                  <a:srgbClr val="113F7C"/>
                </a:solidFill>
              </a:rPr>
              <a:t>GRIFFIN</a:t>
            </a:r>
            <a:r>
              <a:rPr lang="en-CA" sz="2000">
                <a:solidFill>
                  <a:srgbClr val="113F7C"/>
                </a:solidFill>
              </a:rPr>
              <a:t> clover in 2 locations in ISAC-I hall</a:t>
            </a:r>
          </a:p>
          <a:p>
            <a:pPr marL="742950" lvl="1" indent="-285750" defTabSz="914400" eaLnBrk="0" hangingPunct="0">
              <a:spcBef>
                <a:spcPct val="20000"/>
              </a:spcBef>
              <a:buFont typeface="Wingdings" pitchFamily="2" charset="2"/>
              <a:buChar char="§"/>
            </a:pPr>
            <a:r>
              <a:rPr lang="en-CA" sz="2000" b="1">
                <a:solidFill>
                  <a:srgbClr val="4F4946"/>
                </a:solidFill>
              </a:rPr>
              <a:t>East</a:t>
            </a:r>
            <a:r>
              <a:rPr lang="en-CA" sz="2000">
                <a:solidFill>
                  <a:srgbClr val="4F4946"/>
                </a:solidFill>
              </a:rPr>
              <a:t> : closer to sources safe</a:t>
            </a:r>
          </a:p>
          <a:p>
            <a:pPr marL="742950" lvl="1" indent="-285750" defTabSz="914400" eaLnBrk="0" hangingPunct="0">
              <a:spcBef>
                <a:spcPct val="20000"/>
              </a:spcBef>
              <a:buFont typeface="Wingdings" pitchFamily="2" charset="2"/>
              <a:buChar char="§"/>
            </a:pPr>
            <a:r>
              <a:rPr lang="en-CA" sz="2000" b="1">
                <a:solidFill>
                  <a:srgbClr val="4F4946"/>
                </a:solidFill>
              </a:rPr>
              <a:t>West </a:t>
            </a:r>
            <a:r>
              <a:rPr lang="en-CA" sz="2000">
                <a:solidFill>
                  <a:srgbClr val="4F4946"/>
                </a:solidFill>
              </a:rPr>
              <a:t>: closer to yield station.</a:t>
            </a:r>
            <a:endParaRPr lang="fr-CA" sz="2000">
              <a:solidFill>
                <a:srgbClr val="4F4946"/>
              </a:solidFill>
            </a:endParaRPr>
          </a:p>
        </p:txBody>
      </p:sp>
      <p:sp>
        <p:nvSpPr>
          <p:cNvPr id="25610" name="Rectangle 2"/>
          <p:cNvSpPr>
            <a:spLocks noChangeArrowheads="1"/>
          </p:cNvSpPr>
          <p:nvPr/>
        </p:nvSpPr>
        <p:spPr bwMode="auto">
          <a:xfrm>
            <a:off x="917575" y="-69850"/>
            <a:ext cx="8229600" cy="39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defTabSz="914400" eaLnBrk="0" hangingPunct="0">
              <a:lnSpc>
                <a:spcPts val="3038"/>
              </a:lnSpc>
            </a:pPr>
            <a:r>
              <a:rPr lang="en-CA" sz="1500" b="1">
                <a:solidFill>
                  <a:schemeClr val="bg1"/>
                </a:solidFill>
                <a:latin typeface="Myriad Pro"/>
                <a:ea typeface="MS PGothic" pitchFamily="34" charset="-128"/>
                <a:cs typeface="Myriad Pro"/>
                <a:sym typeface="Symbol" pitchFamily="18" charset="2"/>
              </a:rPr>
              <a:t>6</a:t>
            </a:r>
            <a:endParaRPr lang="en-CA" sz="1500" b="1">
              <a:solidFill>
                <a:schemeClr val="bg1"/>
              </a:solidFill>
              <a:latin typeface="Myriad Pro"/>
              <a:ea typeface="MS PGothic" pitchFamily="34" charset="-128"/>
              <a:cs typeface="Myriad Pro"/>
            </a:endParaRPr>
          </a:p>
        </p:txBody>
      </p:sp>
      <p:sp>
        <p:nvSpPr>
          <p:cNvPr id="25611" name="Rectangle 2"/>
          <p:cNvSpPr>
            <a:spLocks noChangeArrowheads="1"/>
          </p:cNvSpPr>
          <p:nvPr/>
        </p:nvSpPr>
        <p:spPr bwMode="auto">
          <a:xfrm>
            <a:off x="76200" y="331788"/>
            <a:ext cx="1122363" cy="23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defTabSz="914400" eaLnBrk="0" hangingPunct="0">
              <a:lnSpc>
                <a:spcPts val="3038"/>
              </a:lnSpc>
            </a:pPr>
            <a:r>
              <a:rPr lang="en-CA" sz="1500" b="1" i="1">
                <a:solidFill>
                  <a:schemeClr val="bg1"/>
                </a:solidFill>
                <a:latin typeface="Myriad Pro"/>
                <a:ea typeface="MS PGothic" pitchFamily="34" charset="-128"/>
                <a:cs typeface="Myriad Pro"/>
                <a:sym typeface="Symbol" pitchFamily="18" charset="2"/>
              </a:rPr>
              <a:t>N. Bernier</a:t>
            </a:r>
            <a:endParaRPr lang="en-CA" sz="1500" b="1" i="1">
              <a:solidFill>
                <a:schemeClr val="bg1"/>
              </a:solidFill>
              <a:latin typeface="Myriad Pro"/>
              <a:ea typeface="MS PGothic" pitchFamily="34" charset="-128"/>
              <a:cs typeface="Myriad Pro"/>
            </a:endParaRPr>
          </a:p>
        </p:txBody>
      </p:sp>
      <p:pic>
        <p:nvPicPr>
          <p:cNvPr id="25612" name="Picture 13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362325" y="2922588"/>
            <a:ext cx="323850" cy="37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13" name="Text Box 7"/>
          <p:cNvSpPr txBox="1">
            <a:spLocks noChangeArrowheads="1"/>
          </p:cNvSpPr>
          <p:nvPr/>
        </p:nvSpPr>
        <p:spPr bwMode="auto">
          <a:xfrm>
            <a:off x="2468563" y="4975225"/>
            <a:ext cx="1217612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CA" sz="1500" b="1" i="1">
                <a:solidFill>
                  <a:schemeClr val="accent2"/>
                </a:solidFill>
              </a:rPr>
              <a:t>Yield Station</a:t>
            </a:r>
            <a:endParaRPr lang="en-CA" sz="1500" i="1">
              <a:solidFill>
                <a:schemeClr val="accent2"/>
              </a:solidFill>
            </a:endParaRPr>
          </a:p>
        </p:txBody>
      </p:sp>
      <p:sp>
        <p:nvSpPr>
          <p:cNvPr id="25614" name="Text Box 7"/>
          <p:cNvSpPr txBox="1">
            <a:spLocks noChangeArrowheads="1"/>
          </p:cNvSpPr>
          <p:nvPr/>
        </p:nvSpPr>
        <p:spPr bwMode="auto">
          <a:xfrm>
            <a:off x="4764088" y="2503488"/>
            <a:ext cx="1217612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CA" sz="1500" b="1" i="1">
                <a:solidFill>
                  <a:schemeClr val="accent2"/>
                </a:solidFill>
              </a:rPr>
              <a:t>Target Stations</a:t>
            </a:r>
            <a:endParaRPr lang="en-CA" sz="1500" i="1">
              <a:solidFill>
                <a:schemeClr val="accent2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Picture 1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8650" y="2433638"/>
            <a:ext cx="6811963" cy="442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6" name="Rectangle 4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CA" smtClean="0"/>
              <a:t>Different Locations</a:t>
            </a:r>
          </a:p>
        </p:txBody>
      </p:sp>
      <p:sp>
        <p:nvSpPr>
          <p:cNvPr id="26627" name="Content Placeholder 2"/>
          <p:cNvSpPr>
            <a:spLocks/>
          </p:cNvSpPr>
          <p:nvPr/>
        </p:nvSpPr>
        <p:spPr bwMode="auto">
          <a:xfrm>
            <a:off x="357188" y="1279525"/>
            <a:ext cx="8697912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defTabSz="914400" eaLnBrk="0" hangingPunct="0">
              <a:spcBef>
                <a:spcPct val="20000"/>
              </a:spcBef>
              <a:buFont typeface="Wingdings" pitchFamily="2" charset="2"/>
              <a:buChar char="§"/>
            </a:pPr>
            <a:r>
              <a:rPr lang="en-CA" sz="2000">
                <a:solidFill>
                  <a:srgbClr val="113F7C"/>
                </a:solidFill>
              </a:rPr>
              <a:t>Proton beam </a:t>
            </a:r>
            <a:r>
              <a:rPr lang="en-CA" sz="2000" b="1">
                <a:solidFill>
                  <a:srgbClr val="113F7C"/>
                </a:solidFill>
              </a:rPr>
              <a:t>off</a:t>
            </a:r>
            <a:r>
              <a:rPr lang="en-CA" sz="2000">
                <a:solidFill>
                  <a:srgbClr val="113F7C"/>
                </a:solidFill>
              </a:rPr>
              <a:t>, 48h</a:t>
            </a:r>
          </a:p>
          <a:p>
            <a:pPr marL="342900" indent="-342900" defTabSz="914400" eaLnBrk="0" hangingPunct="0">
              <a:spcBef>
                <a:spcPct val="20000"/>
              </a:spcBef>
              <a:buFont typeface="Wingdings" pitchFamily="2" charset="2"/>
              <a:buChar char="§"/>
            </a:pPr>
            <a:r>
              <a:rPr lang="en-CA" sz="2000">
                <a:solidFill>
                  <a:srgbClr val="113F7C"/>
                </a:solidFill>
              </a:rPr>
              <a:t>East : </a:t>
            </a:r>
            <a:r>
              <a:rPr lang="en-CA" sz="2000" b="1">
                <a:solidFill>
                  <a:schemeClr val="accent2"/>
                </a:solidFill>
              </a:rPr>
              <a:t>&gt;</a:t>
            </a:r>
            <a:r>
              <a:rPr lang="en-CA" sz="2000">
                <a:solidFill>
                  <a:srgbClr val="113F7C"/>
                </a:solidFill>
              </a:rPr>
              <a:t>124 Hz/crystal, West : 102 Hz/crystal</a:t>
            </a:r>
          </a:p>
          <a:p>
            <a:pPr marL="342900" indent="-342900" defTabSz="914400" eaLnBrk="0" hangingPunct="0">
              <a:spcBef>
                <a:spcPct val="20000"/>
              </a:spcBef>
              <a:buFont typeface="Wingdings" pitchFamily="2" charset="2"/>
              <a:buChar char="§"/>
            </a:pPr>
            <a:r>
              <a:rPr lang="en-CA" sz="2000" b="1">
                <a:solidFill>
                  <a:schemeClr val="accent2"/>
                </a:solidFill>
              </a:rPr>
              <a:t>&gt;</a:t>
            </a:r>
            <a:r>
              <a:rPr lang="en-CA" sz="2000" b="1">
                <a:solidFill>
                  <a:srgbClr val="113F7C"/>
                </a:solidFill>
              </a:rPr>
              <a:t>18% </a:t>
            </a:r>
            <a:r>
              <a:rPr lang="en-CA" sz="2000">
                <a:solidFill>
                  <a:srgbClr val="113F7C"/>
                </a:solidFill>
              </a:rPr>
              <a:t>difference between both locations.</a:t>
            </a:r>
            <a:endParaRPr lang="fr-CA" sz="2000">
              <a:solidFill>
                <a:srgbClr val="113F7C"/>
              </a:solidFill>
            </a:endParaRPr>
          </a:p>
        </p:txBody>
      </p:sp>
      <p:sp>
        <p:nvSpPr>
          <p:cNvPr id="26628" name="Text Box 7"/>
          <p:cNvSpPr txBox="1">
            <a:spLocks noChangeArrowheads="1"/>
          </p:cNvSpPr>
          <p:nvPr/>
        </p:nvSpPr>
        <p:spPr bwMode="auto">
          <a:xfrm>
            <a:off x="7327900" y="2470150"/>
            <a:ext cx="1816100" cy="176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CA" sz="3000" b="1">
                <a:solidFill>
                  <a:schemeClr val="accent2"/>
                </a:solidFill>
              </a:rPr>
              <a:t>!</a:t>
            </a:r>
            <a:r>
              <a:rPr lang="en-CA" sz="2000">
                <a:solidFill>
                  <a:schemeClr val="accent2"/>
                </a:solidFill>
              </a:rPr>
              <a:t> Different energy thresholds</a:t>
            </a:r>
          </a:p>
          <a:p>
            <a:pPr algn="ctr"/>
            <a:r>
              <a:rPr lang="en-CA" sz="2000">
                <a:solidFill>
                  <a:schemeClr val="accent2"/>
                </a:solidFill>
              </a:rPr>
              <a:t>Blue=59 keV Red=30 keV</a:t>
            </a:r>
          </a:p>
        </p:txBody>
      </p:sp>
      <p:sp>
        <p:nvSpPr>
          <p:cNvPr id="26629" name="TextBox 7"/>
          <p:cNvSpPr txBox="1">
            <a:spLocks noChangeArrowheads="1"/>
          </p:cNvSpPr>
          <p:nvPr/>
        </p:nvSpPr>
        <p:spPr bwMode="auto">
          <a:xfrm>
            <a:off x="5214938" y="4965700"/>
            <a:ext cx="1649412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 b="1" baseline="30000"/>
              <a:t>238</a:t>
            </a:r>
            <a:r>
              <a:rPr lang="en-US" sz="1600" b="1"/>
              <a:t>U</a:t>
            </a:r>
            <a:r>
              <a:rPr lang="en-US" sz="1600"/>
              <a:t> and </a:t>
            </a:r>
            <a:r>
              <a:rPr lang="en-US" sz="1600" b="1" baseline="30000"/>
              <a:t>232</a:t>
            </a:r>
            <a:r>
              <a:rPr lang="en-US" sz="1600" b="1"/>
              <a:t>Th</a:t>
            </a:r>
            <a:r>
              <a:rPr lang="en-US" sz="1600"/>
              <a:t> decay chains</a:t>
            </a:r>
          </a:p>
        </p:txBody>
      </p:sp>
      <p:sp>
        <p:nvSpPr>
          <p:cNvPr id="26630" name="TextBox 12"/>
          <p:cNvSpPr txBox="1">
            <a:spLocks noChangeArrowheads="1"/>
          </p:cNvSpPr>
          <p:nvPr/>
        </p:nvSpPr>
        <p:spPr bwMode="auto">
          <a:xfrm>
            <a:off x="4510088" y="3975100"/>
            <a:ext cx="15367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 baseline="30000"/>
              <a:t>40</a:t>
            </a:r>
            <a:r>
              <a:rPr lang="en-US" sz="1600" b="1"/>
              <a:t>K</a:t>
            </a:r>
            <a:r>
              <a:rPr lang="en-US" sz="1600"/>
              <a:t> in concrete</a:t>
            </a:r>
          </a:p>
        </p:txBody>
      </p:sp>
      <p:cxnSp>
        <p:nvCxnSpPr>
          <p:cNvPr id="15" name="Straight Connector 14"/>
          <p:cNvCxnSpPr/>
          <p:nvPr/>
        </p:nvCxnSpPr>
        <p:spPr>
          <a:xfrm>
            <a:off x="6181725" y="5554663"/>
            <a:ext cx="274638" cy="434975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4887913" y="5557838"/>
            <a:ext cx="857250" cy="433387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4389438" y="4244975"/>
            <a:ext cx="227012" cy="160338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634" name="TextBox 13"/>
          <p:cNvSpPr txBox="1">
            <a:spLocks noChangeArrowheads="1"/>
          </p:cNvSpPr>
          <p:nvPr/>
        </p:nvSpPr>
        <p:spPr bwMode="auto">
          <a:xfrm>
            <a:off x="2435225" y="3919538"/>
            <a:ext cx="19208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solidFill>
                  <a:srgbClr val="FF0000"/>
                </a:solidFill>
              </a:rPr>
              <a:t>Calibration sources</a:t>
            </a:r>
          </a:p>
        </p:txBody>
      </p:sp>
      <p:cxnSp>
        <p:nvCxnSpPr>
          <p:cNvPr id="21" name="Straight Connector 20"/>
          <p:cNvCxnSpPr/>
          <p:nvPr/>
        </p:nvCxnSpPr>
        <p:spPr>
          <a:xfrm>
            <a:off x="3381375" y="4267200"/>
            <a:ext cx="382588" cy="1744663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H="1">
            <a:off x="2857500" y="4267200"/>
            <a:ext cx="423863" cy="1230313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" name="Straight Connector 20"/>
          <p:cNvCxnSpPr/>
          <p:nvPr/>
        </p:nvCxnSpPr>
        <p:spPr>
          <a:xfrm>
            <a:off x="3459163" y="4267200"/>
            <a:ext cx="601662" cy="1744663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638" name="Rectangle 2"/>
          <p:cNvSpPr>
            <a:spLocks noChangeArrowheads="1"/>
          </p:cNvSpPr>
          <p:nvPr/>
        </p:nvSpPr>
        <p:spPr bwMode="auto">
          <a:xfrm>
            <a:off x="917575" y="-69850"/>
            <a:ext cx="8229600" cy="39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defTabSz="914400" eaLnBrk="0" hangingPunct="0">
              <a:lnSpc>
                <a:spcPts val="3038"/>
              </a:lnSpc>
            </a:pPr>
            <a:r>
              <a:rPr lang="en-CA" sz="1500" b="1">
                <a:solidFill>
                  <a:schemeClr val="bg1"/>
                </a:solidFill>
                <a:latin typeface="Myriad Pro"/>
                <a:ea typeface="MS PGothic" pitchFamily="34" charset="-128"/>
                <a:cs typeface="Myriad Pro"/>
                <a:sym typeface="Symbol" pitchFamily="18" charset="2"/>
              </a:rPr>
              <a:t>7</a:t>
            </a:r>
            <a:endParaRPr lang="en-CA" sz="1500" b="1">
              <a:solidFill>
                <a:schemeClr val="bg1"/>
              </a:solidFill>
              <a:latin typeface="Myriad Pro"/>
              <a:ea typeface="MS PGothic" pitchFamily="34" charset="-128"/>
              <a:cs typeface="Myriad Pro"/>
            </a:endParaRPr>
          </a:p>
        </p:txBody>
      </p:sp>
      <p:sp>
        <p:nvSpPr>
          <p:cNvPr id="26639" name="Rectangle 2"/>
          <p:cNvSpPr>
            <a:spLocks noChangeArrowheads="1"/>
          </p:cNvSpPr>
          <p:nvPr/>
        </p:nvSpPr>
        <p:spPr bwMode="auto">
          <a:xfrm>
            <a:off x="76200" y="331788"/>
            <a:ext cx="1122363" cy="23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defTabSz="914400" eaLnBrk="0" hangingPunct="0">
              <a:lnSpc>
                <a:spcPts val="3038"/>
              </a:lnSpc>
            </a:pPr>
            <a:r>
              <a:rPr lang="en-CA" sz="1500" b="1" i="1">
                <a:solidFill>
                  <a:schemeClr val="bg1"/>
                </a:solidFill>
                <a:latin typeface="Myriad Pro"/>
                <a:ea typeface="MS PGothic" pitchFamily="34" charset="-128"/>
                <a:cs typeface="Myriad Pro"/>
                <a:sym typeface="Symbol" pitchFamily="18" charset="2"/>
              </a:rPr>
              <a:t>N. Bernier</a:t>
            </a:r>
            <a:endParaRPr lang="en-CA" sz="1500" b="1">
              <a:solidFill>
                <a:schemeClr val="bg1"/>
              </a:solidFill>
              <a:latin typeface="Myriad Pro"/>
              <a:ea typeface="MS PGothic" pitchFamily="34" charset="-128"/>
              <a:cs typeface="Myriad Pro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CA" smtClean="0"/>
              <a:t>Environmental Background</a:t>
            </a:r>
          </a:p>
        </p:txBody>
      </p:sp>
      <p:sp>
        <p:nvSpPr>
          <p:cNvPr id="27650" name="Content Placeholder 2"/>
          <p:cNvSpPr>
            <a:spLocks/>
          </p:cNvSpPr>
          <p:nvPr/>
        </p:nvSpPr>
        <p:spPr bwMode="auto">
          <a:xfrm>
            <a:off x="290513" y="1235075"/>
            <a:ext cx="8697912" cy="146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defTabSz="914400" eaLnBrk="0" hangingPunct="0">
              <a:spcBef>
                <a:spcPct val="20000"/>
              </a:spcBef>
              <a:buFont typeface="Wingdings" pitchFamily="2" charset="2"/>
              <a:buChar char="§"/>
            </a:pPr>
            <a:r>
              <a:rPr lang="en-US" sz="2000" b="1" baseline="30000">
                <a:solidFill>
                  <a:srgbClr val="113F7C"/>
                </a:solidFill>
              </a:rPr>
              <a:t>40</a:t>
            </a:r>
            <a:r>
              <a:rPr lang="en-US" sz="2000" b="1">
                <a:solidFill>
                  <a:srgbClr val="113F7C"/>
                </a:solidFill>
              </a:rPr>
              <a:t>K</a:t>
            </a:r>
            <a:r>
              <a:rPr lang="en-US" sz="2000">
                <a:solidFill>
                  <a:srgbClr val="113F7C"/>
                </a:solidFill>
              </a:rPr>
              <a:t> and </a:t>
            </a:r>
            <a:r>
              <a:rPr lang="en-US" sz="2000" b="1">
                <a:solidFill>
                  <a:srgbClr val="113F7C"/>
                </a:solidFill>
              </a:rPr>
              <a:t>U/Th</a:t>
            </a:r>
            <a:r>
              <a:rPr lang="en-US" sz="2000">
                <a:solidFill>
                  <a:srgbClr val="113F7C"/>
                </a:solidFill>
              </a:rPr>
              <a:t> series decays and cosmic rays</a:t>
            </a:r>
          </a:p>
          <a:p>
            <a:pPr marL="342900" indent="-342900" defTabSz="914400" eaLnBrk="0" hangingPunct="0">
              <a:spcBef>
                <a:spcPct val="20000"/>
              </a:spcBef>
              <a:buFont typeface="Wingdings" pitchFamily="2" charset="2"/>
              <a:buChar char="§"/>
            </a:pPr>
            <a:r>
              <a:rPr lang="en-US" sz="2000">
                <a:solidFill>
                  <a:srgbClr val="113F7C"/>
                </a:solidFill>
              </a:rPr>
              <a:t>Activity generated by </a:t>
            </a:r>
            <a:r>
              <a:rPr lang="en-US" sz="2000" b="1">
                <a:solidFill>
                  <a:srgbClr val="113F7C"/>
                </a:solidFill>
              </a:rPr>
              <a:t>high-energy neutrons</a:t>
            </a:r>
            <a:r>
              <a:rPr lang="en-US" sz="2000">
                <a:solidFill>
                  <a:srgbClr val="113F7C"/>
                </a:solidFill>
              </a:rPr>
              <a:t> produced when the 500 MeV proton beam impinges on the high-power ISAC production targets located 2 stories below the ISAC-I experimental hall</a:t>
            </a:r>
            <a:r>
              <a:rPr lang="fr-CA" sz="2000">
                <a:solidFill>
                  <a:srgbClr val="113F7C"/>
                </a:solidFill>
              </a:rPr>
              <a:t>.</a:t>
            </a:r>
            <a:endParaRPr lang="el-GR" sz="2000">
              <a:solidFill>
                <a:srgbClr val="113F7C"/>
              </a:solidFill>
              <a:cs typeface="Arial" charset="0"/>
            </a:endParaRPr>
          </a:p>
        </p:txBody>
      </p:sp>
      <p:pic>
        <p:nvPicPr>
          <p:cNvPr id="27651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1175" y="2613025"/>
            <a:ext cx="7688263" cy="418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2" name="Rectangle 2"/>
          <p:cNvSpPr>
            <a:spLocks noChangeArrowheads="1"/>
          </p:cNvSpPr>
          <p:nvPr/>
        </p:nvSpPr>
        <p:spPr bwMode="auto">
          <a:xfrm>
            <a:off x="917575" y="-69850"/>
            <a:ext cx="8229600" cy="39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defTabSz="914400" eaLnBrk="0" hangingPunct="0">
              <a:lnSpc>
                <a:spcPts val="3038"/>
              </a:lnSpc>
            </a:pPr>
            <a:r>
              <a:rPr lang="en-CA" sz="1500" b="1">
                <a:solidFill>
                  <a:schemeClr val="bg1"/>
                </a:solidFill>
                <a:latin typeface="Myriad Pro"/>
                <a:ea typeface="MS PGothic" pitchFamily="34" charset="-128"/>
                <a:cs typeface="Myriad Pro"/>
                <a:sym typeface="Symbol" pitchFamily="18" charset="2"/>
              </a:rPr>
              <a:t>8</a:t>
            </a:r>
            <a:endParaRPr lang="en-CA" sz="1500" b="1">
              <a:solidFill>
                <a:schemeClr val="bg1"/>
              </a:solidFill>
              <a:latin typeface="Myriad Pro"/>
              <a:ea typeface="MS PGothic" pitchFamily="34" charset="-128"/>
              <a:cs typeface="Myriad Pro"/>
            </a:endParaRPr>
          </a:p>
        </p:txBody>
      </p:sp>
      <p:sp>
        <p:nvSpPr>
          <p:cNvPr id="27653" name="Rectangle 2"/>
          <p:cNvSpPr>
            <a:spLocks noChangeArrowheads="1"/>
          </p:cNvSpPr>
          <p:nvPr/>
        </p:nvSpPr>
        <p:spPr bwMode="auto">
          <a:xfrm>
            <a:off x="76200" y="331788"/>
            <a:ext cx="1122363" cy="23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defTabSz="914400" eaLnBrk="0" hangingPunct="0">
              <a:lnSpc>
                <a:spcPts val="3038"/>
              </a:lnSpc>
            </a:pPr>
            <a:r>
              <a:rPr lang="en-CA" sz="1500" b="1" i="1">
                <a:solidFill>
                  <a:schemeClr val="bg1"/>
                </a:solidFill>
                <a:latin typeface="Myriad Pro"/>
                <a:ea typeface="MS PGothic" pitchFamily="34" charset="-128"/>
                <a:cs typeface="Myriad Pro"/>
                <a:sym typeface="Symbol" pitchFamily="18" charset="2"/>
              </a:rPr>
              <a:t>N. Bernier</a:t>
            </a:r>
            <a:endParaRPr lang="en-CA" sz="1500" b="1">
              <a:solidFill>
                <a:schemeClr val="bg1"/>
              </a:solidFill>
              <a:latin typeface="Myriad Pro"/>
              <a:ea typeface="MS PGothic" pitchFamily="34" charset="-128"/>
              <a:cs typeface="Myriad Pro"/>
            </a:endParaRPr>
          </a:p>
        </p:txBody>
      </p:sp>
      <p:sp>
        <p:nvSpPr>
          <p:cNvPr id="27654" name="Text Box 19"/>
          <p:cNvSpPr txBox="1">
            <a:spLocks noChangeArrowheads="1"/>
          </p:cNvSpPr>
          <p:nvPr/>
        </p:nvSpPr>
        <p:spPr bwMode="auto">
          <a:xfrm>
            <a:off x="8156575" y="6489700"/>
            <a:ext cx="9334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CA" sz="1400">
                <a:solidFill>
                  <a:srgbClr val="113F7C"/>
                </a:solidFill>
                <a:latin typeface="Myriad Pro"/>
                <a:sym typeface="Symbol" pitchFamily="18" charset="2"/>
              </a:rPr>
              <a:t>M. Brown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RIUMF_presentation">
  <a:themeElements>
    <a:clrScheme name="TRIUMF">
      <a:dk1>
        <a:srgbClr val="000000"/>
      </a:dk1>
      <a:lt1>
        <a:sysClr val="window" lastClr="FFFFFF"/>
      </a:lt1>
      <a:dk2>
        <a:srgbClr val="6E615D"/>
      </a:dk2>
      <a:lt2>
        <a:srgbClr val="EAE6E3"/>
      </a:lt2>
      <a:accent1>
        <a:srgbClr val="005BA8"/>
      </a:accent1>
      <a:accent2>
        <a:srgbClr val="A02A17"/>
      </a:accent2>
      <a:accent3>
        <a:srgbClr val="689550"/>
      </a:accent3>
      <a:accent4>
        <a:srgbClr val="F47B29"/>
      </a:accent4>
      <a:accent5>
        <a:srgbClr val="6E615D"/>
      </a:accent5>
      <a:accent6>
        <a:srgbClr val="AFA9A6"/>
      </a:accent6>
      <a:hlink>
        <a:srgbClr val="0000FF"/>
      </a:hlink>
      <a:folHlink>
        <a:srgbClr val="AFA9A6"/>
      </a:folHlink>
    </a:clrScheme>
    <a:fontScheme name="TRIUMF Preferred">
      <a:majorFont>
        <a:latin typeface="Myriad Pro"/>
        <a:ea typeface=""/>
        <a:cs typeface=""/>
        <a:font script="Grek" typeface="Arial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aramond"/>
        <a:ea typeface=""/>
        <a:cs typeface=""/>
        <a:font script="Grek" typeface="Times New Roman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TRIUMF_PPT_07-V2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RIUMF_PPT_07-V2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RIUMF_PPT_07-V2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RIUMF_PPT_07-V2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RIUMF_PPT_07-V2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RIUMF_PPT_07-V2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RIUMF_PPT_07-V2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RIUMF_PPT_07-V2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RIUMF_PPT_07-V2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RIUMF_PPT_07-V2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RIUMF_PPT_07-V2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RIUMF_PPT_07-V2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3497</TotalTime>
  <Words>801</Words>
  <Application>Microsoft Macintosh PowerPoint</Application>
  <PresentationFormat>On-screen Show (4:3)</PresentationFormat>
  <Paragraphs>175</Paragraphs>
  <Slides>17</Slides>
  <Notes>3</Notes>
  <HiddenSlides>0</HiddenSlides>
  <MMClips>0</MMClips>
  <ScaleCrop>false</ScaleCrop>
  <HeadingPairs>
    <vt:vector size="6" baseType="variant">
      <vt:variant>
        <vt:lpstr>Polices utilisées</vt:lpstr>
      </vt:variant>
      <vt:variant>
        <vt:i4>9</vt:i4>
      </vt:variant>
      <vt:variant>
        <vt:lpstr>Modèle de conception</vt:lpstr>
      </vt:variant>
      <vt:variant>
        <vt:i4>6</vt:i4>
      </vt:variant>
      <vt:variant>
        <vt:lpstr>Titres des diapositives</vt:lpstr>
      </vt:variant>
      <vt:variant>
        <vt:i4>17</vt:i4>
      </vt:variant>
    </vt:vector>
  </HeadingPairs>
  <TitlesOfParts>
    <vt:vector size="32" baseType="lpstr">
      <vt:lpstr>Arial</vt:lpstr>
      <vt:lpstr>ヒラギノ角ゴ Pro W3</vt:lpstr>
      <vt:lpstr>Myriad Pro</vt:lpstr>
      <vt:lpstr>MS PGothic</vt:lpstr>
      <vt:lpstr>Calibri</vt:lpstr>
      <vt:lpstr>Garamond</vt:lpstr>
      <vt:lpstr>Arial Black</vt:lpstr>
      <vt:lpstr>Symbol</vt:lpstr>
      <vt:lpstr>Wingdings</vt:lpstr>
      <vt:lpstr>TRIUMF_presentation</vt:lpstr>
      <vt:lpstr>TRIUMF_presentation</vt:lpstr>
      <vt:lpstr>TRIUMF_presentation</vt:lpstr>
      <vt:lpstr>TRIUMF_presentation</vt:lpstr>
      <vt:lpstr>TRIUMF_presentation</vt:lpstr>
      <vt:lpstr>TRIUMF_presentation</vt:lpstr>
      <vt:lpstr>Diapositive 1</vt:lpstr>
      <vt:lpstr>GRIFFIN Spectrometer</vt:lpstr>
      <vt:lpstr>GRIFFIN Spectrometer</vt:lpstr>
      <vt:lpstr>Suppression Shields</vt:lpstr>
      <vt:lpstr>Addback and Escape Suppression</vt:lpstr>
      <vt:lpstr>Diapositive 6</vt:lpstr>
      <vt:lpstr>Background Characterization</vt:lpstr>
      <vt:lpstr>Different Locations</vt:lpstr>
      <vt:lpstr>Environmental Background</vt:lpstr>
      <vt:lpstr>Different Orientations</vt:lpstr>
      <vt:lpstr>Shielded Clover</vt:lpstr>
      <vt:lpstr>ISAC Proton Beam ON</vt:lpstr>
      <vt:lpstr>Active Suppression</vt:lpstr>
      <vt:lpstr>Peak-to-Total Ratios</vt:lpstr>
      <vt:lpstr>Example : Decay of 54K to 54Ca</vt:lpstr>
      <vt:lpstr>Overview</vt:lpstr>
      <vt:lpstr>Diapositive 17</vt:lpstr>
    </vt:vector>
  </TitlesOfParts>
  <Company>TRIUMF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Outreach Student</dc:creator>
  <cp:lastModifiedBy>Nikita</cp:lastModifiedBy>
  <cp:revision>284</cp:revision>
  <dcterms:created xsi:type="dcterms:W3CDTF">2013-10-22T17:51:33Z</dcterms:created>
  <dcterms:modified xsi:type="dcterms:W3CDTF">2014-06-17T01:53:01Z</dcterms:modified>
</cp:coreProperties>
</file>