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62" r:id="rId2"/>
  </p:sldMasterIdLst>
  <p:notesMasterIdLst>
    <p:notesMasterId r:id="rId14"/>
  </p:notesMasterIdLst>
  <p:handoutMasterIdLst>
    <p:handoutMasterId r:id="rId15"/>
  </p:handoutMasterIdLst>
  <p:sldIdLst>
    <p:sldId id="378" r:id="rId3"/>
    <p:sldId id="380" r:id="rId4"/>
    <p:sldId id="379" r:id="rId5"/>
    <p:sldId id="381" r:id="rId6"/>
    <p:sldId id="382" r:id="rId7"/>
    <p:sldId id="383" r:id="rId8"/>
    <p:sldId id="384" r:id="rId9"/>
    <p:sldId id="385" r:id="rId10"/>
    <p:sldId id="386" r:id="rId11"/>
    <p:sldId id="387" r:id="rId12"/>
    <p:sldId id="388" r:id="rId13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ヒラギノ角ゴ Pro W3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ヒラギノ角ゴ Pro W3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ヒラギノ角ゴ Pro W3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ヒラギノ角ゴ Pro W3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ヒラギノ角ゴ Pro W3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ヒラギノ角ゴ Pro W3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ヒラギノ角ゴ Pro W3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ヒラギノ角ゴ Pro W3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ヒラギノ角ゴ Pro W3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BC00"/>
    <a:srgbClr val="0000BC"/>
    <a:srgbClr val="0000D0"/>
    <a:srgbClr val="99009B"/>
    <a:srgbClr val="AEB0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C40FAE6-55C6-43FB-82BB-79C2D4D210E3}" type="datetime1">
              <a:rPr lang="en-US"/>
              <a:pPr>
                <a:defRPr/>
              </a:pPr>
              <a:t>6/13/2014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F0FC55F-9351-41A7-9279-DAE82EB96F1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3934592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57BCF590-547A-4AB9-9432-7C678577296D}" type="datetime1">
              <a:rPr lang="en-US"/>
              <a:pPr>
                <a:defRPr/>
              </a:pPr>
              <a:t>6/13/2014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CA" noProof="0" smtClean="0"/>
              <a:t>Click to edit Master text styles</a:t>
            </a:r>
          </a:p>
          <a:p>
            <a:pPr lvl="1"/>
            <a:r>
              <a:rPr lang="en-CA" noProof="0" smtClean="0"/>
              <a:t>Second level</a:t>
            </a:r>
          </a:p>
          <a:p>
            <a:pPr lvl="2"/>
            <a:r>
              <a:rPr lang="en-CA" noProof="0" smtClean="0"/>
              <a:t>Third level</a:t>
            </a:r>
          </a:p>
          <a:p>
            <a:pPr lvl="3"/>
            <a:r>
              <a:rPr lang="en-CA" noProof="0" smtClean="0"/>
              <a:t>Fourth level</a:t>
            </a:r>
          </a:p>
          <a:p>
            <a:pPr lvl="4"/>
            <a:r>
              <a:rPr lang="en-CA" noProof="0" smtClean="0"/>
              <a:t>Fifth level</a:t>
            </a:r>
            <a:endParaRPr lang="en-U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C9635EE3-9F3E-4681-B169-EDF40606406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199358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84" charset="-128"/>
        <a:cs typeface="ヒラギノ角ゴ Pro W3" pitchFamily="-84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8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8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8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8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07072E-D699-41A9-A0A4-5AF375A3456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2266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7C35C1-DD39-4FF0-99F2-27CBF9EB12F5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7882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FA3645-F80C-4D0E-A026-24D18D9CAE0E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34041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85" tIns="45693" rIns="91385" bIns="4569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anose="02020603050405020304" pitchFamily="18" charset="0"/>
              </a:defRPr>
            </a:lvl1pPr>
          </a:lstStyle>
          <a:p>
            <a:fld id="{2860C3A3-2AE7-448B-9B4E-C06841AB985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ヒラギノ角ゴ Pro W3" pitchFamily="-84" charset="-128"/>
          <a:cs typeface="ヒラギノ角ゴ Pro W3" pitchFamily="-8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ヒラギノ角ゴ Pro W3" pitchFamily="-8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ヒラギノ角ゴ Pro W3" pitchFamily="-8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a typeface="Osaka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anose="020B0A04020102020204" pitchFamily="34" charset="0"/>
                <a:ea typeface="Osaka" charset="-128"/>
              </a:defRPr>
            </a:lvl1pPr>
          </a:lstStyle>
          <a:p>
            <a:fld id="{B293C614-9193-45EA-85BD-E061EF908D79}" type="slidenum">
              <a:rPr lang="en-US" altLang="ja-JP"/>
              <a:pPr/>
              <a:t>‹#›</a:t>
            </a:fld>
            <a:endParaRPr lang="en-US" altLang="ja-JP"/>
          </a:p>
        </p:txBody>
      </p:sp>
      <p:grpSp>
        <p:nvGrpSpPr>
          <p:cNvPr id="2052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5125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ja-JP" altLang="en-US">
                <a:latin typeface="Times New Roman" pitchFamily="18" charset="0"/>
                <a:ea typeface="Osaka" charset="-128"/>
              </a:endParaRPr>
            </a:p>
          </p:txBody>
        </p:sp>
        <p:sp>
          <p:nvSpPr>
            <p:cNvPr id="5126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Times New Roman" pitchFamily="18" charset="0"/>
                <a:ea typeface="Osaka" charset="-128"/>
              </a:endParaRPr>
            </a:p>
          </p:txBody>
        </p:sp>
        <p:sp>
          <p:nvSpPr>
            <p:cNvPr id="5127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schemeClr val="hlink"/>
                </a:solidFill>
                <a:ea typeface="Osaka" charset="-128"/>
              </a:endParaRPr>
            </a:p>
          </p:txBody>
        </p:sp>
        <p:sp>
          <p:nvSpPr>
            <p:cNvPr id="5128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schemeClr val="hlink"/>
                </a:solidFill>
                <a:ea typeface="Osaka" charset="-128"/>
              </a:endParaRPr>
            </a:p>
          </p:txBody>
        </p:sp>
        <p:sp>
          <p:nvSpPr>
            <p:cNvPr id="5129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schemeClr val="accent2"/>
                </a:solidFill>
                <a:ea typeface="Osaka" charset="-128"/>
              </a:endParaRPr>
            </a:p>
          </p:txBody>
        </p:sp>
        <p:sp>
          <p:nvSpPr>
            <p:cNvPr id="5130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schemeClr val="hlink"/>
                </a:solidFill>
                <a:ea typeface="Osaka" charset="-128"/>
              </a:endParaRPr>
            </a:p>
          </p:txBody>
        </p:sp>
        <p:sp>
          <p:nvSpPr>
            <p:cNvPr id="5131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Times New Roman" pitchFamily="18" charset="0"/>
                <a:ea typeface="Osaka" charset="-128"/>
              </a:endParaRPr>
            </a:p>
          </p:txBody>
        </p:sp>
        <p:sp>
          <p:nvSpPr>
            <p:cNvPr id="5132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schemeClr val="accent2"/>
                </a:solidFill>
                <a:ea typeface="Osaka" charset="-128"/>
              </a:endParaRPr>
            </a:p>
          </p:txBody>
        </p:sp>
        <p:sp>
          <p:nvSpPr>
            <p:cNvPr id="5133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schemeClr val="accent2"/>
                </a:solidFill>
                <a:ea typeface="Osaka" charset="-128"/>
              </a:endParaRPr>
            </a:p>
          </p:txBody>
        </p:sp>
      </p:grpSp>
      <p:sp>
        <p:nvSpPr>
          <p:cNvPr id="205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20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</a:t>
            </a:r>
            <a:r>
              <a:rPr lang="en-US" altLang="ja-JP" smtClean="0"/>
              <a:t> </a:t>
            </a:r>
            <a:r>
              <a:rPr lang="ja-JP" altLang="en-US" smtClean="0"/>
              <a:t>タイトルの書式設定</a:t>
            </a:r>
          </a:p>
        </p:txBody>
      </p:sp>
      <p:sp>
        <p:nvSpPr>
          <p:cNvPr id="2054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</a:t>
            </a:r>
            <a:r>
              <a:rPr lang="en-US" altLang="ja-JP" smtClean="0"/>
              <a:t> </a:t>
            </a:r>
            <a:r>
              <a:rPr lang="ja-JP" altLang="en-US" smtClean="0"/>
              <a:t>テキストの書式設定</a:t>
            </a:r>
            <a:endParaRPr lang="en-US" altLang="ja-JP" smtClean="0"/>
          </a:p>
          <a:p>
            <a:pPr lvl="1"/>
            <a:r>
              <a:rPr lang="ja-JP" altLang="en-US" smtClean="0"/>
              <a:t>第</a:t>
            </a:r>
            <a:r>
              <a:rPr lang="en-US" altLang="ja-JP" smtClean="0"/>
              <a:t> 2 </a:t>
            </a:r>
            <a:r>
              <a:rPr lang="ja-JP" altLang="en-US" smtClean="0"/>
              <a:t>レベル</a:t>
            </a:r>
            <a:endParaRPr lang="en-US" altLang="ja-JP" smtClean="0"/>
          </a:p>
          <a:p>
            <a:pPr lvl="2"/>
            <a:r>
              <a:rPr lang="ja-JP" altLang="en-US" smtClean="0"/>
              <a:t>第</a:t>
            </a:r>
            <a:r>
              <a:rPr lang="en-US" altLang="ja-JP" smtClean="0"/>
              <a:t> 3 </a:t>
            </a:r>
            <a:r>
              <a:rPr lang="ja-JP" altLang="en-US" smtClean="0"/>
              <a:t>レベル</a:t>
            </a:r>
            <a:endParaRPr lang="en-US" altLang="ja-JP" smtClean="0"/>
          </a:p>
          <a:p>
            <a:pPr lvl="3"/>
            <a:r>
              <a:rPr lang="ja-JP" altLang="en-US" smtClean="0"/>
              <a:t>第</a:t>
            </a:r>
            <a:r>
              <a:rPr lang="en-US" altLang="ja-JP" smtClean="0"/>
              <a:t> 4 </a:t>
            </a:r>
            <a:r>
              <a:rPr lang="ja-JP" altLang="en-US" smtClean="0"/>
              <a:t>レベル</a:t>
            </a:r>
            <a:endParaRPr lang="en-US" altLang="ja-JP" smtClean="0"/>
          </a:p>
          <a:p>
            <a:pPr lvl="4"/>
            <a:r>
              <a:rPr lang="ja-JP" altLang="en-US" smtClean="0"/>
              <a:t>第</a:t>
            </a:r>
            <a:r>
              <a:rPr lang="en-US" altLang="ja-JP" smtClean="0"/>
              <a:t> 5 </a:t>
            </a:r>
            <a:r>
              <a:rPr lang="ja-JP" altLang="en-US" smtClean="0"/>
              <a:t>レベル</a:t>
            </a:r>
          </a:p>
        </p:txBody>
      </p:sp>
      <p:sp>
        <p:nvSpPr>
          <p:cNvPr id="5136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Osaka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tx1"/>
          </a:solidFill>
          <a:latin typeface="Arial Black" pitchFamily="-108" charset="0"/>
          <a:ea typeface="Osaka" pitchFamily="-108" charset="-128"/>
          <a:cs typeface="Osaka" pitchFamily="-108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tx1"/>
          </a:solidFill>
          <a:latin typeface="Arial Black" pitchFamily="-108" charset="0"/>
          <a:ea typeface="Osaka" pitchFamily="-108" charset="-128"/>
          <a:cs typeface="Osaka" pitchFamily="-108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tx1"/>
          </a:solidFill>
          <a:latin typeface="Arial Black" pitchFamily="-108" charset="0"/>
          <a:ea typeface="Osaka" pitchFamily="-108" charset="-128"/>
          <a:cs typeface="Osaka" pitchFamily="-108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tx1"/>
          </a:solidFill>
          <a:latin typeface="Arial Black" pitchFamily="-108" charset="0"/>
          <a:ea typeface="Osaka" pitchFamily="-108" charset="-128"/>
          <a:cs typeface="Osaka" pitchFamily="-108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 Black" pitchFamily="-108" charset="0"/>
          <a:ea typeface="Osaka" pitchFamily="-108" charset="-128"/>
          <a:cs typeface="Osaka" pitchFamily="-108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 Black" pitchFamily="-108" charset="0"/>
          <a:ea typeface="Osaka" pitchFamily="-108" charset="-128"/>
          <a:cs typeface="Osaka" pitchFamily="-108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 Black" pitchFamily="-108" charset="0"/>
          <a:ea typeface="Osaka" pitchFamily="-108" charset="-128"/>
          <a:cs typeface="Osaka" pitchFamily="-108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 Black" pitchFamily="-108" charset="0"/>
          <a:ea typeface="Osaka" pitchFamily="-108" charset="-128"/>
          <a:cs typeface="Osaka" pitchFamily="-108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n"/>
        <a:defRPr kumimoji="1" sz="3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kumimoji="1" sz="20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kumimoji="1"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kumimoji="1" sz="20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kumimoji="1"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-108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-108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-108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-108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5.png"/><Relationship Id="rId3" Type="http://schemas.openxmlformats.org/officeDocument/2006/relationships/image" Target="../media/image26.png"/><Relationship Id="rId7" Type="http://schemas.openxmlformats.org/officeDocument/2006/relationships/image" Target="../media/image29.png"/><Relationship Id="rId12" Type="http://schemas.openxmlformats.org/officeDocument/2006/relationships/image" Target="../media/image3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33.png"/><Relationship Id="rId5" Type="http://schemas.openxmlformats.org/officeDocument/2006/relationships/image" Target="../media/image28.png"/><Relationship Id="rId15" Type="http://schemas.openxmlformats.org/officeDocument/2006/relationships/image" Target="../media/image37.png"/><Relationship Id="rId10" Type="http://schemas.openxmlformats.org/officeDocument/2006/relationships/image" Target="../media/image32.png"/><Relationship Id="rId4" Type="http://schemas.openxmlformats.org/officeDocument/2006/relationships/image" Target="../media/image27.jpeg"/><Relationship Id="rId9" Type="http://schemas.openxmlformats.org/officeDocument/2006/relationships/image" Target="../media/image31.png"/><Relationship Id="rId1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21.png"/><Relationship Id="rId2" Type="http://schemas.openxmlformats.org/officeDocument/2006/relationships/video" Target="file:///C:\Users\Divya\Desktop\ALTAIR\A12neww.mov" TargetMode="External"/><Relationship Id="rId1" Type="http://schemas.microsoft.com/office/2007/relationships/media" Target="file:///C:\Users\Divya\Desktop\ALTAIR\A12neww.mov" TargetMode="Externa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5075" y="1219200"/>
            <a:ext cx="1754188" cy="234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15" descr="ALTAIR2-Gondol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219200"/>
            <a:ext cx="1744663" cy="234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12" descr="prepu.jpeg"/>
          <p:cNvPicPr>
            <a:picLocks noChangeAspect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7150" y="3729038"/>
            <a:ext cx="14668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7349" name="Rectangle 21"/>
          <p:cNvSpPr>
            <a:spLocks noChangeArrowheads="1"/>
          </p:cNvSpPr>
          <p:nvPr/>
        </p:nvSpPr>
        <p:spPr bwMode="auto">
          <a:xfrm>
            <a:off x="0" y="26988"/>
            <a:ext cx="9144000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4828" tIns="47414" rIns="94828" bIns="47414" anchor="ctr"/>
          <a:lstStyle/>
          <a:p>
            <a:pPr algn="ctr" defTabSz="949325">
              <a:lnSpc>
                <a:spcPct val="90000"/>
              </a:lnSpc>
              <a:defRPr/>
            </a:pPr>
            <a:r>
              <a:rPr lang="en-US" sz="3200" b="1" i="1" dirty="0">
                <a:solidFill>
                  <a:srgbClr val="3366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sym typeface="Symbol" pitchFamily="18" charset="2"/>
              </a:rPr>
              <a:t>ALTAIR: </a:t>
            </a:r>
            <a:r>
              <a:rPr lang="en-US" sz="3200" b="1" i="1" dirty="0">
                <a:solidFill>
                  <a:srgbClr val="008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sym typeface="Symbol" pitchFamily="18" charset="2"/>
              </a:rPr>
              <a:t>Precision Photometric Calibration                     </a:t>
            </a:r>
            <a:r>
              <a:rPr lang="en-US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sym typeface="Symbol" pitchFamily="18" charset="2"/>
              </a:rPr>
              <a:t>via Low-Cost Artificial Light Sources Above the Atmosphere  </a:t>
            </a:r>
            <a:endParaRPr 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 defTabSz="949325">
              <a:defRPr/>
            </a:pP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808080"/>
                </a:outerShdw>
              </a:effectLst>
            </a:endParaRPr>
          </a:p>
          <a:p>
            <a:pPr algn="ctr" defTabSz="949325">
              <a:defRPr/>
            </a:pP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808080"/>
                </a:outerShdw>
              </a:effectLst>
            </a:endParaRPr>
          </a:p>
        </p:txBody>
      </p:sp>
      <p:sp>
        <p:nvSpPr>
          <p:cNvPr id="227350" name="Rectangle 22"/>
          <p:cNvSpPr>
            <a:spLocks noChangeArrowheads="1"/>
          </p:cNvSpPr>
          <p:nvPr/>
        </p:nvSpPr>
        <p:spPr bwMode="auto">
          <a:xfrm>
            <a:off x="-144463" y="2090738"/>
            <a:ext cx="9144001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4828" tIns="47414" rIns="94828" bIns="47414" anchor="ctr"/>
          <a:lstStyle/>
          <a:p>
            <a:pPr algn="ctr" defTabSz="949325">
              <a:lnSpc>
                <a:spcPct val="90000"/>
              </a:lnSpc>
              <a:defRPr/>
            </a:pPr>
            <a:r>
              <a:rPr lang="en-US" sz="89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sym typeface="Symbol" pitchFamily="18" charset="2"/>
              </a:rPr>
              <a:t>                    </a:t>
            </a:r>
            <a:endParaRPr lang="en-US" sz="3000" b="1" dirty="0">
              <a:solidFill>
                <a:schemeClr val="folHlink"/>
              </a:solidFill>
              <a:effectLst>
                <a:outerShdw blurRad="38100" dist="38100" dir="2700000" algn="tl">
                  <a:srgbClr val="FFFFFF"/>
                </a:outerShdw>
              </a:effectLst>
              <a:sym typeface="Symbol" pitchFamily="18" charset="2"/>
            </a:endParaRPr>
          </a:p>
          <a:p>
            <a:pPr algn="ctr" defTabSz="949325">
              <a:lnSpc>
                <a:spcPct val="90000"/>
              </a:lnSpc>
              <a:defRPr/>
            </a:pPr>
            <a:endParaRPr lang="en-US" sz="4100" b="1" dirty="0">
              <a:solidFill>
                <a:schemeClr val="folHlink"/>
              </a:solidFill>
              <a:effectLst>
                <a:outerShdw blurRad="38100" dist="38100" dir="2700000" algn="tl">
                  <a:srgbClr val="FFFFFF"/>
                </a:outerShdw>
              </a:effectLst>
              <a:sym typeface="Symbol" pitchFamily="18" charset="2"/>
            </a:endParaRPr>
          </a:p>
          <a:p>
            <a:pPr algn="ctr" defTabSz="949325">
              <a:lnSpc>
                <a:spcPct val="90000"/>
              </a:lnSpc>
              <a:defRPr/>
            </a:pPr>
            <a:endParaRPr lang="en-US" b="1" dirty="0">
              <a:solidFill>
                <a:schemeClr val="folHlink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 defTabSz="949325">
              <a:defRPr/>
            </a:pPr>
            <a:endParaRPr lang="en-US" b="1" dirty="0">
              <a:solidFill>
                <a:schemeClr val="accent2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 defTabSz="949325">
              <a:defRPr/>
            </a:pPr>
            <a:endParaRPr lang="en-US" b="1" dirty="0">
              <a:solidFill>
                <a:schemeClr val="accent2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3079" name="Picture 13" descr="ALTAIRWidebannerSmallSat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92775"/>
            <a:ext cx="9144000" cy="116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14" descr="ALTAIRv6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75" r="17273" b="20320"/>
          <a:stretch>
            <a:fillRect/>
          </a:stretch>
        </p:blipFill>
        <p:spPr bwMode="auto">
          <a:xfrm>
            <a:off x="381000" y="990600"/>
            <a:ext cx="3106738" cy="2490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1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7725" y="5459413"/>
            <a:ext cx="387350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2" name="Text Box 14"/>
          <p:cNvSpPr txBox="1">
            <a:spLocks noChangeArrowheads="1"/>
          </p:cNvSpPr>
          <p:nvPr/>
        </p:nvSpPr>
        <p:spPr bwMode="auto">
          <a:xfrm>
            <a:off x="5105400" y="4267200"/>
            <a:ext cx="1963738" cy="95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5112" tIns="42556" rIns="85112" bIns="42556">
            <a:spAutoFit/>
          </a:bodyPr>
          <a:lstStyle>
            <a:lvl1pPr defTabSz="850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 defTabSz="850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 defTabSz="850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 defTabSz="850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 defTabSz="850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defTabSz="850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defTabSz="850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defTabSz="850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defTabSz="850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pPr algn="ctr" eaLnBrk="1" hangingPunct="1">
              <a:spcAft>
                <a:spcPct val="15000"/>
              </a:spcAft>
            </a:pPr>
            <a:r>
              <a:rPr lang="en-US" altLang="en-US" b="1" dirty="0">
                <a:solidFill>
                  <a:schemeClr val="bg1"/>
                </a:solidFill>
              </a:rPr>
              <a:t>Divya Bhatnagar </a:t>
            </a:r>
          </a:p>
          <a:p>
            <a:pPr algn="ctr" eaLnBrk="1" hangingPunct="1">
              <a:spcAft>
                <a:spcPct val="15000"/>
              </a:spcAft>
            </a:pPr>
            <a:r>
              <a:rPr lang="en-US" altLang="en-US" b="1" dirty="0">
                <a:solidFill>
                  <a:schemeClr val="bg1"/>
                </a:solidFill>
              </a:rPr>
              <a:t>Univ. of Victoria</a:t>
            </a:r>
            <a:endParaRPr lang="en-US" altLang="en-US" b="1" dirty="0">
              <a:solidFill>
                <a:srgbClr val="FFFF00"/>
              </a:solidFill>
            </a:endParaRPr>
          </a:p>
        </p:txBody>
      </p:sp>
      <p:pic>
        <p:nvPicPr>
          <p:cNvPr id="3083" name="Picture 2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6"/>
          <a:stretch>
            <a:fillRect/>
          </a:stretch>
        </p:blipFill>
        <p:spPr bwMode="auto">
          <a:xfrm>
            <a:off x="7848600" y="4648200"/>
            <a:ext cx="1081088" cy="1058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1850" y="0"/>
            <a:ext cx="69215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76200" y="0"/>
            <a:ext cx="89233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4824" tIns="93600" rIns="94824" bIns="47412"/>
          <a:lstStyle/>
          <a:p>
            <a:pPr defTabSz="949325">
              <a:lnSpc>
                <a:spcPts val="3338"/>
              </a:lnSpc>
              <a:defRPr/>
            </a:pPr>
            <a:r>
              <a:rPr lang="en-US" sz="3200" b="1" i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n-US" sz="4000" b="1" i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Conclusion</a:t>
            </a:r>
            <a:endParaRPr lang="en-US" sz="40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292" name="Line 4"/>
          <p:cNvSpPr>
            <a:spLocks noChangeShapeType="1"/>
          </p:cNvSpPr>
          <p:nvPr/>
        </p:nvSpPr>
        <p:spPr bwMode="auto">
          <a:xfrm>
            <a:off x="228600" y="763588"/>
            <a:ext cx="8223250" cy="0"/>
          </a:xfrm>
          <a:prstGeom prst="line">
            <a:avLst/>
          </a:prstGeom>
          <a:noFill/>
          <a:ln w="25400">
            <a:solidFill>
              <a:srgbClr val="0000B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12293" name="Text Box 4"/>
          <p:cNvSpPr txBox="1">
            <a:spLocks noChangeArrowheads="1"/>
          </p:cNvSpPr>
          <p:nvPr/>
        </p:nvSpPr>
        <p:spPr bwMode="auto">
          <a:xfrm>
            <a:off x="457200" y="828675"/>
            <a:ext cx="8305800" cy="5164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968" tIns="44984" rIns="89968" bIns="44984">
            <a:spAutoFit/>
          </a:bodyPr>
          <a:lstStyle>
            <a:lvl1pPr marL="363538" indent="-363538" defTabSz="9001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801688" indent="-344488" defTabSz="9001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 defTabSz="9001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 defTabSz="9001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 defTabSz="9001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pPr>
              <a:spcAft>
                <a:spcPts val="1100"/>
              </a:spcAft>
              <a:buClr>
                <a:srgbClr val="FF0000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altLang="en-US" b="1" dirty="0"/>
              <a:t>Artificial sources are, in principle, able to reach up to two orders of magnitude better photometric calibration precision than any natural light sources.</a:t>
            </a:r>
          </a:p>
          <a:p>
            <a:pPr lvl="1">
              <a:spcAft>
                <a:spcPts val="700"/>
              </a:spcAft>
              <a:buClr>
                <a:srgbClr val="FF0502"/>
              </a:buClr>
            </a:pPr>
            <a:r>
              <a:rPr lang="en-US" altLang="en-US" b="1" dirty="0">
                <a:solidFill>
                  <a:srgbClr val="FF0000"/>
                </a:solidFill>
              </a:rPr>
              <a:t>1)</a:t>
            </a:r>
            <a:r>
              <a:rPr lang="en-US" altLang="en-US" dirty="0"/>
              <a:t>	Can </a:t>
            </a:r>
            <a:r>
              <a:rPr lang="en-US" altLang="en-US" b="1" i="1" dirty="0"/>
              <a:t>study them into the lab before and after use</a:t>
            </a:r>
            <a:r>
              <a:rPr lang="en-US" altLang="en-US" dirty="0"/>
              <a:t>, unlike stars.</a:t>
            </a:r>
          </a:p>
          <a:p>
            <a:pPr lvl="1">
              <a:spcAft>
                <a:spcPts val="700"/>
              </a:spcAft>
              <a:buClr>
                <a:srgbClr val="FF0502"/>
              </a:buClr>
            </a:pPr>
            <a:r>
              <a:rPr lang="en-US" altLang="en-US" b="1" dirty="0">
                <a:solidFill>
                  <a:srgbClr val="FF0000"/>
                </a:solidFill>
              </a:rPr>
              <a:t>2)</a:t>
            </a:r>
            <a:r>
              <a:rPr lang="en-US" altLang="en-US" dirty="0"/>
              <a:t>	Can </a:t>
            </a:r>
            <a:r>
              <a:rPr lang="en-US" altLang="en-US" b="1" i="1" dirty="0"/>
              <a:t>monitor them in-situ</a:t>
            </a:r>
            <a:r>
              <a:rPr lang="en-US" altLang="en-US" dirty="0"/>
              <a:t>, in real time.</a:t>
            </a:r>
          </a:p>
          <a:p>
            <a:pPr lvl="1">
              <a:spcAft>
                <a:spcPts val="700"/>
              </a:spcAft>
              <a:buClr>
                <a:srgbClr val="FF0502"/>
              </a:buClr>
            </a:pPr>
            <a:r>
              <a:rPr lang="en-US" altLang="en-US" b="1" dirty="0">
                <a:solidFill>
                  <a:srgbClr val="FF0000"/>
                </a:solidFill>
              </a:rPr>
              <a:t>3)</a:t>
            </a:r>
            <a:r>
              <a:rPr lang="en-US" altLang="en-US" dirty="0"/>
              <a:t>	Can be used to </a:t>
            </a:r>
            <a:r>
              <a:rPr lang="en-US" altLang="en-US" b="1" i="1" dirty="0"/>
              <a:t>calibrate white dwarfs </a:t>
            </a:r>
            <a:r>
              <a:rPr lang="en-US" altLang="en-US" dirty="0"/>
              <a:t>(and the Moon) very precisely, and on a detector-based standards scale.</a:t>
            </a:r>
          </a:p>
          <a:p>
            <a:pPr lvl="1">
              <a:spcAft>
                <a:spcPts val="700"/>
              </a:spcAft>
              <a:buClr>
                <a:srgbClr val="FF0502"/>
              </a:buClr>
            </a:pPr>
            <a:r>
              <a:rPr lang="en-US" altLang="en-US" b="1" dirty="0">
                <a:solidFill>
                  <a:srgbClr val="FF0000"/>
                </a:solidFill>
              </a:rPr>
              <a:t>4)</a:t>
            </a:r>
            <a:r>
              <a:rPr lang="en-US" altLang="en-US" dirty="0"/>
              <a:t>	Small balloons are </a:t>
            </a:r>
            <a:r>
              <a:rPr lang="en-US" altLang="en-US" b="1" i="1" dirty="0"/>
              <a:t>inexpensive</a:t>
            </a:r>
            <a:r>
              <a:rPr lang="en-US" altLang="en-US" dirty="0"/>
              <a:t>.</a:t>
            </a:r>
          </a:p>
          <a:p>
            <a:pPr lvl="1">
              <a:spcAft>
                <a:spcPts val="400"/>
              </a:spcAft>
              <a:buClr>
                <a:srgbClr val="FF0502"/>
              </a:buClr>
            </a:pPr>
            <a:r>
              <a:rPr lang="en-US" altLang="en-US" b="1" dirty="0">
                <a:solidFill>
                  <a:srgbClr val="FF0000"/>
                </a:solidFill>
              </a:rPr>
              <a:t>5)</a:t>
            </a:r>
            <a:r>
              <a:rPr lang="en-US" altLang="en-US" dirty="0"/>
              <a:t>	Your </a:t>
            </a:r>
            <a:r>
              <a:rPr lang="en-US" altLang="en-US" b="1" i="1" dirty="0"/>
              <a:t>choice of spectrum </a:t>
            </a:r>
            <a:r>
              <a:rPr lang="en-US" altLang="en-US" dirty="0"/>
              <a:t>&amp; color on                                             demand (including microwave! etc.),                                                       …and </a:t>
            </a:r>
            <a:r>
              <a:rPr lang="en-US" altLang="en-US" b="1" i="1" dirty="0"/>
              <a:t>brightness</a:t>
            </a:r>
            <a:r>
              <a:rPr lang="en-US" altLang="en-US" dirty="0"/>
              <a:t>, … </a:t>
            </a:r>
            <a:r>
              <a:rPr lang="en-US" altLang="en-US" b="1" i="1" dirty="0"/>
              <a:t>location</a:t>
            </a:r>
            <a:r>
              <a:rPr lang="en-US" altLang="en-US" dirty="0"/>
              <a:t> in the                                                   sky, and time of night (or day), </a:t>
            </a:r>
            <a:r>
              <a:rPr lang="en-US" altLang="en-US" dirty="0" smtClean="0"/>
              <a:t>…</a:t>
            </a:r>
            <a:endParaRPr lang="en-US" altLang="en-US" b="1" dirty="0"/>
          </a:p>
          <a:p>
            <a:pPr>
              <a:spcAft>
                <a:spcPts val="700"/>
              </a:spcAft>
              <a:buClr>
                <a:srgbClr val="FF0000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altLang="en-US" b="1" dirty="0"/>
              <a:t>This is a core program for LSST: will be a                                       primary photometry calibration method for                                         LSST </a:t>
            </a:r>
            <a:r>
              <a:rPr lang="en-US" altLang="en-US" b="1" dirty="0" err="1"/>
              <a:t>SNIa</a:t>
            </a:r>
            <a:r>
              <a:rPr lang="en-US" altLang="en-US" b="1" dirty="0"/>
              <a:t> observations.</a:t>
            </a:r>
          </a:p>
          <a:p>
            <a:pPr>
              <a:spcAft>
                <a:spcPts val="700"/>
              </a:spcAft>
              <a:buClr>
                <a:srgbClr val="FF0000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altLang="en-US" b="1" i="1" dirty="0"/>
              <a:t>MORE NEWS AND DATA FROM US SOON !!!  </a:t>
            </a:r>
          </a:p>
        </p:txBody>
      </p:sp>
      <p:pic>
        <p:nvPicPr>
          <p:cNvPr id="12294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429000"/>
            <a:ext cx="2849563" cy="284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1850" y="0"/>
            <a:ext cx="69215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3352800" cy="619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19" descr="DOE_Logo_Color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803" b="29803"/>
          <a:stretch>
            <a:fillRect/>
          </a:stretch>
        </p:blipFill>
        <p:spPr bwMode="auto">
          <a:xfrm>
            <a:off x="6964363" y="800100"/>
            <a:ext cx="601662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20" descr="lsst_trans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6025" y="584200"/>
            <a:ext cx="5556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8" name="TextBox 21"/>
          <p:cNvSpPr txBox="1">
            <a:spLocks noChangeArrowheads="1"/>
          </p:cNvSpPr>
          <p:nvPr/>
        </p:nvSpPr>
        <p:spPr bwMode="auto">
          <a:xfrm>
            <a:off x="3657600" y="-20638"/>
            <a:ext cx="3581400" cy="6616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pPr algn="ctr" eaLnBrk="1" hangingPunct="1"/>
            <a:endParaRPr lang="en-US" altLang="en-US" sz="800">
              <a:cs typeface="Arial" panose="020B0604020202020204" pitchFamily="34" charset="0"/>
            </a:endParaRPr>
          </a:p>
          <a:p>
            <a:pPr algn="ctr" eaLnBrk="1" hangingPunct="1"/>
            <a:endParaRPr lang="en-US" altLang="en-US" sz="800">
              <a:cs typeface="Arial" panose="020B0604020202020204" pitchFamily="34" charset="0"/>
            </a:endParaRPr>
          </a:p>
          <a:p>
            <a:pPr algn="ctr" eaLnBrk="1" hangingPunct="1"/>
            <a:endParaRPr lang="en-US" altLang="en-US" sz="800">
              <a:cs typeface="Arial" panose="020B0604020202020204" pitchFamily="34" charset="0"/>
            </a:endParaRPr>
          </a:p>
          <a:p>
            <a:pPr algn="ctr" eaLnBrk="1" hangingPunct="1"/>
            <a:endParaRPr lang="en-US" altLang="en-US" sz="800">
              <a:cs typeface="Arial" panose="020B0604020202020204" pitchFamily="34" charset="0"/>
            </a:endParaRPr>
          </a:p>
          <a:p>
            <a:pPr algn="ctr" eaLnBrk="1" hangingPunct="1"/>
            <a:endParaRPr lang="en-US" altLang="en-US" sz="800">
              <a:cs typeface="Arial" panose="020B0604020202020204" pitchFamily="34" charset="0"/>
            </a:endParaRPr>
          </a:p>
          <a:p>
            <a:pPr algn="ctr" eaLnBrk="1" hangingPunct="1"/>
            <a:endParaRPr lang="en-US" altLang="en-US" sz="800">
              <a:cs typeface="Arial" panose="020B0604020202020204" pitchFamily="34" charset="0"/>
            </a:endParaRPr>
          </a:p>
          <a:p>
            <a:pPr algn="ctr" eaLnBrk="1" hangingPunct="1"/>
            <a:endParaRPr lang="en-US" altLang="en-US" sz="800">
              <a:cs typeface="Arial" panose="020B0604020202020204" pitchFamily="34" charset="0"/>
            </a:endParaRPr>
          </a:p>
          <a:p>
            <a:pPr algn="ctr" eaLnBrk="1" hangingPunct="1"/>
            <a:endParaRPr lang="en-US" altLang="en-US" sz="800">
              <a:cs typeface="Arial" panose="020B0604020202020204" pitchFamily="34" charset="0"/>
            </a:endParaRPr>
          </a:p>
          <a:p>
            <a:pPr algn="ctr" eaLnBrk="1" hangingPunct="1"/>
            <a:endParaRPr lang="en-US" altLang="en-US" sz="800">
              <a:cs typeface="Arial" panose="020B0604020202020204" pitchFamily="34" charset="0"/>
            </a:endParaRPr>
          </a:p>
          <a:p>
            <a:pPr algn="ctr" eaLnBrk="1" hangingPunct="1"/>
            <a:r>
              <a:rPr lang="en-US" altLang="en-US" sz="1600">
                <a:solidFill>
                  <a:srgbClr val="FF0000"/>
                </a:solidFill>
                <a:cs typeface="Arial" panose="020B0604020202020204" pitchFamily="34" charset="0"/>
              </a:rPr>
              <a:t>Yorke Brown</a:t>
            </a:r>
            <a:r>
              <a:rPr lang="en-US" altLang="en-US" sz="1600">
                <a:cs typeface="Arial" panose="020B0604020202020204" pitchFamily="34" charset="0"/>
              </a:rPr>
              <a:t>, Max Fagin, Cynthia Tan, Waad Kahouli</a:t>
            </a:r>
          </a:p>
          <a:p>
            <a:pPr algn="ctr" eaLnBrk="1" hangingPunct="1"/>
            <a:r>
              <a:rPr lang="en-US" altLang="en-US" sz="1600" i="1">
                <a:cs typeface="Arial" panose="020B0604020202020204" pitchFamily="34" charset="0"/>
              </a:rPr>
              <a:t>Dartmouth</a:t>
            </a:r>
          </a:p>
          <a:p>
            <a:pPr algn="ctr" eaLnBrk="1" hangingPunct="1"/>
            <a:endParaRPr lang="en-US" altLang="en-US" sz="800">
              <a:solidFill>
                <a:srgbClr val="FF0000"/>
              </a:solidFill>
              <a:cs typeface="Arial" panose="020B0604020202020204" pitchFamily="34" charset="0"/>
            </a:endParaRPr>
          </a:p>
          <a:p>
            <a:pPr algn="ctr" eaLnBrk="1" hangingPunct="1"/>
            <a:r>
              <a:rPr lang="en-US" altLang="en-US" sz="1600">
                <a:solidFill>
                  <a:srgbClr val="FF0000"/>
                </a:solidFill>
                <a:cs typeface="Arial" panose="020B0604020202020204" pitchFamily="34" charset="0"/>
              </a:rPr>
              <a:t>Arnold Gaertner, Jeff Lundeen</a:t>
            </a:r>
          </a:p>
          <a:p>
            <a:pPr algn="ctr" eaLnBrk="1" hangingPunct="1"/>
            <a:r>
              <a:rPr lang="en-US" altLang="en-US" sz="1600" i="1">
                <a:cs typeface="Arial" panose="020B0604020202020204" pitchFamily="34" charset="0"/>
              </a:rPr>
              <a:t>NRC-INMS</a:t>
            </a:r>
          </a:p>
          <a:p>
            <a:pPr algn="ctr" eaLnBrk="1" hangingPunct="1"/>
            <a:endParaRPr lang="en-US" altLang="en-US" sz="800" i="1">
              <a:cs typeface="Arial" panose="020B0604020202020204" pitchFamily="34" charset="0"/>
            </a:endParaRPr>
          </a:p>
          <a:p>
            <a:pPr algn="ctr" eaLnBrk="1" hangingPunct="1"/>
            <a:r>
              <a:rPr lang="en-US" altLang="en-US" sz="1600">
                <a:solidFill>
                  <a:srgbClr val="FF0000"/>
                </a:solidFill>
                <a:cs typeface="Arial" panose="020B0604020202020204" pitchFamily="34" charset="0"/>
              </a:rPr>
              <a:t>Matt Dobbs, </a:t>
            </a:r>
            <a:r>
              <a:rPr lang="en-US" altLang="en-US" sz="1600">
                <a:solidFill>
                  <a:srgbClr val="000000"/>
                </a:solidFill>
                <a:cs typeface="Arial" panose="020B0604020202020204" pitchFamily="34" charset="0"/>
              </a:rPr>
              <a:t>Khoi Nam, Nate Long</a:t>
            </a:r>
          </a:p>
          <a:p>
            <a:pPr algn="ctr" eaLnBrk="1" hangingPunct="1"/>
            <a:r>
              <a:rPr lang="en-US" altLang="en-US" sz="1600" i="1">
                <a:solidFill>
                  <a:srgbClr val="000000"/>
                </a:solidFill>
                <a:cs typeface="Arial" panose="020B0604020202020204" pitchFamily="34" charset="0"/>
              </a:rPr>
              <a:t>McGill</a:t>
            </a:r>
          </a:p>
          <a:p>
            <a:pPr algn="ctr" eaLnBrk="1" hangingPunct="1"/>
            <a:endParaRPr lang="en-US" altLang="en-US" sz="80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 algn="ctr" eaLnBrk="1" hangingPunct="1"/>
            <a:r>
              <a:rPr lang="en-US" altLang="en-US" sz="1600">
                <a:solidFill>
                  <a:srgbClr val="FF0000"/>
                </a:solidFill>
                <a:cs typeface="Arial" panose="020B0604020202020204" pitchFamily="34" charset="0"/>
              </a:rPr>
              <a:t>Keith Vanderlinde, Ray Carlberg</a:t>
            </a:r>
          </a:p>
          <a:p>
            <a:pPr algn="ctr" eaLnBrk="1" hangingPunct="1"/>
            <a:r>
              <a:rPr lang="en-US" altLang="en-US" sz="1600" i="1">
                <a:solidFill>
                  <a:srgbClr val="000000"/>
                </a:solidFill>
                <a:cs typeface="Arial" panose="020B0604020202020204" pitchFamily="34" charset="0"/>
              </a:rPr>
              <a:t>Toronto</a:t>
            </a:r>
          </a:p>
          <a:p>
            <a:pPr algn="ctr" eaLnBrk="1" hangingPunct="1"/>
            <a:endParaRPr lang="en-US" altLang="en-US" sz="80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 algn="ctr" eaLnBrk="1" hangingPunct="1"/>
            <a:r>
              <a:rPr lang="en-US" altLang="en-US" sz="1600">
                <a:solidFill>
                  <a:srgbClr val="FF0000"/>
                </a:solidFill>
                <a:cs typeface="Arial" panose="020B0604020202020204" pitchFamily="34" charset="0"/>
              </a:rPr>
              <a:t>Christopher Stubbs</a:t>
            </a:r>
            <a:r>
              <a:rPr lang="en-US" altLang="en-US" sz="1600">
                <a:cs typeface="Arial" panose="020B0604020202020204" pitchFamily="34" charset="0"/>
              </a:rPr>
              <a:t>, Peter Doherty, William High, Isaac Shivvers</a:t>
            </a:r>
          </a:p>
          <a:p>
            <a:pPr algn="ctr" eaLnBrk="1" hangingPunct="1"/>
            <a:r>
              <a:rPr lang="en-US" altLang="en-US" sz="1600" i="1">
                <a:cs typeface="Arial" panose="020B0604020202020204" pitchFamily="34" charset="0"/>
              </a:rPr>
              <a:t>Harvard</a:t>
            </a:r>
          </a:p>
          <a:p>
            <a:pPr algn="ctr" eaLnBrk="1" hangingPunct="1"/>
            <a:endParaRPr lang="en-US" altLang="en-US" sz="800">
              <a:cs typeface="Arial" panose="020B0604020202020204" pitchFamily="34" charset="0"/>
            </a:endParaRPr>
          </a:p>
          <a:p>
            <a:pPr algn="ctr" eaLnBrk="1" hangingPunct="1"/>
            <a:r>
              <a:rPr lang="en-US" altLang="en-US" sz="1600">
                <a:solidFill>
                  <a:srgbClr val="FF0000"/>
                </a:solidFill>
                <a:cs typeface="Arial" panose="020B0604020202020204" pitchFamily="34" charset="0"/>
              </a:rPr>
              <a:t>Keith Lykke</a:t>
            </a:r>
            <a:r>
              <a:rPr lang="en-US" altLang="en-US" sz="1600">
                <a:cs typeface="Arial" panose="020B0604020202020204" pitchFamily="34" charset="0"/>
              </a:rPr>
              <a:t>, </a:t>
            </a:r>
            <a:r>
              <a:rPr lang="en-US" altLang="en-US" sz="1600">
                <a:solidFill>
                  <a:srgbClr val="FF0000"/>
                </a:solidFill>
                <a:cs typeface="Arial" panose="020B0604020202020204" pitchFamily="34" charset="0"/>
              </a:rPr>
              <a:t>Steven Brown</a:t>
            </a:r>
            <a:r>
              <a:rPr lang="en-US" altLang="en-US" sz="1600">
                <a:cs typeface="Arial" panose="020B0604020202020204" pitchFamily="34" charset="0"/>
              </a:rPr>
              <a:t>, </a:t>
            </a:r>
            <a:r>
              <a:rPr lang="en-US" altLang="en-US" sz="1600">
                <a:solidFill>
                  <a:srgbClr val="FF0502"/>
                </a:solidFill>
                <a:cs typeface="Arial" panose="020B0604020202020204" pitchFamily="34" charset="0"/>
              </a:rPr>
              <a:t>Claire Cramer</a:t>
            </a:r>
            <a:r>
              <a:rPr lang="en-US" altLang="en-US" sz="1600">
                <a:cs typeface="Arial" panose="020B0604020202020204" pitchFamily="34" charset="0"/>
              </a:rPr>
              <a:t>, </a:t>
            </a:r>
            <a:r>
              <a:rPr lang="en-US" altLang="en-US" sz="1600">
                <a:solidFill>
                  <a:srgbClr val="FF0000"/>
                </a:solidFill>
                <a:cs typeface="Arial" panose="020B0604020202020204" pitchFamily="34" charset="0"/>
              </a:rPr>
              <a:t>John Woodward</a:t>
            </a:r>
          </a:p>
          <a:p>
            <a:pPr algn="ctr" eaLnBrk="1" hangingPunct="1"/>
            <a:r>
              <a:rPr lang="en-US" altLang="en-US" sz="1600" i="1">
                <a:cs typeface="Arial" panose="020B0604020202020204" pitchFamily="34" charset="0"/>
              </a:rPr>
              <a:t>NIST  </a:t>
            </a:r>
          </a:p>
          <a:p>
            <a:pPr algn="ctr" eaLnBrk="1" hangingPunct="1"/>
            <a:endParaRPr lang="en-US" altLang="en-US" sz="800" i="1">
              <a:cs typeface="Arial" panose="020B0604020202020204" pitchFamily="34" charset="0"/>
            </a:endParaRPr>
          </a:p>
          <a:p>
            <a:pPr algn="ctr" eaLnBrk="1" hangingPunct="1"/>
            <a:r>
              <a:rPr lang="en-US" altLang="en-US" sz="1600">
                <a:solidFill>
                  <a:srgbClr val="FF0000"/>
                </a:solidFill>
                <a:cs typeface="Arial" panose="020B0604020202020204" pitchFamily="34" charset="0"/>
              </a:rPr>
              <a:t>Justin Albert</a:t>
            </a:r>
            <a:r>
              <a:rPr lang="en-US" altLang="en-US" sz="1600">
                <a:cs typeface="Arial" panose="020B0604020202020204" pitchFamily="34" charset="0"/>
              </a:rPr>
              <a:t>, Karun Thanjavur, Paul Kovacs, Divya Bhatnagar, Ryan Thomas</a:t>
            </a:r>
          </a:p>
          <a:p>
            <a:pPr algn="ctr" eaLnBrk="1" hangingPunct="1"/>
            <a:r>
              <a:rPr lang="en-US" altLang="en-US" sz="1600" i="1">
                <a:cs typeface="Arial" panose="020B0604020202020204" pitchFamily="34" charset="0"/>
              </a:rPr>
              <a:t>Univ. of Victoria</a:t>
            </a:r>
          </a:p>
          <a:p>
            <a:pPr algn="ctr" eaLnBrk="1" hangingPunct="1"/>
            <a:endParaRPr lang="en-US" altLang="en-US" sz="1600" i="1">
              <a:cs typeface="Arial" panose="020B0604020202020204" pitchFamily="34" charset="0"/>
            </a:endParaRPr>
          </a:p>
        </p:txBody>
      </p:sp>
      <p:pic>
        <p:nvPicPr>
          <p:cNvPr id="13319" name="Picture 1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38" y="5583238"/>
            <a:ext cx="698500" cy="839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4876800"/>
            <a:ext cx="1241425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1" name="Picture 1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84" b="2257"/>
          <a:stretch>
            <a:fillRect/>
          </a:stretch>
        </p:blipFill>
        <p:spPr bwMode="auto">
          <a:xfrm>
            <a:off x="7472363" y="3979863"/>
            <a:ext cx="754062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2" name="TextBox 20"/>
          <p:cNvSpPr txBox="1">
            <a:spLocks noChangeArrowheads="1"/>
          </p:cNvSpPr>
          <p:nvPr/>
        </p:nvSpPr>
        <p:spPr bwMode="auto">
          <a:xfrm>
            <a:off x="7539038" y="2260600"/>
            <a:ext cx="1603375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pPr algn="dist" eaLnBrk="1" hangingPunct="1">
              <a:lnSpc>
                <a:spcPts val="975"/>
              </a:lnSpc>
            </a:pPr>
            <a:r>
              <a:rPr lang="en-US" altLang="en-US" sz="900" b="1">
                <a:cs typeface="Arial" panose="020B0604020202020204" pitchFamily="34" charset="0"/>
              </a:rPr>
              <a:t>NRC Institute for National Measurement Standards</a:t>
            </a:r>
          </a:p>
        </p:txBody>
      </p:sp>
      <p:pic>
        <p:nvPicPr>
          <p:cNvPr id="13323" name="Picture 1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9038" y="1292225"/>
            <a:ext cx="620712" cy="71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4" name="Picture 21" descr="nrc_logo_150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5938" y="2216150"/>
            <a:ext cx="6858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5" name="Picture 22" descr="McGill_Wordmark_150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9775" y="2779713"/>
            <a:ext cx="1325563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6" name="Picture 23" descr="UofT_Logo_150-1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4213" y="3140075"/>
            <a:ext cx="1628775" cy="76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7" name="TextBox 21"/>
          <p:cNvSpPr txBox="1">
            <a:spLocks noChangeArrowheads="1"/>
          </p:cNvSpPr>
          <p:nvPr/>
        </p:nvSpPr>
        <p:spPr bwMode="auto">
          <a:xfrm>
            <a:off x="3654425" y="88900"/>
            <a:ext cx="26638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pPr algn="ctr" eaLnBrk="1" hangingPunct="1"/>
            <a:r>
              <a:rPr lang="en-US" altLang="en-US" b="1" i="1" u="sng">
                <a:solidFill>
                  <a:srgbClr val="000000"/>
                </a:solidFill>
                <a:cs typeface="Arial" panose="020B0604020202020204" pitchFamily="34" charset="0"/>
              </a:rPr>
              <a:t>Funding graciously provided by:</a:t>
            </a:r>
          </a:p>
        </p:txBody>
      </p:sp>
      <p:pic>
        <p:nvPicPr>
          <p:cNvPr id="13328" name="Picture 1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6425" y="26988"/>
            <a:ext cx="887413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9" name="Picture 16" descr="Csa-asc_logo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1100" y="-4763"/>
            <a:ext cx="566738" cy="5667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30" name="Picture 17" descr="Nserc_logo_150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4413" y="585788"/>
            <a:ext cx="733425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Rectangle 35"/>
          <p:cNvSpPr/>
          <p:nvPr/>
        </p:nvSpPr>
        <p:spPr>
          <a:xfrm>
            <a:off x="3844925" y="-52388"/>
            <a:ext cx="4314825" cy="1042988"/>
          </a:xfrm>
          <a:prstGeom prst="rect">
            <a:avLst/>
          </a:prstGeom>
          <a:noFill/>
          <a:ln w="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ヒラギノ角ゴ Pro W3" charset="-128"/>
            </a:endParaRPr>
          </a:p>
        </p:txBody>
      </p:sp>
      <p:pic>
        <p:nvPicPr>
          <p:cNvPr id="13332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6425" y="519113"/>
            <a:ext cx="63341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50" name="Rectangle 22"/>
          <p:cNvSpPr>
            <a:spLocks noChangeArrowheads="1"/>
          </p:cNvSpPr>
          <p:nvPr/>
        </p:nvSpPr>
        <p:spPr bwMode="auto">
          <a:xfrm>
            <a:off x="-144463" y="2090738"/>
            <a:ext cx="9144001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4828" tIns="47414" rIns="94828" bIns="47414" anchor="ctr"/>
          <a:lstStyle/>
          <a:p>
            <a:pPr algn="ctr" defTabSz="949325">
              <a:lnSpc>
                <a:spcPct val="90000"/>
              </a:lnSpc>
              <a:defRPr/>
            </a:pPr>
            <a:r>
              <a:rPr lang="en-US" sz="89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                    </a:t>
            </a:r>
            <a:endParaRPr lang="en-US" sz="3000" b="1" dirty="0"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  <a:sym typeface="Symbol" pitchFamily="18" charset="2"/>
            </a:endParaRPr>
          </a:p>
          <a:p>
            <a:pPr algn="ctr" defTabSz="949325">
              <a:lnSpc>
                <a:spcPct val="90000"/>
              </a:lnSpc>
              <a:defRPr/>
            </a:pPr>
            <a:endParaRPr lang="en-US" sz="4100" b="1" dirty="0"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  <a:sym typeface="Symbol" pitchFamily="18" charset="2"/>
            </a:endParaRPr>
          </a:p>
          <a:p>
            <a:pPr algn="ctr" defTabSz="949325">
              <a:lnSpc>
                <a:spcPct val="90000"/>
              </a:lnSpc>
              <a:defRPr/>
            </a:pPr>
            <a:endParaRPr lang="en-US" b="1" dirty="0"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defTabSz="949325">
              <a:defRPr/>
            </a:pPr>
            <a:endParaRPr lang="en-US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defTabSz="949325">
              <a:defRPr/>
            </a:pPr>
            <a:endParaRPr lang="en-US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4099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1850" y="0"/>
            <a:ext cx="69215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228600" y="0"/>
            <a:ext cx="859313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4824" tIns="47412" rIns="94824" bIns="47412" anchor="ctr"/>
          <a:lstStyle/>
          <a:p>
            <a:pPr defTabSz="949325">
              <a:defRPr/>
            </a:pPr>
            <a:r>
              <a:rPr lang="en-US" sz="2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Our Story so far ……. </a:t>
            </a:r>
            <a:endParaRPr lang="en-US" sz="22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01" name="Line 4"/>
          <p:cNvSpPr>
            <a:spLocks noChangeShapeType="1"/>
          </p:cNvSpPr>
          <p:nvPr/>
        </p:nvSpPr>
        <p:spPr bwMode="auto">
          <a:xfrm>
            <a:off x="228600" y="871538"/>
            <a:ext cx="8223250" cy="0"/>
          </a:xfrm>
          <a:prstGeom prst="line">
            <a:avLst/>
          </a:prstGeom>
          <a:noFill/>
          <a:ln w="25400">
            <a:solidFill>
              <a:srgbClr val="0000B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IN" dirty="0"/>
          </a:p>
        </p:txBody>
      </p:sp>
      <p:sp>
        <p:nvSpPr>
          <p:cNvPr id="4102" name="Rectangle 14"/>
          <p:cNvSpPr>
            <a:spLocks noChangeArrowheads="1"/>
          </p:cNvSpPr>
          <p:nvPr/>
        </p:nvSpPr>
        <p:spPr bwMode="auto">
          <a:xfrm>
            <a:off x="228600" y="1352550"/>
            <a:ext cx="4572000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pPr eaLnBrk="1" hangingPunct="1"/>
            <a:endParaRPr lang="en-IN" altLang="en-US" dirty="0"/>
          </a:p>
          <a:p>
            <a:pPr eaLnBrk="1" hangingPunct="1"/>
            <a:r>
              <a:rPr lang="en-IN" altLang="en-US" dirty="0"/>
              <a:t>Supernova surveys in the 1990s revealed that the H</a:t>
            </a:r>
            <a:r>
              <a:rPr lang="en-IN" altLang="en-US" dirty="0" smtClean="0"/>
              <a:t>ubble expansion </a:t>
            </a:r>
            <a:r>
              <a:rPr lang="en-IN" altLang="en-US" dirty="0"/>
              <a:t>is accelerating.</a:t>
            </a:r>
          </a:p>
          <a:p>
            <a:pPr eaLnBrk="1" hangingPunct="1"/>
            <a:endParaRPr lang="en-IN" altLang="en-US" dirty="0"/>
          </a:p>
          <a:p>
            <a:pPr eaLnBrk="1" hangingPunct="1"/>
            <a:endParaRPr lang="en-IN" altLang="en-US" dirty="0"/>
          </a:p>
          <a:p>
            <a:pPr eaLnBrk="1" hangingPunct="1"/>
            <a:r>
              <a:rPr lang="en-IN" altLang="en-US" dirty="0"/>
              <a:t>The acceleration is caused by mysterious “dark energy.” </a:t>
            </a:r>
          </a:p>
          <a:p>
            <a:pPr eaLnBrk="1" hangingPunct="1"/>
            <a:endParaRPr lang="en-IN" altLang="en-US" dirty="0"/>
          </a:p>
          <a:p>
            <a:pPr eaLnBrk="1" hangingPunct="1"/>
            <a:endParaRPr lang="en-IN" altLang="en-US" dirty="0"/>
          </a:p>
          <a:p>
            <a:pPr eaLnBrk="1" hangingPunct="1"/>
            <a:r>
              <a:rPr lang="en-IN" altLang="en-US" dirty="0"/>
              <a:t>The challenge of the 1990s was </a:t>
            </a:r>
            <a:r>
              <a:rPr lang="en-IN" altLang="en-US" dirty="0" smtClean="0"/>
              <a:t>supernova statistics</a:t>
            </a:r>
            <a:r>
              <a:rPr lang="en-IN" altLang="en-US" dirty="0"/>
              <a:t>; the challenge of today is to measure </a:t>
            </a:r>
            <a:r>
              <a:rPr lang="en-IN" altLang="en-US" dirty="0" smtClean="0"/>
              <a:t>Supernova flux </a:t>
            </a:r>
            <a:r>
              <a:rPr lang="en-IN" altLang="en-US" dirty="0"/>
              <a:t>at better than 1% precision. </a:t>
            </a:r>
          </a:p>
          <a:p>
            <a:pPr eaLnBrk="1" hangingPunct="1"/>
            <a:endParaRPr lang="en-IN" altLang="en-US" dirty="0"/>
          </a:p>
          <a:p>
            <a:pPr eaLnBrk="1" hangingPunct="1"/>
            <a:endParaRPr lang="en-IN" altLang="en-US" dirty="0"/>
          </a:p>
          <a:p>
            <a:pPr eaLnBrk="1" hangingPunct="1"/>
            <a:r>
              <a:rPr lang="en-IN" altLang="en-US" i="1" dirty="0"/>
              <a:t>Calibration is the critical item for further progress in supernova surveys. </a:t>
            </a:r>
          </a:p>
          <a:p>
            <a:pPr eaLnBrk="1" hangingPunct="1"/>
            <a:endParaRPr lang="en-IN" altLang="en-US" dirty="0"/>
          </a:p>
        </p:txBody>
      </p:sp>
      <p:pic>
        <p:nvPicPr>
          <p:cNvPr id="4103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914400"/>
            <a:ext cx="4198938" cy="580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50" name="Rectangle 22"/>
          <p:cNvSpPr>
            <a:spLocks noChangeArrowheads="1"/>
          </p:cNvSpPr>
          <p:nvPr/>
        </p:nvSpPr>
        <p:spPr bwMode="auto">
          <a:xfrm>
            <a:off x="-144463" y="2090738"/>
            <a:ext cx="9144001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4828" tIns="47414" rIns="94828" bIns="47414" anchor="ctr"/>
          <a:lstStyle/>
          <a:p>
            <a:pPr algn="ctr" defTabSz="949325">
              <a:lnSpc>
                <a:spcPct val="90000"/>
              </a:lnSpc>
              <a:defRPr/>
            </a:pPr>
            <a:r>
              <a:rPr lang="en-US" sz="89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                    </a:t>
            </a:r>
            <a:endParaRPr lang="en-US" sz="3000" b="1" dirty="0"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  <a:sym typeface="Symbol" pitchFamily="18" charset="2"/>
            </a:endParaRPr>
          </a:p>
          <a:p>
            <a:pPr algn="ctr" defTabSz="949325">
              <a:lnSpc>
                <a:spcPct val="90000"/>
              </a:lnSpc>
              <a:defRPr/>
            </a:pPr>
            <a:endParaRPr lang="en-US" sz="4100" b="1" dirty="0"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  <a:sym typeface="Symbol" pitchFamily="18" charset="2"/>
            </a:endParaRPr>
          </a:p>
          <a:p>
            <a:pPr algn="ctr" defTabSz="949325">
              <a:lnSpc>
                <a:spcPct val="90000"/>
              </a:lnSpc>
              <a:defRPr/>
            </a:pPr>
            <a:endParaRPr lang="en-US" b="1" dirty="0"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defTabSz="949325">
              <a:defRPr/>
            </a:pPr>
            <a:endParaRPr lang="en-US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defTabSz="949325">
              <a:defRPr/>
            </a:pPr>
            <a:endParaRPr lang="en-US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5123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1850" y="0"/>
            <a:ext cx="69215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228600" y="0"/>
            <a:ext cx="87709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4824" tIns="47412" rIns="94824" bIns="47412" anchor="ctr"/>
          <a:lstStyle/>
          <a:p>
            <a:pPr defTabSz="949325">
              <a:lnSpc>
                <a:spcPts val="3338"/>
              </a:lnSpc>
              <a:defRPr/>
            </a:pPr>
            <a:r>
              <a:rPr lang="en-US" sz="1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Uncertainty on supernova photometry </a:t>
            </a:r>
            <a:r>
              <a:rPr lang="en-US" sz="36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COMPLETELY  DOMINATES</a:t>
            </a:r>
            <a:r>
              <a:rPr lang="en-US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</a:t>
            </a:r>
            <a:r>
              <a:rPr lang="en-US" sz="1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both present &amp; future </a:t>
            </a:r>
            <a:r>
              <a:rPr lang="en-US" sz="14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SNIa</a:t>
            </a:r>
            <a:r>
              <a:rPr lang="en-US" sz="14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dark energy measurements</a:t>
            </a:r>
            <a:endParaRPr lang="en-US" sz="14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125" name="Line 4"/>
          <p:cNvSpPr>
            <a:spLocks noChangeShapeType="1"/>
          </p:cNvSpPr>
          <p:nvPr/>
        </p:nvSpPr>
        <p:spPr bwMode="auto">
          <a:xfrm>
            <a:off x="228600" y="871538"/>
            <a:ext cx="8223250" cy="0"/>
          </a:xfrm>
          <a:prstGeom prst="line">
            <a:avLst/>
          </a:prstGeom>
          <a:noFill/>
          <a:ln w="25400">
            <a:solidFill>
              <a:srgbClr val="0000B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5126" name="Text Box 16"/>
          <p:cNvSpPr txBox="1">
            <a:spLocks noChangeArrowheads="1"/>
          </p:cNvSpPr>
          <p:nvPr/>
        </p:nvSpPr>
        <p:spPr bwMode="auto">
          <a:xfrm>
            <a:off x="412750" y="2397125"/>
            <a:ext cx="2143125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5112" tIns="42556" rIns="85112" bIns="42556">
            <a:spAutoFit/>
          </a:bodyPr>
          <a:lstStyle>
            <a:lvl1pPr defTabSz="850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 defTabSz="850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 defTabSz="850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 defTabSz="850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 defTabSz="850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defTabSz="850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defTabSz="850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defTabSz="850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defTabSz="850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pPr eaLnBrk="1" hangingPunct="1"/>
            <a:r>
              <a:rPr lang="en-US" altLang="en-US" sz="1600" b="1" i="1"/>
              <a:t>SNLS:</a:t>
            </a:r>
            <a:r>
              <a:rPr lang="en-US" altLang="en-US" sz="1600" i="1"/>
              <a:t> Conley et al (2011), ApJS </a:t>
            </a:r>
            <a:r>
              <a:rPr lang="en-US" altLang="en-US" sz="1600" b="1" i="1"/>
              <a:t>192</a:t>
            </a:r>
            <a:r>
              <a:rPr lang="en-US" altLang="en-US" sz="1600" i="1"/>
              <a:t>, 1:</a:t>
            </a:r>
            <a:endParaRPr lang="en-US" altLang="en-US" sz="1600"/>
          </a:p>
        </p:txBody>
      </p:sp>
      <p:pic>
        <p:nvPicPr>
          <p:cNvPr id="5127" name="Picture 25" descr="Screen Shot 2014-06-04 at 2.11.5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226"/>
          <a:stretch>
            <a:fillRect/>
          </a:stretch>
        </p:blipFill>
        <p:spPr bwMode="auto">
          <a:xfrm>
            <a:off x="2374900" y="979488"/>
            <a:ext cx="5895975" cy="546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Oval 26"/>
          <p:cNvSpPr/>
          <p:nvPr/>
        </p:nvSpPr>
        <p:spPr>
          <a:xfrm>
            <a:off x="6465888" y="1631950"/>
            <a:ext cx="454025" cy="1050925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ヒラギノ角ゴ Pro W3" charset="-128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2667000" y="1905000"/>
            <a:ext cx="1246188" cy="777875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ヒラギノ角ゴ Pro W3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2" name="AutoShape 20"/>
          <p:cNvCxnSpPr>
            <a:cxnSpLocks noChangeShapeType="1"/>
          </p:cNvCxnSpPr>
          <p:nvPr/>
        </p:nvCxnSpPr>
        <p:spPr bwMode="auto">
          <a:xfrm rot="10800000" flipV="1">
            <a:off x="3962400" y="3488400"/>
            <a:ext cx="427908" cy="419101"/>
          </a:xfrm>
          <a:prstGeom prst="straightConnector1">
            <a:avLst/>
          </a:prstGeom>
          <a:noFill/>
          <a:ln w="41275" cap="flat">
            <a:gradFill flip="none" rotWithShape="1">
              <a:gsLst>
                <a:gs pos="20000">
                  <a:srgbClr val="FF0000"/>
                </a:gs>
                <a:gs pos="71000">
                  <a:srgbClr val="0000FF"/>
                </a:gs>
                <a:gs pos="30000">
                  <a:srgbClr val="FFFF00"/>
                </a:gs>
                <a:gs pos="46000">
                  <a:srgbClr val="00BC00"/>
                </a:gs>
              </a:gsLst>
              <a:lin ang="5400000" scaled="0"/>
              <a:tileRect/>
            </a:gradFill>
            <a:round/>
            <a:headEnd/>
            <a:tailEnd type="arrow" w="lg" len="lg"/>
          </a:ln>
        </p:spPr>
      </p:cxnSp>
      <p:grpSp>
        <p:nvGrpSpPr>
          <p:cNvPr id="6147" name="Group 79"/>
          <p:cNvGrpSpPr>
            <a:grpSpLocks/>
          </p:cNvGrpSpPr>
          <p:nvPr/>
        </p:nvGrpSpPr>
        <p:grpSpPr bwMode="auto">
          <a:xfrm>
            <a:off x="4702175" y="4114800"/>
            <a:ext cx="1808163" cy="1219200"/>
            <a:chOff x="2934" y="2592"/>
            <a:chExt cx="1139" cy="768"/>
          </a:xfrm>
        </p:grpSpPr>
        <p:sp>
          <p:nvSpPr>
            <p:cNvPr id="6203" name="Line 69"/>
            <p:cNvSpPr>
              <a:spLocks noChangeShapeType="1"/>
            </p:cNvSpPr>
            <p:nvPr/>
          </p:nvSpPr>
          <p:spPr bwMode="auto">
            <a:xfrm flipV="1">
              <a:off x="2934" y="2592"/>
              <a:ext cx="0" cy="76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grpSp>
          <p:nvGrpSpPr>
            <p:cNvPr id="6204" name="Group 78"/>
            <p:cNvGrpSpPr>
              <a:grpSpLocks/>
            </p:cNvGrpSpPr>
            <p:nvPr/>
          </p:nvGrpSpPr>
          <p:grpSpPr bwMode="auto">
            <a:xfrm>
              <a:off x="2965" y="2592"/>
              <a:ext cx="1108" cy="483"/>
              <a:chOff x="2965" y="2592"/>
              <a:chExt cx="1108" cy="483"/>
            </a:xfrm>
          </p:grpSpPr>
          <p:sp>
            <p:nvSpPr>
              <p:cNvPr id="6205" name="Freeform 74"/>
              <p:cNvSpPr>
                <a:spLocks/>
              </p:cNvSpPr>
              <p:nvPr/>
            </p:nvSpPr>
            <p:spPr bwMode="auto">
              <a:xfrm rot="749757">
                <a:off x="2965" y="2592"/>
                <a:ext cx="288" cy="133"/>
              </a:xfrm>
              <a:custGeom>
                <a:avLst/>
                <a:gdLst>
                  <a:gd name="T0" fmla="*/ 0 w 720"/>
                  <a:gd name="T1" fmla="*/ 57 h 200"/>
                  <a:gd name="T2" fmla="*/ 6 w 720"/>
                  <a:gd name="T3" fmla="*/ 57 h 200"/>
                  <a:gd name="T4" fmla="*/ 25 w 720"/>
                  <a:gd name="T5" fmla="*/ 43 h 200"/>
                  <a:gd name="T6" fmla="*/ 46 w 720"/>
                  <a:gd name="T7" fmla="*/ 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200"/>
                  <a:gd name="T14" fmla="*/ 720 w 720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200">
                    <a:moveTo>
                      <a:pt x="0" y="192"/>
                    </a:moveTo>
                    <a:cubicBezTo>
                      <a:pt x="16" y="196"/>
                      <a:pt x="32" y="200"/>
                      <a:pt x="96" y="192"/>
                    </a:cubicBezTo>
                    <a:cubicBezTo>
                      <a:pt x="160" y="184"/>
                      <a:pt x="280" y="176"/>
                      <a:pt x="384" y="144"/>
                    </a:cubicBezTo>
                    <a:cubicBezTo>
                      <a:pt x="488" y="112"/>
                      <a:pt x="604" y="56"/>
                      <a:pt x="720" y="0"/>
                    </a:cubicBezTo>
                  </a:path>
                </a:pathLst>
              </a:custGeom>
              <a:noFill/>
              <a:ln w="3175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IN"/>
              </a:p>
            </p:txBody>
          </p:sp>
          <p:grpSp>
            <p:nvGrpSpPr>
              <p:cNvPr id="6206" name="Group 77"/>
              <p:cNvGrpSpPr>
                <a:grpSpLocks/>
              </p:cNvGrpSpPr>
              <p:nvPr/>
            </p:nvGrpSpPr>
            <p:grpSpPr bwMode="auto">
              <a:xfrm>
                <a:off x="3140" y="2736"/>
                <a:ext cx="933" cy="339"/>
                <a:chOff x="3140" y="2736"/>
                <a:chExt cx="933" cy="339"/>
              </a:xfrm>
            </p:grpSpPr>
            <p:sp>
              <p:nvSpPr>
                <p:cNvPr id="6207" name="Rectangle 75"/>
                <p:cNvSpPr>
                  <a:spLocks noChangeArrowheads="1"/>
                </p:cNvSpPr>
                <p:nvPr/>
              </p:nvSpPr>
              <p:spPr bwMode="auto">
                <a:xfrm>
                  <a:off x="3476" y="2784"/>
                  <a:ext cx="597" cy="2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charset="-128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charset="-128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charset="-128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charset="-128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charset="-128"/>
                    </a:defRPr>
                  </a:lvl5pPr>
                  <a:lvl6pPr marL="25146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charset="-128"/>
                    </a:defRPr>
                  </a:lvl6pPr>
                  <a:lvl7pPr marL="29718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charset="-128"/>
                    </a:defRPr>
                  </a:lvl7pPr>
                  <a:lvl8pPr marL="34290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charset="-128"/>
                    </a:defRPr>
                  </a:lvl8pPr>
                  <a:lvl9pPr marL="38862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charset="-128"/>
                    </a:defRPr>
                  </a:lvl9pPr>
                </a:lstStyle>
                <a:p>
                  <a:pPr algn="ctr" eaLnBrk="1" hangingPunct="1"/>
                  <a:r>
                    <a:rPr lang="en-US" altLang="en-US" sz="1200">
                      <a:solidFill>
                        <a:srgbClr val="000000"/>
                      </a:solidFill>
                    </a:rPr>
                    <a:t>Known</a:t>
                  </a:r>
                </a:p>
                <a:p>
                  <a:pPr algn="ctr" eaLnBrk="1" hangingPunct="1"/>
                  <a:r>
                    <a:rPr lang="en-US" altLang="en-US" sz="1200">
                      <a:solidFill>
                        <a:srgbClr val="000000"/>
                      </a:solidFill>
                    </a:rPr>
                    <a:t>view angle</a:t>
                  </a:r>
                </a:p>
              </p:txBody>
            </p:sp>
            <p:cxnSp>
              <p:nvCxnSpPr>
                <p:cNvPr id="6208" name="AutoShape 76"/>
                <p:cNvCxnSpPr>
                  <a:cxnSpLocks noChangeShapeType="1"/>
                </p:cNvCxnSpPr>
                <p:nvPr/>
              </p:nvCxnSpPr>
              <p:spPr bwMode="auto">
                <a:xfrm rot="10800000">
                  <a:off x="3140" y="2736"/>
                  <a:ext cx="351" cy="207"/>
                </a:xfrm>
                <a:prstGeom prst="straightConnector1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</p:grpSp>
      </p:grpSp>
      <p:sp>
        <p:nvSpPr>
          <p:cNvPr id="227350" name="Rectangle 22"/>
          <p:cNvSpPr>
            <a:spLocks noChangeArrowheads="1"/>
          </p:cNvSpPr>
          <p:nvPr/>
        </p:nvSpPr>
        <p:spPr bwMode="auto">
          <a:xfrm>
            <a:off x="-144463" y="2090738"/>
            <a:ext cx="9144001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4828" tIns="47414" rIns="94828" bIns="47414" anchor="ctr"/>
          <a:lstStyle/>
          <a:p>
            <a:pPr algn="ctr" defTabSz="949325">
              <a:lnSpc>
                <a:spcPct val="90000"/>
              </a:lnSpc>
              <a:defRPr/>
            </a:pPr>
            <a:r>
              <a:rPr lang="en-US" sz="89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                    </a:t>
            </a:r>
            <a:endParaRPr lang="en-US" sz="3000" b="1"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  <a:sym typeface="Symbol" pitchFamily="18" charset="2"/>
            </a:endParaRPr>
          </a:p>
          <a:p>
            <a:pPr algn="ctr" defTabSz="949325">
              <a:lnSpc>
                <a:spcPct val="90000"/>
              </a:lnSpc>
              <a:defRPr/>
            </a:pPr>
            <a:endParaRPr lang="en-US" sz="4100" b="1"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  <a:sym typeface="Symbol" pitchFamily="18" charset="2"/>
            </a:endParaRPr>
          </a:p>
          <a:p>
            <a:pPr algn="ctr" defTabSz="949325">
              <a:lnSpc>
                <a:spcPct val="90000"/>
              </a:lnSpc>
              <a:defRPr/>
            </a:pPr>
            <a:endParaRPr lang="en-US" b="1"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defTabSz="949325">
              <a:defRPr/>
            </a:pPr>
            <a:endParaRPr lang="en-US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defTabSz="949325">
              <a:defRPr/>
            </a:pPr>
            <a:endParaRPr lang="en-US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6149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1850" y="0"/>
            <a:ext cx="69215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76200" y="0"/>
            <a:ext cx="89233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4824" tIns="47412" rIns="94824" bIns="47412" anchor="ctr"/>
          <a:lstStyle/>
          <a:p>
            <a:pPr defTabSz="949325">
              <a:lnSpc>
                <a:spcPts val="3338"/>
              </a:lnSpc>
              <a:defRPr/>
            </a:pPr>
            <a:r>
              <a:rPr lang="en-US" sz="2000" b="1" i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800" b="1" i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Technique:</a:t>
            </a:r>
            <a:r>
              <a:rPr lang="en-US" sz="24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0.1% Calibrated, Mobile Source Above the Atmosphere</a:t>
            </a:r>
            <a:endParaRPr lang="en-US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151" name="Line 4"/>
          <p:cNvSpPr>
            <a:spLocks noChangeShapeType="1"/>
          </p:cNvSpPr>
          <p:nvPr/>
        </p:nvSpPr>
        <p:spPr bwMode="auto">
          <a:xfrm>
            <a:off x="228600" y="763588"/>
            <a:ext cx="8223250" cy="0"/>
          </a:xfrm>
          <a:prstGeom prst="line">
            <a:avLst/>
          </a:prstGeom>
          <a:noFill/>
          <a:ln w="25400">
            <a:solidFill>
              <a:srgbClr val="0000B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IN"/>
          </a:p>
        </p:txBody>
      </p:sp>
      <p:grpSp>
        <p:nvGrpSpPr>
          <p:cNvPr id="6152" name="Group 63"/>
          <p:cNvGrpSpPr>
            <a:grpSpLocks/>
          </p:cNvGrpSpPr>
          <p:nvPr/>
        </p:nvGrpSpPr>
        <p:grpSpPr bwMode="auto">
          <a:xfrm>
            <a:off x="3124200" y="2060575"/>
            <a:ext cx="838200" cy="838200"/>
            <a:chOff x="1968" y="1298"/>
            <a:chExt cx="528" cy="528"/>
          </a:xfrm>
        </p:grpSpPr>
        <p:sp>
          <p:nvSpPr>
            <p:cNvPr id="6199" name="Line 41"/>
            <p:cNvSpPr>
              <a:spLocks noChangeShapeType="1"/>
            </p:cNvSpPr>
            <p:nvPr/>
          </p:nvSpPr>
          <p:spPr bwMode="auto">
            <a:xfrm>
              <a:off x="1968" y="1298"/>
              <a:ext cx="528" cy="192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6200" name="Line 42"/>
            <p:cNvSpPr>
              <a:spLocks noChangeShapeType="1"/>
            </p:cNvSpPr>
            <p:nvPr/>
          </p:nvSpPr>
          <p:spPr bwMode="auto">
            <a:xfrm flipV="1">
              <a:off x="1968" y="1634"/>
              <a:ext cx="528" cy="192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6201" name="Line 43"/>
            <p:cNvSpPr>
              <a:spLocks noChangeShapeType="1"/>
            </p:cNvSpPr>
            <p:nvPr/>
          </p:nvSpPr>
          <p:spPr bwMode="auto">
            <a:xfrm>
              <a:off x="1968" y="1458"/>
              <a:ext cx="528" cy="8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6202" name="Line 44"/>
            <p:cNvSpPr>
              <a:spLocks noChangeShapeType="1"/>
            </p:cNvSpPr>
            <p:nvPr/>
          </p:nvSpPr>
          <p:spPr bwMode="auto">
            <a:xfrm flipV="1">
              <a:off x="1968" y="1586"/>
              <a:ext cx="528" cy="64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6153" name="Group 61"/>
          <p:cNvGrpSpPr>
            <a:grpSpLocks/>
          </p:cNvGrpSpPr>
          <p:nvPr/>
        </p:nvGrpSpPr>
        <p:grpSpPr bwMode="auto">
          <a:xfrm>
            <a:off x="263525" y="935038"/>
            <a:ext cx="8575675" cy="2628900"/>
            <a:chOff x="166" y="408"/>
            <a:chExt cx="5402" cy="1656"/>
          </a:xfrm>
        </p:grpSpPr>
        <p:grpSp>
          <p:nvGrpSpPr>
            <p:cNvPr id="6194" name="Group 76"/>
            <p:cNvGrpSpPr>
              <a:grpSpLocks/>
            </p:cNvGrpSpPr>
            <p:nvPr/>
          </p:nvGrpSpPr>
          <p:grpSpPr bwMode="auto">
            <a:xfrm>
              <a:off x="192" y="432"/>
              <a:ext cx="5376" cy="1632"/>
              <a:chOff x="192" y="2330"/>
              <a:chExt cx="5376" cy="1632"/>
            </a:xfrm>
          </p:grpSpPr>
          <p:sp>
            <p:nvSpPr>
              <p:cNvPr id="6197" name="Rectangle 3"/>
              <p:cNvSpPr>
                <a:spLocks noChangeArrowheads="1"/>
              </p:cNvSpPr>
              <p:nvPr/>
            </p:nvSpPr>
            <p:spPr bwMode="auto">
              <a:xfrm>
                <a:off x="192" y="2330"/>
                <a:ext cx="5376" cy="1584"/>
              </a:xfrm>
              <a:prstGeom prst="rect">
                <a:avLst/>
              </a:prstGeom>
              <a:solidFill>
                <a:srgbClr val="606A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6198" name="Oval 4"/>
              <p:cNvSpPr>
                <a:spLocks noChangeArrowheads="1"/>
              </p:cNvSpPr>
              <p:nvPr/>
            </p:nvSpPr>
            <p:spPr bwMode="auto">
              <a:xfrm>
                <a:off x="2496" y="3050"/>
                <a:ext cx="912" cy="91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 charset="-128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sp>
          <p:nvSpPr>
            <p:cNvPr id="6195" name="Rectangle 8"/>
            <p:cNvSpPr>
              <a:spLocks noChangeArrowheads="1"/>
            </p:cNvSpPr>
            <p:nvPr/>
          </p:nvSpPr>
          <p:spPr bwMode="auto">
            <a:xfrm>
              <a:off x="2452" y="636"/>
              <a:ext cx="1023" cy="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9pPr>
            </a:lstStyle>
            <a:p>
              <a:pPr algn="ctr" eaLnBrk="1" hangingPunct="1"/>
              <a:r>
                <a:rPr lang="en-US" altLang="en-US">
                  <a:solidFill>
                    <a:schemeClr val="bg1"/>
                  </a:solidFill>
                </a:rPr>
                <a:t>Integrating</a:t>
              </a:r>
            </a:p>
            <a:p>
              <a:pPr algn="ctr" eaLnBrk="1" hangingPunct="1"/>
              <a:r>
                <a:rPr lang="en-US" altLang="en-US">
                  <a:solidFill>
                    <a:schemeClr val="bg1"/>
                  </a:solidFill>
                </a:rPr>
                <a:t>Sphere</a:t>
              </a:r>
            </a:p>
          </p:txBody>
        </p:sp>
        <p:sp>
          <p:nvSpPr>
            <p:cNvPr id="6196" name="Rectangle 60"/>
            <p:cNvSpPr>
              <a:spLocks noChangeArrowheads="1"/>
            </p:cNvSpPr>
            <p:nvPr/>
          </p:nvSpPr>
          <p:spPr bwMode="auto">
            <a:xfrm>
              <a:off x="166" y="408"/>
              <a:ext cx="161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9pPr>
            </a:lstStyle>
            <a:p>
              <a:pPr eaLnBrk="1" hangingPunct="1"/>
              <a:r>
                <a:rPr lang="en-US" altLang="en-US" b="1">
                  <a:solidFill>
                    <a:schemeClr val="bg1"/>
                  </a:solidFill>
                </a:rPr>
                <a:t>Balloon Payload</a:t>
              </a:r>
              <a:endParaRPr lang="en-US" altLang="en-US"/>
            </a:p>
          </p:txBody>
        </p:sp>
      </p:grpSp>
      <p:grpSp>
        <p:nvGrpSpPr>
          <p:cNvPr id="6154" name="Group 62"/>
          <p:cNvGrpSpPr>
            <a:grpSpLocks/>
          </p:cNvGrpSpPr>
          <p:nvPr/>
        </p:nvGrpSpPr>
        <p:grpSpPr bwMode="auto">
          <a:xfrm>
            <a:off x="1143000" y="1776413"/>
            <a:ext cx="1997075" cy="1635125"/>
            <a:chOff x="710" y="912"/>
            <a:chExt cx="1258" cy="1030"/>
          </a:xfrm>
        </p:grpSpPr>
        <p:sp>
          <p:nvSpPr>
            <p:cNvPr id="6185" name="Rectangle 32"/>
            <p:cNvSpPr>
              <a:spLocks noChangeArrowheads="1"/>
            </p:cNvSpPr>
            <p:nvPr/>
          </p:nvSpPr>
          <p:spPr bwMode="auto">
            <a:xfrm>
              <a:off x="816" y="1382"/>
              <a:ext cx="1152" cy="180"/>
            </a:xfrm>
            <a:prstGeom prst="rect">
              <a:avLst/>
            </a:prstGeom>
            <a:solidFill>
              <a:srgbClr val="41AB4A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9pPr>
            </a:lstStyle>
            <a:p>
              <a:pPr defTabSz="914400"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6186" name="Rectangle 33"/>
            <p:cNvSpPr>
              <a:spLocks noChangeArrowheads="1"/>
            </p:cNvSpPr>
            <p:nvPr/>
          </p:nvSpPr>
          <p:spPr bwMode="auto">
            <a:xfrm>
              <a:off x="816" y="1562"/>
              <a:ext cx="1152" cy="180"/>
            </a:xfrm>
            <a:prstGeom prst="rect">
              <a:avLst/>
            </a:prstGeom>
            <a:solidFill>
              <a:srgbClr val="E3000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9pPr>
            </a:lstStyle>
            <a:p>
              <a:pPr defTabSz="914400"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6187" name="Rectangle 34"/>
            <p:cNvSpPr>
              <a:spLocks noChangeArrowheads="1"/>
            </p:cNvSpPr>
            <p:nvPr/>
          </p:nvSpPr>
          <p:spPr bwMode="auto">
            <a:xfrm>
              <a:off x="816" y="1742"/>
              <a:ext cx="1152" cy="180"/>
            </a:xfrm>
            <a:prstGeom prst="rect">
              <a:avLst/>
            </a:prstGeom>
            <a:solidFill>
              <a:srgbClr val="5C282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9pPr>
            </a:lstStyle>
            <a:p>
              <a:pPr defTabSz="914400"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6188" name="Rectangle 35"/>
            <p:cNvSpPr>
              <a:spLocks noChangeArrowheads="1"/>
            </p:cNvSpPr>
            <p:nvPr/>
          </p:nvSpPr>
          <p:spPr bwMode="auto">
            <a:xfrm>
              <a:off x="816" y="1202"/>
              <a:ext cx="1152" cy="180"/>
            </a:xfrm>
            <a:prstGeom prst="rect">
              <a:avLst/>
            </a:prstGeom>
            <a:solidFill>
              <a:srgbClr val="0F009E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9pPr>
            </a:lstStyle>
            <a:p>
              <a:pPr defTabSz="914400"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6189" name="Rectangle 6"/>
            <p:cNvSpPr>
              <a:spLocks noChangeArrowheads="1"/>
            </p:cNvSpPr>
            <p:nvPr/>
          </p:nvSpPr>
          <p:spPr bwMode="auto">
            <a:xfrm>
              <a:off x="1104" y="1194"/>
              <a:ext cx="596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9pPr>
            </a:lstStyle>
            <a:p>
              <a:pPr algn="ctr" defTabSz="914400" eaLnBrk="1" hangingPunct="1">
                <a:lnSpc>
                  <a:spcPct val="90000"/>
                </a:lnSpc>
              </a:pPr>
              <a:r>
                <a:rPr lang="en-US" altLang="en-US">
                  <a:solidFill>
                    <a:srgbClr val="FFFFFF"/>
                  </a:solidFill>
                </a:rPr>
                <a:t>440 nm</a:t>
              </a:r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6190" name="Rectangle 38"/>
            <p:cNvSpPr>
              <a:spLocks noChangeArrowheads="1"/>
            </p:cNvSpPr>
            <p:nvPr/>
          </p:nvSpPr>
          <p:spPr bwMode="auto">
            <a:xfrm>
              <a:off x="1104" y="1368"/>
              <a:ext cx="596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9pPr>
            </a:lstStyle>
            <a:p>
              <a:pPr defTabSz="914400" eaLnBrk="1" hangingPunct="1">
                <a:lnSpc>
                  <a:spcPct val="90000"/>
                </a:lnSpc>
              </a:pPr>
              <a:r>
                <a:rPr lang="en-US" altLang="en-US">
                  <a:solidFill>
                    <a:srgbClr val="FFFFFF"/>
                  </a:solidFill>
                </a:rPr>
                <a:t>532 nm</a:t>
              </a:r>
            </a:p>
          </p:txBody>
        </p:sp>
        <p:sp>
          <p:nvSpPr>
            <p:cNvPr id="6191" name="Rectangle 39"/>
            <p:cNvSpPr>
              <a:spLocks noChangeArrowheads="1"/>
            </p:cNvSpPr>
            <p:nvPr/>
          </p:nvSpPr>
          <p:spPr bwMode="auto">
            <a:xfrm>
              <a:off x="1108" y="1552"/>
              <a:ext cx="596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9pPr>
            </a:lstStyle>
            <a:p>
              <a:pPr defTabSz="914400" eaLnBrk="1" hangingPunct="1">
                <a:lnSpc>
                  <a:spcPct val="90000"/>
                </a:lnSpc>
              </a:pPr>
              <a:r>
                <a:rPr lang="en-US" altLang="en-US">
                  <a:solidFill>
                    <a:srgbClr val="FFFFFF"/>
                  </a:solidFill>
                </a:rPr>
                <a:t>639 nm</a:t>
              </a:r>
            </a:p>
          </p:txBody>
        </p:sp>
        <p:sp>
          <p:nvSpPr>
            <p:cNvPr id="6192" name="Rectangle 40"/>
            <p:cNvSpPr>
              <a:spLocks noChangeArrowheads="1"/>
            </p:cNvSpPr>
            <p:nvPr/>
          </p:nvSpPr>
          <p:spPr bwMode="auto">
            <a:xfrm>
              <a:off x="1108" y="1728"/>
              <a:ext cx="596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9pPr>
            </a:lstStyle>
            <a:p>
              <a:pPr defTabSz="914400" eaLnBrk="1" hangingPunct="1">
                <a:lnSpc>
                  <a:spcPct val="90000"/>
                </a:lnSpc>
              </a:pPr>
              <a:r>
                <a:rPr lang="en-US" altLang="en-US">
                  <a:solidFill>
                    <a:srgbClr val="FFFFFF"/>
                  </a:solidFill>
                </a:rPr>
                <a:t>808 nm</a:t>
              </a:r>
            </a:p>
          </p:txBody>
        </p:sp>
        <p:sp>
          <p:nvSpPr>
            <p:cNvPr id="6193" name="Rectangle 47"/>
            <p:cNvSpPr>
              <a:spLocks noChangeArrowheads="1"/>
            </p:cNvSpPr>
            <p:nvPr/>
          </p:nvSpPr>
          <p:spPr bwMode="auto">
            <a:xfrm>
              <a:off x="710" y="912"/>
              <a:ext cx="1207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9pPr>
            </a:lstStyle>
            <a:p>
              <a:pPr algn="ctr" defTabSz="914400" eaLnBrk="1" hangingPunct="1"/>
              <a:r>
                <a:rPr lang="en-US" altLang="en-US">
                  <a:solidFill>
                    <a:srgbClr val="FFFFFF"/>
                  </a:solidFill>
                </a:rPr>
                <a:t>   100 mW lasers</a:t>
              </a:r>
            </a:p>
          </p:txBody>
        </p:sp>
      </p:grpSp>
      <p:grpSp>
        <p:nvGrpSpPr>
          <p:cNvPr id="6155" name="Group 63"/>
          <p:cNvGrpSpPr>
            <a:grpSpLocks/>
          </p:cNvGrpSpPr>
          <p:nvPr/>
        </p:nvGrpSpPr>
        <p:grpSpPr bwMode="auto">
          <a:xfrm>
            <a:off x="3124200" y="2420938"/>
            <a:ext cx="838200" cy="838200"/>
            <a:chOff x="1968" y="1298"/>
            <a:chExt cx="528" cy="528"/>
          </a:xfrm>
        </p:grpSpPr>
        <p:sp>
          <p:nvSpPr>
            <p:cNvPr id="129" name="Line 41"/>
            <p:cNvSpPr>
              <a:spLocks noChangeShapeType="1"/>
            </p:cNvSpPr>
            <p:nvPr/>
          </p:nvSpPr>
          <p:spPr bwMode="auto">
            <a:xfrm>
              <a:off x="1968" y="1298"/>
              <a:ext cx="528" cy="192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Arial" charset="0"/>
                <a:cs typeface="ヒラギノ角ゴ Pro W3" charset="-128"/>
              </a:endParaRPr>
            </a:p>
          </p:txBody>
        </p:sp>
        <p:sp>
          <p:nvSpPr>
            <p:cNvPr id="130" name="Line 42"/>
            <p:cNvSpPr>
              <a:spLocks noChangeShapeType="1"/>
            </p:cNvSpPr>
            <p:nvPr/>
          </p:nvSpPr>
          <p:spPr bwMode="auto">
            <a:xfrm flipV="1">
              <a:off x="1968" y="1634"/>
              <a:ext cx="528" cy="192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Arial" charset="0"/>
                <a:cs typeface="ヒラギノ角ゴ Pro W3" charset="-128"/>
              </a:endParaRPr>
            </a:p>
          </p:txBody>
        </p:sp>
        <p:sp>
          <p:nvSpPr>
            <p:cNvPr id="131" name="Line 43"/>
            <p:cNvSpPr>
              <a:spLocks noChangeShapeType="1"/>
            </p:cNvSpPr>
            <p:nvPr/>
          </p:nvSpPr>
          <p:spPr bwMode="auto">
            <a:xfrm>
              <a:off x="1968" y="1458"/>
              <a:ext cx="528" cy="8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Arial" charset="0"/>
                <a:cs typeface="ヒラギノ角ゴ Pro W3" charset="-128"/>
              </a:endParaRPr>
            </a:p>
          </p:txBody>
        </p:sp>
        <p:sp>
          <p:nvSpPr>
            <p:cNvPr id="132" name="Line 44"/>
            <p:cNvSpPr>
              <a:spLocks noChangeShapeType="1"/>
            </p:cNvSpPr>
            <p:nvPr/>
          </p:nvSpPr>
          <p:spPr bwMode="auto">
            <a:xfrm flipV="1">
              <a:off x="1968" y="1586"/>
              <a:ext cx="528" cy="64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Arial" charset="0"/>
                <a:cs typeface="ヒラギノ角ゴ Pro W3" charset="-128"/>
              </a:endParaRPr>
            </a:p>
          </p:txBody>
        </p:sp>
      </p:grpSp>
      <p:grpSp>
        <p:nvGrpSpPr>
          <p:cNvPr id="6156" name="Group 65"/>
          <p:cNvGrpSpPr>
            <a:grpSpLocks/>
          </p:cNvGrpSpPr>
          <p:nvPr/>
        </p:nvGrpSpPr>
        <p:grpSpPr bwMode="auto">
          <a:xfrm>
            <a:off x="5918200" y="1833563"/>
            <a:ext cx="1352550" cy="1371600"/>
            <a:chOff x="3728" y="912"/>
            <a:chExt cx="852" cy="864"/>
          </a:xfrm>
        </p:grpSpPr>
        <p:sp>
          <p:nvSpPr>
            <p:cNvPr id="6178" name="Rectangle 7"/>
            <p:cNvSpPr>
              <a:spLocks noChangeArrowheads="1"/>
            </p:cNvSpPr>
            <p:nvPr/>
          </p:nvSpPr>
          <p:spPr bwMode="auto">
            <a:xfrm>
              <a:off x="3728" y="912"/>
              <a:ext cx="852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9pPr>
            </a:lstStyle>
            <a:p>
              <a:pPr algn="ctr" eaLnBrk="1" hangingPunct="1"/>
              <a:r>
                <a:rPr lang="en-US" altLang="en-US">
                  <a:solidFill>
                    <a:schemeClr val="bg1"/>
                  </a:solidFill>
                </a:rPr>
                <a:t>NIST</a:t>
              </a:r>
            </a:p>
            <a:p>
              <a:pPr algn="ctr" eaLnBrk="1" hangingPunct="1"/>
              <a:r>
                <a:rPr lang="en-US" altLang="en-US">
                  <a:solidFill>
                    <a:schemeClr val="bg1"/>
                  </a:solidFill>
                </a:rPr>
                <a:t>Photodiode</a:t>
              </a:r>
            </a:p>
          </p:txBody>
        </p:sp>
        <p:sp>
          <p:nvSpPr>
            <p:cNvPr id="6179" name="Rectangle 31"/>
            <p:cNvSpPr>
              <a:spLocks noChangeArrowheads="1"/>
            </p:cNvSpPr>
            <p:nvPr/>
          </p:nvSpPr>
          <p:spPr bwMode="auto">
            <a:xfrm>
              <a:off x="4020" y="1390"/>
              <a:ext cx="480" cy="386"/>
            </a:xfrm>
            <a:prstGeom prst="rect">
              <a:avLst/>
            </a:prstGeom>
            <a:solidFill>
              <a:srgbClr val="FFBD0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9pPr>
            </a:lstStyle>
            <a:p>
              <a:pPr algn="ctr" eaLnBrk="1" hangingPunct="1"/>
              <a:endParaRPr lang="en-US" altLang="en-US"/>
            </a:p>
          </p:txBody>
        </p:sp>
        <p:sp>
          <p:nvSpPr>
            <p:cNvPr id="6180" name="AutoShape 50"/>
            <p:cNvSpPr>
              <a:spLocks noChangeArrowheads="1"/>
            </p:cNvSpPr>
            <p:nvPr/>
          </p:nvSpPr>
          <p:spPr bwMode="auto">
            <a:xfrm rot="5400000">
              <a:off x="3686" y="1436"/>
              <a:ext cx="384" cy="29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12 h 21600"/>
                <a:gd name="T14" fmla="*/ 17100 w 21600"/>
                <a:gd name="T15" fmla="*/ 1708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BD0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6157" name="Group 64"/>
          <p:cNvGrpSpPr>
            <a:grpSpLocks/>
          </p:cNvGrpSpPr>
          <p:nvPr/>
        </p:nvGrpSpPr>
        <p:grpSpPr bwMode="auto">
          <a:xfrm>
            <a:off x="4697413" y="3505200"/>
            <a:ext cx="3535362" cy="1011238"/>
            <a:chOff x="2922" y="2029"/>
            <a:chExt cx="2227" cy="637"/>
          </a:xfrm>
        </p:grpSpPr>
        <p:cxnSp>
          <p:nvCxnSpPr>
            <p:cNvPr id="141" name="AutoShape 20"/>
            <p:cNvCxnSpPr>
              <a:cxnSpLocks noChangeShapeType="1"/>
            </p:cNvCxnSpPr>
            <p:nvPr/>
          </p:nvCxnSpPr>
          <p:spPr bwMode="auto">
            <a:xfrm>
              <a:off x="2922" y="2029"/>
              <a:ext cx="4" cy="637"/>
            </a:xfrm>
            <a:prstGeom prst="straightConnector1">
              <a:avLst/>
            </a:prstGeom>
            <a:noFill/>
            <a:ln w="41275" cap="flat">
              <a:gradFill flip="none" rotWithShape="1">
                <a:gsLst>
                  <a:gs pos="20000">
                    <a:srgbClr val="FF0000"/>
                  </a:gs>
                  <a:gs pos="89000">
                    <a:srgbClr val="0000FF"/>
                  </a:gs>
                  <a:gs pos="40000">
                    <a:srgbClr val="FFFF00"/>
                  </a:gs>
                  <a:gs pos="58000">
                    <a:srgbClr val="00BC00"/>
                  </a:gs>
                </a:gsLst>
                <a:lin ang="5400000" scaled="0"/>
                <a:tileRect/>
              </a:gradFill>
              <a:round/>
              <a:headEnd/>
              <a:tailEnd type="arrow" w="lg" len="lg"/>
            </a:ln>
          </p:spPr>
        </p:cxnSp>
        <p:sp>
          <p:nvSpPr>
            <p:cNvPr id="6177" name="Rectangle 37"/>
            <p:cNvSpPr>
              <a:spLocks noChangeArrowheads="1"/>
            </p:cNvSpPr>
            <p:nvPr/>
          </p:nvSpPr>
          <p:spPr bwMode="auto">
            <a:xfrm>
              <a:off x="3408" y="2112"/>
              <a:ext cx="1741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9pPr>
            </a:lstStyle>
            <a:p>
              <a:pPr eaLnBrk="1" hangingPunct="1"/>
              <a:r>
                <a:rPr lang="en-US" altLang="en-US">
                  <a:solidFill>
                    <a:srgbClr val="000000"/>
                  </a:solidFill>
                </a:rPr>
                <a:t>Well-characterized</a:t>
              </a:r>
            </a:p>
            <a:p>
              <a:pPr eaLnBrk="1" hangingPunct="1"/>
              <a:r>
                <a:rPr lang="en-US" altLang="en-US">
                  <a:solidFill>
                    <a:srgbClr val="000000"/>
                  </a:solidFill>
                </a:rPr>
                <a:t>Lambertian spatial profile</a:t>
              </a:r>
            </a:p>
          </p:txBody>
        </p:sp>
      </p:grpSp>
      <p:cxnSp>
        <p:nvCxnSpPr>
          <p:cNvPr id="148" name="AutoShape 20"/>
          <p:cNvCxnSpPr>
            <a:cxnSpLocks noChangeShapeType="1"/>
          </p:cNvCxnSpPr>
          <p:nvPr/>
        </p:nvCxnSpPr>
        <p:spPr bwMode="auto">
          <a:xfrm rot="5400000">
            <a:off x="3992639" y="3779761"/>
            <a:ext cx="795338" cy="246216"/>
          </a:xfrm>
          <a:prstGeom prst="straightConnector1">
            <a:avLst/>
          </a:prstGeom>
          <a:noFill/>
          <a:ln w="41275" cap="flat">
            <a:gradFill flip="none" rotWithShape="1">
              <a:gsLst>
                <a:gs pos="20000">
                  <a:srgbClr val="FF0000"/>
                </a:gs>
                <a:gs pos="71000">
                  <a:srgbClr val="0000FF"/>
                </a:gs>
                <a:gs pos="30000">
                  <a:srgbClr val="FFFF00"/>
                </a:gs>
                <a:gs pos="46000">
                  <a:srgbClr val="00BC00"/>
                </a:gs>
              </a:gsLst>
              <a:lin ang="5400000" scaled="0"/>
              <a:tileRect/>
            </a:gradFill>
            <a:round/>
            <a:headEnd/>
            <a:tailEnd type="arrow" w="lg" len="lg"/>
          </a:ln>
        </p:spPr>
      </p:cxnSp>
      <p:cxnSp>
        <p:nvCxnSpPr>
          <p:cNvPr id="152" name="AutoShape 20"/>
          <p:cNvCxnSpPr>
            <a:cxnSpLocks noChangeShapeType="1"/>
          </p:cNvCxnSpPr>
          <p:nvPr/>
        </p:nvCxnSpPr>
        <p:spPr bwMode="auto">
          <a:xfrm rot="16200000" flipH="1">
            <a:off x="4608000" y="3783730"/>
            <a:ext cx="795338" cy="246216"/>
          </a:xfrm>
          <a:prstGeom prst="straightConnector1">
            <a:avLst/>
          </a:prstGeom>
          <a:noFill/>
          <a:ln w="41275" cap="flat">
            <a:gradFill flip="none" rotWithShape="1">
              <a:gsLst>
                <a:gs pos="20000">
                  <a:srgbClr val="FF0000"/>
                </a:gs>
                <a:gs pos="71000">
                  <a:srgbClr val="0000FF"/>
                </a:gs>
                <a:gs pos="30000">
                  <a:srgbClr val="FFFF00"/>
                </a:gs>
                <a:gs pos="46000">
                  <a:srgbClr val="00BC00"/>
                </a:gs>
              </a:gsLst>
              <a:lin ang="5400000" scaled="0"/>
              <a:tileRect/>
            </a:gradFill>
            <a:round/>
            <a:headEnd/>
            <a:tailEnd type="arrow" w="lg" len="lg"/>
          </a:ln>
        </p:spPr>
      </p:cxnSp>
      <p:cxnSp>
        <p:nvCxnSpPr>
          <p:cNvPr id="153" name="AutoShape 20"/>
          <p:cNvCxnSpPr>
            <a:cxnSpLocks noChangeShapeType="1"/>
          </p:cNvCxnSpPr>
          <p:nvPr/>
        </p:nvCxnSpPr>
        <p:spPr bwMode="auto">
          <a:xfrm rot="10800000" flipV="1">
            <a:off x="3962400" y="3487736"/>
            <a:ext cx="427908" cy="419101"/>
          </a:xfrm>
          <a:prstGeom prst="straightConnector1">
            <a:avLst/>
          </a:prstGeom>
          <a:noFill/>
          <a:ln w="41275" cap="flat">
            <a:gradFill flip="none" rotWithShape="1">
              <a:gsLst>
                <a:gs pos="20000">
                  <a:srgbClr val="FF0000"/>
                </a:gs>
                <a:gs pos="71000">
                  <a:srgbClr val="0000FF"/>
                </a:gs>
                <a:gs pos="30000">
                  <a:srgbClr val="FFFF00"/>
                </a:gs>
                <a:gs pos="46000">
                  <a:srgbClr val="00BC00"/>
                </a:gs>
              </a:gsLst>
              <a:lin ang="5400000" scaled="0"/>
              <a:tileRect/>
            </a:gradFill>
            <a:round/>
            <a:headEnd/>
            <a:tailEnd type="none" w="lg" len="lg"/>
          </a:ln>
        </p:spPr>
      </p:cxnSp>
      <p:cxnSp>
        <p:nvCxnSpPr>
          <p:cNvPr id="155" name="AutoShape 20"/>
          <p:cNvCxnSpPr>
            <a:cxnSpLocks noChangeShapeType="1"/>
          </p:cNvCxnSpPr>
          <p:nvPr/>
        </p:nvCxnSpPr>
        <p:spPr bwMode="auto">
          <a:xfrm rot="10800000" flipH="1" flipV="1">
            <a:off x="4982292" y="3487737"/>
            <a:ext cx="427908" cy="419101"/>
          </a:xfrm>
          <a:prstGeom prst="straightConnector1">
            <a:avLst/>
          </a:prstGeom>
          <a:noFill/>
          <a:ln w="41275" cap="flat">
            <a:gradFill flip="none" rotWithShape="1">
              <a:gsLst>
                <a:gs pos="20000">
                  <a:srgbClr val="FF0000"/>
                </a:gs>
                <a:gs pos="71000">
                  <a:srgbClr val="0000FF"/>
                </a:gs>
                <a:gs pos="30000">
                  <a:srgbClr val="FFFF00"/>
                </a:gs>
                <a:gs pos="46000">
                  <a:srgbClr val="00BC00"/>
                </a:gs>
              </a:gsLst>
              <a:lin ang="5400000" scaled="0"/>
              <a:tileRect/>
            </a:gradFill>
            <a:round/>
            <a:headEnd/>
            <a:tailEnd type="arrow" w="lg" len="lg"/>
          </a:ln>
        </p:spPr>
      </p:cxnSp>
      <p:grpSp>
        <p:nvGrpSpPr>
          <p:cNvPr id="6162" name="Group 66"/>
          <p:cNvGrpSpPr>
            <a:grpSpLocks/>
          </p:cNvGrpSpPr>
          <p:nvPr/>
        </p:nvGrpSpPr>
        <p:grpSpPr bwMode="auto">
          <a:xfrm>
            <a:off x="3733800" y="3446463"/>
            <a:ext cx="2362200" cy="3106737"/>
            <a:chOff x="2352" y="2171"/>
            <a:chExt cx="1488" cy="1957"/>
          </a:xfrm>
        </p:grpSpPr>
        <p:sp>
          <p:nvSpPr>
            <p:cNvPr id="6172" name="Line 48"/>
            <p:cNvSpPr>
              <a:spLocks noChangeShapeType="1"/>
            </p:cNvSpPr>
            <p:nvPr/>
          </p:nvSpPr>
          <p:spPr bwMode="auto">
            <a:xfrm>
              <a:off x="3136" y="2171"/>
              <a:ext cx="513" cy="155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6173" name="Rectangle 49"/>
            <p:cNvSpPr>
              <a:spLocks noChangeArrowheads="1"/>
            </p:cNvSpPr>
            <p:nvPr/>
          </p:nvSpPr>
          <p:spPr bwMode="auto">
            <a:xfrm rot="-1124767">
              <a:off x="3408" y="3264"/>
              <a:ext cx="432" cy="672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6174" name="Rectangle 54"/>
            <p:cNvSpPr>
              <a:spLocks noChangeArrowheads="1"/>
            </p:cNvSpPr>
            <p:nvPr/>
          </p:nvSpPr>
          <p:spPr bwMode="auto">
            <a:xfrm>
              <a:off x="3552" y="3552"/>
              <a:ext cx="144" cy="57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6175" name="Rectangle 55"/>
            <p:cNvSpPr>
              <a:spLocks noChangeArrowheads="1"/>
            </p:cNvSpPr>
            <p:nvPr/>
          </p:nvSpPr>
          <p:spPr bwMode="auto">
            <a:xfrm>
              <a:off x="2352" y="3504"/>
              <a:ext cx="100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9pPr>
            </a:lstStyle>
            <a:p>
              <a:pPr eaLnBrk="1" hangingPunct="1"/>
              <a:r>
                <a:rPr lang="en-US" altLang="en-US">
                  <a:solidFill>
                    <a:schemeClr val="bg1"/>
                  </a:solidFill>
                </a:rPr>
                <a:t>Telescope</a:t>
              </a:r>
            </a:p>
          </p:txBody>
        </p:sp>
      </p:grpSp>
      <p:grpSp>
        <p:nvGrpSpPr>
          <p:cNvPr id="6163" name="Group 68"/>
          <p:cNvGrpSpPr>
            <a:grpSpLocks/>
          </p:cNvGrpSpPr>
          <p:nvPr/>
        </p:nvGrpSpPr>
        <p:grpSpPr bwMode="auto">
          <a:xfrm>
            <a:off x="306388" y="3667125"/>
            <a:ext cx="3656012" cy="2947988"/>
            <a:chOff x="124" y="2227"/>
            <a:chExt cx="2303" cy="1857"/>
          </a:xfrm>
        </p:grpSpPr>
        <p:pic>
          <p:nvPicPr>
            <p:cNvPr id="6170" name="Picture 58" descr="NIST Response Curv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" y="2227"/>
              <a:ext cx="1696" cy="1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71" name="Rectangle 59"/>
            <p:cNvSpPr>
              <a:spLocks noChangeArrowheads="1"/>
            </p:cNvSpPr>
            <p:nvPr/>
          </p:nvSpPr>
          <p:spPr bwMode="auto">
            <a:xfrm>
              <a:off x="124" y="3701"/>
              <a:ext cx="2303" cy="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ヒラギノ角ゴ Pro W3" charset="-128"/>
                </a:defRPr>
              </a:lvl9pPr>
            </a:lstStyle>
            <a:p>
              <a:pPr algn="ctr" eaLnBrk="1" hangingPunct="1">
                <a:lnSpc>
                  <a:spcPts val="1963"/>
                </a:lnSpc>
              </a:pPr>
              <a:r>
                <a:rPr lang="en-US" altLang="en-US">
                  <a:solidFill>
                    <a:srgbClr val="000000"/>
                  </a:solidFill>
                </a:rPr>
                <a:t>NIST-calibrated (&lt; 0.1% absolute)  </a:t>
              </a:r>
            </a:p>
            <a:p>
              <a:pPr algn="ctr" eaLnBrk="1" hangingPunct="1">
                <a:lnSpc>
                  <a:spcPts val="1963"/>
                </a:lnSpc>
              </a:pPr>
              <a:r>
                <a:rPr lang="en-US" altLang="en-US">
                  <a:solidFill>
                    <a:srgbClr val="000000"/>
                  </a:solidFill>
                </a:rPr>
                <a:t>photodiode spectral response</a:t>
              </a:r>
            </a:p>
          </p:txBody>
        </p:sp>
      </p:grpSp>
      <p:cxnSp>
        <p:nvCxnSpPr>
          <p:cNvPr id="173" name="AutoShape 20"/>
          <p:cNvCxnSpPr>
            <a:cxnSpLocks noChangeShapeType="1"/>
          </p:cNvCxnSpPr>
          <p:nvPr/>
        </p:nvCxnSpPr>
        <p:spPr bwMode="auto">
          <a:xfrm rot="5400000">
            <a:off x="3992639" y="3779761"/>
            <a:ext cx="795338" cy="246216"/>
          </a:xfrm>
          <a:prstGeom prst="straightConnector1">
            <a:avLst/>
          </a:prstGeom>
          <a:noFill/>
          <a:ln w="41275" cap="flat">
            <a:gradFill flip="none" rotWithShape="1">
              <a:gsLst>
                <a:gs pos="20000">
                  <a:srgbClr val="FF0000"/>
                </a:gs>
                <a:gs pos="71000">
                  <a:srgbClr val="0000FF"/>
                </a:gs>
                <a:gs pos="30000">
                  <a:srgbClr val="FFFF00"/>
                </a:gs>
                <a:gs pos="46000">
                  <a:srgbClr val="00BC00"/>
                </a:gs>
              </a:gsLst>
              <a:lin ang="5400000" scaled="0"/>
              <a:tileRect/>
            </a:gradFill>
            <a:round/>
            <a:headEnd/>
            <a:tailEnd type="none" w="lg" len="lg"/>
          </a:ln>
        </p:spPr>
      </p:cxnSp>
      <p:cxnSp>
        <p:nvCxnSpPr>
          <p:cNvPr id="174" name="AutoShape 20"/>
          <p:cNvCxnSpPr>
            <a:cxnSpLocks noChangeShapeType="1"/>
          </p:cNvCxnSpPr>
          <p:nvPr/>
        </p:nvCxnSpPr>
        <p:spPr bwMode="auto">
          <a:xfrm>
            <a:off x="4698000" y="3517200"/>
            <a:ext cx="6350" cy="1011238"/>
          </a:xfrm>
          <a:prstGeom prst="straightConnector1">
            <a:avLst/>
          </a:prstGeom>
          <a:noFill/>
          <a:ln w="41275" cap="flat">
            <a:gradFill flip="none" rotWithShape="1">
              <a:gsLst>
                <a:gs pos="20000">
                  <a:srgbClr val="FF0000"/>
                </a:gs>
                <a:gs pos="89000">
                  <a:srgbClr val="0000FF"/>
                </a:gs>
                <a:gs pos="40000">
                  <a:srgbClr val="FFFF00"/>
                </a:gs>
                <a:gs pos="58000">
                  <a:srgbClr val="00BC00"/>
                </a:gs>
              </a:gsLst>
              <a:lin ang="5400000" scaled="0"/>
              <a:tileRect/>
            </a:gradFill>
            <a:round/>
            <a:headEnd/>
            <a:tailEnd type="none" w="lg" len="lg"/>
          </a:ln>
        </p:spPr>
      </p:cxnSp>
      <p:cxnSp>
        <p:nvCxnSpPr>
          <p:cNvPr id="175" name="AutoShape 20"/>
          <p:cNvCxnSpPr>
            <a:cxnSpLocks noChangeShapeType="1"/>
          </p:cNvCxnSpPr>
          <p:nvPr/>
        </p:nvCxnSpPr>
        <p:spPr bwMode="auto">
          <a:xfrm rot="16200000" flipH="1">
            <a:off x="4608000" y="3780000"/>
            <a:ext cx="795338" cy="246216"/>
          </a:xfrm>
          <a:prstGeom prst="straightConnector1">
            <a:avLst/>
          </a:prstGeom>
          <a:noFill/>
          <a:ln w="41275" cap="flat">
            <a:gradFill flip="none" rotWithShape="1">
              <a:gsLst>
                <a:gs pos="20000">
                  <a:srgbClr val="FF0000"/>
                </a:gs>
                <a:gs pos="71000">
                  <a:srgbClr val="0000FF"/>
                </a:gs>
                <a:gs pos="30000">
                  <a:srgbClr val="FFFF00"/>
                </a:gs>
                <a:gs pos="46000">
                  <a:srgbClr val="00BC00"/>
                </a:gs>
              </a:gsLst>
              <a:lin ang="5400000" scaled="0"/>
              <a:tileRect/>
            </a:gradFill>
            <a:round/>
            <a:headEnd/>
            <a:tailEnd type="none" w="lg" len="lg"/>
          </a:ln>
        </p:spPr>
      </p:cxnSp>
      <p:cxnSp>
        <p:nvCxnSpPr>
          <p:cNvPr id="176" name="AutoShape 20"/>
          <p:cNvCxnSpPr>
            <a:cxnSpLocks noChangeShapeType="1"/>
          </p:cNvCxnSpPr>
          <p:nvPr/>
        </p:nvCxnSpPr>
        <p:spPr bwMode="auto">
          <a:xfrm rot="10800000" flipH="1" flipV="1">
            <a:off x="4993200" y="3499200"/>
            <a:ext cx="427908" cy="419101"/>
          </a:xfrm>
          <a:prstGeom prst="straightConnector1">
            <a:avLst/>
          </a:prstGeom>
          <a:noFill/>
          <a:ln w="41275" cap="flat">
            <a:gradFill flip="none" rotWithShape="1">
              <a:gsLst>
                <a:gs pos="20000">
                  <a:srgbClr val="FF0000"/>
                </a:gs>
                <a:gs pos="71000">
                  <a:srgbClr val="0000FF"/>
                </a:gs>
                <a:gs pos="30000">
                  <a:srgbClr val="FFFF00"/>
                </a:gs>
                <a:gs pos="46000">
                  <a:srgbClr val="00BC00"/>
                </a:gs>
              </a:gsLst>
              <a:lin ang="5400000" scaled="0"/>
              <a:tileRect/>
            </a:gradFill>
            <a:round/>
            <a:headEnd/>
            <a:tailEnd type="none" w="lg" len="lg"/>
          </a:ln>
        </p:spPr>
      </p:cxnSp>
      <p:cxnSp>
        <p:nvCxnSpPr>
          <p:cNvPr id="177" name="AutoShape 20"/>
          <p:cNvCxnSpPr>
            <a:cxnSpLocks noChangeShapeType="1"/>
            <a:endCxn id="137" idx="1"/>
          </p:cNvCxnSpPr>
          <p:nvPr/>
        </p:nvCxnSpPr>
        <p:spPr bwMode="auto">
          <a:xfrm flipV="1">
            <a:off x="5410200" y="2897187"/>
            <a:ext cx="514209" cy="1588"/>
          </a:xfrm>
          <a:prstGeom prst="straightConnector1">
            <a:avLst/>
          </a:prstGeom>
          <a:noFill/>
          <a:ln w="41275" cap="flat">
            <a:gradFill flip="none" rotWithShape="1">
              <a:gsLst>
                <a:gs pos="20000">
                  <a:srgbClr val="FF0000"/>
                </a:gs>
                <a:gs pos="71000">
                  <a:srgbClr val="0000FF"/>
                </a:gs>
                <a:gs pos="30000">
                  <a:srgbClr val="FFFF00"/>
                </a:gs>
                <a:gs pos="46000">
                  <a:srgbClr val="00BC00"/>
                </a:gs>
              </a:gsLst>
              <a:lin ang="0" scaled="0"/>
              <a:tileRect/>
            </a:gradFill>
            <a:round/>
            <a:headEnd/>
            <a:tailEnd type="arrow" w="lg" len="lg"/>
          </a:ln>
        </p:spPr>
      </p:cxnSp>
      <p:cxnSp>
        <p:nvCxnSpPr>
          <p:cNvPr id="180" name="AutoShape 20"/>
          <p:cNvCxnSpPr>
            <a:cxnSpLocks noChangeShapeType="1"/>
          </p:cNvCxnSpPr>
          <p:nvPr/>
        </p:nvCxnSpPr>
        <p:spPr bwMode="auto">
          <a:xfrm flipV="1">
            <a:off x="5436000" y="2895599"/>
            <a:ext cx="514209" cy="1588"/>
          </a:xfrm>
          <a:prstGeom prst="straightConnector1">
            <a:avLst/>
          </a:prstGeom>
          <a:noFill/>
          <a:ln w="41275" cap="flat">
            <a:gradFill flip="none" rotWithShape="1">
              <a:gsLst>
                <a:gs pos="20000">
                  <a:srgbClr val="FF0000"/>
                </a:gs>
                <a:gs pos="71000">
                  <a:srgbClr val="0000FF"/>
                </a:gs>
                <a:gs pos="30000">
                  <a:srgbClr val="FFFF00"/>
                </a:gs>
                <a:gs pos="46000">
                  <a:srgbClr val="00BC00"/>
                </a:gs>
              </a:gsLst>
              <a:lin ang="0" scaled="0"/>
              <a:tileRect/>
            </a:gradFill>
            <a:round/>
            <a:headEnd/>
            <a:tailEnd type="none" w="lg" len="lg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1850" y="0"/>
            <a:ext cx="69215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76200" y="0"/>
            <a:ext cx="89233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4824" tIns="47412" rIns="94824" bIns="47412" anchor="ctr"/>
          <a:lstStyle/>
          <a:p>
            <a:pPr defTabSz="949325">
              <a:lnSpc>
                <a:spcPts val="3338"/>
              </a:lnSpc>
              <a:defRPr/>
            </a:pPr>
            <a:r>
              <a:rPr lang="en-US" sz="3200" b="1" i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Payload Design</a:t>
            </a:r>
            <a:endParaRPr lang="en-US" sz="32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172" name="Line 4"/>
          <p:cNvSpPr>
            <a:spLocks noChangeShapeType="1"/>
          </p:cNvSpPr>
          <p:nvPr/>
        </p:nvSpPr>
        <p:spPr bwMode="auto">
          <a:xfrm>
            <a:off x="228600" y="763588"/>
            <a:ext cx="8223250" cy="0"/>
          </a:xfrm>
          <a:prstGeom prst="line">
            <a:avLst/>
          </a:prstGeom>
          <a:noFill/>
          <a:ln w="25400">
            <a:solidFill>
              <a:srgbClr val="0000B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IN"/>
          </a:p>
        </p:txBody>
      </p:sp>
      <p:pic>
        <p:nvPicPr>
          <p:cNvPr id="7173" name="Picture 60" descr="Screen Shot 2014-06-04 at 6.28.4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57"/>
          <a:stretch>
            <a:fillRect/>
          </a:stretch>
        </p:blipFill>
        <p:spPr bwMode="auto">
          <a:xfrm>
            <a:off x="609600" y="838200"/>
            <a:ext cx="8207375" cy="584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" name="Rectangle 61"/>
          <p:cNvSpPr/>
          <p:nvPr/>
        </p:nvSpPr>
        <p:spPr>
          <a:xfrm>
            <a:off x="357188" y="838200"/>
            <a:ext cx="504825" cy="60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ヒラギノ角ゴ Pro W3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1850" y="0"/>
            <a:ext cx="69215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76200" y="0"/>
            <a:ext cx="89233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4824" tIns="47412" rIns="94824" bIns="47412" anchor="ctr"/>
          <a:lstStyle/>
          <a:p>
            <a:pPr defTabSz="949325">
              <a:lnSpc>
                <a:spcPts val="3338"/>
              </a:lnSpc>
              <a:defRPr/>
            </a:pPr>
            <a:r>
              <a:rPr lang="en-US" sz="32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Payload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>
            <a:off x="228600" y="763588"/>
            <a:ext cx="8223250" cy="0"/>
          </a:xfrm>
          <a:prstGeom prst="line">
            <a:avLst/>
          </a:prstGeom>
          <a:noFill/>
          <a:ln w="25400">
            <a:solidFill>
              <a:srgbClr val="0000B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IN" dirty="0"/>
          </a:p>
        </p:txBody>
      </p:sp>
      <p:pic>
        <p:nvPicPr>
          <p:cNvPr id="8197" name="Picture 22" descr="Payload Exterior Vie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914400"/>
            <a:ext cx="8312150" cy="554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1850" y="0"/>
            <a:ext cx="69215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76200" y="0"/>
            <a:ext cx="89233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4824" tIns="47412" rIns="94824" bIns="47412" anchor="ctr"/>
          <a:lstStyle/>
          <a:p>
            <a:pPr defTabSz="949325">
              <a:lnSpc>
                <a:spcPts val="3338"/>
              </a:lnSpc>
              <a:defRPr/>
            </a:pPr>
            <a:r>
              <a:rPr lang="en-US" sz="32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Flight Control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220" name="Line 4"/>
          <p:cNvSpPr>
            <a:spLocks noChangeShapeType="1"/>
          </p:cNvSpPr>
          <p:nvPr/>
        </p:nvSpPr>
        <p:spPr bwMode="auto">
          <a:xfrm>
            <a:off x="228600" y="763588"/>
            <a:ext cx="8223250" cy="0"/>
          </a:xfrm>
          <a:prstGeom prst="line">
            <a:avLst/>
          </a:prstGeom>
          <a:noFill/>
          <a:ln w="25400">
            <a:solidFill>
              <a:srgbClr val="0000B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IN" dirty="0"/>
          </a:p>
        </p:txBody>
      </p:sp>
      <p:pic>
        <p:nvPicPr>
          <p:cNvPr id="9221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039813"/>
            <a:ext cx="4062413" cy="270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822700"/>
            <a:ext cx="4062413" cy="262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1688" y="1039813"/>
            <a:ext cx="2555875" cy="224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4" name="TextBox 11"/>
          <p:cNvSpPr txBox="1">
            <a:spLocks noChangeArrowheads="1"/>
          </p:cNvSpPr>
          <p:nvPr/>
        </p:nvSpPr>
        <p:spPr bwMode="auto">
          <a:xfrm>
            <a:off x="7239000" y="1039813"/>
            <a:ext cx="175260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pPr eaLnBrk="1" hangingPunct="1"/>
            <a:r>
              <a:rPr lang="en-US" altLang="en-US" dirty="0"/>
              <a:t>910 MHz directional antennas, range approx. </a:t>
            </a:r>
            <a:r>
              <a:rPr lang="en-US" altLang="en-US" dirty="0" smtClean="0"/>
              <a:t>60 km</a:t>
            </a:r>
            <a:r>
              <a:rPr lang="en-US" altLang="en-US" dirty="0" smtClean="0"/>
              <a:t>.</a:t>
            </a:r>
            <a:endParaRPr lang="en-US" altLang="en-US" dirty="0"/>
          </a:p>
          <a:p>
            <a:pPr eaLnBrk="1" hangingPunct="1"/>
            <a:r>
              <a:rPr lang="en-US" altLang="en-US" dirty="0"/>
              <a:t>Always ≥ 2 ground stations in contact. </a:t>
            </a:r>
          </a:p>
        </p:txBody>
      </p:sp>
      <p:pic>
        <p:nvPicPr>
          <p:cNvPr id="9225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7" r="5907" b="44029"/>
          <a:stretch>
            <a:fillRect/>
          </a:stretch>
        </p:blipFill>
        <p:spPr bwMode="auto">
          <a:xfrm>
            <a:off x="4648200" y="5543550"/>
            <a:ext cx="2627313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6" name="TextBox 14"/>
          <p:cNvSpPr txBox="1">
            <a:spLocks noChangeArrowheads="1"/>
          </p:cNvSpPr>
          <p:nvPr/>
        </p:nvSpPr>
        <p:spPr bwMode="auto">
          <a:xfrm>
            <a:off x="7239000" y="5581650"/>
            <a:ext cx="1897063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pPr eaLnBrk="1" hangingPunct="1"/>
            <a:r>
              <a:rPr lang="en-US" altLang="en-US" sz="1400" dirty="0"/>
              <a:t>Onboard high-altitude-capable GPS (</a:t>
            </a:r>
            <a:r>
              <a:rPr lang="en-US" altLang="en-US" sz="1400" dirty="0" err="1"/>
              <a:t>Inventek</a:t>
            </a:r>
            <a:r>
              <a:rPr lang="en-US" altLang="en-US" sz="1400" dirty="0"/>
              <a:t> ISM300F2) </a:t>
            </a:r>
          </a:p>
        </p:txBody>
      </p:sp>
      <p:pic>
        <p:nvPicPr>
          <p:cNvPr id="9227" name="Picture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733800"/>
            <a:ext cx="2312988" cy="168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8" name="Picture 1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2463" y="3733800"/>
            <a:ext cx="1781175" cy="159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9" name="TextBox 20"/>
          <p:cNvSpPr txBox="1">
            <a:spLocks noChangeArrowheads="1"/>
          </p:cNvSpPr>
          <p:nvPr/>
        </p:nvSpPr>
        <p:spPr bwMode="auto">
          <a:xfrm>
            <a:off x="4343400" y="3276600"/>
            <a:ext cx="27432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pPr eaLnBrk="1" hangingPunct="1"/>
            <a:r>
              <a:rPr lang="en-US" altLang="en-US" sz="1400"/>
              <a:t>Onboard primary radio         </a:t>
            </a:r>
            <a:r>
              <a:rPr lang="en-US" altLang="en-US" sz="1200"/>
              <a:t>(RFM DNT900P, 1W omni, 200 kbps)</a:t>
            </a:r>
          </a:p>
        </p:txBody>
      </p:sp>
      <p:sp>
        <p:nvSpPr>
          <p:cNvPr id="9230" name="TextBox 21"/>
          <p:cNvSpPr txBox="1">
            <a:spLocks noChangeArrowheads="1"/>
          </p:cNvSpPr>
          <p:nvPr/>
        </p:nvSpPr>
        <p:spPr bwMode="auto">
          <a:xfrm>
            <a:off x="6934200" y="3384550"/>
            <a:ext cx="2209800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pPr eaLnBrk="1" hangingPunct="1"/>
            <a:r>
              <a:rPr lang="en-US" altLang="en-US" sz="1200"/>
              <a:t>Onboard payload attitude accelerometer/magnetometer </a:t>
            </a:r>
          </a:p>
          <a:p>
            <a:pPr eaLnBrk="1" hangingPunct="1"/>
            <a:endParaRPr lang="en-US" altLang="en-US" sz="1400"/>
          </a:p>
          <a:p>
            <a:pPr eaLnBrk="1" hangingPunct="1"/>
            <a:endParaRPr lang="en-US" altLang="en-US" sz="1400"/>
          </a:p>
          <a:p>
            <a:pPr eaLnBrk="1" hangingPunct="1"/>
            <a:endParaRPr lang="en-US" altLang="en-US" sz="1400"/>
          </a:p>
          <a:p>
            <a:pPr eaLnBrk="1" hangingPunct="1"/>
            <a:endParaRPr lang="en-US" altLang="en-US" sz="1400"/>
          </a:p>
          <a:p>
            <a:pPr eaLnBrk="1" hangingPunct="1"/>
            <a:endParaRPr lang="en-US" altLang="en-US" sz="1400"/>
          </a:p>
          <a:p>
            <a:pPr eaLnBrk="1" hangingPunct="1"/>
            <a:endParaRPr lang="en-US" altLang="en-US" sz="1400"/>
          </a:p>
          <a:p>
            <a:pPr eaLnBrk="1" hangingPunct="1"/>
            <a:endParaRPr lang="en-US" altLang="en-US" sz="800"/>
          </a:p>
          <a:p>
            <a:pPr eaLnBrk="1" hangingPunct="1"/>
            <a:r>
              <a:rPr lang="en-US" altLang="en-US" sz="1200"/>
              <a:t>(Ocean Server OS4000T)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1850" y="0"/>
            <a:ext cx="69215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76200" y="0"/>
            <a:ext cx="89233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4824" tIns="47412" rIns="94824" bIns="47412" anchor="ctr"/>
          <a:lstStyle/>
          <a:p>
            <a:pPr defTabSz="949325">
              <a:lnSpc>
                <a:spcPts val="3338"/>
              </a:lnSpc>
              <a:defRPr/>
            </a:pPr>
            <a:r>
              <a:rPr lang="en-US" sz="3200" b="1" i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Flights and Data (so far)</a:t>
            </a:r>
            <a:endParaRPr lang="en-US" sz="32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244" name="Line 4"/>
          <p:cNvSpPr>
            <a:spLocks noChangeShapeType="1"/>
          </p:cNvSpPr>
          <p:nvPr/>
        </p:nvSpPr>
        <p:spPr bwMode="auto">
          <a:xfrm>
            <a:off x="228600" y="763588"/>
            <a:ext cx="8223250" cy="0"/>
          </a:xfrm>
          <a:prstGeom prst="line">
            <a:avLst/>
          </a:prstGeom>
          <a:noFill/>
          <a:ln w="25400">
            <a:solidFill>
              <a:srgbClr val="0000B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10245" name="TextBox 11"/>
          <p:cNvSpPr txBox="1">
            <a:spLocks noChangeArrowheads="1"/>
          </p:cNvSpPr>
          <p:nvPr/>
        </p:nvSpPr>
        <p:spPr bwMode="auto">
          <a:xfrm>
            <a:off x="2057400" y="838200"/>
            <a:ext cx="53213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pPr algn="ctr" eaLnBrk="1" hangingPunct="1"/>
            <a:r>
              <a:rPr lang="en-US" altLang="en-US"/>
              <a:t>Twelve flights to date (most recent 1 month ago), all test flights over New Hampshire so far.</a:t>
            </a:r>
          </a:p>
        </p:txBody>
      </p:sp>
      <p:pic>
        <p:nvPicPr>
          <p:cNvPr id="10246" name="Picture 24" descr="A12FlightPath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309938"/>
            <a:ext cx="4643438" cy="317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25" descr="Screen shot 2013-02-13 at 2.22.54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6" r="7539" b="34448"/>
          <a:stretch>
            <a:fillRect/>
          </a:stretch>
        </p:blipFill>
        <p:spPr bwMode="auto">
          <a:xfrm>
            <a:off x="301625" y="1524000"/>
            <a:ext cx="3511550" cy="168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Oval 28"/>
          <p:cNvSpPr/>
          <p:nvPr/>
        </p:nvSpPr>
        <p:spPr>
          <a:xfrm>
            <a:off x="2209800" y="2819400"/>
            <a:ext cx="454025" cy="228600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ヒラギノ角ゴ Pro W3" charset="-128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382588" y="1524000"/>
            <a:ext cx="744537" cy="228600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ヒラギノ角ゴ Pro W3" charset="-128"/>
            </a:endParaRPr>
          </a:p>
        </p:txBody>
      </p:sp>
      <p:sp>
        <p:nvSpPr>
          <p:cNvPr id="10250" name="TextBox 30"/>
          <p:cNvSpPr txBox="1">
            <a:spLocks noChangeArrowheads="1"/>
          </p:cNvSpPr>
          <p:nvPr/>
        </p:nvSpPr>
        <p:spPr bwMode="auto">
          <a:xfrm>
            <a:off x="5126038" y="5040313"/>
            <a:ext cx="38179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pPr algn="ctr" eaLnBrk="1" hangingPunct="1"/>
            <a:r>
              <a:rPr lang="en-US" altLang="en-US" b="1" u="sng" dirty="0"/>
              <a:t>All available online:</a:t>
            </a:r>
          </a:p>
          <a:p>
            <a:pPr algn="ctr" eaLnBrk="1" hangingPunct="1"/>
            <a:r>
              <a:rPr lang="en-US" altLang="en-US" i="1" dirty="0"/>
              <a:t>Telemetry, .</a:t>
            </a:r>
            <a:r>
              <a:rPr lang="en-US" altLang="en-US" i="1" dirty="0" err="1"/>
              <a:t>kml</a:t>
            </a:r>
            <a:r>
              <a:rPr lang="en-US" altLang="en-US" i="1" dirty="0"/>
              <a:t> files,        photodiode monitoring data,          </a:t>
            </a:r>
            <a:r>
              <a:rPr lang="en-US" altLang="en-US" b="1" i="1" dirty="0"/>
              <a:t>ground imagery, photometry</a:t>
            </a:r>
            <a:r>
              <a:rPr lang="en-US" altLang="en-US" dirty="0"/>
              <a:t> …</a:t>
            </a:r>
          </a:p>
        </p:txBody>
      </p:sp>
      <p:pic>
        <p:nvPicPr>
          <p:cNvPr id="2" name="A12neww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168087" y="1699417"/>
            <a:ext cx="4648367" cy="30781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1850" y="0"/>
            <a:ext cx="69215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76200" y="0"/>
            <a:ext cx="89233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4824" tIns="47412" rIns="94824" bIns="47412" anchor="ctr"/>
          <a:lstStyle/>
          <a:p>
            <a:pPr defTabSz="949325">
              <a:lnSpc>
                <a:spcPts val="3338"/>
              </a:lnSpc>
              <a:defRPr/>
            </a:pPr>
            <a:r>
              <a:rPr lang="en-US" sz="3200" b="1" i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Imagery, and Upcoming Plans</a:t>
            </a:r>
            <a:endParaRPr lang="en-US" sz="32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268" name="Line 4"/>
          <p:cNvSpPr>
            <a:spLocks noChangeShapeType="1"/>
          </p:cNvSpPr>
          <p:nvPr/>
        </p:nvSpPr>
        <p:spPr bwMode="auto">
          <a:xfrm>
            <a:off x="228600" y="763588"/>
            <a:ext cx="8223250" cy="0"/>
          </a:xfrm>
          <a:prstGeom prst="line">
            <a:avLst/>
          </a:prstGeom>
          <a:noFill/>
          <a:ln w="25400">
            <a:solidFill>
              <a:srgbClr val="0000B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11269" name="TextBox 11"/>
          <p:cNvSpPr txBox="1">
            <a:spLocks noChangeArrowheads="1"/>
          </p:cNvSpPr>
          <p:nvPr/>
        </p:nvSpPr>
        <p:spPr bwMode="auto">
          <a:xfrm>
            <a:off x="228600" y="914400"/>
            <a:ext cx="33845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pPr algn="ctr" eaLnBrk="1" hangingPunct="1"/>
            <a:r>
              <a:rPr lang="en-US" altLang="en-US"/>
              <a:t>Portable observation station</a:t>
            </a:r>
            <a:r>
              <a:rPr lang="en-US" altLang="en-US" b="1"/>
              <a:t>:</a:t>
            </a:r>
          </a:p>
        </p:txBody>
      </p:sp>
      <p:pic>
        <p:nvPicPr>
          <p:cNvPr id="11270" name="Picture 8" descr="47a4db38b3127cce98548a8ebfdb00000035100AauWTJw4asW1A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371600"/>
            <a:ext cx="3384550" cy="190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200" y="3898900"/>
            <a:ext cx="2139950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2" name="TextBox 10"/>
          <p:cNvSpPr txBox="1">
            <a:spLocks noChangeArrowheads="1"/>
          </p:cNvSpPr>
          <p:nvPr/>
        </p:nvSpPr>
        <p:spPr bwMode="auto">
          <a:xfrm>
            <a:off x="76200" y="3276600"/>
            <a:ext cx="37211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pPr algn="ctr" eaLnBrk="1" hangingPunct="1"/>
            <a:r>
              <a:rPr lang="en-US" altLang="en-US" sz="400"/>
              <a:t> </a:t>
            </a:r>
            <a:r>
              <a:rPr lang="en-US" altLang="en-US"/>
              <a:t>Meade LX200GPS 12” telescope</a:t>
            </a:r>
          </a:p>
        </p:txBody>
      </p:sp>
      <p:sp>
        <p:nvSpPr>
          <p:cNvPr id="11273" name="TextBox 12"/>
          <p:cNvSpPr txBox="1">
            <a:spLocks noChangeArrowheads="1"/>
          </p:cNvSpPr>
          <p:nvPr/>
        </p:nvSpPr>
        <p:spPr bwMode="auto">
          <a:xfrm>
            <a:off x="304800" y="4191000"/>
            <a:ext cx="1168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pPr eaLnBrk="1" hangingPunct="1"/>
            <a:r>
              <a:rPr lang="en-US" altLang="en-US" sz="400"/>
              <a:t> </a:t>
            </a:r>
            <a:r>
              <a:rPr lang="en-US" altLang="en-US"/>
              <a:t>with SBIG ST-8300 camera:</a:t>
            </a:r>
          </a:p>
        </p:txBody>
      </p:sp>
      <p:pic>
        <p:nvPicPr>
          <p:cNvPr id="11274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3850" y="914400"/>
            <a:ext cx="3149600" cy="314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5" name="Picture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6650" y="3898900"/>
            <a:ext cx="2782888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6" name="TextBox 19"/>
          <p:cNvSpPr txBox="1">
            <a:spLocks noChangeArrowheads="1"/>
          </p:cNvSpPr>
          <p:nvPr/>
        </p:nvSpPr>
        <p:spPr bwMode="auto">
          <a:xfrm>
            <a:off x="7391400" y="1060450"/>
            <a:ext cx="1608138" cy="258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pPr eaLnBrk="1" hangingPunct="1"/>
            <a:r>
              <a:rPr lang="en-US" altLang="en-US"/>
              <a:t>We will be performing </a:t>
            </a:r>
            <a:r>
              <a:rPr lang="en-US" altLang="en-US" b="1"/>
              <a:t>full end-to-end flight tests </a:t>
            </a:r>
            <a:r>
              <a:rPr lang="en-US" altLang="en-US"/>
              <a:t>of ALTAIR photometric precision </a:t>
            </a:r>
            <a:r>
              <a:rPr lang="en-US" altLang="en-US" b="1"/>
              <a:t>this summer </a:t>
            </a:r>
            <a:r>
              <a:rPr lang="en-US" altLang="en-US"/>
              <a:t>…</a:t>
            </a:r>
            <a:endParaRPr lang="en-US" altLang="en-US" b="1"/>
          </a:p>
        </p:txBody>
      </p:sp>
      <p:sp>
        <p:nvSpPr>
          <p:cNvPr id="11277" name="TextBox 20"/>
          <p:cNvSpPr txBox="1">
            <a:spLocks noChangeArrowheads="1"/>
          </p:cNvSpPr>
          <p:nvPr/>
        </p:nvSpPr>
        <p:spPr bwMode="auto">
          <a:xfrm>
            <a:off x="3733800" y="4191000"/>
            <a:ext cx="23622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pPr eaLnBrk="1" hangingPunct="1"/>
            <a:r>
              <a:rPr lang="en-US" altLang="en-US"/>
              <a:t>… then on to flight tests over Mt. Hopkins (AZ) and Pan-STARRS (Maui).</a:t>
            </a:r>
          </a:p>
          <a:p>
            <a:pPr eaLnBrk="1" hangingPunct="1"/>
            <a:endParaRPr lang="en-US" altLang="en-US" sz="1200"/>
          </a:p>
          <a:p>
            <a:pPr eaLnBrk="1" hangingPunct="1"/>
            <a:r>
              <a:rPr lang="en-US" altLang="en-US"/>
              <a:t>Following that, we intend to begin flight testing in Chile in 2016. </a:t>
            </a:r>
            <a:endParaRPr lang="en-US" alt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FFFFFF"/>
      </a:dk2>
      <a:lt2>
        <a:srgbClr val="808080"/>
      </a:lt2>
      <a:accent1>
        <a:srgbClr val="000080"/>
      </a:accent1>
      <a:accent2>
        <a:srgbClr val="9999CC"/>
      </a:accent2>
      <a:accent3>
        <a:srgbClr val="FFFFFF"/>
      </a:accent3>
      <a:accent4>
        <a:srgbClr val="000000"/>
      </a:accent4>
      <a:accent5>
        <a:srgbClr val="AAAAC0"/>
      </a:accent5>
      <a:accent6>
        <a:srgbClr val="8A8AB9"/>
      </a:accent6>
      <a:hlink>
        <a:srgbClr val="CCCCE6"/>
      </a:hlink>
      <a:folHlink>
        <a:srgbClr val="B2B2B2"/>
      </a:folHlink>
    </a:clrScheme>
    <a:fontScheme name="Pixel">
      <a:majorFont>
        <a:latin typeface="Arial Black"/>
        <a:ea typeface="Osaka"/>
        <a:cs typeface="Osaka"/>
      </a:majorFont>
      <a:minorFont>
        <a:latin typeface="Times New Roman"/>
        <a:ea typeface="Osaka"/>
        <a:cs typeface="Osak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Pixel 1">
        <a:dk1>
          <a:srgbClr val="666699"/>
        </a:dk1>
        <a:lt1>
          <a:srgbClr val="FFFFFF"/>
        </a:lt1>
        <a:dk2>
          <a:srgbClr val="000066"/>
        </a:dk2>
        <a:lt2>
          <a:srgbClr val="FFFFFF"/>
        </a:lt2>
        <a:accent1>
          <a:srgbClr val="0066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AAB8FF"/>
        </a:accent5>
        <a:accent6>
          <a:srgbClr val="2D2DE7"/>
        </a:accent6>
        <a:hlink>
          <a:srgbClr val="0000C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0000"/>
        </a:dk1>
        <a:lt1>
          <a:srgbClr val="FFFFFF"/>
        </a:lt1>
        <a:dk2>
          <a:srgbClr val="334B49"/>
        </a:dk2>
        <a:lt2>
          <a:srgbClr val="FFFFFF"/>
        </a:lt2>
        <a:accent1>
          <a:srgbClr val="009999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ACACA"/>
        </a:accent5>
        <a:accent6>
          <a:srgbClr val="007373"/>
        </a:accent6>
        <a:hlink>
          <a:srgbClr val="006666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FF9900"/>
        </a:accent1>
        <a:accent2>
          <a:srgbClr val="FCB138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4A032"/>
        </a:accent6>
        <a:hlink>
          <a:srgbClr val="FCC66E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4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440044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B0AAB0"/>
        </a:accent5>
        <a:accent6>
          <a:srgbClr val="6D0466"/>
        </a:accent6>
        <a:hlink>
          <a:srgbClr val="9F839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5">
        <a:dk1>
          <a:srgbClr val="000000"/>
        </a:dk1>
        <a:lt1>
          <a:srgbClr val="FFFFFF"/>
        </a:lt1>
        <a:dk2>
          <a:srgbClr val="FFFFFF"/>
        </a:dk2>
        <a:lt2>
          <a:srgbClr val="666699"/>
        </a:lt2>
        <a:accent1>
          <a:srgbClr val="779F92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BDCDC7"/>
        </a:accent5>
        <a:accent6>
          <a:srgbClr val="8EB0C3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6">
        <a:dk1>
          <a:srgbClr val="6A0000"/>
        </a:dk1>
        <a:lt1>
          <a:srgbClr val="FFFFFF"/>
        </a:lt1>
        <a:dk2>
          <a:srgbClr val="FFFFFF"/>
        </a:dk2>
        <a:lt2>
          <a:srgbClr val="666699"/>
        </a:lt2>
        <a:accent1>
          <a:srgbClr val="CC3300"/>
        </a:accent1>
        <a:accent2>
          <a:srgbClr val="CC6600"/>
        </a:accent2>
        <a:accent3>
          <a:srgbClr val="FFFFFF"/>
        </a:accent3>
        <a:accent4>
          <a:srgbClr val="590000"/>
        </a:accent4>
        <a:accent5>
          <a:srgbClr val="E2ADAA"/>
        </a:accent5>
        <a:accent6>
          <a:srgbClr val="B95C00"/>
        </a:accent6>
        <a:hlink>
          <a:srgbClr val="CC990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7">
        <a:dk1>
          <a:srgbClr val="4F4F77"/>
        </a:dk1>
        <a:lt1>
          <a:srgbClr val="FFFFFF"/>
        </a:lt1>
        <a:dk2>
          <a:srgbClr val="4A7911"/>
        </a:dk2>
        <a:lt2>
          <a:srgbClr val="FFFFFF"/>
        </a:lt2>
        <a:accent1>
          <a:srgbClr val="336600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ADB8AA"/>
        </a:accent5>
        <a:accent6>
          <a:srgbClr val="5C8A00"/>
        </a:accent6>
        <a:hlink>
          <a:srgbClr val="99CC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FFFFFF"/>
        </a:dk2>
        <a:lt2>
          <a:srgbClr val="4F4F77"/>
        </a:lt2>
        <a:accent1>
          <a:srgbClr val="3366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ADB8AA"/>
        </a:accent5>
        <a:accent6>
          <a:srgbClr val="5C8A00"/>
        </a:accent6>
        <a:hlink>
          <a:srgbClr val="99CC0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8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8080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0C0"/>
        </a:accent5>
        <a:accent6>
          <a:srgbClr val="008A8A"/>
        </a:accent6>
        <a:hlink>
          <a:srgbClr val="70CAC6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10">
        <a:dk1>
          <a:srgbClr val="4F4F77"/>
        </a:dk1>
        <a:lt1>
          <a:srgbClr val="FFFFFF"/>
        </a:lt1>
        <a:dk2>
          <a:srgbClr val="330000"/>
        </a:dk2>
        <a:lt2>
          <a:srgbClr val="FFFFFF"/>
        </a:lt2>
        <a:accent1>
          <a:srgbClr val="822504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C1ACAA"/>
        </a:accent5>
        <a:accent6>
          <a:srgbClr val="8F2505"/>
        </a:accent6>
        <a:hlink>
          <a:srgbClr val="7C0704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11">
        <a:dk1>
          <a:srgbClr val="333333"/>
        </a:dk1>
        <a:lt1>
          <a:srgbClr val="FFFFFF"/>
        </a:lt1>
        <a:dk2>
          <a:srgbClr val="333399"/>
        </a:dk2>
        <a:lt2>
          <a:srgbClr val="FFFFFF"/>
        </a:lt2>
        <a:accent1>
          <a:srgbClr val="006699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B8CA"/>
        </a:accent5>
        <a:accent6>
          <a:srgbClr val="02799E"/>
        </a:accent6>
        <a:hlink>
          <a:srgbClr val="6699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0080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AAAAC0"/>
        </a:accent5>
        <a:accent6>
          <a:srgbClr val="8A8AB9"/>
        </a:accent6>
        <a:hlink>
          <a:srgbClr val="CCCCE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42963</TotalTime>
  <Words>451</Words>
  <Application>Microsoft Office PowerPoint</Application>
  <PresentationFormat>On-screen Show (4:3)</PresentationFormat>
  <Paragraphs>115</Paragraphs>
  <Slides>11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22" baseType="lpstr">
      <vt:lpstr>ＭＳ Ｐゴシック</vt:lpstr>
      <vt:lpstr>Arial</vt:lpstr>
      <vt:lpstr>Arial Black</vt:lpstr>
      <vt:lpstr>Calibri</vt:lpstr>
      <vt:lpstr>Osaka</vt:lpstr>
      <vt:lpstr>Symbol</vt:lpstr>
      <vt:lpstr>Times New Roman</vt:lpstr>
      <vt:lpstr>Wingdings</vt:lpstr>
      <vt:lpstr>ヒラギノ角ゴ Pro W3</vt:lpstr>
      <vt:lpstr>Default Design</vt:lpstr>
      <vt:lpstr>Pixel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Univ. of Victoria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Justin Albert</dc:creator>
  <cp:lastModifiedBy>Divya Bhatnagar</cp:lastModifiedBy>
  <cp:revision>624</cp:revision>
  <cp:lastPrinted>2012-04-16T06:18:59Z</cp:lastPrinted>
  <dcterms:created xsi:type="dcterms:W3CDTF">2014-06-03T18:00:14Z</dcterms:created>
  <dcterms:modified xsi:type="dcterms:W3CDTF">2014-06-13T21:32:45Z</dcterms:modified>
</cp:coreProperties>
</file>