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Lst>
  <p:sldIdLst>
    <p:sldId id="296" r:id="rId2"/>
    <p:sldId id="257" r:id="rId3"/>
    <p:sldId id="270" r:id="rId4"/>
    <p:sldId id="258" r:id="rId5"/>
    <p:sldId id="284" r:id="rId6"/>
    <p:sldId id="264" r:id="rId7"/>
    <p:sldId id="278" r:id="rId8"/>
    <p:sldId id="259" r:id="rId9"/>
    <p:sldId id="260" r:id="rId10"/>
    <p:sldId id="262" r:id="rId11"/>
    <p:sldId id="267" r:id="rId12"/>
    <p:sldId id="268" r:id="rId13"/>
    <p:sldId id="272" r:id="rId14"/>
    <p:sldId id="276" r:id="rId15"/>
    <p:sldId id="275" r:id="rId16"/>
    <p:sldId id="295" r:id="rId17"/>
    <p:sldId id="280" r:id="rId18"/>
    <p:sldId id="297" r:id="rId19"/>
    <p:sldId id="273" r:id="rId20"/>
    <p:sldId id="274" r:id="rId21"/>
    <p:sldId id="277" r:id="rId22"/>
    <p:sldId id="294" r:id="rId23"/>
    <p:sldId id="279" r:id="rId24"/>
    <p:sldId id="281" r:id="rId25"/>
    <p:sldId id="282" r:id="rId26"/>
    <p:sldId id="283" r:id="rId27"/>
    <p:sldId id="285" r:id="rId28"/>
    <p:sldId id="286" r:id="rId29"/>
    <p:sldId id="287" r:id="rId30"/>
    <p:sldId id="288" r:id="rId31"/>
    <p:sldId id="289" r:id="rId32"/>
    <p:sldId id="291" r:id="rId33"/>
    <p:sldId id="292" r:id="rId34"/>
    <p:sldId id="299" r:id="rId35"/>
    <p:sldId id="300" r:id="rId36"/>
    <p:sldId id="290" r:id="rId37"/>
    <p:sldId id="301" r:id="rId3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showPr showNarration="1">
    <p:present/>
    <p:sldAll/>
    <p:penClr>
      <a:srgbClr val="FF0000"/>
    </p:penClr>
  </p:showPr>
  <p:clrMru>
    <a:srgbClr val="A500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4681" autoAdjust="0"/>
    <p:restoredTop sz="94660"/>
  </p:normalViewPr>
  <p:slideViewPr>
    <p:cSldViewPr>
      <p:cViewPr>
        <p:scale>
          <a:sx n="75" d="100"/>
          <a:sy n="75" d="100"/>
        </p:scale>
        <p:origin x="-1860" y="-6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defRPr/>
              </a:pPr>
              <a:endParaRPr kumimoji="1" lang="en-US" sz="2400">
                <a:latin typeface="Times New Roman"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sz="2400">
                <a:latin typeface="Times New Roman"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a:defRPr/>
              </a:pPr>
              <a:endParaRPr lang="en-US"/>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a:defRPr/>
              </a:pPr>
              <a:endParaRPr lang="en-US"/>
            </a:p>
          </p:txBody>
        </p:sp>
      </p:grpSp>
      <p:sp>
        <p:nvSpPr>
          <p:cNvPr id="64520"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64524"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
        <p:nvSpPr>
          <p:cNvPr id="10" name="Rectangle 9"/>
          <p:cNvSpPr>
            <a:spLocks noGrp="1" noChangeArrowheads="1"/>
          </p:cNvSpPr>
          <p:nvPr>
            <p:ph type="dt" sz="quarter" idx="10"/>
          </p:nvPr>
        </p:nvSpPr>
        <p:spPr/>
        <p:txBody>
          <a:bodyPr/>
          <a:lstStyle>
            <a:lvl1pPr>
              <a:defRPr>
                <a:solidFill>
                  <a:schemeClr val="bg1"/>
                </a:solidFill>
              </a:defRPr>
            </a:lvl1pPr>
          </a:lstStyle>
          <a:p>
            <a:pPr>
              <a:defRPr/>
            </a:pPr>
            <a:fld id="{D825BDCC-0FD0-49E9-9AC9-33B3BAF75A32}" type="datetimeFigureOut">
              <a:rPr lang="en-CA"/>
              <a:pPr>
                <a:defRPr/>
              </a:pPr>
              <a:t>12/06/2014</a:t>
            </a:fld>
            <a:endParaRPr lang="en-US"/>
          </a:p>
        </p:txBody>
      </p:sp>
      <p:sp>
        <p:nvSpPr>
          <p:cNvPr id="11" name="Rectangle 10"/>
          <p:cNvSpPr>
            <a:spLocks noGrp="1" noChangeArrowheads="1"/>
          </p:cNvSpPr>
          <p:nvPr>
            <p:ph type="ftr" sz="quarter" idx="11"/>
          </p:nvPr>
        </p:nvSpPr>
        <p:spPr/>
        <p:txBody>
          <a:bodyPr/>
          <a:lstStyle>
            <a:lvl1pPr algn="r">
              <a:defRPr/>
            </a:lvl1pPr>
          </a:lstStyle>
          <a:p>
            <a:pPr>
              <a:defRPr/>
            </a:pPr>
            <a:endParaRPr lang="en-US"/>
          </a:p>
        </p:txBody>
      </p:sp>
      <p:sp>
        <p:nvSpPr>
          <p:cNvPr id="12" name="Rectangle 11"/>
          <p:cNvSpPr>
            <a:spLocks noGrp="1" noChangeArrowheads="1"/>
          </p:cNvSpPr>
          <p:nvPr>
            <p:ph type="sldNum" sz="quarter" idx="12"/>
          </p:nvPr>
        </p:nvSpPr>
        <p:spPr>
          <a:xfrm>
            <a:off x="76200" y="6248400"/>
            <a:ext cx="587375" cy="488950"/>
          </a:xfrm>
        </p:spPr>
        <p:txBody>
          <a:bodyPr anchorCtr="0"/>
          <a:lstStyle>
            <a:lvl1pPr>
              <a:defRPr/>
            </a:lvl1pPr>
          </a:lstStyle>
          <a:p>
            <a:pPr>
              <a:defRPr/>
            </a:pPr>
            <a:fld id="{FE46C0FC-350B-4304-96D5-729AD7C98DD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fld id="{1EE11BE9-A3BD-4E72-A204-B79D3BA9963F}" type="datetimeFigureOut">
              <a:rPr lang="en-CA"/>
              <a:pPr>
                <a:defRPr/>
              </a:pPr>
              <a:t>12/06/2014</a:t>
            </a:fld>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687B3973-C741-4013-85BB-E3697E5440C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fld id="{58F70B62-38F9-4F49-B435-8A8CC99E896B}" type="datetimeFigureOut">
              <a:rPr lang="en-CA"/>
              <a:pPr>
                <a:defRPr/>
              </a:pPr>
              <a:t>12/06/2014</a:t>
            </a:fld>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D246F00F-1E6C-4215-BE06-53E29DD3273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a:t>Click to edit Master title style</a:t>
            </a:r>
          </a:p>
        </p:txBody>
      </p:sp>
      <p:sp>
        <p:nvSpPr>
          <p:cNvPr id="3" name="Table Placeholder 2"/>
          <p:cNvSpPr>
            <a:spLocks noGrp="1"/>
          </p:cNvSpPr>
          <p:nvPr>
            <p:ph type="tbl" idx="1"/>
          </p:nvPr>
        </p:nvSpPr>
        <p:spPr>
          <a:xfrm>
            <a:off x="838200" y="2362200"/>
            <a:ext cx="7693025" cy="3724275"/>
          </a:xfrm>
        </p:spPr>
        <p:txBody>
          <a:bodyPr/>
          <a:lstStyle/>
          <a:p>
            <a:pPr lvl="0"/>
            <a:endParaRPr lang="en-US" noProof="0"/>
          </a:p>
        </p:txBody>
      </p:sp>
      <p:sp>
        <p:nvSpPr>
          <p:cNvPr id="4" name="Rectangle 11"/>
          <p:cNvSpPr>
            <a:spLocks noGrp="1" noChangeArrowheads="1"/>
          </p:cNvSpPr>
          <p:nvPr>
            <p:ph type="dt" sz="half" idx="10"/>
          </p:nvPr>
        </p:nvSpPr>
        <p:spPr>
          <a:ln/>
        </p:spPr>
        <p:txBody>
          <a:bodyPr/>
          <a:lstStyle>
            <a:lvl1pPr>
              <a:defRPr/>
            </a:lvl1pPr>
          </a:lstStyle>
          <a:p>
            <a:pPr>
              <a:defRPr/>
            </a:pPr>
            <a:fld id="{87F5B6B0-D543-413C-9B47-90032E1660B8}" type="datetimeFigureOut">
              <a:rPr lang="en-CA"/>
              <a:pPr>
                <a:defRPr/>
              </a:pPr>
              <a:t>12/06/2014</a:t>
            </a:fld>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19B91D63-8CD7-40E6-A7DE-ED858875D9D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fld id="{797210B6-451F-4FF7-B69A-45529E417AE9}" type="datetimeFigureOut">
              <a:rPr lang="en-CA"/>
              <a:pPr>
                <a:defRPr/>
              </a:pPr>
              <a:t>12/06/2014</a:t>
            </a:fld>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95ADF61B-80DB-4A2A-8EDD-BE6EE08C2DD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fld id="{A95BD0B5-C5FB-460F-9771-78FBAF7FDABA}" type="datetimeFigureOut">
              <a:rPr lang="en-CA"/>
              <a:pPr>
                <a:defRPr/>
              </a:pPr>
              <a:t>12/06/2014</a:t>
            </a:fld>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FFF528DF-E25B-4EE8-8CED-9578BA39EA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fld id="{B2778252-60CA-49E8-A91C-EB25EFAC1EBC}" type="datetimeFigureOut">
              <a:rPr lang="en-CA"/>
              <a:pPr>
                <a:defRPr/>
              </a:pPr>
              <a:t>12/06/2014</a:t>
            </a:fld>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74AA7DCD-86DB-4408-87AC-3EC439E41E1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1"/>
          <p:cNvSpPr>
            <a:spLocks noGrp="1" noChangeArrowheads="1"/>
          </p:cNvSpPr>
          <p:nvPr>
            <p:ph type="dt" sz="half" idx="10"/>
          </p:nvPr>
        </p:nvSpPr>
        <p:spPr>
          <a:ln/>
        </p:spPr>
        <p:txBody>
          <a:bodyPr/>
          <a:lstStyle>
            <a:lvl1pPr>
              <a:defRPr/>
            </a:lvl1pPr>
          </a:lstStyle>
          <a:p>
            <a:pPr>
              <a:defRPr/>
            </a:pPr>
            <a:fld id="{A7939A76-57E9-43FE-9B98-EC346AE484B2}" type="datetimeFigureOut">
              <a:rPr lang="en-CA"/>
              <a:pPr>
                <a:defRPr/>
              </a:pPr>
              <a:t>12/06/2014</a:t>
            </a:fld>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125CBE3B-61E7-4BF9-A28E-6F4B5295EFF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1"/>
          <p:cNvSpPr>
            <a:spLocks noGrp="1" noChangeArrowheads="1"/>
          </p:cNvSpPr>
          <p:nvPr>
            <p:ph type="dt" sz="half" idx="10"/>
          </p:nvPr>
        </p:nvSpPr>
        <p:spPr>
          <a:ln/>
        </p:spPr>
        <p:txBody>
          <a:bodyPr/>
          <a:lstStyle>
            <a:lvl1pPr>
              <a:defRPr/>
            </a:lvl1pPr>
          </a:lstStyle>
          <a:p>
            <a:pPr>
              <a:defRPr/>
            </a:pPr>
            <a:fld id="{974F1BED-0DEB-4BAB-A2FC-5F06F7023E42}" type="datetimeFigureOut">
              <a:rPr lang="en-CA"/>
              <a:pPr>
                <a:defRPr/>
              </a:pPr>
              <a:t>12/06/2014</a:t>
            </a:fld>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C296B38B-2BCA-434D-82A4-EAE075EDA4C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fld id="{AEBF4C73-3266-4F5A-B209-DBC6EFE6268D}" type="datetimeFigureOut">
              <a:rPr lang="en-CA"/>
              <a:pPr>
                <a:defRPr/>
              </a:pPr>
              <a:t>12/06/2014</a:t>
            </a:fld>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EFB646F4-5053-4277-B4C8-CE954D9C238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fld id="{68E69A48-C5A0-410F-A951-CB19A4C86460}" type="datetimeFigureOut">
              <a:rPr lang="en-CA"/>
              <a:pPr>
                <a:defRPr/>
              </a:pPr>
              <a:t>12/06/2014</a:t>
            </a:fld>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6DBA754D-CC6C-4197-A018-5AB4092EC6E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fld id="{04A9D7BD-1877-4FA0-A74C-E90F9B8BFDF1}" type="datetimeFigureOut">
              <a:rPr lang="en-CA"/>
              <a:pPr>
                <a:defRPr/>
              </a:pPr>
              <a:t>12/06/2014</a:t>
            </a:fld>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1CBA2114-537C-401E-99E6-9F47281A2C6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7620000" cy="6858000"/>
            <a:chOff x="0" y="0"/>
            <a:chExt cx="4800" cy="4320"/>
          </a:xfrm>
        </p:grpSpPr>
        <p:grpSp>
          <p:nvGrpSpPr>
            <p:cNvPr id="1032" name="Group 3"/>
            <p:cNvGrpSpPr>
              <a:grpSpLocks/>
            </p:cNvGrpSpPr>
            <p:nvPr userDrawn="1"/>
          </p:nvGrpSpPr>
          <p:grpSpPr bwMode="auto">
            <a:xfrm>
              <a:off x="0" y="0"/>
              <a:ext cx="2016" cy="4320"/>
              <a:chOff x="0" y="0"/>
              <a:chExt cx="2016" cy="4320"/>
            </a:xfrm>
          </p:grpSpPr>
          <p:sp>
            <p:nvSpPr>
              <p:cNvPr id="63492"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a:defRPr/>
                </a:pPr>
                <a:endParaRPr lang="en-US"/>
              </a:p>
            </p:txBody>
          </p:sp>
          <p:sp>
            <p:nvSpPr>
              <p:cNvPr id="63493"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a:defRPr/>
                </a:pPr>
                <a:endParaRPr lang="en-US"/>
              </a:p>
            </p:txBody>
          </p:sp>
        </p:grpSp>
        <p:grpSp>
          <p:nvGrpSpPr>
            <p:cNvPr id="1033" name="Group 6"/>
            <p:cNvGrpSpPr>
              <a:grpSpLocks/>
            </p:cNvGrpSpPr>
            <p:nvPr/>
          </p:nvGrpSpPr>
          <p:grpSpPr bwMode="auto">
            <a:xfrm>
              <a:off x="144" y="1248"/>
              <a:ext cx="4656" cy="201"/>
              <a:chOff x="144" y="1248"/>
              <a:chExt cx="4656" cy="201"/>
            </a:xfrm>
          </p:grpSpPr>
          <p:sp>
            <p:nvSpPr>
              <p:cNvPr id="6349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a:defRPr/>
                </a:pPr>
                <a:endParaRPr lang="en-US"/>
              </a:p>
            </p:txBody>
          </p:sp>
          <p:sp>
            <p:nvSpPr>
              <p:cNvPr id="6349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a:defRPr/>
                </a:pPr>
                <a:endParaRPr lang="en-US"/>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3499"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pPr>
              <a:defRPr/>
            </a:pPr>
            <a:fld id="{2C8883E9-24AA-4F61-B166-DFF175C9A329}" type="datetimeFigureOut">
              <a:rPr lang="en-CA"/>
              <a:pPr>
                <a:defRPr/>
              </a:pPr>
              <a:t>12/06/2014</a:t>
            </a:fld>
            <a:endParaRPr lang="en-US"/>
          </a:p>
        </p:txBody>
      </p:sp>
      <p:sp>
        <p:nvSpPr>
          <p:cNvPr id="63500"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pPr>
              <a:defRPr/>
            </a:pPr>
            <a:endParaRPr lang="en-US"/>
          </a:p>
        </p:txBody>
      </p:sp>
      <p:sp>
        <p:nvSpPr>
          <p:cNvPr id="63501"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pPr>
              <a:defRPr/>
            </a:pPr>
            <a:fld id="{48A77E37-6609-44C5-BAD0-4C8F15F4118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7.jpeg"/><Relationship Id="rId2" Type="http://schemas.openxmlformats.org/officeDocument/2006/relationships/image" Target="../media/image42.jpeg"/><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5.png"/><Relationship Id="rId4" Type="http://schemas.openxmlformats.org/officeDocument/2006/relationships/image" Target="../media/image44.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AutoShape 2"/>
          <p:cNvSpPr>
            <a:spLocks noGrp="1" noChangeArrowheads="1"/>
          </p:cNvSpPr>
          <p:nvPr>
            <p:ph type="title"/>
          </p:nvPr>
        </p:nvSpPr>
        <p:spPr/>
        <p:txBody>
          <a:bodyPr/>
          <a:lstStyle/>
          <a:p>
            <a:pPr algn="ctr" eaLnBrk="1" hangingPunct="1"/>
            <a:r>
              <a:rPr lang="en-US" sz="3200" smtClean="0">
                <a:solidFill>
                  <a:srgbClr val="A50021"/>
                </a:solidFill>
                <a:effectLst>
                  <a:outerShdw blurRad="38100" dist="38100" dir="2700000" algn="tl">
                    <a:srgbClr val="C0C0C0"/>
                  </a:outerShdw>
                </a:effectLst>
              </a:rPr>
              <a:t>New Software for PET/MR Image Registration</a:t>
            </a:r>
          </a:p>
        </p:txBody>
      </p:sp>
      <p:pic>
        <p:nvPicPr>
          <p:cNvPr id="14338" name="Picture 5" descr="http://newsroom.cisco.com/ekits/University_of_Winnipeg_logo_012011.jpg"/>
          <p:cNvPicPr>
            <a:picLocks noChangeAspect="1" noChangeArrowheads="1"/>
          </p:cNvPicPr>
          <p:nvPr>
            <p:ph type="body" idx="1"/>
          </p:nvPr>
        </p:nvPicPr>
        <p:blipFill>
          <a:blip r:embed="rId2"/>
          <a:srcRect/>
          <a:stretch>
            <a:fillRect/>
          </a:stretch>
        </p:blipFill>
        <p:spPr>
          <a:xfrm>
            <a:off x="3276600" y="5589588"/>
            <a:ext cx="2892425" cy="835025"/>
          </a:xfrm>
        </p:spPr>
      </p:pic>
      <p:sp>
        <p:nvSpPr>
          <p:cNvPr id="14339" name="TextBox 7"/>
          <p:cNvSpPr txBox="1">
            <a:spLocks noChangeArrowheads="1"/>
          </p:cNvSpPr>
          <p:nvPr/>
        </p:nvSpPr>
        <p:spPr bwMode="auto">
          <a:xfrm>
            <a:off x="2843213" y="3213100"/>
            <a:ext cx="4176712" cy="915988"/>
          </a:xfrm>
          <a:prstGeom prst="rect">
            <a:avLst/>
          </a:prstGeom>
          <a:noFill/>
          <a:ln w="9525">
            <a:noFill/>
            <a:miter lim="800000"/>
            <a:headEnd/>
            <a:tailEnd/>
          </a:ln>
        </p:spPr>
        <p:txBody>
          <a:bodyPr>
            <a:spAutoFit/>
          </a:bodyPr>
          <a:lstStyle/>
          <a:p>
            <a:pPr algn="ctr"/>
            <a:r>
              <a:rPr lang="en-CA">
                <a:latin typeface="Gill Sans MT" pitchFamily="34" charset="0"/>
              </a:rPr>
              <a:t>Esmat Elhami, PhD</a:t>
            </a:r>
          </a:p>
          <a:p>
            <a:pPr algn="ctr"/>
            <a:r>
              <a:rPr lang="en-CA">
                <a:latin typeface="Gill Sans MT" pitchFamily="34" charset="0"/>
              </a:rPr>
              <a:t>CAP Congress 2014</a:t>
            </a:r>
          </a:p>
          <a:p>
            <a:pPr algn="ctr"/>
            <a:r>
              <a:rPr lang="en-CA">
                <a:latin typeface="Gill Sans MT" pitchFamily="34" charset="0"/>
              </a:rPr>
              <a:t>Sudbury, 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http://www.heartandmetabolism.org/images/HM34/HM3407gr1.gif"/>
          <p:cNvPicPr>
            <a:picLocks noChangeAspect="1" noChangeArrowheads="1"/>
          </p:cNvPicPr>
          <p:nvPr/>
        </p:nvPicPr>
        <p:blipFill>
          <a:blip r:embed="rId2"/>
          <a:srcRect/>
          <a:stretch>
            <a:fillRect/>
          </a:stretch>
        </p:blipFill>
        <p:spPr bwMode="auto">
          <a:xfrm>
            <a:off x="1258888" y="1125538"/>
            <a:ext cx="7599362" cy="5305425"/>
          </a:xfrm>
          <a:prstGeom prst="rect">
            <a:avLst/>
          </a:prstGeom>
          <a:noFill/>
          <a:ln w="9525">
            <a:noFill/>
            <a:miter lim="800000"/>
            <a:headEnd/>
            <a:tailEnd/>
          </a:ln>
        </p:spPr>
      </p:pic>
      <p:sp>
        <p:nvSpPr>
          <p:cNvPr id="23554" name="Rectangle 4"/>
          <p:cNvSpPr>
            <a:spLocks noChangeArrowheads="1"/>
          </p:cNvSpPr>
          <p:nvPr/>
        </p:nvSpPr>
        <p:spPr bwMode="auto">
          <a:xfrm>
            <a:off x="1042988" y="6642100"/>
            <a:ext cx="3006725" cy="215900"/>
          </a:xfrm>
          <a:prstGeom prst="rect">
            <a:avLst/>
          </a:prstGeom>
          <a:noFill/>
          <a:ln w="9525">
            <a:noFill/>
            <a:miter lim="800000"/>
            <a:headEnd/>
            <a:tailEnd/>
          </a:ln>
        </p:spPr>
        <p:txBody>
          <a:bodyPr>
            <a:spAutoFit/>
          </a:bodyPr>
          <a:lstStyle/>
          <a:p>
            <a:r>
              <a:rPr lang="en-CA" sz="800">
                <a:latin typeface="Gill Sans MT" pitchFamily="34" charset="0"/>
              </a:rPr>
              <a:t>http://vefir.mh.is/emjul/efni/nemverk/nemverkv09/SPG/eldsneyti.htm</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r>
              <a:rPr lang="en-CA" sz="3200">
                <a:solidFill>
                  <a:srgbClr val="922223"/>
                </a:solidFill>
                <a:effectLst>
                  <a:outerShdw blurRad="38100" dist="38100" dir="2700000" algn="tl">
                    <a:srgbClr val="C0C0C0"/>
                  </a:outerShdw>
                </a:effectLst>
              </a:rPr>
              <a:t>Imaging Techniques</a:t>
            </a:r>
            <a:br>
              <a:rPr lang="en-CA" sz="3200">
                <a:solidFill>
                  <a:srgbClr val="922223"/>
                </a:solidFill>
                <a:effectLst>
                  <a:outerShdw blurRad="38100" dist="38100" dir="2700000" algn="tl">
                    <a:srgbClr val="C0C0C0"/>
                  </a:outerShdw>
                </a:effectLst>
              </a:rPr>
            </a:br>
            <a:r>
              <a:rPr lang="en-CA" sz="3200">
                <a:solidFill>
                  <a:srgbClr val="922223"/>
                </a:solidFill>
                <a:effectLst>
                  <a:outerShdw blurRad="38100" dist="38100" dir="2700000" algn="tl">
                    <a:srgbClr val="C0C0C0"/>
                  </a:outerShdw>
                </a:effectLst>
              </a:rPr>
              <a:t>	Magnetic Resonance Imaging</a:t>
            </a:r>
          </a:p>
        </p:txBody>
      </p:sp>
      <p:pic>
        <p:nvPicPr>
          <p:cNvPr id="8" name="Picture 7"/>
          <p:cNvPicPr>
            <a:picLocks noChangeAspect="1" noChangeArrowheads="1"/>
          </p:cNvPicPr>
          <p:nvPr/>
        </p:nvPicPr>
        <p:blipFill>
          <a:blip r:embed="rId2"/>
          <a:srcRect/>
          <a:stretch>
            <a:fillRect/>
          </a:stretch>
        </p:blipFill>
        <p:spPr bwMode="auto">
          <a:xfrm>
            <a:off x="0" y="2744788"/>
            <a:ext cx="4103688" cy="4113212"/>
          </a:xfrm>
          <a:prstGeom prst="rect">
            <a:avLst/>
          </a:prstGeom>
          <a:noFill/>
          <a:ln w="9525">
            <a:noFill/>
            <a:miter lim="800000"/>
            <a:headEnd/>
            <a:tailEnd/>
          </a:ln>
        </p:spPr>
      </p:pic>
      <p:pic>
        <p:nvPicPr>
          <p:cNvPr id="24579" name="Picture 2"/>
          <p:cNvPicPr>
            <a:picLocks noChangeAspect="1" noChangeArrowheads="1"/>
          </p:cNvPicPr>
          <p:nvPr/>
        </p:nvPicPr>
        <p:blipFill>
          <a:blip r:embed="rId3"/>
          <a:srcRect/>
          <a:stretch>
            <a:fillRect/>
          </a:stretch>
        </p:blipFill>
        <p:spPr bwMode="auto">
          <a:xfrm>
            <a:off x="6372225" y="2205038"/>
            <a:ext cx="2657475" cy="4894262"/>
          </a:xfrm>
          <a:prstGeom prst="rect">
            <a:avLst/>
          </a:prstGeom>
          <a:noFill/>
          <a:ln w="9525">
            <a:noFill/>
            <a:miter lim="800000"/>
            <a:headEnd/>
            <a:tailEnd/>
          </a:ln>
        </p:spPr>
      </p:pic>
      <p:pic>
        <p:nvPicPr>
          <p:cNvPr id="24580" name="Picture 5"/>
          <p:cNvPicPr>
            <a:picLocks noChangeAspect="1" noChangeArrowheads="1"/>
          </p:cNvPicPr>
          <p:nvPr/>
        </p:nvPicPr>
        <p:blipFill>
          <a:blip r:embed="rId4"/>
          <a:srcRect/>
          <a:stretch>
            <a:fillRect/>
          </a:stretch>
        </p:blipFill>
        <p:spPr bwMode="auto">
          <a:xfrm>
            <a:off x="3203575" y="2276475"/>
            <a:ext cx="2994025" cy="2592388"/>
          </a:xfrm>
          <a:prstGeom prst="rect">
            <a:avLst/>
          </a:prstGeom>
          <a:noFill/>
          <a:ln w="9525">
            <a:noFill/>
            <a:miter lim="800000"/>
            <a:headEnd/>
            <a:tailEnd/>
          </a:ln>
        </p:spPr>
      </p:pic>
      <p:sp>
        <p:nvSpPr>
          <p:cNvPr id="24581" name="Text Box 6"/>
          <p:cNvSpPr txBox="1">
            <a:spLocks noChangeArrowheads="1"/>
          </p:cNvSpPr>
          <p:nvPr/>
        </p:nvSpPr>
        <p:spPr bwMode="auto">
          <a:xfrm>
            <a:off x="3779838" y="5445125"/>
            <a:ext cx="2808287" cy="915988"/>
          </a:xfrm>
          <a:prstGeom prst="rect">
            <a:avLst/>
          </a:prstGeom>
          <a:noFill/>
          <a:ln w="9525">
            <a:noFill/>
            <a:miter lim="800000"/>
            <a:headEnd/>
            <a:tailEnd/>
          </a:ln>
        </p:spPr>
        <p:txBody>
          <a:bodyPr>
            <a:spAutoFit/>
          </a:bodyPr>
          <a:lstStyle/>
          <a:p>
            <a:r>
              <a:rPr lang="en-US"/>
              <a:t>Transverse and Coronal cross sections of a rat injected with stem cells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Content Placeholder 2"/>
          <p:cNvSpPr>
            <a:spLocks noGrp="1"/>
          </p:cNvSpPr>
          <p:nvPr>
            <p:ph idx="4294967295"/>
          </p:nvPr>
        </p:nvSpPr>
        <p:spPr>
          <a:xfrm>
            <a:off x="1258888" y="1196975"/>
            <a:ext cx="7499350" cy="5410200"/>
          </a:xfrm>
          <a:solidFill>
            <a:schemeClr val="bg1"/>
          </a:solidFill>
        </p:spPr>
        <p:txBody>
          <a:bodyPr/>
          <a:lstStyle/>
          <a:p>
            <a:pPr eaLnBrk="1" hangingPunct="1"/>
            <a:r>
              <a:rPr lang="en-CA" smtClean="0"/>
              <a:t>MRI is an </a:t>
            </a:r>
            <a:r>
              <a:rPr lang="en-CA" u="sng" smtClean="0"/>
              <a:t>anatomical</a:t>
            </a:r>
            <a:r>
              <a:rPr lang="en-CA" smtClean="0"/>
              <a:t> imaging modality</a:t>
            </a:r>
          </a:p>
          <a:p>
            <a:pPr lvl="1" eaLnBrk="1" hangingPunct="1"/>
            <a:r>
              <a:rPr lang="en-CA" smtClean="0">
                <a:solidFill>
                  <a:srgbClr val="C00000"/>
                </a:solidFill>
              </a:rPr>
              <a:t>Creates detailed image of object</a:t>
            </a:r>
          </a:p>
          <a:p>
            <a:pPr lvl="1" eaLnBrk="1" hangingPunct="1"/>
            <a:endParaRPr lang="en-CA" smtClean="0"/>
          </a:p>
          <a:p>
            <a:pPr eaLnBrk="1" hangingPunct="1"/>
            <a:r>
              <a:rPr lang="en-CA" smtClean="0"/>
              <a:t>MRI creates images by utilizing the nuclear properties of matter (Hydrogen)</a:t>
            </a:r>
          </a:p>
          <a:p>
            <a:pPr lvl="1" eaLnBrk="1" hangingPunct="1"/>
            <a:r>
              <a:rPr lang="en-CA" smtClean="0">
                <a:solidFill>
                  <a:srgbClr val="C00000"/>
                </a:solidFill>
              </a:rPr>
              <a:t>Hydrogen contains 1 proton &amp; 1 electron</a:t>
            </a:r>
          </a:p>
          <a:p>
            <a:pPr eaLnBrk="1" hangingPunct="1"/>
            <a:endParaRPr lang="en-CA" smtClean="0"/>
          </a:p>
          <a:p>
            <a:pPr eaLnBrk="1" hangingPunct="1"/>
            <a:r>
              <a:rPr lang="en-CA" smtClean="0"/>
              <a:t>Humans made up of 75% H</a:t>
            </a:r>
            <a:r>
              <a:rPr lang="en-CA" baseline="-25000" smtClean="0"/>
              <a:t>2</a:t>
            </a:r>
            <a:r>
              <a:rPr lang="en-CA" smtClean="0"/>
              <a:t>O</a:t>
            </a:r>
          </a:p>
          <a:p>
            <a:pPr lvl="1" eaLnBrk="1" hangingPunct="1"/>
            <a:r>
              <a:rPr lang="en-CA" smtClean="0">
                <a:solidFill>
                  <a:srgbClr val="C00000"/>
                </a:solidFill>
              </a:rPr>
              <a:t>H</a:t>
            </a:r>
            <a:r>
              <a:rPr lang="en-CA" baseline="-25000" smtClean="0">
                <a:solidFill>
                  <a:srgbClr val="C00000"/>
                </a:solidFill>
              </a:rPr>
              <a:t>2</a:t>
            </a:r>
            <a:r>
              <a:rPr lang="en-CA" smtClean="0">
                <a:solidFill>
                  <a:srgbClr val="C00000"/>
                </a:solidFill>
              </a:rPr>
              <a:t>O contains 2 H atoms (2 protons)</a:t>
            </a:r>
          </a:p>
        </p:txBody>
      </p:sp>
      <p:pic>
        <p:nvPicPr>
          <p:cNvPr id="25602" name="Picture 3"/>
          <p:cNvPicPr>
            <a:picLocks noChangeAspect="1" noChangeArrowheads="1"/>
          </p:cNvPicPr>
          <p:nvPr/>
        </p:nvPicPr>
        <p:blipFill>
          <a:blip r:embed="rId2"/>
          <a:srcRect/>
          <a:stretch>
            <a:fillRect/>
          </a:stretch>
        </p:blipFill>
        <p:spPr bwMode="auto">
          <a:xfrm>
            <a:off x="7885113" y="2636838"/>
            <a:ext cx="1028700" cy="102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940425" y="1844675"/>
            <a:ext cx="3024188" cy="792163"/>
          </a:xfrm>
          <a:prstGeom prst="rect">
            <a:avLst/>
          </a:prstGeom>
        </p:spPr>
        <p:style>
          <a:lnRef idx="2">
            <a:schemeClr val="accent4"/>
          </a:lnRef>
          <a:fillRef idx="1">
            <a:schemeClr val="lt1"/>
          </a:fillRef>
          <a:effectRef idx="0">
            <a:schemeClr val="accent4"/>
          </a:effectRef>
          <a:fontRef idx="minor">
            <a:schemeClr val="dk1"/>
          </a:fontRef>
        </p:style>
        <p:txBody>
          <a:bodyPr anchor="ctr"/>
          <a:lstStyle/>
          <a:p>
            <a:pPr algn="ctr" fontAlgn="auto">
              <a:spcBef>
                <a:spcPts val="0"/>
              </a:spcBef>
              <a:spcAft>
                <a:spcPts val="0"/>
              </a:spcAft>
              <a:defRPr/>
            </a:pPr>
            <a:endParaRPr lang="en-CA"/>
          </a:p>
        </p:txBody>
      </p:sp>
      <p:sp>
        <p:nvSpPr>
          <p:cNvPr id="12" name="Rectangle 11"/>
          <p:cNvSpPr/>
          <p:nvPr/>
        </p:nvSpPr>
        <p:spPr>
          <a:xfrm>
            <a:off x="5940425" y="3429000"/>
            <a:ext cx="3024188" cy="2808288"/>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n-CA"/>
          </a:p>
        </p:txBody>
      </p:sp>
      <p:sp>
        <p:nvSpPr>
          <p:cNvPr id="11" name="Rectangle 10"/>
          <p:cNvSpPr/>
          <p:nvPr/>
        </p:nvSpPr>
        <p:spPr>
          <a:xfrm>
            <a:off x="1116013" y="5445125"/>
            <a:ext cx="4679950" cy="1152525"/>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CA"/>
          </a:p>
        </p:txBody>
      </p:sp>
      <p:pic>
        <p:nvPicPr>
          <p:cNvPr id="26628" name="Picture 2" descr="http://www.thescrib.com/wp-content/uploads/2009/10/mri-scanner.jpg"/>
          <p:cNvPicPr>
            <a:picLocks noChangeAspect="1" noChangeArrowheads="1"/>
          </p:cNvPicPr>
          <p:nvPr/>
        </p:nvPicPr>
        <p:blipFill>
          <a:blip r:embed="rId2"/>
          <a:srcRect/>
          <a:stretch>
            <a:fillRect/>
          </a:stretch>
        </p:blipFill>
        <p:spPr bwMode="auto">
          <a:xfrm>
            <a:off x="1116013" y="1557338"/>
            <a:ext cx="4751387" cy="3656012"/>
          </a:xfrm>
          <a:prstGeom prst="rect">
            <a:avLst/>
          </a:prstGeom>
          <a:noFill/>
          <a:ln w="9525">
            <a:noFill/>
            <a:miter lim="800000"/>
            <a:headEnd/>
            <a:tailEnd/>
          </a:ln>
        </p:spPr>
      </p:pic>
      <p:sp>
        <p:nvSpPr>
          <p:cNvPr id="26629" name="TextBox 4"/>
          <p:cNvSpPr txBox="1">
            <a:spLocks noChangeArrowheads="1"/>
          </p:cNvSpPr>
          <p:nvPr/>
        </p:nvSpPr>
        <p:spPr bwMode="auto">
          <a:xfrm>
            <a:off x="1258888" y="5510213"/>
            <a:ext cx="4465637" cy="1014412"/>
          </a:xfrm>
          <a:prstGeom prst="rect">
            <a:avLst/>
          </a:prstGeom>
          <a:noFill/>
          <a:ln w="9525">
            <a:noFill/>
            <a:miter lim="800000"/>
            <a:headEnd/>
            <a:tailEnd/>
          </a:ln>
        </p:spPr>
        <p:txBody>
          <a:bodyPr>
            <a:spAutoFit/>
          </a:bodyPr>
          <a:lstStyle/>
          <a:p>
            <a:r>
              <a:rPr lang="en-CA" sz="2000">
                <a:latin typeface="Gill Sans MT" pitchFamily="34" charset="0"/>
              </a:rPr>
              <a:t>Gradient coils allow for localization of the signal, by creating a gradual change in the x, y, and z axis fields.</a:t>
            </a:r>
          </a:p>
        </p:txBody>
      </p:sp>
      <p:sp>
        <p:nvSpPr>
          <p:cNvPr id="26630" name="TextBox 5"/>
          <p:cNvSpPr txBox="1">
            <a:spLocks noChangeArrowheads="1"/>
          </p:cNvSpPr>
          <p:nvPr/>
        </p:nvSpPr>
        <p:spPr bwMode="auto">
          <a:xfrm>
            <a:off x="5940425" y="1916113"/>
            <a:ext cx="2952750" cy="708025"/>
          </a:xfrm>
          <a:prstGeom prst="rect">
            <a:avLst/>
          </a:prstGeom>
          <a:noFill/>
          <a:ln w="9525">
            <a:noFill/>
            <a:miter lim="800000"/>
            <a:headEnd/>
            <a:tailEnd/>
          </a:ln>
        </p:spPr>
        <p:txBody>
          <a:bodyPr>
            <a:spAutoFit/>
          </a:bodyPr>
          <a:lstStyle/>
          <a:p>
            <a:r>
              <a:rPr lang="en-CA" sz="2000">
                <a:latin typeface="Gill Sans MT" pitchFamily="34" charset="0"/>
              </a:rPr>
              <a:t>MRI scanner has a submillimeter resolution</a:t>
            </a:r>
          </a:p>
        </p:txBody>
      </p:sp>
      <p:sp>
        <p:nvSpPr>
          <p:cNvPr id="26631" name="TextBox 2"/>
          <p:cNvSpPr txBox="1">
            <a:spLocks noChangeArrowheads="1"/>
          </p:cNvSpPr>
          <p:nvPr/>
        </p:nvSpPr>
        <p:spPr bwMode="auto">
          <a:xfrm>
            <a:off x="5940425" y="3467100"/>
            <a:ext cx="3095625" cy="2554288"/>
          </a:xfrm>
          <a:prstGeom prst="rect">
            <a:avLst/>
          </a:prstGeom>
          <a:noFill/>
          <a:ln w="9525">
            <a:noFill/>
            <a:miter lim="800000"/>
            <a:headEnd/>
            <a:tailEnd/>
          </a:ln>
        </p:spPr>
        <p:txBody>
          <a:bodyPr>
            <a:spAutoFit/>
          </a:bodyPr>
          <a:lstStyle/>
          <a:p>
            <a:r>
              <a:rPr lang="en-CA" sz="2000">
                <a:latin typeface="Gill Sans MT" pitchFamily="34" charset="0"/>
              </a:rPr>
              <a:t>Large magnet aligns protons</a:t>
            </a:r>
          </a:p>
          <a:p>
            <a:endParaRPr lang="en-CA" sz="2000">
              <a:latin typeface="Gill Sans MT" pitchFamily="34" charset="0"/>
            </a:endParaRPr>
          </a:p>
          <a:p>
            <a:r>
              <a:rPr lang="en-CA" sz="2000">
                <a:latin typeface="Gill Sans MT" pitchFamily="34" charset="0"/>
              </a:rPr>
              <a:t>RF coil sends energy to protons</a:t>
            </a:r>
          </a:p>
          <a:p>
            <a:endParaRPr lang="en-CA" sz="2000">
              <a:latin typeface="Gill Sans MT" pitchFamily="34" charset="0"/>
            </a:endParaRPr>
          </a:p>
          <a:p>
            <a:r>
              <a:rPr lang="en-CA" sz="2000">
                <a:latin typeface="Gill Sans MT" pitchFamily="34" charset="0"/>
              </a:rPr>
              <a:t>As protons relax they release energy, which is detected by RF coil</a:t>
            </a:r>
          </a:p>
        </p:txBody>
      </p:sp>
      <p:sp>
        <p:nvSpPr>
          <p:cNvPr id="26632" name="TextBox 7"/>
          <p:cNvSpPr txBox="1">
            <a:spLocks noChangeArrowheads="1"/>
          </p:cNvSpPr>
          <p:nvPr/>
        </p:nvSpPr>
        <p:spPr bwMode="auto">
          <a:xfrm>
            <a:off x="1042988" y="4941888"/>
            <a:ext cx="3673475" cy="246062"/>
          </a:xfrm>
          <a:prstGeom prst="rect">
            <a:avLst/>
          </a:prstGeom>
          <a:noFill/>
          <a:ln w="9525">
            <a:noFill/>
            <a:miter lim="800000"/>
            <a:headEnd/>
            <a:tailEnd/>
          </a:ln>
        </p:spPr>
        <p:txBody>
          <a:bodyPr>
            <a:spAutoFit/>
          </a:bodyPr>
          <a:lstStyle/>
          <a:p>
            <a:r>
              <a:rPr lang="en-CA" sz="1000">
                <a:latin typeface="Gill Sans MT" pitchFamily="34" charset="0"/>
              </a:rPr>
              <a:t>http://www.magnet.fsu.edu/education/tutorials/magnetacademy/mri/</a:t>
            </a:r>
          </a:p>
        </p:txBody>
      </p:sp>
      <p:sp>
        <p:nvSpPr>
          <p:cNvPr id="10" name="Rectangle 9"/>
          <p:cNvSpPr/>
          <p:nvPr/>
        </p:nvSpPr>
        <p:spPr>
          <a:xfrm>
            <a:off x="5076825" y="2492375"/>
            <a:ext cx="503238" cy="21590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en-CA"/>
          </a:p>
        </p:txBody>
      </p:sp>
      <p:sp>
        <p:nvSpPr>
          <p:cNvPr id="26634" name="TextBox 8"/>
          <p:cNvSpPr txBox="1">
            <a:spLocks noChangeArrowheads="1"/>
          </p:cNvSpPr>
          <p:nvPr/>
        </p:nvSpPr>
        <p:spPr bwMode="auto">
          <a:xfrm>
            <a:off x="5003800" y="2473325"/>
            <a:ext cx="576263" cy="307975"/>
          </a:xfrm>
          <a:prstGeom prst="rect">
            <a:avLst/>
          </a:prstGeom>
          <a:noFill/>
          <a:ln w="9525">
            <a:noFill/>
            <a:miter lim="800000"/>
            <a:headEnd/>
            <a:tailEnd/>
          </a:ln>
        </p:spPr>
        <p:txBody>
          <a:bodyPr>
            <a:spAutoFit/>
          </a:bodyPr>
          <a:lstStyle/>
          <a:p>
            <a:r>
              <a:rPr lang="en-CA" sz="1400" b="1">
                <a:latin typeface="Gill Sans MT" pitchFamily="34" charset="0"/>
              </a:rPr>
              <a:t>Rat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r>
              <a:rPr lang="en-CA">
                <a:solidFill>
                  <a:srgbClr val="922223"/>
                </a:solidFill>
                <a:effectLst>
                  <a:outerShdw blurRad="38100" dist="38100" dir="2700000" algn="tl">
                    <a:srgbClr val="C0C0C0"/>
                  </a:outerShdw>
                </a:effectLst>
              </a:rPr>
              <a:t>Image Registration</a:t>
            </a:r>
            <a:endParaRPr lang="en-CA">
              <a:effectLst>
                <a:outerShdw blurRad="38100" dist="38100" dir="2700000" algn="tl">
                  <a:srgbClr val="C0C0C0"/>
                </a:outerShdw>
              </a:effectLst>
            </a:endParaRPr>
          </a:p>
        </p:txBody>
      </p:sp>
      <p:pic>
        <p:nvPicPr>
          <p:cNvPr id="27650" name="Picture 1"/>
          <p:cNvPicPr>
            <a:picLocks noChangeAspect="1" noChangeArrowheads="1"/>
          </p:cNvPicPr>
          <p:nvPr/>
        </p:nvPicPr>
        <p:blipFill>
          <a:blip r:embed="rId2"/>
          <a:srcRect/>
          <a:stretch>
            <a:fillRect/>
          </a:stretch>
        </p:blipFill>
        <p:spPr bwMode="auto">
          <a:xfrm>
            <a:off x="1588" y="2352675"/>
            <a:ext cx="3879850" cy="2952750"/>
          </a:xfrm>
          <a:prstGeom prst="rect">
            <a:avLst/>
          </a:prstGeom>
          <a:noFill/>
          <a:ln w="9525">
            <a:noFill/>
            <a:miter lim="800000"/>
            <a:headEnd/>
            <a:tailEnd/>
          </a:ln>
        </p:spPr>
      </p:pic>
      <p:pic>
        <p:nvPicPr>
          <p:cNvPr id="27651" name="Picture 2"/>
          <p:cNvPicPr>
            <a:picLocks noChangeAspect="1" noChangeArrowheads="1"/>
          </p:cNvPicPr>
          <p:nvPr/>
        </p:nvPicPr>
        <p:blipFill>
          <a:blip r:embed="rId3"/>
          <a:srcRect/>
          <a:stretch>
            <a:fillRect/>
          </a:stretch>
        </p:blipFill>
        <p:spPr bwMode="auto">
          <a:xfrm>
            <a:off x="4878388" y="2349500"/>
            <a:ext cx="4265612" cy="2951163"/>
          </a:xfrm>
          <a:prstGeom prst="rect">
            <a:avLst/>
          </a:prstGeom>
          <a:noFill/>
          <a:ln w="9525">
            <a:noFill/>
            <a:miter lim="800000"/>
            <a:headEnd/>
            <a:tailEnd/>
          </a:ln>
        </p:spPr>
      </p:pic>
      <p:pic>
        <p:nvPicPr>
          <p:cNvPr id="27652" name="Picture 3"/>
          <p:cNvPicPr>
            <a:picLocks noChangeAspect="1" noChangeArrowheads="1"/>
          </p:cNvPicPr>
          <p:nvPr/>
        </p:nvPicPr>
        <p:blipFill>
          <a:blip r:embed="rId4"/>
          <a:srcRect/>
          <a:stretch>
            <a:fillRect/>
          </a:stretch>
        </p:blipFill>
        <p:spPr bwMode="auto">
          <a:xfrm>
            <a:off x="2771775" y="2349500"/>
            <a:ext cx="3421063" cy="2951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2"/>
          <p:cNvSpPr>
            <a:spLocks noGrp="1"/>
          </p:cNvSpPr>
          <p:nvPr>
            <p:ph idx="4294967295"/>
          </p:nvPr>
        </p:nvSpPr>
        <p:spPr>
          <a:xfrm>
            <a:off x="971550" y="1125538"/>
            <a:ext cx="5008563" cy="5732462"/>
          </a:xfrm>
          <a:solidFill>
            <a:schemeClr val="bg1"/>
          </a:solidFill>
        </p:spPr>
        <p:txBody>
          <a:bodyPr/>
          <a:lstStyle/>
          <a:p>
            <a:pPr eaLnBrk="1" hangingPunct="1">
              <a:lnSpc>
                <a:spcPct val="90000"/>
              </a:lnSpc>
            </a:pPr>
            <a:r>
              <a:rPr lang="en-CA" sz="2300" smtClean="0"/>
              <a:t>PET images contain functional information, which is used to determine the stem cell location and proliferation</a:t>
            </a:r>
          </a:p>
          <a:p>
            <a:pPr eaLnBrk="1" hangingPunct="1">
              <a:lnSpc>
                <a:spcPct val="90000"/>
              </a:lnSpc>
              <a:buFont typeface="Wingdings" pitchFamily="2" charset="2"/>
              <a:buNone/>
            </a:pPr>
            <a:endParaRPr lang="en-CA" sz="2300" smtClean="0"/>
          </a:p>
          <a:p>
            <a:pPr eaLnBrk="1" hangingPunct="1">
              <a:lnSpc>
                <a:spcPct val="90000"/>
              </a:lnSpc>
            </a:pPr>
            <a:r>
              <a:rPr lang="en-CA" sz="2300" smtClean="0"/>
              <a:t>Anatomical MRI images show detailed information of the structure, but not stem cell location (except injection site)</a:t>
            </a:r>
          </a:p>
          <a:p>
            <a:pPr eaLnBrk="1" hangingPunct="1">
              <a:lnSpc>
                <a:spcPct val="90000"/>
              </a:lnSpc>
              <a:buFont typeface="Wingdings" pitchFamily="2" charset="2"/>
              <a:buNone/>
            </a:pPr>
            <a:endParaRPr lang="en-CA" sz="2300" smtClean="0"/>
          </a:p>
          <a:p>
            <a:pPr eaLnBrk="1" hangingPunct="1">
              <a:lnSpc>
                <a:spcPct val="90000"/>
              </a:lnSpc>
            </a:pPr>
            <a:r>
              <a:rPr lang="en-CA" sz="2300" smtClean="0"/>
              <a:t>Combining these two imaging modalities, is essential for quantification</a:t>
            </a:r>
          </a:p>
        </p:txBody>
      </p:sp>
      <p:pic>
        <p:nvPicPr>
          <p:cNvPr id="28674" name="Picture 2"/>
          <p:cNvPicPr>
            <a:picLocks noChangeAspect="1" noChangeArrowheads="1"/>
          </p:cNvPicPr>
          <p:nvPr/>
        </p:nvPicPr>
        <p:blipFill>
          <a:blip r:embed="rId2"/>
          <a:srcRect/>
          <a:stretch>
            <a:fillRect/>
          </a:stretch>
        </p:blipFill>
        <p:spPr bwMode="auto">
          <a:xfrm>
            <a:off x="6883400" y="63500"/>
            <a:ext cx="2232025" cy="2219325"/>
          </a:xfrm>
          <a:prstGeom prst="rect">
            <a:avLst/>
          </a:prstGeom>
          <a:noFill/>
          <a:ln w="9525">
            <a:noFill/>
            <a:miter lim="800000"/>
            <a:headEnd/>
            <a:tailEnd/>
          </a:ln>
        </p:spPr>
      </p:pic>
      <p:pic>
        <p:nvPicPr>
          <p:cNvPr id="28675" name="Picture 2"/>
          <p:cNvPicPr>
            <a:picLocks noChangeAspect="1" noChangeArrowheads="1"/>
          </p:cNvPicPr>
          <p:nvPr/>
        </p:nvPicPr>
        <p:blipFill>
          <a:blip r:embed="rId3"/>
          <a:srcRect/>
          <a:stretch>
            <a:fillRect/>
          </a:stretch>
        </p:blipFill>
        <p:spPr bwMode="auto">
          <a:xfrm>
            <a:off x="6886575" y="2320925"/>
            <a:ext cx="2220913" cy="2232025"/>
          </a:xfrm>
          <a:prstGeom prst="rect">
            <a:avLst/>
          </a:prstGeom>
          <a:noFill/>
          <a:ln w="9525">
            <a:noFill/>
            <a:miter lim="800000"/>
            <a:headEnd/>
            <a:tailEnd/>
          </a:ln>
        </p:spPr>
      </p:pic>
      <p:pic>
        <p:nvPicPr>
          <p:cNvPr id="28676" name="Picture 4"/>
          <p:cNvPicPr>
            <a:picLocks noChangeAspect="1" noChangeArrowheads="1"/>
          </p:cNvPicPr>
          <p:nvPr/>
        </p:nvPicPr>
        <p:blipFill>
          <a:blip r:embed="rId4"/>
          <a:srcRect/>
          <a:stretch>
            <a:fillRect/>
          </a:stretch>
        </p:blipFill>
        <p:spPr bwMode="auto">
          <a:xfrm>
            <a:off x="6891338" y="4584700"/>
            <a:ext cx="2206625" cy="2230438"/>
          </a:xfrm>
          <a:prstGeom prst="rect">
            <a:avLst/>
          </a:prstGeom>
          <a:noFill/>
          <a:ln w="9525">
            <a:noFill/>
            <a:miter lim="800000"/>
            <a:headEnd/>
            <a:tailEnd/>
          </a:ln>
        </p:spPr>
      </p:pic>
      <p:sp>
        <p:nvSpPr>
          <p:cNvPr id="28677" name="Text Box 7"/>
          <p:cNvSpPr txBox="1">
            <a:spLocks noChangeArrowheads="1"/>
          </p:cNvSpPr>
          <p:nvPr/>
        </p:nvSpPr>
        <p:spPr bwMode="auto">
          <a:xfrm>
            <a:off x="6948488" y="260350"/>
            <a:ext cx="936625" cy="366713"/>
          </a:xfrm>
          <a:prstGeom prst="rect">
            <a:avLst/>
          </a:prstGeom>
          <a:noFill/>
          <a:ln w="9525">
            <a:noFill/>
            <a:miter lim="800000"/>
            <a:headEnd/>
            <a:tailEnd/>
          </a:ln>
        </p:spPr>
        <p:txBody>
          <a:bodyPr>
            <a:spAutoFit/>
          </a:bodyPr>
          <a:lstStyle/>
          <a:p>
            <a:pPr>
              <a:spcBef>
                <a:spcPct val="50000"/>
              </a:spcBef>
            </a:pPr>
            <a:r>
              <a:rPr lang="en-US">
                <a:solidFill>
                  <a:schemeClr val="bg1"/>
                </a:solidFill>
              </a:rPr>
              <a:t>PET</a:t>
            </a:r>
          </a:p>
        </p:txBody>
      </p:sp>
      <p:sp>
        <p:nvSpPr>
          <p:cNvPr id="28678" name="Text Box 8"/>
          <p:cNvSpPr txBox="1">
            <a:spLocks noChangeArrowheads="1"/>
          </p:cNvSpPr>
          <p:nvPr/>
        </p:nvSpPr>
        <p:spPr bwMode="auto">
          <a:xfrm>
            <a:off x="7019925" y="2420938"/>
            <a:ext cx="936625" cy="366712"/>
          </a:xfrm>
          <a:prstGeom prst="rect">
            <a:avLst/>
          </a:prstGeom>
          <a:noFill/>
          <a:ln w="9525">
            <a:noFill/>
            <a:miter lim="800000"/>
            <a:headEnd/>
            <a:tailEnd/>
          </a:ln>
        </p:spPr>
        <p:txBody>
          <a:bodyPr>
            <a:spAutoFit/>
          </a:bodyPr>
          <a:lstStyle/>
          <a:p>
            <a:pPr>
              <a:spcBef>
                <a:spcPct val="50000"/>
              </a:spcBef>
            </a:pPr>
            <a:r>
              <a:rPr lang="en-US">
                <a:solidFill>
                  <a:schemeClr val="bg1"/>
                </a:solidFill>
              </a:rPr>
              <a:t>MR</a:t>
            </a:r>
          </a:p>
        </p:txBody>
      </p:sp>
      <p:sp>
        <p:nvSpPr>
          <p:cNvPr id="28679" name="Text Box 9"/>
          <p:cNvSpPr txBox="1">
            <a:spLocks noChangeArrowheads="1"/>
          </p:cNvSpPr>
          <p:nvPr/>
        </p:nvSpPr>
        <p:spPr bwMode="auto">
          <a:xfrm>
            <a:off x="6948488" y="4652963"/>
            <a:ext cx="1152525" cy="366712"/>
          </a:xfrm>
          <a:prstGeom prst="rect">
            <a:avLst/>
          </a:prstGeom>
          <a:noFill/>
          <a:ln w="9525">
            <a:noFill/>
            <a:miter lim="800000"/>
            <a:headEnd/>
            <a:tailEnd/>
          </a:ln>
        </p:spPr>
        <p:txBody>
          <a:bodyPr>
            <a:spAutoFit/>
          </a:bodyPr>
          <a:lstStyle/>
          <a:p>
            <a:pPr>
              <a:spcBef>
                <a:spcPct val="50000"/>
              </a:spcBef>
            </a:pPr>
            <a:r>
              <a:rPr lang="en-US">
                <a:solidFill>
                  <a:schemeClr val="bg1"/>
                </a:solidFill>
              </a:rPr>
              <a:t>PET/MR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r>
              <a:rPr lang="en-CA">
                <a:solidFill>
                  <a:srgbClr val="922223"/>
                </a:solidFill>
                <a:effectLst>
                  <a:outerShdw blurRad="38100" dist="38100" dir="2700000" algn="tl">
                    <a:srgbClr val="C0C0C0"/>
                  </a:outerShdw>
                </a:effectLst>
              </a:rPr>
              <a:t>Image Registration Algorithm</a:t>
            </a:r>
            <a:endParaRPr lang="en-CA">
              <a:effectLst>
                <a:outerShdw blurRad="38100" dist="38100" dir="2700000" algn="tl">
                  <a:srgbClr val="C0C0C0"/>
                </a:outerShdw>
              </a:effectLst>
            </a:endParaRPr>
          </a:p>
        </p:txBody>
      </p:sp>
      <p:sp>
        <p:nvSpPr>
          <p:cNvPr id="29698" name="Content Placeholder 2"/>
          <p:cNvSpPr>
            <a:spLocks noGrp="1"/>
          </p:cNvSpPr>
          <p:nvPr>
            <p:ph idx="4294967295"/>
          </p:nvPr>
        </p:nvSpPr>
        <p:spPr>
          <a:xfrm>
            <a:off x="755650" y="2362200"/>
            <a:ext cx="8388350" cy="3724275"/>
          </a:xfrm>
        </p:spPr>
        <p:txBody>
          <a:bodyPr/>
          <a:lstStyle/>
          <a:p>
            <a:pPr eaLnBrk="1" hangingPunct="1"/>
            <a:r>
              <a:rPr lang="en-CA" smtClean="0"/>
              <a:t>Several image transformations exist</a:t>
            </a:r>
          </a:p>
          <a:p>
            <a:pPr lvl="1" eaLnBrk="1" hangingPunct="1"/>
            <a:r>
              <a:rPr lang="en-CA" smtClean="0">
                <a:solidFill>
                  <a:srgbClr val="C00000"/>
                </a:solidFill>
              </a:rPr>
              <a:t>Rigid Body (3 DOF – 6 DOF)</a:t>
            </a:r>
          </a:p>
          <a:p>
            <a:pPr lvl="1" eaLnBrk="1" hangingPunct="1"/>
            <a:r>
              <a:rPr lang="en-CA" smtClean="0">
                <a:solidFill>
                  <a:srgbClr val="C00000"/>
                </a:solidFill>
              </a:rPr>
              <a:t>Affine (6 DOF – 9 DOF)</a:t>
            </a:r>
          </a:p>
          <a:p>
            <a:pPr lvl="1" eaLnBrk="1" hangingPunct="1"/>
            <a:r>
              <a:rPr lang="en-CA" smtClean="0">
                <a:solidFill>
                  <a:srgbClr val="C00000"/>
                </a:solidFill>
              </a:rPr>
              <a:t>Deformation Field (non-linear: </a:t>
            </a:r>
            <a:r>
              <a:rPr lang="en-CA" sz="2800" smtClean="0">
                <a:solidFill>
                  <a:srgbClr val="C00000"/>
                </a:solidFill>
              </a:rPr>
              <a:t>∞</a:t>
            </a:r>
            <a:r>
              <a:rPr lang="en-CA" smtClean="0">
                <a:solidFill>
                  <a:srgbClr val="C00000"/>
                </a:solidFill>
              </a:rPr>
              <a:t> DOF)</a:t>
            </a:r>
            <a:endParaRPr lang="en-CA" smtClean="0"/>
          </a:p>
          <a:p>
            <a:pPr eaLnBrk="1" hangingPunct="1"/>
            <a:r>
              <a:rPr lang="en-CA" smtClean="0"/>
              <a:t>Rigid body too simple and non-linear too complicated</a:t>
            </a:r>
          </a:p>
        </p:txBody>
      </p:sp>
      <p:pic>
        <p:nvPicPr>
          <p:cNvPr id="29699" name="Picture 2" descr="Deformation Grid A"/>
          <p:cNvPicPr>
            <a:picLocks noChangeAspect="1" noChangeArrowheads="1"/>
          </p:cNvPicPr>
          <p:nvPr/>
        </p:nvPicPr>
        <p:blipFill>
          <a:blip r:embed="rId2"/>
          <a:srcRect/>
          <a:stretch>
            <a:fillRect/>
          </a:stretch>
        </p:blipFill>
        <p:spPr bwMode="auto">
          <a:xfrm>
            <a:off x="5597525" y="4835525"/>
            <a:ext cx="2430463" cy="1944688"/>
          </a:xfrm>
          <a:prstGeom prst="rect">
            <a:avLst/>
          </a:prstGeom>
          <a:noFill/>
          <a:ln w="9525">
            <a:noFill/>
            <a:miter lim="800000"/>
            <a:headEnd/>
            <a:tailEnd/>
          </a:ln>
        </p:spPr>
      </p:pic>
      <p:sp>
        <p:nvSpPr>
          <p:cNvPr id="29700" name="Rectangle 4"/>
          <p:cNvSpPr>
            <a:spLocks noChangeArrowheads="1"/>
          </p:cNvSpPr>
          <p:nvPr/>
        </p:nvSpPr>
        <p:spPr bwMode="auto">
          <a:xfrm>
            <a:off x="6156325" y="6642100"/>
            <a:ext cx="2160588" cy="215900"/>
          </a:xfrm>
          <a:prstGeom prst="rect">
            <a:avLst/>
          </a:prstGeom>
          <a:noFill/>
          <a:ln w="9525">
            <a:noFill/>
            <a:miter lim="800000"/>
            <a:headEnd/>
            <a:tailEnd/>
          </a:ln>
        </p:spPr>
        <p:txBody>
          <a:bodyPr>
            <a:spAutoFit/>
          </a:bodyPr>
          <a:lstStyle/>
          <a:p>
            <a:r>
              <a:rPr lang="en-CA" sz="800">
                <a:latin typeface="Gill Sans MT" pitchFamily="34" charset="0"/>
              </a:rPr>
              <a:t>http://biocomp.cnb.uam.es/~iarganda/bUnwarpJ/</a:t>
            </a:r>
          </a:p>
        </p:txBody>
      </p:sp>
      <p:pic>
        <p:nvPicPr>
          <p:cNvPr id="29701" name="Picture 3"/>
          <p:cNvPicPr>
            <a:picLocks noChangeAspect="1" noChangeArrowheads="1"/>
          </p:cNvPicPr>
          <p:nvPr/>
        </p:nvPicPr>
        <p:blipFill>
          <a:blip r:embed="rId3"/>
          <a:srcRect/>
          <a:stretch>
            <a:fillRect/>
          </a:stretch>
        </p:blipFill>
        <p:spPr bwMode="auto">
          <a:xfrm>
            <a:off x="1835150" y="5089525"/>
            <a:ext cx="2157413" cy="1811338"/>
          </a:xfrm>
          <a:prstGeom prst="rect">
            <a:avLst/>
          </a:prstGeom>
          <a:noFill/>
          <a:ln w="9525">
            <a:noFill/>
            <a:miter lim="800000"/>
            <a:headEnd/>
            <a:tailEnd/>
          </a:ln>
        </p:spPr>
      </p:pic>
      <p:sp>
        <p:nvSpPr>
          <p:cNvPr id="29702" name="TextBox 6"/>
          <p:cNvSpPr txBox="1">
            <a:spLocks noChangeArrowheads="1"/>
          </p:cNvSpPr>
          <p:nvPr/>
        </p:nvSpPr>
        <p:spPr bwMode="auto">
          <a:xfrm>
            <a:off x="3132138" y="5157788"/>
            <a:ext cx="1223962" cy="366712"/>
          </a:xfrm>
          <a:prstGeom prst="rect">
            <a:avLst/>
          </a:prstGeom>
          <a:noFill/>
          <a:ln w="9525">
            <a:noFill/>
            <a:miter lim="800000"/>
            <a:headEnd/>
            <a:tailEnd/>
          </a:ln>
        </p:spPr>
        <p:txBody>
          <a:bodyPr>
            <a:spAutoFit/>
          </a:bodyPr>
          <a:lstStyle/>
          <a:p>
            <a:r>
              <a:rPr lang="en-CA">
                <a:latin typeface="Gill Sans MT" pitchFamily="34" charset="0"/>
              </a:rPr>
              <a:t>Rigid Body</a:t>
            </a:r>
          </a:p>
        </p:txBody>
      </p:sp>
      <p:sp>
        <p:nvSpPr>
          <p:cNvPr id="29703" name="TextBox 7"/>
          <p:cNvSpPr txBox="1">
            <a:spLocks noChangeArrowheads="1"/>
          </p:cNvSpPr>
          <p:nvPr/>
        </p:nvSpPr>
        <p:spPr bwMode="auto">
          <a:xfrm>
            <a:off x="4500563" y="6083300"/>
            <a:ext cx="1511300" cy="647700"/>
          </a:xfrm>
          <a:prstGeom prst="rect">
            <a:avLst/>
          </a:prstGeom>
          <a:noFill/>
          <a:ln w="9525">
            <a:noFill/>
            <a:miter lim="800000"/>
            <a:headEnd/>
            <a:tailEnd/>
          </a:ln>
        </p:spPr>
        <p:txBody>
          <a:bodyPr>
            <a:spAutoFit/>
          </a:bodyPr>
          <a:lstStyle/>
          <a:p>
            <a:pPr algn="ctr"/>
            <a:r>
              <a:rPr lang="en-CA">
                <a:latin typeface="Gill Sans MT" pitchFamily="34" charset="0"/>
              </a:rPr>
              <a:t>Deformation</a:t>
            </a:r>
          </a:p>
          <a:p>
            <a:pPr algn="ctr"/>
            <a:r>
              <a:rPr lang="en-CA">
                <a:latin typeface="Gill Sans MT" pitchFamily="34" charset="0"/>
              </a:rPr>
              <a:t>Field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2"/>
          <p:cNvSpPr>
            <a:spLocks noGrp="1"/>
          </p:cNvSpPr>
          <p:nvPr>
            <p:ph idx="4294967295"/>
          </p:nvPr>
        </p:nvSpPr>
        <p:spPr>
          <a:xfrm>
            <a:off x="838200" y="1052513"/>
            <a:ext cx="7693025" cy="2016125"/>
          </a:xfrm>
          <a:solidFill>
            <a:schemeClr val="bg1"/>
          </a:solidFill>
        </p:spPr>
        <p:txBody>
          <a:bodyPr/>
          <a:lstStyle/>
          <a:p>
            <a:pPr eaLnBrk="1" hangingPunct="1"/>
            <a:r>
              <a:rPr lang="en-CA" sz="2600" smtClean="0">
                <a:solidFill>
                  <a:srgbClr val="A50021"/>
                </a:solidFill>
              </a:rPr>
              <a:t>Automated image registration programs</a:t>
            </a:r>
            <a:r>
              <a:rPr lang="en-CA" sz="2600" smtClean="0"/>
              <a:t> </a:t>
            </a:r>
          </a:p>
          <a:p>
            <a:pPr lvl="1" eaLnBrk="1" hangingPunct="1"/>
            <a:r>
              <a:rPr lang="en-CA" smtClean="0"/>
              <a:t>Automatic Image Registration (AIR), </a:t>
            </a:r>
          </a:p>
          <a:p>
            <a:pPr lvl="1" eaLnBrk="1" hangingPunct="1"/>
            <a:r>
              <a:rPr lang="en-CA" smtClean="0"/>
              <a:t>FMRIB’s Linear Image Registration Tool (FLIRT),</a:t>
            </a:r>
          </a:p>
          <a:p>
            <a:pPr lvl="1" eaLnBrk="1" hangingPunct="1"/>
            <a:r>
              <a:rPr lang="en-CA" smtClean="0"/>
              <a:t>Medical Image Processing, Analysis, and visualization (MIPAV),</a:t>
            </a:r>
          </a:p>
          <a:p>
            <a:pPr eaLnBrk="1" hangingPunct="1"/>
            <a:r>
              <a:rPr lang="en-US" smtClean="0">
                <a:solidFill>
                  <a:srgbClr val="A50021"/>
                </a:solidFill>
              </a:rPr>
              <a:t>Various Cost Functions for image registration (minimization of the cost ft.)</a:t>
            </a:r>
          </a:p>
          <a:p>
            <a:pPr lvl="1" eaLnBrk="1" hangingPunct="1"/>
            <a:r>
              <a:rPr lang="en-US" smtClean="0"/>
              <a:t>correlation ratio (CR)</a:t>
            </a:r>
          </a:p>
          <a:p>
            <a:pPr lvl="1" eaLnBrk="1" hangingPunct="1"/>
            <a:r>
              <a:rPr lang="en-US" smtClean="0"/>
              <a:t>normalized cross correlation (NCC)</a:t>
            </a:r>
          </a:p>
          <a:p>
            <a:pPr lvl="1" eaLnBrk="1" hangingPunct="1"/>
            <a:r>
              <a:rPr lang="en-US" smtClean="0"/>
              <a:t>mutual information (MI)</a:t>
            </a:r>
          </a:p>
          <a:p>
            <a:pPr lvl="1" eaLnBrk="1" hangingPunct="1"/>
            <a:r>
              <a:rPr lang="en-US" smtClean="0"/>
              <a:t>normalized mutual information (NMI)</a:t>
            </a:r>
          </a:p>
          <a:p>
            <a:pPr lvl="1" eaLnBrk="1" hangingPunct="1"/>
            <a:r>
              <a:rPr lang="en-US" smtClean="0"/>
              <a:t>Woods algorithm (Woods)</a:t>
            </a:r>
          </a:p>
          <a:p>
            <a:pPr lvl="1" eaLnBrk="1" hangingPunct="1"/>
            <a:endParaRPr lang="en-CA"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pPr eaLnBrk="1" hangingPunct="1">
              <a:defRPr/>
            </a:pPr>
            <a:r>
              <a:rPr lang="en-US" smtClean="0">
                <a:solidFill>
                  <a:srgbClr val="A50021"/>
                </a:solidFill>
                <a:effectLst>
                  <a:outerShdw blurRad="38100" dist="38100" dir="2700000" algn="tl">
                    <a:srgbClr val="C0C0C0"/>
                  </a:outerShdw>
                </a:effectLst>
              </a:rPr>
              <a:t>Application to Animal Images</a:t>
            </a:r>
          </a:p>
        </p:txBody>
      </p:sp>
      <p:sp>
        <p:nvSpPr>
          <p:cNvPr id="31746" name="Rectangle 3"/>
          <p:cNvSpPr>
            <a:spLocks noGrp="1" noChangeArrowheads="1"/>
          </p:cNvSpPr>
          <p:nvPr>
            <p:ph type="body" idx="1"/>
          </p:nvPr>
        </p:nvSpPr>
        <p:spPr>
          <a:xfrm>
            <a:off x="755650" y="2276475"/>
            <a:ext cx="7693025" cy="3724275"/>
          </a:xfrm>
        </p:spPr>
        <p:txBody>
          <a:bodyPr/>
          <a:lstStyle/>
          <a:p>
            <a:pPr lvl="1" eaLnBrk="1" hangingPunct="1"/>
            <a:r>
              <a:rPr lang="en-CA" smtClean="0"/>
              <a:t>Due to the fact that the cardiac region of the PET and MRI images are not similar, automated image registration software did not produce accurate registration</a:t>
            </a:r>
          </a:p>
          <a:p>
            <a:pPr eaLnBrk="1" hangingPunct="1"/>
            <a:endParaRPr lang="en-US" smtClean="0"/>
          </a:p>
        </p:txBody>
      </p:sp>
      <p:pic>
        <p:nvPicPr>
          <p:cNvPr id="31747" name="Picture 3"/>
          <p:cNvPicPr>
            <a:picLocks noChangeAspect="1" noChangeArrowheads="1"/>
          </p:cNvPicPr>
          <p:nvPr/>
        </p:nvPicPr>
        <p:blipFill>
          <a:blip r:embed="rId2"/>
          <a:srcRect/>
          <a:stretch>
            <a:fillRect/>
          </a:stretch>
        </p:blipFill>
        <p:spPr bwMode="auto">
          <a:xfrm>
            <a:off x="1476375" y="3878263"/>
            <a:ext cx="7235825" cy="2979737"/>
          </a:xfrm>
          <a:prstGeom prst="rect">
            <a:avLst/>
          </a:prstGeom>
          <a:noFill/>
          <a:ln w="9525">
            <a:noFill/>
            <a:miter lim="800000"/>
            <a:headEnd/>
            <a:tailEnd/>
          </a:ln>
        </p:spPr>
      </p:pic>
      <p:sp>
        <p:nvSpPr>
          <p:cNvPr id="31748" name="Text Box 5"/>
          <p:cNvSpPr txBox="1">
            <a:spLocks noChangeArrowheads="1"/>
          </p:cNvSpPr>
          <p:nvPr/>
        </p:nvSpPr>
        <p:spPr bwMode="auto">
          <a:xfrm>
            <a:off x="4859338" y="3573463"/>
            <a:ext cx="565150" cy="366712"/>
          </a:xfrm>
          <a:prstGeom prst="rect">
            <a:avLst/>
          </a:prstGeom>
          <a:noFill/>
          <a:ln w="9525">
            <a:noFill/>
            <a:miter lim="800000"/>
            <a:headEnd/>
            <a:tailEnd/>
          </a:ln>
        </p:spPr>
        <p:txBody>
          <a:bodyPr wrap="none">
            <a:spAutoFit/>
          </a:bodyPr>
          <a:lstStyle/>
          <a:p>
            <a:r>
              <a:rPr lang="en-US"/>
              <a:t>AIR</a:t>
            </a:r>
          </a:p>
        </p:txBody>
      </p:sp>
      <p:sp>
        <p:nvSpPr>
          <p:cNvPr id="31749" name="Text Box 6"/>
          <p:cNvSpPr txBox="1">
            <a:spLocks noChangeArrowheads="1"/>
          </p:cNvSpPr>
          <p:nvPr/>
        </p:nvSpPr>
        <p:spPr bwMode="auto">
          <a:xfrm>
            <a:off x="6156325" y="3573463"/>
            <a:ext cx="819150" cy="366712"/>
          </a:xfrm>
          <a:prstGeom prst="rect">
            <a:avLst/>
          </a:prstGeom>
          <a:noFill/>
          <a:ln w="9525">
            <a:noFill/>
            <a:miter lim="800000"/>
            <a:headEnd/>
            <a:tailEnd/>
          </a:ln>
        </p:spPr>
        <p:txBody>
          <a:bodyPr wrap="none">
            <a:spAutoFit/>
          </a:bodyPr>
          <a:lstStyle/>
          <a:p>
            <a:r>
              <a:rPr lang="en-US"/>
              <a:t>FLIRT</a:t>
            </a:r>
          </a:p>
        </p:txBody>
      </p:sp>
      <p:sp>
        <p:nvSpPr>
          <p:cNvPr id="31750" name="Text Box 7"/>
          <p:cNvSpPr txBox="1">
            <a:spLocks noChangeArrowheads="1"/>
          </p:cNvSpPr>
          <p:nvPr/>
        </p:nvSpPr>
        <p:spPr bwMode="auto">
          <a:xfrm>
            <a:off x="7648575" y="3521075"/>
            <a:ext cx="895350" cy="366713"/>
          </a:xfrm>
          <a:prstGeom prst="rect">
            <a:avLst/>
          </a:prstGeom>
          <a:noFill/>
          <a:ln w="9525">
            <a:noFill/>
            <a:miter lim="800000"/>
            <a:headEnd/>
            <a:tailEnd/>
          </a:ln>
        </p:spPr>
        <p:txBody>
          <a:bodyPr wrap="none">
            <a:spAutoFit/>
          </a:bodyPr>
          <a:lstStyle/>
          <a:p>
            <a:r>
              <a:rPr lang="en-US"/>
              <a:t>Woods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r>
              <a:rPr lang="en-CA">
                <a:solidFill>
                  <a:srgbClr val="922223"/>
                </a:solidFill>
                <a:effectLst>
                  <a:outerShdw blurRad="38100" dist="38100" dir="2700000" algn="tl">
                    <a:srgbClr val="C0C0C0"/>
                  </a:outerShdw>
                </a:effectLst>
              </a:rPr>
              <a:t>Affine Image Registration</a:t>
            </a:r>
          </a:p>
        </p:txBody>
      </p:sp>
      <p:sp>
        <p:nvSpPr>
          <p:cNvPr id="32770" name="Content Placeholder 2"/>
          <p:cNvSpPr>
            <a:spLocks noGrp="1"/>
          </p:cNvSpPr>
          <p:nvPr>
            <p:ph idx="4294967295"/>
          </p:nvPr>
        </p:nvSpPr>
        <p:spPr>
          <a:xfrm>
            <a:off x="1116013" y="2276475"/>
            <a:ext cx="7499350" cy="4800600"/>
          </a:xfrm>
        </p:spPr>
        <p:txBody>
          <a:bodyPr/>
          <a:lstStyle/>
          <a:p>
            <a:pPr eaLnBrk="1" hangingPunct="1"/>
            <a:r>
              <a:rPr lang="en-CA" smtClean="0"/>
              <a:t>An affine transformation is any transformation in which parallel lines remain parallel (preservation of collinearity)</a:t>
            </a:r>
          </a:p>
          <a:p>
            <a:pPr lvl="1" eaLnBrk="1" hangingPunct="1"/>
            <a:r>
              <a:rPr lang="en-CA" smtClean="0">
                <a:solidFill>
                  <a:srgbClr val="C00000"/>
                </a:solidFill>
              </a:rPr>
              <a:t>Transformations include:</a:t>
            </a:r>
          </a:p>
          <a:p>
            <a:pPr lvl="2" eaLnBrk="1" hangingPunct="1"/>
            <a:r>
              <a:rPr lang="en-CA" smtClean="0"/>
              <a:t>Translation</a:t>
            </a:r>
          </a:p>
          <a:p>
            <a:pPr lvl="2" eaLnBrk="1" hangingPunct="1"/>
            <a:r>
              <a:rPr lang="en-CA" smtClean="0"/>
              <a:t>Rotation</a:t>
            </a:r>
          </a:p>
          <a:p>
            <a:pPr lvl="2" eaLnBrk="1" hangingPunct="1"/>
            <a:r>
              <a:rPr lang="en-CA" smtClean="0"/>
              <a:t>Skew</a:t>
            </a:r>
          </a:p>
          <a:p>
            <a:pPr lvl="2" eaLnBrk="1" hangingPunct="1"/>
            <a:r>
              <a:rPr lang="en-CA" smtClean="0"/>
              <a:t>Scale</a:t>
            </a:r>
          </a:p>
          <a:p>
            <a:pPr lvl="2" eaLnBrk="1" hangingPunct="1"/>
            <a:r>
              <a:rPr lang="en-CA" smtClean="0"/>
              <a:t>Any combination of the above</a:t>
            </a:r>
          </a:p>
        </p:txBody>
      </p:sp>
      <p:sp>
        <p:nvSpPr>
          <p:cNvPr id="32771"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CA">
              <a:latin typeface="Gill Sans MT" pitchFamily="34" charset="0"/>
            </a:endParaRPr>
          </a:p>
        </p:txBody>
      </p:sp>
      <p:sp>
        <p:nvSpPr>
          <p:cNvPr id="32772" name="Rectangle 3"/>
          <p:cNvSpPr>
            <a:spLocks noChangeArrowheads="1"/>
          </p:cNvSpPr>
          <p:nvPr/>
        </p:nvSpPr>
        <p:spPr bwMode="auto">
          <a:xfrm>
            <a:off x="0" y="1133475"/>
            <a:ext cx="9144000" cy="0"/>
          </a:xfrm>
          <a:prstGeom prst="rect">
            <a:avLst/>
          </a:prstGeom>
          <a:noFill/>
          <a:ln w="9525">
            <a:noFill/>
            <a:miter lim="800000"/>
            <a:headEnd/>
            <a:tailEnd/>
          </a:ln>
        </p:spPr>
        <p:txBody>
          <a:bodyPr wrap="none" anchor="ctr">
            <a:spAutoFit/>
          </a:bodyPr>
          <a:lstStyle/>
          <a:p>
            <a:endParaRPr lang="en-US">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r>
              <a:rPr lang="en-CA">
                <a:solidFill>
                  <a:srgbClr val="922223"/>
                </a:solidFill>
                <a:effectLst>
                  <a:outerShdw blurRad="38100" dist="38100" dir="2700000" algn="tl">
                    <a:srgbClr val="C0C0C0"/>
                  </a:outerShdw>
                </a:effectLst>
              </a:rPr>
              <a:t>Contents</a:t>
            </a:r>
          </a:p>
        </p:txBody>
      </p:sp>
      <p:sp>
        <p:nvSpPr>
          <p:cNvPr id="15362" name="Content Placeholder 2"/>
          <p:cNvSpPr>
            <a:spLocks noGrp="1"/>
          </p:cNvSpPr>
          <p:nvPr>
            <p:ph idx="4294967295"/>
          </p:nvPr>
        </p:nvSpPr>
        <p:spPr>
          <a:xfrm>
            <a:off x="1116013" y="2349500"/>
            <a:ext cx="7499350" cy="4319588"/>
          </a:xfrm>
        </p:spPr>
        <p:txBody>
          <a:bodyPr/>
          <a:lstStyle/>
          <a:p>
            <a:pPr eaLnBrk="1" hangingPunct="1"/>
            <a:r>
              <a:rPr lang="en-CA" smtClean="0"/>
              <a:t>Biomedical Application</a:t>
            </a:r>
          </a:p>
          <a:p>
            <a:pPr lvl="1" eaLnBrk="1" hangingPunct="1"/>
            <a:r>
              <a:rPr lang="en-CA" smtClean="0">
                <a:solidFill>
                  <a:srgbClr val="C00000"/>
                </a:solidFill>
              </a:rPr>
              <a:t>Stem Cell Therapy</a:t>
            </a:r>
          </a:p>
          <a:p>
            <a:pPr lvl="1" eaLnBrk="1" hangingPunct="1"/>
            <a:r>
              <a:rPr lang="en-CA" smtClean="0">
                <a:solidFill>
                  <a:srgbClr val="C00000"/>
                </a:solidFill>
              </a:rPr>
              <a:t>Rat Infarct Heart Model</a:t>
            </a:r>
          </a:p>
          <a:p>
            <a:pPr eaLnBrk="1" hangingPunct="1"/>
            <a:r>
              <a:rPr lang="en-CA" smtClean="0"/>
              <a:t>Imaging Techniques</a:t>
            </a:r>
          </a:p>
          <a:p>
            <a:pPr lvl="1" eaLnBrk="1" hangingPunct="1"/>
            <a:r>
              <a:rPr lang="en-CA" smtClean="0">
                <a:solidFill>
                  <a:srgbClr val="C00000"/>
                </a:solidFill>
              </a:rPr>
              <a:t>Positron Emission Tomography (PET)</a:t>
            </a:r>
          </a:p>
          <a:p>
            <a:pPr lvl="1" eaLnBrk="1" hangingPunct="1"/>
            <a:r>
              <a:rPr lang="en-CA" smtClean="0">
                <a:solidFill>
                  <a:srgbClr val="C00000"/>
                </a:solidFill>
              </a:rPr>
              <a:t>Magnetic Resonance Imaging (MRI)</a:t>
            </a:r>
          </a:p>
          <a:p>
            <a:pPr eaLnBrk="1" hangingPunct="1"/>
            <a:r>
              <a:rPr lang="en-CA" smtClean="0"/>
              <a:t>Image Registration</a:t>
            </a:r>
          </a:p>
          <a:p>
            <a:pPr lvl="1" eaLnBrk="1" hangingPunct="1"/>
            <a:r>
              <a:rPr lang="en-CA" smtClean="0">
                <a:solidFill>
                  <a:srgbClr val="C00000"/>
                </a:solidFill>
              </a:rPr>
              <a:t>Affine Image Registration</a:t>
            </a:r>
          </a:p>
          <a:p>
            <a:pPr eaLnBrk="1" hangingPunct="1"/>
            <a:r>
              <a:rPr lang="en-CA" smtClean="0"/>
              <a:t>Work in progress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p:cNvSpPr>
            <a:spLocks noGrp="1"/>
          </p:cNvSpPr>
          <p:nvPr>
            <p:ph idx="4294967295"/>
          </p:nvPr>
        </p:nvSpPr>
        <p:spPr>
          <a:xfrm>
            <a:off x="827088" y="1125538"/>
            <a:ext cx="7993062" cy="5399087"/>
          </a:xfrm>
        </p:spPr>
        <p:txBody>
          <a:bodyPr/>
          <a:lstStyle/>
          <a:p>
            <a:pPr eaLnBrk="1" hangingPunct="1">
              <a:lnSpc>
                <a:spcPct val="90000"/>
              </a:lnSpc>
            </a:pPr>
            <a:r>
              <a:rPr lang="en-CA" smtClean="0"/>
              <a:t>Some math:</a:t>
            </a:r>
          </a:p>
          <a:p>
            <a:pPr eaLnBrk="1" hangingPunct="1">
              <a:lnSpc>
                <a:spcPct val="90000"/>
              </a:lnSpc>
            </a:pPr>
            <a:endParaRPr lang="en-CA" smtClean="0"/>
          </a:p>
          <a:p>
            <a:pPr eaLnBrk="1" hangingPunct="1">
              <a:lnSpc>
                <a:spcPct val="90000"/>
              </a:lnSpc>
            </a:pPr>
            <a:endParaRPr lang="en-CA" smtClean="0"/>
          </a:p>
          <a:p>
            <a:pPr eaLnBrk="1" hangingPunct="1">
              <a:lnSpc>
                <a:spcPct val="90000"/>
              </a:lnSpc>
            </a:pPr>
            <a:endParaRPr lang="en-CA" smtClean="0"/>
          </a:p>
          <a:p>
            <a:pPr eaLnBrk="1" hangingPunct="1">
              <a:lnSpc>
                <a:spcPct val="90000"/>
              </a:lnSpc>
            </a:pPr>
            <a:endParaRPr lang="en-CA" smtClean="0"/>
          </a:p>
          <a:p>
            <a:pPr eaLnBrk="1" hangingPunct="1">
              <a:lnSpc>
                <a:spcPct val="90000"/>
              </a:lnSpc>
            </a:pPr>
            <a:endParaRPr lang="en-CA" smtClean="0"/>
          </a:p>
          <a:p>
            <a:pPr eaLnBrk="1" hangingPunct="1">
              <a:lnSpc>
                <a:spcPct val="90000"/>
              </a:lnSpc>
            </a:pPr>
            <a:endParaRPr lang="en-CA" smtClean="0"/>
          </a:p>
          <a:p>
            <a:pPr eaLnBrk="1" hangingPunct="1">
              <a:lnSpc>
                <a:spcPct val="90000"/>
              </a:lnSpc>
            </a:pPr>
            <a:endParaRPr lang="en-CA" smtClean="0"/>
          </a:p>
          <a:p>
            <a:pPr eaLnBrk="1" hangingPunct="1">
              <a:lnSpc>
                <a:spcPct val="90000"/>
              </a:lnSpc>
            </a:pPr>
            <a:r>
              <a:rPr lang="en-CA" smtClean="0"/>
              <a:t>The 3x3 a</a:t>
            </a:r>
            <a:r>
              <a:rPr lang="en-CA" i="1" baseline="-25000" smtClean="0">
                <a:latin typeface="Bell MT" pitchFamily="18" charset="0"/>
              </a:rPr>
              <a:t>ij</a:t>
            </a:r>
            <a:r>
              <a:rPr lang="en-CA" smtClean="0"/>
              <a:t> matrix includes:</a:t>
            </a:r>
          </a:p>
          <a:p>
            <a:pPr lvl="1" eaLnBrk="1" hangingPunct="1">
              <a:lnSpc>
                <a:spcPct val="90000"/>
              </a:lnSpc>
            </a:pPr>
            <a:r>
              <a:rPr lang="en-CA" smtClean="0">
                <a:solidFill>
                  <a:srgbClr val="C00000"/>
                </a:solidFill>
              </a:rPr>
              <a:t>Rotation, Skew, &amp; Scale</a:t>
            </a:r>
          </a:p>
          <a:p>
            <a:pPr eaLnBrk="1" hangingPunct="1">
              <a:lnSpc>
                <a:spcPct val="90000"/>
              </a:lnSpc>
            </a:pPr>
            <a:r>
              <a:rPr lang="en-CA" smtClean="0"/>
              <a:t>t</a:t>
            </a:r>
            <a:r>
              <a:rPr lang="en-CA" i="1" baseline="-25000" smtClean="0">
                <a:latin typeface="Bell MT" pitchFamily="18" charset="0"/>
              </a:rPr>
              <a:t>x</a:t>
            </a:r>
            <a:r>
              <a:rPr lang="en-CA" smtClean="0"/>
              <a:t>, t</a:t>
            </a:r>
            <a:r>
              <a:rPr lang="en-CA" i="1" baseline="-25000" smtClean="0">
                <a:latin typeface="Bell MT" pitchFamily="18" charset="0"/>
              </a:rPr>
              <a:t>y</a:t>
            </a:r>
            <a:r>
              <a:rPr lang="en-CA" smtClean="0"/>
              <a:t>, &amp; t</a:t>
            </a:r>
            <a:r>
              <a:rPr lang="en-CA" i="1" baseline="-25000" smtClean="0">
                <a:latin typeface="Bell MT" pitchFamily="18" charset="0"/>
              </a:rPr>
              <a:t>z</a:t>
            </a:r>
            <a:r>
              <a:rPr lang="en-CA" smtClean="0"/>
              <a:t> are translation variables</a:t>
            </a:r>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CA">
              <a:latin typeface="Gill Sans MT" pitchFamily="34" charset="0"/>
            </a:endParaRPr>
          </a:p>
        </p:txBody>
      </p:sp>
      <p:sp>
        <p:nvSpPr>
          <p:cNvPr id="33795" name="Rectangle 3"/>
          <p:cNvSpPr>
            <a:spLocks noChangeArrowheads="1"/>
          </p:cNvSpPr>
          <p:nvPr/>
        </p:nvSpPr>
        <p:spPr bwMode="auto">
          <a:xfrm>
            <a:off x="0" y="1133475"/>
            <a:ext cx="9144000" cy="0"/>
          </a:xfrm>
          <a:prstGeom prst="rect">
            <a:avLst/>
          </a:prstGeom>
          <a:noFill/>
          <a:ln w="9525">
            <a:noFill/>
            <a:miter lim="800000"/>
            <a:headEnd/>
            <a:tailEnd/>
          </a:ln>
        </p:spPr>
        <p:txBody>
          <a:bodyPr wrap="none" anchor="ctr">
            <a:spAutoFit/>
          </a:bodyPr>
          <a:lstStyle/>
          <a:p>
            <a:endParaRPr lang="en-US">
              <a:cs typeface="Arial" charset="0"/>
            </a:endParaRPr>
          </a:p>
        </p:txBody>
      </p:sp>
      <p:pic>
        <p:nvPicPr>
          <p:cNvPr id="33796" name="Picture 4"/>
          <p:cNvPicPr>
            <a:picLocks noChangeAspect="1" noChangeArrowheads="1"/>
          </p:cNvPicPr>
          <p:nvPr/>
        </p:nvPicPr>
        <p:blipFill>
          <a:blip r:embed="rId2"/>
          <a:srcRect/>
          <a:stretch>
            <a:fillRect/>
          </a:stretch>
        </p:blipFill>
        <p:spPr bwMode="auto">
          <a:xfrm>
            <a:off x="2195513" y="3068638"/>
            <a:ext cx="5219700" cy="1743075"/>
          </a:xfrm>
          <a:prstGeom prst="rect">
            <a:avLst/>
          </a:prstGeom>
          <a:noFill/>
          <a:ln w="9525">
            <a:noFill/>
            <a:miter lim="800000"/>
            <a:headEnd/>
            <a:tailEnd/>
          </a:ln>
        </p:spPr>
      </p:pic>
      <p:sp>
        <p:nvSpPr>
          <p:cNvPr id="33797"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CA">
              <a:latin typeface="Gill Sans MT" pitchFamily="34" charset="0"/>
            </a:endParaRPr>
          </a:p>
        </p:txBody>
      </p:sp>
      <p:pic>
        <p:nvPicPr>
          <p:cNvPr id="33798"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771775" y="2276475"/>
            <a:ext cx="2633663" cy="595313"/>
          </a:xfrm>
          <a:prstGeom prst="rect">
            <a:avLst/>
          </a:prstGeom>
          <a:noFill/>
          <a:ln w="9525">
            <a:noFill/>
            <a:miter lim="800000"/>
            <a:headEnd/>
            <a:tailEnd/>
          </a:ln>
        </p:spPr>
      </p:pic>
      <p:sp>
        <p:nvSpPr>
          <p:cNvPr id="33799" name="Rectangle 3"/>
          <p:cNvSpPr>
            <a:spLocks noChangeArrowheads="1"/>
          </p:cNvSpPr>
          <p:nvPr/>
        </p:nvSpPr>
        <p:spPr bwMode="auto">
          <a:xfrm>
            <a:off x="0" y="981075"/>
            <a:ext cx="9144000" cy="0"/>
          </a:xfrm>
          <a:prstGeom prst="rect">
            <a:avLst/>
          </a:prstGeom>
          <a:noFill/>
          <a:ln w="9525">
            <a:noFill/>
            <a:miter lim="800000"/>
            <a:headEnd/>
            <a:tailEnd/>
          </a:ln>
        </p:spPr>
        <p:txBody>
          <a:bodyPr wrap="none" anchor="ctr">
            <a:spAutoFit/>
          </a:bodyPr>
          <a:lstStyle/>
          <a:p>
            <a:endParaRPr lang="en-US">
              <a:cs typeface="Arial" charset="0"/>
            </a:endParaRPr>
          </a:p>
        </p:txBody>
      </p:sp>
      <p:sp>
        <p:nvSpPr>
          <p:cNvPr id="33800" name="TextBox 9"/>
          <p:cNvSpPr txBox="1">
            <a:spLocks noChangeArrowheads="1"/>
          </p:cNvSpPr>
          <p:nvPr/>
        </p:nvSpPr>
        <p:spPr bwMode="auto">
          <a:xfrm>
            <a:off x="6516688" y="2420938"/>
            <a:ext cx="1223962" cy="368300"/>
          </a:xfrm>
          <a:prstGeom prst="rect">
            <a:avLst/>
          </a:prstGeom>
          <a:noFill/>
          <a:ln w="9525">
            <a:noFill/>
            <a:miter lim="800000"/>
            <a:headEnd/>
            <a:tailEnd/>
          </a:ln>
        </p:spPr>
        <p:txBody>
          <a:bodyPr>
            <a:spAutoFit/>
          </a:bodyPr>
          <a:lstStyle/>
          <a:p>
            <a:r>
              <a:rPr lang="en-CA" i="1">
                <a:latin typeface="Bell MT" pitchFamily="18" charset="0"/>
              </a:rPr>
              <a:t>i</a:t>
            </a:r>
            <a:r>
              <a:rPr lang="en-CA">
                <a:latin typeface="Gill Sans MT" pitchFamily="34" charset="0"/>
              </a:rPr>
              <a:t>, </a:t>
            </a:r>
            <a:r>
              <a:rPr lang="en-CA" i="1">
                <a:latin typeface="Bell MT" pitchFamily="18" charset="0"/>
              </a:rPr>
              <a:t>j</a:t>
            </a:r>
            <a:r>
              <a:rPr lang="en-CA">
                <a:latin typeface="Gill Sans MT" pitchFamily="34" charset="0"/>
              </a:rPr>
              <a:t> = 1,2,3</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2"/>
          <p:cNvSpPr>
            <a:spLocks noGrp="1"/>
          </p:cNvSpPr>
          <p:nvPr>
            <p:ph idx="4294967295"/>
          </p:nvPr>
        </p:nvSpPr>
        <p:spPr>
          <a:xfrm>
            <a:off x="827088" y="1700213"/>
            <a:ext cx="3457575" cy="4608512"/>
          </a:xfrm>
          <a:solidFill>
            <a:schemeClr val="bg1"/>
          </a:solidFill>
        </p:spPr>
        <p:txBody>
          <a:bodyPr/>
          <a:lstStyle/>
          <a:p>
            <a:pPr eaLnBrk="1" hangingPunct="1"/>
            <a:r>
              <a:rPr lang="en-CA" smtClean="0"/>
              <a:t>Scale Matrix</a:t>
            </a:r>
          </a:p>
          <a:p>
            <a:pPr eaLnBrk="1" hangingPunct="1"/>
            <a:endParaRPr lang="en-CA" smtClean="0"/>
          </a:p>
          <a:p>
            <a:pPr eaLnBrk="1" hangingPunct="1"/>
            <a:endParaRPr lang="en-CA" smtClean="0"/>
          </a:p>
          <a:p>
            <a:pPr eaLnBrk="1" hangingPunct="1"/>
            <a:r>
              <a:rPr lang="en-CA" smtClean="0"/>
              <a:t>Skew Matrix</a:t>
            </a:r>
          </a:p>
          <a:p>
            <a:pPr eaLnBrk="1" hangingPunct="1"/>
            <a:endParaRPr lang="en-CA" smtClean="0"/>
          </a:p>
          <a:p>
            <a:pPr eaLnBrk="1" hangingPunct="1"/>
            <a:endParaRPr lang="en-CA" smtClean="0"/>
          </a:p>
          <a:p>
            <a:pPr eaLnBrk="1" hangingPunct="1"/>
            <a:r>
              <a:rPr lang="en-CA" smtClean="0"/>
              <a:t>Rotation Matrix</a:t>
            </a:r>
          </a:p>
          <a:p>
            <a:pPr eaLnBrk="1" hangingPunct="1">
              <a:buFont typeface="Wingdings" pitchFamily="2" charset="2"/>
              <a:buNone/>
            </a:pPr>
            <a:r>
              <a:rPr lang="en-CA" smtClean="0"/>
              <a:t>	   about z-axis</a:t>
            </a:r>
          </a:p>
        </p:txBody>
      </p:sp>
      <p:pic>
        <p:nvPicPr>
          <p:cNvPr id="34818" name="Picture 5"/>
          <p:cNvPicPr>
            <a:picLocks noChangeAspect="1" noChangeArrowheads="1"/>
          </p:cNvPicPr>
          <p:nvPr/>
        </p:nvPicPr>
        <p:blipFill>
          <a:blip r:embed="rId2"/>
          <a:srcRect/>
          <a:stretch>
            <a:fillRect/>
          </a:stretch>
        </p:blipFill>
        <p:spPr bwMode="auto">
          <a:xfrm>
            <a:off x="4551363" y="1268413"/>
            <a:ext cx="3549650" cy="1498600"/>
          </a:xfrm>
          <a:prstGeom prst="rect">
            <a:avLst/>
          </a:prstGeom>
          <a:noFill/>
          <a:ln w="9525">
            <a:noFill/>
            <a:miter lim="800000"/>
            <a:headEnd/>
            <a:tailEnd/>
          </a:ln>
        </p:spPr>
      </p:pic>
      <p:pic>
        <p:nvPicPr>
          <p:cNvPr id="34819" name="Picture 6"/>
          <p:cNvPicPr>
            <a:picLocks noChangeAspect="1" noChangeArrowheads="1"/>
          </p:cNvPicPr>
          <p:nvPr/>
        </p:nvPicPr>
        <p:blipFill>
          <a:blip r:embed="rId3"/>
          <a:srcRect/>
          <a:stretch>
            <a:fillRect/>
          </a:stretch>
        </p:blipFill>
        <p:spPr bwMode="auto">
          <a:xfrm>
            <a:off x="4643438" y="2708275"/>
            <a:ext cx="3889375" cy="1779588"/>
          </a:xfrm>
          <a:prstGeom prst="rect">
            <a:avLst/>
          </a:prstGeom>
          <a:noFill/>
          <a:ln w="9525">
            <a:noFill/>
            <a:miter lim="800000"/>
            <a:headEnd/>
            <a:tailEnd/>
          </a:ln>
        </p:spPr>
      </p:pic>
      <p:pic>
        <p:nvPicPr>
          <p:cNvPr id="34820" name="Picture 2"/>
          <p:cNvPicPr>
            <a:picLocks noChangeAspect="1" noChangeArrowheads="1"/>
          </p:cNvPicPr>
          <p:nvPr/>
        </p:nvPicPr>
        <p:blipFill>
          <a:blip r:embed="rId4"/>
          <a:srcRect/>
          <a:stretch>
            <a:fillRect/>
          </a:stretch>
        </p:blipFill>
        <p:spPr bwMode="auto">
          <a:xfrm>
            <a:off x="4643438" y="4629150"/>
            <a:ext cx="4105275" cy="1536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Content Placeholder 2"/>
          <p:cNvSpPr>
            <a:spLocks noGrp="1"/>
          </p:cNvSpPr>
          <p:nvPr>
            <p:ph idx="4294967295"/>
          </p:nvPr>
        </p:nvSpPr>
        <p:spPr>
          <a:xfrm>
            <a:off x="1042988" y="1268413"/>
            <a:ext cx="7499350" cy="5076825"/>
          </a:xfrm>
          <a:solidFill>
            <a:schemeClr val="bg1"/>
          </a:solidFill>
        </p:spPr>
        <p:txBody>
          <a:bodyPr/>
          <a:lstStyle/>
          <a:p>
            <a:pPr eaLnBrk="1" hangingPunct="1"/>
            <a:r>
              <a:rPr lang="en-CA" smtClean="0"/>
              <a:t>A simple affine transformation may be the solution</a:t>
            </a:r>
          </a:p>
          <a:p>
            <a:pPr eaLnBrk="1" hangingPunct="1"/>
            <a:r>
              <a:rPr lang="en-CA" smtClean="0"/>
              <a:t>Transformation is calculated using fixed points between the two images</a:t>
            </a:r>
          </a:p>
          <a:p>
            <a:pPr lvl="1" eaLnBrk="1" hangingPunct="1"/>
            <a:r>
              <a:rPr lang="en-CA" smtClean="0">
                <a:solidFill>
                  <a:srgbClr val="C00000"/>
                </a:solidFill>
              </a:rPr>
              <a:t>Requires fiducial markers for accurate registration</a:t>
            </a:r>
          </a:p>
          <a:p>
            <a:pPr lvl="2" eaLnBrk="1" hangingPunct="1"/>
            <a:r>
              <a:rPr lang="en-CA" smtClean="0"/>
              <a:t>Fiducial markers spheres filled with contrast agents visible in both imaging modalities</a:t>
            </a:r>
          </a:p>
          <a:p>
            <a:pPr lvl="1" eaLnBrk="1" hangingPunct="1"/>
            <a:r>
              <a:rPr lang="en-CA" smtClean="0">
                <a:solidFill>
                  <a:srgbClr val="C00000"/>
                </a:solidFill>
              </a:rPr>
              <a:t>Can use anatomical landmarks, but not rigid enough for accurate registration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Content Placeholder 2"/>
          <p:cNvSpPr>
            <a:spLocks noGrp="1"/>
          </p:cNvSpPr>
          <p:nvPr>
            <p:ph idx="4294967295"/>
          </p:nvPr>
        </p:nvSpPr>
        <p:spPr>
          <a:xfrm>
            <a:off x="1042988" y="1196975"/>
            <a:ext cx="7499350" cy="4800600"/>
          </a:xfrm>
          <a:solidFill>
            <a:schemeClr val="bg1"/>
          </a:solidFill>
        </p:spPr>
        <p:txBody>
          <a:bodyPr/>
          <a:lstStyle/>
          <a:p>
            <a:pPr eaLnBrk="1" hangingPunct="1"/>
            <a:r>
              <a:rPr lang="en-CA" smtClean="0"/>
              <a:t>Using Matlab software, a program was developed to perform affine image registration</a:t>
            </a:r>
          </a:p>
          <a:p>
            <a:pPr lvl="1" eaLnBrk="1" hangingPunct="1"/>
            <a:r>
              <a:rPr lang="en-CA" smtClean="0">
                <a:solidFill>
                  <a:srgbClr val="C00000"/>
                </a:solidFill>
              </a:rPr>
              <a:t>The user loads in a floating image, and a reference image</a:t>
            </a:r>
          </a:p>
          <a:p>
            <a:pPr lvl="2" eaLnBrk="1" hangingPunct="1"/>
            <a:r>
              <a:rPr lang="en-CA" smtClean="0"/>
              <a:t>Floating image is mapped to reference image</a:t>
            </a:r>
          </a:p>
          <a:p>
            <a:pPr lvl="1" eaLnBrk="1" hangingPunct="1"/>
            <a:r>
              <a:rPr lang="en-CA" smtClean="0">
                <a:solidFill>
                  <a:srgbClr val="C00000"/>
                </a:solidFill>
              </a:rPr>
              <a:t>The user selects a number of fiducial markers, or landmarks</a:t>
            </a:r>
          </a:p>
          <a:p>
            <a:pPr lvl="2" eaLnBrk="1" hangingPunct="1"/>
            <a:r>
              <a:rPr lang="en-CA" smtClean="0"/>
              <a:t>Must be # of Dimensions + 1 at minimum</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endParaRPr lang="en-CA">
              <a:effectLst>
                <a:outerShdw blurRad="38100" dist="38100" dir="2700000" algn="tl">
                  <a:srgbClr val="C0C0C0"/>
                </a:outerShdw>
              </a:effectLst>
            </a:endParaRPr>
          </a:p>
        </p:txBody>
      </p:sp>
      <p:sp>
        <p:nvSpPr>
          <p:cNvPr id="37890" name="Content Placeholder 2"/>
          <p:cNvSpPr>
            <a:spLocks noGrp="1"/>
          </p:cNvSpPr>
          <p:nvPr>
            <p:ph idx="4294967295"/>
          </p:nvPr>
        </p:nvSpPr>
        <p:spPr/>
        <p:txBody>
          <a:bodyPr/>
          <a:lstStyle/>
          <a:p>
            <a:pPr eaLnBrk="1" hangingPunct="1"/>
            <a:endParaRPr lang="en-CA" smtClean="0"/>
          </a:p>
        </p:txBody>
      </p:sp>
      <p:pic>
        <p:nvPicPr>
          <p:cNvPr id="37891" name="Picture 3"/>
          <p:cNvPicPr>
            <a:picLocks noChangeAspect="1" noChangeArrowheads="1"/>
          </p:cNvPicPr>
          <p:nvPr/>
        </p:nvPicPr>
        <p:blipFill>
          <a:blip r:embed="rId2"/>
          <a:srcRect/>
          <a:stretch>
            <a:fillRect/>
          </a:stretch>
        </p:blipFill>
        <p:spPr bwMode="auto">
          <a:xfrm>
            <a:off x="17463" y="0"/>
            <a:ext cx="9121775"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endParaRPr lang="en-CA">
              <a:effectLst>
                <a:outerShdw blurRad="38100" dist="38100" dir="2700000" algn="tl">
                  <a:srgbClr val="C0C0C0"/>
                </a:outerShdw>
              </a:effectLst>
            </a:endParaRPr>
          </a:p>
        </p:txBody>
      </p:sp>
      <p:sp>
        <p:nvSpPr>
          <p:cNvPr id="38914" name="Content Placeholder 2"/>
          <p:cNvSpPr>
            <a:spLocks noGrp="1"/>
          </p:cNvSpPr>
          <p:nvPr>
            <p:ph idx="4294967295"/>
          </p:nvPr>
        </p:nvSpPr>
        <p:spPr/>
        <p:txBody>
          <a:bodyPr/>
          <a:lstStyle/>
          <a:p>
            <a:pPr eaLnBrk="1" hangingPunct="1"/>
            <a:endParaRPr lang="en-CA" smtClean="0"/>
          </a:p>
        </p:txBody>
      </p:sp>
      <p:pic>
        <p:nvPicPr>
          <p:cNvPr id="38915" name="Picture 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endParaRPr lang="en-CA">
              <a:effectLst>
                <a:outerShdw blurRad="38100" dist="38100" dir="2700000" algn="tl">
                  <a:srgbClr val="C0C0C0"/>
                </a:outerShdw>
              </a:effectLst>
            </a:endParaRPr>
          </a:p>
        </p:txBody>
      </p:sp>
      <p:sp>
        <p:nvSpPr>
          <p:cNvPr id="39938" name="Content Placeholder 2"/>
          <p:cNvSpPr>
            <a:spLocks noGrp="1"/>
          </p:cNvSpPr>
          <p:nvPr>
            <p:ph idx="4294967295"/>
          </p:nvPr>
        </p:nvSpPr>
        <p:spPr/>
        <p:txBody>
          <a:bodyPr/>
          <a:lstStyle/>
          <a:p>
            <a:pPr eaLnBrk="1" hangingPunct="1"/>
            <a:endParaRPr lang="en-CA" smtClean="0"/>
          </a:p>
        </p:txBody>
      </p:sp>
      <p:pic>
        <p:nvPicPr>
          <p:cNvPr id="39939" name="Picture 1"/>
          <p:cNvPicPr>
            <a:picLocks noChangeAspect="1" noChangeArrowheads="1"/>
          </p:cNvPicPr>
          <p:nvPr/>
        </p:nvPicPr>
        <p:blipFill>
          <a:blip r:embed="rId2"/>
          <a:srcRect/>
          <a:stretch>
            <a:fillRect/>
          </a:stretch>
        </p:blipFill>
        <p:spPr bwMode="auto">
          <a:xfrm>
            <a:off x="0" y="7938"/>
            <a:ext cx="9144000" cy="6850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endParaRPr lang="en-CA">
              <a:effectLst>
                <a:outerShdw blurRad="38100" dist="38100" dir="2700000" algn="tl">
                  <a:srgbClr val="C0C0C0"/>
                </a:outerShdw>
              </a:effectLst>
            </a:endParaRPr>
          </a:p>
        </p:txBody>
      </p:sp>
      <p:sp>
        <p:nvSpPr>
          <p:cNvPr id="40962" name="Content Placeholder 2"/>
          <p:cNvSpPr>
            <a:spLocks noGrp="1"/>
          </p:cNvSpPr>
          <p:nvPr>
            <p:ph idx="4294967295"/>
          </p:nvPr>
        </p:nvSpPr>
        <p:spPr/>
        <p:txBody>
          <a:bodyPr/>
          <a:lstStyle/>
          <a:p>
            <a:pPr eaLnBrk="1" hangingPunct="1"/>
            <a:endParaRPr lang="en-CA" smtClean="0"/>
          </a:p>
        </p:txBody>
      </p:sp>
      <p:pic>
        <p:nvPicPr>
          <p:cNvPr id="40963"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endParaRPr lang="en-CA">
              <a:effectLst>
                <a:outerShdw blurRad="38100" dist="38100" dir="2700000" algn="tl">
                  <a:srgbClr val="C0C0C0"/>
                </a:outerShdw>
              </a:effectLst>
            </a:endParaRPr>
          </a:p>
        </p:txBody>
      </p:sp>
      <p:sp>
        <p:nvSpPr>
          <p:cNvPr id="41986" name="Content Placeholder 2"/>
          <p:cNvSpPr>
            <a:spLocks noGrp="1"/>
          </p:cNvSpPr>
          <p:nvPr>
            <p:ph idx="4294967295"/>
          </p:nvPr>
        </p:nvSpPr>
        <p:spPr/>
        <p:txBody>
          <a:bodyPr/>
          <a:lstStyle/>
          <a:p>
            <a:pPr eaLnBrk="1" hangingPunct="1"/>
            <a:endParaRPr lang="en-CA" smtClean="0"/>
          </a:p>
        </p:txBody>
      </p:sp>
      <p:pic>
        <p:nvPicPr>
          <p:cNvPr id="41987"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endParaRPr lang="en-CA">
              <a:effectLst>
                <a:outerShdw blurRad="38100" dist="38100" dir="2700000" algn="tl">
                  <a:srgbClr val="C0C0C0"/>
                </a:outerShdw>
              </a:effectLst>
            </a:endParaRPr>
          </a:p>
        </p:txBody>
      </p:sp>
      <p:sp>
        <p:nvSpPr>
          <p:cNvPr id="43010" name="Content Placeholder 2"/>
          <p:cNvSpPr>
            <a:spLocks noGrp="1"/>
          </p:cNvSpPr>
          <p:nvPr>
            <p:ph idx="4294967295"/>
          </p:nvPr>
        </p:nvSpPr>
        <p:spPr/>
        <p:txBody>
          <a:bodyPr/>
          <a:lstStyle/>
          <a:p>
            <a:pPr eaLnBrk="1" hangingPunct="1"/>
            <a:endParaRPr lang="en-CA" smtClean="0"/>
          </a:p>
        </p:txBody>
      </p:sp>
      <p:pic>
        <p:nvPicPr>
          <p:cNvPr id="43011"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r>
              <a:rPr lang="en-CA" sz="3200">
                <a:solidFill>
                  <a:srgbClr val="922223"/>
                </a:solidFill>
                <a:effectLst>
                  <a:outerShdw blurRad="38100" dist="38100" dir="2700000" algn="tl">
                    <a:srgbClr val="C0C0C0"/>
                  </a:outerShdw>
                </a:effectLst>
              </a:rPr>
              <a:t>Biomedical Application:</a:t>
            </a:r>
            <a:br>
              <a:rPr lang="en-CA" sz="3200">
                <a:solidFill>
                  <a:srgbClr val="922223"/>
                </a:solidFill>
                <a:effectLst>
                  <a:outerShdw blurRad="38100" dist="38100" dir="2700000" algn="tl">
                    <a:srgbClr val="C0C0C0"/>
                  </a:outerShdw>
                </a:effectLst>
              </a:rPr>
            </a:br>
            <a:r>
              <a:rPr lang="en-CA" sz="3200">
                <a:solidFill>
                  <a:srgbClr val="922223"/>
                </a:solidFill>
                <a:effectLst>
                  <a:outerShdw blurRad="38100" dist="38100" dir="2700000" algn="tl">
                    <a:srgbClr val="C0C0C0"/>
                  </a:outerShdw>
                </a:effectLst>
              </a:rPr>
              <a:t>		Statistics</a:t>
            </a:r>
          </a:p>
        </p:txBody>
      </p:sp>
      <p:sp>
        <p:nvSpPr>
          <p:cNvPr id="16386" name="Content Placeholder 2"/>
          <p:cNvSpPr>
            <a:spLocks noGrp="1"/>
          </p:cNvSpPr>
          <p:nvPr>
            <p:ph idx="4294967295"/>
          </p:nvPr>
        </p:nvSpPr>
        <p:spPr>
          <a:xfrm>
            <a:off x="755650" y="2349500"/>
            <a:ext cx="7499350" cy="4789488"/>
          </a:xfrm>
        </p:spPr>
        <p:txBody>
          <a:bodyPr/>
          <a:lstStyle/>
          <a:p>
            <a:pPr eaLnBrk="1" hangingPunct="1"/>
            <a:r>
              <a:rPr lang="en-CA" smtClean="0"/>
              <a:t>30% of Canadian deaths are due to cardiovascular disease</a:t>
            </a:r>
          </a:p>
          <a:p>
            <a:pPr lvl="1" eaLnBrk="1" hangingPunct="1"/>
            <a:r>
              <a:rPr lang="en-CA" smtClean="0">
                <a:solidFill>
                  <a:srgbClr val="C00000"/>
                </a:solidFill>
              </a:rPr>
              <a:t>50% of deaths in the United States</a:t>
            </a:r>
          </a:p>
          <a:p>
            <a:pPr eaLnBrk="1" hangingPunct="1"/>
            <a:r>
              <a:rPr lang="en-CA" smtClean="0"/>
              <a:t>Costs Canadian economy ~20 billion every year</a:t>
            </a:r>
          </a:p>
          <a:p>
            <a:pPr lvl="1" eaLnBrk="1" hangingPunct="1"/>
            <a:r>
              <a:rPr lang="en-CA" smtClean="0"/>
              <a:t> </a:t>
            </a:r>
            <a:r>
              <a:rPr lang="en-CA" smtClean="0">
                <a:solidFill>
                  <a:srgbClr val="C00000"/>
                </a:solidFill>
              </a:rPr>
              <a:t>Due to hospital costs, physician services, lost wages, and decreased productivity</a:t>
            </a:r>
            <a:endParaRPr lang="en-CA" smtClean="0"/>
          </a:p>
          <a:p>
            <a:pPr eaLnBrk="1" hangingPunct="1"/>
            <a:r>
              <a:rPr lang="en-CA" smtClean="0"/>
              <a:t>How can we reduce the number of deaths due to cardiovascular disease?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endParaRPr lang="en-CA">
              <a:effectLst>
                <a:outerShdw blurRad="38100" dist="38100" dir="2700000" algn="tl">
                  <a:srgbClr val="C0C0C0"/>
                </a:outerShdw>
              </a:effectLst>
            </a:endParaRPr>
          </a:p>
        </p:txBody>
      </p:sp>
      <p:sp>
        <p:nvSpPr>
          <p:cNvPr id="44034" name="Content Placeholder 2"/>
          <p:cNvSpPr>
            <a:spLocks noGrp="1"/>
          </p:cNvSpPr>
          <p:nvPr>
            <p:ph idx="4294967295"/>
          </p:nvPr>
        </p:nvSpPr>
        <p:spPr/>
        <p:txBody>
          <a:bodyPr/>
          <a:lstStyle/>
          <a:p>
            <a:pPr eaLnBrk="1" hangingPunct="1"/>
            <a:endParaRPr lang="en-CA" smtClean="0"/>
          </a:p>
        </p:txBody>
      </p:sp>
      <p:pic>
        <p:nvPicPr>
          <p:cNvPr id="44035"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endParaRPr lang="en-CA">
              <a:effectLst>
                <a:outerShdw blurRad="38100" dist="38100" dir="2700000" algn="tl">
                  <a:srgbClr val="C0C0C0"/>
                </a:outerShdw>
              </a:effectLst>
            </a:endParaRPr>
          </a:p>
        </p:txBody>
      </p:sp>
      <p:sp>
        <p:nvSpPr>
          <p:cNvPr id="45058" name="Content Placeholder 2"/>
          <p:cNvSpPr>
            <a:spLocks noGrp="1"/>
          </p:cNvSpPr>
          <p:nvPr>
            <p:ph idx="4294967295"/>
          </p:nvPr>
        </p:nvSpPr>
        <p:spPr/>
        <p:txBody>
          <a:bodyPr/>
          <a:lstStyle/>
          <a:p>
            <a:pPr eaLnBrk="1" hangingPunct="1"/>
            <a:endParaRPr lang="en-CA" smtClean="0"/>
          </a:p>
        </p:txBody>
      </p:sp>
      <p:pic>
        <p:nvPicPr>
          <p:cNvPr id="45059" name="Picture 2"/>
          <p:cNvPicPr>
            <a:picLocks noChangeAspect="1" noChangeArrowheads="1"/>
          </p:cNvPicPr>
          <p:nvPr/>
        </p:nvPicPr>
        <p:blipFill>
          <a:blip r:embed="rId2"/>
          <a:srcRect/>
          <a:stretch>
            <a:fillRect/>
          </a:stretch>
        </p:blipFill>
        <p:spPr bwMode="auto">
          <a:xfrm>
            <a:off x="0" y="0"/>
            <a:ext cx="91567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endParaRPr lang="en-CA">
              <a:effectLst>
                <a:outerShdw blurRad="38100" dist="38100" dir="2700000" algn="tl">
                  <a:srgbClr val="C0C0C0"/>
                </a:outerShdw>
              </a:effectLst>
            </a:endParaRPr>
          </a:p>
        </p:txBody>
      </p:sp>
      <p:sp>
        <p:nvSpPr>
          <p:cNvPr id="46082" name="Content Placeholder 2"/>
          <p:cNvSpPr>
            <a:spLocks noGrp="1"/>
          </p:cNvSpPr>
          <p:nvPr>
            <p:ph idx="4294967295"/>
          </p:nvPr>
        </p:nvSpPr>
        <p:spPr/>
        <p:txBody>
          <a:bodyPr/>
          <a:lstStyle/>
          <a:p>
            <a:pPr eaLnBrk="1" hangingPunct="1"/>
            <a:endParaRPr lang="en-CA" smtClean="0"/>
          </a:p>
        </p:txBody>
      </p:sp>
      <p:pic>
        <p:nvPicPr>
          <p:cNvPr id="46083"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endParaRPr lang="en-CA">
              <a:effectLst>
                <a:outerShdw blurRad="38100" dist="38100" dir="2700000" algn="tl">
                  <a:srgbClr val="C0C0C0"/>
                </a:outerShdw>
              </a:effectLst>
            </a:endParaRPr>
          </a:p>
        </p:txBody>
      </p:sp>
      <p:sp>
        <p:nvSpPr>
          <p:cNvPr id="47106" name="Content Placeholder 2"/>
          <p:cNvSpPr>
            <a:spLocks noGrp="1"/>
          </p:cNvSpPr>
          <p:nvPr>
            <p:ph idx="4294967295"/>
          </p:nvPr>
        </p:nvSpPr>
        <p:spPr/>
        <p:txBody>
          <a:bodyPr/>
          <a:lstStyle/>
          <a:p>
            <a:pPr eaLnBrk="1" hangingPunct="1"/>
            <a:endParaRPr lang="en-CA" smtClean="0"/>
          </a:p>
        </p:txBody>
      </p:sp>
      <p:pic>
        <p:nvPicPr>
          <p:cNvPr id="47107"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AutoShape 2"/>
          <p:cNvSpPr>
            <a:spLocks noGrp="1" noChangeArrowheads="1"/>
          </p:cNvSpPr>
          <p:nvPr>
            <p:ph type="title"/>
          </p:nvPr>
        </p:nvSpPr>
        <p:spPr/>
        <p:txBody>
          <a:bodyPr/>
          <a:lstStyle/>
          <a:p>
            <a:pPr>
              <a:defRPr/>
            </a:pPr>
            <a:r>
              <a:rPr lang="en-US" smtClean="0">
                <a:solidFill>
                  <a:srgbClr val="A50021"/>
                </a:solidFill>
                <a:effectLst>
                  <a:outerShdw blurRad="38100" dist="38100" dir="2700000" algn="tl">
                    <a:srgbClr val="C0C0C0"/>
                  </a:outerShdw>
                </a:effectLst>
              </a:rPr>
              <a:t>Testing Automated Software</a:t>
            </a:r>
            <a:r>
              <a:rPr lang="en-US" smtClean="0"/>
              <a:t> </a:t>
            </a:r>
          </a:p>
        </p:txBody>
      </p:sp>
      <p:sp>
        <p:nvSpPr>
          <p:cNvPr id="48130" name="Rectangle 3"/>
          <p:cNvSpPr>
            <a:spLocks noGrp="1" noChangeArrowheads="1"/>
          </p:cNvSpPr>
          <p:nvPr>
            <p:ph type="body" idx="1"/>
          </p:nvPr>
        </p:nvSpPr>
        <p:spPr/>
        <p:txBody>
          <a:bodyPr/>
          <a:lstStyle/>
          <a:p>
            <a:pPr>
              <a:lnSpc>
                <a:spcPct val="90000"/>
              </a:lnSpc>
            </a:pPr>
            <a:r>
              <a:rPr lang="en-US" sz="2400" smtClean="0"/>
              <a:t>We used small hollow spheres (31 </a:t>
            </a:r>
            <a:r>
              <a:rPr lang="en-US" sz="2400" smtClean="0">
                <a:latin typeface="Symbol" pitchFamily="18" charset="2"/>
              </a:rPr>
              <a:t>m</a:t>
            </a:r>
            <a:r>
              <a:rPr lang="en-US" sz="2400" smtClean="0"/>
              <a:t>l) as fiducial markers</a:t>
            </a:r>
          </a:p>
          <a:p>
            <a:pPr>
              <a:lnSpc>
                <a:spcPct val="90000"/>
              </a:lnSpc>
            </a:pPr>
            <a:r>
              <a:rPr lang="en-US" sz="2400" smtClean="0"/>
              <a:t>Filled with FDG and CuSO</a:t>
            </a:r>
            <a:r>
              <a:rPr lang="en-US" sz="2400" baseline="-25000" smtClean="0"/>
              <a:t>4</a:t>
            </a:r>
            <a:r>
              <a:rPr lang="en-US" sz="2400" smtClean="0"/>
              <a:t> solution as PET and FDG contrasts and attached to phantoms or animal bed</a:t>
            </a:r>
          </a:p>
          <a:p>
            <a:pPr>
              <a:lnSpc>
                <a:spcPct val="90000"/>
              </a:lnSpc>
            </a:pPr>
            <a:r>
              <a:rPr lang="en-US" sz="2400" smtClean="0"/>
              <a:t>Imaged with PET and MR</a:t>
            </a:r>
          </a:p>
          <a:p>
            <a:pPr>
              <a:lnSpc>
                <a:spcPct val="90000"/>
              </a:lnSpc>
            </a:pPr>
            <a:r>
              <a:rPr lang="en-US" sz="2400" smtClean="0"/>
              <a:t>Image registration using above mentioned automated software</a:t>
            </a:r>
          </a:p>
          <a:p>
            <a:pPr>
              <a:lnSpc>
                <a:spcPct val="90000"/>
              </a:lnSpc>
            </a:pPr>
            <a:r>
              <a:rPr lang="en-US" sz="2400" smtClean="0"/>
              <a:t>Calculate fiducial registration error as a metric for image registration</a:t>
            </a:r>
          </a:p>
          <a:p>
            <a:pPr>
              <a:lnSpc>
                <a:spcPct val="90000"/>
              </a:lnSpc>
            </a:pPr>
            <a:endParaRPr lang="en-US" sz="2400" smtClean="0"/>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39"/>
          <p:cNvSpPr>
            <a:spLocks noGrp="1" noChangeArrowheads="1"/>
          </p:cNvSpPr>
          <p:nvPr>
            <p:ph type="title" idx="4294967295"/>
          </p:nvPr>
        </p:nvSpPr>
        <p:spPr/>
        <p:txBody>
          <a:bodyPr/>
          <a:lstStyle/>
          <a:p>
            <a:pPr eaLnBrk="1" hangingPunct="1"/>
            <a:endParaRPr lang="en-US" smtClean="0"/>
          </a:p>
        </p:txBody>
      </p:sp>
      <p:graphicFrame>
        <p:nvGraphicFramePr>
          <p:cNvPr id="67767" name="Group 183"/>
          <p:cNvGraphicFramePr>
            <a:graphicFrameLocks noGrp="1"/>
          </p:cNvGraphicFramePr>
          <p:nvPr>
            <p:ph idx="4294967295"/>
          </p:nvPr>
        </p:nvGraphicFramePr>
        <p:xfrm>
          <a:off x="0" y="908050"/>
          <a:ext cx="9144000" cy="4748213"/>
        </p:xfrm>
        <a:graphic>
          <a:graphicData uri="http://schemas.openxmlformats.org/drawingml/2006/table">
            <a:tbl>
              <a:tblPr/>
              <a:tblGrid>
                <a:gridCol w="1828800"/>
                <a:gridCol w="1827213"/>
                <a:gridCol w="1831975"/>
                <a:gridCol w="1827212"/>
                <a:gridCol w="1828800"/>
              </a:tblGrid>
              <a:tr h="4460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Program</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Method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Average X FRE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Average Y FRE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FRE Norm</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460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MIPAV</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CR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1.58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1.10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1.93</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44500">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MIPAV</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NCC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1.43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1.05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1.77</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03238">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MIPAV</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NMI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2.19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0.61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2.27</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76263">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FLIRT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CR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1.70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0.94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1.94</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11163">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FLIRT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NCC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1.11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0.93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1.45</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0323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FLIRT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MI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1.69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1.09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2.01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11163">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FLIRT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NMI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2.02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1.30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2.40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03238">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AIR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Woods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10.75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1.10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10.81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03238">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MAR</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GUI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1.13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0.76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1.36</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49223" name="Rectangle 5"/>
          <p:cNvSpPr>
            <a:spLocks noChangeArrowheads="1"/>
          </p:cNvSpPr>
          <p:nvPr/>
        </p:nvSpPr>
        <p:spPr bwMode="auto">
          <a:xfrm>
            <a:off x="0" y="5876925"/>
            <a:ext cx="8964613" cy="942975"/>
          </a:xfrm>
          <a:prstGeom prst="rect">
            <a:avLst/>
          </a:prstGeom>
          <a:noFill/>
          <a:ln w="9525">
            <a:noFill/>
            <a:miter lim="800000"/>
            <a:headEnd/>
            <a:tailEnd/>
          </a:ln>
        </p:spPr>
        <p:txBody>
          <a:bodyPr>
            <a:spAutoFit/>
          </a:bodyPr>
          <a:lstStyle/>
          <a:p>
            <a:pPr>
              <a:spcBef>
                <a:spcPct val="50000"/>
              </a:spcBef>
            </a:pPr>
            <a:r>
              <a:rPr lang="en-US" sz="1400"/>
              <a:t>Fiducial registration error (FRE) results in units of mm. The methods of registration  are as follows: correlation ratio (CR), normalized cross correlation (NCC), mutual information (MI), normalized mutual information (NMI), and the Woods algorithm (Woods). The FRE is calculated for each ducial and averaged for each axis. The nal column is the Euclidean norm of the average x and y FRE.</a:t>
            </a:r>
          </a:p>
        </p:txBody>
      </p:sp>
      <p:sp>
        <p:nvSpPr>
          <p:cNvPr id="67768" name="Text Box 184"/>
          <p:cNvSpPr txBox="1">
            <a:spLocks noChangeArrowheads="1"/>
          </p:cNvSpPr>
          <p:nvPr/>
        </p:nvSpPr>
        <p:spPr bwMode="auto">
          <a:xfrm>
            <a:off x="1331913" y="115888"/>
            <a:ext cx="5949950" cy="641350"/>
          </a:xfrm>
          <a:prstGeom prst="rect">
            <a:avLst/>
          </a:prstGeom>
          <a:noFill/>
          <a:ln w="9525">
            <a:noFill/>
            <a:miter lim="800000"/>
            <a:headEnd/>
            <a:tailEnd/>
          </a:ln>
          <a:effectLst/>
        </p:spPr>
        <p:txBody>
          <a:bodyPr wrap="none">
            <a:spAutoFit/>
          </a:bodyPr>
          <a:lstStyle/>
          <a:p>
            <a:pPr>
              <a:defRPr/>
            </a:pPr>
            <a:r>
              <a:rPr lang="en-US" sz="3600" b="1">
                <a:solidFill>
                  <a:srgbClr val="A50021"/>
                </a:solidFill>
                <a:effectLst>
                  <a:outerShdw blurRad="38100" dist="38100" dir="2700000" algn="tl">
                    <a:srgbClr val="C0C0C0"/>
                  </a:outerShdw>
                </a:effectLst>
              </a:rPr>
              <a:t>Fiducial Registration Error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r>
              <a:rPr lang="en-CA" smtClean="0">
                <a:solidFill>
                  <a:srgbClr val="A50021"/>
                </a:solidFill>
                <a:effectLst>
                  <a:outerShdw blurRad="38100" dist="38100" dir="2700000" algn="tl">
                    <a:srgbClr val="C0C0C0"/>
                  </a:outerShdw>
                </a:effectLst>
              </a:rPr>
              <a:t>Summary</a:t>
            </a:r>
          </a:p>
        </p:txBody>
      </p:sp>
      <p:sp>
        <p:nvSpPr>
          <p:cNvPr id="50178" name="Content Placeholder 2"/>
          <p:cNvSpPr>
            <a:spLocks noGrp="1"/>
          </p:cNvSpPr>
          <p:nvPr>
            <p:ph idx="4294967295"/>
          </p:nvPr>
        </p:nvSpPr>
        <p:spPr>
          <a:xfrm>
            <a:off x="1042988" y="2349500"/>
            <a:ext cx="7632700" cy="3816350"/>
          </a:xfrm>
          <a:solidFill>
            <a:schemeClr val="bg1"/>
          </a:solidFill>
        </p:spPr>
        <p:txBody>
          <a:bodyPr/>
          <a:lstStyle/>
          <a:p>
            <a:pPr eaLnBrk="1" hangingPunct="1"/>
            <a:r>
              <a:rPr lang="en-CA" smtClean="0"/>
              <a:t>Landmark registration is a simple and effective way to register images, that more sophisticated methods cannot</a:t>
            </a:r>
          </a:p>
          <a:p>
            <a:pPr eaLnBrk="1" hangingPunct="1"/>
            <a:r>
              <a:rPr lang="en-CA" smtClean="0"/>
              <a:t>Further work required</a:t>
            </a:r>
          </a:p>
          <a:p>
            <a:pPr lvl="1" eaLnBrk="1" hangingPunct="1"/>
            <a:r>
              <a:rPr lang="en-CA" smtClean="0">
                <a:solidFill>
                  <a:srgbClr val="C00000"/>
                </a:solidFill>
              </a:rPr>
              <a:t>Add optimization routine</a:t>
            </a:r>
          </a:p>
          <a:p>
            <a:pPr lvl="1" eaLnBrk="1" hangingPunct="1"/>
            <a:r>
              <a:rPr lang="en-CA" smtClean="0">
                <a:solidFill>
                  <a:srgbClr val="C00000"/>
                </a:solidFill>
              </a:rPr>
              <a:t>Read 3D formats (DICOM, NifTi, Analyze...)</a:t>
            </a:r>
          </a:p>
          <a:p>
            <a:pPr eaLnBrk="1" hangingPunct="1"/>
            <a:r>
              <a:rPr lang="en-CA" smtClean="0"/>
              <a:t>More image editing features, relevant to stem cell quantification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6" descr="UW-logo left stack COLOUR"/>
          <p:cNvPicPr>
            <a:picLocks noChangeAspect="1" noChangeArrowheads="1"/>
          </p:cNvPicPr>
          <p:nvPr/>
        </p:nvPicPr>
        <p:blipFill>
          <a:blip r:embed="rId2"/>
          <a:srcRect/>
          <a:stretch>
            <a:fillRect/>
          </a:stretch>
        </p:blipFill>
        <p:spPr bwMode="auto">
          <a:xfrm>
            <a:off x="2051050" y="1125538"/>
            <a:ext cx="4321175" cy="1247775"/>
          </a:xfrm>
          <a:prstGeom prst="rect">
            <a:avLst/>
          </a:prstGeom>
          <a:noFill/>
          <a:ln w="9525">
            <a:noFill/>
            <a:miter lim="800000"/>
            <a:headEnd/>
            <a:tailEnd/>
          </a:ln>
        </p:spPr>
      </p:pic>
      <p:pic>
        <p:nvPicPr>
          <p:cNvPr id="51202" name="Picture 7" descr="UMlogocolhorz"/>
          <p:cNvPicPr>
            <a:picLocks noChangeAspect="1" noChangeArrowheads="1"/>
          </p:cNvPicPr>
          <p:nvPr/>
        </p:nvPicPr>
        <p:blipFill>
          <a:blip r:embed="rId3"/>
          <a:srcRect/>
          <a:stretch>
            <a:fillRect/>
          </a:stretch>
        </p:blipFill>
        <p:spPr bwMode="auto">
          <a:xfrm>
            <a:off x="1116013" y="4437063"/>
            <a:ext cx="2438400" cy="711200"/>
          </a:xfrm>
          <a:prstGeom prst="rect">
            <a:avLst/>
          </a:prstGeom>
          <a:noFill/>
          <a:ln w="9525">
            <a:noFill/>
            <a:miter lim="800000"/>
            <a:headEnd/>
            <a:tailEnd/>
          </a:ln>
        </p:spPr>
      </p:pic>
      <p:pic>
        <p:nvPicPr>
          <p:cNvPr id="51203" name="Picture 9" descr="HSCF_Horizontal_RGB"/>
          <p:cNvPicPr>
            <a:picLocks noChangeAspect="1" noChangeArrowheads="1"/>
          </p:cNvPicPr>
          <p:nvPr/>
        </p:nvPicPr>
        <p:blipFill>
          <a:blip r:embed="rId4"/>
          <a:srcRect/>
          <a:stretch>
            <a:fillRect/>
          </a:stretch>
        </p:blipFill>
        <p:spPr bwMode="auto">
          <a:xfrm>
            <a:off x="1692275" y="5300663"/>
            <a:ext cx="5383213" cy="1042987"/>
          </a:xfrm>
          <a:prstGeom prst="rect">
            <a:avLst/>
          </a:prstGeom>
          <a:noFill/>
          <a:ln w="9525">
            <a:noFill/>
            <a:miter lim="800000"/>
            <a:headEnd/>
            <a:tailEnd/>
          </a:ln>
        </p:spPr>
      </p:pic>
      <p:pic>
        <p:nvPicPr>
          <p:cNvPr id="51204" name="Picture 10" descr="MB-government-logo"/>
          <p:cNvPicPr>
            <a:picLocks noChangeAspect="1" noChangeArrowheads="1"/>
          </p:cNvPicPr>
          <p:nvPr/>
        </p:nvPicPr>
        <p:blipFill>
          <a:blip r:embed="rId5"/>
          <a:srcRect/>
          <a:stretch>
            <a:fillRect/>
          </a:stretch>
        </p:blipFill>
        <p:spPr bwMode="auto">
          <a:xfrm>
            <a:off x="5435600" y="4365625"/>
            <a:ext cx="2751138" cy="527050"/>
          </a:xfrm>
          <a:prstGeom prst="rect">
            <a:avLst/>
          </a:prstGeom>
          <a:noFill/>
          <a:ln w="9525">
            <a:noFill/>
            <a:miter lim="800000"/>
            <a:headEnd/>
            <a:tailEnd/>
          </a:ln>
        </p:spPr>
      </p:pic>
      <p:pic>
        <p:nvPicPr>
          <p:cNvPr id="51205" name="Picture 12" descr="CIHR-logo"/>
          <p:cNvPicPr>
            <a:picLocks noChangeAspect="1" noChangeArrowheads="1"/>
          </p:cNvPicPr>
          <p:nvPr/>
        </p:nvPicPr>
        <p:blipFill>
          <a:blip r:embed="rId6"/>
          <a:srcRect/>
          <a:stretch>
            <a:fillRect/>
          </a:stretch>
        </p:blipFill>
        <p:spPr bwMode="auto">
          <a:xfrm>
            <a:off x="5435600" y="2420938"/>
            <a:ext cx="2857500" cy="1600200"/>
          </a:xfrm>
          <a:prstGeom prst="rect">
            <a:avLst/>
          </a:prstGeom>
          <a:noFill/>
          <a:ln w="9525">
            <a:noFill/>
            <a:miter lim="800000"/>
            <a:headEnd/>
            <a:tailEnd/>
          </a:ln>
        </p:spPr>
      </p:pic>
      <p:pic>
        <p:nvPicPr>
          <p:cNvPr id="51206" name="Picture 13" descr="NSERC-logo"/>
          <p:cNvPicPr>
            <a:picLocks noChangeAspect="1" noChangeArrowheads="1"/>
          </p:cNvPicPr>
          <p:nvPr/>
        </p:nvPicPr>
        <p:blipFill>
          <a:blip r:embed="rId7"/>
          <a:srcRect/>
          <a:stretch>
            <a:fillRect/>
          </a:stretch>
        </p:blipFill>
        <p:spPr bwMode="auto">
          <a:xfrm>
            <a:off x="1042988" y="2636838"/>
            <a:ext cx="3209925" cy="141922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r>
              <a:rPr lang="en-CA" sz="3200">
                <a:solidFill>
                  <a:srgbClr val="922223"/>
                </a:solidFill>
                <a:effectLst>
                  <a:outerShdw blurRad="38100" dist="38100" dir="2700000" algn="tl">
                    <a:srgbClr val="C0C0C0"/>
                  </a:outerShdw>
                </a:effectLst>
              </a:rPr>
              <a:t>Biomedical Application:</a:t>
            </a:r>
            <a:br>
              <a:rPr lang="en-CA" sz="3200">
                <a:solidFill>
                  <a:srgbClr val="922223"/>
                </a:solidFill>
                <a:effectLst>
                  <a:outerShdw blurRad="38100" dist="38100" dir="2700000" algn="tl">
                    <a:srgbClr val="C0C0C0"/>
                  </a:outerShdw>
                </a:effectLst>
              </a:rPr>
            </a:br>
            <a:r>
              <a:rPr lang="en-CA" sz="3200">
                <a:solidFill>
                  <a:srgbClr val="922223"/>
                </a:solidFill>
                <a:effectLst>
                  <a:outerShdw blurRad="38100" dist="38100" dir="2700000" algn="tl">
                    <a:srgbClr val="C0C0C0"/>
                  </a:outerShdw>
                </a:effectLst>
              </a:rPr>
              <a:t>		Stem Cell Therapy</a:t>
            </a:r>
          </a:p>
        </p:txBody>
      </p:sp>
      <p:sp>
        <p:nvSpPr>
          <p:cNvPr id="17410" name="Content Placeholder 2"/>
          <p:cNvSpPr>
            <a:spLocks noGrp="1"/>
          </p:cNvSpPr>
          <p:nvPr>
            <p:ph idx="4294967295"/>
          </p:nvPr>
        </p:nvSpPr>
        <p:spPr>
          <a:xfrm>
            <a:off x="1644650" y="2420938"/>
            <a:ext cx="7499350" cy="5276850"/>
          </a:xfrm>
        </p:spPr>
        <p:txBody>
          <a:bodyPr/>
          <a:lstStyle/>
          <a:p>
            <a:pPr eaLnBrk="1" hangingPunct="1"/>
            <a:r>
              <a:rPr lang="en-CA" smtClean="0"/>
              <a:t>Stem cell therapy may be able to treat several diseases and disorders such as:</a:t>
            </a:r>
          </a:p>
          <a:p>
            <a:pPr lvl="1" eaLnBrk="1" hangingPunct="1"/>
            <a:r>
              <a:rPr lang="en-CA" smtClean="0">
                <a:solidFill>
                  <a:srgbClr val="C00000"/>
                </a:solidFill>
              </a:rPr>
              <a:t>Cardiovascular Diseases</a:t>
            </a:r>
          </a:p>
          <a:p>
            <a:pPr lvl="2" eaLnBrk="1" hangingPunct="1"/>
            <a:r>
              <a:rPr lang="en-CA" smtClean="0"/>
              <a:t>Ischemic Heart Disease</a:t>
            </a:r>
          </a:p>
          <a:p>
            <a:pPr lvl="2" eaLnBrk="1" hangingPunct="1"/>
            <a:r>
              <a:rPr lang="en-CA" smtClean="0"/>
              <a:t>Acute Myocardial Infarction</a:t>
            </a:r>
          </a:p>
          <a:p>
            <a:pPr lvl="1" eaLnBrk="1" hangingPunct="1"/>
            <a:r>
              <a:rPr lang="en-CA" smtClean="0">
                <a:solidFill>
                  <a:srgbClr val="C00000"/>
                </a:solidFill>
              </a:rPr>
              <a:t>Digestive Disease</a:t>
            </a:r>
          </a:p>
          <a:p>
            <a:pPr lvl="2" eaLnBrk="1" hangingPunct="1"/>
            <a:r>
              <a:rPr lang="en-CA" smtClean="0"/>
              <a:t>Crohn’s Disease</a:t>
            </a:r>
          </a:p>
          <a:p>
            <a:pPr lvl="1" eaLnBrk="1" hangingPunct="1"/>
            <a:r>
              <a:rPr lang="en-CA" smtClean="0">
                <a:solidFill>
                  <a:srgbClr val="C00000"/>
                </a:solidFill>
              </a:rPr>
              <a:t>Neurological Disorders</a:t>
            </a:r>
          </a:p>
          <a:p>
            <a:pPr lvl="2" eaLnBrk="1" hangingPunct="1"/>
            <a:r>
              <a:rPr lang="en-CA" smtClean="0"/>
              <a:t>Temporal Lobe Epilepsy</a:t>
            </a:r>
          </a:p>
        </p:txBody>
      </p:sp>
      <p:sp>
        <p:nvSpPr>
          <p:cNvPr id="17411" name="Rectangle 4"/>
          <p:cNvSpPr>
            <a:spLocks noChangeArrowheads="1"/>
          </p:cNvSpPr>
          <p:nvPr/>
        </p:nvSpPr>
        <p:spPr bwMode="auto">
          <a:xfrm>
            <a:off x="1042988" y="6642100"/>
            <a:ext cx="2449512" cy="215900"/>
          </a:xfrm>
          <a:prstGeom prst="rect">
            <a:avLst/>
          </a:prstGeom>
          <a:noFill/>
          <a:ln w="9525">
            <a:noFill/>
            <a:miter lim="800000"/>
            <a:headEnd/>
            <a:tailEnd/>
          </a:ln>
        </p:spPr>
        <p:txBody>
          <a:bodyPr>
            <a:spAutoFit/>
          </a:bodyPr>
          <a:lstStyle/>
          <a:p>
            <a:r>
              <a:rPr lang="en-CA" sz="800">
                <a:latin typeface="Gill Sans MT" pitchFamily="34" charset="0"/>
              </a:rPr>
              <a:t>http://www.nlm.nih.gov/medlineplus/heartdiseases.html</a:t>
            </a:r>
          </a:p>
        </p:txBody>
      </p:sp>
      <p:pic>
        <p:nvPicPr>
          <p:cNvPr id="17412" name="Picture 4" descr="http://upload.wikimedia.org/wikipedia/commons/thumb/1/1a/Gray728.svg/250px-Gray728.svg.png"/>
          <p:cNvPicPr>
            <a:picLocks noChangeAspect="1" noChangeArrowheads="1"/>
          </p:cNvPicPr>
          <p:nvPr/>
        </p:nvPicPr>
        <p:blipFill>
          <a:blip r:embed="rId2"/>
          <a:srcRect/>
          <a:stretch>
            <a:fillRect/>
          </a:stretch>
        </p:blipFill>
        <p:spPr bwMode="auto">
          <a:xfrm>
            <a:off x="107950" y="5229225"/>
            <a:ext cx="1719263" cy="1223963"/>
          </a:xfrm>
          <a:prstGeom prst="rect">
            <a:avLst/>
          </a:prstGeom>
          <a:noFill/>
          <a:ln w="9525">
            <a:noFill/>
            <a:miter lim="800000"/>
            <a:headEnd/>
            <a:tailEnd/>
          </a:ln>
        </p:spPr>
      </p:pic>
      <p:sp>
        <p:nvSpPr>
          <p:cNvPr id="17413" name="Rectangle 6"/>
          <p:cNvSpPr>
            <a:spLocks noChangeArrowheads="1"/>
          </p:cNvSpPr>
          <p:nvPr/>
        </p:nvSpPr>
        <p:spPr bwMode="auto">
          <a:xfrm>
            <a:off x="4572000" y="6642100"/>
            <a:ext cx="1898650" cy="215900"/>
          </a:xfrm>
          <a:prstGeom prst="rect">
            <a:avLst/>
          </a:prstGeom>
          <a:noFill/>
          <a:ln w="9525">
            <a:noFill/>
            <a:miter lim="800000"/>
            <a:headEnd/>
            <a:tailEnd/>
          </a:ln>
        </p:spPr>
        <p:txBody>
          <a:bodyPr wrap="none">
            <a:spAutoFit/>
          </a:bodyPr>
          <a:lstStyle/>
          <a:p>
            <a:r>
              <a:rPr lang="en-CA" sz="800">
                <a:latin typeface="Gill Sans MT" pitchFamily="34" charset="0"/>
              </a:rPr>
              <a:t>http://en.wikipedia.org/wiki/Human_brain</a:t>
            </a:r>
          </a:p>
        </p:txBody>
      </p:sp>
      <p:pic>
        <p:nvPicPr>
          <p:cNvPr id="17414" name="Picture 6" descr="http://media.sharecare.com/mediaItems/4/c/8/4c8f66e3579d5/adam_stomach_intestines_8735.jpg.jpg"/>
          <p:cNvPicPr>
            <a:picLocks noChangeAspect="1" noChangeArrowheads="1"/>
          </p:cNvPicPr>
          <p:nvPr/>
        </p:nvPicPr>
        <p:blipFill>
          <a:blip r:embed="rId3"/>
          <a:srcRect/>
          <a:stretch>
            <a:fillRect/>
          </a:stretch>
        </p:blipFill>
        <p:spPr bwMode="auto">
          <a:xfrm>
            <a:off x="6227763" y="3357563"/>
            <a:ext cx="2808287" cy="2808287"/>
          </a:xfrm>
          <a:prstGeom prst="rect">
            <a:avLst/>
          </a:prstGeom>
          <a:noFill/>
          <a:ln w="9525">
            <a:noFill/>
            <a:miter lim="800000"/>
            <a:headEnd/>
            <a:tailEnd/>
          </a:ln>
        </p:spPr>
      </p:pic>
      <p:pic>
        <p:nvPicPr>
          <p:cNvPr id="17415" name="Picture 12"/>
          <p:cNvPicPr>
            <a:picLocks noChangeAspect="1" noChangeArrowheads="1"/>
          </p:cNvPicPr>
          <p:nvPr/>
        </p:nvPicPr>
        <p:blipFill>
          <a:blip r:embed="rId4"/>
          <a:srcRect/>
          <a:stretch>
            <a:fillRect/>
          </a:stretch>
        </p:blipFill>
        <p:spPr bwMode="auto">
          <a:xfrm>
            <a:off x="1019175" y="2420938"/>
            <a:ext cx="933450" cy="1524000"/>
          </a:xfrm>
          <a:prstGeom prst="rect">
            <a:avLst/>
          </a:prstGeom>
          <a:noFill/>
          <a:ln w="9525">
            <a:noFill/>
            <a:miter lim="800000"/>
            <a:headEnd/>
            <a:tailEnd/>
          </a:ln>
        </p:spPr>
      </p:pic>
      <p:sp>
        <p:nvSpPr>
          <p:cNvPr id="17416" name="Rectangle 12"/>
          <p:cNvSpPr>
            <a:spLocks noChangeArrowheads="1"/>
          </p:cNvSpPr>
          <p:nvPr/>
        </p:nvSpPr>
        <p:spPr bwMode="auto">
          <a:xfrm>
            <a:off x="7691438" y="6642100"/>
            <a:ext cx="1417637" cy="215900"/>
          </a:xfrm>
          <a:prstGeom prst="rect">
            <a:avLst/>
          </a:prstGeom>
          <a:noFill/>
          <a:ln w="9525">
            <a:noFill/>
            <a:miter lim="800000"/>
            <a:headEnd/>
            <a:tailEnd/>
          </a:ln>
        </p:spPr>
        <p:txBody>
          <a:bodyPr wrap="none">
            <a:spAutoFit/>
          </a:bodyPr>
          <a:lstStyle/>
          <a:p>
            <a:r>
              <a:rPr lang="en-CA" sz="800">
                <a:latin typeface="Gill Sans MT" pitchFamily="34" charset="0"/>
              </a:rPr>
              <a:t>http://www.healthcentral.com</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5543550" y="1989138"/>
            <a:ext cx="3600450" cy="2116137"/>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n-CA"/>
          </a:p>
        </p:txBody>
      </p:sp>
      <p:sp>
        <p:nvSpPr>
          <p:cNvPr id="15" name="Rectangle 14"/>
          <p:cNvSpPr/>
          <p:nvPr/>
        </p:nvSpPr>
        <p:spPr>
          <a:xfrm>
            <a:off x="1116013" y="5445125"/>
            <a:ext cx="3816350" cy="1079500"/>
          </a:xfrm>
          <a:prstGeom prst="rect">
            <a:avLst/>
          </a:prstGeom>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n-CA"/>
          </a:p>
        </p:txBody>
      </p:sp>
      <p:sp>
        <p:nvSpPr>
          <p:cNvPr id="2" name="Title 1"/>
          <p:cNvSpPr>
            <a:spLocks noGrp="1"/>
          </p:cNvSpPr>
          <p:nvPr>
            <p:ph type="title" idx="4294967295"/>
          </p:nvPr>
        </p:nvSpPr>
        <p:spPr>
          <a:xfrm>
            <a:off x="755650" y="765175"/>
            <a:ext cx="7924800" cy="1143000"/>
          </a:xfrm>
        </p:spPr>
        <p:txBody>
          <a:bodyPr anchor="ctr"/>
          <a:lstStyle/>
          <a:p>
            <a:pPr eaLnBrk="1" hangingPunct="1">
              <a:defRPr/>
            </a:pPr>
            <a:r>
              <a:rPr lang="en-CA" sz="3200">
                <a:solidFill>
                  <a:srgbClr val="922223"/>
                </a:solidFill>
                <a:effectLst>
                  <a:outerShdw blurRad="38100" dist="38100" dir="2700000" algn="tl">
                    <a:srgbClr val="C0C0C0"/>
                  </a:outerShdw>
                </a:effectLst>
              </a:rPr>
              <a:t>Biomedical Application:</a:t>
            </a:r>
            <a:br>
              <a:rPr lang="en-CA" sz="3200">
                <a:solidFill>
                  <a:srgbClr val="922223"/>
                </a:solidFill>
                <a:effectLst>
                  <a:outerShdw blurRad="38100" dist="38100" dir="2700000" algn="tl">
                    <a:srgbClr val="C0C0C0"/>
                  </a:outerShdw>
                </a:effectLst>
              </a:rPr>
            </a:br>
            <a:r>
              <a:rPr lang="en-CA" sz="3200">
                <a:solidFill>
                  <a:srgbClr val="922223"/>
                </a:solidFill>
                <a:effectLst>
                  <a:outerShdw blurRad="38100" dist="38100" dir="2700000" algn="tl">
                    <a:srgbClr val="C0C0C0"/>
                  </a:outerShdw>
                </a:effectLst>
              </a:rPr>
              <a:t>		Stem Cell Therapy</a:t>
            </a:r>
            <a:endParaRPr lang="en-CA" sz="3200">
              <a:effectLst>
                <a:outerShdw blurRad="38100" dist="38100" dir="2700000" algn="tl">
                  <a:srgbClr val="C0C0C0"/>
                </a:outerShdw>
              </a:effectLst>
            </a:endParaRPr>
          </a:p>
        </p:txBody>
      </p:sp>
      <p:sp>
        <p:nvSpPr>
          <p:cNvPr id="18436" name="TextBox 4"/>
          <p:cNvSpPr txBox="1">
            <a:spLocks noChangeArrowheads="1"/>
          </p:cNvSpPr>
          <p:nvPr/>
        </p:nvSpPr>
        <p:spPr bwMode="auto">
          <a:xfrm>
            <a:off x="5511800" y="2076450"/>
            <a:ext cx="3708400" cy="2225675"/>
          </a:xfrm>
          <a:prstGeom prst="rect">
            <a:avLst/>
          </a:prstGeom>
          <a:noFill/>
          <a:ln w="9525">
            <a:noFill/>
            <a:miter lim="800000"/>
            <a:headEnd/>
            <a:tailEnd/>
          </a:ln>
        </p:spPr>
        <p:txBody>
          <a:bodyPr>
            <a:spAutoFit/>
          </a:bodyPr>
          <a:lstStyle/>
          <a:p>
            <a:pPr indent="285750"/>
            <a:r>
              <a:rPr lang="en-CA" sz="2000">
                <a:latin typeface="Gill Sans MT" pitchFamily="34" charset="0"/>
              </a:rPr>
              <a:t>Adipose derived stem cells are multipotent, meaning they have the ability to differentiate into several different cells</a:t>
            </a:r>
          </a:p>
          <a:p>
            <a:pPr indent="285750"/>
            <a:r>
              <a:rPr lang="en-US" sz="2000">
                <a:latin typeface="Gill Sans MT" pitchFamily="34" charset="0"/>
              </a:rPr>
              <a:t>Stem cells have the ability to differentiate into cardiomyocytes</a:t>
            </a:r>
          </a:p>
          <a:p>
            <a:pPr indent="285750"/>
            <a:endParaRPr lang="en-CA" sz="2000">
              <a:latin typeface="Gill Sans MT" pitchFamily="34" charset="0"/>
            </a:endParaRPr>
          </a:p>
        </p:txBody>
      </p:sp>
      <p:grpSp>
        <p:nvGrpSpPr>
          <p:cNvPr id="18437" name="Group 12"/>
          <p:cNvGrpSpPr>
            <a:grpSpLocks/>
          </p:cNvGrpSpPr>
          <p:nvPr/>
        </p:nvGrpSpPr>
        <p:grpSpPr bwMode="auto">
          <a:xfrm>
            <a:off x="1187450" y="1989138"/>
            <a:ext cx="3660775" cy="3338512"/>
            <a:chOff x="1187624" y="1654024"/>
            <a:chExt cx="3659882" cy="3339384"/>
          </a:xfrm>
        </p:grpSpPr>
        <p:pic>
          <p:nvPicPr>
            <p:cNvPr id="18441" name="Picture 2" descr="http://www.systembio.com/images/graphic_diffReport1.gif"/>
            <p:cNvPicPr>
              <a:picLocks noChangeAspect="1" noChangeArrowheads="1"/>
            </p:cNvPicPr>
            <p:nvPr/>
          </p:nvPicPr>
          <p:blipFill>
            <a:blip r:embed="rId2"/>
            <a:srcRect/>
            <a:stretch>
              <a:fillRect/>
            </a:stretch>
          </p:blipFill>
          <p:spPr bwMode="auto">
            <a:xfrm>
              <a:off x="1187624" y="1654024"/>
              <a:ext cx="3659882" cy="3339384"/>
            </a:xfrm>
            <a:prstGeom prst="rect">
              <a:avLst/>
            </a:prstGeom>
            <a:noFill/>
            <a:ln w="9525">
              <a:noFill/>
              <a:miter lim="800000"/>
              <a:headEnd/>
              <a:tailEnd/>
            </a:ln>
          </p:spPr>
        </p:pic>
        <p:cxnSp>
          <p:nvCxnSpPr>
            <p:cNvPr id="9" name="Straight Connector 8"/>
            <p:cNvCxnSpPr/>
            <p:nvPr/>
          </p:nvCxnSpPr>
          <p:spPr>
            <a:xfrm>
              <a:off x="2450966" y="4836205"/>
              <a:ext cx="79197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2450966" y="4691704"/>
              <a:ext cx="79197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V="1">
              <a:off x="2450966" y="4691704"/>
              <a:ext cx="0" cy="144501"/>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3242936" y="4691704"/>
              <a:ext cx="0" cy="144501"/>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16" name="Straight Connector 15"/>
          <p:cNvCxnSpPr/>
          <p:nvPr/>
        </p:nvCxnSpPr>
        <p:spPr>
          <a:xfrm>
            <a:off x="2716213" y="2581275"/>
            <a:ext cx="36512" cy="431800"/>
          </a:xfrm>
          <a:prstGeom prst="line">
            <a:avLst/>
          </a:prstGeom>
        </p:spPr>
        <p:style>
          <a:lnRef idx="2">
            <a:schemeClr val="accent1"/>
          </a:lnRef>
          <a:fillRef idx="0">
            <a:schemeClr val="accent1"/>
          </a:fillRef>
          <a:effectRef idx="1">
            <a:schemeClr val="accent1"/>
          </a:effectRef>
          <a:fontRef idx="minor">
            <a:schemeClr val="tx1"/>
          </a:fontRef>
        </p:style>
      </p:cxnSp>
      <p:pic>
        <p:nvPicPr>
          <p:cNvPr id="18439" name="Picture 1"/>
          <p:cNvPicPr>
            <a:picLocks noChangeAspect="1" noChangeArrowheads="1"/>
          </p:cNvPicPr>
          <p:nvPr/>
        </p:nvPicPr>
        <p:blipFill>
          <a:blip r:embed="rId3"/>
          <a:srcRect/>
          <a:stretch>
            <a:fillRect/>
          </a:stretch>
        </p:blipFill>
        <p:spPr bwMode="auto">
          <a:xfrm>
            <a:off x="5470525" y="4160838"/>
            <a:ext cx="3578225" cy="2581275"/>
          </a:xfrm>
          <a:prstGeom prst="rect">
            <a:avLst/>
          </a:prstGeom>
          <a:noFill/>
          <a:ln w="9525">
            <a:noFill/>
            <a:miter lim="800000"/>
            <a:headEnd/>
            <a:tailEnd/>
          </a:ln>
        </p:spPr>
      </p:pic>
      <p:sp>
        <p:nvSpPr>
          <p:cNvPr id="18440" name="TextBox 19"/>
          <p:cNvSpPr txBox="1">
            <a:spLocks noChangeArrowheads="1"/>
          </p:cNvSpPr>
          <p:nvPr/>
        </p:nvSpPr>
        <p:spPr bwMode="auto">
          <a:xfrm>
            <a:off x="1187450" y="5437188"/>
            <a:ext cx="4176713" cy="1016000"/>
          </a:xfrm>
          <a:prstGeom prst="rect">
            <a:avLst/>
          </a:prstGeom>
          <a:noFill/>
          <a:ln w="9525">
            <a:noFill/>
            <a:miter lim="800000"/>
            <a:headEnd/>
            <a:tailEnd/>
          </a:ln>
        </p:spPr>
        <p:txBody>
          <a:bodyPr>
            <a:spAutoFit/>
          </a:bodyPr>
          <a:lstStyle/>
          <a:p>
            <a:r>
              <a:rPr lang="en-CA" sz="2000">
                <a:latin typeface="Gill Sans MT" pitchFamily="34" charset="0"/>
              </a:rPr>
              <a:t>Two main categories of stem cells:</a:t>
            </a:r>
          </a:p>
          <a:p>
            <a:r>
              <a:rPr lang="en-CA" sz="2000">
                <a:latin typeface="Gill Sans MT" pitchFamily="34" charset="0"/>
              </a:rPr>
              <a:t>     Somatic (Adult) Stem Cells</a:t>
            </a:r>
          </a:p>
          <a:p>
            <a:r>
              <a:rPr lang="en-CA" sz="2000">
                <a:latin typeface="Gill Sans MT" pitchFamily="34" charset="0"/>
              </a:rPr>
              <a:t>     Embryonic Stem Cells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7"/>
          <p:cNvGrpSpPr>
            <a:grpSpLocks/>
          </p:cNvGrpSpPr>
          <p:nvPr/>
        </p:nvGrpSpPr>
        <p:grpSpPr bwMode="auto">
          <a:xfrm>
            <a:off x="6227763" y="2852738"/>
            <a:ext cx="2352675" cy="3629025"/>
            <a:chOff x="96" y="2034"/>
            <a:chExt cx="1482" cy="2286"/>
          </a:xfrm>
        </p:grpSpPr>
        <p:pic>
          <p:nvPicPr>
            <p:cNvPr id="19460" name="Picture 8" descr="ratheart2"/>
            <p:cNvPicPr>
              <a:picLocks noChangeAspect="1" noChangeArrowheads="1"/>
            </p:cNvPicPr>
            <p:nvPr/>
          </p:nvPicPr>
          <p:blipFill>
            <a:blip r:embed="rId2"/>
            <a:srcRect/>
            <a:stretch>
              <a:fillRect/>
            </a:stretch>
          </p:blipFill>
          <p:spPr bwMode="auto">
            <a:xfrm>
              <a:off x="96" y="2034"/>
              <a:ext cx="1482" cy="2286"/>
            </a:xfrm>
            <a:prstGeom prst="rect">
              <a:avLst/>
            </a:prstGeom>
            <a:noFill/>
            <a:ln w="9525">
              <a:noFill/>
              <a:miter lim="800000"/>
              <a:headEnd/>
              <a:tailEnd/>
            </a:ln>
          </p:spPr>
        </p:pic>
        <p:sp>
          <p:nvSpPr>
            <p:cNvPr id="19461" name="Rectangle 9"/>
            <p:cNvSpPr>
              <a:spLocks noChangeArrowheads="1"/>
            </p:cNvSpPr>
            <p:nvPr/>
          </p:nvSpPr>
          <p:spPr bwMode="auto">
            <a:xfrm>
              <a:off x="192" y="4176"/>
              <a:ext cx="1219" cy="144"/>
            </a:xfrm>
            <a:prstGeom prst="rect">
              <a:avLst/>
            </a:prstGeom>
            <a:noFill/>
            <a:ln w="9525">
              <a:noFill/>
              <a:miter lim="800000"/>
              <a:headEnd/>
              <a:tailEnd/>
            </a:ln>
          </p:spPr>
          <p:txBody>
            <a:bodyPr wrap="none">
              <a:spAutoFit/>
            </a:bodyPr>
            <a:lstStyle/>
            <a:p>
              <a:r>
                <a:rPr lang="en-US" sz="900">
                  <a:latin typeface="Gill Sans MT" pitchFamily="34" charset="0"/>
                </a:rPr>
                <a:t>http://www.ratfanclub.org/hearts.html</a:t>
              </a:r>
            </a:p>
          </p:txBody>
        </p:sp>
      </p:grpSp>
      <p:sp>
        <p:nvSpPr>
          <p:cNvPr id="2" name="Title 1"/>
          <p:cNvSpPr>
            <a:spLocks noGrp="1"/>
          </p:cNvSpPr>
          <p:nvPr>
            <p:ph type="title" idx="4294967295"/>
          </p:nvPr>
        </p:nvSpPr>
        <p:spPr/>
        <p:txBody>
          <a:bodyPr anchor="ctr"/>
          <a:lstStyle/>
          <a:p>
            <a:pPr eaLnBrk="1" hangingPunct="1">
              <a:defRPr/>
            </a:pPr>
            <a:r>
              <a:rPr lang="en-CA" sz="3200">
                <a:solidFill>
                  <a:srgbClr val="922223"/>
                </a:solidFill>
                <a:effectLst>
                  <a:outerShdw blurRad="38100" dist="38100" dir="2700000" algn="tl">
                    <a:srgbClr val="C0C0C0"/>
                  </a:outerShdw>
                </a:effectLst>
              </a:rPr>
              <a:t>Biomedical Application:</a:t>
            </a:r>
            <a:br>
              <a:rPr lang="en-CA" sz="3200">
                <a:solidFill>
                  <a:srgbClr val="922223"/>
                </a:solidFill>
                <a:effectLst>
                  <a:outerShdw blurRad="38100" dist="38100" dir="2700000" algn="tl">
                    <a:srgbClr val="C0C0C0"/>
                  </a:outerShdw>
                </a:effectLst>
              </a:rPr>
            </a:br>
            <a:r>
              <a:rPr lang="en-CA" sz="3200">
                <a:solidFill>
                  <a:srgbClr val="922223"/>
                </a:solidFill>
                <a:effectLst>
                  <a:outerShdw blurRad="38100" dist="38100" dir="2700000" algn="tl">
                    <a:srgbClr val="C0C0C0"/>
                  </a:outerShdw>
                </a:effectLst>
              </a:rPr>
              <a:t>		Rat Model of Heart Infarction</a:t>
            </a:r>
          </a:p>
        </p:txBody>
      </p:sp>
      <p:sp>
        <p:nvSpPr>
          <p:cNvPr id="19459" name="Content Placeholder 2"/>
          <p:cNvSpPr>
            <a:spLocks noGrp="1"/>
          </p:cNvSpPr>
          <p:nvPr>
            <p:ph idx="4294967295"/>
          </p:nvPr>
        </p:nvSpPr>
        <p:spPr>
          <a:xfrm>
            <a:off x="781050" y="2349500"/>
            <a:ext cx="5545138" cy="4248150"/>
          </a:xfrm>
        </p:spPr>
        <p:txBody>
          <a:bodyPr/>
          <a:lstStyle/>
          <a:p>
            <a:pPr eaLnBrk="1" hangingPunct="1"/>
            <a:r>
              <a:rPr lang="en-CA" smtClean="0"/>
              <a:t>Rat model heart failure</a:t>
            </a:r>
          </a:p>
          <a:p>
            <a:pPr lvl="1" eaLnBrk="1" hangingPunct="1"/>
            <a:r>
              <a:rPr lang="en-CA" smtClean="0">
                <a:solidFill>
                  <a:srgbClr val="C00000"/>
                </a:solidFill>
              </a:rPr>
              <a:t>Heart attack induced by occluding the artery supplying oxygenated blood to the heart muscle </a:t>
            </a:r>
            <a:endParaRPr lang="en-CA" smtClean="0"/>
          </a:p>
          <a:p>
            <a:pPr eaLnBrk="1" hangingPunct="1"/>
            <a:r>
              <a:rPr lang="en-US" smtClean="0"/>
              <a:t>Inject stem cells directly</a:t>
            </a:r>
          </a:p>
          <a:p>
            <a:pPr eaLnBrk="1" hangingPunct="1">
              <a:buFont typeface="Wingdings" pitchFamily="2" charset="2"/>
              <a:buNone/>
            </a:pPr>
            <a:r>
              <a:rPr lang="en-US" smtClean="0"/>
              <a:t>	into myocardial tissue</a:t>
            </a:r>
          </a:p>
          <a:p>
            <a:pPr eaLnBrk="1" hangingPunct="1">
              <a:buFont typeface="Wingdings" pitchFamily="2" charset="2"/>
              <a:buNone/>
            </a:pPr>
            <a:r>
              <a:rPr lang="en-US" smtClean="0"/>
              <a:t> </a:t>
            </a:r>
          </a:p>
          <a:p>
            <a:pPr eaLnBrk="1" hangingPunct="1"/>
            <a:r>
              <a:rPr lang="en-US" smtClean="0"/>
              <a:t>Repair damaged heart</a:t>
            </a:r>
          </a:p>
          <a:p>
            <a:pPr eaLnBrk="1" hangingPunct="1">
              <a:buFont typeface="Wingdings" pitchFamily="2" charset="2"/>
              <a:buNone/>
            </a:pPr>
            <a:r>
              <a:rPr lang="en-US" smtClean="0"/>
              <a:t>	muscle with stem cells</a:t>
            </a:r>
            <a:endParaRPr lang="en-CA"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5"/>
          <p:cNvPicPr>
            <a:picLocks noChangeAspect="1" noChangeArrowheads="1"/>
          </p:cNvPicPr>
          <p:nvPr/>
        </p:nvPicPr>
        <p:blipFill>
          <a:blip r:embed="rId2"/>
          <a:srcRect/>
          <a:stretch>
            <a:fillRect/>
          </a:stretch>
        </p:blipFill>
        <p:spPr bwMode="auto">
          <a:xfrm>
            <a:off x="1619250" y="4005263"/>
            <a:ext cx="3243263" cy="2808287"/>
          </a:xfrm>
          <a:prstGeom prst="rect">
            <a:avLst/>
          </a:prstGeom>
          <a:noFill/>
          <a:ln w="9525">
            <a:noFill/>
            <a:miter lim="800000"/>
            <a:headEnd/>
            <a:tailEnd/>
          </a:ln>
        </p:spPr>
      </p:pic>
      <p:sp>
        <p:nvSpPr>
          <p:cNvPr id="20482" name="Content Placeholder 2"/>
          <p:cNvSpPr>
            <a:spLocks noGrp="1"/>
          </p:cNvSpPr>
          <p:nvPr>
            <p:ph idx="4294967295"/>
          </p:nvPr>
        </p:nvSpPr>
        <p:spPr>
          <a:xfrm>
            <a:off x="1258888" y="1052513"/>
            <a:ext cx="7708900" cy="2917825"/>
          </a:xfrm>
          <a:solidFill>
            <a:schemeClr val="bg1"/>
          </a:solidFill>
        </p:spPr>
        <p:txBody>
          <a:bodyPr/>
          <a:lstStyle/>
          <a:p>
            <a:pPr eaLnBrk="1" hangingPunct="1"/>
            <a:r>
              <a:rPr lang="en-CA" smtClean="0"/>
              <a:t>Stem cells are combined with:</a:t>
            </a:r>
          </a:p>
          <a:p>
            <a:pPr lvl="1" eaLnBrk="1" hangingPunct="1"/>
            <a:r>
              <a:rPr lang="en-CA" smtClean="0"/>
              <a:t> </a:t>
            </a:r>
            <a:r>
              <a:rPr lang="en-CA" baseline="30000" smtClean="0">
                <a:solidFill>
                  <a:srgbClr val="C00000"/>
                </a:solidFill>
              </a:rPr>
              <a:t>18</a:t>
            </a:r>
            <a:r>
              <a:rPr lang="en-CA" smtClean="0">
                <a:solidFill>
                  <a:srgbClr val="C00000"/>
                </a:solidFill>
              </a:rPr>
              <a:t>F-FDG (Fluoro-2-deoxy-D-glucose)</a:t>
            </a:r>
          </a:p>
          <a:p>
            <a:pPr lvl="2" eaLnBrk="1" hangingPunct="1"/>
            <a:r>
              <a:rPr lang="en-CA" smtClean="0"/>
              <a:t>Shows up in PET images</a:t>
            </a:r>
          </a:p>
          <a:p>
            <a:pPr lvl="1" eaLnBrk="1" hangingPunct="1"/>
            <a:r>
              <a:rPr lang="en-CA" smtClean="0">
                <a:solidFill>
                  <a:srgbClr val="C00000"/>
                </a:solidFill>
              </a:rPr>
              <a:t>SuperParamagnetic Iron Oxide (SPIO) particles</a:t>
            </a:r>
          </a:p>
          <a:p>
            <a:pPr lvl="2" eaLnBrk="1" hangingPunct="1"/>
            <a:r>
              <a:rPr lang="en-CA" smtClean="0"/>
              <a:t>Shows up as dark regions in MR image</a:t>
            </a:r>
          </a:p>
          <a:p>
            <a:pPr eaLnBrk="1" hangingPunct="1"/>
            <a:endParaRPr lang="en-CA" smtClean="0"/>
          </a:p>
        </p:txBody>
      </p:sp>
      <p:cxnSp>
        <p:nvCxnSpPr>
          <p:cNvPr id="8" name="Straight Arrow Connector 7"/>
          <p:cNvCxnSpPr/>
          <p:nvPr/>
        </p:nvCxnSpPr>
        <p:spPr>
          <a:xfrm flipH="1" flipV="1">
            <a:off x="3644900" y="5626100"/>
            <a:ext cx="215900" cy="2159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9" name="Straight Arrow Connector 8"/>
          <p:cNvCxnSpPr/>
          <p:nvPr/>
        </p:nvCxnSpPr>
        <p:spPr>
          <a:xfrm flipV="1">
            <a:off x="3241675" y="5607050"/>
            <a:ext cx="215900" cy="2159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20485" name="Picture 3"/>
          <p:cNvPicPr>
            <a:picLocks noChangeAspect="1" noChangeArrowheads="1"/>
          </p:cNvPicPr>
          <p:nvPr/>
        </p:nvPicPr>
        <p:blipFill>
          <a:blip r:embed="rId3"/>
          <a:srcRect/>
          <a:stretch>
            <a:fillRect/>
          </a:stretch>
        </p:blipFill>
        <p:spPr bwMode="auto">
          <a:xfrm>
            <a:off x="5364163" y="3983038"/>
            <a:ext cx="3168650" cy="2830512"/>
          </a:xfrm>
          <a:prstGeom prst="rect">
            <a:avLst/>
          </a:prstGeom>
          <a:noFill/>
          <a:ln w="9525">
            <a:noFill/>
            <a:miter lim="800000"/>
            <a:headEnd/>
            <a:tailEnd/>
          </a:ln>
        </p:spPr>
      </p:pic>
      <p:cxnSp>
        <p:nvCxnSpPr>
          <p:cNvPr id="14" name="Straight Arrow Connector 13"/>
          <p:cNvCxnSpPr/>
          <p:nvPr/>
        </p:nvCxnSpPr>
        <p:spPr>
          <a:xfrm flipH="1">
            <a:off x="7256463" y="5229225"/>
            <a:ext cx="360362" cy="7143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r>
              <a:rPr lang="en-CA" sz="3200">
                <a:solidFill>
                  <a:srgbClr val="922223"/>
                </a:solidFill>
                <a:effectLst>
                  <a:outerShdw blurRad="38100" dist="38100" dir="2700000" algn="tl">
                    <a:srgbClr val="C0C0C0"/>
                  </a:outerShdw>
                </a:effectLst>
              </a:rPr>
              <a:t>Imaging Techniques</a:t>
            </a:r>
            <a:br>
              <a:rPr lang="en-CA" sz="3200">
                <a:solidFill>
                  <a:srgbClr val="922223"/>
                </a:solidFill>
                <a:effectLst>
                  <a:outerShdw blurRad="38100" dist="38100" dir="2700000" algn="tl">
                    <a:srgbClr val="C0C0C0"/>
                  </a:outerShdw>
                </a:effectLst>
              </a:rPr>
            </a:br>
            <a:r>
              <a:rPr lang="en-CA" sz="3200">
                <a:solidFill>
                  <a:srgbClr val="922223"/>
                </a:solidFill>
                <a:effectLst>
                  <a:outerShdw blurRad="38100" dist="38100" dir="2700000" algn="tl">
                    <a:srgbClr val="C0C0C0"/>
                  </a:outerShdw>
                </a:effectLst>
              </a:rPr>
              <a:t>	Positron Emission Tomography</a:t>
            </a:r>
          </a:p>
        </p:txBody>
      </p:sp>
      <p:pic>
        <p:nvPicPr>
          <p:cNvPr id="7" name="Picture 3" descr="microPET Focus"/>
          <p:cNvPicPr>
            <a:picLocks noChangeAspect="1" noChangeArrowheads="1"/>
          </p:cNvPicPr>
          <p:nvPr/>
        </p:nvPicPr>
        <p:blipFill>
          <a:blip r:embed="rId2"/>
          <a:srcRect/>
          <a:stretch>
            <a:fillRect/>
          </a:stretch>
        </p:blipFill>
        <p:spPr bwMode="auto">
          <a:xfrm>
            <a:off x="1076325" y="1962150"/>
            <a:ext cx="4651375" cy="3490913"/>
          </a:xfrm>
          <a:prstGeom prst="rect">
            <a:avLst/>
          </a:prstGeom>
          <a:noFill/>
          <a:ln w="9525">
            <a:noFill/>
            <a:miter lim="800000"/>
            <a:headEnd/>
            <a:tailEnd/>
          </a:ln>
        </p:spPr>
      </p:pic>
      <p:pic>
        <p:nvPicPr>
          <p:cNvPr id="8" name="Picture 17" descr="050616_M1_em_FDG_OSEM_att_Z4"/>
          <p:cNvPicPr>
            <a:picLocks noChangeAspect="1" noChangeArrowheads="1"/>
          </p:cNvPicPr>
          <p:nvPr/>
        </p:nvPicPr>
        <p:blipFill>
          <a:blip r:embed="rId3"/>
          <a:srcRect/>
          <a:stretch>
            <a:fillRect/>
          </a:stretch>
        </p:blipFill>
        <p:spPr bwMode="auto">
          <a:xfrm>
            <a:off x="5829300" y="1962150"/>
            <a:ext cx="3314700" cy="4895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lstStyle/>
          <a:p>
            <a:pPr eaLnBrk="1" hangingPunct="1">
              <a:defRPr/>
            </a:pPr>
            <a:r>
              <a:rPr lang="en-CA" sz="3200">
                <a:solidFill>
                  <a:srgbClr val="922223"/>
                </a:solidFill>
                <a:effectLst>
                  <a:outerShdw blurRad="38100" dist="38100" dir="2700000" algn="tl">
                    <a:srgbClr val="C0C0C0"/>
                  </a:outerShdw>
                </a:effectLst>
              </a:rPr>
              <a:t>Imaging Techniques</a:t>
            </a:r>
            <a:br>
              <a:rPr lang="en-CA" sz="3200">
                <a:solidFill>
                  <a:srgbClr val="922223"/>
                </a:solidFill>
                <a:effectLst>
                  <a:outerShdw blurRad="38100" dist="38100" dir="2700000" algn="tl">
                    <a:srgbClr val="C0C0C0"/>
                  </a:outerShdw>
                </a:effectLst>
              </a:rPr>
            </a:br>
            <a:r>
              <a:rPr lang="en-CA" sz="3200">
                <a:solidFill>
                  <a:srgbClr val="922223"/>
                </a:solidFill>
                <a:effectLst>
                  <a:outerShdw blurRad="38100" dist="38100" dir="2700000" algn="tl">
                    <a:srgbClr val="C0C0C0"/>
                  </a:outerShdw>
                </a:effectLst>
              </a:rPr>
              <a:t>	Positron Emission Tomography</a:t>
            </a:r>
          </a:p>
        </p:txBody>
      </p:sp>
      <p:sp>
        <p:nvSpPr>
          <p:cNvPr id="22530" name="Content Placeholder 2"/>
          <p:cNvSpPr>
            <a:spLocks noGrp="1"/>
          </p:cNvSpPr>
          <p:nvPr>
            <p:ph idx="4294967295"/>
          </p:nvPr>
        </p:nvSpPr>
        <p:spPr>
          <a:xfrm>
            <a:off x="1116013" y="1916113"/>
            <a:ext cx="7499350" cy="4800600"/>
          </a:xfrm>
          <a:solidFill>
            <a:schemeClr val="bg1"/>
          </a:solidFill>
        </p:spPr>
        <p:txBody>
          <a:bodyPr/>
          <a:lstStyle/>
          <a:p>
            <a:pPr eaLnBrk="1" hangingPunct="1"/>
            <a:r>
              <a:rPr lang="en-CA" smtClean="0"/>
              <a:t>PET is a </a:t>
            </a:r>
            <a:r>
              <a:rPr lang="en-CA" u="sng" smtClean="0"/>
              <a:t>functional</a:t>
            </a:r>
            <a:r>
              <a:rPr lang="en-CA" smtClean="0"/>
              <a:t> imaging modality</a:t>
            </a:r>
          </a:p>
          <a:p>
            <a:pPr lvl="1" eaLnBrk="1" hangingPunct="1"/>
            <a:r>
              <a:rPr lang="en-CA" smtClean="0">
                <a:solidFill>
                  <a:srgbClr val="C00000"/>
                </a:solidFill>
              </a:rPr>
              <a:t>Images are of physiological processes</a:t>
            </a:r>
          </a:p>
          <a:p>
            <a:pPr lvl="1" eaLnBrk="1" hangingPunct="1"/>
            <a:r>
              <a:rPr lang="en-CA" smtClean="0">
                <a:solidFill>
                  <a:srgbClr val="C00000"/>
                </a:solidFill>
              </a:rPr>
              <a:t>Most common example is glucose uptake</a:t>
            </a:r>
          </a:p>
          <a:p>
            <a:pPr lvl="1" eaLnBrk="1" hangingPunct="1"/>
            <a:endParaRPr lang="en-CA" smtClean="0"/>
          </a:p>
          <a:p>
            <a:pPr eaLnBrk="1" hangingPunct="1"/>
            <a:r>
              <a:rPr lang="en-CA" smtClean="0"/>
              <a:t>Radiopharmaceuticals</a:t>
            </a:r>
          </a:p>
          <a:p>
            <a:pPr lvl="1" eaLnBrk="1" hangingPunct="1"/>
            <a:r>
              <a:rPr lang="en-CA" smtClean="0">
                <a:solidFill>
                  <a:srgbClr val="C00000"/>
                </a:solidFill>
              </a:rPr>
              <a:t>Radionuclide attached to a chemical tracer</a:t>
            </a:r>
          </a:p>
          <a:p>
            <a:pPr lvl="1" eaLnBrk="1" hangingPunct="1"/>
            <a:r>
              <a:rPr lang="en-CA" baseline="30000" smtClean="0">
                <a:solidFill>
                  <a:srgbClr val="C00000"/>
                </a:solidFill>
              </a:rPr>
              <a:t>18</a:t>
            </a:r>
            <a:r>
              <a:rPr lang="en-CA" smtClean="0">
                <a:solidFill>
                  <a:srgbClr val="C00000"/>
                </a:solidFill>
              </a:rPr>
              <a:t>F-FDG (Fluoro-2-deoxy-D-glucose)</a:t>
            </a:r>
          </a:p>
          <a:p>
            <a:pPr lvl="1" eaLnBrk="1" hangingPunct="1"/>
            <a:r>
              <a:rPr lang="en-CA" smtClean="0">
                <a:solidFill>
                  <a:srgbClr val="C00000"/>
                </a:solidFill>
              </a:rPr>
              <a:t>Administered intravenously</a:t>
            </a:r>
          </a:p>
        </p:txBody>
      </p:sp>
      <p:pic>
        <p:nvPicPr>
          <p:cNvPr id="22531" name="Picture 2" descr="http://upload.wikimedia.org/wikipedia/commons/thumb/4/4c/Fludeoxyglucose_18-F_skeletal.svg/200px-Fludeoxyglucose_18-F_skeletal.svg.png"/>
          <p:cNvPicPr>
            <a:picLocks noChangeAspect="1" noChangeArrowheads="1"/>
          </p:cNvPicPr>
          <p:nvPr/>
        </p:nvPicPr>
        <p:blipFill>
          <a:blip r:embed="rId2"/>
          <a:srcRect/>
          <a:stretch>
            <a:fillRect/>
          </a:stretch>
        </p:blipFill>
        <p:spPr bwMode="auto">
          <a:xfrm>
            <a:off x="6948488" y="5157788"/>
            <a:ext cx="2087562" cy="1544637"/>
          </a:xfrm>
          <a:prstGeom prst="rect">
            <a:avLst/>
          </a:prstGeom>
          <a:noFill/>
          <a:ln w="9525">
            <a:noFill/>
            <a:miter lim="800000"/>
            <a:headEnd/>
            <a:tailEnd/>
          </a:ln>
        </p:spPr>
      </p:pic>
      <p:sp>
        <p:nvSpPr>
          <p:cNvPr id="22532" name="Rectangle 4"/>
          <p:cNvSpPr>
            <a:spLocks noChangeArrowheads="1"/>
          </p:cNvSpPr>
          <p:nvPr/>
        </p:nvSpPr>
        <p:spPr bwMode="auto">
          <a:xfrm>
            <a:off x="6858000" y="6642100"/>
            <a:ext cx="2286000" cy="215900"/>
          </a:xfrm>
          <a:prstGeom prst="rect">
            <a:avLst/>
          </a:prstGeom>
          <a:noFill/>
          <a:ln w="9525">
            <a:noFill/>
            <a:miter lim="800000"/>
            <a:headEnd/>
            <a:tailEnd/>
          </a:ln>
        </p:spPr>
        <p:txBody>
          <a:bodyPr>
            <a:spAutoFit/>
          </a:bodyPr>
          <a:lstStyle/>
          <a:p>
            <a:r>
              <a:rPr lang="en-CA" sz="800">
                <a:latin typeface="Gill Sans MT" pitchFamily="34" charset="0"/>
              </a:rPr>
              <a:t>http://en.wikipedia.org/wiki/Fludeoxyglucose_(18F)</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43611</TotalTime>
  <Words>922</Words>
  <Application>Microsoft Office PowerPoint</Application>
  <PresentationFormat>On-screen Show (4:3)</PresentationFormat>
  <Paragraphs>219</Paragraphs>
  <Slides>37</Slides>
  <Notes>0</Notes>
  <HiddenSlides>0</HiddenSlides>
  <MMClips>0</MMClips>
  <ScaleCrop>false</ScaleCrop>
  <HeadingPairs>
    <vt:vector size="6" baseType="variant">
      <vt:variant>
        <vt:lpstr>Fonts Used</vt:lpstr>
      </vt:variant>
      <vt:variant>
        <vt:i4>7</vt:i4>
      </vt:variant>
      <vt:variant>
        <vt:lpstr>Design Template</vt:lpstr>
      </vt:variant>
      <vt:variant>
        <vt:i4>2</vt:i4>
      </vt:variant>
      <vt:variant>
        <vt:lpstr>Slide Titles</vt:lpstr>
      </vt:variant>
      <vt:variant>
        <vt:i4>37</vt:i4>
      </vt:variant>
    </vt:vector>
  </HeadingPairs>
  <TitlesOfParts>
    <vt:vector size="46" baseType="lpstr">
      <vt:lpstr>Arial</vt:lpstr>
      <vt:lpstr>Wingdings</vt:lpstr>
      <vt:lpstr>Calibri</vt:lpstr>
      <vt:lpstr>Times New Roman</vt:lpstr>
      <vt:lpstr>Gill Sans MT</vt:lpstr>
      <vt:lpstr>Bell MT</vt:lpstr>
      <vt:lpstr>Symbol</vt:lpstr>
      <vt:lpstr>Capsules</vt:lpstr>
      <vt:lpstr>Capsules</vt:lpstr>
      <vt:lpstr>New Software for PET/MR Image Registration</vt:lpstr>
      <vt:lpstr>Contents</vt:lpstr>
      <vt:lpstr>Biomedical Application:   Statistics</vt:lpstr>
      <vt:lpstr>Biomedical Application:   Stem Cell Therapy</vt:lpstr>
      <vt:lpstr>Biomedical Application:   Stem Cell Therapy</vt:lpstr>
      <vt:lpstr>Biomedical Application:   Rat Model of Heart Infarction</vt:lpstr>
      <vt:lpstr>Slide 7</vt:lpstr>
      <vt:lpstr>Imaging Techniques  Positron Emission Tomography</vt:lpstr>
      <vt:lpstr>Imaging Techniques  Positron Emission Tomography</vt:lpstr>
      <vt:lpstr>Slide 10</vt:lpstr>
      <vt:lpstr>Imaging Techniques  Magnetic Resonance Imaging</vt:lpstr>
      <vt:lpstr>Slide 12</vt:lpstr>
      <vt:lpstr>Slide 13</vt:lpstr>
      <vt:lpstr>Image Registration</vt:lpstr>
      <vt:lpstr>Slide 15</vt:lpstr>
      <vt:lpstr>Image Registration Algorithm</vt:lpstr>
      <vt:lpstr>Slide 17</vt:lpstr>
      <vt:lpstr>Application to Animal Images</vt:lpstr>
      <vt:lpstr>Affine Image Registration</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Testing Automated Software </vt:lpstr>
      <vt:lpstr>Slide 35</vt:lpstr>
      <vt:lpstr>Summary</vt:lpstr>
      <vt:lpstr>Slide 37</vt:lpstr>
    </vt:vector>
  </TitlesOfParts>
  <Company>BLACK EDITION - tum0r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Affine Image Registration</dc:title>
  <dc:creator>Bryson</dc:creator>
  <cp:lastModifiedBy>elhami-e</cp:lastModifiedBy>
  <cp:revision>2099</cp:revision>
  <dcterms:created xsi:type="dcterms:W3CDTF">2012-07-14T20:17:37Z</dcterms:created>
  <dcterms:modified xsi:type="dcterms:W3CDTF">2014-06-12T16:46:48Z</dcterms:modified>
</cp:coreProperties>
</file>