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256" r:id="rId2"/>
    <p:sldId id="364" r:id="rId3"/>
    <p:sldId id="389" r:id="rId4"/>
    <p:sldId id="483" r:id="rId5"/>
    <p:sldId id="312" r:id="rId6"/>
    <p:sldId id="540" r:id="rId7"/>
    <p:sldId id="541" r:id="rId8"/>
    <p:sldId id="548" r:id="rId9"/>
    <p:sldId id="553" r:id="rId10"/>
    <p:sldId id="538" r:id="rId11"/>
    <p:sldId id="554" r:id="rId12"/>
    <p:sldId id="551" r:id="rId13"/>
    <p:sldId id="552" r:id="rId14"/>
    <p:sldId id="542" r:id="rId15"/>
    <p:sldId id="536" r:id="rId16"/>
    <p:sldId id="537" r:id="rId17"/>
    <p:sldId id="482" r:id="rId18"/>
    <p:sldId id="487" r:id="rId19"/>
    <p:sldId id="317" r:id="rId20"/>
    <p:sldId id="485" r:id="rId21"/>
    <p:sldId id="486" r:id="rId22"/>
    <p:sldId id="353" r:id="rId23"/>
    <p:sldId id="543" r:id="rId24"/>
    <p:sldId id="544" r:id="rId25"/>
    <p:sldId id="550" r:id="rId26"/>
    <p:sldId id="545" r:id="rId27"/>
    <p:sldId id="546" r:id="rId28"/>
    <p:sldId id="402" r:id="rId29"/>
    <p:sldId id="426" r:id="rId30"/>
    <p:sldId id="427" r:id="rId31"/>
    <p:sldId id="407" r:id="rId32"/>
    <p:sldId id="403" r:id="rId33"/>
    <p:sldId id="404" r:id="rId34"/>
    <p:sldId id="348" r:id="rId35"/>
    <p:sldId id="547" r:id="rId36"/>
    <p:sldId id="377" r:id="rId37"/>
    <p:sldId id="549" r:id="rId38"/>
    <p:sldId id="555" r:id="rId39"/>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wner" initials="o" lastIdx="2" clrIdx="0"/>
  <p:cmAuthor id="1" name="Alex MacDonald" initials="AM" lastIdx="1" clrIdx="1"/>
  <p:cmAuthor id="2" name="Marina Milner-Bolotin" initials="MM"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468"/>
    <a:srgbClr val="FFEEE3"/>
    <a:srgbClr val="FF99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103" autoAdjust="0"/>
    <p:restoredTop sz="77517" autoAdjust="0"/>
  </p:normalViewPr>
  <p:slideViewPr>
    <p:cSldViewPr snapToGrid="0" snapToObjects="1">
      <p:cViewPr varScale="1">
        <p:scale>
          <a:sx n="58" d="100"/>
          <a:sy n="58" d="100"/>
        </p:scale>
        <p:origin x="1032" y="66"/>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56" d="100"/>
          <a:sy n="56" d="100"/>
        </p:scale>
        <p:origin x="-2838" y="-84"/>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0AF53F1-97AB-7142-A224-8D3B070CD058}" type="datetimeFigureOut">
              <a:rPr lang="en-US" smtClean="0"/>
              <a:t>5/6/2014</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6B092C70-B4B6-954D-90B5-378102FACDE0}" type="slidenum">
              <a:rPr lang="en-US" smtClean="0"/>
              <a:t>‹#›</a:t>
            </a:fld>
            <a:endParaRPr lang="en-US"/>
          </a:p>
        </p:txBody>
      </p:sp>
    </p:spTree>
    <p:extLst>
      <p:ext uri="{BB962C8B-B14F-4D97-AF65-F5344CB8AC3E}">
        <p14:creationId xmlns:p14="http://schemas.microsoft.com/office/powerpoint/2010/main" val="104625196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google.com/url?q=http://www.luma.fi/lumat-en/2636&amp;sa=D&amp;sntz=1&amp;usg=AFQjCNH1IznKxYzRvF3tuAUE9QZdU8yaQQ"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Title: </a:t>
            </a:r>
            <a:r>
              <a:rPr lang="en-CA" sz="1300" dirty="0"/>
              <a:t>The high cost of science disengagement of Canadian</a:t>
            </a:r>
          </a:p>
          <a:p>
            <a:r>
              <a:rPr lang="en-CA" sz="1300" dirty="0"/>
              <a:t>Youth: Reimagining Physics Teacher Education for 21st Century </a:t>
            </a:r>
          </a:p>
          <a:p>
            <a:r>
              <a:rPr lang="en-US" sz="1300" dirty="0"/>
              <a:t>Authors: Marina Milner-Bolotin </a:t>
            </a:r>
            <a:endParaRPr lang="en-CA" sz="1300" dirty="0"/>
          </a:p>
          <a:p>
            <a:r>
              <a:rPr lang="en-US" sz="1300" dirty="0"/>
              <a:t>Abstract:	</a:t>
            </a:r>
            <a:endParaRPr lang="en-CA" sz="1300" dirty="0"/>
          </a:p>
          <a:p>
            <a:r>
              <a:rPr lang="en-US" sz="1300" dirty="0"/>
              <a:t> </a:t>
            </a:r>
            <a:endParaRPr lang="en-CA" sz="1300" dirty="0"/>
          </a:p>
          <a:p>
            <a:r>
              <a:rPr lang="en-CA" sz="1300" dirty="0"/>
              <a:t>Last year, Let’s Talk Science released a report on the cost of high school students’ dropping science, technology, engineering and mathematics (STEM) subjects. The disengagement of Canadian students with STEM has dire economic and political consequences for the country:</a:t>
            </a:r>
          </a:p>
          <a:p>
            <a:r>
              <a:rPr lang="en-CA" sz="1300" dirty="0"/>
              <a:t>less than 50% of our secondary students take advanced STEM courses and even fewer decide to pursue science-heavy degrees. Thus, it is not surprising that for the past decade, Canada has been also falling behind on the innovation index. This talk will attempt to reimagine physics teacher education for the 21st century that will help engage Canadian youth in meaningful physics learning. In order to succeed in this process, teacher education should be grounded in physics education research. Moreover, it will require a long-term collaboration between physics faculty members, teacher educators, university administrators, and school districts. An example of the beginning of such collaboration will be discussed in this talk.</a:t>
            </a:r>
          </a:p>
          <a:p>
            <a:r>
              <a:rPr lang="en-US" sz="1300" dirty="0"/>
              <a:t> </a:t>
            </a:r>
            <a:endParaRPr lang="en-CA" sz="1300" dirty="0"/>
          </a:p>
          <a:p>
            <a:r>
              <a:rPr lang="en-US" sz="1300" dirty="0"/>
              <a:t>Paper source:</a:t>
            </a:r>
            <a:endParaRPr lang="en-CA" sz="1300" dirty="0"/>
          </a:p>
          <a:p>
            <a:r>
              <a:rPr lang="en-US" sz="1300" dirty="0"/>
              <a:t> </a:t>
            </a:r>
            <a:endParaRPr lang="en-CA" sz="1300" dirty="0"/>
          </a:p>
          <a:p>
            <a:r>
              <a:rPr lang="en-US" sz="1300" dirty="0"/>
              <a:t>Milner-Bolotin, M., Fisher, H., &amp; MacDonald, A. (2013). Modeling active engagement pedagogy through classroom response systems in a physics teacher education course. LUMAT: Research and Practice in Math, Science and Technology Education, 1(5), 525-544. </a:t>
            </a:r>
            <a:r>
              <a:rPr lang="en-US" sz="1300" dirty="0">
                <a:hlinkClick r:id="rId3"/>
              </a:rPr>
              <a:t>http://www.luma.fi/lumat-en/2636</a:t>
            </a:r>
            <a:endParaRPr lang="en-CA" sz="1300" dirty="0"/>
          </a:p>
          <a:p>
            <a:r>
              <a:rPr lang="en-US" sz="1300" dirty="0"/>
              <a:t> </a:t>
            </a:r>
            <a:endParaRPr lang="en-CA" sz="1300" dirty="0"/>
          </a:p>
        </p:txBody>
      </p:sp>
      <p:sp>
        <p:nvSpPr>
          <p:cNvPr id="4" name="Slide Number Placeholder 3"/>
          <p:cNvSpPr>
            <a:spLocks noGrp="1"/>
          </p:cNvSpPr>
          <p:nvPr>
            <p:ph type="sldNum" sz="quarter" idx="10"/>
          </p:nvPr>
        </p:nvSpPr>
        <p:spPr/>
        <p:txBody>
          <a:bodyPr/>
          <a:lstStyle/>
          <a:p>
            <a:fld id="{6B092C70-B4B6-954D-90B5-378102FACDE0}" type="slidenum">
              <a:rPr lang="en-US" smtClean="0"/>
              <a:t>1</a:t>
            </a:fld>
            <a:endParaRPr lang="en-US"/>
          </a:p>
        </p:txBody>
      </p:sp>
    </p:spTree>
    <p:extLst>
      <p:ext uri="{BB962C8B-B14F-4D97-AF65-F5344CB8AC3E}">
        <p14:creationId xmlns:p14="http://schemas.microsoft.com/office/powerpoint/2010/main" val="1211008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Focus on HOW we engage them – not just to be engaged, but to be meaningfully engaged</a:t>
            </a:r>
          </a:p>
        </p:txBody>
      </p:sp>
      <p:sp>
        <p:nvSpPr>
          <p:cNvPr id="4" name="Slide Number Placeholder 3"/>
          <p:cNvSpPr>
            <a:spLocks noGrp="1"/>
          </p:cNvSpPr>
          <p:nvPr>
            <p:ph type="sldNum" sz="quarter" idx="10"/>
          </p:nvPr>
        </p:nvSpPr>
        <p:spPr/>
        <p:txBody>
          <a:bodyPr/>
          <a:lstStyle/>
          <a:p>
            <a:fld id="{6B092C70-B4B6-954D-90B5-378102FACDE0}" type="slidenum">
              <a:rPr lang="en-US" smtClean="0"/>
              <a:t>17</a:t>
            </a:fld>
            <a:endParaRPr lang="en-US"/>
          </a:p>
        </p:txBody>
      </p:sp>
    </p:spTree>
    <p:extLst>
      <p:ext uri="{BB962C8B-B14F-4D97-AF65-F5344CB8AC3E}">
        <p14:creationId xmlns:p14="http://schemas.microsoft.com/office/powerpoint/2010/main" val="34335645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B092C70-B4B6-954D-90B5-378102FACDE0}" type="slidenum">
              <a:rPr lang="en-US" smtClean="0"/>
              <a:t>18</a:t>
            </a:fld>
            <a:endParaRPr lang="en-US"/>
          </a:p>
        </p:txBody>
      </p:sp>
    </p:spTree>
    <p:extLst>
      <p:ext uri="{BB962C8B-B14F-4D97-AF65-F5344CB8AC3E}">
        <p14:creationId xmlns:p14="http://schemas.microsoft.com/office/powerpoint/2010/main" val="1701466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77245">
              <a:defRPr/>
            </a:pPr>
            <a:endParaRPr lang="en-CA" dirty="0" smtClean="0"/>
          </a:p>
        </p:txBody>
      </p:sp>
      <p:sp>
        <p:nvSpPr>
          <p:cNvPr id="4" name="Slide Number Placeholder 3"/>
          <p:cNvSpPr>
            <a:spLocks noGrp="1"/>
          </p:cNvSpPr>
          <p:nvPr>
            <p:ph type="sldNum" sz="quarter" idx="10"/>
          </p:nvPr>
        </p:nvSpPr>
        <p:spPr/>
        <p:txBody>
          <a:bodyPr/>
          <a:lstStyle/>
          <a:p>
            <a:fld id="{DA0F12CA-A452-4251-B7D2-FC6C4450F214}" type="slidenum">
              <a:rPr lang="en-CA" smtClean="0"/>
              <a:t>19</a:t>
            </a:fld>
            <a:endParaRPr lang="en-CA"/>
          </a:p>
        </p:txBody>
      </p:sp>
    </p:spTree>
    <p:extLst>
      <p:ext uri="{BB962C8B-B14F-4D97-AF65-F5344CB8AC3E}">
        <p14:creationId xmlns:p14="http://schemas.microsoft.com/office/powerpoint/2010/main" val="28853620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http://www.oecd.org/pisa/test/form/</a:t>
            </a:r>
          </a:p>
          <a:p>
            <a:pPr fontAlgn="base"/>
            <a:r>
              <a:rPr lang="en-CA" sz="1300" dirty="0"/>
              <a:t>Here is a map of a system of roads that links the suburbs within a city. The map shows the travel time in minutes at 7:00 am on each section of road. You can add a road to your route by clicking on it. Clicking on a road highlights the road and adds the time to the </a:t>
            </a:r>
            <a:r>
              <a:rPr lang="en-CA" sz="1300" b="1" dirty="0"/>
              <a:t>Total Time</a:t>
            </a:r>
            <a:r>
              <a:rPr lang="en-CA" sz="1300" dirty="0"/>
              <a:t> box.</a:t>
            </a:r>
          </a:p>
          <a:p>
            <a:pPr fontAlgn="base"/>
            <a:r>
              <a:rPr lang="en-CA" sz="1300" dirty="0"/>
              <a:t>You can remove a road from your route by clicking on it again. You can use the RESET button to remove all roads from your route.</a:t>
            </a:r>
          </a:p>
          <a:p>
            <a:endParaRPr lang="en-US" baseline="0" dirty="0" smtClean="0"/>
          </a:p>
        </p:txBody>
      </p:sp>
      <p:sp>
        <p:nvSpPr>
          <p:cNvPr id="4" name="Slide Number Placeholder 3"/>
          <p:cNvSpPr>
            <a:spLocks noGrp="1"/>
          </p:cNvSpPr>
          <p:nvPr>
            <p:ph type="sldNum" sz="quarter" idx="10"/>
          </p:nvPr>
        </p:nvSpPr>
        <p:spPr/>
        <p:txBody>
          <a:bodyPr/>
          <a:lstStyle/>
          <a:p>
            <a:fld id="{6B092C70-B4B6-954D-90B5-378102FACDE0}" type="slidenum">
              <a:rPr lang="en-US" smtClean="0"/>
              <a:t>20</a:t>
            </a:fld>
            <a:endParaRPr lang="en-US"/>
          </a:p>
        </p:txBody>
      </p:sp>
    </p:spTree>
    <p:extLst>
      <p:ext uri="{BB962C8B-B14F-4D97-AF65-F5344CB8AC3E}">
        <p14:creationId xmlns:p14="http://schemas.microsoft.com/office/powerpoint/2010/main" val="4216026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http://www.oecd.org/pisa/test/form/</a:t>
            </a:r>
          </a:p>
          <a:p>
            <a:pPr fontAlgn="base"/>
            <a:r>
              <a:rPr lang="en-CA" sz="1300" dirty="0"/>
              <a:t>Here is a map of a system of roads that links the suburbs within a city. The map shows the travel time in minutes at 7:00 am on each section of road. You can add a road to your route by clicking on it. Clicking on a road highlights the road and adds the time to the </a:t>
            </a:r>
            <a:r>
              <a:rPr lang="en-CA" sz="1300" b="1" dirty="0"/>
              <a:t>Total Time</a:t>
            </a:r>
            <a:r>
              <a:rPr lang="en-CA" sz="1300" dirty="0"/>
              <a:t> box.</a:t>
            </a:r>
          </a:p>
          <a:p>
            <a:pPr fontAlgn="base"/>
            <a:r>
              <a:rPr lang="en-CA" sz="1300" dirty="0"/>
              <a:t>You can remove a road from your route by clicking on it again. </a:t>
            </a:r>
            <a:r>
              <a:rPr lang="en-CA" sz="1300"/>
              <a:t>You can use the RESET button to remove all roads from your route.</a:t>
            </a:r>
          </a:p>
          <a:p>
            <a:endParaRPr lang="en-US" baseline="0" dirty="0" smtClean="0"/>
          </a:p>
        </p:txBody>
      </p:sp>
      <p:sp>
        <p:nvSpPr>
          <p:cNvPr id="4" name="Slide Number Placeholder 3"/>
          <p:cNvSpPr>
            <a:spLocks noGrp="1"/>
          </p:cNvSpPr>
          <p:nvPr>
            <p:ph type="sldNum" sz="quarter" idx="10"/>
          </p:nvPr>
        </p:nvSpPr>
        <p:spPr/>
        <p:txBody>
          <a:bodyPr/>
          <a:lstStyle/>
          <a:p>
            <a:fld id="{6B092C70-B4B6-954D-90B5-378102FACDE0}" type="slidenum">
              <a:rPr lang="en-US" smtClean="0"/>
              <a:t>21</a:t>
            </a:fld>
            <a:endParaRPr lang="en-US"/>
          </a:p>
        </p:txBody>
      </p:sp>
    </p:spTree>
    <p:extLst>
      <p:ext uri="{BB962C8B-B14F-4D97-AF65-F5344CB8AC3E}">
        <p14:creationId xmlns:p14="http://schemas.microsoft.com/office/powerpoint/2010/main" val="2696456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3306">
              <a:defRPr/>
            </a:pPr>
            <a:r>
              <a:rPr lang="en-CA" sz="1300" dirty="0"/>
              <a:t>It also exists as an audio book. It is a great book for teachers – it discusses how our brains work and how we think sometimes slow but most of the time – fast…</a:t>
            </a:r>
          </a:p>
          <a:p>
            <a:endParaRPr lang="en-US" baseline="0" dirty="0" smtClean="0"/>
          </a:p>
        </p:txBody>
      </p:sp>
      <p:sp>
        <p:nvSpPr>
          <p:cNvPr id="4" name="Slide Number Placeholder 3"/>
          <p:cNvSpPr>
            <a:spLocks noGrp="1"/>
          </p:cNvSpPr>
          <p:nvPr>
            <p:ph type="sldNum" sz="quarter" idx="10"/>
          </p:nvPr>
        </p:nvSpPr>
        <p:spPr/>
        <p:txBody>
          <a:bodyPr/>
          <a:lstStyle/>
          <a:p>
            <a:fld id="{6B092C70-B4B6-954D-90B5-378102FACDE0}" type="slidenum">
              <a:rPr lang="en-US" smtClean="0"/>
              <a:t>22</a:t>
            </a:fld>
            <a:endParaRPr lang="en-US"/>
          </a:p>
        </p:txBody>
      </p:sp>
    </p:spTree>
    <p:extLst>
      <p:ext uri="{BB962C8B-B14F-4D97-AF65-F5344CB8AC3E}">
        <p14:creationId xmlns:p14="http://schemas.microsoft.com/office/powerpoint/2010/main" val="1648152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We attempted to answer these questions in our recent paper titled Modeling Active Engagement Pedagogy though Classroom Response System in Physics Teacher Education Course, where Classroom Response Systems is an alternative name for clickers.</a:t>
            </a:r>
          </a:p>
        </p:txBody>
      </p:sp>
      <p:sp>
        <p:nvSpPr>
          <p:cNvPr id="4" name="Slide Number Placeholder 3"/>
          <p:cNvSpPr>
            <a:spLocks noGrp="1"/>
          </p:cNvSpPr>
          <p:nvPr>
            <p:ph type="sldNum" sz="quarter" idx="10"/>
          </p:nvPr>
        </p:nvSpPr>
        <p:spPr/>
        <p:txBody>
          <a:bodyPr/>
          <a:lstStyle/>
          <a:p>
            <a:fld id="{6B092C70-B4B6-954D-90B5-378102FACDE0}" type="slidenum">
              <a:rPr lang="en-US" smtClean="0"/>
              <a:t>25</a:t>
            </a:fld>
            <a:endParaRPr lang="en-US"/>
          </a:p>
        </p:txBody>
      </p:sp>
    </p:spTree>
    <p:extLst>
      <p:ext uri="{BB962C8B-B14F-4D97-AF65-F5344CB8AC3E}">
        <p14:creationId xmlns:p14="http://schemas.microsoft.com/office/powerpoint/2010/main" val="6787562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B092C70-B4B6-954D-90B5-378102FACDE0}" type="slidenum">
              <a:rPr lang="en-US" smtClean="0"/>
              <a:t>26</a:t>
            </a:fld>
            <a:endParaRPr lang="en-US"/>
          </a:p>
        </p:txBody>
      </p:sp>
    </p:spTree>
    <p:extLst>
      <p:ext uri="{BB962C8B-B14F-4D97-AF65-F5344CB8AC3E}">
        <p14:creationId xmlns:p14="http://schemas.microsoft.com/office/powerpoint/2010/main" val="1553277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Recent paper on Physics Teacher Education in Canada</a:t>
            </a:r>
          </a:p>
        </p:txBody>
      </p:sp>
      <p:sp>
        <p:nvSpPr>
          <p:cNvPr id="4" name="Slide Number Placeholder 3"/>
          <p:cNvSpPr>
            <a:spLocks noGrp="1"/>
          </p:cNvSpPr>
          <p:nvPr>
            <p:ph type="sldNum" sz="quarter" idx="10"/>
          </p:nvPr>
        </p:nvSpPr>
        <p:spPr/>
        <p:txBody>
          <a:bodyPr/>
          <a:lstStyle/>
          <a:p>
            <a:fld id="{6B092C70-B4B6-954D-90B5-378102FACDE0}" type="slidenum">
              <a:rPr lang="en-US" smtClean="0"/>
              <a:t>27</a:t>
            </a:fld>
            <a:endParaRPr lang="en-US"/>
          </a:p>
        </p:txBody>
      </p:sp>
    </p:spTree>
    <p:extLst>
      <p:ext uri="{BB962C8B-B14F-4D97-AF65-F5344CB8AC3E}">
        <p14:creationId xmlns:p14="http://schemas.microsoft.com/office/powerpoint/2010/main" val="896819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slide shows how our resource looks like. It is divided into primary and secondary, by subject area, and then by specific topics within each subject. These topics are determined largely by the British Columbia Ministry of Education and question sets in the database are developed to meet the Prescribed Learning Outcomes outlined in the Ministry documents. </a:t>
            </a:r>
          </a:p>
        </p:txBody>
      </p:sp>
      <p:sp>
        <p:nvSpPr>
          <p:cNvPr id="4" name="Slide Number Placeholder 3"/>
          <p:cNvSpPr>
            <a:spLocks noGrp="1"/>
          </p:cNvSpPr>
          <p:nvPr>
            <p:ph type="sldNum" sz="quarter" idx="10"/>
          </p:nvPr>
        </p:nvSpPr>
        <p:spPr/>
        <p:txBody>
          <a:bodyPr/>
          <a:lstStyle/>
          <a:p>
            <a:fld id="{6B092C70-B4B6-954D-90B5-378102FACDE0}" type="slidenum">
              <a:rPr lang="en-US" smtClean="0"/>
              <a:t>28</a:t>
            </a:fld>
            <a:endParaRPr lang="en-US"/>
          </a:p>
        </p:txBody>
      </p:sp>
    </p:spTree>
    <p:extLst>
      <p:ext uri="{BB962C8B-B14F-4D97-AF65-F5344CB8AC3E}">
        <p14:creationId xmlns:p14="http://schemas.microsoft.com/office/powerpoint/2010/main" val="2625326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B092C70-B4B6-954D-90B5-378102FACDE0}" type="slidenum">
              <a:rPr lang="en-US" smtClean="0"/>
              <a:t>2</a:t>
            </a:fld>
            <a:endParaRPr lang="en-US"/>
          </a:p>
        </p:txBody>
      </p:sp>
    </p:spTree>
    <p:extLst>
      <p:ext uri="{BB962C8B-B14F-4D97-AF65-F5344CB8AC3E}">
        <p14:creationId xmlns:p14="http://schemas.microsoft.com/office/powerpoint/2010/main" val="11263098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eaLnBrk="0" hangingPunct="0">
              <a:defRPr>
                <a:solidFill>
                  <a:schemeClr val="tx1"/>
                </a:solidFill>
                <a:latin typeface="Arial" charset="0"/>
                <a:cs typeface="Arial" charset="0"/>
              </a:defRPr>
            </a:lvl1pPr>
            <a:lvl2pPr marL="785372" indent="-302066" eaLnBrk="0" hangingPunct="0">
              <a:defRPr>
                <a:solidFill>
                  <a:schemeClr val="tx1"/>
                </a:solidFill>
                <a:latin typeface="Arial" charset="0"/>
                <a:cs typeface="Arial" charset="0"/>
              </a:defRPr>
            </a:lvl2pPr>
            <a:lvl3pPr marL="1208265" indent="-241653" eaLnBrk="0" hangingPunct="0">
              <a:defRPr>
                <a:solidFill>
                  <a:schemeClr val="tx1"/>
                </a:solidFill>
                <a:latin typeface="Arial" charset="0"/>
                <a:cs typeface="Arial" charset="0"/>
              </a:defRPr>
            </a:lvl3pPr>
            <a:lvl4pPr marL="1691571" indent="-241653" eaLnBrk="0" hangingPunct="0">
              <a:defRPr>
                <a:solidFill>
                  <a:schemeClr val="tx1"/>
                </a:solidFill>
                <a:latin typeface="Arial" charset="0"/>
                <a:cs typeface="Arial" charset="0"/>
              </a:defRPr>
            </a:lvl4pPr>
            <a:lvl5pPr marL="2174878" indent="-241653" eaLnBrk="0" hangingPunct="0">
              <a:defRPr>
                <a:solidFill>
                  <a:schemeClr val="tx1"/>
                </a:solidFill>
                <a:latin typeface="Arial" charset="0"/>
                <a:cs typeface="Arial" charset="0"/>
              </a:defRPr>
            </a:lvl5pPr>
            <a:lvl6pPr marL="2658184" indent="-241653" eaLnBrk="0" fontAlgn="base" hangingPunct="0">
              <a:spcBef>
                <a:spcPct val="0"/>
              </a:spcBef>
              <a:spcAft>
                <a:spcPct val="0"/>
              </a:spcAft>
              <a:defRPr>
                <a:solidFill>
                  <a:schemeClr val="tx1"/>
                </a:solidFill>
                <a:latin typeface="Arial" charset="0"/>
                <a:cs typeface="Arial" charset="0"/>
              </a:defRPr>
            </a:lvl6pPr>
            <a:lvl7pPr marL="3141490" indent="-241653" eaLnBrk="0" fontAlgn="base" hangingPunct="0">
              <a:spcBef>
                <a:spcPct val="0"/>
              </a:spcBef>
              <a:spcAft>
                <a:spcPct val="0"/>
              </a:spcAft>
              <a:defRPr>
                <a:solidFill>
                  <a:schemeClr val="tx1"/>
                </a:solidFill>
                <a:latin typeface="Arial" charset="0"/>
                <a:cs typeface="Arial" charset="0"/>
              </a:defRPr>
            </a:lvl7pPr>
            <a:lvl8pPr marL="3624796" indent="-241653" eaLnBrk="0" fontAlgn="base" hangingPunct="0">
              <a:spcBef>
                <a:spcPct val="0"/>
              </a:spcBef>
              <a:spcAft>
                <a:spcPct val="0"/>
              </a:spcAft>
              <a:defRPr>
                <a:solidFill>
                  <a:schemeClr val="tx1"/>
                </a:solidFill>
                <a:latin typeface="Arial" charset="0"/>
                <a:cs typeface="Arial" charset="0"/>
              </a:defRPr>
            </a:lvl8pPr>
            <a:lvl9pPr marL="4108102" indent="-241653" eaLnBrk="0" fontAlgn="base" hangingPunct="0">
              <a:spcBef>
                <a:spcPct val="0"/>
              </a:spcBef>
              <a:spcAft>
                <a:spcPct val="0"/>
              </a:spcAft>
              <a:defRPr>
                <a:solidFill>
                  <a:schemeClr val="tx1"/>
                </a:solidFill>
                <a:latin typeface="Arial" charset="0"/>
                <a:cs typeface="Arial" charset="0"/>
              </a:defRPr>
            </a:lvl9pPr>
          </a:lstStyle>
          <a:p>
            <a:pPr eaLnBrk="1" hangingPunct="1"/>
            <a:fld id="{DE8D3B98-7280-4C6E-98E6-A4C9B4403CD5}" type="slidenum">
              <a:rPr lang="en-CA"/>
              <a:pPr eaLnBrk="1" hangingPunct="1"/>
              <a:t>29</a:t>
            </a:fld>
            <a:endParaRPr lang="en-CA"/>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spcBef>
                <a:spcPct val="0"/>
              </a:spcBef>
            </a:pPr>
            <a:r>
              <a:rPr lang="en-CA" b="1" dirty="0" smtClean="0"/>
              <a:t>Tags</a:t>
            </a:r>
            <a:r>
              <a:rPr lang="en-CA" dirty="0" smtClean="0"/>
              <a:t>: physics, dynamics, mechanics, weight, gravity, acceleration, constant, velocity, weight, tension, friction</a:t>
            </a:r>
          </a:p>
          <a:p>
            <a:pPr eaLnBrk="1" hangingPunct="1">
              <a:spcBef>
                <a:spcPct val="0"/>
              </a:spcBef>
            </a:pPr>
            <a:endParaRPr lang="en-CA" dirty="0" smtClean="0"/>
          </a:p>
          <a:p>
            <a:pPr eaLnBrk="1" hangingPunct="1">
              <a:spcBef>
                <a:spcPct val="0"/>
              </a:spcBef>
            </a:pPr>
            <a:r>
              <a:rPr lang="en-CA" b="1" dirty="0" smtClean="0"/>
              <a:t>Subject</a:t>
            </a:r>
            <a:r>
              <a:rPr lang="en-CA" dirty="0" smtClean="0"/>
              <a:t>: Physics</a:t>
            </a:r>
          </a:p>
          <a:p>
            <a:pPr eaLnBrk="1" hangingPunct="1">
              <a:spcBef>
                <a:spcPct val="0"/>
              </a:spcBef>
            </a:pPr>
            <a:r>
              <a:rPr lang="en-CA" b="1" dirty="0" smtClean="0"/>
              <a:t>Topic</a:t>
            </a:r>
            <a:r>
              <a:rPr lang="en-CA" dirty="0" smtClean="0"/>
              <a:t>: Dynamics – Newton’s second</a:t>
            </a:r>
            <a:r>
              <a:rPr lang="en-CA" baseline="0" dirty="0" smtClean="0"/>
              <a:t> law</a:t>
            </a:r>
            <a:endParaRPr lang="en-CA" dirty="0" smtClean="0"/>
          </a:p>
          <a:p>
            <a:pPr eaLnBrk="1" hangingPunct="1">
              <a:spcBef>
                <a:spcPct val="0"/>
              </a:spcBef>
            </a:pPr>
            <a:r>
              <a:rPr lang="en-CA" b="1" dirty="0" smtClean="0"/>
              <a:t>Grade Level</a:t>
            </a:r>
            <a:r>
              <a:rPr lang="en-CA" dirty="0" smtClean="0"/>
              <a:t>: Senior High School</a:t>
            </a:r>
          </a:p>
          <a:p>
            <a:pPr eaLnBrk="1" hangingPunct="1">
              <a:spcBef>
                <a:spcPct val="0"/>
              </a:spcBef>
            </a:pPr>
            <a:r>
              <a:rPr lang="en-CA" b="1" dirty="0" smtClean="0"/>
              <a:t>Difficulty Level</a:t>
            </a:r>
            <a:r>
              <a:rPr lang="en-CA" dirty="0" smtClean="0"/>
              <a:t>: Medium - Hard</a:t>
            </a:r>
          </a:p>
          <a:p>
            <a:pPr eaLnBrk="1" hangingPunct="1">
              <a:spcBef>
                <a:spcPct val="0"/>
              </a:spcBef>
            </a:pPr>
            <a:r>
              <a:rPr lang="en-CA" b="1" dirty="0" smtClean="0"/>
              <a:t>Required Mathematics</a:t>
            </a:r>
            <a:r>
              <a:rPr lang="en-CA" dirty="0" smtClean="0"/>
              <a:t>: Conceptual and algebra</a:t>
            </a:r>
          </a:p>
          <a:p>
            <a:pPr eaLnBrk="1" hangingPunct="1">
              <a:spcBef>
                <a:spcPct val="0"/>
              </a:spcBef>
            </a:pPr>
            <a:endParaRPr lang="en-CA" dirty="0" smtClean="0"/>
          </a:p>
          <a:p>
            <a:pPr eaLnBrk="1" hangingPunct="1">
              <a:spcBef>
                <a:spcPct val="0"/>
              </a:spcBef>
            </a:pPr>
            <a:r>
              <a:rPr lang="en-CA" b="1" dirty="0" smtClean="0"/>
              <a:t>Other comments: </a:t>
            </a:r>
            <a:r>
              <a:rPr lang="en-CA" dirty="0" smtClean="0"/>
              <a:t>Students must understand net forces, how</a:t>
            </a:r>
            <a:r>
              <a:rPr lang="en-CA" baseline="0" dirty="0" smtClean="0"/>
              <a:t> pulleys work</a:t>
            </a:r>
            <a:endParaRPr lang="en-CA" b="1" dirty="0" smtClean="0"/>
          </a:p>
          <a:p>
            <a:pPr eaLnBrk="1" hangingPunct="1">
              <a:spcBef>
                <a:spcPct val="0"/>
              </a:spcBef>
            </a:pPr>
            <a:endParaRPr lang="en-US" dirty="0" smtClean="0"/>
          </a:p>
        </p:txBody>
      </p:sp>
    </p:spTree>
    <p:extLst>
      <p:ext uri="{BB962C8B-B14F-4D97-AF65-F5344CB8AC3E}">
        <p14:creationId xmlns:p14="http://schemas.microsoft.com/office/powerpoint/2010/main" val="20779796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eaLnBrk="0" hangingPunct="0">
              <a:defRPr>
                <a:solidFill>
                  <a:schemeClr val="tx1"/>
                </a:solidFill>
                <a:latin typeface="Arial" charset="0"/>
                <a:cs typeface="Arial" charset="0"/>
              </a:defRPr>
            </a:lvl1pPr>
            <a:lvl2pPr marL="785372" indent="-302066" eaLnBrk="0" hangingPunct="0">
              <a:defRPr>
                <a:solidFill>
                  <a:schemeClr val="tx1"/>
                </a:solidFill>
                <a:latin typeface="Arial" charset="0"/>
                <a:cs typeface="Arial" charset="0"/>
              </a:defRPr>
            </a:lvl2pPr>
            <a:lvl3pPr marL="1208265" indent="-241653" eaLnBrk="0" hangingPunct="0">
              <a:defRPr>
                <a:solidFill>
                  <a:schemeClr val="tx1"/>
                </a:solidFill>
                <a:latin typeface="Arial" charset="0"/>
                <a:cs typeface="Arial" charset="0"/>
              </a:defRPr>
            </a:lvl3pPr>
            <a:lvl4pPr marL="1691571" indent="-241653" eaLnBrk="0" hangingPunct="0">
              <a:defRPr>
                <a:solidFill>
                  <a:schemeClr val="tx1"/>
                </a:solidFill>
                <a:latin typeface="Arial" charset="0"/>
                <a:cs typeface="Arial" charset="0"/>
              </a:defRPr>
            </a:lvl4pPr>
            <a:lvl5pPr marL="2174878" indent="-241653" eaLnBrk="0" hangingPunct="0">
              <a:defRPr>
                <a:solidFill>
                  <a:schemeClr val="tx1"/>
                </a:solidFill>
                <a:latin typeface="Arial" charset="0"/>
                <a:cs typeface="Arial" charset="0"/>
              </a:defRPr>
            </a:lvl5pPr>
            <a:lvl6pPr marL="2658184" indent="-241653" eaLnBrk="0" fontAlgn="base" hangingPunct="0">
              <a:spcBef>
                <a:spcPct val="0"/>
              </a:spcBef>
              <a:spcAft>
                <a:spcPct val="0"/>
              </a:spcAft>
              <a:defRPr>
                <a:solidFill>
                  <a:schemeClr val="tx1"/>
                </a:solidFill>
                <a:latin typeface="Arial" charset="0"/>
                <a:cs typeface="Arial" charset="0"/>
              </a:defRPr>
            </a:lvl6pPr>
            <a:lvl7pPr marL="3141490" indent="-241653" eaLnBrk="0" fontAlgn="base" hangingPunct="0">
              <a:spcBef>
                <a:spcPct val="0"/>
              </a:spcBef>
              <a:spcAft>
                <a:spcPct val="0"/>
              </a:spcAft>
              <a:defRPr>
                <a:solidFill>
                  <a:schemeClr val="tx1"/>
                </a:solidFill>
                <a:latin typeface="Arial" charset="0"/>
                <a:cs typeface="Arial" charset="0"/>
              </a:defRPr>
            </a:lvl7pPr>
            <a:lvl8pPr marL="3624796" indent="-241653" eaLnBrk="0" fontAlgn="base" hangingPunct="0">
              <a:spcBef>
                <a:spcPct val="0"/>
              </a:spcBef>
              <a:spcAft>
                <a:spcPct val="0"/>
              </a:spcAft>
              <a:defRPr>
                <a:solidFill>
                  <a:schemeClr val="tx1"/>
                </a:solidFill>
                <a:latin typeface="Arial" charset="0"/>
                <a:cs typeface="Arial" charset="0"/>
              </a:defRPr>
            </a:lvl8pPr>
            <a:lvl9pPr marL="4108102" indent="-241653" eaLnBrk="0" fontAlgn="base" hangingPunct="0">
              <a:spcBef>
                <a:spcPct val="0"/>
              </a:spcBef>
              <a:spcAft>
                <a:spcPct val="0"/>
              </a:spcAft>
              <a:defRPr>
                <a:solidFill>
                  <a:schemeClr val="tx1"/>
                </a:solidFill>
                <a:latin typeface="Arial" charset="0"/>
                <a:cs typeface="Arial" charset="0"/>
              </a:defRPr>
            </a:lvl9pPr>
          </a:lstStyle>
          <a:p>
            <a:pPr eaLnBrk="1" hangingPunct="1"/>
            <a:fld id="{C13B570E-B95B-4DA6-B0DB-B1248EA90811}" type="slidenum">
              <a:rPr lang="en-CA"/>
              <a:pPr eaLnBrk="1" hangingPunct="1"/>
              <a:t>30</a:t>
            </a:fld>
            <a:endParaRPr lang="en-CA"/>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spcBef>
                <a:spcPct val="0"/>
              </a:spcBef>
            </a:pPr>
            <a:endParaRPr lang="en-US" dirty="0" smtClean="0"/>
          </a:p>
        </p:txBody>
      </p:sp>
    </p:spTree>
    <p:extLst>
      <p:ext uri="{BB962C8B-B14F-4D97-AF65-F5344CB8AC3E}">
        <p14:creationId xmlns:p14="http://schemas.microsoft.com/office/powerpoint/2010/main" val="17449499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p:spPr>
        <p:txBody>
          <a:bodyPr/>
          <a:lstStyle/>
          <a:p>
            <a:r>
              <a:rPr lang="en-US" dirty="0" smtClean="0"/>
              <a:t>What</a:t>
            </a:r>
            <a:r>
              <a:rPr lang="en-US" baseline="0" dirty="0" smtClean="0"/>
              <a:t> makes our resource different from many others is this component of the question set – having a justification for the correct and incorrect answers, to help students or teachers to understand the concept as well as the misconceptions surrounding a given question. </a:t>
            </a:r>
            <a:endParaRPr lang="en-US" dirty="0" smtClean="0"/>
          </a:p>
        </p:txBody>
      </p:sp>
      <p:sp>
        <p:nvSpPr>
          <p:cNvPr id="19460" name="Slide Number Placeholder 3"/>
          <p:cNvSpPr>
            <a:spLocks noGrp="1"/>
          </p:cNvSpPr>
          <p:nvPr>
            <p:ph type="sldNum" sz="quarter" idx="5"/>
          </p:nvPr>
        </p:nvSpPr>
        <p:spPr>
          <a:noFill/>
        </p:spPr>
        <p:txBody>
          <a:bodyPr/>
          <a:lstStyle>
            <a:lvl1pPr eaLnBrk="0" hangingPunct="0">
              <a:defRPr>
                <a:solidFill>
                  <a:schemeClr val="tx1"/>
                </a:solidFill>
                <a:latin typeface="Arial" charset="0"/>
                <a:cs typeface="Arial" charset="0"/>
              </a:defRPr>
            </a:lvl1pPr>
            <a:lvl2pPr marL="794011" indent="-305389" eaLnBrk="0" hangingPunct="0">
              <a:defRPr>
                <a:solidFill>
                  <a:schemeClr val="tx1"/>
                </a:solidFill>
                <a:latin typeface="Arial" charset="0"/>
                <a:cs typeface="Arial" charset="0"/>
              </a:defRPr>
            </a:lvl2pPr>
            <a:lvl3pPr marL="1221556" indent="-244312" eaLnBrk="0" hangingPunct="0">
              <a:defRPr>
                <a:solidFill>
                  <a:schemeClr val="tx1"/>
                </a:solidFill>
                <a:latin typeface="Arial" charset="0"/>
                <a:cs typeface="Arial" charset="0"/>
              </a:defRPr>
            </a:lvl3pPr>
            <a:lvl4pPr marL="1710178" indent="-244312" eaLnBrk="0" hangingPunct="0">
              <a:defRPr>
                <a:solidFill>
                  <a:schemeClr val="tx1"/>
                </a:solidFill>
                <a:latin typeface="Arial" charset="0"/>
                <a:cs typeface="Arial" charset="0"/>
              </a:defRPr>
            </a:lvl4pPr>
            <a:lvl5pPr marL="2198801" indent="-244312" eaLnBrk="0" hangingPunct="0">
              <a:defRPr>
                <a:solidFill>
                  <a:schemeClr val="tx1"/>
                </a:solidFill>
                <a:latin typeface="Arial" charset="0"/>
                <a:cs typeface="Arial" charset="0"/>
              </a:defRPr>
            </a:lvl5pPr>
            <a:lvl6pPr marL="2687424" indent="-244312" eaLnBrk="0" fontAlgn="base" hangingPunct="0">
              <a:spcBef>
                <a:spcPct val="0"/>
              </a:spcBef>
              <a:spcAft>
                <a:spcPct val="0"/>
              </a:spcAft>
              <a:defRPr>
                <a:solidFill>
                  <a:schemeClr val="tx1"/>
                </a:solidFill>
                <a:latin typeface="Arial" charset="0"/>
                <a:cs typeface="Arial" charset="0"/>
              </a:defRPr>
            </a:lvl6pPr>
            <a:lvl7pPr marL="3176046" indent="-244312" eaLnBrk="0" fontAlgn="base" hangingPunct="0">
              <a:spcBef>
                <a:spcPct val="0"/>
              </a:spcBef>
              <a:spcAft>
                <a:spcPct val="0"/>
              </a:spcAft>
              <a:defRPr>
                <a:solidFill>
                  <a:schemeClr val="tx1"/>
                </a:solidFill>
                <a:latin typeface="Arial" charset="0"/>
                <a:cs typeface="Arial" charset="0"/>
              </a:defRPr>
            </a:lvl7pPr>
            <a:lvl8pPr marL="3664669" indent="-244312" eaLnBrk="0" fontAlgn="base" hangingPunct="0">
              <a:spcBef>
                <a:spcPct val="0"/>
              </a:spcBef>
              <a:spcAft>
                <a:spcPct val="0"/>
              </a:spcAft>
              <a:defRPr>
                <a:solidFill>
                  <a:schemeClr val="tx1"/>
                </a:solidFill>
                <a:latin typeface="Arial" charset="0"/>
                <a:cs typeface="Arial" charset="0"/>
              </a:defRPr>
            </a:lvl8pPr>
            <a:lvl9pPr marL="4153291" indent="-244312" eaLnBrk="0" fontAlgn="base" hangingPunct="0">
              <a:spcBef>
                <a:spcPct val="0"/>
              </a:spcBef>
              <a:spcAft>
                <a:spcPct val="0"/>
              </a:spcAft>
              <a:defRPr>
                <a:solidFill>
                  <a:schemeClr val="tx1"/>
                </a:solidFill>
                <a:latin typeface="Arial" charset="0"/>
                <a:cs typeface="Arial" charset="0"/>
              </a:defRPr>
            </a:lvl9pPr>
          </a:lstStyle>
          <a:p>
            <a:pPr eaLnBrk="1" hangingPunct="1"/>
            <a:fld id="{40ABC094-DAC0-4348-ACC7-1D827ED05723}" type="slidenum">
              <a:rPr lang="en-CA"/>
              <a:pPr eaLnBrk="1" hangingPunct="1"/>
              <a:t>31</a:t>
            </a:fld>
            <a:endParaRPr lang="en-CA"/>
          </a:p>
        </p:txBody>
      </p:sp>
    </p:spTree>
    <p:extLst>
      <p:ext uri="{BB962C8B-B14F-4D97-AF65-F5344CB8AC3E}">
        <p14:creationId xmlns:p14="http://schemas.microsoft.com/office/powerpoint/2010/main" val="29635896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can see here, u</a:t>
            </a:r>
            <a:r>
              <a:rPr lang="en-US" baseline="0" dirty="0" smtClean="0"/>
              <a:t>nder a given category (here, Physics &gt; Dynamics &gt; Forces) there are a variety of questions (all the questions are included into a question set – a sequence of 5-15 questions), each with a brief summary and a list of tags describing the topics covered in that set. The image provides a glimpse into the situation/topic that question set will be covering. On the right, a user of the resource can navigate to the various areas of the resource quickly and conveniently. The resource is free and is open to anybody, teachers, students, teacher-candidates. Moreover, the users can rate the quality of the questions and leave their comments. Every question set is a PowerPoint slide, so teachers can download and edit them as they wish.</a:t>
            </a:r>
          </a:p>
          <a:p>
            <a:endParaRPr lang="en-US" dirty="0"/>
          </a:p>
        </p:txBody>
      </p:sp>
      <p:sp>
        <p:nvSpPr>
          <p:cNvPr id="4" name="Slide Number Placeholder 3"/>
          <p:cNvSpPr>
            <a:spLocks noGrp="1"/>
          </p:cNvSpPr>
          <p:nvPr>
            <p:ph type="sldNum" sz="quarter" idx="10"/>
          </p:nvPr>
        </p:nvSpPr>
        <p:spPr/>
        <p:txBody>
          <a:bodyPr/>
          <a:lstStyle/>
          <a:p>
            <a:fld id="{6B092C70-B4B6-954D-90B5-378102FACDE0}" type="slidenum">
              <a:rPr lang="en-US" smtClean="0"/>
              <a:t>32</a:t>
            </a:fld>
            <a:endParaRPr lang="en-US"/>
          </a:p>
        </p:txBody>
      </p:sp>
    </p:spTree>
    <p:extLst>
      <p:ext uri="{BB962C8B-B14F-4D97-AF65-F5344CB8AC3E}">
        <p14:creationId xmlns:p14="http://schemas.microsoft.com/office/powerpoint/2010/main" val="23385894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also possible to search</a:t>
            </a:r>
            <a:r>
              <a:rPr lang="en-US" baseline="0" dirty="0" smtClean="0"/>
              <a:t> the resource for a particular topic using the tags, listed on the right hand side of the page. For example, choosing acceleration will bring up a list of all question sets, from all areas, that touch on acceleration. This allows teachers and students to approach topics from different angles. </a:t>
            </a:r>
            <a:endParaRPr lang="en-US" dirty="0"/>
          </a:p>
        </p:txBody>
      </p:sp>
      <p:sp>
        <p:nvSpPr>
          <p:cNvPr id="4" name="Slide Number Placeholder 3"/>
          <p:cNvSpPr>
            <a:spLocks noGrp="1"/>
          </p:cNvSpPr>
          <p:nvPr>
            <p:ph type="sldNum" sz="quarter" idx="10"/>
          </p:nvPr>
        </p:nvSpPr>
        <p:spPr/>
        <p:txBody>
          <a:bodyPr/>
          <a:lstStyle/>
          <a:p>
            <a:fld id="{6B092C70-B4B6-954D-90B5-378102FACDE0}" type="slidenum">
              <a:rPr lang="en-US" smtClean="0"/>
              <a:t>33</a:t>
            </a:fld>
            <a:endParaRPr lang="en-US"/>
          </a:p>
        </p:txBody>
      </p:sp>
    </p:spTree>
    <p:extLst>
      <p:ext uri="{BB962C8B-B14F-4D97-AF65-F5344CB8AC3E}">
        <p14:creationId xmlns:p14="http://schemas.microsoft.com/office/powerpoint/2010/main" val="4254669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miter lim="800000"/>
            <a:headEnd/>
            <a:tailEnd/>
          </a:ln>
        </p:spPr>
        <p:txBody>
          <a:bodyPr/>
          <a:lstStyle/>
          <a:p>
            <a:fld id="{9C813E9E-59A4-44D6-9846-E14668120D7A}" type="slidenum">
              <a:rPr lang="en-CA" smtClean="0"/>
              <a:pPr/>
              <a:t>34</a:t>
            </a:fld>
            <a:endParaRPr lang="en-CA"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spcBef>
                <a:spcPct val="0"/>
              </a:spcBef>
            </a:pPr>
            <a:endParaRPr lang="en-US" dirty="0" smtClean="0"/>
          </a:p>
        </p:txBody>
      </p:sp>
    </p:spTree>
    <p:extLst>
      <p:ext uri="{BB962C8B-B14F-4D97-AF65-F5344CB8AC3E}">
        <p14:creationId xmlns:p14="http://schemas.microsoft.com/office/powerpoint/2010/main" val="14941835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8E7BDDF-ADE3-4008-8D28-992B2DF40D63}" type="slidenum">
              <a:rPr lang="en-CA" smtClean="0"/>
              <a:t>36</a:t>
            </a:fld>
            <a:endParaRPr lang="en-CA"/>
          </a:p>
        </p:txBody>
      </p:sp>
    </p:spTree>
    <p:extLst>
      <p:ext uri="{BB962C8B-B14F-4D97-AF65-F5344CB8AC3E}">
        <p14:creationId xmlns:p14="http://schemas.microsoft.com/office/powerpoint/2010/main" val="41415549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8E7BDDF-ADE3-4008-8D28-992B2DF40D63}" type="slidenum">
              <a:rPr lang="en-CA" smtClean="0"/>
              <a:t>37</a:t>
            </a:fld>
            <a:endParaRPr lang="en-CA"/>
          </a:p>
        </p:txBody>
      </p:sp>
    </p:spTree>
    <p:extLst>
      <p:ext uri="{BB962C8B-B14F-4D97-AF65-F5344CB8AC3E}">
        <p14:creationId xmlns:p14="http://schemas.microsoft.com/office/powerpoint/2010/main" val="8841074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dirty="0" smtClean="0">
                <a:solidFill>
                  <a:schemeClr val="tx1"/>
                </a:solidFill>
                <a:effectLst/>
                <a:latin typeface="+mn-lt"/>
                <a:ea typeface="+mn-ea"/>
                <a:cs typeface="+mn-cs"/>
              </a:rPr>
              <a:t>The Canadian Association of Physicists (CAP) is pleased to announce that the 2014 CAP Award for Excellence in Teaching High School/CEGEP Physics (British Columbia and Yukon) is awarded to Ms. Susan Hunter-Jivung, Lord </a:t>
            </a:r>
            <a:r>
              <a:rPr lang="en-CA" sz="1200" b="0" i="0" kern="1200" dirty="0" err="1" smtClean="0">
                <a:solidFill>
                  <a:schemeClr val="tx1"/>
                </a:solidFill>
                <a:effectLst/>
                <a:latin typeface="+mn-lt"/>
                <a:ea typeface="+mn-ea"/>
                <a:cs typeface="+mn-cs"/>
              </a:rPr>
              <a:t>Tweedsmuir</a:t>
            </a:r>
            <a:r>
              <a:rPr lang="en-CA" sz="1200" b="0" i="0" kern="1200" dirty="0" smtClean="0">
                <a:solidFill>
                  <a:schemeClr val="tx1"/>
                </a:solidFill>
                <a:effectLst/>
                <a:latin typeface="+mn-lt"/>
                <a:ea typeface="+mn-ea"/>
                <a:cs typeface="+mn-cs"/>
              </a:rPr>
              <a:t> Secondary School, her expertise in encouraging students to attain the highest standards in physics, which have resulted in her students receiving a broad range of local and national awards in physics.</a:t>
            </a:r>
          </a:p>
          <a:p>
            <a:r>
              <a:rPr lang="en-CA" sz="1200" b="0" i="0" kern="1200" dirty="0" smtClean="0">
                <a:solidFill>
                  <a:schemeClr val="tx1"/>
                </a:solidFill>
                <a:effectLst/>
                <a:latin typeface="+mn-lt"/>
                <a:ea typeface="+mn-ea"/>
                <a:cs typeface="+mn-cs"/>
              </a:rPr>
              <a:t>Susan Hunter-Jivung has devoted much of her time to recruiting, mentoring and inspiring teens to embrace physics challenges at the university level. She runs physics and science challenge clubs which undertake many competitions and supports students in the pursuit of excellence. This has resulted in much success and seven consecutive years of regional and national science fair winners. In 2012, Susan was recognized by the South Fraser Science Fair with the award for the outstanding teacher mentor.</a:t>
            </a:r>
            <a:br>
              <a:rPr lang="en-CA" sz="1200" b="0" i="0" kern="1200" dirty="0" smtClean="0">
                <a:solidFill>
                  <a:schemeClr val="tx1"/>
                </a:solidFill>
                <a:effectLst/>
                <a:latin typeface="+mn-lt"/>
                <a:ea typeface="+mn-ea"/>
                <a:cs typeface="+mn-cs"/>
              </a:rPr>
            </a:br>
            <a:r>
              <a:rPr lang="en-CA" sz="1200" b="0" i="0" kern="1200" dirty="0" smtClean="0">
                <a:solidFill>
                  <a:schemeClr val="tx1"/>
                </a:solidFill>
                <a:effectLst/>
                <a:latin typeface="+mn-lt"/>
                <a:ea typeface="+mn-ea"/>
                <a:cs typeface="+mn-cs"/>
              </a:rPr>
              <a:t/>
            </a:r>
            <a:br>
              <a:rPr lang="en-CA" sz="1200" b="0" i="0" kern="1200" dirty="0" smtClean="0">
                <a:solidFill>
                  <a:schemeClr val="tx1"/>
                </a:solidFill>
                <a:effectLst/>
                <a:latin typeface="+mn-lt"/>
                <a:ea typeface="+mn-ea"/>
                <a:cs typeface="+mn-cs"/>
              </a:rPr>
            </a:br>
            <a:r>
              <a:rPr lang="en-CA" sz="1200" b="0" i="0" kern="1200" dirty="0" smtClean="0">
                <a:solidFill>
                  <a:schemeClr val="tx1"/>
                </a:solidFill>
                <a:effectLst/>
                <a:latin typeface="+mn-lt"/>
                <a:ea typeface="+mn-ea"/>
                <a:cs typeface="+mn-cs"/>
              </a:rPr>
              <a:t>As an innovative teacher, Susan served on the advisory committee for technology in the science 9 curriculum. This lead to the adoption of Vernier materials and a number of web based activities. Through mentoring a SFU program she taught new applications guiding teachers into renewed practice. Susan is a regular presenter at teaching conferences. Her topics include energy conservation, new technologies and equality awareness. Over the past three years she has been working with her physics students on pilot projects for BC Hydro, </a:t>
            </a:r>
            <a:r>
              <a:rPr lang="en-CA" sz="1200" b="0" i="0" kern="1200" dirty="0" err="1" smtClean="0">
                <a:solidFill>
                  <a:schemeClr val="tx1"/>
                </a:solidFill>
                <a:effectLst/>
                <a:latin typeface="+mn-lt"/>
                <a:ea typeface="+mn-ea"/>
                <a:cs typeface="+mn-cs"/>
              </a:rPr>
              <a:t>Translink</a:t>
            </a:r>
            <a:r>
              <a:rPr lang="en-CA" sz="1200" b="0" i="0" kern="1200" dirty="0" smtClean="0">
                <a:solidFill>
                  <a:schemeClr val="tx1"/>
                </a:solidFill>
                <a:effectLst/>
                <a:latin typeface="+mn-lt"/>
                <a:ea typeface="+mn-ea"/>
                <a:cs typeface="+mn-cs"/>
              </a:rPr>
              <a:t>, and Pulse Energy on energy issues. She has incorporated PHET, video making and </a:t>
            </a:r>
            <a:r>
              <a:rPr lang="en-CA" sz="1200" b="0" i="0" kern="1200" dirty="0" err="1" smtClean="0">
                <a:solidFill>
                  <a:schemeClr val="tx1"/>
                </a:solidFill>
                <a:effectLst/>
                <a:latin typeface="+mn-lt"/>
                <a:ea typeface="+mn-ea"/>
                <a:cs typeface="+mn-cs"/>
              </a:rPr>
              <a:t>facebook</a:t>
            </a:r>
            <a:r>
              <a:rPr lang="en-CA" sz="1200" b="0" i="0" kern="1200" dirty="0" smtClean="0">
                <a:solidFill>
                  <a:schemeClr val="tx1"/>
                </a:solidFill>
                <a:effectLst/>
                <a:latin typeface="+mn-lt"/>
                <a:ea typeface="+mn-ea"/>
                <a:cs typeface="+mn-cs"/>
              </a:rPr>
              <a:t> into her physics classroom.</a:t>
            </a:r>
            <a:br>
              <a:rPr lang="en-CA" sz="1200" b="0" i="0" kern="1200" dirty="0" smtClean="0">
                <a:solidFill>
                  <a:schemeClr val="tx1"/>
                </a:solidFill>
                <a:effectLst/>
                <a:latin typeface="+mn-lt"/>
                <a:ea typeface="+mn-ea"/>
                <a:cs typeface="+mn-cs"/>
              </a:rPr>
            </a:br>
            <a:r>
              <a:rPr lang="en-CA" sz="1200" b="0" i="0" kern="1200" dirty="0" smtClean="0">
                <a:solidFill>
                  <a:schemeClr val="tx1"/>
                </a:solidFill>
                <a:effectLst/>
                <a:latin typeface="+mn-lt"/>
                <a:ea typeface="+mn-ea"/>
                <a:cs typeface="+mn-cs"/>
              </a:rPr>
              <a:t/>
            </a:r>
            <a:br>
              <a:rPr lang="en-CA" sz="1200" b="0" i="0" kern="1200" dirty="0" smtClean="0">
                <a:solidFill>
                  <a:schemeClr val="tx1"/>
                </a:solidFill>
                <a:effectLst/>
                <a:latin typeface="+mn-lt"/>
                <a:ea typeface="+mn-ea"/>
                <a:cs typeface="+mn-cs"/>
              </a:rPr>
            </a:br>
            <a:r>
              <a:rPr lang="en-CA" sz="1200" b="0" i="0" kern="1200" dirty="0" smtClean="0">
                <a:solidFill>
                  <a:schemeClr val="tx1"/>
                </a:solidFill>
                <a:effectLst/>
                <a:latin typeface="+mn-lt"/>
                <a:ea typeface="+mn-ea"/>
                <a:cs typeface="+mn-cs"/>
              </a:rPr>
              <a:t>Susan became involved with being a teacher sponsor for the introduction of the international Physics </a:t>
            </a:r>
            <a:r>
              <a:rPr lang="en-CA" sz="1200" b="0" i="0" kern="1200" dirty="0" err="1" smtClean="0">
                <a:solidFill>
                  <a:schemeClr val="tx1"/>
                </a:solidFill>
                <a:effectLst/>
                <a:latin typeface="+mn-lt"/>
                <a:ea typeface="+mn-ea"/>
                <a:cs typeface="+mn-cs"/>
              </a:rPr>
              <a:t>Masterclass</a:t>
            </a:r>
            <a:r>
              <a:rPr lang="en-CA" sz="1200" b="0" i="0" kern="1200" dirty="0" smtClean="0">
                <a:solidFill>
                  <a:schemeClr val="tx1"/>
                </a:solidFill>
                <a:effectLst/>
                <a:latin typeface="+mn-lt"/>
                <a:ea typeface="+mn-ea"/>
                <a:cs typeface="+mn-cs"/>
              </a:rPr>
              <a:t> to BC universities. She held after school tutorials for participants, to prepare for the workshops on particle Physics. Her involvement has been described by Marcello Pavan of </a:t>
            </a:r>
            <a:r>
              <a:rPr lang="en-CA" sz="1200" b="0" i="0" kern="1200" dirty="0" err="1" smtClean="0">
                <a:solidFill>
                  <a:schemeClr val="tx1"/>
                </a:solidFill>
                <a:effectLst/>
                <a:latin typeface="+mn-lt"/>
                <a:ea typeface="+mn-ea"/>
                <a:cs typeface="+mn-cs"/>
              </a:rPr>
              <a:t>Triumf</a:t>
            </a:r>
            <a:r>
              <a:rPr lang="en-CA" sz="1200" b="0" i="0" kern="1200" dirty="0" smtClean="0">
                <a:solidFill>
                  <a:schemeClr val="tx1"/>
                </a:solidFill>
                <a:effectLst/>
                <a:latin typeface="+mn-lt"/>
                <a:ea typeface="+mn-ea"/>
                <a:cs typeface="+mn-cs"/>
              </a:rPr>
              <a:t> at UBC as: “absolutely invaluable, helping us develop the program during the first few nascent attempts at the </a:t>
            </a:r>
            <a:r>
              <a:rPr lang="en-CA" sz="1200" b="0" i="0" kern="1200" dirty="0" err="1" smtClean="0">
                <a:solidFill>
                  <a:schemeClr val="tx1"/>
                </a:solidFill>
                <a:effectLst/>
                <a:latin typeface="+mn-lt"/>
                <a:ea typeface="+mn-ea"/>
                <a:cs typeface="+mn-cs"/>
              </a:rPr>
              <a:t>Masterclasses</a:t>
            </a:r>
            <a:r>
              <a:rPr lang="en-CA" sz="1200" b="0" i="0" kern="1200" dirty="0" smtClean="0">
                <a:solidFill>
                  <a:schemeClr val="tx1"/>
                </a:solidFill>
                <a:effectLst/>
                <a:latin typeface="+mn-lt"/>
                <a:ea typeface="+mn-ea"/>
                <a:cs typeface="+mn-cs"/>
              </a:rPr>
              <a:t> - it is clear that not only does she care deeply about her students and their learning, she is a dedicated educator with very high standards.”</a:t>
            </a:r>
            <a:br>
              <a:rPr lang="en-CA" sz="1200" b="0" i="0" kern="1200" dirty="0" smtClean="0">
                <a:solidFill>
                  <a:schemeClr val="tx1"/>
                </a:solidFill>
                <a:effectLst/>
                <a:latin typeface="+mn-lt"/>
                <a:ea typeface="+mn-ea"/>
                <a:cs typeface="+mn-cs"/>
              </a:rPr>
            </a:br>
            <a:r>
              <a:rPr lang="en-CA" sz="1200" b="0" i="0" kern="1200" dirty="0" smtClean="0">
                <a:solidFill>
                  <a:schemeClr val="tx1"/>
                </a:solidFill>
                <a:effectLst/>
                <a:latin typeface="+mn-lt"/>
                <a:ea typeface="+mn-ea"/>
                <a:cs typeface="+mn-cs"/>
              </a:rPr>
              <a:t/>
            </a:r>
            <a:br>
              <a:rPr lang="en-CA" sz="1200" b="0" i="0" kern="1200" dirty="0" smtClean="0">
                <a:solidFill>
                  <a:schemeClr val="tx1"/>
                </a:solidFill>
                <a:effectLst/>
                <a:latin typeface="+mn-lt"/>
                <a:ea typeface="+mn-ea"/>
                <a:cs typeface="+mn-cs"/>
              </a:rPr>
            </a:br>
            <a:r>
              <a:rPr lang="en-CA" sz="1200" b="0" i="0" kern="1200" dirty="0" smtClean="0">
                <a:solidFill>
                  <a:schemeClr val="tx1"/>
                </a:solidFill>
                <a:effectLst/>
                <a:latin typeface="+mn-lt"/>
                <a:ea typeface="+mn-ea"/>
                <a:cs typeface="+mn-cs"/>
              </a:rPr>
              <a:t>Throughout her teaching career, Susan has been involved in outdoor education and leadership programming. She believes in providing opportunities to broaden her physics student’s experiences and involvement in the real world.</a:t>
            </a:r>
          </a:p>
          <a:p>
            <a:r>
              <a:rPr lang="en-CA" sz="1200" b="0" i="0" kern="1200" dirty="0" smtClean="0">
                <a:solidFill>
                  <a:schemeClr val="tx1"/>
                </a:solidFill>
                <a:effectLst/>
                <a:latin typeface="+mn-lt"/>
                <a:ea typeface="+mn-ea"/>
                <a:cs typeface="+mn-cs"/>
              </a:rPr>
              <a:t>The CAP Award for Excellence in Teaching High School/CEGEP Physics, which was introduced in 2010, is intended to recognize excellence in teaching physics in Canadian high schools or CEGEPs and to encourage and promote physics at the high school/CEGEP level in Canada. The award is sponsored by the CAP, TRIUMF, Perimeter Institute for Theoretical Physics, Nelson Education, and the Association of Professional Engineers and Geoscientists of BC.</a:t>
            </a:r>
          </a:p>
          <a:p>
            <a:r>
              <a:rPr lang="en-CA" sz="1200" b="0" i="0" kern="1200" dirty="0" smtClean="0">
                <a:solidFill>
                  <a:schemeClr val="tx1"/>
                </a:solidFill>
                <a:effectLst/>
                <a:latin typeface="+mn-lt"/>
                <a:ea typeface="+mn-ea"/>
                <a:cs typeface="+mn-cs"/>
              </a:rPr>
              <a:t>Ms. Susan Hunter-Jivung will receive the 2014 CAP Award for Excellence in Teaching High School/CEGEP Physics (British Columbia and Yukon) in their high school or CEGEP before the end of the 2013-14 school year.</a:t>
            </a:r>
          </a:p>
          <a:p>
            <a:r>
              <a:rPr lang="en-CA" sz="1200" b="0" i="0" kern="1200" dirty="0" smtClean="0">
                <a:solidFill>
                  <a:schemeClr val="tx1"/>
                </a:solidFill>
                <a:effectLst/>
                <a:latin typeface="+mn-lt"/>
                <a:ea typeface="+mn-ea"/>
                <a:cs typeface="+mn-cs"/>
              </a:rPr>
              <a:t>The Canadian Association of Physicists, founded in 1945, is a professional association representing over 1600 individual physicists and physics students in Canada, the U.S. and overseas, as well as a number of Corporate, Institutional, and Departmental Members. In addition to its learned activities, the CAP also undertakes a number of activities intended to encourage students to pursue a career in physics.</a:t>
            </a:r>
          </a:p>
          <a:p>
            <a:r>
              <a:rPr lang="en-CA" sz="1200" b="0" i="0" kern="1200" dirty="0" smtClean="0">
                <a:solidFill>
                  <a:schemeClr val="tx1"/>
                </a:solidFill>
                <a:effectLst/>
                <a:latin typeface="+mn-lt"/>
                <a:ea typeface="+mn-ea"/>
                <a:cs typeface="+mn-cs"/>
              </a:rPr>
              <a:t>For more information, please contact:</a:t>
            </a:r>
            <a:br>
              <a:rPr lang="en-CA" sz="1200" b="0" i="0" kern="1200" dirty="0" smtClean="0">
                <a:solidFill>
                  <a:schemeClr val="tx1"/>
                </a:solidFill>
                <a:effectLst/>
                <a:latin typeface="+mn-lt"/>
                <a:ea typeface="+mn-ea"/>
                <a:cs typeface="+mn-cs"/>
              </a:rPr>
            </a:br>
            <a:r>
              <a:rPr lang="en-CA" sz="1200" b="0" i="0" kern="1200" dirty="0" smtClean="0">
                <a:solidFill>
                  <a:schemeClr val="tx1"/>
                </a:solidFill>
                <a:effectLst/>
                <a:latin typeface="+mn-lt"/>
                <a:ea typeface="+mn-ea"/>
                <a:cs typeface="+mn-cs"/>
              </a:rPr>
              <a:t/>
            </a:r>
            <a:br>
              <a:rPr lang="en-CA" sz="1200" b="0" i="0" kern="1200" dirty="0" smtClean="0">
                <a:solidFill>
                  <a:schemeClr val="tx1"/>
                </a:solidFill>
                <a:effectLst/>
                <a:latin typeface="+mn-lt"/>
                <a:ea typeface="+mn-ea"/>
                <a:cs typeface="+mn-cs"/>
              </a:rPr>
            </a:br>
            <a:r>
              <a:rPr lang="en-CA" sz="1200" b="0" i="0" kern="1200" dirty="0" smtClean="0">
                <a:solidFill>
                  <a:schemeClr val="tx1"/>
                </a:solidFill>
                <a:effectLst/>
                <a:latin typeface="+mn-lt"/>
                <a:ea typeface="+mn-ea"/>
                <a:cs typeface="+mn-cs"/>
              </a:rPr>
              <a:t>Canadian Association of Physicists</a:t>
            </a:r>
            <a:br>
              <a:rPr lang="en-CA" sz="1200" b="0" i="0" kern="1200" dirty="0" smtClean="0">
                <a:solidFill>
                  <a:schemeClr val="tx1"/>
                </a:solidFill>
                <a:effectLst/>
                <a:latin typeface="+mn-lt"/>
                <a:ea typeface="+mn-ea"/>
                <a:cs typeface="+mn-cs"/>
              </a:rPr>
            </a:br>
            <a:r>
              <a:rPr lang="en-CA" sz="1200" b="0" i="0" kern="1200" dirty="0" smtClean="0">
                <a:solidFill>
                  <a:schemeClr val="tx1"/>
                </a:solidFill>
                <a:effectLst/>
                <a:latin typeface="+mn-lt"/>
                <a:ea typeface="+mn-ea"/>
                <a:cs typeface="+mn-cs"/>
              </a:rPr>
              <a:t>Tel: (613) 562-5614</a:t>
            </a:r>
            <a:br>
              <a:rPr lang="en-CA" sz="1200" b="0" i="0" kern="1200" dirty="0" smtClean="0">
                <a:solidFill>
                  <a:schemeClr val="tx1"/>
                </a:solidFill>
                <a:effectLst/>
                <a:latin typeface="+mn-lt"/>
                <a:ea typeface="+mn-ea"/>
                <a:cs typeface="+mn-cs"/>
              </a:rPr>
            </a:br>
            <a:r>
              <a:rPr lang="en-CA" sz="1200" b="0" i="0" kern="1200" dirty="0" smtClean="0">
                <a:solidFill>
                  <a:schemeClr val="tx1"/>
                </a:solidFill>
                <a:effectLst/>
                <a:latin typeface="+mn-lt"/>
                <a:ea typeface="+mn-ea"/>
                <a:cs typeface="+mn-cs"/>
              </a:rPr>
              <a:t>Fax: (613) 562-5615</a:t>
            </a:r>
            <a:br>
              <a:rPr lang="en-CA" sz="1200" b="0" i="0" kern="1200" dirty="0" smtClean="0">
                <a:solidFill>
                  <a:schemeClr val="tx1"/>
                </a:solidFill>
                <a:effectLst/>
                <a:latin typeface="+mn-lt"/>
                <a:ea typeface="+mn-ea"/>
                <a:cs typeface="+mn-cs"/>
              </a:rPr>
            </a:br>
            <a:r>
              <a:rPr lang="en-CA" sz="1200" b="0" i="0" kern="1200" dirty="0" smtClean="0">
                <a:solidFill>
                  <a:schemeClr val="tx1"/>
                </a:solidFill>
                <a:effectLst/>
                <a:latin typeface="+mn-lt"/>
                <a:ea typeface="+mn-ea"/>
                <a:cs typeface="+mn-cs"/>
              </a:rPr>
              <a:t>E-mail: cap@uottawa.ca</a:t>
            </a:r>
          </a:p>
          <a:p>
            <a:endParaRPr lang="en-CA" dirty="0"/>
          </a:p>
        </p:txBody>
      </p:sp>
      <p:sp>
        <p:nvSpPr>
          <p:cNvPr id="4" name="Slide Number Placeholder 3"/>
          <p:cNvSpPr>
            <a:spLocks noGrp="1"/>
          </p:cNvSpPr>
          <p:nvPr>
            <p:ph type="sldNum" sz="quarter" idx="10"/>
          </p:nvPr>
        </p:nvSpPr>
        <p:spPr/>
        <p:txBody>
          <a:bodyPr/>
          <a:lstStyle/>
          <a:p>
            <a:fld id="{6B092C70-B4B6-954D-90B5-378102FACDE0}" type="slidenum">
              <a:rPr lang="en-US" smtClean="0"/>
              <a:t>38</a:t>
            </a:fld>
            <a:endParaRPr lang="en-US"/>
          </a:p>
        </p:txBody>
      </p:sp>
    </p:spTree>
    <p:extLst>
      <p:ext uri="{BB962C8B-B14F-4D97-AF65-F5344CB8AC3E}">
        <p14:creationId xmlns:p14="http://schemas.microsoft.com/office/powerpoint/2010/main" val="2569218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Contact information</a:t>
            </a:r>
            <a:endParaRPr lang="en-CA" dirty="0"/>
          </a:p>
        </p:txBody>
      </p:sp>
      <p:sp>
        <p:nvSpPr>
          <p:cNvPr id="4" name="Slide Number Placeholder 3"/>
          <p:cNvSpPr>
            <a:spLocks noGrp="1"/>
          </p:cNvSpPr>
          <p:nvPr>
            <p:ph type="sldNum" sz="quarter" idx="10"/>
          </p:nvPr>
        </p:nvSpPr>
        <p:spPr/>
        <p:txBody>
          <a:bodyPr/>
          <a:lstStyle/>
          <a:p>
            <a:fld id="{DA0F12CA-A452-4251-B7D2-FC6C4450F214}" type="slidenum">
              <a:rPr lang="en-CA" smtClean="0"/>
              <a:t>3</a:t>
            </a:fld>
            <a:endParaRPr lang="en-CA"/>
          </a:p>
        </p:txBody>
      </p:sp>
    </p:spTree>
    <p:extLst>
      <p:ext uri="{BB962C8B-B14F-4D97-AF65-F5344CB8AC3E}">
        <p14:creationId xmlns:p14="http://schemas.microsoft.com/office/powerpoint/2010/main" val="1525160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Recent Report from Let’s Talk Science – relevant to Canada</a:t>
            </a:r>
          </a:p>
        </p:txBody>
      </p:sp>
      <p:sp>
        <p:nvSpPr>
          <p:cNvPr id="4" name="Slide Number Placeholder 3"/>
          <p:cNvSpPr>
            <a:spLocks noGrp="1"/>
          </p:cNvSpPr>
          <p:nvPr>
            <p:ph type="sldNum" sz="quarter" idx="10"/>
          </p:nvPr>
        </p:nvSpPr>
        <p:spPr/>
        <p:txBody>
          <a:bodyPr/>
          <a:lstStyle/>
          <a:p>
            <a:fld id="{6B092C70-B4B6-954D-90B5-378102FACDE0}" type="slidenum">
              <a:rPr lang="en-US" smtClean="0"/>
              <a:t>5</a:t>
            </a:fld>
            <a:endParaRPr lang="en-US"/>
          </a:p>
        </p:txBody>
      </p:sp>
    </p:spTree>
    <p:extLst>
      <p:ext uri="{BB962C8B-B14F-4D97-AF65-F5344CB8AC3E}">
        <p14:creationId xmlns:p14="http://schemas.microsoft.com/office/powerpoint/2010/main" val="3908322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Recent Report from Let’s Talk Science – relevant to Canada</a:t>
            </a:r>
          </a:p>
        </p:txBody>
      </p:sp>
      <p:sp>
        <p:nvSpPr>
          <p:cNvPr id="4" name="Slide Number Placeholder 3"/>
          <p:cNvSpPr>
            <a:spLocks noGrp="1"/>
          </p:cNvSpPr>
          <p:nvPr>
            <p:ph type="sldNum" sz="quarter" idx="10"/>
          </p:nvPr>
        </p:nvSpPr>
        <p:spPr/>
        <p:txBody>
          <a:bodyPr/>
          <a:lstStyle/>
          <a:p>
            <a:fld id="{6B092C70-B4B6-954D-90B5-378102FACDE0}" type="slidenum">
              <a:rPr lang="en-US" smtClean="0"/>
              <a:t>6</a:t>
            </a:fld>
            <a:endParaRPr lang="en-US"/>
          </a:p>
        </p:txBody>
      </p:sp>
    </p:spTree>
    <p:extLst>
      <p:ext uri="{BB962C8B-B14F-4D97-AF65-F5344CB8AC3E}">
        <p14:creationId xmlns:p14="http://schemas.microsoft.com/office/powerpoint/2010/main" val="1844789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Recent Report from Let’s Talk Science – relevant to Canada</a:t>
            </a:r>
          </a:p>
        </p:txBody>
      </p:sp>
      <p:sp>
        <p:nvSpPr>
          <p:cNvPr id="4" name="Slide Number Placeholder 3"/>
          <p:cNvSpPr>
            <a:spLocks noGrp="1"/>
          </p:cNvSpPr>
          <p:nvPr>
            <p:ph type="sldNum" sz="quarter" idx="10"/>
          </p:nvPr>
        </p:nvSpPr>
        <p:spPr/>
        <p:txBody>
          <a:bodyPr/>
          <a:lstStyle/>
          <a:p>
            <a:fld id="{6B092C70-B4B6-954D-90B5-378102FACDE0}" type="slidenum">
              <a:rPr lang="en-US" smtClean="0"/>
              <a:t>7</a:t>
            </a:fld>
            <a:endParaRPr lang="en-US"/>
          </a:p>
        </p:txBody>
      </p:sp>
    </p:spTree>
    <p:extLst>
      <p:ext uri="{BB962C8B-B14F-4D97-AF65-F5344CB8AC3E}">
        <p14:creationId xmlns:p14="http://schemas.microsoft.com/office/powerpoint/2010/main" val="2445374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6B092C70-B4B6-954D-90B5-378102FACDE0}" type="slidenum">
              <a:rPr lang="en-US" smtClean="0"/>
              <a:t>8</a:t>
            </a:fld>
            <a:endParaRPr lang="en-US"/>
          </a:p>
        </p:txBody>
      </p:sp>
    </p:spTree>
    <p:extLst>
      <p:ext uri="{BB962C8B-B14F-4D97-AF65-F5344CB8AC3E}">
        <p14:creationId xmlns:p14="http://schemas.microsoft.com/office/powerpoint/2010/main" val="26784432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B092C70-B4B6-954D-90B5-378102FACDE0}" type="slidenum">
              <a:rPr lang="en-US" smtClean="0"/>
              <a:t>15</a:t>
            </a:fld>
            <a:endParaRPr lang="en-US"/>
          </a:p>
        </p:txBody>
      </p:sp>
    </p:spTree>
    <p:extLst>
      <p:ext uri="{BB962C8B-B14F-4D97-AF65-F5344CB8AC3E}">
        <p14:creationId xmlns:p14="http://schemas.microsoft.com/office/powerpoint/2010/main" val="1137473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http://www.abc.net.au/7.30/content/2013/s3932853.htm</a:t>
            </a:r>
          </a:p>
        </p:txBody>
      </p:sp>
      <p:sp>
        <p:nvSpPr>
          <p:cNvPr id="4" name="Slide Number Placeholder 3"/>
          <p:cNvSpPr>
            <a:spLocks noGrp="1"/>
          </p:cNvSpPr>
          <p:nvPr>
            <p:ph type="sldNum" sz="quarter" idx="10"/>
          </p:nvPr>
        </p:nvSpPr>
        <p:spPr/>
        <p:txBody>
          <a:bodyPr/>
          <a:lstStyle/>
          <a:p>
            <a:fld id="{6B092C70-B4B6-954D-90B5-378102FACDE0}" type="slidenum">
              <a:rPr lang="en-US" smtClean="0"/>
              <a:t>16</a:t>
            </a:fld>
            <a:endParaRPr lang="en-US"/>
          </a:p>
        </p:txBody>
      </p:sp>
    </p:spTree>
    <p:extLst>
      <p:ext uri="{BB962C8B-B14F-4D97-AF65-F5344CB8AC3E}">
        <p14:creationId xmlns:p14="http://schemas.microsoft.com/office/powerpoint/2010/main" val="3719491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06B07E5A-6EA0-4D4B-9D83-6DFA951FFAA4}"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9B99E6-6449-2844-830E-66B21F0A1D6B}" type="slidenum">
              <a:rPr lang="en-US" smtClean="0"/>
              <a:t>‹#›</a:t>
            </a:fld>
            <a:endParaRPr lang="en-US"/>
          </a:p>
        </p:txBody>
      </p:sp>
    </p:spTree>
    <p:extLst>
      <p:ext uri="{BB962C8B-B14F-4D97-AF65-F5344CB8AC3E}">
        <p14:creationId xmlns:p14="http://schemas.microsoft.com/office/powerpoint/2010/main" val="3323841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6B07E5A-6EA0-4D4B-9D83-6DFA951FFAA4}"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9B99E6-6449-2844-830E-66B21F0A1D6B}" type="slidenum">
              <a:rPr lang="en-US" smtClean="0"/>
              <a:t>‹#›</a:t>
            </a:fld>
            <a:endParaRPr lang="en-US"/>
          </a:p>
        </p:txBody>
      </p:sp>
    </p:spTree>
    <p:extLst>
      <p:ext uri="{BB962C8B-B14F-4D97-AF65-F5344CB8AC3E}">
        <p14:creationId xmlns:p14="http://schemas.microsoft.com/office/powerpoint/2010/main" val="1064041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6B07E5A-6EA0-4D4B-9D83-6DFA951FFAA4}"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9B99E6-6449-2844-830E-66B21F0A1D6B}" type="slidenum">
              <a:rPr lang="en-US" smtClean="0"/>
              <a:t>‹#›</a:t>
            </a:fld>
            <a:endParaRPr lang="en-US"/>
          </a:p>
        </p:txBody>
      </p:sp>
    </p:spTree>
    <p:extLst>
      <p:ext uri="{BB962C8B-B14F-4D97-AF65-F5344CB8AC3E}">
        <p14:creationId xmlns:p14="http://schemas.microsoft.com/office/powerpoint/2010/main" val="3858435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6B07E5A-6EA0-4D4B-9D83-6DFA951FFAA4}"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9B99E6-6449-2844-830E-66B21F0A1D6B}" type="slidenum">
              <a:rPr lang="en-US" smtClean="0"/>
              <a:t>‹#›</a:t>
            </a:fld>
            <a:endParaRPr lang="en-US"/>
          </a:p>
        </p:txBody>
      </p:sp>
    </p:spTree>
    <p:extLst>
      <p:ext uri="{BB962C8B-B14F-4D97-AF65-F5344CB8AC3E}">
        <p14:creationId xmlns:p14="http://schemas.microsoft.com/office/powerpoint/2010/main" val="3672840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06B07E5A-6EA0-4D4B-9D83-6DFA951FFAA4}"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9B99E6-6449-2844-830E-66B21F0A1D6B}" type="slidenum">
              <a:rPr lang="en-US" smtClean="0"/>
              <a:t>‹#›</a:t>
            </a:fld>
            <a:endParaRPr lang="en-US"/>
          </a:p>
        </p:txBody>
      </p:sp>
    </p:spTree>
    <p:extLst>
      <p:ext uri="{BB962C8B-B14F-4D97-AF65-F5344CB8AC3E}">
        <p14:creationId xmlns:p14="http://schemas.microsoft.com/office/powerpoint/2010/main" val="604707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06B07E5A-6EA0-4D4B-9D83-6DFA951FFAA4}" type="datetimeFigureOut">
              <a:rPr lang="en-US" smtClean="0"/>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9B99E6-6449-2844-830E-66B21F0A1D6B}" type="slidenum">
              <a:rPr lang="en-US" smtClean="0"/>
              <a:t>‹#›</a:t>
            </a:fld>
            <a:endParaRPr lang="en-US"/>
          </a:p>
        </p:txBody>
      </p:sp>
    </p:spTree>
    <p:extLst>
      <p:ext uri="{BB962C8B-B14F-4D97-AF65-F5344CB8AC3E}">
        <p14:creationId xmlns:p14="http://schemas.microsoft.com/office/powerpoint/2010/main" val="814284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06B07E5A-6EA0-4D4B-9D83-6DFA951FFAA4}" type="datetimeFigureOut">
              <a:rPr lang="en-US" smtClean="0"/>
              <a:t>5/6/2014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9B99E6-6449-2844-830E-66B21F0A1D6B}" type="slidenum">
              <a:rPr lang="en-US" smtClean="0"/>
              <a:t>‹#›</a:t>
            </a:fld>
            <a:endParaRPr lang="en-US"/>
          </a:p>
        </p:txBody>
      </p:sp>
    </p:spTree>
    <p:extLst>
      <p:ext uri="{BB962C8B-B14F-4D97-AF65-F5344CB8AC3E}">
        <p14:creationId xmlns:p14="http://schemas.microsoft.com/office/powerpoint/2010/main" val="1437090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06B07E5A-6EA0-4D4B-9D83-6DFA951FFAA4}" type="datetimeFigureOut">
              <a:rPr lang="en-US" smtClean="0"/>
              <a:t>5/6/2014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9B99E6-6449-2844-830E-66B21F0A1D6B}" type="slidenum">
              <a:rPr lang="en-US" smtClean="0"/>
              <a:t>‹#›</a:t>
            </a:fld>
            <a:endParaRPr lang="en-US"/>
          </a:p>
        </p:txBody>
      </p:sp>
    </p:spTree>
    <p:extLst>
      <p:ext uri="{BB962C8B-B14F-4D97-AF65-F5344CB8AC3E}">
        <p14:creationId xmlns:p14="http://schemas.microsoft.com/office/powerpoint/2010/main" val="610269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B07E5A-6EA0-4D4B-9D83-6DFA951FFAA4}" type="datetimeFigureOut">
              <a:rPr lang="en-US" smtClean="0"/>
              <a:t>5/6/2014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9B99E6-6449-2844-830E-66B21F0A1D6B}" type="slidenum">
              <a:rPr lang="en-US" smtClean="0"/>
              <a:t>‹#›</a:t>
            </a:fld>
            <a:endParaRPr lang="en-US"/>
          </a:p>
        </p:txBody>
      </p:sp>
    </p:spTree>
    <p:extLst>
      <p:ext uri="{BB962C8B-B14F-4D97-AF65-F5344CB8AC3E}">
        <p14:creationId xmlns:p14="http://schemas.microsoft.com/office/powerpoint/2010/main" val="1440148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06B07E5A-6EA0-4D4B-9D83-6DFA951FFAA4}" type="datetimeFigureOut">
              <a:rPr lang="en-US" smtClean="0"/>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9B99E6-6449-2844-830E-66B21F0A1D6B}" type="slidenum">
              <a:rPr lang="en-US" smtClean="0"/>
              <a:t>‹#›</a:t>
            </a:fld>
            <a:endParaRPr lang="en-US"/>
          </a:p>
        </p:txBody>
      </p:sp>
    </p:spTree>
    <p:extLst>
      <p:ext uri="{BB962C8B-B14F-4D97-AF65-F5344CB8AC3E}">
        <p14:creationId xmlns:p14="http://schemas.microsoft.com/office/powerpoint/2010/main" val="645149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06B07E5A-6EA0-4D4B-9D83-6DFA951FFAA4}" type="datetimeFigureOut">
              <a:rPr lang="en-US" smtClean="0"/>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9B99E6-6449-2844-830E-66B21F0A1D6B}" type="slidenum">
              <a:rPr lang="en-US" smtClean="0"/>
              <a:t>‹#›</a:t>
            </a:fld>
            <a:endParaRPr lang="en-US"/>
          </a:p>
        </p:txBody>
      </p:sp>
    </p:spTree>
    <p:extLst>
      <p:ext uri="{BB962C8B-B14F-4D97-AF65-F5344CB8AC3E}">
        <p14:creationId xmlns:p14="http://schemas.microsoft.com/office/powerpoint/2010/main" val="610928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B07E5A-6EA0-4D4B-9D83-6DFA951FFAA4}" type="datetimeFigureOut">
              <a:rPr lang="en-US" smtClean="0"/>
              <a:t>5/6/2014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9B99E6-6449-2844-830E-66B21F0A1D6B}" type="slidenum">
              <a:rPr lang="en-US" smtClean="0"/>
              <a:t>‹#›</a:t>
            </a:fld>
            <a:endParaRPr lang="en-US"/>
          </a:p>
        </p:txBody>
      </p:sp>
    </p:spTree>
    <p:extLst>
      <p:ext uri="{BB962C8B-B14F-4D97-AF65-F5344CB8AC3E}">
        <p14:creationId xmlns:p14="http://schemas.microsoft.com/office/powerpoint/2010/main" val="2716965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hyperlink" Target="http://www.abc.net.au/7.30/content/2013/s3932853.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oecd.org/statistics/compare-your-country.ht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tlef.ubc.c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cienceres-edcp-educ.sites.olt.ubc.ca/" TargetMode="Externa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hyperlink" Target="http://www.oecd.org/pisa/test/testquestions/question2/"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hyperlink" Target="http://www.oecd.org/pisa/test/testquestions/question5/"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hyperlink" Target="http://scienceres-edcp-educ.sites.olt.ubc.ca/"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marina.milner-bolotin@ubc.ca" TargetMode="External"/><Relationship Id="rId7"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jpeg"/><Relationship Id="rId4" Type="http://schemas.openxmlformats.org/officeDocument/2006/relationships/hyperlink" Target="http://blogs.ubc.ca/mmilner/" TargetMode="Externa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38.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39.jpeg"/><Relationship Id="rId4" Type="http://schemas.openxmlformats.org/officeDocument/2006/relationships/image" Target="../media/image37.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0.wmf"/><Relationship Id="rId4" Type="http://schemas.openxmlformats.org/officeDocument/2006/relationships/oleObject" Target="../embeddings/oleObject2.bin"/></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9475" y="5184323"/>
            <a:ext cx="8592207" cy="1357646"/>
          </a:xfrm>
        </p:spPr>
        <p:txBody>
          <a:bodyPr>
            <a:noAutofit/>
          </a:bodyPr>
          <a:lstStyle/>
          <a:p>
            <a:r>
              <a:rPr lang="en-US" sz="2000" dirty="0" smtClean="0">
                <a:solidFill>
                  <a:schemeClr val="tx1"/>
                </a:solidFill>
                <a:latin typeface="Arial"/>
                <a:cs typeface="Arial"/>
              </a:rPr>
              <a:t>Department of Curriculum and Pedagogy </a:t>
            </a:r>
          </a:p>
          <a:p>
            <a:r>
              <a:rPr lang="en-US" sz="2000" dirty="0" smtClean="0">
                <a:solidFill>
                  <a:schemeClr val="tx1"/>
                </a:solidFill>
                <a:latin typeface="Arial"/>
                <a:cs typeface="Arial"/>
              </a:rPr>
              <a:t>University of British Columbia</a:t>
            </a:r>
          </a:p>
          <a:p>
            <a:r>
              <a:rPr lang="en-US" sz="1400" i="1" dirty="0" smtClean="0">
                <a:solidFill>
                  <a:schemeClr val="tx1"/>
                </a:solidFill>
                <a:latin typeface="Arial"/>
                <a:cs typeface="Arial"/>
              </a:rPr>
              <a:t>Canadian Association of Physicists Sudbury, Ontario</a:t>
            </a:r>
          </a:p>
          <a:p>
            <a:r>
              <a:rPr lang="en-US" sz="1400" i="1" dirty="0" smtClean="0">
                <a:solidFill>
                  <a:schemeClr val="tx1"/>
                </a:solidFill>
                <a:latin typeface="Arial"/>
                <a:cs typeface="Arial"/>
              </a:rPr>
              <a:t>June 15-21, 2014</a:t>
            </a:r>
            <a:endParaRPr lang="en-US" sz="1600" dirty="0">
              <a:solidFill>
                <a:schemeClr val="tx1"/>
              </a:solidFill>
              <a:latin typeface="Arial"/>
              <a:cs typeface="Arial"/>
            </a:endParaRPr>
          </a:p>
        </p:txBody>
      </p:sp>
      <p:grpSp>
        <p:nvGrpSpPr>
          <p:cNvPr id="5" name="Group 4"/>
          <p:cNvGrpSpPr/>
          <p:nvPr/>
        </p:nvGrpSpPr>
        <p:grpSpPr>
          <a:xfrm>
            <a:off x="0" y="0"/>
            <a:ext cx="9180805" cy="5313553"/>
            <a:chOff x="0" y="0"/>
            <a:chExt cx="9180805" cy="1575823"/>
          </a:xfrm>
        </p:grpSpPr>
        <p:sp>
          <p:nvSpPr>
            <p:cNvPr id="6" name="Rectangle 5"/>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7"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8" name="Rectangle 15"/>
            <p:cNvSpPr>
              <a:spLocks noChangeArrowheads="1"/>
            </p:cNvSpPr>
            <p:nvPr/>
          </p:nvSpPr>
          <p:spPr bwMode="auto">
            <a:xfrm>
              <a:off x="1632243" y="203430"/>
              <a:ext cx="7548562" cy="1372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CA" sz="4400" b="1" dirty="0">
                  <a:solidFill>
                    <a:schemeClr val="bg1"/>
                  </a:solidFill>
                </a:rPr>
                <a:t>The </a:t>
              </a:r>
              <a:r>
                <a:rPr lang="en-CA" sz="4400" b="1" dirty="0" smtClean="0">
                  <a:solidFill>
                    <a:schemeClr val="bg1"/>
                  </a:solidFill>
                </a:rPr>
                <a:t>High </a:t>
              </a:r>
              <a:r>
                <a:rPr lang="en-CA" sz="4400" b="1" dirty="0">
                  <a:solidFill>
                    <a:schemeClr val="bg1"/>
                  </a:solidFill>
                </a:rPr>
                <a:t>C</a:t>
              </a:r>
              <a:r>
                <a:rPr lang="en-CA" sz="4400" b="1" dirty="0" smtClean="0">
                  <a:solidFill>
                    <a:schemeClr val="bg1"/>
                  </a:solidFill>
                </a:rPr>
                <a:t>ost </a:t>
              </a:r>
              <a:r>
                <a:rPr lang="en-CA" sz="4400" b="1" dirty="0">
                  <a:solidFill>
                    <a:schemeClr val="bg1"/>
                  </a:solidFill>
                </a:rPr>
                <a:t>of </a:t>
              </a:r>
              <a:r>
                <a:rPr lang="en-CA" sz="4400" b="1" dirty="0" smtClean="0">
                  <a:solidFill>
                    <a:schemeClr val="bg1"/>
                  </a:solidFill>
                </a:rPr>
                <a:t>Science Disengagement </a:t>
              </a:r>
              <a:r>
                <a:rPr lang="en-CA" sz="4400" b="1" dirty="0">
                  <a:solidFill>
                    <a:schemeClr val="bg1"/>
                  </a:solidFill>
                </a:rPr>
                <a:t>of </a:t>
              </a:r>
              <a:r>
                <a:rPr lang="en-CA" sz="4400" b="1" dirty="0" smtClean="0">
                  <a:solidFill>
                    <a:schemeClr val="bg1"/>
                  </a:solidFill>
                </a:rPr>
                <a:t>Canadian</a:t>
              </a:r>
              <a:endParaRPr lang="en-CA" sz="4400" b="1" dirty="0">
                <a:solidFill>
                  <a:schemeClr val="bg1"/>
                </a:solidFill>
              </a:endParaRPr>
            </a:p>
            <a:p>
              <a:r>
                <a:rPr lang="en-CA" sz="4400" b="1" dirty="0">
                  <a:solidFill>
                    <a:schemeClr val="bg1"/>
                  </a:solidFill>
                </a:rPr>
                <a:t>Youth: </a:t>
              </a:r>
              <a:r>
                <a:rPr lang="en-CA" sz="4000" b="1" dirty="0">
                  <a:solidFill>
                    <a:schemeClr val="bg1"/>
                  </a:solidFill>
                </a:rPr>
                <a:t>Reimagining Physics Teacher Education for </a:t>
              </a:r>
              <a:r>
                <a:rPr lang="en-CA" sz="4000" b="1" dirty="0" smtClean="0">
                  <a:solidFill>
                    <a:schemeClr val="bg1"/>
                  </a:solidFill>
                </a:rPr>
                <a:t>21</a:t>
              </a:r>
              <a:r>
                <a:rPr lang="en-CA" sz="4000" b="1" baseline="30000" dirty="0" smtClean="0">
                  <a:solidFill>
                    <a:schemeClr val="bg1"/>
                  </a:solidFill>
                </a:rPr>
                <a:t>st</a:t>
              </a:r>
              <a:r>
                <a:rPr lang="en-CA" sz="4000" b="1" dirty="0" smtClean="0">
                  <a:solidFill>
                    <a:schemeClr val="bg1"/>
                  </a:solidFill>
                </a:rPr>
                <a:t> Century </a:t>
              </a:r>
              <a:endParaRPr lang="en-US" sz="4000" b="1" dirty="0" smtClean="0">
                <a:solidFill>
                  <a:schemeClr val="bg1"/>
                </a:solidFill>
              </a:endParaRPr>
            </a:p>
            <a:p>
              <a:pPr>
                <a:spcAft>
                  <a:spcPts val="1200"/>
                </a:spcAft>
              </a:pPr>
              <a:endParaRPr lang="en-US" sz="3200" b="1" dirty="0" smtClean="0">
                <a:solidFill>
                  <a:schemeClr val="bg1"/>
                </a:solidFill>
                <a:latin typeface="Arial" pitchFamily="34" charset="0"/>
                <a:cs typeface="Arial" pitchFamily="34" charset="0"/>
              </a:endParaRPr>
            </a:p>
            <a:p>
              <a:pPr>
                <a:spcAft>
                  <a:spcPts val="1200"/>
                </a:spcAft>
              </a:pPr>
              <a:r>
                <a:rPr lang="en-US" sz="3200" b="1" dirty="0" smtClean="0">
                  <a:solidFill>
                    <a:schemeClr val="bg1"/>
                  </a:solidFill>
                  <a:latin typeface="Arial" pitchFamily="34" charset="0"/>
                  <a:cs typeface="Arial" pitchFamily="34" charset="0"/>
                </a:rPr>
                <a:t>Dr. Marina Milner-Bolotin </a:t>
              </a:r>
              <a:endParaRPr lang="en-US" sz="3200" b="1" dirty="0">
                <a:solidFill>
                  <a:schemeClr val="bg1"/>
                </a:solidFill>
                <a:latin typeface="Arial" pitchFamily="34" charset="0"/>
                <a:cs typeface="Arial" pitchFamily="34" charset="0"/>
              </a:endParaRPr>
            </a:p>
          </p:txBody>
        </p:sp>
      </p:grpSp>
      <p:grpSp>
        <p:nvGrpSpPr>
          <p:cNvPr id="10" name="Group 9"/>
          <p:cNvGrpSpPr/>
          <p:nvPr/>
        </p:nvGrpSpPr>
        <p:grpSpPr>
          <a:xfrm>
            <a:off x="38076694" y="891329"/>
            <a:ext cx="3657600" cy="3657600"/>
            <a:chOff x="38076694" y="891329"/>
            <a:chExt cx="3657600" cy="3657600"/>
          </a:xfrm>
        </p:grpSpPr>
        <p:sp>
          <p:nvSpPr>
            <p:cNvPr id="11" name="Oval 10"/>
            <p:cNvSpPr>
              <a:spLocks/>
            </p:cNvSpPr>
            <p:nvPr/>
          </p:nvSpPr>
          <p:spPr>
            <a:xfrm flipH="1">
              <a:off x="38076694" y="891329"/>
              <a:ext cx="3657600" cy="3657600"/>
            </a:xfrm>
            <a:prstGeom prst="ellipse">
              <a:avLst/>
            </a:prstGeom>
            <a:noFill/>
            <a:ln w="76200" cmpd="sng">
              <a:solidFill>
                <a:srgbClr val="5E8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38076694" y="1571389"/>
              <a:ext cx="3657600" cy="2339102"/>
            </a:xfrm>
            <a:prstGeom prst="rect">
              <a:avLst/>
            </a:prstGeom>
            <a:noFill/>
          </p:spPr>
          <p:txBody>
            <a:bodyPr wrap="square" rtlCol="0">
              <a:spAutoFit/>
            </a:bodyPr>
            <a:lstStyle/>
            <a:p>
              <a:pPr algn="ctr"/>
              <a:r>
                <a:rPr lang="en-US" sz="4000" dirty="0" smtClean="0">
                  <a:solidFill>
                    <a:srgbClr val="5E869F"/>
                  </a:solidFill>
                  <a:latin typeface="Times New Roman"/>
                  <a:cs typeface="Times New Roman"/>
                </a:rPr>
                <a:t>Proudly supported by </a:t>
              </a:r>
              <a:r>
                <a:rPr lang="en-US" sz="6600" dirty="0" smtClean="0">
                  <a:solidFill>
                    <a:srgbClr val="5E869F"/>
                  </a:solidFill>
                  <a:latin typeface="Times New Roman"/>
                  <a:cs typeface="Times New Roman"/>
                </a:rPr>
                <a:t>TLEF</a:t>
              </a:r>
              <a:endParaRPr lang="en-US" sz="6600" dirty="0">
                <a:solidFill>
                  <a:srgbClr val="5E869F"/>
                </a:solidFill>
                <a:latin typeface="Times New Roman"/>
                <a:cs typeface="Times New Roman"/>
              </a:endParaRPr>
            </a:p>
          </p:txBody>
        </p:sp>
      </p:grpSp>
      <p:grpSp>
        <p:nvGrpSpPr>
          <p:cNvPr id="13" name="Group 12"/>
          <p:cNvGrpSpPr/>
          <p:nvPr/>
        </p:nvGrpSpPr>
        <p:grpSpPr>
          <a:xfrm>
            <a:off x="38229094" y="1043729"/>
            <a:ext cx="3657600" cy="3657600"/>
            <a:chOff x="38076694" y="891329"/>
            <a:chExt cx="3657600" cy="3657600"/>
          </a:xfrm>
        </p:grpSpPr>
        <p:sp>
          <p:nvSpPr>
            <p:cNvPr id="14" name="Oval 13"/>
            <p:cNvSpPr>
              <a:spLocks/>
            </p:cNvSpPr>
            <p:nvPr/>
          </p:nvSpPr>
          <p:spPr>
            <a:xfrm flipH="1">
              <a:off x="38076694" y="891329"/>
              <a:ext cx="3657600" cy="3657600"/>
            </a:xfrm>
            <a:prstGeom prst="ellipse">
              <a:avLst/>
            </a:prstGeom>
            <a:noFill/>
            <a:ln w="76200" cmpd="sng">
              <a:solidFill>
                <a:srgbClr val="5E8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38076694" y="1571389"/>
              <a:ext cx="3657600" cy="2339102"/>
            </a:xfrm>
            <a:prstGeom prst="rect">
              <a:avLst/>
            </a:prstGeom>
            <a:noFill/>
          </p:spPr>
          <p:txBody>
            <a:bodyPr wrap="square" rtlCol="0">
              <a:spAutoFit/>
            </a:bodyPr>
            <a:lstStyle/>
            <a:p>
              <a:pPr algn="ctr"/>
              <a:r>
                <a:rPr lang="en-US" sz="4000" dirty="0" smtClean="0">
                  <a:solidFill>
                    <a:srgbClr val="5E869F"/>
                  </a:solidFill>
                  <a:latin typeface="Times New Roman"/>
                  <a:cs typeface="Times New Roman"/>
                </a:rPr>
                <a:t>Proudly supported by </a:t>
              </a:r>
              <a:r>
                <a:rPr lang="en-US" sz="6600" dirty="0" smtClean="0">
                  <a:solidFill>
                    <a:srgbClr val="5E869F"/>
                  </a:solidFill>
                  <a:latin typeface="Times New Roman"/>
                  <a:cs typeface="Times New Roman"/>
                </a:rPr>
                <a:t>TLEF</a:t>
              </a:r>
              <a:endParaRPr lang="en-US" sz="6600" dirty="0">
                <a:solidFill>
                  <a:srgbClr val="5E869F"/>
                </a:solidFill>
                <a:latin typeface="Times New Roman"/>
                <a:cs typeface="Times New Roman"/>
              </a:endParaRPr>
            </a:p>
          </p:txBody>
        </p:sp>
      </p:grpSp>
      <p:pic>
        <p:nvPicPr>
          <p:cNvPr id="1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9475" y="5313553"/>
            <a:ext cx="1017385" cy="1340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4"/>
          <a:stretch>
            <a:fillRect/>
          </a:stretch>
        </p:blipFill>
        <p:spPr>
          <a:xfrm>
            <a:off x="-1" y="5354"/>
            <a:ext cx="5600778" cy="936000"/>
          </a:xfrm>
          <a:prstGeom prst="rect">
            <a:avLst/>
          </a:prstGeom>
          <a:ln>
            <a:solidFill>
              <a:schemeClr val="tx2"/>
            </a:solidFill>
          </a:ln>
        </p:spPr>
      </p:pic>
      <p:pic>
        <p:nvPicPr>
          <p:cNvPr id="9" name="Picture 8"/>
          <p:cNvPicPr>
            <a:picLocks noChangeAspect="1"/>
          </p:cNvPicPr>
          <p:nvPr/>
        </p:nvPicPr>
        <p:blipFill>
          <a:blip r:embed="rId5"/>
          <a:stretch>
            <a:fillRect/>
          </a:stretch>
        </p:blipFill>
        <p:spPr>
          <a:xfrm>
            <a:off x="6219824" y="-7305"/>
            <a:ext cx="2993250" cy="936000"/>
          </a:xfrm>
          <a:prstGeom prst="rect">
            <a:avLst/>
          </a:prstGeom>
          <a:ln>
            <a:solidFill>
              <a:schemeClr val="bg1"/>
            </a:solidFill>
          </a:ln>
        </p:spPr>
      </p:pic>
    </p:spTree>
    <p:extLst>
      <p:ext uri="{BB962C8B-B14F-4D97-AF65-F5344CB8AC3E}">
        <p14:creationId xmlns:p14="http://schemas.microsoft.com/office/powerpoint/2010/main" val="32133182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Western Canada – Lack of Skilled Workers in Trades</a:t>
              </a:r>
              <a:endParaRPr lang="en-US" sz="3200" b="1" dirty="0">
                <a:solidFill>
                  <a:schemeClr val="bg1"/>
                </a:solidFill>
                <a:latin typeface="Arial" pitchFamily="34" charset="0"/>
                <a:cs typeface="Arial" pitchFamily="34" charset="0"/>
              </a:endParaRPr>
            </a:p>
          </p:txBody>
        </p:sp>
      </p:grpSp>
      <p:pic>
        <p:nvPicPr>
          <p:cNvPr id="9" name="Picture 8"/>
          <p:cNvPicPr>
            <a:picLocks noChangeAspect="1"/>
          </p:cNvPicPr>
          <p:nvPr/>
        </p:nvPicPr>
        <p:blipFill>
          <a:blip r:embed="rId2"/>
          <a:stretch>
            <a:fillRect/>
          </a:stretch>
        </p:blipFill>
        <p:spPr>
          <a:xfrm>
            <a:off x="0" y="1527176"/>
            <a:ext cx="6457950" cy="5200650"/>
          </a:xfrm>
          <a:prstGeom prst="flowChartDocument">
            <a:avLst/>
          </a:prstGeom>
        </p:spPr>
      </p:pic>
      <p:sp>
        <p:nvSpPr>
          <p:cNvPr id="10" name="TextBox 9"/>
          <p:cNvSpPr txBox="1"/>
          <p:nvPr/>
        </p:nvSpPr>
        <p:spPr>
          <a:xfrm>
            <a:off x="4313266" y="6095493"/>
            <a:ext cx="4289367" cy="461665"/>
          </a:xfrm>
          <a:prstGeom prst="rect">
            <a:avLst/>
          </a:prstGeom>
          <a:noFill/>
        </p:spPr>
        <p:txBody>
          <a:bodyPr wrap="square" rtlCol="0">
            <a:spAutoFit/>
          </a:bodyPr>
          <a:lstStyle/>
          <a:p>
            <a:r>
              <a:rPr lang="en-CA" sz="2400" dirty="0" smtClean="0"/>
              <a:t>Globe and Mail, April 30, 2014</a:t>
            </a:r>
            <a:endParaRPr lang="en-CA" sz="2400" dirty="0"/>
          </a:p>
        </p:txBody>
      </p:sp>
      <p:sp>
        <p:nvSpPr>
          <p:cNvPr id="2" name="TextBox 1"/>
          <p:cNvSpPr txBox="1"/>
          <p:nvPr/>
        </p:nvSpPr>
        <p:spPr>
          <a:xfrm>
            <a:off x="6662059" y="2369974"/>
            <a:ext cx="2258007" cy="2554545"/>
          </a:xfrm>
          <a:prstGeom prst="rect">
            <a:avLst/>
          </a:prstGeom>
          <a:noFill/>
        </p:spPr>
        <p:txBody>
          <a:bodyPr wrap="square" rtlCol="0">
            <a:spAutoFit/>
          </a:bodyPr>
          <a:lstStyle/>
          <a:p>
            <a:r>
              <a:rPr lang="en-CA" sz="3200" i="1" dirty="0" smtClean="0"/>
              <a:t>Controversy over Foreign Skilled Workers Program</a:t>
            </a:r>
            <a:endParaRPr lang="en-CA" sz="3200" i="1" dirty="0"/>
          </a:p>
        </p:txBody>
      </p:sp>
    </p:spTree>
    <p:extLst>
      <p:ext uri="{BB962C8B-B14F-4D97-AF65-F5344CB8AC3E}">
        <p14:creationId xmlns:p14="http://schemas.microsoft.com/office/powerpoint/2010/main" val="32417856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Canadian Report Card</a:t>
              </a:r>
              <a:endParaRPr lang="en-US" sz="3200" b="1" dirty="0">
                <a:solidFill>
                  <a:schemeClr val="bg1"/>
                </a:solidFill>
                <a:latin typeface="Arial" pitchFamily="34" charset="0"/>
                <a:cs typeface="Arial" pitchFamily="34" charset="0"/>
              </a:endParaRPr>
            </a:p>
          </p:txBody>
        </p:sp>
      </p:grpSp>
      <p:pic>
        <p:nvPicPr>
          <p:cNvPr id="3" name="Picture 2"/>
          <p:cNvPicPr>
            <a:picLocks noChangeAspect="1"/>
          </p:cNvPicPr>
          <p:nvPr/>
        </p:nvPicPr>
        <p:blipFill>
          <a:blip r:embed="rId2"/>
          <a:stretch>
            <a:fillRect/>
          </a:stretch>
        </p:blipFill>
        <p:spPr>
          <a:xfrm>
            <a:off x="123243" y="2155275"/>
            <a:ext cx="8816163" cy="4021591"/>
          </a:xfrm>
          <a:prstGeom prst="rect">
            <a:avLst/>
          </a:prstGeom>
        </p:spPr>
      </p:pic>
    </p:spTree>
    <p:extLst>
      <p:ext uri="{BB962C8B-B14F-4D97-AF65-F5344CB8AC3E}">
        <p14:creationId xmlns:p14="http://schemas.microsoft.com/office/powerpoint/2010/main" val="9925855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Gender Gaps in STEM Education &amp; Employment</a:t>
              </a:r>
              <a:endParaRPr lang="en-US" sz="3200" b="1" dirty="0">
                <a:solidFill>
                  <a:schemeClr val="bg1"/>
                </a:solidFill>
                <a:latin typeface="Arial" pitchFamily="34" charset="0"/>
                <a:cs typeface="Arial" pitchFamily="34" charset="0"/>
              </a:endParaRPr>
            </a:p>
          </p:txBody>
        </p:sp>
      </p:grpSp>
      <p:pic>
        <p:nvPicPr>
          <p:cNvPr id="8" name="Picture 7"/>
          <p:cNvPicPr>
            <a:picLocks noChangeAspect="1"/>
          </p:cNvPicPr>
          <p:nvPr/>
        </p:nvPicPr>
        <p:blipFill>
          <a:blip r:embed="rId2"/>
          <a:stretch>
            <a:fillRect/>
          </a:stretch>
        </p:blipFill>
        <p:spPr>
          <a:xfrm>
            <a:off x="37321" y="1824037"/>
            <a:ext cx="8938416" cy="4334167"/>
          </a:xfrm>
          <a:prstGeom prst="rect">
            <a:avLst/>
          </a:prstGeom>
        </p:spPr>
      </p:pic>
    </p:spTree>
    <p:extLst>
      <p:ext uri="{BB962C8B-B14F-4D97-AF65-F5344CB8AC3E}">
        <p14:creationId xmlns:p14="http://schemas.microsoft.com/office/powerpoint/2010/main" val="2118082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Gender Gaps in STEM Education &amp; Employment</a:t>
              </a:r>
              <a:endParaRPr lang="en-US" sz="3200" b="1" dirty="0">
                <a:solidFill>
                  <a:schemeClr val="bg1"/>
                </a:solidFill>
                <a:latin typeface="Arial" pitchFamily="34" charset="0"/>
                <a:cs typeface="Arial" pitchFamily="34" charset="0"/>
              </a:endParaRPr>
            </a:p>
          </p:txBody>
        </p:sp>
      </p:grpSp>
      <p:pic>
        <p:nvPicPr>
          <p:cNvPr id="2" name="Picture 1"/>
          <p:cNvPicPr>
            <a:picLocks noChangeAspect="1"/>
          </p:cNvPicPr>
          <p:nvPr/>
        </p:nvPicPr>
        <p:blipFill>
          <a:blip r:embed="rId2"/>
          <a:stretch>
            <a:fillRect/>
          </a:stretch>
        </p:blipFill>
        <p:spPr>
          <a:xfrm>
            <a:off x="160371" y="1693921"/>
            <a:ext cx="8853002" cy="5052113"/>
          </a:xfrm>
          <a:prstGeom prst="rect">
            <a:avLst/>
          </a:prstGeom>
        </p:spPr>
      </p:pic>
    </p:spTree>
    <p:extLst>
      <p:ext uri="{BB962C8B-B14F-4D97-AF65-F5344CB8AC3E}">
        <p14:creationId xmlns:p14="http://schemas.microsoft.com/office/powerpoint/2010/main" val="32958767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249" y="2009330"/>
            <a:ext cx="8811490" cy="4525963"/>
          </a:xfrm>
        </p:spPr>
        <p:txBody>
          <a:bodyPr>
            <a:normAutofit/>
          </a:bodyPr>
          <a:lstStyle/>
          <a:p>
            <a:pPr marL="514350" indent="-514350">
              <a:buFont typeface="+mj-lt"/>
              <a:buAutoNum type="arabicPeriod"/>
            </a:pPr>
            <a:r>
              <a:rPr lang="en-CA" dirty="0">
                <a:solidFill>
                  <a:schemeClr val="bg1">
                    <a:lumMod val="65000"/>
                  </a:schemeClr>
                </a:solidFill>
              </a:rPr>
              <a:t>Introduction: Why should </a:t>
            </a:r>
            <a:r>
              <a:rPr lang="en-CA" dirty="0" smtClean="0">
                <a:solidFill>
                  <a:schemeClr val="bg1">
                    <a:lumMod val="65000"/>
                  </a:schemeClr>
                </a:solidFill>
              </a:rPr>
              <a:t>we </a:t>
            </a:r>
            <a:r>
              <a:rPr lang="en-CA" dirty="0">
                <a:solidFill>
                  <a:schemeClr val="bg1">
                    <a:lumMod val="65000"/>
                  </a:schemeClr>
                </a:solidFill>
              </a:rPr>
              <a:t>care?</a:t>
            </a:r>
          </a:p>
          <a:p>
            <a:pPr marL="514350" indent="-514350">
              <a:buFont typeface="+mj-lt"/>
              <a:buAutoNum type="arabicPeriod"/>
            </a:pPr>
            <a:r>
              <a:rPr lang="en-CA" dirty="0" smtClean="0">
                <a:solidFill>
                  <a:srgbClr val="FF0000"/>
                </a:solidFill>
              </a:rPr>
              <a:t>Introduction: How do we engage our students?</a:t>
            </a:r>
          </a:p>
          <a:p>
            <a:pPr marL="914400" lvl="1" indent="-514350">
              <a:buAutoNum type="alphaLcPeriod"/>
            </a:pPr>
            <a:r>
              <a:rPr lang="en-CA" dirty="0" smtClean="0"/>
              <a:t>The value of </a:t>
            </a:r>
            <a:r>
              <a:rPr lang="en-CA" dirty="0" smtClean="0">
                <a:solidFill>
                  <a:srgbClr val="FF0000"/>
                </a:solidFill>
              </a:rPr>
              <a:t>meaningful STEM engagement</a:t>
            </a:r>
            <a:endParaRPr lang="en-CA" dirty="0" smtClean="0"/>
          </a:p>
          <a:p>
            <a:pPr marL="914400" lvl="1" indent="-514350">
              <a:buAutoNum type="alphaLcPeriod"/>
            </a:pPr>
            <a:r>
              <a:rPr lang="en-CA" dirty="0" smtClean="0"/>
              <a:t>What happens if we </a:t>
            </a:r>
            <a:r>
              <a:rPr lang="en-CA" dirty="0" smtClean="0">
                <a:solidFill>
                  <a:srgbClr val="FF0000"/>
                </a:solidFill>
              </a:rPr>
              <a:t>fail to </a:t>
            </a:r>
            <a:r>
              <a:rPr lang="en-CA" dirty="0">
                <a:solidFill>
                  <a:srgbClr val="FF0000"/>
                </a:solidFill>
              </a:rPr>
              <a:t>engage </a:t>
            </a:r>
            <a:r>
              <a:rPr lang="en-CA" dirty="0" smtClean="0"/>
              <a:t>them meaningfully</a:t>
            </a:r>
          </a:p>
          <a:p>
            <a:pPr marL="400050" lvl="1" indent="0">
              <a:buNone/>
            </a:pPr>
            <a:r>
              <a:rPr lang="en-CA" dirty="0" smtClean="0"/>
              <a:t>c.    Why </a:t>
            </a:r>
            <a:r>
              <a:rPr lang="en-CA" dirty="0" smtClean="0">
                <a:solidFill>
                  <a:srgbClr val="FF0000"/>
                </a:solidFill>
              </a:rPr>
              <a:t>teacher education matters</a:t>
            </a:r>
          </a:p>
          <a:p>
            <a:pPr marL="514350" indent="-514350">
              <a:buFont typeface="+mj-lt"/>
              <a:buAutoNum type="arabicPeriod"/>
            </a:pPr>
            <a:r>
              <a:rPr lang="en-CA" dirty="0">
                <a:solidFill>
                  <a:schemeClr val="bg1">
                    <a:lumMod val="65000"/>
                  </a:schemeClr>
                </a:solidFill>
              </a:rPr>
              <a:t>Reimagining </a:t>
            </a:r>
            <a:r>
              <a:rPr lang="en-CA" dirty="0" smtClean="0">
                <a:solidFill>
                  <a:schemeClr val="bg1">
                    <a:lumMod val="65000"/>
                  </a:schemeClr>
                </a:solidFill>
              </a:rPr>
              <a:t>physics </a:t>
            </a:r>
            <a:r>
              <a:rPr lang="en-CA" dirty="0">
                <a:solidFill>
                  <a:schemeClr val="bg1">
                    <a:lumMod val="65000"/>
                  </a:schemeClr>
                </a:solidFill>
              </a:rPr>
              <a:t>teacher education</a:t>
            </a:r>
          </a:p>
          <a:p>
            <a:pPr marL="514350" indent="-514350">
              <a:buFont typeface="+mj-lt"/>
              <a:buAutoNum type="arabicPeriod"/>
            </a:pPr>
            <a:r>
              <a:rPr lang="en-CA" dirty="0" smtClean="0">
                <a:solidFill>
                  <a:schemeClr val="bg1">
                    <a:lumMod val="65000"/>
                  </a:schemeClr>
                </a:solidFill>
              </a:rPr>
              <a:t>Summary: What is next</a:t>
            </a:r>
          </a:p>
          <a:p>
            <a:pPr marL="514350" indent="-514350">
              <a:buFont typeface="+mj-lt"/>
              <a:buAutoNum type="arabicPeriod"/>
            </a:pPr>
            <a:endParaRPr lang="en-CA" dirty="0"/>
          </a:p>
          <a:p>
            <a:pPr marL="514350" indent="-514350">
              <a:buFont typeface="+mj-lt"/>
              <a:buAutoNum type="arabicPeriod"/>
            </a:pPr>
            <a:endParaRPr lang="en-CA" dirty="0" smtClean="0"/>
          </a:p>
          <a:p>
            <a:pPr marL="514350" indent="-514350">
              <a:buFont typeface="+mj-lt"/>
              <a:buAutoNum type="arabicPeriod"/>
            </a:pPr>
            <a:endParaRPr lang="en-CA" dirty="0"/>
          </a:p>
        </p:txBody>
      </p:sp>
      <p:grpSp>
        <p:nvGrpSpPr>
          <p:cNvPr id="4" name="Group 3"/>
          <p:cNvGrpSpPr/>
          <p:nvPr/>
        </p:nvGrpSpPr>
        <p:grpSpPr>
          <a:xfrm>
            <a:off x="0" y="1"/>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How do we engage our students?</a:t>
              </a:r>
              <a:endParaRPr lang="en-US" sz="3200" b="1" dirty="0">
                <a:solidFill>
                  <a:schemeClr val="bg1"/>
                </a:solidFill>
                <a:latin typeface="Arial" pitchFamily="34" charset="0"/>
                <a:cs typeface="Arial" pitchFamily="34" charset="0"/>
              </a:endParaRPr>
            </a:p>
          </p:txBody>
        </p:sp>
      </p:grpSp>
      <p:sp>
        <p:nvSpPr>
          <p:cNvPr id="8" name="Rectangle 15"/>
          <p:cNvSpPr>
            <a:spLocks noChangeArrowheads="1"/>
          </p:cNvSpPr>
          <p:nvPr/>
        </p:nvSpPr>
        <p:spPr bwMode="auto">
          <a:xfrm>
            <a:off x="266249" y="223838"/>
            <a:ext cx="1239462"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400" b="1" dirty="0" smtClean="0">
                <a:solidFill>
                  <a:schemeClr val="bg1"/>
                </a:solidFill>
                <a:latin typeface="Arial" pitchFamily="34" charset="0"/>
                <a:cs typeface="Arial" pitchFamily="34" charset="0"/>
              </a:rPr>
              <a:t>2.</a:t>
            </a:r>
            <a:endParaRPr lang="en-US" sz="36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795819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595438" y="223838"/>
              <a:ext cx="7548561"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dirty="0" smtClean="0">
                  <a:solidFill>
                    <a:schemeClr val="bg1"/>
                  </a:solidFill>
                  <a:latin typeface="Arial" pitchFamily="34" charset="0"/>
                  <a:cs typeface="Arial" pitchFamily="34" charset="0"/>
                </a:rPr>
                <a:t>Intro: Why are our students disengaged from STEM?</a:t>
              </a:r>
              <a:endParaRPr lang="en-US" sz="2800" b="1" dirty="0">
                <a:solidFill>
                  <a:schemeClr val="bg1"/>
                </a:solidFill>
                <a:latin typeface="Arial" pitchFamily="34" charset="0"/>
                <a:cs typeface="Arial" pitchFamily="34" charset="0"/>
              </a:endParaRPr>
            </a:p>
          </p:txBody>
        </p:sp>
      </p:grpSp>
      <p:pic>
        <p:nvPicPr>
          <p:cNvPr id="5" name="Picture 4"/>
          <p:cNvPicPr>
            <a:picLocks noChangeAspect="1"/>
          </p:cNvPicPr>
          <p:nvPr/>
        </p:nvPicPr>
        <p:blipFill rotWithShape="1">
          <a:blip r:embed="rId3"/>
          <a:srcRect l="3009" r="51374"/>
          <a:stretch/>
        </p:blipFill>
        <p:spPr>
          <a:xfrm>
            <a:off x="266011" y="1660175"/>
            <a:ext cx="3923607" cy="2057400"/>
          </a:xfrm>
          <a:prstGeom prst="rect">
            <a:avLst/>
          </a:prstGeom>
        </p:spPr>
      </p:pic>
      <p:pic>
        <p:nvPicPr>
          <p:cNvPr id="3" name="Picture 2"/>
          <p:cNvPicPr>
            <a:picLocks noChangeAspect="1"/>
          </p:cNvPicPr>
          <p:nvPr/>
        </p:nvPicPr>
        <p:blipFill>
          <a:blip r:embed="rId4"/>
          <a:stretch>
            <a:fillRect/>
          </a:stretch>
        </p:blipFill>
        <p:spPr>
          <a:xfrm>
            <a:off x="5436524" y="1670161"/>
            <a:ext cx="3341715" cy="5017052"/>
          </a:xfrm>
          <a:prstGeom prst="rect">
            <a:avLst/>
          </a:prstGeom>
        </p:spPr>
      </p:pic>
      <p:pic>
        <p:nvPicPr>
          <p:cNvPr id="6" name="Picture 5"/>
          <p:cNvPicPr>
            <a:picLocks noChangeAspect="1"/>
          </p:cNvPicPr>
          <p:nvPr/>
        </p:nvPicPr>
        <p:blipFill>
          <a:blip r:embed="rId5"/>
          <a:stretch>
            <a:fillRect/>
          </a:stretch>
        </p:blipFill>
        <p:spPr>
          <a:xfrm>
            <a:off x="266011" y="3717575"/>
            <a:ext cx="3152775" cy="1390650"/>
          </a:xfrm>
          <a:prstGeom prst="rect">
            <a:avLst/>
          </a:prstGeom>
        </p:spPr>
      </p:pic>
      <p:sp>
        <p:nvSpPr>
          <p:cNvPr id="7" name="Rectangle 6"/>
          <p:cNvSpPr/>
          <p:nvPr/>
        </p:nvSpPr>
        <p:spPr>
          <a:xfrm>
            <a:off x="266011" y="5281982"/>
            <a:ext cx="4364336" cy="646331"/>
          </a:xfrm>
          <a:prstGeom prst="rect">
            <a:avLst/>
          </a:prstGeom>
        </p:spPr>
        <p:txBody>
          <a:bodyPr wrap="none">
            <a:spAutoFit/>
          </a:bodyPr>
          <a:lstStyle/>
          <a:p>
            <a:r>
              <a:rPr lang="en-CA" sz="3600" dirty="0"/>
              <a:t>http://www.oecd.org/</a:t>
            </a:r>
          </a:p>
        </p:txBody>
      </p:sp>
      <p:pic>
        <p:nvPicPr>
          <p:cNvPr id="14" name="Picture 2" descr="https://encrypted-tbn2.gstatic.com/images?q=tbn:ANd9GcRYnlF6rPV4f_BrYbOftlw3YBC2s-wu5rs50WIHdNJyWd2zA8pL4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53939" y="1723170"/>
            <a:ext cx="828000" cy="55602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5" name="Picture 4" descr="Flag of Poland.sv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1836" y="1749673"/>
            <a:ext cx="828000" cy="5175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6" name="Picture 15"/>
          <p:cNvPicPr>
            <a:picLocks noChangeAspect="1"/>
          </p:cNvPicPr>
          <p:nvPr/>
        </p:nvPicPr>
        <p:blipFill>
          <a:blip r:embed="rId8"/>
          <a:stretch>
            <a:fillRect/>
          </a:stretch>
        </p:blipFill>
        <p:spPr>
          <a:xfrm>
            <a:off x="7788607" y="2398645"/>
            <a:ext cx="864000" cy="534458"/>
          </a:xfrm>
          <a:prstGeom prst="rect">
            <a:avLst/>
          </a:prstGeom>
          <a:ln>
            <a:solidFill>
              <a:schemeClr val="tx1"/>
            </a:solidFill>
          </a:ln>
        </p:spPr>
      </p:pic>
    </p:spTree>
    <p:extLst>
      <p:ext uri="{BB962C8B-B14F-4D97-AF65-F5344CB8AC3E}">
        <p14:creationId xmlns:p14="http://schemas.microsoft.com/office/powerpoint/2010/main" val="6781995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595438" y="223838"/>
              <a:ext cx="7548561"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dirty="0" smtClean="0">
                  <a:solidFill>
                    <a:schemeClr val="bg1"/>
                  </a:solidFill>
                  <a:latin typeface="Arial" pitchFamily="34" charset="0"/>
                  <a:cs typeface="Arial" pitchFamily="34" charset="0"/>
                </a:rPr>
                <a:t>Amanda Ripley: The Smartest Kids in the World… </a:t>
              </a:r>
              <a:endParaRPr lang="en-US" sz="2800" b="1" dirty="0">
                <a:solidFill>
                  <a:schemeClr val="bg1"/>
                </a:solidFill>
                <a:latin typeface="Arial" pitchFamily="34" charset="0"/>
                <a:cs typeface="Arial" pitchFamily="34" charset="0"/>
              </a:endParaRPr>
            </a:p>
          </p:txBody>
        </p:sp>
      </p:grpSp>
      <p:pic>
        <p:nvPicPr>
          <p:cNvPr id="2" name="Picture 1">
            <a:hlinkClick r:id="rId3"/>
          </p:cNvPr>
          <p:cNvPicPr>
            <a:picLocks noChangeAspect="1"/>
          </p:cNvPicPr>
          <p:nvPr/>
        </p:nvPicPr>
        <p:blipFill>
          <a:blip r:embed="rId4"/>
          <a:stretch>
            <a:fillRect/>
          </a:stretch>
        </p:blipFill>
        <p:spPr>
          <a:xfrm>
            <a:off x="1031837" y="1527175"/>
            <a:ext cx="7436302" cy="5194098"/>
          </a:xfrm>
          <a:prstGeom prst="rect">
            <a:avLst/>
          </a:prstGeom>
        </p:spPr>
      </p:pic>
    </p:spTree>
    <p:extLst>
      <p:ext uri="{BB962C8B-B14F-4D97-AF65-F5344CB8AC3E}">
        <p14:creationId xmlns:p14="http://schemas.microsoft.com/office/powerpoint/2010/main" val="36884096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595438" y="223838"/>
              <a:ext cx="7548561"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dirty="0" smtClean="0">
                  <a:solidFill>
                    <a:schemeClr val="bg1"/>
                  </a:solidFill>
                  <a:latin typeface="Arial" pitchFamily="34" charset="0"/>
                  <a:cs typeface="Arial" pitchFamily="34" charset="0"/>
                </a:rPr>
                <a:t>Some Ideas from the Book</a:t>
              </a:r>
              <a:endParaRPr lang="en-US" sz="2800" b="1" dirty="0">
                <a:solidFill>
                  <a:schemeClr val="bg1"/>
                </a:solidFill>
                <a:latin typeface="Arial" pitchFamily="34" charset="0"/>
                <a:cs typeface="Arial" pitchFamily="34" charset="0"/>
              </a:endParaRPr>
            </a:p>
          </p:txBody>
        </p:sp>
      </p:grpSp>
      <p:sp>
        <p:nvSpPr>
          <p:cNvPr id="2" name="TextBox 1"/>
          <p:cNvSpPr txBox="1"/>
          <p:nvPr/>
        </p:nvSpPr>
        <p:spPr>
          <a:xfrm>
            <a:off x="355976" y="1527175"/>
            <a:ext cx="8538642" cy="5509200"/>
          </a:xfrm>
          <a:prstGeom prst="rect">
            <a:avLst/>
          </a:prstGeom>
          <a:noFill/>
        </p:spPr>
        <p:txBody>
          <a:bodyPr wrap="square" rtlCol="0">
            <a:spAutoFit/>
          </a:bodyPr>
          <a:lstStyle/>
          <a:p>
            <a:pPr marL="342900" indent="-342900">
              <a:lnSpc>
                <a:spcPct val="150000"/>
              </a:lnSpc>
              <a:buAutoNum type="arabicPeriod"/>
            </a:pPr>
            <a:r>
              <a:rPr lang="en-CA" sz="3200" dirty="0" smtClean="0"/>
              <a:t>Rigour for students and for </a:t>
            </a:r>
            <a:r>
              <a:rPr lang="en-CA" sz="3200" b="1" dirty="0" smtClean="0">
                <a:solidFill>
                  <a:srgbClr val="FF0000"/>
                </a:solidFill>
              </a:rPr>
              <a:t>teachers: </a:t>
            </a:r>
            <a:r>
              <a:rPr lang="en-CA" sz="3200" dirty="0" smtClean="0"/>
              <a:t>doing work worth doing</a:t>
            </a:r>
          </a:p>
          <a:p>
            <a:pPr marL="342900" indent="-342900">
              <a:lnSpc>
                <a:spcPct val="150000"/>
              </a:lnSpc>
              <a:buAutoNum type="arabicPeriod"/>
            </a:pPr>
            <a:r>
              <a:rPr lang="en-CA" sz="3200" dirty="0" smtClean="0"/>
              <a:t>Getting </a:t>
            </a:r>
            <a:r>
              <a:rPr lang="en-CA" sz="3200" b="1" dirty="0" smtClean="0">
                <a:solidFill>
                  <a:srgbClr val="FF0000"/>
                </a:solidFill>
              </a:rPr>
              <a:t>used to productive failure</a:t>
            </a:r>
          </a:p>
          <a:p>
            <a:pPr marL="342900" indent="-342900">
              <a:lnSpc>
                <a:spcPct val="150000"/>
              </a:lnSpc>
              <a:buAutoNum type="arabicPeriod"/>
            </a:pPr>
            <a:r>
              <a:rPr lang="en-CA" sz="3200" dirty="0" smtClean="0"/>
              <a:t>Giving meaningful praise that is earned</a:t>
            </a:r>
          </a:p>
          <a:p>
            <a:pPr marL="342900" indent="-342900">
              <a:lnSpc>
                <a:spcPct val="150000"/>
              </a:lnSpc>
              <a:buAutoNum type="arabicPeriod"/>
            </a:pPr>
            <a:r>
              <a:rPr lang="en-CA" sz="3200" dirty="0" smtClean="0"/>
              <a:t>Teachers’ quality is vital             into prestige</a:t>
            </a:r>
            <a:endParaRPr lang="en-CA" sz="3200" b="1" dirty="0" smtClean="0"/>
          </a:p>
          <a:p>
            <a:pPr marL="342900" indent="-342900">
              <a:lnSpc>
                <a:spcPct val="150000"/>
              </a:lnSpc>
              <a:buAutoNum type="arabicPeriod"/>
            </a:pPr>
            <a:r>
              <a:rPr lang="en-CA" sz="3200" dirty="0"/>
              <a:t>Teachers’ </a:t>
            </a:r>
            <a:r>
              <a:rPr lang="en-CA" sz="3200" b="1" dirty="0" smtClean="0">
                <a:solidFill>
                  <a:srgbClr val="FF0000"/>
                </a:solidFill>
              </a:rPr>
              <a:t>life long learning </a:t>
            </a:r>
            <a:r>
              <a:rPr lang="en-CA" sz="3200" dirty="0" smtClean="0"/>
              <a:t>and support</a:t>
            </a:r>
          </a:p>
          <a:p>
            <a:endParaRPr lang="en-CA" sz="3200" dirty="0" smtClean="0"/>
          </a:p>
          <a:p>
            <a:pPr marL="342900" indent="-342900">
              <a:buAutoNum type="arabicPeriod"/>
            </a:pPr>
            <a:endParaRPr lang="en-CA" sz="3200" dirty="0"/>
          </a:p>
        </p:txBody>
      </p:sp>
      <p:sp>
        <p:nvSpPr>
          <p:cNvPr id="8" name="AutoShape 8" descr="http://upload.wikimedia.org/wikipedia/commons/b/bc/Flag_of_Finland.sv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4" name="Right Arrow 3"/>
          <p:cNvSpPr/>
          <p:nvPr/>
        </p:nvSpPr>
        <p:spPr>
          <a:xfrm>
            <a:off x="4987636" y="4638501"/>
            <a:ext cx="681644" cy="53201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40603132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595438" y="223838"/>
              <a:ext cx="7548561"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dirty="0" smtClean="0">
                  <a:solidFill>
                    <a:schemeClr val="bg1"/>
                  </a:solidFill>
                  <a:latin typeface="Arial" pitchFamily="34" charset="0"/>
                  <a:cs typeface="Arial" pitchFamily="34" charset="0"/>
                </a:rPr>
                <a:t>STEM Engagement across the World</a:t>
              </a:r>
              <a:endParaRPr lang="en-US" sz="2800" b="1" dirty="0">
                <a:solidFill>
                  <a:schemeClr val="bg1"/>
                </a:solidFill>
                <a:latin typeface="Arial" pitchFamily="34" charset="0"/>
                <a:cs typeface="Arial" pitchFamily="34" charset="0"/>
              </a:endParaRPr>
            </a:p>
          </p:txBody>
        </p:sp>
      </p:grpSp>
      <p:pic>
        <p:nvPicPr>
          <p:cNvPr id="2" name="Picture 1">
            <a:hlinkClick r:id="rId3"/>
          </p:cNvPr>
          <p:cNvPicPr>
            <a:picLocks noChangeAspect="1"/>
          </p:cNvPicPr>
          <p:nvPr/>
        </p:nvPicPr>
        <p:blipFill>
          <a:blip r:embed="rId4"/>
          <a:stretch>
            <a:fillRect/>
          </a:stretch>
        </p:blipFill>
        <p:spPr>
          <a:xfrm>
            <a:off x="1017851" y="1525588"/>
            <a:ext cx="7523624" cy="5199788"/>
          </a:xfrm>
          <a:prstGeom prst="rect">
            <a:avLst/>
          </a:prstGeom>
        </p:spPr>
      </p:pic>
    </p:spTree>
    <p:extLst>
      <p:ext uri="{BB962C8B-B14F-4D97-AF65-F5344CB8AC3E}">
        <p14:creationId xmlns:p14="http://schemas.microsoft.com/office/powerpoint/2010/main" val="1076377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a:bodyPr>
          <a:lstStyle/>
          <a:p>
            <a:r>
              <a:rPr lang="en-CA" sz="4800" b="1" dirty="0" smtClean="0">
                <a:latin typeface="Arial" pitchFamily="34" charset="0"/>
                <a:cs typeface="Arial" pitchFamily="34" charset="0"/>
              </a:rPr>
              <a:t>PISA 2012 Results</a:t>
            </a:r>
            <a:endParaRPr lang="en-CA" sz="4800" b="1" dirty="0">
              <a:latin typeface="Arial" pitchFamily="34" charset="0"/>
              <a:cs typeface="Arial" pitchFamily="34"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799" y="980728"/>
            <a:ext cx="7552402" cy="54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506334" y="6413266"/>
            <a:ext cx="4131332" cy="461665"/>
          </a:xfrm>
          <a:prstGeom prst="rect">
            <a:avLst/>
          </a:prstGeom>
          <a:noFill/>
        </p:spPr>
        <p:txBody>
          <a:bodyPr wrap="square" rtlCol="0">
            <a:spAutoFit/>
          </a:bodyPr>
          <a:lstStyle/>
          <a:p>
            <a:pPr algn="ctr"/>
            <a:r>
              <a:rPr lang="en-CA" sz="2400" b="1" dirty="0" smtClean="0">
                <a:latin typeface="Arial" pitchFamily="34" charset="0"/>
                <a:cs typeface="Arial" pitchFamily="34" charset="0"/>
              </a:rPr>
              <a:t>[OECD, PISA 2012 Results]</a:t>
            </a:r>
            <a:endParaRPr lang="en-CA" sz="2400" b="1" dirty="0">
              <a:latin typeface="Arial" pitchFamily="34" charset="0"/>
              <a:cs typeface="Arial" pitchFamily="34" charset="0"/>
            </a:endParaRPr>
          </a:p>
        </p:txBody>
      </p:sp>
    </p:spTree>
    <p:extLst>
      <p:ext uri="{BB962C8B-B14F-4D97-AF65-F5344CB8AC3E}">
        <p14:creationId xmlns:p14="http://schemas.microsoft.com/office/powerpoint/2010/main" val="4636491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200" b="1" dirty="0" smtClean="0">
                  <a:solidFill>
                    <a:schemeClr val="bg1"/>
                  </a:solidFill>
                  <a:latin typeface="Arial" pitchFamily="34" charset="0"/>
                  <a:cs typeface="Arial" pitchFamily="34" charset="0"/>
                </a:rPr>
                <a:t>Supported by UBC Teaching &amp; Learning Enhancement Fund </a:t>
              </a:r>
              <a:endParaRPr lang="en-US" sz="2400" b="1" dirty="0">
                <a:solidFill>
                  <a:schemeClr val="bg1"/>
                </a:solidFill>
                <a:latin typeface="Arial" pitchFamily="34" charset="0"/>
                <a:cs typeface="Arial" pitchFamily="34" charset="0"/>
              </a:endParaRPr>
            </a:p>
          </p:txBody>
        </p:sp>
      </p:grpSp>
      <p:pic>
        <p:nvPicPr>
          <p:cNvPr id="14339" name="Picture 3">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407" t="15624" r="14861" b="13165"/>
          <a:stretch/>
        </p:blipFill>
        <p:spPr bwMode="auto">
          <a:xfrm>
            <a:off x="219660" y="1671142"/>
            <a:ext cx="8226071" cy="4591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0" y="5010461"/>
            <a:ext cx="4538751" cy="1384995"/>
          </a:xfrm>
          <a:prstGeom prst="rect">
            <a:avLst/>
          </a:prstGeom>
          <a:solidFill>
            <a:schemeClr val="bg1"/>
          </a:solidFill>
        </p:spPr>
        <p:txBody>
          <a:bodyPr wrap="square" rtlCol="0">
            <a:spAutoFit/>
          </a:bodyPr>
          <a:lstStyle/>
          <a:p>
            <a:pPr lvl="1"/>
            <a:r>
              <a:rPr lang="en-CA" sz="2800" b="1" dirty="0" smtClean="0">
                <a:latin typeface="Arial" pitchFamily="34" charset="0"/>
                <a:cs typeface="Arial" pitchFamily="34" charset="0"/>
              </a:rPr>
              <a:t>Generously supported by UBC TLEF 2012-2015: $151, 000</a:t>
            </a:r>
            <a:endParaRPr lang="en-CA" sz="2800" b="1" dirty="0">
              <a:latin typeface="Arial" pitchFamily="34" charset="0"/>
              <a:cs typeface="Arial" pitchFamily="34" charset="0"/>
            </a:endParaRPr>
          </a:p>
        </p:txBody>
      </p:sp>
      <p:pic>
        <p:nvPicPr>
          <p:cNvPr id="8" name="Picture 3">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2372" y="2830798"/>
            <a:ext cx="4675280" cy="3365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48710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595438" y="223838"/>
              <a:ext cx="7548561"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dirty="0" smtClean="0">
                  <a:solidFill>
                    <a:schemeClr val="bg1"/>
                  </a:solidFill>
                  <a:latin typeface="Arial" pitchFamily="34" charset="0"/>
                  <a:cs typeface="Arial" pitchFamily="34" charset="0"/>
                </a:rPr>
                <a:t>Example of a PISA Question</a:t>
              </a:r>
              <a:endParaRPr lang="en-US" sz="2800" b="1" dirty="0">
                <a:solidFill>
                  <a:schemeClr val="bg1"/>
                </a:solidFill>
                <a:latin typeface="Arial" pitchFamily="34" charset="0"/>
                <a:cs typeface="Arial" pitchFamily="34" charset="0"/>
              </a:endParaRPr>
            </a:p>
          </p:txBody>
        </p:sp>
      </p:grpSp>
      <p:pic>
        <p:nvPicPr>
          <p:cNvPr id="4" name="Picture 3">
            <a:hlinkClick r:id="rId3"/>
          </p:cNvPr>
          <p:cNvPicPr>
            <a:picLocks noChangeAspect="1"/>
          </p:cNvPicPr>
          <p:nvPr/>
        </p:nvPicPr>
        <p:blipFill>
          <a:blip r:embed="rId4"/>
          <a:stretch>
            <a:fillRect/>
          </a:stretch>
        </p:blipFill>
        <p:spPr>
          <a:xfrm>
            <a:off x="809593" y="1527175"/>
            <a:ext cx="7908560" cy="5330825"/>
          </a:xfrm>
          <a:prstGeom prst="rect">
            <a:avLst/>
          </a:prstGeom>
        </p:spPr>
      </p:pic>
    </p:spTree>
    <p:extLst>
      <p:ext uri="{BB962C8B-B14F-4D97-AF65-F5344CB8AC3E}">
        <p14:creationId xmlns:p14="http://schemas.microsoft.com/office/powerpoint/2010/main" val="28981672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595438" y="223838"/>
              <a:ext cx="7548561"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dirty="0" smtClean="0">
                  <a:solidFill>
                    <a:schemeClr val="bg1"/>
                  </a:solidFill>
                  <a:latin typeface="Arial" pitchFamily="34" charset="0"/>
                  <a:cs typeface="Arial" pitchFamily="34" charset="0"/>
                </a:rPr>
                <a:t>Example of a PISA Question</a:t>
              </a:r>
              <a:endParaRPr lang="en-US" sz="2800" b="1" dirty="0">
                <a:solidFill>
                  <a:schemeClr val="bg1"/>
                </a:solidFill>
                <a:latin typeface="Arial" pitchFamily="34" charset="0"/>
                <a:cs typeface="Arial" pitchFamily="34" charset="0"/>
              </a:endParaRPr>
            </a:p>
          </p:txBody>
        </p:sp>
      </p:grpSp>
      <p:pic>
        <p:nvPicPr>
          <p:cNvPr id="2" name="Picture 1">
            <a:hlinkClick r:id="rId3"/>
          </p:cNvPr>
          <p:cNvPicPr>
            <a:picLocks noChangeAspect="1"/>
          </p:cNvPicPr>
          <p:nvPr/>
        </p:nvPicPr>
        <p:blipFill>
          <a:blip r:embed="rId4"/>
          <a:stretch>
            <a:fillRect/>
          </a:stretch>
        </p:blipFill>
        <p:spPr>
          <a:xfrm>
            <a:off x="997527" y="1567798"/>
            <a:ext cx="7777333" cy="5291064"/>
          </a:xfrm>
          <a:prstGeom prst="rect">
            <a:avLst/>
          </a:prstGeom>
        </p:spPr>
      </p:pic>
    </p:spTree>
    <p:extLst>
      <p:ext uri="{BB962C8B-B14F-4D97-AF65-F5344CB8AC3E}">
        <p14:creationId xmlns:p14="http://schemas.microsoft.com/office/powerpoint/2010/main" val="12583009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CA" sz="4000" b="1" dirty="0" smtClean="0">
                  <a:solidFill>
                    <a:schemeClr val="bg1"/>
                  </a:solidFill>
                </a:rPr>
                <a:t>The Value of Meaningful STEM Engagement</a:t>
              </a:r>
              <a:endParaRPr lang="en-US" sz="3200" b="1" dirty="0">
                <a:solidFill>
                  <a:schemeClr val="bg1"/>
                </a:solidFill>
                <a:latin typeface="Arial" pitchFamily="34" charset="0"/>
                <a:cs typeface="Arial" pitchFamily="34" charset="0"/>
              </a:endParaRPr>
            </a:p>
          </p:txBody>
        </p:sp>
      </p:gr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19757"/>
            <a:ext cx="3154337" cy="4376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3075816" y="1919757"/>
            <a:ext cx="5835427" cy="4524315"/>
          </a:xfrm>
          <a:prstGeom prst="rect">
            <a:avLst/>
          </a:prstGeom>
          <a:noFill/>
        </p:spPr>
        <p:txBody>
          <a:bodyPr wrap="square" rtlCol="0">
            <a:spAutoFit/>
          </a:bodyPr>
          <a:lstStyle/>
          <a:p>
            <a:r>
              <a:rPr lang="en-CA" sz="2400" dirty="0" smtClean="0">
                <a:solidFill>
                  <a:srgbClr val="FF0000"/>
                </a:solidFill>
              </a:rPr>
              <a:t>Central thesis: a </a:t>
            </a:r>
            <a:r>
              <a:rPr lang="en-CA" sz="2400" dirty="0">
                <a:solidFill>
                  <a:srgbClr val="FF0000"/>
                </a:solidFill>
              </a:rPr>
              <a:t>dichotomy between two modes of thought: </a:t>
            </a:r>
            <a:endParaRPr lang="en-CA" sz="2400" dirty="0" smtClean="0">
              <a:solidFill>
                <a:srgbClr val="FF0000"/>
              </a:solidFill>
            </a:endParaRPr>
          </a:p>
          <a:p>
            <a:endParaRPr lang="en-CA" sz="2400" dirty="0" smtClean="0"/>
          </a:p>
          <a:p>
            <a:r>
              <a:rPr lang="en-CA" sz="2400" dirty="0" smtClean="0"/>
              <a:t>"</a:t>
            </a:r>
            <a:r>
              <a:rPr lang="en-CA" sz="2400" dirty="0"/>
              <a:t>System 1" is fast, instinctive and emotional; "System 2" is slower, more deliberative, and more logical. </a:t>
            </a:r>
            <a:endParaRPr lang="en-CA" sz="2400" dirty="0" smtClean="0"/>
          </a:p>
          <a:p>
            <a:endParaRPr lang="en-CA" sz="2400" dirty="0"/>
          </a:p>
          <a:p>
            <a:r>
              <a:rPr lang="en-CA" sz="2400" dirty="0" smtClean="0"/>
              <a:t>It delineates </a:t>
            </a:r>
            <a:r>
              <a:rPr lang="en-CA" sz="2400" dirty="0"/>
              <a:t>cognitive biases associated with each type of </a:t>
            </a:r>
            <a:r>
              <a:rPr lang="en-CA" sz="2400" dirty="0" smtClean="0"/>
              <a:t>thinking by highlighting </a:t>
            </a:r>
            <a:r>
              <a:rPr lang="en-CA" sz="2400" dirty="0"/>
              <a:t>several decades of academic research to suggest that people place too much confidence in human judgment.</a:t>
            </a:r>
          </a:p>
        </p:txBody>
      </p:sp>
    </p:spTree>
    <p:extLst>
      <p:ext uri="{BB962C8B-B14F-4D97-AF65-F5344CB8AC3E}">
        <p14:creationId xmlns:p14="http://schemas.microsoft.com/office/powerpoint/2010/main" val="39741140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78160"/>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Why Teacher Education Matters</a:t>
              </a:r>
              <a:endParaRPr lang="en-US" sz="3200" b="1" dirty="0">
                <a:solidFill>
                  <a:schemeClr val="bg1"/>
                </a:solidFill>
                <a:latin typeface="Arial" pitchFamily="34" charset="0"/>
                <a:cs typeface="Arial" pitchFamily="34" charset="0"/>
              </a:endParaRPr>
            </a:p>
          </p:txBody>
        </p:sp>
      </p:grpSp>
      <p:pic>
        <p:nvPicPr>
          <p:cNvPr id="9" name="Picture 8"/>
          <p:cNvPicPr>
            <a:picLocks noChangeAspect="1"/>
          </p:cNvPicPr>
          <p:nvPr/>
        </p:nvPicPr>
        <p:blipFill>
          <a:blip r:embed="rId2"/>
          <a:stretch>
            <a:fillRect/>
          </a:stretch>
        </p:blipFill>
        <p:spPr>
          <a:xfrm>
            <a:off x="448888" y="1670161"/>
            <a:ext cx="3341715" cy="5017052"/>
          </a:xfrm>
          <a:prstGeom prst="rect">
            <a:avLst/>
          </a:prstGeom>
        </p:spPr>
      </p:pic>
      <p:pic>
        <p:nvPicPr>
          <p:cNvPr id="12" name="Picture 11"/>
          <p:cNvPicPr>
            <a:picLocks noChangeAspect="1"/>
          </p:cNvPicPr>
          <p:nvPr/>
        </p:nvPicPr>
        <p:blipFill>
          <a:blip r:embed="rId3"/>
          <a:stretch>
            <a:fillRect/>
          </a:stretch>
        </p:blipFill>
        <p:spPr>
          <a:xfrm>
            <a:off x="4217643" y="1795549"/>
            <a:ext cx="1484323" cy="918181"/>
          </a:xfrm>
          <a:prstGeom prst="rect">
            <a:avLst/>
          </a:prstGeom>
          <a:ln>
            <a:solidFill>
              <a:schemeClr val="tx1"/>
            </a:solidFill>
          </a:ln>
        </p:spPr>
      </p:pic>
      <p:pic>
        <p:nvPicPr>
          <p:cNvPr id="18434" name="Picture 2" descr="http://www.lahdenyliopistokampus.fi/easydata/customers/lahdenyliopistokeskus/files/luma/luma_2013/kuvat/rajattu_maija_aksela_hymyile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7804" y="1670161"/>
            <a:ext cx="2857500" cy="267652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3951637" y="4671756"/>
            <a:ext cx="5109237" cy="1938992"/>
          </a:xfrm>
          <a:prstGeom prst="rect">
            <a:avLst/>
          </a:prstGeom>
          <a:noFill/>
        </p:spPr>
        <p:txBody>
          <a:bodyPr wrap="square" rtlCol="0">
            <a:spAutoFit/>
          </a:bodyPr>
          <a:lstStyle/>
          <a:p>
            <a:r>
              <a:rPr lang="en-CA" sz="2400" dirty="0" smtClean="0"/>
              <a:t>If we want to change how our students learn science we have to change how we prepare teachers, who goes into K-12 teaching, and how teachers’ professional development is organized</a:t>
            </a:r>
            <a:endParaRPr lang="en-CA" sz="2400" dirty="0"/>
          </a:p>
        </p:txBody>
      </p:sp>
      <p:sp>
        <p:nvSpPr>
          <p:cNvPr id="14" name="TextBox 13"/>
          <p:cNvSpPr txBox="1"/>
          <p:nvPr/>
        </p:nvSpPr>
        <p:spPr>
          <a:xfrm>
            <a:off x="3906982" y="3208713"/>
            <a:ext cx="1794984" cy="923330"/>
          </a:xfrm>
          <a:prstGeom prst="rect">
            <a:avLst/>
          </a:prstGeom>
          <a:noFill/>
        </p:spPr>
        <p:txBody>
          <a:bodyPr wrap="square" rtlCol="0">
            <a:spAutoFit/>
          </a:bodyPr>
          <a:lstStyle/>
          <a:p>
            <a:r>
              <a:rPr lang="en-CA" dirty="0" smtClean="0"/>
              <a:t>Prof. Maija Aksela, Helsinki, Finland</a:t>
            </a:r>
            <a:endParaRPr lang="en-CA" dirty="0"/>
          </a:p>
        </p:txBody>
      </p:sp>
    </p:spTree>
    <p:extLst>
      <p:ext uri="{BB962C8B-B14F-4D97-AF65-F5344CB8AC3E}">
        <p14:creationId xmlns:p14="http://schemas.microsoft.com/office/powerpoint/2010/main" val="11734500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249" y="2009330"/>
            <a:ext cx="8811490" cy="4525963"/>
          </a:xfrm>
        </p:spPr>
        <p:txBody>
          <a:bodyPr>
            <a:normAutofit lnSpcReduction="10000"/>
          </a:bodyPr>
          <a:lstStyle/>
          <a:p>
            <a:pPr marL="514350" indent="-514350">
              <a:buFont typeface="+mj-lt"/>
              <a:buAutoNum type="arabicPeriod"/>
            </a:pPr>
            <a:r>
              <a:rPr lang="en-CA" dirty="0">
                <a:solidFill>
                  <a:schemeClr val="bg1">
                    <a:lumMod val="65000"/>
                  </a:schemeClr>
                </a:solidFill>
              </a:rPr>
              <a:t>Introduction: Why should we care?</a:t>
            </a:r>
          </a:p>
          <a:p>
            <a:pPr marL="514350" indent="-514350">
              <a:buFont typeface="+mj-lt"/>
              <a:buAutoNum type="arabicPeriod"/>
            </a:pPr>
            <a:r>
              <a:rPr lang="en-CA" dirty="0">
                <a:solidFill>
                  <a:schemeClr val="bg1">
                    <a:lumMod val="65000"/>
                  </a:schemeClr>
                </a:solidFill>
              </a:rPr>
              <a:t>Introduction: How do we engage our students?</a:t>
            </a:r>
          </a:p>
          <a:p>
            <a:pPr marL="914400" lvl="1" indent="-514350">
              <a:buAutoNum type="alphaLcPeriod"/>
            </a:pPr>
            <a:r>
              <a:rPr lang="en-CA" sz="3200" dirty="0">
                <a:solidFill>
                  <a:schemeClr val="bg1">
                    <a:lumMod val="65000"/>
                  </a:schemeClr>
                </a:solidFill>
              </a:rPr>
              <a:t>The value of meaningful STEM engagement</a:t>
            </a:r>
          </a:p>
          <a:p>
            <a:pPr marL="914400" lvl="1" indent="-514350">
              <a:buAutoNum type="alphaLcPeriod"/>
            </a:pPr>
            <a:r>
              <a:rPr lang="en-CA" sz="3200" dirty="0">
                <a:solidFill>
                  <a:schemeClr val="bg1">
                    <a:lumMod val="65000"/>
                  </a:schemeClr>
                </a:solidFill>
              </a:rPr>
              <a:t>What happens if we fail to engage them meaningfully</a:t>
            </a:r>
          </a:p>
          <a:p>
            <a:pPr marL="400050" lvl="1" indent="0">
              <a:buNone/>
            </a:pPr>
            <a:r>
              <a:rPr lang="en-CA" sz="3200" dirty="0">
                <a:solidFill>
                  <a:schemeClr val="bg1">
                    <a:lumMod val="65000"/>
                  </a:schemeClr>
                </a:solidFill>
              </a:rPr>
              <a:t>c.    Why teacher education matters</a:t>
            </a:r>
          </a:p>
          <a:p>
            <a:pPr marL="514350" indent="-514350">
              <a:buFont typeface="+mj-lt"/>
              <a:buAutoNum type="arabicPeriod"/>
            </a:pPr>
            <a:r>
              <a:rPr lang="en-CA" dirty="0">
                <a:solidFill>
                  <a:srgbClr val="FF0000"/>
                </a:solidFill>
              </a:rPr>
              <a:t>Reimagining </a:t>
            </a:r>
            <a:r>
              <a:rPr lang="en-CA" dirty="0" smtClean="0">
                <a:solidFill>
                  <a:srgbClr val="FF0000"/>
                </a:solidFill>
              </a:rPr>
              <a:t>physics </a:t>
            </a:r>
            <a:r>
              <a:rPr lang="en-CA" dirty="0">
                <a:solidFill>
                  <a:srgbClr val="FF0000"/>
                </a:solidFill>
              </a:rPr>
              <a:t>teacher education</a:t>
            </a:r>
          </a:p>
          <a:p>
            <a:pPr marL="514350" indent="-514350">
              <a:buFont typeface="+mj-lt"/>
              <a:buAutoNum type="arabicPeriod"/>
            </a:pPr>
            <a:r>
              <a:rPr lang="en-CA" dirty="0" smtClean="0">
                <a:solidFill>
                  <a:schemeClr val="bg1">
                    <a:lumMod val="65000"/>
                  </a:schemeClr>
                </a:solidFill>
              </a:rPr>
              <a:t>Summary: What is next</a:t>
            </a:r>
          </a:p>
          <a:p>
            <a:pPr marL="514350" indent="-514350">
              <a:buFont typeface="+mj-lt"/>
              <a:buAutoNum type="arabicPeriod"/>
            </a:pPr>
            <a:endParaRPr lang="en-CA" dirty="0"/>
          </a:p>
          <a:p>
            <a:pPr marL="514350" indent="-514350">
              <a:buFont typeface="+mj-lt"/>
              <a:buAutoNum type="arabicPeriod"/>
            </a:pPr>
            <a:endParaRPr lang="en-CA" dirty="0" smtClean="0"/>
          </a:p>
          <a:p>
            <a:pPr marL="514350" indent="-514350">
              <a:buFont typeface="+mj-lt"/>
              <a:buAutoNum type="arabicPeriod"/>
            </a:pPr>
            <a:endParaRPr lang="en-CA" dirty="0"/>
          </a:p>
        </p:txBody>
      </p:sp>
      <p:grpSp>
        <p:nvGrpSpPr>
          <p:cNvPr id="4" name="Group 3"/>
          <p:cNvGrpSpPr/>
          <p:nvPr/>
        </p:nvGrpSpPr>
        <p:grpSpPr>
          <a:xfrm>
            <a:off x="0" y="-78160"/>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70047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Reimagining Physics Teacher Education</a:t>
              </a:r>
              <a:endParaRPr lang="en-US" sz="3200" b="1" dirty="0">
                <a:solidFill>
                  <a:schemeClr val="bg1"/>
                </a:solidFill>
                <a:latin typeface="Arial" pitchFamily="34" charset="0"/>
                <a:cs typeface="Arial" pitchFamily="34" charset="0"/>
              </a:endParaRPr>
            </a:p>
          </p:txBody>
        </p:sp>
      </p:grpSp>
      <p:sp>
        <p:nvSpPr>
          <p:cNvPr id="8" name="Rectangle 15"/>
          <p:cNvSpPr>
            <a:spLocks noChangeArrowheads="1"/>
          </p:cNvSpPr>
          <p:nvPr/>
        </p:nvSpPr>
        <p:spPr bwMode="auto">
          <a:xfrm>
            <a:off x="266249" y="223838"/>
            <a:ext cx="1239462"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400" b="1" dirty="0" smtClean="0">
                <a:solidFill>
                  <a:schemeClr val="bg1"/>
                </a:solidFill>
                <a:latin typeface="Arial" pitchFamily="34" charset="0"/>
                <a:cs typeface="Arial" pitchFamily="34" charset="0"/>
              </a:rPr>
              <a:t>3.</a:t>
            </a:r>
            <a:endParaRPr lang="en-US" sz="36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41650381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Physics Teacher Education</a:t>
              </a:r>
              <a:endParaRPr lang="en-US" sz="3200" b="1" dirty="0">
                <a:solidFill>
                  <a:schemeClr val="bg1"/>
                </a:solidFill>
                <a:latin typeface="Arial" pitchFamily="34" charset="0"/>
                <a:cs typeface="Arial" pitchFamily="34" charset="0"/>
              </a:endParaRPr>
            </a:p>
          </p:txBody>
        </p:sp>
      </p:gr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474" y="1628800"/>
            <a:ext cx="8426725" cy="4954880"/>
          </a:xfrm>
          <a:prstGeom prst="flowChartDocumen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6" name="Rectangle 15"/>
          <p:cNvSpPr/>
          <p:nvPr/>
        </p:nvSpPr>
        <p:spPr>
          <a:xfrm>
            <a:off x="1955959" y="1628800"/>
            <a:ext cx="6692240" cy="830997"/>
          </a:xfrm>
          <a:prstGeom prst="rect">
            <a:avLst/>
          </a:prstGeom>
        </p:spPr>
        <p:txBody>
          <a:bodyPr wrap="square">
            <a:spAutoFit/>
          </a:bodyPr>
          <a:lstStyle/>
          <a:p>
            <a:r>
              <a:rPr lang="en-CA" sz="2400" dirty="0" smtClean="0"/>
              <a:t>[LUMAT</a:t>
            </a:r>
            <a:r>
              <a:rPr lang="en-CA" sz="2400" dirty="0"/>
              <a:t>: Research and Practice in Math, Science </a:t>
            </a:r>
            <a:r>
              <a:rPr lang="en-CA" sz="2400" dirty="0" smtClean="0"/>
              <a:t>&amp; </a:t>
            </a:r>
            <a:r>
              <a:rPr lang="en-CA" sz="2400" dirty="0"/>
              <a:t>Technology Education, 2013. </a:t>
            </a:r>
            <a:r>
              <a:rPr lang="en-CA" sz="2400" b="1" dirty="0"/>
              <a:t>1</a:t>
            </a:r>
            <a:r>
              <a:rPr lang="en-CA" sz="2400" dirty="0"/>
              <a:t>(5): p. 525-544</a:t>
            </a:r>
            <a:r>
              <a:rPr lang="en-CA" sz="2400" dirty="0" smtClean="0"/>
              <a:t>.]</a:t>
            </a:r>
            <a:endParaRPr lang="en-CA" sz="2400" dirty="0"/>
          </a:p>
        </p:txBody>
      </p:sp>
    </p:spTree>
    <p:extLst>
      <p:ext uri="{BB962C8B-B14F-4D97-AF65-F5344CB8AC3E}">
        <p14:creationId xmlns:p14="http://schemas.microsoft.com/office/powerpoint/2010/main" val="22270804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595438" y="223838"/>
              <a:ext cx="7548561"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dirty="0" smtClean="0">
                  <a:solidFill>
                    <a:schemeClr val="bg1"/>
                  </a:solidFill>
                  <a:latin typeface="Arial" pitchFamily="34" charset="0"/>
                  <a:cs typeface="Arial" pitchFamily="34" charset="0"/>
                </a:rPr>
                <a:t>Teacher Education Should Model Good Teaching Practices</a:t>
              </a:r>
              <a:endParaRPr lang="en-US" sz="2800" b="1" dirty="0">
                <a:solidFill>
                  <a:schemeClr val="bg1"/>
                </a:solidFill>
                <a:latin typeface="Arial" pitchFamily="34" charset="0"/>
                <a:cs typeface="Arial" pitchFamily="34" charset="0"/>
              </a:endParaRPr>
            </a:p>
          </p:txBody>
        </p:sp>
      </p:grpSp>
      <p:sp>
        <p:nvSpPr>
          <p:cNvPr id="2" name="TextBox 1"/>
          <p:cNvSpPr txBox="1"/>
          <p:nvPr/>
        </p:nvSpPr>
        <p:spPr>
          <a:xfrm>
            <a:off x="355976" y="1858919"/>
            <a:ext cx="8538642" cy="4524315"/>
          </a:xfrm>
          <a:prstGeom prst="rect">
            <a:avLst/>
          </a:prstGeom>
          <a:noFill/>
        </p:spPr>
        <p:txBody>
          <a:bodyPr wrap="square" rtlCol="0">
            <a:spAutoFit/>
          </a:bodyPr>
          <a:lstStyle/>
          <a:p>
            <a:pPr marL="342900" indent="-342900">
              <a:buAutoNum type="arabicPeriod"/>
            </a:pPr>
            <a:r>
              <a:rPr lang="en-CA" sz="3200" dirty="0" smtClean="0"/>
              <a:t>Rigour for students and for </a:t>
            </a:r>
            <a:r>
              <a:rPr lang="en-CA" sz="3200" b="1" dirty="0" smtClean="0">
                <a:solidFill>
                  <a:srgbClr val="FF0000"/>
                </a:solidFill>
              </a:rPr>
              <a:t>teachers: </a:t>
            </a:r>
            <a:r>
              <a:rPr lang="en-CA" sz="3200" dirty="0" smtClean="0"/>
              <a:t>doing work worth doing</a:t>
            </a:r>
          </a:p>
          <a:p>
            <a:pPr marL="342900" indent="-342900">
              <a:buAutoNum type="arabicPeriod"/>
            </a:pPr>
            <a:r>
              <a:rPr lang="en-CA" sz="3200" dirty="0" smtClean="0"/>
              <a:t>Getting </a:t>
            </a:r>
            <a:r>
              <a:rPr lang="en-CA" sz="3200" b="1" dirty="0" smtClean="0">
                <a:solidFill>
                  <a:srgbClr val="FF0000"/>
                </a:solidFill>
              </a:rPr>
              <a:t>used to productive failure</a:t>
            </a:r>
          </a:p>
          <a:p>
            <a:pPr marL="342900" indent="-342900">
              <a:buAutoNum type="arabicPeriod"/>
            </a:pPr>
            <a:r>
              <a:rPr lang="en-CA" sz="3200" dirty="0" smtClean="0"/>
              <a:t>Giving meaningful praise that is earned</a:t>
            </a:r>
          </a:p>
          <a:p>
            <a:pPr marL="342900" indent="-342900">
              <a:buAutoNum type="arabicPeriod"/>
            </a:pPr>
            <a:r>
              <a:rPr lang="en-CA" sz="3200" dirty="0" smtClean="0"/>
              <a:t>Teachers’ quality is vital – it takes time to prepare good STEM teachers</a:t>
            </a:r>
            <a:endParaRPr lang="en-CA" sz="3200" b="1" dirty="0" smtClean="0"/>
          </a:p>
          <a:p>
            <a:pPr marL="342900" indent="-342900">
              <a:buAutoNum type="arabicPeriod"/>
            </a:pPr>
            <a:r>
              <a:rPr lang="en-CA" sz="3200" dirty="0" smtClean="0"/>
              <a:t>Teacher-candidates </a:t>
            </a:r>
            <a:r>
              <a:rPr lang="en-CA" sz="3200" b="1" dirty="0" smtClean="0">
                <a:solidFill>
                  <a:srgbClr val="FF0000"/>
                </a:solidFill>
              </a:rPr>
              <a:t>should be mentored - life long learning </a:t>
            </a:r>
            <a:r>
              <a:rPr lang="en-CA" sz="3200" dirty="0" smtClean="0"/>
              <a:t>and support</a:t>
            </a:r>
          </a:p>
          <a:p>
            <a:pPr marL="342900" indent="-342900">
              <a:buAutoNum type="arabicPeriod"/>
            </a:pPr>
            <a:endParaRPr lang="en-CA" sz="3200" dirty="0"/>
          </a:p>
        </p:txBody>
      </p:sp>
      <p:sp>
        <p:nvSpPr>
          <p:cNvPr id="8" name="AutoShape 8" descr="http://upload.wikimedia.org/wikipedia/commons/b/bc/Flag_of_Finland.sv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Tree>
    <p:extLst>
      <p:ext uri="{BB962C8B-B14F-4D97-AF65-F5344CB8AC3E}">
        <p14:creationId xmlns:p14="http://schemas.microsoft.com/office/powerpoint/2010/main" val="29895324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595438" y="223838"/>
              <a:ext cx="7548561"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dirty="0" smtClean="0">
                  <a:solidFill>
                    <a:schemeClr val="bg1"/>
                  </a:solidFill>
                  <a:latin typeface="Arial" pitchFamily="34" charset="0"/>
                  <a:cs typeface="Arial" pitchFamily="34" charset="0"/>
                </a:rPr>
                <a:t>PER Upcoming issue of </a:t>
              </a:r>
              <a:r>
                <a:rPr lang="en-US" sz="3600" b="1" i="1" dirty="0" err="1" smtClean="0">
                  <a:solidFill>
                    <a:schemeClr val="bg1"/>
                  </a:solidFill>
                  <a:latin typeface="Arial" pitchFamily="34" charset="0"/>
                  <a:cs typeface="Arial" pitchFamily="34" charset="0"/>
                </a:rPr>
                <a:t>PiC</a:t>
              </a:r>
              <a:r>
                <a:rPr lang="en-US" sz="3600" b="1" dirty="0" smtClean="0">
                  <a:solidFill>
                    <a:schemeClr val="bg1"/>
                  </a:solidFill>
                  <a:latin typeface="Arial" pitchFamily="34" charset="0"/>
                  <a:cs typeface="Arial" pitchFamily="34" charset="0"/>
                </a:rPr>
                <a:t> (Vol. 69, Summer Issue)</a:t>
              </a:r>
              <a:endParaRPr lang="en-US" sz="2800" b="1" dirty="0">
                <a:solidFill>
                  <a:schemeClr val="bg1"/>
                </a:solidFill>
                <a:latin typeface="Arial" pitchFamily="34" charset="0"/>
                <a:cs typeface="Arial" pitchFamily="34" charset="0"/>
              </a:endParaRPr>
            </a:p>
          </p:txBody>
        </p:sp>
      </p:grpSp>
      <p:sp>
        <p:nvSpPr>
          <p:cNvPr id="2" name="TextBox 1"/>
          <p:cNvSpPr txBox="1"/>
          <p:nvPr/>
        </p:nvSpPr>
        <p:spPr>
          <a:xfrm>
            <a:off x="155575" y="1606697"/>
            <a:ext cx="8838796" cy="2062103"/>
          </a:xfrm>
          <a:prstGeom prst="rect">
            <a:avLst/>
          </a:prstGeom>
          <a:noFill/>
        </p:spPr>
        <p:txBody>
          <a:bodyPr wrap="square" rtlCol="0">
            <a:spAutoFit/>
          </a:bodyPr>
          <a:lstStyle/>
          <a:p>
            <a:r>
              <a:rPr lang="en-CA" sz="3200" dirty="0" err="1" smtClean="0"/>
              <a:t>PiC</a:t>
            </a:r>
            <a:r>
              <a:rPr lang="en-CA" sz="3200" dirty="0" smtClean="0"/>
              <a:t> volume is devoted to Physics Education Issues, Editors (C. Kalman, T. Antimirova and N. Lasry)</a:t>
            </a:r>
          </a:p>
          <a:p>
            <a:endParaRPr lang="en-CA" sz="3200" dirty="0" smtClean="0"/>
          </a:p>
          <a:p>
            <a:pPr marL="342900" indent="-342900">
              <a:buAutoNum type="arabicPeriod"/>
            </a:pPr>
            <a:endParaRPr lang="en-CA" sz="3200" dirty="0"/>
          </a:p>
        </p:txBody>
      </p:sp>
      <p:sp>
        <p:nvSpPr>
          <p:cNvPr id="8" name="AutoShape 8" descr="http://upload.wikimedia.org/wikipedia/commons/b/bc/Flag_of_Finland.sv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3" name="Picture 2"/>
          <p:cNvPicPr>
            <a:picLocks noChangeAspect="1"/>
          </p:cNvPicPr>
          <p:nvPr/>
        </p:nvPicPr>
        <p:blipFill>
          <a:blip r:embed="rId3"/>
          <a:stretch>
            <a:fillRect/>
          </a:stretch>
        </p:blipFill>
        <p:spPr>
          <a:xfrm>
            <a:off x="1263535" y="2883970"/>
            <a:ext cx="6674600" cy="3824401"/>
          </a:xfrm>
          <a:prstGeom prst="flowChartDocument">
            <a:avLst/>
          </a:prstGeom>
          <a:ln>
            <a:solidFill>
              <a:schemeClr val="tx1"/>
            </a:solidFill>
          </a:ln>
        </p:spPr>
      </p:pic>
    </p:spTree>
    <p:extLst>
      <p:ext uri="{BB962C8B-B14F-4D97-AF65-F5344CB8AC3E}">
        <p14:creationId xmlns:p14="http://schemas.microsoft.com/office/powerpoint/2010/main" val="1252433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86480" y="7437530"/>
            <a:ext cx="6211187" cy="4295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86480" y="7437529"/>
            <a:ext cx="7379022" cy="510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38880" y="7589929"/>
            <a:ext cx="7379022" cy="510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91280" y="7742329"/>
            <a:ext cx="7379022" cy="510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43680" y="7894729"/>
            <a:ext cx="7379022" cy="510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96080" y="8047129"/>
            <a:ext cx="7379022" cy="510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oup 11"/>
          <p:cNvGrpSpPr/>
          <p:nvPr/>
        </p:nvGrpSpPr>
        <p:grpSpPr>
          <a:xfrm>
            <a:off x="0" y="0"/>
            <a:ext cx="9144000" cy="1527175"/>
            <a:chOff x="0" y="0"/>
            <a:chExt cx="9144000" cy="1527175"/>
          </a:xfrm>
        </p:grpSpPr>
        <p:sp>
          <p:nvSpPr>
            <p:cNvPr id="13" name="Rectangle 12"/>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4"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5" name="Rectangle 15"/>
            <p:cNvSpPr>
              <a:spLocks noChangeArrowheads="1"/>
            </p:cNvSpPr>
            <p:nvPr/>
          </p:nvSpPr>
          <p:spPr bwMode="auto">
            <a:xfrm>
              <a:off x="1800224" y="223838"/>
              <a:ext cx="707105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dirty="0" smtClean="0">
                  <a:solidFill>
                    <a:schemeClr val="bg1"/>
                  </a:solidFill>
                  <a:latin typeface="Arial" pitchFamily="34" charset="0"/>
                  <a:cs typeface="Arial" pitchFamily="34" charset="0"/>
                </a:rPr>
                <a:t>Teacher Education Resources should be Based on Research</a:t>
              </a:r>
              <a:endParaRPr lang="en-US" sz="2800" b="1" dirty="0">
                <a:solidFill>
                  <a:schemeClr val="bg1"/>
                </a:solidFill>
                <a:latin typeface="Arial" pitchFamily="34" charset="0"/>
                <a:cs typeface="Arial" pitchFamily="34" charset="0"/>
              </a:endParaRPr>
            </a:p>
          </p:txBody>
        </p:sp>
      </p:grpSp>
      <p:pic>
        <p:nvPicPr>
          <p:cNvPr id="14338"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1" y="1674924"/>
            <a:ext cx="8934450" cy="4954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28879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rot="18824230">
            <a:off x="5919866" y="3069766"/>
            <a:ext cx="775460" cy="98449"/>
          </a:xfrm>
          <a:prstGeom prst="rect">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74" name="Rectangle 2"/>
          <p:cNvSpPr>
            <a:spLocks noGrp="1" noChangeArrowheads="1"/>
          </p:cNvSpPr>
          <p:nvPr>
            <p:ph type="title"/>
          </p:nvPr>
        </p:nvSpPr>
        <p:spPr>
          <a:xfrm>
            <a:off x="1792288" y="195263"/>
            <a:ext cx="5521325" cy="1143000"/>
          </a:xfrm>
        </p:spPr>
        <p:txBody>
          <a:bodyPr/>
          <a:lstStyle/>
          <a:p>
            <a:pPr algn="l" eaLnBrk="1" hangingPunct="1"/>
            <a:r>
              <a:rPr lang="en-CA" b="1" smtClean="0">
                <a:solidFill>
                  <a:schemeClr val="bg1"/>
                </a:solidFill>
                <a:latin typeface="Calibri" pitchFamily="34" charset="0"/>
              </a:rPr>
              <a:t>Question Title</a:t>
            </a:r>
          </a:p>
        </p:txBody>
      </p:sp>
      <p:sp>
        <p:nvSpPr>
          <p:cNvPr id="3075" name="Rectangle 7"/>
          <p:cNvSpPr>
            <a:spLocks noChangeArrowheads="1"/>
          </p:cNvSpPr>
          <p:nvPr/>
        </p:nvSpPr>
        <p:spPr bwMode="auto">
          <a:xfrm>
            <a:off x="1524000" y="0"/>
            <a:ext cx="71438" cy="1527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6" name="Rectangle 18"/>
          <p:cNvSpPr>
            <a:spLocks noChangeArrowheads="1"/>
          </p:cNvSpPr>
          <p:nvPr/>
        </p:nvSpPr>
        <p:spPr bwMode="auto">
          <a:xfrm>
            <a:off x="1792288" y="195263"/>
            <a:ext cx="55213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CA" sz="4400" b="1">
                <a:solidFill>
                  <a:schemeClr val="bg1"/>
                </a:solidFill>
                <a:latin typeface="Calibri" pitchFamily="34" charset="0"/>
              </a:rPr>
              <a:t>Question Title</a:t>
            </a:r>
          </a:p>
        </p:txBody>
      </p:sp>
      <p:sp>
        <p:nvSpPr>
          <p:cNvPr id="3077" name="Rectangle 19"/>
          <p:cNvSpPr>
            <a:spLocks noChangeArrowheads="1"/>
          </p:cNvSpPr>
          <p:nvPr/>
        </p:nvSpPr>
        <p:spPr bwMode="auto">
          <a:xfrm>
            <a:off x="1524000" y="0"/>
            <a:ext cx="71438" cy="1527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8" name="Rectangle 22"/>
          <p:cNvSpPr>
            <a:spLocks noChangeArrowheads="1"/>
          </p:cNvSpPr>
          <p:nvPr/>
        </p:nvSpPr>
        <p:spPr bwMode="auto">
          <a:xfrm>
            <a:off x="1524000" y="0"/>
            <a:ext cx="71438" cy="1527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079" name="Group 17"/>
          <p:cNvGrpSpPr>
            <a:grpSpLocks/>
          </p:cNvGrpSpPr>
          <p:nvPr/>
        </p:nvGrpSpPr>
        <p:grpSpPr bwMode="auto">
          <a:xfrm>
            <a:off x="0" y="0"/>
            <a:ext cx="9144000" cy="1527175"/>
            <a:chOff x="0" y="0"/>
            <a:chExt cx="9144000" cy="1527175"/>
          </a:xfrm>
        </p:grpSpPr>
        <p:sp>
          <p:nvSpPr>
            <p:cNvPr id="19" name="Rectangle 18"/>
            <p:cNvSpPr/>
            <p:nvPr/>
          </p:nvSpPr>
          <p:spPr>
            <a:xfrm>
              <a:off x="0" y="3175"/>
              <a:ext cx="9144000" cy="1522413"/>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3107" name="Rectangle 16"/>
            <p:cNvSpPr>
              <a:spLocks noChangeArrowheads="1"/>
            </p:cNvSpPr>
            <p:nvPr/>
          </p:nvSpPr>
          <p:spPr bwMode="auto">
            <a:xfrm>
              <a:off x="1524000" y="0"/>
              <a:ext cx="71438" cy="1527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80" name="Group 17"/>
          <p:cNvGrpSpPr>
            <a:grpSpLocks/>
          </p:cNvGrpSpPr>
          <p:nvPr/>
        </p:nvGrpSpPr>
        <p:grpSpPr bwMode="auto">
          <a:xfrm>
            <a:off x="1524000" y="0"/>
            <a:ext cx="6829425" cy="1527175"/>
            <a:chOff x="960" y="0"/>
            <a:chExt cx="4302" cy="962"/>
          </a:xfrm>
        </p:grpSpPr>
        <p:sp>
          <p:nvSpPr>
            <p:cNvPr id="3104" name="Rectangle 15"/>
            <p:cNvSpPr>
              <a:spLocks noChangeArrowheads="1"/>
            </p:cNvSpPr>
            <p:nvPr/>
          </p:nvSpPr>
          <p:spPr bwMode="auto">
            <a:xfrm>
              <a:off x="1129" y="123"/>
              <a:ext cx="4133" cy="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sz="3600" b="1" dirty="0">
                  <a:solidFill>
                    <a:schemeClr val="bg1"/>
                  </a:solidFill>
                  <a:latin typeface="Arial"/>
                  <a:cs typeface="Arial"/>
                </a:rPr>
                <a:t>Blocks </a:t>
              </a:r>
              <a:r>
                <a:rPr lang="en-US" sz="3600" b="1" dirty="0" smtClean="0">
                  <a:solidFill>
                    <a:schemeClr val="bg1"/>
                  </a:solidFill>
                  <a:latin typeface="Arial"/>
                  <a:cs typeface="Arial"/>
                </a:rPr>
                <a:t>and a Pulley</a:t>
              </a:r>
              <a:endParaRPr lang="en-US" sz="3600" b="1" dirty="0">
                <a:solidFill>
                  <a:schemeClr val="bg1"/>
                </a:solidFill>
                <a:latin typeface="Arial"/>
                <a:cs typeface="Arial"/>
              </a:endParaRPr>
            </a:p>
          </p:txBody>
        </p:sp>
        <p:sp>
          <p:nvSpPr>
            <p:cNvPr id="3105" name="Rectangle 16"/>
            <p:cNvSpPr>
              <a:spLocks noChangeArrowheads="1"/>
            </p:cNvSpPr>
            <p:nvPr/>
          </p:nvSpPr>
          <p:spPr bwMode="auto">
            <a:xfrm>
              <a:off x="960" y="0"/>
              <a:ext cx="45" cy="9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cxnSp>
        <p:nvCxnSpPr>
          <p:cNvPr id="43" name="Straight Connector 42"/>
          <p:cNvCxnSpPr/>
          <p:nvPr/>
        </p:nvCxnSpPr>
        <p:spPr bwMode="auto">
          <a:xfrm>
            <a:off x="6868529" y="2710234"/>
            <a:ext cx="19951" cy="25932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6372542" y="5305742"/>
            <a:ext cx="1079500" cy="720725"/>
            <a:chOff x="7073582" y="5473382"/>
            <a:chExt cx="1079500" cy="720725"/>
          </a:xfrm>
        </p:grpSpPr>
        <p:sp>
          <p:nvSpPr>
            <p:cNvPr id="40" name="Rectangle 39"/>
            <p:cNvSpPr/>
            <p:nvPr/>
          </p:nvSpPr>
          <p:spPr bwMode="auto">
            <a:xfrm>
              <a:off x="7073582" y="5473382"/>
              <a:ext cx="1079500" cy="7207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3097" name="TextBox 32"/>
            <p:cNvSpPr txBox="1">
              <a:spLocks noChangeArrowheads="1"/>
            </p:cNvSpPr>
            <p:nvPr/>
          </p:nvSpPr>
          <p:spPr bwMode="auto">
            <a:xfrm>
              <a:off x="7239634" y="5569367"/>
              <a:ext cx="7904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t>m</a:t>
              </a:r>
              <a:r>
                <a:rPr lang="en-US" sz="2400" baseline="-25000" dirty="0"/>
                <a:t>2</a:t>
              </a:r>
              <a:endParaRPr lang="en-CA" sz="2400" dirty="0"/>
            </a:p>
          </p:txBody>
        </p:sp>
      </p:grpSp>
      <p:sp>
        <p:nvSpPr>
          <p:cNvPr id="33" name="Rectangle 32"/>
          <p:cNvSpPr/>
          <p:nvPr/>
        </p:nvSpPr>
        <p:spPr bwMode="auto">
          <a:xfrm flipH="1">
            <a:off x="2786701" y="2394905"/>
            <a:ext cx="1079502" cy="7207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cxnSp>
        <p:nvCxnSpPr>
          <p:cNvPr id="34" name="Straight Connector 33"/>
          <p:cNvCxnSpPr>
            <a:stCxn id="42" idx="7"/>
          </p:cNvCxnSpPr>
          <p:nvPr/>
        </p:nvCxnSpPr>
        <p:spPr bwMode="auto">
          <a:xfrm flipH="1" flipV="1">
            <a:off x="3840480" y="2560320"/>
            <a:ext cx="291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95" name="TextBox 32"/>
          <p:cNvSpPr txBox="1">
            <a:spLocks noChangeArrowheads="1"/>
          </p:cNvSpPr>
          <p:nvPr/>
        </p:nvSpPr>
        <p:spPr bwMode="auto">
          <a:xfrm flipH="1">
            <a:off x="2988027" y="2457861"/>
            <a:ext cx="876360"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dirty="0"/>
              <a:t>m</a:t>
            </a:r>
            <a:r>
              <a:rPr lang="en-US" sz="2400" baseline="-25000" dirty="0"/>
              <a:t>1</a:t>
            </a:r>
            <a:endParaRPr lang="en-CA" sz="2400" dirty="0"/>
          </a:p>
        </p:txBody>
      </p:sp>
      <p:sp>
        <p:nvSpPr>
          <p:cNvPr id="35" name="Rectangle 34"/>
          <p:cNvSpPr/>
          <p:nvPr/>
        </p:nvSpPr>
        <p:spPr>
          <a:xfrm>
            <a:off x="0" y="3175"/>
            <a:ext cx="9144000" cy="6858000"/>
          </a:xfrm>
          <a:prstGeom prst="rect">
            <a:avLst/>
          </a:prstGeom>
          <a:noFill/>
          <a:ln w="57150">
            <a:solidFill>
              <a:srgbClr val="003468"/>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Rectangle 1"/>
          <p:cNvSpPr/>
          <p:nvPr/>
        </p:nvSpPr>
        <p:spPr>
          <a:xfrm>
            <a:off x="1798320" y="3093720"/>
            <a:ext cx="4297680" cy="396240"/>
          </a:xfrm>
          <a:prstGeom prst="rect">
            <a:avLst/>
          </a:prstGeom>
          <a:blipFill>
            <a:blip r:embed="rId3"/>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Rectangle 43"/>
          <p:cNvSpPr/>
          <p:nvPr/>
        </p:nvSpPr>
        <p:spPr>
          <a:xfrm rot="16200000">
            <a:off x="1737360" y="4213860"/>
            <a:ext cx="1562100" cy="144780"/>
          </a:xfrm>
          <a:prstGeom prst="rect">
            <a:avLst/>
          </a:prstGeom>
          <a:blipFill>
            <a:blip r:embed="rId3"/>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Rectangle 44"/>
          <p:cNvSpPr/>
          <p:nvPr/>
        </p:nvSpPr>
        <p:spPr>
          <a:xfrm rot="16200000">
            <a:off x="4632960" y="4229100"/>
            <a:ext cx="1562100" cy="144780"/>
          </a:xfrm>
          <a:prstGeom prst="rect">
            <a:avLst/>
          </a:prstGeom>
          <a:blipFill>
            <a:blip r:embed="rId3"/>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Oval 41"/>
          <p:cNvSpPr/>
          <p:nvPr/>
        </p:nvSpPr>
        <p:spPr bwMode="auto">
          <a:xfrm>
            <a:off x="6534149" y="2536190"/>
            <a:ext cx="358774" cy="3587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Tree>
    <p:extLst>
      <p:ext uri="{BB962C8B-B14F-4D97-AF65-F5344CB8AC3E}">
        <p14:creationId xmlns:p14="http://schemas.microsoft.com/office/powerpoint/2010/main" val="26919332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7380" y="1689902"/>
            <a:ext cx="8820472" cy="4525963"/>
          </a:xfrm>
        </p:spPr>
        <p:txBody>
          <a:bodyPr/>
          <a:lstStyle/>
          <a:p>
            <a:r>
              <a:rPr lang="en-CA" sz="2800" b="1" dirty="0" smtClean="0"/>
              <a:t>Position: </a:t>
            </a:r>
            <a:r>
              <a:rPr lang="en-CA" sz="2800" dirty="0" smtClean="0"/>
              <a:t>Assistant Professor in Science Education,  Faculty of Education, @ UBC</a:t>
            </a:r>
          </a:p>
          <a:p>
            <a:r>
              <a:rPr lang="en-CA" sz="2800" b="1" dirty="0" smtClean="0"/>
              <a:t>Field: </a:t>
            </a:r>
            <a:r>
              <a:rPr lang="en-CA" sz="2800" dirty="0" smtClean="0"/>
              <a:t>Math &amp; Physics educator: K-college since 1991: Ukraine, Israel, USA, Canada (Vancouver &amp; Toronto)</a:t>
            </a:r>
          </a:p>
          <a:p>
            <a:r>
              <a:rPr lang="en-CA" sz="2800" b="1" dirty="0" smtClean="0"/>
              <a:t>Passion: </a:t>
            </a:r>
            <a:r>
              <a:rPr lang="en-CA" sz="2800" dirty="0" smtClean="0"/>
              <a:t>Math &amp; Science Teacher Education</a:t>
            </a:r>
          </a:p>
          <a:p>
            <a:r>
              <a:rPr lang="en-CA" sz="2800" b="1" dirty="0" smtClean="0"/>
              <a:t>Teaching Awards: </a:t>
            </a:r>
            <a:r>
              <a:rPr lang="en-CA" sz="2800" dirty="0" smtClean="0"/>
              <a:t>NSTA, UBC, Ryerson, CAP</a:t>
            </a:r>
          </a:p>
          <a:p>
            <a:r>
              <a:rPr lang="en-CA" sz="2800" b="1" dirty="0" smtClean="0"/>
              <a:t>Co-Author</a:t>
            </a:r>
            <a:r>
              <a:rPr lang="en-CA" sz="2800" dirty="0" smtClean="0"/>
              <a:t> of an undergrad. physics textbook</a:t>
            </a:r>
          </a:p>
          <a:p>
            <a:r>
              <a:rPr lang="en-CA" sz="2800" b="1" dirty="0" smtClean="0"/>
              <a:t>e-mail: </a:t>
            </a:r>
            <a:r>
              <a:rPr lang="en-CA" sz="2800" dirty="0" smtClean="0">
                <a:hlinkClick r:id="rId3"/>
              </a:rPr>
              <a:t>marina.milner-bolotin@ubc.ca</a:t>
            </a:r>
            <a:endParaRPr lang="en-CA" sz="2800" dirty="0" smtClean="0"/>
          </a:p>
          <a:p>
            <a:r>
              <a:rPr lang="en-CA" sz="2800" b="1" dirty="0" smtClean="0"/>
              <a:t>Web site: </a:t>
            </a:r>
            <a:r>
              <a:rPr lang="en-CA" sz="2800" dirty="0" smtClean="0">
                <a:hlinkClick r:id="rId4"/>
              </a:rPr>
              <a:t>http://blogs.ubc.ca/mmilner/</a:t>
            </a:r>
            <a:endParaRPr lang="en-CA" sz="2800" dirty="0" smtClean="0"/>
          </a:p>
          <a:p>
            <a:pPr marL="0" indent="0">
              <a:buNone/>
            </a:pPr>
            <a:endParaRPr lang="en-CA" dirty="0" smtClean="0"/>
          </a:p>
          <a:p>
            <a:endParaRPr lang="en-CA" dirty="0"/>
          </a:p>
        </p:txBody>
      </p:sp>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l="21870" t="11792" r="17452"/>
          <a:stretch/>
        </p:blipFill>
        <p:spPr>
          <a:xfrm>
            <a:off x="7009190" y="3442555"/>
            <a:ext cx="2015025" cy="1646280"/>
          </a:xfrm>
          <a:prstGeom prst="rect">
            <a:avLst/>
          </a:prstGeom>
          <a:ln>
            <a:noFill/>
          </a:ln>
          <a:effectLst>
            <a:softEdge rad="112500"/>
          </a:effectLst>
        </p:spPr>
      </p:pic>
      <p:grpSp>
        <p:nvGrpSpPr>
          <p:cNvPr id="7" name="Group 6"/>
          <p:cNvGrpSpPr/>
          <p:nvPr/>
        </p:nvGrpSpPr>
        <p:grpSpPr>
          <a:xfrm>
            <a:off x="0" y="1588"/>
            <a:ext cx="9144000" cy="1527175"/>
            <a:chOff x="0" y="0"/>
            <a:chExt cx="9144000" cy="1527175"/>
          </a:xfrm>
        </p:grpSpPr>
        <p:sp>
          <p:nvSpPr>
            <p:cNvPr id="8" name="Rectangle 7"/>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9"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0"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200" b="1" dirty="0" smtClean="0">
                  <a:solidFill>
                    <a:schemeClr val="bg1"/>
                  </a:solidFill>
                  <a:latin typeface="Arial" pitchFamily="34" charset="0"/>
                  <a:cs typeface="Arial" pitchFamily="34" charset="0"/>
                </a:rPr>
                <a:t>Dr. Marina Milner-Bolotin</a:t>
              </a:r>
              <a:endParaRPr lang="en-US" sz="2400" b="1" dirty="0">
                <a:solidFill>
                  <a:schemeClr val="bg1"/>
                </a:solidFill>
                <a:latin typeface="Arial" pitchFamily="34" charset="0"/>
                <a:cs typeface="Arial" pitchFamily="34" charset="0"/>
              </a:endParaRPr>
            </a:p>
          </p:txBody>
        </p:sp>
      </p:grpSp>
      <p:pic>
        <p:nvPicPr>
          <p:cNvPr id="5"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16703" y="67848"/>
            <a:ext cx="1014157" cy="1335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rotWithShape="1">
          <a:blip r:embed="rId7">
            <a:extLst>
              <a:ext uri="{28A0092B-C50C-407E-A947-70E740481C1C}">
                <a14:useLocalDpi xmlns:a14="http://schemas.microsoft.com/office/drawing/2010/main" val="0"/>
              </a:ext>
            </a:extLst>
          </a:blip>
          <a:srcRect l="10193" t="5604" r="5169" b="14589"/>
          <a:stretch/>
        </p:blipFill>
        <p:spPr>
          <a:xfrm>
            <a:off x="7221058" y="5088835"/>
            <a:ext cx="1756794" cy="1656520"/>
          </a:xfrm>
          <a:prstGeom prst="rect">
            <a:avLst/>
          </a:prstGeom>
        </p:spPr>
      </p:pic>
    </p:spTree>
    <p:extLst>
      <p:ext uri="{BB962C8B-B14F-4D97-AF65-F5344CB8AC3E}">
        <p14:creationId xmlns:p14="http://schemas.microsoft.com/office/powerpoint/2010/main" val="38567971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rot="19829580">
            <a:off x="4005335" y="4464843"/>
            <a:ext cx="768096" cy="111353"/>
          </a:xfrm>
          <a:prstGeom prst="rect">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Oval 32"/>
          <p:cNvSpPr/>
          <p:nvPr/>
        </p:nvSpPr>
        <p:spPr bwMode="auto">
          <a:xfrm>
            <a:off x="4659629" y="4121150"/>
            <a:ext cx="358774" cy="3587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4098" name="Rectangle 2"/>
          <p:cNvSpPr>
            <a:spLocks noGrp="1" noChangeArrowheads="1"/>
          </p:cNvSpPr>
          <p:nvPr>
            <p:ph type="title"/>
          </p:nvPr>
        </p:nvSpPr>
        <p:spPr>
          <a:xfrm>
            <a:off x="1792288" y="195263"/>
            <a:ext cx="5521325" cy="1143000"/>
          </a:xfrm>
        </p:spPr>
        <p:txBody>
          <a:bodyPr/>
          <a:lstStyle/>
          <a:p>
            <a:pPr algn="l" eaLnBrk="1" hangingPunct="1"/>
            <a:r>
              <a:rPr lang="en-CA" b="1" smtClean="0">
                <a:solidFill>
                  <a:schemeClr val="bg1"/>
                </a:solidFill>
                <a:latin typeface="Calibri" pitchFamily="34" charset="0"/>
              </a:rPr>
              <a:t>Question Title</a:t>
            </a:r>
          </a:p>
        </p:txBody>
      </p:sp>
      <p:sp>
        <p:nvSpPr>
          <p:cNvPr id="4100" name="Rectangle 7"/>
          <p:cNvSpPr>
            <a:spLocks noChangeArrowheads="1"/>
          </p:cNvSpPr>
          <p:nvPr/>
        </p:nvSpPr>
        <p:spPr bwMode="auto">
          <a:xfrm>
            <a:off x="1524000" y="0"/>
            <a:ext cx="71438" cy="1527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1" name="Text Box 10"/>
          <p:cNvSpPr txBox="1">
            <a:spLocks noChangeArrowheads="1"/>
          </p:cNvSpPr>
          <p:nvPr/>
        </p:nvSpPr>
        <p:spPr bwMode="auto">
          <a:xfrm>
            <a:off x="274320" y="1668780"/>
            <a:ext cx="859536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50000"/>
              </a:lnSpc>
              <a:spcBef>
                <a:spcPct val="50000"/>
              </a:spcBef>
            </a:pPr>
            <a:r>
              <a:rPr lang="en-US" sz="2000" dirty="0" smtClean="0"/>
              <a:t>Two blocks are connected via a pulley. The blocks are initially at rest as block m</a:t>
            </a:r>
            <a:r>
              <a:rPr lang="en-US" sz="2000" baseline="-25000" dirty="0" smtClean="0"/>
              <a:t>1</a:t>
            </a:r>
            <a:r>
              <a:rPr lang="en-US" sz="2000" dirty="0" smtClean="0"/>
              <a:t> is attached to a wall. </a:t>
            </a:r>
            <a:r>
              <a:rPr lang="en-CA" sz="2000" dirty="0" smtClean="0"/>
              <a:t>If string A breaks, what will the accelerations of the blocks be</a:t>
            </a:r>
            <a:r>
              <a:rPr lang="en-US" sz="2000" dirty="0" smtClean="0"/>
              <a:t>? (</a:t>
            </a:r>
            <a:r>
              <a:rPr lang="en-US" sz="2000" b="1" dirty="0" smtClean="0">
                <a:solidFill>
                  <a:srgbClr val="FF0000"/>
                </a:solidFill>
              </a:rPr>
              <a:t>Assume </a:t>
            </a:r>
            <a:r>
              <a:rPr lang="en-US" sz="2000" dirty="0" smtClean="0"/>
              <a:t>friction is very small and strings don’t stretch)</a:t>
            </a:r>
            <a:endParaRPr lang="en-US" sz="2000" dirty="0"/>
          </a:p>
        </p:txBody>
      </p:sp>
      <p:sp>
        <p:nvSpPr>
          <p:cNvPr id="4102" name="Rectangle 18"/>
          <p:cNvSpPr>
            <a:spLocks noChangeArrowheads="1"/>
          </p:cNvSpPr>
          <p:nvPr/>
        </p:nvSpPr>
        <p:spPr bwMode="auto">
          <a:xfrm>
            <a:off x="1792288" y="195263"/>
            <a:ext cx="55213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CA" sz="4400" b="1">
                <a:solidFill>
                  <a:schemeClr val="bg1"/>
                </a:solidFill>
                <a:latin typeface="Calibri" pitchFamily="34" charset="0"/>
              </a:rPr>
              <a:t>Question Title</a:t>
            </a:r>
          </a:p>
        </p:txBody>
      </p:sp>
      <p:sp>
        <p:nvSpPr>
          <p:cNvPr id="4103" name="Rectangle 19"/>
          <p:cNvSpPr>
            <a:spLocks noChangeArrowheads="1"/>
          </p:cNvSpPr>
          <p:nvPr/>
        </p:nvSpPr>
        <p:spPr bwMode="auto">
          <a:xfrm>
            <a:off x="1524000" y="0"/>
            <a:ext cx="71438" cy="1527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4" name="Rectangle 22"/>
          <p:cNvSpPr>
            <a:spLocks noChangeArrowheads="1"/>
          </p:cNvSpPr>
          <p:nvPr/>
        </p:nvSpPr>
        <p:spPr bwMode="auto">
          <a:xfrm>
            <a:off x="1524000" y="0"/>
            <a:ext cx="71438" cy="1527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05" name="Group 17"/>
          <p:cNvGrpSpPr>
            <a:grpSpLocks/>
          </p:cNvGrpSpPr>
          <p:nvPr/>
        </p:nvGrpSpPr>
        <p:grpSpPr bwMode="auto">
          <a:xfrm>
            <a:off x="0" y="0"/>
            <a:ext cx="9144000" cy="1527175"/>
            <a:chOff x="0" y="0"/>
            <a:chExt cx="9144000" cy="1527175"/>
          </a:xfrm>
        </p:grpSpPr>
        <p:sp>
          <p:nvSpPr>
            <p:cNvPr id="19" name="Rectangle 18"/>
            <p:cNvSpPr/>
            <p:nvPr/>
          </p:nvSpPr>
          <p:spPr>
            <a:xfrm>
              <a:off x="0" y="3175"/>
              <a:ext cx="9144000" cy="1522413"/>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4117" name="Rectangle 16"/>
            <p:cNvSpPr>
              <a:spLocks noChangeArrowheads="1"/>
            </p:cNvSpPr>
            <p:nvPr/>
          </p:nvSpPr>
          <p:spPr bwMode="auto">
            <a:xfrm>
              <a:off x="1524000" y="0"/>
              <a:ext cx="71438" cy="1527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06" name="Group 17"/>
          <p:cNvGrpSpPr>
            <a:grpSpLocks/>
          </p:cNvGrpSpPr>
          <p:nvPr/>
        </p:nvGrpSpPr>
        <p:grpSpPr bwMode="auto">
          <a:xfrm>
            <a:off x="1524000" y="0"/>
            <a:ext cx="6829425" cy="1527175"/>
            <a:chOff x="960" y="0"/>
            <a:chExt cx="4302" cy="962"/>
          </a:xfrm>
        </p:grpSpPr>
        <p:sp>
          <p:nvSpPr>
            <p:cNvPr id="4114" name="Rectangle 15"/>
            <p:cNvSpPr>
              <a:spLocks noChangeArrowheads="1"/>
            </p:cNvSpPr>
            <p:nvPr/>
          </p:nvSpPr>
          <p:spPr bwMode="auto">
            <a:xfrm>
              <a:off x="1129" y="123"/>
              <a:ext cx="4133" cy="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sz="3600" b="1" dirty="0">
                  <a:solidFill>
                    <a:schemeClr val="bg1"/>
                  </a:solidFill>
                  <a:latin typeface="Arial"/>
                  <a:cs typeface="Arial"/>
                </a:rPr>
                <a:t>Blocks </a:t>
              </a:r>
              <a:r>
                <a:rPr lang="en-US" sz="3600" b="1" dirty="0" smtClean="0">
                  <a:solidFill>
                    <a:schemeClr val="bg1"/>
                  </a:solidFill>
                  <a:latin typeface="Arial"/>
                  <a:cs typeface="Arial"/>
                </a:rPr>
                <a:t>and a Pulley II</a:t>
              </a:r>
              <a:endParaRPr lang="en-US" sz="3600" b="1" dirty="0">
                <a:solidFill>
                  <a:schemeClr val="bg1"/>
                </a:solidFill>
                <a:latin typeface="Arial"/>
                <a:cs typeface="Arial"/>
              </a:endParaRPr>
            </a:p>
          </p:txBody>
        </p:sp>
        <p:sp>
          <p:nvSpPr>
            <p:cNvPr id="4115" name="Rectangle 16"/>
            <p:cNvSpPr>
              <a:spLocks noChangeArrowheads="1"/>
            </p:cNvSpPr>
            <p:nvPr/>
          </p:nvSpPr>
          <p:spPr bwMode="auto">
            <a:xfrm>
              <a:off x="960" y="0"/>
              <a:ext cx="45" cy="9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cxnSp>
        <p:nvCxnSpPr>
          <p:cNvPr id="22" name="Straight Connector 21"/>
          <p:cNvCxnSpPr/>
          <p:nvPr/>
        </p:nvCxnSpPr>
        <p:spPr bwMode="auto">
          <a:xfrm>
            <a:off x="4994009" y="4203754"/>
            <a:ext cx="4711" cy="9321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4482782" y="5138102"/>
            <a:ext cx="1079500" cy="720725"/>
            <a:chOff x="7073582" y="5473382"/>
            <a:chExt cx="1079500" cy="720725"/>
          </a:xfrm>
        </p:grpSpPr>
        <p:sp>
          <p:nvSpPr>
            <p:cNvPr id="24" name="Rectangle 23"/>
            <p:cNvSpPr/>
            <p:nvPr/>
          </p:nvSpPr>
          <p:spPr bwMode="auto">
            <a:xfrm>
              <a:off x="7073582" y="5473382"/>
              <a:ext cx="1079500" cy="7207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5" name="TextBox 32"/>
            <p:cNvSpPr txBox="1">
              <a:spLocks noChangeArrowheads="1"/>
            </p:cNvSpPr>
            <p:nvPr/>
          </p:nvSpPr>
          <p:spPr bwMode="auto">
            <a:xfrm>
              <a:off x="7239634" y="5569367"/>
              <a:ext cx="7904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t>m</a:t>
              </a:r>
              <a:r>
                <a:rPr lang="en-US" sz="2400" baseline="-25000" dirty="0"/>
                <a:t>2</a:t>
              </a:r>
              <a:endParaRPr lang="en-CA" sz="2400" dirty="0"/>
            </a:p>
          </p:txBody>
        </p:sp>
      </p:grpSp>
      <p:sp>
        <p:nvSpPr>
          <p:cNvPr id="26" name="Rectangle 25"/>
          <p:cNvSpPr/>
          <p:nvPr/>
        </p:nvSpPr>
        <p:spPr bwMode="auto">
          <a:xfrm flipH="1">
            <a:off x="1582741" y="3581401"/>
            <a:ext cx="1079502" cy="90583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cxnSp>
        <p:nvCxnSpPr>
          <p:cNvPr id="27" name="Straight Connector 26"/>
          <p:cNvCxnSpPr>
            <a:stCxn id="33" idx="7"/>
          </p:cNvCxnSpPr>
          <p:nvPr/>
        </p:nvCxnSpPr>
        <p:spPr bwMode="auto">
          <a:xfrm flipH="1" flipV="1">
            <a:off x="2651760" y="4145280"/>
            <a:ext cx="22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32"/>
          <p:cNvSpPr txBox="1">
            <a:spLocks noChangeArrowheads="1"/>
          </p:cNvSpPr>
          <p:nvPr/>
        </p:nvSpPr>
        <p:spPr bwMode="auto">
          <a:xfrm flipH="1">
            <a:off x="1784067" y="3829461"/>
            <a:ext cx="668847"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dirty="0"/>
              <a:t>m</a:t>
            </a:r>
            <a:r>
              <a:rPr lang="en-US" sz="2400" baseline="-25000" dirty="0"/>
              <a:t>1</a:t>
            </a:r>
            <a:endParaRPr lang="en-CA" sz="2400" dirty="0"/>
          </a:p>
        </p:txBody>
      </p:sp>
      <p:sp>
        <p:nvSpPr>
          <p:cNvPr id="29" name="Rectangle 28"/>
          <p:cNvSpPr/>
          <p:nvPr/>
        </p:nvSpPr>
        <p:spPr>
          <a:xfrm>
            <a:off x="594360" y="4465320"/>
            <a:ext cx="3550920" cy="396240"/>
          </a:xfrm>
          <a:prstGeom prst="rect">
            <a:avLst/>
          </a:prstGeom>
          <a:blipFill>
            <a:blip r:embed="rId4"/>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Rectangle 29"/>
          <p:cNvSpPr/>
          <p:nvPr/>
        </p:nvSpPr>
        <p:spPr>
          <a:xfrm rot="16200000">
            <a:off x="533400" y="5585460"/>
            <a:ext cx="1562100" cy="144780"/>
          </a:xfrm>
          <a:prstGeom prst="rect">
            <a:avLst/>
          </a:prstGeom>
          <a:blipFill>
            <a:blip r:embed="rId4"/>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Rectangle 30"/>
          <p:cNvSpPr/>
          <p:nvPr/>
        </p:nvSpPr>
        <p:spPr>
          <a:xfrm rot="16200000">
            <a:off x="2621280" y="5585460"/>
            <a:ext cx="1562100" cy="144780"/>
          </a:xfrm>
          <a:prstGeom prst="rect">
            <a:avLst/>
          </a:prstGeom>
          <a:blipFill>
            <a:blip r:embed="rId4"/>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34" name="Straight Connector 33"/>
          <p:cNvCxnSpPr/>
          <p:nvPr/>
        </p:nvCxnSpPr>
        <p:spPr bwMode="auto">
          <a:xfrm flipH="1" flipV="1">
            <a:off x="579120" y="4145280"/>
            <a:ext cx="9882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rot="16200000">
            <a:off x="-1021080" y="4998720"/>
            <a:ext cx="2865120" cy="335280"/>
          </a:xfrm>
          <a:prstGeom prst="rect">
            <a:avLst/>
          </a:prstGeom>
          <a:blipFill>
            <a:blip r:embed="rId5"/>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TextBox 32"/>
          <p:cNvSpPr txBox="1">
            <a:spLocks noChangeArrowheads="1"/>
          </p:cNvSpPr>
          <p:nvPr/>
        </p:nvSpPr>
        <p:spPr bwMode="auto">
          <a:xfrm flipH="1">
            <a:off x="905952" y="3648034"/>
            <a:ext cx="632562"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dirty="0" smtClean="0"/>
              <a:t>A</a:t>
            </a:r>
            <a:endParaRPr lang="en-CA" sz="2400" dirty="0"/>
          </a:p>
        </p:txBody>
      </p:sp>
      <p:sp>
        <p:nvSpPr>
          <p:cNvPr id="42" name="TextBox 32"/>
          <p:cNvSpPr txBox="1">
            <a:spLocks noChangeArrowheads="1"/>
          </p:cNvSpPr>
          <p:nvPr/>
        </p:nvSpPr>
        <p:spPr bwMode="auto">
          <a:xfrm flipH="1">
            <a:off x="3467723" y="3611749"/>
            <a:ext cx="632562"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dirty="0" smtClean="0"/>
              <a:t>B</a:t>
            </a:r>
            <a:endParaRPr lang="en-CA" sz="2400" dirty="0"/>
          </a:p>
        </p:txBody>
      </p:sp>
      <p:graphicFrame>
        <p:nvGraphicFramePr>
          <p:cNvPr id="7" name="Object 6"/>
          <p:cNvGraphicFramePr>
            <a:graphicFrameLocks noChangeAspect="1"/>
          </p:cNvGraphicFramePr>
          <p:nvPr>
            <p:extLst/>
          </p:nvPr>
        </p:nvGraphicFramePr>
        <p:xfrm>
          <a:off x="5780994" y="3524469"/>
          <a:ext cx="2890837" cy="2395537"/>
        </p:xfrm>
        <a:graphic>
          <a:graphicData uri="http://schemas.openxmlformats.org/presentationml/2006/ole">
            <mc:AlternateContent xmlns:mc="http://schemas.openxmlformats.org/markup-compatibility/2006">
              <mc:Choice xmlns:v="urn:schemas-microsoft-com:vml" Requires="v">
                <p:oleObj spid="_x0000_s4119" name="Equation" r:id="rId6" imgW="1333440" imgH="1104840" progId="Equation.DSMT4">
                  <p:embed/>
                </p:oleObj>
              </mc:Choice>
              <mc:Fallback>
                <p:oleObj name="Equation" r:id="rId6" imgW="1333440" imgH="1104840" progId="Equation.DSMT4">
                  <p:embed/>
                  <p:pic>
                    <p:nvPicPr>
                      <p:cNvPr id="0" name=""/>
                      <p:cNvPicPr/>
                      <p:nvPr/>
                    </p:nvPicPr>
                    <p:blipFill>
                      <a:blip r:embed="rId7"/>
                      <a:stretch>
                        <a:fillRect/>
                      </a:stretch>
                    </p:blipFill>
                    <p:spPr>
                      <a:xfrm>
                        <a:off x="5780994" y="3524469"/>
                        <a:ext cx="2890837" cy="2395537"/>
                      </a:xfrm>
                      <a:prstGeom prst="rect">
                        <a:avLst/>
                      </a:prstGeom>
                    </p:spPr>
                  </p:pic>
                </p:oleObj>
              </mc:Fallback>
            </mc:AlternateContent>
          </a:graphicData>
        </a:graphic>
      </p:graphicFrame>
      <p:sp>
        <p:nvSpPr>
          <p:cNvPr id="2" name="TextBox 1"/>
          <p:cNvSpPr txBox="1"/>
          <p:nvPr/>
        </p:nvSpPr>
        <p:spPr>
          <a:xfrm>
            <a:off x="3788229" y="6255657"/>
            <a:ext cx="4847771" cy="369332"/>
          </a:xfrm>
          <a:prstGeom prst="rect">
            <a:avLst/>
          </a:prstGeom>
          <a:noFill/>
        </p:spPr>
        <p:txBody>
          <a:bodyPr wrap="square" rtlCol="0">
            <a:spAutoFit/>
          </a:bodyPr>
          <a:lstStyle/>
          <a:p>
            <a:r>
              <a:rPr lang="en-CA" i="1" dirty="0" smtClean="0">
                <a:solidFill>
                  <a:srgbClr val="0070C0"/>
                </a:solidFill>
                <a:latin typeface="Arial"/>
                <a:cs typeface="Arial"/>
              </a:rPr>
              <a:t>Why are the assumptions above important?</a:t>
            </a:r>
          </a:p>
        </p:txBody>
      </p:sp>
    </p:spTree>
    <p:extLst>
      <p:ext uri="{BB962C8B-B14F-4D97-AF65-F5344CB8AC3E}">
        <p14:creationId xmlns:p14="http://schemas.microsoft.com/office/powerpoint/2010/main" val="21740355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title"/>
          </p:nvPr>
        </p:nvSpPr>
        <p:spPr>
          <a:xfrm>
            <a:off x="1792288" y="195263"/>
            <a:ext cx="5521325" cy="1143000"/>
          </a:xfrm>
        </p:spPr>
        <p:txBody>
          <a:bodyPr/>
          <a:lstStyle/>
          <a:p>
            <a:pPr algn="l" eaLnBrk="1" hangingPunct="1"/>
            <a:r>
              <a:rPr lang="en-CA" b="1" smtClean="0">
                <a:solidFill>
                  <a:schemeClr val="bg1"/>
                </a:solidFill>
                <a:latin typeface="Calibri" pitchFamily="34" charset="0"/>
              </a:rPr>
              <a:t>Comments</a:t>
            </a:r>
          </a:p>
        </p:txBody>
      </p:sp>
      <p:sp>
        <p:nvSpPr>
          <p:cNvPr id="5123" name="Rectangle 5"/>
          <p:cNvSpPr>
            <a:spLocks noChangeArrowheads="1"/>
          </p:cNvSpPr>
          <p:nvPr/>
        </p:nvSpPr>
        <p:spPr bwMode="auto">
          <a:xfrm>
            <a:off x="1524000" y="0"/>
            <a:ext cx="71438" cy="1527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 name="Text Box 6"/>
          <p:cNvSpPr txBox="1">
            <a:spLocks noChangeArrowheads="1"/>
          </p:cNvSpPr>
          <p:nvPr/>
        </p:nvSpPr>
        <p:spPr bwMode="auto">
          <a:xfrm>
            <a:off x="590550" y="1783807"/>
            <a:ext cx="7871279" cy="4862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CA" sz="2000" b="1" dirty="0"/>
              <a:t>Answer:</a:t>
            </a:r>
            <a:r>
              <a:rPr lang="en-CA" sz="2000" dirty="0"/>
              <a:t>  E</a:t>
            </a:r>
          </a:p>
          <a:p>
            <a:pPr eaLnBrk="1" hangingPunct="1">
              <a:spcBef>
                <a:spcPct val="50000"/>
              </a:spcBef>
            </a:pPr>
            <a:r>
              <a:rPr lang="en-CA" sz="2000" b="1" dirty="0"/>
              <a:t>Justification:  </a:t>
            </a:r>
            <a:r>
              <a:rPr lang="en-CA" sz="2000" dirty="0" smtClean="0"/>
              <a:t>None of the above answers is correct. Consider two blocks as one system: one can see that the system has a mass of (m</a:t>
            </a:r>
            <a:r>
              <a:rPr lang="en-CA" sz="2000" baseline="-25000" dirty="0" smtClean="0"/>
              <a:t>1</a:t>
            </a:r>
            <a:r>
              <a:rPr lang="en-CA" sz="2000" dirty="0" smtClean="0"/>
              <a:t>+m</a:t>
            </a:r>
            <a:r>
              <a:rPr lang="en-CA" sz="2000" baseline="-25000" dirty="0"/>
              <a:t>2</a:t>
            </a:r>
            <a:r>
              <a:rPr lang="en-CA" sz="2000" dirty="0" smtClean="0"/>
              <a:t>), while the net force pulling the system down is m</a:t>
            </a:r>
            <a:r>
              <a:rPr lang="en-CA" sz="2000" baseline="-25000" dirty="0"/>
              <a:t>1</a:t>
            </a:r>
            <a:r>
              <a:rPr lang="en-CA" sz="2000" dirty="0" smtClean="0"/>
              <a:t>g. Therefore, applying Newton’s second law, one can see that the acceleration of the system must be less than g:</a:t>
            </a:r>
          </a:p>
          <a:p>
            <a:pPr eaLnBrk="1" hangingPunct="1">
              <a:spcBef>
                <a:spcPct val="50000"/>
              </a:spcBef>
            </a:pPr>
            <a:endParaRPr lang="en-CA" sz="2000" b="1" dirty="0" smtClean="0"/>
          </a:p>
          <a:p>
            <a:pPr eaLnBrk="1" hangingPunct="1">
              <a:spcBef>
                <a:spcPct val="50000"/>
              </a:spcBef>
            </a:pPr>
            <a:endParaRPr lang="en-CA" sz="2000" b="1" dirty="0"/>
          </a:p>
          <a:p>
            <a:pPr eaLnBrk="1" hangingPunct="1">
              <a:spcBef>
                <a:spcPct val="50000"/>
              </a:spcBef>
            </a:pPr>
            <a:endParaRPr lang="en-CA" sz="2000" dirty="0" smtClean="0"/>
          </a:p>
          <a:p>
            <a:pPr eaLnBrk="1" hangingPunct="1">
              <a:spcBef>
                <a:spcPct val="50000"/>
              </a:spcBef>
            </a:pPr>
            <a:r>
              <a:rPr lang="en-CA" sz="2000" dirty="0" smtClean="0"/>
              <a:t>Some people think that the acceleration will be g. They forget that the system consists of two blocks </a:t>
            </a:r>
            <a:r>
              <a:rPr lang="en-CA" sz="2000" dirty="0"/>
              <a:t>(not just </a:t>
            </a:r>
            <a:r>
              <a:rPr lang="en-CA" sz="2000" dirty="0" smtClean="0"/>
              <a:t>m</a:t>
            </a:r>
            <a:r>
              <a:rPr lang="en-CA" sz="2000" baseline="-25000" dirty="0" smtClean="0"/>
              <a:t>1</a:t>
            </a:r>
            <a:r>
              <a:rPr lang="en-CA" sz="2000" dirty="0" smtClean="0"/>
              <a:t>) and the only pulling force </a:t>
            </a:r>
            <a:r>
              <a:rPr lang="en-CA" sz="2000" dirty="0"/>
              <a:t>is </a:t>
            </a:r>
            <a:r>
              <a:rPr lang="en-CA" sz="2000" dirty="0" smtClean="0"/>
              <a:t>m</a:t>
            </a:r>
            <a:r>
              <a:rPr lang="en-CA" sz="2000" baseline="-25000" dirty="0" smtClean="0"/>
              <a:t>1</a:t>
            </a:r>
            <a:r>
              <a:rPr lang="en-CA" sz="2000" dirty="0" smtClean="0"/>
              <a:t>g. Thus the system is NOT in a free fall. Compare this questions to the previous one to see the difference.</a:t>
            </a:r>
            <a:endParaRPr lang="en-CA" sz="2000" dirty="0"/>
          </a:p>
        </p:txBody>
      </p:sp>
      <p:sp>
        <p:nvSpPr>
          <p:cNvPr id="5125" name="Rectangle 12"/>
          <p:cNvSpPr>
            <a:spLocks noChangeArrowheads="1"/>
          </p:cNvSpPr>
          <p:nvPr/>
        </p:nvSpPr>
        <p:spPr bwMode="auto">
          <a:xfrm>
            <a:off x="1792288" y="195263"/>
            <a:ext cx="55213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CA" sz="4400" b="1">
                <a:solidFill>
                  <a:schemeClr val="bg1"/>
                </a:solidFill>
                <a:latin typeface="Calibri" pitchFamily="34" charset="0"/>
              </a:rPr>
              <a:t>Comments</a:t>
            </a:r>
          </a:p>
        </p:txBody>
      </p:sp>
      <p:sp>
        <p:nvSpPr>
          <p:cNvPr id="5126" name="Rectangle 13"/>
          <p:cNvSpPr>
            <a:spLocks noChangeArrowheads="1"/>
          </p:cNvSpPr>
          <p:nvPr/>
        </p:nvSpPr>
        <p:spPr bwMode="auto">
          <a:xfrm>
            <a:off x="1524000" y="0"/>
            <a:ext cx="71438" cy="1527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127" name="Group 10"/>
          <p:cNvGrpSpPr>
            <a:grpSpLocks/>
          </p:cNvGrpSpPr>
          <p:nvPr/>
        </p:nvGrpSpPr>
        <p:grpSpPr bwMode="auto">
          <a:xfrm>
            <a:off x="0" y="0"/>
            <a:ext cx="9144000" cy="1527175"/>
            <a:chOff x="0" y="0"/>
            <a:chExt cx="9144000" cy="1527175"/>
          </a:xfrm>
        </p:grpSpPr>
        <p:sp>
          <p:nvSpPr>
            <p:cNvPr id="12" name="Rectangle 11"/>
            <p:cNvSpPr/>
            <p:nvPr/>
          </p:nvSpPr>
          <p:spPr>
            <a:xfrm>
              <a:off x="0" y="3175"/>
              <a:ext cx="9144000" cy="1522413"/>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5143" name="Rectangle 16"/>
            <p:cNvSpPr>
              <a:spLocks noChangeArrowheads="1"/>
            </p:cNvSpPr>
            <p:nvPr/>
          </p:nvSpPr>
          <p:spPr bwMode="auto">
            <a:xfrm>
              <a:off x="1524000" y="0"/>
              <a:ext cx="71438" cy="1527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128" name="Group 17"/>
          <p:cNvGrpSpPr>
            <a:grpSpLocks/>
          </p:cNvGrpSpPr>
          <p:nvPr/>
        </p:nvGrpSpPr>
        <p:grpSpPr bwMode="auto">
          <a:xfrm>
            <a:off x="1524000" y="0"/>
            <a:ext cx="5789613" cy="1527175"/>
            <a:chOff x="960" y="0"/>
            <a:chExt cx="3647" cy="962"/>
          </a:xfrm>
        </p:grpSpPr>
        <p:sp>
          <p:nvSpPr>
            <p:cNvPr id="5140" name="Rectangle 15"/>
            <p:cNvSpPr>
              <a:spLocks noChangeArrowheads="1"/>
            </p:cNvSpPr>
            <p:nvPr/>
          </p:nvSpPr>
          <p:spPr bwMode="auto">
            <a:xfrm>
              <a:off x="1129" y="123"/>
              <a:ext cx="3478" cy="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CA" sz="4400" b="1" dirty="0" smtClean="0">
                  <a:solidFill>
                    <a:schemeClr val="bg1"/>
                  </a:solidFill>
                  <a:latin typeface="Arial"/>
                  <a:cs typeface="Arial"/>
                </a:rPr>
                <a:t>Solution</a:t>
              </a:r>
              <a:endParaRPr lang="en-CA" sz="4400" b="1" dirty="0">
                <a:solidFill>
                  <a:schemeClr val="bg1"/>
                </a:solidFill>
                <a:latin typeface="Arial"/>
                <a:cs typeface="Arial"/>
              </a:endParaRPr>
            </a:p>
          </p:txBody>
        </p:sp>
        <p:sp>
          <p:nvSpPr>
            <p:cNvPr id="5141" name="Rectangle 16"/>
            <p:cNvSpPr>
              <a:spLocks noChangeArrowheads="1"/>
            </p:cNvSpPr>
            <p:nvPr/>
          </p:nvSpPr>
          <p:spPr bwMode="auto">
            <a:xfrm>
              <a:off x="960" y="0"/>
              <a:ext cx="45" cy="9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2" name="Object 1"/>
          <p:cNvGraphicFramePr>
            <a:graphicFrameLocks noChangeAspect="1"/>
          </p:cNvGraphicFramePr>
          <p:nvPr>
            <p:extLst/>
          </p:nvPr>
        </p:nvGraphicFramePr>
        <p:xfrm>
          <a:off x="2559956" y="4103233"/>
          <a:ext cx="3771353" cy="846137"/>
        </p:xfrm>
        <a:graphic>
          <a:graphicData uri="http://schemas.openxmlformats.org/presentationml/2006/ole">
            <mc:AlternateContent xmlns:mc="http://schemas.openxmlformats.org/markup-compatibility/2006">
              <mc:Choice xmlns:v="urn:schemas-microsoft-com:vml" Requires="v">
                <p:oleObj spid="_x0000_s3096" name="Equation" r:id="rId4" imgW="1981080" imgH="444240" progId="Equation.DSMT4">
                  <p:embed/>
                </p:oleObj>
              </mc:Choice>
              <mc:Fallback>
                <p:oleObj name="Equation" r:id="rId4" imgW="1981080" imgH="444240" progId="Equation.DSMT4">
                  <p:embed/>
                  <p:pic>
                    <p:nvPicPr>
                      <p:cNvPr id="0" name=""/>
                      <p:cNvPicPr/>
                      <p:nvPr/>
                    </p:nvPicPr>
                    <p:blipFill>
                      <a:blip r:embed="rId5"/>
                      <a:stretch>
                        <a:fillRect/>
                      </a:stretch>
                    </p:blipFill>
                    <p:spPr>
                      <a:xfrm>
                        <a:off x="2559956" y="4103233"/>
                        <a:ext cx="3771353" cy="846137"/>
                      </a:xfrm>
                      <a:prstGeom prst="rect">
                        <a:avLst/>
                      </a:prstGeom>
                    </p:spPr>
                  </p:pic>
                </p:oleObj>
              </mc:Fallback>
            </mc:AlternateContent>
          </a:graphicData>
        </a:graphic>
      </p:graphicFrame>
    </p:spTree>
    <p:extLst>
      <p:ext uri="{BB962C8B-B14F-4D97-AF65-F5344CB8AC3E}">
        <p14:creationId xmlns:p14="http://schemas.microsoft.com/office/powerpoint/2010/main" val="22800467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stretch>
            <a:fillRect/>
          </a:stretch>
        </p:blipFill>
        <p:spPr>
          <a:xfrm>
            <a:off x="0" y="1601788"/>
            <a:ext cx="9144000" cy="5252769"/>
          </a:xfrm>
          <a:prstGeom prst="rect">
            <a:avLst/>
          </a:prstGeom>
        </p:spPr>
      </p:pic>
      <p:grpSp>
        <p:nvGrpSpPr>
          <p:cNvPr id="3" name="Group 2"/>
          <p:cNvGrpSpPr/>
          <p:nvPr/>
        </p:nvGrpSpPr>
        <p:grpSpPr>
          <a:xfrm>
            <a:off x="0" y="0"/>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800225" y="223838"/>
              <a:ext cx="57594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400" b="1" dirty="0" smtClean="0">
                  <a:solidFill>
                    <a:schemeClr val="bg1"/>
                  </a:solidFill>
                  <a:latin typeface="Arial" pitchFamily="34" charset="0"/>
                  <a:cs typeface="Arial" pitchFamily="34" charset="0"/>
                </a:rPr>
                <a:t>Navigating the Resource</a:t>
              </a:r>
              <a:endParaRPr lang="en-US" sz="3600" b="1" dirty="0">
                <a:solidFill>
                  <a:schemeClr val="bg1"/>
                </a:solidFill>
                <a:latin typeface="Arial" pitchFamily="34" charset="0"/>
                <a:cs typeface="Arial" pitchFamily="34" charset="0"/>
              </a:endParaRPr>
            </a:p>
          </p:txBody>
        </p:sp>
      </p:grpSp>
    </p:spTree>
    <p:extLst>
      <p:ext uri="{BB962C8B-B14F-4D97-AF65-F5344CB8AC3E}">
        <p14:creationId xmlns:p14="http://schemas.microsoft.com/office/powerpoint/2010/main" val="25373668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800225" y="223838"/>
              <a:ext cx="57594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400" b="1" dirty="0" smtClean="0">
                  <a:solidFill>
                    <a:schemeClr val="bg1"/>
                  </a:solidFill>
                  <a:latin typeface="Arial" pitchFamily="34" charset="0"/>
                  <a:cs typeface="Arial" pitchFamily="34" charset="0"/>
                </a:rPr>
                <a:t>Navigating the Resource</a:t>
              </a:r>
              <a:endParaRPr lang="en-US" sz="3600" b="1" dirty="0">
                <a:solidFill>
                  <a:schemeClr val="bg1"/>
                </a:solidFill>
                <a:latin typeface="Arial" pitchFamily="34" charset="0"/>
                <a:cs typeface="Arial" pitchFamily="34" charset="0"/>
              </a:endParaRPr>
            </a:p>
          </p:txBody>
        </p:sp>
      </p:grpSp>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958" y="1700601"/>
            <a:ext cx="8712747" cy="4551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 y="6396335"/>
            <a:ext cx="9143999" cy="461665"/>
          </a:xfrm>
          <a:prstGeom prst="rect">
            <a:avLst/>
          </a:prstGeom>
          <a:noFill/>
        </p:spPr>
        <p:txBody>
          <a:bodyPr wrap="square" rtlCol="0">
            <a:spAutoFit/>
          </a:bodyPr>
          <a:lstStyle/>
          <a:p>
            <a:pPr algn="ctr"/>
            <a:r>
              <a:rPr lang="en-US" sz="2400" dirty="0" smtClean="0">
                <a:solidFill>
                  <a:schemeClr val="tx2">
                    <a:lumMod val="75000"/>
                  </a:schemeClr>
                </a:solidFill>
                <a:latin typeface="Arial"/>
                <a:cs typeface="Arial"/>
              </a:rPr>
              <a:t>http://scienceres-edcp-educ.sites.olt.ubc.ca/</a:t>
            </a:r>
            <a:endParaRPr lang="en-US" sz="2400" dirty="0">
              <a:solidFill>
                <a:schemeClr val="tx2">
                  <a:lumMod val="75000"/>
                </a:schemeClr>
              </a:solidFill>
              <a:latin typeface="Arial"/>
              <a:cs typeface="Arial"/>
            </a:endParaRPr>
          </a:p>
        </p:txBody>
      </p:sp>
    </p:spTree>
    <p:extLst>
      <p:ext uri="{BB962C8B-B14F-4D97-AF65-F5344CB8AC3E}">
        <p14:creationId xmlns:p14="http://schemas.microsoft.com/office/powerpoint/2010/main" val="21147393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sp>
        <p:nvSpPr>
          <p:cNvPr id="4100" name="Rectangle 16"/>
          <p:cNvSpPr>
            <a:spLocks noChangeArrowheads="1"/>
          </p:cNvSpPr>
          <p:nvPr/>
        </p:nvSpPr>
        <p:spPr bwMode="auto">
          <a:xfrm>
            <a:off x="1524000" y="0"/>
            <a:ext cx="71438" cy="1527175"/>
          </a:xfrm>
          <a:prstGeom prst="rect">
            <a:avLst/>
          </a:prstGeom>
          <a:solidFill>
            <a:schemeClr val="bg1"/>
          </a:solidFill>
          <a:ln w="9525">
            <a:noFill/>
            <a:miter lim="800000"/>
            <a:headEnd/>
            <a:tailEnd/>
          </a:ln>
        </p:spPr>
        <p:txBody>
          <a:bodyPr wrap="none" anchor="ctr"/>
          <a:lstStyle/>
          <a:p>
            <a:endParaRPr lang="en-US"/>
          </a:p>
        </p:txBody>
      </p:sp>
      <p:sp>
        <p:nvSpPr>
          <p:cNvPr id="4101" name="Rectangle 15"/>
          <p:cNvSpPr>
            <a:spLocks noChangeArrowheads="1"/>
          </p:cNvSpPr>
          <p:nvPr/>
        </p:nvSpPr>
        <p:spPr bwMode="auto">
          <a:xfrm>
            <a:off x="1800225" y="223838"/>
            <a:ext cx="7205752" cy="1079500"/>
          </a:xfrm>
          <a:prstGeom prst="rect">
            <a:avLst/>
          </a:prstGeom>
          <a:noFill/>
          <a:ln w="9525">
            <a:noFill/>
            <a:miter lim="800000"/>
            <a:headEnd/>
            <a:tailEnd/>
          </a:ln>
        </p:spPr>
        <p:txBody>
          <a:bodyPr anchor="ctr"/>
          <a:lstStyle/>
          <a:p>
            <a:r>
              <a:rPr lang="en-US" sz="3600" b="1" dirty="0" smtClean="0">
                <a:solidFill>
                  <a:schemeClr val="bg1"/>
                </a:solidFill>
                <a:latin typeface="Arial"/>
                <a:cs typeface="Arial"/>
              </a:rPr>
              <a:t>Are Good Recourses Enough?</a:t>
            </a:r>
            <a:endParaRPr lang="en-US" sz="3600" b="1" dirty="0">
              <a:solidFill>
                <a:schemeClr val="bg1"/>
              </a:solidFill>
              <a:latin typeface="Arial"/>
              <a:cs typeface="Arial"/>
            </a:endParaRPr>
          </a:p>
        </p:txBody>
      </p:sp>
      <p:sp>
        <p:nvSpPr>
          <p:cNvPr id="2" name="TextBox 1"/>
          <p:cNvSpPr txBox="1"/>
          <p:nvPr/>
        </p:nvSpPr>
        <p:spPr>
          <a:xfrm>
            <a:off x="432263" y="1845427"/>
            <a:ext cx="8507213" cy="3046988"/>
          </a:xfrm>
          <a:prstGeom prst="rect">
            <a:avLst/>
          </a:prstGeom>
          <a:noFill/>
        </p:spPr>
        <p:txBody>
          <a:bodyPr wrap="square" rtlCol="0">
            <a:spAutoFit/>
          </a:bodyPr>
          <a:lstStyle/>
          <a:p>
            <a:pPr marL="514350" indent="-514350">
              <a:buFont typeface="+mj-lt"/>
              <a:buAutoNum type="arabicPeriod"/>
            </a:pPr>
            <a:r>
              <a:rPr lang="en-CA" sz="3200" dirty="0" smtClean="0"/>
              <a:t>Teachers need to want to use these resources and to be supported by Science Educators.</a:t>
            </a:r>
          </a:p>
          <a:p>
            <a:pPr marL="514350" indent="-514350">
              <a:buFont typeface="+mj-lt"/>
              <a:buAutoNum type="arabicPeriod"/>
            </a:pPr>
            <a:r>
              <a:rPr lang="en-CA" sz="3200" dirty="0" smtClean="0"/>
              <a:t>Resources are only as good as the teachers can make pedagogically effective use of them</a:t>
            </a:r>
          </a:p>
          <a:p>
            <a:endParaRPr lang="en-CA" sz="3200" dirty="0"/>
          </a:p>
          <a:p>
            <a:pPr marL="514350" indent="-514350">
              <a:buFont typeface="+mj-lt"/>
              <a:buAutoNum type="arabicPeriod"/>
            </a:pPr>
            <a:endParaRPr lang="en-CA" sz="3200" dirty="0"/>
          </a:p>
        </p:txBody>
      </p:sp>
      <p:sp>
        <p:nvSpPr>
          <p:cNvPr id="5" name="AutoShape 6" descr="https://www.thesciencesource.com/store/image_upload/vernier%20white%20cropped%20copy.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19464" name="Picture 8" descr="https://www.thesciencesource.com/store/image_upload/vernier%20white%20cropped%20cop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0199" y="3902686"/>
            <a:ext cx="4271876" cy="2843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53717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249" y="2009330"/>
            <a:ext cx="8811490" cy="4525963"/>
          </a:xfrm>
        </p:spPr>
        <p:txBody>
          <a:bodyPr>
            <a:normAutofit/>
          </a:bodyPr>
          <a:lstStyle/>
          <a:p>
            <a:pPr marL="514350" indent="-514350">
              <a:buFont typeface="+mj-lt"/>
              <a:buAutoNum type="arabicPeriod"/>
            </a:pPr>
            <a:r>
              <a:rPr lang="en-CA" sz="2800" dirty="0">
                <a:solidFill>
                  <a:schemeClr val="bg1">
                    <a:lumMod val="75000"/>
                  </a:schemeClr>
                </a:solidFill>
              </a:rPr>
              <a:t>Introduction: Why should we care?</a:t>
            </a:r>
          </a:p>
          <a:p>
            <a:pPr marL="514350" indent="-514350">
              <a:buFont typeface="+mj-lt"/>
              <a:buAutoNum type="arabicPeriod"/>
            </a:pPr>
            <a:r>
              <a:rPr lang="en-CA" sz="2800" dirty="0">
                <a:solidFill>
                  <a:schemeClr val="bg1">
                    <a:lumMod val="75000"/>
                  </a:schemeClr>
                </a:solidFill>
              </a:rPr>
              <a:t>How do we engage our students?</a:t>
            </a:r>
          </a:p>
          <a:p>
            <a:pPr marL="914400" lvl="1" indent="-514350">
              <a:buAutoNum type="alphaLcPeriod"/>
            </a:pPr>
            <a:r>
              <a:rPr lang="en-CA" dirty="0">
                <a:solidFill>
                  <a:schemeClr val="bg1">
                    <a:lumMod val="75000"/>
                  </a:schemeClr>
                </a:solidFill>
              </a:rPr>
              <a:t>The value of meaningful STEM engagement</a:t>
            </a:r>
          </a:p>
          <a:p>
            <a:pPr marL="914400" lvl="1" indent="-514350">
              <a:buAutoNum type="alphaLcPeriod"/>
            </a:pPr>
            <a:r>
              <a:rPr lang="en-CA" dirty="0">
                <a:solidFill>
                  <a:schemeClr val="bg1">
                    <a:lumMod val="75000"/>
                  </a:schemeClr>
                </a:solidFill>
              </a:rPr>
              <a:t>What happens if we fail to engage them meaningfully</a:t>
            </a:r>
          </a:p>
          <a:p>
            <a:pPr marL="400050" lvl="1" indent="0">
              <a:buNone/>
            </a:pPr>
            <a:r>
              <a:rPr lang="en-CA" dirty="0">
                <a:solidFill>
                  <a:schemeClr val="bg1">
                    <a:lumMod val="75000"/>
                  </a:schemeClr>
                </a:solidFill>
              </a:rPr>
              <a:t>c.    Why teacher education matters</a:t>
            </a:r>
          </a:p>
          <a:p>
            <a:pPr marL="514350" indent="-514350">
              <a:buFont typeface="+mj-lt"/>
              <a:buAutoNum type="arabicPeriod"/>
            </a:pPr>
            <a:r>
              <a:rPr lang="en-CA" sz="2800" dirty="0">
                <a:solidFill>
                  <a:schemeClr val="bg1">
                    <a:lumMod val="75000"/>
                  </a:schemeClr>
                </a:solidFill>
              </a:rPr>
              <a:t>Reimagining physics teacher education</a:t>
            </a:r>
          </a:p>
          <a:p>
            <a:pPr marL="514350" indent="-514350">
              <a:buFont typeface="+mj-lt"/>
              <a:buAutoNum type="arabicPeriod"/>
            </a:pPr>
            <a:r>
              <a:rPr lang="en-CA" dirty="0" smtClean="0">
                <a:solidFill>
                  <a:srgbClr val="FF0000"/>
                </a:solidFill>
              </a:rPr>
              <a:t>Summary: </a:t>
            </a:r>
            <a:r>
              <a:rPr lang="en-CA" dirty="0" smtClean="0"/>
              <a:t>What is next</a:t>
            </a:r>
          </a:p>
          <a:p>
            <a:pPr marL="514350" indent="-514350">
              <a:buFont typeface="+mj-lt"/>
              <a:buAutoNum type="arabicPeriod"/>
            </a:pPr>
            <a:endParaRPr lang="en-CA" dirty="0"/>
          </a:p>
          <a:p>
            <a:pPr marL="514350" indent="-514350">
              <a:buFont typeface="+mj-lt"/>
              <a:buAutoNum type="arabicPeriod"/>
            </a:pPr>
            <a:endParaRPr lang="en-CA" dirty="0" smtClean="0"/>
          </a:p>
          <a:p>
            <a:pPr marL="514350" indent="-514350">
              <a:buFont typeface="+mj-lt"/>
              <a:buAutoNum type="arabicPeriod"/>
            </a:pPr>
            <a:endParaRPr lang="en-CA" dirty="0"/>
          </a:p>
        </p:txBody>
      </p:sp>
      <p:grpSp>
        <p:nvGrpSpPr>
          <p:cNvPr id="4" name="Group 3"/>
          <p:cNvGrpSpPr/>
          <p:nvPr/>
        </p:nvGrpSpPr>
        <p:grpSpPr>
          <a:xfrm>
            <a:off x="0" y="1"/>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What is Next?</a:t>
              </a:r>
              <a:endParaRPr lang="en-US" sz="3200" b="1" dirty="0">
                <a:solidFill>
                  <a:schemeClr val="bg1"/>
                </a:solidFill>
                <a:latin typeface="Arial" pitchFamily="34" charset="0"/>
                <a:cs typeface="Arial" pitchFamily="34" charset="0"/>
              </a:endParaRPr>
            </a:p>
          </p:txBody>
        </p:sp>
      </p:grpSp>
      <p:sp>
        <p:nvSpPr>
          <p:cNvPr id="8" name="Rectangle 15"/>
          <p:cNvSpPr>
            <a:spLocks noChangeArrowheads="1"/>
          </p:cNvSpPr>
          <p:nvPr/>
        </p:nvSpPr>
        <p:spPr bwMode="auto">
          <a:xfrm>
            <a:off x="266249" y="223838"/>
            <a:ext cx="1239462"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400" b="1" dirty="0" smtClean="0">
                <a:solidFill>
                  <a:schemeClr val="bg1"/>
                </a:solidFill>
                <a:latin typeface="Arial" pitchFamily="34" charset="0"/>
                <a:cs typeface="Arial" pitchFamily="34" charset="0"/>
              </a:rPr>
              <a:t>4.</a:t>
            </a:r>
            <a:endParaRPr lang="en-US" sz="36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0620625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9281" y="1816759"/>
            <a:ext cx="8762909" cy="4845298"/>
          </a:xfrm>
        </p:spPr>
        <p:txBody>
          <a:bodyPr>
            <a:normAutofit fontScale="92500" lnSpcReduction="20000"/>
          </a:bodyPr>
          <a:lstStyle/>
          <a:p>
            <a:pPr marL="0" indent="0">
              <a:buNone/>
            </a:pPr>
            <a:r>
              <a:rPr lang="en-CA" dirty="0" smtClean="0"/>
              <a:t>I hope that Canadian Educational System will undergo a major transformation in this century (like Finland did):</a:t>
            </a:r>
          </a:p>
          <a:p>
            <a:pPr marL="0" indent="0">
              <a:buNone/>
            </a:pPr>
            <a:endParaRPr lang="en-CA" dirty="0" smtClean="0"/>
          </a:p>
          <a:p>
            <a:pPr marL="514350" indent="-514350">
              <a:buAutoNum type="alphaLcParenR"/>
            </a:pPr>
            <a:r>
              <a:rPr lang="en-CA" dirty="0" smtClean="0"/>
              <a:t>Teaching should become a </a:t>
            </a:r>
            <a:r>
              <a:rPr lang="en-CA" b="1" dirty="0" smtClean="0">
                <a:solidFill>
                  <a:srgbClr val="FF0000"/>
                </a:solidFill>
              </a:rPr>
              <a:t>profession</a:t>
            </a:r>
            <a:r>
              <a:rPr lang="en-CA" dirty="0" smtClean="0"/>
              <a:t>, not a job</a:t>
            </a:r>
          </a:p>
          <a:p>
            <a:pPr marL="514350" indent="-514350">
              <a:buFont typeface="Arial"/>
              <a:buAutoNum type="alphaLcParenR"/>
            </a:pPr>
            <a:r>
              <a:rPr lang="en-CA" dirty="0"/>
              <a:t>Teachers should be paid </a:t>
            </a:r>
            <a:r>
              <a:rPr lang="en-CA" dirty="0" smtClean="0"/>
              <a:t>adequately </a:t>
            </a:r>
            <a:r>
              <a:rPr lang="en-CA" dirty="0"/>
              <a:t>and </a:t>
            </a:r>
            <a:r>
              <a:rPr lang="en-CA" dirty="0" smtClean="0"/>
              <a:t>supported</a:t>
            </a:r>
          </a:p>
          <a:p>
            <a:pPr marL="514350" indent="-514350">
              <a:buAutoNum type="alphaLcParenR"/>
            </a:pPr>
            <a:r>
              <a:rPr lang="en-CA" dirty="0" smtClean="0"/>
              <a:t>Teacher Education Programs should accept highly-qualified candidates (the best ones)</a:t>
            </a:r>
          </a:p>
          <a:p>
            <a:pPr marL="514350" indent="-514350">
              <a:buAutoNum type="alphaLcParenR"/>
            </a:pPr>
            <a:r>
              <a:rPr lang="en-CA" dirty="0" smtClean="0"/>
              <a:t>Teachers should be held </a:t>
            </a:r>
            <a:r>
              <a:rPr lang="en-CA" b="1" dirty="0" smtClean="0">
                <a:solidFill>
                  <a:srgbClr val="FF0000"/>
                </a:solidFill>
              </a:rPr>
              <a:t>accountable for the quality of their </a:t>
            </a:r>
            <a:r>
              <a:rPr lang="en-CA" b="1" dirty="0" smtClean="0">
                <a:solidFill>
                  <a:srgbClr val="FF0000"/>
                </a:solidFill>
              </a:rPr>
              <a:t>work</a:t>
            </a:r>
          </a:p>
          <a:p>
            <a:pPr marL="514350" indent="-514350">
              <a:buAutoNum type="alphaLcParenR"/>
            </a:pPr>
            <a:r>
              <a:rPr lang="en-CA" dirty="0"/>
              <a:t>Teaching should become one of the most desirable, respected and valued professions in Canada.</a:t>
            </a:r>
          </a:p>
        </p:txBody>
      </p:sp>
      <p:sp>
        <p:nvSpPr>
          <p:cNvPr id="5" name="Rectangle 4"/>
          <p:cNvSpPr/>
          <p:nvPr/>
        </p:nvSpPr>
        <p:spPr bwMode="auto">
          <a:xfrm>
            <a:off x="0" y="0"/>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1588"/>
            <a:ext cx="71438" cy="1527175"/>
          </a:xfrm>
          <a:prstGeom prst="rect">
            <a:avLst/>
          </a:prstGeom>
          <a:solidFill>
            <a:schemeClr val="bg1"/>
          </a:solidFill>
          <a:ln w="9525">
            <a:noFill/>
            <a:miter lim="800000"/>
            <a:headEnd/>
            <a:tailEnd/>
          </a:ln>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595438" y="222250"/>
            <a:ext cx="7430003" cy="1079500"/>
          </a:xfrm>
          <a:prstGeom prst="rect">
            <a:avLst/>
          </a:prstGeom>
          <a:noFill/>
          <a:ln w="9525">
            <a:noFill/>
            <a:miter lim="800000"/>
            <a:headEnd/>
            <a:tailEnd/>
          </a:ln>
        </p:spPr>
        <p:txBody>
          <a:bodyPr anchor="ctr"/>
          <a:lstStyle/>
          <a:p>
            <a:r>
              <a:rPr lang="en-US" sz="3600" b="1" dirty="0" smtClean="0">
                <a:solidFill>
                  <a:schemeClr val="bg1"/>
                </a:solidFill>
                <a:latin typeface="Arial" pitchFamily="34" charset="0"/>
                <a:cs typeface="Arial" pitchFamily="34" charset="0"/>
              </a:rPr>
              <a:t>STEM in Canada: Can We afford to keep our educational system?</a:t>
            </a:r>
            <a:endParaRPr lang="en-US" sz="36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7466027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0" y="0"/>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dirty="0" smtClean="0">
                <a:latin typeface="Arial" pitchFamily="34" charset="0"/>
                <a:cs typeface="Arial" pitchFamily="34" charset="0"/>
              </a:rPr>
              <a:t>  </a:t>
            </a:r>
            <a:endParaRPr lang="en-CA" dirty="0">
              <a:latin typeface="Arial" pitchFamily="34" charset="0"/>
              <a:cs typeface="Arial" pitchFamily="34" charset="0"/>
            </a:endParaRPr>
          </a:p>
        </p:txBody>
      </p:sp>
      <p:sp>
        <p:nvSpPr>
          <p:cNvPr id="6" name="Rectangle 16"/>
          <p:cNvSpPr>
            <a:spLocks noChangeArrowheads="1"/>
          </p:cNvSpPr>
          <p:nvPr/>
        </p:nvSpPr>
        <p:spPr bwMode="auto">
          <a:xfrm>
            <a:off x="1524000" y="-1588"/>
            <a:ext cx="71438" cy="1527175"/>
          </a:xfrm>
          <a:prstGeom prst="rect">
            <a:avLst/>
          </a:prstGeom>
          <a:solidFill>
            <a:schemeClr val="bg1"/>
          </a:solidFill>
          <a:ln w="9525">
            <a:noFill/>
            <a:miter lim="800000"/>
            <a:headEnd/>
            <a:tailEnd/>
          </a:ln>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595438" y="222250"/>
            <a:ext cx="7430003" cy="1079500"/>
          </a:xfrm>
          <a:prstGeom prst="rect">
            <a:avLst/>
          </a:prstGeom>
          <a:noFill/>
          <a:ln w="9525">
            <a:noFill/>
            <a:miter lim="800000"/>
            <a:headEnd/>
            <a:tailEnd/>
          </a:ln>
        </p:spPr>
        <p:txBody>
          <a:bodyPr anchor="ctr"/>
          <a:lstStyle/>
          <a:p>
            <a:r>
              <a:rPr lang="en-US" sz="3600" b="1" dirty="0" smtClean="0">
                <a:solidFill>
                  <a:schemeClr val="bg1"/>
                </a:solidFill>
                <a:latin typeface="Arial" pitchFamily="34" charset="0"/>
                <a:cs typeface="Arial" pitchFamily="34" charset="0"/>
              </a:rPr>
              <a:t>Teachers Matter</a:t>
            </a:r>
            <a:endParaRPr lang="en-US" sz="3600" b="1" dirty="0">
              <a:solidFill>
                <a:schemeClr val="bg1"/>
              </a:solidFill>
              <a:latin typeface="Arial" pitchFamily="34" charset="0"/>
              <a:cs typeface="Arial" pitchFamily="34" charset="0"/>
            </a:endParaRPr>
          </a:p>
        </p:txBody>
      </p:sp>
      <p:pic>
        <p:nvPicPr>
          <p:cNvPr id="4" name="Picture 3"/>
          <p:cNvPicPr>
            <a:picLocks noChangeAspect="1"/>
          </p:cNvPicPr>
          <p:nvPr/>
        </p:nvPicPr>
        <p:blipFill>
          <a:blip r:embed="rId3"/>
          <a:stretch>
            <a:fillRect/>
          </a:stretch>
        </p:blipFill>
        <p:spPr>
          <a:xfrm>
            <a:off x="232755" y="1815029"/>
            <a:ext cx="8571115" cy="4832814"/>
          </a:xfrm>
          <a:prstGeom prst="rect">
            <a:avLst/>
          </a:prstGeom>
        </p:spPr>
      </p:pic>
    </p:spTree>
    <p:extLst>
      <p:ext uri="{BB962C8B-B14F-4D97-AF65-F5344CB8AC3E}">
        <p14:creationId xmlns:p14="http://schemas.microsoft.com/office/powerpoint/2010/main" val="31170470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24598" y="1961813"/>
            <a:ext cx="8919652" cy="4280102"/>
          </a:xfrm>
          <a:prstGeom prst="rect">
            <a:avLst/>
          </a:prstGeom>
        </p:spPr>
      </p:pic>
      <p:sp>
        <p:nvSpPr>
          <p:cNvPr id="8" name="Rectangle 7"/>
          <p:cNvSpPr/>
          <p:nvPr/>
        </p:nvSpPr>
        <p:spPr bwMode="auto">
          <a:xfrm>
            <a:off x="0" y="0"/>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dirty="0" smtClean="0">
                <a:latin typeface="Arial" pitchFamily="34" charset="0"/>
                <a:cs typeface="Arial" pitchFamily="34" charset="0"/>
              </a:rPr>
              <a:t>  </a:t>
            </a:r>
            <a:endParaRPr lang="en-CA" dirty="0">
              <a:latin typeface="Arial" pitchFamily="34" charset="0"/>
              <a:cs typeface="Arial" pitchFamily="34" charset="0"/>
            </a:endParaRPr>
          </a:p>
        </p:txBody>
      </p:sp>
      <p:sp>
        <p:nvSpPr>
          <p:cNvPr id="9" name="Rectangle 16"/>
          <p:cNvSpPr>
            <a:spLocks noChangeArrowheads="1"/>
          </p:cNvSpPr>
          <p:nvPr/>
        </p:nvSpPr>
        <p:spPr bwMode="auto">
          <a:xfrm>
            <a:off x="1524000" y="-1588"/>
            <a:ext cx="71438" cy="1527175"/>
          </a:xfrm>
          <a:prstGeom prst="rect">
            <a:avLst/>
          </a:prstGeom>
          <a:solidFill>
            <a:schemeClr val="bg1"/>
          </a:solidFill>
          <a:ln w="9525">
            <a:noFill/>
            <a:miter lim="800000"/>
            <a:headEnd/>
            <a:tailEnd/>
          </a:ln>
        </p:spPr>
        <p:txBody>
          <a:bodyPr wrap="none" anchor="ctr"/>
          <a:lstStyle/>
          <a:p>
            <a:endParaRPr lang="en-US">
              <a:latin typeface="Arial" pitchFamily="34" charset="0"/>
              <a:cs typeface="Arial" pitchFamily="34" charset="0"/>
            </a:endParaRPr>
          </a:p>
        </p:txBody>
      </p:sp>
      <p:sp>
        <p:nvSpPr>
          <p:cNvPr id="10" name="Rectangle 15"/>
          <p:cNvSpPr>
            <a:spLocks noChangeArrowheads="1"/>
          </p:cNvSpPr>
          <p:nvPr/>
        </p:nvSpPr>
        <p:spPr bwMode="auto">
          <a:xfrm>
            <a:off x="1595438" y="222250"/>
            <a:ext cx="7430003" cy="1079500"/>
          </a:xfrm>
          <a:prstGeom prst="rect">
            <a:avLst/>
          </a:prstGeom>
          <a:noFill/>
          <a:ln w="9525">
            <a:noFill/>
            <a:miter lim="800000"/>
            <a:headEnd/>
            <a:tailEnd/>
          </a:ln>
        </p:spPr>
        <p:txBody>
          <a:bodyPr anchor="ctr"/>
          <a:lstStyle/>
          <a:p>
            <a:r>
              <a:rPr lang="en-CA" sz="4000" b="1" dirty="0">
                <a:solidFill>
                  <a:schemeClr val="bg1"/>
                </a:solidFill>
              </a:rPr>
              <a:t>The 2014 CAP HS Teaching Award</a:t>
            </a:r>
            <a:endParaRPr lang="en-US" sz="4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6972600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249" y="2009330"/>
            <a:ext cx="8811490" cy="4525963"/>
          </a:xfrm>
        </p:spPr>
        <p:txBody>
          <a:bodyPr>
            <a:normAutofit/>
          </a:bodyPr>
          <a:lstStyle/>
          <a:p>
            <a:pPr marL="514350" indent="-514350">
              <a:buFont typeface="+mj-lt"/>
              <a:buAutoNum type="arabicPeriod"/>
            </a:pPr>
            <a:r>
              <a:rPr lang="en-CA" sz="2800" dirty="0"/>
              <a:t>Introduction: </a:t>
            </a:r>
            <a:r>
              <a:rPr lang="en-CA" dirty="0" smtClean="0">
                <a:solidFill>
                  <a:srgbClr val="FF0000"/>
                </a:solidFill>
              </a:rPr>
              <a:t>Why should we care?</a:t>
            </a:r>
          </a:p>
          <a:p>
            <a:pPr marL="514350" indent="-514350">
              <a:buFont typeface="+mj-lt"/>
              <a:buAutoNum type="arabicPeriod"/>
            </a:pPr>
            <a:r>
              <a:rPr lang="en-CA" dirty="0" smtClean="0">
                <a:solidFill>
                  <a:srgbClr val="FF0000"/>
                </a:solidFill>
              </a:rPr>
              <a:t>How do we engage our students?</a:t>
            </a:r>
          </a:p>
          <a:p>
            <a:pPr marL="914400" lvl="1" indent="-514350">
              <a:buAutoNum type="alphaLcPeriod"/>
            </a:pPr>
            <a:r>
              <a:rPr lang="en-CA" dirty="0" smtClean="0"/>
              <a:t>The value of </a:t>
            </a:r>
            <a:r>
              <a:rPr lang="en-CA" dirty="0" smtClean="0">
                <a:solidFill>
                  <a:srgbClr val="FF0000"/>
                </a:solidFill>
              </a:rPr>
              <a:t>meaningful STEM engagement</a:t>
            </a:r>
            <a:endParaRPr lang="en-CA" dirty="0" smtClean="0"/>
          </a:p>
          <a:p>
            <a:pPr marL="914400" lvl="1" indent="-514350">
              <a:buAutoNum type="alphaLcPeriod"/>
            </a:pPr>
            <a:r>
              <a:rPr lang="en-CA" dirty="0" smtClean="0"/>
              <a:t>What happens if we </a:t>
            </a:r>
            <a:r>
              <a:rPr lang="en-CA" dirty="0" smtClean="0">
                <a:solidFill>
                  <a:srgbClr val="FF0000"/>
                </a:solidFill>
              </a:rPr>
              <a:t>fail to </a:t>
            </a:r>
            <a:r>
              <a:rPr lang="en-CA" dirty="0">
                <a:solidFill>
                  <a:srgbClr val="FF0000"/>
                </a:solidFill>
              </a:rPr>
              <a:t>engage </a:t>
            </a:r>
            <a:r>
              <a:rPr lang="en-CA" dirty="0" smtClean="0"/>
              <a:t>them meaningfully</a:t>
            </a:r>
          </a:p>
          <a:p>
            <a:pPr marL="400050" lvl="1" indent="0">
              <a:buNone/>
            </a:pPr>
            <a:r>
              <a:rPr lang="en-CA" dirty="0" smtClean="0"/>
              <a:t>c.    Why </a:t>
            </a:r>
            <a:r>
              <a:rPr lang="en-CA" dirty="0" smtClean="0">
                <a:solidFill>
                  <a:srgbClr val="FF0000"/>
                </a:solidFill>
              </a:rPr>
              <a:t>teacher education matters</a:t>
            </a:r>
          </a:p>
          <a:p>
            <a:pPr marL="514350" indent="-514350">
              <a:buFont typeface="+mj-lt"/>
              <a:buAutoNum type="arabicPeriod"/>
            </a:pPr>
            <a:r>
              <a:rPr lang="en-CA" dirty="0"/>
              <a:t>Reimagining </a:t>
            </a:r>
            <a:r>
              <a:rPr lang="en-CA" dirty="0" smtClean="0">
                <a:solidFill>
                  <a:srgbClr val="FF0000"/>
                </a:solidFill>
              </a:rPr>
              <a:t>physics </a:t>
            </a:r>
            <a:r>
              <a:rPr lang="en-CA" dirty="0">
                <a:solidFill>
                  <a:srgbClr val="FF0000"/>
                </a:solidFill>
              </a:rPr>
              <a:t>teacher education</a:t>
            </a:r>
          </a:p>
          <a:p>
            <a:pPr marL="514350" indent="-514350">
              <a:buFont typeface="+mj-lt"/>
              <a:buAutoNum type="arabicPeriod"/>
            </a:pPr>
            <a:r>
              <a:rPr lang="en-CA" dirty="0" smtClean="0">
                <a:solidFill>
                  <a:srgbClr val="FF0000"/>
                </a:solidFill>
              </a:rPr>
              <a:t>Summary: </a:t>
            </a:r>
            <a:r>
              <a:rPr lang="en-CA" dirty="0" smtClean="0"/>
              <a:t>What is next</a:t>
            </a:r>
          </a:p>
          <a:p>
            <a:pPr marL="514350" indent="-514350">
              <a:buFont typeface="+mj-lt"/>
              <a:buAutoNum type="arabicPeriod"/>
            </a:pPr>
            <a:endParaRPr lang="en-CA" dirty="0"/>
          </a:p>
          <a:p>
            <a:pPr marL="514350" indent="-514350">
              <a:buFont typeface="+mj-lt"/>
              <a:buAutoNum type="arabicPeriod"/>
            </a:pPr>
            <a:endParaRPr lang="en-CA" dirty="0" smtClean="0"/>
          </a:p>
          <a:p>
            <a:pPr marL="514350" indent="-514350">
              <a:buFont typeface="+mj-lt"/>
              <a:buAutoNum type="arabicPeriod"/>
            </a:pPr>
            <a:endParaRPr lang="en-CA" dirty="0"/>
          </a:p>
        </p:txBody>
      </p:sp>
      <p:grpSp>
        <p:nvGrpSpPr>
          <p:cNvPr id="4" name="Group 3"/>
          <p:cNvGrpSpPr/>
          <p:nvPr/>
        </p:nvGrpSpPr>
        <p:grpSpPr>
          <a:xfrm>
            <a:off x="0" y="1"/>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Outline</a:t>
              </a:r>
              <a:endParaRPr lang="en-US" sz="3200" b="1" dirty="0">
                <a:solidFill>
                  <a:schemeClr val="bg1"/>
                </a:solidFill>
                <a:latin typeface="Arial" pitchFamily="34" charset="0"/>
                <a:cs typeface="Arial" pitchFamily="34" charset="0"/>
              </a:endParaRPr>
            </a:p>
          </p:txBody>
        </p:sp>
      </p:grpSp>
    </p:spTree>
    <p:extLst>
      <p:ext uri="{BB962C8B-B14F-4D97-AF65-F5344CB8AC3E}">
        <p14:creationId xmlns:p14="http://schemas.microsoft.com/office/powerpoint/2010/main" val="682682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Why Should We Care?</a:t>
              </a:r>
              <a:endParaRPr lang="en-US" sz="3200" b="1" dirty="0">
                <a:solidFill>
                  <a:schemeClr val="bg1"/>
                </a:solidFill>
                <a:latin typeface="Arial" pitchFamily="34" charset="0"/>
                <a:cs typeface="Arial" pitchFamily="34" charset="0"/>
              </a:endParaRPr>
            </a:p>
          </p:txBody>
        </p:sp>
      </p:grpSp>
      <p:pic>
        <p:nvPicPr>
          <p:cNvPr id="2" name="Picture 1"/>
          <p:cNvPicPr>
            <a:picLocks noChangeAspect="1"/>
          </p:cNvPicPr>
          <p:nvPr/>
        </p:nvPicPr>
        <p:blipFill>
          <a:blip r:embed="rId3"/>
          <a:stretch>
            <a:fillRect/>
          </a:stretch>
        </p:blipFill>
        <p:spPr>
          <a:xfrm>
            <a:off x="249424" y="1987810"/>
            <a:ext cx="4529317" cy="4565552"/>
          </a:xfrm>
          <a:prstGeom prst="flowChartDocument">
            <a:avLst/>
          </a:prstGeom>
          <a:ln>
            <a:solidFill>
              <a:srgbClr val="003468"/>
            </a:solidFill>
          </a:ln>
        </p:spPr>
        <p:style>
          <a:lnRef idx="2">
            <a:schemeClr val="accent1"/>
          </a:lnRef>
          <a:fillRef idx="1">
            <a:schemeClr val="lt1"/>
          </a:fillRef>
          <a:effectRef idx="0">
            <a:schemeClr val="accent1"/>
          </a:effectRef>
          <a:fontRef idx="minor">
            <a:schemeClr val="dk1"/>
          </a:fontRef>
        </p:style>
      </p:pic>
      <p:sp>
        <p:nvSpPr>
          <p:cNvPr id="4" name="TextBox 3"/>
          <p:cNvSpPr txBox="1"/>
          <p:nvPr/>
        </p:nvSpPr>
        <p:spPr>
          <a:xfrm>
            <a:off x="5072333" y="2677223"/>
            <a:ext cx="3812874" cy="2246769"/>
          </a:xfrm>
          <a:prstGeom prst="rect">
            <a:avLst/>
          </a:prstGeom>
          <a:noFill/>
        </p:spPr>
        <p:txBody>
          <a:bodyPr wrap="square" rtlCol="0">
            <a:spAutoFit/>
          </a:bodyPr>
          <a:lstStyle/>
          <a:p>
            <a:r>
              <a:rPr lang="en-CA" sz="2800" dirty="0">
                <a:latin typeface="Arial" pitchFamily="34" charset="0"/>
                <a:cs typeface="Arial" pitchFamily="34" charset="0"/>
              </a:rPr>
              <a:t>Let's Talk Science. (2013). Spotlight on science learning: The high cost of dropping science and math. </a:t>
            </a:r>
          </a:p>
        </p:txBody>
      </p:sp>
      <p:sp>
        <p:nvSpPr>
          <p:cNvPr id="8" name="Rectangle 15"/>
          <p:cNvSpPr>
            <a:spLocks noChangeArrowheads="1"/>
          </p:cNvSpPr>
          <p:nvPr/>
        </p:nvSpPr>
        <p:spPr bwMode="auto">
          <a:xfrm>
            <a:off x="266249" y="223838"/>
            <a:ext cx="1239462"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400" b="1" dirty="0">
                <a:solidFill>
                  <a:schemeClr val="bg1"/>
                </a:solidFill>
                <a:latin typeface="Arial" pitchFamily="34" charset="0"/>
                <a:cs typeface="Arial" pitchFamily="34" charset="0"/>
              </a:rPr>
              <a:t>1</a:t>
            </a:r>
            <a:r>
              <a:rPr lang="en-US" sz="4400" b="1" dirty="0" smtClean="0">
                <a:solidFill>
                  <a:schemeClr val="bg1"/>
                </a:solidFill>
                <a:latin typeface="Arial" pitchFamily="34" charset="0"/>
                <a:cs typeface="Arial" pitchFamily="34" charset="0"/>
              </a:rPr>
              <a:t>.</a:t>
            </a:r>
            <a:endParaRPr lang="en-US" sz="3600" b="1" dirty="0">
              <a:solidFill>
                <a:schemeClr val="bg1"/>
              </a:solidFill>
              <a:latin typeface="Arial" pitchFamily="34" charset="0"/>
              <a:cs typeface="Arial" pitchFamily="34" charset="0"/>
            </a:endParaRPr>
          </a:p>
        </p:txBody>
      </p:sp>
      <p:pic>
        <p:nvPicPr>
          <p:cNvPr id="3" name="Picture 2"/>
          <p:cNvPicPr>
            <a:picLocks noChangeAspect="1"/>
          </p:cNvPicPr>
          <p:nvPr/>
        </p:nvPicPr>
        <p:blipFill>
          <a:blip r:embed="rId4"/>
          <a:stretch>
            <a:fillRect/>
          </a:stretch>
        </p:blipFill>
        <p:spPr>
          <a:xfrm>
            <a:off x="4864044" y="5502492"/>
            <a:ext cx="4279956" cy="1238004"/>
          </a:xfrm>
          <a:prstGeom prst="rect">
            <a:avLst/>
          </a:prstGeom>
        </p:spPr>
      </p:pic>
    </p:spTree>
    <p:extLst>
      <p:ext uri="{BB962C8B-B14F-4D97-AF65-F5344CB8AC3E}">
        <p14:creationId xmlns:p14="http://schemas.microsoft.com/office/powerpoint/2010/main" val="19200206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Numbers Speak</a:t>
              </a:r>
              <a:endParaRPr lang="en-US" sz="3200" b="1" dirty="0">
                <a:solidFill>
                  <a:schemeClr val="bg1"/>
                </a:solidFill>
                <a:latin typeface="Arial" pitchFamily="34" charset="0"/>
                <a:cs typeface="Arial" pitchFamily="34" charset="0"/>
              </a:endParaRPr>
            </a:p>
          </p:txBody>
        </p:sp>
      </p:grpSp>
      <p:sp>
        <p:nvSpPr>
          <p:cNvPr id="4" name="TextBox 3"/>
          <p:cNvSpPr txBox="1"/>
          <p:nvPr/>
        </p:nvSpPr>
        <p:spPr>
          <a:xfrm>
            <a:off x="432262" y="1936948"/>
            <a:ext cx="8329353" cy="2677656"/>
          </a:xfrm>
          <a:prstGeom prst="rect">
            <a:avLst/>
          </a:prstGeom>
          <a:noFill/>
        </p:spPr>
        <p:txBody>
          <a:bodyPr wrap="square" rtlCol="0">
            <a:spAutoFit/>
          </a:bodyPr>
          <a:lstStyle/>
          <a:p>
            <a:pPr marL="514350" indent="-514350">
              <a:buAutoNum type="arabicPeriod"/>
            </a:pPr>
            <a:r>
              <a:rPr lang="en-CA" sz="2800" dirty="0" smtClean="0">
                <a:latin typeface="Arial" pitchFamily="34" charset="0"/>
                <a:cs typeface="Arial" pitchFamily="34" charset="0"/>
              </a:rPr>
              <a:t>Less than 50% of secondary graduates, complete grade 11 and 12 level math &amp; science</a:t>
            </a:r>
          </a:p>
          <a:p>
            <a:pPr marL="514350" indent="-514350">
              <a:buAutoNum type="arabicPeriod"/>
            </a:pPr>
            <a:endParaRPr lang="en-CA" sz="2800" dirty="0" smtClean="0">
              <a:latin typeface="Arial" pitchFamily="34" charset="0"/>
              <a:cs typeface="Arial" pitchFamily="34" charset="0"/>
            </a:endParaRPr>
          </a:p>
          <a:p>
            <a:pPr marL="514350" indent="-514350">
              <a:buAutoNum type="arabicPeriod"/>
            </a:pPr>
            <a:r>
              <a:rPr lang="en-CA" sz="2800" dirty="0" smtClean="0">
                <a:latin typeface="Arial" pitchFamily="34" charset="0"/>
                <a:cs typeface="Arial" pitchFamily="34" charset="0"/>
              </a:rPr>
              <a:t>Science disengagement costs money to students, parents, and Canada</a:t>
            </a:r>
          </a:p>
          <a:p>
            <a:endParaRPr lang="en-CA" sz="2800" dirty="0">
              <a:latin typeface="Arial" pitchFamily="34" charset="0"/>
              <a:cs typeface="Arial" pitchFamily="34" charset="0"/>
            </a:endParaRPr>
          </a:p>
        </p:txBody>
      </p:sp>
      <p:pic>
        <p:nvPicPr>
          <p:cNvPr id="13" name="Picture 12"/>
          <p:cNvPicPr>
            <a:picLocks noChangeAspect="1"/>
          </p:cNvPicPr>
          <p:nvPr/>
        </p:nvPicPr>
        <p:blipFill>
          <a:blip r:embed="rId3"/>
          <a:stretch>
            <a:fillRect/>
          </a:stretch>
        </p:blipFill>
        <p:spPr>
          <a:xfrm>
            <a:off x="712124" y="4547577"/>
            <a:ext cx="7620000" cy="1857375"/>
          </a:xfrm>
          <a:prstGeom prst="rect">
            <a:avLst/>
          </a:prstGeom>
        </p:spPr>
      </p:pic>
    </p:spTree>
    <p:extLst>
      <p:ext uri="{BB962C8B-B14F-4D97-AF65-F5344CB8AC3E}">
        <p14:creationId xmlns:p14="http://schemas.microsoft.com/office/powerpoint/2010/main" val="389757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1527175"/>
            <a:chOff x="0" y="0"/>
            <a:chExt cx="9144000" cy="1527175"/>
          </a:xfrm>
        </p:grpSpPr>
        <p:sp>
          <p:nvSpPr>
            <p:cNvPr id="10" name="Rectangle 9"/>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11"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12"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 - Numbers Speak</a:t>
              </a:r>
              <a:endParaRPr lang="en-US" sz="3200" b="1" dirty="0">
                <a:solidFill>
                  <a:schemeClr val="bg1"/>
                </a:solidFill>
                <a:latin typeface="Arial" pitchFamily="34" charset="0"/>
                <a:cs typeface="Arial" pitchFamily="34" charset="0"/>
              </a:endParaRPr>
            </a:p>
          </p:txBody>
        </p:sp>
      </p:grpSp>
      <p:pic>
        <p:nvPicPr>
          <p:cNvPr id="3" name="Picture 2"/>
          <p:cNvPicPr>
            <a:picLocks noChangeAspect="1"/>
          </p:cNvPicPr>
          <p:nvPr/>
        </p:nvPicPr>
        <p:blipFill>
          <a:blip r:embed="rId3"/>
          <a:stretch>
            <a:fillRect/>
          </a:stretch>
        </p:blipFill>
        <p:spPr>
          <a:xfrm>
            <a:off x="962026" y="1527175"/>
            <a:ext cx="7219950" cy="1514475"/>
          </a:xfrm>
          <a:prstGeom prst="rect">
            <a:avLst/>
          </a:prstGeom>
        </p:spPr>
      </p:pic>
      <p:pic>
        <p:nvPicPr>
          <p:cNvPr id="5" name="Picture 4"/>
          <p:cNvPicPr>
            <a:picLocks noChangeAspect="1"/>
          </p:cNvPicPr>
          <p:nvPr/>
        </p:nvPicPr>
        <p:blipFill>
          <a:blip r:embed="rId4"/>
          <a:stretch>
            <a:fillRect/>
          </a:stretch>
        </p:blipFill>
        <p:spPr>
          <a:xfrm>
            <a:off x="561976" y="3252384"/>
            <a:ext cx="8020050" cy="1495425"/>
          </a:xfrm>
          <a:prstGeom prst="rect">
            <a:avLst/>
          </a:prstGeom>
        </p:spPr>
      </p:pic>
      <p:pic>
        <p:nvPicPr>
          <p:cNvPr id="6" name="Picture 5"/>
          <p:cNvPicPr>
            <a:picLocks noChangeAspect="1"/>
          </p:cNvPicPr>
          <p:nvPr/>
        </p:nvPicPr>
        <p:blipFill rotWithShape="1">
          <a:blip r:embed="rId5"/>
          <a:srcRect r="1584"/>
          <a:stretch/>
        </p:blipFill>
        <p:spPr>
          <a:xfrm>
            <a:off x="-16624" y="4958543"/>
            <a:ext cx="9177250" cy="1685925"/>
          </a:xfrm>
          <a:prstGeom prst="rect">
            <a:avLst/>
          </a:prstGeom>
        </p:spPr>
      </p:pic>
    </p:spTree>
    <p:extLst>
      <p:ext uri="{BB962C8B-B14F-4D97-AF65-F5344CB8AC3E}">
        <p14:creationId xmlns:p14="http://schemas.microsoft.com/office/powerpoint/2010/main" val="592367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249" y="2009330"/>
            <a:ext cx="8811490" cy="4525963"/>
          </a:xfrm>
        </p:spPr>
        <p:txBody>
          <a:bodyPr>
            <a:normAutofit/>
          </a:bodyPr>
          <a:lstStyle/>
          <a:p>
            <a:pPr marL="514350" indent="-514350">
              <a:buFont typeface="+mj-lt"/>
              <a:buAutoNum type="arabicPeriod"/>
            </a:pPr>
            <a:r>
              <a:rPr lang="en-CA" dirty="0" smtClean="0"/>
              <a:t>More job opportunities with STEM: </a:t>
            </a:r>
            <a:r>
              <a:rPr lang="en-CA" b="1" dirty="0" smtClean="0">
                <a:solidFill>
                  <a:srgbClr val="FF0000"/>
                </a:solidFill>
              </a:rPr>
              <a:t>70%</a:t>
            </a:r>
            <a:r>
              <a:rPr lang="en-CA" dirty="0" smtClean="0"/>
              <a:t> of the top jobs require STEM, including skilled trades</a:t>
            </a:r>
          </a:p>
          <a:p>
            <a:pPr marL="514350" indent="-514350">
              <a:buFont typeface="+mj-lt"/>
              <a:buAutoNum type="arabicPeriod"/>
            </a:pPr>
            <a:r>
              <a:rPr lang="en-CA" dirty="0" smtClean="0"/>
              <a:t>Their </a:t>
            </a:r>
            <a:r>
              <a:rPr lang="en-CA" dirty="0" smtClean="0"/>
              <a:t>earning power is higher by about </a:t>
            </a:r>
            <a:r>
              <a:rPr lang="en-CA" b="1" dirty="0" smtClean="0">
                <a:solidFill>
                  <a:srgbClr val="FF0000"/>
                </a:solidFill>
              </a:rPr>
              <a:t>26% </a:t>
            </a:r>
            <a:r>
              <a:rPr lang="en-CA" dirty="0" smtClean="0"/>
              <a:t>regardless of whether they work in STEM or not</a:t>
            </a:r>
          </a:p>
          <a:p>
            <a:pPr marL="514350" indent="-514350">
              <a:buFont typeface="+mj-lt"/>
              <a:buAutoNum type="arabicPeriod"/>
            </a:pPr>
            <a:r>
              <a:rPr lang="en-CA" dirty="0" smtClean="0"/>
              <a:t>STEM is a key to modern innovation</a:t>
            </a:r>
          </a:p>
          <a:p>
            <a:pPr marL="514350" indent="-514350">
              <a:buFont typeface="+mj-lt"/>
              <a:buAutoNum type="arabicPeriod"/>
            </a:pPr>
            <a:r>
              <a:rPr lang="en-CA" dirty="0" smtClean="0"/>
              <a:t>Women are still underemployed in STEM fields</a:t>
            </a:r>
          </a:p>
          <a:p>
            <a:pPr marL="514350" indent="-514350">
              <a:buFont typeface="+mj-lt"/>
              <a:buAutoNum type="arabicPeriod"/>
            </a:pPr>
            <a:r>
              <a:rPr lang="en-CA" dirty="0"/>
              <a:t>Many </a:t>
            </a:r>
            <a:r>
              <a:rPr lang="en-CA" b="1" dirty="0" smtClean="0">
                <a:solidFill>
                  <a:srgbClr val="FF0000"/>
                </a:solidFill>
              </a:rPr>
              <a:t>skilled trades in Canada require K-12 STEM</a:t>
            </a:r>
            <a:endParaRPr lang="en-CA" b="1" dirty="0">
              <a:solidFill>
                <a:srgbClr val="FF0000"/>
              </a:solidFill>
            </a:endParaRPr>
          </a:p>
          <a:p>
            <a:pPr marL="514350" indent="-514350">
              <a:buFont typeface="+mj-lt"/>
              <a:buAutoNum type="arabicPeriod"/>
            </a:pPr>
            <a:endParaRPr lang="en-CA" dirty="0" smtClean="0"/>
          </a:p>
          <a:p>
            <a:pPr marL="514350" indent="-514350">
              <a:buFont typeface="+mj-lt"/>
              <a:buAutoNum type="arabicPeriod"/>
            </a:pPr>
            <a:endParaRPr lang="en-CA" dirty="0"/>
          </a:p>
        </p:txBody>
      </p:sp>
      <p:grpSp>
        <p:nvGrpSpPr>
          <p:cNvPr id="4" name="Group 3"/>
          <p:cNvGrpSpPr/>
          <p:nvPr/>
        </p:nvGrpSpPr>
        <p:grpSpPr>
          <a:xfrm>
            <a:off x="0" y="1"/>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Other Report Findings</a:t>
              </a:r>
              <a:endParaRPr lang="en-US" sz="3200" b="1" dirty="0">
                <a:solidFill>
                  <a:schemeClr val="bg1"/>
                </a:solidFill>
                <a:latin typeface="Arial" pitchFamily="34" charset="0"/>
                <a:cs typeface="Arial" pitchFamily="34" charset="0"/>
              </a:endParaRPr>
            </a:p>
          </p:txBody>
        </p:sp>
      </p:grpSp>
    </p:spTree>
    <p:extLst>
      <p:ext uri="{BB962C8B-B14F-4D97-AF65-F5344CB8AC3E}">
        <p14:creationId xmlns:p14="http://schemas.microsoft.com/office/powerpoint/2010/main" val="31669133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
            <a:ext cx="9144000" cy="1527175"/>
            <a:chOff x="0" y="0"/>
            <a:chExt cx="9144000" cy="1527175"/>
          </a:xfrm>
        </p:grpSpPr>
        <p:sp>
          <p:nvSpPr>
            <p:cNvPr id="5" name="Rectangle 4"/>
            <p:cNvSpPr/>
            <p:nvPr/>
          </p:nvSpPr>
          <p:spPr bwMode="auto">
            <a:xfrm>
              <a:off x="0" y="1588"/>
              <a:ext cx="9144000" cy="1524000"/>
            </a:xfrm>
            <a:prstGeom prst="rect">
              <a:avLst/>
            </a:prstGeom>
            <a:solidFill>
              <a:srgbClr val="0034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latin typeface="Arial" pitchFamily="34" charset="0"/>
                <a:cs typeface="Arial" pitchFamily="34" charset="0"/>
              </a:endParaRPr>
            </a:p>
          </p:txBody>
        </p:sp>
        <p:sp>
          <p:nvSpPr>
            <p:cNvPr id="6" name="Rectangle 16"/>
            <p:cNvSpPr>
              <a:spLocks noChangeArrowheads="1"/>
            </p:cNvSpPr>
            <p:nvPr/>
          </p:nvSpPr>
          <p:spPr bwMode="auto">
            <a:xfrm>
              <a:off x="1524000" y="0"/>
              <a:ext cx="71438" cy="152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itchFamily="34" charset="0"/>
                <a:cs typeface="Arial" pitchFamily="34" charset="0"/>
              </a:endParaRPr>
            </a:p>
          </p:txBody>
        </p:sp>
        <p:sp>
          <p:nvSpPr>
            <p:cNvPr id="7" name="Rectangle 15"/>
            <p:cNvSpPr>
              <a:spLocks noChangeArrowheads="1"/>
            </p:cNvSpPr>
            <p:nvPr/>
          </p:nvSpPr>
          <p:spPr bwMode="auto">
            <a:xfrm>
              <a:off x="1800224" y="223838"/>
              <a:ext cx="7343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4000" b="1" dirty="0" smtClean="0">
                  <a:solidFill>
                    <a:schemeClr val="bg1"/>
                  </a:solidFill>
                  <a:latin typeface="Arial" pitchFamily="34" charset="0"/>
                  <a:cs typeface="Arial" pitchFamily="34" charset="0"/>
                </a:rPr>
                <a:t>SKILLED WORKERS by 2020</a:t>
              </a:r>
              <a:endParaRPr lang="en-US" sz="3200" b="1" dirty="0">
                <a:solidFill>
                  <a:schemeClr val="bg1"/>
                </a:solidFill>
                <a:latin typeface="Arial" pitchFamily="34" charset="0"/>
                <a:cs typeface="Arial" pitchFamily="34" charset="0"/>
              </a:endParaRPr>
            </a:p>
          </p:txBody>
        </p:sp>
      </p:grpSp>
      <p:pic>
        <p:nvPicPr>
          <p:cNvPr id="2" name="Picture 1"/>
          <p:cNvPicPr>
            <a:picLocks noChangeAspect="1"/>
          </p:cNvPicPr>
          <p:nvPr/>
        </p:nvPicPr>
        <p:blipFill rotWithShape="1">
          <a:blip r:embed="rId2"/>
          <a:srcRect l="11574" r="8603"/>
          <a:stretch/>
        </p:blipFill>
        <p:spPr>
          <a:xfrm>
            <a:off x="223935" y="1790503"/>
            <a:ext cx="8658809" cy="3598312"/>
          </a:xfrm>
          <a:prstGeom prst="rect">
            <a:avLst/>
          </a:prstGeom>
        </p:spPr>
      </p:pic>
      <p:pic>
        <p:nvPicPr>
          <p:cNvPr id="11" name="Picture 10"/>
          <p:cNvPicPr>
            <a:picLocks noChangeAspect="1"/>
          </p:cNvPicPr>
          <p:nvPr/>
        </p:nvPicPr>
        <p:blipFill>
          <a:blip r:embed="rId3"/>
          <a:stretch>
            <a:fillRect/>
          </a:stretch>
        </p:blipFill>
        <p:spPr>
          <a:xfrm>
            <a:off x="6630178" y="5598366"/>
            <a:ext cx="2364532" cy="1182266"/>
          </a:xfrm>
          <a:prstGeom prst="rect">
            <a:avLst/>
          </a:prstGeom>
        </p:spPr>
      </p:pic>
      <p:sp>
        <p:nvSpPr>
          <p:cNvPr id="12" name="TextBox 11"/>
          <p:cNvSpPr txBox="1"/>
          <p:nvPr/>
        </p:nvSpPr>
        <p:spPr>
          <a:xfrm>
            <a:off x="223936" y="5579705"/>
            <a:ext cx="6475445" cy="1200329"/>
          </a:xfrm>
          <a:prstGeom prst="rect">
            <a:avLst/>
          </a:prstGeom>
          <a:noFill/>
        </p:spPr>
        <p:txBody>
          <a:bodyPr wrap="square" rtlCol="0">
            <a:spAutoFit/>
          </a:bodyPr>
          <a:lstStyle/>
          <a:p>
            <a:r>
              <a:rPr lang="en-CA" sz="3600" dirty="0" smtClean="0"/>
              <a:t>In 2014, Canada – 35 million people, ~18,000,000 workforce </a:t>
            </a:r>
            <a:endParaRPr lang="en-CA" sz="3600" dirty="0"/>
          </a:p>
        </p:txBody>
      </p:sp>
    </p:spTree>
    <p:extLst>
      <p:ext uri="{BB962C8B-B14F-4D97-AF65-F5344CB8AC3E}">
        <p14:creationId xmlns:p14="http://schemas.microsoft.com/office/powerpoint/2010/main" val="16736254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9263</TotalTime>
  <Words>2045</Words>
  <Application>Microsoft Office PowerPoint</Application>
  <PresentationFormat>On-screen Show (4:3)</PresentationFormat>
  <Paragraphs>230</Paragraphs>
  <Slides>38</Slides>
  <Notes>28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3" baseType="lpstr">
      <vt:lpstr>Arial</vt:lpstr>
      <vt:lpstr>Calibri</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PISA 2012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 Title</vt:lpstr>
      <vt:lpstr>Question Title</vt:lpstr>
      <vt:lpstr>Comments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McMaster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MSTLTT</dc:title>
  <dc:creator>Heather Fisher</dc:creator>
  <cp:lastModifiedBy>Marina Milner-Bolotin</cp:lastModifiedBy>
  <cp:revision>188</cp:revision>
  <cp:lastPrinted>2014-05-06T07:22:51Z</cp:lastPrinted>
  <dcterms:created xsi:type="dcterms:W3CDTF">2013-02-27T16:28:44Z</dcterms:created>
  <dcterms:modified xsi:type="dcterms:W3CDTF">2014-05-06T18:44:35Z</dcterms:modified>
</cp:coreProperties>
</file>