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embeddings/oleObject5.bin" ContentType="application/vnd.openxmlformats-officedocument.oleObject"/>
  <Override PartName="/ppt/notesSlides/notesSlide17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256" r:id="rId2"/>
    <p:sldId id="611" r:id="rId3"/>
    <p:sldId id="578" r:id="rId4"/>
    <p:sldId id="609" r:id="rId5"/>
    <p:sldId id="356" r:id="rId6"/>
    <p:sldId id="577" r:id="rId7"/>
    <p:sldId id="347" r:id="rId8"/>
    <p:sldId id="349" r:id="rId9"/>
    <p:sldId id="350" r:id="rId10"/>
    <p:sldId id="351" r:id="rId11"/>
    <p:sldId id="352" r:id="rId12"/>
    <p:sldId id="353" r:id="rId13"/>
    <p:sldId id="344" r:id="rId14"/>
    <p:sldId id="345" r:id="rId15"/>
    <p:sldId id="336" r:id="rId16"/>
    <p:sldId id="332" r:id="rId17"/>
    <p:sldId id="313" r:id="rId18"/>
    <p:sldId id="343" r:id="rId19"/>
    <p:sldId id="418" r:id="rId20"/>
    <p:sldId id="509" r:id="rId21"/>
    <p:sldId id="586" r:id="rId22"/>
    <p:sldId id="585" r:id="rId23"/>
    <p:sldId id="583" r:id="rId24"/>
    <p:sldId id="580" r:id="rId25"/>
    <p:sldId id="646" r:id="rId26"/>
    <p:sldId id="647" r:id="rId27"/>
    <p:sldId id="648" r:id="rId28"/>
    <p:sldId id="587" r:id="rId29"/>
    <p:sldId id="588" r:id="rId30"/>
    <p:sldId id="592" r:id="rId31"/>
    <p:sldId id="600" r:id="rId32"/>
    <p:sldId id="594" r:id="rId33"/>
    <p:sldId id="595" r:id="rId34"/>
    <p:sldId id="596" r:id="rId35"/>
    <p:sldId id="593" r:id="rId36"/>
    <p:sldId id="599" r:id="rId37"/>
    <p:sldId id="629" r:id="rId38"/>
    <p:sldId id="651" r:id="rId39"/>
    <p:sldId id="654" r:id="rId40"/>
    <p:sldId id="655" r:id="rId41"/>
    <p:sldId id="536" r:id="rId42"/>
    <p:sldId id="601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A5EFF"/>
    <a:srgbClr val="B16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77" autoAdjust="0"/>
    <p:restoredTop sz="77389" autoAdjust="0"/>
  </p:normalViewPr>
  <p:slideViewPr>
    <p:cSldViewPr snapToGrid="0" snapToObjects="1">
      <p:cViewPr>
        <p:scale>
          <a:sx n="81" d="100"/>
          <a:sy n="81" d="100"/>
        </p:scale>
        <p:origin x="-113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110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Relationship Id="rId2" Type="http://schemas.openxmlformats.org/officeDocument/2006/relationships/image" Target="../media/image18.emf"/><Relationship Id="rId3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Relationship Id="rId2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9AD1C-816A-6F45-B0E0-BB93F9A21306}" type="datetimeFigureOut">
              <a:rPr lang="en-US" smtClean="0"/>
              <a:t>14-06-17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D30E0-3819-0348-ACAA-398DEF820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74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 for this</a:t>
            </a:r>
            <a:r>
              <a:rPr lang="en-US" baseline="0" dirty="0" smtClean="0"/>
              <a:t> opportunity to present my work.</a:t>
            </a:r>
          </a:p>
          <a:p>
            <a:endParaRPr lang="en-US" baseline="0" dirty="0" smtClean="0"/>
          </a:p>
          <a:p>
            <a:r>
              <a:rPr lang="en-US" dirty="0" smtClean="0"/>
              <a:t>My name is Ahmad Almudallal from Memorial</a:t>
            </a:r>
            <a:r>
              <a:rPr lang="en-US" baseline="0" dirty="0" smtClean="0"/>
              <a:t> University of Newfoundland.</a:t>
            </a:r>
          </a:p>
          <a:p>
            <a:endParaRPr lang="en-US" sz="1200" dirty="0" smtClean="0"/>
          </a:p>
          <a:p>
            <a:r>
              <a:rPr lang="en-US" sz="1200" dirty="0" smtClean="0"/>
              <a:t>I</a:t>
            </a:r>
            <a:r>
              <a:rPr lang="en-US" sz="1200" baseline="0" dirty="0" smtClean="0"/>
              <a:t> will talk about </a:t>
            </a:r>
            <a:r>
              <a:rPr lang="en-US" sz="1200" dirty="0" smtClean="0"/>
              <a:t>Inverse melting and phase behaviour of core-softened attractive disks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8565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F1C2C4-228C-AF4D-AFE9-1DB5F8F9B068}" type="slidenum">
              <a:rPr lang="en-US"/>
              <a:pPr/>
              <a:t>10</a:t>
            </a:fld>
            <a:endParaRPr lang="en-US"/>
          </a:p>
        </p:txBody>
      </p:sp>
      <p:sp>
        <p:nvSpPr>
          <p:cNvPr id="706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06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baseline="0" dirty="0" smtClean="0"/>
              <a:t>The low density triangular crystal occupies a very small portion of the phase diagram. 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F1C2C4-228C-AF4D-AFE9-1DB5F8F9B068}" type="slidenum">
              <a:rPr lang="en-US"/>
              <a:pPr/>
              <a:t>11</a:t>
            </a:fld>
            <a:endParaRPr lang="en-US"/>
          </a:p>
        </p:txBody>
      </p:sp>
      <p:sp>
        <p:nvSpPr>
          <p:cNvPr id="706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06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Here we have liquid,</a:t>
            </a:r>
            <a:r>
              <a:rPr lang="en-US" baseline="0" dirty="0" smtClean="0"/>
              <a:t> which shows different local environments, square and triangular. 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F1C2C4-228C-AF4D-AFE9-1DB5F8F9B068}" type="slidenum">
              <a:rPr lang="en-US"/>
              <a:pPr/>
              <a:t>12</a:t>
            </a:fld>
            <a:endParaRPr lang="en-US"/>
          </a:p>
        </p:txBody>
      </p:sp>
      <p:sp>
        <p:nvSpPr>
          <p:cNvPr id="706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06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Finally this is the square crystal 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F1C2C4-228C-AF4D-AFE9-1DB5F8F9B068}" type="slidenum">
              <a:rPr lang="en-US"/>
              <a:pPr/>
              <a:t>13</a:t>
            </a:fld>
            <a:endParaRPr lang="en-US"/>
          </a:p>
        </p:txBody>
      </p:sp>
      <p:sp>
        <p:nvSpPr>
          <p:cNvPr id="706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06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The L-S melting curve exhibits a maximum temperature, indicating that at higher pressure, the liquid is more dense than the solid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F1C2C4-228C-AF4D-AFE9-1DB5F8F9B068}" type="slidenum">
              <a:rPr lang="en-US"/>
              <a:pPr/>
              <a:t>14</a:t>
            </a:fld>
            <a:endParaRPr lang="en-US"/>
          </a:p>
        </p:txBody>
      </p:sp>
      <p:sp>
        <p:nvSpPr>
          <p:cNvPr id="706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06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And here the L-S melting curve exhibits a maximum pressure, indicating that the inverse melting occurs over a small range of pressure.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explain what I mean by inverse melting,</a:t>
            </a:r>
            <a:r>
              <a:rPr lang="en-US" baseline="0" dirty="0" smtClean="0"/>
              <a:t> here I </a:t>
            </a:r>
            <a:r>
              <a:rPr lang="en-US" dirty="0" smtClean="0"/>
              <a:t>Just show a close up to this part</a:t>
            </a:r>
            <a:r>
              <a:rPr lang="en-US" baseline="0" dirty="0" smtClean="0"/>
              <a:t> of the phase diagram.</a:t>
            </a:r>
          </a:p>
          <a:p>
            <a:endParaRPr lang="en-US" dirty="0" smtClean="0"/>
          </a:p>
          <a:p>
            <a:r>
              <a:rPr lang="en-US" dirty="0" smtClean="0"/>
              <a:t>Inverse melting happens here</a:t>
            </a:r>
            <a:r>
              <a:rPr lang="en-US" baseline="0" dirty="0" smtClean="0"/>
              <a:t>; where liquid transforms to square crystal by heating.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are interested to study the inverse melting because it </a:t>
            </a:r>
            <a:r>
              <a:rPr lang="en-US" dirty="0" smtClean="0"/>
              <a:t>is a rare phenomenon and confirming it for a simple model will allow for deeper exploration into the basic physics surrounding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9463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Because inverse melting occurs over a small range of pressure,</a:t>
            </a:r>
            <a:r>
              <a:rPr lang="en-US" baseline="0" dirty="0" smtClean="0"/>
              <a:t> t</a:t>
            </a:r>
            <a:r>
              <a:rPr lang="en-US" dirty="0" smtClean="0"/>
              <a:t>he question</a:t>
            </a:r>
            <a:r>
              <a:rPr lang="en-US" baseline="0" dirty="0" smtClean="0"/>
              <a:t> that arises here is what </a:t>
            </a:r>
            <a:r>
              <a:rPr lang="en-US" sz="1200" dirty="0" smtClean="0"/>
              <a:t>changes can we make to the potential in order to increase the range of pressure for which inverse melting can be obtained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200" dirty="0" smtClean="0"/>
              <a:t>The</a:t>
            </a:r>
            <a:r>
              <a:rPr lang="en-US" sz="1200" baseline="0" dirty="0" smtClean="0"/>
              <a:t> changes to the potential will be due changing epsilon, b and c independently.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8322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55CA333-FB59-B04F-8ABC-ABF085C90C24}" type="slidenum">
              <a:rPr lang="en-US"/>
              <a:pPr/>
              <a:t>17</a:t>
            </a:fld>
            <a:endParaRPr lang="en-US"/>
          </a:p>
        </p:txBody>
      </p:sp>
      <p:sp>
        <p:nvSpPr>
          <p:cNvPr id="8089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8089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technique that I</a:t>
            </a:r>
            <a:r>
              <a:rPr lang="en-US" baseline="0" dirty="0" smtClean="0"/>
              <a:t> used to calculate the change in the melting line when changing the potential parameters is called the HGDI.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This t</a:t>
            </a:r>
            <a:r>
              <a:rPr lang="en-US" dirty="0" smtClean="0"/>
              <a:t>echnique tells you how the coexistence pressure will shift if you change the potential and keep temperature constant (or vice versa).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With this</a:t>
            </a:r>
            <a:r>
              <a:rPr lang="en-US" baseline="0" dirty="0" smtClean="0"/>
              <a:t> techniques we sample the system according to this potential. Lambda is coupling constant. When lambda equal zero, we recover the original potential and at lambda equal 1 we transform the potential to the new one.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Our investigations show that b is the only important parameter.</a:t>
            </a:r>
            <a:r>
              <a:rPr lang="en-US" baseline="0" dirty="0" smtClean="0"/>
              <a:t> Increasing b increases the range of inverse melting. The other two parameters don’t contribute in inverse melting.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 calculated the whole square-crystal melting line for different</a:t>
            </a:r>
            <a:r>
              <a:rPr lang="en-US" baseline="0" dirty="0" smtClean="0"/>
              <a:t> values of b.</a:t>
            </a:r>
          </a:p>
          <a:p>
            <a:pPr marL="0" indent="0">
              <a:buNone/>
            </a:pPr>
            <a:endParaRPr lang="en-US" baseline="0" dirty="0" smtClean="0"/>
          </a:p>
          <a:p>
            <a:pPr marL="0" indent="0">
              <a:buNone/>
            </a:pPr>
            <a:r>
              <a:rPr lang="en-US" baseline="0" dirty="0" smtClean="0"/>
              <a:t>It becomes so obvious that as we increase b, the range of inverse melting increases as well. </a:t>
            </a:r>
          </a:p>
          <a:p>
            <a:pPr marL="0" indent="0">
              <a:buNone/>
            </a:pPr>
            <a:endParaRPr lang="en-US" baseline="0" dirty="0" smtClean="0"/>
          </a:p>
          <a:p>
            <a:pPr marL="0" indent="0">
              <a:buNone/>
            </a:pPr>
            <a:r>
              <a:rPr lang="en-US" baseline="0" dirty="0" smtClean="0"/>
              <a:t>These curves were calculated by two different ways, HGDI (the open points) and GDI (solid lines) and the results show a perfect agreement. </a:t>
            </a:r>
          </a:p>
          <a:p>
            <a:pPr marL="0" indent="0"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422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We pick b=1.46 to confirm the transition.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This transition up to this maximum is first order, but what is about the rest of the curve where we have inverse melting? It should be also a first order, otherwise, the inverse melting does not exist.</a:t>
            </a:r>
          </a:p>
          <a:p>
            <a:pPr marL="0" indent="0">
              <a:buNone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To answer this concern, we c</a:t>
            </a:r>
            <a:r>
              <a:rPr lang="en-US" dirty="0" smtClean="0"/>
              <a:t>arry out umbrella sampling Monte Carlo to calculate the free energy as a function of density at constant T and P for about 2000 particles.</a:t>
            </a:r>
            <a:r>
              <a:rPr lang="en-US" baseline="0" dirty="0" smtClean="0"/>
              <a:t>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 free energy shows two basins separated by a barrier. This picture of the free energy is consistent with the first order transition.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42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my outline</a:t>
            </a:r>
          </a:p>
          <a:p>
            <a:endParaRPr lang="en-US" dirty="0" smtClean="0"/>
          </a:p>
          <a:p>
            <a:r>
              <a:rPr lang="en-US" dirty="0" smtClean="0"/>
              <a:t>I will start taking about the</a:t>
            </a:r>
            <a:r>
              <a:rPr lang="en-US" baseline="0" dirty="0" smtClean="0"/>
              <a:t> motivation of using this square-shoulder square well potential, and then I will talk about the phase diagram that I calculated.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Next I will explain how I modified the potential to increase the range of inverse melting, and how this modification lead to more interesting stuff.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7566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This snapshot is taken from umbrella simulations at density about 0.89. Black circles are crystal-like particles and red circles are liquid-like.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 interface between the liquid and crystal is consistent with the flatness of the free energy barrier. </a:t>
            </a:r>
          </a:p>
          <a:p>
            <a:pPr marL="0" indent="0">
              <a:buNone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Another possibility is that</a:t>
            </a:r>
            <a:r>
              <a:rPr lang="en-US" baseline="0" dirty="0" smtClean="0"/>
              <a:t> the liquid phase we see is indeed a hexatic phase not a liquid. So we have to check for the hexatic phase. Because if it is not liquid then inverse melting does not exist.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422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We check for the hexatic phase by calculating the Orientational correlation</a:t>
            </a:r>
            <a:r>
              <a:rPr lang="en-US" baseline="0" dirty="0" smtClean="0"/>
              <a:t> function.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This graph here is for a previous experimental study for colloidal system in 2D. According to KTNHY, the first three curves are for the crystal phase because they tend to a constant. These two for a hexatic because they decay as a power law. And the last two for a liquid because the decay exponentially.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1714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</a:t>
            </a:r>
            <a:r>
              <a:rPr lang="en-US" baseline="0" dirty="0" smtClean="0"/>
              <a:t>I calculated the Orientational correlation function along this isobar where we have the inverse melting.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graph does n</a:t>
            </a:r>
            <a:r>
              <a:rPr lang="fr-FR" baseline="0" dirty="0" smtClean="0"/>
              <a:t>o</a:t>
            </a:r>
            <a:r>
              <a:rPr lang="en-US" baseline="0" dirty="0" smtClean="0"/>
              <a:t>t show any power-law decay indicating that hexatic phase doesn’t exist in the system. All I have here is a constant behaviour for the crystal and exponential decay for the liquid. These results support our findings for the inverse melting.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728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aseline="0" dirty="0" smtClean="0"/>
              <a:t>As a direct confirmation of inverse melting, we perform a molecular dynamic simulation in the stable liquid starting from a crystal configuration. If we really have inverse melting, then this crystal should eventually melt, and that is what we see in the video.</a:t>
            </a:r>
          </a:p>
          <a:p>
            <a:pPr marL="0" indent="0">
              <a:buNone/>
            </a:pPr>
            <a:endParaRPr lang="en-US" baseline="0" dirty="0" smtClean="0"/>
          </a:p>
          <a:p>
            <a:pPr marL="0" indent="0">
              <a:buNone/>
            </a:pPr>
            <a:r>
              <a:rPr lang="en-US" baseline="0" dirty="0" smtClean="0"/>
              <a:t>The density over time shows a jump indicating that the transition when the square crystal melted is a first-order transition.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422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about</a:t>
            </a:r>
            <a:r>
              <a:rPr lang="en-US" baseline="0" dirty="0" smtClean="0"/>
              <a:t> the rest of the phase diagram? </a:t>
            </a:r>
            <a:r>
              <a:rPr lang="en-US" dirty="0" smtClean="0"/>
              <a:t>Changing the potential</a:t>
            </a:r>
            <a:r>
              <a:rPr lang="en-US" baseline="0" dirty="0" smtClean="0"/>
              <a:t> </a:t>
            </a:r>
            <a:r>
              <a:rPr lang="en-US" dirty="0" smtClean="0"/>
              <a:t>parameter b from … to 1.46 makes this melting</a:t>
            </a:r>
            <a:r>
              <a:rPr lang="en-US" baseline="0" dirty="0" smtClean="0"/>
              <a:t> line to bend a lot, so we expect the HDT melting curve to bend as well to make the triple point.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30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what I got, the HDT melting line inflects the other way, and </a:t>
            </a:r>
            <a:r>
              <a:rPr lang="en-US" dirty="0" smtClean="0"/>
              <a:t>the triple point disappears.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176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Leaving</a:t>
            </a:r>
            <a:r>
              <a:rPr lang="en-US" baseline="0" dirty="0" smtClean="0"/>
              <a:t> behind a liquid corridor</a:t>
            </a:r>
            <a:r>
              <a:rPr lang="en-US" dirty="0" smtClean="0"/>
              <a:t>. The question now, does this</a:t>
            </a:r>
            <a:r>
              <a:rPr lang="en-US" baseline="0" dirty="0" smtClean="0"/>
              <a:t> liquid go to zero temperature or we </a:t>
            </a:r>
            <a:r>
              <a:rPr lang="en-US" dirty="0" smtClean="0"/>
              <a:t>have a crystal on the way?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279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answer this question, let</a:t>
            </a:r>
            <a:r>
              <a:rPr lang="en-US" baseline="0" dirty="0" smtClean="0"/>
              <a:t> us have a look at the liquid here.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963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</a:t>
            </a:r>
            <a:r>
              <a:rPr lang="en-US" baseline="0" dirty="0" smtClean="0"/>
              <a:t> liquid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2149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we just connect</a:t>
            </a:r>
            <a:r>
              <a:rPr lang="en-US" baseline="0" dirty="0" smtClean="0"/>
              <a:t> the first neighbors by segments.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81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1) I</a:t>
            </a:r>
            <a:r>
              <a:rPr lang="en-US" baseline="0" dirty="0" smtClean="0"/>
              <a:t> calculated the phase diagram for this square shoulder-square well pair potential in 2D system.</a:t>
            </a:r>
          </a:p>
          <a:p>
            <a:r>
              <a:rPr lang="en-US" baseline="0" dirty="0" smtClean="0"/>
              <a:t>2) This potential has a feature of having different bond energies at different distances.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3) This potential</a:t>
            </a:r>
            <a:r>
              <a:rPr lang="en-US" baseline="0" dirty="0" smtClean="0"/>
              <a:t> </a:t>
            </a:r>
            <a:r>
              <a:rPr lang="en-US" dirty="0" smtClean="0"/>
              <a:t>is motivated by water</a:t>
            </a:r>
            <a:r>
              <a:rPr lang="en-US" baseline="0" dirty="0" smtClean="0"/>
              <a:t> molecules.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3188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can see some</a:t>
            </a:r>
            <a:r>
              <a:rPr lang="en-US" dirty="0" smtClean="0"/>
              <a:t> triangular crystal</a:t>
            </a:r>
            <a:r>
              <a:rPr lang="en-US" baseline="0" dirty="0" smtClean="0"/>
              <a:t> local environment.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08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And</a:t>
            </a:r>
            <a:r>
              <a:rPr lang="en-US" baseline="0" dirty="0" smtClean="0"/>
              <a:t> some</a:t>
            </a:r>
            <a:r>
              <a:rPr lang="en-US" dirty="0" smtClean="0"/>
              <a:t> square crystal</a:t>
            </a:r>
            <a:r>
              <a:rPr lang="en-US" baseline="0" dirty="0" smtClean="0"/>
              <a:t> local environment.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69966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</a:t>
            </a:r>
            <a:r>
              <a:rPr lang="en-US" baseline="0" dirty="0" smtClean="0"/>
              <a:t> the pentagons, </a:t>
            </a:r>
            <a:r>
              <a:rPr lang="en-US" dirty="0" smtClean="0"/>
              <a:t>we have nice tile.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090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This is a crystal. We </a:t>
            </a:r>
            <a:r>
              <a:rPr lang="en-US" dirty="0" smtClean="0"/>
              <a:t>call O-crystal, and we still looking for a name.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0902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another crystal.</a:t>
            </a:r>
            <a:r>
              <a:rPr lang="en-US" baseline="0" dirty="0" smtClean="0"/>
              <a:t> We call it I crystal, and we also still looking for a name.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0902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constructed these two new</a:t>
            </a:r>
            <a:r>
              <a:rPr lang="en-US" baseline="0" dirty="0" smtClean="0"/>
              <a:t> </a:t>
            </a:r>
            <a:r>
              <a:rPr lang="en-US" dirty="0" smtClean="0"/>
              <a:t>crystals, I and O</a:t>
            </a:r>
            <a:r>
              <a:rPr lang="en-US" baseline="0" dirty="0" smtClean="0"/>
              <a:t> to show them clearly.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64174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I calculated</a:t>
            </a:r>
            <a:r>
              <a:rPr lang="en-US" baseline="0" dirty="0" smtClean="0"/>
              <a:t> the range of </a:t>
            </a:r>
            <a:r>
              <a:rPr lang="en-US" dirty="0" smtClean="0"/>
              <a:t>stability and metastability for</a:t>
            </a:r>
            <a:r>
              <a:rPr lang="en-US" baseline="0" dirty="0" smtClean="0"/>
              <a:t> </a:t>
            </a:r>
            <a:r>
              <a:rPr lang="en-US" dirty="0" smtClean="0"/>
              <a:t>the two phases. </a:t>
            </a:r>
          </a:p>
          <a:p>
            <a:endParaRPr lang="en-US" dirty="0" smtClean="0"/>
          </a:p>
          <a:p>
            <a:r>
              <a:rPr lang="en-US" dirty="0" smtClean="0"/>
              <a:t>We can see that the I phase has bigger stability</a:t>
            </a:r>
            <a:r>
              <a:rPr lang="en-US" baseline="0" dirty="0" smtClean="0"/>
              <a:t> field, and the O phase is metastable with respect to the I phase.</a:t>
            </a:r>
            <a:endParaRPr lang="en-US" dirty="0" smtClean="0"/>
          </a:p>
          <a:p>
            <a:endParaRPr lang="en-US" baseline="0" dirty="0" smtClean="0"/>
          </a:p>
          <a:p>
            <a:r>
              <a:rPr lang="en-US" baseline="0" dirty="0" smtClean="0"/>
              <a:t>We can conclude that the I phase will prevent the liquid in the liquid corridor for going to zero temperature.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39681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Another interesting feature in the phase diagram is this strange point, we call it the funny point. I will explain later why I call it the funny point.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13306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free energy calculated</a:t>
            </a:r>
            <a:r>
              <a:rPr lang="en-US" baseline="0" dirty="0" smtClean="0"/>
              <a:t> along the HDT melting line shows a barrier separating two basins, one basin for HDT and another for liquid. This picture is of course consistent with the first-order transition.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From this label we see that as the temperature decreases, the free energy barrier decreases as well. 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5372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decreasing the temperature  down to T=0.5, the free energy barrier vanishes.</a:t>
            </a:r>
            <a:r>
              <a:rPr lang="en-US" baseline="0" dirty="0" smtClean="0"/>
              <a:t> </a:t>
            </a:r>
            <a:r>
              <a:rPr lang="en-US" dirty="0" smtClean="0"/>
              <a:t>That</a:t>
            </a:r>
            <a:r>
              <a:rPr lang="en-US" baseline="0" dirty="0" smtClean="0"/>
              <a:t> is why we call it the funny point.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this case the system can easily sample the two states as you see here in the</a:t>
            </a:r>
            <a:r>
              <a:rPr lang="en-US" baseline="0" dirty="0" smtClean="0"/>
              <a:t> density graph. </a:t>
            </a:r>
            <a:r>
              <a:rPr lang="en-US" dirty="0" smtClean="0"/>
              <a:t>It shows a quick switching between</a:t>
            </a:r>
            <a:r>
              <a:rPr lang="en-US" baseline="0" dirty="0" smtClean="0"/>
              <a:t> the two phases. </a:t>
            </a:r>
            <a:r>
              <a:rPr lang="en-US" dirty="0" smtClean="0"/>
              <a:t> The phase down here</a:t>
            </a:r>
            <a:r>
              <a:rPr lang="en-US" baseline="0" dirty="0" smtClean="0"/>
              <a:t> is for liquid and this one here is for the HDT.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556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For a pair of water molecules,</a:t>
            </a:r>
            <a:r>
              <a:rPr lang="en-US" baseline="0" dirty="0" smtClean="0"/>
              <a:t> an effective radial</a:t>
            </a:r>
            <a:r>
              <a:rPr lang="en-US" dirty="0" smtClean="0"/>
              <a:t> potential can be</a:t>
            </a:r>
            <a:r>
              <a:rPr lang="en-US" baseline="0" dirty="0" smtClean="0"/>
              <a:t> obtained by averaging over the relative orientations of the two water molecules. </a:t>
            </a:r>
          </a:p>
          <a:p>
            <a:pPr marL="0" indent="0">
              <a:buNone/>
            </a:pPr>
            <a:endParaRPr lang="en-US" baseline="0" dirty="0" smtClean="0"/>
          </a:p>
          <a:p>
            <a:pPr marL="0" indent="0">
              <a:buNone/>
            </a:pPr>
            <a:r>
              <a:rPr lang="en-US" baseline="0" dirty="0" smtClean="0"/>
              <a:t>This obtained potential can form hydrogen bonding at long distance and an energetically favorable alignment at a shorter distance. </a:t>
            </a:r>
          </a:p>
          <a:p>
            <a:pPr marL="0" indent="0">
              <a:buNone/>
            </a:pPr>
            <a:endParaRPr lang="en-US" baseline="0" dirty="0" smtClean="0"/>
          </a:p>
          <a:p>
            <a:pPr marL="0" indent="0"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two length scales are responsible for liquid anomalies and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possible LL phase transition in the supercooled liquid.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9833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Interestingly, at T=0.46, the barrier grows again to</a:t>
            </a:r>
            <a:r>
              <a:rPr lang="en-US" baseline="0" dirty="0" smtClean="0"/>
              <a:t> a big value and below this point we can easily use Gibbs-Duhem integration to trace the rest of the melting curve.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work is not done yet. I am still working on it and hopefully I will come up with explanation for this funny point soon..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1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potential that I used</a:t>
            </a:r>
            <a:r>
              <a:rPr lang="en-US" baseline="0" dirty="0" smtClean="0"/>
              <a:t> in my research is a simpler version of the previous one. </a:t>
            </a:r>
          </a:p>
          <a:p>
            <a:pPr marL="0" indent="0">
              <a:buNone/>
            </a:pPr>
            <a:endParaRPr lang="en-US" baseline="0" dirty="0" smtClean="0"/>
          </a:p>
          <a:p>
            <a:pPr marL="0" indent="0">
              <a:buNone/>
            </a:pPr>
            <a:r>
              <a:rPr lang="en-US" baseline="0" dirty="0" smtClean="0"/>
              <a:t>It was</a:t>
            </a:r>
            <a:r>
              <a:rPr lang="en-US" dirty="0" smtClean="0"/>
              <a:t> constructed to</a:t>
            </a:r>
            <a:r>
              <a:rPr lang="en-US" baseline="0" dirty="0" smtClean="0"/>
              <a:t> have two local environments of quite different densities with the same energy. This will drive the system to have a phase separation between two liquids.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D30E0-3819-0348-ACAA-398DEF82041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54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F1C2C4-228C-AF4D-AFE9-1DB5F8F9B068}" type="slidenum">
              <a:rPr lang="en-US"/>
              <a:pPr/>
              <a:t>6</a:t>
            </a:fld>
            <a:endParaRPr lang="en-US"/>
          </a:p>
        </p:txBody>
      </p:sp>
      <p:sp>
        <p:nvSpPr>
          <p:cNvPr id="706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06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indent="0">
              <a:buNone/>
            </a:pPr>
            <a:r>
              <a:rPr lang="en-US" dirty="0" smtClean="0"/>
              <a:t>This is the phase diagram that I obtained using</a:t>
            </a:r>
            <a:r>
              <a:rPr lang="en-US" baseline="0" dirty="0" smtClean="0"/>
              <a:t> </a:t>
            </a:r>
            <a:r>
              <a:rPr lang="en-US" dirty="0" smtClean="0"/>
              <a:t>different Monte Carlo Simulations techniques.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1200" dirty="0" smtClean="0"/>
              <a:t>All transitions in the phase diagram seem to</a:t>
            </a:r>
            <a:r>
              <a:rPr lang="en-US" sz="1200" baseline="0" dirty="0" smtClean="0"/>
              <a:t> be </a:t>
            </a:r>
            <a:r>
              <a:rPr lang="en-US" sz="1200" dirty="0" smtClean="0"/>
              <a:t>first-order phase transitions. </a:t>
            </a:r>
          </a:p>
          <a:p>
            <a:pPr marL="228600" indent="-228600">
              <a:buAutoNum type="arabicParenR"/>
            </a:pP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F1C2C4-228C-AF4D-AFE9-1DB5F8F9B068}" type="slidenum">
              <a:rPr lang="en-US"/>
              <a:pPr/>
              <a:t>7</a:t>
            </a:fld>
            <a:endParaRPr lang="en-US"/>
          </a:p>
        </p:txBody>
      </p:sp>
      <p:sp>
        <p:nvSpPr>
          <p:cNvPr id="706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06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phase at high pressure is the high density triangular</a:t>
            </a:r>
            <a:r>
              <a:rPr lang="en-US" baseline="0" dirty="0" smtClean="0"/>
              <a:t> crystal.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F1C2C4-228C-AF4D-AFE9-1DB5F8F9B068}" type="slidenum">
              <a:rPr lang="en-US"/>
              <a:pPr/>
              <a:t>8</a:t>
            </a:fld>
            <a:endParaRPr lang="en-US"/>
          </a:p>
        </p:txBody>
      </p:sp>
      <p:sp>
        <p:nvSpPr>
          <p:cNvPr id="706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06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At low pressure and low temperature </a:t>
            </a:r>
            <a:r>
              <a:rPr lang="en-US" baseline="0" dirty="0" smtClean="0"/>
              <a:t>we have the A phase which is not previously reported. 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F1C2C4-228C-AF4D-AFE9-1DB5F8F9B068}" type="slidenum">
              <a:rPr lang="en-US"/>
              <a:pPr/>
              <a:t>9</a:t>
            </a:fld>
            <a:endParaRPr lang="en-US"/>
          </a:p>
        </p:txBody>
      </p:sp>
      <p:sp>
        <p:nvSpPr>
          <p:cNvPr id="706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706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We also have the z</a:t>
            </a:r>
            <a:r>
              <a:rPr lang="en-US" baseline="0" dirty="0" smtClean="0"/>
              <a:t> phase at low temperature low pressure. It is also not previously reported. 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3D3BD-5E0B-3247-9BBE-B62568A5E3A7}" type="datetimeFigureOut">
              <a:rPr lang="en-US" smtClean="0"/>
              <a:t>14-06-17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8FD5-4A4C-3549-B8A8-23AEFA2D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65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3D3BD-5E0B-3247-9BBE-B62568A5E3A7}" type="datetimeFigureOut">
              <a:rPr lang="en-US" smtClean="0"/>
              <a:t>14-06-17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8FD5-4A4C-3549-B8A8-23AEFA2D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666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3D3BD-5E0B-3247-9BBE-B62568A5E3A7}" type="datetimeFigureOut">
              <a:rPr lang="en-US" smtClean="0"/>
              <a:t>14-06-17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8FD5-4A4C-3549-B8A8-23AEFA2D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728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3D3BD-5E0B-3247-9BBE-B62568A5E3A7}" type="datetimeFigureOut">
              <a:rPr lang="en-US" smtClean="0"/>
              <a:t>14-06-17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8FD5-4A4C-3549-B8A8-23AEFA2D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11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3D3BD-5E0B-3247-9BBE-B62568A5E3A7}" type="datetimeFigureOut">
              <a:rPr lang="en-US" smtClean="0"/>
              <a:t>14-06-17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8FD5-4A4C-3549-B8A8-23AEFA2D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068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3D3BD-5E0B-3247-9BBE-B62568A5E3A7}" type="datetimeFigureOut">
              <a:rPr lang="en-US" smtClean="0"/>
              <a:t>14-06-17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8FD5-4A4C-3549-B8A8-23AEFA2D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973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3D3BD-5E0B-3247-9BBE-B62568A5E3A7}" type="datetimeFigureOut">
              <a:rPr lang="en-US" smtClean="0"/>
              <a:t>14-06-17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8FD5-4A4C-3549-B8A8-23AEFA2D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728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3D3BD-5E0B-3247-9BBE-B62568A5E3A7}" type="datetimeFigureOut">
              <a:rPr lang="en-US" smtClean="0"/>
              <a:t>14-06-17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8FD5-4A4C-3549-B8A8-23AEFA2D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806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3D3BD-5E0B-3247-9BBE-B62568A5E3A7}" type="datetimeFigureOut">
              <a:rPr lang="en-US" smtClean="0"/>
              <a:t>14-06-17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8FD5-4A4C-3549-B8A8-23AEFA2D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44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3D3BD-5E0B-3247-9BBE-B62568A5E3A7}" type="datetimeFigureOut">
              <a:rPr lang="en-US" smtClean="0"/>
              <a:t>14-06-17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8FD5-4A4C-3549-B8A8-23AEFA2D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80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3D3BD-5E0B-3247-9BBE-B62568A5E3A7}" type="datetimeFigureOut">
              <a:rPr lang="en-US" smtClean="0"/>
              <a:t>14-06-17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8FD5-4A4C-3549-B8A8-23AEFA2D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20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3D3BD-5E0B-3247-9BBE-B62568A5E3A7}" type="datetimeFigureOut">
              <a:rPr lang="en-US" smtClean="0"/>
              <a:t>14-06-17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B8FD5-4A4C-3549-B8A8-23AEFA2D0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510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4" Type="http://schemas.openxmlformats.org/officeDocument/2006/relationships/image" Target="../media/image14.emf"/><Relationship Id="rId5" Type="http://schemas.openxmlformats.org/officeDocument/2006/relationships/image" Target="../media/image16.emf"/><Relationship Id="rId6" Type="http://schemas.openxmlformats.org/officeDocument/2006/relationships/oleObject" Target="../embeddings/oleObject5.bin"/><Relationship Id="rId7" Type="http://schemas.openxmlformats.org/officeDocument/2006/relationships/image" Target="../media/image1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4" Type="http://schemas.openxmlformats.org/officeDocument/2006/relationships/oleObject" Target="../embeddings/oleObject6.bin"/><Relationship Id="rId5" Type="http://schemas.openxmlformats.org/officeDocument/2006/relationships/image" Target="../media/image17.emf"/><Relationship Id="rId6" Type="http://schemas.openxmlformats.org/officeDocument/2006/relationships/oleObject" Target="../embeddings/oleObject7.bin"/><Relationship Id="rId7" Type="http://schemas.openxmlformats.org/officeDocument/2006/relationships/image" Target="../media/image18.emf"/><Relationship Id="rId8" Type="http://schemas.openxmlformats.org/officeDocument/2006/relationships/image" Target="../media/image16.emf"/><Relationship Id="rId9" Type="http://schemas.openxmlformats.org/officeDocument/2006/relationships/oleObject" Target="../embeddings/oleObject8.bin"/><Relationship Id="rId10" Type="http://schemas.openxmlformats.org/officeDocument/2006/relationships/image" Target="../media/image1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6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24.emf"/><Relationship Id="rId6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3.xml"/><Relationship Id="rId5" Type="http://schemas.openxmlformats.org/officeDocument/2006/relationships/image" Target="../media/image19.emf"/><Relationship Id="rId6" Type="http://schemas.openxmlformats.org/officeDocument/2006/relationships/image" Target="../media/image27.png"/><Relationship Id="rId7" Type="http://schemas.openxmlformats.org/officeDocument/2006/relationships/image" Target="../media/image28.emf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4" Type="http://schemas.openxmlformats.org/officeDocument/2006/relationships/image" Target="../media/image4.emf"/><Relationship Id="rId5" Type="http://schemas.openxmlformats.org/officeDocument/2006/relationships/oleObject" Target="../embeddings/oleObject9.bin"/><Relationship Id="rId6" Type="http://schemas.openxmlformats.org/officeDocument/2006/relationships/image" Target="../media/image29.emf"/><Relationship Id="rId7" Type="http://schemas.openxmlformats.org/officeDocument/2006/relationships/oleObject" Target="../embeddings/oleObject10.bin"/><Relationship Id="rId8" Type="http://schemas.openxmlformats.org/officeDocument/2006/relationships/image" Target="../media/image30.emf"/><Relationship Id="rId9" Type="http://schemas.openxmlformats.org/officeDocument/2006/relationships/image" Target="../media/image19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1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2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2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3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3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6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6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6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6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6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6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7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39.emf"/><Relationship Id="rId5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4.bin"/><Relationship Id="rId12" Type="http://schemas.openxmlformats.org/officeDocument/2006/relationships/image" Target="../media/image1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.xml"/><Relationship Id="rId4" Type="http://schemas.openxmlformats.org/officeDocument/2006/relationships/image" Target="../media/image11.emf"/><Relationship Id="rId5" Type="http://schemas.openxmlformats.org/officeDocument/2006/relationships/image" Target="../media/image3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7.emf"/><Relationship Id="rId8" Type="http://schemas.openxmlformats.org/officeDocument/2006/relationships/image" Target="../media/image12.emf"/><Relationship Id="rId9" Type="http://schemas.openxmlformats.org/officeDocument/2006/relationships/oleObject" Target="../embeddings/oleObject3.bin"/><Relationship Id="rId10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174" y="493064"/>
            <a:ext cx="8763816" cy="17929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Inverse melting and phase behaviour of </a:t>
            </a:r>
            <a:br>
              <a:rPr lang="en-US" sz="3200" dirty="0" smtClean="0"/>
            </a:br>
            <a:r>
              <a:rPr lang="en-US" sz="3200" dirty="0" smtClean="0"/>
              <a:t>core-softened attractive disks</a:t>
            </a:r>
            <a:endParaRPr lang="en-US" sz="32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74590" y="2286006"/>
            <a:ext cx="6669940" cy="218141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</a:rPr>
              <a:t>Ahmad M. </a:t>
            </a:r>
            <a:r>
              <a:rPr lang="en-US" sz="2400" dirty="0" smtClean="0">
                <a:solidFill>
                  <a:schemeClr val="tx1"/>
                </a:solidFill>
              </a:rPr>
              <a:t>Almudallal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Ivan Saika-Voivod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Department of Physics and Physical Oceanography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Memorial University of Newfoundland, St. John’s, NL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Sergey V. Buldyrev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Yeshiva University, New York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2563" y="5279667"/>
            <a:ext cx="23733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CAP Congress</a:t>
            </a:r>
          </a:p>
          <a:p>
            <a:pPr algn="ctr"/>
            <a:r>
              <a:rPr lang="en-US" sz="2400" dirty="0" smtClean="0"/>
              <a:t>June 18, 2014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49179"/>
            <a:ext cx="3245783" cy="20304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2741" y="4788821"/>
            <a:ext cx="3191259" cy="20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194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920" y="210263"/>
            <a:ext cx="8251200" cy="555898"/>
          </a:xfrm>
          <a:ln/>
        </p:spPr>
        <p:txBody>
          <a:bodyPr tIns="28802">
            <a:no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P-T  Phase Diagram</a:t>
            </a:r>
          </a:p>
        </p:txBody>
      </p:sp>
      <p:pic>
        <p:nvPicPr>
          <p:cNvPr id="8" name="Content Placeholder 3" descr="almudallal2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3" b="-1783"/>
          <a:stretch/>
        </p:blipFill>
        <p:spPr>
          <a:xfrm>
            <a:off x="0" y="1299884"/>
            <a:ext cx="6415799" cy="4785696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70429" b="55839"/>
          <a:stretch/>
        </p:blipFill>
        <p:spPr>
          <a:xfrm>
            <a:off x="6518648" y="1103980"/>
            <a:ext cx="2625352" cy="270602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253638" y="4834680"/>
            <a:ext cx="755555" cy="491087"/>
            <a:chOff x="2253638" y="4834680"/>
            <a:chExt cx="755555" cy="491087"/>
          </a:xfrm>
        </p:grpSpPr>
        <p:sp>
          <p:nvSpPr>
            <p:cNvPr id="6" name="TextBox 5"/>
            <p:cNvSpPr txBox="1"/>
            <p:nvPr/>
          </p:nvSpPr>
          <p:spPr>
            <a:xfrm>
              <a:off x="2253638" y="4864102"/>
              <a:ext cx="75555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LDT</a:t>
              </a:r>
            </a:p>
          </p:txBody>
        </p:sp>
        <p:sp>
          <p:nvSpPr>
            <p:cNvPr id="3" name="Right Arrow 2"/>
            <p:cNvSpPr/>
            <p:nvPr/>
          </p:nvSpPr>
          <p:spPr>
            <a:xfrm rot="17086835">
              <a:off x="2529343" y="4888678"/>
              <a:ext cx="143996" cy="3600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173260" y="6288308"/>
            <a:ext cx="8709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A. M. Almudallal, S. V. Buldyrev and I. Saika-Voivod, J. Chem. Phys. 137, 034507 (2012).  </a:t>
            </a:r>
          </a:p>
        </p:txBody>
      </p:sp>
    </p:spTree>
    <p:extLst>
      <p:ext uri="{BB962C8B-B14F-4D97-AF65-F5344CB8AC3E}">
        <p14:creationId xmlns:p14="http://schemas.microsoft.com/office/powerpoint/2010/main" val="398729720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920" y="210263"/>
            <a:ext cx="8251200" cy="555898"/>
          </a:xfrm>
          <a:ln/>
        </p:spPr>
        <p:txBody>
          <a:bodyPr tIns="28802">
            <a:no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P-T  Phase Diagram</a:t>
            </a:r>
          </a:p>
        </p:txBody>
      </p:sp>
      <p:pic>
        <p:nvPicPr>
          <p:cNvPr id="8" name="Content Placeholder 3" descr="almudallal2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3" b="-1783"/>
          <a:stretch/>
        </p:blipFill>
        <p:spPr>
          <a:xfrm>
            <a:off x="0" y="1299884"/>
            <a:ext cx="6415799" cy="4785696"/>
          </a:xfrm>
        </p:spPr>
      </p:pic>
      <p:sp>
        <p:nvSpPr>
          <p:cNvPr id="6" name="TextBox 5"/>
          <p:cNvSpPr txBox="1"/>
          <p:nvPr/>
        </p:nvSpPr>
        <p:spPr>
          <a:xfrm>
            <a:off x="5534201" y="3220573"/>
            <a:ext cx="24757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L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68446" b="54863"/>
          <a:stretch/>
        </p:blipFill>
        <p:spPr>
          <a:xfrm>
            <a:off x="6342529" y="1050044"/>
            <a:ext cx="2801471" cy="276578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3260" y="6288308"/>
            <a:ext cx="8709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A. M. Almudallal, S. V. Buldyrev and I. Saika-Voivod, J. Chem. Phys. 137, 034507 (2012).  </a:t>
            </a:r>
          </a:p>
        </p:txBody>
      </p:sp>
    </p:spTree>
    <p:extLst>
      <p:ext uri="{BB962C8B-B14F-4D97-AF65-F5344CB8AC3E}">
        <p14:creationId xmlns:p14="http://schemas.microsoft.com/office/powerpoint/2010/main" val="27955568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920" y="210263"/>
            <a:ext cx="8251200" cy="555898"/>
          </a:xfrm>
          <a:ln/>
        </p:spPr>
        <p:txBody>
          <a:bodyPr tIns="28802">
            <a:no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P-T  Phase Diagram</a:t>
            </a:r>
          </a:p>
        </p:txBody>
      </p:sp>
      <p:pic>
        <p:nvPicPr>
          <p:cNvPr id="8" name="Content Placeholder 3" descr="almudallal2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3" b="-1783"/>
          <a:stretch/>
        </p:blipFill>
        <p:spPr>
          <a:xfrm>
            <a:off x="0" y="1299884"/>
            <a:ext cx="6415799" cy="4785696"/>
          </a:xfrm>
        </p:spPr>
      </p:pic>
      <p:sp>
        <p:nvSpPr>
          <p:cNvPr id="6" name="TextBox 5"/>
          <p:cNvSpPr txBox="1"/>
          <p:nvPr/>
        </p:nvSpPr>
        <p:spPr>
          <a:xfrm>
            <a:off x="3532107" y="3160809"/>
            <a:ext cx="24757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5257" r="33441" b="52803"/>
          <a:stretch/>
        </p:blipFill>
        <p:spPr>
          <a:xfrm>
            <a:off x="6364941" y="984449"/>
            <a:ext cx="2779059" cy="289202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3260" y="6288308"/>
            <a:ext cx="8709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A. M. Almudallal, S. V. Buldyrev and I. Saika-Voivod, J. Chem. Phys. 137, 034507 (2012).  </a:t>
            </a:r>
          </a:p>
        </p:txBody>
      </p:sp>
    </p:spTree>
    <p:extLst>
      <p:ext uri="{BB962C8B-B14F-4D97-AF65-F5344CB8AC3E}">
        <p14:creationId xmlns:p14="http://schemas.microsoft.com/office/powerpoint/2010/main" val="403398158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3" descr="almudallal2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3" b="-1783"/>
          <a:stretch/>
        </p:blipFill>
        <p:spPr>
          <a:xfrm>
            <a:off x="0" y="1299884"/>
            <a:ext cx="6415799" cy="4785696"/>
          </a:xfrm>
        </p:spPr>
      </p:pic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920" y="210263"/>
            <a:ext cx="8251200" cy="555898"/>
          </a:xfrm>
          <a:ln/>
        </p:spPr>
        <p:txBody>
          <a:bodyPr tIns="28802">
            <a:no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Maximum melting temperature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 rot="5400000">
            <a:off x="4559086" y="3042438"/>
            <a:ext cx="1370546" cy="504186"/>
          </a:xfrm>
          <a:prstGeom prst="ellipse">
            <a:avLst/>
          </a:prstGeom>
          <a:solidFill>
            <a:schemeClr val="accent6">
              <a:lumMod val="60000"/>
              <a:lumOff val="40000"/>
              <a:alpha val="4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484450" y="1983242"/>
            <a:ext cx="26744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L-S melting curve </a:t>
            </a:r>
            <a:r>
              <a:rPr lang="en-US" sz="2000" dirty="0" smtClean="0"/>
              <a:t>exhibits </a:t>
            </a:r>
            <a:r>
              <a:rPr lang="en-US" sz="2000" dirty="0"/>
              <a:t>a maximum temperature, indicating that at higher pressure, the </a:t>
            </a:r>
            <a:r>
              <a:rPr lang="en-US" sz="2000" dirty="0" smtClean="0"/>
              <a:t>liquid is </a:t>
            </a:r>
            <a:r>
              <a:rPr lang="en-US" sz="2000" dirty="0"/>
              <a:t>more </a:t>
            </a:r>
            <a:endParaRPr lang="en-US" sz="2000" dirty="0" smtClean="0"/>
          </a:p>
          <a:p>
            <a:r>
              <a:rPr lang="en-US" sz="2000" dirty="0" smtClean="0"/>
              <a:t>dense </a:t>
            </a:r>
            <a:r>
              <a:rPr lang="en-US" sz="2000" dirty="0"/>
              <a:t>than the </a:t>
            </a:r>
            <a:r>
              <a:rPr lang="en-US" sz="2000" dirty="0" smtClean="0"/>
              <a:t>solid.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5257" r="33441" b="52803"/>
          <a:stretch/>
        </p:blipFill>
        <p:spPr>
          <a:xfrm>
            <a:off x="6741397" y="3979804"/>
            <a:ext cx="2202888" cy="229243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3260" y="6288308"/>
            <a:ext cx="8709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A. M. Almudallal, S. V. Buldyrev and I. Saika-Voivod, J. Chem. Phys. 137, 034507 (2012).  </a:t>
            </a:r>
          </a:p>
        </p:txBody>
      </p:sp>
    </p:spTree>
    <p:extLst>
      <p:ext uri="{BB962C8B-B14F-4D97-AF65-F5344CB8AC3E}">
        <p14:creationId xmlns:p14="http://schemas.microsoft.com/office/powerpoint/2010/main" val="179135830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3" descr="almudallal2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3" b="-1783"/>
          <a:stretch/>
        </p:blipFill>
        <p:spPr>
          <a:xfrm>
            <a:off x="0" y="1299884"/>
            <a:ext cx="6415799" cy="4785696"/>
          </a:xfrm>
        </p:spPr>
      </p:pic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920" y="210263"/>
            <a:ext cx="8251200" cy="555898"/>
          </a:xfrm>
          <a:ln/>
        </p:spPr>
        <p:txBody>
          <a:bodyPr tIns="28802">
            <a:no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Maximum melting pressure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 rot="11017701">
            <a:off x="3558039" y="2370093"/>
            <a:ext cx="1370546" cy="504186"/>
          </a:xfrm>
          <a:prstGeom prst="ellipse">
            <a:avLst/>
          </a:prstGeom>
          <a:solidFill>
            <a:schemeClr val="accent6">
              <a:lumMod val="60000"/>
              <a:lumOff val="40000"/>
              <a:alpha val="4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484450" y="2282062"/>
            <a:ext cx="26744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Also it exhibits </a:t>
            </a:r>
            <a:r>
              <a:rPr lang="en-US" sz="2000" dirty="0"/>
              <a:t>a maximum </a:t>
            </a:r>
            <a:r>
              <a:rPr lang="en-US" sz="2000" dirty="0" smtClean="0"/>
              <a:t>pressure, </a:t>
            </a:r>
            <a:r>
              <a:rPr lang="en-US" sz="2000" dirty="0"/>
              <a:t>indicating that the inverse melting occurs in a </a:t>
            </a:r>
            <a:r>
              <a:rPr lang="en-US" sz="2000" dirty="0" smtClean="0"/>
              <a:t>small range </a:t>
            </a:r>
            <a:r>
              <a:rPr lang="en-US" sz="2000" dirty="0"/>
              <a:t>of pressure</a:t>
            </a:r>
          </a:p>
        </p:txBody>
      </p:sp>
      <p:sp>
        <p:nvSpPr>
          <p:cNvPr id="7" name="Rectangle 6"/>
          <p:cNvSpPr/>
          <p:nvPr/>
        </p:nvSpPr>
        <p:spPr>
          <a:xfrm>
            <a:off x="173260" y="6288308"/>
            <a:ext cx="8709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A. M. Almudallal, S. V. Buldyrev and I. Saika-Voivod, J. Chem. Phys. 137, 034507 (2012).  </a:t>
            </a:r>
          </a:p>
        </p:txBody>
      </p:sp>
    </p:spTree>
    <p:extLst>
      <p:ext uri="{BB962C8B-B14F-4D97-AF65-F5344CB8AC3E}">
        <p14:creationId xmlns:p14="http://schemas.microsoft.com/office/powerpoint/2010/main" val="13441514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1244"/>
          </a:xfrm>
        </p:spPr>
        <p:txBody>
          <a:bodyPr>
            <a:normAutofit/>
          </a:bodyPr>
          <a:lstStyle/>
          <a:p>
            <a:r>
              <a:rPr lang="en-US" dirty="0" smtClean="0"/>
              <a:t>Inverse melting</a:t>
            </a:r>
            <a:endParaRPr lang="en-US" dirty="0"/>
          </a:p>
        </p:txBody>
      </p:sp>
      <p:pic>
        <p:nvPicPr>
          <p:cNvPr id="7" name="Content Placeholder 3" descr="almudallal2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3" b="-1783"/>
          <a:stretch/>
        </p:blipFill>
        <p:spPr>
          <a:xfrm>
            <a:off x="6086830" y="1182864"/>
            <a:ext cx="2785963" cy="2108862"/>
          </a:xfrm>
        </p:spPr>
      </p:pic>
      <p:sp>
        <p:nvSpPr>
          <p:cNvPr id="9" name="Left Arrow 8"/>
          <p:cNvSpPr/>
          <p:nvPr/>
        </p:nvSpPr>
        <p:spPr>
          <a:xfrm rot="19747219" flipV="1">
            <a:off x="5582494" y="2374552"/>
            <a:ext cx="2059747" cy="152310"/>
          </a:xfrm>
          <a:prstGeom prst="leftArrow">
            <a:avLst/>
          </a:prstGeom>
          <a:solidFill>
            <a:schemeClr val="bg1">
              <a:alpha val="0"/>
            </a:schemeClr>
          </a:solidFill>
          <a:ln w="19050" cap="rnd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1017701">
            <a:off x="7525643" y="1621595"/>
            <a:ext cx="732328" cy="283204"/>
          </a:xfrm>
          <a:prstGeom prst="ellipse">
            <a:avLst/>
          </a:prstGeom>
          <a:solidFill>
            <a:schemeClr val="accent6">
              <a:lumMod val="60000"/>
              <a:lumOff val="40000"/>
              <a:alpha val="4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InverseMeltingZoom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88" y="2076827"/>
            <a:ext cx="5496608" cy="403411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980199" y="4029165"/>
            <a:ext cx="31638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922">
              <a:spcAft>
                <a:spcPts val="1282"/>
              </a:spcAft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Inverse melting is a rare phenomenon and confirming it for a simple model will allow for deeper exploration into the basic physics surrounding it.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3260" y="6288308"/>
            <a:ext cx="8709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A. M. Almudallal, S. V. Buldyrev and I. Saika-Voivod, J. Chem. Phys. 137, 034507 (2012).  </a:t>
            </a:r>
          </a:p>
        </p:txBody>
      </p:sp>
    </p:spTree>
    <p:extLst>
      <p:ext uri="{BB962C8B-B14F-4D97-AF65-F5344CB8AC3E}">
        <p14:creationId xmlns:p14="http://schemas.microsoft.com/office/powerpoint/2010/main" val="1826385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71244"/>
          </a:xfrm>
        </p:spPr>
        <p:txBody>
          <a:bodyPr>
            <a:normAutofit/>
          </a:bodyPr>
          <a:lstStyle/>
          <a:p>
            <a:r>
              <a:rPr lang="en-US" dirty="0" smtClean="0"/>
              <a:t>Increasing range of inverse melting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37533" y="1081310"/>
            <a:ext cx="4482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changes can we make to the potential in order to increase the pressure range for which inverse melting can be obtained?</a:t>
            </a:r>
          </a:p>
        </p:txBody>
      </p:sp>
      <p:pic>
        <p:nvPicPr>
          <p:cNvPr id="8" name="Picture 7" descr="InverseMeltingZoom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79" y="771245"/>
            <a:ext cx="3406586" cy="2500191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3514019" y="3056831"/>
            <a:ext cx="5629981" cy="3824940"/>
            <a:chOff x="480959" y="3033060"/>
            <a:chExt cx="5629981" cy="3824940"/>
          </a:xfrm>
        </p:grpSpPr>
        <p:grpSp>
          <p:nvGrpSpPr>
            <p:cNvPr id="16" name="Group 15"/>
            <p:cNvGrpSpPr/>
            <p:nvPr/>
          </p:nvGrpSpPr>
          <p:grpSpPr>
            <a:xfrm>
              <a:off x="480959" y="3033060"/>
              <a:ext cx="5629981" cy="3824940"/>
              <a:chOff x="1882588" y="3137648"/>
              <a:chExt cx="5154706" cy="3316940"/>
            </a:xfrm>
          </p:grpSpPr>
          <p:pic>
            <p:nvPicPr>
              <p:cNvPr id="22" name="Content Placeholder 28" descr="potential.pdf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387" b="-1713"/>
              <a:stretch/>
            </p:blipFill>
            <p:spPr>
              <a:xfrm>
                <a:off x="1882588" y="3137648"/>
                <a:ext cx="5154706" cy="3316940"/>
              </a:xfrm>
              <a:prstGeom prst="rect">
                <a:avLst/>
              </a:prstGeom>
            </p:spPr>
          </p:pic>
          <p:cxnSp>
            <p:nvCxnSpPr>
              <p:cNvPr id="23" name="Straight Arrow Connector 22"/>
              <p:cNvCxnSpPr/>
              <p:nvPr/>
            </p:nvCxnSpPr>
            <p:spPr>
              <a:xfrm>
                <a:off x="3858061" y="4452232"/>
                <a:ext cx="0" cy="522000"/>
              </a:xfrm>
              <a:prstGeom prst="straightConnector1">
                <a:avLst/>
              </a:prstGeom>
              <a:ln w="38100" cmpd="sng">
                <a:solidFill>
                  <a:srgbClr val="4F81BD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2450352" y="5310350"/>
                <a:ext cx="2134664" cy="1"/>
              </a:xfrm>
              <a:prstGeom prst="straightConnector1">
                <a:avLst/>
              </a:prstGeom>
              <a:ln w="38100" cmpd="sng">
                <a:solidFill>
                  <a:srgbClr val="4F81BD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2450352" y="5750404"/>
                <a:ext cx="2556347" cy="0"/>
              </a:xfrm>
              <a:prstGeom prst="straightConnector1">
                <a:avLst/>
              </a:prstGeom>
              <a:ln w="38100" cmpd="sng">
                <a:solidFill>
                  <a:srgbClr val="4F81BD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17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12421539"/>
                </p:ext>
              </p:extLst>
            </p:nvPr>
          </p:nvGraphicFramePr>
          <p:xfrm>
            <a:off x="2226234" y="4690418"/>
            <a:ext cx="224865" cy="2788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968" name="Equation" r:id="rId6" imgW="317500" imgH="393700" progId="Equation.3">
                    <p:embed/>
                  </p:oleObj>
                </mc:Choice>
                <mc:Fallback>
                  <p:oleObj name="Equation" r:id="rId6" imgW="317500" imgH="393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226234" y="4690418"/>
                          <a:ext cx="224865" cy="27888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Rectangle 17"/>
            <p:cNvSpPr/>
            <p:nvPr/>
          </p:nvSpPr>
          <p:spPr>
            <a:xfrm>
              <a:off x="3810035" y="6170696"/>
              <a:ext cx="135686" cy="1746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290090" y="6173686"/>
              <a:ext cx="135686" cy="1746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151529" y="5075347"/>
              <a:ext cx="3733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b</a:t>
              </a:r>
              <a:endParaRPr lang="en-US" sz="28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88988" y="5586331"/>
              <a:ext cx="3365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3646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body"/>
          </p:nvPr>
        </p:nvSpPr>
        <p:spPr>
          <a:xfrm>
            <a:off x="456481" y="926353"/>
            <a:ext cx="8228160" cy="5528235"/>
          </a:xfrm>
          <a:ln/>
        </p:spPr>
        <p:txBody>
          <a:bodyPr tIns="20802" anchor="t">
            <a:normAutofit/>
          </a:bodyPr>
          <a:lstStyle/>
          <a:p>
            <a:pPr marL="391686" indent="-293764" algn="just">
              <a:spcAft>
                <a:spcPts val="1282"/>
              </a:spcAft>
              <a:buSzPct val="45000"/>
              <a:buFont typeface="Wingdings" charset="0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200" dirty="0"/>
              <a:t>This technique </a:t>
            </a:r>
            <a:r>
              <a:rPr lang="en-US" sz="2200" dirty="0" smtClean="0"/>
              <a:t>allows one to </a:t>
            </a:r>
            <a:r>
              <a:rPr lang="en-US" sz="2200" dirty="0"/>
              <a:t>obtain a phase diagram of a </a:t>
            </a:r>
            <a:r>
              <a:rPr lang="en-US" sz="2200" dirty="0" smtClean="0"/>
              <a:t>new model </a:t>
            </a:r>
            <a:r>
              <a:rPr lang="en-US" sz="2200" i="1" dirty="0" smtClean="0"/>
              <a:t>u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 starting </a:t>
            </a:r>
            <a:r>
              <a:rPr lang="en-US" sz="2200" dirty="0"/>
              <a:t>from </a:t>
            </a:r>
            <a:r>
              <a:rPr lang="en-US" sz="2200" dirty="0" smtClean="0"/>
              <a:t>the known </a:t>
            </a:r>
            <a:r>
              <a:rPr lang="en-US" sz="2200" dirty="0"/>
              <a:t>phase </a:t>
            </a:r>
            <a:r>
              <a:rPr lang="en-US" sz="2200" dirty="0" smtClean="0"/>
              <a:t>diagram (for </a:t>
            </a:r>
            <a:r>
              <a:rPr lang="en-US" sz="2200" i="1" dirty="0" smtClean="0"/>
              <a:t>u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).</a:t>
            </a:r>
            <a:endParaRPr lang="en-US" sz="2200" dirty="0"/>
          </a:p>
          <a:p>
            <a:pPr marL="97922" algn="just">
              <a:spcAft>
                <a:spcPts val="1282"/>
              </a:spcAft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2400" dirty="0" smtClean="0"/>
          </a:p>
          <a:p>
            <a:pPr marL="391686" indent="-293764" algn="just">
              <a:spcAft>
                <a:spcPts val="1282"/>
              </a:spcAft>
              <a:buSzPct val="45000"/>
              <a:buFont typeface="Wingdings" charset="0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200" dirty="0"/>
              <a:t>At </a:t>
            </a:r>
            <a:r>
              <a:rPr lang="en-US" sz="2200" dirty="0" err="1"/>
              <a:t>λ</a:t>
            </a:r>
            <a:r>
              <a:rPr lang="en-US" sz="2200" dirty="0"/>
              <a:t>=0 we recover the original </a:t>
            </a:r>
            <a:r>
              <a:rPr lang="en-US" sz="2200" dirty="0" smtClean="0"/>
              <a:t>potential and at </a:t>
            </a:r>
            <a:r>
              <a:rPr lang="en-US" sz="2200" dirty="0" err="1" smtClean="0"/>
              <a:t>λ</a:t>
            </a:r>
            <a:r>
              <a:rPr lang="en-US" sz="2200" dirty="0" smtClean="0"/>
              <a:t>=1 </a:t>
            </a:r>
            <a:r>
              <a:rPr lang="en-US" sz="2200" dirty="0"/>
              <a:t>we transform the potential to the new </a:t>
            </a:r>
            <a:r>
              <a:rPr lang="en-US" sz="2200" dirty="0" smtClean="0"/>
              <a:t>one.    </a:t>
            </a:r>
            <a:endParaRPr lang="en-US" sz="2200" dirty="0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 idx="1"/>
          </p:nvPr>
        </p:nvSpPr>
        <p:spPr>
          <a:xfrm>
            <a:off x="480960" y="77769"/>
            <a:ext cx="8228160" cy="555898"/>
          </a:xfrm>
          <a:ln/>
        </p:spPr>
        <p:txBody>
          <a:bodyPr anchor="ctr">
            <a:noAutofit/>
          </a:bodyPr>
          <a:lstStyle/>
          <a:p>
            <a:pPr marL="0" indent="0" algn="ctr">
              <a:spcAft>
                <a:spcPct val="0"/>
              </a:spcAft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4000" dirty="0"/>
              <a:t>Hamiltonian Gibbs-Duhem Integration</a:t>
            </a:r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1953607"/>
              </p:ext>
            </p:extLst>
          </p:nvPr>
        </p:nvGraphicFramePr>
        <p:xfrm>
          <a:off x="3439106" y="1871140"/>
          <a:ext cx="2275200" cy="37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351" r:id="rId4" imgW="2525760" imgH="423360" progId="">
                  <p:embed/>
                </p:oleObj>
              </mc:Choice>
              <mc:Fallback>
                <p:oleObj r:id="rId4" imgW="2525760" imgH="423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9106" y="1871140"/>
                        <a:ext cx="2275200" cy="37876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215545" y="5711141"/>
            <a:ext cx="2654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Parameters to be changed</a:t>
            </a:r>
          </a:p>
          <a:p>
            <a:r>
              <a:rPr lang="en-US" dirty="0" smtClean="0"/>
              <a:t>are       b and c.</a:t>
            </a:r>
            <a:endParaRPr lang="en-US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5147922"/>
              </p:ext>
            </p:extLst>
          </p:nvPr>
        </p:nvGraphicFramePr>
        <p:xfrm>
          <a:off x="6662738" y="6081869"/>
          <a:ext cx="2413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352" name="Equation" r:id="rId6" imgW="241300" imgH="254000" progId="Equation.3">
                  <p:embed/>
                </p:oleObj>
              </mc:Choice>
              <mc:Fallback>
                <p:oleObj name="Equation" r:id="rId6" imgW="2413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662738" y="6081869"/>
                        <a:ext cx="2413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480959" y="3033060"/>
            <a:ext cx="5629981" cy="3824940"/>
            <a:chOff x="480959" y="3033060"/>
            <a:chExt cx="5629981" cy="3824940"/>
          </a:xfrm>
        </p:grpSpPr>
        <p:grpSp>
          <p:nvGrpSpPr>
            <p:cNvPr id="17" name="Group 16"/>
            <p:cNvGrpSpPr/>
            <p:nvPr/>
          </p:nvGrpSpPr>
          <p:grpSpPr>
            <a:xfrm>
              <a:off x="480959" y="3033060"/>
              <a:ext cx="5629981" cy="3824940"/>
              <a:chOff x="1882588" y="3137648"/>
              <a:chExt cx="5154706" cy="3316940"/>
            </a:xfrm>
          </p:grpSpPr>
          <p:pic>
            <p:nvPicPr>
              <p:cNvPr id="8" name="Content Placeholder 28" descr="potential.pdf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387" b="-1713"/>
              <a:stretch/>
            </p:blipFill>
            <p:spPr>
              <a:xfrm>
                <a:off x="1882588" y="3137648"/>
                <a:ext cx="5154706" cy="3316940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>
              <a:xfrm>
                <a:off x="3858061" y="4452232"/>
                <a:ext cx="0" cy="522000"/>
              </a:xfrm>
              <a:prstGeom prst="straightConnector1">
                <a:avLst/>
              </a:prstGeom>
              <a:ln w="38100" cmpd="sng">
                <a:solidFill>
                  <a:srgbClr val="4F81BD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>
                <a:off x="2450352" y="5310350"/>
                <a:ext cx="2134664" cy="1"/>
              </a:xfrm>
              <a:prstGeom prst="straightConnector1">
                <a:avLst/>
              </a:prstGeom>
              <a:ln w="38100" cmpd="sng">
                <a:solidFill>
                  <a:srgbClr val="4F81BD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2450352" y="5750404"/>
                <a:ext cx="2556347" cy="0"/>
              </a:xfrm>
              <a:prstGeom prst="straightConnector1">
                <a:avLst/>
              </a:prstGeom>
              <a:ln w="38100" cmpd="sng">
                <a:solidFill>
                  <a:srgbClr val="4F81BD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97082477"/>
                </p:ext>
              </p:extLst>
            </p:nvPr>
          </p:nvGraphicFramePr>
          <p:xfrm>
            <a:off x="2226234" y="4690418"/>
            <a:ext cx="224865" cy="2788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353" name="Equation" r:id="rId9" imgW="317500" imgH="393700" progId="Equation.3">
                    <p:embed/>
                  </p:oleObj>
                </mc:Choice>
                <mc:Fallback>
                  <p:oleObj name="Equation" r:id="rId9" imgW="317500" imgH="393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226234" y="4690418"/>
                          <a:ext cx="224865" cy="27888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Rectangle 2"/>
            <p:cNvSpPr/>
            <p:nvPr/>
          </p:nvSpPr>
          <p:spPr>
            <a:xfrm>
              <a:off x="3810035" y="6170696"/>
              <a:ext cx="135686" cy="1746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290090" y="6173686"/>
              <a:ext cx="135686" cy="1746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151529" y="5075347"/>
              <a:ext cx="3733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b</a:t>
              </a:r>
              <a:endParaRPr lang="en-US" sz="28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88988" y="5586331"/>
              <a:ext cx="3365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c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215545" y="3526118"/>
            <a:ext cx="275956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Technique tells you e.g. how the coexistence pressure will shift if you change the potential and keep temperature constant (or vice versa).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776" y="133518"/>
            <a:ext cx="8686800" cy="801127"/>
          </a:xfrm>
        </p:spPr>
        <p:txBody>
          <a:bodyPr>
            <a:noAutofit/>
          </a:bodyPr>
          <a:lstStyle/>
          <a:p>
            <a:r>
              <a:rPr lang="en-US" sz="4000" dirty="0" smtClean="0"/>
              <a:t>Inverse melting becomes more obvious</a:t>
            </a:r>
            <a:endParaRPr lang="en-US" sz="4000" dirty="0"/>
          </a:p>
        </p:txBody>
      </p:sp>
      <p:pic>
        <p:nvPicPr>
          <p:cNvPr id="5" name="Picture 4" descr="inverse_melting_curve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46" y="1309594"/>
            <a:ext cx="7317897" cy="483839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3260" y="6288308"/>
            <a:ext cx="8709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A. M. Almudallal, S. V. Buldyrev and I. Saika-Voivod, J. Chem. Phys. </a:t>
            </a:r>
            <a:r>
              <a:rPr lang="en-US" b="1" dirty="0" smtClean="0"/>
              <a:t>140, 144505 (2014)</a:t>
            </a:r>
            <a:r>
              <a:rPr lang="en-US" b="1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2639543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verse_melting_curve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1882"/>
            <a:ext cx="4779463" cy="3690471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2237043">
            <a:off x="1520934" y="2557558"/>
            <a:ext cx="3827691" cy="299433"/>
          </a:xfrm>
          <a:prstGeom prst="rightArrow">
            <a:avLst/>
          </a:prstGeom>
          <a:solidFill>
            <a:srgbClr val="3366FF">
              <a:alpha val="53000"/>
            </a:srgbClr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fig7-ch4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590" y="3045494"/>
            <a:ext cx="4503409" cy="326370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0798"/>
            <a:ext cx="8229600" cy="80112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Pick b=1.46 and confirm transition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119529" y="4900706"/>
            <a:ext cx="4332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Carry out umbrella sampling Monte Carlo to calculate the free energy as a function of density at constant T and P, which are taken to be on the coexistence line.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73260" y="6288308"/>
            <a:ext cx="8709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A. M. Almudallal, S. V. Buldyrev and I. Saika-Voivod, J. Chem. Phys. </a:t>
            </a:r>
            <a:r>
              <a:rPr lang="en-US" b="1" dirty="0" smtClean="0"/>
              <a:t>140, 144505 (2014)</a:t>
            </a:r>
            <a:r>
              <a:rPr lang="en-US" b="1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714633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4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8568"/>
            <a:ext cx="4386589" cy="839809"/>
          </a:xfrm>
        </p:spPr>
        <p:txBody>
          <a:bodyPr/>
          <a:lstStyle/>
          <a:p>
            <a:r>
              <a:rPr lang="en-US" dirty="0" smtClean="0"/>
              <a:t>Why this potential?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183" y="1894089"/>
            <a:ext cx="2778687" cy="1954393"/>
          </a:xfrm>
          <a:prstGeom prst="rect">
            <a:avLst/>
          </a:prstGeom>
        </p:spPr>
      </p:pic>
      <p:pic>
        <p:nvPicPr>
          <p:cNvPr id="5" name="Content Placeholder 3" descr="almudallal2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3" b="-1783"/>
          <a:stretch/>
        </p:blipFill>
        <p:spPr>
          <a:xfrm>
            <a:off x="390183" y="4701444"/>
            <a:ext cx="2881473" cy="2149359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399397" y="990092"/>
            <a:ext cx="4757411" cy="822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Increase inverse melting</a:t>
            </a:r>
            <a:endParaRPr lang="en-US" dirty="0"/>
          </a:p>
        </p:txBody>
      </p:sp>
      <p:pic>
        <p:nvPicPr>
          <p:cNvPr id="7" name="Picture 6" descr="inverse_melting_curves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53" y="1808378"/>
            <a:ext cx="3276386" cy="2166256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3848482"/>
            <a:ext cx="4386589" cy="664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Phase diagram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455667" y="3862748"/>
            <a:ext cx="4558547" cy="664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More interesting stuff</a:t>
            </a:r>
            <a:endParaRPr lang="en-US" dirty="0"/>
          </a:p>
        </p:txBody>
      </p:sp>
      <p:grpSp>
        <p:nvGrpSpPr>
          <p:cNvPr id="106" name="Group 105"/>
          <p:cNvGrpSpPr>
            <a:grpSpLocks noChangeAspect="1"/>
          </p:cNvGrpSpPr>
          <p:nvPr/>
        </p:nvGrpSpPr>
        <p:grpSpPr>
          <a:xfrm>
            <a:off x="5423333" y="4424833"/>
            <a:ext cx="2534610" cy="2459497"/>
            <a:chOff x="1983445" y="1456831"/>
            <a:chExt cx="5223600" cy="5068800"/>
          </a:xfrm>
        </p:grpSpPr>
        <p:pic>
          <p:nvPicPr>
            <p:cNvPr id="10" name="Picture 9" descr="pentagon-liquid-lines.pdf"/>
            <p:cNvPicPr preferRelativeResize="0"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3445" y="1456831"/>
              <a:ext cx="5223600" cy="5068800"/>
            </a:xfrm>
            <a:prstGeom prst="rect">
              <a:avLst/>
            </a:prstGeom>
          </p:spPr>
        </p:pic>
        <p:sp>
          <p:nvSpPr>
            <p:cNvPr id="11" name="Hexagon 10"/>
            <p:cNvSpPr/>
            <p:nvPr/>
          </p:nvSpPr>
          <p:spPr>
            <a:xfrm>
              <a:off x="5616222" y="3780533"/>
              <a:ext cx="480675" cy="428640"/>
            </a:xfrm>
            <a:prstGeom prst="hexagon">
              <a:avLst/>
            </a:prstGeom>
            <a:noFill/>
            <a:ln w="57150" cmpd="sng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Hexagon 11"/>
            <p:cNvSpPr/>
            <p:nvPr/>
          </p:nvSpPr>
          <p:spPr>
            <a:xfrm rot="1285832">
              <a:off x="3922737" y="3017158"/>
              <a:ext cx="450430" cy="391482"/>
            </a:xfrm>
            <a:prstGeom prst="hexagon">
              <a:avLst/>
            </a:prstGeom>
            <a:noFill/>
            <a:ln w="57150" cmpd="sng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144386" y="2879540"/>
              <a:ext cx="437204" cy="423312"/>
            </a:xfrm>
            <a:prstGeom prst="rect">
              <a:avLst/>
            </a:prstGeom>
            <a:solidFill>
              <a:schemeClr val="accent6">
                <a:alpha val="47000"/>
              </a:schemeClr>
            </a:solidFill>
            <a:ln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 rot="21279741">
              <a:off x="2417993" y="3497127"/>
              <a:ext cx="443889" cy="421891"/>
            </a:xfrm>
            <a:prstGeom prst="rect">
              <a:avLst/>
            </a:prstGeom>
            <a:solidFill>
              <a:schemeClr val="accent6">
                <a:alpha val="47000"/>
              </a:schemeClr>
            </a:solidFill>
            <a:ln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 rot="221061">
              <a:off x="3648187" y="5609392"/>
              <a:ext cx="437204" cy="423312"/>
            </a:xfrm>
            <a:prstGeom prst="rect">
              <a:avLst/>
            </a:prstGeom>
            <a:solidFill>
              <a:schemeClr val="accent6">
                <a:alpha val="47000"/>
              </a:schemeClr>
            </a:solidFill>
            <a:ln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5-Point Star 15"/>
            <p:cNvSpPr/>
            <p:nvPr/>
          </p:nvSpPr>
          <p:spPr>
            <a:xfrm rot="19889180">
              <a:off x="5666746" y="5001619"/>
              <a:ext cx="302623" cy="321268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5-Point Star 16"/>
            <p:cNvSpPr/>
            <p:nvPr/>
          </p:nvSpPr>
          <p:spPr>
            <a:xfrm rot="249203">
              <a:off x="5482680" y="5209396"/>
              <a:ext cx="317883" cy="304528"/>
            </a:xfrm>
            <a:prstGeom prst="star5">
              <a:avLst>
                <a:gd name="adj" fmla="val 40021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5-Point Star 17"/>
            <p:cNvSpPr/>
            <p:nvPr/>
          </p:nvSpPr>
          <p:spPr>
            <a:xfrm rot="19889180">
              <a:off x="4711201" y="5546105"/>
              <a:ext cx="288407" cy="283133"/>
            </a:xfrm>
            <a:prstGeom prst="star5">
              <a:avLst>
                <a:gd name="adj" fmla="val 41649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5-Point Star 18"/>
            <p:cNvSpPr/>
            <p:nvPr/>
          </p:nvSpPr>
          <p:spPr>
            <a:xfrm rot="19889180">
              <a:off x="5179002" y="5292172"/>
              <a:ext cx="305305" cy="307871"/>
            </a:xfrm>
            <a:prstGeom prst="star5">
              <a:avLst>
                <a:gd name="adj" fmla="val 39220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5-Point Star 19"/>
            <p:cNvSpPr/>
            <p:nvPr/>
          </p:nvSpPr>
          <p:spPr>
            <a:xfrm rot="488982">
              <a:off x="4996839" y="5502746"/>
              <a:ext cx="294029" cy="287103"/>
            </a:xfrm>
            <a:prstGeom prst="star5">
              <a:avLst>
                <a:gd name="adj" fmla="val 41632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5-Point Star 20"/>
            <p:cNvSpPr/>
            <p:nvPr/>
          </p:nvSpPr>
          <p:spPr>
            <a:xfrm rot="262904">
              <a:off x="4523383" y="5739904"/>
              <a:ext cx="298038" cy="295457"/>
            </a:xfrm>
            <a:prstGeom prst="star5">
              <a:avLst>
                <a:gd name="adj" fmla="val 39699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5-Point Star 21"/>
            <p:cNvSpPr/>
            <p:nvPr/>
          </p:nvSpPr>
          <p:spPr>
            <a:xfrm rot="19889180">
              <a:off x="5644425" y="5494038"/>
              <a:ext cx="288407" cy="283133"/>
            </a:xfrm>
            <a:prstGeom prst="star5">
              <a:avLst>
                <a:gd name="adj" fmla="val 40584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5-Point Star 22"/>
            <p:cNvSpPr/>
            <p:nvPr/>
          </p:nvSpPr>
          <p:spPr>
            <a:xfrm rot="19889180">
              <a:off x="6112226" y="5250472"/>
              <a:ext cx="305305" cy="307871"/>
            </a:xfrm>
            <a:prstGeom prst="star5">
              <a:avLst>
                <a:gd name="adj" fmla="val 39298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5-Point Star 23"/>
            <p:cNvSpPr/>
            <p:nvPr/>
          </p:nvSpPr>
          <p:spPr>
            <a:xfrm rot="262904">
              <a:off x="5931313" y="5443502"/>
              <a:ext cx="291529" cy="304558"/>
            </a:xfrm>
            <a:prstGeom prst="star5">
              <a:avLst>
                <a:gd name="adj" fmla="val 40215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5-Point Star 24"/>
            <p:cNvSpPr/>
            <p:nvPr/>
          </p:nvSpPr>
          <p:spPr>
            <a:xfrm rot="262904">
              <a:off x="5445318" y="5698204"/>
              <a:ext cx="298038" cy="295457"/>
            </a:xfrm>
            <a:prstGeom prst="star5">
              <a:avLst>
                <a:gd name="adj" fmla="val 40050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5-Point Star 25"/>
            <p:cNvSpPr/>
            <p:nvPr/>
          </p:nvSpPr>
          <p:spPr>
            <a:xfrm rot="19889180">
              <a:off x="4724465" y="5060040"/>
              <a:ext cx="288407" cy="283133"/>
            </a:xfrm>
            <a:prstGeom prst="star5">
              <a:avLst>
                <a:gd name="adj" fmla="val 39515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5-Point Star 26"/>
            <p:cNvSpPr/>
            <p:nvPr/>
          </p:nvSpPr>
          <p:spPr>
            <a:xfrm rot="19889180">
              <a:off x="5216693" y="4803264"/>
              <a:ext cx="298795" cy="291208"/>
            </a:xfrm>
            <a:prstGeom prst="star5">
              <a:avLst>
                <a:gd name="adj" fmla="val 39615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5-Point Star 27"/>
            <p:cNvSpPr/>
            <p:nvPr/>
          </p:nvSpPr>
          <p:spPr>
            <a:xfrm rot="487089">
              <a:off x="5020710" y="4989624"/>
              <a:ext cx="291529" cy="304558"/>
            </a:xfrm>
            <a:prstGeom prst="star5">
              <a:avLst>
                <a:gd name="adj" fmla="val 387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5-Point Star 28"/>
            <p:cNvSpPr/>
            <p:nvPr/>
          </p:nvSpPr>
          <p:spPr>
            <a:xfrm rot="262904">
              <a:off x="4543808" y="5248926"/>
              <a:ext cx="298038" cy="295457"/>
            </a:xfrm>
            <a:prstGeom prst="star5">
              <a:avLst>
                <a:gd name="adj" fmla="val 4223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 rot="19629527">
              <a:off x="5383677" y="5569641"/>
              <a:ext cx="189106" cy="187143"/>
            </a:xfrm>
            <a:prstGeom prst="rect">
              <a:avLst/>
            </a:prstGeom>
            <a:solidFill>
              <a:schemeClr val="accent6">
                <a:alpha val="81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 rot="19629527">
              <a:off x="5847852" y="5302669"/>
              <a:ext cx="189106" cy="187143"/>
            </a:xfrm>
            <a:prstGeom prst="rect">
              <a:avLst/>
            </a:prstGeom>
            <a:solidFill>
              <a:schemeClr val="accent6">
                <a:alpha val="81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 rot="19629527">
              <a:off x="5405890" y="5078980"/>
              <a:ext cx="189106" cy="187143"/>
            </a:xfrm>
            <a:prstGeom prst="rect">
              <a:avLst/>
            </a:prstGeom>
            <a:solidFill>
              <a:schemeClr val="accent6">
                <a:alpha val="81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 rot="19761831">
              <a:off x="4923301" y="5324511"/>
              <a:ext cx="189106" cy="209738"/>
            </a:xfrm>
            <a:prstGeom prst="rect">
              <a:avLst/>
            </a:prstGeom>
            <a:solidFill>
              <a:schemeClr val="accent6">
                <a:alpha val="81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Isosceles Triangle 33"/>
            <p:cNvSpPr/>
            <p:nvPr/>
          </p:nvSpPr>
          <p:spPr>
            <a:xfrm rot="3362173">
              <a:off x="6007957" y="5218665"/>
              <a:ext cx="216659" cy="167564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Isosceles Triangle 34"/>
            <p:cNvSpPr/>
            <p:nvPr/>
          </p:nvSpPr>
          <p:spPr>
            <a:xfrm rot="3362173">
              <a:off x="5539799" y="5485682"/>
              <a:ext cx="216659" cy="167564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Isosceles Triangle 35"/>
            <p:cNvSpPr/>
            <p:nvPr/>
          </p:nvSpPr>
          <p:spPr>
            <a:xfrm rot="3362173">
              <a:off x="5544044" y="4998096"/>
              <a:ext cx="216659" cy="167564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Isosceles Triangle 36"/>
            <p:cNvSpPr/>
            <p:nvPr/>
          </p:nvSpPr>
          <p:spPr>
            <a:xfrm rot="3362173">
              <a:off x="5071397" y="5262919"/>
              <a:ext cx="216659" cy="167564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Isosceles Triangle 37"/>
            <p:cNvSpPr/>
            <p:nvPr/>
          </p:nvSpPr>
          <p:spPr>
            <a:xfrm rot="14444566">
              <a:off x="5702660" y="5407047"/>
              <a:ext cx="182540" cy="146056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Isosceles Triangle 38"/>
            <p:cNvSpPr/>
            <p:nvPr/>
          </p:nvSpPr>
          <p:spPr>
            <a:xfrm rot="14444566">
              <a:off x="5234364" y="5195976"/>
              <a:ext cx="183565" cy="145482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Isosceles Triangle 39"/>
            <p:cNvSpPr/>
            <p:nvPr/>
          </p:nvSpPr>
          <p:spPr>
            <a:xfrm rot="14444566">
              <a:off x="5217952" y="5679543"/>
              <a:ext cx="183565" cy="145482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Isosceles Triangle 40"/>
            <p:cNvSpPr/>
            <p:nvPr/>
          </p:nvSpPr>
          <p:spPr>
            <a:xfrm rot="14444566">
              <a:off x="4760915" y="5448292"/>
              <a:ext cx="183565" cy="145482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5-Point Star 41"/>
            <p:cNvSpPr/>
            <p:nvPr/>
          </p:nvSpPr>
          <p:spPr>
            <a:xfrm rot="19889180">
              <a:off x="5896669" y="4511756"/>
              <a:ext cx="302623" cy="321268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5-Point Star 42"/>
            <p:cNvSpPr/>
            <p:nvPr/>
          </p:nvSpPr>
          <p:spPr>
            <a:xfrm rot="249203">
              <a:off x="5712603" y="4719533"/>
              <a:ext cx="317883" cy="304528"/>
            </a:xfrm>
            <a:prstGeom prst="star5">
              <a:avLst>
                <a:gd name="adj" fmla="val 40021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5-Point Star 43"/>
            <p:cNvSpPr/>
            <p:nvPr/>
          </p:nvSpPr>
          <p:spPr>
            <a:xfrm rot="262904">
              <a:off x="6169762" y="4959563"/>
              <a:ext cx="291529" cy="304558"/>
            </a:xfrm>
            <a:prstGeom prst="star5">
              <a:avLst>
                <a:gd name="adj" fmla="val 40215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5-Point Star 44"/>
            <p:cNvSpPr/>
            <p:nvPr/>
          </p:nvSpPr>
          <p:spPr>
            <a:xfrm rot="19889180">
              <a:off x="4284911" y="5332149"/>
              <a:ext cx="288407" cy="283133"/>
            </a:xfrm>
            <a:prstGeom prst="star5">
              <a:avLst>
                <a:gd name="adj" fmla="val 39515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5-Point Star 45"/>
            <p:cNvSpPr/>
            <p:nvPr/>
          </p:nvSpPr>
          <p:spPr>
            <a:xfrm rot="262904">
              <a:off x="4104254" y="5521035"/>
              <a:ext cx="298038" cy="295457"/>
            </a:xfrm>
            <a:prstGeom prst="star5">
              <a:avLst>
                <a:gd name="adj" fmla="val 4223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5-Point Star 46"/>
            <p:cNvSpPr/>
            <p:nvPr/>
          </p:nvSpPr>
          <p:spPr>
            <a:xfrm rot="19889180">
              <a:off x="5459021" y="4313404"/>
              <a:ext cx="298795" cy="291208"/>
            </a:xfrm>
            <a:prstGeom prst="star5">
              <a:avLst>
                <a:gd name="adj" fmla="val 39615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5-Point Star 47"/>
            <p:cNvSpPr/>
            <p:nvPr/>
          </p:nvSpPr>
          <p:spPr>
            <a:xfrm rot="487089">
              <a:off x="5263038" y="4499764"/>
              <a:ext cx="291529" cy="304558"/>
            </a:xfrm>
            <a:prstGeom prst="star5">
              <a:avLst>
                <a:gd name="adj" fmla="val 387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5-Point Star 48"/>
            <p:cNvSpPr/>
            <p:nvPr/>
          </p:nvSpPr>
          <p:spPr>
            <a:xfrm rot="487089">
              <a:off x="5470810" y="4056893"/>
              <a:ext cx="291529" cy="304558"/>
            </a:xfrm>
            <a:prstGeom prst="star5">
              <a:avLst>
                <a:gd name="adj" fmla="val 387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 rot="19629527">
              <a:off x="4951947" y="4847884"/>
              <a:ext cx="189106" cy="187143"/>
            </a:xfrm>
            <a:prstGeom prst="rect">
              <a:avLst/>
            </a:prstGeom>
            <a:solidFill>
              <a:schemeClr val="accent6">
                <a:alpha val="81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 rot="19761831">
              <a:off x="4469358" y="5093415"/>
              <a:ext cx="189106" cy="209738"/>
            </a:xfrm>
            <a:prstGeom prst="rect">
              <a:avLst/>
            </a:prstGeom>
            <a:solidFill>
              <a:schemeClr val="accent6">
                <a:alpha val="81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Isosceles Triangle 51"/>
            <p:cNvSpPr/>
            <p:nvPr/>
          </p:nvSpPr>
          <p:spPr>
            <a:xfrm rot="3362173">
              <a:off x="5090101" y="4767000"/>
              <a:ext cx="216659" cy="167564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Isosceles Triangle 52"/>
            <p:cNvSpPr/>
            <p:nvPr/>
          </p:nvSpPr>
          <p:spPr>
            <a:xfrm rot="3362173">
              <a:off x="4617454" y="5031823"/>
              <a:ext cx="216659" cy="167564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Isosceles Triangle 53"/>
            <p:cNvSpPr/>
            <p:nvPr/>
          </p:nvSpPr>
          <p:spPr>
            <a:xfrm rot="14444566">
              <a:off x="4780421" y="4964880"/>
              <a:ext cx="183565" cy="145482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Isosceles Triangle 54"/>
            <p:cNvSpPr/>
            <p:nvPr/>
          </p:nvSpPr>
          <p:spPr>
            <a:xfrm rot="14444566">
              <a:off x="4306972" y="5217196"/>
              <a:ext cx="183565" cy="145482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Rectangle 55"/>
            <p:cNvSpPr/>
            <p:nvPr/>
          </p:nvSpPr>
          <p:spPr>
            <a:xfrm rot="19629527">
              <a:off x="4040209" y="5379165"/>
              <a:ext cx="189106" cy="187143"/>
            </a:xfrm>
            <a:prstGeom prst="rect">
              <a:avLst/>
            </a:prstGeom>
            <a:solidFill>
              <a:schemeClr val="accent6">
                <a:alpha val="81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Isosceles Triangle 56"/>
            <p:cNvSpPr/>
            <p:nvPr/>
          </p:nvSpPr>
          <p:spPr>
            <a:xfrm rot="3362173">
              <a:off x="4196331" y="5295206"/>
              <a:ext cx="216659" cy="167564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Isosceles Triangle 57"/>
            <p:cNvSpPr/>
            <p:nvPr/>
          </p:nvSpPr>
          <p:spPr>
            <a:xfrm rot="14444566">
              <a:off x="3874484" y="5489067"/>
              <a:ext cx="183565" cy="145482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5-Point Star 58"/>
            <p:cNvSpPr/>
            <p:nvPr/>
          </p:nvSpPr>
          <p:spPr>
            <a:xfrm rot="19889180">
              <a:off x="4277736" y="4832181"/>
              <a:ext cx="288407" cy="283133"/>
            </a:xfrm>
            <a:prstGeom prst="star5">
              <a:avLst>
                <a:gd name="adj" fmla="val 39515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5-Point Star 59"/>
            <p:cNvSpPr/>
            <p:nvPr/>
          </p:nvSpPr>
          <p:spPr>
            <a:xfrm rot="19889180">
              <a:off x="4769964" y="4575405"/>
              <a:ext cx="298795" cy="291208"/>
            </a:xfrm>
            <a:prstGeom prst="star5">
              <a:avLst>
                <a:gd name="adj" fmla="val 39615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5-Point Star 60"/>
            <p:cNvSpPr/>
            <p:nvPr/>
          </p:nvSpPr>
          <p:spPr>
            <a:xfrm rot="487089">
              <a:off x="4573981" y="4761765"/>
              <a:ext cx="291529" cy="304558"/>
            </a:xfrm>
            <a:prstGeom prst="star5">
              <a:avLst>
                <a:gd name="adj" fmla="val 387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5-Point Star 61"/>
            <p:cNvSpPr/>
            <p:nvPr/>
          </p:nvSpPr>
          <p:spPr>
            <a:xfrm rot="262904">
              <a:off x="4097079" y="5021067"/>
              <a:ext cx="298038" cy="295457"/>
            </a:xfrm>
            <a:prstGeom prst="star5">
              <a:avLst>
                <a:gd name="adj" fmla="val 4223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5-Point Star 62"/>
            <p:cNvSpPr/>
            <p:nvPr/>
          </p:nvSpPr>
          <p:spPr>
            <a:xfrm rot="19889180">
              <a:off x="3838182" y="5104290"/>
              <a:ext cx="288407" cy="283133"/>
            </a:xfrm>
            <a:prstGeom prst="star5">
              <a:avLst>
                <a:gd name="adj" fmla="val 39515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5-Point Star 63"/>
            <p:cNvSpPr/>
            <p:nvPr/>
          </p:nvSpPr>
          <p:spPr>
            <a:xfrm rot="532203">
              <a:off x="3639075" y="5301693"/>
              <a:ext cx="298038" cy="295457"/>
            </a:xfrm>
            <a:prstGeom prst="star5">
              <a:avLst>
                <a:gd name="adj" fmla="val 4223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5-Point Star 64"/>
            <p:cNvSpPr/>
            <p:nvPr/>
          </p:nvSpPr>
          <p:spPr>
            <a:xfrm rot="20210282">
              <a:off x="5171131" y="2585810"/>
              <a:ext cx="302623" cy="321268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5-Point Star 65"/>
            <p:cNvSpPr/>
            <p:nvPr/>
          </p:nvSpPr>
          <p:spPr>
            <a:xfrm rot="817990">
              <a:off x="5470379" y="2562754"/>
              <a:ext cx="302623" cy="321268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5-Point Star 66"/>
            <p:cNvSpPr/>
            <p:nvPr/>
          </p:nvSpPr>
          <p:spPr>
            <a:xfrm rot="20210282">
              <a:off x="4632483" y="2497279"/>
              <a:ext cx="302623" cy="298410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5-Point Star 67"/>
            <p:cNvSpPr/>
            <p:nvPr/>
          </p:nvSpPr>
          <p:spPr>
            <a:xfrm rot="817990">
              <a:off x="4930922" y="2481376"/>
              <a:ext cx="302623" cy="289556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 rot="18934219">
              <a:off x="5058096" y="2838839"/>
              <a:ext cx="189106" cy="187143"/>
            </a:xfrm>
            <a:prstGeom prst="rect">
              <a:avLst/>
            </a:prstGeom>
            <a:solidFill>
              <a:schemeClr val="accent6">
                <a:alpha val="81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 rot="18934219">
              <a:off x="4516802" y="2727064"/>
              <a:ext cx="189106" cy="187143"/>
            </a:xfrm>
            <a:prstGeom prst="rect">
              <a:avLst/>
            </a:prstGeom>
            <a:solidFill>
              <a:schemeClr val="accent6">
                <a:alpha val="81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 rot="18934219">
              <a:off x="5577747" y="2944069"/>
              <a:ext cx="189106" cy="187143"/>
            </a:xfrm>
            <a:prstGeom prst="rect">
              <a:avLst/>
            </a:prstGeom>
            <a:solidFill>
              <a:schemeClr val="accent6">
                <a:alpha val="81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 rot="20455616">
              <a:off x="5210729" y="3383821"/>
              <a:ext cx="189106" cy="187143"/>
            </a:xfrm>
            <a:prstGeom prst="rect">
              <a:avLst/>
            </a:prstGeom>
            <a:solidFill>
              <a:schemeClr val="accent6">
                <a:alpha val="81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 rot="20455616">
              <a:off x="4677583" y="3264489"/>
              <a:ext cx="189106" cy="187143"/>
            </a:xfrm>
            <a:prstGeom prst="rect">
              <a:avLst/>
            </a:prstGeom>
            <a:solidFill>
              <a:schemeClr val="accent6">
                <a:alpha val="81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Parallelogram 73"/>
            <p:cNvSpPr/>
            <p:nvPr/>
          </p:nvSpPr>
          <p:spPr>
            <a:xfrm rot="20048086">
              <a:off x="5297219" y="2919364"/>
              <a:ext cx="220833" cy="166629"/>
            </a:xfrm>
            <a:prstGeom prst="parallelogram">
              <a:avLst>
                <a:gd name="adj" fmla="val 30020"/>
              </a:avLst>
            </a:prstGeom>
            <a:solidFill>
              <a:schemeClr val="accent6">
                <a:alpha val="77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Parallelogram 74"/>
            <p:cNvSpPr/>
            <p:nvPr/>
          </p:nvSpPr>
          <p:spPr>
            <a:xfrm rot="20048086">
              <a:off x="4770398" y="2796225"/>
              <a:ext cx="220833" cy="166629"/>
            </a:xfrm>
            <a:prstGeom prst="parallelogram">
              <a:avLst>
                <a:gd name="adj" fmla="val 30020"/>
              </a:avLst>
            </a:prstGeom>
            <a:solidFill>
              <a:schemeClr val="accent6">
                <a:alpha val="77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Parallelogram 75"/>
            <p:cNvSpPr/>
            <p:nvPr/>
          </p:nvSpPr>
          <p:spPr>
            <a:xfrm rot="18331758">
              <a:off x="5456018" y="3457340"/>
              <a:ext cx="220833" cy="166629"/>
            </a:xfrm>
            <a:prstGeom prst="parallelogram">
              <a:avLst>
                <a:gd name="adj" fmla="val 30020"/>
              </a:avLst>
            </a:prstGeom>
            <a:solidFill>
              <a:schemeClr val="accent6">
                <a:alpha val="77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Parallelogram 76"/>
            <p:cNvSpPr/>
            <p:nvPr/>
          </p:nvSpPr>
          <p:spPr>
            <a:xfrm rot="18331758">
              <a:off x="4934035" y="3343353"/>
              <a:ext cx="220833" cy="166629"/>
            </a:xfrm>
            <a:prstGeom prst="parallelogram">
              <a:avLst>
                <a:gd name="adj" fmla="val 30020"/>
              </a:avLst>
            </a:prstGeom>
            <a:solidFill>
              <a:schemeClr val="accent6">
                <a:alpha val="77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5-Point Star 77"/>
            <p:cNvSpPr/>
            <p:nvPr/>
          </p:nvSpPr>
          <p:spPr>
            <a:xfrm rot="20210282">
              <a:off x="5051063" y="3056873"/>
              <a:ext cx="302623" cy="321268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5-Point Star 78"/>
            <p:cNvSpPr/>
            <p:nvPr/>
          </p:nvSpPr>
          <p:spPr>
            <a:xfrm rot="817990">
              <a:off x="5350311" y="3033817"/>
              <a:ext cx="302623" cy="321268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5-Point Star 79"/>
            <p:cNvSpPr/>
            <p:nvPr/>
          </p:nvSpPr>
          <p:spPr>
            <a:xfrm rot="20210282">
              <a:off x="4512415" y="2968342"/>
              <a:ext cx="302623" cy="298410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5-Point Star 80"/>
            <p:cNvSpPr/>
            <p:nvPr/>
          </p:nvSpPr>
          <p:spPr>
            <a:xfrm rot="817990">
              <a:off x="4810854" y="2952439"/>
              <a:ext cx="302623" cy="289556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5-Point Star 81"/>
            <p:cNvSpPr/>
            <p:nvPr/>
          </p:nvSpPr>
          <p:spPr>
            <a:xfrm rot="20210282">
              <a:off x="4957420" y="3547626"/>
              <a:ext cx="302623" cy="321268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5-Point Star 82"/>
            <p:cNvSpPr/>
            <p:nvPr/>
          </p:nvSpPr>
          <p:spPr>
            <a:xfrm rot="817990">
              <a:off x="5256668" y="3524570"/>
              <a:ext cx="302623" cy="321268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5-Point Star 83"/>
            <p:cNvSpPr/>
            <p:nvPr/>
          </p:nvSpPr>
          <p:spPr>
            <a:xfrm rot="20210282">
              <a:off x="4418772" y="3459095"/>
              <a:ext cx="302623" cy="298410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5-Point Star 84"/>
            <p:cNvSpPr/>
            <p:nvPr/>
          </p:nvSpPr>
          <p:spPr>
            <a:xfrm rot="817990">
              <a:off x="4717211" y="3443192"/>
              <a:ext cx="302623" cy="289556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5-Point Star 85"/>
            <p:cNvSpPr/>
            <p:nvPr/>
          </p:nvSpPr>
          <p:spPr>
            <a:xfrm rot="20210282">
              <a:off x="5573351" y="3172384"/>
              <a:ext cx="302623" cy="321268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Isosceles Triangle 86"/>
            <p:cNvSpPr/>
            <p:nvPr/>
          </p:nvSpPr>
          <p:spPr>
            <a:xfrm rot="3999208">
              <a:off x="5380287" y="3338865"/>
              <a:ext cx="183565" cy="145482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Isosceles Triangle 87"/>
            <p:cNvSpPr/>
            <p:nvPr/>
          </p:nvSpPr>
          <p:spPr>
            <a:xfrm rot="3999208">
              <a:off x="4853738" y="3229577"/>
              <a:ext cx="183565" cy="145482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9" name="Isosceles Triangle 88"/>
            <p:cNvSpPr/>
            <p:nvPr/>
          </p:nvSpPr>
          <p:spPr>
            <a:xfrm rot="4349979">
              <a:off x="4957935" y="2747336"/>
              <a:ext cx="183565" cy="145482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0" name="Isosceles Triangle 89"/>
            <p:cNvSpPr/>
            <p:nvPr/>
          </p:nvSpPr>
          <p:spPr>
            <a:xfrm rot="4721286">
              <a:off x="5489857" y="2856744"/>
              <a:ext cx="183565" cy="145482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Isosceles Triangle 90"/>
            <p:cNvSpPr/>
            <p:nvPr/>
          </p:nvSpPr>
          <p:spPr>
            <a:xfrm rot="8064947">
              <a:off x="5184137" y="2992827"/>
              <a:ext cx="183565" cy="145482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2" name="Isosceles Triangle 91"/>
            <p:cNvSpPr/>
            <p:nvPr/>
          </p:nvSpPr>
          <p:spPr>
            <a:xfrm rot="8064947">
              <a:off x="5067945" y="3478841"/>
              <a:ext cx="183565" cy="145482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3" name="Isosceles Triangle 92"/>
            <p:cNvSpPr/>
            <p:nvPr/>
          </p:nvSpPr>
          <p:spPr>
            <a:xfrm rot="8064947">
              <a:off x="4647817" y="2886904"/>
              <a:ext cx="183565" cy="145482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Isosceles Triangle 93"/>
            <p:cNvSpPr/>
            <p:nvPr/>
          </p:nvSpPr>
          <p:spPr>
            <a:xfrm rot="8064947">
              <a:off x="4537998" y="3357968"/>
              <a:ext cx="183565" cy="145482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Isosceles Triangle 94"/>
            <p:cNvSpPr/>
            <p:nvPr/>
          </p:nvSpPr>
          <p:spPr>
            <a:xfrm rot="8064947">
              <a:off x="5707328" y="3097912"/>
              <a:ext cx="183565" cy="145482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5-Point Star 95"/>
            <p:cNvSpPr/>
            <p:nvPr/>
          </p:nvSpPr>
          <p:spPr>
            <a:xfrm rot="817990">
              <a:off x="4277803" y="2830984"/>
              <a:ext cx="302623" cy="289556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5-Point Star 96"/>
            <p:cNvSpPr/>
            <p:nvPr/>
          </p:nvSpPr>
          <p:spPr>
            <a:xfrm rot="19922343">
              <a:off x="4129217" y="2591278"/>
              <a:ext cx="302623" cy="298410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5-Point Star 97"/>
            <p:cNvSpPr/>
            <p:nvPr/>
          </p:nvSpPr>
          <p:spPr>
            <a:xfrm rot="500095">
              <a:off x="3877335" y="2470195"/>
              <a:ext cx="302623" cy="289556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5-Point Star 98"/>
            <p:cNvSpPr/>
            <p:nvPr/>
          </p:nvSpPr>
          <p:spPr>
            <a:xfrm rot="19922343">
              <a:off x="3731310" y="2213436"/>
              <a:ext cx="302623" cy="298410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5-Point Star 99"/>
            <p:cNvSpPr/>
            <p:nvPr/>
          </p:nvSpPr>
          <p:spPr>
            <a:xfrm rot="500095">
              <a:off x="3777566" y="1933689"/>
              <a:ext cx="302623" cy="289556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5-Point Star 100"/>
            <p:cNvSpPr/>
            <p:nvPr/>
          </p:nvSpPr>
          <p:spPr>
            <a:xfrm rot="19922343">
              <a:off x="3649658" y="1666357"/>
              <a:ext cx="302623" cy="298410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5-Point Star 101"/>
            <p:cNvSpPr/>
            <p:nvPr/>
          </p:nvSpPr>
          <p:spPr>
            <a:xfrm rot="19808838">
              <a:off x="3885915" y="3368915"/>
              <a:ext cx="300130" cy="269196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5-Point Star 102"/>
            <p:cNvSpPr/>
            <p:nvPr/>
          </p:nvSpPr>
          <p:spPr>
            <a:xfrm rot="369451">
              <a:off x="4183711" y="3342813"/>
              <a:ext cx="290256" cy="275945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5-Point Star 103"/>
            <p:cNvSpPr/>
            <p:nvPr/>
          </p:nvSpPr>
          <p:spPr>
            <a:xfrm rot="20210282">
              <a:off x="5703649" y="2715585"/>
              <a:ext cx="302623" cy="321268"/>
            </a:xfrm>
            <a:prstGeom prst="star5">
              <a:avLst>
                <a:gd name="adj" fmla="val 40197"/>
                <a:gd name="hf" fmla="val 105146"/>
                <a:gd name="vf" fmla="val 110557"/>
              </a:avLst>
            </a:prstGeom>
            <a:solidFill>
              <a:srgbClr val="008000">
                <a:alpha val="78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Hexagon 104"/>
            <p:cNvSpPr/>
            <p:nvPr/>
          </p:nvSpPr>
          <p:spPr>
            <a:xfrm rot="985660">
              <a:off x="6089995" y="1703309"/>
              <a:ext cx="480675" cy="428640"/>
            </a:xfrm>
            <a:prstGeom prst="hexagon">
              <a:avLst/>
            </a:prstGeom>
            <a:noFill/>
            <a:ln w="57150" cmpd="sng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6737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verse_melting_curve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1882"/>
            <a:ext cx="4779463" cy="3690471"/>
          </a:xfrm>
          <a:prstGeom prst="rect">
            <a:avLst/>
          </a:prstGeom>
        </p:spPr>
      </p:pic>
      <p:pic>
        <p:nvPicPr>
          <p:cNvPr id="11" name="Picture 10" descr="fig7-ch4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590" y="3045494"/>
            <a:ext cx="4503409" cy="3263706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7200" y="95346"/>
            <a:ext cx="8229600" cy="6965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Confirming transition</a:t>
            </a:r>
            <a:endParaRPr lang="en-US" sz="3600" dirty="0"/>
          </a:p>
        </p:txBody>
      </p:sp>
      <p:sp>
        <p:nvSpPr>
          <p:cNvPr id="10" name="Right Arrow 9"/>
          <p:cNvSpPr/>
          <p:nvPr/>
        </p:nvSpPr>
        <p:spPr>
          <a:xfrm rot="2237043">
            <a:off x="1520934" y="2557558"/>
            <a:ext cx="3827691" cy="299433"/>
          </a:xfrm>
          <a:prstGeom prst="rightArrow">
            <a:avLst/>
          </a:prstGeom>
          <a:solidFill>
            <a:srgbClr val="3366FF">
              <a:alpha val="53000"/>
            </a:srgbClr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9529" y="4900706"/>
            <a:ext cx="4332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Carry out umbrella sampling Monte Carlo to determine the free energy as a function of density at constant T and P, which are taken to be on the coexistence line.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 rot="16455876">
            <a:off x="5840305" y="3782507"/>
            <a:ext cx="1667771" cy="228096"/>
          </a:xfrm>
          <a:prstGeom prst="rightArrow">
            <a:avLst/>
          </a:prstGeom>
          <a:solidFill>
            <a:srgbClr val="3366FF">
              <a:alpha val="53000"/>
            </a:srgbClr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fig8b-ch4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590" y="900250"/>
            <a:ext cx="4503410" cy="214194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73260" y="6288308"/>
            <a:ext cx="8709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A. M. Almudallal, S. V. Buldyrev and I. Saika-Voivod, J. Chem. Phys. </a:t>
            </a:r>
            <a:r>
              <a:rPr lang="en-US" b="1" dirty="0" smtClean="0"/>
              <a:t>140, 144505 (2014)</a:t>
            </a:r>
            <a:r>
              <a:rPr lang="en-US" b="1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659317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462"/>
            <a:ext cx="8229600" cy="8907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Hexatic Phase: Colloidal Experiment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6353"/>
            <a:ext cx="4691529" cy="31460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0648" t="10596" r="3878"/>
          <a:stretch/>
        </p:blipFill>
        <p:spPr>
          <a:xfrm>
            <a:off x="4856843" y="1105647"/>
            <a:ext cx="4128782" cy="14642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7253" y="3423694"/>
            <a:ext cx="3099547" cy="12974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528" y="5124823"/>
            <a:ext cx="6430681" cy="15778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4262433"/>
            <a:ext cx="470945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KTNHY Theory</a:t>
            </a:r>
          </a:p>
          <a:p>
            <a:r>
              <a:rPr lang="en-US" dirty="0" err="1" smtClean="0"/>
              <a:t>Kosterlitz</a:t>
            </a:r>
            <a:r>
              <a:rPr lang="en-US" dirty="0" smtClean="0"/>
              <a:t>, </a:t>
            </a:r>
            <a:r>
              <a:rPr lang="en-US" dirty="0" err="1" smtClean="0"/>
              <a:t>Thouless</a:t>
            </a:r>
            <a:r>
              <a:rPr lang="en-US" dirty="0" smtClean="0"/>
              <a:t>, </a:t>
            </a:r>
            <a:r>
              <a:rPr lang="en-US" dirty="0" err="1" smtClean="0"/>
              <a:t>Halperin</a:t>
            </a:r>
            <a:r>
              <a:rPr lang="en-US" dirty="0" smtClean="0"/>
              <a:t>, Nelson and Young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13176" y="5812115"/>
            <a:ext cx="929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η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&lt; 1</a:t>
            </a:r>
            <a:r>
              <a:rPr lang="en-US" dirty="0" smtClean="0"/>
              <a:t>/4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9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554" y="195145"/>
            <a:ext cx="74735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Checking for hexatic phase, N=65536, P=5.6</a:t>
            </a:r>
            <a:endParaRPr lang="en-US" sz="3200" dirty="0"/>
          </a:p>
        </p:txBody>
      </p:sp>
      <p:grpSp>
        <p:nvGrpSpPr>
          <p:cNvPr id="8" name="Group 7"/>
          <p:cNvGrpSpPr/>
          <p:nvPr/>
        </p:nvGrpSpPr>
        <p:grpSpPr>
          <a:xfrm>
            <a:off x="5887945" y="829290"/>
            <a:ext cx="2994435" cy="2312158"/>
            <a:chOff x="5887945" y="656810"/>
            <a:chExt cx="2994435" cy="2312158"/>
          </a:xfrm>
        </p:grpSpPr>
        <p:pic>
          <p:nvPicPr>
            <p:cNvPr id="6" name="Picture 5" descr="inverse_melting_curves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87945" y="656810"/>
              <a:ext cx="2994435" cy="2312158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>
              <a:off x="6694364" y="1113274"/>
              <a:ext cx="54871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173260" y="6288308"/>
            <a:ext cx="8709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A. M. Almudallal, S. V. Buldyrev and I. Saika-Voivod, J. Chem. Phys. </a:t>
            </a:r>
            <a:r>
              <a:rPr lang="en-US" b="1" dirty="0" smtClean="0"/>
              <a:t>140, 144505 (2014)</a:t>
            </a:r>
            <a:r>
              <a:rPr lang="en-US" b="1" dirty="0"/>
              <a:t>.  </a:t>
            </a:r>
          </a:p>
        </p:txBody>
      </p:sp>
      <p:pic>
        <p:nvPicPr>
          <p:cNvPr id="11" name="Picture 10" descr="g4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09" r="3946" b="14262"/>
          <a:stretch/>
        </p:blipFill>
        <p:spPr>
          <a:xfrm>
            <a:off x="94870" y="2086092"/>
            <a:ext cx="5869991" cy="424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153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verse_melting_curves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7081"/>
            <a:ext cx="3919417" cy="3026385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7200" y="95346"/>
            <a:ext cx="8229600" cy="6965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Direct Confirming with MD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516540" y="1458231"/>
            <a:ext cx="4170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with S crystal at P=5.6, T=0.30 and see what happens.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019048" y="1458231"/>
            <a:ext cx="219488" cy="235199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SmeltT030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72000" y="2301680"/>
            <a:ext cx="4572000" cy="4572000"/>
          </a:xfrm>
          <a:prstGeom prst="rect">
            <a:avLst/>
          </a:prstGeom>
        </p:spPr>
      </p:pic>
      <p:pic>
        <p:nvPicPr>
          <p:cNvPr id="4" name="Picture 3" descr="fig10-melt.pd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74" r="6973"/>
          <a:stretch/>
        </p:blipFill>
        <p:spPr>
          <a:xfrm>
            <a:off x="1" y="4077580"/>
            <a:ext cx="3793995" cy="278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504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about the rest of the phase diagram?</a:t>
            </a:r>
            <a:endParaRPr lang="en-US" dirty="0"/>
          </a:p>
        </p:txBody>
      </p:sp>
      <p:pic>
        <p:nvPicPr>
          <p:cNvPr id="4" name="Content Placeholder 3" descr="almudallal2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3" b="-1783"/>
          <a:stretch/>
        </p:blipFill>
        <p:spPr>
          <a:xfrm>
            <a:off x="0" y="2334757"/>
            <a:ext cx="4773798" cy="3560889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5570895"/>
              </p:ext>
            </p:extLst>
          </p:nvPr>
        </p:nvGraphicFramePr>
        <p:xfrm>
          <a:off x="1634355" y="1768738"/>
          <a:ext cx="1604687" cy="363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31" name="Equation" r:id="rId5" imgW="952500" imgH="215900" progId="Equation.3">
                  <p:embed/>
                </p:oleObj>
              </mc:Choice>
              <mc:Fallback>
                <p:oleObj name="Equation" r:id="rId5" imgW="9525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34355" y="1768738"/>
                        <a:ext cx="1604687" cy="3637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0278401"/>
              </p:ext>
            </p:extLst>
          </p:nvPr>
        </p:nvGraphicFramePr>
        <p:xfrm>
          <a:off x="5902325" y="1800225"/>
          <a:ext cx="898525" cy="30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32" name="Equation" r:id="rId7" imgW="533400" imgH="177800" progId="Equation.DSMT4">
                  <p:embed/>
                </p:oleObj>
              </mc:Choice>
              <mc:Fallback>
                <p:oleObj name="Equation" r:id="rId7" imgW="533400" imgH="177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02325" y="1800225"/>
                        <a:ext cx="898525" cy="300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inverse_melting_curves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380" y="3449579"/>
            <a:ext cx="3358940" cy="2320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87183" y="2540144"/>
            <a:ext cx="2867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HDT melting line would need to curve a lot.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3903738" y="2690680"/>
            <a:ext cx="1512843" cy="169325"/>
          </a:xfrm>
          <a:prstGeom prst="rightArrow">
            <a:avLst/>
          </a:prstGeom>
          <a:solidFill>
            <a:srgbClr val="3366FF">
              <a:alpha val="53000"/>
            </a:srgbClr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237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71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 HDT-L Coexistence Curve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57329" y="1509059"/>
            <a:ext cx="240737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HDT-S-L triple point disappears</a:t>
            </a:r>
          </a:p>
          <a:p>
            <a:endParaRPr lang="en-US" dirty="0"/>
          </a:p>
          <a:p>
            <a:r>
              <a:rPr lang="en-US" dirty="0" smtClean="0"/>
              <a:t>HDT-L line inflects (?!)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inverse_melting_hdtL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t="35668" r="15188" b="16547"/>
          <a:stretch/>
        </p:blipFill>
        <p:spPr>
          <a:xfrm>
            <a:off x="0" y="1204286"/>
            <a:ext cx="6392726" cy="491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52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71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 HDT-L Coexistence Curve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57329" y="1509059"/>
            <a:ext cx="24073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this a channel of liquid super stability with no crystals in the way?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1204286"/>
            <a:ext cx="6392726" cy="4912760"/>
            <a:chOff x="0" y="1204286"/>
            <a:chExt cx="6392726" cy="4912760"/>
          </a:xfrm>
        </p:grpSpPr>
        <p:pic>
          <p:nvPicPr>
            <p:cNvPr id="8" name="Picture 7" descr="inverse_melting_hdtL.eps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43" t="35668" r="15188" b="16547"/>
            <a:stretch/>
          </p:blipFill>
          <p:spPr>
            <a:xfrm>
              <a:off x="0" y="1204286"/>
              <a:ext cx="6392726" cy="4912760"/>
            </a:xfrm>
            <a:prstGeom prst="rect">
              <a:avLst/>
            </a:prstGeom>
          </p:spPr>
        </p:pic>
        <p:sp>
          <p:nvSpPr>
            <p:cNvPr id="5" name="Right Arrow 4"/>
            <p:cNvSpPr/>
            <p:nvPr/>
          </p:nvSpPr>
          <p:spPr>
            <a:xfrm rot="20331158" flipH="1">
              <a:off x="1604721" y="2691348"/>
              <a:ext cx="2532691" cy="229777"/>
            </a:xfrm>
            <a:prstGeom prst="rightArrow">
              <a:avLst/>
            </a:prstGeom>
            <a:solidFill>
              <a:srgbClr val="3366FF">
                <a:alpha val="53000"/>
              </a:srgbClr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1276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71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 HDT-L Coexistence Curve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88685" y="3948703"/>
            <a:ext cx="2407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Let’s take a look at the liquid here.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0" y="1204286"/>
            <a:ext cx="6625239" cy="4912760"/>
            <a:chOff x="0" y="1204286"/>
            <a:chExt cx="6625239" cy="4912760"/>
          </a:xfrm>
        </p:grpSpPr>
        <p:pic>
          <p:nvPicPr>
            <p:cNvPr id="11" name="Picture 10" descr="inverse_melting_hdtL.eps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43" t="35668" r="15188" b="16547"/>
            <a:stretch/>
          </p:blipFill>
          <p:spPr>
            <a:xfrm>
              <a:off x="0" y="1204286"/>
              <a:ext cx="6392726" cy="4912760"/>
            </a:xfrm>
            <a:prstGeom prst="rect">
              <a:avLst/>
            </a:prstGeom>
          </p:spPr>
        </p:pic>
        <p:sp>
          <p:nvSpPr>
            <p:cNvPr id="8" name="5-Point Star 7"/>
            <p:cNvSpPr/>
            <p:nvPr/>
          </p:nvSpPr>
          <p:spPr>
            <a:xfrm>
              <a:off x="1603965" y="3396870"/>
              <a:ext cx="366889" cy="352777"/>
            </a:xfrm>
            <a:prstGeom prst="star5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Arrow 8"/>
            <p:cNvSpPr/>
            <p:nvPr/>
          </p:nvSpPr>
          <p:spPr>
            <a:xfrm rot="453091" flipH="1">
              <a:off x="2034282" y="3849399"/>
              <a:ext cx="4590957" cy="141511"/>
            </a:xfrm>
            <a:prstGeom prst="rightArrow">
              <a:avLst/>
            </a:prstGeom>
            <a:solidFill>
              <a:srgbClr val="3366FF">
                <a:alpha val="53000"/>
              </a:srgbClr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55441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452"/>
            <a:ext cx="8229600" cy="816068"/>
          </a:xfrm>
        </p:spPr>
        <p:txBody>
          <a:bodyPr/>
          <a:lstStyle/>
          <a:p>
            <a:r>
              <a:rPr lang="en-US" dirty="0" smtClean="0"/>
              <a:t>Liquid at </a:t>
            </a:r>
            <a:endParaRPr lang="en-US" dirty="0"/>
          </a:p>
        </p:txBody>
      </p:sp>
      <p:pic>
        <p:nvPicPr>
          <p:cNvPr id="6" name="Picture 5" descr="pentagon-liquid.pdf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557" y="1443321"/>
            <a:ext cx="5223600" cy="5068800"/>
          </a:xfrm>
          <a:prstGeom prst="rect">
            <a:avLst/>
          </a:prstGeom>
        </p:spPr>
      </p:pic>
      <p:sp>
        <p:nvSpPr>
          <p:cNvPr id="4" name="5-Point Star 3"/>
          <p:cNvSpPr/>
          <p:nvPr/>
        </p:nvSpPr>
        <p:spPr>
          <a:xfrm>
            <a:off x="5884333" y="368021"/>
            <a:ext cx="818445" cy="698499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004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452"/>
            <a:ext cx="8229600" cy="816068"/>
          </a:xfrm>
        </p:spPr>
        <p:txBody>
          <a:bodyPr/>
          <a:lstStyle/>
          <a:p>
            <a:r>
              <a:rPr lang="en-US" dirty="0" smtClean="0"/>
              <a:t>It has various local environments</a:t>
            </a:r>
            <a:endParaRPr lang="en-US" dirty="0"/>
          </a:p>
        </p:txBody>
      </p:sp>
      <p:pic>
        <p:nvPicPr>
          <p:cNvPr id="3" name="Picture 2" descr="pentagon-liquid-lines.pdf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445" y="1443321"/>
            <a:ext cx="5223600" cy="50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612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94588" cy="8310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Square shoulder-square well pair potential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3518" y="1417638"/>
            <a:ext cx="5856646" cy="4119282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3364794"/>
              </p:ext>
            </p:extLst>
          </p:nvPr>
        </p:nvGraphicFramePr>
        <p:xfrm>
          <a:off x="5346226" y="3391647"/>
          <a:ext cx="1123303" cy="935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914" name="Equation" r:id="rId5" imgW="1143000" imgH="952500" progId="Equation.DSMT4">
                  <p:embed/>
                </p:oleObj>
              </mc:Choice>
              <mc:Fallback>
                <p:oleObj name="Equation" r:id="rId5" imgW="1143000" imgH="952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46226" y="3391647"/>
                        <a:ext cx="1123303" cy="9354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94105" y="6051173"/>
            <a:ext cx="6170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A. Scala, M. R. Sadr-Lahijany, N. Giovambattista, S. V. Buldyrev, H. E. Stanley, Phys. Rev. E </a:t>
            </a:r>
            <a:r>
              <a:rPr lang="en-US" b="1" dirty="0" smtClean="0"/>
              <a:t>63</a:t>
            </a:r>
            <a:r>
              <a:rPr lang="en-US" dirty="0" smtClean="0"/>
              <a:t>, 041202 (2001).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561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452"/>
            <a:ext cx="8229600" cy="816068"/>
          </a:xfrm>
        </p:spPr>
        <p:txBody>
          <a:bodyPr/>
          <a:lstStyle/>
          <a:p>
            <a:r>
              <a:rPr lang="en-US" dirty="0" smtClean="0"/>
              <a:t>Close-packed</a:t>
            </a:r>
            <a:endParaRPr lang="en-US" dirty="0"/>
          </a:p>
        </p:txBody>
      </p:sp>
      <p:pic>
        <p:nvPicPr>
          <p:cNvPr id="3" name="Picture 2" descr="pentagon-liquid-lines.pdf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445" y="1443321"/>
            <a:ext cx="5223600" cy="5068800"/>
          </a:xfrm>
          <a:prstGeom prst="rect">
            <a:avLst/>
          </a:prstGeom>
        </p:spPr>
      </p:pic>
      <p:sp>
        <p:nvSpPr>
          <p:cNvPr id="4" name="Hexagon 3"/>
          <p:cNvSpPr/>
          <p:nvPr/>
        </p:nvSpPr>
        <p:spPr>
          <a:xfrm>
            <a:off x="5616222" y="3767023"/>
            <a:ext cx="480675" cy="428640"/>
          </a:xfrm>
          <a:prstGeom prst="hexagon">
            <a:avLst/>
          </a:prstGeom>
          <a:noFill/>
          <a:ln w="571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/>
          <p:cNvSpPr/>
          <p:nvPr/>
        </p:nvSpPr>
        <p:spPr>
          <a:xfrm rot="1285832">
            <a:off x="3922737" y="3003648"/>
            <a:ext cx="450430" cy="391482"/>
          </a:xfrm>
          <a:prstGeom prst="hexagon">
            <a:avLst/>
          </a:prstGeom>
          <a:noFill/>
          <a:ln w="571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xagon 5"/>
          <p:cNvSpPr/>
          <p:nvPr/>
        </p:nvSpPr>
        <p:spPr>
          <a:xfrm rot="985660">
            <a:off x="6089995" y="1703309"/>
            <a:ext cx="480675" cy="428640"/>
          </a:xfrm>
          <a:prstGeom prst="hexagon">
            <a:avLst/>
          </a:prstGeom>
          <a:noFill/>
          <a:ln w="571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748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452"/>
            <a:ext cx="8229600" cy="816068"/>
          </a:xfrm>
        </p:spPr>
        <p:txBody>
          <a:bodyPr/>
          <a:lstStyle/>
          <a:p>
            <a:r>
              <a:rPr lang="en-US" dirty="0" smtClean="0"/>
              <a:t>Squares</a:t>
            </a:r>
            <a:endParaRPr lang="en-US" dirty="0"/>
          </a:p>
        </p:txBody>
      </p:sp>
      <p:pic>
        <p:nvPicPr>
          <p:cNvPr id="3" name="Picture 2" descr="pentagon-liquid-lines.pdf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445" y="1443321"/>
            <a:ext cx="5223600" cy="5068800"/>
          </a:xfrm>
          <a:prstGeom prst="rect">
            <a:avLst/>
          </a:prstGeom>
        </p:spPr>
      </p:pic>
      <p:sp>
        <p:nvSpPr>
          <p:cNvPr id="4" name="Hexagon 3"/>
          <p:cNvSpPr/>
          <p:nvPr/>
        </p:nvSpPr>
        <p:spPr>
          <a:xfrm>
            <a:off x="5616222" y="3767023"/>
            <a:ext cx="480675" cy="428640"/>
          </a:xfrm>
          <a:prstGeom prst="hexagon">
            <a:avLst/>
          </a:prstGeom>
          <a:noFill/>
          <a:ln w="571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/>
          <p:cNvSpPr/>
          <p:nvPr/>
        </p:nvSpPr>
        <p:spPr>
          <a:xfrm rot="1285832">
            <a:off x="3922737" y="3003648"/>
            <a:ext cx="450430" cy="391482"/>
          </a:xfrm>
          <a:prstGeom prst="hexagon">
            <a:avLst/>
          </a:prstGeom>
          <a:noFill/>
          <a:ln w="571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44386" y="2866030"/>
            <a:ext cx="437204" cy="423312"/>
          </a:xfrm>
          <a:prstGeom prst="rect">
            <a:avLst/>
          </a:prstGeom>
          <a:solidFill>
            <a:schemeClr val="accent6">
              <a:alpha val="47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21279741">
            <a:off x="2417993" y="3483617"/>
            <a:ext cx="443889" cy="421891"/>
          </a:xfrm>
          <a:prstGeom prst="rect">
            <a:avLst/>
          </a:prstGeom>
          <a:solidFill>
            <a:schemeClr val="accent6">
              <a:alpha val="47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221061">
            <a:off x="3648187" y="5595882"/>
            <a:ext cx="437204" cy="423312"/>
          </a:xfrm>
          <a:prstGeom prst="rect">
            <a:avLst/>
          </a:prstGeom>
          <a:solidFill>
            <a:schemeClr val="accent6">
              <a:alpha val="47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xagon 10"/>
          <p:cNvSpPr/>
          <p:nvPr/>
        </p:nvSpPr>
        <p:spPr>
          <a:xfrm rot="985660">
            <a:off x="6089995" y="1703309"/>
            <a:ext cx="480675" cy="428640"/>
          </a:xfrm>
          <a:prstGeom prst="hexagon">
            <a:avLst/>
          </a:prstGeom>
          <a:noFill/>
          <a:ln w="571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758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452"/>
            <a:ext cx="8229600" cy="8160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And pentagons </a:t>
            </a:r>
            <a:br>
              <a:rPr lang="en-US" dirty="0" smtClean="0"/>
            </a:br>
            <a:r>
              <a:rPr lang="en-US" sz="2800" dirty="0" smtClean="0"/>
              <a:t>(surrounded by triangles and little squares or rhombuses)</a:t>
            </a:r>
            <a:endParaRPr lang="en-US" dirty="0"/>
          </a:p>
        </p:txBody>
      </p:sp>
      <p:pic>
        <p:nvPicPr>
          <p:cNvPr id="3" name="Picture 2" descr="pentagon-liquid-lines.pdf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445" y="1441151"/>
            <a:ext cx="5223600" cy="5068800"/>
          </a:xfrm>
          <a:prstGeom prst="rect">
            <a:avLst/>
          </a:prstGeom>
        </p:spPr>
      </p:pic>
      <p:sp>
        <p:nvSpPr>
          <p:cNvPr id="4" name="Hexagon 3"/>
          <p:cNvSpPr/>
          <p:nvPr/>
        </p:nvSpPr>
        <p:spPr>
          <a:xfrm>
            <a:off x="5616222" y="3764853"/>
            <a:ext cx="480675" cy="428640"/>
          </a:xfrm>
          <a:prstGeom prst="hexagon">
            <a:avLst/>
          </a:prstGeom>
          <a:noFill/>
          <a:ln w="571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/>
          <p:cNvSpPr/>
          <p:nvPr/>
        </p:nvSpPr>
        <p:spPr>
          <a:xfrm rot="1285832">
            <a:off x="3922737" y="3001478"/>
            <a:ext cx="450430" cy="391482"/>
          </a:xfrm>
          <a:prstGeom prst="hexagon">
            <a:avLst/>
          </a:prstGeom>
          <a:noFill/>
          <a:ln w="571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44386" y="2863860"/>
            <a:ext cx="437204" cy="423312"/>
          </a:xfrm>
          <a:prstGeom prst="rect">
            <a:avLst/>
          </a:prstGeom>
          <a:solidFill>
            <a:schemeClr val="accent6">
              <a:alpha val="47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21279741">
            <a:off x="2417993" y="3481447"/>
            <a:ext cx="443889" cy="421891"/>
          </a:xfrm>
          <a:prstGeom prst="rect">
            <a:avLst/>
          </a:prstGeom>
          <a:solidFill>
            <a:schemeClr val="accent6">
              <a:alpha val="47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221061">
            <a:off x="3648187" y="5593712"/>
            <a:ext cx="437204" cy="423312"/>
          </a:xfrm>
          <a:prstGeom prst="rect">
            <a:avLst/>
          </a:prstGeom>
          <a:solidFill>
            <a:schemeClr val="accent6">
              <a:alpha val="47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 rot="19889180">
            <a:off x="5666746" y="4985939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 rot="249203">
            <a:off x="5482680" y="5193716"/>
            <a:ext cx="317883" cy="304528"/>
          </a:xfrm>
          <a:prstGeom prst="star5">
            <a:avLst>
              <a:gd name="adj" fmla="val 40021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 rot="19889180">
            <a:off x="4711201" y="5530425"/>
            <a:ext cx="288407" cy="283133"/>
          </a:xfrm>
          <a:prstGeom prst="star5">
            <a:avLst>
              <a:gd name="adj" fmla="val 41649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/>
          <p:cNvSpPr/>
          <p:nvPr/>
        </p:nvSpPr>
        <p:spPr>
          <a:xfrm rot="19889180">
            <a:off x="5179002" y="5276492"/>
            <a:ext cx="305305" cy="307871"/>
          </a:xfrm>
          <a:prstGeom prst="star5">
            <a:avLst>
              <a:gd name="adj" fmla="val 39220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/>
          <p:cNvSpPr/>
          <p:nvPr/>
        </p:nvSpPr>
        <p:spPr>
          <a:xfrm rot="488982">
            <a:off x="4996839" y="5487066"/>
            <a:ext cx="294029" cy="287103"/>
          </a:xfrm>
          <a:prstGeom prst="star5">
            <a:avLst>
              <a:gd name="adj" fmla="val 41632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-Point Star 18"/>
          <p:cNvSpPr/>
          <p:nvPr/>
        </p:nvSpPr>
        <p:spPr>
          <a:xfrm rot="262904">
            <a:off x="4523383" y="5724224"/>
            <a:ext cx="298038" cy="295457"/>
          </a:xfrm>
          <a:prstGeom prst="star5">
            <a:avLst>
              <a:gd name="adj" fmla="val 39699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5-Point Star 21"/>
          <p:cNvSpPr/>
          <p:nvPr/>
        </p:nvSpPr>
        <p:spPr>
          <a:xfrm rot="19889180">
            <a:off x="5644425" y="5478358"/>
            <a:ext cx="288407" cy="283133"/>
          </a:xfrm>
          <a:prstGeom prst="star5">
            <a:avLst>
              <a:gd name="adj" fmla="val 40584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5-Point Star 22"/>
          <p:cNvSpPr/>
          <p:nvPr/>
        </p:nvSpPr>
        <p:spPr>
          <a:xfrm rot="19889180">
            <a:off x="6112226" y="5234792"/>
            <a:ext cx="305305" cy="307871"/>
          </a:xfrm>
          <a:prstGeom prst="star5">
            <a:avLst>
              <a:gd name="adj" fmla="val 39298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/>
          <p:cNvSpPr/>
          <p:nvPr/>
        </p:nvSpPr>
        <p:spPr>
          <a:xfrm rot="262904">
            <a:off x="5931313" y="5427822"/>
            <a:ext cx="291529" cy="304558"/>
          </a:xfrm>
          <a:prstGeom prst="star5">
            <a:avLst>
              <a:gd name="adj" fmla="val 402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62904">
            <a:off x="5445318" y="5682524"/>
            <a:ext cx="298038" cy="295457"/>
          </a:xfrm>
          <a:prstGeom prst="star5">
            <a:avLst>
              <a:gd name="adj" fmla="val 40050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/>
          <p:cNvSpPr/>
          <p:nvPr/>
        </p:nvSpPr>
        <p:spPr>
          <a:xfrm rot="19889180">
            <a:off x="4724465" y="5044360"/>
            <a:ext cx="288407" cy="283133"/>
          </a:xfrm>
          <a:prstGeom prst="star5">
            <a:avLst>
              <a:gd name="adj" fmla="val 395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5-Point Star 26"/>
          <p:cNvSpPr/>
          <p:nvPr/>
        </p:nvSpPr>
        <p:spPr>
          <a:xfrm rot="19889180">
            <a:off x="5216693" y="4787584"/>
            <a:ext cx="298795" cy="291208"/>
          </a:xfrm>
          <a:prstGeom prst="star5">
            <a:avLst>
              <a:gd name="adj" fmla="val 396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/>
          <p:cNvSpPr/>
          <p:nvPr/>
        </p:nvSpPr>
        <p:spPr>
          <a:xfrm rot="487089">
            <a:off x="5020710" y="4973944"/>
            <a:ext cx="291529" cy="304558"/>
          </a:xfrm>
          <a:prstGeom prst="star5">
            <a:avLst>
              <a:gd name="adj" fmla="val 387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5-Point Star 28"/>
          <p:cNvSpPr/>
          <p:nvPr/>
        </p:nvSpPr>
        <p:spPr>
          <a:xfrm rot="262904">
            <a:off x="4543808" y="5233246"/>
            <a:ext cx="298038" cy="295457"/>
          </a:xfrm>
          <a:prstGeom prst="star5">
            <a:avLst>
              <a:gd name="adj" fmla="val 4223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19629527">
            <a:off x="5383677" y="5553961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rot="19629527">
            <a:off x="5847852" y="5286989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 rot="19629527">
            <a:off x="5405890" y="5063300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 rot="19761831">
            <a:off x="4923301" y="5308831"/>
            <a:ext cx="189106" cy="209738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 rot="3362173">
            <a:off x="6007957" y="5202985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Isosceles Triangle 33"/>
          <p:cNvSpPr/>
          <p:nvPr/>
        </p:nvSpPr>
        <p:spPr>
          <a:xfrm rot="3362173">
            <a:off x="5539799" y="5470002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Isosceles Triangle 34"/>
          <p:cNvSpPr/>
          <p:nvPr/>
        </p:nvSpPr>
        <p:spPr>
          <a:xfrm rot="3362173">
            <a:off x="5544044" y="4982416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Isosceles Triangle 35"/>
          <p:cNvSpPr/>
          <p:nvPr/>
        </p:nvSpPr>
        <p:spPr>
          <a:xfrm rot="3362173">
            <a:off x="5071397" y="5247239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Isosceles Triangle 36"/>
          <p:cNvSpPr/>
          <p:nvPr/>
        </p:nvSpPr>
        <p:spPr>
          <a:xfrm rot="14444566">
            <a:off x="5702660" y="5391367"/>
            <a:ext cx="182540" cy="146056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Isosceles Triangle 37"/>
          <p:cNvSpPr/>
          <p:nvPr/>
        </p:nvSpPr>
        <p:spPr>
          <a:xfrm rot="14444566">
            <a:off x="5234364" y="5180296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Isosceles Triangle 38"/>
          <p:cNvSpPr/>
          <p:nvPr/>
        </p:nvSpPr>
        <p:spPr>
          <a:xfrm rot="14444566">
            <a:off x="5217952" y="5663863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Isosceles Triangle 39"/>
          <p:cNvSpPr/>
          <p:nvPr/>
        </p:nvSpPr>
        <p:spPr>
          <a:xfrm rot="14444566">
            <a:off x="4760915" y="5432612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5-Point Star 40"/>
          <p:cNvSpPr/>
          <p:nvPr/>
        </p:nvSpPr>
        <p:spPr>
          <a:xfrm rot="19889180">
            <a:off x="5896669" y="4496076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5-Point Star 41"/>
          <p:cNvSpPr/>
          <p:nvPr/>
        </p:nvSpPr>
        <p:spPr>
          <a:xfrm rot="249203">
            <a:off x="5712603" y="4703853"/>
            <a:ext cx="317883" cy="304528"/>
          </a:xfrm>
          <a:prstGeom prst="star5">
            <a:avLst>
              <a:gd name="adj" fmla="val 40021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5-Point Star 42"/>
          <p:cNvSpPr/>
          <p:nvPr/>
        </p:nvSpPr>
        <p:spPr>
          <a:xfrm rot="262904">
            <a:off x="6169762" y="4943883"/>
            <a:ext cx="291529" cy="304558"/>
          </a:xfrm>
          <a:prstGeom prst="star5">
            <a:avLst>
              <a:gd name="adj" fmla="val 402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5-Point Star 43"/>
          <p:cNvSpPr/>
          <p:nvPr/>
        </p:nvSpPr>
        <p:spPr>
          <a:xfrm rot="19889180">
            <a:off x="4284911" y="5316469"/>
            <a:ext cx="288407" cy="283133"/>
          </a:xfrm>
          <a:prstGeom prst="star5">
            <a:avLst>
              <a:gd name="adj" fmla="val 395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5-Point Star 44"/>
          <p:cNvSpPr/>
          <p:nvPr/>
        </p:nvSpPr>
        <p:spPr>
          <a:xfrm rot="262904">
            <a:off x="4104254" y="5505355"/>
            <a:ext cx="298038" cy="295457"/>
          </a:xfrm>
          <a:prstGeom prst="star5">
            <a:avLst>
              <a:gd name="adj" fmla="val 4223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5-Point Star 45"/>
          <p:cNvSpPr/>
          <p:nvPr/>
        </p:nvSpPr>
        <p:spPr>
          <a:xfrm rot="19889180">
            <a:off x="5459021" y="4297724"/>
            <a:ext cx="298795" cy="291208"/>
          </a:xfrm>
          <a:prstGeom prst="star5">
            <a:avLst>
              <a:gd name="adj" fmla="val 396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5-Point Star 46"/>
          <p:cNvSpPr/>
          <p:nvPr/>
        </p:nvSpPr>
        <p:spPr>
          <a:xfrm rot="487089">
            <a:off x="5263038" y="4484084"/>
            <a:ext cx="291529" cy="304558"/>
          </a:xfrm>
          <a:prstGeom prst="star5">
            <a:avLst>
              <a:gd name="adj" fmla="val 387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5-Point Star 47"/>
          <p:cNvSpPr/>
          <p:nvPr/>
        </p:nvSpPr>
        <p:spPr>
          <a:xfrm rot="487089">
            <a:off x="5470810" y="4041213"/>
            <a:ext cx="291529" cy="304558"/>
          </a:xfrm>
          <a:prstGeom prst="star5">
            <a:avLst>
              <a:gd name="adj" fmla="val 387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 rot="19629527">
            <a:off x="4951947" y="4832204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 rot="19761831">
            <a:off x="4469358" y="5077735"/>
            <a:ext cx="189106" cy="209738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/>
          <p:cNvSpPr/>
          <p:nvPr/>
        </p:nvSpPr>
        <p:spPr>
          <a:xfrm rot="3362173">
            <a:off x="5090101" y="4751320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Isosceles Triangle 51"/>
          <p:cNvSpPr/>
          <p:nvPr/>
        </p:nvSpPr>
        <p:spPr>
          <a:xfrm rot="3362173">
            <a:off x="4617454" y="5016143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Isosceles Triangle 52"/>
          <p:cNvSpPr/>
          <p:nvPr/>
        </p:nvSpPr>
        <p:spPr>
          <a:xfrm rot="14444566">
            <a:off x="4780421" y="4949200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Isosceles Triangle 53"/>
          <p:cNvSpPr/>
          <p:nvPr/>
        </p:nvSpPr>
        <p:spPr>
          <a:xfrm rot="14444566">
            <a:off x="4306972" y="5201516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 rot="19629527">
            <a:off x="4040209" y="5363485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Isosceles Triangle 55"/>
          <p:cNvSpPr/>
          <p:nvPr/>
        </p:nvSpPr>
        <p:spPr>
          <a:xfrm rot="3362173">
            <a:off x="4196331" y="5279526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Isosceles Triangle 56"/>
          <p:cNvSpPr/>
          <p:nvPr/>
        </p:nvSpPr>
        <p:spPr>
          <a:xfrm rot="14444566">
            <a:off x="3874484" y="5473387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5-Point Star 57"/>
          <p:cNvSpPr/>
          <p:nvPr/>
        </p:nvSpPr>
        <p:spPr>
          <a:xfrm rot="19889180">
            <a:off x="4277736" y="4816501"/>
            <a:ext cx="288407" cy="283133"/>
          </a:xfrm>
          <a:prstGeom prst="star5">
            <a:avLst>
              <a:gd name="adj" fmla="val 395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5-Point Star 58"/>
          <p:cNvSpPr/>
          <p:nvPr/>
        </p:nvSpPr>
        <p:spPr>
          <a:xfrm rot="19889180">
            <a:off x="4769964" y="4559725"/>
            <a:ext cx="298795" cy="291208"/>
          </a:xfrm>
          <a:prstGeom prst="star5">
            <a:avLst>
              <a:gd name="adj" fmla="val 396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5-Point Star 59"/>
          <p:cNvSpPr/>
          <p:nvPr/>
        </p:nvSpPr>
        <p:spPr>
          <a:xfrm rot="487089">
            <a:off x="4573981" y="4746085"/>
            <a:ext cx="291529" cy="304558"/>
          </a:xfrm>
          <a:prstGeom prst="star5">
            <a:avLst>
              <a:gd name="adj" fmla="val 387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5-Point Star 60"/>
          <p:cNvSpPr/>
          <p:nvPr/>
        </p:nvSpPr>
        <p:spPr>
          <a:xfrm rot="262904">
            <a:off x="4097079" y="5005387"/>
            <a:ext cx="298038" cy="295457"/>
          </a:xfrm>
          <a:prstGeom prst="star5">
            <a:avLst>
              <a:gd name="adj" fmla="val 4223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5-Point Star 61"/>
          <p:cNvSpPr/>
          <p:nvPr/>
        </p:nvSpPr>
        <p:spPr>
          <a:xfrm rot="19889180">
            <a:off x="3838182" y="5088610"/>
            <a:ext cx="288407" cy="283133"/>
          </a:xfrm>
          <a:prstGeom prst="star5">
            <a:avLst>
              <a:gd name="adj" fmla="val 395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5-Point Star 62"/>
          <p:cNvSpPr/>
          <p:nvPr/>
        </p:nvSpPr>
        <p:spPr>
          <a:xfrm rot="532203">
            <a:off x="3639075" y="5286013"/>
            <a:ext cx="298038" cy="295457"/>
          </a:xfrm>
          <a:prstGeom prst="star5">
            <a:avLst>
              <a:gd name="adj" fmla="val 4223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5-Point Star 63"/>
          <p:cNvSpPr/>
          <p:nvPr/>
        </p:nvSpPr>
        <p:spPr>
          <a:xfrm rot="20210282">
            <a:off x="5171131" y="2570130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5-Point Star 64"/>
          <p:cNvSpPr/>
          <p:nvPr/>
        </p:nvSpPr>
        <p:spPr>
          <a:xfrm rot="817990">
            <a:off x="5470379" y="2547074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5-Point Star 65"/>
          <p:cNvSpPr/>
          <p:nvPr/>
        </p:nvSpPr>
        <p:spPr>
          <a:xfrm rot="20210282">
            <a:off x="4632483" y="2481599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5-Point Star 66"/>
          <p:cNvSpPr/>
          <p:nvPr/>
        </p:nvSpPr>
        <p:spPr>
          <a:xfrm rot="817990">
            <a:off x="4930922" y="2465696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 rot="18934219">
            <a:off x="5058096" y="2823159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 rot="18934219">
            <a:off x="4516802" y="2711384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 rot="18934219">
            <a:off x="5577747" y="2928389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 rot="20455616">
            <a:off x="5210729" y="3368141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 rot="20455616">
            <a:off x="4677583" y="3248809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arallelogram 12"/>
          <p:cNvSpPr/>
          <p:nvPr/>
        </p:nvSpPr>
        <p:spPr>
          <a:xfrm rot="20048086">
            <a:off x="5297219" y="2903684"/>
            <a:ext cx="220833" cy="166629"/>
          </a:xfrm>
          <a:prstGeom prst="parallelogram">
            <a:avLst>
              <a:gd name="adj" fmla="val 30020"/>
            </a:avLst>
          </a:prstGeom>
          <a:solidFill>
            <a:schemeClr val="accent6">
              <a:alpha val="77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Parallelogram 73"/>
          <p:cNvSpPr/>
          <p:nvPr/>
        </p:nvSpPr>
        <p:spPr>
          <a:xfrm rot="20048086">
            <a:off x="4770398" y="2780545"/>
            <a:ext cx="220833" cy="166629"/>
          </a:xfrm>
          <a:prstGeom prst="parallelogram">
            <a:avLst>
              <a:gd name="adj" fmla="val 30020"/>
            </a:avLst>
          </a:prstGeom>
          <a:solidFill>
            <a:schemeClr val="accent6">
              <a:alpha val="77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Parallelogram 74"/>
          <p:cNvSpPr/>
          <p:nvPr/>
        </p:nvSpPr>
        <p:spPr>
          <a:xfrm rot="18331758">
            <a:off x="5456018" y="3441660"/>
            <a:ext cx="220833" cy="166629"/>
          </a:xfrm>
          <a:prstGeom prst="parallelogram">
            <a:avLst>
              <a:gd name="adj" fmla="val 30020"/>
            </a:avLst>
          </a:prstGeom>
          <a:solidFill>
            <a:schemeClr val="accent6">
              <a:alpha val="77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Parallelogram 75"/>
          <p:cNvSpPr/>
          <p:nvPr/>
        </p:nvSpPr>
        <p:spPr>
          <a:xfrm rot="18331758">
            <a:off x="4934035" y="3327673"/>
            <a:ext cx="220833" cy="166629"/>
          </a:xfrm>
          <a:prstGeom prst="parallelogram">
            <a:avLst>
              <a:gd name="adj" fmla="val 30020"/>
            </a:avLst>
          </a:prstGeom>
          <a:solidFill>
            <a:schemeClr val="accent6">
              <a:alpha val="77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5-Point Star 76"/>
          <p:cNvSpPr/>
          <p:nvPr/>
        </p:nvSpPr>
        <p:spPr>
          <a:xfrm rot="20210282">
            <a:off x="5051063" y="3041193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5-Point Star 77"/>
          <p:cNvSpPr/>
          <p:nvPr/>
        </p:nvSpPr>
        <p:spPr>
          <a:xfrm rot="817990">
            <a:off x="5350311" y="3018137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5-Point Star 78"/>
          <p:cNvSpPr/>
          <p:nvPr/>
        </p:nvSpPr>
        <p:spPr>
          <a:xfrm rot="20210282">
            <a:off x="4512415" y="2952662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5-Point Star 79"/>
          <p:cNvSpPr/>
          <p:nvPr/>
        </p:nvSpPr>
        <p:spPr>
          <a:xfrm rot="817990">
            <a:off x="4810854" y="2936759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5-Point Star 80"/>
          <p:cNvSpPr/>
          <p:nvPr/>
        </p:nvSpPr>
        <p:spPr>
          <a:xfrm rot="20210282">
            <a:off x="4957420" y="3531946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5-Point Star 81"/>
          <p:cNvSpPr/>
          <p:nvPr/>
        </p:nvSpPr>
        <p:spPr>
          <a:xfrm rot="817990">
            <a:off x="5256668" y="3508890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5-Point Star 82"/>
          <p:cNvSpPr/>
          <p:nvPr/>
        </p:nvSpPr>
        <p:spPr>
          <a:xfrm rot="20210282">
            <a:off x="4418772" y="3443415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5-Point Star 83"/>
          <p:cNvSpPr/>
          <p:nvPr/>
        </p:nvSpPr>
        <p:spPr>
          <a:xfrm rot="817990">
            <a:off x="4717211" y="3427512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5-Point Star 84"/>
          <p:cNvSpPr/>
          <p:nvPr/>
        </p:nvSpPr>
        <p:spPr>
          <a:xfrm rot="20210282">
            <a:off x="5573351" y="3156704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Isosceles Triangle 85"/>
          <p:cNvSpPr/>
          <p:nvPr/>
        </p:nvSpPr>
        <p:spPr>
          <a:xfrm rot="3999208">
            <a:off x="5380287" y="3323185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Isosceles Triangle 86"/>
          <p:cNvSpPr/>
          <p:nvPr/>
        </p:nvSpPr>
        <p:spPr>
          <a:xfrm rot="3999208">
            <a:off x="4853738" y="3213897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Isosceles Triangle 87"/>
          <p:cNvSpPr/>
          <p:nvPr/>
        </p:nvSpPr>
        <p:spPr>
          <a:xfrm rot="4349979">
            <a:off x="4957935" y="2731656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Isosceles Triangle 88"/>
          <p:cNvSpPr/>
          <p:nvPr/>
        </p:nvSpPr>
        <p:spPr>
          <a:xfrm rot="4721286">
            <a:off x="5489857" y="2841064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Isosceles Triangle 89"/>
          <p:cNvSpPr/>
          <p:nvPr/>
        </p:nvSpPr>
        <p:spPr>
          <a:xfrm rot="8064947">
            <a:off x="5184137" y="2977147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Isosceles Triangle 90"/>
          <p:cNvSpPr/>
          <p:nvPr/>
        </p:nvSpPr>
        <p:spPr>
          <a:xfrm rot="8064947">
            <a:off x="5067945" y="3463161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Isosceles Triangle 91"/>
          <p:cNvSpPr/>
          <p:nvPr/>
        </p:nvSpPr>
        <p:spPr>
          <a:xfrm rot="8064947">
            <a:off x="4647817" y="2871224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3" name="Isosceles Triangle 92"/>
          <p:cNvSpPr/>
          <p:nvPr/>
        </p:nvSpPr>
        <p:spPr>
          <a:xfrm rot="8064947">
            <a:off x="4537998" y="3342288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Isosceles Triangle 93"/>
          <p:cNvSpPr/>
          <p:nvPr/>
        </p:nvSpPr>
        <p:spPr>
          <a:xfrm rot="8064947">
            <a:off x="5707328" y="3082232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5-Point Star 94"/>
          <p:cNvSpPr/>
          <p:nvPr/>
        </p:nvSpPr>
        <p:spPr>
          <a:xfrm rot="817990">
            <a:off x="4277803" y="2815304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5-Point Star 95"/>
          <p:cNvSpPr/>
          <p:nvPr/>
        </p:nvSpPr>
        <p:spPr>
          <a:xfrm rot="19922343">
            <a:off x="4129217" y="2575598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5-Point Star 96"/>
          <p:cNvSpPr/>
          <p:nvPr/>
        </p:nvSpPr>
        <p:spPr>
          <a:xfrm rot="500095">
            <a:off x="3877335" y="2454515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5-Point Star 97"/>
          <p:cNvSpPr/>
          <p:nvPr/>
        </p:nvSpPr>
        <p:spPr>
          <a:xfrm rot="19922343">
            <a:off x="3731310" y="2197756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5-Point Star 98"/>
          <p:cNvSpPr/>
          <p:nvPr/>
        </p:nvSpPr>
        <p:spPr>
          <a:xfrm rot="500095">
            <a:off x="3777566" y="1918009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5-Point Star 99"/>
          <p:cNvSpPr/>
          <p:nvPr/>
        </p:nvSpPr>
        <p:spPr>
          <a:xfrm rot="19922343">
            <a:off x="3649658" y="1650677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5-Point Star 100"/>
          <p:cNvSpPr/>
          <p:nvPr/>
        </p:nvSpPr>
        <p:spPr>
          <a:xfrm rot="19808838">
            <a:off x="3885915" y="3353235"/>
            <a:ext cx="300130" cy="26919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5-Point Star 101"/>
          <p:cNvSpPr/>
          <p:nvPr/>
        </p:nvSpPr>
        <p:spPr>
          <a:xfrm rot="369451">
            <a:off x="4183711" y="3327133"/>
            <a:ext cx="290256" cy="275945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5-Point Star 102"/>
          <p:cNvSpPr/>
          <p:nvPr/>
        </p:nvSpPr>
        <p:spPr>
          <a:xfrm rot="20210282">
            <a:off x="5703649" y="2699905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Hexagon 103"/>
          <p:cNvSpPr/>
          <p:nvPr/>
        </p:nvSpPr>
        <p:spPr>
          <a:xfrm rot="985660">
            <a:off x="6089995" y="1687629"/>
            <a:ext cx="480675" cy="428640"/>
          </a:xfrm>
          <a:prstGeom prst="hexagon">
            <a:avLst/>
          </a:prstGeom>
          <a:noFill/>
          <a:ln w="571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06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452"/>
            <a:ext cx="8229600" cy="8160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And pentagons </a:t>
            </a:r>
            <a:br>
              <a:rPr lang="en-US" dirty="0" smtClean="0"/>
            </a:br>
            <a:r>
              <a:rPr lang="en-US" sz="2800" dirty="0" smtClean="0"/>
              <a:t>(surrounded by triangles and little squares or rhombuses)</a:t>
            </a:r>
            <a:endParaRPr lang="en-US" dirty="0"/>
          </a:p>
        </p:txBody>
      </p:sp>
      <p:pic>
        <p:nvPicPr>
          <p:cNvPr id="3" name="Picture 2" descr="pentagon-liquid-lines.pdf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445" y="1443321"/>
            <a:ext cx="5223600" cy="5068800"/>
          </a:xfrm>
          <a:prstGeom prst="rect">
            <a:avLst/>
          </a:prstGeom>
        </p:spPr>
      </p:pic>
      <p:sp>
        <p:nvSpPr>
          <p:cNvPr id="4" name="Hexagon 3"/>
          <p:cNvSpPr/>
          <p:nvPr/>
        </p:nvSpPr>
        <p:spPr>
          <a:xfrm>
            <a:off x="5616222" y="3767023"/>
            <a:ext cx="480675" cy="428640"/>
          </a:xfrm>
          <a:prstGeom prst="hexagon">
            <a:avLst/>
          </a:prstGeom>
          <a:noFill/>
          <a:ln w="571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/>
          <p:cNvSpPr/>
          <p:nvPr/>
        </p:nvSpPr>
        <p:spPr>
          <a:xfrm rot="1285832">
            <a:off x="3922737" y="3003648"/>
            <a:ext cx="450430" cy="391482"/>
          </a:xfrm>
          <a:prstGeom prst="hexagon">
            <a:avLst/>
          </a:prstGeom>
          <a:noFill/>
          <a:ln w="571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44386" y="2866030"/>
            <a:ext cx="437204" cy="423312"/>
          </a:xfrm>
          <a:prstGeom prst="rect">
            <a:avLst/>
          </a:prstGeom>
          <a:solidFill>
            <a:schemeClr val="accent6">
              <a:alpha val="47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21279741">
            <a:off x="2417993" y="3483617"/>
            <a:ext cx="443889" cy="421891"/>
          </a:xfrm>
          <a:prstGeom prst="rect">
            <a:avLst/>
          </a:prstGeom>
          <a:solidFill>
            <a:schemeClr val="accent6">
              <a:alpha val="47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221061">
            <a:off x="3648187" y="5595882"/>
            <a:ext cx="437204" cy="423312"/>
          </a:xfrm>
          <a:prstGeom prst="rect">
            <a:avLst/>
          </a:prstGeom>
          <a:solidFill>
            <a:schemeClr val="accent6">
              <a:alpha val="47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 rot="19889180">
            <a:off x="5666746" y="4988109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 rot="249203">
            <a:off x="5482680" y="5195886"/>
            <a:ext cx="317883" cy="304528"/>
          </a:xfrm>
          <a:prstGeom prst="star5">
            <a:avLst>
              <a:gd name="adj" fmla="val 40021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 rot="19889180">
            <a:off x="4711201" y="5532595"/>
            <a:ext cx="288407" cy="283133"/>
          </a:xfrm>
          <a:prstGeom prst="star5">
            <a:avLst>
              <a:gd name="adj" fmla="val 41649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/>
          <p:cNvSpPr/>
          <p:nvPr/>
        </p:nvSpPr>
        <p:spPr>
          <a:xfrm rot="19889180">
            <a:off x="5179002" y="5278662"/>
            <a:ext cx="305305" cy="307871"/>
          </a:xfrm>
          <a:prstGeom prst="star5">
            <a:avLst>
              <a:gd name="adj" fmla="val 39220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/>
          <p:cNvSpPr/>
          <p:nvPr/>
        </p:nvSpPr>
        <p:spPr>
          <a:xfrm rot="488982">
            <a:off x="4996839" y="5489236"/>
            <a:ext cx="294029" cy="287103"/>
          </a:xfrm>
          <a:prstGeom prst="star5">
            <a:avLst>
              <a:gd name="adj" fmla="val 41632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-Point Star 18"/>
          <p:cNvSpPr/>
          <p:nvPr/>
        </p:nvSpPr>
        <p:spPr>
          <a:xfrm rot="262904">
            <a:off x="4523383" y="5726394"/>
            <a:ext cx="298038" cy="295457"/>
          </a:xfrm>
          <a:prstGeom prst="star5">
            <a:avLst>
              <a:gd name="adj" fmla="val 39699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5-Point Star 21"/>
          <p:cNvSpPr/>
          <p:nvPr/>
        </p:nvSpPr>
        <p:spPr>
          <a:xfrm rot="19889180">
            <a:off x="5644425" y="5480528"/>
            <a:ext cx="288407" cy="283133"/>
          </a:xfrm>
          <a:prstGeom prst="star5">
            <a:avLst>
              <a:gd name="adj" fmla="val 40584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5-Point Star 22"/>
          <p:cNvSpPr/>
          <p:nvPr/>
        </p:nvSpPr>
        <p:spPr>
          <a:xfrm rot="19889180">
            <a:off x="6112226" y="5236962"/>
            <a:ext cx="305305" cy="307871"/>
          </a:xfrm>
          <a:prstGeom prst="star5">
            <a:avLst>
              <a:gd name="adj" fmla="val 39298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/>
          <p:cNvSpPr/>
          <p:nvPr/>
        </p:nvSpPr>
        <p:spPr>
          <a:xfrm rot="262904">
            <a:off x="5931313" y="5429992"/>
            <a:ext cx="291529" cy="304558"/>
          </a:xfrm>
          <a:prstGeom prst="star5">
            <a:avLst>
              <a:gd name="adj" fmla="val 402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62904">
            <a:off x="5445318" y="5684694"/>
            <a:ext cx="298038" cy="295457"/>
          </a:xfrm>
          <a:prstGeom prst="star5">
            <a:avLst>
              <a:gd name="adj" fmla="val 40050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/>
          <p:cNvSpPr/>
          <p:nvPr/>
        </p:nvSpPr>
        <p:spPr>
          <a:xfrm rot="19889180">
            <a:off x="4724465" y="5046530"/>
            <a:ext cx="288407" cy="283133"/>
          </a:xfrm>
          <a:prstGeom prst="star5">
            <a:avLst>
              <a:gd name="adj" fmla="val 395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5-Point Star 26"/>
          <p:cNvSpPr/>
          <p:nvPr/>
        </p:nvSpPr>
        <p:spPr>
          <a:xfrm rot="19889180">
            <a:off x="5216693" y="4789754"/>
            <a:ext cx="298795" cy="291208"/>
          </a:xfrm>
          <a:prstGeom prst="star5">
            <a:avLst>
              <a:gd name="adj" fmla="val 396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/>
          <p:cNvSpPr/>
          <p:nvPr/>
        </p:nvSpPr>
        <p:spPr>
          <a:xfrm rot="487089">
            <a:off x="5020710" y="4976114"/>
            <a:ext cx="291529" cy="304558"/>
          </a:xfrm>
          <a:prstGeom prst="star5">
            <a:avLst>
              <a:gd name="adj" fmla="val 387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5-Point Star 28"/>
          <p:cNvSpPr/>
          <p:nvPr/>
        </p:nvSpPr>
        <p:spPr>
          <a:xfrm rot="262904">
            <a:off x="4543808" y="5235416"/>
            <a:ext cx="298038" cy="295457"/>
          </a:xfrm>
          <a:prstGeom prst="star5">
            <a:avLst>
              <a:gd name="adj" fmla="val 4223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19629527">
            <a:off x="5383677" y="5556131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rot="19629527">
            <a:off x="5847852" y="5289159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 rot="19629527">
            <a:off x="5405890" y="5065470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 rot="19761831">
            <a:off x="4923301" y="5311001"/>
            <a:ext cx="189106" cy="209738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 rot="3362173">
            <a:off x="6007957" y="5205155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Isosceles Triangle 33"/>
          <p:cNvSpPr/>
          <p:nvPr/>
        </p:nvSpPr>
        <p:spPr>
          <a:xfrm rot="3362173">
            <a:off x="5539799" y="5472172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Isosceles Triangle 34"/>
          <p:cNvSpPr/>
          <p:nvPr/>
        </p:nvSpPr>
        <p:spPr>
          <a:xfrm rot="3362173">
            <a:off x="5544044" y="4984586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Isosceles Triangle 35"/>
          <p:cNvSpPr/>
          <p:nvPr/>
        </p:nvSpPr>
        <p:spPr>
          <a:xfrm rot="3362173">
            <a:off x="5071397" y="5249409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Isosceles Triangle 36"/>
          <p:cNvSpPr/>
          <p:nvPr/>
        </p:nvSpPr>
        <p:spPr>
          <a:xfrm rot="14444566">
            <a:off x="5702660" y="5393537"/>
            <a:ext cx="182540" cy="146056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Isosceles Triangle 37"/>
          <p:cNvSpPr/>
          <p:nvPr/>
        </p:nvSpPr>
        <p:spPr>
          <a:xfrm rot="14444566">
            <a:off x="5234364" y="5182466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Isosceles Triangle 38"/>
          <p:cNvSpPr/>
          <p:nvPr/>
        </p:nvSpPr>
        <p:spPr>
          <a:xfrm rot="14444566">
            <a:off x="5217952" y="5666033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Isosceles Triangle 39"/>
          <p:cNvSpPr/>
          <p:nvPr/>
        </p:nvSpPr>
        <p:spPr>
          <a:xfrm rot="14444566">
            <a:off x="4760915" y="5434782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5-Point Star 40"/>
          <p:cNvSpPr/>
          <p:nvPr/>
        </p:nvSpPr>
        <p:spPr>
          <a:xfrm rot="19889180">
            <a:off x="5896669" y="4498246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5-Point Star 41"/>
          <p:cNvSpPr/>
          <p:nvPr/>
        </p:nvSpPr>
        <p:spPr>
          <a:xfrm rot="249203">
            <a:off x="5712603" y="4706023"/>
            <a:ext cx="317883" cy="304528"/>
          </a:xfrm>
          <a:prstGeom prst="star5">
            <a:avLst>
              <a:gd name="adj" fmla="val 40021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5-Point Star 42"/>
          <p:cNvSpPr/>
          <p:nvPr/>
        </p:nvSpPr>
        <p:spPr>
          <a:xfrm rot="262904">
            <a:off x="6169762" y="4946053"/>
            <a:ext cx="291529" cy="304558"/>
          </a:xfrm>
          <a:prstGeom prst="star5">
            <a:avLst>
              <a:gd name="adj" fmla="val 402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5-Point Star 43"/>
          <p:cNvSpPr/>
          <p:nvPr/>
        </p:nvSpPr>
        <p:spPr>
          <a:xfrm rot="19889180">
            <a:off x="4284911" y="5318639"/>
            <a:ext cx="288407" cy="283133"/>
          </a:xfrm>
          <a:prstGeom prst="star5">
            <a:avLst>
              <a:gd name="adj" fmla="val 395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5-Point Star 44"/>
          <p:cNvSpPr/>
          <p:nvPr/>
        </p:nvSpPr>
        <p:spPr>
          <a:xfrm rot="262904">
            <a:off x="4104254" y="5507525"/>
            <a:ext cx="298038" cy="295457"/>
          </a:xfrm>
          <a:prstGeom prst="star5">
            <a:avLst>
              <a:gd name="adj" fmla="val 4223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5-Point Star 45"/>
          <p:cNvSpPr/>
          <p:nvPr/>
        </p:nvSpPr>
        <p:spPr>
          <a:xfrm rot="19889180">
            <a:off x="5459021" y="4299894"/>
            <a:ext cx="298795" cy="291208"/>
          </a:xfrm>
          <a:prstGeom prst="star5">
            <a:avLst>
              <a:gd name="adj" fmla="val 396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5-Point Star 46"/>
          <p:cNvSpPr/>
          <p:nvPr/>
        </p:nvSpPr>
        <p:spPr>
          <a:xfrm rot="487089">
            <a:off x="5263038" y="4486254"/>
            <a:ext cx="291529" cy="304558"/>
          </a:xfrm>
          <a:prstGeom prst="star5">
            <a:avLst>
              <a:gd name="adj" fmla="val 387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5-Point Star 47"/>
          <p:cNvSpPr/>
          <p:nvPr/>
        </p:nvSpPr>
        <p:spPr>
          <a:xfrm rot="487089">
            <a:off x="5470810" y="4043383"/>
            <a:ext cx="291529" cy="304558"/>
          </a:xfrm>
          <a:prstGeom prst="star5">
            <a:avLst>
              <a:gd name="adj" fmla="val 387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 rot="19629527">
            <a:off x="4951947" y="4834374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 rot="19761831">
            <a:off x="4469358" y="5079905"/>
            <a:ext cx="189106" cy="209738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/>
          <p:cNvSpPr/>
          <p:nvPr/>
        </p:nvSpPr>
        <p:spPr>
          <a:xfrm rot="3362173">
            <a:off x="5090101" y="4753490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Isosceles Triangle 51"/>
          <p:cNvSpPr/>
          <p:nvPr/>
        </p:nvSpPr>
        <p:spPr>
          <a:xfrm rot="3362173">
            <a:off x="4617454" y="5018313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Isosceles Triangle 52"/>
          <p:cNvSpPr/>
          <p:nvPr/>
        </p:nvSpPr>
        <p:spPr>
          <a:xfrm rot="14444566">
            <a:off x="4780421" y="4951370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Isosceles Triangle 53"/>
          <p:cNvSpPr/>
          <p:nvPr/>
        </p:nvSpPr>
        <p:spPr>
          <a:xfrm rot="14444566">
            <a:off x="4306972" y="5203686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 rot="19629527">
            <a:off x="4040209" y="5365655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Isosceles Triangle 55"/>
          <p:cNvSpPr/>
          <p:nvPr/>
        </p:nvSpPr>
        <p:spPr>
          <a:xfrm rot="3362173">
            <a:off x="4196331" y="5281696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Isosceles Triangle 56"/>
          <p:cNvSpPr/>
          <p:nvPr/>
        </p:nvSpPr>
        <p:spPr>
          <a:xfrm rot="14444566">
            <a:off x="3874484" y="5475557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5-Point Star 57"/>
          <p:cNvSpPr/>
          <p:nvPr/>
        </p:nvSpPr>
        <p:spPr>
          <a:xfrm rot="19889180">
            <a:off x="4277736" y="4818671"/>
            <a:ext cx="288407" cy="283133"/>
          </a:xfrm>
          <a:prstGeom prst="star5">
            <a:avLst>
              <a:gd name="adj" fmla="val 395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5-Point Star 58"/>
          <p:cNvSpPr/>
          <p:nvPr/>
        </p:nvSpPr>
        <p:spPr>
          <a:xfrm rot="19889180">
            <a:off x="4769964" y="4561895"/>
            <a:ext cx="298795" cy="291208"/>
          </a:xfrm>
          <a:prstGeom prst="star5">
            <a:avLst>
              <a:gd name="adj" fmla="val 396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5-Point Star 59"/>
          <p:cNvSpPr/>
          <p:nvPr/>
        </p:nvSpPr>
        <p:spPr>
          <a:xfrm rot="487089">
            <a:off x="4573981" y="4748255"/>
            <a:ext cx="291529" cy="304558"/>
          </a:xfrm>
          <a:prstGeom prst="star5">
            <a:avLst>
              <a:gd name="adj" fmla="val 387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5-Point Star 60"/>
          <p:cNvSpPr/>
          <p:nvPr/>
        </p:nvSpPr>
        <p:spPr>
          <a:xfrm rot="262904">
            <a:off x="4097079" y="5007557"/>
            <a:ext cx="298038" cy="295457"/>
          </a:xfrm>
          <a:prstGeom prst="star5">
            <a:avLst>
              <a:gd name="adj" fmla="val 4223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5-Point Star 61"/>
          <p:cNvSpPr/>
          <p:nvPr/>
        </p:nvSpPr>
        <p:spPr>
          <a:xfrm rot="19889180">
            <a:off x="3838182" y="5090780"/>
            <a:ext cx="288407" cy="283133"/>
          </a:xfrm>
          <a:prstGeom prst="star5">
            <a:avLst>
              <a:gd name="adj" fmla="val 395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5-Point Star 62"/>
          <p:cNvSpPr/>
          <p:nvPr/>
        </p:nvSpPr>
        <p:spPr>
          <a:xfrm rot="532203">
            <a:off x="3639075" y="5288183"/>
            <a:ext cx="298038" cy="295457"/>
          </a:xfrm>
          <a:prstGeom prst="star5">
            <a:avLst>
              <a:gd name="adj" fmla="val 4223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5-Point Star 63"/>
          <p:cNvSpPr/>
          <p:nvPr/>
        </p:nvSpPr>
        <p:spPr>
          <a:xfrm rot="20210282">
            <a:off x="5171131" y="2572300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5-Point Star 64"/>
          <p:cNvSpPr/>
          <p:nvPr/>
        </p:nvSpPr>
        <p:spPr>
          <a:xfrm rot="817990">
            <a:off x="5470379" y="2549244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5-Point Star 65"/>
          <p:cNvSpPr/>
          <p:nvPr/>
        </p:nvSpPr>
        <p:spPr>
          <a:xfrm rot="20210282">
            <a:off x="4632483" y="2483769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5-Point Star 66"/>
          <p:cNvSpPr/>
          <p:nvPr/>
        </p:nvSpPr>
        <p:spPr>
          <a:xfrm rot="817990">
            <a:off x="4930922" y="2467866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 rot="18934219">
            <a:off x="5058096" y="2825329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 rot="18934219">
            <a:off x="4516802" y="2713554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 rot="18934219">
            <a:off x="5577747" y="2930559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 rot="20455616">
            <a:off x="5210729" y="3370311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 rot="20455616">
            <a:off x="4677583" y="3250979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arallelogram 12"/>
          <p:cNvSpPr/>
          <p:nvPr/>
        </p:nvSpPr>
        <p:spPr>
          <a:xfrm rot="20048086">
            <a:off x="5297219" y="2905854"/>
            <a:ext cx="220833" cy="166629"/>
          </a:xfrm>
          <a:prstGeom prst="parallelogram">
            <a:avLst>
              <a:gd name="adj" fmla="val 30020"/>
            </a:avLst>
          </a:prstGeom>
          <a:solidFill>
            <a:schemeClr val="accent6">
              <a:alpha val="77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Parallelogram 73"/>
          <p:cNvSpPr/>
          <p:nvPr/>
        </p:nvSpPr>
        <p:spPr>
          <a:xfrm rot="20048086">
            <a:off x="4770398" y="2782715"/>
            <a:ext cx="220833" cy="166629"/>
          </a:xfrm>
          <a:prstGeom prst="parallelogram">
            <a:avLst>
              <a:gd name="adj" fmla="val 30020"/>
            </a:avLst>
          </a:prstGeom>
          <a:solidFill>
            <a:schemeClr val="accent6">
              <a:alpha val="77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Parallelogram 74"/>
          <p:cNvSpPr/>
          <p:nvPr/>
        </p:nvSpPr>
        <p:spPr>
          <a:xfrm rot="18331758">
            <a:off x="5456018" y="3443830"/>
            <a:ext cx="220833" cy="166629"/>
          </a:xfrm>
          <a:prstGeom prst="parallelogram">
            <a:avLst>
              <a:gd name="adj" fmla="val 30020"/>
            </a:avLst>
          </a:prstGeom>
          <a:solidFill>
            <a:schemeClr val="accent6">
              <a:alpha val="77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Parallelogram 75"/>
          <p:cNvSpPr/>
          <p:nvPr/>
        </p:nvSpPr>
        <p:spPr>
          <a:xfrm rot="18331758">
            <a:off x="4934035" y="3329843"/>
            <a:ext cx="220833" cy="166629"/>
          </a:xfrm>
          <a:prstGeom prst="parallelogram">
            <a:avLst>
              <a:gd name="adj" fmla="val 30020"/>
            </a:avLst>
          </a:prstGeom>
          <a:solidFill>
            <a:schemeClr val="accent6">
              <a:alpha val="77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5-Point Star 76"/>
          <p:cNvSpPr/>
          <p:nvPr/>
        </p:nvSpPr>
        <p:spPr>
          <a:xfrm rot="20210282">
            <a:off x="5051063" y="3043363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5-Point Star 77"/>
          <p:cNvSpPr/>
          <p:nvPr/>
        </p:nvSpPr>
        <p:spPr>
          <a:xfrm rot="817990">
            <a:off x="5350311" y="3020307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5-Point Star 78"/>
          <p:cNvSpPr/>
          <p:nvPr/>
        </p:nvSpPr>
        <p:spPr>
          <a:xfrm rot="20210282">
            <a:off x="4512415" y="2954832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5-Point Star 79"/>
          <p:cNvSpPr/>
          <p:nvPr/>
        </p:nvSpPr>
        <p:spPr>
          <a:xfrm rot="817990">
            <a:off x="4810854" y="2938929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5-Point Star 80"/>
          <p:cNvSpPr/>
          <p:nvPr/>
        </p:nvSpPr>
        <p:spPr>
          <a:xfrm rot="20210282">
            <a:off x="4957420" y="3534116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5-Point Star 81"/>
          <p:cNvSpPr/>
          <p:nvPr/>
        </p:nvSpPr>
        <p:spPr>
          <a:xfrm rot="817990">
            <a:off x="5256668" y="3511060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5-Point Star 82"/>
          <p:cNvSpPr/>
          <p:nvPr/>
        </p:nvSpPr>
        <p:spPr>
          <a:xfrm rot="20210282">
            <a:off x="4418772" y="3445585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5-Point Star 83"/>
          <p:cNvSpPr/>
          <p:nvPr/>
        </p:nvSpPr>
        <p:spPr>
          <a:xfrm rot="817990">
            <a:off x="4717211" y="3429682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5-Point Star 84"/>
          <p:cNvSpPr/>
          <p:nvPr/>
        </p:nvSpPr>
        <p:spPr>
          <a:xfrm rot="20210282">
            <a:off x="5573351" y="3158874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Isosceles Triangle 85"/>
          <p:cNvSpPr/>
          <p:nvPr/>
        </p:nvSpPr>
        <p:spPr>
          <a:xfrm rot="3999208">
            <a:off x="5380287" y="3325355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Isosceles Triangle 86"/>
          <p:cNvSpPr/>
          <p:nvPr/>
        </p:nvSpPr>
        <p:spPr>
          <a:xfrm rot="3999208">
            <a:off x="4853738" y="3216067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Isosceles Triangle 87"/>
          <p:cNvSpPr/>
          <p:nvPr/>
        </p:nvSpPr>
        <p:spPr>
          <a:xfrm rot="4349979">
            <a:off x="4957935" y="2733826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Isosceles Triangle 88"/>
          <p:cNvSpPr/>
          <p:nvPr/>
        </p:nvSpPr>
        <p:spPr>
          <a:xfrm rot="4721286">
            <a:off x="5489857" y="2843234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Isosceles Triangle 89"/>
          <p:cNvSpPr/>
          <p:nvPr/>
        </p:nvSpPr>
        <p:spPr>
          <a:xfrm rot="8064947">
            <a:off x="5184137" y="2979317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Isosceles Triangle 90"/>
          <p:cNvSpPr/>
          <p:nvPr/>
        </p:nvSpPr>
        <p:spPr>
          <a:xfrm rot="8064947">
            <a:off x="5067945" y="3465331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Isosceles Triangle 91"/>
          <p:cNvSpPr/>
          <p:nvPr/>
        </p:nvSpPr>
        <p:spPr>
          <a:xfrm rot="8064947">
            <a:off x="4647817" y="2873394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3" name="Isosceles Triangle 92"/>
          <p:cNvSpPr/>
          <p:nvPr/>
        </p:nvSpPr>
        <p:spPr>
          <a:xfrm rot="8064947">
            <a:off x="4537998" y="3344458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Isosceles Triangle 93"/>
          <p:cNvSpPr/>
          <p:nvPr/>
        </p:nvSpPr>
        <p:spPr>
          <a:xfrm rot="8064947">
            <a:off x="5707328" y="3084402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5-Point Star 94"/>
          <p:cNvSpPr/>
          <p:nvPr/>
        </p:nvSpPr>
        <p:spPr>
          <a:xfrm rot="817990">
            <a:off x="4277803" y="2817474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5-Point Star 95"/>
          <p:cNvSpPr/>
          <p:nvPr/>
        </p:nvSpPr>
        <p:spPr>
          <a:xfrm rot="19922343">
            <a:off x="4129217" y="2577768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5-Point Star 96"/>
          <p:cNvSpPr/>
          <p:nvPr/>
        </p:nvSpPr>
        <p:spPr>
          <a:xfrm rot="500095">
            <a:off x="3877335" y="2456685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5-Point Star 97"/>
          <p:cNvSpPr/>
          <p:nvPr/>
        </p:nvSpPr>
        <p:spPr>
          <a:xfrm rot="19922343">
            <a:off x="3731310" y="2199926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5-Point Star 98"/>
          <p:cNvSpPr/>
          <p:nvPr/>
        </p:nvSpPr>
        <p:spPr>
          <a:xfrm rot="500095">
            <a:off x="3777566" y="1920179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5-Point Star 99"/>
          <p:cNvSpPr/>
          <p:nvPr/>
        </p:nvSpPr>
        <p:spPr>
          <a:xfrm rot="19922343">
            <a:off x="3649658" y="1652847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5-Point Star 100"/>
          <p:cNvSpPr/>
          <p:nvPr/>
        </p:nvSpPr>
        <p:spPr>
          <a:xfrm rot="19808838">
            <a:off x="3885915" y="3355405"/>
            <a:ext cx="300130" cy="26919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5-Point Star 101"/>
          <p:cNvSpPr/>
          <p:nvPr/>
        </p:nvSpPr>
        <p:spPr>
          <a:xfrm rot="369451">
            <a:off x="4183711" y="3329303"/>
            <a:ext cx="290256" cy="275945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5-Point Star 102"/>
          <p:cNvSpPr/>
          <p:nvPr/>
        </p:nvSpPr>
        <p:spPr>
          <a:xfrm rot="20210282">
            <a:off x="5703649" y="2702075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983516" y="2325525"/>
            <a:ext cx="2182064" cy="159073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Arrow Connector 68"/>
          <p:cNvCxnSpPr/>
          <p:nvPr/>
        </p:nvCxnSpPr>
        <p:spPr>
          <a:xfrm flipH="1">
            <a:off x="6257621" y="2766646"/>
            <a:ext cx="1106221" cy="222522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7363842" y="2503295"/>
            <a:ext cx="15943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O-phase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Outphase</a:t>
            </a:r>
            <a:r>
              <a:rPr lang="en-US" dirty="0" smtClean="0"/>
              <a:t>?</a:t>
            </a:r>
          </a:p>
          <a:p>
            <a:r>
              <a:rPr lang="en-US" dirty="0" smtClean="0"/>
              <a:t>… still looking for a name)</a:t>
            </a:r>
            <a:endParaRPr lang="en-US" dirty="0"/>
          </a:p>
        </p:txBody>
      </p:sp>
      <p:sp>
        <p:nvSpPr>
          <p:cNvPr id="105" name="Hexagon 104"/>
          <p:cNvSpPr/>
          <p:nvPr/>
        </p:nvSpPr>
        <p:spPr>
          <a:xfrm rot="985660">
            <a:off x="6089995" y="1703309"/>
            <a:ext cx="480675" cy="428640"/>
          </a:xfrm>
          <a:prstGeom prst="hexagon">
            <a:avLst/>
          </a:prstGeom>
          <a:noFill/>
          <a:ln w="571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190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452"/>
            <a:ext cx="8229600" cy="8160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And pentagons </a:t>
            </a:r>
            <a:br>
              <a:rPr lang="en-US" dirty="0" smtClean="0"/>
            </a:br>
            <a:r>
              <a:rPr lang="en-US" sz="2800" dirty="0" smtClean="0"/>
              <a:t>(surrounded by triangles and little squares or rhombuses)</a:t>
            </a:r>
            <a:endParaRPr lang="en-US" dirty="0"/>
          </a:p>
        </p:txBody>
      </p:sp>
      <p:pic>
        <p:nvPicPr>
          <p:cNvPr id="3" name="Picture 2" descr="pentagon-liquid-lines.pdf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445" y="1443321"/>
            <a:ext cx="5223600" cy="5068800"/>
          </a:xfrm>
          <a:prstGeom prst="rect">
            <a:avLst/>
          </a:prstGeom>
        </p:spPr>
      </p:pic>
      <p:sp>
        <p:nvSpPr>
          <p:cNvPr id="4" name="Hexagon 3"/>
          <p:cNvSpPr/>
          <p:nvPr/>
        </p:nvSpPr>
        <p:spPr>
          <a:xfrm>
            <a:off x="5616222" y="3767023"/>
            <a:ext cx="480675" cy="428640"/>
          </a:xfrm>
          <a:prstGeom prst="hexagon">
            <a:avLst/>
          </a:prstGeom>
          <a:noFill/>
          <a:ln w="571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/>
          <p:cNvSpPr/>
          <p:nvPr/>
        </p:nvSpPr>
        <p:spPr>
          <a:xfrm rot="1285832">
            <a:off x="3922737" y="3003648"/>
            <a:ext cx="450430" cy="391482"/>
          </a:xfrm>
          <a:prstGeom prst="hexagon">
            <a:avLst/>
          </a:prstGeom>
          <a:noFill/>
          <a:ln w="571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44386" y="2866030"/>
            <a:ext cx="437204" cy="423312"/>
          </a:xfrm>
          <a:prstGeom prst="rect">
            <a:avLst/>
          </a:prstGeom>
          <a:solidFill>
            <a:schemeClr val="accent6">
              <a:alpha val="47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21279741">
            <a:off x="2417993" y="3483617"/>
            <a:ext cx="443889" cy="421891"/>
          </a:xfrm>
          <a:prstGeom prst="rect">
            <a:avLst/>
          </a:prstGeom>
          <a:solidFill>
            <a:schemeClr val="accent6">
              <a:alpha val="47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221061">
            <a:off x="3648187" y="5595882"/>
            <a:ext cx="437204" cy="423312"/>
          </a:xfrm>
          <a:prstGeom prst="rect">
            <a:avLst/>
          </a:prstGeom>
          <a:solidFill>
            <a:schemeClr val="accent6">
              <a:alpha val="47000"/>
            </a:scheme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 rot="19889180">
            <a:off x="5666746" y="4988109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 rot="249203">
            <a:off x="5482680" y="5195886"/>
            <a:ext cx="317883" cy="304528"/>
          </a:xfrm>
          <a:prstGeom prst="star5">
            <a:avLst>
              <a:gd name="adj" fmla="val 40021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 rot="19889180">
            <a:off x="4711201" y="5532595"/>
            <a:ext cx="288407" cy="283133"/>
          </a:xfrm>
          <a:prstGeom prst="star5">
            <a:avLst>
              <a:gd name="adj" fmla="val 41649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/>
          <p:cNvSpPr/>
          <p:nvPr/>
        </p:nvSpPr>
        <p:spPr>
          <a:xfrm rot="19889180">
            <a:off x="5179002" y="5278662"/>
            <a:ext cx="305305" cy="307871"/>
          </a:xfrm>
          <a:prstGeom prst="star5">
            <a:avLst>
              <a:gd name="adj" fmla="val 39220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/>
          <p:cNvSpPr/>
          <p:nvPr/>
        </p:nvSpPr>
        <p:spPr>
          <a:xfrm rot="488982">
            <a:off x="4996839" y="5489236"/>
            <a:ext cx="294029" cy="287103"/>
          </a:xfrm>
          <a:prstGeom prst="star5">
            <a:avLst>
              <a:gd name="adj" fmla="val 41632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-Point Star 18"/>
          <p:cNvSpPr/>
          <p:nvPr/>
        </p:nvSpPr>
        <p:spPr>
          <a:xfrm rot="262904">
            <a:off x="4523383" y="5726394"/>
            <a:ext cx="298038" cy="295457"/>
          </a:xfrm>
          <a:prstGeom prst="star5">
            <a:avLst>
              <a:gd name="adj" fmla="val 39699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5-Point Star 21"/>
          <p:cNvSpPr/>
          <p:nvPr/>
        </p:nvSpPr>
        <p:spPr>
          <a:xfrm rot="19889180">
            <a:off x="5644425" y="5480528"/>
            <a:ext cx="288407" cy="283133"/>
          </a:xfrm>
          <a:prstGeom prst="star5">
            <a:avLst>
              <a:gd name="adj" fmla="val 40584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5-Point Star 22"/>
          <p:cNvSpPr/>
          <p:nvPr/>
        </p:nvSpPr>
        <p:spPr>
          <a:xfrm rot="19889180">
            <a:off x="6112226" y="5236962"/>
            <a:ext cx="305305" cy="307871"/>
          </a:xfrm>
          <a:prstGeom prst="star5">
            <a:avLst>
              <a:gd name="adj" fmla="val 39298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/>
          <p:cNvSpPr/>
          <p:nvPr/>
        </p:nvSpPr>
        <p:spPr>
          <a:xfrm rot="262904">
            <a:off x="5931313" y="5429992"/>
            <a:ext cx="291529" cy="304558"/>
          </a:xfrm>
          <a:prstGeom prst="star5">
            <a:avLst>
              <a:gd name="adj" fmla="val 402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62904">
            <a:off x="5445318" y="5684694"/>
            <a:ext cx="298038" cy="295457"/>
          </a:xfrm>
          <a:prstGeom prst="star5">
            <a:avLst>
              <a:gd name="adj" fmla="val 40050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/>
          <p:cNvSpPr/>
          <p:nvPr/>
        </p:nvSpPr>
        <p:spPr>
          <a:xfrm rot="19889180">
            <a:off x="4724465" y="5046530"/>
            <a:ext cx="288407" cy="283133"/>
          </a:xfrm>
          <a:prstGeom prst="star5">
            <a:avLst>
              <a:gd name="adj" fmla="val 395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5-Point Star 26"/>
          <p:cNvSpPr/>
          <p:nvPr/>
        </p:nvSpPr>
        <p:spPr>
          <a:xfrm rot="19889180">
            <a:off x="5216693" y="4789754"/>
            <a:ext cx="298795" cy="291208"/>
          </a:xfrm>
          <a:prstGeom prst="star5">
            <a:avLst>
              <a:gd name="adj" fmla="val 396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/>
          <p:cNvSpPr/>
          <p:nvPr/>
        </p:nvSpPr>
        <p:spPr>
          <a:xfrm rot="487089">
            <a:off x="5020710" y="4976114"/>
            <a:ext cx="291529" cy="304558"/>
          </a:xfrm>
          <a:prstGeom prst="star5">
            <a:avLst>
              <a:gd name="adj" fmla="val 387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5-Point Star 28"/>
          <p:cNvSpPr/>
          <p:nvPr/>
        </p:nvSpPr>
        <p:spPr>
          <a:xfrm rot="262904">
            <a:off x="4543808" y="5235416"/>
            <a:ext cx="298038" cy="295457"/>
          </a:xfrm>
          <a:prstGeom prst="star5">
            <a:avLst>
              <a:gd name="adj" fmla="val 4223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19629527">
            <a:off x="5383677" y="5556131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rot="19629527">
            <a:off x="5847852" y="5289159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 rot="19629527">
            <a:off x="5405890" y="5065470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 rot="19761831">
            <a:off x="4923301" y="5311001"/>
            <a:ext cx="189106" cy="209738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 rot="3362173">
            <a:off x="6007957" y="5205155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Isosceles Triangle 33"/>
          <p:cNvSpPr/>
          <p:nvPr/>
        </p:nvSpPr>
        <p:spPr>
          <a:xfrm rot="3362173">
            <a:off x="5539799" y="5472172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Isosceles Triangle 34"/>
          <p:cNvSpPr/>
          <p:nvPr/>
        </p:nvSpPr>
        <p:spPr>
          <a:xfrm rot="3362173">
            <a:off x="5544044" y="4984586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Isosceles Triangle 35"/>
          <p:cNvSpPr/>
          <p:nvPr/>
        </p:nvSpPr>
        <p:spPr>
          <a:xfrm rot="3362173">
            <a:off x="5071397" y="5249409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Isosceles Triangle 36"/>
          <p:cNvSpPr/>
          <p:nvPr/>
        </p:nvSpPr>
        <p:spPr>
          <a:xfrm rot="14444566">
            <a:off x="5702660" y="5393537"/>
            <a:ext cx="182540" cy="146056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Isosceles Triangle 37"/>
          <p:cNvSpPr/>
          <p:nvPr/>
        </p:nvSpPr>
        <p:spPr>
          <a:xfrm rot="14444566">
            <a:off x="5234364" y="5182466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Isosceles Triangle 38"/>
          <p:cNvSpPr/>
          <p:nvPr/>
        </p:nvSpPr>
        <p:spPr>
          <a:xfrm rot="14444566">
            <a:off x="5217952" y="5666033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Isosceles Triangle 39"/>
          <p:cNvSpPr/>
          <p:nvPr/>
        </p:nvSpPr>
        <p:spPr>
          <a:xfrm rot="14444566">
            <a:off x="4760915" y="5434782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5-Point Star 40"/>
          <p:cNvSpPr/>
          <p:nvPr/>
        </p:nvSpPr>
        <p:spPr>
          <a:xfrm rot="19889180">
            <a:off x="5896669" y="4498246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5-Point Star 41"/>
          <p:cNvSpPr/>
          <p:nvPr/>
        </p:nvSpPr>
        <p:spPr>
          <a:xfrm rot="249203">
            <a:off x="5712603" y="4706023"/>
            <a:ext cx="317883" cy="304528"/>
          </a:xfrm>
          <a:prstGeom prst="star5">
            <a:avLst>
              <a:gd name="adj" fmla="val 40021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5-Point Star 42"/>
          <p:cNvSpPr/>
          <p:nvPr/>
        </p:nvSpPr>
        <p:spPr>
          <a:xfrm rot="262904">
            <a:off x="6169762" y="4946053"/>
            <a:ext cx="291529" cy="304558"/>
          </a:xfrm>
          <a:prstGeom prst="star5">
            <a:avLst>
              <a:gd name="adj" fmla="val 402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5-Point Star 43"/>
          <p:cNvSpPr/>
          <p:nvPr/>
        </p:nvSpPr>
        <p:spPr>
          <a:xfrm rot="19889180">
            <a:off x="4284911" y="5318639"/>
            <a:ext cx="288407" cy="283133"/>
          </a:xfrm>
          <a:prstGeom prst="star5">
            <a:avLst>
              <a:gd name="adj" fmla="val 395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5-Point Star 44"/>
          <p:cNvSpPr/>
          <p:nvPr/>
        </p:nvSpPr>
        <p:spPr>
          <a:xfrm rot="262904">
            <a:off x="4104254" y="5507525"/>
            <a:ext cx="298038" cy="295457"/>
          </a:xfrm>
          <a:prstGeom prst="star5">
            <a:avLst>
              <a:gd name="adj" fmla="val 4223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5-Point Star 45"/>
          <p:cNvSpPr/>
          <p:nvPr/>
        </p:nvSpPr>
        <p:spPr>
          <a:xfrm rot="19889180">
            <a:off x="5459021" y="4299894"/>
            <a:ext cx="298795" cy="291208"/>
          </a:xfrm>
          <a:prstGeom prst="star5">
            <a:avLst>
              <a:gd name="adj" fmla="val 396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5-Point Star 46"/>
          <p:cNvSpPr/>
          <p:nvPr/>
        </p:nvSpPr>
        <p:spPr>
          <a:xfrm rot="487089">
            <a:off x="5263038" y="4486254"/>
            <a:ext cx="291529" cy="304558"/>
          </a:xfrm>
          <a:prstGeom prst="star5">
            <a:avLst>
              <a:gd name="adj" fmla="val 387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5-Point Star 47"/>
          <p:cNvSpPr/>
          <p:nvPr/>
        </p:nvSpPr>
        <p:spPr>
          <a:xfrm rot="487089">
            <a:off x="5470810" y="4043383"/>
            <a:ext cx="291529" cy="304558"/>
          </a:xfrm>
          <a:prstGeom prst="star5">
            <a:avLst>
              <a:gd name="adj" fmla="val 387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 rot="19629527">
            <a:off x="4951947" y="4834374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 rot="19761831">
            <a:off x="4469358" y="5079905"/>
            <a:ext cx="189106" cy="209738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/>
          <p:cNvSpPr/>
          <p:nvPr/>
        </p:nvSpPr>
        <p:spPr>
          <a:xfrm rot="3362173">
            <a:off x="5090101" y="4753490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Isosceles Triangle 51"/>
          <p:cNvSpPr/>
          <p:nvPr/>
        </p:nvSpPr>
        <p:spPr>
          <a:xfrm rot="3362173">
            <a:off x="4617454" y="5018313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Isosceles Triangle 52"/>
          <p:cNvSpPr/>
          <p:nvPr/>
        </p:nvSpPr>
        <p:spPr>
          <a:xfrm rot="14444566">
            <a:off x="4780421" y="4951370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Isosceles Triangle 53"/>
          <p:cNvSpPr/>
          <p:nvPr/>
        </p:nvSpPr>
        <p:spPr>
          <a:xfrm rot="14444566">
            <a:off x="4306972" y="5203686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 rot="19629527">
            <a:off x="4040209" y="5365655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Isosceles Triangle 55"/>
          <p:cNvSpPr/>
          <p:nvPr/>
        </p:nvSpPr>
        <p:spPr>
          <a:xfrm rot="3362173">
            <a:off x="4196331" y="5281696"/>
            <a:ext cx="216659" cy="167564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Isosceles Triangle 56"/>
          <p:cNvSpPr/>
          <p:nvPr/>
        </p:nvSpPr>
        <p:spPr>
          <a:xfrm rot="14444566">
            <a:off x="3874484" y="5475557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5-Point Star 57"/>
          <p:cNvSpPr/>
          <p:nvPr/>
        </p:nvSpPr>
        <p:spPr>
          <a:xfrm rot="19889180">
            <a:off x="4277736" y="4818671"/>
            <a:ext cx="288407" cy="283133"/>
          </a:xfrm>
          <a:prstGeom prst="star5">
            <a:avLst>
              <a:gd name="adj" fmla="val 395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5-Point Star 58"/>
          <p:cNvSpPr/>
          <p:nvPr/>
        </p:nvSpPr>
        <p:spPr>
          <a:xfrm rot="19889180">
            <a:off x="4769964" y="4561895"/>
            <a:ext cx="298795" cy="291208"/>
          </a:xfrm>
          <a:prstGeom prst="star5">
            <a:avLst>
              <a:gd name="adj" fmla="val 396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5-Point Star 59"/>
          <p:cNvSpPr/>
          <p:nvPr/>
        </p:nvSpPr>
        <p:spPr>
          <a:xfrm rot="487089">
            <a:off x="4573981" y="4748255"/>
            <a:ext cx="291529" cy="304558"/>
          </a:xfrm>
          <a:prstGeom prst="star5">
            <a:avLst>
              <a:gd name="adj" fmla="val 387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5-Point Star 60"/>
          <p:cNvSpPr/>
          <p:nvPr/>
        </p:nvSpPr>
        <p:spPr>
          <a:xfrm rot="262904">
            <a:off x="4097079" y="5007557"/>
            <a:ext cx="298038" cy="295457"/>
          </a:xfrm>
          <a:prstGeom prst="star5">
            <a:avLst>
              <a:gd name="adj" fmla="val 4223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5-Point Star 61"/>
          <p:cNvSpPr/>
          <p:nvPr/>
        </p:nvSpPr>
        <p:spPr>
          <a:xfrm rot="19889180">
            <a:off x="3838182" y="5090780"/>
            <a:ext cx="288407" cy="283133"/>
          </a:xfrm>
          <a:prstGeom prst="star5">
            <a:avLst>
              <a:gd name="adj" fmla="val 39515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5-Point Star 62"/>
          <p:cNvSpPr/>
          <p:nvPr/>
        </p:nvSpPr>
        <p:spPr>
          <a:xfrm rot="532203">
            <a:off x="3639075" y="5288183"/>
            <a:ext cx="298038" cy="295457"/>
          </a:xfrm>
          <a:prstGeom prst="star5">
            <a:avLst>
              <a:gd name="adj" fmla="val 4223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5-Point Star 63"/>
          <p:cNvSpPr/>
          <p:nvPr/>
        </p:nvSpPr>
        <p:spPr>
          <a:xfrm rot="20210282">
            <a:off x="5171131" y="2572300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5-Point Star 64"/>
          <p:cNvSpPr/>
          <p:nvPr/>
        </p:nvSpPr>
        <p:spPr>
          <a:xfrm rot="817990">
            <a:off x="5470379" y="2549244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5-Point Star 65"/>
          <p:cNvSpPr/>
          <p:nvPr/>
        </p:nvSpPr>
        <p:spPr>
          <a:xfrm rot="20210282">
            <a:off x="4632483" y="2483769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5-Point Star 66"/>
          <p:cNvSpPr/>
          <p:nvPr/>
        </p:nvSpPr>
        <p:spPr>
          <a:xfrm rot="817990">
            <a:off x="4930922" y="2467866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 rot="18934219">
            <a:off x="5058096" y="2825329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 rot="18934219">
            <a:off x="4516802" y="2713554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 rot="18934219">
            <a:off x="5577747" y="2930559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 rot="20455616">
            <a:off x="5210729" y="3370311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 rot="20455616">
            <a:off x="4677583" y="3250979"/>
            <a:ext cx="189106" cy="187143"/>
          </a:xfrm>
          <a:prstGeom prst="rect">
            <a:avLst/>
          </a:prstGeom>
          <a:solidFill>
            <a:schemeClr val="accent6">
              <a:alpha val="81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arallelogram 12"/>
          <p:cNvSpPr/>
          <p:nvPr/>
        </p:nvSpPr>
        <p:spPr>
          <a:xfrm rot="20048086">
            <a:off x="5297219" y="2905854"/>
            <a:ext cx="220833" cy="166629"/>
          </a:xfrm>
          <a:prstGeom prst="parallelogram">
            <a:avLst>
              <a:gd name="adj" fmla="val 30020"/>
            </a:avLst>
          </a:prstGeom>
          <a:solidFill>
            <a:schemeClr val="accent6">
              <a:alpha val="77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Parallelogram 73"/>
          <p:cNvSpPr/>
          <p:nvPr/>
        </p:nvSpPr>
        <p:spPr>
          <a:xfrm rot="20048086">
            <a:off x="4770398" y="2782715"/>
            <a:ext cx="220833" cy="166629"/>
          </a:xfrm>
          <a:prstGeom prst="parallelogram">
            <a:avLst>
              <a:gd name="adj" fmla="val 30020"/>
            </a:avLst>
          </a:prstGeom>
          <a:solidFill>
            <a:schemeClr val="accent6">
              <a:alpha val="77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Parallelogram 74"/>
          <p:cNvSpPr/>
          <p:nvPr/>
        </p:nvSpPr>
        <p:spPr>
          <a:xfrm rot="18331758">
            <a:off x="5456018" y="3443830"/>
            <a:ext cx="220833" cy="166629"/>
          </a:xfrm>
          <a:prstGeom prst="parallelogram">
            <a:avLst>
              <a:gd name="adj" fmla="val 30020"/>
            </a:avLst>
          </a:prstGeom>
          <a:solidFill>
            <a:schemeClr val="accent6">
              <a:alpha val="77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Parallelogram 75"/>
          <p:cNvSpPr/>
          <p:nvPr/>
        </p:nvSpPr>
        <p:spPr>
          <a:xfrm rot="18331758">
            <a:off x="4934035" y="3329843"/>
            <a:ext cx="220833" cy="166629"/>
          </a:xfrm>
          <a:prstGeom prst="parallelogram">
            <a:avLst>
              <a:gd name="adj" fmla="val 30020"/>
            </a:avLst>
          </a:prstGeom>
          <a:solidFill>
            <a:schemeClr val="accent6">
              <a:alpha val="77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5-Point Star 76"/>
          <p:cNvSpPr/>
          <p:nvPr/>
        </p:nvSpPr>
        <p:spPr>
          <a:xfrm rot="20210282">
            <a:off x="5051063" y="3043363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5-Point Star 77"/>
          <p:cNvSpPr/>
          <p:nvPr/>
        </p:nvSpPr>
        <p:spPr>
          <a:xfrm rot="817990">
            <a:off x="5350311" y="3020307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5-Point Star 78"/>
          <p:cNvSpPr/>
          <p:nvPr/>
        </p:nvSpPr>
        <p:spPr>
          <a:xfrm rot="20210282">
            <a:off x="4512415" y="2954832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5-Point Star 79"/>
          <p:cNvSpPr/>
          <p:nvPr/>
        </p:nvSpPr>
        <p:spPr>
          <a:xfrm rot="817990">
            <a:off x="4810854" y="2938929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5-Point Star 80"/>
          <p:cNvSpPr/>
          <p:nvPr/>
        </p:nvSpPr>
        <p:spPr>
          <a:xfrm rot="20210282">
            <a:off x="4957420" y="3534116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5-Point Star 81"/>
          <p:cNvSpPr/>
          <p:nvPr/>
        </p:nvSpPr>
        <p:spPr>
          <a:xfrm rot="817990">
            <a:off x="5256668" y="3511060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5-Point Star 82"/>
          <p:cNvSpPr/>
          <p:nvPr/>
        </p:nvSpPr>
        <p:spPr>
          <a:xfrm rot="20210282">
            <a:off x="4418772" y="3445585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5-Point Star 83"/>
          <p:cNvSpPr/>
          <p:nvPr/>
        </p:nvSpPr>
        <p:spPr>
          <a:xfrm rot="817990">
            <a:off x="4717211" y="3429682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5-Point Star 84"/>
          <p:cNvSpPr/>
          <p:nvPr/>
        </p:nvSpPr>
        <p:spPr>
          <a:xfrm rot="20210282">
            <a:off x="5573351" y="3158874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Isosceles Triangle 85"/>
          <p:cNvSpPr/>
          <p:nvPr/>
        </p:nvSpPr>
        <p:spPr>
          <a:xfrm rot="3999208">
            <a:off x="5380287" y="3325355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Isosceles Triangle 86"/>
          <p:cNvSpPr/>
          <p:nvPr/>
        </p:nvSpPr>
        <p:spPr>
          <a:xfrm rot="3999208">
            <a:off x="4853738" y="3216067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Isosceles Triangle 87"/>
          <p:cNvSpPr/>
          <p:nvPr/>
        </p:nvSpPr>
        <p:spPr>
          <a:xfrm rot="4349979">
            <a:off x="4957935" y="2733826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Isosceles Triangle 88"/>
          <p:cNvSpPr/>
          <p:nvPr/>
        </p:nvSpPr>
        <p:spPr>
          <a:xfrm rot="4721286">
            <a:off x="5489857" y="2843234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Isosceles Triangle 89"/>
          <p:cNvSpPr/>
          <p:nvPr/>
        </p:nvSpPr>
        <p:spPr>
          <a:xfrm rot="8064947">
            <a:off x="5184137" y="2979317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Isosceles Triangle 90"/>
          <p:cNvSpPr/>
          <p:nvPr/>
        </p:nvSpPr>
        <p:spPr>
          <a:xfrm rot="8064947">
            <a:off x="5067945" y="3465331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Isosceles Triangle 91"/>
          <p:cNvSpPr/>
          <p:nvPr/>
        </p:nvSpPr>
        <p:spPr>
          <a:xfrm rot="8064947">
            <a:off x="4647817" y="2873394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3" name="Isosceles Triangle 92"/>
          <p:cNvSpPr/>
          <p:nvPr/>
        </p:nvSpPr>
        <p:spPr>
          <a:xfrm rot="8064947">
            <a:off x="4537998" y="3344458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Isosceles Triangle 93"/>
          <p:cNvSpPr/>
          <p:nvPr/>
        </p:nvSpPr>
        <p:spPr>
          <a:xfrm rot="8064947">
            <a:off x="5707328" y="3084402"/>
            <a:ext cx="183565" cy="145482"/>
          </a:xfrm>
          <a:prstGeom prst="triangle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5-Point Star 94"/>
          <p:cNvSpPr/>
          <p:nvPr/>
        </p:nvSpPr>
        <p:spPr>
          <a:xfrm rot="817990">
            <a:off x="4277803" y="2817474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5-Point Star 95"/>
          <p:cNvSpPr/>
          <p:nvPr/>
        </p:nvSpPr>
        <p:spPr>
          <a:xfrm rot="19922343">
            <a:off x="4129217" y="2577768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5-Point Star 96"/>
          <p:cNvSpPr/>
          <p:nvPr/>
        </p:nvSpPr>
        <p:spPr>
          <a:xfrm rot="500095">
            <a:off x="3877335" y="2456685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5-Point Star 97"/>
          <p:cNvSpPr/>
          <p:nvPr/>
        </p:nvSpPr>
        <p:spPr>
          <a:xfrm rot="19922343">
            <a:off x="3731310" y="2199926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5-Point Star 98"/>
          <p:cNvSpPr/>
          <p:nvPr/>
        </p:nvSpPr>
        <p:spPr>
          <a:xfrm rot="500095">
            <a:off x="3777566" y="1920179"/>
            <a:ext cx="302623" cy="28955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5-Point Star 99"/>
          <p:cNvSpPr/>
          <p:nvPr/>
        </p:nvSpPr>
        <p:spPr>
          <a:xfrm rot="19922343">
            <a:off x="3649658" y="1652847"/>
            <a:ext cx="302623" cy="298410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5-Point Star 100"/>
          <p:cNvSpPr/>
          <p:nvPr/>
        </p:nvSpPr>
        <p:spPr>
          <a:xfrm rot="19808838">
            <a:off x="3885915" y="3355405"/>
            <a:ext cx="300130" cy="269196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5-Point Star 101"/>
          <p:cNvSpPr/>
          <p:nvPr/>
        </p:nvSpPr>
        <p:spPr>
          <a:xfrm rot="369451">
            <a:off x="4183711" y="3329303"/>
            <a:ext cx="290256" cy="275945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5-Point Star 102"/>
          <p:cNvSpPr/>
          <p:nvPr/>
        </p:nvSpPr>
        <p:spPr>
          <a:xfrm rot="20210282">
            <a:off x="5703649" y="2702075"/>
            <a:ext cx="302623" cy="321268"/>
          </a:xfrm>
          <a:prstGeom prst="star5">
            <a:avLst>
              <a:gd name="adj" fmla="val 40197"/>
              <a:gd name="hf" fmla="val 105146"/>
              <a:gd name="vf" fmla="val 110557"/>
            </a:avLst>
          </a:prstGeom>
          <a:solidFill>
            <a:srgbClr val="008000">
              <a:alpha val="78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257011" y="4533967"/>
            <a:ext cx="2182064" cy="159073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Arrow Connector 68"/>
          <p:cNvCxnSpPr/>
          <p:nvPr/>
        </p:nvCxnSpPr>
        <p:spPr>
          <a:xfrm flipH="1">
            <a:off x="6506821" y="4957055"/>
            <a:ext cx="857021" cy="230908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7363842" y="4438948"/>
            <a:ext cx="15943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-phase</a:t>
            </a:r>
          </a:p>
          <a:p>
            <a:r>
              <a:rPr lang="en-US" dirty="0" smtClean="0"/>
              <a:t>(Inline phase?</a:t>
            </a:r>
          </a:p>
          <a:p>
            <a:r>
              <a:rPr lang="en-US" dirty="0" smtClean="0"/>
              <a:t>… still looking for a name)</a:t>
            </a:r>
            <a:endParaRPr lang="en-US" dirty="0"/>
          </a:p>
        </p:txBody>
      </p:sp>
      <p:sp>
        <p:nvSpPr>
          <p:cNvPr id="105" name="Hexagon 104"/>
          <p:cNvSpPr/>
          <p:nvPr/>
        </p:nvSpPr>
        <p:spPr>
          <a:xfrm rot="985660">
            <a:off x="6089995" y="1703309"/>
            <a:ext cx="480675" cy="428640"/>
          </a:xfrm>
          <a:prstGeom prst="hexagon">
            <a:avLst/>
          </a:prstGeom>
          <a:noFill/>
          <a:ln w="571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556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6186"/>
          </a:xfrm>
        </p:spPr>
        <p:txBody>
          <a:bodyPr/>
          <a:lstStyle/>
          <a:p>
            <a:r>
              <a:rPr lang="en-US" dirty="0" smtClean="0"/>
              <a:t>New Phases</a:t>
            </a:r>
            <a:endParaRPr lang="en-US" dirty="0"/>
          </a:p>
        </p:txBody>
      </p:sp>
      <p:pic>
        <p:nvPicPr>
          <p:cNvPr id="4" name="Picture 3" descr="yin-line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29" y="1679407"/>
            <a:ext cx="4200713" cy="4261217"/>
          </a:xfrm>
          <a:prstGeom prst="rect">
            <a:avLst/>
          </a:prstGeom>
        </p:spPr>
      </p:pic>
      <p:pic>
        <p:nvPicPr>
          <p:cNvPr id="5" name="Picture 4" descr="yout-lines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968" y="1805147"/>
            <a:ext cx="4256347" cy="4135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66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28" y="0"/>
            <a:ext cx="8538172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 look at </a:t>
            </a:r>
            <a:r>
              <a:rPr lang="en-US" dirty="0" err="1" smtClean="0"/>
              <a:t>metastability</a:t>
            </a:r>
            <a:endParaRPr lang="en-US" dirty="0"/>
          </a:p>
        </p:txBody>
      </p:sp>
      <p:pic>
        <p:nvPicPr>
          <p:cNvPr id="3" name="Picture 2" descr="state_points3-Lio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92"/>
          <a:stretch/>
        </p:blipFill>
        <p:spPr>
          <a:xfrm>
            <a:off x="268941" y="932188"/>
            <a:ext cx="8875059" cy="59258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628" y="6408201"/>
            <a:ext cx="3060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I-phase not stable above T=0.4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600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57329" y="1509059"/>
            <a:ext cx="24073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HDT-S-L triple point disappears</a:t>
            </a:r>
          </a:p>
          <a:p>
            <a:endParaRPr lang="en-US" dirty="0"/>
          </a:p>
          <a:p>
            <a:r>
              <a:rPr lang="en-US" dirty="0" smtClean="0"/>
              <a:t>HDT-L line inflects (?!)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is a very strange point, as we shall later see.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1204286"/>
            <a:ext cx="6745520" cy="4912760"/>
            <a:chOff x="0" y="1204286"/>
            <a:chExt cx="6745520" cy="4912760"/>
          </a:xfrm>
        </p:grpSpPr>
        <p:pic>
          <p:nvPicPr>
            <p:cNvPr id="7" name="Picture 6" descr="inverse_melting_hdtL.eps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43" t="35668" r="15188" b="16547"/>
            <a:stretch/>
          </p:blipFill>
          <p:spPr>
            <a:xfrm>
              <a:off x="0" y="1204286"/>
              <a:ext cx="6392726" cy="4912760"/>
            </a:xfrm>
            <a:prstGeom prst="rect">
              <a:avLst/>
            </a:prstGeom>
          </p:spPr>
        </p:pic>
        <p:sp>
          <p:nvSpPr>
            <p:cNvPr id="5" name="Right Arrow 4"/>
            <p:cNvSpPr/>
            <p:nvPr/>
          </p:nvSpPr>
          <p:spPr>
            <a:xfrm rot="1955435" flipH="1">
              <a:off x="3916528" y="2576123"/>
              <a:ext cx="2828992" cy="308316"/>
            </a:xfrm>
            <a:prstGeom prst="rightArrow">
              <a:avLst/>
            </a:prstGeom>
            <a:solidFill>
              <a:srgbClr val="3366FF">
                <a:alpha val="53000"/>
              </a:srgbClr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952477" y="1792674"/>
              <a:ext cx="163286" cy="157416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97436" y="170051"/>
            <a:ext cx="8229600" cy="5471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HDT-L Coexistence Curve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284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800" y="3585883"/>
            <a:ext cx="4522067" cy="32721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436" y="170051"/>
            <a:ext cx="8229600" cy="5471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HDT-L Coexistence Curve</a:t>
            </a:r>
            <a:endParaRPr lang="en-US" dirty="0"/>
          </a:p>
        </p:txBody>
      </p:sp>
      <p:pic>
        <p:nvPicPr>
          <p:cNvPr id="8" name="Picture 7" descr="inverse_melting_hdtL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t="35668" r="15188" b="16547"/>
          <a:stretch/>
        </p:blipFill>
        <p:spPr>
          <a:xfrm>
            <a:off x="31357" y="1094526"/>
            <a:ext cx="4635580" cy="356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001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hdt_freeenergy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778" y="3487859"/>
            <a:ext cx="4720689" cy="335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36800" y="2749176"/>
            <a:ext cx="1001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T=0.5</a:t>
            </a:r>
            <a:endParaRPr lang="en-US" sz="28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31357" y="1094526"/>
            <a:ext cx="4635580" cy="3562407"/>
            <a:chOff x="31357" y="1094526"/>
            <a:chExt cx="4635580" cy="3562407"/>
          </a:xfrm>
        </p:grpSpPr>
        <p:pic>
          <p:nvPicPr>
            <p:cNvPr id="11" name="Picture 10" descr="inverse_melting_hdtL.eps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43" t="35668" r="15188" b="16547"/>
            <a:stretch/>
          </p:blipFill>
          <p:spPr>
            <a:xfrm>
              <a:off x="31357" y="1094526"/>
              <a:ext cx="4635580" cy="3562407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>
            <a:xfrm>
              <a:off x="2864241" y="1518590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" name="Straight Arrow Connector 8"/>
          <p:cNvCxnSpPr/>
          <p:nvPr/>
        </p:nvCxnSpPr>
        <p:spPr>
          <a:xfrm>
            <a:off x="3032319" y="1686670"/>
            <a:ext cx="3437947" cy="39468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time_T0.5P8.8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50016"/>
            <a:ext cx="4123764" cy="2607983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97436" y="170051"/>
            <a:ext cx="8229600" cy="5471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HDT-L Coexistence Curve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063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1412"/>
          </a:xfrm>
        </p:spPr>
        <p:txBody>
          <a:bodyPr/>
          <a:lstStyle/>
          <a:p>
            <a:r>
              <a:rPr lang="en-US" dirty="0" smtClean="0"/>
              <a:t>Motivation for the potential: water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100" y="1105646"/>
            <a:ext cx="7773646" cy="27987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3100" y="4616824"/>
            <a:ext cx="80137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Average over relative orientations of two water molecules to obtain a radial potential.  There are two characteristic distances in the result.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-1" y="6488668"/>
            <a:ext cx="6335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O. </a:t>
            </a:r>
            <a:r>
              <a:rPr lang="en-US" dirty="0" err="1"/>
              <a:t>Mashima</a:t>
            </a:r>
            <a:r>
              <a:rPr lang="en-US" dirty="0"/>
              <a:t> and H.E. Stanley, Nature 396, 329 (1998)</a:t>
            </a:r>
          </a:p>
        </p:txBody>
      </p:sp>
    </p:spTree>
    <p:extLst>
      <p:ext uri="{BB962C8B-B14F-4D97-AF65-F5344CB8AC3E}">
        <p14:creationId xmlns:p14="http://schemas.microsoft.com/office/powerpoint/2010/main" val="1877114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46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134" y="3503848"/>
            <a:ext cx="4750866" cy="33316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39486" y="2241318"/>
            <a:ext cx="22661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T=0.46</a:t>
            </a:r>
            <a:endParaRPr lang="en-US" sz="2000" dirty="0" smtClean="0"/>
          </a:p>
          <a:p>
            <a:r>
              <a:rPr lang="en-US" sz="2000" dirty="0" smtClean="0"/>
              <a:t>(umbrella sampling)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7412" y="5124824"/>
            <a:ext cx="3600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Below this temperature, we can use Gibbs-</a:t>
            </a:r>
            <a:r>
              <a:rPr lang="en-US" dirty="0" err="1" smtClean="0"/>
              <a:t>Duhem</a:t>
            </a:r>
            <a:r>
              <a:rPr lang="en-US" dirty="0" smtClean="0"/>
              <a:t> integration.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1357" y="1094526"/>
            <a:ext cx="4635580" cy="3562407"/>
            <a:chOff x="31357" y="1094526"/>
            <a:chExt cx="4635580" cy="3562407"/>
          </a:xfrm>
        </p:grpSpPr>
        <p:pic>
          <p:nvPicPr>
            <p:cNvPr id="14" name="Picture 13" descr="inverse_melting_hdtL.eps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43" t="35668" r="15188" b="16547"/>
            <a:stretch/>
          </p:blipFill>
          <p:spPr>
            <a:xfrm>
              <a:off x="31357" y="1094526"/>
              <a:ext cx="4635580" cy="3562407"/>
            </a:xfrm>
            <a:prstGeom prst="rect">
              <a:avLst/>
            </a:prstGeom>
          </p:spPr>
        </p:pic>
        <p:sp>
          <p:nvSpPr>
            <p:cNvPr id="15" name="Oval 14"/>
            <p:cNvSpPr/>
            <p:nvPr/>
          </p:nvSpPr>
          <p:spPr>
            <a:xfrm>
              <a:off x="2578095" y="1685725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" name="Straight Arrow Connector 8"/>
          <p:cNvCxnSpPr/>
          <p:nvPr/>
        </p:nvCxnSpPr>
        <p:spPr>
          <a:xfrm>
            <a:off x="2821980" y="1897269"/>
            <a:ext cx="2779492" cy="29108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97436" y="170051"/>
            <a:ext cx="8229600" cy="5471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HDT-L Coexistence Curve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486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838"/>
            <a:ext cx="8229600" cy="869996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865" y="1417336"/>
            <a:ext cx="8425343" cy="4483625"/>
          </a:xfrm>
        </p:spPr>
        <p:txBody>
          <a:bodyPr>
            <a:noAutofit/>
          </a:bodyPr>
          <a:lstStyle/>
          <a:p>
            <a:pPr algn="just"/>
            <a:r>
              <a:rPr lang="en-US" sz="2700" dirty="0" smtClean="0"/>
              <a:t>Calculated phase diagram for a tricky potential developed to produce liquid anomalies.</a:t>
            </a:r>
          </a:p>
          <a:p>
            <a:pPr algn="just"/>
            <a:r>
              <a:rPr lang="en-US" sz="2700" dirty="0" smtClean="0"/>
              <a:t>Found inverse melting – weak effect.</a:t>
            </a:r>
          </a:p>
          <a:p>
            <a:pPr algn="just"/>
            <a:r>
              <a:rPr lang="en-US" sz="2700" dirty="0" smtClean="0"/>
              <a:t>Tweaked potential (made shoulder wider) to amplify inverse Melting.</a:t>
            </a:r>
          </a:p>
          <a:p>
            <a:pPr algn="just"/>
            <a:r>
              <a:rPr lang="en-US" sz="2700" dirty="0" smtClean="0"/>
              <a:t>Really does look like first-order melting. </a:t>
            </a:r>
            <a:endParaRPr lang="en-US" sz="2700" dirty="0"/>
          </a:p>
          <a:p>
            <a:pPr algn="just"/>
            <a:r>
              <a:rPr lang="en-US" sz="2700" dirty="0"/>
              <a:t>New crystal phases thwart liquid’s stability down to T=</a:t>
            </a:r>
            <a:r>
              <a:rPr lang="en-US" sz="2700" dirty="0" smtClean="0"/>
              <a:t>0.</a:t>
            </a:r>
          </a:p>
          <a:p>
            <a:pPr algn="just"/>
            <a:r>
              <a:rPr lang="en-US" sz="2700" dirty="0" smtClean="0"/>
              <a:t>A funny point, where free energy barrier between HDT and L vanishes, appears at T=0.5. </a:t>
            </a:r>
          </a:p>
        </p:txBody>
      </p:sp>
    </p:spTree>
    <p:extLst>
      <p:ext uri="{BB962C8B-B14F-4D97-AF65-F5344CB8AC3E}">
        <p14:creationId xmlns:p14="http://schemas.microsoft.com/office/powerpoint/2010/main" val="1495719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4703" y="2054921"/>
            <a:ext cx="5296512" cy="2131618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sz="8000" dirty="0" smtClean="0"/>
              <a:t>Thank you</a:t>
            </a:r>
            <a:r>
              <a:rPr lang="en-US" sz="8000" dirty="0"/>
              <a:t> </a:t>
            </a:r>
            <a:r>
              <a:rPr lang="en-US" sz="8000" dirty="0" smtClean="0"/>
              <a:t>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602709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quare.eps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0" t="24007" r="-1084" b="7631"/>
          <a:stretch/>
        </p:blipFill>
        <p:spPr>
          <a:xfrm>
            <a:off x="266502" y="3747498"/>
            <a:ext cx="2880000" cy="28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579"/>
            <a:ext cx="6161741" cy="5471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Square shoulder-square well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3883" y="697500"/>
            <a:ext cx="3735294" cy="26272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9174" y="1531214"/>
            <a:ext cx="51995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Square and low density triangular crystals have the same potential energy.</a:t>
            </a:r>
            <a:endParaRPr lang="en-US" sz="2400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7316171"/>
              </p:ext>
            </p:extLst>
          </p:nvPr>
        </p:nvGraphicFramePr>
        <p:xfrm>
          <a:off x="7858025" y="1874091"/>
          <a:ext cx="1015539" cy="845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14" name="Equation" r:id="rId6" imgW="1143000" imgH="952500" progId="Equation.3">
                  <p:embed/>
                </p:oleObj>
              </mc:Choice>
              <mc:Fallback>
                <p:oleObj name="Equation" r:id="rId6" imgW="1143000" imgH="952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858025" y="1874091"/>
                        <a:ext cx="1015539" cy="845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 descr="hdt.eps"/>
          <p:cNvPicPr>
            <a:picLocks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0" t="22328" r="3355" b="11061"/>
          <a:stretch/>
        </p:blipFill>
        <p:spPr>
          <a:xfrm>
            <a:off x="3297076" y="3669099"/>
            <a:ext cx="2772000" cy="288000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6224012" y="4789364"/>
            <a:ext cx="2523086" cy="319217"/>
            <a:chOff x="8078259" y="5158690"/>
            <a:chExt cx="3159972" cy="383694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8078259" y="5378211"/>
              <a:ext cx="46607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8575685" y="5158690"/>
              <a:ext cx="18400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Bond with energy  </a:t>
              </a:r>
              <a:endParaRPr lang="en-US" dirty="0"/>
            </a:p>
          </p:txBody>
        </p:sp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74714722"/>
                </p:ext>
              </p:extLst>
            </p:nvPr>
          </p:nvGraphicFramePr>
          <p:xfrm>
            <a:off x="10844563" y="5313406"/>
            <a:ext cx="393668" cy="2289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415" name="Equation" r:id="rId9" imgW="393700" imgH="228600" progId="Equation.DSMT4">
                    <p:embed/>
                  </p:oleObj>
                </mc:Choice>
                <mc:Fallback>
                  <p:oleObj name="Equation" r:id="rId9" imgW="39370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0844563" y="5313406"/>
                          <a:ext cx="393668" cy="22897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" name="Group 18"/>
          <p:cNvGrpSpPr/>
          <p:nvPr/>
        </p:nvGrpSpPr>
        <p:grpSpPr>
          <a:xfrm>
            <a:off x="6235314" y="5192642"/>
            <a:ext cx="2795989" cy="346144"/>
            <a:chOff x="8078259" y="5158690"/>
            <a:chExt cx="3501760" cy="41606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8078259" y="5378211"/>
              <a:ext cx="466079" cy="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8575685" y="5158690"/>
              <a:ext cx="18400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Bond with energy  </a:t>
              </a:r>
              <a:endParaRPr lang="en-US" dirty="0"/>
            </a:p>
          </p:txBody>
        </p:sp>
        <p:graphicFrame>
          <p:nvGraphicFramePr>
            <p:cNvPr id="22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59266444"/>
                </p:ext>
              </p:extLst>
            </p:nvPr>
          </p:nvGraphicFramePr>
          <p:xfrm>
            <a:off x="10818531" y="5282802"/>
            <a:ext cx="761488" cy="2919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416" name="Equation" r:id="rId11" imgW="762000" imgH="292100" progId="Equation.DSMT4">
                    <p:embed/>
                  </p:oleObj>
                </mc:Choice>
                <mc:Fallback>
                  <p:oleObj name="Equation" r:id="rId11" imgW="762000" imgH="2921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0818531" y="5282802"/>
                          <a:ext cx="761488" cy="29194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805283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920" y="210263"/>
            <a:ext cx="8251200" cy="555898"/>
          </a:xfrm>
          <a:ln/>
        </p:spPr>
        <p:txBody>
          <a:bodyPr tIns="28802">
            <a:no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P-T  Phase </a:t>
            </a:r>
            <a:r>
              <a:rPr lang="en-US" dirty="0" smtClean="0"/>
              <a:t>Diagram (2D system)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73260" y="6288308"/>
            <a:ext cx="8709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A. M. Almudallal, S. V. Buldyrev and I. Saika-Voivod, J. Chem. Phys. 137, 034507 (2012).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63764" y="3600821"/>
            <a:ext cx="24802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All transitions in the phase diagram appear to be first-order phase transitions. </a:t>
            </a:r>
          </a:p>
          <a:p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466996" y="1479177"/>
            <a:ext cx="267700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Monte Carlo simulations:</a:t>
            </a:r>
          </a:p>
          <a:p>
            <a:r>
              <a:rPr lang="en-US" dirty="0" smtClean="0"/>
              <a:t>-NPT</a:t>
            </a:r>
          </a:p>
          <a:p>
            <a:r>
              <a:rPr lang="en-US" dirty="0" smtClean="0"/>
              <a:t>-</a:t>
            </a:r>
            <a:r>
              <a:rPr lang="en-US" dirty="0" err="1" smtClean="0"/>
              <a:t>Frenkel</a:t>
            </a:r>
            <a:r>
              <a:rPr lang="en-US" dirty="0" smtClean="0"/>
              <a:t>-Ladd Integration</a:t>
            </a:r>
          </a:p>
          <a:p>
            <a:r>
              <a:rPr lang="en-US" dirty="0" smtClean="0"/>
              <a:t>-Gibbs-Duhem Integration</a:t>
            </a:r>
          </a:p>
          <a:p>
            <a:r>
              <a:rPr lang="en-US" dirty="0" smtClean="0"/>
              <a:t>-Gibbs Ensemble (for L-G)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9" name="Content Placeholder 3" descr="almudallal2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3" b="-1783"/>
          <a:stretch/>
        </p:blipFill>
        <p:spPr>
          <a:xfrm>
            <a:off x="0" y="1299884"/>
            <a:ext cx="6415799" cy="4785696"/>
          </a:xfrm>
        </p:spPr>
      </p:pic>
    </p:spTree>
    <p:extLst>
      <p:ext uri="{BB962C8B-B14F-4D97-AF65-F5344CB8AC3E}">
        <p14:creationId xmlns:p14="http://schemas.microsoft.com/office/powerpoint/2010/main" val="286842838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3" descr="almudallal2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3" b="-1783"/>
          <a:stretch/>
        </p:blipFill>
        <p:spPr>
          <a:xfrm>
            <a:off x="0" y="1299884"/>
            <a:ext cx="6415799" cy="4785696"/>
          </a:xfrm>
          <a:prstGeom prst="rect">
            <a:avLst/>
          </a:prstGeom>
        </p:spPr>
      </p:pic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920" y="210263"/>
            <a:ext cx="8251200" cy="555898"/>
          </a:xfrm>
          <a:ln/>
        </p:spPr>
        <p:txBody>
          <a:bodyPr tIns="28802">
            <a:no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P-T  Phase Diagram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58740" y="2031993"/>
            <a:ext cx="81532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HDT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46844" r="69360" b="6827"/>
          <a:stretch/>
        </p:blipFill>
        <p:spPr>
          <a:xfrm>
            <a:off x="6423678" y="1135801"/>
            <a:ext cx="2720322" cy="283882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3260" y="6288308"/>
            <a:ext cx="8709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A. M. Almudallal, S. V. Buldyrev and I. Saika-Voivod, J. Chem. Phys. 137, 034507 (2012).  </a:t>
            </a:r>
          </a:p>
        </p:txBody>
      </p:sp>
    </p:spTree>
    <p:extLst>
      <p:ext uri="{BB962C8B-B14F-4D97-AF65-F5344CB8AC3E}">
        <p14:creationId xmlns:p14="http://schemas.microsoft.com/office/powerpoint/2010/main" val="157294285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920" y="210263"/>
            <a:ext cx="8251200" cy="555898"/>
          </a:xfrm>
          <a:ln/>
        </p:spPr>
        <p:txBody>
          <a:bodyPr tIns="28802">
            <a:no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P-T  Phase Diagram</a:t>
            </a:r>
          </a:p>
        </p:txBody>
      </p:sp>
      <p:pic>
        <p:nvPicPr>
          <p:cNvPr id="8" name="Content Placeholder 3" descr="almudallal2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3" b="-1783"/>
          <a:stretch/>
        </p:blipFill>
        <p:spPr>
          <a:xfrm>
            <a:off x="0" y="1299884"/>
            <a:ext cx="6415799" cy="4785696"/>
          </a:xfrm>
        </p:spPr>
      </p:pic>
      <p:sp>
        <p:nvSpPr>
          <p:cNvPr id="6" name="TextBox 5"/>
          <p:cNvSpPr txBox="1"/>
          <p:nvPr/>
        </p:nvSpPr>
        <p:spPr>
          <a:xfrm>
            <a:off x="1282474" y="4371049"/>
            <a:ext cx="277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5004" t="48278" r="33021" b="7628"/>
          <a:stretch/>
        </p:blipFill>
        <p:spPr>
          <a:xfrm>
            <a:off x="6290232" y="1135531"/>
            <a:ext cx="2838824" cy="276411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3260" y="6288308"/>
            <a:ext cx="8709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A. M. Almudallal, S. V. Buldyrev and I. Saika-Voivod, J. Chem. Phys. 137, 034507 (2012).  </a:t>
            </a:r>
          </a:p>
        </p:txBody>
      </p:sp>
      <p:sp>
        <p:nvSpPr>
          <p:cNvPr id="2" name="Rectangle 1"/>
          <p:cNvSpPr/>
          <p:nvPr/>
        </p:nvSpPr>
        <p:spPr>
          <a:xfrm>
            <a:off x="6415799" y="4186383"/>
            <a:ext cx="2603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(not previously reported) </a:t>
            </a:r>
          </a:p>
        </p:txBody>
      </p:sp>
    </p:spTree>
    <p:extLst>
      <p:ext uri="{BB962C8B-B14F-4D97-AF65-F5344CB8AC3E}">
        <p14:creationId xmlns:p14="http://schemas.microsoft.com/office/powerpoint/2010/main" val="21401655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920" y="210263"/>
            <a:ext cx="8251200" cy="555898"/>
          </a:xfrm>
          <a:ln/>
        </p:spPr>
        <p:txBody>
          <a:bodyPr tIns="28802">
            <a:no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/>
              <a:t>P-T  Phase Diagram</a:t>
            </a:r>
          </a:p>
        </p:txBody>
      </p:sp>
      <p:pic>
        <p:nvPicPr>
          <p:cNvPr id="8" name="Content Placeholder 3" descr="almudallal2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3" b="-1783"/>
          <a:stretch/>
        </p:blipFill>
        <p:spPr>
          <a:xfrm>
            <a:off x="0" y="1299884"/>
            <a:ext cx="6415799" cy="4785696"/>
          </a:xfrm>
        </p:spPr>
      </p:pic>
      <p:sp>
        <p:nvSpPr>
          <p:cNvPr id="6" name="TextBox 5"/>
          <p:cNvSpPr txBox="1"/>
          <p:nvPr/>
        </p:nvSpPr>
        <p:spPr>
          <a:xfrm>
            <a:off x="654952" y="4430813"/>
            <a:ext cx="277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Z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69588" t="48795" b="7315"/>
          <a:stretch/>
        </p:blipFill>
        <p:spPr>
          <a:xfrm>
            <a:off x="6305176" y="1195296"/>
            <a:ext cx="2700058" cy="26894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3260" y="6288308"/>
            <a:ext cx="8709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A. M. Almudallal, S. V. Buldyrev and I. Saika-Voivod, J. Chem. Phys. 137, 034507 (2012).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15799" y="4186383"/>
            <a:ext cx="2603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(not previously reported) </a:t>
            </a:r>
          </a:p>
        </p:txBody>
      </p:sp>
    </p:spTree>
    <p:extLst>
      <p:ext uri="{BB962C8B-B14F-4D97-AF65-F5344CB8AC3E}">
        <p14:creationId xmlns:p14="http://schemas.microsoft.com/office/powerpoint/2010/main" val="41541711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32105</TotalTime>
  <Words>2975</Words>
  <Application>Microsoft Macintosh PowerPoint</Application>
  <PresentationFormat>On-screen Show (4:3)</PresentationFormat>
  <Paragraphs>278</Paragraphs>
  <Slides>42</Slides>
  <Notes>40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Office Theme</vt:lpstr>
      <vt:lpstr>Equation</vt:lpstr>
      <vt:lpstr>Inverse melting and phase behaviour of  core-softened attractive disks</vt:lpstr>
      <vt:lpstr>Outline</vt:lpstr>
      <vt:lpstr>Square shoulder-square well pair potential</vt:lpstr>
      <vt:lpstr>Motivation for the potential: water</vt:lpstr>
      <vt:lpstr>Square shoulder-square well</vt:lpstr>
      <vt:lpstr>P-T  Phase Diagram (2D system)</vt:lpstr>
      <vt:lpstr>P-T  Phase Diagram</vt:lpstr>
      <vt:lpstr>P-T  Phase Diagram</vt:lpstr>
      <vt:lpstr>P-T  Phase Diagram</vt:lpstr>
      <vt:lpstr>P-T  Phase Diagram</vt:lpstr>
      <vt:lpstr>P-T  Phase Diagram</vt:lpstr>
      <vt:lpstr>P-T  Phase Diagram</vt:lpstr>
      <vt:lpstr>Maximum melting temperature</vt:lpstr>
      <vt:lpstr>Maximum melting pressure</vt:lpstr>
      <vt:lpstr>Inverse melting</vt:lpstr>
      <vt:lpstr>Increasing range of inverse melting</vt:lpstr>
      <vt:lpstr>Hamiltonian Gibbs-Duhem Integration</vt:lpstr>
      <vt:lpstr>Inverse melting becomes more obvious</vt:lpstr>
      <vt:lpstr>Pick b=1.46 and confirm transition</vt:lpstr>
      <vt:lpstr>PowerPoint Presentation</vt:lpstr>
      <vt:lpstr>Hexatic Phase: Colloidal Experiment</vt:lpstr>
      <vt:lpstr>PowerPoint Presentation</vt:lpstr>
      <vt:lpstr>PowerPoint Presentation</vt:lpstr>
      <vt:lpstr>What about the rest of the phase diagram?</vt:lpstr>
      <vt:lpstr>Add HDT-L Coexistence Curve</vt:lpstr>
      <vt:lpstr>Add HDT-L Coexistence Curve</vt:lpstr>
      <vt:lpstr>Add HDT-L Coexistence Curve</vt:lpstr>
      <vt:lpstr>Liquid at </vt:lpstr>
      <vt:lpstr>It has various local environments</vt:lpstr>
      <vt:lpstr>Close-packed</vt:lpstr>
      <vt:lpstr>Squares</vt:lpstr>
      <vt:lpstr>And pentagons  (surrounded by triangles and little squares or rhombuses)</vt:lpstr>
      <vt:lpstr>And pentagons  (surrounded by triangles and little squares or rhombuses)</vt:lpstr>
      <vt:lpstr>And pentagons  (surrounded by triangles and little squares or rhombuses)</vt:lpstr>
      <vt:lpstr>New Phases</vt:lpstr>
      <vt:lpstr>A look at metastability</vt:lpstr>
      <vt:lpstr>HDT-L Coexistence Curve</vt:lpstr>
      <vt:lpstr>HDT-L Coexistence Curve</vt:lpstr>
      <vt:lpstr>HDT-L Coexistence Curve</vt:lpstr>
      <vt:lpstr>HDT-L Coexistence Curve</vt:lpstr>
      <vt:lpstr>Conclusions</vt:lpstr>
      <vt:lpstr>PowerPoint Presentation</vt:lpstr>
    </vt:vector>
  </TitlesOfParts>
  <Company>Memorial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Saika-Voivod</dc:creator>
  <cp:lastModifiedBy>Ahmad Almudallal</cp:lastModifiedBy>
  <cp:revision>829</cp:revision>
  <dcterms:created xsi:type="dcterms:W3CDTF">2012-05-29T18:49:51Z</dcterms:created>
  <dcterms:modified xsi:type="dcterms:W3CDTF">2014-06-18T02:10:31Z</dcterms:modified>
</cp:coreProperties>
</file>