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4" r:id="rId3"/>
    <p:sldId id="275" r:id="rId4"/>
    <p:sldId id="276" r:id="rId5"/>
    <p:sldId id="277" r:id="rId6"/>
    <p:sldId id="278" r:id="rId7"/>
    <p:sldId id="259" r:id="rId8"/>
    <p:sldId id="285" r:id="rId9"/>
    <p:sldId id="284" r:id="rId10"/>
    <p:sldId id="282" r:id="rId11"/>
    <p:sldId id="291" r:id="rId12"/>
    <p:sldId id="289" r:id="rId13"/>
    <p:sldId id="288" r:id="rId14"/>
    <p:sldId id="28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3F228-B488-4518-825F-8F8EB8D449FB}" type="datetimeFigureOut">
              <a:rPr lang="fr-CA" smtClean="0"/>
              <a:t>2014-06-16</a:t>
            </a:fld>
            <a:endParaRPr lang="fr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7D05A3-5333-4625-8390-F4AFFD0BDE72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93151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D6E3-A46F-4670-8511-4CD185FEF600}" type="datetime1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BE30D-CC84-428E-88C8-697B99CC5FA2}" type="datetime1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05DA-D113-4054-B1D5-E47E8F22D47D}" type="datetime1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8E151-55C2-48F3-9DF0-96866A08FD91}" type="datetime1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DF87-4972-4226-ABAD-4AD358D81E51}" type="datetime1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0C8EB-30D4-4D9C-9B57-EFAC42E741B5}" type="datetime1">
              <a:rPr lang="en-US" smtClean="0"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24E2-A3C8-49E8-BA0F-2EFE2120BBD2}" type="datetime1">
              <a:rPr lang="en-US" smtClean="0"/>
              <a:t>6/16/2014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7B59C-68DC-4C4A-ADF1-56EA1315C7B1}" type="datetime1">
              <a:rPr lang="en-US" smtClean="0"/>
              <a:t>6/16/2014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81D0-2316-49B6-8CC1-48106AAC4FF1}" type="datetime1">
              <a:rPr lang="en-US" smtClean="0"/>
              <a:t>6/16/2014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7731-A172-40F2-8C9D-3E7020DCD582}" type="datetime1">
              <a:rPr lang="en-US" smtClean="0"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3201-1FFC-482F-A408-4D7B40D0763F}" type="datetime1">
              <a:rPr lang="en-US" smtClean="0"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293C2-5DF8-44DC-B378-0734EBDF51BF}" type="datetime1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9.jpeg"/><Relationship Id="rId4" Type="http://schemas.openxmlformats.org/officeDocument/2006/relationships/image" Target="../media/image17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0" y="1600200"/>
            <a:ext cx="9144000" cy="1470025"/>
          </a:xfrm>
        </p:spPr>
        <p:txBody>
          <a:bodyPr>
            <a:normAutofit/>
          </a:bodyPr>
          <a:lstStyle/>
          <a:p>
            <a:r>
              <a:rPr lang="en-C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of chiral molecular diffusion in anisotropic liquids</a:t>
            </a:r>
            <a:endParaRPr lang="fr-CA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2830286" y="3200400"/>
            <a:ext cx="6324600" cy="533400"/>
          </a:xfrm>
        </p:spPr>
        <p:txBody>
          <a:bodyPr/>
          <a:lstStyle/>
          <a:p>
            <a:pPr algn="r"/>
            <a:r>
              <a:rPr lang="en-US" sz="2400" i="1" dirty="0" smtClean="0"/>
              <a:t>Karen </a:t>
            </a:r>
            <a:r>
              <a:rPr lang="en-US" sz="2400" i="1" dirty="0" err="1" smtClean="0"/>
              <a:t>Allahverdyan</a:t>
            </a:r>
            <a:r>
              <a:rPr lang="en-US" sz="2400" i="1" dirty="0" smtClean="0"/>
              <a:t> and  </a:t>
            </a:r>
            <a:r>
              <a:rPr lang="en-US" sz="2400" i="1" dirty="0" err="1" smtClean="0"/>
              <a:t>Tigran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Galstian</a:t>
            </a:r>
            <a:endParaRPr lang="fr-CA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81328" y="5715000"/>
            <a:ext cx="8786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Center </a:t>
            </a:r>
            <a:r>
              <a:rPr lang="fr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fr-C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Optics</a:t>
            </a:r>
            <a:r>
              <a:rPr lang="fr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Photonics</a:t>
            </a:r>
            <a:r>
              <a:rPr lang="fr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Laser (</a:t>
            </a:r>
            <a:r>
              <a:rPr lang="fr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COPL</a:t>
            </a:r>
            <a:r>
              <a:rPr lang="fr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fr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CA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C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Department</a:t>
            </a:r>
            <a:r>
              <a:rPr lang="fr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lang="fr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Engineering </a:t>
            </a:r>
            <a:r>
              <a:rPr lang="fr-C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lang="fr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Optics</a:t>
            </a:r>
            <a:r>
              <a:rPr lang="fr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Laval </a:t>
            </a:r>
            <a:r>
              <a:rPr lang="fr-C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fr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fr-CA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C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Pav</a:t>
            </a:r>
            <a:r>
              <a:rPr lang="fr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d’Optique-Photonique, 2375 Rue de la Terrasse, Québec, Canada G1V 0A6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90483" y="73505"/>
            <a:ext cx="8963034" cy="1069495"/>
            <a:chOff x="104766" y="0"/>
            <a:chExt cx="8963034" cy="1069495"/>
          </a:xfrm>
        </p:grpSpPr>
        <p:pic>
          <p:nvPicPr>
            <p:cNvPr id="7" name="Picture 3" descr="C:\Users\Karen\Documents\Laval\Cooperation_MITOV\Photonics North 2014\Logo_COPL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4519" y="0"/>
              <a:ext cx="2103281" cy="8389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9" name="Group 8"/>
            <p:cNvGrpSpPr/>
            <p:nvPr/>
          </p:nvGrpSpPr>
          <p:grpSpPr>
            <a:xfrm>
              <a:off x="104766" y="179779"/>
              <a:ext cx="1647834" cy="889716"/>
              <a:chOff x="104766" y="179779"/>
              <a:chExt cx="1647834" cy="889716"/>
            </a:xfrm>
          </p:grpSpPr>
          <p:pic>
            <p:nvPicPr>
              <p:cNvPr id="10" name="Picture 4" descr="C:\Users\Karen\Documents\Laval\Cooperation_MITOV\Photonics North 2014\logoLavalDGFC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766" y="179779"/>
                <a:ext cx="1647834" cy="8897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471482" y="762000"/>
                <a:ext cx="1281117" cy="30749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</p:grpSp>
      </p:grpSp>
      <p:sp>
        <p:nvSpPr>
          <p:cNvPr id="12" name="TextBox 11"/>
          <p:cNvSpPr txBox="1"/>
          <p:nvPr/>
        </p:nvSpPr>
        <p:spPr>
          <a:xfrm>
            <a:off x="5932085" y="4648200"/>
            <a:ext cx="312143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by: </a:t>
            </a:r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lang="en-CA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Allahverdyan</a:t>
            </a:r>
            <a:endParaRPr lang="en-CA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16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karen.allahverdyan.1@ulaval.ca</a:t>
            </a:r>
            <a:endParaRPr lang="fr-CA" sz="1600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65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C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Azobenzene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droplet in NLC</a:t>
            </a:r>
            <a:endParaRPr lang="fr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81000" y="1442024"/>
            <a:ext cx="4419600" cy="3739576"/>
            <a:chOff x="159175" y="1066800"/>
            <a:chExt cx="4336619" cy="3240000"/>
          </a:xfrm>
        </p:grpSpPr>
        <p:pic>
          <p:nvPicPr>
            <p:cNvPr id="5" name="Picture 2" descr="C:\Users\Karen\Documents\Laval\Rapport\By Thematics\Diffusion of Chiral molecules\azo in NLC\AZO\AZO_Rubbed 30m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175" y="1066800"/>
              <a:ext cx="4336619" cy="32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228600" y="3581400"/>
              <a:ext cx="1233030" cy="609600"/>
              <a:chOff x="2311400" y="5420380"/>
              <a:chExt cx="2055048" cy="523220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2438400" y="5943600"/>
                <a:ext cx="1656000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2311400" y="5420380"/>
                <a:ext cx="2055048" cy="4490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2800" b="1" dirty="0" smtClean="0">
                    <a:solidFill>
                      <a:schemeClr val="bg1">
                        <a:lumMod val="9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0.5mm</a:t>
                </a:r>
                <a:endParaRPr lang="fr-CA" b="1" dirty="0">
                  <a:solidFill>
                    <a:schemeClr val="bg1">
                      <a:lumMod val="9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914400" y="2425700"/>
            <a:ext cx="7931244" cy="3549551"/>
            <a:chOff x="914400" y="2425700"/>
            <a:chExt cx="7931244" cy="3549551"/>
          </a:xfrm>
        </p:grpSpPr>
        <p:pic>
          <p:nvPicPr>
            <p:cNvPr id="5125" name="Picture 5" descr="C:\Users\Karen\Documents\Laval\CAP 2014\FIG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2425700"/>
              <a:ext cx="6019800" cy="35495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7391400" y="2864070"/>
              <a:ext cx="100162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000" dirty="0" smtClean="0">
                  <a:latin typeface="Times New Roman" pitchFamily="18" charset="0"/>
                  <a:cs typeface="Times New Roman" pitchFamily="18" charset="0"/>
                </a:rPr>
                <a:t>Rubbed</a:t>
              </a:r>
              <a:br>
                <a:rPr lang="en-CA" sz="20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en-CA" sz="2000" dirty="0" smtClean="0">
                  <a:latin typeface="Times New Roman" pitchFamily="18" charset="0"/>
                  <a:cs typeface="Times New Roman" pitchFamily="18" charset="0"/>
                </a:rPr>
                <a:t>(strong)</a:t>
              </a:r>
              <a:endParaRPr lang="fr-CA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91400" y="4858434"/>
              <a:ext cx="145424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000" dirty="0" smtClean="0">
                  <a:latin typeface="Times New Roman" pitchFamily="18" charset="0"/>
                  <a:cs typeface="Times New Roman" pitchFamily="18" charset="0"/>
                </a:rPr>
                <a:t>Non-rubbed</a:t>
              </a:r>
              <a:br>
                <a:rPr lang="en-CA" sz="20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en-CA" sz="2000" dirty="0" smtClean="0">
                  <a:latin typeface="Times New Roman" pitchFamily="18" charset="0"/>
                  <a:cs typeface="Times New Roman" pitchFamily="18" charset="0"/>
                </a:rPr>
                <a:t>(weak)</a:t>
              </a:r>
              <a:endParaRPr lang="fr-CA" sz="2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734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771"/>
            <a:ext cx="8229600" cy="1143000"/>
          </a:xfrm>
        </p:spPr>
        <p:txBody>
          <a:bodyPr/>
          <a:lstStyle/>
          <a:p>
            <a:r>
              <a:rPr lang="en-CA" dirty="0" smtClean="0">
                <a:latin typeface="Times New Roman" pitchFamily="18" charset="0"/>
                <a:cs typeface="Times New Roman" pitchFamily="18" charset="0"/>
              </a:rPr>
              <a:t>The diffusion dynamics</a:t>
            </a:r>
            <a:endParaRPr lang="en-C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1187919"/>
              </p:ext>
            </p:extLst>
          </p:nvPr>
        </p:nvGraphicFramePr>
        <p:xfrm>
          <a:off x="21772" y="1408710"/>
          <a:ext cx="4712439" cy="360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3" name="Graph" r:id="rId3" imgW="3895200" imgH="2976480" progId="Origin50.Graph">
                  <p:embed/>
                </p:oleObj>
              </mc:Choice>
              <mc:Fallback>
                <p:oleObj name="Graph" r:id="rId3" imgW="3895200" imgH="29764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772" y="1408710"/>
                        <a:ext cx="4712439" cy="360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27049" y="1397465"/>
            <a:ext cx="3328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Distribution of </a:t>
            </a:r>
            <a:r>
              <a:rPr lang="en-CA" dirty="0" err="1" smtClean="0"/>
              <a:t>azo</a:t>
            </a:r>
            <a:r>
              <a:rPr lang="en-CA" dirty="0" smtClean="0"/>
              <a:t>. concentration</a:t>
            </a:r>
            <a:endParaRPr lang="en-CA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887" y="4841634"/>
            <a:ext cx="2062713" cy="1848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Straight Connector 11"/>
          <p:cNvCxnSpPr/>
          <p:nvPr/>
        </p:nvCxnSpPr>
        <p:spPr>
          <a:xfrm flipV="1">
            <a:off x="2478778" y="4394200"/>
            <a:ext cx="0" cy="1332000"/>
          </a:xfrm>
          <a:prstGeom prst="line">
            <a:avLst/>
          </a:prstGeom>
          <a:ln>
            <a:solidFill>
              <a:schemeClr val="tx1"/>
            </a:solidFill>
            <a:prstDash val="lg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4432516" y="1397465"/>
            <a:ext cx="4622368" cy="5014605"/>
            <a:chOff x="4432516" y="1397465"/>
            <a:chExt cx="4622368" cy="5014605"/>
          </a:xfrm>
        </p:grpSpPr>
        <p:grpSp>
          <p:nvGrpSpPr>
            <p:cNvPr id="16" name="Group 15"/>
            <p:cNvGrpSpPr/>
            <p:nvPr/>
          </p:nvGrpSpPr>
          <p:grpSpPr>
            <a:xfrm>
              <a:off x="4800600" y="5059809"/>
              <a:ext cx="3886200" cy="1352261"/>
              <a:chOff x="4800600" y="5059809"/>
              <a:chExt cx="3886200" cy="1352261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4800600" y="5059809"/>
                <a:ext cx="3886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dirty="0" smtClean="0"/>
                  <a:t>The diffusion processes are similar in both cases (strong or weak boundaries)</a:t>
                </a:r>
                <a:endParaRPr lang="en-CA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800600" y="5765739"/>
                <a:ext cx="3886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dirty="0" smtClean="0"/>
                  <a:t>The diffusion is faster in the </a:t>
                </a:r>
                <a:r>
                  <a:rPr lang="en-CA" dirty="0"/>
                  <a:t>rubbing</a:t>
                </a:r>
                <a:r>
                  <a:rPr lang="en-CA" dirty="0" smtClean="0"/>
                  <a:t> direction.</a:t>
                </a:r>
                <a:endParaRPr lang="en-CA" dirty="0"/>
              </a:p>
            </p:txBody>
          </p:sp>
        </p:grpSp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1949154"/>
                </p:ext>
              </p:extLst>
            </p:nvPr>
          </p:nvGraphicFramePr>
          <p:xfrm>
            <a:off x="4432516" y="1397465"/>
            <a:ext cx="4622368" cy="360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94" name="Graph" r:id="rId6" imgW="3718080" imgH="2895840" progId="Origin50.Graph">
                    <p:embed/>
                  </p:oleObj>
                </mc:Choice>
                <mc:Fallback>
                  <p:oleObj name="Graph" r:id="rId6" imgW="3718080" imgH="289584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4432516" y="1397465"/>
                          <a:ext cx="4622368" cy="360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830055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Z:\smart windows\15 march 2012\15 march 2012\5um h  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95400"/>
            <a:ext cx="5105400" cy="3814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Z:\smart windows\15 march 2012\15 march 2012\5um h  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577" y="1524000"/>
            <a:ext cx="5105400" cy="3814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Z:\smart windows\15 march 2012\15 march 2012\5um h  0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798" y="1905000"/>
            <a:ext cx="5105401" cy="3814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Z:\smart windows\15 march 2012\15 march 2012\5um h  0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286000"/>
            <a:ext cx="5105400" cy="3814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Z:\smart windows\15 march 2012\15 march 2012\5um h  0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590800"/>
            <a:ext cx="5105400" cy="3814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Agglomeration of chiral molecules</a:t>
            </a:r>
            <a:endParaRPr lang="fr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91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diffusion of chiral molecules in anisotropic liquids is different then in isotropic liquids.</a:t>
            </a:r>
          </a:p>
          <a:p>
            <a:r>
              <a:rPr lang="en-US" dirty="0" smtClean="0"/>
              <a:t>The boundary conditions can be used to control the diffusion dynamics in anisotropic liquids.</a:t>
            </a:r>
          </a:p>
          <a:p>
            <a:r>
              <a:rPr lang="en-US" dirty="0" smtClean="0"/>
              <a:t>The differences and the possibility of control  is due to collective organizing tendency of liquid crystals.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fr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00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4" descr="C:\Users\Karen\AppData\Local\Temp\c0648jtn.tmp\phot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600200"/>
            <a:ext cx="48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93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86"/>
            <a:ext cx="8229600" cy="1143000"/>
          </a:xfrm>
        </p:spPr>
        <p:txBody>
          <a:bodyPr/>
          <a:lstStyle/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Chirality</a:t>
            </a:r>
            <a:endParaRPr lang="fr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C:\Users\Karen\Documents\Laval\T H E     Thesis\Figures\Chiral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267200"/>
            <a:ext cx="5611495" cy="183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48" y="1085850"/>
            <a:ext cx="3325352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451" y="1000490"/>
            <a:ext cx="3806399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440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757" y="127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presence of chiral 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compound in liquids</a:t>
            </a:r>
            <a:endParaRPr lang="fr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-10886" y="4655005"/>
            <a:ext cx="9154886" cy="1898195"/>
            <a:chOff x="-10886" y="4019729"/>
            <a:chExt cx="9154886" cy="1898195"/>
          </a:xfrm>
        </p:grpSpPr>
        <p:sp>
          <p:nvSpPr>
            <p:cNvPr id="8" name="Down Arrow 7"/>
            <p:cNvSpPr/>
            <p:nvPr/>
          </p:nvSpPr>
          <p:spPr>
            <a:xfrm>
              <a:off x="4038600" y="4019729"/>
              <a:ext cx="1295400" cy="5334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-10886" y="5271593"/>
              <a:ext cx="91548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 smtClean="0"/>
                <a:t>Reflective LC displays, thermometers (temperature distribution maps), circular polarizers, dichroic filters&amp; mirrors… Smart windows…</a:t>
              </a:r>
              <a:endParaRPr lang="fr-CA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875145" y="4564015"/>
              <a:ext cx="47002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Photonic band gap structures</a:t>
              </a:r>
              <a:endParaRPr lang="fr-CA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76200" y="1394918"/>
            <a:ext cx="8763000" cy="1613139"/>
            <a:chOff x="76200" y="1394918"/>
            <a:chExt cx="8763000" cy="1613139"/>
          </a:xfrm>
        </p:grpSpPr>
        <p:sp>
          <p:nvSpPr>
            <p:cNvPr id="4" name="TextBox 3"/>
            <p:cNvSpPr txBox="1"/>
            <p:nvPr/>
          </p:nvSpPr>
          <p:spPr>
            <a:xfrm>
              <a:off x="4528173" y="1394918"/>
              <a:ext cx="189256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000" b="1" dirty="0" smtClean="0"/>
                <a:t>Optical activity  </a:t>
              </a:r>
              <a:endParaRPr lang="en-CA" sz="2000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505420" y="1807728"/>
              <a:ext cx="433378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CA" dirty="0" smtClean="0"/>
                <a:t>Manipulation of light polarization &amp; path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CA" dirty="0" smtClean="0"/>
                <a:t>Precise measurement of concentration 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CA" dirty="0" smtClean="0"/>
                <a:t>Various biomedical applications, drugs …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CA" dirty="0" smtClean="0"/>
                <a:t>etc.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200" y="1776950"/>
              <a:ext cx="25244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400" b="1" dirty="0" smtClean="0"/>
                <a:t>In isotropic liquids</a:t>
              </a:r>
              <a:endParaRPr lang="en-CA" sz="2400" b="1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6200" y="3088422"/>
            <a:ext cx="8458200" cy="1254978"/>
            <a:chOff x="76200" y="2895600"/>
            <a:chExt cx="8458200" cy="1518524"/>
          </a:xfrm>
        </p:grpSpPr>
        <p:sp>
          <p:nvSpPr>
            <p:cNvPr id="6" name="Rectangle 5"/>
            <p:cNvSpPr/>
            <p:nvPr/>
          </p:nvSpPr>
          <p:spPr>
            <a:xfrm>
              <a:off x="4528173" y="2895600"/>
              <a:ext cx="207274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CA" sz="2000" b="1" dirty="0"/>
                <a:t>Periodic structure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4572000" y="3213795"/>
              <a:ext cx="39624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CA" dirty="0"/>
                <a:t>1D photonic crystal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CA" dirty="0" err="1" smtClean="0"/>
                <a:t>Tunable</a:t>
              </a:r>
              <a:r>
                <a:rPr lang="en-CA" dirty="0" smtClean="0"/>
                <a:t> Bragg gratings</a:t>
              </a:r>
              <a:endParaRPr lang="en-CA" dirty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CA" dirty="0" smtClean="0"/>
                <a:t>Selective </a:t>
              </a:r>
              <a:r>
                <a:rPr lang="en-CA" dirty="0"/>
                <a:t>reflection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CA" dirty="0"/>
                <a:t>Etc.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6200" y="3476556"/>
              <a:ext cx="2841868" cy="5586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400" b="1" dirty="0" smtClean="0"/>
                <a:t>In anisotropic liquids</a:t>
              </a:r>
              <a:endParaRPr lang="en-CA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265683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Chiral compound in 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anisotropic 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liquids</a:t>
            </a:r>
            <a:endParaRPr lang="fr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2221468"/>
            <a:ext cx="552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NLC</a:t>
            </a:r>
            <a:endParaRPr lang="fr-CA" dirty="0"/>
          </a:p>
        </p:txBody>
      </p:sp>
      <p:grpSp>
        <p:nvGrpSpPr>
          <p:cNvPr id="42" name="Group 41"/>
          <p:cNvGrpSpPr/>
          <p:nvPr/>
        </p:nvGrpSpPr>
        <p:grpSpPr>
          <a:xfrm>
            <a:off x="496275" y="3075435"/>
            <a:ext cx="879727" cy="1762202"/>
            <a:chOff x="430929" y="3504993"/>
            <a:chExt cx="879727" cy="1762202"/>
          </a:xfrm>
        </p:grpSpPr>
        <p:sp>
          <p:nvSpPr>
            <p:cNvPr id="8" name="Oval 7"/>
            <p:cNvSpPr/>
            <p:nvPr/>
          </p:nvSpPr>
          <p:spPr>
            <a:xfrm rot="662700">
              <a:off x="430929" y="3504993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9" name="Oval 8"/>
            <p:cNvSpPr/>
            <p:nvPr/>
          </p:nvSpPr>
          <p:spPr>
            <a:xfrm>
              <a:off x="626791" y="3752850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0" name="Oval 9"/>
            <p:cNvSpPr/>
            <p:nvPr/>
          </p:nvSpPr>
          <p:spPr>
            <a:xfrm>
              <a:off x="776868" y="3505200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1" name="Oval 10"/>
            <p:cNvSpPr/>
            <p:nvPr/>
          </p:nvSpPr>
          <p:spPr>
            <a:xfrm rot="662700">
              <a:off x="839805" y="3945795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2" name="Oval 11"/>
            <p:cNvSpPr/>
            <p:nvPr/>
          </p:nvSpPr>
          <p:spPr>
            <a:xfrm>
              <a:off x="962025" y="3714750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3" name="Oval 12"/>
            <p:cNvSpPr/>
            <p:nvPr/>
          </p:nvSpPr>
          <p:spPr>
            <a:xfrm>
              <a:off x="491584" y="4002360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4" name="Oval 13"/>
            <p:cNvSpPr/>
            <p:nvPr/>
          </p:nvSpPr>
          <p:spPr>
            <a:xfrm>
              <a:off x="639801" y="4374995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5" name="Oval 14"/>
            <p:cNvSpPr/>
            <p:nvPr/>
          </p:nvSpPr>
          <p:spPr>
            <a:xfrm>
              <a:off x="1123959" y="4127345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6" name="Oval 15"/>
            <p:cNvSpPr/>
            <p:nvPr/>
          </p:nvSpPr>
          <p:spPr>
            <a:xfrm>
              <a:off x="1101099" y="3511242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7" name="Oval 16"/>
            <p:cNvSpPr/>
            <p:nvPr/>
          </p:nvSpPr>
          <p:spPr>
            <a:xfrm>
              <a:off x="1264937" y="4374995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8" name="Oval 17"/>
            <p:cNvSpPr/>
            <p:nvPr/>
          </p:nvSpPr>
          <p:spPr>
            <a:xfrm>
              <a:off x="1059187" y="4763117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9" name="Oval 18"/>
            <p:cNvSpPr/>
            <p:nvPr/>
          </p:nvSpPr>
          <p:spPr>
            <a:xfrm>
              <a:off x="1184921" y="4771895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0" name="Oval 19"/>
            <p:cNvSpPr/>
            <p:nvPr/>
          </p:nvSpPr>
          <p:spPr>
            <a:xfrm>
              <a:off x="1230640" y="3766512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1" name="Oval 20"/>
            <p:cNvSpPr/>
            <p:nvPr/>
          </p:nvSpPr>
          <p:spPr>
            <a:xfrm rot="662700">
              <a:off x="782655" y="4631595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3" name="Oval 22"/>
            <p:cNvSpPr/>
            <p:nvPr/>
          </p:nvSpPr>
          <p:spPr>
            <a:xfrm>
              <a:off x="948688" y="4280862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5" name="Oval 24"/>
            <p:cNvSpPr/>
            <p:nvPr/>
          </p:nvSpPr>
          <p:spPr>
            <a:xfrm>
              <a:off x="514443" y="4631802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406640" y="2221468"/>
            <a:ext cx="899160" cy="3051756"/>
            <a:chOff x="7406640" y="2221468"/>
            <a:chExt cx="899160" cy="3051756"/>
          </a:xfrm>
        </p:grpSpPr>
        <p:sp>
          <p:nvSpPr>
            <p:cNvPr id="7" name="TextBox 6"/>
            <p:cNvSpPr txBox="1"/>
            <p:nvPr/>
          </p:nvSpPr>
          <p:spPr>
            <a:xfrm>
              <a:off x="7543800" y="2221468"/>
              <a:ext cx="526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 smtClean="0"/>
                <a:t>CLC</a:t>
              </a:r>
              <a:endParaRPr lang="fr-CA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7406640" y="2808249"/>
              <a:ext cx="899160" cy="2464975"/>
              <a:chOff x="7406640" y="2808249"/>
              <a:chExt cx="899160" cy="2464975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7414259" y="4104671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7534273" y="4259113"/>
                <a:ext cx="45720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7629523" y="4335313"/>
                <a:ext cx="45720" cy="490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7722231" y="4259113"/>
                <a:ext cx="45720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8260081" y="4112196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7959728" y="4266638"/>
                <a:ext cx="45720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8054978" y="4342838"/>
                <a:ext cx="45720" cy="490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8147686" y="4266638"/>
                <a:ext cx="45720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7833362" y="4112196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7414259" y="4770399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7534273" y="4924841"/>
                <a:ext cx="45720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7629523" y="5001041"/>
                <a:ext cx="45720" cy="490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7722231" y="4924841"/>
                <a:ext cx="45720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8260081" y="4777924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7959728" y="4932366"/>
                <a:ext cx="45720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8054978" y="5008566"/>
                <a:ext cx="45720" cy="490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8147686" y="4932366"/>
                <a:ext cx="45720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7833362" y="4777924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7406640" y="2808249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7526654" y="2962691"/>
                <a:ext cx="45720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7621904" y="3038891"/>
                <a:ext cx="45720" cy="490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7714612" y="2962691"/>
                <a:ext cx="45720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8252462" y="2815774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7952109" y="2970216"/>
                <a:ext cx="45720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03" name="Oval 102"/>
              <p:cNvSpPr/>
              <p:nvPr/>
            </p:nvSpPr>
            <p:spPr>
              <a:xfrm>
                <a:off x="8047359" y="3046416"/>
                <a:ext cx="45720" cy="490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04" name="Oval 103"/>
              <p:cNvSpPr/>
              <p:nvPr/>
            </p:nvSpPr>
            <p:spPr>
              <a:xfrm>
                <a:off x="8140067" y="2970216"/>
                <a:ext cx="45720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05" name="Oval 104"/>
              <p:cNvSpPr/>
              <p:nvPr/>
            </p:nvSpPr>
            <p:spPr>
              <a:xfrm>
                <a:off x="7825743" y="2815774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7406640" y="3453711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7526654" y="3608153"/>
                <a:ext cx="45720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7621904" y="3684353"/>
                <a:ext cx="45720" cy="490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7714612" y="3608153"/>
                <a:ext cx="45720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8252462" y="3461236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7952109" y="3615678"/>
                <a:ext cx="45720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8047359" y="3691878"/>
                <a:ext cx="45720" cy="490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8140067" y="3615678"/>
                <a:ext cx="45720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7825743" y="3461236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2057400" y="3410505"/>
            <a:ext cx="4876800" cy="856133"/>
            <a:chOff x="2057400" y="3410505"/>
            <a:chExt cx="4876800" cy="856133"/>
          </a:xfrm>
        </p:grpSpPr>
        <p:sp>
          <p:nvSpPr>
            <p:cNvPr id="115" name="TextBox 114"/>
            <p:cNvSpPr txBox="1"/>
            <p:nvPr/>
          </p:nvSpPr>
          <p:spPr>
            <a:xfrm>
              <a:off x="2971191" y="3571832"/>
              <a:ext cx="235192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Chiral dopant</a:t>
              </a:r>
              <a:endParaRPr lang="fr-CA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Plus 115"/>
            <p:cNvSpPr/>
            <p:nvPr/>
          </p:nvSpPr>
          <p:spPr>
            <a:xfrm>
              <a:off x="2057400" y="3410505"/>
              <a:ext cx="762000" cy="856133"/>
            </a:xfrm>
            <a:prstGeom prst="mathPlus">
              <a:avLst>
                <a:gd name="adj1" fmla="val 1209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19" name="Right Arrow 118"/>
            <p:cNvSpPr/>
            <p:nvPr/>
          </p:nvSpPr>
          <p:spPr>
            <a:xfrm>
              <a:off x="5410200" y="3410505"/>
              <a:ext cx="1524000" cy="85613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26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Boundary conditions</a:t>
            </a:r>
            <a:endParaRPr lang="fr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884757" y="697567"/>
            <a:ext cx="2310017" cy="2743200"/>
            <a:chOff x="370287" y="2373967"/>
            <a:chExt cx="2310017" cy="2743200"/>
          </a:xfrm>
        </p:grpSpPr>
        <p:sp>
          <p:nvSpPr>
            <p:cNvPr id="5" name="TextBox 4"/>
            <p:cNvSpPr txBox="1"/>
            <p:nvPr/>
          </p:nvSpPr>
          <p:spPr>
            <a:xfrm>
              <a:off x="1883804" y="2734304"/>
              <a:ext cx="7965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 smtClean="0"/>
                <a:t>Strong</a:t>
              </a:r>
              <a:endParaRPr lang="fr-CA" dirty="0"/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370287" y="2373967"/>
              <a:ext cx="2239443" cy="2743200"/>
              <a:chOff x="226442" y="3196674"/>
              <a:chExt cx="2239443" cy="2743200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865685" y="3196674"/>
                <a:ext cx="1600200" cy="2743200"/>
              </a:xfrm>
              <a:prstGeom prst="rect">
                <a:avLst/>
              </a:prstGeom>
              <a:ln>
                <a:noFill/>
              </a:ln>
              <a:effectLst>
                <a:outerShdw blurRad="184150" dist="241300" dir="11520000" sx="110000" sy="110000" algn="ctr">
                  <a:srgbClr val="000000">
                    <a:alpha val="18000"/>
                  </a:srgbClr>
                </a:outerShdw>
              </a:effectLst>
              <a:scene3d>
                <a:camera prst="isometricOffAxis2Top"/>
                <a:lightRig rig="flood" dir="t">
                  <a:rot lat="0" lon="0" rev="13800000"/>
                </a:lightRig>
              </a:scene3d>
              <a:sp3d extrusionH="107950" prstMaterial="plastic">
                <a:bevelT w="82550" h="63500" prst="divot"/>
                <a:bevelB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5" name="Oval 24"/>
              <p:cNvSpPr/>
              <p:nvPr/>
            </p:nvSpPr>
            <p:spPr>
              <a:xfrm rot="232668">
                <a:off x="1039483" y="4410770"/>
                <a:ext cx="92964" cy="579589"/>
              </a:xfrm>
              <a:prstGeom prst="ellipse">
                <a:avLst/>
              </a:prstGeom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971579" y="4036219"/>
                <a:ext cx="92964" cy="579589"/>
              </a:xfrm>
              <a:prstGeom prst="ellipse">
                <a:avLst/>
              </a:prstGeom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7" name="Oval 26"/>
              <p:cNvSpPr/>
              <p:nvPr/>
            </p:nvSpPr>
            <p:spPr>
              <a:xfrm rot="21300076">
                <a:off x="1482161" y="3965348"/>
                <a:ext cx="92964" cy="579589"/>
              </a:xfrm>
              <a:prstGeom prst="ellipse">
                <a:avLst/>
              </a:prstGeom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8" name="Oval 27"/>
              <p:cNvSpPr/>
              <p:nvPr/>
            </p:nvSpPr>
            <p:spPr>
              <a:xfrm rot="21300076">
                <a:off x="1930074" y="4208717"/>
                <a:ext cx="92964" cy="579589"/>
              </a:xfrm>
              <a:prstGeom prst="ellipse">
                <a:avLst/>
              </a:prstGeom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1569150" y="4179095"/>
                <a:ext cx="92964" cy="579589"/>
              </a:xfrm>
              <a:prstGeom prst="ellipse">
                <a:avLst/>
              </a:prstGeom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1676400" y="4422964"/>
                <a:ext cx="92964" cy="579589"/>
              </a:xfrm>
              <a:prstGeom prst="ellipse">
                <a:avLst/>
              </a:prstGeom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1344956" y="4559683"/>
                <a:ext cx="92964" cy="579589"/>
              </a:xfrm>
              <a:prstGeom prst="ellipse">
                <a:avLst/>
              </a:prstGeom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41" name="Oval 40"/>
              <p:cNvSpPr/>
              <p:nvPr/>
            </p:nvSpPr>
            <p:spPr>
              <a:xfrm rot="21300076">
                <a:off x="2051530" y="4370455"/>
                <a:ext cx="92964" cy="579589"/>
              </a:xfrm>
              <a:prstGeom prst="ellipse">
                <a:avLst/>
              </a:prstGeom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1295400" y="4191000"/>
                <a:ext cx="92964" cy="579589"/>
              </a:xfrm>
              <a:prstGeom prst="ellipse">
                <a:avLst/>
              </a:prstGeom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1676400" y="4556216"/>
                <a:ext cx="92964" cy="579589"/>
              </a:xfrm>
              <a:prstGeom prst="ellipse">
                <a:avLst/>
              </a:prstGeom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1697732" y="3998123"/>
                <a:ext cx="92964" cy="579589"/>
              </a:xfrm>
              <a:prstGeom prst="ellipse">
                <a:avLst/>
              </a:prstGeom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2288373" y="4113858"/>
                <a:ext cx="92964" cy="579589"/>
              </a:xfrm>
              <a:prstGeom prst="ellipse">
                <a:avLst/>
              </a:prstGeom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46" name="Oval 45"/>
              <p:cNvSpPr/>
              <p:nvPr/>
            </p:nvSpPr>
            <p:spPr>
              <a:xfrm rot="21300076">
                <a:off x="948761" y="4294263"/>
                <a:ext cx="92964" cy="579589"/>
              </a:xfrm>
              <a:prstGeom prst="ellipse">
                <a:avLst/>
              </a:prstGeom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1613154" y="4310743"/>
                <a:ext cx="92964" cy="579589"/>
              </a:xfrm>
              <a:prstGeom prst="ellipse">
                <a:avLst/>
              </a:prstGeom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1278636" y="4430563"/>
                <a:ext cx="92964" cy="579589"/>
              </a:xfrm>
              <a:prstGeom prst="ellipse">
                <a:avLst/>
              </a:prstGeom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cxnSp>
            <p:nvCxnSpPr>
              <p:cNvPr id="50" name="Straight Arrow Connector 49"/>
              <p:cNvCxnSpPr/>
              <p:nvPr/>
            </p:nvCxnSpPr>
            <p:spPr>
              <a:xfrm flipH="1">
                <a:off x="494885" y="4175507"/>
                <a:ext cx="792000" cy="5040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 rot="19699576">
                <a:off x="226442" y="4015317"/>
                <a:ext cx="9140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 smtClean="0"/>
                  <a:t>rubbing</a:t>
                </a:r>
                <a:endParaRPr lang="fr-CA" dirty="0"/>
              </a:p>
            </p:txBody>
          </p:sp>
        </p:grpSp>
      </p:grpSp>
      <p:grpSp>
        <p:nvGrpSpPr>
          <p:cNvPr id="221" name="Group 220"/>
          <p:cNvGrpSpPr/>
          <p:nvPr/>
        </p:nvGrpSpPr>
        <p:grpSpPr>
          <a:xfrm>
            <a:off x="676046" y="3068302"/>
            <a:ext cx="2696340" cy="1257690"/>
            <a:chOff x="209234" y="1739211"/>
            <a:chExt cx="2696340" cy="1257690"/>
          </a:xfrm>
        </p:grpSpPr>
        <p:grpSp>
          <p:nvGrpSpPr>
            <p:cNvPr id="222" name="Group 221"/>
            <p:cNvGrpSpPr/>
            <p:nvPr/>
          </p:nvGrpSpPr>
          <p:grpSpPr>
            <a:xfrm>
              <a:off x="217189" y="1739211"/>
              <a:ext cx="2688385" cy="130800"/>
              <a:chOff x="76200" y="4648200"/>
              <a:chExt cx="2688385" cy="141514"/>
            </a:xfrm>
          </p:grpSpPr>
          <p:sp>
            <p:nvSpPr>
              <p:cNvPr id="246" name="Rectangle 245"/>
              <p:cNvSpPr/>
              <p:nvPr/>
            </p:nvSpPr>
            <p:spPr>
              <a:xfrm>
                <a:off x="92630" y="4648200"/>
                <a:ext cx="2664000" cy="10885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grpSp>
            <p:nvGrpSpPr>
              <p:cNvPr id="247" name="Group 246"/>
              <p:cNvGrpSpPr/>
              <p:nvPr/>
            </p:nvGrpSpPr>
            <p:grpSpPr>
              <a:xfrm>
                <a:off x="76200" y="4789714"/>
                <a:ext cx="2688385" cy="0"/>
                <a:chOff x="139942" y="4789714"/>
                <a:chExt cx="2688385" cy="0"/>
              </a:xfrm>
            </p:grpSpPr>
            <p:cxnSp>
              <p:nvCxnSpPr>
                <p:cNvPr id="248" name="Straight Connector 247"/>
                <p:cNvCxnSpPr/>
                <p:nvPr/>
              </p:nvCxnSpPr>
              <p:spPr>
                <a:xfrm>
                  <a:off x="139942" y="4789714"/>
                  <a:ext cx="1440000" cy="0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/>
                <p:cNvCxnSpPr/>
                <p:nvPr/>
              </p:nvCxnSpPr>
              <p:spPr>
                <a:xfrm>
                  <a:off x="1316327" y="4789714"/>
                  <a:ext cx="1512000" cy="0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23" name="Group 222"/>
            <p:cNvGrpSpPr/>
            <p:nvPr/>
          </p:nvGrpSpPr>
          <p:grpSpPr>
            <a:xfrm>
              <a:off x="209234" y="2868368"/>
              <a:ext cx="2688385" cy="128533"/>
              <a:chOff x="68245" y="5956938"/>
              <a:chExt cx="2688385" cy="139062"/>
            </a:xfrm>
          </p:grpSpPr>
          <p:sp>
            <p:nvSpPr>
              <p:cNvPr id="242" name="Rectangle 241"/>
              <p:cNvSpPr/>
              <p:nvPr/>
            </p:nvSpPr>
            <p:spPr>
              <a:xfrm>
                <a:off x="76200" y="5987144"/>
                <a:ext cx="2664000" cy="10885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grpSp>
            <p:nvGrpSpPr>
              <p:cNvPr id="243" name="Group 242"/>
              <p:cNvGrpSpPr/>
              <p:nvPr/>
            </p:nvGrpSpPr>
            <p:grpSpPr>
              <a:xfrm rot="10800000">
                <a:off x="68245" y="5956938"/>
                <a:ext cx="2688385" cy="0"/>
                <a:chOff x="139942" y="4789714"/>
                <a:chExt cx="2688385" cy="0"/>
              </a:xfrm>
            </p:grpSpPr>
            <p:cxnSp>
              <p:nvCxnSpPr>
                <p:cNvPr id="244" name="Straight Connector 243"/>
                <p:cNvCxnSpPr/>
                <p:nvPr/>
              </p:nvCxnSpPr>
              <p:spPr>
                <a:xfrm>
                  <a:off x="139942" y="4789714"/>
                  <a:ext cx="1440000" cy="0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Straight Connector 244"/>
                <p:cNvCxnSpPr/>
                <p:nvPr/>
              </p:nvCxnSpPr>
              <p:spPr>
                <a:xfrm>
                  <a:off x="1316327" y="4789714"/>
                  <a:ext cx="1512000" cy="0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24" name="Oval 223"/>
            <p:cNvSpPr/>
            <p:nvPr/>
          </p:nvSpPr>
          <p:spPr>
            <a:xfrm rot="6062700">
              <a:off x="2126713" y="2241814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25" name="Oval 224"/>
            <p:cNvSpPr/>
            <p:nvPr/>
          </p:nvSpPr>
          <p:spPr>
            <a:xfrm rot="5400000">
              <a:off x="647927" y="2171713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26" name="Oval 225"/>
            <p:cNvSpPr/>
            <p:nvPr/>
          </p:nvSpPr>
          <p:spPr>
            <a:xfrm rot="5400000">
              <a:off x="1542759" y="2272426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27" name="Oval 226"/>
            <p:cNvSpPr/>
            <p:nvPr/>
          </p:nvSpPr>
          <p:spPr>
            <a:xfrm rot="6062700">
              <a:off x="2560197" y="2225286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28" name="Oval 227"/>
            <p:cNvSpPr/>
            <p:nvPr/>
          </p:nvSpPr>
          <p:spPr>
            <a:xfrm rot="5400000">
              <a:off x="2374364" y="1783094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29" name="Oval 228"/>
            <p:cNvSpPr/>
            <p:nvPr/>
          </p:nvSpPr>
          <p:spPr>
            <a:xfrm rot="5400000">
              <a:off x="533627" y="1760233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30" name="Oval 229"/>
            <p:cNvSpPr/>
            <p:nvPr/>
          </p:nvSpPr>
          <p:spPr>
            <a:xfrm rot="5400000">
              <a:off x="1659249" y="1953972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31" name="Oval 230"/>
            <p:cNvSpPr/>
            <p:nvPr/>
          </p:nvSpPr>
          <p:spPr>
            <a:xfrm rot="5400000">
              <a:off x="2604959" y="1931112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32" name="Oval 231"/>
            <p:cNvSpPr/>
            <p:nvPr/>
          </p:nvSpPr>
          <p:spPr>
            <a:xfrm rot="5400000">
              <a:off x="1219428" y="1760233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33" name="Oval 232"/>
            <p:cNvSpPr/>
            <p:nvPr/>
          </p:nvSpPr>
          <p:spPr>
            <a:xfrm rot="5400000">
              <a:off x="1153340" y="2456308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34" name="Oval 233"/>
            <p:cNvSpPr/>
            <p:nvPr/>
          </p:nvSpPr>
          <p:spPr>
            <a:xfrm rot="5400000">
              <a:off x="826589" y="2348084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35" name="Oval 234"/>
            <p:cNvSpPr/>
            <p:nvPr/>
          </p:nvSpPr>
          <p:spPr>
            <a:xfrm rot="5400000">
              <a:off x="1790408" y="2485945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36" name="Oval 235"/>
            <p:cNvSpPr/>
            <p:nvPr/>
          </p:nvSpPr>
          <p:spPr>
            <a:xfrm rot="5400000">
              <a:off x="799808" y="1955070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37" name="Oval 236"/>
            <p:cNvSpPr/>
            <p:nvPr/>
          </p:nvSpPr>
          <p:spPr>
            <a:xfrm rot="6062700">
              <a:off x="533835" y="2484150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38" name="Oval 237"/>
            <p:cNvSpPr/>
            <p:nvPr/>
          </p:nvSpPr>
          <p:spPr>
            <a:xfrm rot="5400000">
              <a:off x="2154550" y="2052856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39" name="Oval 238"/>
            <p:cNvSpPr/>
            <p:nvPr/>
          </p:nvSpPr>
          <p:spPr>
            <a:xfrm rot="5400000">
              <a:off x="2525652" y="2508805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40" name="Oval 239"/>
            <p:cNvSpPr/>
            <p:nvPr/>
          </p:nvSpPr>
          <p:spPr>
            <a:xfrm rot="6062700">
              <a:off x="1410135" y="2124692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41" name="Oval 240"/>
            <p:cNvSpPr/>
            <p:nvPr/>
          </p:nvSpPr>
          <p:spPr>
            <a:xfrm rot="5400000">
              <a:off x="1805024" y="1760233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56460" y="4522752"/>
            <a:ext cx="2696340" cy="2028424"/>
            <a:chOff x="656460" y="4675152"/>
            <a:chExt cx="2696340" cy="2028424"/>
          </a:xfrm>
        </p:grpSpPr>
        <p:grpSp>
          <p:nvGrpSpPr>
            <p:cNvPr id="171" name="Group 170"/>
            <p:cNvGrpSpPr/>
            <p:nvPr/>
          </p:nvGrpSpPr>
          <p:grpSpPr>
            <a:xfrm>
              <a:off x="656460" y="5445886"/>
              <a:ext cx="2696340" cy="1257690"/>
              <a:chOff x="427860" y="4495800"/>
              <a:chExt cx="2696340" cy="1360714"/>
            </a:xfrm>
          </p:grpSpPr>
          <p:grpSp>
            <p:nvGrpSpPr>
              <p:cNvPr id="132" name="Group 131"/>
              <p:cNvGrpSpPr/>
              <p:nvPr/>
            </p:nvGrpSpPr>
            <p:grpSpPr>
              <a:xfrm>
                <a:off x="591004" y="4728753"/>
                <a:ext cx="2464975" cy="899161"/>
                <a:chOff x="231389" y="4968239"/>
                <a:chExt cx="2464975" cy="472441"/>
              </a:xfrm>
            </p:grpSpPr>
            <p:sp>
              <p:nvSpPr>
                <p:cNvPr id="86" name="Oval 85"/>
                <p:cNvSpPr/>
                <p:nvPr/>
              </p:nvSpPr>
              <p:spPr>
                <a:xfrm rot="5400000">
                  <a:off x="1129432" y="4751068"/>
                  <a:ext cx="45719" cy="4953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87" name="Oval 86"/>
                <p:cNvSpPr/>
                <p:nvPr/>
              </p:nvSpPr>
              <p:spPr>
                <a:xfrm rot="5400000">
                  <a:off x="1121907" y="5018000"/>
                  <a:ext cx="45720" cy="20146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88" name="Oval 87"/>
                <p:cNvSpPr/>
                <p:nvPr/>
              </p:nvSpPr>
              <p:spPr>
                <a:xfrm rot="5400000">
                  <a:off x="1121907" y="5189450"/>
                  <a:ext cx="45720" cy="4906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89" name="Oval 88"/>
                <p:cNvSpPr/>
                <p:nvPr/>
              </p:nvSpPr>
              <p:spPr>
                <a:xfrm rot="5400000">
                  <a:off x="1121907" y="5205958"/>
                  <a:ext cx="45720" cy="20146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94" name="Oval 93"/>
                <p:cNvSpPr/>
                <p:nvPr/>
              </p:nvSpPr>
              <p:spPr>
                <a:xfrm rot="5400000">
                  <a:off x="1121907" y="5170171"/>
                  <a:ext cx="45719" cy="4953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95" name="Oval 94"/>
                <p:cNvSpPr/>
                <p:nvPr/>
              </p:nvSpPr>
              <p:spPr>
                <a:xfrm rot="5400000">
                  <a:off x="463704" y="4751068"/>
                  <a:ext cx="45719" cy="4953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96" name="Oval 95"/>
                <p:cNvSpPr/>
                <p:nvPr/>
              </p:nvSpPr>
              <p:spPr>
                <a:xfrm rot="5400000">
                  <a:off x="456179" y="5018000"/>
                  <a:ext cx="45720" cy="20146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97" name="Oval 96"/>
                <p:cNvSpPr/>
                <p:nvPr/>
              </p:nvSpPr>
              <p:spPr>
                <a:xfrm rot="5400000">
                  <a:off x="456179" y="5189450"/>
                  <a:ext cx="45720" cy="4906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98" name="Oval 97"/>
                <p:cNvSpPr/>
                <p:nvPr/>
              </p:nvSpPr>
              <p:spPr>
                <a:xfrm rot="5400000">
                  <a:off x="456179" y="5205958"/>
                  <a:ext cx="45720" cy="20146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103" name="Oval 102"/>
                <p:cNvSpPr/>
                <p:nvPr/>
              </p:nvSpPr>
              <p:spPr>
                <a:xfrm rot="5400000">
                  <a:off x="456179" y="5170171"/>
                  <a:ext cx="45719" cy="4953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104" name="Oval 103"/>
                <p:cNvSpPr/>
                <p:nvPr/>
              </p:nvSpPr>
              <p:spPr>
                <a:xfrm rot="5400000">
                  <a:off x="2425854" y="4743449"/>
                  <a:ext cx="45719" cy="4953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105" name="Oval 104"/>
                <p:cNvSpPr/>
                <p:nvPr/>
              </p:nvSpPr>
              <p:spPr>
                <a:xfrm rot="5400000">
                  <a:off x="2418329" y="5010381"/>
                  <a:ext cx="45720" cy="20146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106" name="Oval 105"/>
                <p:cNvSpPr/>
                <p:nvPr/>
              </p:nvSpPr>
              <p:spPr>
                <a:xfrm rot="5400000">
                  <a:off x="2418329" y="5181831"/>
                  <a:ext cx="45720" cy="4906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107" name="Oval 106"/>
                <p:cNvSpPr/>
                <p:nvPr/>
              </p:nvSpPr>
              <p:spPr>
                <a:xfrm rot="5400000">
                  <a:off x="2418329" y="5198339"/>
                  <a:ext cx="45720" cy="20146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112" name="Oval 111"/>
                <p:cNvSpPr/>
                <p:nvPr/>
              </p:nvSpPr>
              <p:spPr>
                <a:xfrm rot="5400000">
                  <a:off x="2418329" y="5162552"/>
                  <a:ext cx="45719" cy="4953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113" name="Oval 112"/>
                <p:cNvSpPr/>
                <p:nvPr/>
              </p:nvSpPr>
              <p:spPr>
                <a:xfrm rot="5400000">
                  <a:off x="1780392" y="4743449"/>
                  <a:ext cx="45719" cy="4953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114" name="Oval 113"/>
                <p:cNvSpPr/>
                <p:nvPr/>
              </p:nvSpPr>
              <p:spPr>
                <a:xfrm rot="5400000">
                  <a:off x="1772867" y="5010381"/>
                  <a:ext cx="45720" cy="20146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115" name="Oval 114"/>
                <p:cNvSpPr/>
                <p:nvPr/>
              </p:nvSpPr>
              <p:spPr>
                <a:xfrm rot="5400000">
                  <a:off x="1772867" y="5181831"/>
                  <a:ext cx="45720" cy="4906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116" name="Oval 115"/>
                <p:cNvSpPr/>
                <p:nvPr/>
              </p:nvSpPr>
              <p:spPr>
                <a:xfrm rot="5400000">
                  <a:off x="1772867" y="5198339"/>
                  <a:ext cx="45720" cy="20146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121" name="Oval 120"/>
                <p:cNvSpPr/>
                <p:nvPr/>
              </p:nvSpPr>
              <p:spPr>
                <a:xfrm rot="5400000">
                  <a:off x="1772867" y="5162552"/>
                  <a:ext cx="45719" cy="4953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</p:grpSp>
          <p:grpSp>
            <p:nvGrpSpPr>
              <p:cNvPr id="130" name="Group 129"/>
              <p:cNvGrpSpPr/>
              <p:nvPr/>
            </p:nvGrpSpPr>
            <p:grpSpPr>
              <a:xfrm>
                <a:off x="435815" y="4495800"/>
                <a:ext cx="2688385" cy="141514"/>
                <a:chOff x="76200" y="4648200"/>
                <a:chExt cx="2688385" cy="141514"/>
              </a:xfrm>
            </p:grpSpPr>
            <p:sp>
              <p:nvSpPr>
                <p:cNvPr id="83" name="Rectangle 82"/>
                <p:cNvSpPr/>
                <p:nvPr/>
              </p:nvSpPr>
              <p:spPr>
                <a:xfrm>
                  <a:off x="92630" y="4648200"/>
                  <a:ext cx="2664000" cy="10885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grpSp>
              <p:nvGrpSpPr>
                <p:cNvPr id="126" name="Group 125"/>
                <p:cNvGrpSpPr/>
                <p:nvPr/>
              </p:nvGrpSpPr>
              <p:grpSpPr>
                <a:xfrm>
                  <a:off x="76200" y="4789714"/>
                  <a:ext cx="2688385" cy="0"/>
                  <a:chOff x="139942" y="4789714"/>
                  <a:chExt cx="2688385" cy="0"/>
                </a:xfrm>
              </p:grpSpPr>
              <p:cxnSp>
                <p:nvCxnSpPr>
                  <p:cNvPr id="124" name="Straight Connector 123"/>
                  <p:cNvCxnSpPr/>
                  <p:nvPr/>
                </p:nvCxnSpPr>
                <p:spPr>
                  <a:xfrm>
                    <a:off x="139942" y="4789714"/>
                    <a:ext cx="144000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" name="Straight Connector 124"/>
                  <p:cNvCxnSpPr/>
                  <p:nvPr/>
                </p:nvCxnSpPr>
                <p:spPr>
                  <a:xfrm>
                    <a:off x="1316327" y="4789714"/>
                    <a:ext cx="151200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31" name="Group 130"/>
              <p:cNvGrpSpPr/>
              <p:nvPr/>
            </p:nvGrpSpPr>
            <p:grpSpPr>
              <a:xfrm>
                <a:off x="427860" y="5717452"/>
                <a:ext cx="2688385" cy="139062"/>
                <a:chOff x="68245" y="5956938"/>
                <a:chExt cx="2688385" cy="139062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76200" y="5987144"/>
                  <a:ext cx="2664000" cy="10885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grpSp>
              <p:nvGrpSpPr>
                <p:cNvPr id="127" name="Group 126"/>
                <p:cNvGrpSpPr/>
                <p:nvPr/>
              </p:nvGrpSpPr>
              <p:grpSpPr>
                <a:xfrm rot="10800000">
                  <a:off x="68245" y="5956938"/>
                  <a:ext cx="2688385" cy="0"/>
                  <a:chOff x="139942" y="4789714"/>
                  <a:chExt cx="2688385" cy="0"/>
                </a:xfrm>
              </p:grpSpPr>
              <p:cxnSp>
                <p:nvCxnSpPr>
                  <p:cNvPr id="128" name="Straight Connector 127"/>
                  <p:cNvCxnSpPr/>
                  <p:nvPr/>
                </p:nvCxnSpPr>
                <p:spPr>
                  <a:xfrm>
                    <a:off x="139942" y="4789714"/>
                    <a:ext cx="144000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" name="Straight Connector 128"/>
                  <p:cNvCxnSpPr/>
                  <p:nvPr/>
                </p:nvCxnSpPr>
                <p:spPr>
                  <a:xfrm>
                    <a:off x="1316327" y="4789714"/>
                    <a:ext cx="151200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7" name="TextBox 6"/>
            <p:cNvSpPr txBox="1"/>
            <p:nvPr/>
          </p:nvSpPr>
          <p:spPr>
            <a:xfrm>
              <a:off x="1678305" y="4757839"/>
              <a:ext cx="15860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Chiral dopant</a:t>
              </a:r>
              <a:endParaRPr lang="fr-CA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Plus 7"/>
            <p:cNvSpPr/>
            <p:nvPr/>
          </p:nvSpPr>
          <p:spPr>
            <a:xfrm>
              <a:off x="990600" y="4675152"/>
              <a:ext cx="540461" cy="582648"/>
            </a:xfrm>
            <a:prstGeom prst="mathPlus">
              <a:avLst>
                <a:gd name="adj1" fmla="val 11784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775085" y="685800"/>
            <a:ext cx="2706515" cy="5867400"/>
            <a:chOff x="5775085" y="838200"/>
            <a:chExt cx="2706515" cy="5867400"/>
          </a:xfrm>
        </p:grpSpPr>
        <p:grpSp>
          <p:nvGrpSpPr>
            <p:cNvPr id="11" name="Group 10"/>
            <p:cNvGrpSpPr/>
            <p:nvPr/>
          </p:nvGrpSpPr>
          <p:grpSpPr>
            <a:xfrm>
              <a:off x="5775085" y="838200"/>
              <a:ext cx="2706515" cy="5867400"/>
              <a:chOff x="5775085" y="838200"/>
              <a:chExt cx="2706515" cy="5867400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7179454" y="1210304"/>
                <a:ext cx="7116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 smtClean="0"/>
                  <a:t>Weak</a:t>
                </a:r>
                <a:endParaRPr lang="fr-CA" dirty="0"/>
              </a:p>
            </p:txBody>
          </p:sp>
          <p:grpSp>
            <p:nvGrpSpPr>
              <p:cNvPr id="80" name="Group 79"/>
              <p:cNvGrpSpPr/>
              <p:nvPr/>
            </p:nvGrpSpPr>
            <p:grpSpPr>
              <a:xfrm>
                <a:off x="6324600" y="838200"/>
                <a:ext cx="1600200" cy="2743200"/>
                <a:chOff x="6248400" y="3032052"/>
                <a:chExt cx="1600200" cy="2743200"/>
              </a:xfrm>
            </p:grpSpPr>
            <p:sp>
              <p:nvSpPr>
                <p:cNvPr id="52" name="Rectangle 51"/>
                <p:cNvSpPr/>
                <p:nvPr/>
              </p:nvSpPr>
              <p:spPr>
                <a:xfrm>
                  <a:off x="6248400" y="3032052"/>
                  <a:ext cx="1600200" cy="2743200"/>
                </a:xfrm>
                <a:prstGeom prst="rect">
                  <a:avLst/>
                </a:prstGeom>
                <a:ln>
                  <a:noFill/>
                </a:ln>
                <a:effectLst>
                  <a:outerShdw blurRad="184150" dist="241300" dir="11520000" sx="110000" sy="110000" algn="ctr">
                    <a:srgbClr val="000000">
                      <a:alpha val="18000"/>
                    </a:srgbClr>
                  </a:outerShdw>
                </a:effectLst>
                <a:scene3d>
                  <a:camera prst="isometricOffAxis2Top"/>
                  <a:lightRig rig="flood" dir="t">
                    <a:rot lat="0" lon="0" rev="13800000"/>
                  </a:lightRig>
                </a:scene3d>
                <a:sp3d extrusionH="107950" prstMaterial="plastic">
                  <a:bevelT w="82550" h="63500" prst="divot"/>
                  <a:bevelB/>
                </a:sp3d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70" name="Oval 69"/>
                <p:cNvSpPr/>
                <p:nvPr/>
              </p:nvSpPr>
              <p:spPr>
                <a:xfrm rot="19478845">
                  <a:off x="6344309" y="4162311"/>
                  <a:ext cx="100642" cy="626979"/>
                </a:xfrm>
                <a:prstGeom prst="ellipse">
                  <a:avLst/>
                </a:prstGeom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scene3d>
                  <a:camera prst="isometricOffAxis2Top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71" name="Oval 70"/>
                <p:cNvSpPr/>
                <p:nvPr/>
              </p:nvSpPr>
              <p:spPr>
                <a:xfrm rot="9468444">
                  <a:off x="7328474" y="3949237"/>
                  <a:ext cx="100642" cy="626979"/>
                </a:xfrm>
                <a:prstGeom prst="ellipse">
                  <a:avLst/>
                </a:prstGeom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scene3d>
                  <a:camera prst="isometricOffAxis2Top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72" name="Oval 71"/>
                <p:cNvSpPr/>
                <p:nvPr/>
              </p:nvSpPr>
              <p:spPr>
                <a:xfrm rot="7153857">
                  <a:off x="6921016" y="3838291"/>
                  <a:ext cx="100642" cy="626979"/>
                </a:xfrm>
                <a:prstGeom prst="ellipse">
                  <a:avLst/>
                </a:prstGeom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scene3d>
                  <a:camera prst="isometricOffAxis2Top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73" name="Oval 72"/>
                <p:cNvSpPr/>
                <p:nvPr/>
              </p:nvSpPr>
              <p:spPr>
                <a:xfrm>
                  <a:off x="7693252" y="3865605"/>
                  <a:ext cx="100642" cy="626979"/>
                </a:xfrm>
                <a:prstGeom prst="ellipse">
                  <a:avLst/>
                </a:prstGeom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scene3d>
                  <a:camera prst="isometricOffAxis2Top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74" name="Oval 73"/>
                <p:cNvSpPr/>
                <p:nvPr/>
              </p:nvSpPr>
              <p:spPr>
                <a:xfrm rot="3637863">
                  <a:off x="6928839" y="4132138"/>
                  <a:ext cx="79452" cy="576265"/>
                </a:xfrm>
                <a:prstGeom prst="ellipse">
                  <a:avLst/>
                </a:prstGeom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scene3d>
                  <a:camera prst="isometricOffAxis2Top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75" name="Oval 74"/>
                <p:cNvSpPr/>
                <p:nvPr/>
              </p:nvSpPr>
              <p:spPr>
                <a:xfrm rot="10401301">
                  <a:off x="6645219" y="4042318"/>
                  <a:ext cx="100642" cy="626979"/>
                </a:xfrm>
                <a:prstGeom prst="ellipse">
                  <a:avLst/>
                </a:prstGeom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scene3d>
                  <a:camera prst="isometricOffAxis2Top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76" name="Oval 75"/>
                <p:cNvSpPr/>
                <p:nvPr/>
              </p:nvSpPr>
              <p:spPr>
                <a:xfrm rot="5675481">
                  <a:off x="7095346" y="3903404"/>
                  <a:ext cx="79453" cy="576262"/>
                </a:xfrm>
                <a:prstGeom prst="ellipse">
                  <a:avLst/>
                </a:prstGeom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scene3d>
                  <a:camera prst="isometricOffAxis2Top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77" name="Oval 76"/>
                <p:cNvSpPr/>
                <p:nvPr/>
              </p:nvSpPr>
              <p:spPr>
                <a:xfrm rot="20380023">
                  <a:off x="6765675" y="4297589"/>
                  <a:ext cx="100642" cy="626979"/>
                </a:xfrm>
                <a:prstGeom prst="ellipse">
                  <a:avLst/>
                </a:prstGeom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scene3d>
                  <a:camera prst="isometricOffAxis2Top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sp>
              <p:nvSpPr>
                <p:cNvPr id="78" name="Oval 77"/>
                <p:cNvSpPr/>
                <p:nvPr/>
              </p:nvSpPr>
              <p:spPr>
                <a:xfrm rot="4539041">
                  <a:off x="7215085" y="4250173"/>
                  <a:ext cx="79453" cy="576262"/>
                </a:xfrm>
                <a:prstGeom prst="ellipse">
                  <a:avLst/>
                </a:prstGeom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scene3d>
                  <a:camera prst="isometricOffAxis2Top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</p:grpSp>
          <p:sp>
            <p:nvSpPr>
              <p:cNvPr id="134" name="Oval 133"/>
              <p:cNvSpPr/>
              <p:nvPr/>
            </p:nvSpPr>
            <p:spPr>
              <a:xfrm rot="5400000">
                <a:off x="6807670" y="5487257"/>
                <a:ext cx="87013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35" name="Oval 134"/>
              <p:cNvSpPr/>
              <p:nvPr/>
            </p:nvSpPr>
            <p:spPr>
              <a:xfrm rot="5400000">
                <a:off x="6815384" y="5882638"/>
                <a:ext cx="87015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36" name="Oval 135"/>
              <p:cNvSpPr/>
              <p:nvPr/>
            </p:nvSpPr>
            <p:spPr>
              <a:xfrm rot="5400000">
                <a:off x="6807764" y="6227672"/>
                <a:ext cx="87015" cy="490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37" name="Oval 136"/>
              <p:cNvSpPr/>
              <p:nvPr/>
            </p:nvSpPr>
            <p:spPr>
              <a:xfrm rot="5400000">
                <a:off x="6807764" y="6347998"/>
                <a:ext cx="87015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39" name="Oval 138"/>
              <p:cNvSpPr/>
              <p:nvPr/>
            </p:nvSpPr>
            <p:spPr>
              <a:xfrm rot="5400000">
                <a:off x="6141942" y="5487257"/>
                <a:ext cx="87013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40" name="Oval 139"/>
              <p:cNvSpPr/>
              <p:nvPr/>
            </p:nvSpPr>
            <p:spPr>
              <a:xfrm rot="5400000">
                <a:off x="6134416" y="5830691"/>
                <a:ext cx="87015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41" name="Oval 140"/>
              <p:cNvSpPr/>
              <p:nvPr/>
            </p:nvSpPr>
            <p:spPr>
              <a:xfrm rot="5400000">
                <a:off x="6134416" y="6106986"/>
                <a:ext cx="87015" cy="539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42" name="Oval 141"/>
              <p:cNvSpPr/>
              <p:nvPr/>
            </p:nvSpPr>
            <p:spPr>
              <a:xfrm rot="5400000">
                <a:off x="6134416" y="6199050"/>
                <a:ext cx="87015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44" name="Oval 143"/>
              <p:cNvSpPr/>
              <p:nvPr/>
            </p:nvSpPr>
            <p:spPr>
              <a:xfrm rot="5400000">
                <a:off x="8104092" y="5472757"/>
                <a:ext cx="87013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45" name="Oval 144"/>
              <p:cNvSpPr/>
              <p:nvPr/>
            </p:nvSpPr>
            <p:spPr>
              <a:xfrm rot="5400000">
                <a:off x="8096566" y="5985434"/>
                <a:ext cx="87015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46" name="Oval 145"/>
              <p:cNvSpPr/>
              <p:nvPr/>
            </p:nvSpPr>
            <p:spPr>
              <a:xfrm rot="5400000">
                <a:off x="8096566" y="6412768"/>
                <a:ext cx="87015" cy="490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49" name="Oval 148"/>
              <p:cNvSpPr/>
              <p:nvPr/>
            </p:nvSpPr>
            <p:spPr>
              <a:xfrm rot="5400000">
                <a:off x="7458630" y="5631507"/>
                <a:ext cx="87013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50" name="Oval 149"/>
              <p:cNvSpPr/>
              <p:nvPr/>
            </p:nvSpPr>
            <p:spPr>
              <a:xfrm rot="5400000">
                <a:off x="7451104" y="5948419"/>
                <a:ext cx="87015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51" name="Oval 150"/>
              <p:cNvSpPr/>
              <p:nvPr/>
            </p:nvSpPr>
            <p:spPr>
              <a:xfrm rot="5400000">
                <a:off x="7451104" y="6161451"/>
                <a:ext cx="87015" cy="490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52" name="Oval 151"/>
              <p:cNvSpPr/>
              <p:nvPr/>
            </p:nvSpPr>
            <p:spPr>
              <a:xfrm rot="5400000">
                <a:off x="7451104" y="6221055"/>
                <a:ext cx="87015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55" name="Rectangle 154"/>
              <p:cNvSpPr/>
              <p:nvPr/>
            </p:nvSpPr>
            <p:spPr>
              <a:xfrm>
                <a:off x="5791515" y="5443946"/>
                <a:ext cx="2664000" cy="10885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cxnSp>
            <p:nvCxnSpPr>
              <p:cNvPr id="157" name="Straight Connector 156"/>
              <p:cNvCxnSpPr/>
              <p:nvPr/>
            </p:nvCxnSpPr>
            <p:spPr>
              <a:xfrm>
                <a:off x="5790325" y="5585460"/>
                <a:ext cx="2664000" cy="0"/>
              </a:xfrm>
              <a:prstGeom prst="line">
                <a:avLst/>
              </a:prstGeom>
              <a:ln w="57150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0" name="Rectangle 159"/>
              <p:cNvSpPr/>
              <p:nvPr/>
            </p:nvSpPr>
            <p:spPr>
              <a:xfrm>
                <a:off x="5775085" y="6596744"/>
                <a:ext cx="2664000" cy="10885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cxnSp>
            <p:nvCxnSpPr>
              <p:cNvPr id="164" name="Straight Connector 163"/>
              <p:cNvCxnSpPr/>
              <p:nvPr/>
            </p:nvCxnSpPr>
            <p:spPr>
              <a:xfrm>
                <a:off x="5783873" y="6576059"/>
                <a:ext cx="2664000" cy="0"/>
              </a:xfrm>
              <a:prstGeom prst="line">
                <a:avLst/>
              </a:prstGeom>
              <a:ln w="57150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5" name="Oval 164"/>
              <p:cNvSpPr/>
              <p:nvPr/>
            </p:nvSpPr>
            <p:spPr>
              <a:xfrm rot="5400000">
                <a:off x="6134416" y="6226896"/>
                <a:ext cx="87013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66" name="Oval 165"/>
              <p:cNvSpPr/>
              <p:nvPr/>
            </p:nvSpPr>
            <p:spPr>
              <a:xfrm rot="5400000">
                <a:off x="7458630" y="6216323"/>
                <a:ext cx="87013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67" name="Oval 166"/>
              <p:cNvSpPr/>
              <p:nvPr/>
            </p:nvSpPr>
            <p:spPr>
              <a:xfrm rot="5400000">
                <a:off x="7435229" y="5618403"/>
                <a:ext cx="87015" cy="2014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grpSp>
            <p:nvGrpSpPr>
              <p:cNvPr id="251" name="Group 250"/>
              <p:cNvGrpSpPr/>
              <p:nvPr/>
            </p:nvGrpSpPr>
            <p:grpSpPr>
              <a:xfrm>
                <a:off x="5806320" y="3272229"/>
                <a:ext cx="2675280" cy="130800"/>
                <a:chOff x="92630" y="4648200"/>
                <a:chExt cx="2675280" cy="141514"/>
              </a:xfrm>
            </p:grpSpPr>
            <p:sp>
              <p:nvSpPr>
                <p:cNvPr id="275" name="Rectangle 274"/>
                <p:cNvSpPr/>
                <p:nvPr/>
              </p:nvSpPr>
              <p:spPr>
                <a:xfrm>
                  <a:off x="92630" y="4648200"/>
                  <a:ext cx="2664000" cy="10885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cxnSp>
              <p:nvCxnSpPr>
                <p:cNvPr id="278" name="Straight Connector 277"/>
                <p:cNvCxnSpPr/>
                <p:nvPr/>
              </p:nvCxnSpPr>
              <p:spPr>
                <a:xfrm>
                  <a:off x="103910" y="4789714"/>
                  <a:ext cx="2664000" cy="0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2" name="Group 251"/>
              <p:cNvGrpSpPr/>
              <p:nvPr/>
            </p:nvGrpSpPr>
            <p:grpSpPr>
              <a:xfrm>
                <a:off x="5789890" y="4401386"/>
                <a:ext cx="2668310" cy="128533"/>
                <a:chOff x="76200" y="5956938"/>
                <a:chExt cx="2668310" cy="139062"/>
              </a:xfrm>
            </p:grpSpPr>
            <p:sp>
              <p:nvSpPr>
                <p:cNvPr id="271" name="Rectangle 270"/>
                <p:cNvSpPr/>
                <p:nvPr/>
              </p:nvSpPr>
              <p:spPr>
                <a:xfrm>
                  <a:off x="76200" y="5987144"/>
                  <a:ext cx="2664000" cy="10885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cxnSp>
              <p:nvCxnSpPr>
                <p:cNvPr id="274" name="Straight Connector 273"/>
                <p:cNvCxnSpPr/>
                <p:nvPr/>
              </p:nvCxnSpPr>
              <p:spPr>
                <a:xfrm rot="10800000">
                  <a:off x="80510" y="5956938"/>
                  <a:ext cx="2664000" cy="0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3" name="Oval 252"/>
              <p:cNvSpPr/>
              <p:nvPr/>
            </p:nvSpPr>
            <p:spPr>
              <a:xfrm rot="6062700">
                <a:off x="7836477" y="3941236"/>
                <a:ext cx="45719" cy="216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54" name="Oval 253"/>
              <p:cNvSpPr/>
              <p:nvPr/>
            </p:nvSpPr>
            <p:spPr>
              <a:xfrm rot="5400000">
                <a:off x="6270278" y="3754381"/>
                <a:ext cx="45719" cy="396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55" name="Oval 254"/>
              <p:cNvSpPr/>
              <p:nvPr/>
            </p:nvSpPr>
            <p:spPr>
              <a:xfrm rot="5400000">
                <a:off x="6975328" y="3808952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56" name="Oval 255"/>
              <p:cNvSpPr/>
              <p:nvPr/>
            </p:nvSpPr>
            <p:spPr>
              <a:xfrm rot="6062700">
                <a:off x="8132898" y="3758304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57" name="Oval 256"/>
              <p:cNvSpPr/>
              <p:nvPr/>
            </p:nvSpPr>
            <p:spPr>
              <a:xfrm rot="5400000">
                <a:off x="7947065" y="3316112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58" name="Oval 257"/>
              <p:cNvSpPr/>
              <p:nvPr/>
            </p:nvSpPr>
            <p:spPr>
              <a:xfrm rot="5400000">
                <a:off x="6155978" y="3342901"/>
                <a:ext cx="45719" cy="396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59" name="Oval 258"/>
              <p:cNvSpPr/>
              <p:nvPr/>
            </p:nvSpPr>
            <p:spPr>
              <a:xfrm rot="5400000">
                <a:off x="7486330" y="3605084"/>
                <a:ext cx="45719" cy="216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60" name="Oval 259"/>
              <p:cNvSpPr/>
              <p:nvPr/>
            </p:nvSpPr>
            <p:spPr>
              <a:xfrm rot="5400000">
                <a:off x="8177660" y="3464130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61" name="Oval 260"/>
              <p:cNvSpPr/>
              <p:nvPr/>
            </p:nvSpPr>
            <p:spPr>
              <a:xfrm rot="5400000">
                <a:off x="6792129" y="3293251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62" name="Oval 261"/>
              <p:cNvSpPr/>
              <p:nvPr/>
            </p:nvSpPr>
            <p:spPr>
              <a:xfrm rot="5400000">
                <a:off x="6803878" y="4035522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63" name="Oval 262"/>
              <p:cNvSpPr/>
              <p:nvPr/>
            </p:nvSpPr>
            <p:spPr>
              <a:xfrm rot="5400000">
                <a:off x="6448940" y="3930752"/>
                <a:ext cx="45719" cy="396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64" name="Oval 263"/>
              <p:cNvSpPr/>
              <p:nvPr/>
            </p:nvSpPr>
            <p:spPr>
              <a:xfrm rot="5400000">
                <a:off x="7075170" y="3914354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65" name="Oval 264"/>
              <p:cNvSpPr/>
              <p:nvPr/>
            </p:nvSpPr>
            <p:spPr>
              <a:xfrm rot="5400000">
                <a:off x="6194941" y="3537738"/>
                <a:ext cx="45719" cy="396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66" name="Oval 265"/>
              <p:cNvSpPr/>
              <p:nvPr/>
            </p:nvSpPr>
            <p:spPr>
              <a:xfrm rot="6062700">
                <a:off x="6155267" y="4076329"/>
                <a:ext cx="45719" cy="396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67" name="Oval 266"/>
              <p:cNvSpPr/>
              <p:nvPr/>
            </p:nvSpPr>
            <p:spPr>
              <a:xfrm rot="5400000">
                <a:off x="7866901" y="3725524"/>
                <a:ext cx="45719" cy="216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68" name="Oval 267"/>
              <p:cNvSpPr/>
              <p:nvPr/>
            </p:nvSpPr>
            <p:spPr>
              <a:xfrm rot="5400000">
                <a:off x="8098353" y="4041823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69" name="Oval 268"/>
              <p:cNvSpPr/>
              <p:nvPr/>
            </p:nvSpPr>
            <p:spPr>
              <a:xfrm rot="6062700">
                <a:off x="6845571" y="3653204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70" name="Oval 269"/>
              <p:cNvSpPr/>
              <p:nvPr/>
            </p:nvSpPr>
            <p:spPr>
              <a:xfrm rot="5400000">
                <a:off x="7517375" y="3432901"/>
                <a:ext cx="45719" cy="216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79" name="Oval 278"/>
              <p:cNvSpPr/>
              <p:nvPr/>
            </p:nvSpPr>
            <p:spPr>
              <a:xfrm rot="5400000">
                <a:off x="6792128" y="3481183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80" name="Oval 279"/>
              <p:cNvSpPr/>
              <p:nvPr/>
            </p:nvSpPr>
            <p:spPr>
              <a:xfrm rot="6062700">
                <a:off x="5996941" y="3870384"/>
                <a:ext cx="45719" cy="396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81" name="Oval 280"/>
              <p:cNvSpPr/>
              <p:nvPr/>
            </p:nvSpPr>
            <p:spPr>
              <a:xfrm rot="5400000">
                <a:off x="7471751" y="3753687"/>
                <a:ext cx="45719" cy="216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82" name="Oval 281"/>
              <p:cNvSpPr/>
              <p:nvPr/>
            </p:nvSpPr>
            <p:spPr>
              <a:xfrm rot="5400000">
                <a:off x="7486329" y="3925742"/>
                <a:ext cx="45719" cy="216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83" name="Oval 282"/>
              <p:cNvSpPr/>
              <p:nvPr/>
            </p:nvSpPr>
            <p:spPr>
              <a:xfrm rot="5400000">
                <a:off x="7579751" y="4031144"/>
                <a:ext cx="45719" cy="216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84" name="Oval 283"/>
              <p:cNvSpPr/>
              <p:nvPr/>
            </p:nvSpPr>
            <p:spPr>
              <a:xfrm rot="5400000">
                <a:off x="7555218" y="4179552"/>
                <a:ext cx="45719" cy="216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85" name="Oval 284"/>
              <p:cNvSpPr/>
              <p:nvPr/>
            </p:nvSpPr>
            <p:spPr>
              <a:xfrm rot="5400000">
                <a:off x="7226620" y="3496260"/>
                <a:ext cx="45719" cy="216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286" name="Oval 285"/>
              <p:cNvSpPr/>
              <p:nvPr/>
            </p:nvSpPr>
            <p:spPr>
              <a:xfrm rot="5400000">
                <a:off x="7263018" y="3696747"/>
                <a:ext cx="45719" cy="216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</p:grpSp>
        <p:sp>
          <p:nvSpPr>
            <p:cNvPr id="287" name="TextBox 286"/>
            <p:cNvSpPr txBox="1"/>
            <p:nvPr/>
          </p:nvSpPr>
          <p:spPr>
            <a:xfrm>
              <a:off x="6707505" y="4757839"/>
              <a:ext cx="15860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Chiral dopant</a:t>
              </a:r>
              <a:endParaRPr lang="fr-CA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8" name="Plus 287"/>
            <p:cNvSpPr/>
            <p:nvPr/>
          </p:nvSpPr>
          <p:spPr>
            <a:xfrm>
              <a:off x="6019800" y="4675152"/>
              <a:ext cx="540461" cy="582648"/>
            </a:xfrm>
            <a:prstGeom prst="mathPlus">
              <a:avLst>
                <a:gd name="adj1" fmla="val 11784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2039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160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Chiral droplet in NLC</a:t>
            </a:r>
            <a:endParaRPr lang="fr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0" name="Group 119"/>
          <p:cNvGrpSpPr/>
          <p:nvPr/>
        </p:nvGrpSpPr>
        <p:grpSpPr>
          <a:xfrm>
            <a:off x="435154" y="1510363"/>
            <a:ext cx="2696340" cy="1257690"/>
            <a:chOff x="209234" y="1739211"/>
            <a:chExt cx="2696340" cy="1257690"/>
          </a:xfrm>
        </p:grpSpPr>
        <p:grpSp>
          <p:nvGrpSpPr>
            <p:cNvPr id="7" name="Group 6"/>
            <p:cNvGrpSpPr/>
            <p:nvPr/>
          </p:nvGrpSpPr>
          <p:grpSpPr>
            <a:xfrm>
              <a:off x="217189" y="1739211"/>
              <a:ext cx="2688385" cy="130800"/>
              <a:chOff x="76200" y="4648200"/>
              <a:chExt cx="2688385" cy="141514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92630" y="4648200"/>
                <a:ext cx="2664000" cy="10885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76200" y="4789714"/>
                <a:ext cx="2688385" cy="0"/>
                <a:chOff x="139942" y="4789714"/>
                <a:chExt cx="2688385" cy="0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>
                  <a:off x="139942" y="4789714"/>
                  <a:ext cx="1440000" cy="0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1316327" y="4789714"/>
                  <a:ext cx="1512000" cy="0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" name="Group 7"/>
            <p:cNvGrpSpPr/>
            <p:nvPr/>
          </p:nvGrpSpPr>
          <p:grpSpPr>
            <a:xfrm>
              <a:off x="209234" y="2868368"/>
              <a:ext cx="2688385" cy="128533"/>
              <a:chOff x="68245" y="5956938"/>
              <a:chExt cx="2688385" cy="139062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76200" y="5987144"/>
                <a:ext cx="2664000" cy="10885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 rot="10800000">
                <a:off x="68245" y="5956938"/>
                <a:ext cx="2688385" cy="0"/>
                <a:chOff x="139942" y="4789714"/>
                <a:chExt cx="2688385" cy="0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139942" y="4789714"/>
                  <a:ext cx="1440000" cy="0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1316327" y="4789714"/>
                  <a:ext cx="1512000" cy="0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0" name="Oval 39"/>
            <p:cNvSpPr/>
            <p:nvPr/>
          </p:nvSpPr>
          <p:spPr>
            <a:xfrm rot="6062700">
              <a:off x="2126713" y="2241814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1" name="Oval 40"/>
            <p:cNvSpPr/>
            <p:nvPr/>
          </p:nvSpPr>
          <p:spPr>
            <a:xfrm rot="5400000">
              <a:off x="647927" y="2171713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2" name="Oval 41"/>
            <p:cNvSpPr/>
            <p:nvPr/>
          </p:nvSpPr>
          <p:spPr>
            <a:xfrm rot="5400000">
              <a:off x="1542759" y="2272426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3" name="Oval 42"/>
            <p:cNvSpPr/>
            <p:nvPr/>
          </p:nvSpPr>
          <p:spPr>
            <a:xfrm rot="6062700">
              <a:off x="2560197" y="2225286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4" name="Oval 43"/>
            <p:cNvSpPr/>
            <p:nvPr/>
          </p:nvSpPr>
          <p:spPr>
            <a:xfrm rot="5400000">
              <a:off x="2374364" y="1783094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5" name="Oval 44"/>
            <p:cNvSpPr/>
            <p:nvPr/>
          </p:nvSpPr>
          <p:spPr>
            <a:xfrm rot="5400000">
              <a:off x="533627" y="1760233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6" name="Oval 45"/>
            <p:cNvSpPr/>
            <p:nvPr/>
          </p:nvSpPr>
          <p:spPr>
            <a:xfrm rot="5400000">
              <a:off x="1659249" y="1953972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7" name="Oval 46"/>
            <p:cNvSpPr/>
            <p:nvPr/>
          </p:nvSpPr>
          <p:spPr>
            <a:xfrm rot="5400000">
              <a:off x="2604959" y="1931112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8" name="Oval 47"/>
            <p:cNvSpPr/>
            <p:nvPr/>
          </p:nvSpPr>
          <p:spPr>
            <a:xfrm rot="5400000">
              <a:off x="1219428" y="1760233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9" name="Oval 48"/>
            <p:cNvSpPr/>
            <p:nvPr/>
          </p:nvSpPr>
          <p:spPr>
            <a:xfrm rot="5400000">
              <a:off x="1153340" y="2456308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50" name="Oval 49"/>
            <p:cNvSpPr/>
            <p:nvPr/>
          </p:nvSpPr>
          <p:spPr>
            <a:xfrm rot="5400000">
              <a:off x="826589" y="2348084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51" name="Oval 50"/>
            <p:cNvSpPr/>
            <p:nvPr/>
          </p:nvSpPr>
          <p:spPr>
            <a:xfrm rot="5400000">
              <a:off x="1790408" y="2485945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52" name="Oval 51"/>
            <p:cNvSpPr/>
            <p:nvPr/>
          </p:nvSpPr>
          <p:spPr>
            <a:xfrm rot="5400000">
              <a:off x="799808" y="1955070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53" name="Oval 52"/>
            <p:cNvSpPr/>
            <p:nvPr/>
          </p:nvSpPr>
          <p:spPr>
            <a:xfrm rot="6062700">
              <a:off x="533835" y="2484150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54" name="Oval 53"/>
            <p:cNvSpPr/>
            <p:nvPr/>
          </p:nvSpPr>
          <p:spPr>
            <a:xfrm rot="5400000">
              <a:off x="2154550" y="2052856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55" name="Oval 54"/>
            <p:cNvSpPr/>
            <p:nvPr/>
          </p:nvSpPr>
          <p:spPr>
            <a:xfrm rot="5400000">
              <a:off x="2525652" y="2508805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56" name="Oval 55"/>
            <p:cNvSpPr/>
            <p:nvPr/>
          </p:nvSpPr>
          <p:spPr>
            <a:xfrm rot="6062700">
              <a:off x="1410135" y="2124692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57" name="Oval 56"/>
            <p:cNvSpPr/>
            <p:nvPr/>
          </p:nvSpPr>
          <p:spPr>
            <a:xfrm rot="5400000">
              <a:off x="1805024" y="1760233"/>
              <a:ext cx="45719" cy="495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585190" y="1515874"/>
            <a:ext cx="2720610" cy="2989271"/>
            <a:chOff x="5585190" y="1515874"/>
            <a:chExt cx="2720610" cy="2989271"/>
          </a:xfrm>
        </p:grpSpPr>
        <p:grpSp>
          <p:nvGrpSpPr>
            <p:cNvPr id="119" name="Group 118"/>
            <p:cNvGrpSpPr/>
            <p:nvPr/>
          </p:nvGrpSpPr>
          <p:grpSpPr>
            <a:xfrm>
              <a:off x="5609460" y="1515874"/>
              <a:ext cx="2696340" cy="1257690"/>
              <a:chOff x="5383540" y="1744722"/>
              <a:chExt cx="2696340" cy="1257690"/>
            </a:xfrm>
          </p:grpSpPr>
          <p:grpSp>
            <p:nvGrpSpPr>
              <p:cNvPr id="58" name="Group 57"/>
              <p:cNvGrpSpPr/>
              <p:nvPr/>
            </p:nvGrpSpPr>
            <p:grpSpPr>
              <a:xfrm>
                <a:off x="5391495" y="1744722"/>
                <a:ext cx="2688385" cy="130800"/>
                <a:chOff x="76200" y="4648200"/>
                <a:chExt cx="2688385" cy="141514"/>
              </a:xfrm>
            </p:grpSpPr>
            <p:sp>
              <p:nvSpPr>
                <p:cNvPr id="59" name="Rectangle 58"/>
                <p:cNvSpPr/>
                <p:nvPr/>
              </p:nvSpPr>
              <p:spPr>
                <a:xfrm>
                  <a:off x="92630" y="4648200"/>
                  <a:ext cx="2664000" cy="10885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grpSp>
              <p:nvGrpSpPr>
                <p:cNvPr id="60" name="Group 59"/>
                <p:cNvGrpSpPr/>
                <p:nvPr/>
              </p:nvGrpSpPr>
              <p:grpSpPr>
                <a:xfrm>
                  <a:off x="76200" y="4789714"/>
                  <a:ext cx="2688385" cy="0"/>
                  <a:chOff x="139942" y="4789714"/>
                  <a:chExt cx="2688385" cy="0"/>
                </a:xfrm>
              </p:grpSpPr>
              <p:cxnSp>
                <p:nvCxnSpPr>
                  <p:cNvPr id="61" name="Straight Connector 60"/>
                  <p:cNvCxnSpPr/>
                  <p:nvPr/>
                </p:nvCxnSpPr>
                <p:spPr>
                  <a:xfrm>
                    <a:off x="139942" y="4789714"/>
                    <a:ext cx="144000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/>
                  <p:cNvCxnSpPr/>
                  <p:nvPr/>
                </p:nvCxnSpPr>
                <p:spPr>
                  <a:xfrm>
                    <a:off x="1316327" y="4789714"/>
                    <a:ext cx="151200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63" name="Group 62"/>
              <p:cNvGrpSpPr/>
              <p:nvPr/>
            </p:nvGrpSpPr>
            <p:grpSpPr>
              <a:xfrm>
                <a:off x="5383540" y="2873879"/>
                <a:ext cx="2688385" cy="128533"/>
                <a:chOff x="68245" y="5956938"/>
                <a:chExt cx="2688385" cy="139062"/>
              </a:xfrm>
            </p:grpSpPr>
            <p:sp>
              <p:nvSpPr>
                <p:cNvPr id="64" name="Rectangle 63"/>
                <p:cNvSpPr/>
                <p:nvPr/>
              </p:nvSpPr>
              <p:spPr>
                <a:xfrm>
                  <a:off x="76200" y="5987144"/>
                  <a:ext cx="2664000" cy="10885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grpSp>
              <p:nvGrpSpPr>
                <p:cNvPr id="65" name="Group 64"/>
                <p:cNvGrpSpPr/>
                <p:nvPr/>
              </p:nvGrpSpPr>
              <p:grpSpPr>
                <a:xfrm rot="10800000">
                  <a:off x="68245" y="5956938"/>
                  <a:ext cx="2688385" cy="0"/>
                  <a:chOff x="139942" y="4789714"/>
                  <a:chExt cx="2688385" cy="0"/>
                </a:xfrm>
              </p:grpSpPr>
              <p:cxnSp>
                <p:nvCxnSpPr>
                  <p:cNvPr id="66" name="Straight Connector 65"/>
                  <p:cNvCxnSpPr/>
                  <p:nvPr/>
                </p:nvCxnSpPr>
                <p:spPr>
                  <a:xfrm>
                    <a:off x="139942" y="4789714"/>
                    <a:ext cx="144000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66"/>
                  <p:cNvCxnSpPr/>
                  <p:nvPr/>
                </p:nvCxnSpPr>
                <p:spPr>
                  <a:xfrm>
                    <a:off x="1316327" y="4789714"/>
                    <a:ext cx="151200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69" name="Oval 68"/>
              <p:cNvSpPr/>
              <p:nvPr/>
            </p:nvSpPr>
            <p:spPr>
              <a:xfrm rot="5400000">
                <a:off x="5822233" y="2177224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71" name="Oval 70"/>
              <p:cNvSpPr/>
              <p:nvPr/>
            </p:nvSpPr>
            <p:spPr>
              <a:xfrm rot="6062700">
                <a:off x="7673477" y="2230797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72" name="Oval 71"/>
              <p:cNvSpPr/>
              <p:nvPr/>
            </p:nvSpPr>
            <p:spPr>
              <a:xfrm rot="5400000">
                <a:off x="7711785" y="1788605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73" name="Oval 72"/>
              <p:cNvSpPr/>
              <p:nvPr/>
            </p:nvSpPr>
            <p:spPr>
              <a:xfrm rot="5400000">
                <a:off x="5707933" y="1723212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75" name="Oval 74"/>
              <p:cNvSpPr/>
              <p:nvPr/>
            </p:nvSpPr>
            <p:spPr>
              <a:xfrm rot="5400000">
                <a:off x="7495857" y="2002696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76" name="Oval 75"/>
              <p:cNvSpPr/>
              <p:nvPr/>
            </p:nvSpPr>
            <p:spPr>
              <a:xfrm rot="5400000">
                <a:off x="6248544" y="2509059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78" name="Oval 77"/>
              <p:cNvSpPr/>
              <p:nvPr/>
            </p:nvSpPr>
            <p:spPr>
              <a:xfrm rot="5400000">
                <a:off x="6000895" y="2353595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79" name="Oval 78"/>
              <p:cNvSpPr/>
              <p:nvPr/>
            </p:nvSpPr>
            <p:spPr>
              <a:xfrm rot="5400000">
                <a:off x="7301020" y="2419780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80" name="Oval 79"/>
              <p:cNvSpPr/>
              <p:nvPr/>
            </p:nvSpPr>
            <p:spPr>
              <a:xfrm rot="5400000">
                <a:off x="5974114" y="1960581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81" name="Oval 80"/>
              <p:cNvSpPr/>
              <p:nvPr/>
            </p:nvSpPr>
            <p:spPr>
              <a:xfrm rot="6062700">
                <a:off x="5708141" y="2489661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82" name="Oval 81"/>
              <p:cNvSpPr/>
              <p:nvPr/>
            </p:nvSpPr>
            <p:spPr>
              <a:xfrm rot="5400000">
                <a:off x="7178385" y="1717620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83" name="Oval 82"/>
              <p:cNvSpPr/>
              <p:nvPr/>
            </p:nvSpPr>
            <p:spPr>
              <a:xfrm rot="5400000">
                <a:off x="7699958" y="2514316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85" name="Oval 84"/>
              <p:cNvSpPr/>
              <p:nvPr/>
            </p:nvSpPr>
            <p:spPr>
              <a:xfrm rot="5400000">
                <a:off x="6143046" y="1834326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6442865" y="2006058"/>
                <a:ext cx="633364" cy="743589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</p:grpSp>
        <p:grpSp>
          <p:nvGrpSpPr>
            <p:cNvPr id="121" name="Group 120"/>
            <p:cNvGrpSpPr/>
            <p:nvPr/>
          </p:nvGrpSpPr>
          <p:grpSpPr>
            <a:xfrm>
              <a:off x="5585190" y="3247455"/>
              <a:ext cx="2696340" cy="1257690"/>
              <a:chOff x="2831256" y="3624432"/>
              <a:chExt cx="2696340" cy="1257690"/>
            </a:xfrm>
          </p:grpSpPr>
          <p:grpSp>
            <p:nvGrpSpPr>
              <p:cNvPr id="87" name="Group 86"/>
              <p:cNvGrpSpPr/>
              <p:nvPr/>
            </p:nvGrpSpPr>
            <p:grpSpPr>
              <a:xfrm>
                <a:off x="2839211" y="3624432"/>
                <a:ext cx="2688385" cy="130800"/>
                <a:chOff x="76200" y="4648200"/>
                <a:chExt cx="2688385" cy="141514"/>
              </a:xfrm>
            </p:grpSpPr>
            <p:sp>
              <p:nvSpPr>
                <p:cNvPr id="88" name="Rectangle 87"/>
                <p:cNvSpPr/>
                <p:nvPr/>
              </p:nvSpPr>
              <p:spPr>
                <a:xfrm>
                  <a:off x="92630" y="4648200"/>
                  <a:ext cx="2664000" cy="10885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grpSp>
              <p:nvGrpSpPr>
                <p:cNvPr id="89" name="Group 88"/>
                <p:cNvGrpSpPr/>
                <p:nvPr/>
              </p:nvGrpSpPr>
              <p:grpSpPr>
                <a:xfrm>
                  <a:off x="76200" y="4789714"/>
                  <a:ext cx="2688385" cy="0"/>
                  <a:chOff x="139942" y="4789714"/>
                  <a:chExt cx="2688385" cy="0"/>
                </a:xfrm>
              </p:grpSpPr>
              <p:cxnSp>
                <p:nvCxnSpPr>
                  <p:cNvPr id="90" name="Straight Connector 89"/>
                  <p:cNvCxnSpPr/>
                  <p:nvPr/>
                </p:nvCxnSpPr>
                <p:spPr>
                  <a:xfrm>
                    <a:off x="139942" y="4789714"/>
                    <a:ext cx="144000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/>
                  <p:cNvCxnSpPr/>
                  <p:nvPr/>
                </p:nvCxnSpPr>
                <p:spPr>
                  <a:xfrm>
                    <a:off x="1316327" y="4789714"/>
                    <a:ext cx="151200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2" name="Group 91"/>
              <p:cNvGrpSpPr/>
              <p:nvPr/>
            </p:nvGrpSpPr>
            <p:grpSpPr>
              <a:xfrm>
                <a:off x="2831256" y="4753589"/>
                <a:ext cx="2688385" cy="128533"/>
                <a:chOff x="68245" y="5956938"/>
                <a:chExt cx="2688385" cy="139062"/>
              </a:xfrm>
            </p:grpSpPr>
            <p:sp>
              <p:nvSpPr>
                <p:cNvPr id="93" name="Rectangle 92"/>
                <p:cNvSpPr/>
                <p:nvPr/>
              </p:nvSpPr>
              <p:spPr>
                <a:xfrm>
                  <a:off x="76200" y="5987144"/>
                  <a:ext cx="2664000" cy="10885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A"/>
                </a:p>
              </p:txBody>
            </p:sp>
            <p:grpSp>
              <p:nvGrpSpPr>
                <p:cNvPr id="94" name="Group 93"/>
                <p:cNvGrpSpPr/>
                <p:nvPr/>
              </p:nvGrpSpPr>
              <p:grpSpPr>
                <a:xfrm rot="10800000">
                  <a:off x="68245" y="5956938"/>
                  <a:ext cx="2688385" cy="0"/>
                  <a:chOff x="139942" y="4789714"/>
                  <a:chExt cx="2688385" cy="0"/>
                </a:xfrm>
              </p:grpSpPr>
              <p:cxnSp>
                <p:nvCxnSpPr>
                  <p:cNvPr id="95" name="Straight Connector 94"/>
                  <p:cNvCxnSpPr/>
                  <p:nvPr/>
                </p:nvCxnSpPr>
                <p:spPr>
                  <a:xfrm>
                    <a:off x="139942" y="4789714"/>
                    <a:ext cx="144000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Connector 95"/>
                  <p:cNvCxnSpPr/>
                  <p:nvPr/>
                </p:nvCxnSpPr>
                <p:spPr>
                  <a:xfrm>
                    <a:off x="1316327" y="4789714"/>
                    <a:ext cx="151200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97" name="Oval 96"/>
              <p:cNvSpPr/>
              <p:nvPr/>
            </p:nvSpPr>
            <p:spPr>
              <a:xfrm rot="5400000">
                <a:off x="3269949" y="4056934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98" name="Oval 97"/>
              <p:cNvSpPr/>
              <p:nvPr/>
            </p:nvSpPr>
            <p:spPr>
              <a:xfrm rot="6062700">
                <a:off x="5121193" y="4110507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99" name="Oval 98"/>
              <p:cNvSpPr/>
              <p:nvPr/>
            </p:nvSpPr>
            <p:spPr>
              <a:xfrm rot="5400000">
                <a:off x="5159501" y="3668315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00" name="Oval 99"/>
              <p:cNvSpPr/>
              <p:nvPr/>
            </p:nvSpPr>
            <p:spPr>
              <a:xfrm rot="5400000">
                <a:off x="3155649" y="3602922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01" name="Oval 100"/>
              <p:cNvSpPr/>
              <p:nvPr/>
            </p:nvSpPr>
            <p:spPr>
              <a:xfrm rot="5400000">
                <a:off x="4943573" y="3882406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02" name="Oval 101"/>
              <p:cNvSpPr/>
              <p:nvPr/>
            </p:nvSpPr>
            <p:spPr>
              <a:xfrm rot="5400000">
                <a:off x="3696260" y="4388769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03" name="Oval 102"/>
              <p:cNvSpPr/>
              <p:nvPr/>
            </p:nvSpPr>
            <p:spPr>
              <a:xfrm rot="5400000">
                <a:off x="3448611" y="4233305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04" name="Oval 103"/>
              <p:cNvSpPr/>
              <p:nvPr/>
            </p:nvSpPr>
            <p:spPr>
              <a:xfrm rot="5400000">
                <a:off x="4675529" y="4325927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05" name="Oval 104"/>
              <p:cNvSpPr/>
              <p:nvPr/>
            </p:nvSpPr>
            <p:spPr>
              <a:xfrm rot="5400000">
                <a:off x="3421830" y="3840291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06" name="Oval 105"/>
              <p:cNvSpPr/>
              <p:nvPr/>
            </p:nvSpPr>
            <p:spPr>
              <a:xfrm rot="6062700">
                <a:off x="3155857" y="4369371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07" name="Oval 106"/>
              <p:cNvSpPr/>
              <p:nvPr/>
            </p:nvSpPr>
            <p:spPr>
              <a:xfrm rot="5400000">
                <a:off x="4626101" y="3597330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08" name="Oval 107"/>
              <p:cNvSpPr/>
              <p:nvPr/>
            </p:nvSpPr>
            <p:spPr>
              <a:xfrm rot="5400000">
                <a:off x="5147674" y="4394026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09" name="Oval 108"/>
              <p:cNvSpPr/>
              <p:nvPr/>
            </p:nvSpPr>
            <p:spPr>
              <a:xfrm rot="5400000">
                <a:off x="3590762" y="3714036"/>
                <a:ext cx="45719" cy="495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3890581" y="3885768"/>
                <a:ext cx="633364" cy="743589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13" name="Freeform 112"/>
              <p:cNvSpPr/>
              <p:nvPr/>
            </p:nvSpPr>
            <p:spPr>
              <a:xfrm rot="2114413">
                <a:off x="4355274" y="4328938"/>
                <a:ext cx="329610" cy="127591"/>
              </a:xfrm>
              <a:custGeom>
                <a:avLst/>
                <a:gdLst>
                  <a:gd name="connsiteX0" fmla="*/ 0 w 329610"/>
                  <a:gd name="connsiteY0" fmla="*/ 127591 h 127591"/>
                  <a:gd name="connsiteX1" fmla="*/ 10633 w 329610"/>
                  <a:gd name="connsiteY1" fmla="*/ 74428 h 127591"/>
                  <a:gd name="connsiteX2" fmla="*/ 63796 w 329610"/>
                  <a:gd name="connsiteY2" fmla="*/ 85061 h 127591"/>
                  <a:gd name="connsiteX3" fmla="*/ 95693 w 329610"/>
                  <a:gd name="connsiteY3" fmla="*/ 95693 h 127591"/>
                  <a:gd name="connsiteX4" fmla="*/ 148856 w 329610"/>
                  <a:gd name="connsiteY4" fmla="*/ 21265 h 127591"/>
                  <a:gd name="connsiteX5" fmla="*/ 148856 w 329610"/>
                  <a:gd name="connsiteY5" fmla="*/ 21265 h 127591"/>
                  <a:gd name="connsiteX6" fmla="*/ 180754 w 329610"/>
                  <a:gd name="connsiteY6" fmla="*/ 0 h 127591"/>
                  <a:gd name="connsiteX7" fmla="*/ 329610 w 329610"/>
                  <a:gd name="connsiteY7" fmla="*/ 10633 h 12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610" h="127591">
                    <a:moveTo>
                      <a:pt x="0" y="127591"/>
                    </a:moveTo>
                    <a:cubicBezTo>
                      <a:pt x="3544" y="109870"/>
                      <a:pt x="608" y="89465"/>
                      <a:pt x="10633" y="74428"/>
                    </a:cubicBezTo>
                    <a:cubicBezTo>
                      <a:pt x="35252" y="37500"/>
                      <a:pt x="49622" y="76557"/>
                      <a:pt x="63796" y="85061"/>
                    </a:cubicBezTo>
                    <a:cubicBezTo>
                      <a:pt x="73406" y="90827"/>
                      <a:pt x="85061" y="92149"/>
                      <a:pt x="95693" y="95693"/>
                    </a:cubicBezTo>
                    <a:cubicBezTo>
                      <a:pt x="148856" y="77973"/>
                      <a:pt x="124047" y="95694"/>
                      <a:pt x="148856" y="21265"/>
                    </a:cubicBezTo>
                    <a:lnTo>
                      <a:pt x="148856" y="21265"/>
                    </a:lnTo>
                    <a:lnTo>
                      <a:pt x="180754" y="0"/>
                    </a:lnTo>
                    <a:cubicBezTo>
                      <a:pt x="286915" y="13271"/>
                      <a:pt x="237240" y="10633"/>
                      <a:pt x="329610" y="10633"/>
                    </a:cubicBezTo>
                  </a:path>
                </a:pathLst>
              </a:custGeom>
              <a:noFill/>
              <a:ln>
                <a:solidFill>
                  <a:srgbClr val="00B050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14" name="Freeform 113"/>
              <p:cNvSpPr/>
              <p:nvPr/>
            </p:nvSpPr>
            <p:spPr>
              <a:xfrm>
                <a:off x="4401310" y="3979605"/>
                <a:ext cx="329610" cy="127591"/>
              </a:xfrm>
              <a:custGeom>
                <a:avLst/>
                <a:gdLst>
                  <a:gd name="connsiteX0" fmla="*/ 0 w 329610"/>
                  <a:gd name="connsiteY0" fmla="*/ 127591 h 127591"/>
                  <a:gd name="connsiteX1" fmla="*/ 10633 w 329610"/>
                  <a:gd name="connsiteY1" fmla="*/ 74428 h 127591"/>
                  <a:gd name="connsiteX2" fmla="*/ 63796 w 329610"/>
                  <a:gd name="connsiteY2" fmla="*/ 85061 h 127591"/>
                  <a:gd name="connsiteX3" fmla="*/ 95693 w 329610"/>
                  <a:gd name="connsiteY3" fmla="*/ 95693 h 127591"/>
                  <a:gd name="connsiteX4" fmla="*/ 148856 w 329610"/>
                  <a:gd name="connsiteY4" fmla="*/ 21265 h 127591"/>
                  <a:gd name="connsiteX5" fmla="*/ 148856 w 329610"/>
                  <a:gd name="connsiteY5" fmla="*/ 21265 h 127591"/>
                  <a:gd name="connsiteX6" fmla="*/ 180754 w 329610"/>
                  <a:gd name="connsiteY6" fmla="*/ 0 h 127591"/>
                  <a:gd name="connsiteX7" fmla="*/ 329610 w 329610"/>
                  <a:gd name="connsiteY7" fmla="*/ 10633 h 12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610" h="127591">
                    <a:moveTo>
                      <a:pt x="0" y="127591"/>
                    </a:moveTo>
                    <a:cubicBezTo>
                      <a:pt x="3544" y="109870"/>
                      <a:pt x="608" y="89465"/>
                      <a:pt x="10633" y="74428"/>
                    </a:cubicBezTo>
                    <a:cubicBezTo>
                      <a:pt x="35252" y="37500"/>
                      <a:pt x="49622" y="76557"/>
                      <a:pt x="63796" y="85061"/>
                    </a:cubicBezTo>
                    <a:cubicBezTo>
                      <a:pt x="73406" y="90827"/>
                      <a:pt x="85061" y="92149"/>
                      <a:pt x="95693" y="95693"/>
                    </a:cubicBezTo>
                    <a:cubicBezTo>
                      <a:pt x="148856" y="77973"/>
                      <a:pt x="124047" y="95694"/>
                      <a:pt x="148856" y="21265"/>
                    </a:cubicBezTo>
                    <a:lnTo>
                      <a:pt x="148856" y="21265"/>
                    </a:lnTo>
                    <a:lnTo>
                      <a:pt x="180754" y="0"/>
                    </a:lnTo>
                    <a:cubicBezTo>
                      <a:pt x="286915" y="13271"/>
                      <a:pt x="237240" y="10633"/>
                      <a:pt x="329610" y="10633"/>
                    </a:cubicBezTo>
                  </a:path>
                </a:pathLst>
              </a:custGeom>
              <a:noFill/>
              <a:ln>
                <a:solidFill>
                  <a:srgbClr val="00B050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15" name="Freeform 114"/>
              <p:cNvSpPr/>
              <p:nvPr/>
            </p:nvSpPr>
            <p:spPr>
              <a:xfrm rot="9621491">
                <a:off x="3801965" y="4394300"/>
                <a:ext cx="329610" cy="127591"/>
              </a:xfrm>
              <a:custGeom>
                <a:avLst/>
                <a:gdLst>
                  <a:gd name="connsiteX0" fmla="*/ 0 w 329610"/>
                  <a:gd name="connsiteY0" fmla="*/ 127591 h 127591"/>
                  <a:gd name="connsiteX1" fmla="*/ 10633 w 329610"/>
                  <a:gd name="connsiteY1" fmla="*/ 74428 h 127591"/>
                  <a:gd name="connsiteX2" fmla="*/ 63796 w 329610"/>
                  <a:gd name="connsiteY2" fmla="*/ 85061 h 127591"/>
                  <a:gd name="connsiteX3" fmla="*/ 95693 w 329610"/>
                  <a:gd name="connsiteY3" fmla="*/ 95693 h 127591"/>
                  <a:gd name="connsiteX4" fmla="*/ 148856 w 329610"/>
                  <a:gd name="connsiteY4" fmla="*/ 21265 h 127591"/>
                  <a:gd name="connsiteX5" fmla="*/ 148856 w 329610"/>
                  <a:gd name="connsiteY5" fmla="*/ 21265 h 127591"/>
                  <a:gd name="connsiteX6" fmla="*/ 180754 w 329610"/>
                  <a:gd name="connsiteY6" fmla="*/ 0 h 127591"/>
                  <a:gd name="connsiteX7" fmla="*/ 329610 w 329610"/>
                  <a:gd name="connsiteY7" fmla="*/ 10633 h 12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610" h="127591">
                    <a:moveTo>
                      <a:pt x="0" y="127591"/>
                    </a:moveTo>
                    <a:cubicBezTo>
                      <a:pt x="3544" y="109870"/>
                      <a:pt x="608" y="89465"/>
                      <a:pt x="10633" y="74428"/>
                    </a:cubicBezTo>
                    <a:cubicBezTo>
                      <a:pt x="35252" y="37500"/>
                      <a:pt x="49622" y="76557"/>
                      <a:pt x="63796" y="85061"/>
                    </a:cubicBezTo>
                    <a:cubicBezTo>
                      <a:pt x="73406" y="90827"/>
                      <a:pt x="85061" y="92149"/>
                      <a:pt x="95693" y="95693"/>
                    </a:cubicBezTo>
                    <a:cubicBezTo>
                      <a:pt x="148856" y="77973"/>
                      <a:pt x="124047" y="95694"/>
                      <a:pt x="148856" y="21265"/>
                    </a:cubicBezTo>
                    <a:lnTo>
                      <a:pt x="148856" y="21265"/>
                    </a:lnTo>
                    <a:lnTo>
                      <a:pt x="180754" y="0"/>
                    </a:lnTo>
                    <a:cubicBezTo>
                      <a:pt x="286915" y="13271"/>
                      <a:pt x="237240" y="10633"/>
                      <a:pt x="329610" y="10633"/>
                    </a:cubicBezTo>
                  </a:path>
                </a:pathLst>
              </a:custGeom>
              <a:noFill/>
              <a:ln>
                <a:solidFill>
                  <a:srgbClr val="00B050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16" name="Freeform 115"/>
              <p:cNvSpPr/>
              <p:nvPr/>
            </p:nvSpPr>
            <p:spPr>
              <a:xfrm rot="12216107">
                <a:off x="3873028" y="3849115"/>
                <a:ext cx="329610" cy="127591"/>
              </a:xfrm>
              <a:custGeom>
                <a:avLst/>
                <a:gdLst>
                  <a:gd name="connsiteX0" fmla="*/ 0 w 329610"/>
                  <a:gd name="connsiteY0" fmla="*/ 127591 h 127591"/>
                  <a:gd name="connsiteX1" fmla="*/ 10633 w 329610"/>
                  <a:gd name="connsiteY1" fmla="*/ 74428 h 127591"/>
                  <a:gd name="connsiteX2" fmla="*/ 63796 w 329610"/>
                  <a:gd name="connsiteY2" fmla="*/ 85061 h 127591"/>
                  <a:gd name="connsiteX3" fmla="*/ 95693 w 329610"/>
                  <a:gd name="connsiteY3" fmla="*/ 95693 h 127591"/>
                  <a:gd name="connsiteX4" fmla="*/ 148856 w 329610"/>
                  <a:gd name="connsiteY4" fmla="*/ 21265 h 127591"/>
                  <a:gd name="connsiteX5" fmla="*/ 148856 w 329610"/>
                  <a:gd name="connsiteY5" fmla="*/ 21265 h 127591"/>
                  <a:gd name="connsiteX6" fmla="*/ 180754 w 329610"/>
                  <a:gd name="connsiteY6" fmla="*/ 0 h 127591"/>
                  <a:gd name="connsiteX7" fmla="*/ 329610 w 329610"/>
                  <a:gd name="connsiteY7" fmla="*/ 10633 h 12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610" h="127591">
                    <a:moveTo>
                      <a:pt x="0" y="127591"/>
                    </a:moveTo>
                    <a:cubicBezTo>
                      <a:pt x="3544" y="109870"/>
                      <a:pt x="608" y="89465"/>
                      <a:pt x="10633" y="74428"/>
                    </a:cubicBezTo>
                    <a:cubicBezTo>
                      <a:pt x="35252" y="37500"/>
                      <a:pt x="49622" y="76557"/>
                      <a:pt x="63796" y="85061"/>
                    </a:cubicBezTo>
                    <a:cubicBezTo>
                      <a:pt x="73406" y="90827"/>
                      <a:pt x="85061" y="92149"/>
                      <a:pt x="95693" y="95693"/>
                    </a:cubicBezTo>
                    <a:cubicBezTo>
                      <a:pt x="148856" y="77973"/>
                      <a:pt x="124047" y="95694"/>
                      <a:pt x="148856" y="21265"/>
                    </a:cubicBezTo>
                    <a:lnTo>
                      <a:pt x="148856" y="21265"/>
                    </a:lnTo>
                    <a:lnTo>
                      <a:pt x="180754" y="0"/>
                    </a:lnTo>
                    <a:cubicBezTo>
                      <a:pt x="286915" y="13271"/>
                      <a:pt x="237240" y="10633"/>
                      <a:pt x="329610" y="10633"/>
                    </a:cubicBezTo>
                  </a:path>
                </a:pathLst>
              </a:custGeom>
              <a:noFill/>
              <a:ln>
                <a:solidFill>
                  <a:srgbClr val="00B050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118" name="Freeform 117"/>
              <p:cNvSpPr/>
              <p:nvPr/>
            </p:nvSpPr>
            <p:spPr>
              <a:xfrm rot="11170613">
                <a:off x="3725776" y="4181741"/>
                <a:ext cx="329610" cy="127591"/>
              </a:xfrm>
              <a:custGeom>
                <a:avLst/>
                <a:gdLst>
                  <a:gd name="connsiteX0" fmla="*/ 0 w 329610"/>
                  <a:gd name="connsiteY0" fmla="*/ 127591 h 127591"/>
                  <a:gd name="connsiteX1" fmla="*/ 10633 w 329610"/>
                  <a:gd name="connsiteY1" fmla="*/ 74428 h 127591"/>
                  <a:gd name="connsiteX2" fmla="*/ 63796 w 329610"/>
                  <a:gd name="connsiteY2" fmla="*/ 85061 h 127591"/>
                  <a:gd name="connsiteX3" fmla="*/ 95693 w 329610"/>
                  <a:gd name="connsiteY3" fmla="*/ 95693 h 127591"/>
                  <a:gd name="connsiteX4" fmla="*/ 148856 w 329610"/>
                  <a:gd name="connsiteY4" fmla="*/ 21265 h 127591"/>
                  <a:gd name="connsiteX5" fmla="*/ 148856 w 329610"/>
                  <a:gd name="connsiteY5" fmla="*/ 21265 h 127591"/>
                  <a:gd name="connsiteX6" fmla="*/ 180754 w 329610"/>
                  <a:gd name="connsiteY6" fmla="*/ 0 h 127591"/>
                  <a:gd name="connsiteX7" fmla="*/ 329610 w 329610"/>
                  <a:gd name="connsiteY7" fmla="*/ 10633 h 12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610" h="127591">
                    <a:moveTo>
                      <a:pt x="0" y="127591"/>
                    </a:moveTo>
                    <a:cubicBezTo>
                      <a:pt x="3544" y="109870"/>
                      <a:pt x="608" y="89465"/>
                      <a:pt x="10633" y="74428"/>
                    </a:cubicBezTo>
                    <a:cubicBezTo>
                      <a:pt x="35252" y="37500"/>
                      <a:pt x="49622" y="76557"/>
                      <a:pt x="63796" y="85061"/>
                    </a:cubicBezTo>
                    <a:cubicBezTo>
                      <a:pt x="73406" y="90827"/>
                      <a:pt x="85061" y="92149"/>
                      <a:pt x="95693" y="95693"/>
                    </a:cubicBezTo>
                    <a:cubicBezTo>
                      <a:pt x="148856" y="77973"/>
                      <a:pt x="124047" y="95694"/>
                      <a:pt x="148856" y="21265"/>
                    </a:cubicBezTo>
                    <a:lnTo>
                      <a:pt x="148856" y="21265"/>
                    </a:lnTo>
                    <a:lnTo>
                      <a:pt x="180754" y="0"/>
                    </a:lnTo>
                    <a:cubicBezTo>
                      <a:pt x="286915" y="13271"/>
                      <a:pt x="237240" y="10633"/>
                      <a:pt x="329610" y="10633"/>
                    </a:cubicBezTo>
                  </a:path>
                </a:pathLst>
              </a:custGeom>
              <a:noFill/>
              <a:ln>
                <a:solidFill>
                  <a:srgbClr val="00B050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509772" y="5791200"/>
            <a:ext cx="7973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 boundary </a:t>
            </a:r>
            <a:r>
              <a:rPr lang="en-C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conditions </a:t>
            </a:r>
            <a:r>
              <a:rPr lang="en-CA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CA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  <a:r>
              <a:rPr lang="en-CA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CA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Weak boundary conditions</a:t>
            </a:r>
            <a:endParaRPr lang="fr-CA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3310" y="3253626"/>
            <a:ext cx="5056448" cy="1729151"/>
            <a:chOff x="33310" y="3253626"/>
            <a:chExt cx="5056448" cy="1729151"/>
          </a:xfrm>
        </p:grpSpPr>
        <p:sp>
          <p:nvSpPr>
            <p:cNvPr id="5" name="TextBox 4"/>
            <p:cNvSpPr txBox="1"/>
            <p:nvPr/>
          </p:nvSpPr>
          <p:spPr>
            <a:xfrm>
              <a:off x="33310" y="3253626"/>
              <a:ext cx="50564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000" dirty="0" smtClean="0"/>
                <a:t>For given materials, the temperature is the major factor acting on the diffusion dynamics.</a:t>
              </a:r>
              <a:endParaRPr lang="fr-CA" sz="20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1649770" y="4196600"/>
                  <a:ext cx="1221024" cy="7861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CA" sz="24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CA" sz="2400" b="0" i="1" smtClean="0">
                                <a:latin typeface="Cambria Math"/>
                              </a:rPr>
                              <m:t>𝑣</m:t>
                            </m:r>
                          </m:e>
                        </m:acc>
                        <m:r>
                          <a:rPr lang="en-CA" sz="2400" i="1">
                            <a:latin typeface="Cambria Math"/>
                            <a:ea typeface="Cambria Math"/>
                          </a:rPr>
                          <m:t>~</m:t>
                        </m:r>
                        <m:f>
                          <m:fPr>
                            <m:ctrlPr>
                              <a:rPr lang="en-CA" sz="2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CA" sz="24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CA" sz="2400" b="0" i="1" smtClean="0">
                                <a:latin typeface="Cambria Math"/>
                              </a:rPr>
                              <m:t>𝑘𝑇</m:t>
                            </m:r>
                          </m:den>
                        </m:f>
                      </m:oMath>
                    </m:oMathPara>
                  </a14:m>
                  <a:endParaRPr lang="fr-CA" sz="2400" dirty="0"/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49770" y="4196600"/>
                  <a:ext cx="1221024" cy="786177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CA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695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1017421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15min</a:t>
            </a:r>
            <a:endParaRPr lang="fr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33400" y="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Chiral droplet in NLC</a:t>
            </a:r>
            <a:endParaRPr lang="fr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C:\Users\Karen\Desktop\CD rencontre\2_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505200"/>
            <a:ext cx="240923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Karen\Desktop\CD rencontre\1_10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1" y="1510836"/>
            <a:ext cx="240923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038601" y="1017421"/>
            <a:ext cx="843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10h</a:t>
            </a:r>
            <a:endParaRPr lang="fr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447800" y="1514643"/>
            <a:ext cx="2409231" cy="1985921"/>
            <a:chOff x="1447800" y="1514643"/>
            <a:chExt cx="2409231" cy="1985921"/>
          </a:xfrm>
        </p:grpSpPr>
        <p:pic>
          <p:nvPicPr>
            <p:cNvPr id="1026" name="Picture 2" descr="C:\Users\Karen\Desktop\CD rencontre\1_15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1514643"/>
              <a:ext cx="2409231" cy="18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1447801" y="3238954"/>
              <a:ext cx="552000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447800" y="3238954"/>
              <a:ext cx="685800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0.5mm</a:t>
              </a:r>
              <a:endParaRPr lang="fr-CA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643985" y="1017421"/>
            <a:ext cx="732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18h</a:t>
            </a:r>
            <a:endParaRPr lang="fr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2" descr="C:\Users\Karen\Desktop\CD rencontre\2_10h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500564"/>
            <a:ext cx="240923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Karen\Desktop\CD rencontre\1_18h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985" y="1514643"/>
            <a:ext cx="240923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Karen\Desktop\CD rencontre\2_18h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984" y="3500564"/>
            <a:ext cx="240923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2087670"/>
            <a:ext cx="9375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Rubbed</a:t>
            </a:r>
            <a:br>
              <a:rPr lang="en-CA" dirty="0" smtClean="0"/>
            </a:br>
            <a:r>
              <a:rPr lang="en-CA" dirty="0" smtClean="0"/>
              <a:t>(strong)</a:t>
            </a:r>
            <a:endParaRPr lang="fr-CA" dirty="0"/>
          </a:p>
        </p:txBody>
      </p:sp>
      <p:sp>
        <p:nvSpPr>
          <p:cNvPr id="22" name="TextBox 21"/>
          <p:cNvSpPr txBox="1"/>
          <p:nvPr/>
        </p:nvSpPr>
        <p:spPr>
          <a:xfrm>
            <a:off x="0" y="4082034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Non-rubbed</a:t>
            </a:r>
            <a:br>
              <a:rPr lang="en-CA" dirty="0" smtClean="0"/>
            </a:br>
            <a:r>
              <a:rPr lang="en-CA" dirty="0" smtClean="0"/>
              <a:t>(weak)</a:t>
            </a:r>
            <a:endParaRPr lang="fr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01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Karen\Desktop\CD rencontre\1_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08" y="696000"/>
            <a:ext cx="240923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620908" y="696000"/>
            <a:ext cx="7837292" cy="5400000"/>
            <a:chOff x="152400" y="152400"/>
            <a:chExt cx="7837292" cy="5400000"/>
          </a:xfrm>
        </p:grpSpPr>
        <p:pic>
          <p:nvPicPr>
            <p:cNvPr id="1026" name="Picture 2" descr="C:\Users\Karen\Desktop\CD\1\1_5ha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0" y="685800"/>
              <a:ext cx="6465692" cy="4866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" name="Straight Arrow Connector 4"/>
            <p:cNvCxnSpPr/>
            <p:nvPr/>
          </p:nvCxnSpPr>
          <p:spPr>
            <a:xfrm>
              <a:off x="4870237" y="960493"/>
              <a:ext cx="120134" cy="1167443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4685308" y="1245701"/>
              <a:ext cx="256973" cy="4160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endParaRPr lang="fr-C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4756846" y="2120366"/>
              <a:ext cx="1" cy="12977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445040" y="1921916"/>
              <a:ext cx="302861" cy="4160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400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en-CA" dirty="0"/>
                <a:t>d</a:t>
              </a:r>
              <a:endParaRPr lang="fr-CA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71450" y="190500"/>
              <a:ext cx="914400" cy="60960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1085850" y="152400"/>
              <a:ext cx="6903842" cy="53340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52400" y="800100"/>
              <a:ext cx="1371600" cy="475230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evolution of fringes</a:t>
            </a:r>
            <a:endParaRPr lang="fr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5072018"/>
              </p:ext>
            </p:extLst>
          </p:nvPr>
        </p:nvGraphicFramePr>
        <p:xfrm>
          <a:off x="0" y="1579562"/>
          <a:ext cx="4711700" cy="3602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8" name="Graph" r:id="rId3" imgW="3895200" imgH="2977920" progId="Origin50.Graph">
                  <p:embed/>
                </p:oleObj>
              </mc:Choice>
              <mc:Fallback>
                <p:oleObj name="Graph" r:id="rId3" imgW="3895200" imgH="2977920" progId="Origin50.Grap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579562"/>
                        <a:ext cx="4711700" cy="3602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1821146"/>
              </p:ext>
            </p:extLst>
          </p:nvPr>
        </p:nvGraphicFramePr>
        <p:xfrm>
          <a:off x="4343400" y="1577974"/>
          <a:ext cx="4711700" cy="3602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9" name="Graph" r:id="rId5" imgW="3895200" imgH="2977920" progId="Origin50.Graph">
                  <p:embed/>
                </p:oleObj>
              </mc:Choice>
              <mc:Fallback>
                <p:oleObj name="Graph" r:id="rId5" imgW="3895200" imgH="2977920" progId="Origin50.Grap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577974"/>
                        <a:ext cx="4711700" cy="3602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8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1718</TotalTime>
  <Words>272</Words>
  <Application>Microsoft Office PowerPoint</Application>
  <PresentationFormat>On-screen Show (4:3)</PresentationFormat>
  <Paragraphs>71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Graph</vt:lpstr>
      <vt:lpstr>Study of chiral molecular diffusion in anisotropic liquids</vt:lpstr>
      <vt:lpstr>Chirality</vt:lpstr>
      <vt:lpstr>The presence of chiral compound in liquids</vt:lpstr>
      <vt:lpstr>Chiral compound in anisotropic liquids</vt:lpstr>
      <vt:lpstr>Boundary conditions</vt:lpstr>
      <vt:lpstr>Chiral droplet in NLC</vt:lpstr>
      <vt:lpstr>PowerPoint Presentation</vt:lpstr>
      <vt:lpstr>PowerPoint Presentation</vt:lpstr>
      <vt:lpstr>The evolution of fringes</vt:lpstr>
      <vt:lpstr>Azobenzene droplet in NLC</vt:lpstr>
      <vt:lpstr>The diffusion dynamics</vt:lpstr>
      <vt:lpstr>Agglomeration of chiral molecules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</dc:creator>
  <cp:lastModifiedBy>Karen</cp:lastModifiedBy>
  <cp:revision>78</cp:revision>
  <dcterms:created xsi:type="dcterms:W3CDTF">2006-08-16T00:00:00Z</dcterms:created>
  <dcterms:modified xsi:type="dcterms:W3CDTF">2014-06-17T02:47:04Z</dcterms:modified>
</cp:coreProperties>
</file>