
<file path=[Content_Types].xml><?xml version="1.0" encoding="utf-8"?>
<Types xmlns="http://schemas.openxmlformats.org/package/2006/content-types">
  <Override PartName="/ppt/slideMasters/slideMaster3.xml" ContentType="application/vnd.openxmlformats-officedocument.presentationml.slideMaster+xml"/>
  <Override PartName="/ppt/slides/slide29.xml" ContentType="application/vnd.openxmlformats-officedocument.presentationml.slide+xml"/>
  <Override PartName="/ppt/slideLayouts/slideLayout39.xml" ContentType="application/vnd.openxmlformats-officedocument.presentationml.slideLayout+xml"/>
  <Override PartName="/ppt/theme/theme5.xml" ContentType="application/vnd.openxmlformats-officedocument.them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35.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slideLayouts/slideLayout42.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40.xml" ContentType="application/vnd.openxmlformats-officedocument.presentationml.slideLayou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Default Extension="png" ContentType="image/png"/>
  <Override PartName="/ppt/slideLayouts/slideLayout38.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Default Extension="bin" ContentType="application/vnd.openxmlformats-officedocument.oleObject"/>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slideLayouts/slideLayout36.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8.xml" ContentType="application/vnd.openxmlformats-officedocument.presentationml.slide+xml"/>
  <Override PartName="/ppt/handoutMasters/handoutMaster1.xml" ContentType="application/vnd.openxmlformats-officedocument.presentationml.handoutMaster+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65" r:id="rId2"/>
    <p:sldMasterId id="2147483679" r:id="rId3"/>
  </p:sldMasterIdLst>
  <p:notesMasterIdLst>
    <p:notesMasterId r:id="rId33"/>
  </p:notesMasterIdLst>
  <p:handoutMasterIdLst>
    <p:handoutMasterId r:id="rId34"/>
  </p:handoutMasterIdLst>
  <p:sldIdLst>
    <p:sldId id="920" r:id="rId4"/>
    <p:sldId id="839" r:id="rId5"/>
    <p:sldId id="917" r:id="rId6"/>
    <p:sldId id="892" r:id="rId7"/>
    <p:sldId id="905" r:id="rId8"/>
    <p:sldId id="821" r:id="rId9"/>
    <p:sldId id="849" r:id="rId10"/>
    <p:sldId id="903" r:id="rId11"/>
    <p:sldId id="906" r:id="rId12"/>
    <p:sldId id="872" r:id="rId13"/>
    <p:sldId id="910" r:id="rId14"/>
    <p:sldId id="864" r:id="rId15"/>
    <p:sldId id="880" r:id="rId16"/>
    <p:sldId id="882" r:id="rId17"/>
    <p:sldId id="885" r:id="rId18"/>
    <p:sldId id="883" r:id="rId19"/>
    <p:sldId id="913" r:id="rId20"/>
    <p:sldId id="835" r:id="rId21"/>
    <p:sldId id="896" r:id="rId22"/>
    <p:sldId id="897" r:id="rId23"/>
    <p:sldId id="898" r:id="rId24"/>
    <p:sldId id="914" r:id="rId25"/>
    <p:sldId id="877" r:id="rId26"/>
    <p:sldId id="886" r:id="rId27"/>
    <p:sldId id="919" r:id="rId28"/>
    <p:sldId id="915" r:id="rId29"/>
    <p:sldId id="900" r:id="rId30"/>
    <p:sldId id="902" r:id="rId31"/>
    <p:sldId id="874" r:id="rId32"/>
  </p:sldIdLst>
  <p:sldSz cx="9144000" cy="6858000" type="screen4x3"/>
  <p:notesSz cx="6946900" cy="928370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Arial" charset="0"/>
      </a:defRPr>
    </a:lvl1pPr>
    <a:lvl2pPr marL="457200" algn="l" rtl="0" fontAlgn="base">
      <a:spcBef>
        <a:spcPct val="0"/>
      </a:spcBef>
      <a:spcAft>
        <a:spcPct val="0"/>
      </a:spcAft>
      <a:defRPr sz="2400" kern="1200">
        <a:solidFill>
          <a:schemeClr val="tx1"/>
        </a:solidFill>
        <a:latin typeface="Times New Roman" pitchFamily="18" charset="0"/>
        <a:ea typeface="+mn-ea"/>
        <a:cs typeface="Arial" charset="0"/>
      </a:defRPr>
    </a:lvl2pPr>
    <a:lvl3pPr marL="914400" algn="l" rtl="0" fontAlgn="base">
      <a:spcBef>
        <a:spcPct val="0"/>
      </a:spcBef>
      <a:spcAft>
        <a:spcPct val="0"/>
      </a:spcAft>
      <a:defRPr sz="24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24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showPr>
  <p:clrMru>
    <a:srgbClr val="FF66CC"/>
    <a:srgbClr val="FF3399"/>
    <a:srgbClr val="00FF00"/>
    <a:srgbClr val="0066FF"/>
    <a:srgbClr val="0000FF"/>
    <a:srgbClr val="008000"/>
    <a:srgbClr val="FFFF00"/>
    <a:srgbClr val="00CC00"/>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53" autoAdjust="0"/>
    <p:restoredTop sz="98899" autoAdjust="0"/>
  </p:normalViewPr>
  <p:slideViewPr>
    <p:cSldViewPr snapToGrid="0">
      <p:cViewPr>
        <p:scale>
          <a:sx n="68" d="100"/>
          <a:sy n="68" d="100"/>
        </p:scale>
        <p:origin x="-546" y="-150"/>
      </p:cViewPr>
      <p:guideLst>
        <p:guide orient="horz" pos="2160"/>
        <p:guide pos="2888"/>
      </p:guideLst>
    </p:cSldViewPr>
  </p:slideViewPr>
  <p:outlineViewPr>
    <p:cViewPr>
      <p:scale>
        <a:sx n="25" d="100"/>
        <a:sy n="25" d="100"/>
      </p:scale>
      <p:origin x="0" y="0"/>
    </p:cViewPr>
  </p:outlineViewPr>
  <p:notesTextViewPr>
    <p:cViewPr>
      <p:scale>
        <a:sx n="100" d="100"/>
        <a:sy n="100" d="100"/>
      </p:scale>
      <p:origin x="0" y="0"/>
    </p:cViewPr>
  </p:notesTextViewPr>
  <p:sorterViewPr>
    <p:cViewPr>
      <p:scale>
        <a:sx n="36" d="100"/>
        <a:sy n="3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handoutMaster" Target="handoutMasters/handoutMaster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1.png"/></Relationships>
</file>

<file path=ppt/drawings/_rels/vmlDrawing2.vml.rels><?xml version="1.0" encoding="UTF-8" standalone="yes"?>
<Relationships xmlns="http://schemas.openxmlformats.org/package/2006/relationships"><Relationship Id="rId3" Type="http://schemas.openxmlformats.org/officeDocument/2006/relationships/image" Target="../media/image32.wmf"/><Relationship Id="rId2" Type="http://schemas.openxmlformats.org/officeDocument/2006/relationships/image" Target="../media/image31.wmf"/><Relationship Id="rId1" Type="http://schemas.openxmlformats.org/officeDocument/2006/relationships/image" Target="../media/image30.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43.wmf"/><Relationship Id="rId2" Type="http://schemas.openxmlformats.org/officeDocument/2006/relationships/image" Target="../media/image42.wmf"/><Relationship Id="rId1" Type="http://schemas.openxmlformats.org/officeDocument/2006/relationships/image" Target="../media/image41.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8418" name="Rectangle 2"/>
          <p:cNvSpPr>
            <a:spLocks noGrp="1" noChangeArrowheads="1"/>
          </p:cNvSpPr>
          <p:nvPr>
            <p:ph type="hdr" sz="quarter"/>
          </p:nvPr>
        </p:nvSpPr>
        <p:spPr bwMode="auto">
          <a:xfrm>
            <a:off x="0" y="0"/>
            <a:ext cx="3025775" cy="463550"/>
          </a:xfrm>
          <a:prstGeom prst="rect">
            <a:avLst/>
          </a:prstGeom>
          <a:noFill/>
          <a:ln w="12700">
            <a:noFill/>
            <a:miter lim="800000"/>
            <a:headEnd type="none" w="sm" len="sm"/>
            <a:tailEnd type="none" w="sm" len="sm"/>
          </a:ln>
          <a:effectLst/>
        </p:spPr>
        <p:txBody>
          <a:bodyPr vert="horz" wrap="square" lIns="91134" tIns="45568" rIns="91134" bIns="45568" numCol="1" anchor="t" anchorCtr="0" compatLnSpc="1">
            <a:prstTxWarp prst="textNoShape">
              <a:avLst/>
            </a:prstTxWarp>
          </a:bodyPr>
          <a:lstStyle>
            <a:lvl1pPr defTabSz="911683" eaLnBrk="0" hangingPunct="0">
              <a:defRPr sz="1200">
                <a:cs typeface="+mn-cs"/>
              </a:defRPr>
            </a:lvl1pPr>
          </a:lstStyle>
          <a:p>
            <a:pPr>
              <a:defRPr/>
            </a:pPr>
            <a:endParaRPr lang="en-US"/>
          </a:p>
        </p:txBody>
      </p:sp>
      <p:sp>
        <p:nvSpPr>
          <p:cNvPr id="188419" name="Rectangle 3"/>
          <p:cNvSpPr>
            <a:spLocks noGrp="1" noChangeArrowheads="1"/>
          </p:cNvSpPr>
          <p:nvPr>
            <p:ph type="dt" sz="quarter" idx="1"/>
          </p:nvPr>
        </p:nvSpPr>
        <p:spPr bwMode="auto">
          <a:xfrm>
            <a:off x="3932238" y="0"/>
            <a:ext cx="3027362" cy="463550"/>
          </a:xfrm>
          <a:prstGeom prst="rect">
            <a:avLst/>
          </a:prstGeom>
          <a:noFill/>
          <a:ln w="12700">
            <a:noFill/>
            <a:miter lim="800000"/>
            <a:headEnd type="none" w="sm" len="sm"/>
            <a:tailEnd type="none" w="sm" len="sm"/>
          </a:ln>
          <a:effectLst/>
        </p:spPr>
        <p:txBody>
          <a:bodyPr vert="horz" wrap="square" lIns="91134" tIns="45568" rIns="91134" bIns="45568" numCol="1" anchor="t" anchorCtr="0" compatLnSpc="1">
            <a:prstTxWarp prst="textNoShape">
              <a:avLst/>
            </a:prstTxWarp>
          </a:bodyPr>
          <a:lstStyle>
            <a:lvl1pPr algn="r" defTabSz="911683" eaLnBrk="0" hangingPunct="0">
              <a:defRPr sz="1200">
                <a:cs typeface="+mn-cs"/>
              </a:defRPr>
            </a:lvl1pPr>
          </a:lstStyle>
          <a:p>
            <a:pPr>
              <a:defRPr/>
            </a:pPr>
            <a:endParaRPr lang="en-US"/>
          </a:p>
        </p:txBody>
      </p:sp>
      <p:sp>
        <p:nvSpPr>
          <p:cNvPr id="188420" name="Rectangle 4"/>
          <p:cNvSpPr>
            <a:spLocks noGrp="1" noChangeArrowheads="1"/>
          </p:cNvSpPr>
          <p:nvPr>
            <p:ph type="ftr" sz="quarter" idx="2"/>
          </p:nvPr>
        </p:nvSpPr>
        <p:spPr bwMode="auto">
          <a:xfrm>
            <a:off x="0" y="8847138"/>
            <a:ext cx="3025775" cy="461962"/>
          </a:xfrm>
          <a:prstGeom prst="rect">
            <a:avLst/>
          </a:prstGeom>
          <a:noFill/>
          <a:ln w="12700">
            <a:noFill/>
            <a:miter lim="800000"/>
            <a:headEnd type="none" w="sm" len="sm"/>
            <a:tailEnd type="none" w="sm" len="sm"/>
          </a:ln>
          <a:effectLst/>
        </p:spPr>
        <p:txBody>
          <a:bodyPr vert="horz" wrap="square" lIns="91134" tIns="45568" rIns="91134" bIns="45568" numCol="1" anchor="b" anchorCtr="0" compatLnSpc="1">
            <a:prstTxWarp prst="textNoShape">
              <a:avLst/>
            </a:prstTxWarp>
          </a:bodyPr>
          <a:lstStyle>
            <a:lvl1pPr defTabSz="911683" eaLnBrk="0" hangingPunct="0">
              <a:defRPr sz="1200">
                <a:cs typeface="+mn-cs"/>
              </a:defRPr>
            </a:lvl1pPr>
          </a:lstStyle>
          <a:p>
            <a:pPr>
              <a:defRPr/>
            </a:pPr>
            <a:endParaRPr lang="en-US"/>
          </a:p>
        </p:txBody>
      </p:sp>
      <p:sp>
        <p:nvSpPr>
          <p:cNvPr id="188421" name="Rectangle 5"/>
          <p:cNvSpPr>
            <a:spLocks noGrp="1" noChangeArrowheads="1"/>
          </p:cNvSpPr>
          <p:nvPr>
            <p:ph type="sldNum" sz="quarter" idx="3"/>
          </p:nvPr>
        </p:nvSpPr>
        <p:spPr bwMode="auto">
          <a:xfrm>
            <a:off x="3932238" y="8847138"/>
            <a:ext cx="3027362" cy="461962"/>
          </a:xfrm>
          <a:prstGeom prst="rect">
            <a:avLst/>
          </a:prstGeom>
          <a:noFill/>
          <a:ln w="12700">
            <a:noFill/>
            <a:miter lim="800000"/>
            <a:headEnd type="none" w="sm" len="sm"/>
            <a:tailEnd type="none" w="sm" len="sm"/>
          </a:ln>
          <a:effectLst/>
        </p:spPr>
        <p:txBody>
          <a:bodyPr vert="horz" wrap="square" lIns="91134" tIns="45568" rIns="91134" bIns="45568" numCol="1" anchor="b" anchorCtr="0" compatLnSpc="1">
            <a:prstTxWarp prst="textNoShape">
              <a:avLst/>
            </a:prstTxWarp>
          </a:bodyPr>
          <a:lstStyle>
            <a:lvl1pPr algn="r" defTabSz="911683" eaLnBrk="0" hangingPunct="0">
              <a:defRPr sz="1200">
                <a:cs typeface="+mn-cs"/>
              </a:defRPr>
            </a:lvl1pPr>
          </a:lstStyle>
          <a:p>
            <a:pPr>
              <a:defRPr/>
            </a:pPr>
            <a:fld id="{5D202C52-C9BB-41C0-89BA-C1EC4AF96651}"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08198" y="1160463"/>
            <a:ext cx="4130506" cy="3133561"/>
          </a:xfrm>
          <a:prstGeom prst="rect">
            <a:avLst/>
          </a:prstGeom>
          <a:noFill/>
          <a:ln w="12700">
            <a:solidFill>
              <a:prstClr val="black"/>
            </a:solidFill>
          </a:ln>
        </p:spPr>
      </p:sp>
      <p:sp>
        <p:nvSpPr>
          <p:cNvPr id="3" name="Notes Placeholder 2"/>
          <p:cNvSpPr>
            <a:spLocks noGrp="1"/>
          </p:cNvSpPr>
          <p:nvPr>
            <p:ph type="body" idx="1"/>
          </p:nvPr>
        </p:nvSpPr>
        <p:spPr>
          <a:xfrm>
            <a:off x="694073" y="4467157"/>
            <a:ext cx="5558754" cy="3656081"/>
          </a:xfrm>
          <a:prstGeom prst="rect">
            <a:avLst/>
          </a:prstGeom>
        </p:spPr>
        <p:txBody>
          <a:bodyPr lIns="89410" tIns="44705" rIns="89410" bIns="44705"/>
          <a:lstStyle/>
          <a:p>
            <a:endParaRPr lang="en-US" dirty="0"/>
          </a:p>
        </p:txBody>
      </p:sp>
    </p:spTree>
    <p:extLst>
      <p:ext uri="{BB962C8B-B14F-4D97-AF65-F5344CB8AC3E}">
        <p14:creationId xmlns:p14="http://schemas.microsoft.com/office/powerpoint/2010/main" xmlns="" val="30314092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2"/>
          <p:cNvSpPr>
            <a:spLocks noGrp="1" noRot="1" noChangeAspect="1" noChangeArrowheads="1" noTextEdit="1"/>
          </p:cNvSpPr>
          <p:nvPr>
            <p:ph type="sldImg"/>
          </p:nvPr>
        </p:nvSpPr>
        <p:spPr bwMode="auto">
          <a:xfrm>
            <a:off x="1152525" y="696913"/>
            <a:ext cx="4641850" cy="3481387"/>
          </a:xfrm>
          <a:prstGeom prst="rect">
            <a:avLst/>
          </a:prstGeom>
          <a:solidFill>
            <a:srgbClr val="FFFFFF"/>
          </a:solidFill>
          <a:ln>
            <a:solidFill>
              <a:srgbClr val="000000"/>
            </a:solidFill>
            <a:miter lim="800000"/>
            <a:headEnd/>
            <a:tailEnd/>
          </a:ln>
        </p:spPr>
      </p:sp>
      <p:sp>
        <p:nvSpPr>
          <p:cNvPr id="29698" name="Rectangle 3"/>
          <p:cNvSpPr>
            <a:spLocks noGrp="1" noChangeArrowheads="1"/>
          </p:cNvSpPr>
          <p:nvPr>
            <p:ph type="body" idx="1"/>
          </p:nvPr>
        </p:nvSpPr>
        <p:spPr bwMode="auto">
          <a:xfrm>
            <a:off x="925513" y="4410075"/>
            <a:ext cx="5095875" cy="4176713"/>
          </a:xfrm>
          <a:prstGeom prst="rect">
            <a:avLst/>
          </a:prstGeom>
          <a:solidFill>
            <a:srgbClr val="FFFFFF"/>
          </a:solidFill>
          <a:ln>
            <a:solidFill>
              <a:srgbClr val="000000"/>
            </a:solidFill>
            <a:miter lim="800000"/>
            <a:headEnd/>
            <a:tailEnd/>
          </a:ln>
        </p:spPr>
        <p:txBody>
          <a:bodyPr lIns="93171" tIns="46586" rIns="93171" bIns="46586"/>
          <a:lstStyle/>
          <a:p>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2"/>
          <p:cNvSpPr>
            <a:spLocks noGrp="1" noRot="1" noChangeAspect="1" noChangeArrowheads="1" noTextEdit="1"/>
          </p:cNvSpPr>
          <p:nvPr>
            <p:ph type="sldImg"/>
          </p:nvPr>
        </p:nvSpPr>
        <p:spPr bwMode="auto">
          <a:xfrm>
            <a:off x="1146175" y="685800"/>
            <a:ext cx="4668838" cy="3503613"/>
          </a:xfrm>
          <a:prstGeom prst="rect">
            <a:avLst/>
          </a:prstGeom>
          <a:noFill/>
          <a:ln>
            <a:solidFill>
              <a:srgbClr val="000000"/>
            </a:solidFill>
            <a:miter lim="800000"/>
            <a:headEnd/>
            <a:tailEnd/>
          </a:ln>
        </p:spPr>
      </p:sp>
      <p:sp>
        <p:nvSpPr>
          <p:cNvPr id="34818" name="Rectangle 3"/>
          <p:cNvSpPr>
            <a:spLocks noGrp="1" noChangeArrowheads="1"/>
          </p:cNvSpPr>
          <p:nvPr>
            <p:ph type="body" idx="1"/>
          </p:nvPr>
        </p:nvSpPr>
        <p:spPr bwMode="auto">
          <a:xfrm>
            <a:off x="908050" y="4419600"/>
            <a:ext cx="5143500" cy="4191000"/>
          </a:xfrm>
          <a:prstGeom prst="rect">
            <a:avLst/>
          </a:prstGeom>
          <a:noFill/>
          <a:ln>
            <a:miter lim="800000"/>
            <a:headEnd/>
            <a:tailEnd/>
          </a:ln>
        </p:spPr>
        <p:txBody>
          <a:bodyPr lIns="92734" tIns="46367" rIns="92734" bIns="46367"/>
          <a:lstStyle/>
          <a:p>
            <a:r>
              <a:rPr lang="en-US" smtClean="0">
                <a:cs typeface="Times New Roman" pitchFamily="18" charset="0"/>
              </a:rPr>
              <a:t>The radio wave propagation study on e-POP will enable us to gain new perspectives on E and F-region density irregularities, by comparing SuperDARN and CADI measurements on the ground with simultaneous measurements on e-POP.</a:t>
            </a:r>
          </a:p>
          <a:p>
            <a:r>
              <a:rPr lang="en-US" smtClean="0">
                <a:cs typeface="Times New Roman" pitchFamily="18" charset="0"/>
              </a:rPr>
              <a:t>The radio receiver instrument onboard will measure the electric field strength, direction of arrival, Doppler shift and signal delay of refracted  waves as a function of wave frequency and the e-POP orbital position. The measurements will then be inverted mathematically to infer the two- or three-dimensional shape of the refracting structure.</a:t>
            </a:r>
          </a:p>
          <a:p>
            <a:r>
              <a:rPr lang="en-US" smtClean="0">
                <a:cs typeface="Times New Roman" pitchFamily="18" charset="0"/>
              </a:rPr>
              <a:t>The RRI will also measure coherent backscatter from small-scale structure, in coordination with SuperDARN.</a:t>
            </a:r>
          </a:p>
          <a:p>
            <a:r>
              <a:rPr lang="en-US" smtClean="0">
                <a:cs typeface="Times New Roman" pitchFamily="18" charset="0"/>
              </a:rPr>
              <a:t>The RRI measurements will allow us to search for instances of oblique scatter that can be correlated with the ground measurements.</a:t>
            </a:r>
          </a:p>
          <a:p>
            <a:r>
              <a:rPr lang="en-US" smtClean="0">
                <a:cs typeface="Times New Roman" pitchFamily="18" charset="0"/>
              </a:rPr>
              <a:t>The measured angular spectrum of scatter will allow us to test the concept of coherent backscatter mechanism.</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02400" y="312738"/>
            <a:ext cx="1955800" cy="578326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33413" y="312738"/>
            <a:ext cx="5716587" cy="57832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33413" y="312738"/>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633413" y="312738"/>
            <a:ext cx="77724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685800" y="19812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9812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685800" y="41148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41148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33413" y="312738"/>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9812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41148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33413" y="312738"/>
            <a:ext cx="7772400" cy="1143000"/>
          </a:xfrm>
        </p:spPr>
        <p:txBody>
          <a:bodyPr/>
          <a:lstStyle/>
          <a:p>
            <a:r>
              <a:rPr lang="en-US"/>
              <a:t>Click to edit Master title style</a:t>
            </a:r>
          </a:p>
        </p:txBody>
      </p:sp>
      <p:sp>
        <p:nvSpPr>
          <p:cNvPr id="3" name="Table Placeholder 2"/>
          <p:cNvSpPr>
            <a:spLocks noGrp="1"/>
          </p:cNvSpPr>
          <p:nvPr>
            <p:ph type="tbl" idx="1"/>
          </p:nvPr>
        </p:nvSpPr>
        <p:spPr>
          <a:xfrm>
            <a:off x="685800" y="1981200"/>
            <a:ext cx="7772400" cy="4114800"/>
          </a:xfrm>
        </p:spPr>
        <p:txBody>
          <a:bodyPr/>
          <a:lstStyle/>
          <a:p>
            <a:pPr lvl="0"/>
            <a:endParaRPr lang="en-US" noProof="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33413" y="312738"/>
            <a:ext cx="7824787" cy="57832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648DBAE0-478B-4EAA-8A86-55505DD84524}"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94FA8E4F-A90D-40D9-8F74-4AE4849EDACF}"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E8E2D0D9-A0C5-4163-965D-F821BA0F3D04}"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95313" y="2089150"/>
            <a:ext cx="3810000" cy="39243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57713" y="2089150"/>
            <a:ext cx="3810000" cy="39243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B4B501AF-3CC4-473B-82BD-8B1E4DE0FC00}"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solidFill>
                <a:srgbClr val="000000"/>
              </a:solidFill>
            </a:endParaRPr>
          </a:p>
        </p:txBody>
      </p:sp>
      <p:sp>
        <p:nvSpPr>
          <p:cNvPr id="8" name="Footer Placeholder 7"/>
          <p:cNvSpPr>
            <a:spLocks noGrp="1"/>
          </p:cNvSpPr>
          <p:nvPr>
            <p:ph type="ftr" sz="quarter" idx="11"/>
          </p:nvPr>
        </p:nvSpPr>
        <p:spPr/>
        <p:txBody>
          <a:bodyPr/>
          <a:lstStyle>
            <a:lvl1pPr>
              <a:defRPr/>
            </a:lvl1pPr>
          </a:lstStyle>
          <a:p>
            <a:endParaRPr lang="en-US">
              <a:solidFill>
                <a:srgbClr val="000000"/>
              </a:solidFill>
            </a:endParaRPr>
          </a:p>
        </p:txBody>
      </p:sp>
      <p:sp>
        <p:nvSpPr>
          <p:cNvPr id="9" name="Slide Number Placeholder 8"/>
          <p:cNvSpPr>
            <a:spLocks noGrp="1"/>
          </p:cNvSpPr>
          <p:nvPr>
            <p:ph type="sldNum" sz="quarter" idx="12"/>
          </p:nvPr>
        </p:nvSpPr>
        <p:spPr/>
        <p:txBody>
          <a:bodyPr/>
          <a:lstStyle>
            <a:lvl1pPr>
              <a:defRPr/>
            </a:lvl1pPr>
          </a:lstStyle>
          <a:p>
            <a:fld id="{1E8A843F-9376-4FB9-A269-10A1F8D3992D}"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solidFill>
                <a:srgbClr val="000000"/>
              </a:solidFill>
            </a:endParaRPr>
          </a:p>
        </p:txBody>
      </p:sp>
      <p:sp>
        <p:nvSpPr>
          <p:cNvPr id="4" name="Footer Placeholder 3"/>
          <p:cNvSpPr>
            <a:spLocks noGrp="1"/>
          </p:cNvSpPr>
          <p:nvPr>
            <p:ph type="ftr" sz="quarter" idx="11"/>
          </p:nvPr>
        </p:nvSpPr>
        <p:spPr/>
        <p:txBody>
          <a:bodyPr/>
          <a:lstStyle>
            <a:lvl1pPr>
              <a:defRPr/>
            </a:lvl1pPr>
          </a:lstStyle>
          <a:p>
            <a:endParaRPr lang="en-US">
              <a:solidFill>
                <a:srgbClr val="000000"/>
              </a:solidFill>
            </a:endParaRPr>
          </a:p>
        </p:txBody>
      </p:sp>
      <p:sp>
        <p:nvSpPr>
          <p:cNvPr id="5" name="Slide Number Placeholder 4"/>
          <p:cNvSpPr>
            <a:spLocks noGrp="1"/>
          </p:cNvSpPr>
          <p:nvPr>
            <p:ph type="sldNum" sz="quarter" idx="12"/>
          </p:nvPr>
        </p:nvSpPr>
        <p:spPr/>
        <p:txBody>
          <a:bodyPr/>
          <a:lstStyle>
            <a:lvl1pPr>
              <a:defRPr/>
            </a:lvl1pPr>
          </a:lstStyle>
          <a:p>
            <a:fld id="{E935D95A-BD21-443C-A47E-63B20CBFDD14}"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solidFill>
                <a:srgbClr val="000000"/>
              </a:solidFill>
            </a:endParaRPr>
          </a:p>
        </p:txBody>
      </p:sp>
      <p:sp>
        <p:nvSpPr>
          <p:cNvPr id="3" name="Footer Placeholder 2"/>
          <p:cNvSpPr>
            <a:spLocks noGrp="1"/>
          </p:cNvSpPr>
          <p:nvPr>
            <p:ph type="ftr" sz="quarter" idx="11"/>
          </p:nvPr>
        </p:nvSpPr>
        <p:spPr/>
        <p:txBody>
          <a:bodyPr/>
          <a:lstStyle>
            <a:lvl1pPr>
              <a:defRPr/>
            </a:lvl1pPr>
          </a:lstStyle>
          <a:p>
            <a:endParaRPr lang="en-US">
              <a:solidFill>
                <a:srgbClr val="000000"/>
              </a:solidFill>
            </a:endParaRPr>
          </a:p>
        </p:txBody>
      </p:sp>
      <p:sp>
        <p:nvSpPr>
          <p:cNvPr id="4" name="Slide Number Placeholder 3"/>
          <p:cNvSpPr>
            <a:spLocks noGrp="1"/>
          </p:cNvSpPr>
          <p:nvPr>
            <p:ph type="sldNum" sz="quarter" idx="12"/>
          </p:nvPr>
        </p:nvSpPr>
        <p:spPr/>
        <p:txBody>
          <a:bodyPr/>
          <a:lstStyle>
            <a:lvl1pPr>
              <a:defRPr/>
            </a:lvl1pPr>
          </a:lstStyle>
          <a:p>
            <a:fld id="{8DD9B69E-DE71-44E4-92BF-1B1682C5E984}"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C5EEA919-43B3-41BD-B7E0-F1BECC1C8E97}"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2ED536F7-D158-4665-A77C-E26F523B1ADA}"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297A2EA6-3DCC-4D5F-9CC5-8AD2A7E7C136}"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92875" y="850900"/>
            <a:ext cx="1965325" cy="51625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95313" y="850900"/>
            <a:ext cx="5745162" cy="51625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3F160E81-1253-4DC7-A8CE-17ADC2FFAE05}"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8509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595313" y="2089150"/>
            <a:ext cx="3810000" cy="3924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57713" y="2089150"/>
            <a:ext cx="3810000" cy="3924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85800" y="6248400"/>
            <a:ext cx="1905000" cy="457200"/>
          </a:xfrm>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a:xfrm>
            <a:off x="3124200" y="6248400"/>
            <a:ext cx="2895600" cy="457200"/>
          </a:xfrm>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a:xfrm>
            <a:off x="6553200" y="6248400"/>
            <a:ext cx="1905000" cy="457200"/>
          </a:xfrm>
        </p:spPr>
        <p:txBody>
          <a:bodyPr/>
          <a:lstStyle>
            <a:lvl1pPr>
              <a:defRPr/>
            </a:lvl1pPr>
          </a:lstStyle>
          <a:p>
            <a:fld id="{AE725209-3579-4F9E-AC03-93F7A399AAAD}"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595313" y="850900"/>
            <a:ext cx="7862887" cy="51625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Date Placeholder 2"/>
          <p:cNvSpPr>
            <a:spLocks noGrp="1"/>
          </p:cNvSpPr>
          <p:nvPr>
            <p:ph type="dt" sz="half" idx="10"/>
          </p:nvPr>
        </p:nvSpPr>
        <p:spPr>
          <a:xfrm>
            <a:off x="685800" y="6248400"/>
            <a:ext cx="1905000" cy="457200"/>
          </a:xfrm>
        </p:spPr>
        <p:txBody>
          <a:bodyPr/>
          <a:lstStyle>
            <a:lvl1pPr>
              <a:defRPr/>
            </a:lvl1pPr>
          </a:lstStyle>
          <a:p>
            <a:endParaRPr lang="en-US">
              <a:solidFill>
                <a:srgbClr val="000000"/>
              </a:solidFill>
            </a:endParaRPr>
          </a:p>
        </p:txBody>
      </p:sp>
      <p:sp>
        <p:nvSpPr>
          <p:cNvPr id="4" name="Footer Placeholder 3"/>
          <p:cNvSpPr>
            <a:spLocks noGrp="1"/>
          </p:cNvSpPr>
          <p:nvPr>
            <p:ph type="ftr" sz="quarter" idx="11"/>
          </p:nvPr>
        </p:nvSpPr>
        <p:spPr>
          <a:xfrm>
            <a:off x="3124200" y="6248400"/>
            <a:ext cx="2895600" cy="457200"/>
          </a:xfrm>
        </p:spPr>
        <p:txBody>
          <a:bodyPr/>
          <a:lstStyle>
            <a:lvl1pPr>
              <a:defRPr/>
            </a:lvl1pPr>
          </a:lstStyle>
          <a:p>
            <a:endParaRPr lang="en-US">
              <a:solidFill>
                <a:srgbClr val="000000"/>
              </a:solidFill>
            </a:endParaRPr>
          </a:p>
        </p:txBody>
      </p:sp>
      <p:sp>
        <p:nvSpPr>
          <p:cNvPr id="5" name="Slide Number Placeholder 4"/>
          <p:cNvSpPr>
            <a:spLocks noGrp="1"/>
          </p:cNvSpPr>
          <p:nvPr>
            <p:ph type="sldNum" sz="quarter" idx="12"/>
          </p:nvPr>
        </p:nvSpPr>
        <p:spPr>
          <a:xfrm>
            <a:off x="6553200" y="6248400"/>
            <a:ext cx="1905000" cy="457200"/>
          </a:xfrm>
        </p:spPr>
        <p:txBody>
          <a:bodyPr/>
          <a:lstStyle>
            <a:lvl1pPr>
              <a:defRPr/>
            </a:lvl1pPr>
          </a:lstStyle>
          <a:p>
            <a:fld id="{C57216A7-16A9-488A-A396-EA170348E5C2}"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1E00F8D3-86ED-4230-87B7-626C08FFBDD4}"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4391C80F-7BC2-4A60-BF6D-7B58AD760CC1}"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F04667A9-B662-44B9-AB44-44C9A6B218EC}"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95313" y="2089150"/>
            <a:ext cx="3810000" cy="39243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57713" y="2089150"/>
            <a:ext cx="3810000" cy="39243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F6165BED-B98B-4CB9-8DCB-C827BF6C776D}"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solidFill>
                <a:srgbClr val="000000"/>
              </a:solidFill>
            </a:endParaRPr>
          </a:p>
        </p:txBody>
      </p:sp>
      <p:sp>
        <p:nvSpPr>
          <p:cNvPr id="8" name="Footer Placeholder 7"/>
          <p:cNvSpPr>
            <a:spLocks noGrp="1"/>
          </p:cNvSpPr>
          <p:nvPr>
            <p:ph type="ftr" sz="quarter" idx="11"/>
          </p:nvPr>
        </p:nvSpPr>
        <p:spPr/>
        <p:txBody>
          <a:bodyPr/>
          <a:lstStyle>
            <a:lvl1pPr>
              <a:defRPr/>
            </a:lvl1pPr>
          </a:lstStyle>
          <a:p>
            <a:endParaRPr lang="en-US">
              <a:solidFill>
                <a:srgbClr val="000000"/>
              </a:solidFill>
            </a:endParaRPr>
          </a:p>
        </p:txBody>
      </p:sp>
      <p:sp>
        <p:nvSpPr>
          <p:cNvPr id="9" name="Slide Number Placeholder 8"/>
          <p:cNvSpPr>
            <a:spLocks noGrp="1"/>
          </p:cNvSpPr>
          <p:nvPr>
            <p:ph type="sldNum" sz="quarter" idx="12"/>
          </p:nvPr>
        </p:nvSpPr>
        <p:spPr/>
        <p:txBody>
          <a:bodyPr/>
          <a:lstStyle>
            <a:lvl1pPr>
              <a:defRPr/>
            </a:lvl1pPr>
          </a:lstStyle>
          <a:p>
            <a:fld id="{A8810591-982E-4EE0-9979-F06F73510FD6}"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solidFill>
                <a:srgbClr val="000000"/>
              </a:solidFill>
            </a:endParaRPr>
          </a:p>
        </p:txBody>
      </p:sp>
      <p:sp>
        <p:nvSpPr>
          <p:cNvPr id="4" name="Footer Placeholder 3"/>
          <p:cNvSpPr>
            <a:spLocks noGrp="1"/>
          </p:cNvSpPr>
          <p:nvPr>
            <p:ph type="ftr" sz="quarter" idx="11"/>
          </p:nvPr>
        </p:nvSpPr>
        <p:spPr/>
        <p:txBody>
          <a:bodyPr/>
          <a:lstStyle>
            <a:lvl1pPr>
              <a:defRPr/>
            </a:lvl1pPr>
          </a:lstStyle>
          <a:p>
            <a:endParaRPr lang="en-US">
              <a:solidFill>
                <a:srgbClr val="000000"/>
              </a:solidFill>
            </a:endParaRPr>
          </a:p>
        </p:txBody>
      </p:sp>
      <p:sp>
        <p:nvSpPr>
          <p:cNvPr id="5" name="Slide Number Placeholder 4"/>
          <p:cNvSpPr>
            <a:spLocks noGrp="1"/>
          </p:cNvSpPr>
          <p:nvPr>
            <p:ph type="sldNum" sz="quarter" idx="12"/>
          </p:nvPr>
        </p:nvSpPr>
        <p:spPr/>
        <p:txBody>
          <a:bodyPr/>
          <a:lstStyle>
            <a:lvl1pPr>
              <a:defRPr/>
            </a:lvl1pPr>
          </a:lstStyle>
          <a:p>
            <a:fld id="{4BA68998-BE52-44A4-8A11-E29A7BDF484E}"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solidFill>
                <a:srgbClr val="000000"/>
              </a:solidFill>
            </a:endParaRPr>
          </a:p>
        </p:txBody>
      </p:sp>
      <p:sp>
        <p:nvSpPr>
          <p:cNvPr id="3" name="Footer Placeholder 2"/>
          <p:cNvSpPr>
            <a:spLocks noGrp="1"/>
          </p:cNvSpPr>
          <p:nvPr>
            <p:ph type="ftr" sz="quarter" idx="11"/>
          </p:nvPr>
        </p:nvSpPr>
        <p:spPr/>
        <p:txBody>
          <a:bodyPr/>
          <a:lstStyle>
            <a:lvl1pPr>
              <a:defRPr/>
            </a:lvl1pPr>
          </a:lstStyle>
          <a:p>
            <a:endParaRPr lang="en-US">
              <a:solidFill>
                <a:srgbClr val="000000"/>
              </a:solidFill>
            </a:endParaRPr>
          </a:p>
        </p:txBody>
      </p:sp>
      <p:sp>
        <p:nvSpPr>
          <p:cNvPr id="4" name="Slide Number Placeholder 3"/>
          <p:cNvSpPr>
            <a:spLocks noGrp="1"/>
          </p:cNvSpPr>
          <p:nvPr>
            <p:ph type="sldNum" sz="quarter" idx="12"/>
          </p:nvPr>
        </p:nvSpPr>
        <p:spPr/>
        <p:txBody>
          <a:bodyPr/>
          <a:lstStyle>
            <a:lvl1pPr>
              <a:defRPr/>
            </a:lvl1pPr>
          </a:lstStyle>
          <a:p>
            <a:fld id="{31B30FBF-3441-4DDD-809C-70F1E1489B11}"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9300C90B-3FB9-4408-84AA-5F74C1DBD3CB}"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0285A778-FBA6-4941-847D-D589648201FF}"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BADC631A-1F9D-4FAA-A645-2B602D671513}"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92875" y="850900"/>
            <a:ext cx="1965325" cy="51625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95313" y="850900"/>
            <a:ext cx="5745162" cy="51625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DB6E78F8-1570-43BF-8695-EEE1A64A0A74}"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8509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595313" y="2089150"/>
            <a:ext cx="3810000" cy="3924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57713" y="2089150"/>
            <a:ext cx="3810000" cy="3924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85800" y="6248400"/>
            <a:ext cx="1905000" cy="457200"/>
          </a:xfrm>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a:xfrm>
            <a:off x="3124200" y="6248400"/>
            <a:ext cx="2895600" cy="457200"/>
          </a:xfrm>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a:xfrm>
            <a:off x="6553200" y="6248400"/>
            <a:ext cx="1905000" cy="457200"/>
          </a:xfrm>
        </p:spPr>
        <p:txBody>
          <a:bodyPr/>
          <a:lstStyle>
            <a:lvl1pPr>
              <a:defRPr/>
            </a:lvl1pPr>
          </a:lstStyle>
          <a:p>
            <a:fld id="{F2EE8A59-0ADF-4004-B855-94F9EA9771F2}"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595313" y="850900"/>
            <a:ext cx="7862887" cy="51625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Date Placeholder 2"/>
          <p:cNvSpPr>
            <a:spLocks noGrp="1"/>
          </p:cNvSpPr>
          <p:nvPr>
            <p:ph type="dt" sz="half" idx="10"/>
          </p:nvPr>
        </p:nvSpPr>
        <p:spPr>
          <a:xfrm>
            <a:off x="685800" y="6248400"/>
            <a:ext cx="1905000" cy="457200"/>
          </a:xfrm>
        </p:spPr>
        <p:txBody>
          <a:bodyPr/>
          <a:lstStyle>
            <a:lvl1pPr>
              <a:defRPr/>
            </a:lvl1pPr>
          </a:lstStyle>
          <a:p>
            <a:endParaRPr lang="en-US">
              <a:solidFill>
                <a:srgbClr val="000000"/>
              </a:solidFill>
            </a:endParaRPr>
          </a:p>
        </p:txBody>
      </p:sp>
      <p:sp>
        <p:nvSpPr>
          <p:cNvPr id="4" name="Footer Placeholder 3"/>
          <p:cNvSpPr>
            <a:spLocks noGrp="1"/>
          </p:cNvSpPr>
          <p:nvPr>
            <p:ph type="ftr" sz="quarter" idx="11"/>
          </p:nvPr>
        </p:nvSpPr>
        <p:spPr>
          <a:xfrm>
            <a:off x="3124200" y="6248400"/>
            <a:ext cx="2895600" cy="457200"/>
          </a:xfrm>
        </p:spPr>
        <p:txBody>
          <a:bodyPr/>
          <a:lstStyle>
            <a:lvl1pPr>
              <a:defRPr/>
            </a:lvl1pPr>
          </a:lstStyle>
          <a:p>
            <a:endParaRPr lang="en-US">
              <a:solidFill>
                <a:srgbClr val="000000"/>
              </a:solidFill>
            </a:endParaRPr>
          </a:p>
        </p:txBody>
      </p:sp>
      <p:sp>
        <p:nvSpPr>
          <p:cNvPr id="5" name="Slide Number Placeholder 4"/>
          <p:cNvSpPr>
            <a:spLocks noGrp="1"/>
          </p:cNvSpPr>
          <p:nvPr>
            <p:ph type="sldNum" sz="quarter" idx="12"/>
          </p:nvPr>
        </p:nvSpPr>
        <p:spPr>
          <a:xfrm>
            <a:off x="6553200" y="6248400"/>
            <a:ext cx="1905000" cy="457200"/>
          </a:xfrm>
        </p:spPr>
        <p:txBody>
          <a:bodyPr/>
          <a:lstStyle>
            <a:lvl1pPr>
              <a:defRPr/>
            </a:lvl1pPr>
          </a:lstStyle>
          <a:p>
            <a:fld id="{68F125EE-71FC-431B-AC8D-B25791A7F112}"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slideLayout" Target="../slideLayouts/slideLayout29.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5" Type="http://schemas.openxmlformats.org/officeDocument/2006/relationships/image" Target="../media/image1.png"/><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7.xml"/><Relationship Id="rId13" Type="http://schemas.openxmlformats.org/officeDocument/2006/relationships/slideLayout" Target="../slideLayouts/slideLayout42.xml"/><Relationship Id="rId3" Type="http://schemas.openxmlformats.org/officeDocument/2006/relationships/slideLayout" Target="../slideLayouts/slideLayout32.xml"/><Relationship Id="rId7" Type="http://schemas.openxmlformats.org/officeDocument/2006/relationships/slideLayout" Target="../slideLayouts/slideLayout36.xml"/><Relationship Id="rId12" Type="http://schemas.openxmlformats.org/officeDocument/2006/relationships/slideLayout" Target="../slideLayouts/slideLayout41.xml"/><Relationship Id="rId2" Type="http://schemas.openxmlformats.org/officeDocument/2006/relationships/slideLayout" Target="../slideLayouts/slideLayout31.xml"/><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slideLayout" Target="../slideLayouts/slideLayout40.xml"/><Relationship Id="rId5" Type="http://schemas.openxmlformats.org/officeDocument/2006/relationships/slideLayout" Target="../slideLayouts/slideLayout34.xml"/><Relationship Id="rId15" Type="http://schemas.openxmlformats.org/officeDocument/2006/relationships/image" Target="../media/image1.png"/><Relationship Id="rId10" Type="http://schemas.openxmlformats.org/officeDocument/2006/relationships/slideLayout" Target="../slideLayouts/slideLayout39.xml"/><Relationship Id="rId4" Type="http://schemas.openxmlformats.org/officeDocument/2006/relationships/slideLayout" Target="../slideLayouts/slideLayout33.xml"/><Relationship Id="rId9" Type="http://schemas.openxmlformats.org/officeDocument/2006/relationships/slideLayout" Target="../slideLayouts/slideLayout38.xml"/><Relationship Id="rId1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33413" y="312738"/>
            <a:ext cx="7772400" cy="1143000"/>
          </a:xfrm>
          <a:prstGeom prst="rect">
            <a:avLst/>
          </a:prstGeom>
          <a:noFill/>
          <a:ln w="9525">
            <a:noFill/>
            <a:miter lim="800000"/>
            <a:headEnd/>
            <a:tailEnd/>
          </a:ln>
        </p:spPr>
        <p:txBody>
          <a:bodyPr vert="horz" wrap="square" lIns="92075" tIns="46038" rIns="92075" bIns="46038"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3663" r:id="rId1"/>
    <p:sldLayoutId id="2147483662" r:id="rId2"/>
    <p:sldLayoutId id="2147483661" r:id="rId3"/>
    <p:sldLayoutId id="2147483660" r:id="rId4"/>
    <p:sldLayoutId id="2147483659" r:id="rId5"/>
    <p:sldLayoutId id="2147483658" r:id="rId6"/>
    <p:sldLayoutId id="2147483657" r:id="rId7"/>
    <p:sldLayoutId id="2147483656" r:id="rId8"/>
    <p:sldLayoutId id="2147483655" r:id="rId9"/>
    <p:sldLayoutId id="2147483654" r:id="rId10"/>
    <p:sldLayoutId id="2147483653" r:id="rId11"/>
    <p:sldLayoutId id="2147483652" r:id="rId12"/>
    <p:sldLayoutId id="2147483651" r:id="rId13"/>
    <p:sldLayoutId id="2147483650" r:id="rId14"/>
    <p:sldLayoutId id="2147483649" r:id="rId15"/>
    <p:sldLayoutId id="2147483664" r:id="rId16"/>
  </p:sldLayoutIdLst>
  <p:txStyles>
    <p:titleStyle>
      <a:lvl1pPr algn="ctr" rtl="0" eaLnBrk="0" fontAlgn="base" hangingPunct="0">
        <a:spcBef>
          <a:spcPct val="0"/>
        </a:spcBef>
        <a:spcAft>
          <a:spcPct val="0"/>
        </a:spcAft>
        <a:defRPr sz="3600" b="1">
          <a:solidFill>
            <a:srgbClr val="FFFF00"/>
          </a:solidFill>
          <a:latin typeface="+mj-lt"/>
          <a:ea typeface="+mj-ea"/>
          <a:cs typeface="+mj-cs"/>
        </a:defRPr>
      </a:lvl1pPr>
      <a:lvl2pPr algn="ctr" rtl="0" eaLnBrk="0" fontAlgn="base" hangingPunct="0">
        <a:spcBef>
          <a:spcPct val="0"/>
        </a:spcBef>
        <a:spcAft>
          <a:spcPct val="0"/>
        </a:spcAft>
        <a:defRPr sz="3600" b="1">
          <a:solidFill>
            <a:srgbClr val="FFFF00"/>
          </a:solidFill>
          <a:latin typeface="Arial" charset="0"/>
        </a:defRPr>
      </a:lvl2pPr>
      <a:lvl3pPr algn="ctr" rtl="0" eaLnBrk="0" fontAlgn="base" hangingPunct="0">
        <a:spcBef>
          <a:spcPct val="0"/>
        </a:spcBef>
        <a:spcAft>
          <a:spcPct val="0"/>
        </a:spcAft>
        <a:defRPr sz="3600" b="1">
          <a:solidFill>
            <a:srgbClr val="FFFF00"/>
          </a:solidFill>
          <a:latin typeface="Arial" charset="0"/>
        </a:defRPr>
      </a:lvl3pPr>
      <a:lvl4pPr algn="ctr" rtl="0" eaLnBrk="0" fontAlgn="base" hangingPunct="0">
        <a:spcBef>
          <a:spcPct val="0"/>
        </a:spcBef>
        <a:spcAft>
          <a:spcPct val="0"/>
        </a:spcAft>
        <a:defRPr sz="3600" b="1">
          <a:solidFill>
            <a:srgbClr val="FFFF00"/>
          </a:solidFill>
          <a:latin typeface="Arial" charset="0"/>
        </a:defRPr>
      </a:lvl4pPr>
      <a:lvl5pPr algn="ctr" rtl="0" eaLnBrk="0" fontAlgn="base" hangingPunct="0">
        <a:spcBef>
          <a:spcPct val="0"/>
        </a:spcBef>
        <a:spcAft>
          <a:spcPct val="0"/>
        </a:spcAft>
        <a:defRPr sz="3600" b="1">
          <a:solidFill>
            <a:srgbClr val="FFFF00"/>
          </a:solidFill>
          <a:latin typeface="Arial" charset="0"/>
        </a:defRPr>
      </a:lvl5pPr>
      <a:lvl6pPr marL="457200" algn="ctr" rtl="0" eaLnBrk="0" fontAlgn="base" hangingPunct="0">
        <a:spcBef>
          <a:spcPct val="0"/>
        </a:spcBef>
        <a:spcAft>
          <a:spcPct val="0"/>
        </a:spcAft>
        <a:defRPr sz="3600" b="1">
          <a:solidFill>
            <a:srgbClr val="FFFF00"/>
          </a:solidFill>
          <a:latin typeface="Arial" charset="0"/>
        </a:defRPr>
      </a:lvl6pPr>
      <a:lvl7pPr marL="914400" algn="ctr" rtl="0" eaLnBrk="0" fontAlgn="base" hangingPunct="0">
        <a:spcBef>
          <a:spcPct val="0"/>
        </a:spcBef>
        <a:spcAft>
          <a:spcPct val="0"/>
        </a:spcAft>
        <a:defRPr sz="3600" b="1">
          <a:solidFill>
            <a:srgbClr val="FFFF00"/>
          </a:solidFill>
          <a:latin typeface="Arial" charset="0"/>
        </a:defRPr>
      </a:lvl7pPr>
      <a:lvl8pPr marL="1371600" algn="ctr" rtl="0" eaLnBrk="0" fontAlgn="base" hangingPunct="0">
        <a:spcBef>
          <a:spcPct val="0"/>
        </a:spcBef>
        <a:spcAft>
          <a:spcPct val="0"/>
        </a:spcAft>
        <a:defRPr sz="3600" b="1">
          <a:solidFill>
            <a:srgbClr val="FFFF00"/>
          </a:solidFill>
          <a:latin typeface="Arial" charset="0"/>
        </a:defRPr>
      </a:lvl8pPr>
      <a:lvl9pPr marL="1828800" algn="ctr" rtl="0" eaLnBrk="0" fontAlgn="base" hangingPunct="0">
        <a:spcBef>
          <a:spcPct val="0"/>
        </a:spcBef>
        <a:spcAft>
          <a:spcPct val="0"/>
        </a:spcAft>
        <a:defRPr sz="3600" b="1">
          <a:solidFill>
            <a:srgbClr val="FFFF00"/>
          </a:solidFill>
          <a:latin typeface="Arial" charset="0"/>
        </a:defRPr>
      </a:lvl9pPr>
    </p:titleStyle>
    <p:bodyStyle>
      <a:lvl1pPr marL="342900" indent="-342900" algn="l" rtl="0" eaLnBrk="0" fontAlgn="base" hangingPunct="0">
        <a:spcBef>
          <a:spcPct val="20000"/>
        </a:spcBef>
        <a:spcAft>
          <a:spcPct val="0"/>
        </a:spcAft>
        <a:buChar char="•"/>
        <a:defRPr sz="2800">
          <a:solidFill>
            <a:schemeClr val="bg1"/>
          </a:solidFill>
          <a:latin typeface="+mn-lt"/>
          <a:ea typeface="+mn-ea"/>
          <a:cs typeface="+mn-cs"/>
        </a:defRPr>
      </a:lvl1pPr>
      <a:lvl2pPr marL="742950" indent="-285750" algn="l" rtl="0" eaLnBrk="0" fontAlgn="base" hangingPunct="0">
        <a:spcBef>
          <a:spcPct val="20000"/>
        </a:spcBef>
        <a:spcAft>
          <a:spcPct val="0"/>
        </a:spcAft>
        <a:buChar char="–"/>
        <a:defRPr sz="2400">
          <a:solidFill>
            <a:srgbClr val="FF99FF"/>
          </a:solidFill>
          <a:latin typeface="+mn-lt"/>
        </a:defRPr>
      </a:lvl2pPr>
      <a:lvl3pPr marL="1143000" indent="-228600" algn="l" rtl="0" eaLnBrk="0" fontAlgn="base" hangingPunct="0">
        <a:spcBef>
          <a:spcPct val="20000"/>
        </a:spcBef>
        <a:spcAft>
          <a:spcPct val="0"/>
        </a:spcAft>
        <a:buChar char="•"/>
        <a:defRPr sz="2000">
          <a:solidFill>
            <a:schemeClr val="bg1"/>
          </a:solidFill>
          <a:latin typeface="+mn-lt"/>
        </a:defRPr>
      </a:lvl3pPr>
      <a:lvl4pPr marL="1600200" indent="-228600" algn="l" rtl="0" eaLnBrk="0" fontAlgn="base" hangingPunct="0">
        <a:spcBef>
          <a:spcPct val="20000"/>
        </a:spcBef>
        <a:spcAft>
          <a:spcPct val="0"/>
        </a:spcAft>
        <a:buChar char="–"/>
        <a:defRPr sz="2000">
          <a:solidFill>
            <a:srgbClr val="FF99FF"/>
          </a:solidFill>
          <a:latin typeface="+mn-lt"/>
        </a:defRPr>
      </a:lvl4pPr>
      <a:lvl5pPr marL="2057400" indent="-228600" algn="l" rtl="0" eaLnBrk="0" fontAlgn="base" hangingPunct="0">
        <a:spcBef>
          <a:spcPct val="20000"/>
        </a:spcBef>
        <a:spcAft>
          <a:spcPct val="0"/>
        </a:spcAft>
        <a:buChar char="•"/>
        <a:defRPr sz="2000">
          <a:solidFill>
            <a:srgbClr val="FF99FF"/>
          </a:solidFill>
          <a:latin typeface="+mn-lt"/>
        </a:defRPr>
      </a:lvl5pPr>
      <a:lvl6pPr marL="2514600" indent="-228600" algn="l" rtl="0" eaLnBrk="0" fontAlgn="base" hangingPunct="0">
        <a:spcBef>
          <a:spcPct val="20000"/>
        </a:spcBef>
        <a:spcAft>
          <a:spcPct val="0"/>
        </a:spcAft>
        <a:buChar char="•"/>
        <a:defRPr sz="2000">
          <a:solidFill>
            <a:srgbClr val="FF99FF"/>
          </a:solidFill>
          <a:latin typeface="+mn-lt"/>
        </a:defRPr>
      </a:lvl6pPr>
      <a:lvl7pPr marL="2971800" indent="-228600" algn="l" rtl="0" eaLnBrk="0" fontAlgn="base" hangingPunct="0">
        <a:spcBef>
          <a:spcPct val="20000"/>
        </a:spcBef>
        <a:spcAft>
          <a:spcPct val="0"/>
        </a:spcAft>
        <a:buChar char="•"/>
        <a:defRPr sz="2000">
          <a:solidFill>
            <a:srgbClr val="FF99FF"/>
          </a:solidFill>
          <a:latin typeface="+mn-lt"/>
        </a:defRPr>
      </a:lvl7pPr>
      <a:lvl8pPr marL="3429000" indent="-228600" algn="l" rtl="0" eaLnBrk="0" fontAlgn="base" hangingPunct="0">
        <a:spcBef>
          <a:spcPct val="20000"/>
        </a:spcBef>
        <a:spcAft>
          <a:spcPct val="0"/>
        </a:spcAft>
        <a:buChar char="•"/>
        <a:defRPr sz="2000">
          <a:solidFill>
            <a:srgbClr val="FF99FF"/>
          </a:solidFill>
          <a:latin typeface="+mn-lt"/>
        </a:defRPr>
      </a:lvl8pPr>
      <a:lvl9pPr marL="3886200" indent="-228600" algn="l" rtl="0" eaLnBrk="0" fontAlgn="base" hangingPunct="0">
        <a:spcBef>
          <a:spcPct val="20000"/>
        </a:spcBef>
        <a:spcAft>
          <a:spcPct val="0"/>
        </a:spcAft>
        <a:buChar char="•"/>
        <a:defRPr sz="2000">
          <a:solidFill>
            <a:srgbClr val="FF99FF"/>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36" name="Picture 12"/>
          <p:cNvPicPr>
            <a:picLocks noChangeAspect="1" noChangeArrowheads="1"/>
          </p:cNvPicPr>
          <p:nvPr/>
        </p:nvPicPr>
        <p:blipFill>
          <a:blip r:embed="rId15" cstate="print"/>
          <a:srcRect/>
          <a:stretch>
            <a:fillRect/>
          </a:stretch>
        </p:blipFill>
        <p:spPr bwMode="auto">
          <a:xfrm>
            <a:off x="0" y="6484938"/>
            <a:ext cx="9144000" cy="373062"/>
          </a:xfrm>
          <a:prstGeom prst="rect">
            <a:avLst/>
          </a:prstGeom>
          <a:noFill/>
        </p:spPr>
      </p:pic>
      <p:sp>
        <p:nvSpPr>
          <p:cNvPr id="1026" name="Rectangle 2"/>
          <p:cNvSpPr>
            <a:spLocks noGrp="1" noChangeArrowheads="1"/>
          </p:cNvSpPr>
          <p:nvPr>
            <p:ph type="title"/>
          </p:nvPr>
        </p:nvSpPr>
        <p:spPr bwMode="auto">
          <a:xfrm>
            <a:off x="685800" y="8509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595313" y="2089150"/>
            <a:ext cx="7772400" cy="39243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eaLnBrk="0" hangingPunct="0"/>
            <a:endParaRPr lang="en-US" smtClean="0">
              <a:solidFill>
                <a:srgbClr val="000000"/>
              </a:solidFill>
              <a:latin typeface="Times" charset="0"/>
              <a:cs typeface="+mn-cs"/>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eaLnBrk="0" hangingPunct="0"/>
            <a:endParaRPr lang="en-US" smtClean="0">
              <a:solidFill>
                <a:srgbClr val="000000"/>
              </a:solidFill>
              <a:latin typeface="Times" charset="0"/>
              <a:cs typeface="+mn-cs"/>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eaLnBrk="0" hangingPunct="0"/>
            <a:fld id="{D9344392-478D-45E7-9160-B225CB5A22D3}" type="slidenum">
              <a:rPr lang="en-US" smtClean="0">
                <a:solidFill>
                  <a:srgbClr val="000000"/>
                </a:solidFill>
                <a:latin typeface="Times" charset="0"/>
                <a:cs typeface="+mn-cs"/>
              </a:rPr>
              <a:pPr eaLnBrk="0" hangingPunct="0"/>
              <a:t>‹#›</a:t>
            </a:fld>
            <a:endParaRPr lang="en-US" smtClean="0">
              <a:solidFill>
                <a:srgbClr val="000000"/>
              </a:solidFill>
              <a:latin typeface="Times" charset="0"/>
              <a:cs typeface="+mn-cs"/>
            </a:endParaRPr>
          </a:p>
        </p:txBody>
      </p:sp>
      <p:sp>
        <p:nvSpPr>
          <p:cNvPr id="1037" name="Rectangle 13"/>
          <p:cNvSpPr>
            <a:spLocks noChangeArrowheads="1"/>
          </p:cNvSpPr>
          <p:nvPr/>
        </p:nvSpPr>
        <p:spPr bwMode="auto">
          <a:xfrm>
            <a:off x="0" y="0"/>
            <a:ext cx="9144000" cy="6858000"/>
          </a:xfrm>
          <a:prstGeom prst="rect">
            <a:avLst/>
          </a:prstGeom>
          <a:noFill/>
          <a:ln w="12700">
            <a:solidFill>
              <a:schemeClr val="tx1"/>
            </a:solidFill>
            <a:miter lim="800000"/>
            <a:headEnd/>
            <a:tailEnd/>
          </a:ln>
          <a:effectLst/>
        </p:spPr>
        <p:txBody>
          <a:bodyPr wrap="none" anchor="ctr"/>
          <a:lstStyle/>
          <a:p>
            <a:pPr eaLnBrk="0" hangingPunct="0"/>
            <a:endParaRPr lang="en-US" smtClean="0">
              <a:solidFill>
                <a:srgbClr val="000000"/>
              </a:solidFill>
              <a:latin typeface="Times" charset="0"/>
              <a:cs typeface="+mn-cs"/>
            </a:endParaRPr>
          </a:p>
        </p:txBody>
      </p:sp>
    </p:spTree>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 id="2147483677" r:id="rId12"/>
    <p:sldLayoutId id="2147483678" r:id="rId13"/>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charset="0"/>
        </a:defRPr>
      </a:lvl2pPr>
      <a:lvl3pPr algn="ctr" rtl="0" eaLnBrk="0" fontAlgn="base" hangingPunct="0">
        <a:spcBef>
          <a:spcPct val="0"/>
        </a:spcBef>
        <a:spcAft>
          <a:spcPct val="0"/>
        </a:spcAft>
        <a:defRPr sz="4400">
          <a:solidFill>
            <a:schemeClr val="tx2"/>
          </a:solidFill>
          <a:latin typeface="Times" charset="0"/>
        </a:defRPr>
      </a:lvl3pPr>
      <a:lvl4pPr algn="ctr" rtl="0" eaLnBrk="0" fontAlgn="base" hangingPunct="0">
        <a:spcBef>
          <a:spcPct val="0"/>
        </a:spcBef>
        <a:spcAft>
          <a:spcPct val="0"/>
        </a:spcAft>
        <a:defRPr sz="4400">
          <a:solidFill>
            <a:schemeClr val="tx2"/>
          </a:solidFill>
          <a:latin typeface="Times" charset="0"/>
        </a:defRPr>
      </a:lvl4pPr>
      <a:lvl5pPr algn="ctr" rtl="0" eaLnBrk="0" fontAlgn="base" hangingPunct="0">
        <a:spcBef>
          <a:spcPct val="0"/>
        </a:spcBef>
        <a:spcAft>
          <a:spcPct val="0"/>
        </a:spcAft>
        <a:defRPr sz="4400">
          <a:solidFill>
            <a:schemeClr val="tx2"/>
          </a:solidFill>
          <a:latin typeface="Times" charset="0"/>
        </a:defRPr>
      </a:lvl5pPr>
      <a:lvl6pPr marL="457200" algn="ctr" rtl="0" eaLnBrk="0" fontAlgn="base" hangingPunct="0">
        <a:spcBef>
          <a:spcPct val="0"/>
        </a:spcBef>
        <a:spcAft>
          <a:spcPct val="0"/>
        </a:spcAft>
        <a:defRPr sz="4400">
          <a:solidFill>
            <a:schemeClr val="tx2"/>
          </a:solidFill>
          <a:latin typeface="Times" charset="0"/>
        </a:defRPr>
      </a:lvl6pPr>
      <a:lvl7pPr marL="914400" algn="ctr" rtl="0" eaLnBrk="0" fontAlgn="base" hangingPunct="0">
        <a:spcBef>
          <a:spcPct val="0"/>
        </a:spcBef>
        <a:spcAft>
          <a:spcPct val="0"/>
        </a:spcAft>
        <a:defRPr sz="4400">
          <a:solidFill>
            <a:schemeClr val="tx2"/>
          </a:solidFill>
          <a:latin typeface="Times" charset="0"/>
        </a:defRPr>
      </a:lvl7pPr>
      <a:lvl8pPr marL="1371600" algn="ctr" rtl="0" eaLnBrk="0" fontAlgn="base" hangingPunct="0">
        <a:spcBef>
          <a:spcPct val="0"/>
        </a:spcBef>
        <a:spcAft>
          <a:spcPct val="0"/>
        </a:spcAft>
        <a:defRPr sz="4400">
          <a:solidFill>
            <a:schemeClr val="tx2"/>
          </a:solidFill>
          <a:latin typeface="Times" charset="0"/>
        </a:defRPr>
      </a:lvl8pPr>
      <a:lvl9pPr marL="1828800" algn="ctr" rtl="0" eaLnBrk="0" fontAlgn="base" hangingPunct="0">
        <a:spcBef>
          <a:spcPct val="0"/>
        </a:spcBef>
        <a:spcAft>
          <a:spcPct val="0"/>
        </a:spcAft>
        <a:defRPr sz="4400">
          <a:solidFill>
            <a:schemeClr val="tx2"/>
          </a:solidFill>
          <a:latin typeface="Times" charset="0"/>
        </a:defRPr>
      </a:lvl9pPr>
    </p:titleStyle>
    <p:bodyStyle>
      <a:lvl1pPr marL="342900" indent="-342900" algn="l" rtl="0" eaLnBrk="0" fontAlgn="base" hangingPunct="0">
        <a:spcBef>
          <a:spcPct val="20000"/>
        </a:spcBef>
        <a:spcAft>
          <a:spcPct val="0"/>
        </a:spcAft>
        <a:buClr>
          <a:schemeClr val="accent2"/>
        </a:buClr>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lr>
          <a:schemeClr val="accent2"/>
        </a:buClr>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36" name="Picture 12"/>
          <p:cNvPicPr>
            <a:picLocks noChangeAspect="1" noChangeArrowheads="1"/>
          </p:cNvPicPr>
          <p:nvPr/>
        </p:nvPicPr>
        <p:blipFill>
          <a:blip r:embed="rId15" cstate="print"/>
          <a:srcRect/>
          <a:stretch>
            <a:fillRect/>
          </a:stretch>
        </p:blipFill>
        <p:spPr bwMode="auto">
          <a:xfrm>
            <a:off x="0" y="6484938"/>
            <a:ext cx="9144000" cy="373062"/>
          </a:xfrm>
          <a:prstGeom prst="rect">
            <a:avLst/>
          </a:prstGeom>
          <a:noFill/>
        </p:spPr>
      </p:pic>
      <p:sp>
        <p:nvSpPr>
          <p:cNvPr id="1026" name="Rectangle 2"/>
          <p:cNvSpPr>
            <a:spLocks noGrp="1" noChangeArrowheads="1"/>
          </p:cNvSpPr>
          <p:nvPr>
            <p:ph type="title"/>
          </p:nvPr>
        </p:nvSpPr>
        <p:spPr bwMode="auto">
          <a:xfrm>
            <a:off x="685800" y="8509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595313" y="2089150"/>
            <a:ext cx="7772400" cy="39243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eaLnBrk="0" hangingPunct="0"/>
            <a:endParaRPr lang="en-US" smtClean="0">
              <a:solidFill>
                <a:srgbClr val="000000"/>
              </a:solidFill>
              <a:latin typeface="Times" charset="0"/>
              <a:cs typeface="+mn-cs"/>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eaLnBrk="0" hangingPunct="0"/>
            <a:endParaRPr lang="en-US" smtClean="0">
              <a:solidFill>
                <a:srgbClr val="000000"/>
              </a:solidFill>
              <a:latin typeface="Times" charset="0"/>
              <a:cs typeface="+mn-cs"/>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eaLnBrk="0" hangingPunct="0"/>
            <a:fld id="{84CFACA8-BC3D-40F1-9AD2-C47906FCF83C}" type="slidenum">
              <a:rPr lang="en-US" smtClean="0">
                <a:solidFill>
                  <a:srgbClr val="000000"/>
                </a:solidFill>
                <a:latin typeface="Times" charset="0"/>
                <a:cs typeface="+mn-cs"/>
              </a:rPr>
              <a:pPr eaLnBrk="0" hangingPunct="0"/>
              <a:t>‹#›</a:t>
            </a:fld>
            <a:endParaRPr lang="en-US" smtClean="0">
              <a:solidFill>
                <a:srgbClr val="000000"/>
              </a:solidFill>
              <a:latin typeface="Times" charset="0"/>
              <a:cs typeface="+mn-cs"/>
            </a:endParaRPr>
          </a:p>
        </p:txBody>
      </p:sp>
      <p:sp>
        <p:nvSpPr>
          <p:cNvPr id="1037" name="Rectangle 13"/>
          <p:cNvSpPr>
            <a:spLocks noChangeArrowheads="1"/>
          </p:cNvSpPr>
          <p:nvPr/>
        </p:nvSpPr>
        <p:spPr bwMode="auto">
          <a:xfrm>
            <a:off x="0" y="0"/>
            <a:ext cx="9144000" cy="6858000"/>
          </a:xfrm>
          <a:prstGeom prst="rect">
            <a:avLst/>
          </a:prstGeom>
          <a:noFill/>
          <a:ln w="12700">
            <a:solidFill>
              <a:schemeClr val="tx1"/>
            </a:solidFill>
            <a:miter lim="800000"/>
            <a:headEnd/>
            <a:tailEnd/>
          </a:ln>
          <a:effectLst/>
        </p:spPr>
        <p:txBody>
          <a:bodyPr wrap="none" anchor="ctr"/>
          <a:lstStyle/>
          <a:p>
            <a:pPr eaLnBrk="0" hangingPunct="0"/>
            <a:endParaRPr lang="en-US" smtClean="0">
              <a:solidFill>
                <a:srgbClr val="000000"/>
              </a:solidFill>
              <a:latin typeface="Times" charset="0"/>
              <a:cs typeface="+mn-cs"/>
            </a:endParaRPr>
          </a:p>
        </p:txBody>
      </p:sp>
    </p:spTree>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 id="2147483685" r:id="rId6"/>
    <p:sldLayoutId id="2147483686" r:id="rId7"/>
    <p:sldLayoutId id="2147483687" r:id="rId8"/>
    <p:sldLayoutId id="2147483688" r:id="rId9"/>
    <p:sldLayoutId id="2147483689" r:id="rId10"/>
    <p:sldLayoutId id="2147483690" r:id="rId11"/>
    <p:sldLayoutId id="2147483691" r:id="rId12"/>
    <p:sldLayoutId id="2147483692" r:id="rId13"/>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charset="0"/>
        </a:defRPr>
      </a:lvl2pPr>
      <a:lvl3pPr algn="ctr" rtl="0" eaLnBrk="0" fontAlgn="base" hangingPunct="0">
        <a:spcBef>
          <a:spcPct val="0"/>
        </a:spcBef>
        <a:spcAft>
          <a:spcPct val="0"/>
        </a:spcAft>
        <a:defRPr sz="4400">
          <a:solidFill>
            <a:schemeClr val="tx2"/>
          </a:solidFill>
          <a:latin typeface="Times" charset="0"/>
        </a:defRPr>
      </a:lvl3pPr>
      <a:lvl4pPr algn="ctr" rtl="0" eaLnBrk="0" fontAlgn="base" hangingPunct="0">
        <a:spcBef>
          <a:spcPct val="0"/>
        </a:spcBef>
        <a:spcAft>
          <a:spcPct val="0"/>
        </a:spcAft>
        <a:defRPr sz="4400">
          <a:solidFill>
            <a:schemeClr val="tx2"/>
          </a:solidFill>
          <a:latin typeface="Times" charset="0"/>
        </a:defRPr>
      </a:lvl4pPr>
      <a:lvl5pPr algn="ctr" rtl="0" eaLnBrk="0" fontAlgn="base" hangingPunct="0">
        <a:spcBef>
          <a:spcPct val="0"/>
        </a:spcBef>
        <a:spcAft>
          <a:spcPct val="0"/>
        </a:spcAft>
        <a:defRPr sz="4400">
          <a:solidFill>
            <a:schemeClr val="tx2"/>
          </a:solidFill>
          <a:latin typeface="Times" charset="0"/>
        </a:defRPr>
      </a:lvl5pPr>
      <a:lvl6pPr marL="457200" algn="ctr" rtl="0" eaLnBrk="0" fontAlgn="base" hangingPunct="0">
        <a:spcBef>
          <a:spcPct val="0"/>
        </a:spcBef>
        <a:spcAft>
          <a:spcPct val="0"/>
        </a:spcAft>
        <a:defRPr sz="4400">
          <a:solidFill>
            <a:schemeClr val="tx2"/>
          </a:solidFill>
          <a:latin typeface="Times" charset="0"/>
        </a:defRPr>
      </a:lvl6pPr>
      <a:lvl7pPr marL="914400" algn="ctr" rtl="0" eaLnBrk="0" fontAlgn="base" hangingPunct="0">
        <a:spcBef>
          <a:spcPct val="0"/>
        </a:spcBef>
        <a:spcAft>
          <a:spcPct val="0"/>
        </a:spcAft>
        <a:defRPr sz="4400">
          <a:solidFill>
            <a:schemeClr val="tx2"/>
          </a:solidFill>
          <a:latin typeface="Times" charset="0"/>
        </a:defRPr>
      </a:lvl7pPr>
      <a:lvl8pPr marL="1371600" algn="ctr" rtl="0" eaLnBrk="0" fontAlgn="base" hangingPunct="0">
        <a:spcBef>
          <a:spcPct val="0"/>
        </a:spcBef>
        <a:spcAft>
          <a:spcPct val="0"/>
        </a:spcAft>
        <a:defRPr sz="4400">
          <a:solidFill>
            <a:schemeClr val="tx2"/>
          </a:solidFill>
          <a:latin typeface="Times" charset="0"/>
        </a:defRPr>
      </a:lvl8pPr>
      <a:lvl9pPr marL="1828800" algn="ctr" rtl="0" eaLnBrk="0" fontAlgn="base" hangingPunct="0">
        <a:spcBef>
          <a:spcPct val="0"/>
        </a:spcBef>
        <a:spcAft>
          <a:spcPct val="0"/>
        </a:spcAft>
        <a:defRPr sz="4400">
          <a:solidFill>
            <a:schemeClr val="tx2"/>
          </a:solidFill>
          <a:latin typeface="Times" charset="0"/>
        </a:defRPr>
      </a:lvl9pPr>
    </p:titleStyle>
    <p:bodyStyle>
      <a:lvl1pPr marL="342900" indent="-342900" algn="l" rtl="0" eaLnBrk="0" fontAlgn="base" hangingPunct="0">
        <a:spcBef>
          <a:spcPct val="20000"/>
        </a:spcBef>
        <a:spcAft>
          <a:spcPct val="0"/>
        </a:spcAft>
        <a:buClr>
          <a:schemeClr val="accent2"/>
        </a:buClr>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lr>
          <a:schemeClr val="accent2"/>
        </a:buClr>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3.png"/><Relationship Id="rId7" Type="http://schemas.openxmlformats.org/officeDocument/2006/relationships/image" Target="../media/image7.png"/><Relationship Id="rId12" Type="http://schemas.openxmlformats.org/officeDocument/2006/relationships/image" Target="../media/image12.jpe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6.jpe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jpeg"/><Relationship Id="rId4" Type="http://schemas.openxmlformats.org/officeDocument/2006/relationships/image" Target="../media/image4.jpeg"/><Relationship Id="rId9" Type="http://schemas.openxmlformats.org/officeDocument/2006/relationships/image" Target="../media/image9.png"/></Relationships>
</file>

<file path=ppt/slides/_rels/slide1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12.xml"/><Relationship Id="rId4" Type="http://schemas.openxmlformats.org/officeDocument/2006/relationships/image" Target="../media/image28.jpeg"/></Relationships>
</file>

<file path=ppt/slides/_rels/slide13.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slideLayout" Target="../slideLayouts/slideLayout6.xml"/><Relationship Id="rId1" Type="http://schemas.openxmlformats.org/officeDocument/2006/relationships/vmlDrawing" Target="../drawings/vmlDrawing2.vml"/><Relationship Id="rId6" Type="http://schemas.openxmlformats.org/officeDocument/2006/relationships/oleObject" Target="../embeddings/oleObject4.bin"/><Relationship Id="rId5" Type="http://schemas.openxmlformats.org/officeDocument/2006/relationships/oleObject" Target="../embeddings/oleObject3.bin"/><Relationship Id="rId4" Type="http://schemas.openxmlformats.org/officeDocument/2006/relationships/oleObject" Target="../embeddings/oleObject2.bin"/></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3.png"/><Relationship Id="rId7" Type="http://schemas.openxmlformats.org/officeDocument/2006/relationships/image" Target="../media/image7.png"/><Relationship Id="rId12" Type="http://schemas.openxmlformats.org/officeDocument/2006/relationships/image" Target="../media/image12.jpe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6.jpe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jpeg"/><Relationship Id="rId4" Type="http://schemas.openxmlformats.org/officeDocument/2006/relationships/image" Target="../media/image4.jpeg"/><Relationship Id="rId9" Type="http://schemas.openxmlformats.org/officeDocument/2006/relationships/image" Target="../media/image9.png"/></Relationships>
</file>

<file path=ppt/slides/_rels/slide20.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jpeg"/><Relationship Id="rId1" Type="http://schemas.openxmlformats.org/officeDocument/2006/relationships/slideLayout" Target="../slideLayouts/slideLayout2.xml"/><Relationship Id="rId4" Type="http://schemas.openxmlformats.org/officeDocument/2006/relationships/image" Target="../media/image40.jpeg"/></Relationships>
</file>

<file path=ppt/slides/_rels/slide24.xml.rels><?xml version="1.0" encoding="UTF-8" standalone="yes"?>
<Relationships xmlns="http://schemas.openxmlformats.org/package/2006/relationships"><Relationship Id="rId3" Type="http://schemas.openxmlformats.org/officeDocument/2006/relationships/image" Target="../media/image40.jpeg"/><Relationship Id="rId7" Type="http://schemas.openxmlformats.org/officeDocument/2006/relationships/oleObject" Target="../embeddings/oleObject7.bin"/><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oleObject" Target="../embeddings/oleObject6.bin"/><Relationship Id="rId5" Type="http://schemas.openxmlformats.org/officeDocument/2006/relationships/oleObject" Target="../embeddings/oleObject5.bin"/><Relationship Id="rId4" Type="http://schemas.openxmlformats.org/officeDocument/2006/relationships/image" Target="../media/image44.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5.jpeg"/><Relationship Id="rId1" Type="http://schemas.openxmlformats.org/officeDocument/2006/relationships/slideLayout" Target="../slideLayouts/slideLayout2.xml"/><Relationship Id="rId4" Type="http://schemas.openxmlformats.org/officeDocument/2006/relationships/image" Target="../media/image48.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14.jpeg"/><Relationship Id="rId4" Type="http://schemas.openxmlformats.org/officeDocument/2006/relationships/image" Target="../media/image1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7.xml"/><Relationship Id="rId5" Type="http://schemas.openxmlformats.org/officeDocument/2006/relationships/image" Target="../media/image18.jpeg"/><Relationship Id="rId4" Type="http://schemas.openxmlformats.org/officeDocument/2006/relationships/image" Target="../media/image17.jpeg"/></Relationships>
</file>

<file path=ppt/slides/_rels/slide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image" Target="../media/image20.jpeg"/></Relationships>
</file>

<file path=ppt/slides/_rels/slide8.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oleObject" Target="../embeddings/oleObject1.bin"/><Relationship Id="rId5" Type="http://schemas.openxmlformats.org/officeDocument/2006/relationships/image" Target="../media/image24.emf"/><Relationship Id="rId4" Type="http://schemas.openxmlformats.org/officeDocument/2006/relationships/image" Target="../media/image23.em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 Box 5"/>
          <p:cNvSpPr txBox="1">
            <a:spLocks noChangeArrowheads="1"/>
          </p:cNvSpPr>
          <p:nvPr/>
        </p:nvSpPr>
        <p:spPr bwMode="auto">
          <a:xfrm>
            <a:off x="182563" y="381000"/>
            <a:ext cx="8804275" cy="854075"/>
          </a:xfrm>
          <a:prstGeom prst="rect">
            <a:avLst/>
          </a:prstGeom>
          <a:solidFill>
            <a:schemeClr val="bg1"/>
          </a:solidFill>
          <a:ln w="28575">
            <a:solidFill>
              <a:schemeClr val="accent2">
                <a:lumMod val="75000"/>
              </a:schemeClr>
            </a:solidFill>
            <a:miter lim="800000"/>
            <a:headEnd type="none" w="sm" len="sm"/>
            <a:tailEnd type="none" w="sm" len="sm"/>
          </a:ln>
        </p:spPr>
        <p:txBody>
          <a:bodyPr lIns="19047" tIns="9523" rIns="19047" bIns="9523">
            <a:spAutoFit/>
          </a:bodyPr>
          <a:lstStyle/>
          <a:p>
            <a:pPr marL="117475" algn="ctr">
              <a:spcBef>
                <a:spcPts val="600"/>
              </a:spcBef>
            </a:pPr>
            <a:r>
              <a:rPr lang="en-CA" b="1" dirty="0">
                <a:solidFill>
                  <a:srgbClr val="0066FF"/>
                </a:solidFill>
                <a:latin typeface="Arial" charset="0"/>
              </a:rPr>
              <a:t>Probing the Ionosphere </a:t>
            </a:r>
            <a:r>
              <a:rPr lang="en-CA" b="1" dirty="0" smtClean="0">
                <a:solidFill>
                  <a:srgbClr val="0066FF"/>
                </a:solidFill>
                <a:latin typeface="Arial" charset="0"/>
              </a:rPr>
              <a:t>with </a:t>
            </a:r>
            <a:r>
              <a:rPr lang="en-CA" b="1" dirty="0" err="1">
                <a:solidFill>
                  <a:srgbClr val="0066FF"/>
                </a:solidFill>
                <a:latin typeface="Arial" charset="0"/>
              </a:rPr>
              <a:t>Radioscience</a:t>
            </a:r>
            <a:r>
              <a:rPr lang="en-CA" b="1" dirty="0">
                <a:solidFill>
                  <a:srgbClr val="0066FF"/>
                </a:solidFill>
                <a:latin typeface="Arial" charset="0"/>
              </a:rPr>
              <a:t> Instruments on</a:t>
            </a:r>
          </a:p>
          <a:p>
            <a:pPr marL="117475" algn="ctr">
              <a:spcBef>
                <a:spcPts val="600"/>
              </a:spcBef>
            </a:pPr>
            <a:r>
              <a:rPr lang="en-CA" b="1" dirty="0">
                <a:solidFill>
                  <a:srgbClr val="0066FF"/>
                </a:solidFill>
                <a:latin typeface="Arial" charset="0"/>
              </a:rPr>
              <a:t>CASSIOPE-e-POP</a:t>
            </a:r>
          </a:p>
        </p:txBody>
      </p:sp>
      <p:pic>
        <p:nvPicPr>
          <p:cNvPr id="19459" name="Picture 2"/>
          <p:cNvPicPr>
            <a:picLocks noChangeAspect="1" noChangeArrowheads="1"/>
          </p:cNvPicPr>
          <p:nvPr/>
        </p:nvPicPr>
        <p:blipFill>
          <a:blip r:embed="rId2" cstate="print"/>
          <a:srcRect l="3757" t="4182" r="3757" b="4182"/>
          <a:stretch>
            <a:fillRect/>
          </a:stretch>
        </p:blipFill>
        <p:spPr bwMode="auto">
          <a:xfrm>
            <a:off x="407988" y="1441450"/>
            <a:ext cx="4521200" cy="4024313"/>
          </a:xfrm>
          <a:prstGeom prst="rect">
            <a:avLst/>
          </a:prstGeom>
          <a:noFill/>
          <a:ln w="9525">
            <a:noFill/>
            <a:miter lim="800000"/>
            <a:headEnd/>
            <a:tailEnd/>
          </a:ln>
        </p:spPr>
      </p:pic>
      <p:pic>
        <p:nvPicPr>
          <p:cNvPr id="19460" name="Picture 544" descr="NRL_logo_cropped"/>
          <p:cNvPicPr>
            <a:picLocks noChangeAspect="1" noChangeArrowheads="1"/>
          </p:cNvPicPr>
          <p:nvPr/>
        </p:nvPicPr>
        <p:blipFill>
          <a:blip r:embed="rId3" cstate="print"/>
          <a:srcRect/>
          <a:stretch>
            <a:fillRect/>
          </a:stretch>
        </p:blipFill>
        <p:spPr bwMode="auto">
          <a:xfrm>
            <a:off x="7683500" y="6235700"/>
            <a:ext cx="444500" cy="415925"/>
          </a:xfrm>
          <a:prstGeom prst="rect">
            <a:avLst/>
          </a:prstGeom>
          <a:noFill/>
          <a:ln w="9525">
            <a:noFill/>
            <a:miter lim="800000"/>
            <a:headEnd/>
            <a:tailEnd/>
          </a:ln>
        </p:spPr>
      </p:pic>
      <p:sp>
        <p:nvSpPr>
          <p:cNvPr id="19461" name="Text Box 563"/>
          <p:cNvSpPr txBox="1">
            <a:spLocks noChangeArrowheads="1"/>
          </p:cNvSpPr>
          <p:nvPr/>
        </p:nvSpPr>
        <p:spPr bwMode="auto">
          <a:xfrm>
            <a:off x="190500" y="6710363"/>
            <a:ext cx="8826500" cy="147637"/>
          </a:xfrm>
          <a:prstGeom prst="rect">
            <a:avLst/>
          </a:prstGeom>
          <a:noFill/>
          <a:ln w="9525">
            <a:noFill/>
            <a:miter lim="800000"/>
            <a:headEnd/>
            <a:tailEnd/>
          </a:ln>
        </p:spPr>
        <p:txBody>
          <a:bodyPr lIns="19047" tIns="9523" rIns="19047" bIns="9523">
            <a:spAutoFit/>
          </a:bodyPr>
          <a:lstStyle/>
          <a:p>
            <a:pPr algn="ctr" defTabSz="912813">
              <a:spcBef>
                <a:spcPct val="50000"/>
              </a:spcBef>
            </a:pPr>
            <a:r>
              <a:rPr lang="en-CA" sz="800">
                <a:solidFill>
                  <a:srgbClr val="000066"/>
                </a:solidFill>
                <a:latin typeface="Calibri" pitchFamily="34" charset="0"/>
              </a:rPr>
              <a:t>Athabasca University - University of Alberta - University of Calgary - University of Saskatchewan - University of Western Ontario - York University - University of New Brunswick</a:t>
            </a:r>
          </a:p>
        </p:txBody>
      </p:sp>
      <p:pic>
        <p:nvPicPr>
          <p:cNvPr id="19462" name="Picture 698" descr="JAXA_Logo"/>
          <p:cNvPicPr>
            <a:picLocks noChangeAspect="1" noChangeArrowheads="1"/>
          </p:cNvPicPr>
          <p:nvPr/>
        </p:nvPicPr>
        <p:blipFill>
          <a:blip r:embed="rId4" cstate="print"/>
          <a:srcRect/>
          <a:stretch>
            <a:fillRect/>
          </a:stretch>
        </p:blipFill>
        <p:spPr bwMode="auto">
          <a:xfrm>
            <a:off x="8255000" y="6338888"/>
            <a:ext cx="600075" cy="360362"/>
          </a:xfrm>
          <a:prstGeom prst="rect">
            <a:avLst/>
          </a:prstGeom>
          <a:noFill/>
          <a:ln w="9525">
            <a:noFill/>
            <a:miter lim="800000"/>
            <a:headEnd/>
            <a:tailEnd/>
          </a:ln>
        </p:spPr>
      </p:pic>
      <p:pic>
        <p:nvPicPr>
          <p:cNvPr id="19463" name="Picture 540" descr="csa2"/>
          <p:cNvPicPr>
            <a:picLocks noChangeAspect="1" noChangeArrowheads="1"/>
          </p:cNvPicPr>
          <p:nvPr/>
        </p:nvPicPr>
        <p:blipFill>
          <a:blip r:embed="rId5" cstate="print"/>
          <a:srcRect/>
          <a:stretch>
            <a:fillRect/>
          </a:stretch>
        </p:blipFill>
        <p:spPr bwMode="auto">
          <a:xfrm>
            <a:off x="250825" y="6175375"/>
            <a:ext cx="539750" cy="534988"/>
          </a:xfrm>
          <a:prstGeom prst="rect">
            <a:avLst/>
          </a:prstGeom>
          <a:noFill/>
          <a:ln w="9525">
            <a:noFill/>
            <a:miter lim="800000"/>
            <a:headEnd/>
            <a:tailEnd/>
          </a:ln>
        </p:spPr>
      </p:pic>
      <p:pic>
        <p:nvPicPr>
          <p:cNvPr id="19464" name="Picture 541" descr="uc_arm_c2"/>
          <p:cNvPicPr>
            <a:picLocks noChangeAspect="1" noChangeArrowheads="1"/>
          </p:cNvPicPr>
          <p:nvPr/>
        </p:nvPicPr>
        <p:blipFill>
          <a:blip r:embed="rId6" cstate="print"/>
          <a:srcRect/>
          <a:stretch>
            <a:fillRect/>
          </a:stretch>
        </p:blipFill>
        <p:spPr bwMode="auto">
          <a:xfrm>
            <a:off x="901700" y="6207125"/>
            <a:ext cx="555625" cy="544513"/>
          </a:xfrm>
          <a:prstGeom prst="rect">
            <a:avLst/>
          </a:prstGeom>
          <a:noFill/>
          <a:ln w="9525">
            <a:noFill/>
            <a:miter lim="800000"/>
            <a:headEnd/>
            <a:tailEnd/>
          </a:ln>
        </p:spPr>
      </p:pic>
      <p:pic>
        <p:nvPicPr>
          <p:cNvPr id="19465" name="Picture 542" descr="nserc_logo"/>
          <p:cNvPicPr>
            <a:picLocks noChangeArrowheads="1"/>
          </p:cNvPicPr>
          <p:nvPr/>
        </p:nvPicPr>
        <p:blipFill>
          <a:blip r:embed="rId7" cstate="print"/>
          <a:srcRect/>
          <a:stretch>
            <a:fillRect/>
          </a:stretch>
        </p:blipFill>
        <p:spPr bwMode="auto">
          <a:xfrm>
            <a:off x="2409825" y="6365875"/>
            <a:ext cx="809625" cy="238125"/>
          </a:xfrm>
          <a:prstGeom prst="rect">
            <a:avLst/>
          </a:prstGeom>
          <a:noFill/>
          <a:ln w="9525">
            <a:noFill/>
            <a:miter lim="800000"/>
            <a:headEnd/>
            <a:tailEnd/>
          </a:ln>
        </p:spPr>
      </p:pic>
      <p:pic>
        <p:nvPicPr>
          <p:cNvPr id="19466" name="Picture 543" descr="CRC_logo_Color3"/>
          <p:cNvPicPr>
            <a:picLocks noChangeAspect="1" noChangeArrowheads="1"/>
          </p:cNvPicPr>
          <p:nvPr/>
        </p:nvPicPr>
        <p:blipFill>
          <a:blip r:embed="rId8" cstate="print"/>
          <a:srcRect/>
          <a:stretch>
            <a:fillRect/>
          </a:stretch>
        </p:blipFill>
        <p:spPr bwMode="auto">
          <a:xfrm>
            <a:off x="1584325" y="6365875"/>
            <a:ext cx="623888" cy="269875"/>
          </a:xfrm>
          <a:prstGeom prst="rect">
            <a:avLst/>
          </a:prstGeom>
          <a:noFill/>
          <a:ln w="9525">
            <a:noFill/>
            <a:miter lim="800000"/>
            <a:headEnd/>
            <a:tailEnd/>
          </a:ln>
        </p:spPr>
      </p:pic>
      <p:pic>
        <p:nvPicPr>
          <p:cNvPr id="19467" name="Picture 545" descr="novatel2"/>
          <p:cNvPicPr>
            <a:picLocks noChangeAspect="1" noChangeArrowheads="1"/>
          </p:cNvPicPr>
          <p:nvPr/>
        </p:nvPicPr>
        <p:blipFill>
          <a:blip r:embed="rId9" cstate="print"/>
          <a:srcRect/>
          <a:stretch>
            <a:fillRect/>
          </a:stretch>
        </p:blipFill>
        <p:spPr bwMode="auto">
          <a:xfrm>
            <a:off x="7108825" y="6221413"/>
            <a:ext cx="458788" cy="461962"/>
          </a:xfrm>
          <a:prstGeom prst="rect">
            <a:avLst/>
          </a:prstGeom>
          <a:noFill/>
          <a:ln w="9525">
            <a:noFill/>
            <a:miter lim="800000"/>
            <a:headEnd/>
            <a:tailEnd/>
          </a:ln>
        </p:spPr>
      </p:pic>
      <p:pic>
        <p:nvPicPr>
          <p:cNvPr id="19468" name="Picture 547" descr="MDA_Colour_Logo"/>
          <p:cNvPicPr>
            <a:picLocks noChangeArrowheads="1"/>
          </p:cNvPicPr>
          <p:nvPr/>
        </p:nvPicPr>
        <p:blipFill>
          <a:blip r:embed="rId10" cstate="print"/>
          <a:srcRect/>
          <a:stretch>
            <a:fillRect/>
          </a:stretch>
        </p:blipFill>
        <p:spPr bwMode="auto">
          <a:xfrm>
            <a:off x="3362325" y="6381750"/>
            <a:ext cx="904875" cy="206375"/>
          </a:xfrm>
          <a:prstGeom prst="rect">
            <a:avLst/>
          </a:prstGeom>
          <a:noFill/>
          <a:ln w="9525">
            <a:noFill/>
            <a:miter lim="800000"/>
            <a:headEnd/>
            <a:tailEnd/>
          </a:ln>
        </p:spPr>
      </p:pic>
      <p:pic>
        <p:nvPicPr>
          <p:cNvPr id="19469" name="Picture 548"/>
          <p:cNvPicPr>
            <a:picLocks noChangeAspect="1" noChangeArrowheads="1"/>
          </p:cNvPicPr>
          <p:nvPr/>
        </p:nvPicPr>
        <p:blipFill>
          <a:blip r:embed="rId11" cstate="print"/>
          <a:srcRect/>
          <a:stretch>
            <a:fillRect/>
          </a:stretch>
        </p:blipFill>
        <p:spPr bwMode="auto">
          <a:xfrm>
            <a:off x="5727700" y="6350000"/>
            <a:ext cx="1141413" cy="222250"/>
          </a:xfrm>
          <a:prstGeom prst="rect">
            <a:avLst/>
          </a:prstGeom>
          <a:noFill/>
          <a:ln w="9525">
            <a:noFill/>
            <a:miter lim="800000"/>
            <a:headEnd/>
            <a:tailEnd/>
          </a:ln>
        </p:spPr>
      </p:pic>
      <p:pic>
        <p:nvPicPr>
          <p:cNvPr id="19470" name="Picture 549" descr="magellan_bal_HC"/>
          <p:cNvPicPr>
            <a:picLocks noChangeArrowheads="1"/>
          </p:cNvPicPr>
          <p:nvPr/>
        </p:nvPicPr>
        <p:blipFill>
          <a:blip r:embed="rId12" cstate="print"/>
          <a:srcRect/>
          <a:stretch>
            <a:fillRect/>
          </a:stretch>
        </p:blipFill>
        <p:spPr bwMode="auto">
          <a:xfrm>
            <a:off x="4425950" y="6381750"/>
            <a:ext cx="1031875" cy="301625"/>
          </a:xfrm>
          <a:prstGeom prst="rect">
            <a:avLst/>
          </a:prstGeom>
          <a:noFill/>
          <a:ln w="9525">
            <a:noFill/>
            <a:miter lim="800000"/>
            <a:headEnd/>
            <a:tailEnd/>
          </a:ln>
        </p:spPr>
      </p:pic>
      <p:sp>
        <p:nvSpPr>
          <p:cNvPr id="19472" name="Rectangle 16"/>
          <p:cNvSpPr>
            <a:spLocks noChangeArrowheads="1"/>
          </p:cNvSpPr>
          <p:nvPr/>
        </p:nvSpPr>
        <p:spPr bwMode="auto">
          <a:xfrm>
            <a:off x="5026904" y="1515281"/>
            <a:ext cx="3854450" cy="3013075"/>
          </a:xfrm>
          <a:prstGeom prst="rect">
            <a:avLst/>
          </a:prstGeom>
          <a:noFill/>
          <a:ln w="9525">
            <a:noFill/>
            <a:miter lim="800000"/>
            <a:headEnd/>
            <a:tailEnd/>
          </a:ln>
          <a:effectLst/>
        </p:spPr>
        <p:txBody>
          <a:bodyPr anchor="ctr">
            <a:spAutoFit/>
          </a:bodyPr>
          <a:lstStyle/>
          <a:p>
            <a:pPr algn="ctr"/>
            <a:r>
              <a:rPr lang="en-US" dirty="0"/>
              <a:t>H.G. James and A.W. Yau</a:t>
            </a:r>
          </a:p>
          <a:p>
            <a:pPr algn="ctr"/>
            <a:r>
              <a:rPr lang="en-US" dirty="0"/>
              <a:t>University of Calgary</a:t>
            </a:r>
          </a:p>
          <a:p>
            <a:pPr algn="ctr"/>
            <a:endParaRPr lang="en-US" dirty="0"/>
          </a:p>
          <a:p>
            <a:pPr algn="ctr"/>
            <a:r>
              <a:rPr lang="en-US" dirty="0"/>
              <a:t>P.A. Bernhardt</a:t>
            </a:r>
          </a:p>
          <a:p>
            <a:pPr algn="ctr"/>
            <a:r>
              <a:rPr lang="en-US" dirty="0"/>
              <a:t>Naval Research Laboratory</a:t>
            </a:r>
          </a:p>
          <a:p>
            <a:pPr algn="ctr"/>
            <a:endParaRPr lang="en-US" dirty="0"/>
          </a:p>
          <a:p>
            <a:pPr algn="ctr"/>
            <a:r>
              <a:rPr lang="en-US" dirty="0"/>
              <a:t> R.B. Langley, University of New Brunswick </a:t>
            </a:r>
          </a:p>
        </p:txBody>
      </p:sp>
      <p:sp>
        <p:nvSpPr>
          <p:cNvPr id="17" name="TextBox 16"/>
          <p:cNvSpPr txBox="1"/>
          <p:nvPr/>
        </p:nvSpPr>
        <p:spPr>
          <a:xfrm>
            <a:off x="4797083" y="4965895"/>
            <a:ext cx="4179799" cy="830997"/>
          </a:xfrm>
          <a:prstGeom prst="rect">
            <a:avLst/>
          </a:prstGeom>
          <a:noFill/>
        </p:spPr>
        <p:txBody>
          <a:bodyPr wrap="none" rtlCol="0">
            <a:spAutoFit/>
          </a:bodyPr>
          <a:lstStyle/>
          <a:p>
            <a:r>
              <a:rPr lang="en-US" i="1" dirty="0" smtClean="0"/>
              <a:t>Thanks to T. Cameron, G. Enno,</a:t>
            </a:r>
          </a:p>
          <a:p>
            <a:r>
              <a:rPr lang="en-US" i="1" dirty="0" smtClean="0"/>
              <a:t>R. Gillies, D. Knudsen</a:t>
            </a:r>
            <a:endParaRPr lang="en-US" i="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3666" name="Picture 2" descr="C:\Myfiles\EPOP\General\Enno_Graphics_May2014\Radio_Science_Targets.bmp"/>
          <p:cNvPicPr>
            <a:picLocks noChangeAspect="1" noChangeArrowheads="1"/>
          </p:cNvPicPr>
          <p:nvPr/>
        </p:nvPicPr>
        <p:blipFill>
          <a:blip r:embed="rId2" cstate="print"/>
          <a:srcRect/>
          <a:stretch>
            <a:fillRect/>
          </a:stretch>
        </p:blipFill>
        <p:spPr bwMode="auto">
          <a:xfrm>
            <a:off x="0" y="0"/>
            <a:ext cx="9131428" cy="6335486"/>
          </a:xfrm>
          <a:prstGeom prst="rect">
            <a:avLst/>
          </a:prstGeom>
        </p:spPr>
        <p:style>
          <a:lnRef idx="2">
            <a:schemeClr val="dk1"/>
          </a:lnRef>
          <a:fillRef idx="1">
            <a:schemeClr val="lt1"/>
          </a:fillRef>
          <a:effectRef idx="0">
            <a:schemeClr val="dk1"/>
          </a:effectRef>
          <a:fontRef idx="minor">
            <a:schemeClr val="dk1"/>
          </a:fontRef>
        </p:style>
      </p:pic>
      <p:sp>
        <p:nvSpPr>
          <p:cNvPr id="3" name="TextBox 2"/>
          <p:cNvSpPr txBox="1"/>
          <p:nvPr/>
        </p:nvSpPr>
        <p:spPr>
          <a:xfrm>
            <a:off x="0" y="0"/>
            <a:ext cx="3610098" cy="830997"/>
          </a:xfrm>
          <a:prstGeom prst="rect">
            <a:avLst/>
          </a:prstGeom>
          <a:noFill/>
        </p:spPr>
        <p:txBody>
          <a:bodyPr wrap="square" rtlCol="0">
            <a:spAutoFit/>
          </a:bodyPr>
          <a:lstStyle/>
          <a:p>
            <a:r>
              <a:rPr lang="en-US" dirty="0" smtClean="0">
                <a:solidFill>
                  <a:srgbClr val="FF0000"/>
                </a:solidFill>
              </a:rPr>
              <a:t>Some radio-science targets</a:t>
            </a:r>
          </a:p>
          <a:p>
            <a:r>
              <a:rPr lang="en-US" dirty="0" smtClean="0">
                <a:solidFill>
                  <a:srgbClr val="FF0000"/>
                </a:solidFill>
              </a:rPr>
              <a:t>see targets.doc</a:t>
            </a:r>
            <a:endParaRPr lang="en-US" dirty="0">
              <a:solidFill>
                <a:srgbClr val="FF0000"/>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0533" y="2774584"/>
            <a:ext cx="7772400" cy="1143000"/>
          </a:xfrm>
        </p:spPr>
        <p:txBody>
          <a:bodyPr/>
          <a:lstStyle/>
          <a:p>
            <a:r>
              <a:rPr lang="en-US" b="0" dirty="0" smtClean="0">
                <a:solidFill>
                  <a:schemeClr val="tx1"/>
                </a:solidFill>
              </a:rPr>
              <a:t>Artificial Waves in </a:t>
            </a:r>
            <a:r>
              <a:rPr lang="en-US" b="0" dirty="0" err="1" smtClean="0">
                <a:solidFill>
                  <a:schemeClr val="tx1"/>
                </a:solidFill>
              </a:rPr>
              <a:t>Transionospheric</a:t>
            </a:r>
            <a:r>
              <a:rPr lang="en-US" dirty="0" smtClean="0">
                <a:solidFill>
                  <a:schemeClr val="tx1"/>
                </a:solidFill>
              </a:rPr>
              <a:t> </a:t>
            </a:r>
            <a:r>
              <a:rPr lang="en-US" b="0" dirty="0" smtClean="0">
                <a:solidFill>
                  <a:schemeClr val="tx1"/>
                </a:solidFill>
              </a:rPr>
              <a:t>Propagation </a:t>
            </a:r>
            <a:endParaRPr lang="en-US" b="0" dirty="0">
              <a:solidFill>
                <a:schemeClr val="tx1"/>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2"/>
          <p:cNvSpPr>
            <a:spLocks noGrp="1" noChangeArrowheads="1"/>
          </p:cNvSpPr>
          <p:nvPr>
            <p:ph type="title"/>
          </p:nvPr>
        </p:nvSpPr>
        <p:spPr>
          <a:xfrm>
            <a:off x="182294" y="0"/>
            <a:ext cx="8728075" cy="742950"/>
          </a:xfrm>
        </p:spPr>
        <p:txBody>
          <a:bodyPr/>
          <a:lstStyle/>
          <a:p>
            <a:r>
              <a:rPr lang="en-US" sz="2400" dirty="0" err="1" smtClean="0">
                <a:solidFill>
                  <a:schemeClr val="tx1"/>
                </a:solidFill>
              </a:rPr>
              <a:t>ePOP</a:t>
            </a:r>
            <a:r>
              <a:rPr lang="en-US" sz="2400" dirty="0" smtClean="0">
                <a:solidFill>
                  <a:schemeClr val="tx1"/>
                </a:solidFill>
              </a:rPr>
              <a:t>/RRI imaging using </a:t>
            </a:r>
            <a:r>
              <a:rPr lang="en-US" sz="2400" dirty="0" err="1" smtClean="0">
                <a:solidFill>
                  <a:schemeClr val="tx1"/>
                </a:solidFill>
              </a:rPr>
              <a:t>transionospheric</a:t>
            </a:r>
            <a:r>
              <a:rPr lang="en-US" sz="2400" dirty="0" smtClean="0">
                <a:solidFill>
                  <a:schemeClr val="tx1"/>
                </a:solidFill>
              </a:rPr>
              <a:t> HF propagation</a:t>
            </a:r>
          </a:p>
        </p:txBody>
      </p:sp>
      <p:sp>
        <p:nvSpPr>
          <p:cNvPr id="48130" name="Rectangle 3"/>
          <p:cNvSpPr>
            <a:spLocks noGrp="1" noChangeArrowheads="1"/>
          </p:cNvSpPr>
          <p:nvPr>
            <p:ph type="body" sz="half" idx="1"/>
          </p:nvPr>
        </p:nvSpPr>
        <p:spPr>
          <a:xfrm>
            <a:off x="188913" y="1073150"/>
            <a:ext cx="2933700" cy="3581400"/>
          </a:xfrm>
        </p:spPr>
        <p:txBody>
          <a:bodyPr/>
          <a:lstStyle/>
          <a:p>
            <a:pPr>
              <a:lnSpc>
                <a:spcPct val="90000"/>
              </a:lnSpc>
              <a:buFontTx/>
              <a:buNone/>
            </a:pPr>
            <a:r>
              <a:rPr lang="en-US" sz="2400" smtClean="0"/>
              <a:t>History during </a:t>
            </a:r>
          </a:p>
          <a:p>
            <a:pPr>
              <a:lnSpc>
                <a:spcPct val="90000"/>
              </a:lnSpc>
              <a:buFontTx/>
              <a:buNone/>
            </a:pPr>
            <a:r>
              <a:rPr lang="en-US" sz="2400" smtClean="0"/>
              <a:t>pass of wave</a:t>
            </a:r>
          </a:p>
          <a:p>
            <a:pPr>
              <a:lnSpc>
                <a:spcPct val="90000"/>
              </a:lnSpc>
              <a:buFontTx/>
              <a:buNone/>
            </a:pPr>
            <a:r>
              <a:rPr lang="en-US" sz="2400" smtClean="0"/>
              <a:t>parameters shows</a:t>
            </a:r>
          </a:p>
          <a:p>
            <a:pPr>
              <a:lnSpc>
                <a:spcPct val="90000"/>
              </a:lnSpc>
              <a:buFontTx/>
              <a:buNone/>
            </a:pPr>
            <a:r>
              <a:rPr lang="en-US" sz="2400" smtClean="0"/>
              <a:t> variations in:</a:t>
            </a:r>
          </a:p>
          <a:p>
            <a:pPr>
              <a:lnSpc>
                <a:spcPct val="90000"/>
              </a:lnSpc>
              <a:buFontTx/>
              <a:buNone/>
            </a:pPr>
            <a:r>
              <a:rPr lang="en-US" sz="2400" smtClean="0"/>
              <a:t>Amplitude, DOA,</a:t>
            </a:r>
          </a:p>
          <a:p>
            <a:pPr>
              <a:lnSpc>
                <a:spcPct val="90000"/>
              </a:lnSpc>
              <a:buFontTx/>
              <a:buNone/>
            </a:pPr>
            <a:r>
              <a:rPr lang="en-US" sz="2400" smtClean="0"/>
              <a:t> Doppler shift</a:t>
            </a:r>
          </a:p>
          <a:p>
            <a:pPr>
              <a:lnSpc>
                <a:spcPct val="90000"/>
              </a:lnSpc>
              <a:buFontTx/>
              <a:buNone/>
            </a:pPr>
            <a:r>
              <a:rPr lang="en-US" sz="2400" smtClean="0"/>
              <a:t> and time delay</a:t>
            </a:r>
          </a:p>
          <a:p>
            <a:pPr>
              <a:lnSpc>
                <a:spcPct val="90000"/>
              </a:lnSpc>
            </a:pPr>
            <a:endParaRPr lang="en-US" sz="2400" smtClean="0"/>
          </a:p>
        </p:txBody>
      </p:sp>
      <p:pic>
        <p:nvPicPr>
          <p:cNvPr id="48131" name="Picture 4" descr="024307RSI1a"/>
          <p:cNvPicPr>
            <a:picLocks noGrp="1" noChangeAspect="1" noChangeArrowheads="1"/>
          </p:cNvPicPr>
          <p:nvPr>
            <p:ph sz="half" idx="2"/>
          </p:nvPr>
        </p:nvPicPr>
        <p:blipFill>
          <a:blip r:embed="rId2" cstate="print"/>
          <a:srcRect/>
          <a:stretch>
            <a:fillRect/>
          </a:stretch>
        </p:blipFill>
        <p:spPr>
          <a:xfrm>
            <a:off x="3216275" y="873125"/>
            <a:ext cx="5722938" cy="5418138"/>
          </a:xfrm>
        </p:spPr>
      </p:pic>
      <p:pic>
        <p:nvPicPr>
          <p:cNvPr id="48132" name="Picture 5" descr="Cassiope Sep 30 05 Deployed"/>
          <p:cNvPicPr>
            <a:picLocks noChangeAspect="1" noChangeArrowheads="1"/>
          </p:cNvPicPr>
          <p:nvPr/>
        </p:nvPicPr>
        <p:blipFill>
          <a:blip r:embed="rId3" cstate="print"/>
          <a:srcRect/>
          <a:stretch>
            <a:fillRect/>
          </a:stretch>
        </p:blipFill>
        <p:spPr bwMode="auto">
          <a:xfrm>
            <a:off x="6515100" y="1477963"/>
            <a:ext cx="1309688" cy="1236662"/>
          </a:xfrm>
          <a:prstGeom prst="rect">
            <a:avLst/>
          </a:prstGeom>
          <a:noFill/>
          <a:ln w="9525">
            <a:noFill/>
            <a:miter lim="800000"/>
            <a:headEnd/>
            <a:tailEnd/>
          </a:ln>
        </p:spPr>
      </p:pic>
      <p:pic>
        <p:nvPicPr>
          <p:cNvPr id="48133" name="Picture 6" descr="RSB_Cover_Dec2008"/>
          <p:cNvPicPr>
            <a:picLocks noChangeAspect="1" noChangeArrowheads="1"/>
          </p:cNvPicPr>
          <p:nvPr/>
        </p:nvPicPr>
        <p:blipFill>
          <a:blip r:embed="rId4" cstate="print"/>
          <a:srcRect/>
          <a:stretch>
            <a:fillRect/>
          </a:stretch>
        </p:blipFill>
        <p:spPr bwMode="auto">
          <a:xfrm>
            <a:off x="971550" y="4467225"/>
            <a:ext cx="1419225" cy="19335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ext Box 5"/>
          <p:cNvSpPr>
            <a:spLocks noGrp="1" noChangeArrowheads="1"/>
          </p:cNvSpPr>
          <p:nvPr>
            <p:ph type="title" idx="4294967295"/>
          </p:nvPr>
        </p:nvSpPr>
        <p:spPr>
          <a:xfrm>
            <a:off x="6205538" y="0"/>
            <a:ext cx="2938462" cy="2174875"/>
          </a:xfrm>
        </p:spPr>
        <p:txBody>
          <a:bodyPr>
            <a:normAutofit/>
          </a:bodyPr>
          <a:lstStyle/>
          <a:p>
            <a:r>
              <a:rPr lang="en-CA" b="0" dirty="0" smtClean="0">
                <a:solidFill>
                  <a:srgbClr val="92D050"/>
                </a:solidFill>
              </a:rPr>
              <a:t>SPEAR</a:t>
            </a:r>
            <a:r>
              <a:rPr lang="en-CA" dirty="0" smtClean="0">
                <a:solidFill>
                  <a:srgbClr val="92D050"/>
                </a:solidFill>
              </a:rPr>
              <a:t> </a:t>
            </a:r>
            <a:r>
              <a:rPr lang="en-CA" sz="2800" b="0" dirty="0" err="1" smtClean="0">
                <a:solidFill>
                  <a:srgbClr val="92D050"/>
                </a:solidFill>
              </a:rPr>
              <a:t>transionospheric</a:t>
            </a:r>
            <a:r>
              <a:rPr lang="en-CA" sz="2800" b="0" dirty="0" smtClean="0">
                <a:solidFill>
                  <a:srgbClr val="92D050"/>
                </a:solidFill>
              </a:rPr>
              <a:t> propagation</a:t>
            </a:r>
            <a:endParaRPr lang="en-US" sz="2800" b="0" dirty="0" smtClean="0">
              <a:solidFill>
                <a:srgbClr val="92D050"/>
              </a:solidFill>
            </a:endParaRPr>
          </a:p>
        </p:txBody>
      </p:sp>
      <p:pic>
        <p:nvPicPr>
          <p:cNvPr id="40962" name="Picture 5" descr="SPEAR_EPOP1"/>
          <p:cNvPicPr>
            <a:picLocks noChangeAspect="1" noChangeArrowheads="1"/>
          </p:cNvPicPr>
          <p:nvPr/>
        </p:nvPicPr>
        <p:blipFill>
          <a:blip r:embed="rId2" cstate="print"/>
          <a:srcRect b="8124"/>
          <a:stretch>
            <a:fillRect/>
          </a:stretch>
        </p:blipFill>
        <p:spPr bwMode="auto">
          <a:xfrm>
            <a:off x="222250" y="147638"/>
            <a:ext cx="5773738" cy="6710362"/>
          </a:xfrm>
          <a:prstGeom prst="rect">
            <a:avLst/>
          </a:prstGeom>
          <a:noFill/>
          <a:ln w="9525">
            <a:noFill/>
            <a:miter lim="800000"/>
            <a:headEnd/>
            <a:tailEnd/>
          </a:ln>
        </p:spPr>
      </p:pic>
      <p:sp>
        <p:nvSpPr>
          <p:cNvPr id="40963" name="Rectangle 2"/>
          <p:cNvSpPr>
            <a:spLocks noChangeArrowheads="1"/>
          </p:cNvSpPr>
          <p:nvPr/>
        </p:nvSpPr>
        <p:spPr bwMode="auto">
          <a:xfrm>
            <a:off x="4932363" y="2260600"/>
            <a:ext cx="4211637" cy="4597400"/>
          </a:xfrm>
          <a:prstGeom prst="rect">
            <a:avLst/>
          </a:prstGeom>
          <a:noFill/>
          <a:ln w="9525">
            <a:noFill/>
            <a:miter lim="800000"/>
            <a:headEnd/>
            <a:tailEnd/>
          </a:ln>
        </p:spPr>
        <p:txBody>
          <a:bodyPr lIns="92075" tIns="46038" rIns="92075" bIns="46038" anchor="ctr"/>
          <a:lstStyle/>
          <a:p>
            <a:pPr eaLnBrk="0" hangingPunct="0">
              <a:spcBef>
                <a:spcPts val="1200"/>
              </a:spcBef>
            </a:pPr>
            <a:r>
              <a:rPr lang="en-US" sz="1800" b="0" dirty="0" err="1">
                <a:solidFill>
                  <a:srgbClr val="009900"/>
                </a:solidFill>
                <a:latin typeface="Arial" pitchFamily="34" charset="0"/>
              </a:rPr>
              <a:t>Transionospheric</a:t>
            </a:r>
            <a:r>
              <a:rPr lang="en-US" sz="1800" b="0" dirty="0">
                <a:solidFill>
                  <a:srgbClr val="009900"/>
                </a:solidFill>
                <a:latin typeface="Arial" pitchFamily="34" charset="0"/>
              </a:rPr>
              <a:t> </a:t>
            </a:r>
            <a:r>
              <a:rPr lang="en-US" sz="1800" b="0" dirty="0" smtClean="0">
                <a:solidFill>
                  <a:srgbClr val="009900"/>
                </a:solidFill>
                <a:latin typeface="Arial" pitchFamily="34" charset="0"/>
              </a:rPr>
              <a:t>propagation on 2013/11/17 from </a:t>
            </a:r>
            <a:r>
              <a:rPr lang="en-US" sz="1800" b="0" dirty="0">
                <a:solidFill>
                  <a:srgbClr val="009900"/>
                </a:solidFill>
                <a:latin typeface="Arial" pitchFamily="34" charset="0"/>
              </a:rPr>
              <a:t>SPEAR, </a:t>
            </a:r>
            <a:r>
              <a:rPr lang="en-US" sz="1800" b="0" dirty="0" smtClean="0">
                <a:solidFill>
                  <a:srgbClr val="009900"/>
                </a:solidFill>
                <a:latin typeface="Arial" pitchFamily="34" charset="0"/>
              </a:rPr>
              <a:t>Svalbard</a:t>
            </a:r>
          </a:p>
          <a:p>
            <a:pPr eaLnBrk="0" hangingPunct="0">
              <a:spcBef>
                <a:spcPts val="1200"/>
              </a:spcBef>
            </a:pPr>
            <a:r>
              <a:rPr lang="en-US" sz="1800" b="0" dirty="0" smtClean="0">
                <a:solidFill>
                  <a:srgbClr val="009900"/>
                </a:solidFill>
                <a:latin typeface="Arial" pitchFamily="34" charset="0"/>
              </a:rPr>
              <a:t> </a:t>
            </a:r>
            <a:r>
              <a:rPr lang="en-US" sz="1800" b="0" dirty="0">
                <a:solidFill>
                  <a:srgbClr val="009900"/>
                </a:solidFill>
                <a:latin typeface="Arial" pitchFamily="34" charset="0"/>
              </a:rPr>
              <a:t>f = 4.45 MHz</a:t>
            </a:r>
            <a:br>
              <a:rPr lang="en-US" sz="1800" b="0" dirty="0">
                <a:solidFill>
                  <a:srgbClr val="009900"/>
                </a:solidFill>
                <a:latin typeface="Arial" pitchFamily="34" charset="0"/>
              </a:rPr>
            </a:br>
            <a:r>
              <a:rPr lang="en-US" sz="1800" b="0" dirty="0">
                <a:solidFill>
                  <a:srgbClr val="FF3300"/>
                </a:solidFill>
                <a:latin typeface="Arial" pitchFamily="34" charset="0"/>
              </a:rPr>
              <a:t>foF2 = 3.90 MHz from </a:t>
            </a:r>
            <a:r>
              <a:rPr lang="en-US" sz="1800" b="0" dirty="0" err="1">
                <a:solidFill>
                  <a:srgbClr val="FF3300"/>
                </a:solidFill>
                <a:latin typeface="Arial" pitchFamily="34" charset="0"/>
              </a:rPr>
              <a:t>dynasonde</a:t>
            </a:r>
            <a:r>
              <a:rPr lang="en-US" sz="1800" b="0" dirty="0">
                <a:solidFill>
                  <a:srgbClr val="FF3300"/>
                </a:solidFill>
                <a:latin typeface="Arial" pitchFamily="34" charset="0"/>
              </a:rPr>
              <a:t/>
            </a:r>
            <a:br>
              <a:rPr lang="en-US" sz="1800" b="0" dirty="0">
                <a:solidFill>
                  <a:srgbClr val="FF3300"/>
                </a:solidFill>
                <a:latin typeface="Arial" pitchFamily="34" charset="0"/>
              </a:rPr>
            </a:br>
            <a:r>
              <a:rPr lang="en-US" sz="1800" b="0" dirty="0">
                <a:solidFill>
                  <a:srgbClr val="0000FF"/>
                </a:solidFill>
                <a:latin typeface="Arial" pitchFamily="34" charset="0"/>
              </a:rPr>
              <a:t>fxF2 ≈ 4.6 MHz</a:t>
            </a:r>
            <a:r>
              <a:rPr lang="en-US" sz="2000" b="0" dirty="0">
                <a:solidFill>
                  <a:schemeClr val="tx2"/>
                </a:solidFill>
                <a:latin typeface="Arial" pitchFamily="34" charset="0"/>
              </a:rPr>
              <a:t> </a:t>
            </a:r>
            <a:br>
              <a:rPr lang="en-US" sz="2000" b="0" dirty="0">
                <a:solidFill>
                  <a:schemeClr val="tx2"/>
                </a:solidFill>
                <a:latin typeface="Arial" pitchFamily="34" charset="0"/>
              </a:rPr>
            </a:br>
            <a:r>
              <a:rPr lang="en-US" sz="2000" b="0" dirty="0">
                <a:solidFill>
                  <a:srgbClr val="009900"/>
                </a:solidFill>
                <a:latin typeface="Arial" pitchFamily="34" charset="0"/>
              </a:rPr>
              <a:t>3D ray tracing shows that only O-mode arrives at satellite. Then cold plasma theoretical polarization allows incident wave normal direction to be determined.</a:t>
            </a:r>
            <a:br>
              <a:rPr lang="en-US" sz="2000" b="0" dirty="0">
                <a:solidFill>
                  <a:srgbClr val="009900"/>
                </a:solidFill>
                <a:latin typeface="Arial" pitchFamily="34" charset="0"/>
              </a:rPr>
            </a:br>
            <a:r>
              <a:rPr lang="en-US" sz="2000" b="0" dirty="0">
                <a:solidFill>
                  <a:srgbClr val="009900"/>
                </a:solidFill>
                <a:latin typeface="Arial" pitchFamily="34" charset="0"/>
              </a:rPr>
              <a:t>Hope to investigate imaging of density structure using direction, amplitude, delay and Doppler</a:t>
            </a:r>
            <a:r>
              <a:rPr lang="en-US" sz="2000" b="0" dirty="0" smtClean="0">
                <a:solidFill>
                  <a:srgbClr val="009900"/>
                </a:solidFill>
                <a:latin typeface="Arial" pitchFamily="34" charset="0"/>
              </a:rPr>
              <a:t>.</a:t>
            </a:r>
          </a:p>
          <a:p>
            <a:pPr eaLnBrk="0" hangingPunct="0">
              <a:spcBef>
                <a:spcPts val="1200"/>
              </a:spcBef>
            </a:pPr>
            <a:r>
              <a:rPr lang="en-US" sz="2000" dirty="0" smtClean="0">
                <a:solidFill>
                  <a:srgbClr val="009900"/>
                </a:solidFill>
                <a:latin typeface="Arial" pitchFamily="34" charset="0"/>
              </a:rPr>
              <a:t>3D IDL ray equations (</a:t>
            </a:r>
            <a:r>
              <a:rPr lang="en-US" sz="2000" dirty="0" err="1" smtClean="0">
                <a:solidFill>
                  <a:srgbClr val="009900"/>
                </a:solidFill>
                <a:latin typeface="Arial" pitchFamily="34" charset="0"/>
              </a:rPr>
              <a:t>Haselgrove</a:t>
            </a:r>
            <a:r>
              <a:rPr lang="en-US" sz="2000" dirty="0" smtClean="0">
                <a:solidFill>
                  <a:srgbClr val="009900"/>
                </a:solidFill>
                <a:latin typeface="Arial" pitchFamily="34" charset="0"/>
              </a:rPr>
              <a:t>).</a:t>
            </a:r>
            <a:r>
              <a:rPr lang="en-US" sz="2000" b="0" dirty="0">
                <a:solidFill>
                  <a:srgbClr val="009900"/>
                </a:solidFill>
                <a:latin typeface="Arial" pitchFamily="34" charset="0"/>
              </a:rPr>
              <a:t/>
            </a:r>
            <a:br>
              <a:rPr lang="en-US" sz="2000" b="0" dirty="0">
                <a:solidFill>
                  <a:srgbClr val="009900"/>
                </a:solidFill>
                <a:latin typeface="Arial" pitchFamily="34" charset="0"/>
              </a:rPr>
            </a:br>
            <a:r>
              <a:rPr lang="en-US" sz="2000" b="0" dirty="0">
                <a:solidFill>
                  <a:schemeClr val="tx2"/>
                </a:solidFill>
                <a:latin typeface="Arial" pitchFamily="34" charset="0"/>
              </a:rPr>
              <a:t>                       </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2" name="Rectangle 4"/>
          <p:cNvSpPr>
            <a:spLocks noGrp="1" noChangeArrowheads="1"/>
          </p:cNvSpPr>
          <p:nvPr>
            <p:ph type="title"/>
          </p:nvPr>
        </p:nvSpPr>
        <p:spPr>
          <a:xfrm>
            <a:off x="423494" y="1"/>
            <a:ext cx="8227871" cy="941463"/>
          </a:xfrm>
        </p:spPr>
        <p:txBody>
          <a:bodyPr/>
          <a:lstStyle/>
          <a:p>
            <a:r>
              <a:rPr lang="en-US" dirty="0">
                <a:solidFill>
                  <a:schemeClr val="tx1"/>
                </a:solidFill>
              </a:rPr>
              <a:t>Direction of Arrival (DOA) </a:t>
            </a:r>
          </a:p>
        </p:txBody>
      </p:sp>
      <p:pic>
        <p:nvPicPr>
          <p:cNvPr id="22533" name="Picture 5" descr="98-3411c"/>
          <p:cNvPicPr>
            <a:picLocks noChangeAspect="1" noChangeArrowheads="1"/>
          </p:cNvPicPr>
          <p:nvPr/>
        </p:nvPicPr>
        <p:blipFill>
          <a:blip r:embed="rId3" cstate="print"/>
          <a:srcRect l="3741" b="4883"/>
          <a:stretch>
            <a:fillRect/>
          </a:stretch>
        </p:blipFill>
        <p:spPr bwMode="auto">
          <a:xfrm>
            <a:off x="0" y="1345945"/>
            <a:ext cx="4229172" cy="3780249"/>
          </a:xfrm>
          <a:prstGeom prst="rect">
            <a:avLst/>
          </a:prstGeom>
          <a:noFill/>
        </p:spPr>
      </p:pic>
      <p:sp>
        <p:nvSpPr>
          <p:cNvPr id="22535" name="Rectangle 7"/>
          <p:cNvSpPr>
            <a:spLocks noChangeArrowheads="1"/>
          </p:cNvSpPr>
          <p:nvPr/>
        </p:nvSpPr>
        <p:spPr bwMode="auto">
          <a:xfrm>
            <a:off x="0" y="3085853"/>
            <a:ext cx="167575" cy="453088"/>
          </a:xfrm>
          <a:prstGeom prst="rect">
            <a:avLst/>
          </a:prstGeom>
          <a:noFill/>
          <a:ln w="9525">
            <a:noFill/>
            <a:miter lim="800000"/>
            <a:headEnd/>
            <a:tailEnd/>
          </a:ln>
          <a:effectLst/>
        </p:spPr>
        <p:txBody>
          <a:bodyPr wrap="none" lIns="82945" tIns="41473" rIns="82945" bIns="41473" anchor="ctr">
            <a:spAutoFit/>
          </a:bodyPr>
          <a:lstStyle/>
          <a:p>
            <a:endParaRPr lang="en-US"/>
          </a:p>
        </p:txBody>
      </p:sp>
      <p:sp>
        <p:nvSpPr>
          <p:cNvPr id="22542" name="Rectangle 14"/>
          <p:cNvSpPr>
            <a:spLocks noChangeArrowheads="1"/>
          </p:cNvSpPr>
          <p:nvPr/>
        </p:nvSpPr>
        <p:spPr bwMode="auto">
          <a:xfrm>
            <a:off x="0" y="3081534"/>
            <a:ext cx="167575" cy="453088"/>
          </a:xfrm>
          <a:prstGeom prst="rect">
            <a:avLst/>
          </a:prstGeom>
          <a:noFill/>
          <a:ln w="9525">
            <a:noFill/>
            <a:miter lim="800000"/>
            <a:headEnd/>
            <a:tailEnd/>
          </a:ln>
          <a:effectLst/>
        </p:spPr>
        <p:txBody>
          <a:bodyPr wrap="none" lIns="82945" tIns="41473" rIns="82945" bIns="41473" anchor="ctr">
            <a:spAutoFit/>
          </a:bodyPr>
          <a:lstStyle/>
          <a:p>
            <a:endParaRPr lang="en-US"/>
          </a:p>
        </p:txBody>
      </p:sp>
      <p:sp>
        <p:nvSpPr>
          <p:cNvPr id="22544" name="Rectangle 16"/>
          <p:cNvSpPr>
            <a:spLocks noChangeArrowheads="1"/>
          </p:cNvSpPr>
          <p:nvPr/>
        </p:nvSpPr>
        <p:spPr bwMode="auto">
          <a:xfrm>
            <a:off x="3856499" y="2967764"/>
            <a:ext cx="5287501" cy="699309"/>
          </a:xfrm>
          <a:prstGeom prst="rect">
            <a:avLst/>
          </a:prstGeom>
          <a:noFill/>
          <a:ln w="9525">
            <a:noFill/>
            <a:miter lim="800000"/>
            <a:headEnd/>
            <a:tailEnd/>
          </a:ln>
          <a:effectLst/>
        </p:spPr>
        <p:txBody>
          <a:bodyPr wrap="none" lIns="82945" tIns="41473" rIns="82945" bIns="41473" anchor="ctr">
            <a:spAutoFit/>
          </a:bodyPr>
          <a:lstStyle/>
          <a:p>
            <a:r>
              <a:rPr lang="en-US" sz="2000" dirty="0"/>
              <a:t>Excluding the time dependence, the total </a:t>
            </a:r>
            <a:r>
              <a:rPr lang="en-US" sz="2000" b="1" dirty="0">
                <a:latin typeface="Times New Roman" pitchFamily="18" charset="0"/>
                <a:cs typeface="Times New Roman" pitchFamily="18" charset="0"/>
              </a:rPr>
              <a:t>E</a:t>
            </a:r>
            <a:r>
              <a:rPr lang="en-US" sz="2000" dirty="0">
                <a:latin typeface="Times New Roman" pitchFamily="18" charset="0"/>
                <a:cs typeface="Times New Roman" pitchFamily="18" charset="0"/>
              </a:rPr>
              <a:t> </a:t>
            </a:r>
            <a:r>
              <a:rPr lang="en-US" sz="2000" dirty="0"/>
              <a:t>vector</a:t>
            </a:r>
          </a:p>
          <a:p>
            <a:r>
              <a:rPr lang="en-US" sz="2000" dirty="0"/>
              <a:t>In </a:t>
            </a:r>
            <a:r>
              <a:rPr lang="en-US" sz="2000" b="1" dirty="0">
                <a:latin typeface="Times New Roman" pitchFamily="18" charset="0"/>
                <a:cs typeface="Times New Roman" pitchFamily="18" charset="0"/>
              </a:rPr>
              <a:t>B</a:t>
            </a:r>
            <a:r>
              <a:rPr lang="en-US" sz="2000" dirty="0">
                <a:latin typeface="Times New Roman" pitchFamily="18" charset="0"/>
                <a:cs typeface="Times New Roman" pitchFamily="18" charset="0"/>
              </a:rPr>
              <a:t>-</a:t>
            </a:r>
            <a:r>
              <a:rPr lang="en-US" sz="2000" b="1" i="1" dirty="0">
                <a:latin typeface="Times New Roman" pitchFamily="18" charset="0"/>
                <a:cs typeface="Times New Roman" pitchFamily="18" charset="0"/>
              </a:rPr>
              <a:t>k</a:t>
            </a:r>
            <a:r>
              <a:rPr lang="en-US" sz="2000" b="1" dirty="0"/>
              <a:t> </a:t>
            </a:r>
            <a:r>
              <a:rPr lang="en-US" sz="2000" dirty="0"/>
              <a:t>space can be written</a:t>
            </a:r>
          </a:p>
        </p:txBody>
      </p:sp>
      <p:graphicFrame>
        <p:nvGraphicFramePr>
          <p:cNvPr id="22543" name="Object 15"/>
          <p:cNvGraphicFramePr>
            <a:graphicFrameLocks noChangeAspect="1"/>
          </p:cNvGraphicFramePr>
          <p:nvPr/>
        </p:nvGraphicFramePr>
        <p:xfrm>
          <a:off x="3695699" y="3597275"/>
          <a:ext cx="5211763" cy="523022"/>
        </p:xfrm>
        <a:graphic>
          <a:graphicData uri="http://schemas.openxmlformats.org/presentationml/2006/ole">
            <p:oleObj spid="_x0000_s111618" name="Equation" r:id="rId4" imgW="3555720" imgH="355320" progId="Equation.DSMT4">
              <p:embed/>
            </p:oleObj>
          </a:graphicData>
        </a:graphic>
      </p:graphicFrame>
      <p:sp>
        <p:nvSpPr>
          <p:cNvPr id="22546" name="Rectangle 18"/>
          <p:cNvSpPr>
            <a:spLocks noChangeArrowheads="1"/>
          </p:cNvSpPr>
          <p:nvPr/>
        </p:nvSpPr>
        <p:spPr bwMode="auto">
          <a:xfrm>
            <a:off x="0" y="2960612"/>
            <a:ext cx="167575" cy="453088"/>
          </a:xfrm>
          <a:prstGeom prst="rect">
            <a:avLst/>
          </a:prstGeom>
          <a:noFill/>
          <a:ln w="9525">
            <a:noFill/>
            <a:miter lim="800000"/>
            <a:headEnd/>
            <a:tailEnd/>
          </a:ln>
          <a:effectLst/>
        </p:spPr>
        <p:txBody>
          <a:bodyPr wrap="none" lIns="82945" tIns="41473" rIns="82945" bIns="41473" anchor="ctr">
            <a:spAutoFit/>
          </a:bodyPr>
          <a:lstStyle/>
          <a:p>
            <a:endParaRPr lang="en-US"/>
          </a:p>
        </p:txBody>
      </p:sp>
      <p:graphicFrame>
        <p:nvGraphicFramePr>
          <p:cNvPr id="22545" name="Object 17"/>
          <p:cNvGraphicFramePr>
            <a:graphicFrameLocks noChangeAspect="1"/>
          </p:cNvGraphicFramePr>
          <p:nvPr/>
        </p:nvGraphicFramePr>
        <p:xfrm>
          <a:off x="4103517" y="4167776"/>
          <a:ext cx="4710284" cy="791751"/>
        </p:xfrm>
        <a:graphic>
          <a:graphicData uri="http://schemas.openxmlformats.org/presentationml/2006/ole">
            <p:oleObj spid="_x0000_s111619" name="Equation" r:id="rId5" imgW="3175000" imgH="533400" progId="Equation.DSMT4">
              <p:embed/>
            </p:oleObj>
          </a:graphicData>
        </a:graphic>
      </p:graphicFrame>
      <p:sp>
        <p:nvSpPr>
          <p:cNvPr id="22548" name="Rectangle 20"/>
          <p:cNvSpPr>
            <a:spLocks noChangeArrowheads="1"/>
          </p:cNvSpPr>
          <p:nvPr/>
        </p:nvSpPr>
        <p:spPr bwMode="auto">
          <a:xfrm>
            <a:off x="0" y="2973569"/>
            <a:ext cx="167575" cy="453088"/>
          </a:xfrm>
          <a:prstGeom prst="rect">
            <a:avLst/>
          </a:prstGeom>
          <a:noFill/>
          <a:ln w="9525">
            <a:noFill/>
            <a:miter lim="800000"/>
            <a:headEnd/>
            <a:tailEnd/>
          </a:ln>
          <a:effectLst/>
        </p:spPr>
        <p:txBody>
          <a:bodyPr wrap="none" lIns="82945" tIns="41473" rIns="82945" bIns="41473" anchor="ctr">
            <a:spAutoFit/>
          </a:bodyPr>
          <a:lstStyle/>
          <a:p>
            <a:endParaRPr lang="en-US"/>
          </a:p>
        </p:txBody>
      </p:sp>
      <p:graphicFrame>
        <p:nvGraphicFramePr>
          <p:cNvPr id="22547" name="Object 19"/>
          <p:cNvGraphicFramePr>
            <a:graphicFrameLocks noChangeAspect="1"/>
          </p:cNvGraphicFramePr>
          <p:nvPr/>
        </p:nvGraphicFramePr>
        <p:xfrm>
          <a:off x="3636449" y="1969492"/>
          <a:ext cx="4770783" cy="732730"/>
        </p:xfrm>
        <a:graphic>
          <a:graphicData uri="http://schemas.openxmlformats.org/presentationml/2006/ole">
            <p:oleObj spid="_x0000_s111620" name="Equation" r:id="rId6" imgW="3289300" imgH="508000" progId="Equation.DSMT4">
              <p:embed/>
            </p:oleObj>
          </a:graphicData>
        </a:graphic>
      </p:graphicFrame>
      <p:sp>
        <p:nvSpPr>
          <p:cNvPr id="22549" name="Text Box 21"/>
          <p:cNvSpPr txBox="1">
            <a:spLocks noChangeArrowheads="1"/>
          </p:cNvSpPr>
          <p:nvPr/>
        </p:nvSpPr>
        <p:spPr bwMode="auto">
          <a:xfrm>
            <a:off x="3670732" y="860658"/>
            <a:ext cx="4958042" cy="1007086"/>
          </a:xfrm>
          <a:prstGeom prst="rect">
            <a:avLst/>
          </a:prstGeom>
          <a:noFill/>
          <a:ln w="9525">
            <a:noFill/>
            <a:miter lim="800000"/>
            <a:headEnd/>
            <a:tailEnd/>
          </a:ln>
          <a:effectLst/>
        </p:spPr>
        <p:txBody>
          <a:bodyPr lIns="82945" tIns="41473" rIns="82945" bIns="41473">
            <a:spAutoFit/>
          </a:bodyPr>
          <a:lstStyle/>
          <a:p>
            <a:pPr>
              <a:spcBef>
                <a:spcPct val="50000"/>
              </a:spcBef>
            </a:pPr>
            <a:r>
              <a:rPr lang="en-US" sz="2000" dirty="0"/>
              <a:t>For a given propagation direction and cold plasma parameters, the wave electric field amplitudes are in the ratio:</a:t>
            </a:r>
          </a:p>
        </p:txBody>
      </p:sp>
      <p:sp>
        <p:nvSpPr>
          <p:cNvPr id="22551" name="Rectangle 23"/>
          <p:cNvSpPr>
            <a:spLocks noChangeArrowheads="1"/>
          </p:cNvSpPr>
          <p:nvPr/>
        </p:nvSpPr>
        <p:spPr bwMode="auto">
          <a:xfrm>
            <a:off x="0" y="5255347"/>
            <a:ext cx="9281543" cy="1007086"/>
          </a:xfrm>
          <a:prstGeom prst="rect">
            <a:avLst/>
          </a:prstGeom>
          <a:noFill/>
          <a:ln w="9525">
            <a:noFill/>
            <a:miter lim="800000"/>
            <a:headEnd/>
            <a:tailEnd/>
          </a:ln>
          <a:effectLst/>
        </p:spPr>
        <p:txBody>
          <a:bodyPr wrap="none" lIns="82945" tIns="41473" rIns="82945" bIns="41473" anchor="ctr">
            <a:spAutoFit/>
          </a:bodyPr>
          <a:lstStyle/>
          <a:p>
            <a:r>
              <a:rPr lang="en-US" altLang="ja-JP" sz="2000" dirty="0">
                <a:ea typeface="MS PGothic" pitchFamily="34" charset="-128"/>
              </a:rPr>
              <a:t>The open-circuit voltage </a:t>
            </a:r>
            <a:r>
              <a:rPr lang="en-US" altLang="ja-JP" sz="2000" i="1" dirty="0">
                <a:ea typeface="MS PGothic" pitchFamily="34" charset="-128"/>
              </a:rPr>
              <a:t>V</a:t>
            </a:r>
            <a:r>
              <a:rPr lang="en-US" altLang="ja-JP" sz="2000" i="1" baseline="-25000" dirty="0">
                <a:ea typeface="MS PGothic" pitchFamily="34" charset="-128"/>
              </a:rPr>
              <a:t>oc-</a:t>
            </a:r>
            <a:r>
              <a:rPr lang="en-US" altLang="ja-JP" sz="2000" i="1" baseline="-25000" dirty="0" err="1">
                <a:ea typeface="MS PGothic" pitchFamily="34" charset="-128"/>
              </a:rPr>
              <a:t>i</a:t>
            </a:r>
            <a:r>
              <a:rPr lang="en-US" altLang="ja-JP" sz="2000" dirty="0">
                <a:ea typeface="MS PGothic" pitchFamily="34" charset="-128"/>
              </a:rPr>
              <a:t> induced on a dipole “</a:t>
            </a:r>
            <a:r>
              <a:rPr lang="en-US" altLang="ja-JP" sz="2000" i="1" dirty="0" err="1">
                <a:ea typeface="MS PGothic" pitchFamily="34" charset="-128"/>
              </a:rPr>
              <a:t>i</a:t>
            </a:r>
            <a:r>
              <a:rPr lang="en-US" altLang="ja-JP" sz="2000" i="1" dirty="0">
                <a:ea typeface="MS PGothic" pitchFamily="34" charset="-128"/>
              </a:rPr>
              <a:t> </a:t>
            </a:r>
            <a:r>
              <a:rPr lang="en-US" altLang="ja-JP" sz="2000" dirty="0">
                <a:ea typeface="MS PGothic" pitchFamily="34" charset="-128"/>
              </a:rPr>
              <a:t>" of effective-length </a:t>
            </a:r>
            <a:r>
              <a:rPr lang="en-US" altLang="ja-JP" sz="2000" b="1" dirty="0" err="1">
                <a:latin typeface="Times New Roman" pitchFamily="18" charset="0"/>
                <a:ea typeface="MS PGothic" pitchFamily="34" charset="-128"/>
                <a:cs typeface="Times New Roman" pitchFamily="18" charset="0"/>
              </a:rPr>
              <a:t>L</a:t>
            </a:r>
            <a:r>
              <a:rPr lang="en-US" altLang="ja-JP" sz="2000" i="1" baseline="-25000" dirty="0" err="1">
                <a:ea typeface="MS PGothic" pitchFamily="34" charset="-128"/>
              </a:rPr>
              <a:t>eff-i</a:t>
            </a:r>
            <a:r>
              <a:rPr lang="en-US" altLang="ja-JP" sz="2000" i="1" dirty="0">
                <a:ea typeface="MS PGothic" pitchFamily="34" charset="-128"/>
              </a:rPr>
              <a:t>  </a:t>
            </a:r>
            <a:r>
              <a:rPr lang="en-US" altLang="ja-JP" sz="2000" dirty="0">
                <a:ea typeface="MS PGothic" pitchFamily="34" charset="-128"/>
              </a:rPr>
              <a:t>by </a:t>
            </a:r>
            <a:r>
              <a:rPr lang="en-US" altLang="ja-JP" sz="2000" b="1" dirty="0">
                <a:latin typeface="Times New Roman" pitchFamily="18" charset="0"/>
                <a:ea typeface="MS PGothic" pitchFamily="34" charset="-128"/>
              </a:rPr>
              <a:t>E</a:t>
            </a:r>
            <a:r>
              <a:rPr lang="en-US" altLang="ja-JP" sz="2000" dirty="0">
                <a:latin typeface="Times New Roman" pitchFamily="18" charset="0"/>
                <a:ea typeface="MS PGothic" pitchFamily="34" charset="-128"/>
              </a:rPr>
              <a:t> </a:t>
            </a:r>
            <a:r>
              <a:rPr lang="en-US" altLang="ja-JP" sz="2000" dirty="0">
                <a:ea typeface="MS PGothic" pitchFamily="34" charset="-128"/>
              </a:rPr>
              <a:t>is </a:t>
            </a:r>
            <a:endParaRPr lang="en-US" altLang="ja-JP" sz="2000" dirty="0" smtClean="0">
              <a:ea typeface="MS PGothic" pitchFamily="34" charset="-128"/>
            </a:endParaRPr>
          </a:p>
          <a:p>
            <a:r>
              <a:rPr lang="en-US" altLang="ja-JP" sz="2000" i="1" dirty="0" smtClean="0">
                <a:ea typeface="MS PGothic" pitchFamily="34" charset="-128"/>
              </a:rPr>
              <a:t>        V</a:t>
            </a:r>
            <a:r>
              <a:rPr lang="en-US" altLang="ja-JP" sz="2000" i="1" baseline="-25000" dirty="0" smtClean="0">
                <a:ea typeface="MS PGothic" pitchFamily="34" charset="-128"/>
              </a:rPr>
              <a:t>oc-</a:t>
            </a:r>
            <a:r>
              <a:rPr lang="en-US" altLang="ja-JP" sz="2000" i="1" baseline="-25000" dirty="0" err="1" smtClean="0">
                <a:ea typeface="MS PGothic" pitchFamily="34" charset="-128"/>
              </a:rPr>
              <a:t>i</a:t>
            </a:r>
            <a:r>
              <a:rPr lang="en-US" altLang="ja-JP" sz="2000" i="1" baseline="-25000" dirty="0" smtClean="0">
                <a:ea typeface="MS PGothic" pitchFamily="34" charset="-128"/>
              </a:rPr>
              <a:t> </a:t>
            </a:r>
            <a:r>
              <a:rPr lang="en-US" altLang="ja-JP" sz="2000" i="1" dirty="0" smtClean="0">
                <a:ea typeface="MS PGothic" pitchFamily="34" charset="-128"/>
              </a:rPr>
              <a:t> </a:t>
            </a:r>
            <a:r>
              <a:rPr lang="en-US" altLang="ja-JP" sz="2000" dirty="0">
                <a:ea typeface="MS PGothic" pitchFamily="34" charset="-128"/>
              </a:rPr>
              <a:t>= </a:t>
            </a:r>
            <a:r>
              <a:rPr lang="en-US" altLang="ja-JP" sz="2000" b="1" dirty="0">
                <a:latin typeface="Times New Roman" pitchFamily="18" charset="0"/>
                <a:ea typeface="MS PGothic" pitchFamily="34" charset="-128"/>
              </a:rPr>
              <a:t>E</a:t>
            </a:r>
            <a:r>
              <a:rPr lang="en-US" altLang="ja-JP" sz="2000" dirty="0">
                <a:latin typeface="Times New Roman" pitchFamily="18" charset="0"/>
                <a:ea typeface="MS PGothic" pitchFamily="34" charset="-128"/>
              </a:rPr>
              <a:t> ∙ </a:t>
            </a:r>
            <a:r>
              <a:rPr lang="en-US" altLang="ja-JP" sz="2000" b="1" dirty="0">
                <a:latin typeface="Times New Roman" pitchFamily="18" charset="0"/>
                <a:ea typeface="MS PGothic" pitchFamily="34" charset="-128"/>
              </a:rPr>
              <a:t>L </a:t>
            </a:r>
            <a:r>
              <a:rPr lang="en-US" altLang="ja-JP" sz="2000" i="1" baseline="-25000" dirty="0" err="1">
                <a:latin typeface="Times New Roman" pitchFamily="18" charset="0"/>
                <a:ea typeface="MS PGothic" pitchFamily="34" charset="-128"/>
              </a:rPr>
              <a:t>eff-i</a:t>
            </a:r>
            <a:r>
              <a:rPr lang="en-US" altLang="ja-JP" sz="2000" i="1" baseline="-25000" dirty="0">
                <a:ea typeface="MS PGothic" pitchFamily="34" charset="-128"/>
              </a:rPr>
              <a:t> </a:t>
            </a:r>
            <a:r>
              <a:rPr lang="en-US" altLang="ja-JP" sz="2000" dirty="0">
                <a:ea typeface="MS PGothic" pitchFamily="34" charset="-128"/>
              </a:rPr>
              <a:t>. </a:t>
            </a:r>
          </a:p>
          <a:p>
            <a:r>
              <a:rPr lang="en-US" altLang="ja-JP" sz="2000" dirty="0">
                <a:ea typeface="MS PGothic" pitchFamily="34" charset="-128"/>
              </a:rPr>
              <a:t>With RRI dipoles 1 and 2 along the y and z axes of CASSIOPE, the induced voltages are</a:t>
            </a:r>
          </a:p>
        </p:txBody>
      </p:sp>
      <p:sp>
        <p:nvSpPr>
          <p:cNvPr id="22552" name="Rectangle 24"/>
          <p:cNvSpPr>
            <a:spLocks noChangeArrowheads="1"/>
          </p:cNvSpPr>
          <p:nvPr/>
        </p:nvSpPr>
        <p:spPr bwMode="auto">
          <a:xfrm>
            <a:off x="1806329" y="6292990"/>
            <a:ext cx="5060773" cy="391533"/>
          </a:xfrm>
          <a:prstGeom prst="rect">
            <a:avLst/>
          </a:prstGeom>
          <a:noFill/>
          <a:ln w="9525">
            <a:noFill/>
            <a:miter lim="800000"/>
            <a:headEnd/>
            <a:tailEnd/>
          </a:ln>
          <a:effectLst/>
        </p:spPr>
        <p:txBody>
          <a:bodyPr wrap="none" lIns="82945" tIns="41473" rIns="82945" bIns="41473" anchor="ctr">
            <a:spAutoFit/>
          </a:bodyPr>
          <a:lstStyle/>
          <a:p>
            <a:r>
              <a:rPr lang="en-US" altLang="ja-JP" sz="2000" i="1" dirty="0">
                <a:ea typeface="MS PGothic" pitchFamily="34" charset="-128"/>
              </a:rPr>
              <a:t>V</a:t>
            </a:r>
            <a:r>
              <a:rPr lang="en-US" altLang="ja-JP" sz="2000" i="1" baseline="-25000" dirty="0">
                <a:ea typeface="MS PGothic" pitchFamily="34" charset="-128"/>
              </a:rPr>
              <a:t>oc-1</a:t>
            </a:r>
            <a:r>
              <a:rPr lang="en-US" altLang="ja-JP" sz="2000" dirty="0">
                <a:ea typeface="MS PGothic" pitchFamily="34" charset="-128"/>
              </a:rPr>
              <a:t> = 3</a:t>
            </a:r>
            <a:r>
              <a:rPr lang="en-US" altLang="ja-JP" sz="2000" i="1" dirty="0">
                <a:latin typeface="Times New Roman" pitchFamily="18" charset="0"/>
                <a:ea typeface="MS PGothic" pitchFamily="34" charset="-128"/>
                <a:cs typeface="Times New Roman" pitchFamily="18" charset="0"/>
              </a:rPr>
              <a:t>E</a:t>
            </a:r>
            <a:r>
              <a:rPr lang="en-US" altLang="ja-JP" sz="2000" i="1" baseline="-25000" dirty="0">
                <a:latin typeface="Times New Roman" pitchFamily="18" charset="0"/>
                <a:ea typeface="MS PGothic" pitchFamily="34" charset="-128"/>
                <a:cs typeface="Times New Roman" pitchFamily="18" charset="0"/>
              </a:rPr>
              <a:t>y</a:t>
            </a:r>
            <a:r>
              <a:rPr lang="en-US" altLang="ja-JP" sz="2000" dirty="0">
                <a:ea typeface="MS PGothic" pitchFamily="34" charset="-128"/>
              </a:rPr>
              <a:t> exp(2</a:t>
            </a:r>
            <a:r>
              <a:rPr lang="en-US" altLang="ja-JP" sz="2000" i="1" dirty="0">
                <a:ea typeface="MS PGothic" pitchFamily="34" charset="-128"/>
              </a:rPr>
              <a:t>πift</a:t>
            </a:r>
            <a:r>
              <a:rPr lang="en-US" altLang="ja-JP" sz="2000" dirty="0">
                <a:ea typeface="MS PGothic" pitchFamily="34" charset="-128"/>
              </a:rPr>
              <a:t>) and </a:t>
            </a:r>
            <a:r>
              <a:rPr lang="en-US" altLang="ja-JP" sz="2000" i="1" dirty="0">
                <a:ea typeface="MS PGothic" pitchFamily="34" charset="-128"/>
              </a:rPr>
              <a:t>V</a:t>
            </a:r>
            <a:r>
              <a:rPr lang="en-US" altLang="ja-JP" sz="2000" i="1" baseline="-25000" dirty="0">
                <a:ea typeface="MS PGothic" pitchFamily="34" charset="-128"/>
              </a:rPr>
              <a:t>oc-2</a:t>
            </a:r>
            <a:r>
              <a:rPr lang="en-US" altLang="ja-JP" sz="2000" i="1" dirty="0">
                <a:ea typeface="MS PGothic" pitchFamily="34" charset="-128"/>
              </a:rPr>
              <a:t>  </a:t>
            </a:r>
            <a:r>
              <a:rPr lang="en-US" altLang="ja-JP" sz="2000" dirty="0">
                <a:ea typeface="MS PGothic" pitchFamily="34" charset="-128"/>
              </a:rPr>
              <a:t>= 3</a:t>
            </a:r>
            <a:r>
              <a:rPr lang="en-US" altLang="ja-JP" sz="2000" i="1" dirty="0">
                <a:latin typeface="Times New Roman" pitchFamily="18" charset="0"/>
                <a:ea typeface="MS PGothic" pitchFamily="34" charset="-128"/>
              </a:rPr>
              <a:t>E</a:t>
            </a:r>
            <a:r>
              <a:rPr lang="en-US" altLang="ja-JP" sz="2000" i="1" baseline="-25000" dirty="0">
                <a:latin typeface="Times New Roman" pitchFamily="18" charset="0"/>
                <a:ea typeface="MS PGothic" pitchFamily="34" charset="-128"/>
              </a:rPr>
              <a:t>z</a:t>
            </a:r>
            <a:r>
              <a:rPr lang="en-US" altLang="ja-JP" sz="2000" dirty="0">
                <a:ea typeface="MS PGothic" pitchFamily="34" charset="-128"/>
              </a:rPr>
              <a:t>exp(2</a:t>
            </a:r>
            <a:r>
              <a:rPr lang="en-US" altLang="ja-JP" sz="2000" i="1" dirty="0">
                <a:ea typeface="MS PGothic" pitchFamily="34" charset="-128"/>
              </a:rPr>
              <a:t>πift</a:t>
            </a:r>
            <a:r>
              <a:rPr lang="en-US" altLang="ja-JP" sz="2000" dirty="0">
                <a:ea typeface="MS PGothic" pitchFamily="34" charset="-128"/>
              </a:rPr>
              <a:t>), </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0" name="Rectangle 4"/>
          <p:cNvSpPr>
            <a:spLocks noGrp="1" noChangeArrowheads="1"/>
          </p:cNvSpPr>
          <p:nvPr>
            <p:ph type="title"/>
          </p:nvPr>
        </p:nvSpPr>
        <p:spPr>
          <a:xfrm>
            <a:off x="0" y="250482"/>
            <a:ext cx="9144000" cy="1143000"/>
          </a:xfrm>
        </p:spPr>
        <p:txBody>
          <a:bodyPr/>
          <a:lstStyle/>
          <a:p>
            <a:r>
              <a:rPr lang="en-US" sz="3300" dirty="0" smtClean="0">
                <a:solidFill>
                  <a:schemeClr val="tx1"/>
                </a:solidFill>
              </a:rPr>
              <a:t>Wave vector direction</a:t>
            </a:r>
            <a:endParaRPr lang="en-US" sz="3300" dirty="0">
              <a:solidFill>
                <a:schemeClr val="tx1"/>
              </a:solidFill>
            </a:endParaRPr>
          </a:p>
        </p:txBody>
      </p:sp>
      <p:sp>
        <p:nvSpPr>
          <p:cNvPr id="24584" name="Rectangle 8"/>
          <p:cNvSpPr>
            <a:spLocks noChangeArrowheads="1"/>
          </p:cNvSpPr>
          <p:nvPr/>
        </p:nvSpPr>
        <p:spPr bwMode="auto">
          <a:xfrm>
            <a:off x="0" y="1604815"/>
            <a:ext cx="8711864" cy="3407743"/>
          </a:xfrm>
          <a:prstGeom prst="rect">
            <a:avLst/>
          </a:prstGeom>
          <a:noFill/>
          <a:ln w="9525">
            <a:noFill/>
            <a:miter lim="800000"/>
            <a:headEnd/>
            <a:tailEnd/>
          </a:ln>
          <a:effectLst/>
        </p:spPr>
        <p:txBody>
          <a:bodyPr lIns="82945" tIns="41473" rIns="82945" bIns="41473" anchor="ctr">
            <a:spAutoFit/>
          </a:bodyPr>
          <a:lstStyle/>
          <a:p>
            <a:r>
              <a:rPr lang="en-US" dirty="0" smtClean="0">
                <a:cs typeface="Times New Roman" pitchFamily="18" charset="0"/>
              </a:rPr>
              <a:t>E</a:t>
            </a:r>
            <a:r>
              <a:rPr lang="en-US" dirty="0" smtClean="0">
                <a:latin typeface="Times New Roman" pitchFamily="18" charset="0"/>
                <a:cs typeface="Times New Roman" pitchFamily="18" charset="0"/>
              </a:rPr>
              <a:t>) Apply two metrics: relative amplitude and phase of </a:t>
            </a:r>
            <a:r>
              <a:rPr lang="en-US" i="1" dirty="0" smtClean="0"/>
              <a:t>V</a:t>
            </a:r>
            <a:r>
              <a:rPr lang="en-US" i="1" baseline="-25000" dirty="0" smtClean="0"/>
              <a:t>oc-1</a:t>
            </a:r>
            <a:r>
              <a:rPr lang="en-US" dirty="0" smtClean="0"/>
              <a:t> and </a:t>
            </a:r>
            <a:r>
              <a:rPr lang="en-US" i="1" dirty="0" smtClean="0"/>
              <a:t>V</a:t>
            </a:r>
            <a:r>
              <a:rPr lang="en-US" i="1" baseline="-25000" dirty="0" smtClean="0"/>
              <a:t>oc-2</a:t>
            </a:r>
            <a:r>
              <a:rPr lang="en-US" dirty="0" smtClean="0"/>
              <a:t> </a:t>
            </a:r>
            <a:endParaRPr lang="en-US" dirty="0">
              <a:latin typeface="Times New Roman" pitchFamily="18" charset="0"/>
              <a:cs typeface="Times New Roman" pitchFamily="18" charset="0"/>
            </a:endParaRPr>
          </a:p>
          <a:p>
            <a:r>
              <a:rPr lang="en-US" dirty="0">
                <a:cs typeface="Times New Roman" pitchFamily="18" charset="0"/>
              </a:rPr>
              <a:t> </a:t>
            </a:r>
            <a:r>
              <a:rPr lang="en-US" dirty="0" smtClean="0">
                <a:cs typeface="Times New Roman" pitchFamily="18" charset="0"/>
              </a:rPr>
              <a:t>    </a:t>
            </a:r>
            <a:r>
              <a:rPr lang="en-US" i="1" dirty="0" smtClean="0"/>
              <a:t>R</a:t>
            </a:r>
            <a:r>
              <a:rPr lang="en-US" dirty="0" smtClean="0"/>
              <a:t> </a:t>
            </a:r>
            <a:r>
              <a:rPr lang="en-US" dirty="0"/>
              <a:t>≡  |</a:t>
            </a:r>
            <a:r>
              <a:rPr lang="en-US" i="1" dirty="0"/>
              <a:t>V</a:t>
            </a:r>
            <a:r>
              <a:rPr lang="en-US" i="1" baseline="-25000" dirty="0"/>
              <a:t>oc-1</a:t>
            </a:r>
            <a:r>
              <a:rPr lang="en-US" dirty="0"/>
              <a:t>|/ |</a:t>
            </a:r>
            <a:r>
              <a:rPr lang="en-US" i="1" dirty="0"/>
              <a:t>V</a:t>
            </a:r>
            <a:r>
              <a:rPr lang="en-US" i="1" baseline="-25000" dirty="0"/>
              <a:t>oc-2</a:t>
            </a:r>
            <a:r>
              <a:rPr lang="en-US" dirty="0"/>
              <a:t>| ; </a:t>
            </a:r>
            <a:r>
              <a:rPr lang="en-US" i="1" dirty="0"/>
              <a:t>R</a:t>
            </a:r>
            <a:r>
              <a:rPr lang="en-US" i="1" baseline="-25000" dirty="0"/>
              <a:t>obs</a:t>
            </a:r>
            <a:r>
              <a:rPr lang="en-US" i="1" dirty="0"/>
              <a:t> = </a:t>
            </a:r>
            <a:r>
              <a:rPr lang="en-US" dirty="0"/>
              <a:t>(I1</a:t>
            </a:r>
            <a:r>
              <a:rPr lang="en-US" baseline="30000" dirty="0"/>
              <a:t>2</a:t>
            </a:r>
            <a:r>
              <a:rPr lang="en-US" dirty="0"/>
              <a:t> + Q1</a:t>
            </a:r>
            <a:r>
              <a:rPr lang="en-US" baseline="30000" dirty="0"/>
              <a:t>2</a:t>
            </a:r>
            <a:r>
              <a:rPr lang="en-US" dirty="0"/>
              <a:t>)</a:t>
            </a:r>
            <a:r>
              <a:rPr lang="en-US" baseline="30000" dirty="0"/>
              <a:t>1/2</a:t>
            </a:r>
            <a:r>
              <a:rPr lang="en-US" dirty="0"/>
              <a:t> / (I3</a:t>
            </a:r>
            <a:r>
              <a:rPr lang="en-US" baseline="30000" dirty="0"/>
              <a:t>2</a:t>
            </a:r>
            <a:r>
              <a:rPr lang="en-US" dirty="0"/>
              <a:t> + Q3</a:t>
            </a:r>
            <a:r>
              <a:rPr lang="en-US" baseline="30000" dirty="0"/>
              <a:t>2</a:t>
            </a:r>
            <a:r>
              <a:rPr lang="en-US" dirty="0"/>
              <a:t>)</a:t>
            </a:r>
            <a:r>
              <a:rPr lang="en-US" baseline="30000" dirty="0"/>
              <a:t>1/2</a:t>
            </a:r>
            <a:r>
              <a:rPr lang="en-US" dirty="0"/>
              <a:t>, and</a:t>
            </a:r>
          </a:p>
          <a:p>
            <a:r>
              <a:rPr lang="en-US" dirty="0"/>
              <a:t> </a:t>
            </a:r>
            <a:r>
              <a:rPr lang="en-US" dirty="0" smtClean="0"/>
              <a:t>    Φ ≡ </a:t>
            </a:r>
            <a:r>
              <a:rPr lang="en-US" dirty="0" err="1"/>
              <a:t>Arg</a:t>
            </a:r>
            <a:r>
              <a:rPr lang="en-US" dirty="0"/>
              <a:t>(</a:t>
            </a:r>
            <a:r>
              <a:rPr lang="en-US" i="1" dirty="0"/>
              <a:t>V</a:t>
            </a:r>
            <a:r>
              <a:rPr lang="en-US" i="1" baseline="-25000" dirty="0"/>
              <a:t>oc-1</a:t>
            </a:r>
            <a:r>
              <a:rPr lang="en-US" dirty="0"/>
              <a:t>) −  </a:t>
            </a:r>
            <a:r>
              <a:rPr lang="en-US" dirty="0" err="1"/>
              <a:t>Arg</a:t>
            </a:r>
            <a:r>
              <a:rPr lang="en-US" dirty="0"/>
              <a:t>(</a:t>
            </a:r>
            <a:r>
              <a:rPr lang="en-US" i="1" dirty="0"/>
              <a:t>V</a:t>
            </a:r>
            <a:r>
              <a:rPr lang="en-US" i="1" baseline="-25000" dirty="0"/>
              <a:t>oc-2</a:t>
            </a:r>
            <a:r>
              <a:rPr lang="en-US" dirty="0"/>
              <a:t>); </a:t>
            </a:r>
            <a:r>
              <a:rPr lang="en-US" dirty="0" err="1"/>
              <a:t>Φ</a:t>
            </a:r>
            <a:r>
              <a:rPr lang="en-US" i="1" baseline="-25000" dirty="0" err="1"/>
              <a:t>obs</a:t>
            </a:r>
            <a:r>
              <a:rPr lang="en-US" baseline="-25000" dirty="0"/>
              <a:t> </a:t>
            </a:r>
            <a:r>
              <a:rPr lang="en-US" dirty="0"/>
              <a:t>=  </a:t>
            </a:r>
            <a:r>
              <a:rPr lang="en-US" dirty="0" err="1"/>
              <a:t>arctan</a:t>
            </a:r>
            <a:r>
              <a:rPr lang="en-US" dirty="0"/>
              <a:t>(Q1/I1) − </a:t>
            </a:r>
            <a:r>
              <a:rPr lang="en-US" dirty="0" err="1"/>
              <a:t>arctan</a:t>
            </a:r>
            <a:r>
              <a:rPr lang="en-US" dirty="0"/>
              <a:t>(Q3/I3).</a:t>
            </a:r>
          </a:p>
          <a:p>
            <a:endParaRPr lang="en-US" dirty="0"/>
          </a:p>
          <a:p>
            <a:r>
              <a:rPr lang="en-US" dirty="0" smtClean="0"/>
              <a:t> F) To </a:t>
            </a:r>
            <a:r>
              <a:rPr lang="en-US" dirty="0"/>
              <a:t>determine the direction </a:t>
            </a:r>
            <a:r>
              <a:rPr lang="en-US" i="1" dirty="0"/>
              <a:t>θ</a:t>
            </a:r>
            <a:r>
              <a:rPr lang="en-US" dirty="0"/>
              <a:t>, </a:t>
            </a:r>
            <a:r>
              <a:rPr lang="en-US" i="1" dirty="0"/>
              <a:t>ϕ</a:t>
            </a:r>
            <a:r>
              <a:rPr lang="en-US" dirty="0"/>
              <a:t> of propagation, </a:t>
            </a:r>
            <a:r>
              <a:rPr lang="en-US" dirty="0" smtClean="0"/>
              <a:t>search </a:t>
            </a:r>
            <a:r>
              <a:rPr lang="en-US" dirty="0"/>
              <a:t>the </a:t>
            </a:r>
            <a:r>
              <a:rPr lang="en-US" i="1" dirty="0"/>
              <a:t>θ</a:t>
            </a:r>
            <a:r>
              <a:rPr lang="en-US" dirty="0"/>
              <a:t>, </a:t>
            </a:r>
            <a:r>
              <a:rPr lang="en-US" i="1" dirty="0"/>
              <a:t>ϕ </a:t>
            </a:r>
            <a:r>
              <a:rPr lang="en-US" dirty="0"/>
              <a:t>plane for solutions </a:t>
            </a:r>
            <a:r>
              <a:rPr lang="en-US" dirty="0" smtClean="0"/>
              <a:t>of </a:t>
            </a:r>
            <a:r>
              <a:rPr lang="en-US" i="1" dirty="0" err="1" smtClean="0"/>
              <a:t>F</a:t>
            </a:r>
            <a:r>
              <a:rPr lang="en-US" i="1" baseline="-25000" dirty="0" err="1" smtClean="0"/>
              <a:t>d</a:t>
            </a:r>
            <a:r>
              <a:rPr lang="en-US" i="1" dirty="0" smtClean="0"/>
              <a:t>  </a:t>
            </a:r>
            <a:r>
              <a:rPr lang="en-US" i="1" dirty="0"/>
              <a:t>=</a:t>
            </a:r>
            <a:r>
              <a:rPr lang="en-US" dirty="0"/>
              <a:t>[</a:t>
            </a:r>
            <a:r>
              <a:rPr lang="en-US" i="1" dirty="0"/>
              <a:t>R</a:t>
            </a:r>
            <a:r>
              <a:rPr lang="en-US" i="1" baseline="-25000" dirty="0"/>
              <a:t>obs </a:t>
            </a:r>
            <a:r>
              <a:rPr lang="en-US" i="1" dirty="0"/>
              <a:t> </a:t>
            </a:r>
            <a:r>
              <a:rPr lang="en-US" dirty="0"/>
              <a:t>−</a:t>
            </a:r>
            <a:r>
              <a:rPr lang="en-US" i="1" dirty="0"/>
              <a:t> R</a:t>
            </a:r>
            <a:r>
              <a:rPr lang="en-US" dirty="0"/>
              <a:t>( </a:t>
            </a:r>
            <a:r>
              <a:rPr lang="en-US" i="1" dirty="0"/>
              <a:t>θ</a:t>
            </a:r>
            <a:r>
              <a:rPr lang="en-US" dirty="0"/>
              <a:t>, </a:t>
            </a:r>
            <a:r>
              <a:rPr lang="en-US" i="1" dirty="0"/>
              <a:t>ϕ</a:t>
            </a:r>
            <a:r>
              <a:rPr lang="en-US" dirty="0"/>
              <a:t>)] [</a:t>
            </a:r>
            <a:r>
              <a:rPr lang="en-US" dirty="0" err="1"/>
              <a:t>Φ</a:t>
            </a:r>
            <a:r>
              <a:rPr lang="en-US" i="1" baseline="-25000" dirty="0" err="1"/>
              <a:t>obs</a:t>
            </a:r>
            <a:r>
              <a:rPr lang="en-US" i="1" dirty="0"/>
              <a:t>  </a:t>
            </a:r>
            <a:r>
              <a:rPr lang="en-US" dirty="0"/>
              <a:t>− Φ(</a:t>
            </a:r>
            <a:r>
              <a:rPr lang="en-US" i="1" dirty="0"/>
              <a:t>θ</a:t>
            </a:r>
            <a:r>
              <a:rPr lang="en-US" dirty="0"/>
              <a:t>, </a:t>
            </a:r>
            <a:r>
              <a:rPr lang="en-US" i="1" dirty="0"/>
              <a:t>ϕ</a:t>
            </a:r>
            <a:r>
              <a:rPr lang="en-US" dirty="0"/>
              <a:t>)]= 0.  </a:t>
            </a:r>
            <a:endParaRPr lang="en-US" dirty="0" smtClean="0"/>
          </a:p>
          <a:p>
            <a:endParaRPr lang="en-US" dirty="0" smtClean="0"/>
          </a:p>
          <a:p>
            <a:r>
              <a:rPr lang="en-US" dirty="0" smtClean="0">
                <a:latin typeface="Times New Roman" pitchFamily="18" charset="0"/>
                <a:cs typeface="Times New Roman" pitchFamily="18" charset="0"/>
              </a:rPr>
              <a:t> G) With  </a:t>
            </a:r>
            <a:r>
              <a:rPr lang="en-US" dirty="0">
                <a:latin typeface="Times New Roman" pitchFamily="18" charset="0"/>
                <a:cs typeface="Times New Roman" pitchFamily="18" charset="0"/>
              </a:rPr>
              <a:t>A), transform </a:t>
            </a:r>
            <a:r>
              <a:rPr lang="en-US" i="1" dirty="0">
                <a:latin typeface="Times New Roman" pitchFamily="18" charset="0"/>
                <a:cs typeface="Times New Roman" pitchFamily="18" charset="0"/>
              </a:rPr>
              <a:t>θ</a:t>
            </a:r>
            <a:r>
              <a:rPr lang="en-US" dirty="0">
                <a:latin typeface="Times New Roman" pitchFamily="18" charset="0"/>
                <a:cs typeface="Times New Roman" pitchFamily="18" charset="0"/>
              </a:rPr>
              <a:t>, </a:t>
            </a:r>
            <a:r>
              <a:rPr lang="en-US" i="1" dirty="0">
                <a:latin typeface="Times New Roman" pitchFamily="18" charset="0"/>
                <a:cs typeface="Times New Roman" pitchFamily="18" charset="0"/>
              </a:rPr>
              <a:t>ϕ</a:t>
            </a:r>
            <a:r>
              <a:rPr lang="en-US" dirty="0">
                <a:latin typeface="Times New Roman" pitchFamily="18" charset="0"/>
                <a:cs typeface="Times New Roman" pitchFamily="18" charset="0"/>
              </a:rPr>
              <a:t> to up, south, east coordinates.</a:t>
            </a:r>
            <a:r>
              <a:rPr lang="en-US" dirty="0"/>
              <a:t>					   			</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3"/>
          <p:cNvGrpSpPr/>
          <p:nvPr/>
        </p:nvGrpSpPr>
        <p:grpSpPr>
          <a:xfrm>
            <a:off x="1406769" y="928466"/>
            <a:ext cx="5329698" cy="3685735"/>
            <a:chOff x="3029242" y="1828800"/>
            <a:chExt cx="5226536" cy="3548630"/>
          </a:xfrm>
        </p:grpSpPr>
        <p:sp>
          <p:nvSpPr>
            <p:cNvPr id="14" name="TextBox 13"/>
            <p:cNvSpPr txBox="1"/>
            <p:nvPr/>
          </p:nvSpPr>
          <p:spPr>
            <a:xfrm>
              <a:off x="6096000" y="1828800"/>
              <a:ext cx="453970" cy="369332"/>
            </a:xfrm>
            <a:prstGeom prst="rect">
              <a:avLst/>
            </a:prstGeom>
            <a:noFill/>
          </p:spPr>
          <p:txBody>
            <a:bodyPr wrap="none" rtlCol="0">
              <a:spAutoFit/>
            </a:bodyPr>
            <a:lstStyle/>
            <a:p>
              <a:r>
                <a:rPr lang="en-US" dirty="0" smtClean="0"/>
                <a:t>Up</a:t>
              </a:r>
              <a:endParaRPr lang="en-US" dirty="0"/>
            </a:p>
          </p:txBody>
        </p:sp>
        <p:grpSp>
          <p:nvGrpSpPr>
            <p:cNvPr id="3" name="Group 16"/>
            <p:cNvGrpSpPr/>
            <p:nvPr/>
          </p:nvGrpSpPr>
          <p:grpSpPr>
            <a:xfrm>
              <a:off x="3029242" y="1981200"/>
              <a:ext cx="5226536" cy="3396230"/>
              <a:chOff x="3715042" y="228600"/>
              <a:chExt cx="5226536" cy="3396230"/>
            </a:xfrm>
          </p:grpSpPr>
          <p:cxnSp>
            <p:nvCxnSpPr>
              <p:cNvPr id="8" name="Straight Connector 7"/>
              <p:cNvCxnSpPr/>
              <p:nvPr/>
            </p:nvCxnSpPr>
            <p:spPr>
              <a:xfrm>
                <a:off x="6781800" y="228600"/>
                <a:ext cx="0" cy="2057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H="1">
                <a:off x="4005775" y="2286000"/>
                <a:ext cx="2776025" cy="997634"/>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5848643" y="1876865"/>
                <a:ext cx="2940148" cy="1181686"/>
              </a:xfrm>
              <a:prstGeom prst="line">
                <a:avLst/>
              </a:prstGeom>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3715042" y="2706857"/>
                <a:ext cx="732893" cy="369332"/>
              </a:xfrm>
              <a:prstGeom prst="rect">
                <a:avLst/>
              </a:prstGeom>
              <a:noFill/>
            </p:spPr>
            <p:txBody>
              <a:bodyPr wrap="none" rtlCol="0">
                <a:spAutoFit/>
              </a:bodyPr>
              <a:lstStyle/>
              <a:p>
                <a:r>
                  <a:rPr lang="en-US" dirty="0" smtClean="0"/>
                  <a:t>South</a:t>
                </a:r>
                <a:endParaRPr lang="en-US" dirty="0"/>
              </a:p>
            </p:txBody>
          </p:sp>
          <p:sp>
            <p:nvSpPr>
              <p:cNvPr id="16" name="TextBox 15"/>
              <p:cNvSpPr txBox="1"/>
              <p:nvPr/>
            </p:nvSpPr>
            <p:spPr>
              <a:xfrm>
                <a:off x="8373794" y="3255498"/>
                <a:ext cx="567784" cy="369332"/>
              </a:xfrm>
              <a:prstGeom prst="rect">
                <a:avLst/>
              </a:prstGeom>
              <a:noFill/>
            </p:spPr>
            <p:txBody>
              <a:bodyPr wrap="none" rtlCol="0">
                <a:spAutoFit/>
              </a:bodyPr>
              <a:lstStyle/>
              <a:p>
                <a:r>
                  <a:rPr lang="en-US" dirty="0" smtClean="0"/>
                  <a:t>East</a:t>
                </a:r>
                <a:endParaRPr lang="en-US" dirty="0"/>
              </a:p>
            </p:txBody>
          </p:sp>
        </p:grpSp>
      </p:grpSp>
      <p:sp>
        <p:nvSpPr>
          <p:cNvPr id="21" name="Can 20"/>
          <p:cNvSpPr/>
          <p:nvPr/>
        </p:nvSpPr>
        <p:spPr>
          <a:xfrm rot="3748534" flipH="1">
            <a:off x="3364949" y="2697387"/>
            <a:ext cx="427378" cy="2047737"/>
          </a:xfrm>
          <a:prstGeom prst="can">
            <a:avLst>
              <a:gd name="adj" fmla="val 45326"/>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Can 21"/>
          <p:cNvSpPr/>
          <p:nvPr/>
        </p:nvSpPr>
        <p:spPr>
          <a:xfrm rot="3649402" flipH="1">
            <a:off x="5365899" y="1585919"/>
            <a:ext cx="421291" cy="2131419"/>
          </a:xfrm>
          <a:prstGeom prst="can">
            <a:avLst>
              <a:gd name="adj" fmla="val 45326"/>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Can 22"/>
          <p:cNvSpPr/>
          <p:nvPr/>
        </p:nvSpPr>
        <p:spPr>
          <a:xfrm rot="9205803" flipH="1">
            <a:off x="3949635" y="1179164"/>
            <a:ext cx="368197" cy="2095427"/>
          </a:xfrm>
          <a:prstGeom prst="can">
            <a:avLst>
              <a:gd name="adj" fmla="val 45326"/>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6" name="Straight Arrow Connector 25"/>
          <p:cNvCxnSpPr/>
          <p:nvPr/>
        </p:nvCxnSpPr>
        <p:spPr>
          <a:xfrm flipV="1">
            <a:off x="4601307" y="1392701"/>
            <a:ext cx="744415" cy="1663504"/>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5448919" y="1195754"/>
            <a:ext cx="301102" cy="461665"/>
          </a:xfrm>
          <a:prstGeom prst="rect">
            <a:avLst/>
          </a:prstGeom>
          <a:noFill/>
        </p:spPr>
        <p:txBody>
          <a:bodyPr wrap="square" rtlCol="0">
            <a:spAutoFit/>
          </a:bodyPr>
          <a:lstStyle/>
          <a:p>
            <a:r>
              <a:rPr lang="en-US" b="1" dirty="0"/>
              <a:t>k</a:t>
            </a:r>
          </a:p>
        </p:txBody>
      </p:sp>
      <p:sp>
        <p:nvSpPr>
          <p:cNvPr id="18" name="Can 17"/>
          <p:cNvSpPr/>
          <p:nvPr/>
        </p:nvSpPr>
        <p:spPr>
          <a:xfrm rot="9205803" flipH="1">
            <a:off x="4889825" y="3033754"/>
            <a:ext cx="368197" cy="2095427"/>
          </a:xfrm>
          <a:prstGeom prst="can">
            <a:avLst>
              <a:gd name="adj" fmla="val 45326"/>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7" name="Straight Connector 26"/>
          <p:cNvCxnSpPr>
            <a:stCxn id="22" idx="0"/>
          </p:cNvCxnSpPr>
          <p:nvPr/>
        </p:nvCxnSpPr>
        <p:spPr bwMode="auto">
          <a:xfrm>
            <a:off x="6340312" y="2225182"/>
            <a:ext cx="32352" cy="1601230"/>
          </a:xfrm>
          <a:prstGeom prst="line">
            <a:avLst/>
          </a:prstGeom>
          <a:solidFill>
            <a:schemeClr val="accent1"/>
          </a:solidFill>
          <a:ln w="12700" cap="flat" cmpd="sng" algn="ctr">
            <a:solidFill>
              <a:schemeClr val="tx1"/>
            </a:solidFill>
            <a:prstDash val="dash"/>
            <a:round/>
            <a:headEnd type="none" w="sm" len="sm"/>
            <a:tailEnd type="none" w="sm" len="sm"/>
          </a:ln>
          <a:effectLst/>
        </p:spPr>
      </p:cxnSp>
      <p:cxnSp>
        <p:nvCxnSpPr>
          <p:cNvPr id="29" name="Straight Connector 28"/>
          <p:cNvCxnSpPr/>
          <p:nvPr/>
        </p:nvCxnSpPr>
        <p:spPr bwMode="auto">
          <a:xfrm flipH="1">
            <a:off x="3741497" y="1350498"/>
            <a:ext cx="509" cy="1502520"/>
          </a:xfrm>
          <a:prstGeom prst="line">
            <a:avLst/>
          </a:prstGeom>
          <a:solidFill>
            <a:schemeClr val="accent1"/>
          </a:solidFill>
          <a:ln w="12700" cap="flat" cmpd="sng" algn="ctr">
            <a:solidFill>
              <a:schemeClr val="tx1"/>
            </a:solidFill>
            <a:prstDash val="dash"/>
            <a:round/>
            <a:headEnd type="none" w="sm" len="sm"/>
            <a:tailEnd type="none" w="sm" len="sm"/>
          </a:ln>
          <a:effectLst/>
        </p:spPr>
      </p:cxnSp>
      <p:cxnSp>
        <p:nvCxnSpPr>
          <p:cNvPr id="35" name="Straight Connector 34"/>
          <p:cNvCxnSpPr/>
          <p:nvPr/>
        </p:nvCxnSpPr>
        <p:spPr bwMode="auto">
          <a:xfrm>
            <a:off x="5341543" y="1382538"/>
            <a:ext cx="46383" cy="2078114"/>
          </a:xfrm>
          <a:prstGeom prst="line">
            <a:avLst/>
          </a:prstGeom>
          <a:solidFill>
            <a:schemeClr val="accent1"/>
          </a:solidFill>
          <a:ln w="12700" cap="flat" cmpd="sng" algn="ctr">
            <a:solidFill>
              <a:schemeClr val="tx1"/>
            </a:solidFill>
            <a:prstDash val="dash"/>
            <a:round/>
            <a:headEnd type="none" w="sm" len="sm"/>
            <a:tailEnd type="none" w="sm" len="sm"/>
          </a:ln>
          <a:effectLst/>
        </p:spPr>
      </p:cxnSp>
      <p:sp>
        <p:nvSpPr>
          <p:cNvPr id="40" name="Oval 39"/>
          <p:cNvSpPr/>
          <p:nvPr/>
        </p:nvSpPr>
        <p:spPr bwMode="auto">
          <a:xfrm rot="1598319">
            <a:off x="2436305" y="4487547"/>
            <a:ext cx="2608157" cy="1157891"/>
          </a:xfrm>
          <a:prstGeom prst="ellipse">
            <a:avLst/>
          </a:prstGeom>
          <a:solidFill>
            <a:schemeClr val="accent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p:cxnSp>
        <p:nvCxnSpPr>
          <p:cNvPr id="38" name="Straight Connector 37"/>
          <p:cNvCxnSpPr/>
          <p:nvPr/>
        </p:nvCxnSpPr>
        <p:spPr bwMode="auto">
          <a:xfrm flipH="1">
            <a:off x="3671668" y="3038621"/>
            <a:ext cx="900333" cy="1955409"/>
          </a:xfrm>
          <a:prstGeom prst="line">
            <a:avLst/>
          </a:prstGeom>
          <a:solidFill>
            <a:schemeClr val="accent1"/>
          </a:solidFill>
          <a:ln w="12700" cap="flat" cmpd="sng" algn="ctr">
            <a:solidFill>
              <a:schemeClr val="tx1"/>
            </a:solidFill>
            <a:prstDash val="solid"/>
            <a:round/>
            <a:headEnd type="none" w="sm" len="sm"/>
            <a:tailEnd type="none" w="sm" len="sm"/>
          </a:ln>
          <a:effectLst/>
        </p:spPr>
      </p:cxnSp>
      <p:sp>
        <p:nvSpPr>
          <p:cNvPr id="42" name="TextBox 41"/>
          <p:cNvSpPr txBox="1"/>
          <p:nvPr/>
        </p:nvSpPr>
        <p:spPr>
          <a:xfrm>
            <a:off x="2341609" y="5106571"/>
            <a:ext cx="397545" cy="479502"/>
          </a:xfrm>
          <a:prstGeom prst="rect">
            <a:avLst/>
          </a:prstGeom>
          <a:noFill/>
        </p:spPr>
        <p:txBody>
          <a:bodyPr wrap="square" rtlCol="0">
            <a:spAutoFit/>
          </a:bodyPr>
          <a:lstStyle/>
          <a:p>
            <a:r>
              <a:rPr lang="en-US" b="1" dirty="0" smtClean="0"/>
              <a:t>E</a:t>
            </a:r>
            <a:endParaRPr lang="en-US" b="1" dirty="0"/>
          </a:p>
        </p:txBody>
      </p:sp>
      <p:sp>
        <p:nvSpPr>
          <p:cNvPr id="47" name="TextBox 46"/>
          <p:cNvSpPr txBox="1"/>
          <p:nvPr/>
        </p:nvSpPr>
        <p:spPr>
          <a:xfrm>
            <a:off x="6583680" y="1786597"/>
            <a:ext cx="510076" cy="461665"/>
          </a:xfrm>
          <a:prstGeom prst="rect">
            <a:avLst/>
          </a:prstGeom>
          <a:noFill/>
        </p:spPr>
        <p:txBody>
          <a:bodyPr wrap="none" rtlCol="0">
            <a:spAutoFit/>
          </a:bodyPr>
          <a:lstStyle/>
          <a:p>
            <a:r>
              <a:rPr lang="en-US" b="1" dirty="0" smtClean="0"/>
              <a:t>d1</a:t>
            </a:r>
            <a:endParaRPr lang="en-US" b="1" dirty="0"/>
          </a:p>
        </p:txBody>
      </p:sp>
      <p:sp>
        <p:nvSpPr>
          <p:cNvPr id="48" name="TextBox 47"/>
          <p:cNvSpPr txBox="1"/>
          <p:nvPr/>
        </p:nvSpPr>
        <p:spPr>
          <a:xfrm>
            <a:off x="3261360" y="743243"/>
            <a:ext cx="510076" cy="461665"/>
          </a:xfrm>
          <a:prstGeom prst="rect">
            <a:avLst/>
          </a:prstGeom>
          <a:noFill/>
        </p:spPr>
        <p:txBody>
          <a:bodyPr wrap="none" rtlCol="0">
            <a:spAutoFit/>
          </a:bodyPr>
          <a:lstStyle/>
          <a:p>
            <a:r>
              <a:rPr lang="en-US" b="1" dirty="0" smtClean="0"/>
              <a:t>d2</a:t>
            </a:r>
            <a:endParaRPr lang="en-US" b="1" dirty="0"/>
          </a:p>
        </p:txBody>
      </p:sp>
      <p:sp>
        <p:nvSpPr>
          <p:cNvPr id="49" name="TextBox 48"/>
          <p:cNvSpPr txBox="1"/>
          <p:nvPr/>
        </p:nvSpPr>
        <p:spPr>
          <a:xfrm>
            <a:off x="337624" y="5978769"/>
            <a:ext cx="7574509" cy="461665"/>
          </a:xfrm>
          <a:prstGeom prst="rect">
            <a:avLst/>
          </a:prstGeom>
          <a:noFill/>
        </p:spPr>
        <p:txBody>
          <a:bodyPr wrap="none" rtlCol="0">
            <a:spAutoFit/>
          </a:bodyPr>
          <a:lstStyle/>
          <a:p>
            <a:r>
              <a:rPr lang="en-US" b="1" dirty="0" smtClean="0"/>
              <a:t>k</a:t>
            </a:r>
            <a:r>
              <a:rPr lang="en-US" dirty="0" smtClean="0"/>
              <a:t>, </a:t>
            </a:r>
            <a:r>
              <a:rPr lang="en-US" b="1" dirty="0" smtClean="0"/>
              <a:t>E</a:t>
            </a:r>
            <a:r>
              <a:rPr lang="en-US" dirty="0" smtClean="0"/>
              <a:t> - field </a:t>
            </a:r>
            <a:r>
              <a:rPr lang="en-US" dirty="0" err="1" smtClean="0"/>
              <a:t>polarisation</a:t>
            </a:r>
            <a:r>
              <a:rPr lang="en-US" dirty="0" smtClean="0"/>
              <a:t> ill suited for direction determination</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0533" y="2774584"/>
            <a:ext cx="7772400" cy="1143000"/>
          </a:xfrm>
        </p:spPr>
        <p:txBody>
          <a:bodyPr/>
          <a:lstStyle/>
          <a:p>
            <a:r>
              <a:rPr lang="en-US" b="0" dirty="0" smtClean="0">
                <a:solidFill>
                  <a:schemeClr val="tx1"/>
                </a:solidFill>
              </a:rPr>
              <a:t>Backscattered Artificial Waves </a:t>
            </a:r>
            <a:endParaRPr lang="en-US" b="0" dirty="0">
              <a:solidFill>
                <a:schemeClr val="tx1"/>
              </a:solidFill>
            </a:endParaRPr>
          </a:p>
        </p:txBody>
      </p:sp>
      <p:sp>
        <p:nvSpPr>
          <p:cNvPr id="3" name="TextBox 2"/>
          <p:cNvSpPr txBox="1"/>
          <p:nvPr/>
        </p:nvSpPr>
        <p:spPr>
          <a:xfrm>
            <a:off x="1308295" y="3910819"/>
            <a:ext cx="5628464" cy="461665"/>
          </a:xfrm>
          <a:prstGeom prst="rect">
            <a:avLst/>
          </a:prstGeom>
          <a:noFill/>
        </p:spPr>
        <p:txBody>
          <a:bodyPr wrap="none" rtlCol="0">
            <a:spAutoFit/>
          </a:bodyPr>
          <a:lstStyle/>
          <a:p>
            <a:r>
              <a:rPr lang="en-US" dirty="0" smtClean="0">
                <a:latin typeface="+mj-lt"/>
              </a:rPr>
              <a:t>Paper on </a:t>
            </a:r>
            <a:r>
              <a:rPr lang="en-US" dirty="0" err="1" smtClean="0">
                <a:latin typeface="+mj-lt"/>
              </a:rPr>
              <a:t>SuperDARN</a:t>
            </a:r>
            <a:r>
              <a:rPr lang="en-US" dirty="0" smtClean="0">
                <a:latin typeface="+mj-lt"/>
              </a:rPr>
              <a:t> to follow: Hussey</a:t>
            </a:r>
            <a:endParaRPr lang="en-US" dirty="0">
              <a:latin typeface="+mj-lt"/>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3" name="Picture 11" descr="0805-08-248-%5bJAMES-Gordon%5d"/>
          <p:cNvPicPr>
            <a:picLocks noChangeAspect="1" noChangeArrowheads="1"/>
          </p:cNvPicPr>
          <p:nvPr/>
        </p:nvPicPr>
        <p:blipFill>
          <a:blip r:embed="rId3" cstate="print"/>
          <a:srcRect l="5928" t="5235" r="11034" b="7344"/>
          <a:stretch>
            <a:fillRect/>
          </a:stretch>
        </p:blipFill>
        <p:spPr bwMode="auto">
          <a:xfrm>
            <a:off x="444500" y="1839913"/>
            <a:ext cx="5486400" cy="4652962"/>
          </a:xfrm>
          <a:prstGeom prst="rect">
            <a:avLst/>
          </a:prstGeom>
          <a:noFill/>
          <a:ln w="9525">
            <a:noFill/>
            <a:miter lim="800000"/>
            <a:headEnd/>
            <a:tailEnd/>
          </a:ln>
        </p:spPr>
      </p:pic>
      <p:sp>
        <p:nvSpPr>
          <p:cNvPr id="33794" name="Rectangle 2"/>
          <p:cNvSpPr>
            <a:spLocks noGrp="1" noChangeArrowheads="1"/>
          </p:cNvSpPr>
          <p:nvPr>
            <p:ph type="title"/>
          </p:nvPr>
        </p:nvSpPr>
        <p:spPr>
          <a:xfrm>
            <a:off x="319088" y="317500"/>
            <a:ext cx="8824912" cy="947738"/>
          </a:xfrm>
        </p:spPr>
        <p:txBody>
          <a:bodyPr/>
          <a:lstStyle/>
          <a:p>
            <a:r>
              <a:rPr lang="en-US" sz="3200" dirty="0" err="1" smtClean="0">
                <a:solidFill>
                  <a:schemeClr val="tx1"/>
                </a:solidFill>
                <a:cs typeface="Arial" charset="0"/>
              </a:rPr>
              <a:t>SuperDARN</a:t>
            </a:r>
            <a:r>
              <a:rPr lang="en-US" sz="3200" dirty="0" smtClean="0">
                <a:solidFill>
                  <a:schemeClr val="tx1"/>
                </a:solidFill>
                <a:cs typeface="Arial" charset="0"/>
              </a:rPr>
              <a:t> – e-POP Propagation Experiments with Radio Receiver Instrument</a:t>
            </a:r>
          </a:p>
        </p:txBody>
      </p:sp>
      <p:sp>
        <p:nvSpPr>
          <p:cNvPr id="33795" name="Text Box 4"/>
          <p:cNvSpPr txBox="1">
            <a:spLocks noChangeArrowheads="1"/>
          </p:cNvSpPr>
          <p:nvPr/>
        </p:nvSpPr>
        <p:spPr bwMode="auto">
          <a:xfrm>
            <a:off x="954088" y="4859338"/>
            <a:ext cx="809625" cy="461962"/>
          </a:xfrm>
          <a:prstGeom prst="rect">
            <a:avLst/>
          </a:prstGeom>
          <a:noFill/>
          <a:ln w="12700">
            <a:noFill/>
            <a:miter lim="800000"/>
            <a:headEnd type="none" w="sm" len="sm"/>
            <a:tailEnd type="none" w="sm" len="sm"/>
          </a:ln>
        </p:spPr>
        <p:txBody>
          <a:bodyPr>
            <a:spAutoFit/>
          </a:bodyPr>
          <a:lstStyle/>
          <a:p>
            <a:r>
              <a:rPr lang="en-US" sz="1200" b="1" dirty="0" smtClean="0">
                <a:solidFill>
                  <a:srgbClr val="FF0000"/>
                </a:solidFill>
                <a:latin typeface="Helvetica" pitchFamily="34" charset="0"/>
              </a:rPr>
              <a:t>    HF</a:t>
            </a:r>
            <a:endParaRPr lang="en-US" sz="1200" b="1" dirty="0">
              <a:solidFill>
                <a:srgbClr val="FF0000"/>
              </a:solidFill>
              <a:latin typeface="Helvetica" pitchFamily="34" charset="0"/>
            </a:endParaRPr>
          </a:p>
          <a:p>
            <a:r>
              <a:rPr lang="en-US" sz="1200" b="1" dirty="0">
                <a:solidFill>
                  <a:srgbClr val="FF0000"/>
                </a:solidFill>
                <a:latin typeface="Helvetica" pitchFamily="34" charset="0"/>
              </a:rPr>
              <a:t> Radar</a:t>
            </a:r>
          </a:p>
        </p:txBody>
      </p:sp>
      <p:sp>
        <p:nvSpPr>
          <p:cNvPr id="33796" name="Line 5"/>
          <p:cNvSpPr>
            <a:spLocks noChangeShapeType="1"/>
          </p:cNvSpPr>
          <p:nvPr/>
        </p:nvSpPr>
        <p:spPr bwMode="auto">
          <a:xfrm flipH="1">
            <a:off x="1254125" y="5295900"/>
            <a:ext cx="57150" cy="477838"/>
          </a:xfrm>
          <a:prstGeom prst="line">
            <a:avLst/>
          </a:prstGeom>
          <a:noFill/>
          <a:ln w="28575">
            <a:solidFill>
              <a:srgbClr val="FF0000"/>
            </a:solidFill>
            <a:round/>
            <a:headEnd type="none" w="sm" len="sm"/>
            <a:tailEnd type="triangle" w="sm" len="sm"/>
          </a:ln>
        </p:spPr>
        <p:txBody>
          <a:bodyPr wrap="none" anchor="ctr"/>
          <a:lstStyle/>
          <a:p>
            <a:endParaRPr lang="en-US"/>
          </a:p>
        </p:txBody>
      </p:sp>
      <p:sp>
        <p:nvSpPr>
          <p:cNvPr id="33797" name="Text Box 6"/>
          <p:cNvSpPr txBox="1">
            <a:spLocks noChangeArrowheads="1"/>
          </p:cNvSpPr>
          <p:nvPr/>
        </p:nvSpPr>
        <p:spPr bwMode="auto">
          <a:xfrm>
            <a:off x="4456113" y="2078038"/>
            <a:ext cx="1271587" cy="460375"/>
          </a:xfrm>
          <a:prstGeom prst="rect">
            <a:avLst/>
          </a:prstGeom>
          <a:noFill/>
          <a:ln w="12700">
            <a:noFill/>
            <a:miter lim="800000"/>
            <a:headEnd type="none" w="sm" len="sm"/>
            <a:tailEnd type="none" w="sm" len="sm"/>
          </a:ln>
        </p:spPr>
        <p:txBody>
          <a:bodyPr>
            <a:spAutoFit/>
          </a:bodyPr>
          <a:lstStyle/>
          <a:p>
            <a:r>
              <a:rPr lang="en-US" sz="1200" b="1">
                <a:solidFill>
                  <a:srgbClr val="FF0000"/>
                </a:solidFill>
                <a:latin typeface="Helvetica" pitchFamily="34" charset="0"/>
              </a:rPr>
              <a:t>e-POP</a:t>
            </a:r>
          </a:p>
          <a:p>
            <a:r>
              <a:rPr lang="en-US" sz="1200" b="1">
                <a:solidFill>
                  <a:srgbClr val="FF0000"/>
                </a:solidFill>
                <a:latin typeface="Helvetica" pitchFamily="34" charset="0"/>
              </a:rPr>
              <a:t>receiver</a:t>
            </a:r>
            <a:endParaRPr lang="en-US" sz="1200" b="1">
              <a:solidFill>
                <a:srgbClr val="FFFFFF"/>
              </a:solidFill>
              <a:latin typeface="Helvetica" pitchFamily="34" charset="0"/>
            </a:endParaRPr>
          </a:p>
        </p:txBody>
      </p:sp>
      <p:sp>
        <p:nvSpPr>
          <p:cNvPr id="33798" name="Line 7"/>
          <p:cNvSpPr>
            <a:spLocks noChangeShapeType="1"/>
          </p:cNvSpPr>
          <p:nvPr/>
        </p:nvSpPr>
        <p:spPr bwMode="auto">
          <a:xfrm>
            <a:off x="2497138" y="3989388"/>
            <a:ext cx="457200" cy="228600"/>
          </a:xfrm>
          <a:prstGeom prst="line">
            <a:avLst/>
          </a:prstGeom>
          <a:noFill/>
          <a:ln w="28575">
            <a:solidFill>
              <a:srgbClr val="FF0000"/>
            </a:solidFill>
            <a:round/>
            <a:headEnd type="none" w="sm" len="sm"/>
            <a:tailEnd type="triangle" w="sm" len="sm"/>
          </a:ln>
        </p:spPr>
        <p:txBody>
          <a:bodyPr wrap="none" anchor="ctr"/>
          <a:lstStyle/>
          <a:p>
            <a:endParaRPr lang="en-US"/>
          </a:p>
        </p:txBody>
      </p:sp>
      <p:sp>
        <p:nvSpPr>
          <p:cNvPr id="33799" name="Text Box 8"/>
          <p:cNvSpPr txBox="1">
            <a:spLocks noChangeArrowheads="1"/>
          </p:cNvSpPr>
          <p:nvPr/>
        </p:nvSpPr>
        <p:spPr bwMode="auto">
          <a:xfrm>
            <a:off x="1382713" y="3665538"/>
            <a:ext cx="1116012" cy="461962"/>
          </a:xfrm>
          <a:prstGeom prst="rect">
            <a:avLst/>
          </a:prstGeom>
          <a:noFill/>
          <a:ln w="12700">
            <a:noFill/>
            <a:miter lim="800000"/>
            <a:headEnd type="none" w="sm" len="sm"/>
            <a:tailEnd type="none" w="sm" len="sm"/>
          </a:ln>
        </p:spPr>
        <p:txBody>
          <a:bodyPr wrap="none">
            <a:spAutoFit/>
          </a:bodyPr>
          <a:lstStyle/>
          <a:p>
            <a:r>
              <a:rPr lang="en-US" sz="1200" b="1">
                <a:solidFill>
                  <a:srgbClr val="FF0000"/>
                </a:solidFill>
                <a:latin typeface="Helvetica" pitchFamily="34" charset="0"/>
              </a:rPr>
              <a:t>Ionospheric</a:t>
            </a:r>
          </a:p>
          <a:p>
            <a:r>
              <a:rPr lang="en-US" sz="1200" b="1">
                <a:solidFill>
                  <a:srgbClr val="FF0000"/>
                </a:solidFill>
                <a:latin typeface="Helvetica" pitchFamily="34" charset="0"/>
              </a:rPr>
              <a:t>Irregularities</a:t>
            </a:r>
          </a:p>
        </p:txBody>
      </p:sp>
      <p:sp>
        <p:nvSpPr>
          <p:cNvPr id="33800" name="Rectangle 11"/>
          <p:cNvSpPr>
            <a:spLocks noChangeArrowheads="1"/>
          </p:cNvSpPr>
          <p:nvPr/>
        </p:nvSpPr>
        <p:spPr bwMode="auto">
          <a:xfrm>
            <a:off x="6073775" y="2112963"/>
            <a:ext cx="2903538" cy="3651250"/>
          </a:xfrm>
          <a:prstGeom prst="rect">
            <a:avLst/>
          </a:prstGeom>
          <a:noFill/>
          <a:ln w="9525">
            <a:noFill/>
            <a:miter lim="800000"/>
            <a:headEnd/>
            <a:tailEnd/>
          </a:ln>
        </p:spPr>
        <p:txBody>
          <a:bodyPr lIns="92075" tIns="46038" rIns="92075" bIns="46038"/>
          <a:lstStyle/>
          <a:p>
            <a:pPr marL="228600" indent="-228600">
              <a:spcBef>
                <a:spcPct val="60000"/>
              </a:spcBef>
              <a:buFont typeface="Times New Roman" pitchFamily="18" charset="0"/>
              <a:buChar char="●"/>
            </a:pPr>
            <a:r>
              <a:rPr lang="en-US" sz="1800" dirty="0">
                <a:latin typeface="Arial" charset="0"/>
              </a:rPr>
              <a:t>Effects of E/F-region density irregularities on trans-</a:t>
            </a:r>
            <a:r>
              <a:rPr lang="en-US" sz="1800" dirty="0" err="1">
                <a:latin typeface="Arial" charset="0"/>
              </a:rPr>
              <a:t>ionospheric</a:t>
            </a:r>
            <a:r>
              <a:rPr lang="en-US" sz="1800" dirty="0">
                <a:latin typeface="Arial" charset="0"/>
              </a:rPr>
              <a:t> propagation</a:t>
            </a:r>
          </a:p>
          <a:p>
            <a:pPr marL="228600" indent="-228600">
              <a:spcBef>
                <a:spcPct val="60000"/>
              </a:spcBef>
              <a:buFont typeface="Times New Roman" pitchFamily="18" charset="0"/>
              <a:buChar char="●"/>
            </a:pPr>
            <a:r>
              <a:rPr lang="en-US" sz="1800" dirty="0">
                <a:latin typeface="Arial" charset="0"/>
              </a:rPr>
              <a:t>Observation of coherent HF backscatter from small-scale structure</a:t>
            </a:r>
          </a:p>
          <a:p>
            <a:pPr marL="228600" indent="-228600">
              <a:spcBef>
                <a:spcPct val="60000"/>
              </a:spcBef>
              <a:buFont typeface="Times New Roman" pitchFamily="18" charset="0"/>
              <a:buChar char="●"/>
            </a:pPr>
            <a:r>
              <a:rPr lang="en-US" sz="1800" dirty="0">
                <a:latin typeface="Arial" charset="0"/>
              </a:rPr>
              <a:t>Explore angular dependence of scatter mechanism</a:t>
            </a:r>
          </a:p>
          <a:p>
            <a:pPr marL="228600" indent="-228600">
              <a:spcBef>
                <a:spcPct val="60000"/>
              </a:spcBef>
            </a:pPr>
            <a:endParaRPr lang="en-US" sz="1800" dirty="0"/>
          </a:p>
        </p:txBody>
      </p:sp>
      <p:sp>
        <p:nvSpPr>
          <p:cNvPr id="33801" name="Line 7"/>
          <p:cNvSpPr>
            <a:spLocks noChangeShapeType="1"/>
          </p:cNvSpPr>
          <p:nvPr/>
        </p:nvSpPr>
        <p:spPr bwMode="auto">
          <a:xfrm>
            <a:off x="4791075" y="2520950"/>
            <a:ext cx="457200" cy="228600"/>
          </a:xfrm>
          <a:prstGeom prst="line">
            <a:avLst/>
          </a:prstGeom>
          <a:noFill/>
          <a:ln w="28575">
            <a:solidFill>
              <a:srgbClr val="FF0000"/>
            </a:solidFill>
            <a:round/>
            <a:headEnd type="none" w="sm" len="sm"/>
            <a:tailEnd type="triangle" w="sm" len="sm"/>
          </a:ln>
        </p:spPr>
        <p:txBody>
          <a:bodyPr wrap="none" anchor="ctr"/>
          <a:lstStyle/>
          <a:p>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Rectangle 4"/>
          <p:cNvSpPr>
            <a:spLocks noGrp="1" noChangeArrowheads="1"/>
          </p:cNvSpPr>
          <p:nvPr>
            <p:ph type="title"/>
          </p:nvPr>
        </p:nvSpPr>
        <p:spPr>
          <a:xfrm>
            <a:off x="0" y="-1"/>
            <a:ext cx="8720507" cy="1223889"/>
          </a:xfrm>
        </p:spPr>
        <p:txBody>
          <a:bodyPr/>
          <a:lstStyle/>
          <a:p>
            <a:r>
              <a:rPr lang="en-US" b="0" dirty="0" err="1" smtClean="0">
                <a:solidFill>
                  <a:schemeClr val="tx1"/>
                </a:solidFill>
              </a:rPr>
              <a:t>SuperDARN</a:t>
            </a:r>
            <a:r>
              <a:rPr lang="en-US" b="0" dirty="0" smtClean="0">
                <a:solidFill>
                  <a:schemeClr val="tx1"/>
                </a:solidFill>
              </a:rPr>
              <a:t> </a:t>
            </a:r>
            <a:br>
              <a:rPr lang="en-US" b="0" dirty="0" smtClean="0">
                <a:solidFill>
                  <a:schemeClr val="tx1"/>
                </a:solidFill>
              </a:rPr>
            </a:br>
            <a:r>
              <a:rPr lang="en-US" sz="2800" b="0" dirty="0" err="1" smtClean="0">
                <a:solidFill>
                  <a:schemeClr val="tx1"/>
                </a:solidFill>
              </a:rPr>
              <a:t>Azimuthal</a:t>
            </a:r>
            <a:r>
              <a:rPr lang="en-US" sz="2800" b="0" dirty="0" smtClean="0">
                <a:solidFill>
                  <a:schemeClr val="tx1"/>
                </a:solidFill>
              </a:rPr>
              <a:t> Resolution</a:t>
            </a:r>
            <a:endParaRPr lang="en-US" sz="2800" b="0" dirty="0">
              <a:solidFill>
                <a:schemeClr val="tx1"/>
              </a:solidFill>
            </a:endParaRPr>
          </a:p>
        </p:txBody>
      </p:sp>
      <p:pic>
        <p:nvPicPr>
          <p:cNvPr id="17413" name="Picture 5" descr="map_iono1000km_gps_sask"/>
          <p:cNvPicPr>
            <a:picLocks noChangeAspect="1" noChangeArrowheads="1"/>
          </p:cNvPicPr>
          <p:nvPr/>
        </p:nvPicPr>
        <p:blipFill>
          <a:blip r:embed="rId2" cstate="print"/>
          <a:srcRect/>
          <a:stretch>
            <a:fillRect/>
          </a:stretch>
        </p:blipFill>
        <p:spPr bwMode="auto">
          <a:xfrm>
            <a:off x="2221180" y="1494250"/>
            <a:ext cx="5002696" cy="4710196"/>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 Box 5"/>
          <p:cNvSpPr txBox="1">
            <a:spLocks noChangeArrowheads="1"/>
          </p:cNvSpPr>
          <p:nvPr/>
        </p:nvSpPr>
        <p:spPr bwMode="auto">
          <a:xfrm>
            <a:off x="182563" y="381000"/>
            <a:ext cx="8804275" cy="450119"/>
          </a:xfrm>
          <a:prstGeom prst="rect">
            <a:avLst/>
          </a:prstGeom>
          <a:solidFill>
            <a:schemeClr val="bg1"/>
          </a:solidFill>
          <a:ln w="28575">
            <a:solidFill>
              <a:schemeClr val="accent2">
                <a:lumMod val="75000"/>
              </a:schemeClr>
            </a:solidFill>
            <a:miter lim="800000"/>
            <a:headEnd type="none" w="sm" len="sm"/>
            <a:tailEnd type="none" w="sm" len="sm"/>
          </a:ln>
        </p:spPr>
        <p:txBody>
          <a:bodyPr lIns="19047" tIns="9523" rIns="19047" bIns="9523">
            <a:spAutoFit/>
          </a:bodyPr>
          <a:lstStyle/>
          <a:p>
            <a:pPr marL="117475" algn="ctr">
              <a:spcBef>
                <a:spcPts val="600"/>
              </a:spcBef>
              <a:defRPr/>
            </a:pPr>
            <a:r>
              <a:rPr lang="en-US" altLang="ja-JP" sz="2800" b="1" dirty="0">
                <a:solidFill>
                  <a:srgbClr val="262699"/>
                </a:solidFill>
                <a:latin typeface="Arial" charset="0"/>
                <a:ea typeface="ＭＳ Ｐゴシック" pitchFamily="34" charset="-128"/>
              </a:rPr>
              <a:t> </a:t>
            </a:r>
            <a:r>
              <a:rPr lang="en-CA" altLang="ja-JP" sz="2800" dirty="0" smtClean="0">
                <a:solidFill>
                  <a:srgbClr val="262699"/>
                </a:solidFill>
                <a:latin typeface="Arial" charset="0"/>
                <a:ea typeface="ＭＳ Ｐゴシック" pitchFamily="34" charset="-128"/>
              </a:rPr>
              <a:t>Outline</a:t>
            </a:r>
            <a:endParaRPr lang="en-CA" sz="2800" dirty="0">
              <a:solidFill>
                <a:srgbClr val="262699"/>
              </a:solidFill>
              <a:latin typeface="Arial" charset="0"/>
            </a:endParaRPr>
          </a:p>
        </p:txBody>
      </p:sp>
      <p:pic>
        <p:nvPicPr>
          <p:cNvPr id="25603" name="Picture 2"/>
          <p:cNvPicPr>
            <a:picLocks noChangeAspect="1" noChangeArrowheads="1"/>
          </p:cNvPicPr>
          <p:nvPr/>
        </p:nvPicPr>
        <p:blipFill>
          <a:blip r:embed="rId2" cstate="print"/>
          <a:srcRect l="3757" t="4182" r="3757" b="4182"/>
          <a:stretch>
            <a:fillRect/>
          </a:stretch>
        </p:blipFill>
        <p:spPr bwMode="auto">
          <a:xfrm>
            <a:off x="153988" y="1738313"/>
            <a:ext cx="3059112" cy="2722562"/>
          </a:xfrm>
          <a:prstGeom prst="rect">
            <a:avLst/>
          </a:prstGeom>
          <a:noFill/>
          <a:ln w="9525">
            <a:noFill/>
            <a:miter lim="800000"/>
            <a:headEnd/>
            <a:tailEnd/>
          </a:ln>
        </p:spPr>
      </p:pic>
      <p:pic>
        <p:nvPicPr>
          <p:cNvPr id="25604" name="Picture 544" descr="NRL_logo_cropped"/>
          <p:cNvPicPr>
            <a:picLocks noChangeAspect="1" noChangeArrowheads="1"/>
          </p:cNvPicPr>
          <p:nvPr/>
        </p:nvPicPr>
        <p:blipFill>
          <a:blip r:embed="rId3" cstate="print"/>
          <a:srcRect/>
          <a:stretch>
            <a:fillRect/>
          </a:stretch>
        </p:blipFill>
        <p:spPr bwMode="auto">
          <a:xfrm>
            <a:off x="7683500" y="6235700"/>
            <a:ext cx="444500" cy="415925"/>
          </a:xfrm>
          <a:prstGeom prst="rect">
            <a:avLst/>
          </a:prstGeom>
          <a:noFill/>
          <a:ln w="9525">
            <a:noFill/>
            <a:miter lim="800000"/>
            <a:headEnd/>
            <a:tailEnd/>
          </a:ln>
        </p:spPr>
      </p:pic>
      <p:sp>
        <p:nvSpPr>
          <p:cNvPr id="25605" name="Text Box 563"/>
          <p:cNvSpPr txBox="1">
            <a:spLocks noChangeArrowheads="1"/>
          </p:cNvSpPr>
          <p:nvPr/>
        </p:nvSpPr>
        <p:spPr bwMode="auto">
          <a:xfrm>
            <a:off x="190500" y="6710363"/>
            <a:ext cx="8826500" cy="147637"/>
          </a:xfrm>
          <a:prstGeom prst="rect">
            <a:avLst/>
          </a:prstGeom>
          <a:noFill/>
          <a:ln w="9525">
            <a:noFill/>
            <a:miter lim="800000"/>
            <a:headEnd/>
            <a:tailEnd/>
          </a:ln>
        </p:spPr>
        <p:txBody>
          <a:bodyPr lIns="19047" tIns="9523" rIns="19047" bIns="9523">
            <a:spAutoFit/>
          </a:bodyPr>
          <a:lstStyle/>
          <a:p>
            <a:pPr algn="ctr" defTabSz="912813">
              <a:spcBef>
                <a:spcPct val="50000"/>
              </a:spcBef>
            </a:pPr>
            <a:r>
              <a:rPr lang="en-CA" sz="800">
                <a:solidFill>
                  <a:srgbClr val="000066"/>
                </a:solidFill>
                <a:latin typeface="Calibri" pitchFamily="34" charset="0"/>
              </a:rPr>
              <a:t>Athabasca University - University of Alberta - University of Calgary - University of Saskatchewan - University of Western Ontario - York University - University of New Brunswick</a:t>
            </a:r>
          </a:p>
        </p:txBody>
      </p:sp>
      <p:pic>
        <p:nvPicPr>
          <p:cNvPr id="25606" name="Picture 698" descr="JAXA_Logo"/>
          <p:cNvPicPr>
            <a:picLocks noChangeAspect="1" noChangeArrowheads="1"/>
          </p:cNvPicPr>
          <p:nvPr/>
        </p:nvPicPr>
        <p:blipFill>
          <a:blip r:embed="rId4" cstate="print"/>
          <a:srcRect/>
          <a:stretch>
            <a:fillRect/>
          </a:stretch>
        </p:blipFill>
        <p:spPr bwMode="auto">
          <a:xfrm>
            <a:off x="8255000" y="6338888"/>
            <a:ext cx="600075" cy="360362"/>
          </a:xfrm>
          <a:prstGeom prst="rect">
            <a:avLst/>
          </a:prstGeom>
          <a:noFill/>
          <a:ln w="9525">
            <a:noFill/>
            <a:miter lim="800000"/>
            <a:headEnd/>
            <a:tailEnd/>
          </a:ln>
        </p:spPr>
      </p:pic>
      <p:pic>
        <p:nvPicPr>
          <p:cNvPr id="25607" name="Picture 540" descr="csa2"/>
          <p:cNvPicPr>
            <a:picLocks noChangeAspect="1" noChangeArrowheads="1"/>
          </p:cNvPicPr>
          <p:nvPr/>
        </p:nvPicPr>
        <p:blipFill>
          <a:blip r:embed="rId5" cstate="print"/>
          <a:srcRect/>
          <a:stretch>
            <a:fillRect/>
          </a:stretch>
        </p:blipFill>
        <p:spPr bwMode="auto">
          <a:xfrm>
            <a:off x="250825" y="6175375"/>
            <a:ext cx="539750" cy="534988"/>
          </a:xfrm>
          <a:prstGeom prst="rect">
            <a:avLst/>
          </a:prstGeom>
          <a:noFill/>
          <a:ln w="9525">
            <a:noFill/>
            <a:miter lim="800000"/>
            <a:headEnd/>
            <a:tailEnd/>
          </a:ln>
        </p:spPr>
      </p:pic>
      <p:pic>
        <p:nvPicPr>
          <p:cNvPr id="25608" name="Picture 541" descr="uc_arm_c2"/>
          <p:cNvPicPr>
            <a:picLocks noChangeAspect="1" noChangeArrowheads="1"/>
          </p:cNvPicPr>
          <p:nvPr/>
        </p:nvPicPr>
        <p:blipFill>
          <a:blip r:embed="rId6" cstate="print"/>
          <a:srcRect/>
          <a:stretch>
            <a:fillRect/>
          </a:stretch>
        </p:blipFill>
        <p:spPr bwMode="auto">
          <a:xfrm>
            <a:off x="901700" y="6207125"/>
            <a:ext cx="555625" cy="544513"/>
          </a:xfrm>
          <a:prstGeom prst="rect">
            <a:avLst/>
          </a:prstGeom>
          <a:noFill/>
          <a:ln w="9525">
            <a:noFill/>
            <a:miter lim="800000"/>
            <a:headEnd/>
            <a:tailEnd/>
          </a:ln>
        </p:spPr>
      </p:pic>
      <p:pic>
        <p:nvPicPr>
          <p:cNvPr id="25609" name="Picture 542" descr="nserc_logo"/>
          <p:cNvPicPr>
            <a:picLocks noChangeArrowheads="1"/>
          </p:cNvPicPr>
          <p:nvPr/>
        </p:nvPicPr>
        <p:blipFill>
          <a:blip r:embed="rId7" cstate="print"/>
          <a:srcRect/>
          <a:stretch>
            <a:fillRect/>
          </a:stretch>
        </p:blipFill>
        <p:spPr bwMode="auto">
          <a:xfrm>
            <a:off x="2409825" y="6365875"/>
            <a:ext cx="809625" cy="238125"/>
          </a:xfrm>
          <a:prstGeom prst="rect">
            <a:avLst/>
          </a:prstGeom>
          <a:noFill/>
          <a:ln w="9525">
            <a:noFill/>
            <a:miter lim="800000"/>
            <a:headEnd/>
            <a:tailEnd/>
          </a:ln>
        </p:spPr>
      </p:pic>
      <p:pic>
        <p:nvPicPr>
          <p:cNvPr id="25610" name="Picture 543" descr="CRC_logo_Color3"/>
          <p:cNvPicPr>
            <a:picLocks noChangeAspect="1" noChangeArrowheads="1"/>
          </p:cNvPicPr>
          <p:nvPr/>
        </p:nvPicPr>
        <p:blipFill>
          <a:blip r:embed="rId8" cstate="print"/>
          <a:srcRect/>
          <a:stretch>
            <a:fillRect/>
          </a:stretch>
        </p:blipFill>
        <p:spPr bwMode="auto">
          <a:xfrm>
            <a:off x="1584325" y="6365875"/>
            <a:ext cx="623888" cy="269875"/>
          </a:xfrm>
          <a:prstGeom prst="rect">
            <a:avLst/>
          </a:prstGeom>
          <a:noFill/>
          <a:ln w="9525">
            <a:noFill/>
            <a:miter lim="800000"/>
            <a:headEnd/>
            <a:tailEnd/>
          </a:ln>
        </p:spPr>
      </p:pic>
      <p:pic>
        <p:nvPicPr>
          <p:cNvPr id="25611" name="Picture 545" descr="novatel2"/>
          <p:cNvPicPr>
            <a:picLocks noChangeAspect="1" noChangeArrowheads="1"/>
          </p:cNvPicPr>
          <p:nvPr/>
        </p:nvPicPr>
        <p:blipFill>
          <a:blip r:embed="rId9" cstate="print"/>
          <a:srcRect/>
          <a:stretch>
            <a:fillRect/>
          </a:stretch>
        </p:blipFill>
        <p:spPr bwMode="auto">
          <a:xfrm>
            <a:off x="7108825" y="6221413"/>
            <a:ext cx="458788" cy="461962"/>
          </a:xfrm>
          <a:prstGeom prst="rect">
            <a:avLst/>
          </a:prstGeom>
          <a:noFill/>
          <a:ln w="9525">
            <a:noFill/>
            <a:miter lim="800000"/>
            <a:headEnd/>
            <a:tailEnd/>
          </a:ln>
        </p:spPr>
      </p:pic>
      <p:pic>
        <p:nvPicPr>
          <p:cNvPr id="25612" name="Picture 547" descr="MDA_Colour_Logo"/>
          <p:cNvPicPr>
            <a:picLocks noChangeArrowheads="1"/>
          </p:cNvPicPr>
          <p:nvPr/>
        </p:nvPicPr>
        <p:blipFill>
          <a:blip r:embed="rId10" cstate="print"/>
          <a:srcRect/>
          <a:stretch>
            <a:fillRect/>
          </a:stretch>
        </p:blipFill>
        <p:spPr bwMode="auto">
          <a:xfrm>
            <a:off x="3362325" y="6381750"/>
            <a:ext cx="904875" cy="206375"/>
          </a:xfrm>
          <a:prstGeom prst="rect">
            <a:avLst/>
          </a:prstGeom>
          <a:noFill/>
          <a:ln w="9525">
            <a:noFill/>
            <a:miter lim="800000"/>
            <a:headEnd/>
            <a:tailEnd/>
          </a:ln>
        </p:spPr>
      </p:pic>
      <p:pic>
        <p:nvPicPr>
          <p:cNvPr id="25613" name="Picture 548"/>
          <p:cNvPicPr>
            <a:picLocks noChangeAspect="1" noChangeArrowheads="1"/>
          </p:cNvPicPr>
          <p:nvPr/>
        </p:nvPicPr>
        <p:blipFill>
          <a:blip r:embed="rId11" cstate="print"/>
          <a:srcRect/>
          <a:stretch>
            <a:fillRect/>
          </a:stretch>
        </p:blipFill>
        <p:spPr bwMode="auto">
          <a:xfrm>
            <a:off x="5727700" y="6350000"/>
            <a:ext cx="1141413" cy="222250"/>
          </a:xfrm>
          <a:prstGeom prst="rect">
            <a:avLst/>
          </a:prstGeom>
          <a:noFill/>
          <a:ln w="9525">
            <a:noFill/>
            <a:miter lim="800000"/>
            <a:headEnd/>
            <a:tailEnd/>
          </a:ln>
        </p:spPr>
      </p:pic>
      <p:pic>
        <p:nvPicPr>
          <p:cNvPr id="25614" name="Picture 549" descr="magellan_bal_HC"/>
          <p:cNvPicPr>
            <a:picLocks noChangeArrowheads="1"/>
          </p:cNvPicPr>
          <p:nvPr/>
        </p:nvPicPr>
        <p:blipFill>
          <a:blip r:embed="rId12" cstate="print"/>
          <a:srcRect/>
          <a:stretch>
            <a:fillRect/>
          </a:stretch>
        </p:blipFill>
        <p:spPr bwMode="auto">
          <a:xfrm>
            <a:off x="4425950" y="6381750"/>
            <a:ext cx="1031875" cy="301625"/>
          </a:xfrm>
          <a:prstGeom prst="rect">
            <a:avLst/>
          </a:prstGeom>
          <a:noFill/>
          <a:ln w="9525">
            <a:noFill/>
            <a:miter lim="800000"/>
            <a:headEnd/>
            <a:tailEnd/>
          </a:ln>
        </p:spPr>
      </p:pic>
      <p:sp>
        <p:nvSpPr>
          <p:cNvPr id="20495" name="Text Box 16"/>
          <p:cNvSpPr txBox="1">
            <a:spLocks noChangeArrowheads="1"/>
          </p:cNvSpPr>
          <p:nvPr/>
        </p:nvSpPr>
        <p:spPr bwMode="auto">
          <a:xfrm>
            <a:off x="3236406" y="1833301"/>
            <a:ext cx="5657849" cy="3662541"/>
          </a:xfrm>
          <a:prstGeom prst="rect">
            <a:avLst/>
          </a:prstGeom>
          <a:solidFill>
            <a:schemeClr val="bg1"/>
          </a:solidFill>
          <a:ln w="9525">
            <a:noFill/>
            <a:miter lim="800000"/>
            <a:headEnd/>
            <a:tailEnd/>
          </a:ln>
        </p:spPr>
        <p:txBody>
          <a:bodyPr wrap="square">
            <a:spAutoFit/>
          </a:bodyPr>
          <a:lstStyle/>
          <a:p>
            <a:pPr marL="457200" indent="-457200">
              <a:lnSpc>
                <a:spcPct val="150000"/>
              </a:lnSpc>
              <a:defRPr/>
            </a:pPr>
            <a:endParaRPr lang="en-US" dirty="0" smtClean="0">
              <a:solidFill>
                <a:srgbClr val="0000FF"/>
              </a:solidFill>
            </a:endParaRPr>
          </a:p>
          <a:p>
            <a:pPr marL="457200" indent="-457200">
              <a:lnSpc>
                <a:spcPct val="150000"/>
              </a:lnSpc>
              <a:buAutoNum type="arabicPeriod"/>
              <a:defRPr/>
            </a:pPr>
            <a:r>
              <a:rPr lang="en-US" dirty="0" smtClean="0">
                <a:solidFill>
                  <a:srgbClr val="0000FF"/>
                </a:solidFill>
              </a:rPr>
              <a:t>E-POP scientific goals and instruments</a:t>
            </a:r>
          </a:p>
          <a:p>
            <a:pPr marL="457200" indent="-457200">
              <a:lnSpc>
                <a:spcPct val="150000"/>
              </a:lnSpc>
              <a:buAutoNum type="arabicPeriod"/>
              <a:defRPr/>
            </a:pPr>
            <a:r>
              <a:rPr lang="en-US" dirty="0" smtClean="0">
                <a:solidFill>
                  <a:srgbClr val="0000FF"/>
                </a:solidFill>
              </a:rPr>
              <a:t>CASSIOPE and e-POP status</a:t>
            </a:r>
          </a:p>
          <a:p>
            <a:pPr marL="457200" indent="-457200">
              <a:lnSpc>
                <a:spcPct val="150000"/>
              </a:lnSpc>
              <a:buAutoNum type="arabicPeriod"/>
              <a:defRPr/>
            </a:pPr>
            <a:r>
              <a:rPr lang="en-US" dirty="0" smtClean="0">
                <a:solidFill>
                  <a:srgbClr val="0000FF"/>
                </a:solidFill>
              </a:rPr>
              <a:t>Radio-science experiments</a:t>
            </a:r>
          </a:p>
          <a:p>
            <a:pPr marL="457200" indent="-457200">
              <a:lnSpc>
                <a:spcPct val="150000"/>
              </a:lnSpc>
              <a:buAutoNum type="arabicPeriod"/>
              <a:defRPr/>
            </a:pPr>
            <a:r>
              <a:rPr lang="en-US" dirty="0" smtClean="0">
                <a:solidFill>
                  <a:srgbClr val="0000FF"/>
                </a:solidFill>
              </a:rPr>
              <a:t>Radio Receiver Instrument (RRI) results</a:t>
            </a:r>
          </a:p>
          <a:p>
            <a:pPr marL="457200" indent="-457200">
              <a:lnSpc>
                <a:spcPct val="150000"/>
              </a:lnSpc>
              <a:buAutoNum type="arabicPeriod"/>
              <a:defRPr/>
            </a:pPr>
            <a:r>
              <a:rPr lang="en-US" dirty="0" smtClean="0">
                <a:solidFill>
                  <a:srgbClr val="0000FF"/>
                </a:solidFill>
              </a:rPr>
              <a:t>Summary</a:t>
            </a:r>
            <a:endParaRPr lang="en-US" dirty="0">
              <a:solidFill>
                <a:srgbClr val="0000FF"/>
              </a:solidFill>
            </a:endParaRPr>
          </a:p>
          <a:p>
            <a:pPr>
              <a:defRPr/>
            </a:pPr>
            <a:endParaRPr lang="en-US" baseline="300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3412" y="312738"/>
            <a:ext cx="8257369" cy="1143000"/>
          </a:xfrm>
        </p:spPr>
        <p:txBody>
          <a:bodyPr/>
          <a:lstStyle/>
          <a:p>
            <a:r>
              <a:rPr lang="en-US" dirty="0" err="1" smtClean="0">
                <a:solidFill>
                  <a:schemeClr val="tx1"/>
                </a:solidFill>
              </a:rPr>
              <a:t>SuperDARN</a:t>
            </a:r>
            <a:r>
              <a:rPr lang="en-US" dirty="0" smtClean="0">
                <a:solidFill>
                  <a:schemeClr val="tx1"/>
                </a:solidFill>
              </a:rPr>
              <a:t> Saskatoon Pulse Train</a:t>
            </a:r>
            <a:endParaRPr lang="en-US" dirty="0">
              <a:solidFill>
                <a:schemeClr val="tx1"/>
              </a:solidFill>
            </a:endParaRPr>
          </a:p>
        </p:txBody>
      </p:sp>
      <p:pic>
        <p:nvPicPr>
          <p:cNvPr id="3" name="Picture 2" descr="RRI_20131107_233241_233312_0000F_940F.jpg"/>
          <p:cNvPicPr>
            <a:picLocks noChangeAspect="1"/>
          </p:cNvPicPr>
          <p:nvPr/>
        </p:nvPicPr>
        <p:blipFill>
          <a:blip r:embed="rId2" cstate="print"/>
          <a:srcRect t="59897" b="19590"/>
          <a:stretch>
            <a:fillRect/>
          </a:stretch>
        </p:blipFill>
        <p:spPr>
          <a:xfrm>
            <a:off x="0" y="1969476"/>
            <a:ext cx="8886545" cy="2588456"/>
          </a:xfrm>
          <a:prstGeom prst="rect">
            <a:avLst/>
          </a:prstGeom>
        </p:spPr>
      </p:pic>
      <p:sp>
        <p:nvSpPr>
          <p:cNvPr id="4" name="TextBox 3"/>
          <p:cNvSpPr txBox="1"/>
          <p:nvPr/>
        </p:nvSpPr>
        <p:spPr>
          <a:xfrm>
            <a:off x="2518117" y="1477108"/>
            <a:ext cx="3190104" cy="461665"/>
          </a:xfrm>
          <a:prstGeom prst="rect">
            <a:avLst/>
          </a:prstGeom>
          <a:noFill/>
        </p:spPr>
        <p:txBody>
          <a:bodyPr wrap="none" rtlCol="0">
            <a:spAutoFit/>
          </a:bodyPr>
          <a:lstStyle/>
          <a:p>
            <a:r>
              <a:rPr lang="en-US" dirty="0" smtClean="0"/>
              <a:t>2013_11_07     23:32:58</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DBeams17_01_2014.jpg"/>
          <p:cNvPicPr>
            <a:picLocks noChangeAspect="1"/>
          </p:cNvPicPr>
          <p:nvPr/>
        </p:nvPicPr>
        <p:blipFill>
          <a:blip r:embed="rId2" cstate="print"/>
          <a:srcRect t="9436" b="11179"/>
          <a:stretch>
            <a:fillRect/>
          </a:stretch>
        </p:blipFill>
        <p:spPr>
          <a:xfrm>
            <a:off x="-3128" y="562708"/>
            <a:ext cx="9173188" cy="5627077"/>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0533" y="2774584"/>
            <a:ext cx="7772400" cy="1143000"/>
          </a:xfrm>
        </p:spPr>
        <p:txBody>
          <a:bodyPr/>
          <a:lstStyle/>
          <a:p>
            <a:r>
              <a:rPr lang="en-US" b="0" dirty="0" smtClean="0">
                <a:solidFill>
                  <a:schemeClr val="tx1"/>
                </a:solidFill>
              </a:rPr>
              <a:t>Artificial Waves from </a:t>
            </a:r>
            <a:r>
              <a:rPr lang="en-US" b="0" dirty="0" err="1" smtClean="0">
                <a:solidFill>
                  <a:schemeClr val="tx1"/>
                </a:solidFill>
              </a:rPr>
              <a:t>Ionospheric</a:t>
            </a:r>
            <a:r>
              <a:rPr lang="en-US" b="0" dirty="0" smtClean="0">
                <a:solidFill>
                  <a:schemeClr val="tx1"/>
                </a:solidFill>
              </a:rPr>
              <a:t> Heaters </a:t>
            </a:r>
            <a:endParaRPr lang="en-US" b="0" dirty="0">
              <a:solidFill>
                <a:schemeClr val="tx1"/>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t>
            </a:r>
            <a:endParaRPr lang="en-US" dirty="0"/>
          </a:p>
        </p:txBody>
      </p:sp>
      <p:pic>
        <p:nvPicPr>
          <p:cNvPr id="4" name="Picture 3" descr="RRIQL_20140417.jpg"/>
          <p:cNvPicPr>
            <a:picLocks noChangeAspect="1"/>
          </p:cNvPicPr>
          <p:nvPr/>
        </p:nvPicPr>
        <p:blipFill>
          <a:blip r:embed="rId2" cstate="print"/>
          <a:srcRect l="3743" r="3162"/>
          <a:stretch>
            <a:fillRect/>
          </a:stretch>
        </p:blipFill>
        <p:spPr>
          <a:xfrm>
            <a:off x="0" y="0"/>
            <a:ext cx="4622800" cy="6426200"/>
          </a:xfrm>
          <a:prstGeom prst="rect">
            <a:avLst/>
          </a:prstGeom>
        </p:spPr>
      </p:pic>
      <p:pic>
        <p:nvPicPr>
          <p:cNvPr id="5" name="Picture 4" descr="ShowIonogram20140417_044510.png"/>
          <p:cNvPicPr>
            <a:picLocks noChangeAspect="1"/>
          </p:cNvPicPr>
          <p:nvPr/>
        </p:nvPicPr>
        <p:blipFill>
          <a:blip r:embed="rId3" cstate="print"/>
          <a:srcRect l="17164"/>
          <a:stretch>
            <a:fillRect/>
          </a:stretch>
        </p:blipFill>
        <p:spPr>
          <a:xfrm>
            <a:off x="4635500" y="0"/>
            <a:ext cx="4508500" cy="4082020"/>
          </a:xfrm>
          <a:prstGeom prst="rect">
            <a:avLst/>
          </a:prstGeom>
        </p:spPr>
      </p:pic>
      <p:sp>
        <p:nvSpPr>
          <p:cNvPr id="6" name="Up Arrow 5"/>
          <p:cNvSpPr/>
          <p:nvPr/>
        </p:nvSpPr>
        <p:spPr bwMode="auto">
          <a:xfrm>
            <a:off x="6870700" y="3327400"/>
            <a:ext cx="230632" cy="304800"/>
          </a:xfrm>
          <a:prstGeom prst="upArrow">
            <a:avLst/>
          </a:prstGeom>
          <a:solidFill>
            <a:srgbClr val="FF3399"/>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p:sp>
        <p:nvSpPr>
          <p:cNvPr id="7" name="TextBox 6"/>
          <p:cNvSpPr txBox="1"/>
          <p:nvPr/>
        </p:nvSpPr>
        <p:spPr>
          <a:xfrm>
            <a:off x="6692900" y="3695701"/>
            <a:ext cx="946150" cy="307777"/>
          </a:xfrm>
          <a:prstGeom prst="rect">
            <a:avLst/>
          </a:prstGeom>
          <a:noFill/>
        </p:spPr>
        <p:txBody>
          <a:bodyPr wrap="square" rtlCol="0">
            <a:spAutoFit/>
          </a:bodyPr>
          <a:lstStyle/>
          <a:p>
            <a:r>
              <a:rPr lang="en-US" sz="1400" dirty="0" smtClean="0">
                <a:latin typeface="+mn-lt"/>
              </a:rPr>
              <a:t>5.66 MHz</a:t>
            </a:r>
            <a:endParaRPr lang="en-US" sz="1400" dirty="0">
              <a:latin typeface="+mn-lt"/>
            </a:endParaRPr>
          </a:p>
        </p:txBody>
      </p:sp>
      <p:sp>
        <p:nvSpPr>
          <p:cNvPr id="9" name="TextBox 8"/>
          <p:cNvSpPr txBox="1"/>
          <p:nvPr/>
        </p:nvSpPr>
        <p:spPr>
          <a:xfrm>
            <a:off x="4927600" y="4108450"/>
            <a:ext cx="880369" cy="307777"/>
          </a:xfrm>
          <a:prstGeom prst="rect">
            <a:avLst/>
          </a:prstGeom>
          <a:noFill/>
        </p:spPr>
        <p:txBody>
          <a:bodyPr wrap="none" rtlCol="0">
            <a:spAutoFit/>
          </a:bodyPr>
          <a:lstStyle/>
          <a:p>
            <a:r>
              <a:rPr lang="en-US" sz="1400" dirty="0" smtClean="0">
                <a:latin typeface="+mn-lt"/>
              </a:rPr>
              <a:t>04:51:33</a:t>
            </a:r>
            <a:endParaRPr lang="en-US" sz="1400" dirty="0">
              <a:latin typeface="+mn-lt"/>
            </a:endParaRPr>
          </a:p>
        </p:txBody>
      </p:sp>
      <p:sp>
        <p:nvSpPr>
          <p:cNvPr id="11" name="TextBox 10"/>
          <p:cNvSpPr txBox="1"/>
          <p:nvPr/>
        </p:nvSpPr>
        <p:spPr>
          <a:xfrm>
            <a:off x="4686301" y="4981576"/>
            <a:ext cx="4334376" cy="338554"/>
          </a:xfrm>
          <a:prstGeom prst="rect">
            <a:avLst/>
          </a:prstGeom>
          <a:noFill/>
        </p:spPr>
        <p:txBody>
          <a:bodyPr wrap="square" rtlCol="0">
            <a:spAutoFit/>
          </a:bodyPr>
          <a:lstStyle/>
          <a:p>
            <a:r>
              <a:rPr lang="en-US" sz="1600" i="1" dirty="0" err="1" smtClean="0">
                <a:latin typeface="+mj-lt"/>
              </a:rPr>
              <a:t>f</a:t>
            </a:r>
            <a:r>
              <a:rPr lang="en-US" sz="1600" baseline="-25000" dirty="0" err="1" smtClean="0">
                <a:latin typeface="+mj-lt"/>
              </a:rPr>
              <a:t>LHR</a:t>
            </a:r>
            <a:r>
              <a:rPr lang="en-US" sz="1600" dirty="0" smtClean="0">
                <a:latin typeface="+mj-lt"/>
              </a:rPr>
              <a:t> = 6 kHz             </a:t>
            </a:r>
            <a:r>
              <a:rPr lang="en-US" sz="1600" i="1" dirty="0" err="1" smtClean="0">
                <a:latin typeface="+mj-lt"/>
              </a:rPr>
              <a:t>f</a:t>
            </a:r>
            <a:r>
              <a:rPr lang="en-US" sz="1600" baseline="-25000" dirty="0" err="1" smtClean="0">
                <a:latin typeface="+mj-lt"/>
              </a:rPr>
              <a:t>pe</a:t>
            </a:r>
            <a:r>
              <a:rPr lang="en-US" sz="1600" dirty="0" smtClean="0">
                <a:latin typeface="+mj-lt"/>
              </a:rPr>
              <a:t> = 270 kHz  (H</a:t>
            </a:r>
            <a:r>
              <a:rPr lang="en-US" sz="1600" baseline="30000" dirty="0" smtClean="0">
                <a:latin typeface="+mj-lt"/>
              </a:rPr>
              <a:t>+</a:t>
            </a:r>
            <a:r>
              <a:rPr lang="en-US" sz="1600" dirty="0" smtClean="0">
                <a:latin typeface="+mj-lt"/>
              </a:rPr>
              <a:t>, e</a:t>
            </a:r>
            <a:r>
              <a:rPr lang="en-US" sz="1600" baseline="30000" dirty="0" smtClean="0">
                <a:latin typeface="+mj-lt"/>
              </a:rPr>
              <a:t>-</a:t>
            </a:r>
            <a:r>
              <a:rPr lang="en-US" sz="1600" dirty="0" smtClean="0">
                <a:latin typeface="+mj-lt"/>
              </a:rPr>
              <a:t>)</a:t>
            </a:r>
            <a:endParaRPr lang="en-US" sz="1600" dirty="0">
              <a:latin typeface="+mj-lt"/>
            </a:endParaRPr>
          </a:p>
        </p:txBody>
      </p:sp>
      <p:sp>
        <p:nvSpPr>
          <p:cNvPr id="12" name="Right Arrow 11"/>
          <p:cNvSpPr/>
          <p:nvPr/>
        </p:nvSpPr>
        <p:spPr bwMode="auto">
          <a:xfrm>
            <a:off x="6067425" y="5086350"/>
            <a:ext cx="276225" cy="161925"/>
          </a:xfrm>
          <a:prstGeom prst="rightArrow">
            <a:avLst/>
          </a:prstGeom>
          <a:solidFill>
            <a:schemeClr val="accent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p:cxnSp>
        <p:nvCxnSpPr>
          <p:cNvPr id="14" name="Straight Arrow Connector 13"/>
          <p:cNvCxnSpPr/>
          <p:nvPr/>
        </p:nvCxnSpPr>
        <p:spPr bwMode="auto">
          <a:xfrm flipH="1">
            <a:off x="3619500" y="5191125"/>
            <a:ext cx="1076325" cy="9525"/>
          </a:xfrm>
          <a:prstGeom prst="straightConnector1">
            <a:avLst/>
          </a:prstGeom>
          <a:solidFill>
            <a:schemeClr val="accent1"/>
          </a:solidFill>
          <a:ln w="57150" cap="flat" cmpd="sng" algn="ctr">
            <a:solidFill>
              <a:srgbClr val="0066FF"/>
            </a:solidFill>
            <a:prstDash val="solid"/>
            <a:round/>
            <a:headEnd type="none" w="sm" len="sm"/>
            <a:tailEnd type="arrow"/>
          </a:ln>
          <a:effectLst/>
        </p:spPr>
      </p:cxnSp>
      <p:sp>
        <p:nvSpPr>
          <p:cNvPr id="16" name="TextBox 15"/>
          <p:cNvSpPr txBox="1"/>
          <p:nvPr/>
        </p:nvSpPr>
        <p:spPr>
          <a:xfrm>
            <a:off x="8749340" y="3543300"/>
            <a:ext cx="394660" cy="215444"/>
          </a:xfrm>
          <a:prstGeom prst="rect">
            <a:avLst/>
          </a:prstGeom>
          <a:noFill/>
        </p:spPr>
        <p:txBody>
          <a:bodyPr wrap="none" rtlCol="0">
            <a:spAutoFit/>
          </a:bodyPr>
          <a:lstStyle/>
          <a:p>
            <a:r>
              <a:rPr lang="en-US" sz="800" dirty="0" smtClean="0"/>
              <a:t>MHz</a:t>
            </a:r>
            <a:endParaRPr lang="en-US" sz="800" dirty="0"/>
          </a:p>
        </p:txBody>
      </p:sp>
      <p:pic>
        <p:nvPicPr>
          <p:cNvPr id="17" name="Picture 16" descr="RRI_20140417_045123_045153_0000F_5FFF_lowres_1.jpg"/>
          <p:cNvPicPr>
            <a:picLocks noChangeAspect="1"/>
          </p:cNvPicPr>
          <p:nvPr/>
        </p:nvPicPr>
        <p:blipFill>
          <a:blip r:embed="rId4" cstate="print"/>
          <a:srcRect t="40000" b="39232"/>
          <a:stretch>
            <a:fillRect/>
          </a:stretch>
        </p:blipFill>
        <p:spPr>
          <a:xfrm>
            <a:off x="4514849" y="4379712"/>
            <a:ext cx="4249950" cy="630437"/>
          </a:xfrm>
          <a:prstGeom prst="rect">
            <a:avLst/>
          </a:prstGeom>
        </p:spPr>
      </p:pic>
      <p:cxnSp>
        <p:nvCxnSpPr>
          <p:cNvPr id="19" name="Straight Connector 18"/>
          <p:cNvCxnSpPr/>
          <p:nvPr/>
        </p:nvCxnSpPr>
        <p:spPr bwMode="auto">
          <a:xfrm flipH="1" flipV="1">
            <a:off x="3133726" y="2095501"/>
            <a:ext cx="1857374" cy="2571749"/>
          </a:xfrm>
          <a:prstGeom prst="line">
            <a:avLst/>
          </a:prstGeom>
          <a:solidFill>
            <a:schemeClr val="accent1"/>
          </a:solidFill>
          <a:ln w="38100" cap="flat" cmpd="sng" algn="ctr">
            <a:solidFill>
              <a:srgbClr val="00FF00"/>
            </a:solidFill>
            <a:prstDash val="solid"/>
            <a:round/>
            <a:headEnd type="oval" w="med" len="med"/>
            <a:tailEnd type="oval" w="med" len="med"/>
          </a:ln>
          <a:effectLst/>
        </p:spPr>
      </p:cxnSp>
      <p:sp>
        <p:nvSpPr>
          <p:cNvPr id="23" name="TextBox 22"/>
          <p:cNvSpPr txBox="1"/>
          <p:nvPr/>
        </p:nvSpPr>
        <p:spPr>
          <a:xfrm>
            <a:off x="3162300" y="142875"/>
            <a:ext cx="1128835" cy="400110"/>
          </a:xfrm>
          <a:prstGeom prst="rect">
            <a:avLst/>
          </a:prstGeom>
          <a:noFill/>
        </p:spPr>
        <p:txBody>
          <a:bodyPr wrap="none" rtlCol="0">
            <a:spAutoFit/>
          </a:bodyPr>
          <a:lstStyle/>
          <a:p>
            <a:r>
              <a:rPr lang="en-US" sz="1600" dirty="0" smtClean="0">
                <a:latin typeface="+mj-lt"/>
              </a:rPr>
              <a:t> </a:t>
            </a:r>
            <a:r>
              <a:rPr lang="en-US" sz="2000" dirty="0" smtClean="0">
                <a:latin typeface="+mj-lt"/>
              </a:rPr>
              <a:t>HAARP</a:t>
            </a:r>
            <a:endParaRPr lang="en-US" sz="2000" dirty="0">
              <a:latin typeface="+mj-lt"/>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7286" y="122238"/>
            <a:ext cx="8114934" cy="1143000"/>
          </a:xfrm>
        </p:spPr>
        <p:txBody>
          <a:bodyPr/>
          <a:lstStyle/>
          <a:p>
            <a:r>
              <a:rPr lang="en-US" sz="2800" b="0" dirty="0" smtClean="0">
                <a:solidFill>
                  <a:schemeClr val="tx1"/>
                </a:solidFill>
              </a:rPr>
              <a:t>Doppler frequency shift and amplitude,  04:51:33</a:t>
            </a:r>
            <a:endParaRPr lang="en-US" sz="2800" b="0" dirty="0">
              <a:solidFill>
                <a:schemeClr val="tx1"/>
              </a:solidFill>
            </a:endParaRPr>
          </a:p>
        </p:txBody>
      </p:sp>
      <p:pic>
        <p:nvPicPr>
          <p:cNvPr id="4" name="Content Placeholder 3" descr="RRI_20140417_045123_045153_0000F_5FFF_lowres_1.jpg"/>
          <p:cNvPicPr>
            <a:picLocks noGrp="1" noChangeAspect="1"/>
          </p:cNvPicPr>
          <p:nvPr>
            <p:ph idx="1"/>
          </p:nvPr>
        </p:nvPicPr>
        <p:blipFill>
          <a:blip r:embed="rId3" cstate="print"/>
          <a:srcRect t="40000" b="39232"/>
          <a:stretch>
            <a:fillRect/>
          </a:stretch>
        </p:blipFill>
        <p:spPr>
          <a:xfrm>
            <a:off x="504825" y="1392143"/>
            <a:ext cx="6400800" cy="949513"/>
          </a:xfrm>
          <a:prstGeom prst="rect">
            <a:avLst/>
          </a:prstGeom>
        </p:spPr>
      </p:pic>
      <p:pic>
        <p:nvPicPr>
          <p:cNvPr id="5" name="Picture 4" descr="spectrum3_zoom.jpg"/>
          <p:cNvPicPr>
            <a:picLocks noChangeAspect="1"/>
          </p:cNvPicPr>
          <p:nvPr/>
        </p:nvPicPr>
        <p:blipFill>
          <a:blip r:embed="rId4" cstate="print"/>
          <a:srcRect l="5174"/>
          <a:stretch>
            <a:fillRect/>
          </a:stretch>
        </p:blipFill>
        <p:spPr>
          <a:xfrm>
            <a:off x="417487" y="2307336"/>
            <a:ext cx="5621655" cy="4550664"/>
          </a:xfrm>
          <a:prstGeom prst="rect">
            <a:avLst/>
          </a:prstGeom>
        </p:spPr>
      </p:pic>
      <p:sp>
        <p:nvSpPr>
          <p:cNvPr id="6" name="TextBox 5"/>
          <p:cNvSpPr txBox="1"/>
          <p:nvPr/>
        </p:nvSpPr>
        <p:spPr>
          <a:xfrm>
            <a:off x="2158804" y="4434108"/>
            <a:ext cx="1947969" cy="1938992"/>
          </a:xfrm>
          <a:prstGeom prst="rect">
            <a:avLst/>
          </a:prstGeom>
          <a:noFill/>
        </p:spPr>
        <p:txBody>
          <a:bodyPr wrap="none" rtlCol="0">
            <a:spAutoFit/>
          </a:bodyPr>
          <a:lstStyle/>
          <a:p>
            <a:r>
              <a:rPr lang="en-US" sz="2000" i="1" dirty="0" err="1" smtClean="0"/>
              <a:t>v</a:t>
            </a:r>
            <a:r>
              <a:rPr lang="en-US" sz="2000" baseline="-25000" dirty="0" err="1" smtClean="0"/>
              <a:t>s</a:t>
            </a:r>
            <a:r>
              <a:rPr lang="en-US" sz="2000" dirty="0" smtClean="0"/>
              <a:t> = 7288 m s</a:t>
            </a:r>
            <a:r>
              <a:rPr lang="en-US" sz="2000" baseline="30000" dirty="0" smtClean="0"/>
              <a:t>-1</a:t>
            </a:r>
            <a:r>
              <a:rPr lang="en-US" sz="2000" dirty="0" smtClean="0"/>
              <a:t> </a:t>
            </a:r>
          </a:p>
          <a:p>
            <a:r>
              <a:rPr lang="en-US" sz="2000" i="1" dirty="0" smtClean="0"/>
              <a:t>f</a:t>
            </a:r>
            <a:r>
              <a:rPr lang="en-US" sz="2000" baseline="-25000" dirty="0" smtClean="0"/>
              <a:t>0  </a:t>
            </a:r>
            <a:r>
              <a:rPr lang="en-US" sz="2000" dirty="0" smtClean="0"/>
              <a:t> = 5.660 MHz</a:t>
            </a:r>
          </a:p>
          <a:p>
            <a:r>
              <a:rPr lang="en-US" sz="2000" i="1" dirty="0" err="1" smtClean="0"/>
              <a:t>angkvel</a:t>
            </a:r>
            <a:r>
              <a:rPr lang="en-US" sz="2000" i="1" dirty="0" smtClean="0"/>
              <a:t> </a:t>
            </a:r>
            <a:r>
              <a:rPr lang="en-US" sz="2000" dirty="0" smtClean="0"/>
              <a:t>= 60.48°</a:t>
            </a:r>
          </a:p>
          <a:p>
            <a:endParaRPr lang="en-US" sz="2000" dirty="0" smtClean="0"/>
          </a:p>
          <a:p>
            <a:endParaRPr lang="en-US" sz="2000" dirty="0" smtClean="0"/>
          </a:p>
          <a:p>
            <a:endParaRPr lang="en-US" sz="2000" dirty="0"/>
          </a:p>
        </p:txBody>
      </p:sp>
      <p:graphicFrame>
        <p:nvGraphicFramePr>
          <p:cNvPr id="7" name="Object 6"/>
          <p:cNvGraphicFramePr>
            <a:graphicFrameLocks noChangeAspect="1"/>
          </p:cNvGraphicFramePr>
          <p:nvPr/>
        </p:nvGraphicFramePr>
        <p:xfrm>
          <a:off x="3714750" y="2300288"/>
          <a:ext cx="114300" cy="177800"/>
        </p:xfrm>
        <a:graphic>
          <a:graphicData uri="http://schemas.openxmlformats.org/presentationml/2006/ole">
            <p:oleObj spid="_x0000_s168962" name="Equation" r:id="rId5" imgW="114120" imgH="177480" progId="Equation.DSMT4">
              <p:embed/>
            </p:oleObj>
          </a:graphicData>
        </a:graphic>
      </p:graphicFrame>
      <p:graphicFrame>
        <p:nvGraphicFramePr>
          <p:cNvPr id="8" name="Object 7"/>
          <p:cNvGraphicFramePr>
            <a:graphicFrameLocks noChangeAspect="1"/>
          </p:cNvGraphicFramePr>
          <p:nvPr/>
        </p:nvGraphicFramePr>
        <p:xfrm>
          <a:off x="1974850" y="5486400"/>
          <a:ext cx="3794125" cy="323850"/>
        </p:xfrm>
        <a:graphic>
          <a:graphicData uri="http://schemas.openxmlformats.org/presentationml/2006/ole">
            <p:oleObj spid="_x0000_s168963" name="Equation" r:id="rId6" imgW="2679480" imgH="228600" progId="Equation.DSMT4">
              <p:embed/>
            </p:oleObj>
          </a:graphicData>
        </a:graphic>
      </p:graphicFrame>
      <p:sp>
        <p:nvSpPr>
          <p:cNvPr id="9" name="TextBox 8"/>
          <p:cNvSpPr txBox="1"/>
          <p:nvPr/>
        </p:nvSpPr>
        <p:spPr>
          <a:xfrm>
            <a:off x="3166110" y="5881907"/>
            <a:ext cx="340158" cy="400110"/>
          </a:xfrm>
          <a:prstGeom prst="rect">
            <a:avLst/>
          </a:prstGeom>
          <a:noFill/>
        </p:spPr>
        <p:txBody>
          <a:bodyPr wrap="none" rtlCol="0">
            <a:spAutoFit/>
          </a:bodyPr>
          <a:lstStyle/>
          <a:p>
            <a:r>
              <a:rPr lang="en-US" sz="2000" i="1" dirty="0" smtClean="0"/>
              <a:t>f</a:t>
            </a:r>
            <a:r>
              <a:rPr lang="en-US" sz="2000" i="1" baseline="-25000" dirty="0" smtClean="0"/>
              <a:t>0</a:t>
            </a:r>
            <a:endParaRPr lang="en-US" sz="2000" i="1" dirty="0"/>
          </a:p>
        </p:txBody>
      </p:sp>
      <p:sp>
        <p:nvSpPr>
          <p:cNvPr id="10" name="TextBox 9"/>
          <p:cNvSpPr txBox="1"/>
          <p:nvPr/>
        </p:nvSpPr>
        <p:spPr>
          <a:xfrm rot="16200000">
            <a:off x="-551303" y="4405975"/>
            <a:ext cx="1471941" cy="369332"/>
          </a:xfrm>
          <a:prstGeom prst="rect">
            <a:avLst/>
          </a:prstGeom>
          <a:noFill/>
        </p:spPr>
        <p:txBody>
          <a:bodyPr wrap="none" rtlCol="0">
            <a:spAutoFit/>
          </a:bodyPr>
          <a:lstStyle/>
          <a:p>
            <a:r>
              <a:rPr lang="en-US" sz="1800" dirty="0" smtClean="0">
                <a:latin typeface="+mj-lt"/>
              </a:rPr>
              <a:t>Volts (dB</a:t>
            </a:r>
            <a:r>
              <a:rPr lang="el-GR" sz="1800" dirty="0" smtClean="0">
                <a:latin typeface="+mj-lt"/>
              </a:rPr>
              <a:t>μ</a:t>
            </a:r>
            <a:r>
              <a:rPr lang="en-US" sz="1800" dirty="0" smtClean="0">
                <a:latin typeface="+mj-lt"/>
              </a:rPr>
              <a:t>V)</a:t>
            </a:r>
            <a:endParaRPr lang="en-US" sz="1800" dirty="0">
              <a:latin typeface="+mj-lt"/>
            </a:endParaRPr>
          </a:p>
        </p:txBody>
      </p:sp>
      <p:graphicFrame>
        <p:nvGraphicFramePr>
          <p:cNvPr id="12" name="Object 11"/>
          <p:cNvGraphicFramePr>
            <a:graphicFrameLocks noChangeAspect="1"/>
          </p:cNvGraphicFramePr>
          <p:nvPr/>
        </p:nvGraphicFramePr>
        <p:xfrm>
          <a:off x="6053138" y="2670175"/>
          <a:ext cx="3090862" cy="3832225"/>
        </p:xfrm>
        <a:graphic>
          <a:graphicData uri="http://schemas.openxmlformats.org/presentationml/2006/ole">
            <p:oleObj spid="_x0000_s168964" name="Equation" r:id="rId7" imgW="2273040" imgH="2819160" progId="Equation.DSMT4">
              <p:embed/>
            </p:oleObj>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3"/>
          <p:cNvGrpSpPr/>
          <p:nvPr/>
        </p:nvGrpSpPr>
        <p:grpSpPr>
          <a:xfrm>
            <a:off x="2579077" y="1744394"/>
            <a:ext cx="4072984" cy="3112532"/>
            <a:chOff x="4267200" y="1828800"/>
            <a:chExt cx="4072984" cy="3112532"/>
          </a:xfrm>
        </p:grpSpPr>
        <p:sp>
          <p:nvSpPr>
            <p:cNvPr id="14" name="TextBox 13"/>
            <p:cNvSpPr txBox="1"/>
            <p:nvPr/>
          </p:nvSpPr>
          <p:spPr>
            <a:xfrm>
              <a:off x="6096000" y="1828800"/>
              <a:ext cx="453970" cy="369332"/>
            </a:xfrm>
            <a:prstGeom prst="rect">
              <a:avLst/>
            </a:prstGeom>
            <a:noFill/>
          </p:spPr>
          <p:txBody>
            <a:bodyPr wrap="none" rtlCol="0">
              <a:spAutoFit/>
            </a:bodyPr>
            <a:lstStyle/>
            <a:p>
              <a:r>
                <a:rPr lang="en-US" dirty="0" smtClean="0"/>
                <a:t>Up</a:t>
              </a:r>
              <a:endParaRPr lang="en-US" dirty="0"/>
            </a:p>
          </p:txBody>
        </p:sp>
        <p:grpSp>
          <p:nvGrpSpPr>
            <p:cNvPr id="3" name="Group 16"/>
            <p:cNvGrpSpPr/>
            <p:nvPr/>
          </p:nvGrpSpPr>
          <p:grpSpPr>
            <a:xfrm>
              <a:off x="4267200" y="1981200"/>
              <a:ext cx="4072984" cy="2960132"/>
              <a:chOff x="4953000" y="228600"/>
              <a:chExt cx="4072984" cy="2960132"/>
            </a:xfrm>
          </p:grpSpPr>
          <p:cxnSp>
            <p:nvCxnSpPr>
              <p:cNvPr id="8" name="Straight Connector 7"/>
              <p:cNvCxnSpPr/>
              <p:nvPr/>
            </p:nvCxnSpPr>
            <p:spPr>
              <a:xfrm>
                <a:off x="6781800" y="228600"/>
                <a:ext cx="0" cy="2057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H="1">
                <a:off x="5334000" y="2286000"/>
                <a:ext cx="1447800" cy="533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6781800" y="2286000"/>
                <a:ext cx="1600200" cy="609600"/>
              </a:xfrm>
              <a:prstGeom prst="line">
                <a:avLst/>
              </a:prstGeom>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4953000" y="2819400"/>
                <a:ext cx="732893" cy="369332"/>
              </a:xfrm>
              <a:prstGeom prst="rect">
                <a:avLst/>
              </a:prstGeom>
              <a:noFill/>
            </p:spPr>
            <p:txBody>
              <a:bodyPr wrap="none" rtlCol="0">
                <a:spAutoFit/>
              </a:bodyPr>
              <a:lstStyle/>
              <a:p>
                <a:r>
                  <a:rPr lang="en-US" dirty="0" smtClean="0"/>
                  <a:t>South</a:t>
                </a:r>
                <a:endParaRPr lang="en-US" dirty="0"/>
              </a:p>
            </p:txBody>
          </p:sp>
          <p:sp>
            <p:nvSpPr>
              <p:cNvPr id="16" name="TextBox 15"/>
              <p:cNvSpPr txBox="1"/>
              <p:nvPr/>
            </p:nvSpPr>
            <p:spPr>
              <a:xfrm>
                <a:off x="8458200" y="2819400"/>
                <a:ext cx="567784" cy="369332"/>
              </a:xfrm>
              <a:prstGeom prst="rect">
                <a:avLst/>
              </a:prstGeom>
              <a:noFill/>
            </p:spPr>
            <p:txBody>
              <a:bodyPr wrap="none" rtlCol="0">
                <a:spAutoFit/>
              </a:bodyPr>
              <a:lstStyle/>
              <a:p>
                <a:r>
                  <a:rPr lang="en-US" dirty="0" smtClean="0"/>
                  <a:t>East</a:t>
                </a:r>
                <a:endParaRPr lang="en-US" dirty="0"/>
              </a:p>
            </p:txBody>
          </p:sp>
        </p:grpSp>
      </p:grpSp>
      <p:cxnSp>
        <p:nvCxnSpPr>
          <p:cNvPr id="26" name="Straight Arrow Connector 25"/>
          <p:cNvCxnSpPr/>
          <p:nvPr/>
        </p:nvCxnSpPr>
        <p:spPr>
          <a:xfrm flipV="1">
            <a:off x="4376224" y="2208628"/>
            <a:ext cx="1067973" cy="1790115"/>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5778305" y="2138290"/>
            <a:ext cx="295274" cy="369332"/>
          </a:xfrm>
          <a:prstGeom prst="rect">
            <a:avLst/>
          </a:prstGeom>
          <a:noFill/>
        </p:spPr>
        <p:txBody>
          <a:bodyPr wrap="none" rtlCol="0">
            <a:spAutoFit/>
          </a:bodyPr>
          <a:lstStyle/>
          <a:p>
            <a:r>
              <a:rPr lang="en-US" b="1" dirty="0"/>
              <a:t>k</a:t>
            </a:r>
          </a:p>
        </p:txBody>
      </p:sp>
      <p:cxnSp>
        <p:nvCxnSpPr>
          <p:cNvPr id="32" name="Straight Arrow Connector 31"/>
          <p:cNvCxnSpPr/>
          <p:nvPr/>
        </p:nvCxnSpPr>
        <p:spPr>
          <a:xfrm>
            <a:off x="3460652" y="2067951"/>
            <a:ext cx="900333" cy="1871002"/>
          </a:xfrm>
          <a:prstGeom prst="straightConnector1">
            <a:avLst/>
          </a:prstGeom>
          <a:ln w="57150">
            <a:solidFill>
              <a:schemeClr val="accent6">
                <a:lumMod val="75000"/>
              </a:schemeClr>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3247293" y="1616613"/>
            <a:ext cx="595035" cy="461665"/>
          </a:xfrm>
          <a:prstGeom prst="rect">
            <a:avLst/>
          </a:prstGeom>
          <a:noFill/>
        </p:spPr>
        <p:txBody>
          <a:bodyPr wrap="none" rtlCol="0">
            <a:spAutoFit/>
          </a:bodyPr>
          <a:lstStyle/>
          <a:p>
            <a:r>
              <a:rPr lang="en-US" b="1" dirty="0" smtClean="0"/>
              <a:t>-B</a:t>
            </a:r>
            <a:r>
              <a:rPr lang="en-US" b="1" baseline="-25000" dirty="0" smtClean="0"/>
              <a:t>0</a:t>
            </a:r>
            <a:endParaRPr lang="en-US" b="1" dirty="0"/>
          </a:p>
        </p:txBody>
      </p:sp>
      <p:cxnSp>
        <p:nvCxnSpPr>
          <p:cNvPr id="19" name="Straight Connector 18"/>
          <p:cNvCxnSpPr/>
          <p:nvPr/>
        </p:nvCxnSpPr>
        <p:spPr bwMode="auto">
          <a:xfrm flipV="1">
            <a:off x="4403188" y="3348111"/>
            <a:ext cx="1758461" cy="590844"/>
          </a:xfrm>
          <a:prstGeom prst="line">
            <a:avLst/>
          </a:prstGeom>
          <a:solidFill>
            <a:schemeClr val="accent1"/>
          </a:solidFill>
          <a:ln w="12700" cap="flat" cmpd="sng" algn="ctr">
            <a:solidFill>
              <a:schemeClr val="accent1"/>
            </a:solidFill>
            <a:prstDash val="solid"/>
            <a:round/>
            <a:headEnd type="none" w="sm" len="sm"/>
            <a:tailEnd type="none" w="sm" len="sm"/>
          </a:ln>
          <a:effectLst/>
        </p:spPr>
      </p:cxnSp>
      <p:cxnSp>
        <p:nvCxnSpPr>
          <p:cNvPr id="37" name="Straight Connector 36"/>
          <p:cNvCxnSpPr/>
          <p:nvPr/>
        </p:nvCxnSpPr>
        <p:spPr bwMode="auto">
          <a:xfrm>
            <a:off x="5401994" y="2236763"/>
            <a:ext cx="0" cy="1589649"/>
          </a:xfrm>
          <a:prstGeom prst="line">
            <a:avLst/>
          </a:prstGeom>
          <a:solidFill>
            <a:schemeClr val="accent1"/>
          </a:solidFill>
          <a:ln w="12700" cap="flat" cmpd="sng" algn="ctr">
            <a:solidFill>
              <a:schemeClr val="tx1"/>
            </a:solidFill>
            <a:prstDash val="dash"/>
            <a:round/>
            <a:headEnd type="none" w="sm" len="sm"/>
            <a:tailEnd type="none" w="sm" len="sm"/>
          </a:ln>
          <a:effectLst/>
        </p:spPr>
      </p:cxnSp>
      <p:cxnSp>
        <p:nvCxnSpPr>
          <p:cNvPr id="39" name="Straight Connector 38"/>
          <p:cNvCxnSpPr/>
          <p:nvPr/>
        </p:nvCxnSpPr>
        <p:spPr bwMode="auto">
          <a:xfrm>
            <a:off x="5190978" y="3699803"/>
            <a:ext cx="281354" cy="98474"/>
          </a:xfrm>
          <a:prstGeom prst="line">
            <a:avLst/>
          </a:prstGeom>
          <a:solidFill>
            <a:schemeClr val="accent1"/>
          </a:solidFill>
          <a:ln w="12700" cap="flat" cmpd="sng" algn="ctr">
            <a:solidFill>
              <a:schemeClr val="tx1"/>
            </a:solidFill>
            <a:prstDash val="dash"/>
            <a:round/>
            <a:headEnd type="none" w="sm" len="sm"/>
            <a:tailEnd type="none" w="sm" len="sm"/>
          </a:ln>
          <a:effectLst/>
        </p:spPr>
      </p:cxnSp>
      <p:cxnSp>
        <p:nvCxnSpPr>
          <p:cNvPr id="41" name="Straight Connector 40"/>
          <p:cNvCxnSpPr/>
          <p:nvPr/>
        </p:nvCxnSpPr>
        <p:spPr bwMode="auto">
          <a:xfrm>
            <a:off x="3486443" y="2164080"/>
            <a:ext cx="30480" cy="1774874"/>
          </a:xfrm>
          <a:prstGeom prst="line">
            <a:avLst/>
          </a:prstGeom>
          <a:solidFill>
            <a:schemeClr val="accent1"/>
          </a:solidFill>
          <a:ln w="12700" cap="flat" cmpd="sng" algn="ctr">
            <a:solidFill>
              <a:schemeClr val="tx1"/>
            </a:solidFill>
            <a:prstDash val="dash"/>
            <a:round/>
            <a:headEnd type="none" w="sm" len="sm"/>
            <a:tailEnd type="none" w="sm" len="sm"/>
          </a:ln>
          <a:effectLst/>
        </p:spPr>
      </p:cxnSp>
      <p:cxnSp>
        <p:nvCxnSpPr>
          <p:cNvPr id="43" name="Straight Connector 42"/>
          <p:cNvCxnSpPr/>
          <p:nvPr/>
        </p:nvCxnSpPr>
        <p:spPr bwMode="auto">
          <a:xfrm flipH="1" flipV="1">
            <a:off x="3528647" y="3908473"/>
            <a:ext cx="424375" cy="199293"/>
          </a:xfrm>
          <a:prstGeom prst="line">
            <a:avLst/>
          </a:prstGeom>
          <a:solidFill>
            <a:schemeClr val="accent1"/>
          </a:solidFill>
          <a:ln w="12700" cap="flat" cmpd="sng" algn="ctr">
            <a:solidFill>
              <a:schemeClr val="tx1"/>
            </a:solidFill>
            <a:prstDash val="dash"/>
            <a:round/>
            <a:headEnd type="none" w="sm" len="sm"/>
            <a:tailEnd type="none" w="sm" len="sm"/>
          </a:ln>
          <a:effectLst/>
        </p:spPr>
      </p:cxnSp>
      <p:sp>
        <p:nvSpPr>
          <p:cNvPr id="46" name="Arc 45"/>
          <p:cNvSpPr/>
          <p:nvPr/>
        </p:nvSpPr>
        <p:spPr bwMode="auto">
          <a:xfrm rot="18601406">
            <a:off x="3024556" y="2489981"/>
            <a:ext cx="2278966" cy="1941342"/>
          </a:xfrm>
          <a:prstGeom prst="arc">
            <a:avLst>
              <a:gd name="adj1" fmla="val 17469939"/>
              <a:gd name="adj2" fmla="val 19374905"/>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p:sp>
        <p:nvSpPr>
          <p:cNvPr id="47" name="Arc 46"/>
          <p:cNvSpPr/>
          <p:nvPr/>
        </p:nvSpPr>
        <p:spPr bwMode="auto">
          <a:xfrm>
            <a:off x="3191023" y="2332891"/>
            <a:ext cx="2278966" cy="1941342"/>
          </a:xfrm>
          <a:prstGeom prst="arc">
            <a:avLst>
              <a:gd name="adj1" fmla="val 17469939"/>
              <a:gd name="adj2" fmla="val 19374905"/>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p:sp>
        <p:nvSpPr>
          <p:cNvPr id="48" name="TextBox 47"/>
          <p:cNvSpPr txBox="1"/>
          <p:nvPr/>
        </p:nvSpPr>
        <p:spPr>
          <a:xfrm>
            <a:off x="4220308" y="2194560"/>
            <a:ext cx="548640" cy="369332"/>
          </a:xfrm>
          <a:prstGeom prst="rect">
            <a:avLst/>
          </a:prstGeom>
          <a:noFill/>
        </p:spPr>
        <p:txBody>
          <a:bodyPr wrap="square" rtlCol="0">
            <a:spAutoFit/>
          </a:bodyPr>
          <a:lstStyle/>
          <a:p>
            <a:r>
              <a:rPr lang="en-US" sz="1800" dirty="0" smtClean="0"/>
              <a:t>36°</a:t>
            </a:r>
            <a:endParaRPr lang="en-US" sz="1800"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0533" y="2774584"/>
            <a:ext cx="7772400" cy="1143000"/>
          </a:xfrm>
        </p:spPr>
        <p:txBody>
          <a:bodyPr/>
          <a:lstStyle/>
          <a:p>
            <a:r>
              <a:rPr lang="en-US" b="0" dirty="0" smtClean="0">
                <a:solidFill>
                  <a:schemeClr val="tx1"/>
                </a:solidFill>
              </a:rPr>
              <a:t>Spontaneous Waves in the </a:t>
            </a:r>
            <a:r>
              <a:rPr lang="en-US" b="0" dirty="0" err="1" smtClean="0">
                <a:solidFill>
                  <a:schemeClr val="tx1"/>
                </a:solidFill>
              </a:rPr>
              <a:t>Auroral</a:t>
            </a:r>
            <a:r>
              <a:rPr lang="en-US" b="0" dirty="0" smtClean="0">
                <a:solidFill>
                  <a:schemeClr val="tx1"/>
                </a:solidFill>
              </a:rPr>
              <a:t> Zone</a:t>
            </a:r>
            <a:endParaRPr lang="en-US" b="0" dirty="0">
              <a:solidFill>
                <a:schemeClr val="tx1"/>
              </a:solidFill>
            </a:endParaRPr>
          </a:p>
        </p:txBody>
      </p:sp>
      <p:sp>
        <p:nvSpPr>
          <p:cNvPr id="4" name="TextBox 3"/>
          <p:cNvSpPr txBox="1"/>
          <p:nvPr/>
        </p:nvSpPr>
        <p:spPr>
          <a:xfrm>
            <a:off x="1055077" y="4304714"/>
            <a:ext cx="7032694" cy="830997"/>
          </a:xfrm>
          <a:prstGeom prst="rect">
            <a:avLst/>
          </a:prstGeom>
          <a:noFill/>
        </p:spPr>
        <p:txBody>
          <a:bodyPr wrap="none" rtlCol="0">
            <a:spAutoFit/>
          </a:bodyPr>
          <a:lstStyle/>
          <a:p>
            <a:r>
              <a:rPr lang="en-US" dirty="0" smtClean="0"/>
              <a:t>Results from the </a:t>
            </a:r>
            <a:r>
              <a:rPr lang="en-US" dirty="0" err="1" smtClean="0"/>
              <a:t>ePOP</a:t>
            </a:r>
            <a:r>
              <a:rPr lang="en-US" dirty="0" smtClean="0"/>
              <a:t> </a:t>
            </a:r>
            <a:r>
              <a:rPr lang="en-US" dirty="0" err="1" smtClean="0"/>
              <a:t>Suprathermal</a:t>
            </a:r>
            <a:r>
              <a:rPr lang="en-US" dirty="0" smtClean="0"/>
              <a:t> Electron Imager to</a:t>
            </a:r>
          </a:p>
          <a:p>
            <a:r>
              <a:rPr lang="en-US" dirty="0" smtClean="0"/>
              <a:t>follow: Knudsen</a:t>
            </a:r>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33413" y="200197"/>
            <a:ext cx="7772400" cy="1143000"/>
          </a:xfrm>
        </p:spPr>
        <p:txBody>
          <a:bodyPr/>
          <a:lstStyle/>
          <a:p>
            <a:r>
              <a:rPr lang="en-US" b="0" dirty="0" err="1" smtClean="0">
                <a:solidFill>
                  <a:schemeClr val="tx1"/>
                </a:solidFill>
              </a:rPr>
              <a:t>Auroral</a:t>
            </a:r>
            <a:r>
              <a:rPr lang="en-US" b="0" dirty="0" smtClean="0">
                <a:solidFill>
                  <a:schemeClr val="tx1"/>
                </a:solidFill>
              </a:rPr>
              <a:t> zone wave emissions</a:t>
            </a:r>
            <a:endParaRPr lang="en-US" b="0" dirty="0">
              <a:solidFill>
                <a:schemeClr val="tx1"/>
              </a:solidFill>
            </a:endParaRPr>
          </a:p>
        </p:txBody>
      </p:sp>
      <p:pic>
        <p:nvPicPr>
          <p:cNvPr id="6" name="Content Placeholder 5" descr="RRIQL_20140222-2.jpg"/>
          <p:cNvPicPr>
            <a:picLocks noGrp="1" noChangeAspect="1"/>
          </p:cNvPicPr>
          <p:nvPr>
            <p:ph idx="1"/>
          </p:nvPr>
        </p:nvPicPr>
        <p:blipFill>
          <a:blip r:embed="rId2" cstate="print"/>
          <a:stretch>
            <a:fillRect/>
          </a:stretch>
        </p:blipFill>
        <p:spPr>
          <a:xfrm>
            <a:off x="4542266" y="1193407"/>
            <a:ext cx="4226215" cy="5664593"/>
          </a:xfrm>
        </p:spPr>
      </p:pic>
      <p:pic>
        <p:nvPicPr>
          <p:cNvPr id="7" name="Picture 6" descr="RRIQL_20140222-1.jpg"/>
          <p:cNvPicPr>
            <a:picLocks noChangeAspect="1"/>
          </p:cNvPicPr>
          <p:nvPr/>
        </p:nvPicPr>
        <p:blipFill>
          <a:blip r:embed="rId3" cstate="print"/>
          <a:stretch>
            <a:fillRect/>
          </a:stretch>
        </p:blipFill>
        <p:spPr>
          <a:xfrm>
            <a:off x="460636" y="1195753"/>
            <a:ext cx="4210522" cy="5662247"/>
          </a:xfrm>
          <a:prstGeom prst="rect">
            <a:avLst/>
          </a:prstGeom>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33413" y="0"/>
            <a:ext cx="7772400" cy="942535"/>
          </a:xfrm>
        </p:spPr>
        <p:txBody>
          <a:bodyPr/>
          <a:lstStyle/>
          <a:p>
            <a:r>
              <a:rPr lang="en-US" b="0" dirty="0" err="1" smtClean="0">
                <a:solidFill>
                  <a:schemeClr val="tx1"/>
                </a:solidFill>
              </a:rPr>
              <a:t>Auroral</a:t>
            </a:r>
            <a:r>
              <a:rPr lang="en-US" b="0" dirty="0" smtClean="0">
                <a:solidFill>
                  <a:schemeClr val="tx1"/>
                </a:solidFill>
              </a:rPr>
              <a:t> zone wave emissions</a:t>
            </a:r>
            <a:endParaRPr lang="en-US" b="0" dirty="0">
              <a:solidFill>
                <a:schemeClr val="tx1"/>
              </a:solidFill>
            </a:endParaRPr>
          </a:p>
        </p:txBody>
      </p:sp>
      <p:pic>
        <p:nvPicPr>
          <p:cNvPr id="6" name="Content Placeholder 5" descr="RRIQL_20140222-2.jpg"/>
          <p:cNvPicPr>
            <a:picLocks noGrp="1" noChangeAspect="1"/>
          </p:cNvPicPr>
          <p:nvPr>
            <p:ph idx="1"/>
          </p:nvPr>
        </p:nvPicPr>
        <p:blipFill>
          <a:blip r:embed="rId2" cstate="print"/>
          <a:srcRect l="51927" t="69826" r="7796" b="3849"/>
          <a:stretch>
            <a:fillRect/>
          </a:stretch>
        </p:blipFill>
        <p:spPr>
          <a:xfrm>
            <a:off x="633046" y="1224820"/>
            <a:ext cx="6006903" cy="5262246"/>
          </a:xfrm>
        </p:spPr>
      </p:pic>
      <p:sp>
        <p:nvSpPr>
          <p:cNvPr id="5" name="TextBox 4"/>
          <p:cNvSpPr txBox="1"/>
          <p:nvPr/>
        </p:nvSpPr>
        <p:spPr>
          <a:xfrm rot="16200000">
            <a:off x="-140675" y="745588"/>
            <a:ext cx="1082348" cy="461665"/>
          </a:xfrm>
          <a:prstGeom prst="rect">
            <a:avLst/>
          </a:prstGeom>
          <a:noFill/>
        </p:spPr>
        <p:txBody>
          <a:bodyPr wrap="none" rtlCol="0">
            <a:spAutoFit/>
          </a:bodyPr>
          <a:lstStyle/>
          <a:p>
            <a:r>
              <a:rPr lang="en-US" dirty="0" smtClean="0"/>
              <a:t>15 kHz</a:t>
            </a:r>
            <a:endParaRPr lang="en-US" dirty="0"/>
          </a:p>
        </p:txBody>
      </p:sp>
      <p:sp>
        <p:nvSpPr>
          <p:cNvPr id="8" name="TextBox 7"/>
          <p:cNvSpPr txBox="1"/>
          <p:nvPr/>
        </p:nvSpPr>
        <p:spPr>
          <a:xfrm rot="16200000">
            <a:off x="56270" y="4375053"/>
            <a:ext cx="690246" cy="461665"/>
          </a:xfrm>
          <a:prstGeom prst="rect">
            <a:avLst/>
          </a:prstGeom>
          <a:noFill/>
        </p:spPr>
        <p:txBody>
          <a:bodyPr wrap="square" rtlCol="0">
            <a:spAutoFit/>
          </a:bodyPr>
          <a:lstStyle/>
          <a:p>
            <a:r>
              <a:rPr lang="en-US" dirty="0" smtClean="0"/>
              <a:t>0</a:t>
            </a:r>
            <a:endParaRPr lang="en-US" dirty="0"/>
          </a:p>
        </p:txBody>
      </p:sp>
      <p:pic>
        <p:nvPicPr>
          <p:cNvPr id="9" name="Picture 8" descr="Angle41.png"/>
          <p:cNvPicPr>
            <a:picLocks noChangeAspect="1"/>
          </p:cNvPicPr>
          <p:nvPr/>
        </p:nvPicPr>
        <p:blipFill>
          <a:blip r:embed="rId3" cstate="print"/>
          <a:srcRect l="26462" t="9187" r="12000" b="12882"/>
          <a:stretch>
            <a:fillRect/>
          </a:stretch>
        </p:blipFill>
        <p:spPr>
          <a:xfrm>
            <a:off x="1378634" y="196947"/>
            <a:ext cx="5627077" cy="1631852"/>
          </a:xfrm>
          <a:prstGeom prst="rect">
            <a:avLst/>
          </a:prstGeom>
        </p:spPr>
      </p:pic>
      <p:pic>
        <p:nvPicPr>
          <p:cNvPr id="10" name="Picture 9" descr="Angle42.png"/>
          <p:cNvPicPr>
            <a:picLocks noChangeAspect="1"/>
          </p:cNvPicPr>
          <p:nvPr/>
        </p:nvPicPr>
        <p:blipFill>
          <a:blip r:embed="rId4" cstate="print"/>
          <a:srcRect t="9187" r="29846" b="13554"/>
          <a:stretch>
            <a:fillRect/>
          </a:stretch>
        </p:blipFill>
        <p:spPr>
          <a:xfrm>
            <a:off x="2532184" y="5409028"/>
            <a:ext cx="6414868" cy="1617784"/>
          </a:xfrm>
          <a:prstGeom prst="rect">
            <a:avLst/>
          </a:prstGeom>
        </p:spPr>
      </p:pic>
      <p:cxnSp>
        <p:nvCxnSpPr>
          <p:cNvPr id="12" name="Straight Connector 11"/>
          <p:cNvCxnSpPr/>
          <p:nvPr/>
        </p:nvCxnSpPr>
        <p:spPr bwMode="auto">
          <a:xfrm>
            <a:off x="6400800" y="4501662"/>
            <a:ext cx="14068" cy="0"/>
          </a:xfrm>
          <a:prstGeom prst="line">
            <a:avLst/>
          </a:prstGeom>
          <a:solidFill>
            <a:schemeClr val="accent1"/>
          </a:solidFill>
          <a:ln w="28575" cap="flat" cmpd="sng" algn="ctr">
            <a:solidFill>
              <a:srgbClr val="00FF00"/>
            </a:solidFill>
            <a:prstDash val="solid"/>
            <a:round/>
            <a:headEnd type="none" w="sm" len="sm"/>
            <a:tailEnd type="none" w="sm" len="sm"/>
          </a:ln>
          <a:effectLst/>
        </p:spPr>
      </p:cxnSp>
      <p:cxnSp>
        <p:nvCxnSpPr>
          <p:cNvPr id="16" name="Straight Connector 15"/>
          <p:cNvCxnSpPr/>
          <p:nvPr/>
        </p:nvCxnSpPr>
        <p:spPr bwMode="auto">
          <a:xfrm>
            <a:off x="3191021" y="3275429"/>
            <a:ext cx="196948" cy="0"/>
          </a:xfrm>
          <a:prstGeom prst="line">
            <a:avLst/>
          </a:prstGeom>
          <a:solidFill>
            <a:schemeClr val="accent1"/>
          </a:solidFill>
          <a:ln w="28575" cap="flat" cmpd="sng" algn="ctr">
            <a:solidFill>
              <a:srgbClr val="00FF00"/>
            </a:solidFill>
            <a:prstDash val="solid"/>
            <a:round/>
            <a:headEnd type="none" w="sm" len="sm"/>
            <a:tailEnd type="none" w="sm" len="sm"/>
          </a:ln>
          <a:effectLst/>
        </p:spPr>
      </p:cxnSp>
      <p:cxnSp>
        <p:nvCxnSpPr>
          <p:cNvPr id="21" name="Straight Connector 20"/>
          <p:cNvCxnSpPr/>
          <p:nvPr/>
        </p:nvCxnSpPr>
        <p:spPr bwMode="auto">
          <a:xfrm>
            <a:off x="2963593" y="3076137"/>
            <a:ext cx="196948" cy="0"/>
          </a:xfrm>
          <a:prstGeom prst="line">
            <a:avLst/>
          </a:prstGeom>
          <a:solidFill>
            <a:schemeClr val="accent1"/>
          </a:solidFill>
          <a:ln w="28575" cap="flat" cmpd="sng" algn="ctr">
            <a:solidFill>
              <a:srgbClr val="00FF00"/>
            </a:solidFill>
            <a:prstDash val="solid"/>
            <a:round/>
            <a:headEnd type="none" w="sm" len="sm"/>
            <a:tailEnd type="none" w="sm" len="sm"/>
          </a:ln>
          <a:effectLst/>
        </p:spPr>
      </p:cxnSp>
      <p:cxnSp>
        <p:nvCxnSpPr>
          <p:cNvPr id="25" name="Straight Connector 24"/>
          <p:cNvCxnSpPr/>
          <p:nvPr/>
        </p:nvCxnSpPr>
        <p:spPr bwMode="auto">
          <a:xfrm>
            <a:off x="1434905" y="1786597"/>
            <a:ext cx="1547447" cy="1308295"/>
          </a:xfrm>
          <a:prstGeom prst="line">
            <a:avLst/>
          </a:prstGeom>
          <a:solidFill>
            <a:schemeClr val="accent1"/>
          </a:solidFill>
          <a:ln w="28575" cap="flat" cmpd="sng" algn="ctr">
            <a:solidFill>
              <a:srgbClr val="FF0000"/>
            </a:solidFill>
            <a:prstDash val="solid"/>
            <a:round/>
            <a:headEnd type="none" w="sm" len="sm"/>
            <a:tailEnd type="none" w="sm" len="sm"/>
          </a:ln>
          <a:effectLst/>
        </p:spPr>
      </p:cxnSp>
      <p:cxnSp>
        <p:nvCxnSpPr>
          <p:cNvPr id="27" name="Straight Connector 26"/>
          <p:cNvCxnSpPr/>
          <p:nvPr/>
        </p:nvCxnSpPr>
        <p:spPr bwMode="auto">
          <a:xfrm flipV="1">
            <a:off x="3165231" y="1631852"/>
            <a:ext cx="3826412" cy="1448973"/>
          </a:xfrm>
          <a:prstGeom prst="line">
            <a:avLst/>
          </a:prstGeom>
          <a:solidFill>
            <a:schemeClr val="accent1"/>
          </a:solidFill>
          <a:ln w="28575" cap="flat" cmpd="sng" algn="ctr">
            <a:solidFill>
              <a:srgbClr val="FF0000"/>
            </a:solidFill>
            <a:prstDash val="solid"/>
            <a:round/>
            <a:headEnd type="none" w="sm" len="sm"/>
            <a:tailEnd type="none" w="sm" len="sm"/>
          </a:ln>
          <a:effectLst/>
        </p:spPr>
      </p:cxnSp>
      <p:cxnSp>
        <p:nvCxnSpPr>
          <p:cNvPr id="29" name="Straight Connector 28"/>
          <p:cNvCxnSpPr/>
          <p:nvPr/>
        </p:nvCxnSpPr>
        <p:spPr bwMode="auto">
          <a:xfrm flipH="1">
            <a:off x="3179298" y="3305908"/>
            <a:ext cx="14068" cy="2124221"/>
          </a:xfrm>
          <a:prstGeom prst="line">
            <a:avLst/>
          </a:prstGeom>
          <a:solidFill>
            <a:schemeClr val="accent1"/>
          </a:solidFill>
          <a:ln w="28575" cap="flat" cmpd="sng" algn="ctr">
            <a:solidFill>
              <a:srgbClr val="FF0000"/>
            </a:solidFill>
            <a:prstDash val="solid"/>
            <a:round/>
            <a:headEnd type="none" w="sm" len="sm"/>
            <a:tailEnd type="none" w="sm" len="sm"/>
          </a:ln>
          <a:effectLst/>
        </p:spPr>
      </p:cxnSp>
      <p:cxnSp>
        <p:nvCxnSpPr>
          <p:cNvPr id="31" name="Straight Connector 30"/>
          <p:cNvCxnSpPr/>
          <p:nvPr/>
        </p:nvCxnSpPr>
        <p:spPr bwMode="auto">
          <a:xfrm>
            <a:off x="3404382" y="3291840"/>
            <a:ext cx="5528603" cy="2152357"/>
          </a:xfrm>
          <a:prstGeom prst="line">
            <a:avLst/>
          </a:prstGeom>
          <a:solidFill>
            <a:schemeClr val="accent1"/>
          </a:solidFill>
          <a:ln w="28575" cap="flat" cmpd="sng" algn="ctr">
            <a:solidFill>
              <a:srgbClr val="FF0000"/>
            </a:solidFill>
            <a:prstDash val="solid"/>
            <a:round/>
            <a:headEnd type="none" w="sm" len="sm"/>
            <a:tailEnd type="none" w="sm" len="sm"/>
          </a:ln>
          <a:effectLst/>
        </p:spPr>
      </p:cxn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9346" y="0"/>
            <a:ext cx="7772400" cy="984738"/>
          </a:xfrm>
        </p:spPr>
        <p:txBody>
          <a:bodyPr/>
          <a:lstStyle/>
          <a:p>
            <a:r>
              <a:rPr lang="en-US" dirty="0" smtClean="0">
                <a:solidFill>
                  <a:schemeClr val="tx1"/>
                </a:solidFill>
              </a:rPr>
              <a:t>Concluding Remarks</a:t>
            </a:r>
            <a:endParaRPr lang="en-US" dirty="0">
              <a:solidFill>
                <a:schemeClr val="tx1"/>
              </a:solidFill>
            </a:endParaRPr>
          </a:p>
        </p:txBody>
      </p:sp>
      <p:sp>
        <p:nvSpPr>
          <p:cNvPr id="3" name="Content Placeholder 2"/>
          <p:cNvSpPr>
            <a:spLocks noGrp="1"/>
          </p:cNvSpPr>
          <p:nvPr>
            <p:ph idx="1"/>
          </p:nvPr>
        </p:nvSpPr>
        <p:spPr>
          <a:xfrm>
            <a:off x="196947" y="1277815"/>
            <a:ext cx="8707902" cy="4114800"/>
          </a:xfrm>
        </p:spPr>
        <p:txBody>
          <a:bodyPr/>
          <a:lstStyle/>
          <a:p>
            <a:r>
              <a:rPr lang="en-US" dirty="0" smtClean="0">
                <a:solidFill>
                  <a:schemeClr val="tx1"/>
                </a:solidFill>
              </a:rPr>
              <a:t>e-POP instruments produce interesting, novel data.</a:t>
            </a:r>
          </a:p>
          <a:p>
            <a:r>
              <a:rPr lang="en-US" dirty="0" smtClean="0">
                <a:solidFill>
                  <a:schemeClr val="tx1"/>
                </a:solidFill>
              </a:rPr>
              <a:t>Data are being deposited in the Canadian Space Science Data Portal, managed by U. Alberta.</a:t>
            </a:r>
          </a:p>
          <a:p>
            <a:r>
              <a:rPr lang="en-US" dirty="0" smtClean="0">
                <a:solidFill>
                  <a:schemeClr val="tx1"/>
                </a:solidFill>
              </a:rPr>
              <a:t>Cascade wide band telemetry not available.</a:t>
            </a:r>
          </a:p>
          <a:p>
            <a:r>
              <a:rPr lang="en-US" dirty="0" smtClean="0">
                <a:solidFill>
                  <a:schemeClr val="tx1"/>
                </a:solidFill>
              </a:rPr>
              <a:t>S band limitations require close coordination by </a:t>
            </a:r>
            <a:r>
              <a:rPr lang="en-US" dirty="0" err="1" smtClean="0">
                <a:solidFill>
                  <a:schemeClr val="tx1"/>
                </a:solidFill>
              </a:rPr>
              <a:t>eSOC</a:t>
            </a:r>
            <a:r>
              <a:rPr lang="en-US" dirty="0" smtClean="0">
                <a:solidFill>
                  <a:schemeClr val="tx1"/>
                </a:solidFill>
              </a:rPr>
              <a:t>, SIC and Science Team of operations.</a:t>
            </a:r>
          </a:p>
          <a:p>
            <a:r>
              <a:rPr lang="en-US" dirty="0" smtClean="0">
                <a:solidFill>
                  <a:schemeClr val="tx1"/>
                </a:solidFill>
              </a:rPr>
              <a:t>CSA funding available until May 2015; negotiations under way for beyond.</a:t>
            </a:r>
            <a:endParaRPr lang="en-US" dirty="0">
              <a:solidFill>
                <a:schemeClr val="tx1"/>
              </a:solidFill>
            </a:endParaRPr>
          </a:p>
        </p:txBody>
      </p:sp>
      <p:sp>
        <p:nvSpPr>
          <p:cNvPr id="4" name="AutoShape 4"/>
          <p:cNvSpPr>
            <a:spLocks noChangeArrowheads="1"/>
          </p:cNvSpPr>
          <p:nvPr/>
        </p:nvSpPr>
        <p:spPr bwMode="auto">
          <a:xfrm>
            <a:off x="911225" y="5605463"/>
            <a:ext cx="7180263" cy="609600"/>
          </a:xfrm>
          <a:prstGeom prst="flowChartDecision">
            <a:avLst/>
          </a:prstGeom>
          <a:noFill/>
          <a:ln w="9525">
            <a:solidFill>
              <a:schemeClr val="tx1"/>
            </a:solidFill>
            <a:miter lim="800000"/>
            <a:headEnd/>
            <a:tailEnd/>
          </a:ln>
        </p:spPr>
        <p:txBody>
          <a:bodyPr wrap="none" anchor="ctr"/>
          <a:lstStyle/>
          <a:p>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0533" y="2774584"/>
            <a:ext cx="7772400" cy="1143000"/>
          </a:xfrm>
        </p:spPr>
        <p:txBody>
          <a:bodyPr/>
          <a:lstStyle/>
          <a:p>
            <a:r>
              <a:rPr lang="en-US" b="0" dirty="0" smtClean="0">
                <a:solidFill>
                  <a:schemeClr val="tx1"/>
                </a:solidFill>
              </a:rPr>
              <a:t>The CASSIOPE/e-POP Mission </a:t>
            </a:r>
            <a:endParaRPr lang="en-US" b="0" dirty="0">
              <a:solidFill>
                <a:schemeClr val="tx1"/>
              </a:solidFill>
            </a:endParaRPr>
          </a:p>
        </p:txBody>
      </p:sp>
      <p:sp>
        <p:nvSpPr>
          <p:cNvPr id="3" name="TextBox 2"/>
          <p:cNvSpPr txBox="1"/>
          <p:nvPr/>
        </p:nvSpPr>
        <p:spPr>
          <a:xfrm>
            <a:off x="1266092" y="3770143"/>
            <a:ext cx="5874172" cy="461665"/>
          </a:xfrm>
          <a:prstGeom prst="rect">
            <a:avLst/>
          </a:prstGeom>
          <a:noFill/>
        </p:spPr>
        <p:txBody>
          <a:bodyPr wrap="none" rtlCol="0">
            <a:spAutoFit/>
          </a:bodyPr>
          <a:lstStyle/>
          <a:p>
            <a:r>
              <a:rPr lang="en-US" dirty="0" smtClean="0">
                <a:latin typeface="+mj-lt"/>
              </a:rPr>
              <a:t>Overview Paper immediately follows: Yau</a:t>
            </a:r>
            <a:endParaRPr lang="en-US" dirty="0">
              <a:latin typeface="+mj-l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7154" name="Rectangle 2"/>
          <p:cNvSpPr>
            <a:spLocks noGrp="1" noChangeArrowheads="1"/>
          </p:cNvSpPr>
          <p:nvPr>
            <p:ph type="title"/>
          </p:nvPr>
        </p:nvSpPr>
        <p:spPr>
          <a:xfrm>
            <a:off x="178663" y="124193"/>
            <a:ext cx="7999413" cy="577850"/>
          </a:xfrm>
        </p:spPr>
        <p:txBody>
          <a:bodyPr/>
          <a:lstStyle/>
          <a:p>
            <a:pPr algn="l"/>
            <a:r>
              <a:rPr lang="en-CA" sz="3200" dirty="0" smtClean="0">
                <a:solidFill>
                  <a:srgbClr val="0000FF"/>
                </a:solidFill>
              </a:rPr>
              <a:t>CASSIOPE Mission at a Glance…</a:t>
            </a:r>
            <a:endParaRPr lang="en-CA" sz="3200" dirty="0">
              <a:solidFill>
                <a:srgbClr val="0000FF"/>
              </a:solidFill>
            </a:endParaRPr>
          </a:p>
        </p:txBody>
      </p:sp>
      <p:pic>
        <p:nvPicPr>
          <p:cNvPr id="4" name="Picture 540" descr="csa2"/>
          <p:cNvPicPr>
            <a:picLocks noChangeArrowheads="1"/>
          </p:cNvPicPr>
          <p:nvPr/>
        </p:nvPicPr>
        <p:blipFill>
          <a:blip r:embed="rId3" cstate="print"/>
          <a:srcRect/>
          <a:stretch>
            <a:fillRect/>
          </a:stretch>
        </p:blipFill>
        <p:spPr bwMode="auto">
          <a:xfrm>
            <a:off x="259865" y="910358"/>
            <a:ext cx="2180594" cy="1970042"/>
          </a:xfrm>
          <a:prstGeom prst="rect">
            <a:avLst/>
          </a:prstGeom>
          <a:noFill/>
          <a:ln w="38100">
            <a:noFill/>
            <a:miter lim="800000"/>
            <a:headEnd/>
            <a:tailEnd/>
          </a:ln>
        </p:spPr>
      </p:pic>
      <p:pic>
        <p:nvPicPr>
          <p:cNvPr id="3" name="Picture 2"/>
          <p:cNvPicPr>
            <a:picLocks noChangeAspect="1"/>
          </p:cNvPicPr>
          <p:nvPr/>
        </p:nvPicPr>
        <p:blipFill rotWithShape="1">
          <a:blip r:embed="rId4" cstate="print"/>
          <a:srcRect l="8502" t="8803" r="2644" b="9391"/>
          <a:stretch/>
        </p:blipFill>
        <p:spPr>
          <a:xfrm>
            <a:off x="58061" y="5266559"/>
            <a:ext cx="2621830" cy="1614487"/>
          </a:xfrm>
          <a:prstGeom prst="rect">
            <a:avLst/>
          </a:prstGeom>
        </p:spPr>
      </p:pic>
      <p:sp>
        <p:nvSpPr>
          <p:cNvPr id="7" name="Rectangle 3"/>
          <p:cNvSpPr txBox="1">
            <a:spLocks noChangeArrowheads="1"/>
          </p:cNvSpPr>
          <p:nvPr/>
        </p:nvSpPr>
        <p:spPr bwMode="auto">
          <a:xfrm>
            <a:off x="2679891" y="5266559"/>
            <a:ext cx="6464108" cy="10154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50000"/>
              </a:spcBef>
              <a:spcAft>
                <a:spcPct val="0"/>
              </a:spcAft>
              <a:defRPr b="1">
                <a:solidFill>
                  <a:schemeClr val="tx1"/>
                </a:solidFill>
                <a:latin typeface="+mn-lt"/>
                <a:ea typeface="+mn-ea"/>
                <a:cs typeface="+mn-cs"/>
              </a:defRPr>
            </a:lvl1pPr>
            <a:lvl2pPr marL="742950" indent="-285750" algn="l" rtl="0" eaLnBrk="0" fontAlgn="base" hangingPunct="0">
              <a:spcBef>
                <a:spcPct val="50000"/>
              </a:spcBef>
              <a:spcAft>
                <a:spcPct val="0"/>
              </a:spcAft>
              <a:buChar char="•"/>
              <a:defRPr>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sz="1600">
                <a:solidFill>
                  <a:schemeClr val="tx1"/>
                </a:solidFill>
                <a:latin typeface="+mn-lt"/>
              </a:defRPr>
            </a:lvl4pPr>
            <a:lvl5pPr marL="2057400" indent="-228600" algn="l" rtl="0" eaLnBrk="0" fontAlgn="base" hangingPunct="0">
              <a:spcBef>
                <a:spcPct val="20000"/>
              </a:spcBef>
              <a:spcAft>
                <a:spcPct val="0"/>
              </a:spcAft>
              <a:buChar char="•"/>
              <a:defRPr sz="1600">
                <a:solidFill>
                  <a:schemeClr val="tx1"/>
                </a:solidFill>
                <a:latin typeface="+mn-lt"/>
              </a:defRPr>
            </a:lvl5pPr>
            <a:lvl6pPr marL="2514600" indent="-228600" algn="l" rtl="0" eaLnBrk="0" fontAlgn="base" hangingPunct="0">
              <a:spcBef>
                <a:spcPct val="20000"/>
              </a:spcBef>
              <a:spcAft>
                <a:spcPct val="0"/>
              </a:spcAft>
              <a:buChar char="•"/>
              <a:defRPr sz="1600">
                <a:solidFill>
                  <a:schemeClr val="tx1"/>
                </a:solidFill>
                <a:latin typeface="+mn-lt"/>
              </a:defRPr>
            </a:lvl6pPr>
            <a:lvl7pPr marL="2971800" indent="-228600" algn="l" rtl="0" eaLnBrk="0" fontAlgn="base" hangingPunct="0">
              <a:spcBef>
                <a:spcPct val="20000"/>
              </a:spcBef>
              <a:spcAft>
                <a:spcPct val="0"/>
              </a:spcAft>
              <a:buChar char="•"/>
              <a:defRPr sz="1600">
                <a:solidFill>
                  <a:schemeClr val="tx1"/>
                </a:solidFill>
                <a:latin typeface="+mn-lt"/>
              </a:defRPr>
            </a:lvl7pPr>
            <a:lvl8pPr marL="3429000" indent="-228600" algn="l" rtl="0" eaLnBrk="0" fontAlgn="base" hangingPunct="0">
              <a:spcBef>
                <a:spcPct val="20000"/>
              </a:spcBef>
              <a:spcAft>
                <a:spcPct val="0"/>
              </a:spcAft>
              <a:buChar char="•"/>
              <a:defRPr sz="1600">
                <a:solidFill>
                  <a:schemeClr val="tx1"/>
                </a:solidFill>
                <a:latin typeface="+mn-lt"/>
              </a:defRPr>
            </a:lvl8pPr>
            <a:lvl9pPr marL="3886200" indent="-228600" algn="l" rtl="0" eaLnBrk="0" fontAlgn="base" hangingPunct="0">
              <a:spcBef>
                <a:spcPct val="20000"/>
              </a:spcBef>
              <a:spcAft>
                <a:spcPct val="0"/>
              </a:spcAft>
              <a:buChar char="•"/>
              <a:defRPr sz="1600">
                <a:solidFill>
                  <a:schemeClr val="tx1"/>
                </a:solidFill>
                <a:latin typeface="+mn-lt"/>
              </a:defRPr>
            </a:lvl9pPr>
          </a:lstStyle>
          <a:p>
            <a:pPr marL="0" indent="0">
              <a:spcBef>
                <a:spcPts val="1200"/>
              </a:spcBef>
            </a:pPr>
            <a:r>
              <a:rPr lang="en-CA" sz="2400" kern="0" dirty="0" smtClean="0">
                <a:solidFill>
                  <a:srgbClr val="0000FF"/>
                </a:solidFill>
                <a:latin typeface="Times New Roman" panose="02020603050405020304" pitchFamily="18" charset="0"/>
                <a:cs typeface="Times New Roman" panose="02020603050405020304" pitchFamily="18" charset="0"/>
              </a:rPr>
              <a:t>Launched</a:t>
            </a:r>
            <a:r>
              <a:rPr lang="en-CA" sz="2400" b="0" kern="0" dirty="0" smtClean="0">
                <a:solidFill>
                  <a:srgbClr val="0000FF"/>
                </a:solidFill>
                <a:latin typeface="Times New Roman" panose="02020603050405020304" pitchFamily="18" charset="0"/>
                <a:cs typeface="Times New Roman" panose="02020603050405020304" pitchFamily="18" charset="0"/>
              </a:rPr>
              <a:t> 2013/09/29, 16:00 UT </a:t>
            </a:r>
          </a:p>
          <a:p>
            <a:pPr marL="0" indent="0">
              <a:spcBef>
                <a:spcPts val="1200"/>
              </a:spcBef>
            </a:pPr>
            <a:r>
              <a:rPr lang="en-CA" sz="2400" kern="0" dirty="0" smtClean="0">
                <a:solidFill>
                  <a:srgbClr val="0000FF"/>
                </a:solidFill>
                <a:latin typeface="Times New Roman" panose="02020603050405020304" pitchFamily="18" charset="0"/>
                <a:cs typeface="Times New Roman" panose="02020603050405020304" pitchFamily="18" charset="0"/>
              </a:rPr>
              <a:t>Polar</a:t>
            </a:r>
            <a:r>
              <a:rPr lang="en-CA" sz="2400" b="0" kern="0" dirty="0" smtClean="0">
                <a:solidFill>
                  <a:srgbClr val="0000FF"/>
                </a:solidFill>
                <a:latin typeface="Times New Roman" panose="02020603050405020304" pitchFamily="18" charset="0"/>
                <a:cs typeface="Times New Roman" panose="02020603050405020304" pitchFamily="18" charset="0"/>
              </a:rPr>
              <a:t> orbiter: </a:t>
            </a:r>
            <a:r>
              <a:rPr lang="en-CA" sz="2400" b="0" kern="0" dirty="0" smtClean="0">
                <a:solidFill>
                  <a:srgbClr val="0000FF"/>
                </a:solidFill>
                <a:latin typeface="Times New Roman" panose="02020603050405020304" pitchFamily="18" charset="0"/>
                <a:cs typeface="Times New Roman" panose="02020603050405020304" pitchFamily="18" charset="0"/>
                <a:sym typeface="Symbol" panose="05050102010706020507" pitchFamily="18" charset="2"/>
              </a:rPr>
              <a:t>325×1500 km, </a:t>
            </a:r>
            <a:r>
              <a:rPr lang="en-CA" sz="2400" b="0" kern="0" dirty="0" smtClean="0">
                <a:solidFill>
                  <a:srgbClr val="0000FF"/>
                </a:solidFill>
                <a:latin typeface="Times New Roman" panose="02020603050405020304" pitchFamily="18" charset="0"/>
                <a:cs typeface="Times New Roman" panose="02020603050405020304" pitchFamily="18" charset="0"/>
              </a:rPr>
              <a:t>81</a:t>
            </a:r>
            <a:r>
              <a:rPr lang="en-CA" sz="2400" b="0" kern="0" dirty="0" smtClean="0">
                <a:solidFill>
                  <a:srgbClr val="0000FF"/>
                </a:solidFill>
                <a:latin typeface="Times New Roman" panose="02020603050405020304" pitchFamily="18" charset="0"/>
                <a:cs typeface="Times New Roman" panose="02020603050405020304" pitchFamily="18" charset="0"/>
                <a:sym typeface="Symbol" panose="05050102010706020507" pitchFamily="18" charset="2"/>
              </a:rPr>
              <a:t>, 3-axis stabilized</a:t>
            </a:r>
            <a:endParaRPr lang="en-CA" sz="2400" b="0" kern="0" dirty="0" smtClean="0">
              <a:solidFill>
                <a:srgbClr val="0000FF"/>
              </a:solidFill>
              <a:latin typeface="Times New Roman" panose="02020603050405020304" pitchFamily="18" charset="0"/>
              <a:cs typeface="Times New Roman" panose="02020603050405020304" pitchFamily="18" charset="0"/>
            </a:endParaRPr>
          </a:p>
        </p:txBody>
      </p:sp>
      <p:sp>
        <p:nvSpPr>
          <p:cNvPr id="11" name="Rectangle 3"/>
          <p:cNvSpPr txBox="1">
            <a:spLocks noChangeArrowheads="1"/>
          </p:cNvSpPr>
          <p:nvPr/>
        </p:nvSpPr>
        <p:spPr bwMode="auto">
          <a:xfrm>
            <a:off x="2679891" y="3061106"/>
            <a:ext cx="6580487" cy="135505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50000"/>
              </a:spcBef>
              <a:spcAft>
                <a:spcPct val="0"/>
              </a:spcAft>
              <a:defRPr b="1">
                <a:solidFill>
                  <a:schemeClr val="tx1"/>
                </a:solidFill>
                <a:latin typeface="+mn-lt"/>
                <a:ea typeface="+mn-ea"/>
                <a:cs typeface="+mn-cs"/>
              </a:defRPr>
            </a:lvl1pPr>
            <a:lvl2pPr marL="742950" indent="-285750" algn="l" rtl="0" eaLnBrk="0" fontAlgn="base" hangingPunct="0">
              <a:spcBef>
                <a:spcPct val="50000"/>
              </a:spcBef>
              <a:spcAft>
                <a:spcPct val="0"/>
              </a:spcAft>
              <a:buChar char="•"/>
              <a:defRPr>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sz="1600">
                <a:solidFill>
                  <a:schemeClr val="tx1"/>
                </a:solidFill>
                <a:latin typeface="+mn-lt"/>
              </a:defRPr>
            </a:lvl4pPr>
            <a:lvl5pPr marL="2057400" indent="-228600" algn="l" rtl="0" eaLnBrk="0" fontAlgn="base" hangingPunct="0">
              <a:spcBef>
                <a:spcPct val="20000"/>
              </a:spcBef>
              <a:spcAft>
                <a:spcPct val="0"/>
              </a:spcAft>
              <a:buChar char="•"/>
              <a:defRPr sz="1600">
                <a:solidFill>
                  <a:schemeClr val="tx1"/>
                </a:solidFill>
                <a:latin typeface="+mn-lt"/>
              </a:defRPr>
            </a:lvl5pPr>
            <a:lvl6pPr marL="2514600" indent="-228600" algn="l" rtl="0" eaLnBrk="0" fontAlgn="base" hangingPunct="0">
              <a:spcBef>
                <a:spcPct val="20000"/>
              </a:spcBef>
              <a:spcAft>
                <a:spcPct val="0"/>
              </a:spcAft>
              <a:buChar char="•"/>
              <a:defRPr sz="1600">
                <a:solidFill>
                  <a:schemeClr val="tx1"/>
                </a:solidFill>
                <a:latin typeface="+mn-lt"/>
              </a:defRPr>
            </a:lvl6pPr>
            <a:lvl7pPr marL="2971800" indent="-228600" algn="l" rtl="0" eaLnBrk="0" fontAlgn="base" hangingPunct="0">
              <a:spcBef>
                <a:spcPct val="20000"/>
              </a:spcBef>
              <a:spcAft>
                <a:spcPct val="0"/>
              </a:spcAft>
              <a:buChar char="•"/>
              <a:defRPr sz="1600">
                <a:solidFill>
                  <a:schemeClr val="tx1"/>
                </a:solidFill>
                <a:latin typeface="+mn-lt"/>
              </a:defRPr>
            </a:lvl7pPr>
            <a:lvl8pPr marL="3429000" indent="-228600" algn="l" rtl="0" eaLnBrk="0" fontAlgn="base" hangingPunct="0">
              <a:spcBef>
                <a:spcPct val="20000"/>
              </a:spcBef>
              <a:spcAft>
                <a:spcPct val="0"/>
              </a:spcAft>
              <a:buChar char="•"/>
              <a:defRPr sz="1600">
                <a:solidFill>
                  <a:schemeClr val="tx1"/>
                </a:solidFill>
                <a:latin typeface="+mn-lt"/>
              </a:defRPr>
            </a:lvl8pPr>
            <a:lvl9pPr marL="3886200" indent="-228600" algn="l" rtl="0" eaLnBrk="0" fontAlgn="base" hangingPunct="0">
              <a:spcBef>
                <a:spcPct val="20000"/>
              </a:spcBef>
              <a:spcAft>
                <a:spcPct val="0"/>
              </a:spcAft>
              <a:buChar char="•"/>
              <a:defRPr sz="1600">
                <a:solidFill>
                  <a:schemeClr val="tx1"/>
                </a:solidFill>
                <a:latin typeface="+mn-lt"/>
              </a:defRPr>
            </a:lvl9pPr>
          </a:lstStyle>
          <a:p>
            <a:pPr marL="0" indent="0">
              <a:spcBef>
                <a:spcPts val="1200"/>
              </a:spcBef>
            </a:pPr>
            <a:r>
              <a:rPr lang="en-CA" sz="2400" kern="0" dirty="0" smtClean="0">
                <a:solidFill>
                  <a:srgbClr val="0000FF"/>
                </a:solidFill>
                <a:latin typeface="Times New Roman" panose="02020603050405020304" pitchFamily="18" charset="0"/>
                <a:cs typeface="Times New Roman" panose="02020603050405020304" pitchFamily="18" charset="0"/>
              </a:rPr>
              <a:t>e-POP:</a:t>
            </a:r>
            <a:r>
              <a:rPr lang="en-CA" sz="2400" b="0" kern="0" dirty="0" smtClean="0">
                <a:solidFill>
                  <a:srgbClr val="0000FF"/>
                </a:solidFill>
                <a:latin typeface="Times New Roman" panose="02020603050405020304" pitchFamily="18" charset="0"/>
                <a:cs typeface="Times New Roman" panose="02020603050405020304" pitchFamily="18" charset="0"/>
              </a:rPr>
              <a:t> science payload; hi-res plasma</a:t>
            </a:r>
            <a:r>
              <a:rPr lang="en-CA" sz="2400" b="0" kern="0" dirty="0">
                <a:solidFill>
                  <a:srgbClr val="0000FF"/>
                </a:solidFill>
                <a:latin typeface="Times New Roman" panose="02020603050405020304" pitchFamily="18" charset="0"/>
                <a:cs typeface="Times New Roman" panose="02020603050405020304" pitchFamily="18" charset="0"/>
              </a:rPr>
              <a:t> </a:t>
            </a:r>
            <a:r>
              <a:rPr lang="en-CA" sz="2400" b="0" kern="0" dirty="0" smtClean="0">
                <a:solidFill>
                  <a:srgbClr val="0000FF"/>
                </a:solidFill>
                <a:latin typeface="Times New Roman" panose="02020603050405020304" pitchFamily="18" charset="0"/>
                <a:cs typeface="Times New Roman" panose="02020603050405020304" pitchFamily="18" charset="0"/>
              </a:rPr>
              <a:t>and field, 3D radio propagation, meso-scale auroral imaging</a:t>
            </a:r>
          </a:p>
          <a:p>
            <a:pPr marL="0" indent="0">
              <a:spcBef>
                <a:spcPts val="1200"/>
              </a:spcBef>
            </a:pPr>
            <a:r>
              <a:rPr lang="en-CA" sz="2400" kern="0" dirty="0" smtClean="0">
                <a:solidFill>
                  <a:srgbClr val="0000FF"/>
                </a:solidFill>
                <a:latin typeface="Times New Roman" panose="02020603050405020304" pitchFamily="18" charset="0"/>
                <a:cs typeface="Times New Roman" panose="02020603050405020304" pitchFamily="18" charset="0"/>
              </a:rPr>
              <a:t>Cascade:</a:t>
            </a:r>
            <a:r>
              <a:rPr lang="en-CA" sz="2400" b="0" kern="0" dirty="0" smtClean="0">
                <a:solidFill>
                  <a:srgbClr val="0000FF"/>
                </a:solidFill>
                <a:latin typeface="Times New Roman" panose="02020603050405020304" pitchFamily="18" charset="0"/>
                <a:cs typeface="Times New Roman" panose="02020603050405020304" pitchFamily="18" charset="0"/>
              </a:rPr>
              <a:t> </a:t>
            </a:r>
            <a:r>
              <a:rPr lang="en-CA" sz="2400" b="0" kern="0" dirty="0">
                <a:solidFill>
                  <a:srgbClr val="0000FF"/>
                </a:solidFill>
                <a:latin typeface="Times New Roman" panose="02020603050405020304" pitchFamily="18" charset="0"/>
                <a:cs typeface="Times New Roman" panose="02020603050405020304" pitchFamily="18" charset="0"/>
              </a:rPr>
              <a:t>c</a:t>
            </a:r>
            <a:r>
              <a:rPr lang="en-CA" sz="2400" b="0" kern="0" dirty="0" smtClean="0">
                <a:solidFill>
                  <a:srgbClr val="0000FF"/>
                </a:solidFill>
                <a:latin typeface="Times New Roman" panose="02020603050405020304" pitchFamily="18" charset="0"/>
                <a:cs typeface="Times New Roman" panose="02020603050405020304" pitchFamily="18" charset="0"/>
              </a:rPr>
              <a:t>omm. </a:t>
            </a:r>
            <a:r>
              <a:rPr lang="en-CA" sz="2400" b="0" kern="0" dirty="0">
                <a:solidFill>
                  <a:srgbClr val="0000FF"/>
                </a:solidFill>
                <a:latin typeface="Times New Roman" panose="02020603050405020304" pitchFamily="18" charset="0"/>
                <a:cs typeface="Times New Roman" panose="02020603050405020304" pitchFamily="18" charset="0"/>
              </a:rPr>
              <a:t>p</a:t>
            </a:r>
            <a:r>
              <a:rPr lang="en-CA" sz="2400" b="0" kern="0" dirty="0" smtClean="0">
                <a:solidFill>
                  <a:srgbClr val="0000FF"/>
                </a:solidFill>
                <a:latin typeface="Times New Roman" panose="02020603050405020304" pitchFamily="18" charset="0"/>
                <a:cs typeface="Times New Roman" panose="02020603050405020304" pitchFamily="18" charset="0"/>
              </a:rPr>
              <a:t>ayload; high-speed U/L and D/L</a:t>
            </a:r>
          </a:p>
        </p:txBody>
      </p:sp>
      <p:pic>
        <p:nvPicPr>
          <p:cNvPr id="12" name="Picture 11" descr="Cassiope_at_DFL_IMG_1701.JPG"/>
          <p:cNvPicPr>
            <a:picLocks/>
          </p:cNvPicPr>
          <p:nvPr/>
        </p:nvPicPr>
        <p:blipFill rotWithShape="1">
          <a:blip r:embed="rId5" cstate="print"/>
          <a:srcRect l="28594" t="1" r="1482" b="11741"/>
          <a:stretch/>
        </p:blipFill>
        <p:spPr>
          <a:xfrm>
            <a:off x="128574" y="3088202"/>
            <a:ext cx="2443175" cy="1832627"/>
          </a:xfrm>
          <a:prstGeom prst="rect">
            <a:avLst/>
          </a:prstGeom>
        </p:spPr>
      </p:pic>
      <p:sp>
        <p:nvSpPr>
          <p:cNvPr id="2097155" name="Rectangle 3"/>
          <p:cNvSpPr>
            <a:spLocks noGrp="1" noChangeArrowheads="1"/>
          </p:cNvSpPr>
          <p:nvPr>
            <p:ph type="body" idx="1"/>
          </p:nvPr>
        </p:nvSpPr>
        <p:spPr>
          <a:xfrm>
            <a:off x="2679890" y="1140202"/>
            <a:ext cx="6464109" cy="1330870"/>
          </a:xfrm>
        </p:spPr>
        <p:txBody>
          <a:bodyPr/>
          <a:lstStyle/>
          <a:p>
            <a:pPr marL="0" indent="0">
              <a:spcBef>
                <a:spcPts val="1200"/>
              </a:spcBef>
            </a:pPr>
            <a:r>
              <a:rPr lang="en-CA" sz="2400" b="0" dirty="0" smtClean="0">
                <a:solidFill>
                  <a:srgbClr val="0000FF"/>
                </a:solidFill>
                <a:latin typeface="Times New Roman" panose="02020603050405020304" pitchFamily="18" charset="0"/>
                <a:cs typeface="Times New Roman" panose="02020603050405020304" pitchFamily="18" charset="0"/>
              </a:rPr>
              <a:t>Multi-purpose small satellite funded </a:t>
            </a:r>
            <a:r>
              <a:rPr lang="en-CA" sz="2400" b="0" dirty="0">
                <a:solidFill>
                  <a:srgbClr val="0000FF"/>
                </a:solidFill>
                <a:latin typeface="Times New Roman" panose="02020603050405020304" pitchFamily="18" charset="0"/>
                <a:cs typeface="Times New Roman" panose="02020603050405020304" pitchFamily="18" charset="0"/>
              </a:rPr>
              <a:t>by </a:t>
            </a:r>
            <a:r>
              <a:rPr lang="en-CA" sz="2400" b="0" dirty="0" smtClean="0">
                <a:solidFill>
                  <a:srgbClr val="0000FF"/>
                </a:solidFill>
                <a:latin typeface="Times New Roman" panose="02020603050405020304" pitchFamily="18" charset="0"/>
                <a:cs typeface="Times New Roman" panose="02020603050405020304" pitchFamily="18" charset="0"/>
              </a:rPr>
              <a:t>Canadian </a:t>
            </a:r>
            <a:r>
              <a:rPr lang="en-CA" sz="2400" b="0" dirty="0">
                <a:solidFill>
                  <a:srgbClr val="0000FF"/>
                </a:solidFill>
                <a:latin typeface="Times New Roman" panose="02020603050405020304" pitchFamily="18" charset="0"/>
                <a:cs typeface="Times New Roman" panose="02020603050405020304" pitchFamily="18" charset="0"/>
              </a:rPr>
              <a:t>Space Agency </a:t>
            </a:r>
            <a:r>
              <a:rPr lang="en-CA" sz="2400" b="0" dirty="0" smtClean="0">
                <a:solidFill>
                  <a:srgbClr val="0000FF"/>
                </a:solidFill>
                <a:latin typeface="Times New Roman" panose="02020603050405020304" pitchFamily="18" charset="0"/>
                <a:cs typeface="Times New Roman" panose="02020603050405020304" pitchFamily="18" charset="0"/>
              </a:rPr>
              <a:t>and Industrial Technology Office</a:t>
            </a:r>
          </a:p>
          <a:p>
            <a:pPr marL="0" indent="0">
              <a:spcBef>
                <a:spcPts val="1200"/>
              </a:spcBef>
            </a:pPr>
            <a:r>
              <a:rPr lang="en-CA" sz="2400" b="0" dirty="0" smtClean="0">
                <a:solidFill>
                  <a:srgbClr val="0000FF"/>
                </a:solidFill>
                <a:latin typeface="Times New Roman" panose="02020603050405020304" pitchFamily="18" charset="0"/>
                <a:cs typeface="Times New Roman" panose="02020603050405020304" pitchFamily="18" charset="0"/>
              </a:rPr>
              <a:t>Carries </a:t>
            </a:r>
            <a:r>
              <a:rPr lang="en-CA" sz="2400" dirty="0" smtClean="0">
                <a:solidFill>
                  <a:srgbClr val="0000FF"/>
                </a:solidFill>
                <a:latin typeface="Times New Roman" panose="02020603050405020304" pitchFamily="18" charset="0"/>
                <a:cs typeface="Times New Roman" panose="02020603050405020304" pitchFamily="18" charset="0"/>
              </a:rPr>
              <a:t>e-POP</a:t>
            </a:r>
            <a:r>
              <a:rPr lang="en-CA" sz="2400" b="0" dirty="0" smtClean="0">
                <a:solidFill>
                  <a:srgbClr val="0000FF"/>
                </a:solidFill>
                <a:latin typeface="Times New Roman" panose="02020603050405020304" pitchFamily="18" charset="0"/>
                <a:cs typeface="Times New Roman" panose="02020603050405020304" pitchFamily="18" charset="0"/>
              </a:rPr>
              <a:t> and </a:t>
            </a:r>
            <a:r>
              <a:rPr lang="en-CA" sz="2400" dirty="0" smtClean="0">
                <a:solidFill>
                  <a:srgbClr val="0000FF"/>
                </a:solidFill>
                <a:latin typeface="Times New Roman" panose="02020603050405020304" pitchFamily="18" charset="0"/>
                <a:cs typeface="Times New Roman" panose="02020603050405020304" pitchFamily="18" charset="0"/>
              </a:rPr>
              <a:t>Cascade </a:t>
            </a:r>
            <a:r>
              <a:rPr lang="en-CA" sz="2400" b="0" dirty="0" smtClean="0">
                <a:solidFill>
                  <a:srgbClr val="0000FF"/>
                </a:solidFill>
                <a:latin typeface="Times New Roman" panose="02020603050405020304" pitchFamily="18" charset="0"/>
                <a:cs typeface="Times New Roman" panose="02020603050405020304" pitchFamily="18" charset="0"/>
              </a:rPr>
              <a:t>payloads</a:t>
            </a:r>
            <a:endParaRPr lang="en-CA" sz="2400" b="0" dirty="0">
              <a:solidFill>
                <a:srgbClr val="0000FF"/>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301817043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5B5D5013-13F6-4099-815F-F898B329FAE0}" type="slidenum">
              <a:rPr lang="en-US">
                <a:solidFill>
                  <a:srgbClr val="000000"/>
                </a:solidFill>
              </a:rPr>
              <a:pPr/>
              <a:t>5</a:t>
            </a:fld>
            <a:endParaRPr lang="en-US">
              <a:solidFill>
                <a:srgbClr val="000000"/>
              </a:solidFill>
            </a:endParaRPr>
          </a:p>
        </p:txBody>
      </p:sp>
      <p:sp>
        <p:nvSpPr>
          <p:cNvPr id="295938" name="Rectangle 2"/>
          <p:cNvSpPr>
            <a:spLocks noGrp="1" noChangeArrowheads="1"/>
          </p:cNvSpPr>
          <p:nvPr>
            <p:ph type="title"/>
          </p:nvPr>
        </p:nvSpPr>
        <p:spPr>
          <a:xfrm>
            <a:off x="0" y="196850"/>
            <a:ext cx="8966200" cy="476250"/>
          </a:xfrm>
        </p:spPr>
        <p:txBody>
          <a:bodyPr/>
          <a:lstStyle/>
          <a:p>
            <a:r>
              <a:rPr lang="en-US" sz="2800"/>
              <a:t>Enhanced Polar Outflow Probe (e-POP) Objectives</a:t>
            </a:r>
          </a:p>
        </p:txBody>
      </p:sp>
      <p:sp>
        <p:nvSpPr>
          <p:cNvPr id="295939" name="Rectangle 3"/>
          <p:cNvSpPr>
            <a:spLocks noGrp="1" noChangeArrowheads="1"/>
          </p:cNvSpPr>
          <p:nvPr>
            <p:ph type="body" idx="1"/>
          </p:nvPr>
        </p:nvSpPr>
        <p:spPr>
          <a:xfrm>
            <a:off x="712788" y="1276350"/>
            <a:ext cx="7772400" cy="3924300"/>
          </a:xfrm>
        </p:spPr>
        <p:txBody>
          <a:bodyPr/>
          <a:lstStyle/>
          <a:p>
            <a:pPr>
              <a:lnSpc>
                <a:spcPct val="90000"/>
              </a:lnSpc>
              <a:buFontTx/>
              <a:buNone/>
            </a:pPr>
            <a:r>
              <a:rPr lang="en-US" sz="2800" dirty="0"/>
              <a:t>The scientific objectives of e-POP are to </a:t>
            </a:r>
          </a:p>
          <a:p>
            <a:pPr>
              <a:lnSpc>
                <a:spcPct val="90000"/>
              </a:lnSpc>
            </a:pPr>
            <a:r>
              <a:rPr lang="en-US" sz="2800" dirty="0"/>
              <a:t>quantify the micro-scale characteristics of plasma outflow and related micro- and </a:t>
            </a:r>
            <a:r>
              <a:rPr lang="en-US" sz="2800" dirty="0" err="1"/>
              <a:t>meso</a:t>
            </a:r>
            <a:r>
              <a:rPr lang="en-US" sz="2800" dirty="0"/>
              <a:t>-scale plasma processes in the polar ionosphere, </a:t>
            </a:r>
          </a:p>
          <a:p>
            <a:pPr>
              <a:lnSpc>
                <a:spcPct val="90000"/>
              </a:lnSpc>
            </a:pPr>
            <a:r>
              <a:rPr lang="en-US" sz="2800" dirty="0"/>
              <a:t>explore the occurrence morphology of neutral escape in the upper atmosphere, and </a:t>
            </a:r>
          </a:p>
          <a:p>
            <a:pPr>
              <a:lnSpc>
                <a:spcPct val="90000"/>
              </a:lnSpc>
            </a:pPr>
            <a:r>
              <a:rPr lang="en-US" sz="2800" dirty="0"/>
              <a:t>study the effects of </a:t>
            </a:r>
            <a:r>
              <a:rPr lang="en-US" sz="2800" dirty="0" err="1"/>
              <a:t>auroral</a:t>
            </a:r>
            <a:r>
              <a:rPr lang="en-US" sz="2800" dirty="0"/>
              <a:t> currents on plasma outflow and those of plasma microstructures on radio propagation</a:t>
            </a:r>
            <a:r>
              <a:rPr lang="en-US" sz="2800" dirty="0">
                <a:solidFill>
                  <a:srgbClr val="0066FF"/>
                </a:solidFill>
              </a:rPr>
              <a:t>.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32" descr="Cassiope Sep 30 05 Deployed"/>
          <p:cNvPicPr>
            <a:picLocks noChangeAspect="1" noChangeArrowheads="1"/>
          </p:cNvPicPr>
          <p:nvPr/>
        </p:nvPicPr>
        <p:blipFill>
          <a:blip r:embed="rId2" cstate="print"/>
          <a:srcRect/>
          <a:stretch>
            <a:fillRect/>
          </a:stretch>
        </p:blipFill>
        <p:spPr bwMode="auto">
          <a:xfrm>
            <a:off x="2886075" y="358775"/>
            <a:ext cx="4087813" cy="3881438"/>
          </a:xfrm>
          <a:prstGeom prst="rect">
            <a:avLst/>
          </a:prstGeom>
          <a:noFill/>
          <a:ln w="9525">
            <a:noFill/>
            <a:miter lim="800000"/>
            <a:headEnd/>
            <a:tailEnd/>
          </a:ln>
        </p:spPr>
      </p:pic>
      <p:sp>
        <p:nvSpPr>
          <p:cNvPr id="26627" name="Text Box 11"/>
          <p:cNvSpPr txBox="1">
            <a:spLocks noChangeArrowheads="1"/>
          </p:cNvSpPr>
          <p:nvPr/>
        </p:nvSpPr>
        <p:spPr bwMode="auto">
          <a:xfrm>
            <a:off x="2803525" y="704850"/>
            <a:ext cx="647700" cy="338138"/>
          </a:xfrm>
          <a:prstGeom prst="rect">
            <a:avLst/>
          </a:prstGeom>
          <a:noFill/>
          <a:ln w="12700">
            <a:noFill/>
            <a:miter lim="800000"/>
            <a:headEnd type="none" w="sm" len="sm"/>
            <a:tailEnd type="none" w="sm" len="sm"/>
          </a:ln>
        </p:spPr>
        <p:txBody>
          <a:bodyPr>
            <a:spAutoFit/>
          </a:bodyPr>
          <a:lstStyle/>
          <a:p>
            <a:r>
              <a:rPr lang="en-US" sz="1600" b="1">
                <a:solidFill>
                  <a:srgbClr val="008000"/>
                </a:solidFill>
                <a:latin typeface="Arial Bold" pitchFamily="34" charset="0"/>
                <a:cs typeface="Times New Roman" pitchFamily="18" charset="0"/>
              </a:rPr>
              <a:t>RRI</a:t>
            </a:r>
          </a:p>
        </p:txBody>
      </p:sp>
      <p:sp>
        <p:nvSpPr>
          <p:cNvPr id="26628" name="Text Box 11"/>
          <p:cNvSpPr txBox="1">
            <a:spLocks noChangeArrowheads="1"/>
          </p:cNvSpPr>
          <p:nvPr/>
        </p:nvSpPr>
        <p:spPr bwMode="auto">
          <a:xfrm>
            <a:off x="5622925" y="1019175"/>
            <a:ext cx="679450" cy="336550"/>
          </a:xfrm>
          <a:prstGeom prst="rect">
            <a:avLst/>
          </a:prstGeom>
          <a:noFill/>
          <a:ln w="12700">
            <a:noFill/>
            <a:miter lim="800000"/>
            <a:headEnd type="none" w="sm" len="sm"/>
            <a:tailEnd type="none" w="sm" len="sm"/>
          </a:ln>
        </p:spPr>
        <p:txBody>
          <a:bodyPr>
            <a:spAutoFit/>
          </a:bodyPr>
          <a:lstStyle/>
          <a:p>
            <a:r>
              <a:rPr lang="en-US" sz="1600" b="1">
                <a:solidFill>
                  <a:srgbClr val="008000"/>
                </a:solidFill>
                <a:latin typeface="Arial Bold" pitchFamily="34" charset="0"/>
                <a:cs typeface="Times New Roman" pitchFamily="18" charset="0"/>
              </a:rPr>
              <a:t>GAP</a:t>
            </a:r>
          </a:p>
        </p:txBody>
      </p:sp>
      <p:sp>
        <p:nvSpPr>
          <p:cNvPr id="26629" name="Text Box 11"/>
          <p:cNvSpPr txBox="1">
            <a:spLocks noChangeArrowheads="1"/>
          </p:cNvSpPr>
          <p:nvPr/>
        </p:nvSpPr>
        <p:spPr bwMode="auto">
          <a:xfrm>
            <a:off x="4032250" y="3497263"/>
            <a:ext cx="1225550" cy="338137"/>
          </a:xfrm>
          <a:prstGeom prst="rect">
            <a:avLst/>
          </a:prstGeom>
          <a:noFill/>
          <a:ln w="12700">
            <a:noFill/>
            <a:miter lim="800000"/>
            <a:headEnd type="none" w="sm" len="sm"/>
            <a:tailEnd type="none" w="sm" len="sm"/>
          </a:ln>
        </p:spPr>
        <p:txBody>
          <a:bodyPr>
            <a:spAutoFit/>
          </a:bodyPr>
          <a:lstStyle/>
          <a:p>
            <a:r>
              <a:rPr lang="en-US" sz="1600" b="1">
                <a:solidFill>
                  <a:srgbClr val="008000"/>
                </a:solidFill>
                <a:latin typeface="Arial Bold" pitchFamily="34" charset="0"/>
                <a:cs typeface="Times New Roman" pitchFamily="18" charset="0"/>
              </a:rPr>
              <a:t>CER</a:t>
            </a:r>
          </a:p>
        </p:txBody>
      </p:sp>
      <p:pic>
        <p:nvPicPr>
          <p:cNvPr id="26630" name="Picture 40"/>
          <p:cNvPicPr>
            <a:picLocks noChangeAspect="1"/>
          </p:cNvPicPr>
          <p:nvPr/>
        </p:nvPicPr>
        <p:blipFill>
          <a:blip r:embed="rId3" cstate="print"/>
          <a:srcRect/>
          <a:stretch>
            <a:fillRect/>
          </a:stretch>
        </p:blipFill>
        <p:spPr bwMode="auto">
          <a:xfrm>
            <a:off x="1174750" y="1027113"/>
            <a:ext cx="1630363" cy="1230312"/>
          </a:xfrm>
          <a:prstGeom prst="rect">
            <a:avLst/>
          </a:prstGeom>
          <a:noFill/>
          <a:ln w="9525">
            <a:noFill/>
            <a:miter lim="800000"/>
            <a:headEnd/>
            <a:tailEnd/>
          </a:ln>
        </p:spPr>
      </p:pic>
      <p:pic>
        <p:nvPicPr>
          <p:cNvPr id="26631" name="Picture 44"/>
          <p:cNvPicPr>
            <a:picLocks noChangeAspect="1"/>
          </p:cNvPicPr>
          <p:nvPr/>
        </p:nvPicPr>
        <p:blipFill>
          <a:blip r:embed="rId4" cstate="print"/>
          <a:srcRect/>
          <a:stretch>
            <a:fillRect/>
          </a:stretch>
        </p:blipFill>
        <p:spPr bwMode="auto">
          <a:xfrm>
            <a:off x="3275013" y="3819525"/>
            <a:ext cx="1365250" cy="852488"/>
          </a:xfrm>
          <a:prstGeom prst="rect">
            <a:avLst/>
          </a:prstGeom>
          <a:noFill/>
          <a:ln w="9525">
            <a:noFill/>
            <a:miter lim="800000"/>
            <a:headEnd/>
            <a:tailEnd/>
          </a:ln>
        </p:spPr>
      </p:pic>
      <p:pic>
        <p:nvPicPr>
          <p:cNvPr id="26632" name="Picture 46"/>
          <p:cNvPicPr>
            <a:picLocks noChangeAspect="1"/>
          </p:cNvPicPr>
          <p:nvPr/>
        </p:nvPicPr>
        <p:blipFill>
          <a:blip r:embed="rId5" cstate="print"/>
          <a:srcRect/>
          <a:stretch>
            <a:fillRect/>
          </a:stretch>
        </p:blipFill>
        <p:spPr bwMode="auto">
          <a:xfrm>
            <a:off x="6380163" y="438150"/>
            <a:ext cx="1838325" cy="1387475"/>
          </a:xfrm>
          <a:prstGeom prst="rect">
            <a:avLst/>
          </a:prstGeom>
          <a:noFill/>
          <a:ln w="9525">
            <a:noFill/>
            <a:miter lim="800000"/>
            <a:headEnd/>
            <a:tailEnd/>
          </a:ln>
        </p:spPr>
      </p:pic>
      <p:graphicFrame>
        <p:nvGraphicFramePr>
          <p:cNvPr id="21544" name="Group 40"/>
          <p:cNvGraphicFramePr>
            <a:graphicFrameLocks noGrp="1"/>
          </p:cNvGraphicFramePr>
          <p:nvPr/>
        </p:nvGraphicFramePr>
        <p:xfrm>
          <a:off x="238125" y="4786313"/>
          <a:ext cx="8682038" cy="1439926"/>
        </p:xfrm>
        <a:graphic>
          <a:graphicData uri="http://schemas.openxmlformats.org/drawingml/2006/table">
            <a:tbl>
              <a:tblPr/>
              <a:tblGrid>
                <a:gridCol w="3065463"/>
                <a:gridCol w="901700"/>
                <a:gridCol w="2087562"/>
                <a:gridCol w="939800"/>
                <a:gridCol w="1687513"/>
              </a:tblGrid>
              <a:tr h="488950">
                <a:tc>
                  <a:txBody>
                    <a:bodyPr/>
                    <a:lstStyle/>
                    <a:p>
                      <a:pPr marL="0" marR="0" lvl="0" indent="0" algn="ctr" defTabSz="914400" rtl="0" eaLnBrk="0" fontAlgn="base" latinLnBrk="0" hangingPunct="0">
                        <a:lnSpc>
                          <a:spcPct val="100000"/>
                        </a:lnSpc>
                        <a:spcBef>
                          <a:spcPct val="5000"/>
                        </a:spcBef>
                        <a:spcAft>
                          <a:spcPct val="0"/>
                        </a:spcAft>
                        <a:buClrTx/>
                        <a:buSzTx/>
                        <a:buFontTx/>
                        <a:buNone/>
                        <a:tabLst/>
                      </a:pPr>
                      <a:r>
                        <a:rPr kumimoji="0" lang="en-US" sz="1600" b="1" i="0" u="none" strike="noStrike" cap="none" normalizeH="0" baseline="0" smtClean="0">
                          <a:ln>
                            <a:noFill/>
                          </a:ln>
                          <a:solidFill>
                            <a:schemeClr val="tx1"/>
                          </a:solidFill>
                          <a:effectLst/>
                          <a:latin typeface="Times New Roman" pitchFamily="18" charset="0"/>
                          <a:cs typeface="Arial" charset="0"/>
                        </a:rPr>
                        <a:t>Instrument</a:t>
                      </a:r>
                    </a:p>
                  </a:txBody>
                  <a:tcPr marL="36576" marR="36576" marT="36576" marB="36576" horzOverflow="overflow">
                    <a:lnL w="19050" cap="flat" cmpd="sng" algn="ctr">
                      <a:solidFill>
                        <a:srgbClr val="FF99CC"/>
                      </a:solidFill>
                      <a:prstDash val="solid"/>
                      <a:round/>
                      <a:headEnd type="none" w="med" len="med"/>
                      <a:tailEnd type="none" w="med" len="med"/>
                    </a:lnL>
                    <a:lnR w="19050" cap="flat" cmpd="sng" algn="ctr">
                      <a:solidFill>
                        <a:srgbClr val="FF99CC"/>
                      </a:solidFill>
                      <a:prstDash val="solid"/>
                      <a:round/>
                      <a:headEnd type="none" w="med" len="med"/>
                      <a:tailEnd type="none" w="med" len="med"/>
                    </a:lnR>
                    <a:lnT w="28575" cap="flat" cmpd="sng" algn="ctr">
                      <a:solidFill>
                        <a:srgbClr val="FF33CC"/>
                      </a:solidFill>
                      <a:prstDash val="solid"/>
                      <a:round/>
                      <a:headEnd type="none" w="med" len="med"/>
                      <a:tailEnd type="none" w="med" len="med"/>
                    </a:lnT>
                    <a:lnB w="19050" cap="flat" cmpd="sng" algn="ctr">
                      <a:solidFill>
                        <a:srgbClr val="FF99CC"/>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0" fontAlgn="base" latinLnBrk="0" hangingPunct="0">
                        <a:lnSpc>
                          <a:spcPct val="100000"/>
                        </a:lnSpc>
                        <a:spcBef>
                          <a:spcPct val="5000"/>
                        </a:spcBef>
                        <a:spcAft>
                          <a:spcPct val="0"/>
                        </a:spcAft>
                        <a:buClrTx/>
                        <a:buSzTx/>
                        <a:buFontTx/>
                        <a:buNone/>
                        <a:tabLst/>
                      </a:pPr>
                      <a:r>
                        <a:rPr kumimoji="0" lang="en-US" sz="1600" b="1" i="0" u="none" strike="noStrike" cap="none" normalizeH="0" baseline="0" smtClean="0">
                          <a:ln>
                            <a:noFill/>
                          </a:ln>
                          <a:solidFill>
                            <a:schemeClr val="tx1"/>
                          </a:solidFill>
                          <a:effectLst/>
                          <a:latin typeface="Times New Roman" pitchFamily="18" charset="0"/>
                          <a:cs typeface="Arial" charset="0"/>
                        </a:rPr>
                        <a:t>Measurements</a:t>
                      </a:r>
                    </a:p>
                  </a:txBody>
                  <a:tcPr marL="36576" marR="36576" marT="36576" marB="36576" horzOverflow="overflow">
                    <a:lnL w="19050" cap="flat" cmpd="sng" algn="ctr">
                      <a:solidFill>
                        <a:srgbClr val="FF99CC"/>
                      </a:solidFill>
                      <a:prstDash val="solid"/>
                      <a:round/>
                      <a:headEnd type="none" w="med" len="med"/>
                      <a:tailEnd type="none" w="med" len="med"/>
                    </a:lnL>
                    <a:lnR w="19050" cap="flat" cmpd="sng" algn="ctr">
                      <a:solidFill>
                        <a:srgbClr val="FF99CC"/>
                      </a:solidFill>
                      <a:prstDash val="solid"/>
                      <a:round/>
                      <a:headEnd type="none" w="med" len="med"/>
                      <a:tailEnd type="none" w="med" len="med"/>
                    </a:lnR>
                    <a:lnT w="28575" cap="flat" cmpd="sng" algn="ctr">
                      <a:solidFill>
                        <a:srgbClr val="FF33CC"/>
                      </a:solidFill>
                      <a:prstDash val="solid"/>
                      <a:round/>
                      <a:headEnd type="none" w="med" len="med"/>
                      <a:tailEnd type="none" w="med" len="med"/>
                    </a:lnT>
                    <a:lnB w="19050" cap="flat" cmpd="sng" algn="ctr">
                      <a:solidFill>
                        <a:srgbClr val="FF99CC"/>
                      </a:solidFill>
                      <a:prstDash val="solid"/>
                      <a:round/>
                      <a:headEnd type="none" w="med" len="med"/>
                      <a:tailEnd type="none" w="med" len="med"/>
                    </a:lnB>
                    <a:lnTlToBr>
                      <a:noFill/>
                    </a:lnTlToBr>
                    <a:lnBlToTr>
                      <a:noFill/>
                    </a:lnBlToTr>
                    <a:noFill/>
                  </a:tcPr>
                </a:tc>
                <a:tc hMerge="1">
                  <a:txBody>
                    <a:bodyPr/>
                    <a:lstStyle/>
                    <a:p>
                      <a:endParaRPr lang="en-US"/>
                    </a:p>
                  </a:txBody>
                  <a:tcPr/>
                </a:tc>
                <a:tc gridSpan="2">
                  <a:txBody>
                    <a:bodyPr/>
                    <a:lstStyle/>
                    <a:p>
                      <a:pPr marL="0" marR="0" lvl="0" indent="0" algn="ctr" defTabSz="914400" rtl="0" eaLnBrk="0" fontAlgn="base" latinLnBrk="0" hangingPunct="0">
                        <a:lnSpc>
                          <a:spcPct val="100000"/>
                        </a:lnSpc>
                        <a:spcBef>
                          <a:spcPct val="5000"/>
                        </a:spcBef>
                        <a:spcAft>
                          <a:spcPct val="0"/>
                        </a:spcAft>
                        <a:buClrTx/>
                        <a:buSzTx/>
                        <a:buFontTx/>
                        <a:buNone/>
                        <a:tabLst/>
                      </a:pPr>
                      <a:r>
                        <a:rPr kumimoji="0" lang="en-US" sz="1600" b="1" i="0" u="none" strike="noStrike" cap="none" normalizeH="0" baseline="0" smtClean="0">
                          <a:ln>
                            <a:noFill/>
                          </a:ln>
                          <a:solidFill>
                            <a:schemeClr val="tx1"/>
                          </a:solidFill>
                          <a:effectLst/>
                          <a:latin typeface="Times New Roman" pitchFamily="18" charset="0"/>
                          <a:cs typeface="Arial" charset="0"/>
                        </a:rPr>
                        <a:t>Resolution</a:t>
                      </a:r>
                    </a:p>
                  </a:txBody>
                  <a:tcPr marL="36576" marR="36576" marT="36576" marB="36576" horzOverflow="overflow">
                    <a:lnL w="19050" cap="flat" cmpd="sng" algn="ctr">
                      <a:solidFill>
                        <a:srgbClr val="FF99CC"/>
                      </a:solidFill>
                      <a:prstDash val="solid"/>
                      <a:round/>
                      <a:headEnd type="none" w="med" len="med"/>
                      <a:tailEnd type="none" w="med" len="med"/>
                    </a:lnL>
                    <a:lnR w="19050" cap="flat" cmpd="sng" algn="ctr">
                      <a:solidFill>
                        <a:srgbClr val="FF99CC"/>
                      </a:solidFill>
                      <a:prstDash val="solid"/>
                      <a:round/>
                      <a:headEnd type="none" w="med" len="med"/>
                      <a:tailEnd type="none" w="med" len="med"/>
                    </a:lnR>
                    <a:lnT w="28575" cap="flat" cmpd="sng" algn="ctr">
                      <a:solidFill>
                        <a:srgbClr val="FF33CC"/>
                      </a:solidFill>
                      <a:prstDash val="solid"/>
                      <a:round/>
                      <a:headEnd type="none" w="med" len="med"/>
                      <a:tailEnd type="none" w="med" len="med"/>
                    </a:lnT>
                    <a:lnB w="19050" cap="flat" cmpd="sng" algn="ctr">
                      <a:solidFill>
                        <a:srgbClr val="FF99CC"/>
                      </a:solidFill>
                      <a:prstDash val="solid"/>
                      <a:round/>
                      <a:headEnd type="none" w="med" len="med"/>
                      <a:tailEnd type="none" w="med" len="med"/>
                    </a:lnB>
                    <a:lnTlToBr>
                      <a:noFill/>
                    </a:lnTlToBr>
                    <a:lnBlToTr>
                      <a:noFill/>
                    </a:lnBlToTr>
                    <a:noFill/>
                  </a:tcPr>
                </a:tc>
                <a:tc hMerge="1">
                  <a:txBody>
                    <a:bodyPr/>
                    <a:lstStyle/>
                    <a:p>
                      <a:endParaRPr lang="en-US"/>
                    </a:p>
                  </a:txBody>
                  <a:tcPr/>
                </a:tc>
              </a:tr>
              <a:tr h="244475">
                <a:tc>
                  <a:txBody>
                    <a:bodyPr/>
                    <a:lstStyle/>
                    <a:p>
                      <a:pPr marL="0" marR="0" lvl="0" indent="0" algn="l" defTabSz="914400" rtl="0" eaLnBrk="0" fontAlgn="base" latinLnBrk="0" hangingPunct="0">
                        <a:lnSpc>
                          <a:spcPct val="100000"/>
                        </a:lnSpc>
                        <a:spcBef>
                          <a:spcPct val="5000"/>
                        </a:spcBef>
                        <a:spcAft>
                          <a:spcPct val="0"/>
                        </a:spcAft>
                        <a:buClrTx/>
                        <a:buSzTx/>
                        <a:buFontTx/>
                        <a:buNone/>
                        <a:tabLst/>
                      </a:pPr>
                      <a:r>
                        <a:rPr kumimoji="0" lang="en-US" sz="1600" b="1" i="0" u="none" strike="noStrike" cap="none" normalizeH="0" baseline="0" smtClean="0">
                          <a:ln>
                            <a:noFill/>
                          </a:ln>
                          <a:solidFill>
                            <a:srgbClr val="008000"/>
                          </a:solidFill>
                          <a:effectLst/>
                          <a:latin typeface="Arial" charset="0"/>
                          <a:cs typeface="Arial" charset="0"/>
                        </a:rPr>
                        <a:t>RRI</a:t>
                      </a:r>
                      <a:r>
                        <a:rPr kumimoji="0" lang="en-US" sz="1600" b="0" i="0" u="none" strike="noStrike" cap="none" normalizeH="0" baseline="0" smtClean="0">
                          <a:ln>
                            <a:noFill/>
                          </a:ln>
                          <a:solidFill>
                            <a:srgbClr val="008000"/>
                          </a:solidFill>
                          <a:effectLst/>
                          <a:latin typeface="Times New Roman" pitchFamily="18" charset="0"/>
                          <a:cs typeface="Arial" charset="0"/>
                        </a:rPr>
                        <a:t>      Radio receiver instrument</a:t>
                      </a:r>
                    </a:p>
                  </a:txBody>
                  <a:tcPr marL="36576" marR="36576" marT="36576" marB="36576" horzOverflow="overflow">
                    <a:lnL w="19050" cap="flat" cmpd="sng" algn="ctr">
                      <a:solidFill>
                        <a:srgbClr val="FF99CC"/>
                      </a:solidFill>
                      <a:prstDash val="solid"/>
                      <a:round/>
                      <a:headEnd type="none" w="med" len="med"/>
                      <a:tailEnd type="none" w="med" len="med"/>
                    </a:lnL>
                    <a:lnR w="19050" cap="flat" cmpd="sng" algn="ctr">
                      <a:solidFill>
                        <a:srgbClr val="FF99CC"/>
                      </a:solidFill>
                      <a:prstDash val="solid"/>
                      <a:round/>
                      <a:headEnd type="none" w="med" len="med"/>
                      <a:tailEnd type="none" w="med" len="med"/>
                    </a:lnR>
                    <a:lnT w="19050" cap="flat" cmpd="sng" algn="ctr">
                      <a:solidFill>
                        <a:srgbClr val="FF99CC"/>
                      </a:solidFill>
                      <a:prstDash val="solid"/>
                      <a:round/>
                      <a:headEnd type="none" w="med" len="med"/>
                      <a:tailEnd type="none" w="med" len="med"/>
                    </a:lnT>
                    <a:lnB w="19050" cap="flat" cmpd="sng" algn="ctr">
                      <a:solidFill>
                        <a:srgbClr val="FF99CC"/>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5000"/>
                        </a:spcBef>
                        <a:spcAft>
                          <a:spcPct val="0"/>
                        </a:spcAft>
                        <a:buClrTx/>
                        <a:buSzTx/>
                        <a:buFontTx/>
                        <a:buNone/>
                        <a:tabLst/>
                      </a:pPr>
                      <a:r>
                        <a:rPr kumimoji="0" lang="en-US" sz="1600" b="1" i="0" u="none" strike="noStrike" cap="none" normalizeH="0" baseline="0" smtClean="0">
                          <a:ln>
                            <a:noFill/>
                          </a:ln>
                          <a:solidFill>
                            <a:srgbClr val="008000"/>
                          </a:solidFill>
                          <a:effectLst/>
                          <a:latin typeface="Times New Roman" pitchFamily="18" charset="0"/>
                          <a:cs typeface="Arial" charset="0"/>
                        </a:rPr>
                        <a:t>E, k(</a:t>
                      </a:r>
                      <a:r>
                        <a:rPr kumimoji="0" lang="en-US" sz="1600" b="1" i="0" u="none" strike="noStrike" cap="none" normalizeH="0" baseline="0" smtClean="0">
                          <a:ln>
                            <a:noFill/>
                          </a:ln>
                          <a:solidFill>
                            <a:srgbClr val="008000"/>
                          </a:solidFill>
                          <a:effectLst/>
                          <a:latin typeface="Times New Roman" pitchFamily="18" charset="0"/>
                          <a:cs typeface="Arial" charset="0"/>
                          <a:sym typeface="Symbol" pitchFamily="18" charset="2"/>
                        </a:rPr>
                        <a:t>)</a:t>
                      </a:r>
                    </a:p>
                  </a:txBody>
                  <a:tcPr marL="36576" marR="36576" marT="36576" marB="36576" horzOverflow="overflow">
                    <a:lnL w="19050" cap="flat" cmpd="sng" algn="ctr">
                      <a:solidFill>
                        <a:srgbClr val="FF99CC"/>
                      </a:solidFill>
                      <a:prstDash val="solid"/>
                      <a:round/>
                      <a:headEnd type="none" w="med" len="med"/>
                      <a:tailEnd type="none" w="med" len="med"/>
                    </a:lnL>
                    <a:lnR w="19050" cap="flat" cmpd="sng" algn="ctr">
                      <a:solidFill>
                        <a:srgbClr val="FF99CC"/>
                      </a:solidFill>
                      <a:prstDash val="solid"/>
                      <a:round/>
                      <a:headEnd type="none" w="med" len="med"/>
                      <a:tailEnd type="none" w="med" len="med"/>
                    </a:lnR>
                    <a:lnT w="19050" cap="flat" cmpd="sng" algn="ctr">
                      <a:solidFill>
                        <a:srgbClr val="FF99CC"/>
                      </a:solidFill>
                      <a:prstDash val="solid"/>
                      <a:round/>
                      <a:headEnd type="none" w="med" len="med"/>
                      <a:tailEnd type="none" w="med" len="med"/>
                    </a:lnT>
                    <a:lnB w="19050" cap="flat" cmpd="sng" algn="ctr">
                      <a:solidFill>
                        <a:srgbClr val="FF99CC"/>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5000"/>
                        </a:spcBef>
                        <a:spcAft>
                          <a:spcPct val="0"/>
                        </a:spcAft>
                        <a:buClrTx/>
                        <a:buSzTx/>
                        <a:buFontTx/>
                        <a:buNone/>
                        <a:tabLst/>
                      </a:pPr>
                      <a:r>
                        <a:rPr kumimoji="0" lang="en-US" sz="1600" b="0" i="0" u="none" strike="noStrike" cap="none" normalizeH="0" baseline="0" smtClean="0">
                          <a:ln>
                            <a:noFill/>
                          </a:ln>
                          <a:solidFill>
                            <a:srgbClr val="008000"/>
                          </a:solidFill>
                          <a:effectLst/>
                          <a:latin typeface="Times New Roman" pitchFamily="18" charset="0"/>
                          <a:cs typeface="Arial" charset="0"/>
                        </a:rPr>
                        <a:t>ULF/HF (0–18MHz)</a:t>
                      </a:r>
                      <a:r>
                        <a:rPr kumimoji="0" lang="en-US" sz="1600" b="1" i="0" u="none" strike="noStrike" cap="none" normalizeH="0" baseline="0" smtClean="0">
                          <a:ln>
                            <a:noFill/>
                          </a:ln>
                          <a:solidFill>
                            <a:srgbClr val="008000"/>
                          </a:solidFill>
                          <a:effectLst/>
                          <a:latin typeface="Times New Roman" pitchFamily="18" charset="0"/>
                          <a:cs typeface="Arial" charset="0"/>
                          <a:sym typeface="Symbol" pitchFamily="18" charset="2"/>
                        </a:rPr>
                        <a:t> </a:t>
                      </a:r>
                    </a:p>
                  </a:txBody>
                  <a:tcPr marL="36576" marR="36576" marT="36576" marB="36576" horzOverflow="overflow">
                    <a:lnL w="19050" cap="flat" cmpd="sng" algn="ctr">
                      <a:solidFill>
                        <a:srgbClr val="FF99CC"/>
                      </a:solidFill>
                      <a:prstDash val="solid"/>
                      <a:round/>
                      <a:headEnd type="none" w="med" len="med"/>
                      <a:tailEnd type="none" w="med" len="med"/>
                    </a:lnL>
                    <a:lnR w="19050" cap="flat" cmpd="sng" algn="ctr">
                      <a:solidFill>
                        <a:srgbClr val="FF99CC"/>
                      </a:solidFill>
                      <a:prstDash val="solid"/>
                      <a:round/>
                      <a:headEnd type="none" w="med" len="med"/>
                      <a:tailEnd type="none" w="med" len="med"/>
                    </a:lnR>
                    <a:lnT w="19050" cap="flat" cmpd="sng" algn="ctr">
                      <a:solidFill>
                        <a:srgbClr val="FF99CC"/>
                      </a:solidFill>
                      <a:prstDash val="solid"/>
                      <a:round/>
                      <a:headEnd type="none" w="med" len="med"/>
                      <a:tailEnd type="none" w="med" len="med"/>
                    </a:lnT>
                    <a:lnB w="19050" cap="flat" cmpd="sng" algn="ctr">
                      <a:solidFill>
                        <a:srgbClr val="FF99CC"/>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5000"/>
                        </a:spcBef>
                        <a:spcAft>
                          <a:spcPct val="0"/>
                        </a:spcAft>
                        <a:buClrTx/>
                        <a:buSzTx/>
                        <a:buFontTx/>
                        <a:buNone/>
                        <a:tabLst/>
                      </a:pPr>
                      <a:r>
                        <a:rPr kumimoji="0" lang="en-US" sz="1600" b="0" i="0" u="none" strike="noStrike" cap="none" normalizeH="0" baseline="0" smtClean="0">
                          <a:ln>
                            <a:noFill/>
                          </a:ln>
                          <a:solidFill>
                            <a:srgbClr val="008000"/>
                          </a:solidFill>
                          <a:effectLst/>
                          <a:latin typeface="Times New Roman" pitchFamily="18" charset="0"/>
                          <a:cs typeface="Arial" charset="0"/>
                          <a:sym typeface="Symbol" pitchFamily="18" charset="2"/>
                        </a:rPr>
                        <a:t>16 s </a:t>
                      </a:r>
                    </a:p>
                  </a:txBody>
                  <a:tcPr marL="36576" marR="36576" marT="36576" marB="36576" horzOverflow="overflow">
                    <a:lnL w="19050" cap="flat" cmpd="sng" algn="ctr">
                      <a:solidFill>
                        <a:srgbClr val="FF99CC"/>
                      </a:solidFill>
                      <a:prstDash val="solid"/>
                      <a:round/>
                      <a:headEnd type="none" w="med" len="med"/>
                      <a:tailEnd type="none" w="med" len="med"/>
                    </a:lnL>
                    <a:lnR w="19050" cap="flat" cmpd="sng" algn="ctr">
                      <a:solidFill>
                        <a:srgbClr val="FF99CC"/>
                      </a:solidFill>
                      <a:prstDash val="solid"/>
                      <a:round/>
                      <a:headEnd type="none" w="med" len="med"/>
                      <a:tailEnd type="none" w="med" len="med"/>
                    </a:lnR>
                    <a:lnT w="19050" cap="flat" cmpd="sng" algn="ctr">
                      <a:solidFill>
                        <a:srgbClr val="FF99CC"/>
                      </a:solidFill>
                      <a:prstDash val="solid"/>
                      <a:round/>
                      <a:headEnd type="none" w="med" len="med"/>
                      <a:tailEnd type="none" w="med" len="med"/>
                    </a:lnT>
                    <a:lnB w="19050" cap="flat" cmpd="sng" algn="ctr">
                      <a:solidFill>
                        <a:srgbClr val="FF99CC"/>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5000"/>
                        </a:spcBef>
                        <a:spcAft>
                          <a:spcPct val="0"/>
                        </a:spcAft>
                        <a:buClrTx/>
                        <a:buSzTx/>
                        <a:buFontTx/>
                        <a:buNone/>
                        <a:tabLst/>
                      </a:pPr>
                      <a:endParaRPr kumimoji="0" lang="en-US" sz="1600" b="0" i="0" u="none" strike="noStrike" cap="none" normalizeH="0" baseline="0" smtClean="0">
                        <a:ln>
                          <a:noFill/>
                        </a:ln>
                        <a:solidFill>
                          <a:srgbClr val="008000"/>
                        </a:solidFill>
                        <a:effectLst/>
                        <a:latin typeface="Times New Roman" pitchFamily="18" charset="0"/>
                        <a:cs typeface="Arial" charset="0"/>
                        <a:sym typeface="Symbol" pitchFamily="18" charset="2"/>
                      </a:endParaRPr>
                    </a:p>
                  </a:txBody>
                  <a:tcPr marL="36576" marR="36576" marT="36576" marB="36576" horzOverflow="overflow">
                    <a:lnL w="19050" cap="flat" cmpd="sng" algn="ctr">
                      <a:solidFill>
                        <a:srgbClr val="FF99CC"/>
                      </a:solidFill>
                      <a:prstDash val="solid"/>
                      <a:round/>
                      <a:headEnd type="none" w="med" len="med"/>
                      <a:tailEnd type="none" w="med" len="med"/>
                    </a:lnL>
                    <a:lnR w="19050" cap="flat" cmpd="sng" algn="ctr">
                      <a:solidFill>
                        <a:srgbClr val="FF99CC"/>
                      </a:solidFill>
                      <a:prstDash val="solid"/>
                      <a:round/>
                      <a:headEnd type="none" w="med" len="med"/>
                      <a:tailEnd type="none" w="med" len="med"/>
                    </a:lnR>
                    <a:lnT w="19050" cap="flat" cmpd="sng" algn="ctr">
                      <a:solidFill>
                        <a:srgbClr val="FF99CC"/>
                      </a:solidFill>
                      <a:prstDash val="solid"/>
                      <a:round/>
                      <a:headEnd type="none" w="med" len="med"/>
                      <a:tailEnd type="none" w="med" len="med"/>
                    </a:lnT>
                    <a:lnB w="19050" cap="flat" cmpd="sng" algn="ctr">
                      <a:solidFill>
                        <a:srgbClr val="FF99CC"/>
                      </a:solidFill>
                      <a:prstDash val="solid"/>
                      <a:round/>
                      <a:headEnd type="none" w="med" len="med"/>
                      <a:tailEnd type="none" w="med" len="med"/>
                    </a:lnB>
                    <a:lnTlToBr>
                      <a:noFill/>
                    </a:lnTlToBr>
                    <a:lnBlToTr>
                      <a:noFill/>
                    </a:lnBlToTr>
                    <a:noFill/>
                  </a:tcPr>
                </a:tc>
              </a:tr>
              <a:tr h="242888">
                <a:tc>
                  <a:txBody>
                    <a:bodyPr/>
                    <a:lstStyle/>
                    <a:p>
                      <a:pPr marL="0" marR="0" lvl="0" indent="0" algn="l" defTabSz="914400" rtl="0" eaLnBrk="0" fontAlgn="base" latinLnBrk="0" hangingPunct="0">
                        <a:lnSpc>
                          <a:spcPct val="100000"/>
                        </a:lnSpc>
                        <a:spcBef>
                          <a:spcPct val="5000"/>
                        </a:spcBef>
                        <a:spcAft>
                          <a:spcPct val="0"/>
                        </a:spcAft>
                        <a:buClrTx/>
                        <a:buSzTx/>
                        <a:buFontTx/>
                        <a:buNone/>
                        <a:tabLst/>
                      </a:pPr>
                      <a:r>
                        <a:rPr kumimoji="0" lang="en-US" sz="1600" b="1" i="0" u="none" strike="noStrike" cap="none" normalizeH="0" baseline="0" smtClean="0">
                          <a:ln>
                            <a:noFill/>
                          </a:ln>
                          <a:solidFill>
                            <a:srgbClr val="008000"/>
                          </a:solidFill>
                          <a:effectLst/>
                          <a:latin typeface="Arial" charset="0"/>
                          <a:cs typeface="Arial" charset="0"/>
                        </a:rPr>
                        <a:t>GAP </a:t>
                      </a:r>
                      <a:r>
                        <a:rPr kumimoji="0" lang="en-US" sz="1600" b="1" i="0" u="none" strike="noStrike" cap="none" normalizeH="0" baseline="0" smtClean="0">
                          <a:ln>
                            <a:noFill/>
                          </a:ln>
                          <a:solidFill>
                            <a:srgbClr val="008000"/>
                          </a:solidFill>
                          <a:effectLst/>
                          <a:latin typeface="Times New Roman" pitchFamily="18" charset="0"/>
                          <a:cs typeface="Arial" charset="0"/>
                        </a:rPr>
                        <a:t>    </a:t>
                      </a:r>
                      <a:r>
                        <a:rPr kumimoji="0" lang="en-US" sz="1600" b="0" i="0" u="none" strike="noStrike" cap="none" normalizeH="0" baseline="0" smtClean="0">
                          <a:ln>
                            <a:noFill/>
                          </a:ln>
                          <a:solidFill>
                            <a:srgbClr val="008000"/>
                          </a:solidFill>
                          <a:effectLst/>
                          <a:latin typeface="Times New Roman" pitchFamily="18" charset="0"/>
                          <a:cs typeface="Arial" charset="0"/>
                        </a:rPr>
                        <a:t>GPS attitude and profiling</a:t>
                      </a:r>
                    </a:p>
                  </a:txBody>
                  <a:tcPr marL="36576" marR="36576" marT="36576" marB="36576" horzOverflow="overflow">
                    <a:lnL w="19050" cap="flat" cmpd="sng" algn="ctr">
                      <a:solidFill>
                        <a:srgbClr val="FF99CC"/>
                      </a:solidFill>
                      <a:prstDash val="solid"/>
                      <a:round/>
                      <a:headEnd type="none" w="med" len="med"/>
                      <a:tailEnd type="none" w="med" len="med"/>
                    </a:lnL>
                    <a:lnR w="19050" cap="flat" cmpd="sng" algn="ctr">
                      <a:solidFill>
                        <a:srgbClr val="FF99CC"/>
                      </a:solidFill>
                      <a:prstDash val="solid"/>
                      <a:round/>
                      <a:headEnd type="none" w="med" len="med"/>
                      <a:tailEnd type="none" w="med" len="med"/>
                    </a:lnR>
                    <a:lnT w="19050" cap="flat" cmpd="sng" algn="ctr">
                      <a:solidFill>
                        <a:srgbClr val="FF99CC"/>
                      </a:solidFill>
                      <a:prstDash val="solid"/>
                      <a:round/>
                      <a:headEnd type="none" w="med" len="med"/>
                      <a:tailEnd type="none" w="med" len="med"/>
                    </a:lnT>
                    <a:lnB w="19050" cap="flat" cmpd="sng" algn="ctr">
                      <a:solidFill>
                        <a:srgbClr val="FF99CC"/>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5000"/>
                        </a:spcBef>
                        <a:spcAft>
                          <a:spcPct val="0"/>
                        </a:spcAft>
                        <a:buClrTx/>
                        <a:buSzTx/>
                        <a:buFontTx/>
                        <a:buNone/>
                        <a:tabLst/>
                      </a:pPr>
                      <a:r>
                        <a:rPr kumimoji="0" lang="en-US" sz="1600" b="1" i="0" u="none" strike="noStrike" cap="none" normalizeH="0" baseline="0" smtClean="0">
                          <a:ln>
                            <a:noFill/>
                          </a:ln>
                          <a:solidFill>
                            <a:srgbClr val="008000"/>
                          </a:solidFill>
                          <a:effectLst/>
                          <a:latin typeface="Times New Roman" pitchFamily="18" charset="0"/>
                          <a:cs typeface="Arial" charset="0"/>
                        </a:rPr>
                        <a:t>L1, L2</a:t>
                      </a:r>
                      <a:endParaRPr kumimoji="0" lang="en-US" sz="1600" b="0" i="0" u="none" strike="noStrike" cap="none" normalizeH="0" baseline="0" smtClean="0">
                        <a:ln>
                          <a:noFill/>
                        </a:ln>
                        <a:solidFill>
                          <a:srgbClr val="008000"/>
                        </a:solidFill>
                        <a:effectLst/>
                        <a:latin typeface="Times New Roman" pitchFamily="18" charset="0"/>
                        <a:cs typeface="Arial" charset="0"/>
                        <a:sym typeface="Symbol" pitchFamily="18" charset="2"/>
                      </a:endParaRPr>
                    </a:p>
                  </a:txBody>
                  <a:tcPr marL="36576" marR="36576" marT="36576" marB="36576" horzOverflow="overflow">
                    <a:lnL w="19050" cap="flat" cmpd="sng" algn="ctr">
                      <a:solidFill>
                        <a:srgbClr val="FF99CC"/>
                      </a:solidFill>
                      <a:prstDash val="solid"/>
                      <a:round/>
                      <a:headEnd type="none" w="med" len="med"/>
                      <a:tailEnd type="none" w="med" len="med"/>
                    </a:lnL>
                    <a:lnR w="19050" cap="flat" cmpd="sng" algn="ctr">
                      <a:solidFill>
                        <a:srgbClr val="FF99CC"/>
                      </a:solidFill>
                      <a:prstDash val="solid"/>
                      <a:round/>
                      <a:headEnd type="none" w="med" len="med"/>
                      <a:tailEnd type="none" w="med" len="med"/>
                    </a:lnR>
                    <a:lnT w="19050" cap="flat" cmpd="sng" algn="ctr">
                      <a:solidFill>
                        <a:srgbClr val="FF99CC"/>
                      </a:solidFill>
                      <a:prstDash val="solid"/>
                      <a:round/>
                      <a:headEnd type="none" w="med" len="med"/>
                      <a:tailEnd type="none" w="med" len="med"/>
                    </a:lnT>
                    <a:lnB w="19050" cap="flat" cmpd="sng" algn="ctr">
                      <a:solidFill>
                        <a:srgbClr val="FF99CC"/>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5000"/>
                        </a:spcBef>
                        <a:spcAft>
                          <a:spcPct val="0"/>
                        </a:spcAft>
                        <a:buClrTx/>
                        <a:buSzTx/>
                        <a:buFontTx/>
                        <a:buNone/>
                        <a:tabLst/>
                      </a:pPr>
                      <a:r>
                        <a:rPr kumimoji="0" lang="en-US" sz="1600" b="0" i="0" u="none" strike="noStrike" cap="none" normalizeH="0" baseline="0" smtClean="0">
                          <a:ln>
                            <a:noFill/>
                          </a:ln>
                          <a:solidFill>
                            <a:srgbClr val="008000"/>
                          </a:solidFill>
                          <a:effectLst/>
                          <a:latin typeface="Times New Roman" pitchFamily="18" charset="0"/>
                          <a:cs typeface="Arial" charset="0"/>
                        </a:rPr>
                        <a:t>Radio </a:t>
                      </a:r>
                      <a:r>
                        <a:rPr kumimoji="0" lang="en-US" sz="1600" b="0" i="0" u="none" strike="noStrike" cap="none" normalizeH="0" baseline="0" smtClean="0">
                          <a:ln>
                            <a:noFill/>
                          </a:ln>
                          <a:solidFill>
                            <a:srgbClr val="008000"/>
                          </a:solidFill>
                          <a:effectLst/>
                          <a:latin typeface="Times New Roman" pitchFamily="18" charset="0"/>
                          <a:cs typeface="Arial" charset="0"/>
                          <a:sym typeface="Symbol" pitchFamily="18" charset="2"/>
                        </a:rPr>
                        <a:t>occultation</a:t>
                      </a:r>
                    </a:p>
                  </a:txBody>
                  <a:tcPr marL="36576" marR="36576" marT="36576" marB="36576" horzOverflow="overflow">
                    <a:lnL w="19050" cap="flat" cmpd="sng" algn="ctr">
                      <a:solidFill>
                        <a:srgbClr val="FF99CC"/>
                      </a:solidFill>
                      <a:prstDash val="solid"/>
                      <a:round/>
                      <a:headEnd type="none" w="med" len="med"/>
                      <a:tailEnd type="none" w="med" len="med"/>
                    </a:lnL>
                    <a:lnR w="19050" cap="flat" cmpd="sng" algn="ctr">
                      <a:solidFill>
                        <a:srgbClr val="FF99CC"/>
                      </a:solidFill>
                      <a:prstDash val="solid"/>
                      <a:round/>
                      <a:headEnd type="none" w="med" len="med"/>
                      <a:tailEnd type="none" w="med" len="med"/>
                    </a:lnR>
                    <a:lnT w="19050" cap="flat" cmpd="sng" algn="ctr">
                      <a:solidFill>
                        <a:srgbClr val="FF99CC"/>
                      </a:solidFill>
                      <a:prstDash val="solid"/>
                      <a:round/>
                      <a:headEnd type="none" w="med" len="med"/>
                      <a:tailEnd type="none" w="med" len="med"/>
                    </a:lnT>
                    <a:lnB w="19050" cap="flat" cmpd="sng" algn="ctr">
                      <a:solidFill>
                        <a:srgbClr val="FF99CC"/>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5000"/>
                        </a:spcBef>
                        <a:spcAft>
                          <a:spcPct val="0"/>
                        </a:spcAft>
                        <a:buClrTx/>
                        <a:buSzTx/>
                        <a:buFontTx/>
                        <a:buNone/>
                        <a:tabLst/>
                      </a:pPr>
                      <a:r>
                        <a:rPr kumimoji="0" lang="en-US" sz="1600" b="0" i="0" u="none" strike="noStrike" cap="none" normalizeH="0" baseline="0" smtClean="0">
                          <a:ln>
                            <a:noFill/>
                          </a:ln>
                          <a:solidFill>
                            <a:srgbClr val="008000"/>
                          </a:solidFill>
                          <a:effectLst/>
                          <a:latin typeface="Times New Roman" pitchFamily="18" charset="0"/>
                          <a:cs typeface="Arial" charset="0"/>
                          <a:sym typeface="Symbol" pitchFamily="18" charset="2"/>
                        </a:rPr>
                        <a:t>0.05 s</a:t>
                      </a:r>
                    </a:p>
                  </a:txBody>
                  <a:tcPr marL="36576" marR="36576" marT="36576" marB="36576" horzOverflow="overflow">
                    <a:lnL w="19050" cap="flat" cmpd="sng" algn="ctr">
                      <a:solidFill>
                        <a:srgbClr val="FF99CC"/>
                      </a:solidFill>
                      <a:prstDash val="solid"/>
                      <a:round/>
                      <a:headEnd type="none" w="med" len="med"/>
                      <a:tailEnd type="none" w="med" len="med"/>
                    </a:lnL>
                    <a:lnR w="19050" cap="flat" cmpd="sng" algn="ctr">
                      <a:solidFill>
                        <a:srgbClr val="FF99CC"/>
                      </a:solidFill>
                      <a:prstDash val="solid"/>
                      <a:round/>
                      <a:headEnd type="none" w="med" len="med"/>
                      <a:tailEnd type="none" w="med" len="med"/>
                    </a:lnR>
                    <a:lnT w="19050" cap="flat" cmpd="sng" algn="ctr">
                      <a:solidFill>
                        <a:srgbClr val="FF99CC"/>
                      </a:solidFill>
                      <a:prstDash val="solid"/>
                      <a:round/>
                      <a:headEnd type="none" w="med" len="med"/>
                      <a:tailEnd type="none" w="med" len="med"/>
                    </a:lnT>
                    <a:lnB w="19050" cap="flat" cmpd="sng" algn="ctr">
                      <a:solidFill>
                        <a:srgbClr val="FF99CC"/>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5000"/>
                        </a:spcBef>
                        <a:spcAft>
                          <a:spcPct val="0"/>
                        </a:spcAft>
                        <a:buClrTx/>
                        <a:buSzTx/>
                        <a:buFontTx/>
                        <a:buNone/>
                        <a:tabLst/>
                      </a:pPr>
                      <a:r>
                        <a:rPr kumimoji="0" lang="en-US" sz="1600" b="0" i="0" u="none" strike="noStrike" cap="none" normalizeH="0" baseline="0" smtClean="0">
                          <a:ln>
                            <a:noFill/>
                          </a:ln>
                          <a:solidFill>
                            <a:srgbClr val="008000"/>
                          </a:solidFill>
                          <a:effectLst/>
                          <a:latin typeface="Times New Roman" pitchFamily="18" charset="0"/>
                          <a:cs typeface="Arial" charset="0"/>
                          <a:sym typeface="Symbol" pitchFamily="18" charset="2"/>
                        </a:rPr>
                        <a:t>&lt;1 km TEC</a:t>
                      </a:r>
                    </a:p>
                  </a:txBody>
                  <a:tcPr marL="36576" marR="36576" marT="36576" marB="36576" horzOverflow="overflow">
                    <a:lnL w="19050" cap="flat" cmpd="sng" algn="ctr">
                      <a:solidFill>
                        <a:srgbClr val="FF99CC"/>
                      </a:solidFill>
                      <a:prstDash val="solid"/>
                      <a:round/>
                      <a:headEnd type="none" w="med" len="med"/>
                      <a:tailEnd type="none" w="med" len="med"/>
                    </a:lnL>
                    <a:lnR w="19050" cap="flat" cmpd="sng" algn="ctr">
                      <a:solidFill>
                        <a:srgbClr val="FF99CC"/>
                      </a:solidFill>
                      <a:prstDash val="solid"/>
                      <a:round/>
                      <a:headEnd type="none" w="med" len="med"/>
                      <a:tailEnd type="none" w="med" len="med"/>
                    </a:lnR>
                    <a:lnT w="19050" cap="flat" cmpd="sng" algn="ctr">
                      <a:solidFill>
                        <a:srgbClr val="FF99CC"/>
                      </a:solidFill>
                      <a:prstDash val="solid"/>
                      <a:round/>
                      <a:headEnd type="none" w="med" len="med"/>
                      <a:tailEnd type="none" w="med" len="med"/>
                    </a:lnT>
                    <a:lnB w="19050" cap="flat" cmpd="sng" algn="ctr">
                      <a:solidFill>
                        <a:srgbClr val="FF99CC"/>
                      </a:solidFill>
                      <a:prstDash val="solid"/>
                      <a:round/>
                      <a:headEnd type="none" w="med" len="med"/>
                      <a:tailEnd type="none" w="med" len="med"/>
                    </a:lnB>
                    <a:lnTlToBr>
                      <a:noFill/>
                    </a:lnTlToBr>
                    <a:lnBlToTr>
                      <a:noFill/>
                    </a:lnBlToTr>
                    <a:noFill/>
                  </a:tcPr>
                </a:tc>
              </a:tr>
              <a:tr h="244475">
                <a:tc>
                  <a:txBody>
                    <a:bodyPr/>
                    <a:lstStyle/>
                    <a:p>
                      <a:pPr marL="0" marR="0" lvl="0" indent="0" algn="l" defTabSz="914400" rtl="0" eaLnBrk="0" fontAlgn="base" latinLnBrk="0" hangingPunct="0">
                        <a:lnSpc>
                          <a:spcPct val="100000"/>
                        </a:lnSpc>
                        <a:spcBef>
                          <a:spcPct val="5000"/>
                        </a:spcBef>
                        <a:spcAft>
                          <a:spcPct val="0"/>
                        </a:spcAft>
                        <a:buClrTx/>
                        <a:buSzTx/>
                        <a:buFontTx/>
                        <a:buNone/>
                        <a:tabLst/>
                      </a:pPr>
                      <a:r>
                        <a:rPr kumimoji="0" lang="en-US" sz="1600" b="1" i="0" u="none" strike="noStrike" cap="none" normalizeH="0" baseline="0" smtClean="0">
                          <a:ln>
                            <a:noFill/>
                          </a:ln>
                          <a:solidFill>
                            <a:srgbClr val="008000"/>
                          </a:solidFill>
                          <a:effectLst/>
                          <a:latin typeface="Arial" charset="0"/>
                          <a:cs typeface="Arial" charset="0"/>
                        </a:rPr>
                        <a:t>CER</a:t>
                      </a:r>
                      <a:r>
                        <a:rPr kumimoji="0" lang="en-US" sz="1600" b="1" i="0" u="none" strike="noStrike" cap="none" normalizeH="0" baseline="0" smtClean="0">
                          <a:ln>
                            <a:noFill/>
                          </a:ln>
                          <a:solidFill>
                            <a:srgbClr val="008000"/>
                          </a:solidFill>
                          <a:effectLst/>
                          <a:latin typeface="Times New Roman" pitchFamily="18" charset="0"/>
                          <a:cs typeface="Arial" charset="0"/>
                        </a:rPr>
                        <a:t>    </a:t>
                      </a:r>
                      <a:r>
                        <a:rPr kumimoji="0" lang="en-US" sz="1400" b="0" i="0" u="none" strike="noStrike" cap="none" normalizeH="0" baseline="0" smtClean="0">
                          <a:ln>
                            <a:noFill/>
                          </a:ln>
                          <a:solidFill>
                            <a:srgbClr val="008000"/>
                          </a:solidFill>
                          <a:effectLst/>
                          <a:latin typeface="Times New Roman" pitchFamily="18" charset="0"/>
                          <a:cs typeface="Arial" charset="0"/>
                        </a:rPr>
                        <a:t>Coherent EM radio tomography</a:t>
                      </a:r>
                    </a:p>
                  </a:txBody>
                  <a:tcPr marL="36576" marR="36576" marT="36576" marB="36576" horzOverflow="overflow">
                    <a:lnL w="19050" cap="flat" cmpd="sng" algn="ctr">
                      <a:solidFill>
                        <a:srgbClr val="FF99CC"/>
                      </a:solidFill>
                      <a:prstDash val="solid"/>
                      <a:round/>
                      <a:headEnd type="none" w="med" len="med"/>
                      <a:tailEnd type="none" w="med" len="med"/>
                    </a:lnL>
                    <a:lnR w="19050" cap="flat" cmpd="sng" algn="ctr">
                      <a:solidFill>
                        <a:srgbClr val="FF99CC"/>
                      </a:solidFill>
                      <a:prstDash val="solid"/>
                      <a:round/>
                      <a:headEnd type="none" w="med" len="med"/>
                      <a:tailEnd type="none" w="med" len="med"/>
                    </a:lnR>
                    <a:lnT w="19050" cap="flat" cmpd="sng" algn="ctr">
                      <a:solidFill>
                        <a:srgbClr val="FF99CC"/>
                      </a:solidFill>
                      <a:prstDash val="solid"/>
                      <a:round/>
                      <a:headEnd type="none" w="med" len="med"/>
                      <a:tailEnd type="none" w="med" len="med"/>
                    </a:lnT>
                    <a:lnB w="19050" cap="flat" cmpd="sng" algn="ctr">
                      <a:solidFill>
                        <a:srgbClr val="FF99CC"/>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5000"/>
                        </a:spcBef>
                        <a:spcAft>
                          <a:spcPct val="0"/>
                        </a:spcAft>
                        <a:buClrTx/>
                        <a:buSzTx/>
                        <a:buFontTx/>
                        <a:buNone/>
                        <a:tabLst/>
                      </a:pPr>
                      <a:r>
                        <a:rPr kumimoji="0" lang="en-US" sz="1600" b="1" i="0" u="none" strike="noStrike" cap="none" normalizeH="0" baseline="0" smtClean="0">
                          <a:ln>
                            <a:noFill/>
                          </a:ln>
                          <a:solidFill>
                            <a:srgbClr val="008000"/>
                          </a:solidFill>
                          <a:effectLst/>
                          <a:latin typeface="Times New Roman" pitchFamily="18" charset="0"/>
                          <a:cs typeface="Arial" charset="0"/>
                          <a:sym typeface="Symbol" pitchFamily="18" charset="2"/>
                        </a:rPr>
                        <a:t>TEC</a:t>
                      </a:r>
                      <a:endParaRPr kumimoji="0" lang="en-US" sz="1600" b="0" i="0" u="none" strike="noStrike" cap="none" normalizeH="0" baseline="0" smtClean="0">
                        <a:ln>
                          <a:noFill/>
                        </a:ln>
                        <a:solidFill>
                          <a:srgbClr val="008000"/>
                        </a:solidFill>
                        <a:effectLst/>
                        <a:latin typeface="Times New Roman" pitchFamily="18" charset="0"/>
                        <a:cs typeface="Arial" charset="0"/>
                      </a:endParaRPr>
                    </a:p>
                  </a:txBody>
                  <a:tcPr marL="36576" marR="36576" marT="36576" marB="36576" horzOverflow="overflow">
                    <a:lnL w="19050" cap="flat" cmpd="sng" algn="ctr">
                      <a:solidFill>
                        <a:srgbClr val="FF99CC"/>
                      </a:solidFill>
                      <a:prstDash val="solid"/>
                      <a:round/>
                      <a:headEnd type="none" w="med" len="med"/>
                      <a:tailEnd type="none" w="med" len="med"/>
                    </a:lnL>
                    <a:lnR w="19050" cap="flat" cmpd="sng" algn="ctr">
                      <a:solidFill>
                        <a:srgbClr val="FF99CC"/>
                      </a:solidFill>
                      <a:prstDash val="solid"/>
                      <a:round/>
                      <a:headEnd type="none" w="med" len="med"/>
                      <a:tailEnd type="none" w="med" len="med"/>
                    </a:lnR>
                    <a:lnT w="19050" cap="flat" cmpd="sng" algn="ctr">
                      <a:solidFill>
                        <a:srgbClr val="FF99CC"/>
                      </a:solidFill>
                      <a:prstDash val="solid"/>
                      <a:round/>
                      <a:headEnd type="none" w="med" len="med"/>
                      <a:tailEnd type="none" w="med" len="med"/>
                    </a:lnT>
                    <a:lnB w="19050" cap="flat" cmpd="sng" algn="ctr">
                      <a:solidFill>
                        <a:srgbClr val="FF99CC"/>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5000"/>
                        </a:spcBef>
                        <a:spcAft>
                          <a:spcPct val="0"/>
                        </a:spcAft>
                        <a:buClrTx/>
                        <a:buSzTx/>
                        <a:buFontTx/>
                        <a:buNone/>
                        <a:tabLst/>
                      </a:pPr>
                      <a:r>
                        <a:rPr kumimoji="0" lang="en-US" sz="1600" b="0" i="0" u="none" strike="noStrike" cap="none" normalizeH="0" baseline="0" smtClean="0">
                          <a:ln>
                            <a:noFill/>
                          </a:ln>
                          <a:solidFill>
                            <a:srgbClr val="008000"/>
                          </a:solidFill>
                          <a:effectLst/>
                          <a:latin typeface="Times New Roman" pitchFamily="18" charset="0"/>
                          <a:cs typeface="Arial" charset="0"/>
                        </a:rPr>
                        <a:t>Ionospheric irregularity</a:t>
                      </a:r>
                    </a:p>
                  </a:txBody>
                  <a:tcPr marL="36576" marR="36576" marT="36576" marB="36576" horzOverflow="overflow">
                    <a:lnL w="19050" cap="flat" cmpd="sng" algn="ctr">
                      <a:solidFill>
                        <a:srgbClr val="FF99CC"/>
                      </a:solidFill>
                      <a:prstDash val="solid"/>
                      <a:round/>
                      <a:headEnd type="none" w="med" len="med"/>
                      <a:tailEnd type="none" w="med" len="med"/>
                    </a:lnL>
                    <a:lnR w="19050" cap="flat" cmpd="sng" algn="ctr">
                      <a:solidFill>
                        <a:srgbClr val="FF99CC"/>
                      </a:solidFill>
                      <a:prstDash val="solid"/>
                      <a:round/>
                      <a:headEnd type="none" w="med" len="med"/>
                      <a:tailEnd type="none" w="med" len="med"/>
                    </a:lnR>
                    <a:lnT w="19050" cap="flat" cmpd="sng" algn="ctr">
                      <a:solidFill>
                        <a:srgbClr val="FF99CC"/>
                      </a:solidFill>
                      <a:prstDash val="solid"/>
                      <a:round/>
                      <a:headEnd type="none" w="med" len="med"/>
                      <a:tailEnd type="none" w="med" len="med"/>
                    </a:lnT>
                    <a:lnB w="19050" cap="flat" cmpd="sng" algn="ctr">
                      <a:solidFill>
                        <a:srgbClr val="FF99CC"/>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5000"/>
                        </a:spcBef>
                        <a:spcAft>
                          <a:spcPct val="0"/>
                        </a:spcAft>
                        <a:buClrTx/>
                        <a:buSzTx/>
                        <a:buFontTx/>
                        <a:buNone/>
                        <a:tabLst/>
                      </a:pPr>
                      <a:endParaRPr kumimoji="0" lang="en-US" sz="1600" b="0" i="0" u="none" strike="noStrike" cap="none" normalizeH="0" baseline="0" smtClean="0">
                        <a:ln>
                          <a:noFill/>
                        </a:ln>
                        <a:solidFill>
                          <a:srgbClr val="008000"/>
                        </a:solidFill>
                        <a:effectLst/>
                        <a:latin typeface="Times New Roman" pitchFamily="18" charset="0"/>
                        <a:cs typeface="Arial" charset="0"/>
                        <a:sym typeface="Symbol" pitchFamily="18" charset="2"/>
                      </a:endParaRPr>
                    </a:p>
                  </a:txBody>
                  <a:tcPr marL="36576" marR="36576" marT="36576" marB="36576" horzOverflow="overflow">
                    <a:lnL w="19050" cap="flat" cmpd="sng" algn="ctr">
                      <a:solidFill>
                        <a:srgbClr val="FF99CC"/>
                      </a:solidFill>
                      <a:prstDash val="solid"/>
                      <a:round/>
                      <a:headEnd type="none" w="med" len="med"/>
                      <a:tailEnd type="none" w="med" len="med"/>
                    </a:lnL>
                    <a:lnR w="19050" cap="flat" cmpd="sng" algn="ctr">
                      <a:solidFill>
                        <a:srgbClr val="FF99CC"/>
                      </a:solidFill>
                      <a:prstDash val="solid"/>
                      <a:round/>
                      <a:headEnd type="none" w="med" len="med"/>
                      <a:tailEnd type="none" w="med" len="med"/>
                    </a:lnR>
                    <a:lnT w="19050" cap="flat" cmpd="sng" algn="ctr">
                      <a:solidFill>
                        <a:srgbClr val="FF99CC"/>
                      </a:solidFill>
                      <a:prstDash val="solid"/>
                      <a:round/>
                      <a:headEnd type="none" w="med" len="med"/>
                      <a:tailEnd type="none" w="med" len="med"/>
                    </a:lnT>
                    <a:lnB w="19050" cap="flat" cmpd="sng" algn="ctr">
                      <a:solidFill>
                        <a:srgbClr val="FF99CC"/>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5000"/>
                        </a:spcBef>
                        <a:spcAft>
                          <a:spcPct val="0"/>
                        </a:spcAft>
                        <a:buClrTx/>
                        <a:buSzTx/>
                        <a:buFontTx/>
                        <a:buNone/>
                        <a:tabLst/>
                      </a:pPr>
                      <a:r>
                        <a:rPr kumimoji="0" lang="en-US" sz="1600" b="0" i="0" u="none" strike="noStrike" cap="none" normalizeH="0" baseline="0" smtClean="0">
                          <a:ln>
                            <a:noFill/>
                          </a:ln>
                          <a:solidFill>
                            <a:srgbClr val="008000"/>
                          </a:solidFill>
                          <a:effectLst/>
                          <a:latin typeface="Times New Roman" pitchFamily="18" charset="0"/>
                          <a:cs typeface="Arial" charset="0"/>
                          <a:sym typeface="Symbol" pitchFamily="18" charset="2"/>
                        </a:rPr>
                        <a:t>~1 km/TEC pixel</a:t>
                      </a:r>
                    </a:p>
                  </a:txBody>
                  <a:tcPr marL="36576" marR="36576" marT="36576" marB="36576" horzOverflow="overflow">
                    <a:lnL w="19050" cap="flat" cmpd="sng" algn="ctr">
                      <a:solidFill>
                        <a:srgbClr val="FF99CC"/>
                      </a:solidFill>
                      <a:prstDash val="solid"/>
                      <a:round/>
                      <a:headEnd type="none" w="med" len="med"/>
                      <a:tailEnd type="none" w="med" len="med"/>
                    </a:lnL>
                    <a:lnR w="19050" cap="flat" cmpd="sng" algn="ctr">
                      <a:solidFill>
                        <a:srgbClr val="FF99CC"/>
                      </a:solidFill>
                      <a:prstDash val="solid"/>
                      <a:round/>
                      <a:headEnd type="none" w="med" len="med"/>
                      <a:tailEnd type="none" w="med" len="med"/>
                    </a:lnR>
                    <a:lnT w="19050" cap="flat" cmpd="sng" algn="ctr">
                      <a:solidFill>
                        <a:srgbClr val="FF99CC"/>
                      </a:solidFill>
                      <a:prstDash val="solid"/>
                      <a:round/>
                      <a:headEnd type="none" w="med" len="med"/>
                      <a:tailEnd type="none" w="med" len="med"/>
                    </a:lnT>
                    <a:lnB w="19050" cap="flat" cmpd="sng" algn="ctr">
                      <a:solidFill>
                        <a:srgbClr val="FF99CC"/>
                      </a:solidFill>
                      <a:prstDash val="solid"/>
                      <a:round/>
                      <a:headEnd type="none" w="med" len="med"/>
                      <a:tailEnd type="none" w="med" len="med"/>
                    </a:lnB>
                    <a:lnTlToBr>
                      <a:noFill/>
                    </a:lnTlToBr>
                    <a:lnBlToTr>
                      <a:noFill/>
                    </a:lnBlToTr>
                    <a:noFill/>
                  </a:tcPr>
                </a:tc>
              </a:tr>
            </a:tbl>
          </a:graphicData>
        </a:graphic>
      </p:graphicFrame>
      <p:sp>
        <p:nvSpPr>
          <p:cNvPr id="26663" name="TextBox 60"/>
          <p:cNvSpPr txBox="1">
            <a:spLocks noChangeArrowheads="1"/>
          </p:cNvSpPr>
          <p:nvPr/>
        </p:nvSpPr>
        <p:spPr bwMode="auto">
          <a:xfrm>
            <a:off x="0" y="0"/>
            <a:ext cx="6591300" cy="579438"/>
          </a:xfrm>
          <a:prstGeom prst="rect">
            <a:avLst/>
          </a:prstGeom>
          <a:noFill/>
          <a:ln w="9525">
            <a:noFill/>
            <a:miter lim="800000"/>
            <a:headEnd/>
            <a:tailEnd/>
          </a:ln>
        </p:spPr>
        <p:txBody>
          <a:bodyPr>
            <a:spAutoFit/>
          </a:bodyPr>
          <a:lstStyle/>
          <a:p>
            <a:pPr algn="ctr"/>
            <a:r>
              <a:rPr lang="en-CA" sz="3200" b="1">
                <a:solidFill>
                  <a:srgbClr val="008000"/>
                </a:solidFill>
                <a:cs typeface="Times New Roman" pitchFamily="18" charset="0"/>
              </a:rPr>
              <a:t>e-POP</a:t>
            </a:r>
            <a:r>
              <a:rPr lang="en-CA" sz="3200" b="1">
                <a:solidFill>
                  <a:srgbClr val="FF3300"/>
                </a:solidFill>
                <a:cs typeface="Times New Roman" pitchFamily="18" charset="0"/>
              </a:rPr>
              <a:t> </a:t>
            </a:r>
            <a:r>
              <a:rPr lang="en-CA" sz="3200" b="1">
                <a:solidFill>
                  <a:srgbClr val="008000"/>
                </a:solidFill>
                <a:cs typeface="Times New Roman" pitchFamily="18" charset="0"/>
              </a:rPr>
              <a:t>Radio Measurements</a:t>
            </a:r>
            <a:endParaRPr lang="en-CA" sz="3200">
              <a:solidFill>
                <a:srgbClr val="008000"/>
              </a:solidFill>
              <a:latin typeface="Calibri"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2"/>
          <p:cNvSpPr>
            <a:spLocks noGrp="1" noChangeArrowheads="1"/>
          </p:cNvSpPr>
          <p:nvPr>
            <p:ph type="title"/>
          </p:nvPr>
        </p:nvSpPr>
        <p:spPr>
          <a:xfrm>
            <a:off x="0" y="0"/>
            <a:ext cx="9144000" cy="574675"/>
          </a:xfrm>
        </p:spPr>
        <p:txBody>
          <a:bodyPr/>
          <a:lstStyle/>
          <a:p>
            <a:r>
              <a:rPr lang="en-US" sz="3200" dirty="0" smtClean="0">
                <a:solidFill>
                  <a:schemeClr val="tx1"/>
                </a:solidFill>
              </a:rPr>
              <a:t>GPS </a:t>
            </a:r>
            <a:r>
              <a:rPr lang="en-US" sz="3200" dirty="0" err="1" smtClean="0">
                <a:solidFill>
                  <a:schemeClr val="tx1"/>
                </a:solidFill>
              </a:rPr>
              <a:t>spaceborne</a:t>
            </a:r>
            <a:r>
              <a:rPr lang="en-US" sz="3200" dirty="0" smtClean="0">
                <a:solidFill>
                  <a:schemeClr val="tx1"/>
                </a:solidFill>
              </a:rPr>
              <a:t>-limb and vertical sounding</a:t>
            </a:r>
          </a:p>
        </p:txBody>
      </p:sp>
      <p:pic>
        <p:nvPicPr>
          <p:cNvPr id="28674" name="Picture 3" descr="GAP"/>
          <p:cNvPicPr>
            <a:picLocks noChangeArrowheads="1"/>
          </p:cNvPicPr>
          <p:nvPr/>
        </p:nvPicPr>
        <p:blipFill>
          <a:blip r:embed="rId3" cstate="print"/>
          <a:srcRect/>
          <a:stretch>
            <a:fillRect/>
          </a:stretch>
        </p:blipFill>
        <p:spPr bwMode="auto">
          <a:xfrm>
            <a:off x="166688" y="587375"/>
            <a:ext cx="8758237" cy="5826125"/>
          </a:xfrm>
          <a:prstGeom prst="rect">
            <a:avLst/>
          </a:prstGeom>
          <a:noFill/>
          <a:ln w="9525">
            <a:noFill/>
            <a:miter lim="800000"/>
            <a:headEnd/>
            <a:tailEnd/>
          </a:ln>
        </p:spPr>
      </p:pic>
      <p:sp>
        <p:nvSpPr>
          <p:cNvPr id="23555" name="Rectangle 4"/>
          <p:cNvSpPr>
            <a:spLocks noChangeArrowheads="1"/>
          </p:cNvSpPr>
          <p:nvPr/>
        </p:nvSpPr>
        <p:spPr bwMode="auto">
          <a:xfrm>
            <a:off x="115888" y="6397625"/>
            <a:ext cx="4089400" cy="277813"/>
          </a:xfrm>
          <a:prstGeom prst="rect">
            <a:avLst/>
          </a:prstGeom>
          <a:noFill/>
          <a:ln w="12700">
            <a:noFill/>
            <a:miter lim="800000"/>
            <a:headEnd/>
            <a:tailEnd/>
          </a:ln>
        </p:spPr>
        <p:txBody>
          <a:bodyPr>
            <a:spAutoFit/>
          </a:bodyPr>
          <a:lstStyle/>
          <a:p>
            <a:pPr defTabSz="762000" eaLnBrk="0" hangingPunct="0">
              <a:defRPr/>
            </a:pPr>
            <a:r>
              <a:rPr lang="en-CA" sz="1200" i="1" dirty="0">
                <a:solidFill>
                  <a:schemeClr val="bg1">
                    <a:lumMod val="65000"/>
                  </a:schemeClr>
                </a:solidFill>
                <a:latin typeface="Arial" charset="0"/>
                <a:ea typeface="Gulim" pitchFamily="34" charset="-127"/>
              </a:rPr>
              <a:t>(Illustration adapted from graphic provided by GFZ)</a:t>
            </a:r>
            <a:endParaRPr lang="en-US" sz="1200" i="1" dirty="0">
              <a:solidFill>
                <a:schemeClr val="bg1">
                  <a:lumMod val="65000"/>
                </a:schemeClr>
              </a:solidFill>
              <a:latin typeface="Arial" charset="0"/>
              <a:ea typeface="Gulim" pitchFamily="34" charset="-127"/>
            </a:endParaRPr>
          </a:p>
        </p:txBody>
      </p:sp>
      <p:sp>
        <p:nvSpPr>
          <p:cNvPr id="28676" name="Text Box 5"/>
          <p:cNvSpPr txBox="1">
            <a:spLocks noChangeArrowheads="1"/>
          </p:cNvSpPr>
          <p:nvPr/>
        </p:nvSpPr>
        <p:spPr bwMode="auto">
          <a:xfrm>
            <a:off x="7421563" y="1473200"/>
            <a:ext cx="1073150" cy="274638"/>
          </a:xfrm>
          <a:prstGeom prst="rect">
            <a:avLst/>
          </a:prstGeom>
          <a:noFill/>
          <a:ln w="9525">
            <a:noFill/>
            <a:miter lim="800000"/>
            <a:headEnd/>
            <a:tailEnd/>
          </a:ln>
        </p:spPr>
        <p:txBody>
          <a:bodyPr>
            <a:spAutoFit/>
          </a:bodyPr>
          <a:lstStyle/>
          <a:p>
            <a:pPr eaLnBrk="0" hangingPunct="0">
              <a:spcBef>
                <a:spcPct val="50000"/>
              </a:spcBef>
            </a:pPr>
            <a:r>
              <a:rPr lang="en-US" sz="1200" b="1">
                <a:latin typeface="Arial" charset="0"/>
              </a:rPr>
              <a:t>e-POP/GAP</a:t>
            </a:r>
          </a:p>
        </p:txBody>
      </p:sp>
      <p:sp>
        <p:nvSpPr>
          <p:cNvPr id="28677" name="Text Box 4"/>
          <p:cNvSpPr txBox="1">
            <a:spLocks noChangeArrowheads="1"/>
          </p:cNvSpPr>
          <p:nvPr/>
        </p:nvSpPr>
        <p:spPr bwMode="auto">
          <a:xfrm>
            <a:off x="4921250" y="5249863"/>
            <a:ext cx="3981450" cy="1184275"/>
          </a:xfrm>
          <a:prstGeom prst="rect">
            <a:avLst/>
          </a:prstGeom>
          <a:noFill/>
          <a:ln w="12700">
            <a:noFill/>
            <a:miter lim="800000"/>
            <a:headEnd type="none" w="sm" len="sm"/>
            <a:tailEnd type="none" w="sm" len="sm"/>
          </a:ln>
        </p:spPr>
        <p:txBody>
          <a:bodyPr>
            <a:spAutoFit/>
          </a:bodyPr>
          <a:lstStyle/>
          <a:p>
            <a:pPr algn="r"/>
            <a:r>
              <a:rPr lang="en-US" sz="1400">
                <a:solidFill>
                  <a:srgbClr val="0000FF"/>
                </a:solidFill>
                <a:latin typeface="Arial" charset="0"/>
              </a:rPr>
              <a:t>Motion of both GPS and e-POP results</a:t>
            </a:r>
          </a:p>
          <a:p>
            <a:pPr algn="r">
              <a:spcAft>
                <a:spcPts val="1800"/>
              </a:spcAft>
            </a:pPr>
            <a:r>
              <a:rPr lang="en-US" sz="1400">
                <a:solidFill>
                  <a:srgbClr val="0000FF"/>
                </a:solidFill>
                <a:latin typeface="Arial" charset="0"/>
              </a:rPr>
              <a:t> in “tomographic” sweeping of ionosphere</a:t>
            </a:r>
            <a:endParaRPr lang="en-CA" sz="1400">
              <a:solidFill>
                <a:srgbClr val="0000FF"/>
              </a:solidFill>
              <a:latin typeface="Arial" charset="0"/>
            </a:endParaRPr>
          </a:p>
          <a:p>
            <a:pPr algn="r"/>
            <a:r>
              <a:rPr lang="en-CA" sz="1400">
                <a:solidFill>
                  <a:srgbClr val="0000FF"/>
                </a:solidFill>
                <a:latin typeface="Arial" charset="0"/>
              </a:rPr>
              <a:t>TEC from CHAIN and other ground receivers </a:t>
            </a:r>
          </a:p>
          <a:p>
            <a:pPr algn="r"/>
            <a:r>
              <a:rPr lang="en-CA" sz="1400">
                <a:solidFill>
                  <a:srgbClr val="0000FF"/>
                </a:solidFill>
                <a:latin typeface="Arial" charset="0"/>
              </a:rPr>
              <a:t>yields density variation in horizontal direction</a:t>
            </a:r>
            <a:endParaRPr lang="en-US" sz="1400">
              <a:solidFill>
                <a:srgbClr val="0000FF"/>
              </a:solidFill>
              <a:latin typeface="Arial" charset="0"/>
            </a:endParaRPr>
          </a:p>
        </p:txBody>
      </p:sp>
      <p:pic>
        <p:nvPicPr>
          <p:cNvPr id="28678" name="Picture 9" descr="CHAIN_Map2012"/>
          <p:cNvPicPr>
            <a:picLocks noChangeAspect="1" noChangeArrowheads="1"/>
          </p:cNvPicPr>
          <p:nvPr/>
        </p:nvPicPr>
        <p:blipFill>
          <a:blip r:embed="rId4" cstate="print"/>
          <a:srcRect l="3902" t="5032" r="10201" b="4974"/>
          <a:stretch>
            <a:fillRect/>
          </a:stretch>
        </p:blipFill>
        <p:spPr bwMode="auto">
          <a:xfrm>
            <a:off x="2309813" y="4391025"/>
            <a:ext cx="1785937" cy="1846263"/>
          </a:xfrm>
          <a:prstGeom prst="rect">
            <a:avLst/>
          </a:prstGeom>
          <a:noFill/>
          <a:ln w="28575">
            <a:solidFill>
              <a:srgbClr val="0000FF"/>
            </a:solidFill>
            <a:miter lim="800000"/>
            <a:headEnd/>
            <a:tailEnd/>
          </a:ln>
        </p:spPr>
      </p:pic>
      <p:sp>
        <p:nvSpPr>
          <p:cNvPr id="28679" name="Text Box 10"/>
          <p:cNvSpPr txBox="1">
            <a:spLocks noChangeArrowheads="1"/>
          </p:cNvSpPr>
          <p:nvPr/>
        </p:nvSpPr>
        <p:spPr bwMode="auto">
          <a:xfrm>
            <a:off x="2801938" y="5940425"/>
            <a:ext cx="814387" cy="336550"/>
          </a:xfrm>
          <a:prstGeom prst="rect">
            <a:avLst/>
          </a:prstGeom>
          <a:noFill/>
          <a:ln w="9525">
            <a:noFill/>
            <a:miter lim="800000"/>
            <a:headEnd/>
            <a:tailEnd/>
          </a:ln>
        </p:spPr>
        <p:txBody>
          <a:bodyPr wrap="none">
            <a:spAutoFit/>
          </a:bodyPr>
          <a:lstStyle/>
          <a:p>
            <a:r>
              <a:rPr lang="en-CA" sz="1600">
                <a:latin typeface="Arial" charset="0"/>
              </a:rPr>
              <a:t>CHAIN</a:t>
            </a:r>
            <a:endParaRPr lang="en-US" sz="1600">
              <a:latin typeface="Arial" charset="0"/>
            </a:endParaRPr>
          </a:p>
        </p:txBody>
      </p:sp>
      <p:sp>
        <p:nvSpPr>
          <p:cNvPr id="28680" name="Text Box 4"/>
          <p:cNvSpPr txBox="1">
            <a:spLocks noChangeArrowheads="1"/>
          </p:cNvSpPr>
          <p:nvPr/>
        </p:nvSpPr>
        <p:spPr bwMode="auto">
          <a:xfrm>
            <a:off x="6294438" y="3435350"/>
            <a:ext cx="2616200" cy="1616075"/>
          </a:xfrm>
          <a:prstGeom prst="rect">
            <a:avLst/>
          </a:prstGeom>
          <a:noFill/>
          <a:ln w="12700">
            <a:noFill/>
            <a:miter lim="800000"/>
            <a:headEnd type="none" w="sm" len="sm"/>
            <a:tailEnd type="none" w="sm" len="sm"/>
          </a:ln>
        </p:spPr>
        <p:txBody>
          <a:bodyPr>
            <a:spAutoFit/>
          </a:bodyPr>
          <a:lstStyle/>
          <a:p>
            <a:pPr algn="r">
              <a:spcAft>
                <a:spcPts val="1800"/>
              </a:spcAft>
            </a:pPr>
            <a:r>
              <a:rPr lang="en-US" sz="1400" b="1">
                <a:latin typeface="Arial" charset="0"/>
              </a:rPr>
              <a:t>         </a:t>
            </a:r>
            <a:r>
              <a:rPr lang="en-US" sz="1400">
                <a:solidFill>
                  <a:srgbClr val="0000FF"/>
                </a:solidFill>
                <a:latin typeface="Arial" charset="0"/>
              </a:rPr>
              <a:t>A GPS satellite occulted                by Earth’s atmosphere and                           refracting the L-band waves</a:t>
            </a:r>
          </a:p>
          <a:p>
            <a:pPr algn="r"/>
            <a:r>
              <a:rPr lang="en-US" sz="1400">
                <a:solidFill>
                  <a:srgbClr val="0000FF"/>
                </a:solidFill>
                <a:latin typeface="Arial" charset="0"/>
              </a:rPr>
              <a:t>Plasma density distribution in dispersive medium affects wave phase and amplitude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Slide Number Placeholder 3"/>
          <p:cNvSpPr>
            <a:spLocks noGrp="1"/>
          </p:cNvSpPr>
          <p:nvPr>
            <p:ph type="sldNum" sz="quarter" idx="4294967295"/>
          </p:nvPr>
        </p:nvSpPr>
        <p:spPr>
          <a:xfrm>
            <a:off x="6553200" y="6248400"/>
            <a:ext cx="1905000" cy="457200"/>
          </a:xfrm>
          <a:prstGeom prst="rect">
            <a:avLst/>
          </a:prstGeom>
        </p:spPr>
        <p:txBody>
          <a:bodyPr/>
          <a:lstStyle/>
          <a:p>
            <a:fld id="{BA8A0C89-2A83-485E-8359-C1EE7B24D7F7}" type="slidenum">
              <a:rPr lang="en-US"/>
              <a:pPr/>
              <a:t>8</a:t>
            </a:fld>
            <a:endParaRPr lang="en-US"/>
          </a:p>
        </p:txBody>
      </p:sp>
      <p:pic>
        <p:nvPicPr>
          <p:cNvPr id="390146" name="Picture 2"/>
          <p:cNvPicPr>
            <a:picLocks noChangeAspect="1" noChangeArrowheads="1"/>
          </p:cNvPicPr>
          <p:nvPr/>
        </p:nvPicPr>
        <p:blipFill>
          <a:blip r:embed="rId3" cstate="print"/>
          <a:srcRect/>
          <a:stretch>
            <a:fillRect/>
          </a:stretch>
        </p:blipFill>
        <p:spPr bwMode="auto">
          <a:xfrm>
            <a:off x="3378200" y="5087938"/>
            <a:ext cx="2600325" cy="1617662"/>
          </a:xfrm>
          <a:prstGeom prst="rect">
            <a:avLst/>
          </a:prstGeom>
          <a:noFill/>
          <a:ln w="9525">
            <a:noFill/>
            <a:miter lim="800000"/>
            <a:headEnd/>
            <a:tailEnd/>
          </a:ln>
          <a:effectLst/>
        </p:spPr>
      </p:pic>
      <p:pic>
        <p:nvPicPr>
          <p:cNvPr id="390147" name="Picture 3"/>
          <p:cNvPicPr>
            <a:picLocks noChangeAspect="1" noChangeArrowheads="1"/>
          </p:cNvPicPr>
          <p:nvPr/>
        </p:nvPicPr>
        <p:blipFill>
          <a:blip r:embed="rId4" cstate="print"/>
          <a:srcRect/>
          <a:stretch>
            <a:fillRect/>
          </a:stretch>
        </p:blipFill>
        <p:spPr bwMode="auto">
          <a:xfrm>
            <a:off x="6021388" y="5046663"/>
            <a:ext cx="2600325" cy="1617662"/>
          </a:xfrm>
          <a:prstGeom prst="rect">
            <a:avLst/>
          </a:prstGeom>
          <a:noFill/>
          <a:ln w="9525">
            <a:noFill/>
            <a:miter lim="800000"/>
            <a:headEnd/>
            <a:tailEnd/>
          </a:ln>
          <a:effectLst/>
        </p:spPr>
      </p:pic>
      <p:pic>
        <p:nvPicPr>
          <p:cNvPr id="390148" name="Picture 4"/>
          <p:cNvPicPr>
            <a:picLocks noChangeAspect="1" noChangeArrowheads="1"/>
          </p:cNvPicPr>
          <p:nvPr/>
        </p:nvPicPr>
        <p:blipFill>
          <a:blip r:embed="rId5" cstate="print"/>
          <a:srcRect/>
          <a:stretch>
            <a:fillRect/>
          </a:stretch>
        </p:blipFill>
        <p:spPr bwMode="auto">
          <a:xfrm>
            <a:off x="731838" y="5059363"/>
            <a:ext cx="2600325" cy="1616075"/>
          </a:xfrm>
          <a:prstGeom prst="rect">
            <a:avLst/>
          </a:prstGeom>
          <a:noFill/>
          <a:ln w="9525">
            <a:noFill/>
            <a:miter lim="800000"/>
            <a:headEnd/>
            <a:tailEnd/>
          </a:ln>
          <a:effectLst/>
        </p:spPr>
      </p:pic>
      <p:sp>
        <p:nvSpPr>
          <p:cNvPr id="390149" name="Rectangle 5"/>
          <p:cNvSpPr>
            <a:spLocks noChangeArrowheads="1"/>
          </p:cNvSpPr>
          <p:nvPr/>
        </p:nvSpPr>
        <p:spPr bwMode="auto">
          <a:xfrm rot="16200000">
            <a:off x="-138112" y="5578475"/>
            <a:ext cx="1617662" cy="274638"/>
          </a:xfrm>
          <a:prstGeom prst="rect">
            <a:avLst/>
          </a:prstGeom>
          <a:noFill/>
          <a:ln w="9525">
            <a:noFill/>
            <a:miter lim="800000"/>
            <a:headEnd/>
            <a:tailEnd/>
          </a:ln>
          <a:effectLst/>
        </p:spPr>
        <p:txBody>
          <a:bodyPr lIns="92075" tIns="46038" rIns="92075" bIns="46038">
            <a:spAutoFit/>
          </a:bodyPr>
          <a:lstStyle/>
          <a:p>
            <a:pPr eaLnBrk="1" hangingPunct="1">
              <a:spcBef>
                <a:spcPct val="50000"/>
              </a:spcBef>
            </a:pPr>
            <a:r>
              <a:rPr lang="en-US" sz="1200">
                <a:latin typeface="Arial" charset="0"/>
              </a:rPr>
              <a:t>Amplitude (dB)</a:t>
            </a:r>
          </a:p>
        </p:txBody>
      </p:sp>
      <p:sp>
        <p:nvSpPr>
          <p:cNvPr id="390150" name="Rectangle 6"/>
          <p:cNvSpPr>
            <a:spLocks noChangeArrowheads="1"/>
          </p:cNvSpPr>
          <p:nvPr/>
        </p:nvSpPr>
        <p:spPr bwMode="auto">
          <a:xfrm>
            <a:off x="990600" y="5087938"/>
            <a:ext cx="622300" cy="304800"/>
          </a:xfrm>
          <a:prstGeom prst="rect">
            <a:avLst/>
          </a:prstGeom>
          <a:noFill/>
          <a:ln w="9525">
            <a:noFill/>
            <a:miter lim="800000"/>
            <a:headEnd/>
            <a:tailEnd/>
          </a:ln>
          <a:effectLst/>
        </p:spPr>
        <p:txBody>
          <a:bodyPr lIns="92075" tIns="46038" rIns="92075" bIns="46038">
            <a:spAutoFit/>
          </a:bodyPr>
          <a:lstStyle/>
          <a:p>
            <a:pPr eaLnBrk="1" hangingPunct="1">
              <a:spcBef>
                <a:spcPct val="50000"/>
              </a:spcBef>
            </a:pPr>
            <a:r>
              <a:rPr lang="en-US" sz="1400" b="1">
                <a:solidFill>
                  <a:schemeClr val="accent2"/>
                </a:solidFill>
                <a:latin typeface="Arial" charset="0"/>
              </a:rPr>
              <a:t>VHF</a:t>
            </a:r>
          </a:p>
        </p:txBody>
      </p:sp>
      <p:sp>
        <p:nvSpPr>
          <p:cNvPr id="390151" name="Rectangle 7"/>
          <p:cNvSpPr>
            <a:spLocks noChangeArrowheads="1"/>
          </p:cNvSpPr>
          <p:nvPr/>
        </p:nvSpPr>
        <p:spPr bwMode="auto">
          <a:xfrm>
            <a:off x="3559175" y="5087938"/>
            <a:ext cx="784225" cy="304800"/>
          </a:xfrm>
          <a:prstGeom prst="rect">
            <a:avLst/>
          </a:prstGeom>
          <a:noFill/>
          <a:ln w="9525">
            <a:noFill/>
            <a:miter lim="800000"/>
            <a:headEnd/>
            <a:tailEnd/>
          </a:ln>
          <a:effectLst/>
        </p:spPr>
        <p:txBody>
          <a:bodyPr lIns="92075" tIns="46038" rIns="92075" bIns="46038">
            <a:spAutoFit/>
          </a:bodyPr>
          <a:lstStyle/>
          <a:p>
            <a:pPr eaLnBrk="1" hangingPunct="1">
              <a:spcBef>
                <a:spcPct val="50000"/>
              </a:spcBef>
            </a:pPr>
            <a:r>
              <a:rPr lang="en-US" sz="1400" b="1">
                <a:solidFill>
                  <a:schemeClr val="accent2"/>
                </a:solidFill>
                <a:latin typeface="Arial" charset="0"/>
              </a:rPr>
              <a:t>UHF</a:t>
            </a:r>
          </a:p>
        </p:txBody>
      </p:sp>
      <p:sp>
        <p:nvSpPr>
          <p:cNvPr id="390152" name="Text Box 8"/>
          <p:cNvSpPr txBox="1">
            <a:spLocks noChangeArrowheads="1"/>
          </p:cNvSpPr>
          <p:nvPr/>
        </p:nvSpPr>
        <p:spPr bwMode="auto">
          <a:xfrm>
            <a:off x="981075" y="6299200"/>
            <a:ext cx="1022350" cy="228600"/>
          </a:xfrm>
          <a:prstGeom prst="rect">
            <a:avLst/>
          </a:prstGeom>
          <a:noFill/>
          <a:ln w="9525">
            <a:noFill/>
            <a:miter lim="800000"/>
            <a:headEnd/>
            <a:tailEnd/>
          </a:ln>
          <a:effectLst/>
        </p:spPr>
        <p:txBody>
          <a:bodyPr>
            <a:spAutoFit/>
          </a:bodyPr>
          <a:lstStyle/>
          <a:p>
            <a:pPr eaLnBrk="1" hangingPunct="1">
              <a:spcBef>
                <a:spcPct val="50000"/>
              </a:spcBef>
            </a:pPr>
            <a:r>
              <a:rPr lang="en-US" sz="900">
                <a:latin typeface="Arial" charset="0"/>
              </a:rPr>
              <a:t>-30 dB</a:t>
            </a:r>
          </a:p>
        </p:txBody>
      </p:sp>
      <p:sp>
        <p:nvSpPr>
          <p:cNvPr id="390153" name="Text Box 9"/>
          <p:cNvSpPr txBox="1">
            <a:spLocks noChangeArrowheads="1"/>
          </p:cNvSpPr>
          <p:nvPr/>
        </p:nvSpPr>
        <p:spPr bwMode="auto">
          <a:xfrm>
            <a:off x="3587750" y="5872163"/>
            <a:ext cx="1022350" cy="230187"/>
          </a:xfrm>
          <a:prstGeom prst="rect">
            <a:avLst/>
          </a:prstGeom>
          <a:noFill/>
          <a:ln w="9525">
            <a:noFill/>
            <a:miter lim="800000"/>
            <a:headEnd/>
            <a:tailEnd/>
          </a:ln>
          <a:effectLst/>
        </p:spPr>
        <p:txBody>
          <a:bodyPr>
            <a:spAutoFit/>
          </a:bodyPr>
          <a:lstStyle/>
          <a:p>
            <a:pPr eaLnBrk="1" hangingPunct="1">
              <a:spcBef>
                <a:spcPct val="50000"/>
              </a:spcBef>
            </a:pPr>
            <a:r>
              <a:rPr lang="en-US" sz="900">
                <a:latin typeface="Arial" charset="0"/>
              </a:rPr>
              <a:t>-10 dB</a:t>
            </a:r>
          </a:p>
        </p:txBody>
      </p:sp>
      <p:sp>
        <p:nvSpPr>
          <p:cNvPr id="390154" name="Text Box 10"/>
          <p:cNvSpPr txBox="1">
            <a:spLocks noChangeArrowheads="1"/>
          </p:cNvSpPr>
          <p:nvPr/>
        </p:nvSpPr>
        <p:spPr bwMode="auto">
          <a:xfrm>
            <a:off x="6183313" y="5868988"/>
            <a:ext cx="1023937" cy="228600"/>
          </a:xfrm>
          <a:prstGeom prst="rect">
            <a:avLst/>
          </a:prstGeom>
          <a:noFill/>
          <a:ln w="9525">
            <a:noFill/>
            <a:miter lim="800000"/>
            <a:headEnd/>
            <a:tailEnd/>
          </a:ln>
          <a:effectLst/>
        </p:spPr>
        <p:txBody>
          <a:bodyPr>
            <a:spAutoFit/>
          </a:bodyPr>
          <a:lstStyle/>
          <a:p>
            <a:pPr eaLnBrk="1" hangingPunct="1">
              <a:spcBef>
                <a:spcPct val="50000"/>
              </a:spcBef>
            </a:pPr>
            <a:r>
              <a:rPr lang="en-US" sz="900">
                <a:latin typeface="Arial" charset="0"/>
              </a:rPr>
              <a:t>-1 dB</a:t>
            </a:r>
          </a:p>
        </p:txBody>
      </p:sp>
      <p:sp>
        <p:nvSpPr>
          <p:cNvPr id="390155" name="Rectangle 11"/>
          <p:cNvSpPr>
            <a:spLocks noChangeArrowheads="1"/>
          </p:cNvSpPr>
          <p:nvPr/>
        </p:nvSpPr>
        <p:spPr bwMode="auto">
          <a:xfrm>
            <a:off x="2384425" y="5835650"/>
            <a:ext cx="1017588" cy="365125"/>
          </a:xfrm>
          <a:prstGeom prst="rect">
            <a:avLst/>
          </a:prstGeom>
          <a:noFill/>
          <a:ln w="9525">
            <a:noFill/>
            <a:miter lim="800000"/>
            <a:headEnd/>
            <a:tailEnd/>
          </a:ln>
          <a:effectLst/>
        </p:spPr>
        <p:txBody>
          <a:bodyPr lIns="92075" tIns="46038" rIns="92075" bIns="46038">
            <a:spAutoFit/>
          </a:bodyPr>
          <a:lstStyle/>
          <a:p>
            <a:pPr algn="ctr" eaLnBrk="1" hangingPunct="1">
              <a:spcBef>
                <a:spcPct val="50000"/>
              </a:spcBef>
            </a:pPr>
            <a:r>
              <a:rPr lang="en-US" sz="900" b="1">
                <a:latin typeface="Arial" charset="0"/>
              </a:rPr>
              <a:t>Signal Dropouts</a:t>
            </a:r>
          </a:p>
        </p:txBody>
      </p:sp>
      <p:sp>
        <p:nvSpPr>
          <p:cNvPr id="390156" name="Rectangle 12"/>
          <p:cNvSpPr>
            <a:spLocks noChangeArrowheads="1"/>
          </p:cNvSpPr>
          <p:nvPr/>
        </p:nvSpPr>
        <p:spPr bwMode="auto">
          <a:xfrm>
            <a:off x="6197600" y="5087938"/>
            <a:ext cx="1041400" cy="304800"/>
          </a:xfrm>
          <a:prstGeom prst="rect">
            <a:avLst/>
          </a:prstGeom>
          <a:noFill/>
          <a:ln w="9525">
            <a:noFill/>
            <a:miter lim="800000"/>
            <a:headEnd/>
            <a:tailEnd/>
          </a:ln>
          <a:effectLst/>
        </p:spPr>
        <p:txBody>
          <a:bodyPr lIns="92075" tIns="46038" rIns="92075" bIns="46038">
            <a:spAutoFit/>
          </a:bodyPr>
          <a:lstStyle/>
          <a:p>
            <a:pPr eaLnBrk="1" hangingPunct="1">
              <a:spcBef>
                <a:spcPct val="50000"/>
              </a:spcBef>
            </a:pPr>
            <a:r>
              <a:rPr lang="en-US" sz="1400" b="1">
                <a:solidFill>
                  <a:schemeClr val="accent2"/>
                </a:solidFill>
                <a:latin typeface="Arial" charset="0"/>
              </a:rPr>
              <a:t>L-Band</a:t>
            </a:r>
          </a:p>
        </p:txBody>
      </p:sp>
      <p:sp>
        <p:nvSpPr>
          <p:cNvPr id="390157" name="Rectangle 13"/>
          <p:cNvSpPr>
            <a:spLocks noChangeArrowheads="1"/>
          </p:cNvSpPr>
          <p:nvPr/>
        </p:nvSpPr>
        <p:spPr bwMode="auto">
          <a:xfrm>
            <a:off x="152400" y="304800"/>
            <a:ext cx="2590800" cy="1447800"/>
          </a:xfrm>
          <a:prstGeom prst="rect">
            <a:avLst/>
          </a:prstGeom>
          <a:noFill/>
          <a:ln w="9525">
            <a:noFill/>
            <a:miter lim="800000"/>
            <a:headEnd/>
            <a:tailEnd/>
          </a:ln>
          <a:effectLst/>
        </p:spPr>
        <p:txBody>
          <a:bodyPr anchor="ctr"/>
          <a:lstStyle/>
          <a:p>
            <a:pPr algn="ctr"/>
            <a:r>
              <a:rPr lang="en-US">
                <a:solidFill>
                  <a:schemeClr val="accent2"/>
                </a:solidFill>
              </a:rPr>
              <a:t>Scintillation Measurements for HAARP Operation</a:t>
            </a:r>
            <a:endParaRPr lang="en-US" sz="3600">
              <a:solidFill>
                <a:schemeClr val="tx2"/>
              </a:solidFill>
            </a:endParaRPr>
          </a:p>
        </p:txBody>
      </p:sp>
      <p:sp>
        <p:nvSpPr>
          <p:cNvPr id="390158" name="AutoShape 14"/>
          <p:cNvSpPr>
            <a:spLocks noChangeArrowheads="1"/>
          </p:cNvSpPr>
          <p:nvPr/>
        </p:nvSpPr>
        <p:spPr bwMode="auto">
          <a:xfrm flipH="1">
            <a:off x="2732088" y="306388"/>
            <a:ext cx="3049587" cy="1752600"/>
          </a:xfrm>
          <a:prstGeom prst="parallelogram">
            <a:avLst>
              <a:gd name="adj" fmla="val 66661"/>
            </a:avLst>
          </a:prstGeom>
          <a:solidFill>
            <a:srgbClr val="FF3300"/>
          </a:solidFill>
          <a:ln w="9525">
            <a:noFill/>
            <a:miter lim="800000"/>
            <a:headEnd/>
            <a:tailEnd/>
          </a:ln>
          <a:effectLst/>
        </p:spPr>
        <p:txBody>
          <a:bodyPr wrap="none" anchor="ctr"/>
          <a:lstStyle/>
          <a:p>
            <a:endParaRPr lang="en-US"/>
          </a:p>
        </p:txBody>
      </p:sp>
      <p:sp>
        <p:nvSpPr>
          <p:cNvPr id="390159" name="AutoShape 15"/>
          <p:cNvSpPr>
            <a:spLocks noChangeArrowheads="1"/>
          </p:cNvSpPr>
          <p:nvPr/>
        </p:nvSpPr>
        <p:spPr bwMode="auto">
          <a:xfrm flipV="1">
            <a:off x="3962400" y="2058988"/>
            <a:ext cx="1830388" cy="2908300"/>
          </a:xfrm>
          <a:prstGeom prst="triangle">
            <a:avLst>
              <a:gd name="adj" fmla="val 50000"/>
            </a:avLst>
          </a:prstGeom>
          <a:solidFill>
            <a:schemeClr val="hlink"/>
          </a:solidFill>
          <a:ln w="9525">
            <a:solidFill>
              <a:schemeClr val="tx1"/>
            </a:solidFill>
            <a:miter lim="800000"/>
            <a:headEnd/>
            <a:tailEnd/>
          </a:ln>
          <a:effectLst/>
        </p:spPr>
        <p:txBody>
          <a:bodyPr wrap="none" anchor="ctr"/>
          <a:lstStyle/>
          <a:p>
            <a:endParaRPr lang="en-US"/>
          </a:p>
        </p:txBody>
      </p:sp>
      <p:sp>
        <p:nvSpPr>
          <p:cNvPr id="390160" name="Line 16"/>
          <p:cNvSpPr>
            <a:spLocks noChangeShapeType="1"/>
          </p:cNvSpPr>
          <p:nvPr/>
        </p:nvSpPr>
        <p:spPr bwMode="auto">
          <a:xfrm>
            <a:off x="1554163" y="4964113"/>
            <a:ext cx="6915150" cy="0"/>
          </a:xfrm>
          <a:prstGeom prst="line">
            <a:avLst/>
          </a:prstGeom>
          <a:noFill/>
          <a:ln w="38100">
            <a:solidFill>
              <a:schemeClr val="tx1"/>
            </a:solidFill>
            <a:round/>
            <a:headEnd/>
            <a:tailEnd/>
          </a:ln>
          <a:effectLst/>
        </p:spPr>
        <p:txBody>
          <a:bodyPr wrap="none" anchor="ctr"/>
          <a:lstStyle/>
          <a:p>
            <a:endParaRPr lang="en-US"/>
          </a:p>
        </p:txBody>
      </p:sp>
      <p:sp>
        <p:nvSpPr>
          <p:cNvPr id="390161" name="AutoShape 17"/>
          <p:cNvSpPr>
            <a:spLocks noChangeArrowheads="1"/>
          </p:cNvSpPr>
          <p:nvPr/>
        </p:nvSpPr>
        <p:spPr bwMode="auto">
          <a:xfrm flipV="1">
            <a:off x="4194175" y="2032000"/>
            <a:ext cx="1368425" cy="2947988"/>
          </a:xfrm>
          <a:prstGeom prst="triangle">
            <a:avLst>
              <a:gd name="adj" fmla="val 50000"/>
            </a:avLst>
          </a:prstGeom>
          <a:solidFill>
            <a:schemeClr val="hlink"/>
          </a:solidFill>
          <a:ln w="9525">
            <a:solidFill>
              <a:schemeClr val="tx1"/>
            </a:solidFill>
            <a:miter lim="800000"/>
            <a:headEnd/>
            <a:tailEnd/>
          </a:ln>
          <a:effectLst/>
        </p:spPr>
        <p:txBody>
          <a:bodyPr wrap="none" anchor="ctr"/>
          <a:lstStyle/>
          <a:p>
            <a:endParaRPr lang="en-US"/>
          </a:p>
        </p:txBody>
      </p:sp>
      <p:sp>
        <p:nvSpPr>
          <p:cNvPr id="390162" name="Oval 18"/>
          <p:cNvSpPr>
            <a:spLocks noChangeArrowheads="1"/>
          </p:cNvSpPr>
          <p:nvPr/>
        </p:nvSpPr>
        <p:spPr bwMode="auto">
          <a:xfrm>
            <a:off x="4219575" y="1873250"/>
            <a:ext cx="1325563" cy="381000"/>
          </a:xfrm>
          <a:prstGeom prst="ellipse">
            <a:avLst/>
          </a:prstGeom>
          <a:solidFill>
            <a:srgbClr val="FF9966"/>
          </a:solidFill>
          <a:ln w="9525">
            <a:solidFill>
              <a:schemeClr val="tx1"/>
            </a:solidFill>
            <a:round/>
            <a:headEnd/>
            <a:tailEnd/>
          </a:ln>
          <a:effectLst/>
        </p:spPr>
        <p:txBody>
          <a:bodyPr wrap="none" anchor="ctr"/>
          <a:lstStyle/>
          <a:p>
            <a:endParaRPr lang="en-US"/>
          </a:p>
        </p:txBody>
      </p:sp>
      <p:sp>
        <p:nvSpPr>
          <p:cNvPr id="390163" name="Oval 19"/>
          <p:cNvSpPr>
            <a:spLocks noChangeArrowheads="1"/>
          </p:cNvSpPr>
          <p:nvPr/>
        </p:nvSpPr>
        <p:spPr bwMode="auto">
          <a:xfrm>
            <a:off x="4327525" y="2384425"/>
            <a:ext cx="1111250" cy="361950"/>
          </a:xfrm>
          <a:prstGeom prst="ellipse">
            <a:avLst/>
          </a:prstGeom>
          <a:solidFill>
            <a:srgbClr val="FF9966"/>
          </a:solidFill>
          <a:ln w="9525">
            <a:solidFill>
              <a:schemeClr val="tx1"/>
            </a:solidFill>
            <a:round/>
            <a:headEnd/>
            <a:tailEnd/>
          </a:ln>
          <a:effectLst/>
        </p:spPr>
        <p:txBody>
          <a:bodyPr wrap="none" anchor="ctr"/>
          <a:lstStyle/>
          <a:p>
            <a:endParaRPr lang="en-US"/>
          </a:p>
        </p:txBody>
      </p:sp>
      <p:sp>
        <p:nvSpPr>
          <p:cNvPr id="390164" name="Line 20"/>
          <p:cNvSpPr>
            <a:spLocks noChangeAspect="1" noChangeShapeType="1"/>
          </p:cNvSpPr>
          <p:nvPr/>
        </p:nvSpPr>
        <p:spPr bwMode="auto">
          <a:xfrm>
            <a:off x="2257425" y="2324100"/>
            <a:ext cx="5673725" cy="1588"/>
          </a:xfrm>
          <a:prstGeom prst="line">
            <a:avLst/>
          </a:prstGeom>
          <a:noFill/>
          <a:ln w="9525">
            <a:solidFill>
              <a:schemeClr val="tx1"/>
            </a:solidFill>
            <a:prstDash val="sysDot"/>
            <a:round/>
            <a:headEnd/>
            <a:tailEnd/>
          </a:ln>
          <a:effectLst/>
        </p:spPr>
        <p:txBody>
          <a:bodyPr wrap="none" anchor="ctr"/>
          <a:lstStyle/>
          <a:p>
            <a:endParaRPr lang="en-US"/>
          </a:p>
        </p:txBody>
      </p:sp>
      <p:sp>
        <p:nvSpPr>
          <p:cNvPr id="390165" name="Line 21"/>
          <p:cNvSpPr>
            <a:spLocks noChangeShapeType="1"/>
          </p:cNvSpPr>
          <p:nvPr/>
        </p:nvSpPr>
        <p:spPr bwMode="auto">
          <a:xfrm>
            <a:off x="2728913" y="304800"/>
            <a:ext cx="4727575" cy="0"/>
          </a:xfrm>
          <a:prstGeom prst="line">
            <a:avLst/>
          </a:prstGeom>
          <a:noFill/>
          <a:ln w="28575">
            <a:solidFill>
              <a:schemeClr val="tx1"/>
            </a:solidFill>
            <a:prstDash val="dash"/>
            <a:round/>
            <a:headEnd/>
            <a:tailEnd type="triangle" w="med" len="med"/>
          </a:ln>
          <a:effectLst/>
        </p:spPr>
        <p:txBody>
          <a:bodyPr wrap="none" anchor="ctr"/>
          <a:lstStyle/>
          <a:p>
            <a:endParaRPr lang="en-US"/>
          </a:p>
        </p:txBody>
      </p:sp>
      <p:sp>
        <p:nvSpPr>
          <p:cNvPr id="390166" name="Line 22"/>
          <p:cNvSpPr>
            <a:spLocks noChangeShapeType="1"/>
          </p:cNvSpPr>
          <p:nvPr/>
        </p:nvSpPr>
        <p:spPr bwMode="auto">
          <a:xfrm flipH="1">
            <a:off x="4046538" y="3443288"/>
            <a:ext cx="120650" cy="120650"/>
          </a:xfrm>
          <a:prstGeom prst="line">
            <a:avLst/>
          </a:prstGeom>
          <a:noFill/>
          <a:ln w="9525">
            <a:solidFill>
              <a:schemeClr val="tx1"/>
            </a:solidFill>
            <a:round/>
            <a:headEnd/>
            <a:tailEnd/>
          </a:ln>
          <a:effectLst/>
        </p:spPr>
        <p:txBody>
          <a:bodyPr wrap="none" anchor="ctr"/>
          <a:lstStyle/>
          <a:p>
            <a:endParaRPr lang="en-US"/>
          </a:p>
        </p:txBody>
      </p:sp>
      <p:sp>
        <p:nvSpPr>
          <p:cNvPr id="390167" name="Line 23"/>
          <p:cNvSpPr>
            <a:spLocks noChangeShapeType="1"/>
          </p:cNvSpPr>
          <p:nvPr/>
        </p:nvSpPr>
        <p:spPr bwMode="auto">
          <a:xfrm flipH="1">
            <a:off x="4159250" y="3460750"/>
            <a:ext cx="7938" cy="158750"/>
          </a:xfrm>
          <a:prstGeom prst="line">
            <a:avLst/>
          </a:prstGeom>
          <a:noFill/>
          <a:ln w="9525">
            <a:solidFill>
              <a:schemeClr val="tx1"/>
            </a:solidFill>
            <a:round/>
            <a:headEnd/>
            <a:tailEnd/>
          </a:ln>
          <a:effectLst/>
        </p:spPr>
        <p:txBody>
          <a:bodyPr wrap="none" anchor="ctr"/>
          <a:lstStyle/>
          <a:p>
            <a:endParaRPr lang="en-US"/>
          </a:p>
        </p:txBody>
      </p:sp>
      <p:sp>
        <p:nvSpPr>
          <p:cNvPr id="390168" name="Line 24"/>
          <p:cNvSpPr>
            <a:spLocks noChangeShapeType="1"/>
          </p:cNvSpPr>
          <p:nvPr/>
        </p:nvSpPr>
        <p:spPr bwMode="auto">
          <a:xfrm>
            <a:off x="2368550" y="2357438"/>
            <a:ext cx="0" cy="2614612"/>
          </a:xfrm>
          <a:prstGeom prst="line">
            <a:avLst/>
          </a:prstGeom>
          <a:noFill/>
          <a:ln w="9525">
            <a:solidFill>
              <a:schemeClr val="tx1"/>
            </a:solidFill>
            <a:round/>
            <a:headEnd type="triangle" w="med" len="med"/>
            <a:tailEnd type="triangle" w="med" len="med"/>
          </a:ln>
          <a:effectLst/>
        </p:spPr>
        <p:txBody>
          <a:bodyPr wrap="none" anchor="ctr"/>
          <a:lstStyle/>
          <a:p>
            <a:endParaRPr lang="en-US"/>
          </a:p>
        </p:txBody>
      </p:sp>
      <p:sp>
        <p:nvSpPr>
          <p:cNvPr id="390169" name="Text Box 25"/>
          <p:cNvSpPr txBox="1">
            <a:spLocks noChangeArrowheads="1"/>
          </p:cNvSpPr>
          <p:nvPr/>
        </p:nvSpPr>
        <p:spPr bwMode="auto">
          <a:xfrm>
            <a:off x="1498600" y="3332163"/>
            <a:ext cx="1631950" cy="366712"/>
          </a:xfrm>
          <a:prstGeom prst="rect">
            <a:avLst/>
          </a:prstGeom>
          <a:noFill/>
          <a:ln w="9525">
            <a:noFill/>
            <a:miter lim="800000"/>
            <a:headEnd/>
            <a:tailEnd/>
          </a:ln>
          <a:effectLst/>
        </p:spPr>
        <p:txBody>
          <a:bodyPr wrap="none">
            <a:spAutoFit/>
          </a:bodyPr>
          <a:lstStyle/>
          <a:p>
            <a:r>
              <a:rPr lang="en-US" sz="1800">
                <a:latin typeface="Arial" charset="0"/>
              </a:rPr>
              <a:t>250 to 350 km</a:t>
            </a:r>
            <a:endParaRPr lang="en-US">
              <a:latin typeface="Arial" charset="0"/>
            </a:endParaRPr>
          </a:p>
        </p:txBody>
      </p:sp>
      <p:sp>
        <p:nvSpPr>
          <p:cNvPr id="390170" name="Text Box 26"/>
          <p:cNvSpPr txBox="1">
            <a:spLocks noChangeArrowheads="1"/>
          </p:cNvSpPr>
          <p:nvPr/>
        </p:nvSpPr>
        <p:spPr bwMode="auto">
          <a:xfrm>
            <a:off x="2986088" y="2378075"/>
            <a:ext cx="1003300" cy="366713"/>
          </a:xfrm>
          <a:prstGeom prst="rect">
            <a:avLst/>
          </a:prstGeom>
          <a:noFill/>
          <a:ln w="9525">
            <a:noFill/>
            <a:miter lim="800000"/>
            <a:headEnd/>
            <a:tailEnd/>
          </a:ln>
          <a:effectLst/>
        </p:spPr>
        <p:txBody>
          <a:bodyPr wrap="none">
            <a:spAutoFit/>
          </a:bodyPr>
          <a:lstStyle/>
          <a:p>
            <a:r>
              <a:rPr lang="en-US" sz="1800">
                <a:latin typeface="Arial" charset="0"/>
              </a:rPr>
              <a:t>~ 10 km</a:t>
            </a:r>
            <a:endParaRPr lang="en-US">
              <a:latin typeface="Arial" charset="0"/>
            </a:endParaRPr>
          </a:p>
        </p:txBody>
      </p:sp>
      <p:sp>
        <p:nvSpPr>
          <p:cNvPr id="390171" name="Line 27"/>
          <p:cNvSpPr>
            <a:spLocks noChangeShapeType="1"/>
          </p:cNvSpPr>
          <p:nvPr/>
        </p:nvSpPr>
        <p:spPr bwMode="auto">
          <a:xfrm>
            <a:off x="4032250" y="2170113"/>
            <a:ext cx="0" cy="407987"/>
          </a:xfrm>
          <a:prstGeom prst="line">
            <a:avLst/>
          </a:prstGeom>
          <a:noFill/>
          <a:ln w="9525">
            <a:solidFill>
              <a:schemeClr val="tx1"/>
            </a:solidFill>
            <a:round/>
            <a:headEnd type="triangle" w="med" len="med"/>
            <a:tailEnd type="triangle" w="med" len="med"/>
          </a:ln>
          <a:effectLst/>
        </p:spPr>
        <p:txBody>
          <a:bodyPr wrap="none" anchor="ctr"/>
          <a:lstStyle/>
          <a:p>
            <a:endParaRPr lang="en-US"/>
          </a:p>
        </p:txBody>
      </p:sp>
      <p:sp>
        <p:nvSpPr>
          <p:cNvPr id="390172" name="Line 28"/>
          <p:cNvSpPr>
            <a:spLocks noChangeAspect="1" noChangeShapeType="1"/>
          </p:cNvSpPr>
          <p:nvPr/>
        </p:nvSpPr>
        <p:spPr bwMode="auto">
          <a:xfrm>
            <a:off x="2747963" y="303213"/>
            <a:ext cx="3052762" cy="4670425"/>
          </a:xfrm>
          <a:prstGeom prst="line">
            <a:avLst/>
          </a:prstGeom>
          <a:noFill/>
          <a:ln w="9525">
            <a:solidFill>
              <a:schemeClr val="accent2"/>
            </a:solidFill>
            <a:round/>
            <a:headEnd/>
            <a:tailEnd/>
          </a:ln>
          <a:effectLst/>
        </p:spPr>
        <p:txBody>
          <a:bodyPr wrap="none" anchor="ctr"/>
          <a:lstStyle/>
          <a:p>
            <a:endParaRPr lang="en-US"/>
          </a:p>
        </p:txBody>
      </p:sp>
      <p:sp>
        <p:nvSpPr>
          <p:cNvPr id="390173" name="Line 29"/>
          <p:cNvSpPr>
            <a:spLocks noChangeShapeType="1"/>
          </p:cNvSpPr>
          <p:nvPr/>
        </p:nvSpPr>
        <p:spPr bwMode="auto">
          <a:xfrm flipH="1" flipV="1">
            <a:off x="4184650" y="2730500"/>
            <a:ext cx="1335088" cy="15875"/>
          </a:xfrm>
          <a:prstGeom prst="line">
            <a:avLst/>
          </a:prstGeom>
          <a:noFill/>
          <a:ln w="9525">
            <a:solidFill>
              <a:schemeClr val="tx1"/>
            </a:solidFill>
            <a:round/>
            <a:headEnd type="triangle" w="med" len="med"/>
            <a:tailEnd type="triangle" w="med" len="med"/>
          </a:ln>
          <a:effectLst/>
        </p:spPr>
        <p:txBody>
          <a:bodyPr wrap="none" anchor="ctr"/>
          <a:lstStyle/>
          <a:p>
            <a:endParaRPr lang="en-US"/>
          </a:p>
        </p:txBody>
      </p:sp>
      <p:sp>
        <p:nvSpPr>
          <p:cNvPr id="390174" name="Text Box 30"/>
          <p:cNvSpPr txBox="1">
            <a:spLocks noChangeArrowheads="1"/>
          </p:cNvSpPr>
          <p:nvPr/>
        </p:nvSpPr>
        <p:spPr bwMode="auto">
          <a:xfrm>
            <a:off x="4411663" y="2744788"/>
            <a:ext cx="1130300" cy="366712"/>
          </a:xfrm>
          <a:prstGeom prst="rect">
            <a:avLst/>
          </a:prstGeom>
          <a:noFill/>
          <a:ln w="9525">
            <a:noFill/>
            <a:miter lim="800000"/>
            <a:headEnd/>
            <a:tailEnd/>
          </a:ln>
          <a:effectLst/>
        </p:spPr>
        <p:txBody>
          <a:bodyPr wrap="none">
            <a:spAutoFit/>
          </a:bodyPr>
          <a:lstStyle/>
          <a:p>
            <a:r>
              <a:rPr lang="en-US" sz="1800">
                <a:latin typeface="Arial" charset="0"/>
              </a:rPr>
              <a:t>~ 100 km</a:t>
            </a:r>
            <a:endParaRPr lang="en-US">
              <a:latin typeface="Arial" charset="0"/>
            </a:endParaRPr>
          </a:p>
        </p:txBody>
      </p:sp>
      <p:sp>
        <p:nvSpPr>
          <p:cNvPr id="390175" name="Text Box 31"/>
          <p:cNvSpPr txBox="1">
            <a:spLocks noChangeArrowheads="1"/>
          </p:cNvSpPr>
          <p:nvPr/>
        </p:nvSpPr>
        <p:spPr bwMode="auto">
          <a:xfrm>
            <a:off x="5029200" y="349250"/>
            <a:ext cx="2947988" cy="641350"/>
          </a:xfrm>
          <a:prstGeom prst="rect">
            <a:avLst/>
          </a:prstGeom>
          <a:noFill/>
          <a:ln w="9525">
            <a:noFill/>
            <a:miter lim="800000"/>
            <a:headEnd/>
            <a:tailEnd/>
          </a:ln>
          <a:effectLst/>
        </p:spPr>
        <p:txBody>
          <a:bodyPr wrap="none">
            <a:spAutoFit/>
          </a:bodyPr>
          <a:lstStyle/>
          <a:p>
            <a:pPr algn="ctr"/>
            <a:r>
              <a:rPr lang="en-US" sz="1800">
                <a:latin typeface="Arial" charset="0"/>
              </a:rPr>
              <a:t>CASSIOPE Orbit</a:t>
            </a:r>
          </a:p>
          <a:p>
            <a:pPr algn="ctr"/>
            <a:r>
              <a:rPr lang="en-US" sz="1800">
                <a:latin typeface="Arial" charset="0"/>
              </a:rPr>
              <a:t>Vel ~ 9 km/s; T</a:t>
            </a:r>
            <a:r>
              <a:rPr lang="en-US" sz="1800" baseline="-25000">
                <a:latin typeface="Arial" charset="0"/>
              </a:rPr>
              <a:t>o</a:t>
            </a:r>
            <a:r>
              <a:rPr lang="en-US" sz="1800">
                <a:latin typeface="Arial" charset="0"/>
              </a:rPr>
              <a:t> ~ 12 - 15 s</a:t>
            </a:r>
          </a:p>
        </p:txBody>
      </p:sp>
      <p:sp>
        <p:nvSpPr>
          <p:cNvPr id="390176" name="Text Box 32"/>
          <p:cNvSpPr txBox="1">
            <a:spLocks noChangeArrowheads="1"/>
          </p:cNvSpPr>
          <p:nvPr/>
        </p:nvSpPr>
        <p:spPr bwMode="auto">
          <a:xfrm>
            <a:off x="7038975" y="3746500"/>
            <a:ext cx="500063" cy="457200"/>
          </a:xfrm>
          <a:prstGeom prst="rect">
            <a:avLst/>
          </a:prstGeom>
          <a:noFill/>
          <a:ln w="9525">
            <a:noFill/>
            <a:miter lim="800000"/>
            <a:headEnd/>
            <a:tailEnd/>
          </a:ln>
          <a:effectLst/>
        </p:spPr>
        <p:txBody>
          <a:bodyPr wrap="none">
            <a:spAutoFit/>
          </a:bodyPr>
          <a:lstStyle/>
          <a:p>
            <a:r>
              <a:rPr lang="en-US">
                <a:solidFill>
                  <a:schemeClr val="accent2"/>
                </a:solidFill>
                <a:latin typeface="Arial" charset="0"/>
              </a:rPr>
              <a:t>B</a:t>
            </a:r>
            <a:r>
              <a:rPr lang="en-US" baseline="-25000">
                <a:solidFill>
                  <a:schemeClr val="accent2"/>
                </a:solidFill>
                <a:latin typeface="Arial" charset="0"/>
              </a:rPr>
              <a:t>o</a:t>
            </a:r>
            <a:endParaRPr lang="en-US" sz="3200">
              <a:solidFill>
                <a:schemeClr val="accent2"/>
              </a:solidFill>
              <a:latin typeface="Arial" charset="0"/>
            </a:endParaRPr>
          </a:p>
        </p:txBody>
      </p:sp>
      <p:sp>
        <p:nvSpPr>
          <p:cNvPr id="390177" name="Text Box 33"/>
          <p:cNvSpPr txBox="1">
            <a:spLocks noChangeArrowheads="1"/>
          </p:cNvSpPr>
          <p:nvPr/>
        </p:nvSpPr>
        <p:spPr bwMode="auto">
          <a:xfrm>
            <a:off x="3175000" y="4662488"/>
            <a:ext cx="1708150" cy="366712"/>
          </a:xfrm>
          <a:prstGeom prst="rect">
            <a:avLst/>
          </a:prstGeom>
          <a:noFill/>
          <a:ln w="9525">
            <a:noFill/>
            <a:miter lim="800000"/>
            <a:headEnd/>
            <a:tailEnd/>
          </a:ln>
          <a:effectLst/>
        </p:spPr>
        <p:txBody>
          <a:bodyPr wrap="none">
            <a:spAutoFit/>
          </a:bodyPr>
          <a:lstStyle/>
          <a:p>
            <a:pPr algn="ctr"/>
            <a:r>
              <a:rPr lang="en-US" sz="1800">
                <a:latin typeface="Arial" charset="0"/>
              </a:rPr>
              <a:t>HF Transmitter</a:t>
            </a:r>
          </a:p>
        </p:txBody>
      </p:sp>
      <p:sp>
        <p:nvSpPr>
          <p:cNvPr id="390178" name="AutoShape 34"/>
          <p:cNvSpPr>
            <a:spLocks noChangeArrowheads="1"/>
          </p:cNvSpPr>
          <p:nvPr/>
        </p:nvSpPr>
        <p:spPr bwMode="auto">
          <a:xfrm rot="3399354">
            <a:off x="3382169" y="1794669"/>
            <a:ext cx="1800225" cy="103187"/>
          </a:xfrm>
          <a:prstGeom prst="flowChartTerminator">
            <a:avLst/>
          </a:prstGeom>
          <a:gradFill rotWithShape="0">
            <a:gsLst>
              <a:gs pos="0">
                <a:srgbClr val="FFCC66"/>
              </a:gs>
              <a:gs pos="100000">
                <a:srgbClr val="FFCC66">
                  <a:gamma/>
                  <a:shade val="46275"/>
                  <a:invGamma/>
                </a:srgbClr>
              </a:gs>
            </a:gsLst>
            <a:path path="rect">
              <a:fillToRect r="100000" b="100000"/>
            </a:path>
          </a:gradFill>
          <a:ln w="9525">
            <a:noFill/>
            <a:miter lim="800000"/>
            <a:headEnd/>
            <a:tailEnd/>
          </a:ln>
          <a:effectLst/>
        </p:spPr>
        <p:txBody>
          <a:bodyPr wrap="none" anchor="ctr"/>
          <a:lstStyle/>
          <a:p>
            <a:endParaRPr lang="en-US"/>
          </a:p>
        </p:txBody>
      </p:sp>
      <p:sp>
        <p:nvSpPr>
          <p:cNvPr id="390179" name="AutoShape 35"/>
          <p:cNvSpPr>
            <a:spLocks noChangeArrowheads="1"/>
          </p:cNvSpPr>
          <p:nvPr/>
        </p:nvSpPr>
        <p:spPr bwMode="auto">
          <a:xfrm rot="3399354">
            <a:off x="3980656" y="1923257"/>
            <a:ext cx="1482725" cy="119062"/>
          </a:xfrm>
          <a:prstGeom prst="flowChartTerminator">
            <a:avLst/>
          </a:prstGeom>
          <a:gradFill rotWithShape="0">
            <a:gsLst>
              <a:gs pos="0">
                <a:srgbClr val="FFCC66"/>
              </a:gs>
              <a:gs pos="100000">
                <a:srgbClr val="FFCC66">
                  <a:gamma/>
                  <a:shade val="46275"/>
                  <a:invGamma/>
                </a:srgbClr>
              </a:gs>
            </a:gsLst>
            <a:path path="rect">
              <a:fillToRect r="100000" b="100000"/>
            </a:path>
          </a:gradFill>
          <a:ln w="9525">
            <a:noFill/>
            <a:miter lim="800000"/>
            <a:headEnd/>
            <a:tailEnd/>
          </a:ln>
          <a:effectLst/>
        </p:spPr>
        <p:txBody>
          <a:bodyPr wrap="none" anchor="ctr"/>
          <a:lstStyle/>
          <a:p>
            <a:endParaRPr lang="en-US"/>
          </a:p>
        </p:txBody>
      </p:sp>
      <p:sp>
        <p:nvSpPr>
          <p:cNvPr id="390180" name="AutoShape 36"/>
          <p:cNvSpPr>
            <a:spLocks noChangeArrowheads="1"/>
          </p:cNvSpPr>
          <p:nvPr/>
        </p:nvSpPr>
        <p:spPr bwMode="auto">
          <a:xfrm rot="3399354">
            <a:off x="4321175" y="1601788"/>
            <a:ext cx="1322387" cy="198438"/>
          </a:xfrm>
          <a:prstGeom prst="flowChartTerminator">
            <a:avLst/>
          </a:prstGeom>
          <a:gradFill rotWithShape="0">
            <a:gsLst>
              <a:gs pos="0">
                <a:srgbClr val="FFCC66"/>
              </a:gs>
              <a:gs pos="100000">
                <a:srgbClr val="FFCC66">
                  <a:gamma/>
                  <a:shade val="46275"/>
                  <a:invGamma/>
                </a:srgbClr>
              </a:gs>
            </a:gsLst>
            <a:path path="rect">
              <a:fillToRect r="100000" b="100000"/>
            </a:path>
          </a:gradFill>
          <a:ln w="9525">
            <a:noFill/>
            <a:miter lim="800000"/>
            <a:headEnd/>
            <a:tailEnd/>
          </a:ln>
          <a:effectLst/>
        </p:spPr>
        <p:txBody>
          <a:bodyPr wrap="none" anchor="ctr"/>
          <a:lstStyle/>
          <a:p>
            <a:endParaRPr lang="en-US"/>
          </a:p>
        </p:txBody>
      </p:sp>
      <p:sp>
        <p:nvSpPr>
          <p:cNvPr id="390181" name="Text Box 37"/>
          <p:cNvSpPr txBox="1">
            <a:spLocks noChangeArrowheads="1"/>
          </p:cNvSpPr>
          <p:nvPr/>
        </p:nvSpPr>
        <p:spPr bwMode="auto">
          <a:xfrm>
            <a:off x="2535238" y="1446213"/>
            <a:ext cx="1693862" cy="641350"/>
          </a:xfrm>
          <a:prstGeom prst="rect">
            <a:avLst/>
          </a:prstGeom>
          <a:noFill/>
          <a:ln w="9525">
            <a:noFill/>
            <a:miter lim="800000"/>
            <a:headEnd/>
            <a:tailEnd/>
          </a:ln>
          <a:effectLst/>
        </p:spPr>
        <p:txBody>
          <a:bodyPr wrap="none">
            <a:spAutoFit/>
          </a:bodyPr>
          <a:lstStyle/>
          <a:p>
            <a:r>
              <a:rPr lang="en-US" sz="1800">
                <a:latin typeface="Arial" charset="0"/>
              </a:rPr>
              <a:t>Field-aligned</a:t>
            </a:r>
          </a:p>
          <a:p>
            <a:r>
              <a:rPr lang="en-US" sz="1800">
                <a:latin typeface="Arial" charset="0"/>
              </a:rPr>
              <a:t>Striations, </a:t>
            </a:r>
            <a:r>
              <a:rPr lang="en-US" sz="1800">
                <a:latin typeface="Symbol" pitchFamily="18" charset="2"/>
              </a:rPr>
              <a:t>d</a:t>
            </a:r>
            <a:r>
              <a:rPr lang="en-US" sz="1800">
                <a:latin typeface="Arial" charset="0"/>
              </a:rPr>
              <a:t>n/n</a:t>
            </a:r>
          </a:p>
        </p:txBody>
      </p:sp>
      <p:sp>
        <p:nvSpPr>
          <p:cNvPr id="390182" name="Line 38"/>
          <p:cNvSpPr>
            <a:spLocks noChangeAspect="1" noChangeShapeType="1"/>
          </p:cNvSpPr>
          <p:nvPr/>
        </p:nvSpPr>
        <p:spPr bwMode="auto">
          <a:xfrm>
            <a:off x="3125788" y="306388"/>
            <a:ext cx="3052762" cy="4670425"/>
          </a:xfrm>
          <a:prstGeom prst="line">
            <a:avLst/>
          </a:prstGeom>
          <a:noFill/>
          <a:ln w="9525">
            <a:solidFill>
              <a:schemeClr val="accent2"/>
            </a:solidFill>
            <a:round/>
            <a:headEnd/>
            <a:tailEnd/>
          </a:ln>
          <a:effectLst/>
        </p:spPr>
        <p:txBody>
          <a:bodyPr wrap="none" anchor="ctr"/>
          <a:lstStyle/>
          <a:p>
            <a:endParaRPr lang="en-US"/>
          </a:p>
        </p:txBody>
      </p:sp>
      <p:sp>
        <p:nvSpPr>
          <p:cNvPr id="390183" name="Line 39"/>
          <p:cNvSpPr>
            <a:spLocks noChangeAspect="1" noChangeShapeType="1"/>
          </p:cNvSpPr>
          <p:nvPr/>
        </p:nvSpPr>
        <p:spPr bwMode="auto">
          <a:xfrm>
            <a:off x="3503613" y="309563"/>
            <a:ext cx="3052762" cy="4670425"/>
          </a:xfrm>
          <a:prstGeom prst="line">
            <a:avLst/>
          </a:prstGeom>
          <a:noFill/>
          <a:ln w="9525">
            <a:solidFill>
              <a:schemeClr val="accent2"/>
            </a:solidFill>
            <a:round/>
            <a:headEnd/>
            <a:tailEnd/>
          </a:ln>
          <a:effectLst/>
        </p:spPr>
        <p:txBody>
          <a:bodyPr wrap="none" anchor="ctr"/>
          <a:lstStyle/>
          <a:p>
            <a:endParaRPr lang="en-US"/>
          </a:p>
        </p:txBody>
      </p:sp>
      <p:sp>
        <p:nvSpPr>
          <p:cNvPr id="390184" name="Line 40"/>
          <p:cNvSpPr>
            <a:spLocks noChangeAspect="1" noChangeShapeType="1"/>
          </p:cNvSpPr>
          <p:nvPr/>
        </p:nvSpPr>
        <p:spPr bwMode="auto">
          <a:xfrm>
            <a:off x="3881438" y="312738"/>
            <a:ext cx="3052762" cy="4670425"/>
          </a:xfrm>
          <a:prstGeom prst="line">
            <a:avLst/>
          </a:prstGeom>
          <a:noFill/>
          <a:ln w="9525">
            <a:solidFill>
              <a:schemeClr val="accent2"/>
            </a:solidFill>
            <a:round/>
            <a:headEnd/>
            <a:tailEnd/>
          </a:ln>
          <a:effectLst/>
        </p:spPr>
        <p:txBody>
          <a:bodyPr wrap="none" anchor="ctr"/>
          <a:lstStyle/>
          <a:p>
            <a:endParaRPr lang="en-US"/>
          </a:p>
        </p:txBody>
      </p:sp>
      <p:sp>
        <p:nvSpPr>
          <p:cNvPr id="390185" name="Line 41"/>
          <p:cNvSpPr>
            <a:spLocks noChangeAspect="1" noChangeShapeType="1"/>
          </p:cNvSpPr>
          <p:nvPr/>
        </p:nvSpPr>
        <p:spPr bwMode="auto">
          <a:xfrm>
            <a:off x="4259263" y="315913"/>
            <a:ext cx="3052762" cy="4670425"/>
          </a:xfrm>
          <a:prstGeom prst="line">
            <a:avLst/>
          </a:prstGeom>
          <a:noFill/>
          <a:ln w="9525">
            <a:solidFill>
              <a:schemeClr val="accent2"/>
            </a:solidFill>
            <a:round/>
            <a:headEnd/>
            <a:tailEnd/>
          </a:ln>
          <a:effectLst/>
        </p:spPr>
        <p:txBody>
          <a:bodyPr wrap="none" anchor="ctr"/>
          <a:lstStyle/>
          <a:p>
            <a:endParaRPr lang="en-US"/>
          </a:p>
        </p:txBody>
      </p:sp>
      <p:sp>
        <p:nvSpPr>
          <p:cNvPr id="390186" name="Line 42"/>
          <p:cNvSpPr>
            <a:spLocks noChangeAspect="1" noChangeShapeType="1"/>
          </p:cNvSpPr>
          <p:nvPr/>
        </p:nvSpPr>
        <p:spPr bwMode="auto">
          <a:xfrm>
            <a:off x="4637088" y="319088"/>
            <a:ext cx="3052762" cy="4670425"/>
          </a:xfrm>
          <a:prstGeom prst="line">
            <a:avLst/>
          </a:prstGeom>
          <a:noFill/>
          <a:ln w="9525">
            <a:solidFill>
              <a:schemeClr val="accent2"/>
            </a:solidFill>
            <a:round/>
            <a:headEnd/>
            <a:tailEnd/>
          </a:ln>
          <a:effectLst/>
        </p:spPr>
        <p:txBody>
          <a:bodyPr wrap="none" anchor="ctr"/>
          <a:lstStyle/>
          <a:p>
            <a:endParaRPr lang="en-US"/>
          </a:p>
        </p:txBody>
      </p:sp>
      <p:sp>
        <p:nvSpPr>
          <p:cNvPr id="390187" name="Text Box 43"/>
          <p:cNvSpPr txBox="1">
            <a:spLocks noChangeArrowheads="1"/>
          </p:cNvSpPr>
          <p:nvPr/>
        </p:nvSpPr>
        <p:spPr bwMode="auto">
          <a:xfrm>
            <a:off x="6477000" y="4191000"/>
            <a:ext cx="2311400" cy="396875"/>
          </a:xfrm>
          <a:prstGeom prst="rect">
            <a:avLst/>
          </a:prstGeom>
          <a:noFill/>
          <a:ln w="9525">
            <a:noFill/>
            <a:miter lim="800000"/>
            <a:headEnd/>
            <a:tailEnd/>
          </a:ln>
          <a:effectLst/>
        </p:spPr>
        <p:txBody>
          <a:bodyPr>
            <a:spAutoFit/>
          </a:bodyPr>
          <a:lstStyle/>
          <a:p>
            <a:pPr algn="ctr"/>
            <a:r>
              <a:rPr lang="en-US" sz="2000">
                <a:latin typeface="Arial" charset="0"/>
              </a:rPr>
              <a:t>CERTO Receivers</a:t>
            </a:r>
          </a:p>
        </p:txBody>
      </p:sp>
      <p:graphicFrame>
        <p:nvGraphicFramePr>
          <p:cNvPr id="390188" name="Object 44"/>
          <p:cNvGraphicFramePr>
            <a:graphicFrameLocks noChangeAspect="1"/>
          </p:cNvGraphicFramePr>
          <p:nvPr/>
        </p:nvGraphicFramePr>
        <p:xfrm>
          <a:off x="3276600" y="-20638"/>
          <a:ext cx="990600" cy="815976"/>
        </p:xfrm>
        <a:graphic>
          <a:graphicData uri="http://schemas.openxmlformats.org/presentationml/2006/ole">
            <p:oleObj spid="_x0000_s241666" name="Photo Editor Photo" r:id="rId6" imgW="8764223" imgH="6335009" progId="">
              <p:embed/>
            </p:oleObj>
          </a:graphicData>
        </a:graphic>
      </p:graphicFrame>
      <p:sp>
        <p:nvSpPr>
          <p:cNvPr id="390189" name="Rectangle 45"/>
          <p:cNvSpPr>
            <a:spLocks noChangeArrowheads="1"/>
          </p:cNvSpPr>
          <p:nvPr/>
        </p:nvSpPr>
        <p:spPr bwMode="auto">
          <a:xfrm>
            <a:off x="3962400" y="6675438"/>
            <a:ext cx="1617663" cy="182562"/>
          </a:xfrm>
          <a:prstGeom prst="rect">
            <a:avLst/>
          </a:prstGeom>
          <a:noFill/>
          <a:ln w="9525">
            <a:noFill/>
            <a:miter lim="800000"/>
            <a:headEnd/>
            <a:tailEnd/>
          </a:ln>
          <a:effectLst/>
        </p:spPr>
        <p:txBody>
          <a:bodyPr lIns="0" tIns="0" rIns="0" bIns="0">
            <a:spAutoFit/>
          </a:bodyPr>
          <a:lstStyle/>
          <a:p>
            <a:pPr algn="ctr" eaLnBrk="1" hangingPunct="1">
              <a:spcBef>
                <a:spcPct val="50000"/>
              </a:spcBef>
            </a:pPr>
            <a:r>
              <a:rPr lang="en-US" sz="1200">
                <a:latin typeface="Arial" charset="0"/>
              </a:rPr>
              <a:t>Distance (km)</a:t>
            </a:r>
          </a:p>
        </p:txBody>
      </p:sp>
      <p:sp>
        <p:nvSpPr>
          <p:cNvPr id="390190" name="Text Box 46"/>
          <p:cNvSpPr txBox="1">
            <a:spLocks noChangeArrowheads="1"/>
          </p:cNvSpPr>
          <p:nvPr/>
        </p:nvSpPr>
        <p:spPr bwMode="auto">
          <a:xfrm>
            <a:off x="2514600" y="0"/>
            <a:ext cx="1371600" cy="304800"/>
          </a:xfrm>
          <a:prstGeom prst="rect">
            <a:avLst/>
          </a:prstGeom>
          <a:noFill/>
          <a:ln w="9525">
            <a:noFill/>
            <a:miter lim="800000"/>
            <a:headEnd/>
            <a:tailEnd/>
          </a:ln>
          <a:effectLst/>
        </p:spPr>
        <p:txBody>
          <a:bodyPr lIns="0" tIns="0" rIns="0" bIns="0">
            <a:spAutoFit/>
          </a:bodyPr>
          <a:lstStyle/>
          <a:p>
            <a:pPr algn="ctr" eaLnBrk="1" hangingPunct="1">
              <a:spcBef>
                <a:spcPct val="50000"/>
              </a:spcBef>
            </a:pPr>
            <a:r>
              <a:rPr lang="en-US" sz="2000">
                <a:latin typeface="Arial" charset="0"/>
              </a:rPr>
              <a:t>ePOP</a:t>
            </a:r>
          </a:p>
        </p:txBody>
      </p:sp>
      <p:grpSp>
        <p:nvGrpSpPr>
          <p:cNvPr id="2" name="Group 47"/>
          <p:cNvGrpSpPr>
            <a:grpSpLocks/>
          </p:cNvGrpSpPr>
          <p:nvPr/>
        </p:nvGrpSpPr>
        <p:grpSpPr bwMode="auto">
          <a:xfrm>
            <a:off x="6019800" y="4627563"/>
            <a:ext cx="228600" cy="325437"/>
            <a:chOff x="3792" y="2915"/>
            <a:chExt cx="144" cy="205"/>
          </a:xfrm>
        </p:grpSpPr>
        <p:sp>
          <p:nvSpPr>
            <p:cNvPr id="390192" name="Rectangle 48"/>
            <p:cNvSpPr>
              <a:spLocks noChangeArrowheads="1"/>
            </p:cNvSpPr>
            <p:nvPr/>
          </p:nvSpPr>
          <p:spPr bwMode="auto">
            <a:xfrm>
              <a:off x="3792" y="3062"/>
              <a:ext cx="144" cy="58"/>
            </a:xfrm>
            <a:prstGeom prst="rect">
              <a:avLst/>
            </a:prstGeom>
            <a:solidFill>
              <a:srgbClr val="008000"/>
            </a:solidFill>
            <a:ln w="9525">
              <a:solidFill>
                <a:schemeClr val="tx1"/>
              </a:solidFill>
              <a:miter lim="800000"/>
              <a:headEnd/>
              <a:tailEnd/>
            </a:ln>
            <a:effectLst/>
          </p:spPr>
          <p:txBody>
            <a:bodyPr wrap="none" anchor="ctr"/>
            <a:lstStyle/>
            <a:p>
              <a:endParaRPr lang="en-US"/>
            </a:p>
          </p:txBody>
        </p:sp>
        <p:sp>
          <p:nvSpPr>
            <p:cNvPr id="390193" name="AutoShape 49"/>
            <p:cNvSpPr>
              <a:spLocks noChangeArrowheads="1"/>
            </p:cNvSpPr>
            <p:nvPr/>
          </p:nvSpPr>
          <p:spPr bwMode="auto">
            <a:xfrm flipV="1">
              <a:off x="3816" y="2915"/>
              <a:ext cx="96" cy="96"/>
            </a:xfrm>
            <a:prstGeom prst="triangle">
              <a:avLst>
                <a:gd name="adj" fmla="val 50000"/>
              </a:avLst>
            </a:prstGeom>
            <a:solidFill>
              <a:srgbClr val="008000"/>
            </a:solidFill>
            <a:ln w="9525">
              <a:solidFill>
                <a:schemeClr val="tx1"/>
              </a:solidFill>
              <a:miter lim="800000"/>
              <a:headEnd/>
              <a:tailEnd/>
            </a:ln>
            <a:effectLst/>
          </p:spPr>
          <p:txBody>
            <a:bodyPr wrap="none" anchor="ctr"/>
            <a:lstStyle/>
            <a:p>
              <a:endParaRPr lang="en-US"/>
            </a:p>
          </p:txBody>
        </p:sp>
        <p:sp>
          <p:nvSpPr>
            <p:cNvPr id="390194" name="Line 50"/>
            <p:cNvSpPr>
              <a:spLocks noChangeShapeType="1"/>
            </p:cNvSpPr>
            <p:nvPr/>
          </p:nvSpPr>
          <p:spPr bwMode="auto">
            <a:xfrm>
              <a:off x="3864" y="3010"/>
              <a:ext cx="0" cy="48"/>
            </a:xfrm>
            <a:prstGeom prst="line">
              <a:avLst/>
            </a:prstGeom>
            <a:noFill/>
            <a:ln w="9525">
              <a:solidFill>
                <a:schemeClr val="tx1"/>
              </a:solidFill>
              <a:round/>
              <a:headEnd/>
              <a:tailEnd/>
            </a:ln>
            <a:effectLst/>
          </p:spPr>
          <p:txBody>
            <a:bodyPr/>
            <a:lstStyle/>
            <a:p>
              <a:endParaRPr lang="en-US"/>
            </a:p>
          </p:txBody>
        </p:sp>
      </p:grpSp>
      <p:grpSp>
        <p:nvGrpSpPr>
          <p:cNvPr id="3" name="Group 51"/>
          <p:cNvGrpSpPr>
            <a:grpSpLocks/>
          </p:cNvGrpSpPr>
          <p:nvPr/>
        </p:nvGrpSpPr>
        <p:grpSpPr bwMode="auto">
          <a:xfrm>
            <a:off x="6718300" y="4635500"/>
            <a:ext cx="228600" cy="317500"/>
            <a:chOff x="4232" y="2920"/>
            <a:chExt cx="144" cy="200"/>
          </a:xfrm>
        </p:grpSpPr>
        <p:sp>
          <p:nvSpPr>
            <p:cNvPr id="390196" name="Rectangle 52"/>
            <p:cNvSpPr>
              <a:spLocks noChangeArrowheads="1"/>
            </p:cNvSpPr>
            <p:nvPr/>
          </p:nvSpPr>
          <p:spPr bwMode="auto">
            <a:xfrm>
              <a:off x="4232" y="3062"/>
              <a:ext cx="144" cy="58"/>
            </a:xfrm>
            <a:prstGeom prst="rect">
              <a:avLst/>
            </a:prstGeom>
            <a:solidFill>
              <a:srgbClr val="008000"/>
            </a:solidFill>
            <a:ln w="9525">
              <a:solidFill>
                <a:schemeClr val="tx1"/>
              </a:solidFill>
              <a:miter lim="800000"/>
              <a:headEnd/>
              <a:tailEnd/>
            </a:ln>
            <a:effectLst/>
          </p:spPr>
          <p:txBody>
            <a:bodyPr wrap="none" anchor="ctr"/>
            <a:lstStyle/>
            <a:p>
              <a:endParaRPr lang="en-US"/>
            </a:p>
          </p:txBody>
        </p:sp>
        <p:sp>
          <p:nvSpPr>
            <p:cNvPr id="390197" name="AutoShape 53"/>
            <p:cNvSpPr>
              <a:spLocks noChangeArrowheads="1"/>
            </p:cNvSpPr>
            <p:nvPr/>
          </p:nvSpPr>
          <p:spPr bwMode="auto">
            <a:xfrm flipV="1">
              <a:off x="4256" y="2920"/>
              <a:ext cx="96" cy="96"/>
            </a:xfrm>
            <a:prstGeom prst="triangle">
              <a:avLst>
                <a:gd name="adj" fmla="val 50000"/>
              </a:avLst>
            </a:prstGeom>
            <a:solidFill>
              <a:srgbClr val="008000"/>
            </a:solidFill>
            <a:ln w="9525">
              <a:solidFill>
                <a:schemeClr val="tx1"/>
              </a:solidFill>
              <a:miter lim="800000"/>
              <a:headEnd/>
              <a:tailEnd/>
            </a:ln>
            <a:effectLst/>
          </p:spPr>
          <p:txBody>
            <a:bodyPr wrap="none" anchor="ctr"/>
            <a:lstStyle/>
            <a:p>
              <a:endParaRPr lang="en-US"/>
            </a:p>
          </p:txBody>
        </p:sp>
        <p:sp>
          <p:nvSpPr>
            <p:cNvPr id="390198" name="Line 54"/>
            <p:cNvSpPr>
              <a:spLocks noChangeShapeType="1"/>
            </p:cNvSpPr>
            <p:nvPr/>
          </p:nvSpPr>
          <p:spPr bwMode="auto">
            <a:xfrm>
              <a:off x="4304" y="3012"/>
              <a:ext cx="0" cy="48"/>
            </a:xfrm>
            <a:prstGeom prst="line">
              <a:avLst/>
            </a:prstGeom>
            <a:noFill/>
            <a:ln w="9525">
              <a:solidFill>
                <a:schemeClr val="tx1"/>
              </a:solidFill>
              <a:round/>
              <a:headEnd/>
              <a:tailEnd/>
            </a:ln>
            <a:effectLst/>
          </p:spPr>
          <p:txBody>
            <a:bodyPr/>
            <a:lstStyle/>
            <a:p>
              <a:endParaRPr lang="en-US"/>
            </a:p>
          </p:txBody>
        </p:sp>
      </p:gr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76A51CC9-FA70-4301-888C-694E1068B8F1}" type="slidenum">
              <a:rPr lang="en-US">
                <a:solidFill>
                  <a:srgbClr val="000000"/>
                </a:solidFill>
              </a:rPr>
              <a:pPr/>
              <a:t>9</a:t>
            </a:fld>
            <a:endParaRPr lang="en-US">
              <a:solidFill>
                <a:srgbClr val="000000"/>
              </a:solidFill>
            </a:endParaRPr>
          </a:p>
        </p:txBody>
      </p:sp>
      <p:sp>
        <p:nvSpPr>
          <p:cNvPr id="454658" name="Rectangle 2"/>
          <p:cNvSpPr>
            <a:spLocks noGrp="1" noChangeArrowheads="1"/>
          </p:cNvSpPr>
          <p:nvPr>
            <p:ph type="title"/>
          </p:nvPr>
        </p:nvSpPr>
        <p:spPr>
          <a:xfrm>
            <a:off x="685800" y="212725"/>
            <a:ext cx="7772400" cy="436563"/>
          </a:xfrm>
        </p:spPr>
        <p:txBody>
          <a:bodyPr/>
          <a:lstStyle/>
          <a:p>
            <a:r>
              <a:rPr lang="en-US" sz="2800"/>
              <a:t>E-POP Radio Receiver Instrument Science</a:t>
            </a:r>
          </a:p>
        </p:txBody>
      </p:sp>
      <p:sp>
        <p:nvSpPr>
          <p:cNvPr id="454659" name="Rectangle 3"/>
          <p:cNvSpPr>
            <a:spLocks noGrp="1" noChangeArrowheads="1"/>
          </p:cNvSpPr>
          <p:nvPr>
            <p:ph type="body" idx="1"/>
          </p:nvPr>
        </p:nvSpPr>
        <p:spPr>
          <a:xfrm>
            <a:off x="608013" y="762000"/>
            <a:ext cx="7772400" cy="5676900"/>
          </a:xfrm>
        </p:spPr>
        <p:txBody>
          <a:bodyPr/>
          <a:lstStyle/>
          <a:p>
            <a:pPr>
              <a:lnSpc>
                <a:spcPct val="80000"/>
              </a:lnSpc>
              <a:buFontTx/>
              <a:buNone/>
            </a:pPr>
            <a:r>
              <a:rPr lang="en-US" sz="2400" dirty="0" smtClean="0"/>
              <a:t>Artificial Waves, 1 </a:t>
            </a:r>
            <a:r>
              <a:rPr lang="en-US" sz="2400" dirty="0"/>
              <a:t>kHz - 18 MHz: </a:t>
            </a:r>
            <a:endParaRPr lang="en-US" sz="2400" dirty="0" smtClean="0"/>
          </a:p>
          <a:p>
            <a:pPr>
              <a:lnSpc>
                <a:spcPct val="80000"/>
              </a:lnSpc>
              <a:buFontTx/>
              <a:buNone/>
            </a:pPr>
            <a:r>
              <a:rPr lang="en-US" sz="2400" dirty="0" smtClean="0"/>
              <a:t>	Measure </a:t>
            </a:r>
            <a:r>
              <a:rPr lang="en-US" sz="2400" dirty="0"/>
              <a:t>the electric fields of waves created by ground transmitters, such as </a:t>
            </a:r>
            <a:r>
              <a:rPr lang="en-US" sz="2400" dirty="0" err="1"/>
              <a:t>ionosondes</a:t>
            </a:r>
            <a:r>
              <a:rPr lang="en-US" sz="2400" dirty="0"/>
              <a:t>, HF radars and </a:t>
            </a:r>
            <a:r>
              <a:rPr lang="en-US" sz="2400" dirty="0" err="1"/>
              <a:t>ionospheric</a:t>
            </a:r>
            <a:r>
              <a:rPr lang="en-US" sz="2400" dirty="0"/>
              <a:t> heaters. These </a:t>
            </a:r>
            <a:r>
              <a:rPr lang="en-US" sz="2400" dirty="0" err="1"/>
              <a:t>transionospheric</a:t>
            </a:r>
            <a:r>
              <a:rPr lang="en-US" sz="2400" dirty="0"/>
              <a:t> propagation experiments will investigate: </a:t>
            </a:r>
          </a:p>
          <a:p>
            <a:pPr>
              <a:lnSpc>
                <a:spcPct val="80000"/>
              </a:lnSpc>
              <a:buFontTx/>
              <a:buNone/>
            </a:pPr>
            <a:r>
              <a:rPr lang="en-US" sz="2400" dirty="0"/>
              <a:t>	a) the dynamics of density structure and the metrology of coherent scatter from it, and </a:t>
            </a:r>
          </a:p>
          <a:p>
            <a:pPr>
              <a:lnSpc>
                <a:spcPct val="80000"/>
              </a:lnSpc>
              <a:buFontTx/>
              <a:buNone/>
            </a:pPr>
            <a:r>
              <a:rPr lang="en-US" sz="2400" dirty="0"/>
              <a:t>	b) the nonlinear plasma physics of the HF-modified ionosphere. </a:t>
            </a:r>
          </a:p>
          <a:p>
            <a:pPr>
              <a:lnSpc>
                <a:spcPct val="80000"/>
              </a:lnSpc>
              <a:buFontTx/>
              <a:buNone/>
            </a:pPr>
            <a:endParaRPr lang="en-US" sz="2400" dirty="0"/>
          </a:p>
          <a:p>
            <a:pPr>
              <a:lnSpc>
                <a:spcPct val="80000"/>
              </a:lnSpc>
              <a:buFontTx/>
              <a:buNone/>
            </a:pPr>
            <a:r>
              <a:rPr lang="en-US" sz="2400" dirty="0"/>
              <a:t> </a:t>
            </a:r>
            <a:r>
              <a:rPr lang="en-US" sz="2400" dirty="0" smtClean="0"/>
              <a:t>Spontaneous waves, 10 </a:t>
            </a:r>
            <a:r>
              <a:rPr lang="en-US" sz="2400" dirty="0"/>
              <a:t>Hz - 3 MHz: </a:t>
            </a:r>
            <a:endParaRPr lang="en-US" sz="2400" dirty="0" smtClean="0"/>
          </a:p>
          <a:p>
            <a:pPr>
              <a:lnSpc>
                <a:spcPct val="80000"/>
              </a:lnSpc>
              <a:buFontTx/>
              <a:buNone/>
            </a:pPr>
            <a:r>
              <a:rPr lang="en-US" sz="2400" dirty="0" smtClean="0"/>
              <a:t>	Measure </a:t>
            </a:r>
            <a:r>
              <a:rPr lang="en-US" sz="2400" dirty="0"/>
              <a:t>the electric fields of spontaneous waves, for scientific objectives of understanding spontaneous radio emissions of the ionosphere and magnetosphere. These measurements will be made in concert with onboard particle detectors and other space and ground facilities.</a:t>
            </a:r>
          </a:p>
          <a:p>
            <a:pPr>
              <a:lnSpc>
                <a:spcPct val="80000"/>
              </a:lnSpc>
              <a:buFontTx/>
              <a:buNone/>
            </a:pPr>
            <a:endParaRPr lang="en-US" sz="2400" dirty="0"/>
          </a:p>
          <a:p>
            <a:pPr>
              <a:lnSpc>
                <a:spcPct val="80000"/>
              </a:lnSpc>
              <a:buFontTx/>
              <a:buNone/>
            </a:pPr>
            <a:endParaRPr lang="en-US" sz="24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Presentatio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Blank Presentat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Blank Presentation">
  <a:themeElements>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Presentation">
      <a:majorFont>
        <a:latin typeface="Times"/>
        <a:ea typeface=""/>
        <a:cs typeface=""/>
      </a:majorFont>
      <a:minorFont>
        <a:latin typeface="Time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Blank Presentation">
  <a:themeElements>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Presentation">
      <a:majorFont>
        <a:latin typeface="Times"/>
        <a:ea typeface=""/>
        <a:cs typeface=""/>
      </a:majorFont>
      <a:minorFont>
        <a:latin typeface="Time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C:\MSOffice\Templates\Blank Presentation.pot</Template>
  <TotalTime>42443</TotalTime>
  <Words>1100</Words>
  <Application>Microsoft Office PowerPoint</Application>
  <PresentationFormat>On-screen Show (4:3)</PresentationFormat>
  <Paragraphs>188</Paragraphs>
  <Slides>29</Slides>
  <Notes>3</Notes>
  <HiddenSlides>0</HiddenSlides>
  <MMClips>0</MMClips>
  <ScaleCrop>false</ScaleCrop>
  <HeadingPairs>
    <vt:vector size="6" baseType="variant">
      <vt:variant>
        <vt:lpstr>Theme</vt:lpstr>
      </vt:variant>
      <vt:variant>
        <vt:i4>3</vt:i4>
      </vt:variant>
      <vt:variant>
        <vt:lpstr>Embedded OLE Servers</vt:lpstr>
      </vt:variant>
      <vt:variant>
        <vt:i4>2</vt:i4>
      </vt:variant>
      <vt:variant>
        <vt:lpstr>Slide Titles</vt:lpstr>
      </vt:variant>
      <vt:variant>
        <vt:i4>29</vt:i4>
      </vt:variant>
    </vt:vector>
  </HeadingPairs>
  <TitlesOfParts>
    <vt:vector size="34" baseType="lpstr">
      <vt:lpstr>Blank Presentation</vt:lpstr>
      <vt:lpstr>1_Blank Presentation</vt:lpstr>
      <vt:lpstr>2_Blank Presentation</vt:lpstr>
      <vt:lpstr>Photo Editor Photo</vt:lpstr>
      <vt:lpstr>Equation</vt:lpstr>
      <vt:lpstr>Slide 1</vt:lpstr>
      <vt:lpstr>Slide 2</vt:lpstr>
      <vt:lpstr>The CASSIOPE/e-POP Mission </vt:lpstr>
      <vt:lpstr>CASSIOPE Mission at a Glance…</vt:lpstr>
      <vt:lpstr>Enhanced Polar Outflow Probe (e-POP) Objectives</vt:lpstr>
      <vt:lpstr>Slide 6</vt:lpstr>
      <vt:lpstr>GPS spaceborne-limb and vertical sounding</vt:lpstr>
      <vt:lpstr>Slide 8</vt:lpstr>
      <vt:lpstr>E-POP Radio Receiver Instrument Science</vt:lpstr>
      <vt:lpstr>Slide 10</vt:lpstr>
      <vt:lpstr>Artificial Waves in Transionospheric Propagation </vt:lpstr>
      <vt:lpstr>ePOP/RRI imaging using transionospheric HF propagation</vt:lpstr>
      <vt:lpstr>SPEAR transionospheric propagation</vt:lpstr>
      <vt:lpstr>Direction of Arrival (DOA) </vt:lpstr>
      <vt:lpstr>Wave vector direction</vt:lpstr>
      <vt:lpstr>Slide 16</vt:lpstr>
      <vt:lpstr>Backscattered Artificial Waves </vt:lpstr>
      <vt:lpstr>SuperDARN – e-POP Propagation Experiments with Radio Receiver Instrument</vt:lpstr>
      <vt:lpstr>SuperDARN  Azimuthal Resolution</vt:lpstr>
      <vt:lpstr>SuperDARN Saskatoon Pulse Train</vt:lpstr>
      <vt:lpstr>Slide 21</vt:lpstr>
      <vt:lpstr>Artificial Waves from Ionospheric Heaters </vt:lpstr>
      <vt:lpstr>f</vt:lpstr>
      <vt:lpstr>Doppler frequency shift and amplitude,  04:51:33</vt:lpstr>
      <vt:lpstr>Slide 25</vt:lpstr>
      <vt:lpstr>Spontaneous Waves in the Auroral Zone</vt:lpstr>
      <vt:lpstr>Auroral zone wave emissions</vt:lpstr>
      <vt:lpstr>Auroral zone wave emissions</vt:lpstr>
      <vt:lpstr>Concluding Remarks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e-POP</dc:title>
  <dc:creator>Andrew W. Yau</dc:creator>
  <cp:lastModifiedBy>James Gordon</cp:lastModifiedBy>
  <cp:revision>807</cp:revision>
  <cp:lastPrinted>2001-11-08T00:48:43Z</cp:lastPrinted>
  <dcterms:created xsi:type="dcterms:W3CDTF">1995-06-17T23:31:02Z</dcterms:created>
  <dcterms:modified xsi:type="dcterms:W3CDTF">2014-06-15T01:50:40Z</dcterms:modified>
</cp:coreProperties>
</file>