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rels" ContentType="application/vnd.openxmlformats-package.relationships+xml"/>
  <Default Extension="xlsx" ContentType="application/vnd.openxmlformats-officedocument.spreadsheetml.sheet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47" r:id="rId1"/>
  </p:sldMasterIdLst>
  <p:notesMasterIdLst>
    <p:notesMasterId r:id="rId37"/>
  </p:notesMasterIdLst>
  <p:handoutMasterIdLst>
    <p:handoutMasterId r:id="rId38"/>
  </p:handoutMasterIdLst>
  <p:sldIdLst>
    <p:sldId id="256" r:id="rId2"/>
    <p:sldId id="257" r:id="rId3"/>
    <p:sldId id="258" r:id="rId4"/>
    <p:sldId id="259" r:id="rId5"/>
    <p:sldId id="278" r:id="rId6"/>
    <p:sldId id="260" r:id="rId7"/>
    <p:sldId id="269" r:id="rId8"/>
    <p:sldId id="261" r:id="rId9"/>
    <p:sldId id="263" r:id="rId10"/>
    <p:sldId id="262" r:id="rId11"/>
    <p:sldId id="264" r:id="rId12"/>
    <p:sldId id="272" r:id="rId13"/>
    <p:sldId id="265" r:id="rId14"/>
    <p:sldId id="266" r:id="rId15"/>
    <p:sldId id="267" r:id="rId16"/>
    <p:sldId id="268" r:id="rId17"/>
    <p:sldId id="270" r:id="rId18"/>
    <p:sldId id="279" r:id="rId19"/>
    <p:sldId id="275" r:id="rId20"/>
    <p:sldId id="276" r:id="rId21"/>
    <p:sldId id="277" r:id="rId22"/>
    <p:sldId id="280" r:id="rId23"/>
    <p:sldId id="281" r:id="rId24"/>
    <p:sldId id="282" r:id="rId25"/>
    <p:sldId id="283" r:id="rId26"/>
    <p:sldId id="284" r:id="rId27"/>
    <p:sldId id="285" r:id="rId28"/>
    <p:sldId id="287" r:id="rId29"/>
    <p:sldId id="271" r:id="rId30"/>
    <p:sldId id="273" r:id="rId31"/>
    <p:sldId id="274" r:id="rId32"/>
    <p:sldId id="288" r:id="rId33"/>
    <p:sldId id="289" r:id="rId34"/>
    <p:sldId id="290" r:id="rId35"/>
    <p:sldId id="291" r:id="rId3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000" autoAdjust="0"/>
    <p:restoredTop sz="94660"/>
  </p:normalViewPr>
  <p:slideViewPr>
    <p:cSldViewPr snapToGrid="0" snapToObjects="1">
      <p:cViewPr varScale="1">
        <p:scale>
          <a:sx n="162" d="100"/>
          <a:sy n="162" d="100"/>
        </p:scale>
        <p:origin x="-17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notesMaster" Target="notesMasters/notesMaster1.xml"/><Relationship Id="rId38" Type="http://schemas.openxmlformats.org/officeDocument/2006/relationships/handoutMaster" Target="handoutMasters/handoutMaster1.xml"/><Relationship Id="rId39" Type="http://schemas.openxmlformats.org/officeDocument/2006/relationships/printerSettings" Target="printerSettings/printerSettings1.bin"/><Relationship Id="rId40" Type="http://schemas.openxmlformats.org/officeDocument/2006/relationships/presProps" Target="presProps.xml"/><Relationship Id="rId41" Type="http://schemas.openxmlformats.org/officeDocument/2006/relationships/viewProps" Target="viewProps.xml"/><Relationship Id="rId42" Type="http://schemas.openxmlformats.org/officeDocument/2006/relationships/theme" Target="theme/theme1.xml"/><Relationship Id="rId43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46"/>
    </mc:Choice>
    <mc:Fallback>
      <c:style val="46"/>
    </mc:Fallback>
  </mc:AlternateContent>
  <c:chart>
    <c:autoTitleDeleted val="1"/>
    <c:view3D>
      <c:rotX val="30"/>
      <c:rotY val="167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Column2</c:v>
                </c:pt>
              </c:strCache>
            </c:strRef>
          </c:tx>
          <c:dLbls>
            <c:dLbl>
              <c:idx val="1"/>
              <c:layout>
                <c:manualLayout>
                  <c:x val="-0.195310276117279"/>
                  <c:y val="-0.096503610122446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0.0616471912651787"/>
                  <c:y val="-0.0562250436806465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numFmt formatCode="0.0%" sourceLinked="0"/>
            <c:txPr>
              <a:bodyPr/>
              <a:lstStyle/>
              <a:p>
                <a:pPr>
                  <a:defRPr sz="1100"/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Sheet1!$A$2:$A$5</c:f>
              <c:strCache>
                <c:ptCount val="3"/>
                <c:pt idx="0">
                  <c:v>Dark Energy</c:v>
                </c:pt>
                <c:pt idx="1">
                  <c:v>Dark Matter</c:v>
                </c:pt>
                <c:pt idx="2">
                  <c:v>Baryons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68.3</c:v>
                </c:pt>
                <c:pt idx="1">
                  <c:v>26.8</c:v>
                </c:pt>
                <c:pt idx="2">
                  <c:v>4.9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  <c:spPr>
        <a:noFill/>
      </c:spPr>
    </c:plotArea>
    <c:plotVisOnly val="1"/>
    <c:dispBlanksAs val="gap"/>
    <c:showDLblsOverMax val="0"/>
  </c:chart>
  <c:spPr>
    <a:noFill/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21460C-0725-C442-81A7-7FC739DFB3DA}" type="datetimeFigureOut">
              <a:rPr lang="en-US" smtClean="0"/>
              <a:t>2014-06-17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EE8FF7-6DF2-6B48-9E00-9D250E1E61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61778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02CB64-0AC1-1B49-8CB0-B08076A23156}" type="datetimeFigureOut">
              <a:rPr lang="en-US" smtClean="0"/>
              <a:t>2014-06-17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5062AB-1F16-C044-81F1-94CA62361E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40931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2012 time to refine the searches,</a:t>
            </a:r>
            <a:r>
              <a:rPr lang="en-US" baseline="0" dirty="0" smtClean="0"/>
              <a:t> 2014 important to look at the data very quickly then characterize discovery or look in related final states.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53BD12-AF21-422A-97F9-0D66A48D8B8A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84962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 anchor="t">
            <a:normAutofit/>
          </a:bodyPr>
          <a:lstStyle>
            <a:lvl1pPr marL="0" indent="0" algn="ctr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49376-88C6-4B48-A09C-0E03E90C6A4F}" type="datetime1">
              <a:rPr lang="en-CA" smtClean="0"/>
              <a:t>2014-06-17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Fedorko, CAP, Laurentian University June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48636-2F1D-7C49-B9F9-0AEAE31FEF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990879-669A-5744-A4A3-A9F068605446}" type="datetime1">
              <a:rPr lang="en-CA" smtClean="0"/>
              <a:t>2014-06-17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Fedorko, CAP, Laurentian University June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48636-2F1D-7C49-B9F9-0AEAE31FEF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 anchor="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2315F-6532-BD4C-8C8A-271F3D554212}" type="datetime1">
              <a:rPr lang="en-CA" smtClean="0"/>
              <a:t>2014-06-17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Fedorko, CAP, Laurentian University June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48636-2F1D-7C49-B9F9-0AEAE31FEF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BE184-7B7A-1545-8F0A-AA6B9FA31FB3}" type="datetime1">
              <a:rPr lang="en-CA" smtClean="0"/>
              <a:t>2014-06-17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Fedorko, CAP, Laurentian University June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48636-2F1D-7C49-B9F9-0AEAE31FEF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BC59B-485F-224B-BCCF-5243B4D72270}" type="datetime1">
              <a:rPr lang="en-CA" smtClean="0"/>
              <a:t>2014-06-17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Fedorko, CAP, Laurentian University June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48636-2F1D-7C49-B9F9-0AEAE31FEF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D7634-3584-4442-AF70-2B6E3233353B}" type="datetime1">
              <a:rPr lang="en-CA" smtClean="0"/>
              <a:t>2014-06-17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Fedorko, CAP, Laurentian University June 2014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48636-2F1D-7C49-B9F9-0AEAE31FEF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t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t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FAB0E-DDBC-1C48-A9DB-B350402FBC3F}" type="datetime1">
              <a:rPr lang="en-CA" smtClean="0"/>
              <a:t>2014-06-17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Fedorko, CAP, Laurentian University June 2014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48636-2F1D-7C49-B9F9-0AEAE31FEF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09FC2-DA7F-E242-B61E-3C4D2DE48DA2}" type="datetime1">
              <a:rPr lang="en-CA" smtClean="0"/>
              <a:t>2014-06-17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Fedorko, CAP, Laurentian University June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48636-2F1D-7C49-B9F9-0AEAE31FEF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AA05C-912E-4747-A666-794AB3E694A8}" type="datetime1">
              <a:rPr lang="en-CA" smtClean="0"/>
              <a:t>2014-06-17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Fedorko, CAP, Laurentian University June 2014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48636-2F1D-7C49-B9F9-0AEAE31FEF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768B31-5141-414B-8045-DA4904FB15F1}" type="datetime1">
              <a:rPr lang="en-CA" smtClean="0"/>
              <a:t>2014-06-17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Fedorko, CAP, Laurentian University June 2014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48636-2F1D-7C49-B9F9-0AEAE31FEF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 anchor="t"/>
          <a:lstStyle>
            <a:lvl1pPr marL="0" indent="0">
              <a:buNone/>
              <a:defRPr sz="14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67C32-24E8-084F-ADC0-CF31957330D4}" type="datetime1">
              <a:rPr lang="en-CA" smtClean="0"/>
              <a:t>2014-06-17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Fedorko, CAP, Laurentian University June 2014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48636-2F1D-7C49-B9F9-0AEAE31FEF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16" y="4440"/>
            <a:ext cx="7973885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55D1C0-E45B-3D4A-9CD7-6A368F357FE0}" type="datetime1">
              <a:rPr lang="en-CA" smtClean="0"/>
              <a:t>2014-06-17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90800" y="6356350"/>
            <a:ext cx="396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W. Fedorko, CAP, Laurentian University June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048636-2F1D-7C49-B9F9-0AEAE31FEF70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5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Relationship Id="rId3" Type="http://schemas.openxmlformats.org/officeDocument/2006/relationships/image" Target="../media/image3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4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Relationship Id="rId3" Type="http://schemas.openxmlformats.org/officeDocument/2006/relationships/image" Target="../media/image4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microsoft.com/office/2007/relationships/hdphoto" Target="../media/hdphoto1.wdp"/><Relationship Id="rId5" Type="http://schemas.openxmlformats.org/officeDocument/2006/relationships/image" Target="../media/image3.png"/><Relationship Id="rId6" Type="http://schemas.openxmlformats.org/officeDocument/2006/relationships/chart" Target="../charts/chart1.xml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Relationship Id="rId3" Type="http://schemas.openxmlformats.org/officeDocument/2006/relationships/image" Target="../media/image46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4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4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png"/><Relationship Id="rId3" Type="http://schemas.openxmlformats.org/officeDocument/2006/relationships/image" Target="../media/image5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4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7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61.png"/><Relationship Id="rId5" Type="http://schemas.microsoft.com/office/2007/relationships/hdphoto" Target="../media/hdphoto2.wdp"/><Relationship Id="rId6" Type="http://schemas.openxmlformats.org/officeDocument/2006/relationships/image" Target="../media/image62.png"/><Relationship Id="rId7" Type="http://schemas.microsoft.com/office/2007/relationships/hdphoto" Target="../media/hdphoto3.wdp"/><Relationship Id="rId8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4" Type="http://schemas.openxmlformats.org/officeDocument/2006/relationships/image" Target="../media/image66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4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7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8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9.png"/><Relationship Id="rId3" Type="http://schemas.openxmlformats.org/officeDocument/2006/relationships/image" Target="../media/image70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1.png"/><Relationship Id="rId3" Type="http://schemas.openxmlformats.org/officeDocument/2006/relationships/image" Target="../media/image72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3.png"/><Relationship Id="rId3" Type="http://schemas.openxmlformats.org/officeDocument/2006/relationships/image" Target="../media/image7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14425"/>
            <a:ext cx="7772400" cy="1470025"/>
          </a:xfrm>
        </p:spPr>
        <p:txBody>
          <a:bodyPr/>
          <a:lstStyle/>
          <a:p>
            <a:r>
              <a:rPr lang="en-US" dirty="0" smtClean="0"/>
              <a:t>No stone left unturned?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520950"/>
            <a:ext cx="6400800" cy="230505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Searches for Physics Beyond the Standard Model at the ATLAS experiment</a:t>
            </a:r>
          </a:p>
          <a:p>
            <a:endParaRPr lang="en-US" dirty="0" smtClean="0"/>
          </a:p>
          <a:p>
            <a:r>
              <a:rPr lang="en-US" dirty="0" smtClean="0"/>
              <a:t>W. Fedorko</a:t>
            </a:r>
          </a:p>
          <a:p>
            <a:r>
              <a:rPr lang="en-US" dirty="0" smtClean="0"/>
              <a:t>University of British Columbia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29344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Search for new phenomena in </a:t>
            </a:r>
            <a:r>
              <a:rPr lang="en-US" dirty="0" err="1" smtClean="0"/>
              <a:t>lepton+jet</a:t>
            </a:r>
            <a:r>
              <a:rPr lang="en-US" dirty="0" smtClean="0"/>
              <a:t> final state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191" y="1570279"/>
            <a:ext cx="8854053" cy="1759622"/>
          </a:xfrm>
        </p:spPr>
        <p:txBody>
          <a:bodyPr>
            <a:normAutofit/>
          </a:bodyPr>
          <a:lstStyle/>
          <a:p>
            <a:r>
              <a:rPr lang="en-US" sz="1800" dirty="0" smtClean="0"/>
              <a:t>Anti-</a:t>
            </a:r>
            <a:r>
              <a:rPr lang="en-US" sz="1800" dirty="0" err="1" smtClean="0"/>
              <a:t>k</a:t>
            </a:r>
            <a:r>
              <a:rPr lang="en-US" sz="1800" baseline="-25000" dirty="0" err="1" smtClean="0"/>
              <a:t>T</a:t>
            </a:r>
            <a:r>
              <a:rPr lang="en-US" sz="1800" dirty="0" smtClean="0"/>
              <a:t> </a:t>
            </a:r>
            <a:r>
              <a:rPr lang="en-US" sz="1800" dirty="0"/>
              <a:t>R=0.6 </a:t>
            </a:r>
            <a:r>
              <a:rPr lang="en-US" sz="1800" dirty="0" smtClean="0"/>
              <a:t>jet E</a:t>
            </a:r>
            <a:r>
              <a:rPr lang="en-US" sz="1800" baseline="-25000" dirty="0" smtClean="0"/>
              <a:t>T</a:t>
            </a:r>
            <a:r>
              <a:rPr lang="en-US" sz="1800" dirty="0" smtClean="0"/>
              <a:t> &gt; 125 </a:t>
            </a:r>
            <a:r>
              <a:rPr lang="en-US" sz="1800" dirty="0" err="1" smtClean="0"/>
              <a:t>GeV</a:t>
            </a:r>
            <a:endParaRPr lang="en-US" sz="1800" dirty="0" smtClean="0"/>
          </a:p>
          <a:p>
            <a:r>
              <a:rPr lang="en-US" sz="1800" dirty="0" smtClean="0"/>
              <a:t>Isolated, central photon, separated from the jet E</a:t>
            </a:r>
            <a:r>
              <a:rPr lang="en-US" sz="1800" baseline="-25000" dirty="0" smtClean="0"/>
              <a:t>T </a:t>
            </a:r>
            <a:r>
              <a:rPr lang="en-US" sz="1800" dirty="0" smtClean="0"/>
              <a:t>&gt; 125 </a:t>
            </a:r>
            <a:r>
              <a:rPr lang="en-US" sz="1800" dirty="0" err="1" smtClean="0"/>
              <a:t>GeV</a:t>
            </a:r>
            <a:endParaRPr lang="en-US" sz="1800" dirty="0" smtClean="0"/>
          </a:p>
          <a:p>
            <a:r>
              <a:rPr lang="en-US" sz="1800" dirty="0" err="1" smtClean="0"/>
              <a:t>Pseudorapidity</a:t>
            </a:r>
            <a:r>
              <a:rPr lang="en-US" sz="1800" dirty="0" smtClean="0"/>
              <a:t> separation &lt; 1.6</a:t>
            </a:r>
            <a:endParaRPr lang="en-US" sz="1800" dirty="0"/>
          </a:p>
          <a:p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Fedorko, CAP, Laurentian University June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48636-2F1D-7C49-B9F9-0AEAE31FEF70}" type="slidenum">
              <a:rPr lang="en-US" smtClean="0"/>
              <a:t>10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8224116" y="428332"/>
            <a:ext cx="46038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γ</a:t>
            </a:r>
            <a:endParaRPr lang="en-US" sz="4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373467" y="646080"/>
            <a:ext cx="67197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q</a:t>
            </a:r>
            <a:r>
              <a:rPr 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*</a:t>
            </a:r>
            <a:endParaRPr lang="en-US" sz="4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675166" y="431799"/>
            <a:ext cx="47160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q</a:t>
            </a:r>
            <a:endParaRPr lang="en-US" sz="4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433219" y="1172085"/>
            <a:ext cx="47000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g</a:t>
            </a:r>
            <a:endParaRPr lang="en-US" sz="4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pSp>
        <p:nvGrpSpPr>
          <p:cNvPr id="10" name="Group 126"/>
          <p:cNvGrpSpPr>
            <a:grpSpLocks noChangeAspect="1"/>
          </p:cNvGrpSpPr>
          <p:nvPr/>
        </p:nvGrpSpPr>
        <p:grpSpPr bwMode="auto">
          <a:xfrm rot="8088682">
            <a:off x="6349583" y="1816666"/>
            <a:ext cx="1032239" cy="137771"/>
            <a:chOff x="804" y="3206"/>
            <a:chExt cx="2344" cy="314"/>
          </a:xfrm>
        </p:grpSpPr>
        <p:sp>
          <p:nvSpPr>
            <p:cNvPr id="11" name="Freeform 127"/>
            <p:cNvSpPr>
              <a:spLocks noChangeAspect="1"/>
            </p:cNvSpPr>
            <p:nvPr/>
          </p:nvSpPr>
          <p:spPr bwMode="auto">
            <a:xfrm>
              <a:off x="804" y="3218"/>
              <a:ext cx="352" cy="302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1200"/>
            </a:p>
          </p:txBody>
        </p:sp>
        <p:sp>
          <p:nvSpPr>
            <p:cNvPr id="12" name="Freeform 128"/>
            <p:cNvSpPr>
              <a:spLocks noChangeAspect="1"/>
            </p:cNvSpPr>
            <p:nvPr/>
          </p:nvSpPr>
          <p:spPr bwMode="auto">
            <a:xfrm>
              <a:off x="1136" y="3216"/>
              <a:ext cx="352" cy="302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1200"/>
            </a:p>
          </p:txBody>
        </p:sp>
        <p:sp>
          <p:nvSpPr>
            <p:cNvPr id="13" name="Freeform 129"/>
            <p:cNvSpPr>
              <a:spLocks noChangeAspect="1"/>
            </p:cNvSpPr>
            <p:nvPr/>
          </p:nvSpPr>
          <p:spPr bwMode="auto">
            <a:xfrm>
              <a:off x="1468" y="3214"/>
              <a:ext cx="352" cy="302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1200"/>
            </a:p>
          </p:txBody>
        </p:sp>
        <p:sp>
          <p:nvSpPr>
            <p:cNvPr id="14" name="Freeform 130"/>
            <p:cNvSpPr>
              <a:spLocks noChangeAspect="1"/>
            </p:cNvSpPr>
            <p:nvPr/>
          </p:nvSpPr>
          <p:spPr bwMode="auto">
            <a:xfrm>
              <a:off x="1800" y="3212"/>
              <a:ext cx="352" cy="302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1200"/>
            </a:p>
          </p:txBody>
        </p:sp>
        <p:sp>
          <p:nvSpPr>
            <p:cNvPr id="15" name="Freeform 131"/>
            <p:cNvSpPr>
              <a:spLocks noChangeAspect="1"/>
            </p:cNvSpPr>
            <p:nvPr/>
          </p:nvSpPr>
          <p:spPr bwMode="auto">
            <a:xfrm>
              <a:off x="2132" y="3210"/>
              <a:ext cx="352" cy="302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1200"/>
            </a:p>
          </p:txBody>
        </p:sp>
        <p:sp>
          <p:nvSpPr>
            <p:cNvPr id="16" name="Freeform 132"/>
            <p:cNvSpPr>
              <a:spLocks noChangeAspect="1"/>
            </p:cNvSpPr>
            <p:nvPr/>
          </p:nvSpPr>
          <p:spPr bwMode="auto">
            <a:xfrm>
              <a:off x="2464" y="3208"/>
              <a:ext cx="352" cy="302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1200"/>
            </a:p>
          </p:txBody>
        </p:sp>
        <p:sp>
          <p:nvSpPr>
            <p:cNvPr id="17" name="Freeform 133"/>
            <p:cNvSpPr>
              <a:spLocks noChangeAspect="1"/>
            </p:cNvSpPr>
            <p:nvPr/>
          </p:nvSpPr>
          <p:spPr bwMode="auto">
            <a:xfrm>
              <a:off x="2796" y="3206"/>
              <a:ext cx="352" cy="302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1200"/>
            </a:p>
          </p:txBody>
        </p:sp>
      </p:grpSp>
      <p:sp>
        <p:nvSpPr>
          <p:cNvPr id="18" name="Freeform 86"/>
          <p:cNvSpPr>
            <a:spLocks/>
          </p:cNvSpPr>
          <p:nvPr/>
        </p:nvSpPr>
        <p:spPr bwMode="auto">
          <a:xfrm rot="8100000" flipH="1" flipV="1">
            <a:off x="8227172" y="1031244"/>
            <a:ext cx="993204" cy="119574"/>
          </a:xfrm>
          <a:custGeom>
            <a:avLst/>
            <a:gdLst>
              <a:gd name="T0" fmla="*/ 0 w 2304"/>
              <a:gd name="T1" fmla="*/ 192 h 192"/>
              <a:gd name="T2" fmla="*/ 192 w 2304"/>
              <a:gd name="T3" fmla="*/ 0 h 192"/>
              <a:gd name="T4" fmla="*/ 384 w 2304"/>
              <a:gd name="T5" fmla="*/ 192 h 192"/>
              <a:gd name="T6" fmla="*/ 576 w 2304"/>
              <a:gd name="T7" fmla="*/ 0 h 192"/>
              <a:gd name="T8" fmla="*/ 768 w 2304"/>
              <a:gd name="T9" fmla="*/ 192 h 192"/>
              <a:gd name="T10" fmla="*/ 960 w 2304"/>
              <a:gd name="T11" fmla="*/ 0 h 192"/>
              <a:gd name="T12" fmla="*/ 1152 w 2304"/>
              <a:gd name="T13" fmla="*/ 192 h 192"/>
              <a:gd name="T14" fmla="*/ 1344 w 2304"/>
              <a:gd name="T15" fmla="*/ 0 h 192"/>
              <a:gd name="T16" fmla="*/ 1536 w 2304"/>
              <a:gd name="T17" fmla="*/ 192 h 192"/>
              <a:gd name="T18" fmla="*/ 1728 w 2304"/>
              <a:gd name="T19" fmla="*/ 0 h 192"/>
              <a:gd name="T20" fmla="*/ 1920 w 2304"/>
              <a:gd name="T21" fmla="*/ 192 h 192"/>
              <a:gd name="T22" fmla="*/ 2112 w 2304"/>
              <a:gd name="T23" fmla="*/ 0 h 192"/>
              <a:gd name="T24" fmla="*/ 2304 w 2304"/>
              <a:gd name="T25" fmla="*/ 192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sz="1200"/>
          </a:p>
        </p:txBody>
      </p:sp>
      <p:grpSp>
        <p:nvGrpSpPr>
          <p:cNvPr id="19" name="Group 5"/>
          <p:cNvGrpSpPr>
            <a:grpSpLocks/>
          </p:cNvGrpSpPr>
          <p:nvPr/>
        </p:nvGrpSpPr>
        <p:grpSpPr bwMode="auto">
          <a:xfrm rot="2700000">
            <a:off x="6136036" y="1037683"/>
            <a:ext cx="1054535" cy="422966"/>
            <a:chOff x="1392" y="1488"/>
            <a:chExt cx="1584" cy="0"/>
          </a:xfrm>
        </p:grpSpPr>
        <p:sp>
          <p:nvSpPr>
            <p:cNvPr id="20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22" name="Group 5"/>
          <p:cNvGrpSpPr>
            <a:grpSpLocks/>
          </p:cNvGrpSpPr>
          <p:nvPr/>
        </p:nvGrpSpPr>
        <p:grpSpPr bwMode="auto">
          <a:xfrm>
            <a:off x="7176001" y="1457432"/>
            <a:ext cx="1243052" cy="422966"/>
            <a:chOff x="1392" y="1488"/>
            <a:chExt cx="1584" cy="0"/>
          </a:xfrm>
        </p:grpSpPr>
        <p:sp>
          <p:nvSpPr>
            <p:cNvPr id="23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4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25" name="Group 5"/>
          <p:cNvGrpSpPr>
            <a:grpSpLocks/>
          </p:cNvGrpSpPr>
          <p:nvPr/>
        </p:nvGrpSpPr>
        <p:grpSpPr bwMode="auto">
          <a:xfrm rot="2700000">
            <a:off x="8081828" y="1759243"/>
            <a:ext cx="1054535" cy="422966"/>
            <a:chOff x="1392" y="1488"/>
            <a:chExt cx="1584" cy="0"/>
          </a:xfrm>
        </p:grpSpPr>
        <p:sp>
          <p:nvSpPr>
            <p:cNvPr id="26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7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28" name="Rectangle 27"/>
          <p:cNvSpPr/>
          <p:nvPr/>
        </p:nvSpPr>
        <p:spPr>
          <a:xfrm>
            <a:off x="8252021" y="1742204"/>
            <a:ext cx="47160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q</a:t>
            </a:r>
            <a:endParaRPr lang="en-US" sz="4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7675564" y="8204"/>
            <a:ext cx="145590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100" dirty="0"/>
              <a:t> PLB 728, 562 (2013)</a:t>
            </a: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229" y="3045115"/>
            <a:ext cx="3020149" cy="2897639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3267" y="3187619"/>
            <a:ext cx="2854063" cy="2622516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4113114" y="2921331"/>
            <a:ext cx="2675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Generic Gaussian resonance limit:</a:t>
            </a:r>
            <a:endParaRPr lang="en-US" sz="1400" dirty="0"/>
          </a:p>
        </p:txBody>
      </p:sp>
      <p:sp>
        <p:nvSpPr>
          <p:cNvPr id="35" name="TextBox 34"/>
          <p:cNvSpPr txBox="1"/>
          <p:nvPr/>
        </p:nvSpPr>
        <p:spPr>
          <a:xfrm>
            <a:off x="7274586" y="3286045"/>
            <a:ext cx="19233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QBH Limit:</a:t>
            </a:r>
          </a:p>
          <a:p>
            <a:r>
              <a:rPr lang="en-US" dirty="0" smtClean="0"/>
              <a:t>M</a:t>
            </a:r>
            <a:r>
              <a:rPr lang="en-US" baseline="-25000" dirty="0" smtClean="0"/>
              <a:t>TH</a:t>
            </a:r>
            <a:r>
              <a:rPr lang="en-US" dirty="0" smtClean="0"/>
              <a:t> &gt; 4.6 </a:t>
            </a:r>
            <a:r>
              <a:rPr lang="en-US" dirty="0" err="1" smtClean="0"/>
              <a:t>TeV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q* Limit</a:t>
            </a:r>
          </a:p>
          <a:p>
            <a:r>
              <a:rPr lang="en-US" dirty="0" err="1" smtClean="0"/>
              <a:t>m</a:t>
            </a:r>
            <a:r>
              <a:rPr lang="en-US" baseline="-25000" dirty="0" err="1" smtClean="0"/>
              <a:t>q</a:t>
            </a:r>
            <a:r>
              <a:rPr lang="en-US" baseline="-25000" dirty="0" smtClean="0"/>
              <a:t>*</a:t>
            </a:r>
            <a:r>
              <a:rPr lang="en-US" dirty="0" smtClean="0"/>
              <a:t> &gt; 3.5 </a:t>
            </a:r>
            <a:r>
              <a:rPr lang="en-US" dirty="0" err="1" smtClean="0"/>
              <a:t>TeV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73067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/>
              <a:t>Z(    </a:t>
            </a:r>
            <a:r>
              <a:rPr lang="en-US" dirty="0" err="1" smtClean="0"/>
              <a:t>l</a:t>
            </a:r>
            <a:r>
              <a:rPr lang="en-US" baseline="30000" dirty="0" err="1" smtClean="0"/>
              <a:t>+</a:t>
            </a:r>
            <a:r>
              <a:rPr lang="en-US" dirty="0" err="1" smtClean="0"/>
              <a:t>l</a:t>
            </a:r>
            <a:r>
              <a:rPr lang="en-US" baseline="30000" dirty="0" smtClean="0"/>
              <a:t>-</a:t>
            </a:r>
            <a:r>
              <a:rPr lang="en-US" dirty="0" smtClean="0"/>
              <a:t>)+</a:t>
            </a:r>
            <a:r>
              <a:rPr lang="en-US" dirty="0" err="1" smtClean="0"/>
              <a:t>E</a:t>
            </a:r>
            <a:r>
              <a:rPr lang="en-US" baseline="-25000" dirty="0" err="1" smtClean="0"/>
              <a:t>T</a:t>
            </a:r>
            <a:r>
              <a:rPr lang="en-US" baseline="30000" dirty="0" err="1" smtClean="0"/>
              <a:t>miss</a:t>
            </a:r>
            <a:r>
              <a:rPr lang="en-US" dirty="0" smtClean="0"/>
              <a:t> 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313" y="1018810"/>
            <a:ext cx="8229600" cy="1238486"/>
          </a:xfrm>
        </p:spPr>
        <p:txBody>
          <a:bodyPr>
            <a:noAutofit/>
          </a:bodyPr>
          <a:lstStyle/>
          <a:p>
            <a:r>
              <a:rPr lang="en-US" sz="1800" dirty="0" err="1" smtClean="0"/>
              <a:t>e</a:t>
            </a:r>
            <a:r>
              <a:rPr lang="en-US" sz="1800" baseline="30000" dirty="0" err="1" smtClean="0"/>
              <a:t>+</a:t>
            </a:r>
            <a:r>
              <a:rPr lang="en-US" sz="1800" dirty="0" err="1" smtClean="0"/>
              <a:t>e</a:t>
            </a:r>
            <a:r>
              <a:rPr lang="en-US" sz="1800" baseline="30000" dirty="0" smtClean="0"/>
              <a:t>-</a:t>
            </a:r>
            <a:r>
              <a:rPr lang="en-US" sz="1800" dirty="0" smtClean="0"/>
              <a:t> or </a:t>
            </a:r>
            <a:r>
              <a:rPr lang="en-US" sz="1800" dirty="0" err="1"/>
              <a:t>μ</a:t>
            </a:r>
            <a:r>
              <a:rPr lang="en-US" sz="1800" baseline="30000" dirty="0" err="1" smtClean="0"/>
              <a:t>+</a:t>
            </a:r>
            <a:r>
              <a:rPr lang="en-US" sz="1800" dirty="0" err="1" smtClean="0"/>
              <a:t>μ</a:t>
            </a:r>
            <a:r>
              <a:rPr lang="en-US" sz="1800" baseline="30000" dirty="0" smtClean="0"/>
              <a:t>-</a:t>
            </a:r>
            <a:r>
              <a:rPr lang="en-US" sz="1800" dirty="0" smtClean="0"/>
              <a:t> pair in Z window, leptons isolated</a:t>
            </a:r>
          </a:p>
          <a:p>
            <a:r>
              <a:rPr lang="en-US" sz="1800" dirty="0" smtClean="0"/>
              <a:t>Topological cuts on </a:t>
            </a:r>
            <a:r>
              <a:rPr lang="en-US" sz="1800" dirty="0" err="1" smtClean="0"/>
              <a:t>E</a:t>
            </a:r>
            <a:r>
              <a:rPr lang="en-US" sz="1800" baseline="-25000" dirty="0" err="1"/>
              <a:t>T</a:t>
            </a:r>
            <a:r>
              <a:rPr lang="en-US" sz="1800" baseline="30000" dirty="0" err="1" smtClean="0"/>
              <a:t>miss</a:t>
            </a:r>
            <a:r>
              <a:rPr lang="en-US" sz="1800" dirty="0" smtClean="0"/>
              <a:t> and </a:t>
            </a:r>
            <a:r>
              <a:rPr lang="en-US" sz="1800" dirty="0" err="1" smtClean="0"/>
              <a:t>p</a:t>
            </a:r>
            <a:r>
              <a:rPr lang="en-US" sz="1800" baseline="-25000" dirty="0" err="1" smtClean="0"/>
              <a:t>T</a:t>
            </a:r>
            <a:r>
              <a:rPr lang="en-US" sz="1800" baseline="30000" dirty="0" err="1" smtClean="0"/>
              <a:t>ll</a:t>
            </a:r>
            <a:endParaRPr lang="en-US" sz="1800" dirty="0"/>
          </a:p>
          <a:p>
            <a:r>
              <a:rPr lang="en-US" sz="1800" dirty="0" err="1" smtClean="0"/>
              <a:t>E</a:t>
            </a:r>
            <a:r>
              <a:rPr lang="en-US" sz="1800" baseline="-25000" dirty="0" err="1" smtClean="0"/>
              <a:t>T</a:t>
            </a:r>
            <a:r>
              <a:rPr lang="en-US" sz="1800" baseline="30000" dirty="0" err="1" smtClean="0"/>
              <a:t>miss</a:t>
            </a:r>
            <a:r>
              <a:rPr lang="en-US" sz="1800" dirty="0" smtClean="0"/>
              <a:t> cut selected depending on the model, </a:t>
            </a:r>
            <a:r>
              <a:rPr lang="en-US" sz="1800" dirty="0" err="1" smtClean="0"/>
              <a:t>fiducial</a:t>
            </a:r>
            <a:r>
              <a:rPr lang="en-US" sz="1800" dirty="0" smtClean="0"/>
              <a:t> region</a:t>
            </a:r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Fedorko, CAP, Laurentian University June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48636-2F1D-7C49-B9F9-0AEAE31FEF70}" type="slidenum">
              <a:rPr lang="en-US" smtClean="0"/>
              <a:t>11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900891" y="752411"/>
            <a:ext cx="47160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q</a:t>
            </a:r>
            <a:endParaRPr lang="en-US" sz="4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8" name="Freeform 86"/>
          <p:cNvSpPr>
            <a:spLocks/>
          </p:cNvSpPr>
          <p:nvPr/>
        </p:nvSpPr>
        <p:spPr bwMode="auto">
          <a:xfrm rot="8100000" flipH="1" flipV="1">
            <a:off x="6252397" y="749699"/>
            <a:ext cx="993204" cy="119574"/>
          </a:xfrm>
          <a:custGeom>
            <a:avLst/>
            <a:gdLst>
              <a:gd name="T0" fmla="*/ 0 w 2304"/>
              <a:gd name="T1" fmla="*/ 192 h 192"/>
              <a:gd name="T2" fmla="*/ 192 w 2304"/>
              <a:gd name="T3" fmla="*/ 0 h 192"/>
              <a:gd name="T4" fmla="*/ 384 w 2304"/>
              <a:gd name="T5" fmla="*/ 192 h 192"/>
              <a:gd name="T6" fmla="*/ 576 w 2304"/>
              <a:gd name="T7" fmla="*/ 0 h 192"/>
              <a:gd name="T8" fmla="*/ 768 w 2304"/>
              <a:gd name="T9" fmla="*/ 192 h 192"/>
              <a:gd name="T10" fmla="*/ 960 w 2304"/>
              <a:gd name="T11" fmla="*/ 0 h 192"/>
              <a:gd name="T12" fmla="*/ 1152 w 2304"/>
              <a:gd name="T13" fmla="*/ 192 h 192"/>
              <a:gd name="T14" fmla="*/ 1344 w 2304"/>
              <a:gd name="T15" fmla="*/ 0 h 192"/>
              <a:gd name="T16" fmla="*/ 1536 w 2304"/>
              <a:gd name="T17" fmla="*/ 192 h 192"/>
              <a:gd name="T18" fmla="*/ 1728 w 2304"/>
              <a:gd name="T19" fmla="*/ 0 h 192"/>
              <a:gd name="T20" fmla="*/ 1920 w 2304"/>
              <a:gd name="T21" fmla="*/ 192 h 192"/>
              <a:gd name="T22" fmla="*/ 2112 w 2304"/>
              <a:gd name="T23" fmla="*/ 0 h 192"/>
              <a:gd name="T24" fmla="*/ 2304 w 2304"/>
              <a:gd name="T25" fmla="*/ 192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sz="1200"/>
          </a:p>
        </p:txBody>
      </p:sp>
      <p:grpSp>
        <p:nvGrpSpPr>
          <p:cNvPr id="30" name="Group 29"/>
          <p:cNvGrpSpPr>
            <a:grpSpLocks/>
          </p:cNvGrpSpPr>
          <p:nvPr/>
        </p:nvGrpSpPr>
        <p:grpSpPr bwMode="auto">
          <a:xfrm rot="8100000">
            <a:off x="5831275" y="1532517"/>
            <a:ext cx="901903" cy="306885"/>
            <a:chOff x="1392" y="1488"/>
            <a:chExt cx="1584" cy="0"/>
          </a:xfrm>
        </p:grpSpPr>
        <p:sp>
          <p:nvSpPr>
            <p:cNvPr id="41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2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6246452" y="717061"/>
            <a:ext cx="144941" cy="901903"/>
            <a:chOff x="3172285" y="3317669"/>
            <a:chExt cx="199766" cy="1243051"/>
          </a:xfrm>
        </p:grpSpPr>
        <p:sp>
          <p:nvSpPr>
            <p:cNvPr id="39" name="Line 3"/>
            <p:cNvSpPr>
              <a:spLocks noChangeShapeType="1"/>
            </p:cNvSpPr>
            <p:nvPr/>
          </p:nvSpPr>
          <p:spPr bwMode="auto">
            <a:xfrm rot="2700000">
              <a:off x="2833271" y="3739429"/>
              <a:ext cx="67802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0" name="Line 4"/>
            <p:cNvSpPr>
              <a:spLocks noChangeShapeType="1"/>
            </p:cNvSpPr>
            <p:nvPr/>
          </p:nvSpPr>
          <p:spPr bwMode="auto">
            <a:xfrm rot="2700000">
              <a:off x="2750525" y="3939195"/>
              <a:ext cx="124305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33" name="Group 5"/>
          <p:cNvGrpSpPr>
            <a:grpSpLocks/>
          </p:cNvGrpSpPr>
          <p:nvPr/>
        </p:nvGrpSpPr>
        <p:grpSpPr bwMode="auto">
          <a:xfrm rot="13500000">
            <a:off x="6745456" y="1542380"/>
            <a:ext cx="901903" cy="306885"/>
            <a:chOff x="1392" y="1488"/>
            <a:chExt cx="1584" cy="0"/>
          </a:xfrm>
        </p:grpSpPr>
        <p:sp>
          <p:nvSpPr>
            <p:cNvPr id="37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8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34" name="Group 5"/>
          <p:cNvGrpSpPr>
            <a:grpSpLocks/>
          </p:cNvGrpSpPr>
          <p:nvPr/>
        </p:nvGrpSpPr>
        <p:grpSpPr bwMode="auto">
          <a:xfrm rot="18900000">
            <a:off x="6749245" y="1135963"/>
            <a:ext cx="901902" cy="306885"/>
            <a:chOff x="1392" y="1488"/>
            <a:chExt cx="1584" cy="0"/>
          </a:xfrm>
        </p:grpSpPr>
        <p:sp>
          <p:nvSpPr>
            <p:cNvPr id="35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6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5723083" y="1017975"/>
            <a:ext cx="846836" cy="945026"/>
            <a:chOff x="6379628" y="2539401"/>
            <a:chExt cx="846836" cy="945026"/>
          </a:xfrm>
        </p:grpSpPr>
        <p:sp>
          <p:nvSpPr>
            <p:cNvPr id="44" name="Rectangle 43"/>
            <p:cNvSpPr/>
            <p:nvPr/>
          </p:nvSpPr>
          <p:spPr>
            <a:xfrm>
              <a:off x="6379628" y="2776541"/>
              <a:ext cx="846836" cy="707886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4000" b="0" cap="none" spc="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q </a:t>
              </a:r>
              <a:endParaRPr lang="en-US" sz="40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6622594" y="2539401"/>
              <a:ext cx="389850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_</a:t>
              </a:r>
              <a:endParaRPr lang="en-US" sz="3200" dirty="0"/>
            </a:p>
          </p:txBody>
        </p:sp>
      </p:grpSp>
      <p:sp>
        <p:nvSpPr>
          <p:cNvPr id="48" name="Rectangle 47"/>
          <p:cNvSpPr/>
          <p:nvPr/>
        </p:nvSpPr>
        <p:spPr>
          <a:xfrm>
            <a:off x="6224619" y="83105"/>
            <a:ext cx="48497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Z</a:t>
            </a:r>
            <a:endParaRPr lang="en-US" sz="4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7244076" y="694253"/>
            <a:ext cx="44395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0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χ</a:t>
            </a:r>
            <a:endParaRPr lang="en-US" sz="4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7272149" y="1123711"/>
            <a:ext cx="443952" cy="939149"/>
            <a:chOff x="4914600" y="1461665"/>
            <a:chExt cx="443952" cy="939149"/>
          </a:xfrm>
        </p:grpSpPr>
        <p:sp>
          <p:nvSpPr>
            <p:cNvPr id="46" name="Rectangle 45"/>
            <p:cNvSpPr/>
            <p:nvPr/>
          </p:nvSpPr>
          <p:spPr>
            <a:xfrm>
              <a:off x="4914600" y="1692928"/>
              <a:ext cx="443952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4000" b="0" cap="none" spc="0" dirty="0" err="1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χ</a:t>
              </a:r>
              <a:endParaRPr lang="en-US" sz="40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4954378" y="1461665"/>
              <a:ext cx="389850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_</a:t>
              </a:r>
              <a:endParaRPr lang="en-US" sz="3200" dirty="0"/>
            </a:p>
          </p:txBody>
        </p:sp>
      </p:grpSp>
      <p:sp>
        <p:nvSpPr>
          <p:cNvPr id="54" name="Oval 53"/>
          <p:cNvSpPr/>
          <p:nvPr/>
        </p:nvSpPr>
        <p:spPr>
          <a:xfrm>
            <a:off x="6604393" y="1323925"/>
            <a:ext cx="313022" cy="313022"/>
          </a:xfrm>
          <a:prstGeom prst="ellipse">
            <a:avLst/>
          </a:prstGeom>
          <a:pattFill prst="dkDnDiag">
            <a:fgClr>
              <a:prstClr val="black"/>
            </a:fgClr>
            <a:bgClr>
              <a:prstClr val="white"/>
            </a:bgClr>
          </a:pattFill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7" name="Picture 5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310" y="2476803"/>
            <a:ext cx="3599803" cy="2583302"/>
          </a:xfrm>
          <a:prstGeom prst="rect">
            <a:avLst/>
          </a:prstGeom>
        </p:spPr>
      </p:pic>
      <p:pic>
        <p:nvPicPr>
          <p:cNvPr id="58" name="Picture 5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7897" y="2476803"/>
            <a:ext cx="3599804" cy="2583302"/>
          </a:xfrm>
          <a:prstGeom prst="rect">
            <a:avLst/>
          </a:prstGeom>
        </p:spPr>
      </p:pic>
      <p:sp>
        <p:nvSpPr>
          <p:cNvPr id="59" name="TextBox 58"/>
          <p:cNvSpPr txBox="1"/>
          <p:nvPr/>
        </p:nvSpPr>
        <p:spPr>
          <a:xfrm>
            <a:off x="7941144" y="-7890"/>
            <a:ext cx="120902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/>
              <a:t>arXiv:1404.0051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289048" y="5567589"/>
            <a:ext cx="42231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Interpretations for DM-nucleon scattering,</a:t>
            </a:r>
          </a:p>
          <a:p>
            <a:r>
              <a:rPr lang="en-US" dirty="0" smtClean="0"/>
              <a:t> scalar particle mediator model and </a:t>
            </a:r>
            <a:r>
              <a:rPr lang="en-US" dirty="0" err="1" smtClean="0"/>
              <a:t>ZZχχ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656134" y="493917"/>
            <a:ext cx="40220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Line 3"/>
          <p:cNvSpPr>
            <a:spLocks noChangeShapeType="1"/>
          </p:cNvSpPr>
          <p:nvPr/>
        </p:nvSpPr>
        <p:spPr bwMode="auto">
          <a:xfrm rot="12037952">
            <a:off x="7359096" y="628651"/>
            <a:ext cx="2906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0" name="Line 4"/>
          <p:cNvSpPr>
            <a:spLocks noChangeShapeType="1"/>
          </p:cNvSpPr>
          <p:nvPr/>
        </p:nvSpPr>
        <p:spPr bwMode="auto">
          <a:xfrm rot="12037952">
            <a:off x="7124625" y="585972"/>
            <a:ext cx="53292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grpSp>
        <p:nvGrpSpPr>
          <p:cNvPr id="51" name="Group 50"/>
          <p:cNvGrpSpPr/>
          <p:nvPr/>
        </p:nvGrpSpPr>
        <p:grpSpPr>
          <a:xfrm rot="1800000">
            <a:off x="7310530" y="39051"/>
            <a:ext cx="42680" cy="532927"/>
            <a:chOff x="7465804" y="1143395"/>
            <a:chExt cx="42680" cy="532927"/>
          </a:xfrm>
        </p:grpSpPr>
        <p:sp>
          <p:nvSpPr>
            <p:cNvPr id="55" name="Line 3"/>
            <p:cNvSpPr>
              <a:spLocks noChangeShapeType="1"/>
            </p:cNvSpPr>
            <p:nvPr/>
          </p:nvSpPr>
          <p:spPr bwMode="auto">
            <a:xfrm rot="17437952">
              <a:off x="7320460" y="1523210"/>
              <a:ext cx="2906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1" name="Line 4"/>
            <p:cNvSpPr>
              <a:spLocks noChangeShapeType="1"/>
            </p:cNvSpPr>
            <p:nvPr/>
          </p:nvSpPr>
          <p:spPr bwMode="auto">
            <a:xfrm rot="17437952">
              <a:off x="7242020" y="1409859"/>
              <a:ext cx="53292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62" name="Rectangle 61"/>
          <p:cNvSpPr/>
          <p:nvPr/>
        </p:nvSpPr>
        <p:spPr>
          <a:xfrm>
            <a:off x="7481614" y="-125490"/>
            <a:ext cx="34754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</a:t>
            </a:r>
            <a:r>
              <a:rPr lang="en-US" sz="2800" b="0" cap="none" spc="0" baseline="30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</a:t>
            </a:r>
            <a:endParaRPr lang="en-US" sz="2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7517799" y="378085"/>
            <a:ext cx="184666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7550466" y="325921"/>
            <a:ext cx="39067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</a:t>
            </a:r>
            <a:r>
              <a:rPr lang="en-US" sz="2800" b="0" cap="none" spc="0" baseline="30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+</a:t>
            </a:r>
            <a:endParaRPr lang="en-US" sz="2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972882"/>
              </p:ext>
            </p:extLst>
          </p:nvPr>
        </p:nvGraphicFramePr>
        <p:xfrm>
          <a:off x="4603871" y="5580430"/>
          <a:ext cx="4273760" cy="822960"/>
        </p:xfrm>
        <a:graphic>
          <a:graphicData uri="http://schemas.openxmlformats.org/drawingml/2006/table">
            <a:tbl>
              <a:tblPr firstRow="1" bandRow="1">
                <a:tableStyleId>{1E171933-4619-4E11-9A3F-F7608DF75F80}</a:tableStyleId>
              </a:tblPr>
              <a:tblGrid>
                <a:gridCol w="2057103"/>
                <a:gridCol w="534581"/>
                <a:gridCol w="520326"/>
                <a:gridCol w="577349"/>
                <a:gridCol w="584401"/>
              </a:tblGrid>
              <a:tr h="226741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 smtClean="0"/>
                        <a:t>E</a:t>
                      </a:r>
                      <a:r>
                        <a:rPr lang="en-US" sz="1200" baseline="-25000" dirty="0" err="1" smtClean="0"/>
                        <a:t>t</a:t>
                      </a:r>
                      <a:r>
                        <a:rPr lang="en-US" sz="1200" baseline="30000" dirty="0" err="1" smtClean="0"/>
                        <a:t>miss</a:t>
                      </a:r>
                      <a:r>
                        <a:rPr lang="en-US" sz="1200" baseline="0" dirty="0" smtClean="0"/>
                        <a:t> threshold [</a:t>
                      </a:r>
                      <a:r>
                        <a:rPr lang="en-US" sz="1200" baseline="0" dirty="0" err="1" smtClean="0"/>
                        <a:t>GeV</a:t>
                      </a:r>
                      <a:r>
                        <a:rPr lang="en-US" sz="1200" baseline="0" dirty="0" smtClean="0"/>
                        <a:t>]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150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250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350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450</a:t>
                      </a:r>
                      <a:endParaRPr lang="en-US" sz="1200" dirty="0"/>
                    </a:p>
                  </a:txBody>
                  <a:tcPr/>
                </a:tc>
              </a:tr>
              <a:tr h="226741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Expected limit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3.0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0.73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0.36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0.27</a:t>
                      </a:r>
                      <a:endParaRPr lang="en-US" sz="1200" dirty="0"/>
                    </a:p>
                  </a:txBody>
                  <a:tcPr/>
                </a:tc>
              </a:tr>
              <a:tr h="226741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Observed limit 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2.7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0.57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0.27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0.26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3" name="TextBox 62"/>
          <p:cNvSpPr txBox="1"/>
          <p:nvPr/>
        </p:nvSpPr>
        <p:spPr>
          <a:xfrm>
            <a:off x="4598045" y="5236681"/>
            <a:ext cx="32364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Fiducial</a:t>
            </a:r>
            <a:r>
              <a:rPr lang="en-US" dirty="0" smtClean="0"/>
              <a:t> cross-section limits [</a:t>
            </a:r>
            <a:r>
              <a:rPr lang="en-US" dirty="0" err="1" smtClean="0"/>
              <a:t>fb</a:t>
            </a:r>
            <a:r>
              <a:rPr lang="en-US" dirty="0" smtClean="0"/>
              <a:t>]: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27995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/>
              <a:t>W/Z(    </a:t>
            </a:r>
            <a:r>
              <a:rPr lang="en-US" dirty="0" err="1" smtClean="0"/>
              <a:t>qq</a:t>
            </a:r>
            <a:r>
              <a:rPr lang="en-US" dirty="0" smtClean="0"/>
              <a:t>’)+</a:t>
            </a:r>
            <a:r>
              <a:rPr lang="en-US" dirty="0" err="1" smtClean="0"/>
              <a:t>E</a:t>
            </a:r>
            <a:r>
              <a:rPr lang="en-US" baseline="-25000" dirty="0" err="1" smtClean="0"/>
              <a:t>T</a:t>
            </a:r>
            <a:r>
              <a:rPr lang="en-US" baseline="30000" dirty="0" err="1" smtClean="0"/>
              <a:t>miss</a:t>
            </a:r>
            <a:r>
              <a:rPr lang="en-US" dirty="0" smtClean="0"/>
              <a:t> 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313" y="1018810"/>
            <a:ext cx="6832504" cy="1094521"/>
          </a:xfrm>
        </p:spPr>
        <p:txBody>
          <a:bodyPr>
            <a:noAutofit/>
          </a:bodyPr>
          <a:lstStyle/>
          <a:p>
            <a:r>
              <a:rPr lang="en-US" sz="1800" dirty="0" smtClean="0"/>
              <a:t>One ‘Cambridge-Aachen’ large radius (1.2) jet </a:t>
            </a:r>
          </a:p>
          <a:p>
            <a:pPr lvl="1"/>
            <a:r>
              <a:rPr lang="en-US" sz="1400" dirty="0" err="1" smtClean="0"/>
              <a:t>p</a:t>
            </a:r>
            <a:r>
              <a:rPr lang="en-US" sz="1400" baseline="-25000" dirty="0" err="1" smtClean="0"/>
              <a:t>T</a:t>
            </a:r>
            <a:r>
              <a:rPr lang="en-US" sz="1400" dirty="0" smtClean="0"/>
              <a:t> &gt; 120 </a:t>
            </a:r>
            <a:r>
              <a:rPr lang="en-US" sz="1400" dirty="0" err="1" smtClean="0"/>
              <a:t>GeV</a:t>
            </a:r>
            <a:r>
              <a:rPr lang="en-US" sz="1400" dirty="0" smtClean="0"/>
              <a:t>, </a:t>
            </a:r>
            <a:r>
              <a:rPr lang="en-US" sz="1400" dirty="0" err="1" smtClean="0"/>
              <a:t>m</a:t>
            </a:r>
            <a:r>
              <a:rPr lang="en-US" sz="1400" baseline="-25000" dirty="0" err="1" smtClean="0"/>
              <a:t>j</a:t>
            </a:r>
            <a:r>
              <a:rPr lang="en-US" sz="1400" dirty="0"/>
              <a:t> </a:t>
            </a:r>
            <a:r>
              <a:rPr lang="en-US" sz="1400" dirty="0" smtClean="0"/>
              <a:t>50-120 </a:t>
            </a:r>
            <a:r>
              <a:rPr lang="en-US" sz="1400" dirty="0" err="1" smtClean="0"/>
              <a:t>GeV</a:t>
            </a:r>
            <a:r>
              <a:rPr lang="en-US" sz="1400" dirty="0" smtClean="0"/>
              <a:t>, |</a:t>
            </a:r>
            <a:r>
              <a:rPr lang="en-US" sz="1400" dirty="0" err="1" smtClean="0"/>
              <a:t>η</a:t>
            </a:r>
            <a:r>
              <a:rPr lang="en-US" sz="1400" dirty="0" smtClean="0"/>
              <a:t>|&lt;1.2, sub-jets balanced</a:t>
            </a:r>
          </a:p>
          <a:p>
            <a:r>
              <a:rPr lang="en-US" sz="1800" dirty="0" smtClean="0"/>
              <a:t>Veto on additional narrow jets and leptons</a:t>
            </a:r>
          </a:p>
          <a:p>
            <a:r>
              <a:rPr lang="en-US" sz="1800" dirty="0" smtClean="0"/>
              <a:t>Signal regions </a:t>
            </a:r>
            <a:r>
              <a:rPr lang="en-US" sz="1800" dirty="0" err="1" smtClean="0"/>
              <a:t>E</a:t>
            </a:r>
            <a:r>
              <a:rPr lang="en-US" sz="1800" baseline="-25000" dirty="0" err="1" smtClean="0"/>
              <a:t>T</a:t>
            </a:r>
            <a:r>
              <a:rPr lang="en-US" sz="1800" baseline="30000" dirty="0" err="1" smtClean="0"/>
              <a:t>miss</a:t>
            </a:r>
            <a:r>
              <a:rPr lang="en-US" sz="1800" dirty="0" smtClean="0"/>
              <a:t> &gt;  350, 500 </a:t>
            </a:r>
            <a:r>
              <a:rPr lang="en-US" sz="1800" dirty="0" err="1" smtClean="0"/>
              <a:t>GeV</a:t>
            </a:r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Fedorko, CAP, Laurentian University June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48636-2F1D-7C49-B9F9-0AEAE31FEF70}" type="slidenum">
              <a:rPr lang="en-US" smtClean="0"/>
              <a:t>12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92579" y="752411"/>
            <a:ext cx="47160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q</a:t>
            </a:r>
            <a:endParaRPr lang="en-US" sz="4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8" name="Freeform 86"/>
          <p:cNvSpPr>
            <a:spLocks/>
          </p:cNvSpPr>
          <p:nvPr/>
        </p:nvSpPr>
        <p:spPr bwMode="auto">
          <a:xfrm rot="8100000" flipH="1" flipV="1">
            <a:off x="7444085" y="749699"/>
            <a:ext cx="993204" cy="119574"/>
          </a:xfrm>
          <a:custGeom>
            <a:avLst/>
            <a:gdLst>
              <a:gd name="T0" fmla="*/ 0 w 2304"/>
              <a:gd name="T1" fmla="*/ 192 h 192"/>
              <a:gd name="T2" fmla="*/ 192 w 2304"/>
              <a:gd name="T3" fmla="*/ 0 h 192"/>
              <a:gd name="T4" fmla="*/ 384 w 2304"/>
              <a:gd name="T5" fmla="*/ 192 h 192"/>
              <a:gd name="T6" fmla="*/ 576 w 2304"/>
              <a:gd name="T7" fmla="*/ 0 h 192"/>
              <a:gd name="T8" fmla="*/ 768 w 2304"/>
              <a:gd name="T9" fmla="*/ 192 h 192"/>
              <a:gd name="T10" fmla="*/ 960 w 2304"/>
              <a:gd name="T11" fmla="*/ 0 h 192"/>
              <a:gd name="T12" fmla="*/ 1152 w 2304"/>
              <a:gd name="T13" fmla="*/ 192 h 192"/>
              <a:gd name="T14" fmla="*/ 1344 w 2304"/>
              <a:gd name="T15" fmla="*/ 0 h 192"/>
              <a:gd name="T16" fmla="*/ 1536 w 2304"/>
              <a:gd name="T17" fmla="*/ 192 h 192"/>
              <a:gd name="T18" fmla="*/ 1728 w 2304"/>
              <a:gd name="T19" fmla="*/ 0 h 192"/>
              <a:gd name="T20" fmla="*/ 1920 w 2304"/>
              <a:gd name="T21" fmla="*/ 192 h 192"/>
              <a:gd name="T22" fmla="*/ 2112 w 2304"/>
              <a:gd name="T23" fmla="*/ 0 h 192"/>
              <a:gd name="T24" fmla="*/ 2304 w 2304"/>
              <a:gd name="T25" fmla="*/ 192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sz="1200"/>
          </a:p>
        </p:txBody>
      </p:sp>
      <p:grpSp>
        <p:nvGrpSpPr>
          <p:cNvPr id="30" name="Group 29"/>
          <p:cNvGrpSpPr>
            <a:grpSpLocks/>
          </p:cNvGrpSpPr>
          <p:nvPr/>
        </p:nvGrpSpPr>
        <p:grpSpPr bwMode="auto">
          <a:xfrm rot="8100000">
            <a:off x="7022963" y="1532517"/>
            <a:ext cx="901903" cy="306885"/>
            <a:chOff x="1392" y="1488"/>
            <a:chExt cx="1584" cy="0"/>
          </a:xfrm>
        </p:grpSpPr>
        <p:sp>
          <p:nvSpPr>
            <p:cNvPr id="41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2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7438140" y="717061"/>
            <a:ext cx="144941" cy="901903"/>
            <a:chOff x="3172285" y="3317669"/>
            <a:chExt cx="199766" cy="1243051"/>
          </a:xfrm>
        </p:grpSpPr>
        <p:sp>
          <p:nvSpPr>
            <p:cNvPr id="39" name="Line 3"/>
            <p:cNvSpPr>
              <a:spLocks noChangeShapeType="1"/>
            </p:cNvSpPr>
            <p:nvPr/>
          </p:nvSpPr>
          <p:spPr bwMode="auto">
            <a:xfrm rot="2700000">
              <a:off x="2833271" y="3739429"/>
              <a:ext cx="67802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0" name="Line 4"/>
            <p:cNvSpPr>
              <a:spLocks noChangeShapeType="1"/>
            </p:cNvSpPr>
            <p:nvPr/>
          </p:nvSpPr>
          <p:spPr bwMode="auto">
            <a:xfrm rot="2700000">
              <a:off x="2750525" y="3939195"/>
              <a:ext cx="124305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33" name="Group 5"/>
          <p:cNvGrpSpPr>
            <a:grpSpLocks/>
          </p:cNvGrpSpPr>
          <p:nvPr/>
        </p:nvGrpSpPr>
        <p:grpSpPr bwMode="auto">
          <a:xfrm rot="13500000">
            <a:off x="7937144" y="1542380"/>
            <a:ext cx="901903" cy="306885"/>
            <a:chOff x="1392" y="1488"/>
            <a:chExt cx="1584" cy="0"/>
          </a:xfrm>
        </p:grpSpPr>
        <p:sp>
          <p:nvSpPr>
            <p:cNvPr id="37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8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34" name="Group 5"/>
          <p:cNvGrpSpPr>
            <a:grpSpLocks/>
          </p:cNvGrpSpPr>
          <p:nvPr/>
        </p:nvGrpSpPr>
        <p:grpSpPr bwMode="auto">
          <a:xfrm rot="18900000">
            <a:off x="7940933" y="1135963"/>
            <a:ext cx="901902" cy="306885"/>
            <a:chOff x="1392" y="1488"/>
            <a:chExt cx="1584" cy="0"/>
          </a:xfrm>
        </p:grpSpPr>
        <p:sp>
          <p:nvSpPr>
            <p:cNvPr id="35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6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965817" y="995290"/>
            <a:ext cx="846836" cy="945026"/>
            <a:chOff x="6426028" y="2539401"/>
            <a:chExt cx="846836" cy="945026"/>
          </a:xfrm>
        </p:grpSpPr>
        <p:sp>
          <p:nvSpPr>
            <p:cNvPr id="44" name="Rectangle 43"/>
            <p:cNvSpPr/>
            <p:nvPr/>
          </p:nvSpPr>
          <p:spPr>
            <a:xfrm>
              <a:off x="6426028" y="2776541"/>
              <a:ext cx="846836" cy="707886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4000" b="0" cap="none" spc="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q' </a:t>
              </a:r>
              <a:endParaRPr lang="en-US" sz="40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6622594" y="2539401"/>
              <a:ext cx="389850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_</a:t>
              </a:r>
              <a:endParaRPr lang="en-US" sz="3200" dirty="0"/>
            </a:p>
          </p:txBody>
        </p:sp>
      </p:grpSp>
      <p:sp>
        <p:nvSpPr>
          <p:cNvPr id="48" name="Rectangle 47"/>
          <p:cNvSpPr/>
          <p:nvPr/>
        </p:nvSpPr>
        <p:spPr>
          <a:xfrm>
            <a:off x="7119627" y="83105"/>
            <a:ext cx="107834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W/Z</a:t>
            </a:r>
            <a:endParaRPr lang="en-US" sz="4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8435764" y="694253"/>
            <a:ext cx="44395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0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χ</a:t>
            </a:r>
            <a:endParaRPr lang="en-US" sz="4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8463837" y="1123711"/>
            <a:ext cx="443952" cy="939149"/>
            <a:chOff x="4914600" y="1461665"/>
            <a:chExt cx="443952" cy="939149"/>
          </a:xfrm>
        </p:grpSpPr>
        <p:sp>
          <p:nvSpPr>
            <p:cNvPr id="46" name="Rectangle 45"/>
            <p:cNvSpPr/>
            <p:nvPr/>
          </p:nvSpPr>
          <p:spPr>
            <a:xfrm>
              <a:off x="4914600" y="1692928"/>
              <a:ext cx="443952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4000" b="0" cap="none" spc="0" dirty="0" err="1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χ</a:t>
              </a:r>
              <a:endParaRPr lang="en-US" sz="40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4954378" y="1461665"/>
              <a:ext cx="389850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_</a:t>
              </a:r>
              <a:endParaRPr lang="en-US" sz="3200" dirty="0"/>
            </a:p>
          </p:txBody>
        </p:sp>
      </p:grpSp>
      <p:sp>
        <p:nvSpPr>
          <p:cNvPr id="54" name="Oval 53"/>
          <p:cNvSpPr/>
          <p:nvPr/>
        </p:nvSpPr>
        <p:spPr>
          <a:xfrm>
            <a:off x="7796081" y="1323925"/>
            <a:ext cx="313022" cy="313022"/>
          </a:xfrm>
          <a:prstGeom prst="ellipse">
            <a:avLst/>
          </a:prstGeom>
          <a:pattFill prst="dkDnDiag">
            <a:fgClr>
              <a:prstClr val="black"/>
            </a:fgClr>
            <a:bgClr>
              <a:prstClr val="white"/>
            </a:bgClr>
          </a:pattFill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9" name="TextBox 58"/>
          <p:cNvSpPr txBox="1"/>
          <p:nvPr/>
        </p:nvSpPr>
        <p:spPr>
          <a:xfrm>
            <a:off x="6723063" y="-43188"/>
            <a:ext cx="16481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PRL 112, 041802 (2014)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406643" y="5680332"/>
            <a:ext cx="515120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Interpretations for DM-nucleon scattering;</a:t>
            </a:r>
          </a:p>
          <a:p>
            <a:r>
              <a:rPr lang="en-US" dirty="0" smtClean="0"/>
              <a:t>Higgs as a mediator limit at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H</a:t>
            </a:r>
            <a:r>
              <a:rPr lang="en-US" dirty="0" smtClean="0"/>
              <a:t> = 125 </a:t>
            </a:r>
            <a:r>
              <a:rPr lang="en-US" dirty="0" err="1" smtClean="0"/>
              <a:t>GeV</a:t>
            </a:r>
            <a:r>
              <a:rPr lang="en-US" dirty="0" smtClean="0"/>
              <a:t>:  </a:t>
            </a:r>
            <a:r>
              <a:rPr lang="en-US" dirty="0" err="1" smtClean="0"/>
              <a:t>σ</a:t>
            </a:r>
            <a:r>
              <a:rPr lang="en-US" dirty="0" smtClean="0"/>
              <a:t> &lt; 1.3 </a:t>
            </a:r>
            <a:r>
              <a:rPr lang="en-US" dirty="0" err="1" smtClean="0"/>
              <a:t>pb</a:t>
            </a:r>
            <a:endParaRPr lang="en-US" dirty="0" smtClean="0"/>
          </a:p>
          <a:p>
            <a:r>
              <a:rPr lang="en-US" dirty="0" err="1" smtClean="0"/>
              <a:t>Fiducial</a:t>
            </a:r>
            <a:r>
              <a:rPr lang="en-US" dirty="0" smtClean="0"/>
              <a:t> limits published</a:t>
            </a:r>
          </a:p>
          <a:p>
            <a:endParaRPr lang="en-US" dirty="0" smtClean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1314667" y="493917"/>
            <a:ext cx="40220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Line 3"/>
          <p:cNvSpPr>
            <a:spLocks noChangeShapeType="1"/>
          </p:cNvSpPr>
          <p:nvPr/>
        </p:nvSpPr>
        <p:spPr bwMode="auto">
          <a:xfrm rot="12037952">
            <a:off x="8527264" y="628651"/>
            <a:ext cx="2906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0" name="Line 4"/>
          <p:cNvSpPr>
            <a:spLocks noChangeShapeType="1"/>
          </p:cNvSpPr>
          <p:nvPr/>
        </p:nvSpPr>
        <p:spPr bwMode="auto">
          <a:xfrm rot="12037952">
            <a:off x="8292793" y="585972"/>
            <a:ext cx="53292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2" name="Rectangle 61"/>
          <p:cNvSpPr/>
          <p:nvPr/>
        </p:nvSpPr>
        <p:spPr>
          <a:xfrm>
            <a:off x="8693407" y="-134081"/>
            <a:ext cx="372618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q</a:t>
            </a:r>
            <a:endParaRPr lang="en-US" sz="2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8685967" y="378085"/>
            <a:ext cx="184666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8739550" y="325921"/>
            <a:ext cx="44292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q'</a:t>
            </a:r>
            <a:endParaRPr lang="en-US" sz="2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pSp>
        <p:nvGrpSpPr>
          <p:cNvPr id="6" name="Group 5"/>
          <p:cNvGrpSpPr/>
          <p:nvPr/>
        </p:nvGrpSpPr>
        <p:grpSpPr>
          <a:xfrm rot="19376909">
            <a:off x="8277016" y="193418"/>
            <a:ext cx="577840" cy="369332"/>
            <a:chOff x="5646428" y="1008116"/>
            <a:chExt cx="577840" cy="369332"/>
          </a:xfrm>
        </p:grpSpPr>
        <p:sp>
          <p:nvSpPr>
            <p:cNvPr id="65" name="Line 3"/>
            <p:cNvSpPr>
              <a:spLocks noChangeShapeType="1"/>
            </p:cNvSpPr>
            <p:nvPr/>
          </p:nvSpPr>
          <p:spPr bwMode="auto">
            <a:xfrm rot="12037952">
              <a:off x="5880899" y="1258682"/>
              <a:ext cx="2906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7" name="Line 4"/>
            <p:cNvSpPr>
              <a:spLocks noChangeShapeType="1"/>
            </p:cNvSpPr>
            <p:nvPr/>
          </p:nvSpPr>
          <p:spPr bwMode="auto">
            <a:xfrm rot="12037952">
              <a:off x="5646428" y="1216003"/>
              <a:ext cx="53292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8" name="Rectangle 67"/>
            <p:cNvSpPr/>
            <p:nvPr/>
          </p:nvSpPr>
          <p:spPr>
            <a:xfrm>
              <a:off x="6039602" y="1008116"/>
              <a:ext cx="184666" cy="369332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endParaRPr lang="en-US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</p:grpSp>
      <p:sp>
        <p:nvSpPr>
          <p:cNvPr id="75" name="TextBox 74"/>
          <p:cNvSpPr txBox="1"/>
          <p:nvPr/>
        </p:nvSpPr>
        <p:spPr>
          <a:xfrm>
            <a:off x="8767395" y="104796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_</a:t>
            </a:r>
            <a:endParaRPr lang="en-US" sz="24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87" y="2722562"/>
            <a:ext cx="2438435" cy="274530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0522" y="2722562"/>
            <a:ext cx="3947324" cy="274530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65177" y="3316806"/>
            <a:ext cx="2668822" cy="2151061"/>
          </a:xfrm>
          <a:prstGeom prst="rect">
            <a:avLst/>
          </a:prstGeom>
        </p:spPr>
      </p:pic>
      <p:sp>
        <p:nvSpPr>
          <p:cNvPr id="51" name="TextBox 50"/>
          <p:cNvSpPr txBox="1"/>
          <p:nvPr/>
        </p:nvSpPr>
        <p:spPr>
          <a:xfrm>
            <a:off x="6530275" y="2849348"/>
            <a:ext cx="25316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M</a:t>
            </a:r>
            <a:r>
              <a:rPr lang="en-US" sz="1200" baseline="-25000" dirty="0" smtClean="0"/>
              <a:t>*</a:t>
            </a:r>
            <a:r>
              <a:rPr lang="en-US" sz="1200" dirty="0" smtClean="0"/>
              <a:t> lower limits from </a:t>
            </a:r>
            <a:r>
              <a:rPr lang="en-US" sz="1200" dirty="0" err="1" smtClean="0"/>
              <a:t>monojet</a:t>
            </a:r>
            <a:r>
              <a:rPr lang="en-US" sz="1200" dirty="0" smtClean="0"/>
              <a:t> search:</a:t>
            </a:r>
          </a:p>
          <a:p>
            <a:r>
              <a:rPr lang="en-US" sz="1200" dirty="0"/>
              <a:t>ATLAS-CONF-2012-147 </a:t>
            </a:r>
            <a:endParaRPr lang="en-US" sz="1200" dirty="0" smtClean="0"/>
          </a:p>
        </p:txBody>
      </p:sp>
    </p:spTree>
    <p:extLst>
      <p:ext uri="{BB962C8B-B14F-4D97-AF65-F5344CB8AC3E}">
        <p14:creationId xmlns:p14="http://schemas.microsoft.com/office/powerpoint/2010/main" val="27749442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16" y="4440"/>
            <a:ext cx="6548684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Lepton + jet search for quantum black holes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2639" y="4690555"/>
            <a:ext cx="5392361" cy="1237170"/>
          </a:xfrm>
        </p:spPr>
        <p:txBody>
          <a:bodyPr>
            <a:noAutofit/>
          </a:bodyPr>
          <a:lstStyle/>
          <a:p>
            <a:r>
              <a:rPr lang="en-US" sz="1800" dirty="0" err="1" smtClean="0"/>
              <a:t>p</a:t>
            </a:r>
            <a:r>
              <a:rPr lang="en-US" sz="1800" baseline="-25000" dirty="0" err="1" smtClean="0"/>
              <a:t>T</a:t>
            </a:r>
            <a:r>
              <a:rPr lang="en-US" sz="1800" baseline="-25000" dirty="0"/>
              <a:t> </a:t>
            </a:r>
            <a:r>
              <a:rPr lang="en-US" sz="1800" baseline="-25000" dirty="0" smtClean="0"/>
              <a:t>lepton</a:t>
            </a:r>
            <a:r>
              <a:rPr lang="en-US" sz="1800" dirty="0" smtClean="0"/>
              <a:t> , </a:t>
            </a:r>
            <a:r>
              <a:rPr lang="en-US" sz="1800" dirty="0" err="1" smtClean="0"/>
              <a:t>p</a:t>
            </a:r>
            <a:r>
              <a:rPr lang="en-US" sz="1800" baseline="-25000" dirty="0" err="1" smtClean="0"/>
              <a:t>T</a:t>
            </a:r>
            <a:r>
              <a:rPr lang="en-US" sz="1800" baseline="-25000" dirty="0" smtClean="0"/>
              <a:t> jet</a:t>
            </a:r>
            <a:r>
              <a:rPr lang="en-US" sz="1800" dirty="0" smtClean="0"/>
              <a:t>&gt; 130, leptons isolated</a:t>
            </a:r>
          </a:p>
          <a:p>
            <a:r>
              <a:rPr lang="en-US" sz="1800" dirty="0" smtClean="0"/>
              <a:t>Topological cuts: |</a:t>
            </a:r>
            <a:r>
              <a:rPr lang="en-US" sz="1800" dirty="0" err="1" smtClean="0"/>
              <a:t>Δ</a:t>
            </a:r>
            <a:r>
              <a:rPr lang="el-GR" sz="1800" dirty="0" smtClean="0"/>
              <a:t>φ</a:t>
            </a:r>
            <a:r>
              <a:rPr lang="en-US" sz="1800" baseline="-25000" dirty="0" smtClean="0"/>
              <a:t>l, j</a:t>
            </a:r>
            <a:r>
              <a:rPr lang="en-US" sz="1800" dirty="0" smtClean="0"/>
              <a:t>|&gt;π/2, |&lt;</a:t>
            </a:r>
            <a:r>
              <a:rPr lang="en-US" sz="1800" dirty="0" err="1" smtClean="0"/>
              <a:t>η</a:t>
            </a:r>
            <a:r>
              <a:rPr lang="en-US" sz="2000" baseline="-25000" dirty="0" err="1" smtClean="0"/>
              <a:t>l,j</a:t>
            </a:r>
            <a:r>
              <a:rPr lang="en-US" sz="1800" dirty="0" smtClean="0"/>
              <a:t>&gt;|&lt;1.25, |</a:t>
            </a:r>
            <a:r>
              <a:rPr lang="en-US" sz="1800" dirty="0" err="1" smtClean="0"/>
              <a:t>Δη</a:t>
            </a:r>
            <a:r>
              <a:rPr lang="en-US" sz="1800" dirty="0" smtClean="0"/>
              <a:t>|&lt;1.5</a:t>
            </a:r>
          </a:p>
          <a:p>
            <a:r>
              <a:rPr lang="en-US" sz="1800" dirty="0" err="1" smtClean="0"/>
              <a:t>m</a:t>
            </a:r>
            <a:r>
              <a:rPr lang="en-US" sz="1800" baseline="-25000" dirty="0" err="1" smtClean="0"/>
              <a:t>min</a:t>
            </a:r>
            <a:r>
              <a:rPr lang="en-US" sz="1800" baseline="-25000" dirty="0" smtClean="0"/>
              <a:t> </a:t>
            </a:r>
            <a:r>
              <a:rPr lang="en-US" sz="1800" dirty="0" smtClean="0"/>
              <a:t>cut as a function of M</a:t>
            </a:r>
            <a:r>
              <a:rPr lang="en-US" sz="1800" baseline="-25000" dirty="0" smtClean="0"/>
              <a:t>TH</a:t>
            </a:r>
            <a:r>
              <a:rPr lang="en-US" sz="1800" dirty="0" smtClean="0"/>
              <a:t> </a:t>
            </a:r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Fedorko, CAP, Laurentian University June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48636-2F1D-7C49-B9F9-0AEAE31FEF70}" type="slidenum">
              <a:rPr lang="en-US" smtClean="0"/>
              <a:t>13</a:t>
            </a:fld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6556158" y="279155"/>
            <a:ext cx="2713797" cy="1429713"/>
            <a:chOff x="5734807" y="984283"/>
            <a:chExt cx="3740302" cy="1970508"/>
          </a:xfrm>
        </p:grpSpPr>
        <p:grpSp>
          <p:nvGrpSpPr>
            <p:cNvPr id="7" name="Group 6"/>
            <p:cNvGrpSpPr>
              <a:grpSpLocks/>
            </p:cNvGrpSpPr>
            <p:nvPr/>
          </p:nvGrpSpPr>
          <p:grpSpPr bwMode="auto">
            <a:xfrm rot="8100000">
              <a:off x="5734807" y="2108188"/>
              <a:ext cx="1243051" cy="422966"/>
              <a:chOff x="1392" y="1488"/>
              <a:chExt cx="1584" cy="0"/>
            </a:xfrm>
          </p:grpSpPr>
          <p:sp>
            <p:nvSpPr>
              <p:cNvPr id="18" name="Line 3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86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9" name="Line 4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158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6307027" y="984283"/>
              <a:ext cx="199766" cy="1243051"/>
              <a:chOff x="3172285" y="3317669"/>
              <a:chExt cx="199766" cy="1243051"/>
            </a:xfrm>
          </p:grpSpPr>
          <p:sp>
            <p:nvSpPr>
              <p:cNvPr id="16" name="Line 3"/>
              <p:cNvSpPr>
                <a:spLocks noChangeShapeType="1"/>
              </p:cNvSpPr>
              <p:nvPr/>
            </p:nvSpPr>
            <p:spPr bwMode="auto">
              <a:xfrm rot="2700000">
                <a:off x="2833271" y="3739429"/>
                <a:ext cx="67802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7" name="Line 4"/>
              <p:cNvSpPr>
                <a:spLocks noChangeShapeType="1"/>
              </p:cNvSpPr>
              <p:nvPr/>
            </p:nvSpPr>
            <p:spPr bwMode="auto">
              <a:xfrm rot="2700000">
                <a:off x="2750525" y="3939195"/>
                <a:ext cx="1243051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9" name="Line 109"/>
            <p:cNvSpPr>
              <a:spLocks noChangeShapeType="1"/>
            </p:cNvSpPr>
            <p:nvPr/>
          </p:nvSpPr>
          <p:spPr bwMode="auto">
            <a:xfrm>
              <a:off x="7066636" y="2038762"/>
              <a:ext cx="1091633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10" name="Group 5"/>
            <p:cNvGrpSpPr>
              <a:grpSpLocks/>
            </p:cNvGrpSpPr>
            <p:nvPr/>
          </p:nvGrpSpPr>
          <p:grpSpPr bwMode="auto">
            <a:xfrm rot="13500000">
              <a:off x="8226836" y="2121783"/>
              <a:ext cx="1243051" cy="422965"/>
              <a:chOff x="1392" y="1488"/>
              <a:chExt cx="1584" cy="0"/>
            </a:xfrm>
          </p:grpSpPr>
          <p:sp>
            <p:nvSpPr>
              <p:cNvPr id="14" name="Line 3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86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" name="Line 4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158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1" name="Group 5"/>
            <p:cNvGrpSpPr>
              <a:grpSpLocks/>
            </p:cNvGrpSpPr>
            <p:nvPr/>
          </p:nvGrpSpPr>
          <p:grpSpPr bwMode="auto">
            <a:xfrm rot="18900000">
              <a:off x="8232059" y="1561636"/>
              <a:ext cx="1243050" cy="422966"/>
              <a:chOff x="1392" y="1488"/>
              <a:chExt cx="1584" cy="0"/>
            </a:xfrm>
          </p:grpSpPr>
          <p:sp>
            <p:nvSpPr>
              <p:cNvPr id="12" name="Line 3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86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3" name="Line 4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158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  <p:sp>
        <p:nvSpPr>
          <p:cNvPr id="23" name="Rectangle 22"/>
          <p:cNvSpPr/>
          <p:nvPr/>
        </p:nvSpPr>
        <p:spPr>
          <a:xfrm>
            <a:off x="8502003" y="80626"/>
            <a:ext cx="30363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</a:t>
            </a:r>
            <a:endParaRPr lang="en-US" sz="4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8600320" y="749144"/>
            <a:ext cx="45316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q</a:t>
            </a:r>
            <a:endParaRPr lang="en-US" sz="4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7313191" y="298671"/>
            <a:ext cx="121058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QBH</a:t>
            </a:r>
            <a:endParaRPr lang="en-US" sz="4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931504" y="30737"/>
            <a:ext cx="45016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u</a:t>
            </a:r>
            <a:endParaRPr lang="en-US" sz="4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627938" y="10651"/>
            <a:ext cx="151606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/>
              <a:t>PRL 112, 091804 </a:t>
            </a:r>
            <a:r>
              <a:rPr lang="en-US" sz="1100" dirty="0" smtClean="0"/>
              <a:t>(2014</a:t>
            </a:r>
            <a:r>
              <a:rPr lang="en-US" sz="1100" dirty="0" smtClean="0"/>
              <a:t>)</a:t>
            </a:r>
          </a:p>
          <a:p>
            <a:pPr algn="r"/>
            <a:endParaRPr lang="en-US" sz="1100" dirty="0"/>
          </a:p>
        </p:txBody>
      </p:sp>
      <p:sp>
        <p:nvSpPr>
          <p:cNvPr id="29" name="Rectangle 28"/>
          <p:cNvSpPr/>
          <p:nvPr/>
        </p:nvSpPr>
        <p:spPr>
          <a:xfrm>
            <a:off x="7036309" y="1066217"/>
            <a:ext cx="45016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u</a:t>
            </a:r>
            <a:endParaRPr lang="en-US" sz="4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032" y="2402237"/>
            <a:ext cx="2863038" cy="2016888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6917" y="2402237"/>
            <a:ext cx="2865812" cy="2016888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87493" y="2402237"/>
            <a:ext cx="2941883" cy="2016887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6226490" y="4888993"/>
            <a:ext cx="21414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Observed limits:</a:t>
            </a:r>
          </a:p>
          <a:p>
            <a:r>
              <a:rPr lang="en-US" dirty="0" smtClean="0"/>
              <a:t>n=6: M</a:t>
            </a:r>
            <a:r>
              <a:rPr lang="en-US" baseline="-25000" dirty="0" smtClean="0"/>
              <a:t>TH</a:t>
            </a:r>
            <a:r>
              <a:rPr lang="en-US" dirty="0" smtClean="0"/>
              <a:t> &gt; 5.3 </a:t>
            </a:r>
            <a:r>
              <a:rPr lang="en-US" dirty="0" err="1" smtClean="0"/>
              <a:t>TeV</a:t>
            </a:r>
            <a:endParaRPr lang="en-US" dirty="0" smtClean="0"/>
          </a:p>
          <a:p>
            <a:r>
              <a:rPr lang="en-US" dirty="0" smtClean="0"/>
              <a:t>n=2: </a:t>
            </a:r>
            <a:r>
              <a:rPr lang="en-US" dirty="0"/>
              <a:t>M</a:t>
            </a:r>
            <a:r>
              <a:rPr lang="en-US" baseline="-25000" dirty="0"/>
              <a:t>TH</a:t>
            </a:r>
            <a:r>
              <a:rPr lang="en-US" dirty="0"/>
              <a:t> &gt; </a:t>
            </a:r>
            <a:r>
              <a:rPr lang="en-US" dirty="0" smtClean="0"/>
              <a:t>4.7 </a:t>
            </a:r>
            <a:r>
              <a:rPr lang="en-US" dirty="0" err="1" smtClean="0"/>
              <a:t>TeV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4244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err="1" smtClean="0"/>
              <a:t>Lepton+jets</a:t>
            </a:r>
            <a:r>
              <a:rPr lang="en-US" dirty="0" smtClean="0"/>
              <a:t> search for microscopic black holes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0193" y="1397425"/>
            <a:ext cx="8229600" cy="1363303"/>
          </a:xfrm>
        </p:spPr>
        <p:txBody>
          <a:bodyPr>
            <a:normAutofit/>
          </a:bodyPr>
          <a:lstStyle/>
          <a:p>
            <a:r>
              <a:rPr lang="en-US" sz="2000" dirty="0" err="1" smtClean="0"/>
              <a:t>Σp</a:t>
            </a:r>
            <a:r>
              <a:rPr lang="en-US" sz="2000" baseline="-25000" dirty="0" err="1" smtClean="0"/>
              <a:t>T</a:t>
            </a:r>
            <a:r>
              <a:rPr lang="en-US" sz="2000" dirty="0"/>
              <a:t> </a:t>
            </a:r>
            <a:r>
              <a:rPr lang="en-US" sz="2000" dirty="0" smtClean="0"/>
              <a:t>&gt; 2 </a:t>
            </a:r>
            <a:r>
              <a:rPr lang="en-US" sz="2000" dirty="0" err="1" smtClean="0"/>
              <a:t>TeV</a:t>
            </a:r>
            <a:endParaRPr lang="en-US" sz="2000" dirty="0" smtClean="0"/>
          </a:p>
          <a:p>
            <a:r>
              <a:rPr lang="en-US" sz="2000" dirty="0" smtClean="0"/>
              <a:t>3 objects with </a:t>
            </a:r>
            <a:r>
              <a:rPr lang="en-US" sz="2000" dirty="0" err="1" smtClean="0"/>
              <a:t>p</a:t>
            </a:r>
            <a:r>
              <a:rPr lang="en-US" sz="2000" baseline="-25000" dirty="0" err="1" smtClean="0"/>
              <a:t>T</a:t>
            </a:r>
            <a:r>
              <a:rPr lang="en-US" sz="2000" dirty="0" smtClean="0"/>
              <a:t> &gt; 100 </a:t>
            </a:r>
            <a:r>
              <a:rPr lang="en-US" sz="2000" dirty="0" err="1" smtClean="0"/>
              <a:t>GeV</a:t>
            </a:r>
            <a:r>
              <a:rPr lang="en-US" sz="2000" dirty="0" smtClean="0"/>
              <a:t>, one- an isolated lepton</a:t>
            </a:r>
          </a:p>
          <a:p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Fedorko, CAP, Laurentian University June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48636-2F1D-7C49-B9F9-0AEAE31FEF70}" type="slidenum">
              <a:rPr lang="en-US" smtClean="0"/>
              <a:t>14</a:t>
            </a:fld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7615427" y="834418"/>
            <a:ext cx="313022" cy="313022"/>
          </a:xfrm>
          <a:prstGeom prst="ellipse">
            <a:avLst/>
          </a:prstGeom>
          <a:pattFill prst="dkDnDiag">
            <a:fgClr>
              <a:prstClr val="black"/>
            </a:fgClr>
            <a:bgClr>
              <a:prstClr val="white"/>
            </a:bgClr>
          </a:pattFill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826581" y="0"/>
            <a:ext cx="30363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</a:t>
            </a:r>
            <a:endParaRPr lang="en-US" sz="4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cxnSp>
        <p:nvCxnSpPr>
          <p:cNvPr id="11" name="Straight Connector 10"/>
          <p:cNvCxnSpPr>
            <a:stCxn id="6" idx="7"/>
          </p:cNvCxnSpPr>
          <p:nvPr/>
        </p:nvCxnSpPr>
        <p:spPr>
          <a:xfrm flipV="1">
            <a:off x="7882608" y="391998"/>
            <a:ext cx="435286" cy="48826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7923521" y="539728"/>
            <a:ext cx="635224" cy="38757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7928449" y="1003501"/>
            <a:ext cx="72755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6" idx="5"/>
          </p:cNvCxnSpPr>
          <p:nvPr/>
        </p:nvCxnSpPr>
        <p:spPr>
          <a:xfrm>
            <a:off x="7882608" y="1101599"/>
            <a:ext cx="588732" cy="4409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8613625" y="764175"/>
            <a:ext cx="607408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SM</a:t>
            </a:r>
            <a:endParaRPr lang="en-US" sz="2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8497392" y="208430"/>
            <a:ext cx="607408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SM</a:t>
            </a:r>
            <a:endParaRPr lang="en-US" sz="2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8471340" y="1147440"/>
            <a:ext cx="607408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SM</a:t>
            </a:r>
            <a:endParaRPr lang="en-US" sz="2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39" y="2422544"/>
            <a:ext cx="3085354" cy="2992903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64741" y="2422544"/>
            <a:ext cx="3085354" cy="2992903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29470" y="1967219"/>
            <a:ext cx="1965063" cy="1520953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29470" y="3527480"/>
            <a:ext cx="1967922" cy="1887967"/>
          </a:xfrm>
          <a:prstGeom prst="rect">
            <a:avLst/>
          </a:prstGeom>
        </p:spPr>
      </p:pic>
      <p:sp>
        <p:nvSpPr>
          <p:cNvPr id="35" name="Content Placeholder 2"/>
          <p:cNvSpPr txBox="1">
            <a:spLocks/>
          </p:cNvSpPr>
          <p:nvPr/>
        </p:nvSpPr>
        <p:spPr>
          <a:xfrm>
            <a:off x="88294" y="5140524"/>
            <a:ext cx="8229600" cy="13633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000" dirty="0"/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241740" y="5197884"/>
            <a:ext cx="8704594" cy="13633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marL="342900" indent="-3429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Observed Limits (non-rotating, M</a:t>
            </a:r>
            <a:r>
              <a:rPr lang="en-US" sz="2000" baseline="-25000" dirty="0" smtClean="0"/>
              <a:t>D</a:t>
            </a:r>
            <a:r>
              <a:rPr lang="en-US" sz="2000" dirty="0" smtClean="0"/>
              <a:t> = 1.5 </a:t>
            </a:r>
            <a:r>
              <a:rPr lang="en-US" sz="2000" dirty="0" err="1" smtClean="0"/>
              <a:t>TeV</a:t>
            </a:r>
            <a:r>
              <a:rPr lang="en-US" sz="2000" dirty="0" smtClean="0"/>
              <a:t>, n = 6) M</a:t>
            </a:r>
            <a:r>
              <a:rPr lang="en-US" sz="2000" baseline="-25000" dirty="0" smtClean="0"/>
              <a:t>TH </a:t>
            </a:r>
            <a:r>
              <a:rPr lang="en-US" sz="2000" dirty="0" smtClean="0"/>
              <a:t>&gt; 6.2 </a:t>
            </a:r>
            <a:r>
              <a:rPr lang="en-US" sz="2000" dirty="0" err="1" smtClean="0"/>
              <a:t>TeV</a:t>
            </a:r>
            <a:endParaRPr lang="en-US" sz="2000" dirty="0" smtClean="0"/>
          </a:p>
          <a:p>
            <a:r>
              <a:rPr lang="en-US" sz="2000" dirty="0" smtClean="0"/>
              <a:t>Limits published on variety of microscopic black hole scenarios and string balls. </a:t>
            </a:r>
            <a:endParaRPr lang="en-US" sz="2000" dirty="0"/>
          </a:p>
        </p:txBody>
      </p:sp>
      <p:sp>
        <p:nvSpPr>
          <p:cNvPr id="21" name="TextBox 20"/>
          <p:cNvSpPr txBox="1"/>
          <p:nvPr/>
        </p:nvSpPr>
        <p:spPr>
          <a:xfrm>
            <a:off x="7826581" y="10651"/>
            <a:ext cx="131741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/>
              <a:t>arXiv:1405.4254</a:t>
            </a:r>
          </a:p>
        </p:txBody>
      </p:sp>
    </p:spTree>
    <p:extLst>
      <p:ext uri="{BB962C8B-B14F-4D97-AF65-F5344CB8AC3E}">
        <p14:creationId xmlns:p14="http://schemas.microsoft.com/office/powerpoint/2010/main" val="28904324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16" y="4440"/>
            <a:ext cx="8682284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Same-sign </a:t>
            </a:r>
            <a:r>
              <a:rPr lang="en-US" dirty="0" err="1" smtClean="0"/>
              <a:t>dimuon</a:t>
            </a:r>
            <a:r>
              <a:rPr lang="en-US" dirty="0" smtClean="0"/>
              <a:t> + tracks search for microscopic black holes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97006"/>
            <a:ext cx="8229600" cy="1294587"/>
          </a:xfrm>
        </p:spPr>
        <p:txBody>
          <a:bodyPr>
            <a:noAutofit/>
          </a:bodyPr>
          <a:lstStyle/>
          <a:p>
            <a:r>
              <a:rPr lang="en-US" sz="1400" dirty="0" smtClean="0"/>
              <a:t>Leading </a:t>
            </a:r>
            <a:r>
              <a:rPr lang="en-US" sz="1400" dirty="0" err="1" smtClean="0"/>
              <a:t>muon</a:t>
            </a:r>
            <a:r>
              <a:rPr lang="en-US" sz="1400" dirty="0" smtClean="0"/>
              <a:t> </a:t>
            </a:r>
            <a:r>
              <a:rPr lang="en-US" sz="1400" dirty="0" err="1" smtClean="0"/>
              <a:t>p</a:t>
            </a:r>
            <a:r>
              <a:rPr lang="en-US" sz="1400" baseline="-25000" dirty="0" err="1" smtClean="0"/>
              <a:t>T</a:t>
            </a:r>
            <a:r>
              <a:rPr lang="en-US" sz="1400" dirty="0" smtClean="0"/>
              <a:t> &gt; 100 </a:t>
            </a:r>
            <a:r>
              <a:rPr lang="en-US" sz="1400" dirty="0" err="1" smtClean="0"/>
              <a:t>GeV</a:t>
            </a:r>
            <a:r>
              <a:rPr lang="en-US" sz="1400" dirty="0" smtClean="0"/>
              <a:t> isolated</a:t>
            </a:r>
          </a:p>
          <a:p>
            <a:r>
              <a:rPr lang="en-US" sz="1400" dirty="0" err="1" smtClean="0"/>
              <a:t>Subleading</a:t>
            </a:r>
            <a:r>
              <a:rPr lang="en-US" sz="1400" dirty="0" smtClean="0"/>
              <a:t> </a:t>
            </a:r>
            <a:r>
              <a:rPr lang="en-US" sz="1400" dirty="0" err="1" smtClean="0"/>
              <a:t>p</a:t>
            </a:r>
            <a:r>
              <a:rPr lang="en-US" sz="1400" baseline="-25000" dirty="0" err="1" smtClean="0"/>
              <a:t>T</a:t>
            </a:r>
            <a:r>
              <a:rPr lang="en-US" sz="1400" dirty="0"/>
              <a:t> </a:t>
            </a:r>
            <a:r>
              <a:rPr lang="en-US" sz="1400" dirty="0" smtClean="0"/>
              <a:t>&gt; 15 </a:t>
            </a:r>
            <a:r>
              <a:rPr lang="en-US" sz="1400" dirty="0" err="1" smtClean="0"/>
              <a:t>GeV</a:t>
            </a:r>
            <a:endParaRPr lang="en-US" sz="1400" dirty="0" smtClean="0"/>
          </a:p>
          <a:p>
            <a:r>
              <a:rPr lang="en-US" sz="1400" dirty="0" smtClean="0"/>
              <a:t>Leading and sub-leading </a:t>
            </a:r>
            <a:r>
              <a:rPr lang="en-US" sz="1400" dirty="0" err="1" smtClean="0"/>
              <a:t>p</a:t>
            </a:r>
            <a:r>
              <a:rPr lang="en-US" sz="1400" baseline="-25000" dirty="0" err="1" smtClean="0"/>
              <a:t>T</a:t>
            </a:r>
            <a:r>
              <a:rPr lang="en-US" sz="1400" dirty="0" smtClean="0"/>
              <a:t> </a:t>
            </a:r>
            <a:r>
              <a:rPr lang="en-US" sz="1400" dirty="0" err="1" smtClean="0"/>
              <a:t>muons</a:t>
            </a:r>
            <a:r>
              <a:rPr lang="en-US" sz="1400" dirty="0" smtClean="0"/>
              <a:t> same-sign, separated ΔR &gt; 0.2</a:t>
            </a:r>
          </a:p>
          <a:p>
            <a:r>
              <a:rPr lang="en-US" sz="1400" dirty="0" smtClean="0"/>
              <a:t>40  tracks with </a:t>
            </a:r>
            <a:r>
              <a:rPr lang="en-US" sz="1400" dirty="0" err="1" smtClean="0"/>
              <a:t>p</a:t>
            </a:r>
            <a:r>
              <a:rPr lang="en-US" sz="1400" baseline="-25000" dirty="0" err="1" smtClean="0"/>
              <a:t>T</a:t>
            </a:r>
            <a:r>
              <a:rPr lang="en-US" sz="1400" dirty="0" smtClean="0"/>
              <a:t> &gt; 10 </a:t>
            </a:r>
            <a:r>
              <a:rPr lang="en-US" sz="1400" dirty="0" err="1" smtClean="0"/>
              <a:t>GeV</a:t>
            </a:r>
            <a:endParaRPr lang="en-US" sz="1400" dirty="0" smtClean="0"/>
          </a:p>
          <a:p>
            <a:endParaRPr lang="en-US" sz="1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Fedorko, CAP, Laurentian University June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48636-2F1D-7C49-B9F9-0AEAE31FEF70}" type="slidenum">
              <a:rPr lang="en-US" smtClean="0"/>
              <a:t>15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651751" y="10651"/>
            <a:ext cx="149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/>
              <a:t>PRD 88, 072001 (2013)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54" y="2851209"/>
            <a:ext cx="2890638" cy="2477689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457200" y="5407492"/>
            <a:ext cx="8229600" cy="9488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342900" indent="-3429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/>
              <a:t>Observed limit on </a:t>
            </a:r>
            <a:r>
              <a:rPr lang="en-US" sz="1400" dirty="0" err="1" smtClean="0"/>
              <a:t>σ</a:t>
            </a:r>
            <a:r>
              <a:rPr lang="en-US" sz="1400" baseline="-25000" dirty="0" err="1" smtClean="0"/>
              <a:t>vis</a:t>
            </a:r>
            <a:r>
              <a:rPr lang="en-US" sz="1400" dirty="0" smtClean="0"/>
              <a:t>&lt; 0.16 </a:t>
            </a:r>
            <a:r>
              <a:rPr lang="en-US" sz="1400" dirty="0" err="1" smtClean="0"/>
              <a:t>fb</a:t>
            </a:r>
            <a:endParaRPr lang="en-US" sz="1400" dirty="0" smtClean="0"/>
          </a:p>
          <a:p>
            <a:r>
              <a:rPr lang="en-US" sz="1400" dirty="0" smtClean="0"/>
              <a:t>Observed limit on M</a:t>
            </a:r>
            <a:r>
              <a:rPr lang="en-US" sz="1400" baseline="-25000" dirty="0" smtClean="0"/>
              <a:t>TH</a:t>
            </a:r>
            <a:r>
              <a:rPr lang="en-US" sz="1400" dirty="0" smtClean="0"/>
              <a:t> (non-rotating M</a:t>
            </a:r>
            <a:r>
              <a:rPr lang="en-US" sz="1400" baseline="-25000" dirty="0" smtClean="0"/>
              <a:t>D </a:t>
            </a:r>
            <a:r>
              <a:rPr lang="en-US" sz="1400" dirty="0" smtClean="0"/>
              <a:t>= 1.5 </a:t>
            </a:r>
            <a:r>
              <a:rPr lang="en-US" sz="1400" dirty="0" err="1" smtClean="0"/>
              <a:t>TeV</a:t>
            </a:r>
            <a:r>
              <a:rPr lang="en-US" sz="1400" dirty="0" smtClean="0"/>
              <a:t>, n=6) M</a:t>
            </a:r>
            <a:r>
              <a:rPr lang="en-US" sz="1400" baseline="-25000" dirty="0" smtClean="0"/>
              <a:t>TH</a:t>
            </a:r>
            <a:r>
              <a:rPr lang="en-US" sz="1400" dirty="0" smtClean="0"/>
              <a:t> &gt;  5.7 </a:t>
            </a:r>
            <a:r>
              <a:rPr lang="en-US" sz="1400" dirty="0" err="1" smtClean="0"/>
              <a:t>TeV</a:t>
            </a:r>
            <a:endParaRPr lang="en-US" sz="1400" dirty="0" smtClean="0"/>
          </a:p>
          <a:p>
            <a:r>
              <a:rPr lang="en-US" sz="1400" dirty="0" smtClean="0"/>
              <a:t>Variety of microscopic black hole scenarios and string balls constrained </a:t>
            </a:r>
            <a:endParaRPr lang="en-US" sz="14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60738" y="2851209"/>
            <a:ext cx="2890638" cy="247768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7610" y="2851209"/>
            <a:ext cx="3251967" cy="2477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67997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16" y="4440"/>
            <a:ext cx="8941047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err="1" smtClean="0"/>
              <a:t>lνl’l</a:t>
            </a:r>
            <a:r>
              <a:rPr lang="en-US" dirty="0" smtClean="0"/>
              <a:t>’ WZ resonant production 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5425" y="1174916"/>
            <a:ext cx="8229600" cy="2453207"/>
          </a:xfrm>
        </p:spPr>
        <p:txBody>
          <a:bodyPr>
            <a:noAutofit/>
          </a:bodyPr>
          <a:lstStyle/>
          <a:p>
            <a:r>
              <a:rPr lang="en-US" sz="1600" dirty="0" smtClean="0"/>
              <a:t>Exactly 3 isolated (</a:t>
            </a:r>
            <a:r>
              <a:rPr lang="en-US" sz="1600" dirty="0" err="1" smtClean="0"/>
              <a:t>calo+track</a:t>
            </a:r>
            <a:r>
              <a:rPr lang="en-US" sz="1600" dirty="0" smtClean="0"/>
              <a:t>) electrons and </a:t>
            </a:r>
            <a:r>
              <a:rPr lang="en-US" sz="1600" dirty="0" err="1" smtClean="0"/>
              <a:t>muons</a:t>
            </a:r>
            <a:r>
              <a:rPr lang="en-US" sz="1600" dirty="0" smtClean="0"/>
              <a:t> </a:t>
            </a:r>
            <a:r>
              <a:rPr lang="en-US" sz="1600" dirty="0" err="1" smtClean="0"/>
              <a:t>p</a:t>
            </a:r>
            <a:r>
              <a:rPr lang="en-US" sz="1600" baseline="-25000" dirty="0" err="1" smtClean="0"/>
              <a:t>T</a:t>
            </a:r>
            <a:r>
              <a:rPr lang="en-US" sz="1600" baseline="-25000" dirty="0" smtClean="0"/>
              <a:t> </a:t>
            </a:r>
            <a:r>
              <a:rPr lang="en-US" sz="1600" dirty="0" smtClean="0"/>
              <a:t>&gt; 25 </a:t>
            </a:r>
            <a:r>
              <a:rPr lang="en-US" sz="1600" dirty="0" err="1" smtClean="0"/>
              <a:t>GeV</a:t>
            </a:r>
            <a:endParaRPr lang="en-US" sz="1600" dirty="0" smtClean="0"/>
          </a:p>
          <a:p>
            <a:pPr lvl="1"/>
            <a:r>
              <a:rPr lang="en-US" sz="1100" dirty="0"/>
              <a:t>Isolation criteria exclude same flavor </a:t>
            </a:r>
            <a:r>
              <a:rPr lang="en-US" sz="1100" dirty="0" smtClean="0"/>
              <a:t>lepton</a:t>
            </a:r>
          </a:p>
          <a:p>
            <a:pPr lvl="1"/>
            <a:r>
              <a:rPr lang="en-US" sz="1100" dirty="0" smtClean="0"/>
              <a:t>Two must be same flavor, opposite sign with </a:t>
            </a:r>
            <a:r>
              <a:rPr lang="en-US" sz="1100" dirty="0" err="1" smtClean="0"/>
              <a:t>m</a:t>
            </a:r>
            <a:r>
              <a:rPr lang="en-US" sz="1100" baseline="-25000" dirty="0" err="1" smtClean="0"/>
              <a:t>ll</a:t>
            </a:r>
            <a:r>
              <a:rPr lang="en-US" sz="1100" dirty="0" smtClean="0"/>
              <a:t> within 20 </a:t>
            </a:r>
            <a:r>
              <a:rPr lang="en-US" sz="1100" dirty="0" err="1" smtClean="0"/>
              <a:t>GeV</a:t>
            </a:r>
            <a:r>
              <a:rPr lang="en-US" sz="1100" dirty="0" smtClean="0"/>
              <a:t> of the Z</a:t>
            </a:r>
          </a:p>
          <a:p>
            <a:pPr lvl="1"/>
            <a:r>
              <a:rPr lang="en-US" sz="1100" dirty="0" smtClean="0"/>
              <a:t>e-μ separation ΔR &gt; 0.1</a:t>
            </a:r>
          </a:p>
          <a:p>
            <a:r>
              <a:rPr lang="en-US" sz="1600" dirty="0" err="1" smtClean="0"/>
              <a:t>E</a:t>
            </a:r>
            <a:r>
              <a:rPr lang="en-US" sz="1600" baseline="-25000" dirty="0" err="1" smtClean="0"/>
              <a:t>T</a:t>
            </a:r>
            <a:r>
              <a:rPr lang="en-US" sz="1600" baseline="30000" dirty="0" err="1" smtClean="0"/>
              <a:t>miss</a:t>
            </a:r>
            <a:r>
              <a:rPr lang="en-US" sz="1600" dirty="0" smtClean="0"/>
              <a:t> &gt;  25 </a:t>
            </a:r>
            <a:r>
              <a:rPr lang="en-US" sz="1600" dirty="0" err="1" smtClean="0"/>
              <a:t>GeV</a:t>
            </a:r>
            <a:endParaRPr lang="en-US" sz="1600" dirty="0" smtClean="0"/>
          </a:p>
          <a:p>
            <a:r>
              <a:rPr lang="en-US" sz="1600" dirty="0" err="1" smtClean="0"/>
              <a:t>p</a:t>
            </a:r>
            <a:r>
              <a:rPr lang="en-US" sz="1600" baseline="-25000" dirty="0" err="1"/>
              <a:t>z</a:t>
            </a:r>
            <a:r>
              <a:rPr lang="en-US" sz="1600" baseline="-25000" dirty="0" smtClean="0"/>
              <a:t> </a:t>
            </a:r>
            <a:r>
              <a:rPr lang="en-US" sz="1600" baseline="-25000" dirty="0" err="1" smtClean="0"/>
              <a:t>ν</a:t>
            </a:r>
            <a:r>
              <a:rPr lang="en-US" sz="1600" dirty="0" smtClean="0"/>
              <a:t> from </a:t>
            </a:r>
            <a:r>
              <a:rPr lang="en-US" sz="1600" dirty="0" err="1" smtClean="0"/>
              <a:t>m</a:t>
            </a:r>
            <a:r>
              <a:rPr lang="en-US" sz="1600" baseline="-25000" dirty="0" err="1" smtClean="0"/>
              <a:t>W</a:t>
            </a:r>
            <a:r>
              <a:rPr lang="en-US" sz="1600" dirty="0" smtClean="0"/>
              <a:t> </a:t>
            </a:r>
            <a:r>
              <a:rPr lang="en-US" sz="1600" dirty="0" smtClean="0"/>
              <a:t>constraint</a:t>
            </a:r>
            <a:endParaRPr lang="en-US" sz="1600" dirty="0" smtClean="0"/>
          </a:p>
          <a:p>
            <a:r>
              <a:rPr lang="en-US" sz="1600" dirty="0" err="1" smtClean="0"/>
              <a:t>Δy</a:t>
            </a:r>
            <a:r>
              <a:rPr lang="en-US" sz="1600" dirty="0" smtClean="0"/>
              <a:t>(W,Z) &lt; 1.5</a:t>
            </a:r>
          </a:p>
          <a:p>
            <a:r>
              <a:rPr lang="en-US" sz="1600" dirty="0" smtClean="0"/>
              <a:t>For searches for </a:t>
            </a:r>
            <a:r>
              <a:rPr lang="en-US" sz="1600" dirty="0" err="1" smtClean="0"/>
              <a:t>m</a:t>
            </a:r>
            <a:r>
              <a:rPr lang="en-US" sz="1600" baseline="-25000" dirty="0" err="1" smtClean="0"/>
              <a:t>W</a:t>
            </a:r>
            <a:r>
              <a:rPr lang="en-US" sz="1600" baseline="-25000" dirty="0" smtClean="0"/>
              <a:t>’</a:t>
            </a:r>
            <a:r>
              <a:rPr lang="en-US" sz="1600" dirty="0" smtClean="0"/>
              <a:t> &gt; 250 </a:t>
            </a:r>
            <a:r>
              <a:rPr lang="en-US" sz="1600" dirty="0" err="1" smtClean="0"/>
              <a:t>GeV</a:t>
            </a:r>
            <a:r>
              <a:rPr lang="en-US" sz="1600" dirty="0" smtClean="0"/>
              <a:t> SR1: </a:t>
            </a:r>
            <a:r>
              <a:rPr lang="en-US" sz="1600" dirty="0"/>
              <a:t>ΔΦ</a:t>
            </a:r>
            <a:r>
              <a:rPr lang="en-US" sz="1600" dirty="0" smtClean="0"/>
              <a:t>(</a:t>
            </a:r>
            <a:r>
              <a:rPr lang="en-US" sz="1600" dirty="0" err="1" smtClean="0"/>
              <a:t>l,E</a:t>
            </a:r>
            <a:r>
              <a:rPr lang="en-US" sz="1600" baseline="-25000" dirty="0" err="1" smtClean="0"/>
              <a:t>T</a:t>
            </a:r>
            <a:r>
              <a:rPr lang="en-US" sz="1600" baseline="30000" dirty="0" err="1" smtClean="0"/>
              <a:t>miss</a:t>
            </a:r>
            <a:r>
              <a:rPr lang="en-US" sz="1600" dirty="0" smtClean="0"/>
              <a:t>) &lt; 1.5; </a:t>
            </a:r>
            <a:r>
              <a:rPr lang="en-US" sz="1600" dirty="0" err="1"/>
              <a:t>m</a:t>
            </a:r>
            <a:r>
              <a:rPr lang="en-US" sz="1600" baseline="-25000" dirty="0" err="1"/>
              <a:t>W</a:t>
            </a:r>
            <a:r>
              <a:rPr lang="en-US" sz="1600" baseline="-25000" dirty="0"/>
              <a:t>’</a:t>
            </a:r>
            <a:r>
              <a:rPr lang="en-US" sz="1600" dirty="0"/>
              <a:t> </a:t>
            </a:r>
            <a:r>
              <a:rPr lang="en-US" sz="1600" dirty="0" smtClean="0"/>
              <a:t>&lt; </a:t>
            </a:r>
            <a:r>
              <a:rPr lang="en-US" sz="1600" dirty="0"/>
              <a:t>250 </a:t>
            </a:r>
            <a:r>
              <a:rPr lang="en-US" sz="1600" dirty="0" err="1"/>
              <a:t>GeV</a:t>
            </a:r>
            <a:r>
              <a:rPr lang="en-US" sz="1600" dirty="0"/>
              <a:t> </a:t>
            </a:r>
            <a:r>
              <a:rPr lang="en-US" sz="1600" dirty="0" smtClean="0"/>
              <a:t>SR2: </a:t>
            </a:r>
            <a:r>
              <a:rPr lang="en-US" sz="1600" dirty="0"/>
              <a:t>ΔΦ(</a:t>
            </a:r>
            <a:r>
              <a:rPr lang="en-US" sz="1600" dirty="0" err="1"/>
              <a:t>l,</a:t>
            </a:r>
            <a:r>
              <a:rPr lang="en-US" sz="1600" dirty="0" err="1" smtClean="0"/>
              <a:t>E</a:t>
            </a:r>
            <a:r>
              <a:rPr lang="en-US" sz="1600" baseline="-25000" dirty="0" err="1"/>
              <a:t>T</a:t>
            </a:r>
            <a:r>
              <a:rPr lang="en-US" sz="1600" baseline="30000" dirty="0" err="1" smtClean="0"/>
              <a:t>miss</a:t>
            </a:r>
            <a:r>
              <a:rPr lang="en-US" sz="1600" dirty="0" smtClean="0"/>
              <a:t>) &gt; 1.5</a:t>
            </a:r>
            <a:r>
              <a:rPr lang="en-US" sz="1600" dirty="0"/>
              <a:t>; </a:t>
            </a:r>
            <a:endParaRPr lang="en-US" sz="1600" dirty="0" smtClean="0"/>
          </a:p>
          <a:p>
            <a:endParaRPr lang="en-US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Fedorko, CAP, Laurentian University June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48636-2F1D-7C49-B9F9-0AEAE31FEF70}" type="slidenum">
              <a:rPr lang="en-US" smtClean="0"/>
              <a:t>16</a:t>
            </a:fld>
            <a:endParaRPr lang="en-US"/>
          </a:p>
        </p:txBody>
      </p:sp>
      <p:grpSp>
        <p:nvGrpSpPr>
          <p:cNvPr id="6" name="Group 5"/>
          <p:cNvGrpSpPr>
            <a:grpSpLocks/>
          </p:cNvGrpSpPr>
          <p:nvPr/>
        </p:nvGrpSpPr>
        <p:grpSpPr bwMode="auto">
          <a:xfrm rot="8100000">
            <a:off x="5513454" y="1997950"/>
            <a:ext cx="901903" cy="306885"/>
            <a:chOff x="1392" y="1488"/>
            <a:chExt cx="1584" cy="0"/>
          </a:xfrm>
        </p:grpSpPr>
        <p:sp>
          <p:nvSpPr>
            <p:cNvPr id="7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928631" y="1182494"/>
            <a:ext cx="144941" cy="901903"/>
            <a:chOff x="3172285" y="3317669"/>
            <a:chExt cx="199766" cy="1243051"/>
          </a:xfrm>
        </p:grpSpPr>
        <p:sp>
          <p:nvSpPr>
            <p:cNvPr id="10" name="Line 3"/>
            <p:cNvSpPr>
              <a:spLocks noChangeShapeType="1"/>
            </p:cNvSpPr>
            <p:nvPr/>
          </p:nvSpPr>
          <p:spPr bwMode="auto">
            <a:xfrm rot="2700000">
              <a:off x="2833271" y="3739429"/>
              <a:ext cx="67802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" name="Line 4"/>
            <p:cNvSpPr>
              <a:spLocks noChangeShapeType="1"/>
            </p:cNvSpPr>
            <p:nvPr/>
          </p:nvSpPr>
          <p:spPr bwMode="auto">
            <a:xfrm rot="2700000">
              <a:off x="2750525" y="3939195"/>
              <a:ext cx="124305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478881" y="1350233"/>
            <a:ext cx="846836" cy="945026"/>
            <a:chOff x="6379628" y="2539401"/>
            <a:chExt cx="846836" cy="945026"/>
          </a:xfrm>
        </p:grpSpPr>
        <p:sp>
          <p:nvSpPr>
            <p:cNvPr id="19" name="Rectangle 18"/>
            <p:cNvSpPr/>
            <p:nvPr/>
          </p:nvSpPr>
          <p:spPr>
            <a:xfrm>
              <a:off x="6379628" y="2776541"/>
              <a:ext cx="846836" cy="707886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4000" b="0" cap="none" spc="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 q' </a:t>
              </a:r>
              <a:endParaRPr lang="en-US" sz="40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628759" y="2539401"/>
              <a:ext cx="389850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_</a:t>
              </a:r>
              <a:endParaRPr lang="en-US" sz="3200" dirty="0"/>
            </a:p>
          </p:txBody>
        </p:sp>
      </p:grpSp>
      <p:sp>
        <p:nvSpPr>
          <p:cNvPr id="21" name="Rectangle 20"/>
          <p:cNvSpPr/>
          <p:nvPr/>
        </p:nvSpPr>
        <p:spPr>
          <a:xfrm>
            <a:off x="7293917" y="971515"/>
            <a:ext cx="48497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Z</a:t>
            </a:r>
            <a:endParaRPr lang="en-US" sz="4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507271" y="1195785"/>
            <a:ext cx="74947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</a:t>
            </a:r>
            <a:r>
              <a:rPr 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’</a:t>
            </a:r>
            <a:endParaRPr lang="en-US" sz="4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4" name="Freeform 86"/>
          <p:cNvSpPr>
            <a:spLocks/>
          </p:cNvSpPr>
          <p:nvPr/>
        </p:nvSpPr>
        <p:spPr bwMode="auto">
          <a:xfrm rot="10800000" flipH="1" flipV="1">
            <a:off x="6374403" y="1839410"/>
            <a:ext cx="993204" cy="119574"/>
          </a:xfrm>
          <a:custGeom>
            <a:avLst/>
            <a:gdLst>
              <a:gd name="T0" fmla="*/ 0 w 2304"/>
              <a:gd name="T1" fmla="*/ 192 h 192"/>
              <a:gd name="T2" fmla="*/ 192 w 2304"/>
              <a:gd name="T3" fmla="*/ 0 h 192"/>
              <a:gd name="T4" fmla="*/ 384 w 2304"/>
              <a:gd name="T5" fmla="*/ 192 h 192"/>
              <a:gd name="T6" fmla="*/ 576 w 2304"/>
              <a:gd name="T7" fmla="*/ 0 h 192"/>
              <a:gd name="T8" fmla="*/ 768 w 2304"/>
              <a:gd name="T9" fmla="*/ 192 h 192"/>
              <a:gd name="T10" fmla="*/ 960 w 2304"/>
              <a:gd name="T11" fmla="*/ 0 h 192"/>
              <a:gd name="T12" fmla="*/ 1152 w 2304"/>
              <a:gd name="T13" fmla="*/ 192 h 192"/>
              <a:gd name="T14" fmla="*/ 1344 w 2304"/>
              <a:gd name="T15" fmla="*/ 0 h 192"/>
              <a:gd name="T16" fmla="*/ 1536 w 2304"/>
              <a:gd name="T17" fmla="*/ 192 h 192"/>
              <a:gd name="T18" fmla="*/ 1728 w 2304"/>
              <a:gd name="T19" fmla="*/ 0 h 192"/>
              <a:gd name="T20" fmla="*/ 1920 w 2304"/>
              <a:gd name="T21" fmla="*/ 192 h 192"/>
              <a:gd name="T22" fmla="*/ 2112 w 2304"/>
              <a:gd name="T23" fmla="*/ 0 h 192"/>
              <a:gd name="T24" fmla="*/ 2304 w 2304"/>
              <a:gd name="T25" fmla="*/ 192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sz="1200"/>
          </a:p>
        </p:txBody>
      </p:sp>
      <p:sp>
        <p:nvSpPr>
          <p:cNvPr id="25" name="Rectangle 24"/>
          <p:cNvSpPr/>
          <p:nvPr/>
        </p:nvSpPr>
        <p:spPr>
          <a:xfrm>
            <a:off x="7553779" y="1773088"/>
            <a:ext cx="63701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</a:t>
            </a:r>
            <a:endParaRPr lang="en-US" sz="4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6" name="Freeform 86"/>
          <p:cNvSpPr>
            <a:spLocks/>
          </p:cNvSpPr>
          <p:nvPr/>
        </p:nvSpPr>
        <p:spPr bwMode="auto">
          <a:xfrm rot="2907638" flipH="1" flipV="1">
            <a:off x="7152639" y="2288128"/>
            <a:ext cx="993204" cy="119574"/>
          </a:xfrm>
          <a:custGeom>
            <a:avLst/>
            <a:gdLst>
              <a:gd name="T0" fmla="*/ 0 w 2304"/>
              <a:gd name="T1" fmla="*/ 192 h 192"/>
              <a:gd name="T2" fmla="*/ 192 w 2304"/>
              <a:gd name="T3" fmla="*/ 0 h 192"/>
              <a:gd name="T4" fmla="*/ 384 w 2304"/>
              <a:gd name="T5" fmla="*/ 192 h 192"/>
              <a:gd name="T6" fmla="*/ 576 w 2304"/>
              <a:gd name="T7" fmla="*/ 0 h 192"/>
              <a:gd name="T8" fmla="*/ 768 w 2304"/>
              <a:gd name="T9" fmla="*/ 192 h 192"/>
              <a:gd name="T10" fmla="*/ 960 w 2304"/>
              <a:gd name="T11" fmla="*/ 0 h 192"/>
              <a:gd name="T12" fmla="*/ 1152 w 2304"/>
              <a:gd name="T13" fmla="*/ 192 h 192"/>
              <a:gd name="T14" fmla="*/ 1344 w 2304"/>
              <a:gd name="T15" fmla="*/ 0 h 192"/>
              <a:gd name="T16" fmla="*/ 1536 w 2304"/>
              <a:gd name="T17" fmla="*/ 192 h 192"/>
              <a:gd name="T18" fmla="*/ 1728 w 2304"/>
              <a:gd name="T19" fmla="*/ 0 h 192"/>
              <a:gd name="T20" fmla="*/ 1920 w 2304"/>
              <a:gd name="T21" fmla="*/ 192 h 192"/>
              <a:gd name="T22" fmla="*/ 2112 w 2304"/>
              <a:gd name="T23" fmla="*/ 0 h 192"/>
              <a:gd name="T24" fmla="*/ 2304 w 2304"/>
              <a:gd name="T25" fmla="*/ 192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sz="1200"/>
          </a:p>
        </p:txBody>
      </p:sp>
      <p:sp>
        <p:nvSpPr>
          <p:cNvPr id="27" name="Freeform 86"/>
          <p:cNvSpPr>
            <a:spLocks/>
          </p:cNvSpPr>
          <p:nvPr/>
        </p:nvSpPr>
        <p:spPr bwMode="auto">
          <a:xfrm rot="8293425" flipH="1" flipV="1">
            <a:off x="7200746" y="1523763"/>
            <a:ext cx="993204" cy="119574"/>
          </a:xfrm>
          <a:custGeom>
            <a:avLst/>
            <a:gdLst>
              <a:gd name="T0" fmla="*/ 0 w 2304"/>
              <a:gd name="T1" fmla="*/ 192 h 192"/>
              <a:gd name="T2" fmla="*/ 192 w 2304"/>
              <a:gd name="T3" fmla="*/ 0 h 192"/>
              <a:gd name="T4" fmla="*/ 384 w 2304"/>
              <a:gd name="T5" fmla="*/ 192 h 192"/>
              <a:gd name="T6" fmla="*/ 576 w 2304"/>
              <a:gd name="T7" fmla="*/ 0 h 192"/>
              <a:gd name="T8" fmla="*/ 768 w 2304"/>
              <a:gd name="T9" fmla="*/ 192 h 192"/>
              <a:gd name="T10" fmla="*/ 960 w 2304"/>
              <a:gd name="T11" fmla="*/ 0 h 192"/>
              <a:gd name="T12" fmla="*/ 1152 w 2304"/>
              <a:gd name="T13" fmla="*/ 192 h 192"/>
              <a:gd name="T14" fmla="*/ 1344 w 2304"/>
              <a:gd name="T15" fmla="*/ 0 h 192"/>
              <a:gd name="T16" fmla="*/ 1536 w 2304"/>
              <a:gd name="T17" fmla="*/ 192 h 192"/>
              <a:gd name="T18" fmla="*/ 1728 w 2304"/>
              <a:gd name="T19" fmla="*/ 0 h 192"/>
              <a:gd name="T20" fmla="*/ 1920 w 2304"/>
              <a:gd name="T21" fmla="*/ 192 h 192"/>
              <a:gd name="T22" fmla="*/ 2112 w 2304"/>
              <a:gd name="T23" fmla="*/ 0 h 192"/>
              <a:gd name="T24" fmla="*/ 2304 w 2304"/>
              <a:gd name="T25" fmla="*/ 192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sz="1200"/>
          </a:p>
        </p:txBody>
      </p:sp>
      <p:sp>
        <p:nvSpPr>
          <p:cNvPr id="28" name="Rectangle 27"/>
          <p:cNvSpPr/>
          <p:nvPr/>
        </p:nvSpPr>
        <p:spPr>
          <a:xfrm>
            <a:off x="5975395" y="1025699"/>
            <a:ext cx="45316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q</a:t>
            </a:r>
            <a:endParaRPr lang="en-US" sz="4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pSp>
        <p:nvGrpSpPr>
          <p:cNvPr id="29" name="Group 5"/>
          <p:cNvGrpSpPr>
            <a:grpSpLocks/>
          </p:cNvGrpSpPr>
          <p:nvPr/>
        </p:nvGrpSpPr>
        <p:grpSpPr bwMode="auto">
          <a:xfrm rot="13500000">
            <a:off x="7978743" y="2734247"/>
            <a:ext cx="901903" cy="306885"/>
            <a:chOff x="1392" y="1488"/>
            <a:chExt cx="1584" cy="0"/>
          </a:xfrm>
        </p:grpSpPr>
        <p:sp>
          <p:nvSpPr>
            <p:cNvPr id="30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1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32" name="Group 5"/>
          <p:cNvGrpSpPr>
            <a:grpSpLocks/>
          </p:cNvGrpSpPr>
          <p:nvPr/>
        </p:nvGrpSpPr>
        <p:grpSpPr bwMode="auto">
          <a:xfrm rot="18900000">
            <a:off x="7982532" y="2327830"/>
            <a:ext cx="901902" cy="306885"/>
            <a:chOff x="1392" y="1488"/>
            <a:chExt cx="1584" cy="0"/>
          </a:xfrm>
        </p:grpSpPr>
        <p:sp>
          <p:nvSpPr>
            <p:cNvPr id="33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4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35" name="Rectangle 34"/>
          <p:cNvSpPr/>
          <p:nvPr/>
        </p:nvSpPr>
        <p:spPr>
          <a:xfrm>
            <a:off x="8542402" y="1208115"/>
            <a:ext cx="40407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l'</a:t>
            </a:r>
            <a:endParaRPr lang="en-US" sz="4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8335294" y="2499649"/>
            <a:ext cx="42712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0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ν</a:t>
            </a:r>
            <a:endParaRPr lang="en-US" sz="4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pSp>
        <p:nvGrpSpPr>
          <p:cNvPr id="38" name="Group 5"/>
          <p:cNvGrpSpPr>
            <a:grpSpLocks/>
          </p:cNvGrpSpPr>
          <p:nvPr/>
        </p:nvGrpSpPr>
        <p:grpSpPr bwMode="auto">
          <a:xfrm rot="13500000">
            <a:off x="8081238" y="1338529"/>
            <a:ext cx="901903" cy="306885"/>
            <a:chOff x="1392" y="1488"/>
            <a:chExt cx="1584" cy="0"/>
          </a:xfrm>
        </p:grpSpPr>
        <p:sp>
          <p:nvSpPr>
            <p:cNvPr id="39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0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41" name="Group 5"/>
          <p:cNvGrpSpPr>
            <a:grpSpLocks/>
          </p:cNvGrpSpPr>
          <p:nvPr/>
        </p:nvGrpSpPr>
        <p:grpSpPr bwMode="auto">
          <a:xfrm rot="18900000">
            <a:off x="8085027" y="932112"/>
            <a:ext cx="901902" cy="306885"/>
            <a:chOff x="1392" y="1488"/>
            <a:chExt cx="1584" cy="0"/>
          </a:xfrm>
        </p:grpSpPr>
        <p:sp>
          <p:nvSpPr>
            <p:cNvPr id="42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3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44" name="Rectangle 43"/>
          <p:cNvSpPr/>
          <p:nvPr/>
        </p:nvSpPr>
        <p:spPr>
          <a:xfrm>
            <a:off x="8534296" y="586149"/>
            <a:ext cx="40407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l'</a:t>
            </a:r>
            <a:endParaRPr lang="en-US" sz="4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8391870" y="2039881"/>
            <a:ext cx="30363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</a:t>
            </a:r>
            <a:endParaRPr lang="en-US" sz="4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7445375" y="10651"/>
            <a:ext cx="169862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/>
              <a:t>ATLAS-CONF-2014-015</a:t>
            </a:r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832" y="3741896"/>
            <a:ext cx="2969279" cy="2162491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9381" y="3741896"/>
            <a:ext cx="3387386" cy="2162491"/>
          </a:xfrm>
          <a:prstGeom prst="rect">
            <a:avLst/>
          </a:prstGeom>
        </p:spPr>
      </p:pic>
      <p:sp>
        <p:nvSpPr>
          <p:cNvPr id="50" name="TextBox 49"/>
          <p:cNvSpPr txBox="1"/>
          <p:nvPr/>
        </p:nvSpPr>
        <p:spPr>
          <a:xfrm>
            <a:off x="6549436" y="3660504"/>
            <a:ext cx="268950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Observed limits:</a:t>
            </a:r>
          </a:p>
          <a:p>
            <a:r>
              <a:rPr lang="en-US" sz="1600" dirty="0" smtClean="0"/>
              <a:t>EGM W’: </a:t>
            </a:r>
            <a:r>
              <a:rPr lang="en-US" sz="1600" dirty="0" err="1" smtClean="0"/>
              <a:t>m</a:t>
            </a:r>
            <a:r>
              <a:rPr lang="en-US" sz="1600" baseline="-25000" dirty="0" err="1" smtClean="0"/>
              <a:t>W</a:t>
            </a:r>
            <a:r>
              <a:rPr lang="en-US" sz="1600" baseline="-25000" dirty="0" smtClean="0"/>
              <a:t>’</a:t>
            </a:r>
            <a:r>
              <a:rPr lang="en-US" sz="1600" dirty="0" smtClean="0"/>
              <a:t> &gt; 1.52 </a:t>
            </a:r>
            <a:r>
              <a:rPr lang="en-US" sz="1600" dirty="0" err="1" smtClean="0"/>
              <a:t>TeV</a:t>
            </a:r>
            <a:endParaRPr lang="en-US" sz="1600" dirty="0" smtClean="0"/>
          </a:p>
          <a:p>
            <a:r>
              <a:rPr lang="en-US" sz="1600" dirty="0" smtClean="0"/>
              <a:t>HVT </a:t>
            </a:r>
            <a:r>
              <a:rPr lang="en-US" sz="1600" dirty="0" smtClean="0"/>
              <a:t>W</a:t>
            </a:r>
            <a:r>
              <a:rPr lang="en-US" sz="1600" dirty="0" smtClean="0"/>
              <a:t>’: </a:t>
            </a:r>
            <a:r>
              <a:rPr lang="en-US" sz="1600" dirty="0" err="1" smtClean="0"/>
              <a:t>m</a:t>
            </a:r>
            <a:r>
              <a:rPr lang="en-US" sz="1600" baseline="-25000" dirty="0" err="1" smtClean="0"/>
              <a:t>W</a:t>
            </a:r>
            <a:r>
              <a:rPr lang="en-US" sz="1600" baseline="-25000" dirty="0" smtClean="0"/>
              <a:t>’</a:t>
            </a:r>
            <a:r>
              <a:rPr lang="en-US" sz="1600" dirty="0" smtClean="0"/>
              <a:t> &gt; 0.76 – 1.56 </a:t>
            </a:r>
            <a:r>
              <a:rPr lang="en-US" sz="1600" dirty="0" err="1" smtClean="0"/>
              <a:t>TeV</a:t>
            </a:r>
            <a:endParaRPr lang="en-US" sz="1600" dirty="0" smtClean="0"/>
          </a:p>
          <a:p>
            <a:endParaRPr lang="en-US" sz="1600" dirty="0"/>
          </a:p>
          <a:p>
            <a:r>
              <a:rPr lang="en-US" sz="1600" dirty="0" err="1" smtClean="0"/>
              <a:t>Fiducial</a:t>
            </a:r>
            <a:r>
              <a:rPr lang="en-US" sz="1600" dirty="0" smtClean="0"/>
              <a:t> cross section limits published</a:t>
            </a:r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9648614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Resonant HH production search decay to 4 b quarks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19682" y="1627072"/>
            <a:ext cx="4476445" cy="1945257"/>
          </a:xfrm>
        </p:spPr>
        <p:txBody>
          <a:bodyPr>
            <a:noAutofit/>
          </a:bodyPr>
          <a:lstStyle/>
          <a:p>
            <a:r>
              <a:rPr lang="en-US" sz="1600" dirty="0" smtClean="0"/>
              <a:t>4 b-tagged jets </a:t>
            </a:r>
            <a:r>
              <a:rPr lang="en-US" sz="1600" dirty="0" err="1" smtClean="0"/>
              <a:t>p</a:t>
            </a:r>
            <a:r>
              <a:rPr lang="en-US" sz="1600" baseline="-25000" dirty="0" err="1" smtClean="0"/>
              <a:t>T</a:t>
            </a:r>
            <a:r>
              <a:rPr lang="en-US" sz="1600" dirty="0"/>
              <a:t> </a:t>
            </a:r>
            <a:r>
              <a:rPr lang="en-US" sz="1600" dirty="0" smtClean="0"/>
              <a:t>&gt; 20 </a:t>
            </a:r>
            <a:r>
              <a:rPr lang="en-US" sz="1600" dirty="0" err="1" smtClean="0"/>
              <a:t>GeV</a:t>
            </a:r>
            <a:endParaRPr lang="en-US" sz="1600" dirty="0" smtClean="0"/>
          </a:p>
          <a:p>
            <a:r>
              <a:rPr lang="en-US" sz="1600" dirty="0" smtClean="0"/>
              <a:t>2 ‘</a:t>
            </a:r>
            <a:r>
              <a:rPr lang="en-US" sz="1600" dirty="0" err="1" smtClean="0"/>
              <a:t>dijets</a:t>
            </a:r>
            <a:r>
              <a:rPr lang="en-US" sz="1600" dirty="0" smtClean="0"/>
              <a:t>’ </a:t>
            </a:r>
            <a:r>
              <a:rPr lang="en-US" sz="1600" dirty="0" err="1" smtClean="0"/>
              <a:t>ΔR</a:t>
            </a:r>
            <a:r>
              <a:rPr lang="en-US" sz="1600" baseline="-25000" dirty="0" err="1" smtClean="0"/>
              <a:t>jj</a:t>
            </a:r>
            <a:r>
              <a:rPr lang="en-US" sz="1600" dirty="0" smtClean="0"/>
              <a:t> &lt; 1.5, </a:t>
            </a:r>
            <a:r>
              <a:rPr lang="en-US" sz="1600" dirty="0" err="1" smtClean="0"/>
              <a:t>p</a:t>
            </a:r>
            <a:r>
              <a:rPr lang="en-US" sz="1600" baseline="-25000" dirty="0" err="1" smtClean="0"/>
              <a:t>T</a:t>
            </a:r>
            <a:r>
              <a:rPr lang="en-US" sz="1600" baseline="-25000" dirty="0" smtClean="0"/>
              <a:t>, </a:t>
            </a:r>
            <a:r>
              <a:rPr lang="en-US" sz="1600" baseline="-25000" dirty="0" err="1" smtClean="0"/>
              <a:t>jj</a:t>
            </a:r>
            <a:r>
              <a:rPr lang="en-US" sz="1600" dirty="0"/>
              <a:t> </a:t>
            </a:r>
            <a:r>
              <a:rPr lang="en-US" sz="1600" dirty="0" smtClean="0"/>
              <a:t>&gt; 200 </a:t>
            </a:r>
            <a:r>
              <a:rPr lang="en-US" sz="1600" dirty="0" err="1" smtClean="0"/>
              <a:t>GeV</a:t>
            </a:r>
            <a:endParaRPr lang="en-US" sz="1600" dirty="0" smtClean="0"/>
          </a:p>
          <a:p>
            <a:r>
              <a:rPr lang="en-US" sz="1600" dirty="0" smtClean="0"/>
              <a:t> </a:t>
            </a:r>
            <a:r>
              <a:rPr lang="en-US" sz="1600" dirty="0" err="1" smtClean="0"/>
              <a:t>tt</a:t>
            </a:r>
            <a:r>
              <a:rPr lang="en-US" sz="1600" dirty="0" smtClean="0"/>
              <a:t> veto, t hypothesis formed using</a:t>
            </a:r>
            <a:r>
              <a:rPr lang="en-US" sz="1800" dirty="0" smtClean="0"/>
              <a:t> extra </a:t>
            </a:r>
            <a:r>
              <a:rPr lang="en-US" sz="1600" dirty="0" smtClean="0"/>
              <a:t>jets</a:t>
            </a:r>
          </a:p>
          <a:p>
            <a:r>
              <a:rPr lang="en-US" sz="1600" dirty="0" smtClean="0"/>
              <a:t>Elliptical cut in </a:t>
            </a:r>
            <a:r>
              <a:rPr lang="en-US" sz="1600" dirty="0" err="1" smtClean="0"/>
              <a:t>m</a:t>
            </a:r>
            <a:r>
              <a:rPr lang="en-US" sz="1600" baseline="-25000" dirty="0" err="1" smtClean="0"/>
              <a:t>jj</a:t>
            </a:r>
            <a:r>
              <a:rPr lang="en-US" sz="1600" baseline="30000" dirty="0" err="1" smtClean="0"/>
              <a:t>lead</a:t>
            </a:r>
            <a:r>
              <a:rPr lang="en-US" sz="1600" dirty="0" err="1" smtClean="0"/>
              <a:t>-m</a:t>
            </a:r>
            <a:r>
              <a:rPr lang="en-US" sz="1600" baseline="-25000" dirty="0" err="1" smtClean="0"/>
              <a:t>jj</a:t>
            </a:r>
            <a:r>
              <a:rPr lang="en-US" sz="1600" baseline="30000" dirty="0" err="1" smtClean="0"/>
              <a:t>sublead</a:t>
            </a:r>
            <a:r>
              <a:rPr lang="en-US" sz="1600" dirty="0" smtClean="0"/>
              <a:t> plane</a:t>
            </a:r>
          </a:p>
          <a:p>
            <a:endParaRPr lang="en-US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Fedorko, CAP, Laurentian University June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48636-2F1D-7C49-B9F9-0AEAE31FEF70}" type="slidenum">
              <a:rPr lang="en-US" smtClean="0"/>
              <a:t>17</a:t>
            </a:fld>
            <a:endParaRPr lang="en-US"/>
          </a:p>
        </p:txBody>
      </p:sp>
      <p:grpSp>
        <p:nvGrpSpPr>
          <p:cNvPr id="57" name="Group 56"/>
          <p:cNvGrpSpPr/>
          <p:nvPr/>
        </p:nvGrpSpPr>
        <p:grpSpPr>
          <a:xfrm>
            <a:off x="6449403" y="1495024"/>
            <a:ext cx="542181" cy="572374"/>
            <a:chOff x="6673067" y="1495024"/>
            <a:chExt cx="542181" cy="572374"/>
          </a:xfrm>
        </p:grpSpPr>
        <p:sp>
          <p:nvSpPr>
            <p:cNvPr id="7" name="Freeform 127"/>
            <p:cNvSpPr>
              <a:spLocks noChangeAspect="1"/>
            </p:cNvSpPr>
            <p:nvPr/>
          </p:nvSpPr>
          <p:spPr bwMode="auto">
            <a:xfrm rot="8088682">
              <a:off x="7071489" y="1506277"/>
              <a:ext cx="155012" cy="132506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1200"/>
            </a:p>
          </p:txBody>
        </p:sp>
        <p:sp>
          <p:nvSpPr>
            <p:cNvPr id="8" name="Freeform 128"/>
            <p:cNvSpPr>
              <a:spLocks noChangeAspect="1"/>
            </p:cNvSpPr>
            <p:nvPr/>
          </p:nvSpPr>
          <p:spPr bwMode="auto">
            <a:xfrm rot="8088682">
              <a:off x="6969070" y="1610618"/>
              <a:ext cx="155012" cy="132506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1200"/>
            </a:p>
          </p:txBody>
        </p:sp>
        <p:sp>
          <p:nvSpPr>
            <p:cNvPr id="9" name="Freeform 129"/>
            <p:cNvSpPr>
              <a:spLocks noChangeAspect="1"/>
            </p:cNvSpPr>
            <p:nvPr/>
          </p:nvSpPr>
          <p:spPr bwMode="auto">
            <a:xfrm rot="8088682">
              <a:off x="6866651" y="1714958"/>
              <a:ext cx="155012" cy="132506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1200"/>
            </a:p>
          </p:txBody>
        </p:sp>
        <p:sp>
          <p:nvSpPr>
            <p:cNvPr id="10" name="Freeform 130"/>
            <p:cNvSpPr>
              <a:spLocks noChangeAspect="1"/>
            </p:cNvSpPr>
            <p:nvPr/>
          </p:nvSpPr>
          <p:spPr bwMode="auto">
            <a:xfrm rot="8088682">
              <a:off x="6764233" y="1819299"/>
              <a:ext cx="155012" cy="132506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1200"/>
            </a:p>
          </p:txBody>
        </p:sp>
        <p:sp>
          <p:nvSpPr>
            <p:cNvPr id="11" name="Freeform 131"/>
            <p:cNvSpPr>
              <a:spLocks noChangeAspect="1"/>
            </p:cNvSpPr>
            <p:nvPr/>
          </p:nvSpPr>
          <p:spPr bwMode="auto">
            <a:xfrm rot="8088682">
              <a:off x="6661814" y="1923639"/>
              <a:ext cx="155012" cy="132506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1200"/>
            </a:p>
          </p:txBody>
        </p:sp>
      </p:grpSp>
      <p:sp>
        <p:nvSpPr>
          <p:cNvPr id="16" name="Line 4"/>
          <p:cNvSpPr>
            <a:spLocks noChangeShapeType="1"/>
          </p:cNvSpPr>
          <p:nvPr/>
        </p:nvSpPr>
        <p:spPr bwMode="auto">
          <a:xfrm>
            <a:off x="6924539" y="1465273"/>
            <a:ext cx="860257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grpSp>
        <p:nvGrpSpPr>
          <p:cNvPr id="58" name="Group 57"/>
          <p:cNvGrpSpPr/>
          <p:nvPr/>
        </p:nvGrpSpPr>
        <p:grpSpPr>
          <a:xfrm>
            <a:off x="6365118" y="955544"/>
            <a:ext cx="626681" cy="478271"/>
            <a:chOff x="6588782" y="955544"/>
            <a:chExt cx="626681" cy="478271"/>
          </a:xfrm>
        </p:grpSpPr>
        <p:sp>
          <p:nvSpPr>
            <p:cNvPr id="20" name="Freeform 129"/>
            <p:cNvSpPr>
              <a:spLocks noChangeAspect="1"/>
            </p:cNvSpPr>
            <p:nvPr/>
          </p:nvSpPr>
          <p:spPr bwMode="auto">
            <a:xfrm rot="2195268">
              <a:off x="6588782" y="955544"/>
              <a:ext cx="155012" cy="132506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1200"/>
            </a:p>
          </p:txBody>
        </p:sp>
        <p:sp>
          <p:nvSpPr>
            <p:cNvPr id="21" name="Freeform 130"/>
            <p:cNvSpPr>
              <a:spLocks noChangeAspect="1"/>
            </p:cNvSpPr>
            <p:nvPr/>
          </p:nvSpPr>
          <p:spPr bwMode="auto">
            <a:xfrm rot="2195268">
              <a:off x="6706700" y="1041986"/>
              <a:ext cx="155012" cy="132506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1200"/>
            </a:p>
          </p:txBody>
        </p:sp>
        <p:sp>
          <p:nvSpPr>
            <p:cNvPr id="22" name="Freeform 131"/>
            <p:cNvSpPr>
              <a:spLocks noChangeAspect="1"/>
            </p:cNvSpPr>
            <p:nvPr/>
          </p:nvSpPr>
          <p:spPr bwMode="auto">
            <a:xfrm rot="2195268">
              <a:off x="6824617" y="1128427"/>
              <a:ext cx="155012" cy="132506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1200"/>
            </a:p>
          </p:txBody>
        </p:sp>
        <p:sp>
          <p:nvSpPr>
            <p:cNvPr id="23" name="Freeform 132"/>
            <p:cNvSpPr>
              <a:spLocks noChangeAspect="1"/>
            </p:cNvSpPr>
            <p:nvPr/>
          </p:nvSpPr>
          <p:spPr bwMode="auto">
            <a:xfrm rot="2195268">
              <a:off x="6942534" y="1214868"/>
              <a:ext cx="155012" cy="132506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1200"/>
            </a:p>
          </p:txBody>
        </p:sp>
        <p:sp>
          <p:nvSpPr>
            <p:cNvPr id="24" name="Freeform 133"/>
            <p:cNvSpPr>
              <a:spLocks noChangeAspect="1"/>
            </p:cNvSpPr>
            <p:nvPr/>
          </p:nvSpPr>
          <p:spPr bwMode="auto">
            <a:xfrm rot="2195268">
              <a:off x="7060451" y="1301309"/>
              <a:ext cx="155012" cy="132506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1200"/>
            </a:p>
          </p:txBody>
        </p:sp>
      </p:grpSp>
      <p:grpSp>
        <p:nvGrpSpPr>
          <p:cNvPr id="28" name="Group 5"/>
          <p:cNvGrpSpPr>
            <a:grpSpLocks/>
          </p:cNvGrpSpPr>
          <p:nvPr/>
        </p:nvGrpSpPr>
        <p:grpSpPr bwMode="auto">
          <a:xfrm rot="18990972">
            <a:off x="7814341" y="1130785"/>
            <a:ext cx="818927" cy="422966"/>
            <a:chOff x="1392" y="1488"/>
            <a:chExt cx="1584" cy="0"/>
          </a:xfrm>
        </p:grpSpPr>
        <p:sp>
          <p:nvSpPr>
            <p:cNvPr id="29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31" name="Group 5"/>
          <p:cNvGrpSpPr>
            <a:grpSpLocks/>
          </p:cNvGrpSpPr>
          <p:nvPr/>
        </p:nvGrpSpPr>
        <p:grpSpPr bwMode="auto">
          <a:xfrm rot="2746065">
            <a:off x="7515713" y="1696610"/>
            <a:ext cx="818203" cy="422966"/>
            <a:chOff x="1392" y="1488"/>
            <a:chExt cx="1584" cy="0"/>
          </a:xfrm>
        </p:grpSpPr>
        <p:sp>
          <p:nvSpPr>
            <p:cNvPr id="32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3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34" name="Group 5"/>
          <p:cNvGrpSpPr>
            <a:grpSpLocks/>
          </p:cNvGrpSpPr>
          <p:nvPr/>
        </p:nvGrpSpPr>
        <p:grpSpPr bwMode="auto">
          <a:xfrm rot="13500000">
            <a:off x="8325352" y="2057575"/>
            <a:ext cx="464848" cy="158171"/>
            <a:chOff x="1392" y="1488"/>
            <a:chExt cx="1584" cy="0"/>
          </a:xfrm>
        </p:grpSpPr>
        <p:sp>
          <p:nvSpPr>
            <p:cNvPr id="35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6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37" name="Group 5"/>
          <p:cNvGrpSpPr>
            <a:grpSpLocks/>
          </p:cNvGrpSpPr>
          <p:nvPr/>
        </p:nvGrpSpPr>
        <p:grpSpPr bwMode="auto">
          <a:xfrm rot="19337872">
            <a:off x="8322956" y="1869477"/>
            <a:ext cx="464849" cy="158171"/>
            <a:chOff x="1392" y="1488"/>
            <a:chExt cx="1584" cy="0"/>
          </a:xfrm>
        </p:grpSpPr>
        <p:sp>
          <p:nvSpPr>
            <p:cNvPr id="38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9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42" name="Group 5"/>
          <p:cNvGrpSpPr>
            <a:grpSpLocks/>
          </p:cNvGrpSpPr>
          <p:nvPr/>
        </p:nvGrpSpPr>
        <p:grpSpPr bwMode="auto">
          <a:xfrm rot="12940706">
            <a:off x="8323380" y="941728"/>
            <a:ext cx="464848" cy="158171"/>
            <a:chOff x="1392" y="1488"/>
            <a:chExt cx="1584" cy="0"/>
          </a:xfrm>
        </p:grpSpPr>
        <p:sp>
          <p:nvSpPr>
            <p:cNvPr id="43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4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45" name="Group 5"/>
          <p:cNvGrpSpPr>
            <a:grpSpLocks/>
          </p:cNvGrpSpPr>
          <p:nvPr/>
        </p:nvGrpSpPr>
        <p:grpSpPr bwMode="auto">
          <a:xfrm rot="18900000">
            <a:off x="8309326" y="774998"/>
            <a:ext cx="464849" cy="158171"/>
            <a:chOff x="1392" y="1488"/>
            <a:chExt cx="1584" cy="0"/>
          </a:xfrm>
        </p:grpSpPr>
        <p:sp>
          <p:nvSpPr>
            <p:cNvPr id="46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7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48" name="Rectangle 47"/>
          <p:cNvSpPr/>
          <p:nvPr/>
        </p:nvSpPr>
        <p:spPr>
          <a:xfrm>
            <a:off x="8604057" y="161430"/>
            <a:ext cx="208265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</a:t>
            </a:r>
            <a:endParaRPr lang="en-US" sz="4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8145793" y="2279723"/>
            <a:ext cx="156498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</a:t>
            </a:r>
            <a:endParaRPr lang="en-US" sz="4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8604685" y="785063"/>
            <a:ext cx="208265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</a:t>
            </a:r>
            <a:endParaRPr lang="en-US" sz="4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642239" y="452740"/>
            <a:ext cx="38985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_</a:t>
            </a:r>
            <a:endParaRPr lang="en-US" sz="3200" dirty="0"/>
          </a:p>
        </p:txBody>
      </p:sp>
      <p:sp>
        <p:nvSpPr>
          <p:cNvPr id="52" name="Rectangle 51"/>
          <p:cNvSpPr/>
          <p:nvPr/>
        </p:nvSpPr>
        <p:spPr>
          <a:xfrm>
            <a:off x="8624216" y="1368920"/>
            <a:ext cx="208265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</a:t>
            </a:r>
            <a:endParaRPr lang="en-US" sz="4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8624844" y="1992553"/>
            <a:ext cx="208265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</a:t>
            </a:r>
            <a:endParaRPr lang="en-US" sz="4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8662398" y="1660230"/>
            <a:ext cx="38985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_</a:t>
            </a:r>
            <a:endParaRPr lang="en-US" sz="3200" dirty="0"/>
          </a:p>
        </p:txBody>
      </p:sp>
      <p:sp>
        <p:nvSpPr>
          <p:cNvPr id="55" name="Rectangle 54"/>
          <p:cNvSpPr/>
          <p:nvPr/>
        </p:nvSpPr>
        <p:spPr>
          <a:xfrm>
            <a:off x="6812569" y="815172"/>
            <a:ext cx="128396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G*</a:t>
            </a:r>
            <a:endParaRPr lang="en-US" sz="4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7320091" y="569917"/>
            <a:ext cx="128396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</a:t>
            </a:r>
            <a:endParaRPr lang="en-US" sz="4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7296127" y="1585042"/>
            <a:ext cx="128396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</a:t>
            </a:r>
            <a:endParaRPr lang="en-US" sz="4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3253971" y="2341819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_</a:t>
            </a:r>
            <a:endParaRPr lang="en-US" sz="1400" dirty="0"/>
          </a:p>
        </p:txBody>
      </p:sp>
      <p:pic>
        <p:nvPicPr>
          <p:cNvPr id="62" name="Picture 6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9759" y="1523058"/>
            <a:ext cx="2151228" cy="1887472"/>
          </a:xfrm>
          <a:prstGeom prst="rect">
            <a:avLst/>
          </a:prstGeom>
        </p:spPr>
      </p:pic>
      <p:pic>
        <p:nvPicPr>
          <p:cNvPr id="63" name="Picture 6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1360" y="3663225"/>
            <a:ext cx="3554721" cy="2515564"/>
          </a:xfrm>
          <a:prstGeom prst="rect">
            <a:avLst/>
          </a:prstGeom>
        </p:spPr>
      </p:pic>
      <p:pic>
        <p:nvPicPr>
          <p:cNvPr id="64" name="Picture 6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5112" y="3663225"/>
            <a:ext cx="4244341" cy="2515564"/>
          </a:xfrm>
          <a:prstGeom prst="rect">
            <a:avLst/>
          </a:prstGeom>
        </p:spPr>
      </p:pic>
      <p:sp>
        <p:nvSpPr>
          <p:cNvPr id="65" name="TextBox 64"/>
          <p:cNvSpPr txBox="1"/>
          <p:nvPr/>
        </p:nvSpPr>
        <p:spPr>
          <a:xfrm>
            <a:off x="7571353" y="4440"/>
            <a:ext cx="157264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smtClean="0"/>
              <a:t>ATLAS</a:t>
            </a:r>
            <a:r>
              <a:rPr lang="en-US" sz="1100" dirty="0"/>
              <a:t>-CONF-2014-005</a:t>
            </a:r>
          </a:p>
        </p:txBody>
      </p:sp>
    </p:spTree>
    <p:extLst>
      <p:ext uri="{BB962C8B-B14F-4D97-AF65-F5344CB8AC3E}">
        <p14:creationId xmlns:p14="http://schemas.microsoft.com/office/powerpoint/2010/main" val="10167177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Fedorko, CAP, Laurentian University June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48636-2F1D-7C49-B9F9-0AEAE31FEF70}" type="slidenum">
              <a:rPr lang="en-US" smtClean="0"/>
              <a:t>18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154144" y="1831056"/>
            <a:ext cx="1446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</a:t>
            </a:r>
            <a:r>
              <a:rPr lang="en-US" baseline="-25000" dirty="0" smtClean="0"/>
              <a:t>4j</a:t>
            </a:r>
            <a:r>
              <a:rPr lang="en-US" dirty="0" smtClean="0"/>
              <a:t>= 834 </a:t>
            </a:r>
            <a:r>
              <a:rPr lang="en-US" dirty="0" err="1" smtClean="0"/>
              <a:t>GeV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96313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16" y="4440"/>
            <a:ext cx="8360416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Di-tau resonance search                (all </a:t>
            </a:r>
            <a:r>
              <a:rPr lang="en-US" dirty="0" err="1" smtClean="0"/>
              <a:t>hadronic</a:t>
            </a:r>
            <a:r>
              <a:rPr lang="en-US" dirty="0" smtClean="0"/>
              <a:t> channel)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1439"/>
            <a:ext cx="8229600" cy="1261383"/>
          </a:xfrm>
        </p:spPr>
        <p:txBody>
          <a:bodyPr>
            <a:noAutofit/>
          </a:bodyPr>
          <a:lstStyle/>
          <a:p>
            <a:r>
              <a:rPr lang="en-US" sz="1600" dirty="0" err="1" smtClean="0"/>
              <a:t>τ</a:t>
            </a:r>
            <a:r>
              <a:rPr lang="en-US" sz="1600" dirty="0" smtClean="0"/>
              <a:t> candidates: jets with 1 or 3 tracks, </a:t>
            </a:r>
            <a:r>
              <a:rPr lang="en-US" sz="1600" dirty="0" err="1" smtClean="0"/>
              <a:t>p</a:t>
            </a:r>
            <a:r>
              <a:rPr lang="en-US" sz="1600" baseline="-25000" dirty="0" err="1" smtClean="0"/>
              <a:t>T</a:t>
            </a:r>
            <a:r>
              <a:rPr lang="en-US" sz="1600" dirty="0" smtClean="0"/>
              <a:t> &gt; 50 </a:t>
            </a:r>
            <a:r>
              <a:rPr lang="en-US" sz="1600" dirty="0" err="1" smtClean="0"/>
              <a:t>GeV</a:t>
            </a:r>
            <a:endParaRPr lang="en-US" sz="1600" dirty="0" smtClean="0"/>
          </a:p>
          <a:p>
            <a:r>
              <a:rPr lang="en-US" sz="1600" dirty="0" smtClean="0"/>
              <a:t>2 </a:t>
            </a:r>
            <a:r>
              <a:rPr lang="en-US" sz="1600" dirty="0" err="1"/>
              <a:t>τ</a:t>
            </a:r>
            <a:r>
              <a:rPr lang="en-US" sz="1600" dirty="0"/>
              <a:t> </a:t>
            </a:r>
            <a:r>
              <a:rPr lang="en-US" sz="1600" dirty="0" smtClean="0"/>
              <a:t> opposite sign, back-to-back candidates, leading </a:t>
            </a:r>
            <a:r>
              <a:rPr lang="en-US" sz="1600" dirty="0" err="1" smtClean="0"/>
              <a:t>p</a:t>
            </a:r>
            <a:r>
              <a:rPr lang="en-US" sz="1600" baseline="-25000" dirty="0" err="1" smtClean="0"/>
              <a:t>T</a:t>
            </a:r>
            <a:r>
              <a:rPr lang="en-US" sz="1600" baseline="-25000" dirty="0" smtClean="0"/>
              <a:t> </a:t>
            </a:r>
            <a:r>
              <a:rPr lang="en-US" sz="1600" dirty="0" smtClean="0"/>
              <a:t> </a:t>
            </a:r>
            <a:r>
              <a:rPr lang="en-US" sz="1600" dirty="0"/>
              <a:t>&gt; 150 </a:t>
            </a:r>
            <a:r>
              <a:rPr lang="en-US" sz="1600" dirty="0" err="1"/>
              <a:t>GeV</a:t>
            </a:r>
            <a:endParaRPr lang="en-US" sz="1600" dirty="0"/>
          </a:p>
          <a:p>
            <a:pPr lvl="1"/>
            <a:r>
              <a:rPr lang="en-US" sz="1400" dirty="0" smtClean="0"/>
              <a:t>BDT ID</a:t>
            </a:r>
          </a:p>
          <a:p>
            <a:r>
              <a:rPr lang="en-US" sz="1600" dirty="0" smtClean="0"/>
              <a:t> </a:t>
            </a:r>
            <a:r>
              <a:rPr lang="en-US" sz="1600" dirty="0" err="1" smtClean="0"/>
              <a:t>m</a:t>
            </a:r>
            <a:r>
              <a:rPr lang="en-US" sz="1600" baseline="-25000" dirty="0" err="1" smtClean="0"/>
              <a:t>T,</a:t>
            </a:r>
            <a:r>
              <a:rPr lang="en-US" sz="1600" baseline="30000" dirty="0" err="1" smtClean="0"/>
              <a:t>tot</a:t>
            </a:r>
            <a:r>
              <a:rPr lang="en-US" sz="1600" dirty="0" smtClean="0"/>
              <a:t> threshold dependent on signal hypothesis ( 400-850 </a:t>
            </a:r>
            <a:r>
              <a:rPr lang="en-US" sz="1600" dirty="0" err="1" smtClean="0"/>
              <a:t>GeV</a:t>
            </a:r>
            <a:r>
              <a:rPr lang="en-US" sz="1600" dirty="0" smtClean="0"/>
              <a:t>)</a:t>
            </a:r>
            <a:endParaRPr lang="en-US" sz="1600" baseline="-25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Fedorko, CAP, Laurentian University June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48636-2F1D-7C49-B9F9-0AEAE31FEF70}" type="slidenum">
              <a:rPr lang="en-US" smtClean="0"/>
              <a:t>19</a:t>
            </a:fld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6422895" y="303172"/>
            <a:ext cx="2713797" cy="1429713"/>
            <a:chOff x="5734807" y="984283"/>
            <a:chExt cx="3740302" cy="1970508"/>
          </a:xfrm>
        </p:grpSpPr>
        <p:grpSp>
          <p:nvGrpSpPr>
            <p:cNvPr id="7" name="Group 6"/>
            <p:cNvGrpSpPr>
              <a:grpSpLocks/>
            </p:cNvGrpSpPr>
            <p:nvPr/>
          </p:nvGrpSpPr>
          <p:grpSpPr bwMode="auto">
            <a:xfrm rot="8100000">
              <a:off x="5734807" y="2108188"/>
              <a:ext cx="1243051" cy="422966"/>
              <a:chOff x="1392" y="1488"/>
              <a:chExt cx="1584" cy="0"/>
            </a:xfrm>
          </p:grpSpPr>
          <p:sp>
            <p:nvSpPr>
              <p:cNvPr id="18" name="Line 3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86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9" name="Line 4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158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6307027" y="984283"/>
              <a:ext cx="199766" cy="1243051"/>
              <a:chOff x="3172285" y="3317669"/>
              <a:chExt cx="199766" cy="1243051"/>
            </a:xfrm>
          </p:grpSpPr>
          <p:sp>
            <p:nvSpPr>
              <p:cNvPr id="16" name="Line 3"/>
              <p:cNvSpPr>
                <a:spLocks noChangeShapeType="1"/>
              </p:cNvSpPr>
              <p:nvPr/>
            </p:nvSpPr>
            <p:spPr bwMode="auto">
              <a:xfrm rot="2700000">
                <a:off x="2833271" y="3739429"/>
                <a:ext cx="67802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7" name="Line 4"/>
              <p:cNvSpPr>
                <a:spLocks noChangeShapeType="1"/>
              </p:cNvSpPr>
              <p:nvPr/>
            </p:nvSpPr>
            <p:spPr bwMode="auto">
              <a:xfrm rot="2700000">
                <a:off x="2750525" y="3939195"/>
                <a:ext cx="1243051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0" name="Group 5"/>
            <p:cNvGrpSpPr>
              <a:grpSpLocks/>
            </p:cNvGrpSpPr>
            <p:nvPr/>
          </p:nvGrpSpPr>
          <p:grpSpPr bwMode="auto">
            <a:xfrm rot="13500000">
              <a:off x="8226836" y="2121783"/>
              <a:ext cx="1243051" cy="422965"/>
              <a:chOff x="1392" y="1488"/>
              <a:chExt cx="1584" cy="0"/>
            </a:xfrm>
          </p:grpSpPr>
          <p:sp>
            <p:nvSpPr>
              <p:cNvPr id="14" name="Line 3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86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5" name="Line 4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158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1" name="Group 5"/>
            <p:cNvGrpSpPr>
              <a:grpSpLocks/>
            </p:cNvGrpSpPr>
            <p:nvPr/>
          </p:nvGrpSpPr>
          <p:grpSpPr bwMode="auto">
            <a:xfrm rot="18900000">
              <a:off x="8232059" y="1561636"/>
              <a:ext cx="1243050" cy="422966"/>
              <a:chOff x="1392" y="1488"/>
              <a:chExt cx="1584" cy="0"/>
            </a:xfrm>
          </p:grpSpPr>
          <p:sp>
            <p:nvSpPr>
              <p:cNvPr id="12" name="Line 3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86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3" name="Line 4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158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  <p:sp>
        <p:nvSpPr>
          <p:cNvPr id="20" name="Rectangle 19"/>
          <p:cNvSpPr/>
          <p:nvPr/>
        </p:nvSpPr>
        <p:spPr>
          <a:xfrm>
            <a:off x="6796738" y="-731"/>
            <a:ext cx="45316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q</a:t>
            </a:r>
            <a:endParaRPr lang="en-US" sz="4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6373320" y="464533"/>
            <a:ext cx="846836" cy="945026"/>
            <a:chOff x="6379628" y="2539401"/>
            <a:chExt cx="846836" cy="945026"/>
          </a:xfrm>
        </p:grpSpPr>
        <p:sp>
          <p:nvSpPr>
            <p:cNvPr id="22" name="Rectangle 21"/>
            <p:cNvSpPr/>
            <p:nvPr/>
          </p:nvSpPr>
          <p:spPr>
            <a:xfrm>
              <a:off x="6379628" y="2776541"/>
              <a:ext cx="846836" cy="707886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4000" b="0" cap="none" spc="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q </a:t>
              </a:r>
              <a:endParaRPr lang="en-US" sz="40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628759" y="2539401"/>
              <a:ext cx="389850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_</a:t>
              </a:r>
              <a:endParaRPr lang="en-US" sz="3200" dirty="0"/>
            </a:p>
          </p:txBody>
        </p:sp>
      </p:grpSp>
      <p:sp>
        <p:nvSpPr>
          <p:cNvPr id="24" name="Rectangle 23"/>
          <p:cNvSpPr/>
          <p:nvPr/>
        </p:nvSpPr>
        <p:spPr>
          <a:xfrm>
            <a:off x="8528783" y="901234"/>
            <a:ext cx="58666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0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τ</a:t>
            </a:r>
            <a:r>
              <a:rPr lang="en-US" sz="4000" b="0" cap="none" spc="0" baseline="30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+</a:t>
            </a:r>
            <a:endParaRPr lang="en-US" sz="4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7486503" y="322688"/>
            <a:ext cx="59743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Z’</a:t>
            </a:r>
            <a:endParaRPr lang="en-US" sz="4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8351897" y="38566"/>
            <a:ext cx="52505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0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τ</a:t>
            </a:r>
            <a:r>
              <a:rPr lang="en-US" sz="4000" baseline="30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</a:t>
            </a:r>
            <a:endParaRPr lang="en-US" sz="4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574340" y="4440"/>
            <a:ext cx="15696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/>
              <a:t>ATLAS-CONF-2013-066 </a:t>
            </a: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029" y="2916463"/>
            <a:ext cx="2929273" cy="2828264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3546" y="2916463"/>
            <a:ext cx="2929273" cy="2828264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4643480" y="5768247"/>
            <a:ext cx="2752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SSM Z’ limit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Z</a:t>
            </a:r>
            <a:r>
              <a:rPr lang="en-US" baseline="-25000" dirty="0" smtClean="0"/>
              <a:t>’</a:t>
            </a:r>
            <a:r>
              <a:rPr lang="en-US" dirty="0" smtClean="0"/>
              <a:t> &gt; 1. 90 </a:t>
            </a:r>
            <a:r>
              <a:rPr lang="en-US" dirty="0" err="1" smtClean="0"/>
              <a:t>TeV</a:t>
            </a:r>
            <a:endParaRPr lang="en-US" dirty="0"/>
          </a:p>
        </p:txBody>
      </p:sp>
      <p:sp>
        <p:nvSpPr>
          <p:cNvPr id="32" name="Freeform 86"/>
          <p:cNvSpPr>
            <a:spLocks/>
          </p:cNvSpPr>
          <p:nvPr/>
        </p:nvSpPr>
        <p:spPr bwMode="auto">
          <a:xfrm rot="10800000" flipH="1" flipV="1">
            <a:off x="7281006" y="966002"/>
            <a:ext cx="993204" cy="119574"/>
          </a:xfrm>
          <a:custGeom>
            <a:avLst/>
            <a:gdLst>
              <a:gd name="T0" fmla="*/ 0 w 2304"/>
              <a:gd name="T1" fmla="*/ 192 h 192"/>
              <a:gd name="T2" fmla="*/ 192 w 2304"/>
              <a:gd name="T3" fmla="*/ 0 h 192"/>
              <a:gd name="T4" fmla="*/ 384 w 2304"/>
              <a:gd name="T5" fmla="*/ 192 h 192"/>
              <a:gd name="T6" fmla="*/ 576 w 2304"/>
              <a:gd name="T7" fmla="*/ 0 h 192"/>
              <a:gd name="T8" fmla="*/ 768 w 2304"/>
              <a:gd name="T9" fmla="*/ 192 h 192"/>
              <a:gd name="T10" fmla="*/ 960 w 2304"/>
              <a:gd name="T11" fmla="*/ 0 h 192"/>
              <a:gd name="T12" fmla="*/ 1152 w 2304"/>
              <a:gd name="T13" fmla="*/ 192 h 192"/>
              <a:gd name="T14" fmla="*/ 1344 w 2304"/>
              <a:gd name="T15" fmla="*/ 0 h 192"/>
              <a:gd name="T16" fmla="*/ 1536 w 2304"/>
              <a:gd name="T17" fmla="*/ 192 h 192"/>
              <a:gd name="T18" fmla="*/ 1728 w 2304"/>
              <a:gd name="T19" fmla="*/ 0 h 192"/>
              <a:gd name="T20" fmla="*/ 1920 w 2304"/>
              <a:gd name="T21" fmla="*/ 192 h 192"/>
              <a:gd name="T22" fmla="*/ 2112 w 2304"/>
              <a:gd name="T23" fmla="*/ 0 h 192"/>
              <a:gd name="T24" fmla="*/ 2304 w 2304"/>
              <a:gd name="T25" fmla="*/ 192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sz="1200"/>
          </a:p>
        </p:txBody>
      </p:sp>
    </p:spTree>
    <p:extLst>
      <p:ext uri="{BB962C8B-B14F-4D97-AF65-F5344CB8AC3E}">
        <p14:creationId xmlns:p14="http://schemas.microsoft.com/office/powerpoint/2010/main" val="6878820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Big open questions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931" y="4004091"/>
            <a:ext cx="2085602" cy="1506268"/>
          </a:xfrm>
          <a:prstGeom prst="rect">
            <a:avLst/>
          </a:prstGeom>
        </p:spPr>
      </p:pic>
      <p:pic>
        <p:nvPicPr>
          <p:cNvPr id="7" name="Picture 6" descr="Planck_CMB_black_background.jpg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36" y="1445393"/>
            <a:ext cx="2501256" cy="125062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71464" y="4474381"/>
            <a:ext cx="1691775" cy="104819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726925" y="4474381"/>
            <a:ext cx="78739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00" dirty="0">
                <a:solidFill>
                  <a:schemeClr val="bg1"/>
                </a:solidFill>
              </a:rPr>
              <a:t>PRL 108, 131301 (2012</a:t>
            </a:r>
            <a:r>
              <a:rPr lang="en-US" sz="500" dirty="0" smtClean="0">
                <a:solidFill>
                  <a:schemeClr val="bg1"/>
                </a:solidFill>
              </a:rPr>
              <a:t>)</a:t>
            </a:r>
          </a:p>
          <a:p>
            <a:r>
              <a:rPr lang="en-US" sz="500" dirty="0" smtClean="0">
                <a:solidFill>
                  <a:schemeClr val="bg1"/>
                </a:solidFill>
              </a:rPr>
              <a:t>BESS-Polar II</a:t>
            </a:r>
            <a:endParaRPr lang="en-US" sz="500" dirty="0">
              <a:solidFill>
                <a:schemeClr val="bg1"/>
              </a:solidFill>
            </a:endParaRPr>
          </a:p>
        </p:txBody>
      </p:sp>
      <p:graphicFrame>
        <p:nvGraphicFramePr>
          <p:cNvPr id="10" name="Chart 9"/>
          <p:cNvGraphicFramePr/>
          <p:nvPr>
            <p:extLst>
              <p:ext uri="{D42A27DB-BD31-4B8C-83A1-F6EECF244321}">
                <p14:modId xmlns:p14="http://schemas.microsoft.com/office/powerpoint/2010/main" val="1153917007"/>
              </p:ext>
            </p:extLst>
          </p:nvPr>
        </p:nvGraphicFramePr>
        <p:xfrm>
          <a:off x="1662512" y="2332238"/>
          <a:ext cx="2796348" cy="24249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4056843" y="1791850"/>
            <a:ext cx="2200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What is Dark Matter?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648964" y="2405194"/>
            <a:ext cx="2215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What is Dark Energy?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263318" y="2955879"/>
            <a:ext cx="3202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What happened to anti-matter?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862142" y="3634759"/>
            <a:ext cx="2436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Why is </a:t>
            </a:r>
            <a:r>
              <a:rPr lang="en-US" dirty="0"/>
              <a:t>g</a:t>
            </a:r>
            <a:r>
              <a:rPr lang="en-US" dirty="0" smtClean="0"/>
              <a:t>ravity so weak?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316916" y="4242491"/>
            <a:ext cx="2246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Why is Higgs so light?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Fedorko, CAP, Laurentian University June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48636-2F1D-7C49-B9F9-0AEAE31FEF70}" type="slidenum">
              <a:rPr lang="en-US" smtClean="0"/>
              <a:t>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80199" y="2696021"/>
            <a:ext cx="81304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(ESA/Planck)</a:t>
            </a:r>
            <a:endParaRPr lang="en-US" sz="900" dirty="0"/>
          </a:p>
        </p:txBody>
      </p:sp>
      <p:sp>
        <p:nvSpPr>
          <p:cNvPr id="17" name="TextBox 16"/>
          <p:cNvSpPr txBox="1"/>
          <p:nvPr/>
        </p:nvSpPr>
        <p:spPr>
          <a:xfrm>
            <a:off x="218308" y="5379461"/>
            <a:ext cx="46903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600" dirty="0" smtClean="0"/>
          </a:p>
          <a:p>
            <a:r>
              <a:rPr lang="en-GB" sz="600" dirty="0" smtClean="0"/>
              <a:t>NASA</a:t>
            </a:r>
            <a:r>
              <a:rPr lang="en-GB" sz="600" dirty="0"/>
              <a:t> </a:t>
            </a:r>
            <a:r>
              <a:rPr lang="en-GB" sz="600" dirty="0" smtClean="0"/>
              <a:t>CXC, </a:t>
            </a:r>
            <a:r>
              <a:rPr lang="en-GB" sz="600" dirty="0" err="1" smtClean="0"/>
              <a:t>STScI</a:t>
            </a:r>
            <a:r>
              <a:rPr lang="en-GB" sz="600" dirty="0"/>
              <a:t>-</a:t>
            </a:r>
            <a:r>
              <a:rPr lang="en-GB" sz="600" dirty="0" smtClean="0"/>
              <a:t> </a:t>
            </a:r>
            <a:r>
              <a:rPr lang="en-GB" sz="600" dirty="0"/>
              <a:t>Magellan/</a:t>
            </a:r>
            <a:r>
              <a:rPr lang="en-GB" sz="600" dirty="0" err="1" smtClean="0"/>
              <a:t>U.Arizona</a:t>
            </a:r>
            <a:r>
              <a:rPr lang="en-GB" sz="600" dirty="0" smtClean="0"/>
              <a:t>; ESO WFI</a:t>
            </a:r>
            <a:r>
              <a:rPr lang="en-GB" sz="600" dirty="0"/>
              <a:t>.  </a:t>
            </a:r>
            <a:endParaRPr lang="en-GB" sz="600" dirty="0" smtClean="0"/>
          </a:p>
        </p:txBody>
      </p:sp>
    </p:spTree>
    <p:extLst>
      <p:ext uri="{BB962C8B-B14F-4D97-AF65-F5344CB8AC3E}">
        <p14:creationId xmlns:p14="http://schemas.microsoft.com/office/powerpoint/2010/main" val="5894558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70" y="-172692"/>
            <a:ext cx="6368804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Di-top resonance search                (</a:t>
            </a:r>
            <a:r>
              <a:rPr lang="en-US" dirty="0" err="1" smtClean="0"/>
              <a:t>l+jets</a:t>
            </a:r>
            <a:r>
              <a:rPr lang="en-US" dirty="0" smtClean="0"/>
              <a:t> channel)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0026" y="2054517"/>
            <a:ext cx="8229600" cy="1805290"/>
          </a:xfrm>
        </p:spPr>
        <p:txBody>
          <a:bodyPr>
            <a:noAutofit/>
          </a:bodyPr>
          <a:lstStyle/>
          <a:p>
            <a:r>
              <a:rPr lang="en-US" sz="1600" dirty="0" smtClean="0"/>
              <a:t>Exactly one mini-isolated e or μ, </a:t>
            </a:r>
            <a:r>
              <a:rPr lang="en-US" sz="1600" dirty="0" err="1" smtClean="0"/>
              <a:t>p</a:t>
            </a:r>
            <a:r>
              <a:rPr lang="en-US" sz="1600" baseline="-25000" dirty="0" err="1" smtClean="0"/>
              <a:t>T</a:t>
            </a:r>
            <a:r>
              <a:rPr lang="en-US" sz="1600" dirty="0" smtClean="0"/>
              <a:t> &gt; 25 </a:t>
            </a:r>
            <a:r>
              <a:rPr lang="en-US" sz="1600" dirty="0" err="1" smtClean="0"/>
              <a:t>GeV</a:t>
            </a:r>
            <a:endParaRPr lang="en-US" sz="1600" dirty="0"/>
          </a:p>
          <a:p>
            <a:r>
              <a:rPr lang="en-US" sz="1600" dirty="0" err="1" smtClean="0"/>
              <a:t>E</a:t>
            </a:r>
            <a:r>
              <a:rPr lang="en-US" sz="1600" baseline="-25000" dirty="0" err="1"/>
              <a:t>T</a:t>
            </a:r>
            <a:r>
              <a:rPr lang="en-US" sz="1600" baseline="30000" dirty="0" err="1" smtClean="0"/>
              <a:t>miss</a:t>
            </a:r>
            <a:r>
              <a:rPr lang="en-US" sz="1600" dirty="0" smtClean="0"/>
              <a:t> &gt; 30 </a:t>
            </a:r>
            <a:r>
              <a:rPr lang="en-US" sz="1600" dirty="0" err="1" smtClean="0"/>
              <a:t>GeV</a:t>
            </a:r>
            <a:r>
              <a:rPr lang="en-US" sz="1600" dirty="0" smtClean="0"/>
              <a:t> (e-channel); </a:t>
            </a:r>
            <a:r>
              <a:rPr lang="en-US" sz="1600" dirty="0" err="1" smtClean="0"/>
              <a:t>E</a:t>
            </a:r>
            <a:r>
              <a:rPr lang="en-US" sz="1600" baseline="-25000" dirty="0" err="1"/>
              <a:t>T</a:t>
            </a:r>
            <a:r>
              <a:rPr lang="en-US" sz="1600" baseline="30000" dirty="0" err="1" smtClean="0"/>
              <a:t>miss</a:t>
            </a:r>
            <a:r>
              <a:rPr lang="en-US" sz="1600" dirty="0" smtClean="0"/>
              <a:t> &gt; </a:t>
            </a:r>
            <a:r>
              <a:rPr lang="en-US" sz="1600" dirty="0" smtClean="0"/>
              <a:t>20                                                                                                       </a:t>
            </a:r>
            <a:r>
              <a:rPr lang="en-US" sz="1600" dirty="0" err="1" smtClean="0"/>
              <a:t>E</a:t>
            </a:r>
            <a:r>
              <a:rPr lang="en-US" sz="1600" baseline="-25000" dirty="0" err="1" smtClean="0"/>
              <a:t>T</a:t>
            </a:r>
            <a:r>
              <a:rPr lang="en-US" sz="1600" baseline="30000" dirty="0" err="1" smtClean="0"/>
              <a:t>miss</a:t>
            </a:r>
            <a:r>
              <a:rPr lang="en-US" sz="1600" dirty="0" smtClean="0"/>
              <a:t> </a:t>
            </a:r>
            <a:r>
              <a:rPr lang="en-US" sz="1600" dirty="0" smtClean="0"/>
              <a:t>+ </a:t>
            </a:r>
            <a:r>
              <a:rPr lang="en-US" sz="1600" dirty="0" err="1" smtClean="0"/>
              <a:t>m</a:t>
            </a:r>
            <a:r>
              <a:rPr lang="en-US" sz="1600" baseline="-25000" dirty="0" err="1" smtClean="0"/>
              <a:t>T,l</a:t>
            </a:r>
            <a:r>
              <a:rPr lang="en-US" sz="1600" baseline="-25000" dirty="0" smtClean="0"/>
              <a:t> met</a:t>
            </a:r>
            <a:r>
              <a:rPr lang="en-US" sz="1600" dirty="0" smtClean="0"/>
              <a:t> &gt; 60 </a:t>
            </a:r>
            <a:r>
              <a:rPr lang="en-US" sz="1600" dirty="0" err="1" smtClean="0"/>
              <a:t>GeV</a:t>
            </a:r>
            <a:r>
              <a:rPr lang="en-US" sz="1600" dirty="0" smtClean="0"/>
              <a:t>, </a:t>
            </a:r>
            <a:r>
              <a:rPr lang="en-US" sz="1600" dirty="0" err="1" smtClean="0"/>
              <a:t>p</a:t>
            </a:r>
            <a:r>
              <a:rPr lang="en-US" sz="1600" baseline="-25000" dirty="0" err="1" smtClean="0"/>
              <a:t>z</a:t>
            </a:r>
            <a:r>
              <a:rPr lang="en-US" sz="1600" baseline="-25000" dirty="0"/>
              <a:t> </a:t>
            </a:r>
            <a:r>
              <a:rPr lang="en-US" sz="1600" baseline="-25000" dirty="0" err="1" smtClean="0"/>
              <a:t>ν</a:t>
            </a:r>
            <a:r>
              <a:rPr lang="en-US" sz="1600" baseline="-25000" dirty="0" smtClean="0"/>
              <a:t> </a:t>
            </a:r>
            <a:r>
              <a:rPr lang="en-US" sz="1600" dirty="0" smtClean="0"/>
              <a:t> from W constraint</a:t>
            </a:r>
          </a:p>
          <a:p>
            <a:r>
              <a:rPr lang="en-US" sz="1600" dirty="0" smtClean="0"/>
              <a:t>Boosted sample:</a:t>
            </a:r>
          </a:p>
          <a:p>
            <a:pPr lvl="1"/>
            <a:r>
              <a:rPr lang="en-US" sz="1200" dirty="0" smtClean="0"/>
              <a:t>One narrow (R=0.4) </a:t>
            </a:r>
            <a:r>
              <a:rPr lang="en-US" sz="1200" dirty="0" err="1" smtClean="0"/>
              <a:t>p</a:t>
            </a:r>
            <a:r>
              <a:rPr lang="en-US" sz="1200" baseline="-25000" dirty="0" err="1" smtClean="0"/>
              <a:t>T</a:t>
            </a:r>
            <a:r>
              <a:rPr lang="en-US" sz="1200" dirty="0" smtClean="0"/>
              <a:t> &gt; 25 </a:t>
            </a:r>
            <a:r>
              <a:rPr lang="en-US" sz="1200" dirty="0" err="1" smtClean="0"/>
              <a:t>GeV</a:t>
            </a:r>
            <a:r>
              <a:rPr lang="en-US" sz="1200" dirty="0" smtClean="0"/>
              <a:t>, b-tagged</a:t>
            </a:r>
            <a:endParaRPr lang="en-US" sz="1200" dirty="0"/>
          </a:p>
          <a:p>
            <a:pPr lvl="1"/>
            <a:r>
              <a:rPr lang="en-US" sz="1200" dirty="0"/>
              <a:t>O</a:t>
            </a:r>
            <a:r>
              <a:rPr lang="en-US" sz="1200" dirty="0" smtClean="0"/>
              <a:t>ne large radius (R=1.0) ‘trimmed’ jet </a:t>
            </a:r>
            <a:r>
              <a:rPr lang="en-US" sz="1200" dirty="0" err="1" smtClean="0"/>
              <a:t>p</a:t>
            </a:r>
            <a:r>
              <a:rPr lang="en-US" sz="1200" baseline="-25000" dirty="0" err="1" smtClean="0"/>
              <a:t>T</a:t>
            </a:r>
            <a:r>
              <a:rPr lang="en-US" sz="1200" dirty="0" smtClean="0"/>
              <a:t> &gt; 300 </a:t>
            </a:r>
            <a:r>
              <a:rPr lang="en-US" sz="1200" dirty="0" err="1" smtClean="0"/>
              <a:t>GeV</a:t>
            </a:r>
            <a:r>
              <a:rPr lang="en-US" sz="1200" dirty="0" smtClean="0"/>
              <a:t>, </a:t>
            </a:r>
            <a:r>
              <a:rPr lang="en-US" sz="1200" dirty="0" err="1" smtClean="0"/>
              <a:t>m</a:t>
            </a:r>
            <a:r>
              <a:rPr lang="en-US" sz="1200" baseline="-25000" dirty="0" err="1" smtClean="0"/>
              <a:t>j</a:t>
            </a:r>
            <a:r>
              <a:rPr lang="en-US" sz="1200" dirty="0" smtClean="0"/>
              <a:t> &gt; 100 </a:t>
            </a:r>
            <a:r>
              <a:rPr lang="en-US" sz="1200" dirty="0" err="1" smtClean="0"/>
              <a:t>GeV</a:t>
            </a:r>
            <a:r>
              <a:rPr lang="en-US" sz="1200" dirty="0" smtClean="0"/>
              <a:t>, splitting scale 40 </a:t>
            </a:r>
            <a:r>
              <a:rPr lang="en-US" sz="1200" dirty="0" err="1" smtClean="0"/>
              <a:t>GeV</a:t>
            </a:r>
            <a:endParaRPr lang="en-US" sz="1200" dirty="0" smtClean="0"/>
          </a:p>
          <a:p>
            <a:r>
              <a:rPr lang="en-US" sz="1600" dirty="0" smtClean="0"/>
              <a:t>Resolved sample (fails boosted sample first)</a:t>
            </a:r>
          </a:p>
          <a:p>
            <a:pPr lvl="1"/>
            <a:r>
              <a:rPr lang="en-US" sz="1200" dirty="0" smtClean="0"/>
              <a:t>4 narrow jets or 3 narrow jets with one </a:t>
            </a:r>
            <a:r>
              <a:rPr lang="en-US" sz="1200" dirty="0" err="1" smtClean="0"/>
              <a:t>m</a:t>
            </a:r>
            <a:r>
              <a:rPr lang="en-US" sz="1200" baseline="-25000" dirty="0" err="1" smtClean="0"/>
              <a:t>j</a:t>
            </a:r>
            <a:r>
              <a:rPr lang="en-US" sz="1200" dirty="0" smtClean="0"/>
              <a:t> &gt; 60 </a:t>
            </a:r>
            <a:r>
              <a:rPr lang="en-US" sz="1200" dirty="0" err="1" smtClean="0"/>
              <a:t>GeV</a:t>
            </a:r>
            <a:r>
              <a:rPr lang="en-US" sz="1200" dirty="0" smtClean="0"/>
              <a:t>, one b-</a:t>
            </a:r>
            <a:r>
              <a:rPr lang="en-US" sz="1200" dirty="0" err="1" smtClean="0"/>
              <a:t>taged</a:t>
            </a:r>
            <a:endParaRPr lang="en-US" sz="1200" dirty="0" smtClean="0"/>
          </a:p>
          <a:p>
            <a:pPr lvl="1"/>
            <a:r>
              <a:rPr lang="el-GR" sz="1200" dirty="0" smtClean="0"/>
              <a:t>Χ</a:t>
            </a:r>
            <a:r>
              <a:rPr lang="en-US" sz="1200" baseline="30000" dirty="0" smtClean="0"/>
              <a:t>2</a:t>
            </a:r>
            <a:r>
              <a:rPr lang="en-US" sz="1200" dirty="0" smtClean="0"/>
              <a:t> selects best assignment of jets to </a:t>
            </a:r>
            <a:r>
              <a:rPr lang="en-US" sz="1200" dirty="0" err="1" smtClean="0"/>
              <a:t>partons</a:t>
            </a:r>
            <a:endParaRPr lang="en-US" sz="1200" dirty="0"/>
          </a:p>
          <a:p>
            <a:pPr lvl="1"/>
            <a:endParaRPr lang="en-US" sz="1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Fedorko, CAP, Laurentian University June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48636-2F1D-7C49-B9F9-0AEAE31FEF70}" type="slidenum">
              <a:rPr lang="en-US" smtClean="0"/>
              <a:t>20</a:t>
            </a:fld>
            <a:endParaRPr lang="en-US"/>
          </a:p>
        </p:txBody>
      </p:sp>
      <p:grpSp>
        <p:nvGrpSpPr>
          <p:cNvPr id="10" name="Group 5"/>
          <p:cNvGrpSpPr>
            <a:grpSpLocks/>
          </p:cNvGrpSpPr>
          <p:nvPr/>
        </p:nvGrpSpPr>
        <p:grpSpPr bwMode="auto">
          <a:xfrm rot="13500000">
            <a:off x="7622737" y="1492242"/>
            <a:ext cx="556583" cy="196391"/>
            <a:chOff x="1392" y="1488"/>
            <a:chExt cx="1584" cy="0"/>
          </a:xfrm>
        </p:grpSpPr>
        <p:sp>
          <p:nvSpPr>
            <p:cNvPr id="14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5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1" name="Group 5"/>
          <p:cNvGrpSpPr>
            <a:grpSpLocks/>
          </p:cNvGrpSpPr>
          <p:nvPr/>
        </p:nvGrpSpPr>
        <p:grpSpPr bwMode="auto">
          <a:xfrm rot="18900000">
            <a:off x="7669633" y="1245445"/>
            <a:ext cx="528996" cy="306885"/>
            <a:chOff x="1392" y="1488"/>
            <a:chExt cx="1584" cy="0"/>
          </a:xfrm>
        </p:grpSpPr>
        <p:sp>
          <p:nvSpPr>
            <p:cNvPr id="12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7352076" y="4440"/>
            <a:ext cx="15696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/>
              <a:t>ATLAS-CONF-2013-</a:t>
            </a:r>
            <a:r>
              <a:rPr lang="en-US" sz="1100" dirty="0" smtClean="0"/>
              <a:t>052 </a:t>
            </a:r>
            <a:endParaRPr lang="en-US" sz="1100" dirty="0"/>
          </a:p>
        </p:txBody>
      </p:sp>
      <p:sp>
        <p:nvSpPr>
          <p:cNvPr id="32" name="Rectangle 31"/>
          <p:cNvSpPr/>
          <p:nvPr/>
        </p:nvSpPr>
        <p:spPr>
          <a:xfrm>
            <a:off x="7574117" y="1502711"/>
            <a:ext cx="327133" cy="58477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</a:t>
            </a:r>
            <a:endParaRPr lang="en-US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3" name="Freeform 86"/>
          <p:cNvSpPr>
            <a:spLocks/>
          </p:cNvSpPr>
          <p:nvPr/>
        </p:nvSpPr>
        <p:spPr bwMode="auto">
          <a:xfrm rot="8293425" flipH="1" flipV="1">
            <a:off x="7906041" y="830522"/>
            <a:ext cx="658642" cy="82441"/>
          </a:xfrm>
          <a:custGeom>
            <a:avLst/>
            <a:gdLst>
              <a:gd name="T0" fmla="*/ 0 w 2304"/>
              <a:gd name="T1" fmla="*/ 192 h 192"/>
              <a:gd name="T2" fmla="*/ 192 w 2304"/>
              <a:gd name="T3" fmla="*/ 0 h 192"/>
              <a:gd name="T4" fmla="*/ 384 w 2304"/>
              <a:gd name="T5" fmla="*/ 192 h 192"/>
              <a:gd name="T6" fmla="*/ 576 w 2304"/>
              <a:gd name="T7" fmla="*/ 0 h 192"/>
              <a:gd name="T8" fmla="*/ 768 w 2304"/>
              <a:gd name="T9" fmla="*/ 192 h 192"/>
              <a:gd name="T10" fmla="*/ 960 w 2304"/>
              <a:gd name="T11" fmla="*/ 0 h 192"/>
              <a:gd name="T12" fmla="*/ 1152 w 2304"/>
              <a:gd name="T13" fmla="*/ 192 h 192"/>
              <a:gd name="T14" fmla="*/ 1344 w 2304"/>
              <a:gd name="T15" fmla="*/ 0 h 192"/>
              <a:gd name="T16" fmla="*/ 1536 w 2304"/>
              <a:gd name="T17" fmla="*/ 192 h 192"/>
              <a:gd name="T18" fmla="*/ 1728 w 2304"/>
              <a:gd name="T19" fmla="*/ 0 h 192"/>
              <a:gd name="T20" fmla="*/ 1920 w 2304"/>
              <a:gd name="T21" fmla="*/ 192 h 192"/>
              <a:gd name="T22" fmla="*/ 2112 w 2304"/>
              <a:gd name="T23" fmla="*/ 0 h 192"/>
              <a:gd name="T24" fmla="*/ 2304 w 2304"/>
              <a:gd name="T25" fmla="*/ 192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GB" sz="1200" dirty="0" smtClean="0"/>
              <a:t>v</a:t>
            </a:r>
            <a:endParaRPr lang="en-GB" sz="1200" dirty="0"/>
          </a:p>
        </p:txBody>
      </p:sp>
      <p:sp>
        <p:nvSpPr>
          <p:cNvPr id="34" name="Rectangle 33"/>
          <p:cNvSpPr/>
          <p:nvPr/>
        </p:nvSpPr>
        <p:spPr>
          <a:xfrm>
            <a:off x="7621710" y="758189"/>
            <a:ext cx="327133" cy="58477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</a:t>
            </a:r>
            <a:endParaRPr lang="en-US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5" name="Freeform 86"/>
          <p:cNvSpPr>
            <a:spLocks/>
          </p:cNvSpPr>
          <p:nvPr/>
        </p:nvSpPr>
        <p:spPr bwMode="auto">
          <a:xfrm rot="13277089" flipH="1" flipV="1">
            <a:off x="7968248" y="2000290"/>
            <a:ext cx="658642" cy="82441"/>
          </a:xfrm>
          <a:custGeom>
            <a:avLst/>
            <a:gdLst>
              <a:gd name="T0" fmla="*/ 0 w 2304"/>
              <a:gd name="T1" fmla="*/ 192 h 192"/>
              <a:gd name="T2" fmla="*/ 192 w 2304"/>
              <a:gd name="T3" fmla="*/ 0 h 192"/>
              <a:gd name="T4" fmla="*/ 384 w 2304"/>
              <a:gd name="T5" fmla="*/ 192 h 192"/>
              <a:gd name="T6" fmla="*/ 576 w 2304"/>
              <a:gd name="T7" fmla="*/ 0 h 192"/>
              <a:gd name="T8" fmla="*/ 768 w 2304"/>
              <a:gd name="T9" fmla="*/ 192 h 192"/>
              <a:gd name="T10" fmla="*/ 960 w 2304"/>
              <a:gd name="T11" fmla="*/ 0 h 192"/>
              <a:gd name="T12" fmla="*/ 1152 w 2304"/>
              <a:gd name="T13" fmla="*/ 192 h 192"/>
              <a:gd name="T14" fmla="*/ 1344 w 2304"/>
              <a:gd name="T15" fmla="*/ 0 h 192"/>
              <a:gd name="T16" fmla="*/ 1536 w 2304"/>
              <a:gd name="T17" fmla="*/ 192 h 192"/>
              <a:gd name="T18" fmla="*/ 1728 w 2304"/>
              <a:gd name="T19" fmla="*/ 0 h 192"/>
              <a:gd name="T20" fmla="*/ 1920 w 2304"/>
              <a:gd name="T21" fmla="*/ 192 h 192"/>
              <a:gd name="T22" fmla="*/ 2112 w 2304"/>
              <a:gd name="T23" fmla="*/ 0 h 192"/>
              <a:gd name="T24" fmla="*/ 2304 w 2304"/>
              <a:gd name="T25" fmla="*/ 192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GB" sz="1200" dirty="0" smtClean="0"/>
              <a:t>v</a:t>
            </a:r>
            <a:endParaRPr lang="en-GB" sz="1200" dirty="0"/>
          </a:p>
        </p:txBody>
      </p:sp>
      <p:grpSp>
        <p:nvGrpSpPr>
          <p:cNvPr id="36" name="Group 5"/>
          <p:cNvGrpSpPr>
            <a:grpSpLocks/>
          </p:cNvGrpSpPr>
          <p:nvPr/>
        </p:nvGrpSpPr>
        <p:grpSpPr bwMode="auto">
          <a:xfrm rot="1418948">
            <a:off x="7935815" y="1206744"/>
            <a:ext cx="556583" cy="196391"/>
            <a:chOff x="1392" y="1488"/>
            <a:chExt cx="1584" cy="0"/>
          </a:xfrm>
        </p:grpSpPr>
        <p:sp>
          <p:nvSpPr>
            <p:cNvPr id="37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8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39" name="Group 5"/>
          <p:cNvGrpSpPr>
            <a:grpSpLocks/>
          </p:cNvGrpSpPr>
          <p:nvPr/>
        </p:nvGrpSpPr>
        <p:grpSpPr bwMode="auto">
          <a:xfrm rot="9425839">
            <a:off x="7955924" y="1543785"/>
            <a:ext cx="556583" cy="196391"/>
            <a:chOff x="1392" y="1488"/>
            <a:chExt cx="1584" cy="0"/>
          </a:xfrm>
        </p:grpSpPr>
        <p:sp>
          <p:nvSpPr>
            <p:cNvPr id="40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1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42" name="Group 5"/>
          <p:cNvGrpSpPr>
            <a:grpSpLocks/>
          </p:cNvGrpSpPr>
          <p:nvPr/>
        </p:nvGrpSpPr>
        <p:grpSpPr bwMode="auto">
          <a:xfrm rot="13500000">
            <a:off x="8488501" y="706904"/>
            <a:ext cx="556583" cy="196391"/>
            <a:chOff x="1392" y="1488"/>
            <a:chExt cx="1584" cy="0"/>
          </a:xfrm>
        </p:grpSpPr>
        <p:sp>
          <p:nvSpPr>
            <p:cNvPr id="43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4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45" name="Group 5"/>
          <p:cNvGrpSpPr>
            <a:grpSpLocks/>
          </p:cNvGrpSpPr>
          <p:nvPr/>
        </p:nvGrpSpPr>
        <p:grpSpPr bwMode="auto">
          <a:xfrm rot="18900000">
            <a:off x="8535397" y="460107"/>
            <a:ext cx="528996" cy="306885"/>
            <a:chOff x="1392" y="1488"/>
            <a:chExt cx="1584" cy="0"/>
          </a:xfrm>
        </p:grpSpPr>
        <p:sp>
          <p:nvSpPr>
            <p:cNvPr id="46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7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48" name="Group 5"/>
          <p:cNvGrpSpPr>
            <a:grpSpLocks/>
          </p:cNvGrpSpPr>
          <p:nvPr/>
        </p:nvGrpSpPr>
        <p:grpSpPr bwMode="auto">
          <a:xfrm rot="13500000">
            <a:off x="8498696" y="2305328"/>
            <a:ext cx="556583" cy="196391"/>
            <a:chOff x="1392" y="1488"/>
            <a:chExt cx="1584" cy="0"/>
          </a:xfrm>
        </p:grpSpPr>
        <p:sp>
          <p:nvSpPr>
            <p:cNvPr id="49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0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51" name="Group 5"/>
          <p:cNvGrpSpPr>
            <a:grpSpLocks/>
          </p:cNvGrpSpPr>
          <p:nvPr/>
        </p:nvGrpSpPr>
        <p:grpSpPr bwMode="auto">
          <a:xfrm rot="18900000">
            <a:off x="8545592" y="2058531"/>
            <a:ext cx="528996" cy="306885"/>
            <a:chOff x="1392" y="1488"/>
            <a:chExt cx="1584" cy="0"/>
          </a:xfrm>
        </p:grpSpPr>
        <p:sp>
          <p:nvSpPr>
            <p:cNvPr id="52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3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7562602" y="1356301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_</a:t>
            </a:r>
            <a:endParaRPr lang="en-US" sz="2000" dirty="0"/>
          </a:p>
        </p:txBody>
      </p:sp>
      <p:sp>
        <p:nvSpPr>
          <p:cNvPr id="54" name="Rectangle 53"/>
          <p:cNvSpPr/>
          <p:nvPr/>
        </p:nvSpPr>
        <p:spPr>
          <a:xfrm>
            <a:off x="8408255" y="941949"/>
            <a:ext cx="404478" cy="58477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</a:t>
            </a:r>
            <a:endParaRPr lang="en-US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8437797" y="1343539"/>
            <a:ext cx="404478" cy="58477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</a:t>
            </a:r>
            <a:endParaRPr lang="en-US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8464955" y="1150089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_</a:t>
            </a:r>
            <a:endParaRPr lang="en-US" sz="2000" dirty="0"/>
          </a:p>
        </p:txBody>
      </p:sp>
      <p:sp>
        <p:nvSpPr>
          <p:cNvPr id="57" name="Rectangle 56"/>
          <p:cNvSpPr/>
          <p:nvPr/>
        </p:nvSpPr>
        <p:spPr>
          <a:xfrm>
            <a:off x="8772651" y="572168"/>
            <a:ext cx="479819" cy="58477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q</a:t>
            </a:r>
            <a: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'</a:t>
            </a:r>
            <a:endParaRPr lang="en-US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8815819" y="2200822"/>
            <a:ext cx="378629" cy="58477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0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ν</a:t>
            </a:r>
            <a:endParaRPr lang="en-US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8812560" y="-49798"/>
            <a:ext cx="399468" cy="58477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q</a:t>
            </a:r>
            <a:endParaRPr lang="en-US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8828687" y="1639134"/>
            <a:ext cx="279844" cy="58477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</a:t>
            </a:r>
            <a:endParaRPr lang="en-US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pSp>
        <p:nvGrpSpPr>
          <p:cNvPr id="61" name="Group 60"/>
          <p:cNvGrpSpPr/>
          <p:nvPr/>
        </p:nvGrpSpPr>
        <p:grpSpPr>
          <a:xfrm>
            <a:off x="6120085" y="1495891"/>
            <a:ext cx="542181" cy="572374"/>
            <a:chOff x="6673067" y="1495024"/>
            <a:chExt cx="542181" cy="572374"/>
          </a:xfrm>
        </p:grpSpPr>
        <p:sp>
          <p:nvSpPr>
            <p:cNvPr id="62" name="Freeform 127"/>
            <p:cNvSpPr>
              <a:spLocks noChangeAspect="1"/>
            </p:cNvSpPr>
            <p:nvPr/>
          </p:nvSpPr>
          <p:spPr bwMode="auto">
            <a:xfrm rot="8088682">
              <a:off x="7071489" y="1506277"/>
              <a:ext cx="155012" cy="132506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1200"/>
            </a:p>
          </p:txBody>
        </p:sp>
        <p:sp>
          <p:nvSpPr>
            <p:cNvPr id="63" name="Freeform 128"/>
            <p:cNvSpPr>
              <a:spLocks noChangeAspect="1"/>
            </p:cNvSpPr>
            <p:nvPr/>
          </p:nvSpPr>
          <p:spPr bwMode="auto">
            <a:xfrm rot="8088682">
              <a:off x="6969070" y="1610618"/>
              <a:ext cx="155012" cy="132506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1200"/>
            </a:p>
          </p:txBody>
        </p:sp>
        <p:sp>
          <p:nvSpPr>
            <p:cNvPr id="64" name="Freeform 129"/>
            <p:cNvSpPr>
              <a:spLocks noChangeAspect="1"/>
            </p:cNvSpPr>
            <p:nvPr/>
          </p:nvSpPr>
          <p:spPr bwMode="auto">
            <a:xfrm rot="8088682">
              <a:off x="6866651" y="1714958"/>
              <a:ext cx="155012" cy="132506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1200"/>
            </a:p>
          </p:txBody>
        </p:sp>
        <p:sp>
          <p:nvSpPr>
            <p:cNvPr id="65" name="Freeform 130"/>
            <p:cNvSpPr>
              <a:spLocks noChangeAspect="1"/>
            </p:cNvSpPr>
            <p:nvPr/>
          </p:nvSpPr>
          <p:spPr bwMode="auto">
            <a:xfrm rot="8088682">
              <a:off x="6764233" y="1819299"/>
              <a:ext cx="155012" cy="132506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1200"/>
            </a:p>
          </p:txBody>
        </p:sp>
        <p:sp>
          <p:nvSpPr>
            <p:cNvPr id="66" name="Freeform 131"/>
            <p:cNvSpPr>
              <a:spLocks noChangeAspect="1"/>
            </p:cNvSpPr>
            <p:nvPr/>
          </p:nvSpPr>
          <p:spPr bwMode="auto">
            <a:xfrm rot="8088682">
              <a:off x="6661814" y="1923639"/>
              <a:ext cx="155012" cy="132506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1200"/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6035800" y="956411"/>
            <a:ext cx="626681" cy="478271"/>
            <a:chOff x="6588782" y="955544"/>
            <a:chExt cx="626681" cy="478271"/>
          </a:xfrm>
        </p:grpSpPr>
        <p:sp>
          <p:nvSpPr>
            <p:cNvPr id="69" name="Freeform 129"/>
            <p:cNvSpPr>
              <a:spLocks noChangeAspect="1"/>
            </p:cNvSpPr>
            <p:nvPr/>
          </p:nvSpPr>
          <p:spPr bwMode="auto">
            <a:xfrm rot="2195268">
              <a:off x="6588782" y="955544"/>
              <a:ext cx="155012" cy="132506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1200"/>
            </a:p>
          </p:txBody>
        </p:sp>
        <p:sp>
          <p:nvSpPr>
            <p:cNvPr id="70" name="Freeform 130"/>
            <p:cNvSpPr>
              <a:spLocks noChangeAspect="1"/>
            </p:cNvSpPr>
            <p:nvPr/>
          </p:nvSpPr>
          <p:spPr bwMode="auto">
            <a:xfrm rot="2195268">
              <a:off x="6706700" y="1041986"/>
              <a:ext cx="155012" cy="132506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1200"/>
            </a:p>
          </p:txBody>
        </p:sp>
        <p:sp>
          <p:nvSpPr>
            <p:cNvPr id="71" name="Freeform 131"/>
            <p:cNvSpPr>
              <a:spLocks noChangeAspect="1"/>
            </p:cNvSpPr>
            <p:nvPr/>
          </p:nvSpPr>
          <p:spPr bwMode="auto">
            <a:xfrm rot="2195268">
              <a:off x="6824617" y="1128427"/>
              <a:ext cx="155012" cy="132506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1200"/>
            </a:p>
          </p:txBody>
        </p:sp>
        <p:sp>
          <p:nvSpPr>
            <p:cNvPr id="72" name="Freeform 132"/>
            <p:cNvSpPr>
              <a:spLocks noChangeAspect="1"/>
            </p:cNvSpPr>
            <p:nvPr/>
          </p:nvSpPr>
          <p:spPr bwMode="auto">
            <a:xfrm rot="2195268">
              <a:off x="6942534" y="1214868"/>
              <a:ext cx="155012" cy="132506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1200"/>
            </a:p>
          </p:txBody>
        </p:sp>
        <p:sp>
          <p:nvSpPr>
            <p:cNvPr id="73" name="Freeform 133"/>
            <p:cNvSpPr>
              <a:spLocks noChangeAspect="1"/>
            </p:cNvSpPr>
            <p:nvPr/>
          </p:nvSpPr>
          <p:spPr bwMode="auto">
            <a:xfrm rot="2195268">
              <a:off x="7060451" y="1301309"/>
              <a:ext cx="155012" cy="132506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1200"/>
            </a:p>
          </p:txBody>
        </p:sp>
      </p:grpSp>
      <p:sp>
        <p:nvSpPr>
          <p:cNvPr id="74" name="Rectangle 73"/>
          <p:cNvSpPr/>
          <p:nvPr/>
        </p:nvSpPr>
        <p:spPr>
          <a:xfrm>
            <a:off x="6600851" y="768999"/>
            <a:ext cx="128396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g</a:t>
            </a:r>
            <a:r>
              <a:rPr lang="en-US" sz="4000" baseline="-25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KK</a:t>
            </a:r>
            <a:endParaRPr lang="en-US" sz="4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pSp>
        <p:nvGrpSpPr>
          <p:cNvPr id="75" name="Group 126"/>
          <p:cNvGrpSpPr>
            <a:grpSpLocks noChangeAspect="1"/>
          </p:cNvGrpSpPr>
          <p:nvPr/>
        </p:nvGrpSpPr>
        <p:grpSpPr bwMode="auto">
          <a:xfrm rot="10800000">
            <a:off x="6608985" y="1463090"/>
            <a:ext cx="1032239" cy="137771"/>
            <a:chOff x="804" y="3206"/>
            <a:chExt cx="2344" cy="314"/>
          </a:xfrm>
        </p:grpSpPr>
        <p:sp>
          <p:nvSpPr>
            <p:cNvPr id="76" name="Freeform 127"/>
            <p:cNvSpPr>
              <a:spLocks noChangeAspect="1"/>
            </p:cNvSpPr>
            <p:nvPr/>
          </p:nvSpPr>
          <p:spPr bwMode="auto">
            <a:xfrm>
              <a:off x="804" y="3218"/>
              <a:ext cx="352" cy="302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1200"/>
            </a:p>
          </p:txBody>
        </p:sp>
        <p:sp>
          <p:nvSpPr>
            <p:cNvPr id="77" name="Freeform 128"/>
            <p:cNvSpPr>
              <a:spLocks noChangeAspect="1"/>
            </p:cNvSpPr>
            <p:nvPr/>
          </p:nvSpPr>
          <p:spPr bwMode="auto">
            <a:xfrm>
              <a:off x="1136" y="3216"/>
              <a:ext cx="352" cy="302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1200"/>
            </a:p>
          </p:txBody>
        </p:sp>
        <p:sp>
          <p:nvSpPr>
            <p:cNvPr id="78" name="Freeform 129"/>
            <p:cNvSpPr>
              <a:spLocks noChangeAspect="1"/>
            </p:cNvSpPr>
            <p:nvPr/>
          </p:nvSpPr>
          <p:spPr bwMode="auto">
            <a:xfrm>
              <a:off x="1468" y="3214"/>
              <a:ext cx="352" cy="302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1200"/>
            </a:p>
          </p:txBody>
        </p:sp>
        <p:sp>
          <p:nvSpPr>
            <p:cNvPr id="79" name="Freeform 130"/>
            <p:cNvSpPr>
              <a:spLocks noChangeAspect="1"/>
            </p:cNvSpPr>
            <p:nvPr/>
          </p:nvSpPr>
          <p:spPr bwMode="auto">
            <a:xfrm>
              <a:off x="1800" y="3212"/>
              <a:ext cx="352" cy="302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1200"/>
            </a:p>
          </p:txBody>
        </p:sp>
        <p:sp>
          <p:nvSpPr>
            <p:cNvPr id="80" name="Freeform 131"/>
            <p:cNvSpPr>
              <a:spLocks noChangeAspect="1"/>
            </p:cNvSpPr>
            <p:nvPr/>
          </p:nvSpPr>
          <p:spPr bwMode="auto">
            <a:xfrm>
              <a:off x="2132" y="3210"/>
              <a:ext cx="352" cy="302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1200"/>
            </a:p>
          </p:txBody>
        </p:sp>
        <p:sp>
          <p:nvSpPr>
            <p:cNvPr id="81" name="Freeform 132"/>
            <p:cNvSpPr>
              <a:spLocks noChangeAspect="1"/>
            </p:cNvSpPr>
            <p:nvPr/>
          </p:nvSpPr>
          <p:spPr bwMode="auto">
            <a:xfrm>
              <a:off x="2464" y="3208"/>
              <a:ext cx="352" cy="302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1200"/>
            </a:p>
          </p:txBody>
        </p:sp>
        <p:sp>
          <p:nvSpPr>
            <p:cNvPr id="82" name="Freeform 133"/>
            <p:cNvSpPr>
              <a:spLocks noChangeAspect="1"/>
            </p:cNvSpPr>
            <p:nvPr/>
          </p:nvSpPr>
          <p:spPr bwMode="auto">
            <a:xfrm>
              <a:off x="2796" y="3206"/>
              <a:ext cx="352" cy="302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1200"/>
            </a:p>
          </p:txBody>
        </p:sp>
      </p:grpSp>
      <p:pic>
        <p:nvPicPr>
          <p:cNvPr id="83" name="Picture 8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427" y="4414389"/>
            <a:ext cx="2807264" cy="2015091"/>
          </a:xfrm>
          <a:prstGeom prst="rect">
            <a:avLst/>
          </a:prstGeom>
        </p:spPr>
      </p:pic>
      <p:pic>
        <p:nvPicPr>
          <p:cNvPr id="84" name="Picture 8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0600" y="4414389"/>
            <a:ext cx="2746530" cy="2015091"/>
          </a:xfrm>
          <a:prstGeom prst="rect">
            <a:avLst/>
          </a:prstGeom>
        </p:spPr>
      </p:pic>
      <p:sp>
        <p:nvSpPr>
          <p:cNvPr id="85" name="TextBox 84"/>
          <p:cNvSpPr txBox="1"/>
          <p:nvPr/>
        </p:nvSpPr>
        <p:spPr>
          <a:xfrm>
            <a:off x="6406387" y="3763178"/>
            <a:ext cx="16027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Limits:</a:t>
            </a:r>
          </a:p>
          <a:p>
            <a:r>
              <a:rPr lang="en-US" dirty="0" err="1" smtClean="0"/>
              <a:t>m</a:t>
            </a:r>
            <a:r>
              <a:rPr lang="en-US" baseline="-25000" dirty="0" err="1" smtClean="0"/>
              <a:t>gKK</a:t>
            </a:r>
            <a:r>
              <a:rPr lang="en-US" dirty="0" smtClean="0"/>
              <a:t>  </a:t>
            </a:r>
            <a:r>
              <a:rPr lang="en-US" dirty="0" smtClean="0"/>
              <a:t>&gt; </a:t>
            </a:r>
            <a:r>
              <a:rPr lang="en-US" dirty="0" smtClean="0"/>
              <a:t>2.0 </a:t>
            </a:r>
            <a:r>
              <a:rPr lang="en-US" dirty="0" err="1" smtClean="0"/>
              <a:t>TeV</a:t>
            </a:r>
            <a:endParaRPr lang="en-US" dirty="0" smtClean="0"/>
          </a:p>
          <a:p>
            <a:r>
              <a:rPr lang="en-US" dirty="0" err="1" smtClean="0"/>
              <a:t>m</a:t>
            </a:r>
            <a:r>
              <a:rPr lang="en-US" baseline="-25000" dirty="0" err="1" smtClean="0"/>
              <a:t>Z</a:t>
            </a:r>
            <a:r>
              <a:rPr lang="en-US" baseline="-25000" dirty="0" smtClean="0"/>
              <a:t>’</a:t>
            </a:r>
            <a:r>
              <a:rPr lang="en-US" dirty="0" smtClean="0"/>
              <a:t> </a:t>
            </a:r>
            <a:r>
              <a:rPr lang="en-US" dirty="0" smtClean="0"/>
              <a:t>&gt; </a:t>
            </a:r>
            <a:r>
              <a:rPr lang="en-US" dirty="0" smtClean="0"/>
              <a:t>1.8 </a:t>
            </a:r>
            <a:r>
              <a:rPr lang="en-US" dirty="0" err="1" smtClean="0"/>
              <a:t>TeV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755429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Fedorko, CAP, Laurentian University June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48636-2F1D-7C49-B9F9-0AEAE31FEF70}" type="slidenum">
              <a:rPr lang="en-US" smtClean="0"/>
              <a:t>21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18280"/>
            <a:ext cx="9144000" cy="609004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621047" y="0"/>
            <a:ext cx="1670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</a:t>
            </a:r>
            <a:r>
              <a:rPr lang="en-US" baseline="-25000" dirty="0" err="1" smtClean="0"/>
              <a:t>tt</a:t>
            </a:r>
            <a:r>
              <a:rPr lang="en-US" baseline="30000" dirty="0" err="1" smtClean="0"/>
              <a:t>reco</a:t>
            </a:r>
            <a:r>
              <a:rPr lang="en-US" dirty="0" smtClean="0"/>
              <a:t> = 2.6 </a:t>
            </a:r>
            <a:r>
              <a:rPr lang="en-US" dirty="0" err="1" smtClean="0"/>
              <a:t>TeV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48691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-58988" y="-11436"/>
            <a:ext cx="7973885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Heavy vector-like quark searches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783996"/>
            <a:ext cx="4971333" cy="3003170"/>
          </a:xfrm>
        </p:spPr>
        <p:txBody>
          <a:bodyPr>
            <a:normAutofit fontScale="40000" lnSpcReduction="20000"/>
          </a:bodyPr>
          <a:lstStyle/>
          <a:p>
            <a:r>
              <a:rPr lang="en-US" dirty="0" smtClean="0"/>
              <a:t>T-&gt;</a:t>
            </a:r>
            <a:r>
              <a:rPr lang="en-US" dirty="0" err="1" smtClean="0"/>
              <a:t>Wb</a:t>
            </a:r>
            <a:r>
              <a:rPr lang="en-US" dirty="0" smtClean="0"/>
              <a:t> search:</a:t>
            </a:r>
          </a:p>
          <a:p>
            <a:pPr lvl="1"/>
            <a:r>
              <a:rPr lang="en-US" dirty="0" err="1"/>
              <a:t>l</a:t>
            </a:r>
            <a:r>
              <a:rPr lang="en-US" dirty="0" err="1" smtClean="0"/>
              <a:t>+jets</a:t>
            </a:r>
            <a:r>
              <a:rPr lang="en-US" dirty="0" smtClean="0"/>
              <a:t> channel selection, 1 b-tag</a:t>
            </a:r>
          </a:p>
          <a:p>
            <a:pPr lvl="1"/>
            <a:r>
              <a:rPr lang="en-US" dirty="0" smtClean="0"/>
              <a:t>Discrimination against </a:t>
            </a:r>
            <a:r>
              <a:rPr lang="en-US" dirty="0" err="1" smtClean="0"/>
              <a:t>tt</a:t>
            </a:r>
            <a:r>
              <a:rPr lang="en-US" dirty="0" smtClean="0"/>
              <a:t>:</a:t>
            </a:r>
          </a:p>
          <a:p>
            <a:pPr lvl="2"/>
            <a:r>
              <a:rPr lang="en-US" dirty="0" smtClean="0"/>
              <a:t>H</a:t>
            </a:r>
            <a:r>
              <a:rPr lang="en-US" baseline="-25000" dirty="0" smtClean="0"/>
              <a:t>T</a:t>
            </a:r>
            <a:r>
              <a:rPr lang="en-US" dirty="0" smtClean="0"/>
              <a:t>, l-</a:t>
            </a:r>
            <a:r>
              <a:rPr lang="en-US" dirty="0" err="1" smtClean="0"/>
              <a:t>ν</a:t>
            </a:r>
            <a:r>
              <a:rPr lang="en-US" dirty="0" smtClean="0"/>
              <a:t> collimated, </a:t>
            </a:r>
            <a:r>
              <a:rPr lang="en-US" dirty="0" err="1" smtClean="0"/>
              <a:t>W</a:t>
            </a:r>
            <a:r>
              <a:rPr lang="en-US" baseline="-25000" dirty="0" err="1" smtClean="0"/>
              <a:t>had</a:t>
            </a:r>
            <a:r>
              <a:rPr lang="en-US" dirty="0" smtClean="0"/>
              <a:t>-b and l-b separation</a:t>
            </a:r>
          </a:p>
          <a:p>
            <a:r>
              <a:rPr lang="en-US" dirty="0" smtClean="0"/>
              <a:t>T-&gt;</a:t>
            </a:r>
            <a:r>
              <a:rPr lang="en-US" dirty="0" err="1" smtClean="0"/>
              <a:t>Ht</a:t>
            </a:r>
            <a:r>
              <a:rPr lang="en-US" dirty="0" smtClean="0"/>
              <a:t> search</a:t>
            </a:r>
          </a:p>
          <a:p>
            <a:pPr lvl="1"/>
            <a:r>
              <a:rPr lang="en-US" dirty="0" err="1" smtClean="0"/>
              <a:t>l+jets</a:t>
            </a:r>
            <a:r>
              <a:rPr lang="en-US" dirty="0" smtClean="0"/>
              <a:t> + H-&gt;bb selection</a:t>
            </a:r>
          </a:p>
          <a:p>
            <a:pPr lvl="1"/>
            <a:r>
              <a:rPr lang="en-US" dirty="0"/>
              <a:t>H</a:t>
            </a:r>
            <a:r>
              <a:rPr lang="en-US" dirty="0" smtClean="0"/>
              <a:t>igh jet multiplicity 2,3,4 b-tag SRs </a:t>
            </a:r>
          </a:p>
          <a:p>
            <a:r>
              <a:rPr lang="en-US" dirty="0" smtClean="0"/>
              <a:t>T(B)-&gt;</a:t>
            </a:r>
            <a:r>
              <a:rPr lang="en-US" dirty="0" err="1" smtClean="0"/>
              <a:t>Zt</a:t>
            </a:r>
            <a:r>
              <a:rPr lang="en-US" dirty="0" smtClean="0"/>
              <a:t>(b) search</a:t>
            </a:r>
          </a:p>
          <a:p>
            <a:pPr lvl="1"/>
            <a:r>
              <a:rPr lang="en-US" dirty="0" smtClean="0"/>
              <a:t>Selection </a:t>
            </a:r>
            <a:r>
              <a:rPr lang="en-US" dirty="0" smtClean="0"/>
              <a:t>of high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Z-&gt;</a:t>
            </a:r>
            <a:r>
              <a:rPr lang="en-US" dirty="0" err="1" smtClean="0"/>
              <a:t>e</a:t>
            </a:r>
            <a:r>
              <a:rPr lang="en-US" baseline="30000" dirty="0" err="1" smtClean="0"/>
              <a:t>+</a:t>
            </a:r>
            <a:r>
              <a:rPr lang="en-US" dirty="0" err="1" smtClean="0"/>
              <a:t>e</a:t>
            </a:r>
            <a:r>
              <a:rPr lang="en-US" baseline="30000" dirty="0" smtClean="0"/>
              <a:t>-</a:t>
            </a:r>
            <a:r>
              <a:rPr lang="en-US" dirty="0" smtClean="0"/>
              <a:t>, </a:t>
            </a:r>
            <a:r>
              <a:rPr lang="en-US" dirty="0" err="1" smtClean="0"/>
              <a:t>μ</a:t>
            </a:r>
            <a:r>
              <a:rPr lang="en-US" baseline="30000" dirty="0" err="1" smtClean="0"/>
              <a:t>+</a:t>
            </a:r>
            <a:r>
              <a:rPr lang="en-US" dirty="0" err="1" smtClean="0"/>
              <a:t>μ</a:t>
            </a:r>
            <a:r>
              <a:rPr lang="en-US" baseline="30000" dirty="0" smtClean="0"/>
              <a:t>-</a:t>
            </a:r>
          </a:p>
          <a:p>
            <a:pPr lvl="1"/>
            <a:r>
              <a:rPr lang="en-US" dirty="0" smtClean="0"/>
              <a:t>2 b-tagged jets</a:t>
            </a:r>
          </a:p>
          <a:p>
            <a:pPr lvl="1"/>
            <a:r>
              <a:rPr lang="en-US" dirty="0" smtClean="0"/>
              <a:t>High H</a:t>
            </a:r>
            <a:r>
              <a:rPr lang="en-US" baseline="-25000" dirty="0" smtClean="0"/>
              <a:t>T</a:t>
            </a:r>
            <a:r>
              <a:rPr lang="en-US" dirty="0" smtClean="0"/>
              <a:t> of central jets</a:t>
            </a:r>
          </a:p>
          <a:p>
            <a:pPr lvl="1"/>
            <a:endParaRPr lang="en-US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Fedorko, CAP, Laurentian University June 2014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48636-2F1D-7C49-B9F9-0AEAE31FEF70}" type="slidenum">
              <a:rPr lang="en-US" smtClean="0"/>
              <a:t>22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371898" y="-68729"/>
            <a:ext cx="184354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/>
              <a:t>ATLAS-CONF-</a:t>
            </a:r>
            <a:r>
              <a:rPr lang="en-US" sz="1100" dirty="0" smtClean="0"/>
              <a:t>2013-060</a:t>
            </a:r>
          </a:p>
          <a:p>
            <a:pPr algn="r"/>
            <a:r>
              <a:rPr lang="en-US" sz="1100" dirty="0"/>
              <a:t>ATLAS-CONF-2013-</a:t>
            </a:r>
            <a:r>
              <a:rPr lang="en-US" sz="1100" dirty="0" smtClean="0"/>
              <a:t>056 ATLAS</a:t>
            </a:r>
            <a:r>
              <a:rPr lang="en-US" sz="1100" dirty="0"/>
              <a:t>-CONF-2013-</a:t>
            </a:r>
            <a:r>
              <a:rPr lang="en-US" sz="1100" dirty="0" smtClean="0"/>
              <a:t>018</a:t>
            </a:r>
            <a:endParaRPr lang="en-US" sz="1100" dirty="0"/>
          </a:p>
        </p:txBody>
      </p:sp>
      <p:grpSp>
        <p:nvGrpSpPr>
          <p:cNvPr id="7" name="Group 5"/>
          <p:cNvGrpSpPr>
            <a:grpSpLocks/>
          </p:cNvGrpSpPr>
          <p:nvPr/>
        </p:nvGrpSpPr>
        <p:grpSpPr bwMode="auto">
          <a:xfrm rot="13500000">
            <a:off x="6726088" y="2092892"/>
            <a:ext cx="556583" cy="196391"/>
            <a:chOff x="1392" y="1488"/>
            <a:chExt cx="1584" cy="0"/>
          </a:xfrm>
        </p:grpSpPr>
        <p:sp>
          <p:nvSpPr>
            <p:cNvPr id="8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9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0" name="Group 5"/>
          <p:cNvGrpSpPr>
            <a:grpSpLocks/>
          </p:cNvGrpSpPr>
          <p:nvPr/>
        </p:nvGrpSpPr>
        <p:grpSpPr bwMode="auto">
          <a:xfrm rot="18900000">
            <a:off x="6780824" y="1846095"/>
            <a:ext cx="528996" cy="306885"/>
            <a:chOff x="1392" y="1488"/>
            <a:chExt cx="1584" cy="0"/>
          </a:xfrm>
        </p:grpSpPr>
        <p:sp>
          <p:nvSpPr>
            <p:cNvPr id="11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4" name="Rectangle 13"/>
          <p:cNvSpPr/>
          <p:nvPr/>
        </p:nvSpPr>
        <p:spPr>
          <a:xfrm>
            <a:off x="6398446" y="2328430"/>
            <a:ext cx="902010" cy="58477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T(B)</a:t>
            </a:r>
            <a:endParaRPr lang="en-US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5" name="Freeform 86"/>
          <p:cNvSpPr>
            <a:spLocks/>
          </p:cNvSpPr>
          <p:nvPr/>
        </p:nvSpPr>
        <p:spPr bwMode="auto">
          <a:xfrm rot="9143719" flipH="1" flipV="1">
            <a:off x="8009024" y="1067477"/>
            <a:ext cx="658642" cy="82441"/>
          </a:xfrm>
          <a:custGeom>
            <a:avLst/>
            <a:gdLst>
              <a:gd name="T0" fmla="*/ 0 w 2304"/>
              <a:gd name="T1" fmla="*/ 192 h 192"/>
              <a:gd name="T2" fmla="*/ 192 w 2304"/>
              <a:gd name="T3" fmla="*/ 0 h 192"/>
              <a:gd name="T4" fmla="*/ 384 w 2304"/>
              <a:gd name="T5" fmla="*/ 192 h 192"/>
              <a:gd name="T6" fmla="*/ 576 w 2304"/>
              <a:gd name="T7" fmla="*/ 0 h 192"/>
              <a:gd name="T8" fmla="*/ 768 w 2304"/>
              <a:gd name="T9" fmla="*/ 192 h 192"/>
              <a:gd name="T10" fmla="*/ 960 w 2304"/>
              <a:gd name="T11" fmla="*/ 0 h 192"/>
              <a:gd name="T12" fmla="*/ 1152 w 2304"/>
              <a:gd name="T13" fmla="*/ 192 h 192"/>
              <a:gd name="T14" fmla="*/ 1344 w 2304"/>
              <a:gd name="T15" fmla="*/ 0 h 192"/>
              <a:gd name="T16" fmla="*/ 1536 w 2304"/>
              <a:gd name="T17" fmla="*/ 192 h 192"/>
              <a:gd name="T18" fmla="*/ 1728 w 2304"/>
              <a:gd name="T19" fmla="*/ 0 h 192"/>
              <a:gd name="T20" fmla="*/ 1920 w 2304"/>
              <a:gd name="T21" fmla="*/ 192 h 192"/>
              <a:gd name="T22" fmla="*/ 2112 w 2304"/>
              <a:gd name="T23" fmla="*/ 0 h 192"/>
              <a:gd name="T24" fmla="*/ 2304 w 2304"/>
              <a:gd name="T25" fmla="*/ 192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GB" sz="1200" dirty="0" smtClean="0"/>
              <a:t>v</a:t>
            </a:r>
            <a:endParaRPr lang="en-GB" sz="1200" dirty="0"/>
          </a:p>
        </p:txBody>
      </p:sp>
      <p:sp>
        <p:nvSpPr>
          <p:cNvPr id="16" name="Rectangle 15"/>
          <p:cNvSpPr/>
          <p:nvPr/>
        </p:nvSpPr>
        <p:spPr>
          <a:xfrm>
            <a:off x="6531703" y="1158878"/>
            <a:ext cx="902010" cy="58477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T(B)</a:t>
            </a:r>
            <a:endParaRPr lang="en-US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pSp>
        <p:nvGrpSpPr>
          <p:cNvPr id="18" name="Group 5"/>
          <p:cNvGrpSpPr>
            <a:grpSpLocks/>
          </p:cNvGrpSpPr>
          <p:nvPr/>
        </p:nvGrpSpPr>
        <p:grpSpPr bwMode="auto">
          <a:xfrm rot="2269242">
            <a:off x="7941105" y="1427290"/>
            <a:ext cx="556583" cy="196391"/>
            <a:chOff x="1392" y="1488"/>
            <a:chExt cx="1584" cy="0"/>
          </a:xfrm>
        </p:grpSpPr>
        <p:sp>
          <p:nvSpPr>
            <p:cNvPr id="19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0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6410299" y="1950244"/>
            <a:ext cx="74972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_  _</a:t>
            </a:r>
            <a:endParaRPr lang="en-US" sz="3200" dirty="0"/>
          </a:p>
        </p:txBody>
      </p:sp>
      <p:sp>
        <p:nvSpPr>
          <p:cNvPr id="37" name="Rectangle 36"/>
          <p:cNvSpPr/>
          <p:nvPr/>
        </p:nvSpPr>
        <p:spPr>
          <a:xfrm>
            <a:off x="8421494" y="1182585"/>
            <a:ext cx="793006" cy="58477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</a:t>
            </a:r>
            <a: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(</a:t>
            </a:r>
            <a: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t)</a:t>
            </a:r>
            <a:endParaRPr lang="en-US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8594397" y="716015"/>
            <a:ext cx="546544" cy="58477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</a:t>
            </a:r>
            <a:endParaRPr lang="en-US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5537036" y="2096541"/>
            <a:ext cx="542181" cy="572374"/>
            <a:chOff x="6673067" y="1495024"/>
            <a:chExt cx="542181" cy="572374"/>
          </a:xfrm>
        </p:grpSpPr>
        <p:sp>
          <p:nvSpPr>
            <p:cNvPr id="45" name="Freeform 127"/>
            <p:cNvSpPr>
              <a:spLocks noChangeAspect="1"/>
            </p:cNvSpPr>
            <p:nvPr/>
          </p:nvSpPr>
          <p:spPr bwMode="auto">
            <a:xfrm rot="8088682">
              <a:off x="7071489" y="1506277"/>
              <a:ext cx="155012" cy="132506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1200"/>
            </a:p>
          </p:txBody>
        </p:sp>
        <p:sp>
          <p:nvSpPr>
            <p:cNvPr id="46" name="Freeform 128"/>
            <p:cNvSpPr>
              <a:spLocks noChangeAspect="1"/>
            </p:cNvSpPr>
            <p:nvPr/>
          </p:nvSpPr>
          <p:spPr bwMode="auto">
            <a:xfrm rot="8088682">
              <a:off x="6969070" y="1610618"/>
              <a:ext cx="155012" cy="132506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1200"/>
            </a:p>
          </p:txBody>
        </p:sp>
        <p:sp>
          <p:nvSpPr>
            <p:cNvPr id="47" name="Freeform 129"/>
            <p:cNvSpPr>
              <a:spLocks noChangeAspect="1"/>
            </p:cNvSpPr>
            <p:nvPr/>
          </p:nvSpPr>
          <p:spPr bwMode="auto">
            <a:xfrm rot="8088682">
              <a:off x="6866651" y="1714958"/>
              <a:ext cx="155012" cy="132506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1200"/>
            </a:p>
          </p:txBody>
        </p:sp>
        <p:sp>
          <p:nvSpPr>
            <p:cNvPr id="48" name="Freeform 130"/>
            <p:cNvSpPr>
              <a:spLocks noChangeAspect="1"/>
            </p:cNvSpPr>
            <p:nvPr/>
          </p:nvSpPr>
          <p:spPr bwMode="auto">
            <a:xfrm rot="8088682">
              <a:off x="6764233" y="1819299"/>
              <a:ext cx="155012" cy="132506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1200"/>
            </a:p>
          </p:txBody>
        </p:sp>
        <p:sp>
          <p:nvSpPr>
            <p:cNvPr id="49" name="Freeform 131"/>
            <p:cNvSpPr>
              <a:spLocks noChangeAspect="1"/>
            </p:cNvSpPr>
            <p:nvPr/>
          </p:nvSpPr>
          <p:spPr bwMode="auto">
            <a:xfrm rot="8088682">
              <a:off x="6661814" y="1923639"/>
              <a:ext cx="155012" cy="132506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1200"/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5452751" y="1557061"/>
            <a:ext cx="626681" cy="478271"/>
            <a:chOff x="6588782" y="955544"/>
            <a:chExt cx="626681" cy="478271"/>
          </a:xfrm>
        </p:grpSpPr>
        <p:sp>
          <p:nvSpPr>
            <p:cNvPr id="51" name="Freeform 129"/>
            <p:cNvSpPr>
              <a:spLocks noChangeAspect="1"/>
            </p:cNvSpPr>
            <p:nvPr/>
          </p:nvSpPr>
          <p:spPr bwMode="auto">
            <a:xfrm rot="2195268">
              <a:off x="6588782" y="955544"/>
              <a:ext cx="155012" cy="132506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1200"/>
            </a:p>
          </p:txBody>
        </p:sp>
        <p:sp>
          <p:nvSpPr>
            <p:cNvPr id="52" name="Freeform 130"/>
            <p:cNvSpPr>
              <a:spLocks noChangeAspect="1"/>
            </p:cNvSpPr>
            <p:nvPr/>
          </p:nvSpPr>
          <p:spPr bwMode="auto">
            <a:xfrm rot="2195268">
              <a:off x="6706700" y="1041986"/>
              <a:ext cx="155012" cy="132506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1200"/>
            </a:p>
          </p:txBody>
        </p:sp>
        <p:sp>
          <p:nvSpPr>
            <p:cNvPr id="53" name="Freeform 131"/>
            <p:cNvSpPr>
              <a:spLocks noChangeAspect="1"/>
            </p:cNvSpPr>
            <p:nvPr/>
          </p:nvSpPr>
          <p:spPr bwMode="auto">
            <a:xfrm rot="2195268">
              <a:off x="6824617" y="1128427"/>
              <a:ext cx="155012" cy="132506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1200"/>
            </a:p>
          </p:txBody>
        </p:sp>
        <p:sp>
          <p:nvSpPr>
            <p:cNvPr id="54" name="Freeform 132"/>
            <p:cNvSpPr>
              <a:spLocks noChangeAspect="1"/>
            </p:cNvSpPr>
            <p:nvPr/>
          </p:nvSpPr>
          <p:spPr bwMode="auto">
            <a:xfrm rot="2195268">
              <a:off x="6942534" y="1214868"/>
              <a:ext cx="155012" cy="132506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1200"/>
            </a:p>
          </p:txBody>
        </p:sp>
        <p:sp>
          <p:nvSpPr>
            <p:cNvPr id="55" name="Freeform 133"/>
            <p:cNvSpPr>
              <a:spLocks noChangeAspect="1"/>
            </p:cNvSpPr>
            <p:nvPr/>
          </p:nvSpPr>
          <p:spPr bwMode="auto">
            <a:xfrm rot="2195268">
              <a:off x="7060451" y="1301309"/>
              <a:ext cx="155012" cy="132506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1200"/>
            </a:p>
          </p:txBody>
        </p:sp>
      </p:grpSp>
      <p:sp>
        <p:nvSpPr>
          <p:cNvPr id="56" name="Rectangle 55"/>
          <p:cNvSpPr/>
          <p:nvPr/>
        </p:nvSpPr>
        <p:spPr>
          <a:xfrm>
            <a:off x="6180948" y="1465206"/>
            <a:ext cx="309351" cy="58477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g</a:t>
            </a:r>
            <a:endParaRPr lang="en-US" sz="2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pSp>
        <p:nvGrpSpPr>
          <p:cNvPr id="57" name="Group 126"/>
          <p:cNvGrpSpPr>
            <a:grpSpLocks noChangeAspect="1"/>
          </p:cNvGrpSpPr>
          <p:nvPr/>
        </p:nvGrpSpPr>
        <p:grpSpPr bwMode="auto">
          <a:xfrm rot="10800000">
            <a:off x="6025936" y="2065506"/>
            <a:ext cx="739830" cy="136015"/>
            <a:chOff x="1468" y="3206"/>
            <a:chExt cx="1680" cy="310"/>
          </a:xfrm>
        </p:grpSpPr>
        <p:sp>
          <p:nvSpPr>
            <p:cNvPr id="60" name="Freeform 129"/>
            <p:cNvSpPr>
              <a:spLocks noChangeAspect="1"/>
            </p:cNvSpPr>
            <p:nvPr/>
          </p:nvSpPr>
          <p:spPr bwMode="auto">
            <a:xfrm>
              <a:off x="1468" y="3214"/>
              <a:ext cx="352" cy="302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1200"/>
            </a:p>
          </p:txBody>
        </p:sp>
        <p:sp>
          <p:nvSpPr>
            <p:cNvPr id="61" name="Freeform 130"/>
            <p:cNvSpPr>
              <a:spLocks noChangeAspect="1"/>
            </p:cNvSpPr>
            <p:nvPr/>
          </p:nvSpPr>
          <p:spPr bwMode="auto">
            <a:xfrm>
              <a:off x="1800" y="3212"/>
              <a:ext cx="352" cy="302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1200"/>
            </a:p>
          </p:txBody>
        </p:sp>
        <p:sp>
          <p:nvSpPr>
            <p:cNvPr id="62" name="Freeform 131"/>
            <p:cNvSpPr>
              <a:spLocks noChangeAspect="1"/>
            </p:cNvSpPr>
            <p:nvPr/>
          </p:nvSpPr>
          <p:spPr bwMode="auto">
            <a:xfrm>
              <a:off x="2132" y="3210"/>
              <a:ext cx="352" cy="302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1200"/>
            </a:p>
          </p:txBody>
        </p:sp>
        <p:sp>
          <p:nvSpPr>
            <p:cNvPr id="63" name="Freeform 132"/>
            <p:cNvSpPr>
              <a:spLocks noChangeAspect="1"/>
            </p:cNvSpPr>
            <p:nvPr/>
          </p:nvSpPr>
          <p:spPr bwMode="auto">
            <a:xfrm>
              <a:off x="2464" y="3208"/>
              <a:ext cx="352" cy="302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1200"/>
            </a:p>
          </p:txBody>
        </p:sp>
        <p:sp>
          <p:nvSpPr>
            <p:cNvPr id="64" name="Freeform 133"/>
            <p:cNvSpPr>
              <a:spLocks noChangeAspect="1"/>
            </p:cNvSpPr>
            <p:nvPr/>
          </p:nvSpPr>
          <p:spPr bwMode="auto">
            <a:xfrm>
              <a:off x="2796" y="3206"/>
              <a:ext cx="352" cy="302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1200"/>
            </a:p>
          </p:txBody>
        </p:sp>
      </p:grpSp>
      <p:grpSp>
        <p:nvGrpSpPr>
          <p:cNvPr id="67" name="Group 5"/>
          <p:cNvGrpSpPr>
            <a:grpSpLocks/>
          </p:cNvGrpSpPr>
          <p:nvPr/>
        </p:nvGrpSpPr>
        <p:grpSpPr bwMode="auto">
          <a:xfrm>
            <a:off x="7530781" y="1270695"/>
            <a:ext cx="528996" cy="306885"/>
            <a:chOff x="1392" y="1488"/>
            <a:chExt cx="1584" cy="0"/>
          </a:xfrm>
        </p:grpSpPr>
        <p:sp>
          <p:nvSpPr>
            <p:cNvPr id="68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9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70" name="Freeform 86"/>
          <p:cNvSpPr>
            <a:spLocks/>
          </p:cNvSpPr>
          <p:nvPr/>
        </p:nvSpPr>
        <p:spPr bwMode="auto">
          <a:xfrm rot="9143719" flipH="1" flipV="1">
            <a:off x="8082674" y="3055758"/>
            <a:ext cx="658642" cy="82441"/>
          </a:xfrm>
          <a:custGeom>
            <a:avLst/>
            <a:gdLst>
              <a:gd name="T0" fmla="*/ 0 w 2304"/>
              <a:gd name="T1" fmla="*/ 192 h 192"/>
              <a:gd name="T2" fmla="*/ 192 w 2304"/>
              <a:gd name="T3" fmla="*/ 0 h 192"/>
              <a:gd name="T4" fmla="*/ 384 w 2304"/>
              <a:gd name="T5" fmla="*/ 192 h 192"/>
              <a:gd name="T6" fmla="*/ 576 w 2304"/>
              <a:gd name="T7" fmla="*/ 0 h 192"/>
              <a:gd name="T8" fmla="*/ 768 w 2304"/>
              <a:gd name="T9" fmla="*/ 192 h 192"/>
              <a:gd name="T10" fmla="*/ 960 w 2304"/>
              <a:gd name="T11" fmla="*/ 0 h 192"/>
              <a:gd name="T12" fmla="*/ 1152 w 2304"/>
              <a:gd name="T13" fmla="*/ 192 h 192"/>
              <a:gd name="T14" fmla="*/ 1344 w 2304"/>
              <a:gd name="T15" fmla="*/ 0 h 192"/>
              <a:gd name="T16" fmla="*/ 1536 w 2304"/>
              <a:gd name="T17" fmla="*/ 192 h 192"/>
              <a:gd name="T18" fmla="*/ 1728 w 2304"/>
              <a:gd name="T19" fmla="*/ 0 h 192"/>
              <a:gd name="T20" fmla="*/ 1920 w 2304"/>
              <a:gd name="T21" fmla="*/ 192 h 192"/>
              <a:gd name="T22" fmla="*/ 2112 w 2304"/>
              <a:gd name="T23" fmla="*/ 0 h 192"/>
              <a:gd name="T24" fmla="*/ 2304 w 2304"/>
              <a:gd name="T25" fmla="*/ 192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GB" sz="1200" dirty="0" smtClean="0"/>
              <a:t>v</a:t>
            </a:r>
            <a:endParaRPr lang="en-GB" sz="1200" dirty="0"/>
          </a:p>
        </p:txBody>
      </p:sp>
      <p:grpSp>
        <p:nvGrpSpPr>
          <p:cNvPr id="71" name="Group 5"/>
          <p:cNvGrpSpPr>
            <a:grpSpLocks/>
          </p:cNvGrpSpPr>
          <p:nvPr/>
        </p:nvGrpSpPr>
        <p:grpSpPr bwMode="auto">
          <a:xfrm rot="2269242">
            <a:off x="8014755" y="3415571"/>
            <a:ext cx="556583" cy="196391"/>
            <a:chOff x="1392" y="1488"/>
            <a:chExt cx="1584" cy="0"/>
          </a:xfrm>
        </p:grpSpPr>
        <p:sp>
          <p:nvSpPr>
            <p:cNvPr id="72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73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74" name="Group 5"/>
          <p:cNvGrpSpPr>
            <a:grpSpLocks/>
          </p:cNvGrpSpPr>
          <p:nvPr/>
        </p:nvGrpSpPr>
        <p:grpSpPr bwMode="auto">
          <a:xfrm>
            <a:off x="7604431" y="3258976"/>
            <a:ext cx="528996" cy="306885"/>
            <a:chOff x="1392" y="1488"/>
            <a:chExt cx="1584" cy="0"/>
          </a:xfrm>
        </p:grpSpPr>
        <p:sp>
          <p:nvSpPr>
            <p:cNvPr id="75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76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78" name="Group 5"/>
          <p:cNvGrpSpPr>
            <a:grpSpLocks/>
          </p:cNvGrpSpPr>
          <p:nvPr/>
        </p:nvGrpSpPr>
        <p:grpSpPr bwMode="auto">
          <a:xfrm rot="2269242">
            <a:off x="7941103" y="2414413"/>
            <a:ext cx="556583" cy="196391"/>
            <a:chOff x="1392" y="1488"/>
            <a:chExt cx="1584" cy="0"/>
          </a:xfrm>
        </p:grpSpPr>
        <p:sp>
          <p:nvSpPr>
            <p:cNvPr id="79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0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81" name="Group 5"/>
          <p:cNvGrpSpPr>
            <a:grpSpLocks/>
          </p:cNvGrpSpPr>
          <p:nvPr/>
        </p:nvGrpSpPr>
        <p:grpSpPr bwMode="auto">
          <a:xfrm>
            <a:off x="7530779" y="2257818"/>
            <a:ext cx="528996" cy="306885"/>
            <a:chOff x="1392" y="1488"/>
            <a:chExt cx="1584" cy="0"/>
          </a:xfrm>
        </p:grpSpPr>
        <p:sp>
          <p:nvSpPr>
            <p:cNvPr id="82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3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85" name="Rectangle 84"/>
          <p:cNvSpPr/>
          <p:nvPr/>
        </p:nvSpPr>
        <p:spPr>
          <a:xfrm>
            <a:off x="7371221" y="704343"/>
            <a:ext cx="902010" cy="58477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T(B)</a:t>
            </a:r>
            <a:endParaRPr lang="en-US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7361032" y="2693088"/>
            <a:ext cx="902010" cy="58477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T(B)</a:t>
            </a:r>
            <a:endParaRPr lang="en-US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7344825" y="1677747"/>
            <a:ext cx="902010" cy="58477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T(B)</a:t>
            </a:r>
            <a:endParaRPr lang="en-US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8" name="Line 109"/>
          <p:cNvSpPr>
            <a:spLocks noChangeShapeType="1"/>
          </p:cNvSpPr>
          <p:nvPr/>
        </p:nvSpPr>
        <p:spPr bwMode="auto">
          <a:xfrm flipV="1">
            <a:off x="8055097" y="1983530"/>
            <a:ext cx="539300" cy="268469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9" name="Rectangle 88"/>
          <p:cNvSpPr/>
          <p:nvPr/>
        </p:nvSpPr>
        <p:spPr>
          <a:xfrm>
            <a:off x="8444273" y="3191676"/>
            <a:ext cx="784991" cy="58477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t(b)</a:t>
            </a:r>
            <a:endParaRPr lang="en-US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0" name="Rectangle 89"/>
          <p:cNvSpPr/>
          <p:nvPr/>
        </p:nvSpPr>
        <p:spPr>
          <a:xfrm>
            <a:off x="8658303" y="2740786"/>
            <a:ext cx="424916" cy="58477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Z</a:t>
            </a:r>
            <a:endParaRPr lang="en-US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1" name="Rectangle 90"/>
          <p:cNvSpPr/>
          <p:nvPr/>
        </p:nvSpPr>
        <p:spPr>
          <a:xfrm>
            <a:off x="8415045" y="2194544"/>
            <a:ext cx="784991" cy="58477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t(b)</a:t>
            </a:r>
            <a:endParaRPr lang="en-US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2" name="Rectangle 91"/>
          <p:cNvSpPr/>
          <p:nvPr/>
        </p:nvSpPr>
        <p:spPr>
          <a:xfrm>
            <a:off x="8533844" y="1743654"/>
            <a:ext cx="458579" cy="58477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</a:t>
            </a:r>
            <a:endParaRPr lang="en-US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94" name="Picture 9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114" y="3632032"/>
            <a:ext cx="2418573" cy="2789677"/>
          </a:xfrm>
          <a:prstGeom prst="rect">
            <a:avLst/>
          </a:prstGeom>
        </p:spPr>
      </p:pic>
      <p:pic>
        <p:nvPicPr>
          <p:cNvPr id="95" name="Picture 9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5557" y="3632032"/>
            <a:ext cx="2414620" cy="2785117"/>
          </a:xfrm>
          <a:prstGeom prst="rect">
            <a:avLst/>
          </a:prstGeom>
        </p:spPr>
      </p:pic>
      <p:pic>
        <p:nvPicPr>
          <p:cNvPr id="96" name="Picture 9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77844" y="3632033"/>
            <a:ext cx="2668991" cy="2774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43741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Fedorko, CAP, Laurentian University June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48636-2F1D-7C49-B9F9-0AEAE31FEF70}" type="slidenum">
              <a:rPr lang="en-US" smtClean="0"/>
              <a:t>23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38200"/>
            <a:ext cx="9144000" cy="5173956"/>
          </a:xfrm>
          <a:prstGeom prst="rect">
            <a:avLst/>
          </a:prstGeom>
        </p:spPr>
      </p:pic>
      <p:sp>
        <p:nvSpPr>
          <p:cNvPr id="7" name="Title 3"/>
          <p:cNvSpPr txBox="1">
            <a:spLocks/>
          </p:cNvSpPr>
          <p:nvPr/>
        </p:nvSpPr>
        <p:spPr>
          <a:xfrm>
            <a:off x="-7938" y="-74619"/>
            <a:ext cx="7973885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en-US" dirty="0" smtClean="0"/>
              <a:t>Heavy vector-like quark searches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3716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Search for </a:t>
            </a:r>
            <a:r>
              <a:rPr lang="en-US" dirty="0" err="1" smtClean="0"/>
              <a:t>muonic</a:t>
            </a:r>
            <a:r>
              <a:rPr lang="en-US" dirty="0" smtClean="0"/>
              <a:t> lepton jets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0406" y="782203"/>
            <a:ext cx="7412779" cy="2636017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3 μ ‘MS only’ trigger</a:t>
            </a:r>
          </a:p>
          <a:p>
            <a:r>
              <a:rPr lang="en-US" dirty="0" err="1" smtClean="0"/>
              <a:t>Muon</a:t>
            </a:r>
            <a:r>
              <a:rPr lang="en-US" dirty="0" smtClean="0"/>
              <a:t> Jets : clustering of MS tracks</a:t>
            </a:r>
          </a:p>
          <a:p>
            <a:r>
              <a:rPr lang="en-US" dirty="0" smtClean="0"/>
              <a:t>Exclusively two 2 opposite sign μ-MJs required</a:t>
            </a:r>
          </a:p>
          <a:p>
            <a:pPr lvl="1"/>
            <a:r>
              <a:rPr lang="en-US" dirty="0" smtClean="0"/>
              <a:t>Isolated, separated, with no ID activity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Fedorko, CAP, Laurentian University June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48636-2F1D-7C49-B9F9-0AEAE31FEF70}" type="slidenum">
              <a:rPr lang="en-US" smtClean="0"/>
              <a:t>24</a:t>
            </a:fld>
            <a:endParaRPr lang="en-US"/>
          </a:p>
        </p:txBody>
      </p:sp>
      <p:sp>
        <p:nvSpPr>
          <p:cNvPr id="8" name="Line 4"/>
          <p:cNvSpPr>
            <a:spLocks noChangeShapeType="1"/>
          </p:cNvSpPr>
          <p:nvPr/>
        </p:nvSpPr>
        <p:spPr bwMode="auto">
          <a:xfrm rot="13500000">
            <a:off x="7372223" y="1926802"/>
            <a:ext cx="55658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1" name="Line 4"/>
          <p:cNvSpPr>
            <a:spLocks noChangeShapeType="1"/>
          </p:cNvSpPr>
          <p:nvPr/>
        </p:nvSpPr>
        <p:spPr bwMode="auto">
          <a:xfrm rot="18900000">
            <a:off x="7380054" y="1557318"/>
            <a:ext cx="528996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7995251" y="4440"/>
            <a:ext cx="11858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/>
              <a:t>PLB 721 (2013) 32 </a:t>
            </a:r>
          </a:p>
        </p:txBody>
      </p:sp>
      <p:sp>
        <p:nvSpPr>
          <p:cNvPr id="14" name="Freeform 86"/>
          <p:cNvSpPr>
            <a:spLocks/>
          </p:cNvSpPr>
          <p:nvPr/>
        </p:nvSpPr>
        <p:spPr bwMode="auto">
          <a:xfrm rot="8293425" flipH="1" flipV="1">
            <a:off x="7724962" y="1097452"/>
            <a:ext cx="658642" cy="82441"/>
          </a:xfrm>
          <a:custGeom>
            <a:avLst/>
            <a:gdLst>
              <a:gd name="T0" fmla="*/ 0 w 2304"/>
              <a:gd name="T1" fmla="*/ 192 h 192"/>
              <a:gd name="T2" fmla="*/ 192 w 2304"/>
              <a:gd name="T3" fmla="*/ 0 h 192"/>
              <a:gd name="T4" fmla="*/ 384 w 2304"/>
              <a:gd name="T5" fmla="*/ 192 h 192"/>
              <a:gd name="T6" fmla="*/ 576 w 2304"/>
              <a:gd name="T7" fmla="*/ 0 h 192"/>
              <a:gd name="T8" fmla="*/ 768 w 2304"/>
              <a:gd name="T9" fmla="*/ 192 h 192"/>
              <a:gd name="T10" fmla="*/ 960 w 2304"/>
              <a:gd name="T11" fmla="*/ 0 h 192"/>
              <a:gd name="T12" fmla="*/ 1152 w 2304"/>
              <a:gd name="T13" fmla="*/ 192 h 192"/>
              <a:gd name="T14" fmla="*/ 1344 w 2304"/>
              <a:gd name="T15" fmla="*/ 0 h 192"/>
              <a:gd name="T16" fmla="*/ 1536 w 2304"/>
              <a:gd name="T17" fmla="*/ 192 h 192"/>
              <a:gd name="T18" fmla="*/ 1728 w 2304"/>
              <a:gd name="T19" fmla="*/ 0 h 192"/>
              <a:gd name="T20" fmla="*/ 1920 w 2304"/>
              <a:gd name="T21" fmla="*/ 192 h 192"/>
              <a:gd name="T22" fmla="*/ 2112 w 2304"/>
              <a:gd name="T23" fmla="*/ 0 h 192"/>
              <a:gd name="T24" fmla="*/ 2304 w 2304"/>
              <a:gd name="T25" fmla="*/ 192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GB" sz="1200" dirty="0" smtClean="0"/>
              <a:t>v</a:t>
            </a:r>
            <a:endParaRPr lang="en-GB" sz="1200" dirty="0"/>
          </a:p>
        </p:txBody>
      </p:sp>
      <p:sp>
        <p:nvSpPr>
          <p:cNvPr id="15" name="Rectangle 14"/>
          <p:cNvSpPr/>
          <p:nvPr/>
        </p:nvSpPr>
        <p:spPr>
          <a:xfrm>
            <a:off x="7183723" y="927648"/>
            <a:ext cx="601380" cy="58477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</a:t>
            </a:r>
            <a:r>
              <a:rPr lang="en-US" sz="3200" baseline="-25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d2</a:t>
            </a:r>
            <a:endParaRPr lang="en-US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6" name="Freeform 86"/>
          <p:cNvSpPr>
            <a:spLocks/>
          </p:cNvSpPr>
          <p:nvPr/>
        </p:nvSpPr>
        <p:spPr bwMode="auto">
          <a:xfrm rot="13277089" flipH="1" flipV="1">
            <a:off x="7787169" y="2267220"/>
            <a:ext cx="658642" cy="82441"/>
          </a:xfrm>
          <a:custGeom>
            <a:avLst/>
            <a:gdLst>
              <a:gd name="T0" fmla="*/ 0 w 2304"/>
              <a:gd name="T1" fmla="*/ 192 h 192"/>
              <a:gd name="T2" fmla="*/ 192 w 2304"/>
              <a:gd name="T3" fmla="*/ 0 h 192"/>
              <a:gd name="T4" fmla="*/ 384 w 2304"/>
              <a:gd name="T5" fmla="*/ 192 h 192"/>
              <a:gd name="T6" fmla="*/ 576 w 2304"/>
              <a:gd name="T7" fmla="*/ 0 h 192"/>
              <a:gd name="T8" fmla="*/ 768 w 2304"/>
              <a:gd name="T9" fmla="*/ 192 h 192"/>
              <a:gd name="T10" fmla="*/ 960 w 2304"/>
              <a:gd name="T11" fmla="*/ 0 h 192"/>
              <a:gd name="T12" fmla="*/ 1152 w 2304"/>
              <a:gd name="T13" fmla="*/ 192 h 192"/>
              <a:gd name="T14" fmla="*/ 1344 w 2304"/>
              <a:gd name="T15" fmla="*/ 0 h 192"/>
              <a:gd name="T16" fmla="*/ 1536 w 2304"/>
              <a:gd name="T17" fmla="*/ 192 h 192"/>
              <a:gd name="T18" fmla="*/ 1728 w 2304"/>
              <a:gd name="T19" fmla="*/ 0 h 192"/>
              <a:gd name="T20" fmla="*/ 1920 w 2304"/>
              <a:gd name="T21" fmla="*/ 192 h 192"/>
              <a:gd name="T22" fmla="*/ 2112 w 2304"/>
              <a:gd name="T23" fmla="*/ 0 h 192"/>
              <a:gd name="T24" fmla="*/ 2304 w 2304"/>
              <a:gd name="T25" fmla="*/ 192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GB" sz="1200" dirty="0" smtClean="0"/>
              <a:t>v</a:t>
            </a:r>
            <a:endParaRPr lang="en-GB" sz="1200" dirty="0"/>
          </a:p>
        </p:txBody>
      </p:sp>
      <p:sp>
        <p:nvSpPr>
          <p:cNvPr id="19" name="Line 4"/>
          <p:cNvSpPr>
            <a:spLocks noChangeShapeType="1"/>
          </p:cNvSpPr>
          <p:nvPr/>
        </p:nvSpPr>
        <p:spPr bwMode="auto">
          <a:xfrm rot="1418948">
            <a:off x="7794126" y="1481921"/>
            <a:ext cx="55658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2" name="Line 4"/>
          <p:cNvSpPr>
            <a:spLocks noChangeShapeType="1"/>
          </p:cNvSpPr>
          <p:nvPr/>
        </p:nvSpPr>
        <p:spPr bwMode="auto">
          <a:xfrm rot="9425839">
            <a:off x="7813059" y="1999365"/>
            <a:ext cx="55658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grpSp>
        <p:nvGrpSpPr>
          <p:cNvPr id="23" name="Group 5"/>
          <p:cNvGrpSpPr>
            <a:grpSpLocks/>
          </p:cNvGrpSpPr>
          <p:nvPr/>
        </p:nvGrpSpPr>
        <p:grpSpPr bwMode="auto">
          <a:xfrm rot="13500000">
            <a:off x="8307422" y="973834"/>
            <a:ext cx="556583" cy="196391"/>
            <a:chOff x="1392" y="1488"/>
            <a:chExt cx="1584" cy="0"/>
          </a:xfrm>
        </p:grpSpPr>
        <p:sp>
          <p:nvSpPr>
            <p:cNvPr id="24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5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26" name="Group 5"/>
          <p:cNvGrpSpPr>
            <a:grpSpLocks/>
          </p:cNvGrpSpPr>
          <p:nvPr/>
        </p:nvGrpSpPr>
        <p:grpSpPr bwMode="auto">
          <a:xfrm rot="18900000">
            <a:off x="8354318" y="727037"/>
            <a:ext cx="528996" cy="306885"/>
            <a:chOff x="1392" y="1488"/>
            <a:chExt cx="1584" cy="0"/>
          </a:xfrm>
        </p:grpSpPr>
        <p:sp>
          <p:nvSpPr>
            <p:cNvPr id="27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8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29" name="Group 5"/>
          <p:cNvGrpSpPr>
            <a:grpSpLocks/>
          </p:cNvGrpSpPr>
          <p:nvPr/>
        </p:nvGrpSpPr>
        <p:grpSpPr bwMode="auto">
          <a:xfrm rot="13500000">
            <a:off x="8317617" y="2572258"/>
            <a:ext cx="556583" cy="196391"/>
            <a:chOff x="1392" y="1488"/>
            <a:chExt cx="1584" cy="0"/>
          </a:xfrm>
        </p:grpSpPr>
        <p:sp>
          <p:nvSpPr>
            <p:cNvPr id="30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1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32" name="Group 5"/>
          <p:cNvGrpSpPr>
            <a:grpSpLocks/>
          </p:cNvGrpSpPr>
          <p:nvPr/>
        </p:nvGrpSpPr>
        <p:grpSpPr bwMode="auto">
          <a:xfrm rot="18900000">
            <a:off x="8364513" y="2325461"/>
            <a:ext cx="528996" cy="306885"/>
            <a:chOff x="1392" y="1488"/>
            <a:chExt cx="1584" cy="0"/>
          </a:xfrm>
        </p:grpSpPr>
        <p:sp>
          <p:nvSpPr>
            <p:cNvPr id="33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4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39" name="Rectangle 38"/>
          <p:cNvSpPr/>
          <p:nvPr/>
        </p:nvSpPr>
        <p:spPr>
          <a:xfrm>
            <a:off x="8644876" y="941018"/>
            <a:ext cx="561371" cy="58477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μ</a:t>
            </a:r>
            <a:r>
              <a:rPr lang="en-US" sz="3200" b="0" cap="none" spc="0" baseline="30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+</a:t>
            </a:r>
            <a:endParaRPr lang="en-US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7245917" y="1682236"/>
            <a:ext cx="601380" cy="58477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</a:t>
            </a:r>
            <a:r>
              <a:rPr lang="en-US" sz="3200" baseline="-25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d2</a:t>
            </a:r>
            <a:endParaRPr lang="en-US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8640420" y="197278"/>
            <a:ext cx="561371" cy="58477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μ</a:t>
            </a:r>
            <a:r>
              <a:rPr lang="en-US" sz="3200" b="0" cap="none" spc="0" baseline="30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+</a:t>
            </a:r>
            <a:endParaRPr lang="en-US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8654938" y="2548563"/>
            <a:ext cx="561371" cy="58477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μ</a:t>
            </a:r>
            <a:r>
              <a:rPr lang="en-US" sz="3200" b="0" cap="none" spc="0" baseline="30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+</a:t>
            </a:r>
            <a:endParaRPr lang="en-US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8650482" y="1804823"/>
            <a:ext cx="561371" cy="58477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μ</a:t>
            </a:r>
            <a:r>
              <a:rPr lang="en-US" sz="3200" b="0" cap="none" spc="0" baseline="30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+</a:t>
            </a:r>
            <a:endParaRPr lang="en-US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7997731" y="1085650"/>
            <a:ext cx="484377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</a:t>
            </a:r>
            <a:r>
              <a:rPr lang="en-US" sz="2400" baseline="-25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d1</a:t>
            </a:r>
            <a:endParaRPr lang="en-US" sz="2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7805097" y="1518697"/>
            <a:ext cx="484377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</a:t>
            </a:r>
            <a:r>
              <a:rPr lang="en-US" sz="2400" baseline="-25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d1</a:t>
            </a:r>
            <a:endParaRPr lang="en-US" sz="2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7837860" y="2214108"/>
            <a:ext cx="44365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γ</a:t>
            </a:r>
            <a:r>
              <a:rPr lang="en-US" sz="2400" baseline="-25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</a:t>
            </a:r>
            <a:endParaRPr lang="en-US" sz="2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7713185" y="592625"/>
            <a:ext cx="44365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γ</a:t>
            </a:r>
            <a:r>
              <a:rPr lang="en-US" sz="2400" baseline="-250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</a:t>
            </a:r>
            <a:endParaRPr lang="en-US" sz="2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2" name="Line 4"/>
          <p:cNvSpPr>
            <a:spLocks noChangeShapeType="1"/>
          </p:cNvSpPr>
          <p:nvPr/>
        </p:nvSpPr>
        <p:spPr bwMode="auto">
          <a:xfrm rot="18990972">
            <a:off x="6676767" y="1420170"/>
            <a:ext cx="653397" cy="619701"/>
          </a:xfrm>
          <a:prstGeom prst="line">
            <a:avLst/>
          </a:prstGeom>
          <a:noFill/>
          <a:ln w="28575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3" name="Rectangle 52"/>
          <p:cNvSpPr/>
          <p:nvPr/>
        </p:nvSpPr>
        <p:spPr>
          <a:xfrm>
            <a:off x="6709439" y="1111630"/>
            <a:ext cx="458579" cy="58477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</a:t>
            </a:r>
            <a:endParaRPr lang="en-US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4" name="Picture 5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406" y="3579366"/>
            <a:ext cx="3164010" cy="2373008"/>
          </a:xfrm>
          <a:prstGeom prst="rect">
            <a:avLst/>
          </a:prstGeom>
        </p:spPr>
      </p:pic>
      <p:sp>
        <p:nvSpPr>
          <p:cNvPr id="55" name="TextBox 54"/>
          <p:cNvSpPr txBox="1"/>
          <p:nvPr/>
        </p:nvSpPr>
        <p:spPr>
          <a:xfrm>
            <a:off x="3022280" y="3477446"/>
            <a:ext cx="5104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MC</a:t>
            </a:r>
            <a:endParaRPr lang="en-US" dirty="0"/>
          </a:p>
        </p:txBody>
      </p:sp>
      <p:pic>
        <p:nvPicPr>
          <p:cNvPr id="56" name="Picture 5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0724" y="3579366"/>
            <a:ext cx="2464967" cy="2506825"/>
          </a:xfrm>
          <a:prstGeom prst="rect">
            <a:avLst/>
          </a:prstGeom>
        </p:spPr>
      </p:pic>
      <p:pic>
        <p:nvPicPr>
          <p:cNvPr id="57" name="Picture 5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42364" y="3579365"/>
            <a:ext cx="2464929" cy="2506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38257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Monopoles, </a:t>
            </a:r>
            <a:br>
              <a:rPr lang="en-US" dirty="0" smtClean="0"/>
            </a:br>
            <a:r>
              <a:rPr lang="en-US" dirty="0" smtClean="0"/>
              <a:t>multi-charged particles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908585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Discriminate using the TRT </a:t>
            </a:r>
            <a:r>
              <a:rPr lang="en-US" dirty="0" err="1" smtClean="0"/>
              <a:t>dE</a:t>
            </a:r>
            <a:r>
              <a:rPr lang="en-US" dirty="0" smtClean="0"/>
              <a:t>/</a:t>
            </a:r>
            <a:r>
              <a:rPr lang="en-US" dirty="0" err="1" smtClean="0"/>
              <a:t>dX</a:t>
            </a:r>
            <a:r>
              <a:rPr lang="en-US" dirty="0" smtClean="0"/>
              <a:t>, high threshold hits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Fedorko, CAP, Laurentian University June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48636-2F1D-7C49-B9F9-0AEAE31FEF70}" type="slidenum">
              <a:rPr lang="en-US" smtClean="0"/>
              <a:t>25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742018" y="4440"/>
            <a:ext cx="149350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US" sz="1100" dirty="0"/>
              <a:t>PLB 722, 305 (2013) </a:t>
            </a:r>
            <a:endParaRPr lang="en-US" sz="1100" dirty="0" smtClean="0"/>
          </a:p>
          <a:p>
            <a:pPr algn="just"/>
            <a:r>
              <a:rPr lang="en-US" sz="1100" dirty="0"/>
              <a:t>PRL 109 (2012) 261803 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237" y="2508785"/>
            <a:ext cx="4538718" cy="323006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0369" y="2508785"/>
            <a:ext cx="4391715" cy="3230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10332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General 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807516"/>
            <a:ext cx="8511387" cy="1936468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Broad search</a:t>
            </a:r>
          </a:p>
          <a:p>
            <a:r>
              <a:rPr lang="en-US" dirty="0" smtClean="0"/>
              <a:t>Trigger and exclusive final state classification</a:t>
            </a:r>
          </a:p>
          <a:p>
            <a:r>
              <a:rPr lang="en-US" dirty="0" smtClean="0"/>
              <a:t>Regions of highest deviation from prediction identified in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inv</a:t>
            </a:r>
            <a:r>
              <a:rPr lang="en-US" dirty="0" smtClean="0"/>
              <a:t> and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eff</a:t>
            </a:r>
            <a:r>
              <a:rPr lang="en-US" dirty="0" smtClean="0"/>
              <a:t> spectra</a:t>
            </a:r>
          </a:p>
          <a:p>
            <a:r>
              <a:rPr lang="en-US" dirty="0" smtClean="0"/>
              <a:t>Trials factor accounted for using pseudo-experiments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W. Fedorko, CAP, Laurentian University June 2014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48636-2F1D-7C49-B9F9-0AEAE31FEF70}" type="slidenum">
              <a:rPr lang="en-US" smtClean="0"/>
              <a:t>26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649900" y="4440"/>
            <a:ext cx="15824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US" sz="1100" dirty="0"/>
              <a:t>ATLAS-CONF-2014-006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4142" y="2743984"/>
            <a:ext cx="3212714" cy="371417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5632" y="2743984"/>
            <a:ext cx="2862704" cy="166991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5631" y="4477582"/>
            <a:ext cx="2863589" cy="1980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75676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 stone left unturned?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Fedorko, CAP, Laurentian University June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48636-2F1D-7C49-B9F9-0AEAE31FEF70}" type="slidenum">
              <a:rPr lang="en-US" smtClean="0"/>
              <a:t>27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1275" y="941229"/>
            <a:ext cx="7258224" cy="5415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20466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701" y="1136169"/>
            <a:ext cx="2814196" cy="145517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7878" y="25866"/>
            <a:ext cx="8229600" cy="715024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outlook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251520" y="424146"/>
            <a:ext cx="644077" cy="63017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2011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2012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2013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2014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2015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2016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2017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2018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2019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2020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2021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2022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2023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…</a:t>
            </a:r>
          </a:p>
          <a:p>
            <a:pPr>
              <a:lnSpc>
                <a:spcPct val="150000"/>
              </a:lnSpc>
            </a:pPr>
            <a:endParaRPr lang="en-US" dirty="0" smtClean="0"/>
          </a:p>
        </p:txBody>
      </p:sp>
      <p:sp>
        <p:nvSpPr>
          <p:cNvPr id="8" name="Rectangle 7"/>
          <p:cNvSpPr/>
          <p:nvPr/>
        </p:nvSpPr>
        <p:spPr>
          <a:xfrm>
            <a:off x="971600" y="416209"/>
            <a:ext cx="576064" cy="953946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971600" y="2293938"/>
            <a:ext cx="576064" cy="117035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971600" y="3473016"/>
            <a:ext cx="576064" cy="3788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LS2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971600" y="3861048"/>
            <a:ext cx="576064" cy="122413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971600" y="5101100"/>
            <a:ext cx="576064" cy="37880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LS3</a:t>
            </a:r>
            <a:endParaRPr lang="en-GB" dirty="0">
              <a:solidFill>
                <a:schemeClr val="bg1"/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971600" y="5489239"/>
            <a:ext cx="576064" cy="964097"/>
            <a:chOff x="2195736" y="5561247"/>
            <a:chExt cx="576064" cy="1124029"/>
          </a:xfrm>
          <a:solidFill>
            <a:srgbClr val="FF0000"/>
          </a:solidFill>
        </p:grpSpPr>
        <p:sp>
          <p:nvSpPr>
            <p:cNvPr id="11" name="Wave 10"/>
            <p:cNvSpPr/>
            <p:nvPr/>
          </p:nvSpPr>
          <p:spPr>
            <a:xfrm>
              <a:off x="2195736" y="5661248"/>
              <a:ext cx="576064" cy="1024028"/>
            </a:xfrm>
            <a:prstGeom prst="wave">
              <a:avLst>
                <a:gd name="adj1" fmla="val 9977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2195736" y="5561247"/>
              <a:ext cx="576064" cy="61201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9" name="Content Placeholder 2"/>
          <p:cNvSpPr>
            <a:spLocks noGrp="1"/>
          </p:cNvSpPr>
          <p:nvPr>
            <p:ph idx="1"/>
          </p:nvPr>
        </p:nvSpPr>
        <p:spPr>
          <a:xfrm>
            <a:off x="1477354" y="714387"/>
            <a:ext cx="1848445" cy="10334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700" b="0" dirty="0" smtClean="0"/>
              <a:t> </a:t>
            </a:r>
            <a:r>
              <a:rPr lang="en-US" sz="1700" b="0" dirty="0" smtClean="0"/>
              <a:t>√s = </a:t>
            </a:r>
            <a:r>
              <a:rPr lang="en-US" sz="1700" b="0" dirty="0" smtClean="0"/>
              <a:t>7,8 </a:t>
            </a:r>
            <a:r>
              <a:rPr lang="en-US" sz="1700" b="0" dirty="0" err="1" smtClean="0"/>
              <a:t>TeV</a:t>
            </a:r>
            <a:endParaRPr lang="en-US" sz="1700" b="0" dirty="0" smtClean="0"/>
          </a:p>
          <a:p>
            <a:pPr marL="0" indent="0">
              <a:buNone/>
            </a:pPr>
            <a:r>
              <a:rPr lang="en-US" sz="1700" b="0" dirty="0" smtClean="0"/>
              <a:t>L</a:t>
            </a:r>
            <a:r>
              <a:rPr lang="en-US" sz="1700" dirty="0" smtClean="0"/>
              <a:t>=6.8</a:t>
            </a:r>
            <a:r>
              <a:rPr lang="en-US" sz="1700" dirty="0" smtClean="0">
                <a:latin typeface="Arial"/>
                <a:cs typeface="Arial"/>
              </a:rPr>
              <a:t>×</a:t>
            </a:r>
            <a:r>
              <a:rPr lang="en-US" sz="1700" dirty="0" smtClean="0"/>
              <a:t>10</a:t>
            </a:r>
            <a:r>
              <a:rPr lang="en-US" sz="1700" baseline="30000" dirty="0" smtClean="0"/>
              <a:t>33</a:t>
            </a:r>
            <a:r>
              <a:rPr lang="en-US" sz="1700" dirty="0" smtClean="0"/>
              <a:t> cm</a:t>
            </a:r>
            <a:r>
              <a:rPr lang="en-US" sz="1700" baseline="30000" dirty="0" smtClean="0"/>
              <a:t>-2</a:t>
            </a:r>
            <a:r>
              <a:rPr lang="en-US" sz="1700" baseline="30000" dirty="0"/>
              <a:t> </a:t>
            </a:r>
            <a:r>
              <a:rPr lang="en-US" sz="1700" dirty="0" smtClean="0"/>
              <a:t>s</a:t>
            </a:r>
            <a:r>
              <a:rPr lang="en-US" sz="1700" baseline="30000" dirty="0" smtClean="0"/>
              <a:t>-1</a:t>
            </a:r>
            <a:endParaRPr lang="en-US" sz="1700" b="0" dirty="0" smtClean="0"/>
          </a:p>
          <a:p>
            <a:endParaRPr lang="en-US" sz="1700" dirty="0" smtClean="0"/>
          </a:p>
          <a:p>
            <a:endParaRPr lang="en-GB" sz="1700" dirty="0"/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1477354" y="2483564"/>
            <a:ext cx="1848445" cy="98012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548640" indent="-411480" algn="l" rtl="0" eaLnBrk="1" latinLnBrk="0" hangingPunct="1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68680" indent="-283464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 2"/>
              <a:buChar char="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33856" indent="-228600" algn="l" rtl="0" eaLnBrk="1" latinLnBrk="0" hangingPunct="1">
              <a:spcBef>
                <a:spcPct val="20000"/>
              </a:spcBef>
              <a:buClr>
                <a:schemeClr val="tx1"/>
              </a:buClr>
              <a:buSzPct val="95000"/>
              <a:buFont typeface="Wingdings"/>
              <a:buChar char="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331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 3"/>
              <a:buChar char="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533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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479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Char char="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65960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67128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6829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7160" indent="0">
              <a:buNone/>
            </a:pPr>
            <a:r>
              <a:rPr lang="en-US" sz="1700" dirty="0"/>
              <a:t>√s</a:t>
            </a:r>
            <a:r>
              <a:rPr lang="en-US" sz="1700" dirty="0" smtClean="0"/>
              <a:t> </a:t>
            </a:r>
            <a:r>
              <a:rPr lang="en-US" sz="1700" dirty="0" smtClean="0"/>
              <a:t>= 13,14 </a:t>
            </a:r>
            <a:r>
              <a:rPr lang="en-US" sz="1700" dirty="0" err="1" smtClean="0"/>
              <a:t>TeV</a:t>
            </a:r>
            <a:endParaRPr lang="en-US" sz="1700" dirty="0" smtClean="0"/>
          </a:p>
          <a:p>
            <a:pPr marL="137160" indent="0">
              <a:buNone/>
            </a:pPr>
            <a:r>
              <a:rPr lang="en-US" sz="1700" dirty="0" smtClean="0"/>
              <a:t>L=1</a:t>
            </a:r>
            <a:r>
              <a:rPr lang="en-US" sz="1700" dirty="0" smtClean="0">
                <a:latin typeface="Arial"/>
                <a:cs typeface="Arial"/>
              </a:rPr>
              <a:t>×</a:t>
            </a:r>
            <a:r>
              <a:rPr lang="en-US" sz="1700" dirty="0" smtClean="0"/>
              <a:t>10</a:t>
            </a:r>
            <a:r>
              <a:rPr lang="en-US" sz="1700" baseline="30000" dirty="0" smtClean="0"/>
              <a:t>34</a:t>
            </a:r>
            <a:r>
              <a:rPr lang="en-US" sz="1700" dirty="0" smtClean="0"/>
              <a:t> cm</a:t>
            </a:r>
            <a:r>
              <a:rPr lang="en-US" sz="1700" baseline="30000" dirty="0" smtClean="0"/>
              <a:t>-2</a:t>
            </a:r>
            <a:r>
              <a:rPr lang="en-US" sz="1700" baseline="30000" dirty="0"/>
              <a:t> </a:t>
            </a:r>
            <a:r>
              <a:rPr lang="en-US" sz="1700" dirty="0" smtClean="0"/>
              <a:t>s</a:t>
            </a:r>
            <a:r>
              <a:rPr lang="en-US" sz="1700" baseline="30000" dirty="0" smtClean="0"/>
              <a:t>-1</a:t>
            </a:r>
            <a:endParaRPr lang="en-US" sz="1700" dirty="0" smtClean="0"/>
          </a:p>
          <a:p>
            <a:endParaRPr lang="en-US" sz="1700" dirty="0" smtClean="0"/>
          </a:p>
          <a:p>
            <a:endParaRPr lang="en-GB" sz="1700" dirty="0"/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1477354" y="4221088"/>
            <a:ext cx="1935758" cy="648072"/>
          </a:xfrm>
          <a:prstGeom prst="rect">
            <a:avLst/>
          </a:prstGeom>
        </p:spPr>
        <p:txBody>
          <a:bodyPr vert="horz">
            <a:noAutofit/>
          </a:bodyPr>
          <a:lstStyle>
            <a:lvl1pPr marL="548640" indent="-411480" algn="l" rtl="0" eaLnBrk="1" latinLnBrk="0" hangingPunct="1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68680" indent="-283464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 2"/>
              <a:buChar char="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33856" indent="-228600" algn="l" rtl="0" eaLnBrk="1" latinLnBrk="0" hangingPunct="1">
              <a:spcBef>
                <a:spcPct val="20000"/>
              </a:spcBef>
              <a:buClr>
                <a:schemeClr val="tx1"/>
              </a:buClr>
              <a:buSzPct val="95000"/>
              <a:buFont typeface="Wingdings"/>
              <a:buChar char="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331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 3"/>
              <a:buChar char="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533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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479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Char char="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65960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67128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6829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7160" indent="0">
              <a:buNone/>
            </a:pPr>
            <a:r>
              <a:rPr lang="en-US" sz="1700" dirty="0" smtClean="0"/>
              <a:t> </a:t>
            </a:r>
            <a:r>
              <a:rPr lang="en-US" sz="1700" dirty="0"/>
              <a:t>√</a:t>
            </a:r>
            <a:r>
              <a:rPr lang="en-US" sz="1700" dirty="0" smtClean="0"/>
              <a:t>s </a:t>
            </a:r>
            <a:r>
              <a:rPr lang="en-US" sz="1700" dirty="0" smtClean="0"/>
              <a:t>= </a:t>
            </a:r>
            <a:r>
              <a:rPr lang="en-US" sz="1700" dirty="0" smtClean="0"/>
              <a:t>14 </a:t>
            </a:r>
            <a:r>
              <a:rPr lang="en-US" sz="1700" dirty="0" err="1" smtClean="0"/>
              <a:t>TeV</a:t>
            </a:r>
            <a:r>
              <a:rPr lang="en-US" sz="1700" dirty="0" smtClean="0"/>
              <a:t> </a:t>
            </a:r>
          </a:p>
          <a:p>
            <a:pPr marL="137160" indent="0">
              <a:buNone/>
            </a:pPr>
            <a:r>
              <a:rPr lang="en-US" sz="1700" dirty="0" smtClean="0"/>
              <a:t>L=2</a:t>
            </a:r>
            <a:r>
              <a:rPr lang="en-US" sz="1700" dirty="0" smtClean="0">
                <a:latin typeface="Arial"/>
                <a:cs typeface="Arial"/>
              </a:rPr>
              <a:t>×</a:t>
            </a:r>
            <a:r>
              <a:rPr lang="en-US" sz="1700" dirty="0" smtClean="0"/>
              <a:t>10</a:t>
            </a:r>
            <a:r>
              <a:rPr lang="en-US" sz="1700" baseline="30000" dirty="0" smtClean="0"/>
              <a:t>34</a:t>
            </a:r>
            <a:r>
              <a:rPr lang="en-US" sz="1700" dirty="0" smtClean="0"/>
              <a:t> cm</a:t>
            </a:r>
            <a:r>
              <a:rPr lang="en-US" sz="1700" baseline="30000" dirty="0" smtClean="0"/>
              <a:t>-2</a:t>
            </a:r>
            <a:r>
              <a:rPr lang="en-US" sz="1700" baseline="30000" dirty="0"/>
              <a:t> </a:t>
            </a:r>
            <a:r>
              <a:rPr lang="en-US" sz="1700" dirty="0" smtClean="0"/>
              <a:t>s</a:t>
            </a:r>
            <a:r>
              <a:rPr lang="en-US" sz="1700" baseline="30000" dirty="0" smtClean="0"/>
              <a:t>-1</a:t>
            </a:r>
            <a:endParaRPr lang="en-US" sz="1700" dirty="0" smtClean="0"/>
          </a:p>
          <a:p>
            <a:endParaRPr lang="en-US" sz="1700" dirty="0" smtClean="0"/>
          </a:p>
          <a:p>
            <a:endParaRPr lang="en-GB" sz="1700" dirty="0"/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1477354" y="5661248"/>
            <a:ext cx="1935758" cy="648072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548640" indent="-411480" algn="l" rtl="0" eaLnBrk="1" latinLnBrk="0" hangingPunct="1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68680" indent="-283464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 2"/>
              <a:buChar char="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33856" indent="-228600" algn="l" rtl="0" eaLnBrk="1" latinLnBrk="0" hangingPunct="1">
              <a:spcBef>
                <a:spcPct val="20000"/>
              </a:spcBef>
              <a:buClr>
                <a:schemeClr val="tx1"/>
              </a:buClr>
              <a:buSzPct val="95000"/>
              <a:buFont typeface="Wingdings"/>
              <a:buChar char="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331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 3"/>
              <a:buChar char="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533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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479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Char char="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65960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67128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6829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7160" indent="0">
              <a:buNone/>
            </a:pPr>
            <a:r>
              <a:rPr lang="en-US" sz="1700" dirty="0" smtClean="0"/>
              <a:t> </a:t>
            </a:r>
            <a:r>
              <a:rPr lang="en-US" sz="1700" dirty="0"/>
              <a:t>√</a:t>
            </a:r>
            <a:r>
              <a:rPr lang="en-US" sz="1700" dirty="0" smtClean="0"/>
              <a:t>s </a:t>
            </a:r>
            <a:r>
              <a:rPr lang="en-US" sz="1700" dirty="0" smtClean="0"/>
              <a:t>= </a:t>
            </a:r>
            <a:r>
              <a:rPr lang="en-US" sz="1700" dirty="0" smtClean="0"/>
              <a:t>14 </a:t>
            </a:r>
            <a:r>
              <a:rPr lang="en-US" sz="1700" dirty="0" err="1" smtClean="0"/>
              <a:t>TeV</a:t>
            </a:r>
            <a:endParaRPr lang="en-US" sz="1700" dirty="0" smtClean="0"/>
          </a:p>
          <a:p>
            <a:pPr marL="137160" indent="0">
              <a:buNone/>
            </a:pPr>
            <a:r>
              <a:rPr lang="en-US" sz="1700" dirty="0" smtClean="0"/>
              <a:t> L=5</a:t>
            </a:r>
            <a:r>
              <a:rPr lang="en-US" sz="1700" dirty="0" smtClean="0">
                <a:latin typeface="Arial"/>
                <a:cs typeface="Arial"/>
              </a:rPr>
              <a:t>×</a:t>
            </a:r>
            <a:r>
              <a:rPr lang="en-US" sz="1700" dirty="0" smtClean="0"/>
              <a:t>10</a:t>
            </a:r>
            <a:r>
              <a:rPr lang="en-US" sz="1700" baseline="30000" dirty="0" smtClean="0"/>
              <a:t>34</a:t>
            </a:r>
            <a:r>
              <a:rPr lang="en-US" sz="1700" dirty="0" smtClean="0"/>
              <a:t> cm</a:t>
            </a:r>
            <a:r>
              <a:rPr lang="en-US" sz="1700" baseline="30000" dirty="0" smtClean="0"/>
              <a:t>-2</a:t>
            </a:r>
            <a:r>
              <a:rPr lang="en-US" sz="1700" baseline="30000" dirty="0"/>
              <a:t> </a:t>
            </a:r>
            <a:r>
              <a:rPr lang="en-US" sz="1700" dirty="0" smtClean="0"/>
              <a:t>s</a:t>
            </a:r>
            <a:r>
              <a:rPr lang="en-US" sz="1700" baseline="30000" dirty="0" smtClean="0"/>
              <a:t>-1</a:t>
            </a:r>
            <a:endParaRPr lang="en-US" sz="1700" dirty="0" smtClean="0"/>
          </a:p>
          <a:p>
            <a:endParaRPr lang="en-US" sz="1700" dirty="0" smtClean="0"/>
          </a:p>
          <a:p>
            <a:endParaRPr lang="en-GB" sz="17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2500" b="98167" l="14000" r="86000">
                        <a14:foregroundMark x1="73333" y1="38500" x2="73333" y2="38500"/>
                        <a14:backgroundMark x1="66500" y1="8833" x2="66500" y2="883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106955" y="0"/>
            <a:ext cx="1159689" cy="1159689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971600" y="1379484"/>
            <a:ext cx="576064" cy="9065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LS1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 rot="16200000">
            <a:off x="793749" y="748402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~25 fb</a:t>
            </a:r>
            <a:r>
              <a:rPr lang="en-US" baseline="30000" dirty="0" smtClean="0">
                <a:solidFill>
                  <a:schemeClr val="bg1"/>
                </a:solidFill>
              </a:rPr>
              <a:t>-1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 rot="16200000">
            <a:off x="607097" y="2708302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~75-100 fb</a:t>
            </a:r>
            <a:r>
              <a:rPr lang="en-US" baseline="30000" dirty="0" smtClean="0">
                <a:solidFill>
                  <a:schemeClr val="bg1"/>
                </a:solidFill>
              </a:rPr>
              <a:t>-1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 rot="16200000">
            <a:off x="748160" y="4338158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~350 fb</a:t>
            </a:r>
            <a:r>
              <a:rPr lang="en-US" baseline="30000" dirty="0" smtClean="0">
                <a:solidFill>
                  <a:schemeClr val="bg1"/>
                </a:solidFill>
              </a:rPr>
              <a:t>-1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1" name="Footer Placeholder 3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Fedorko, CAP, Laurentian University June 2014</a:t>
            </a:r>
            <a:endParaRPr lang="en-US"/>
          </a:p>
        </p:txBody>
      </p:sp>
      <p:sp>
        <p:nvSpPr>
          <p:cNvPr id="32" name="Slide Number Placeholder 3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48636-2F1D-7C49-B9F9-0AEAE31FEF70}" type="slidenum">
              <a:rPr lang="en-US" smtClean="0"/>
              <a:t>28</a:t>
            </a:fld>
            <a:endParaRPr lang="en-US"/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1729" r="98784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176794" y="1316571"/>
            <a:ext cx="2313690" cy="1113889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4732897" y="1286209"/>
            <a:ext cx="168507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err="1" smtClean="0"/>
              <a:t>Muon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Si (IBL)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Trigger/DAQ</a:t>
            </a:r>
            <a:endParaRPr lang="en-US" dirty="0"/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336805" y="2483730"/>
            <a:ext cx="3057736" cy="2194883"/>
          </a:xfrm>
          <a:prstGeom prst="rect">
            <a:avLst/>
          </a:prstGeom>
        </p:spPr>
      </p:pic>
      <p:graphicFrame>
        <p:nvGraphicFramePr>
          <p:cNvPr id="36" name="Table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9937754"/>
              </p:ext>
            </p:extLst>
          </p:nvPr>
        </p:nvGraphicFramePr>
        <p:xfrm>
          <a:off x="4901406" y="5196800"/>
          <a:ext cx="3960813" cy="1112520"/>
        </p:xfrm>
        <a:graphic>
          <a:graphicData uri="http://schemas.openxmlformats.org/drawingml/2006/table">
            <a:tbl>
              <a:tblPr firstRow="1" bandRow="1">
                <a:tableStyleId>{1E171933-4619-4E11-9A3F-F7608DF75F80}</a:tableStyleId>
              </a:tblPr>
              <a:tblGrid>
                <a:gridCol w="1484313"/>
                <a:gridCol w="754062"/>
                <a:gridCol w="849313"/>
                <a:gridCol w="87312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Model \ </a:t>
                      </a:r>
                      <a:r>
                        <a:rPr lang="en-US" sz="1400" dirty="0" err="1" smtClean="0"/>
                        <a:t>int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err="1" smtClean="0"/>
                        <a:t>Lumi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300 fb</a:t>
                      </a:r>
                      <a:r>
                        <a:rPr lang="en-US" sz="1400" baseline="30000" dirty="0" smtClean="0"/>
                        <a:t>-1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1000 fb</a:t>
                      </a:r>
                      <a:r>
                        <a:rPr lang="en-US" sz="1400" baseline="30000" dirty="0" smtClean="0"/>
                        <a:t>-1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3000 fb</a:t>
                      </a:r>
                      <a:r>
                        <a:rPr lang="en-US" sz="1400" baseline="30000" dirty="0" smtClean="0"/>
                        <a:t>-1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g</a:t>
                      </a:r>
                      <a:r>
                        <a:rPr lang="en-US" sz="1400" baseline="-25000" dirty="0" err="1" smtClean="0"/>
                        <a:t>KK</a:t>
                      </a:r>
                      <a:r>
                        <a:rPr lang="en-US" sz="1400" baseline="-25000" dirty="0" smtClean="0"/>
                        <a:t> </a:t>
                      </a:r>
                      <a:r>
                        <a:rPr lang="en-US" sz="1400" baseline="0" dirty="0" smtClean="0"/>
                        <a:t>-&gt; </a:t>
                      </a:r>
                      <a:r>
                        <a:rPr lang="en-US" sz="1400" baseline="0" dirty="0" err="1" smtClean="0"/>
                        <a:t>tt</a:t>
                      </a:r>
                      <a:r>
                        <a:rPr lang="en-US" sz="1400" baseline="0" dirty="0" smtClean="0"/>
                        <a:t> (</a:t>
                      </a:r>
                      <a:r>
                        <a:rPr lang="en-US" sz="1400" baseline="0" dirty="0" err="1" smtClean="0"/>
                        <a:t>l+jets</a:t>
                      </a:r>
                      <a:r>
                        <a:rPr lang="en-US" sz="1400" baseline="0" dirty="0" smtClean="0"/>
                        <a:t>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4.3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5.6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6.7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Z’</a:t>
                      </a:r>
                      <a:r>
                        <a:rPr lang="en-US" sz="1400" baseline="-25000" dirty="0" smtClean="0"/>
                        <a:t>SSM</a:t>
                      </a:r>
                      <a:r>
                        <a:rPr lang="en-US" sz="1400" baseline="0" dirty="0" smtClean="0"/>
                        <a:t>-&gt; </a:t>
                      </a:r>
                      <a:r>
                        <a:rPr lang="en-US" sz="1400" baseline="0" dirty="0" err="1" smtClean="0"/>
                        <a:t>e</a:t>
                      </a:r>
                      <a:r>
                        <a:rPr lang="en-US" sz="1400" baseline="30000" dirty="0" err="1" smtClean="0"/>
                        <a:t>+</a:t>
                      </a:r>
                      <a:r>
                        <a:rPr lang="en-US" sz="1400" baseline="0" dirty="0" err="1" smtClean="0"/>
                        <a:t>e</a:t>
                      </a:r>
                      <a:r>
                        <a:rPr lang="en-US" sz="1400" baseline="30000" dirty="0" smtClean="0"/>
                        <a:t>-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6.5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7.2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7.8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9" name="TextBox 38"/>
          <p:cNvSpPr txBox="1"/>
          <p:nvPr/>
        </p:nvSpPr>
        <p:spPr>
          <a:xfrm>
            <a:off x="4806662" y="4876008"/>
            <a:ext cx="3207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Expected Limit prospects (</a:t>
            </a:r>
            <a:r>
              <a:rPr lang="en-US" dirty="0" err="1" smtClean="0"/>
              <a:t>TeV</a:t>
            </a:r>
            <a:r>
              <a:rPr lang="en-US" dirty="0" smtClean="0"/>
              <a:t>):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 rot="16200000">
            <a:off x="7971034" y="4352289"/>
            <a:ext cx="20849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ATL-PHYS-PUB-2013-007</a:t>
            </a:r>
          </a:p>
        </p:txBody>
      </p:sp>
    </p:spTree>
    <p:extLst>
      <p:ext uri="{BB962C8B-B14F-4D97-AF65-F5344CB8AC3E}">
        <p14:creationId xmlns:p14="http://schemas.microsoft.com/office/powerpoint/2010/main" val="23539023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Backup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Fedorko, CAP, Laurentian University June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48636-2F1D-7C49-B9F9-0AEAE31FEF70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3211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LHC + ATLAS: searching for surprises 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5373834"/>
            <a:ext cx="8229600" cy="981583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In this talk: Searches for (non-SUSY) New Physics</a:t>
            </a:r>
          </a:p>
          <a:p>
            <a:r>
              <a:rPr lang="en-US" dirty="0" smtClean="0"/>
              <a:t>Simple final states to more complex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242" y="1252121"/>
            <a:ext cx="7971095" cy="4121713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Fedorko, CAP, Laurentian University June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48636-2F1D-7C49-B9F9-0AEAE31FEF7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8362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DM limits nucleon scattering interpretation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Fedorko, CAP, Laurentian University June 2014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48636-2F1D-7C49-B9F9-0AEAE31FEF70}" type="slidenum">
              <a:rPr lang="en-US" smtClean="0"/>
              <a:t>30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66372" y="1757854"/>
            <a:ext cx="2362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W/Z-&gt; large jet + </a:t>
            </a:r>
            <a:r>
              <a:rPr lang="en-US" dirty="0" err="1" smtClean="0"/>
              <a:t>E</a:t>
            </a:r>
            <a:r>
              <a:rPr lang="en-US" baseline="-25000" dirty="0" err="1" smtClean="0"/>
              <a:t>T</a:t>
            </a:r>
            <a:r>
              <a:rPr lang="en-US" baseline="30000" dirty="0" err="1" smtClean="0"/>
              <a:t>miss</a:t>
            </a:r>
            <a:r>
              <a:rPr lang="en-US" dirty="0" smtClean="0"/>
              <a:t>: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6" y="2211720"/>
            <a:ext cx="3488411" cy="230260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655031" y="1751718"/>
            <a:ext cx="14248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Z-&gt; </a:t>
            </a:r>
            <a:r>
              <a:rPr lang="en-US" dirty="0" err="1" smtClean="0"/>
              <a:t>ll</a:t>
            </a:r>
            <a:r>
              <a:rPr lang="en-US" dirty="0" smtClean="0"/>
              <a:t> + </a:t>
            </a:r>
            <a:r>
              <a:rPr lang="en-US" dirty="0" err="1" smtClean="0"/>
              <a:t>E</a:t>
            </a:r>
            <a:r>
              <a:rPr lang="en-US" baseline="-25000" dirty="0" err="1" smtClean="0"/>
              <a:t>T</a:t>
            </a:r>
            <a:r>
              <a:rPr lang="en-US" baseline="30000" dirty="0" err="1" smtClean="0"/>
              <a:t>miss</a:t>
            </a:r>
            <a:r>
              <a:rPr lang="en-US" dirty="0" smtClean="0"/>
              <a:t>: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9677" y="2211720"/>
            <a:ext cx="2873037" cy="206175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0962" y="2211720"/>
            <a:ext cx="2873037" cy="206175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42617" y="4521065"/>
            <a:ext cx="16481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PRL 112, 041802 (2014)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838203" y="4521065"/>
            <a:ext cx="120902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/>
              <a:t>arXiv:1404.0051</a:t>
            </a:r>
          </a:p>
        </p:txBody>
      </p:sp>
    </p:spTree>
    <p:extLst>
      <p:ext uri="{BB962C8B-B14F-4D97-AF65-F5344CB8AC3E}">
        <p14:creationId xmlns:p14="http://schemas.microsoft.com/office/powerpoint/2010/main" val="11981101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DM limits from </a:t>
            </a:r>
            <a:r>
              <a:rPr lang="en-US" dirty="0" err="1" smtClean="0"/>
              <a:t>l+E</a:t>
            </a:r>
            <a:r>
              <a:rPr lang="en-US" baseline="-25000" dirty="0" err="1" smtClean="0"/>
              <a:t>T</a:t>
            </a:r>
            <a:r>
              <a:rPr lang="en-US" baseline="30000" dirty="0" err="1" smtClean="0"/>
              <a:t>miss</a:t>
            </a:r>
            <a:r>
              <a:rPr lang="en-US" baseline="30000" dirty="0" smtClean="0"/>
              <a:t> </a:t>
            </a:r>
            <a:r>
              <a:rPr lang="en-US" dirty="0" smtClean="0"/>
              <a:t>search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Fedorko, CAP, Laurentian University June 2014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48636-2F1D-7C49-B9F9-0AEAE31FEF70}" type="slidenum">
              <a:rPr lang="en-US" smtClean="0"/>
              <a:t>31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2568" y="1147440"/>
            <a:ext cx="5219147" cy="4292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1477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Z’ sensitivity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Fedorko, CAP, Laurentian University June 2014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48636-2F1D-7C49-B9F9-0AEAE31FEF70}" type="slidenum">
              <a:rPr lang="en-US" smtClean="0"/>
              <a:t>32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5883" y="1310194"/>
            <a:ext cx="6263714" cy="424049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897813" y="10651"/>
            <a:ext cx="12461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arXiv:1405.4123</a:t>
            </a:r>
          </a:p>
        </p:txBody>
      </p:sp>
    </p:spTree>
    <p:extLst>
      <p:ext uri="{BB962C8B-B14F-4D97-AF65-F5344CB8AC3E}">
        <p14:creationId xmlns:p14="http://schemas.microsoft.com/office/powerpoint/2010/main" val="222743760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16" y="4440"/>
            <a:ext cx="9139484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Searches in the Higgs Sector:</a:t>
            </a:r>
            <a:br>
              <a:rPr lang="en-US" dirty="0" smtClean="0"/>
            </a:br>
            <a:r>
              <a:rPr lang="en-US" dirty="0" smtClean="0"/>
              <a:t>FCNC: t-&gt;q H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199" y="1325801"/>
            <a:ext cx="8432991" cy="1473062"/>
          </a:xfrm>
        </p:spPr>
        <p:txBody>
          <a:bodyPr>
            <a:noAutofit/>
          </a:bodyPr>
          <a:lstStyle/>
          <a:p>
            <a:r>
              <a:rPr lang="en-US" sz="2000" dirty="0" err="1" smtClean="0"/>
              <a:t>tt</a:t>
            </a:r>
            <a:r>
              <a:rPr lang="en-US" sz="2000" dirty="0" smtClean="0"/>
              <a:t> search with one t decaying to </a:t>
            </a:r>
            <a:r>
              <a:rPr lang="en-US" sz="2000" dirty="0" err="1" smtClean="0"/>
              <a:t>qH</a:t>
            </a:r>
            <a:r>
              <a:rPr lang="en-US" sz="2000" dirty="0" smtClean="0"/>
              <a:t> and H -&gt; </a:t>
            </a:r>
            <a:r>
              <a:rPr lang="en-US" sz="2000" dirty="0" err="1" smtClean="0"/>
              <a:t>γγ</a:t>
            </a:r>
            <a:endParaRPr lang="en-US" sz="2000" dirty="0" smtClean="0"/>
          </a:p>
          <a:p>
            <a:r>
              <a:rPr lang="en-US" sz="2000" dirty="0" smtClean="0"/>
              <a:t>Two isolated photons</a:t>
            </a:r>
          </a:p>
          <a:p>
            <a:r>
              <a:rPr lang="en-US" sz="2000" dirty="0" err="1" smtClean="0"/>
              <a:t>tt</a:t>
            </a:r>
            <a:r>
              <a:rPr lang="en-US" sz="2000" dirty="0" smtClean="0"/>
              <a:t> selection (</a:t>
            </a:r>
            <a:r>
              <a:rPr lang="en-US" sz="2000" dirty="0" err="1" smtClean="0"/>
              <a:t>hadronic</a:t>
            </a:r>
            <a:r>
              <a:rPr lang="en-US" sz="2000" dirty="0" smtClean="0"/>
              <a:t> in 7 </a:t>
            </a:r>
            <a:r>
              <a:rPr lang="en-US" sz="2000" dirty="0" err="1" smtClean="0"/>
              <a:t>TeV</a:t>
            </a:r>
            <a:r>
              <a:rPr lang="en-US" sz="2000" dirty="0" smtClean="0"/>
              <a:t> data, </a:t>
            </a:r>
            <a:r>
              <a:rPr lang="en-US" sz="2000" dirty="0" err="1" smtClean="0"/>
              <a:t>leptonic</a:t>
            </a:r>
            <a:r>
              <a:rPr lang="en-US" sz="2000" dirty="0" smtClean="0"/>
              <a:t> and </a:t>
            </a:r>
            <a:r>
              <a:rPr lang="en-US" sz="2000" dirty="0" err="1" smtClean="0"/>
              <a:t>hadronic</a:t>
            </a:r>
            <a:r>
              <a:rPr lang="en-US" sz="2000" dirty="0" smtClean="0"/>
              <a:t> in 8 </a:t>
            </a:r>
            <a:r>
              <a:rPr lang="en-US" sz="2000" dirty="0" err="1" smtClean="0"/>
              <a:t>TeV</a:t>
            </a:r>
            <a:r>
              <a:rPr lang="en-US" sz="2000" dirty="0" smtClean="0"/>
              <a:t> data)</a:t>
            </a:r>
            <a:endParaRPr lang="en-US" sz="20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Fedorko, CAP, Laurentian University June 2014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48636-2F1D-7C49-B9F9-0AEAE31FEF70}" type="slidenum">
              <a:rPr lang="en-US" smtClean="0"/>
              <a:t>33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833003" y="4440"/>
            <a:ext cx="121626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US" sz="1100" dirty="0"/>
              <a:t>JHEP06(2014)008</a:t>
            </a:r>
          </a:p>
        </p:txBody>
      </p:sp>
      <p:sp>
        <p:nvSpPr>
          <p:cNvPr id="7" name="Content Placeholder 5"/>
          <p:cNvSpPr txBox="1">
            <a:spLocks/>
          </p:cNvSpPr>
          <p:nvPr/>
        </p:nvSpPr>
        <p:spPr>
          <a:xfrm>
            <a:off x="457199" y="5072450"/>
            <a:ext cx="8432991" cy="11054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342900" indent="-3429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Limits: B(t-&gt;</a:t>
            </a:r>
            <a:r>
              <a:rPr lang="en-US" sz="2000" dirty="0" err="1" smtClean="0"/>
              <a:t>qH</a:t>
            </a:r>
            <a:r>
              <a:rPr lang="en-US" sz="2000" dirty="0" smtClean="0"/>
              <a:t>)&lt;0.79%, Yukawa coupling to c u &lt; 0.17</a:t>
            </a:r>
            <a:endParaRPr lang="en-US" sz="2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2676" y="3057581"/>
            <a:ext cx="3425937" cy="231933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1889" y="3057581"/>
            <a:ext cx="3425937" cy="2319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55360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16" y="4440"/>
            <a:ext cx="9139484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New physics interpretations of     Higgs properties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199" y="1631560"/>
            <a:ext cx="3838941" cy="1473062"/>
          </a:xfrm>
        </p:spPr>
        <p:txBody>
          <a:bodyPr>
            <a:noAutofit/>
          </a:bodyPr>
          <a:lstStyle/>
          <a:p>
            <a:r>
              <a:rPr lang="en-US" sz="2000" dirty="0" smtClean="0"/>
              <a:t>Use measured properties:</a:t>
            </a:r>
          </a:p>
          <a:p>
            <a:pPr lvl="1"/>
            <a:r>
              <a:rPr lang="en-US" sz="1600" dirty="0" smtClean="0"/>
              <a:t>Production and decay rates: h-&gt;</a:t>
            </a:r>
            <a:r>
              <a:rPr lang="en-US" sz="1600" dirty="0" err="1" smtClean="0"/>
              <a:t>γγ</a:t>
            </a:r>
            <a:r>
              <a:rPr lang="en-US" sz="1600" dirty="0" smtClean="0"/>
              <a:t>, h-&gt;ZZ-&gt;4, h-&gt;WW-&gt;</a:t>
            </a:r>
            <a:r>
              <a:rPr lang="en-US" sz="1600" dirty="0" err="1" smtClean="0"/>
              <a:t>lνlν</a:t>
            </a:r>
            <a:r>
              <a:rPr lang="en-US" sz="1600" dirty="0" smtClean="0"/>
              <a:t>, h-&gt;bb,    h-&gt;</a:t>
            </a:r>
            <a:r>
              <a:rPr lang="en-US" sz="1600" dirty="0" err="1" smtClean="0"/>
              <a:t>ττ</a:t>
            </a:r>
            <a:endParaRPr lang="en-US" sz="1600" dirty="0"/>
          </a:p>
          <a:p>
            <a:pPr lvl="1"/>
            <a:r>
              <a:rPr lang="en-US" sz="1600" dirty="0" smtClean="0"/>
              <a:t>Mass: h-&gt;ZZ-&gt;4l</a:t>
            </a:r>
            <a:r>
              <a:rPr lang="en-US" sz="1600" dirty="0" smtClean="0"/>
              <a:t>, </a:t>
            </a:r>
            <a:r>
              <a:rPr lang="en-US" sz="1600" dirty="0"/>
              <a:t>h-&gt;</a:t>
            </a:r>
            <a:r>
              <a:rPr lang="en-US" sz="1600" dirty="0" err="1" smtClean="0"/>
              <a:t>γγ</a:t>
            </a:r>
            <a:endParaRPr lang="en-US" sz="1600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Fedorko, CAP, Laurentian University June 2014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48636-2F1D-7C49-B9F9-0AEAE31FEF70}" type="slidenum">
              <a:rPr lang="en-US" smtClean="0"/>
              <a:t>34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657056" y="4440"/>
            <a:ext cx="156817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US" sz="1100" dirty="0" smtClean="0"/>
              <a:t>ATLAS-CONF-2014-010</a:t>
            </a:r>
            <a:endParaRPr lang="en-US" sz="1100" dirty="0"/>
          </a:p>
        </p:txBody>
      </p:sp>
      <p:sp>
        <p:nvSpPr>
          <p:cNvPr id="7" name="Content Placeholder 5"/>
          <p:cNvSpPr txBox="1">
            <a:spLocks/>
          </p:cNvSpPr>
          <p:nvPr/>
        </p:nvSpPr>
        <p:spPr>
          <a:xfrm>
            <a:off x="4630940" y="3057580"/>
            <a:ext cx="4468614" cy="51743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342900" indent="-3429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 smtClean="0"/>
              <a:t>combines</a:t>
            </a:r>
            <a:r>
              <a:rPr lang="en-US" sz="2000" dirty="0" smtClean="0"/>
              <a:t> </a:t>
            </a:r>
            <a:r>
              <a:rPr lang="en-US" sz="2000" dirty="0" err="1" smtClean="0"/>
              <a:t>Zh</a:t>
            </a:r>
            <a:r>
              <a:rPr lang="en-US" sz="2000" dirty="0" smtClean="0"/>
              <a:t>-&gt;</a:t>
            </a:r>
            <a:r>
              <a:rPr lang="en-US" sz="2000" dirty="0" err="1" smtClean="0"/>
              <a:t>ll+E</a:t>
            </a:r>
            <a:r>
              <a:rPr lang="en-US" sz="2000" baseline="-25000" dirty="0" err="1" smtClean="0"/>
              <a:t>T</a:t>
            </a:r>
            <a:r>
              <a:rPr lang="en-US" sz="2000" baseline="30000" dirty="0" err="1" smtClean="0"/>
              <a:t>miss</a:t>
            </a:r>
            <a:r>
              <a:rPr lang="en-US" sz="2000" dirty="0" smtClean="0"/>
              <a:t> data:</a:t>
            </a:r>
            <a:endParaRPr lang="en-US" sz="2000" dirty="0"/>
          </a:p>
        </p:txBody>
      </p:sp>
      <p:sp>
        <p:nvSpPr>
          <p:cNvPr id="11" name="Content Placeholder 5"/>
          <p:cNvSpPr txBox="1">
            <a:spLocks/>
          </p:cNvSpPr>
          <p:nvPr/>
        </p:nvSpPr>
        <p:spPr>
          <a:xfrm>
            <a:off x="4864356" y="895029"/>
            <a:ext cx="3838941" cy="14730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342900" indent="-3429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Constraints on:</a:t>
            </a:r>
            <a:endParaRPr lang="en-US" sz="1600" dirty="0" smtClean="0"/>
          </a:p>
          <a:p>
            <a:pPr lvl="1"/>
            <a:r>
              <a:rPr lang="en-US" sz="1600" dirty="0" smtClean="0"/>
              <a:t>Additional EW </a:t>
            </a:r>
            <a:r>
              <a:rPr lang="en-US" sz="1600" dirty="0" err="1" smtClean="0"/>
              <a:t>sinler</a:t>
            </a:r>
            <a:endParaRPr lang="en-US" sz="1600" dirty="0" smtClean="0"/>
          </a:p>
          <a:p>
            <a:pPr lvl="1"/>
            <a:r>
              <a:rPr lang="en-US" sz="1600" dirty="0" smtClean="0"/>
              <a:t>2HDM</a:t>
            </a:r>
          </a:p>
          <a:p>
            <a:pPr lvl="1"/>
            <a:r>
              <a:rPr lang="en-US" sz="1600" dirty="0" smtClean="0"/>
              <a:t>Simplified MSSM</a:t>
            </a:r>
          </a:p>
          <a:p>
            <a:pPr lvl="1"/>
            <a:r>
              <a:rPr lang="en-US" sz="1600" dirty="0" smtClean="0"/>
              <a:t>Higgs portal</a:t>
            </a:r>
            <a:endParaRPr lang="en-US" sz="1600" dirty="0" smtClean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2249" y="3802486"/>
            <a:ext cx="1957996" cy="255386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2685" y="3653418"/>
            <a:ext cx="2920440" cy="2801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203909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QBH and MWT limits in </a:t>
            </a:r>
            <a:r>
              <a:rPr lang="en-US" dirty="0" err="1" smtClean="0"/>
              <a:t>dilepton</a:t>
            </a:r>
            <a:r>
              <a:rPr lang="en-US" dirty="0" smtClean="0"/>
              <a:t> search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Fedorko, CAP, Laurentian University June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48636-2F1D-7C49-B9F9-0AEAE31FEF70}" type="slidenum">
              <a:rPr lang="en-US" smtClean="0"/>
              <a:t>35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055" y="2115631"/>
            <a:ext cx="4004205" cy="286993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6739" y="2115631"/>
            <a:ext cx="3732921" cy="286993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897813" y="10651"/>
            <a:ext cx="12461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arXiv:1405.4123</a:t>
            </a:r>
          </a:p>
        </p:txBody>
      </p:sp>
    </p:spTree>
    <p:extLst>
      <p:ext uri="{BB962C8B-B14F-4D97-AF65-F5344CB8AC3E}">
        <p14:creationId xmlns:p14="http://schemas.microsoft.com/office/powerpoint/2010/main" val="32486419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6627494" cy="1215086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Dilepton</a:t>
            </a:r>
            <a:r>
              <a:rPr lang="en-US" dirty="0" smtClean="0"/>
              <a:t> Resonance Search</a:t>
            </a:r>
            <a:endParaRPr lang="en-US" dirty="0"/>
          </a:p>
        </p:txBody>
      </p:sp>
      <p:sp>
        <p:nvSpPr>
          <p:cNvPr id="23" name="Content Placeholder 22"/>
          <p:cNvSpPr>
            <a:spLocks noGrp="1"/>
          </p:cNvSpPr>
          <p:nvPr>
            <p:ph idx="1"/>
          </p:nvPr>
        </p:nvSpPr>
        <p:spPr>
          <a:xfrm>
            <a:off x="355284" y="1358318"/>
            <a:ext cx="8229600" cy="2120990"/>
          </a:xfrm>
        </p:spPr>
        <p:txBody>
          <a:bodyPr>
            <a:noAutofit/>
          </a:bodyPr>
          <a:lstStyle/>
          <a:p>
            <a:pPr marL="360363" indent="-360363"/>
            <a:r>
              <a:rPr lang="en-US" sz="1800" dirty="0" smtClean="0"/>
              <a:t>Di-electrons channel</a:t>
            </a:r>
          </a:p>
          <a:p>
            <a:pPr marL="760413" lvl="1" indent="-360363"/>
            <a:r>
              <a:rPr lang="en-US" sz="1600" dirty="0"/>
              <a:t>Leading E</a:t>
            </a:r>
            <a:r>
              <a:rPr lang="en-US" sz="1600" baseline="-25000" dirty="0"/>
              <a:t>T</a:t>
            </a:r>
            <a:r>
              <a:rPr lang="en-US" sz="1600" dirty="0"/>
              <a:t> &gt; 40 </a:t>
            </a:r>
            <a:r>
              <a:rPr lang="en-US" sz="1600" dirty="0" err="1"/>
              <a:t>GeV</a:t>
            </a:r>
            <a:r>
              <a:rPr lang="en-US" sz="1600" dirty="0"/>
              <a:t>, </a:t>
            </a:r>
            <a:r>
              <a:rPr lang="en-US" sz="1600" dirty="0" smtClean="0"/>
              <a:t>Sub-leading </a:t>
            </a:r>
            <a:r>
              <a:rPr lang="en-US" sz="1600" dirty="0"/>
              <a:t>E</a:t>
            </a:r>
            <a:r>
              <a:rPr lang="en-US" sz="1600" baseline="-25000" dirty="0"/>
              <a:t>T</a:t>
            </a:r>
            <a:r>
              <a:rPr lang="en-US" sz="1600" dirty="0"/>
              <a:t> &gt; 30 </a:t>
            </a:r>
            <a:r>
              <a:rPr lang="en-US" sz="1600" dirty="0" err="1" smtClean="0"/>
              <a:t>GeV</a:t>
            </a:r>
            <a:r>
              <a:rPr lang="en-US" sz="1600" dirty="0" smtClean="0"/>
              <a:t>, both isolated</a:t>
            </a:r>
            <a:endParaRPr lang="en-US" sz="1600" dirty="0"/>
          </a:p>
          <a:p>
            <a:pPr marL="360363" indent="-360363"/>
            <a:r>
              <a:rPr lang="en-US" sz="1800" dirty="0" smtClean="0"/>
              <a:t>Di</a:t>
            </a:r>
            <a:r>
              <a:rPr lang="en-US" sz="1800" dirty="0" smtClean="0"/>
              <a:t>-</a:t>
            </a:r>
            <a:r>
              <a:rPr lang="en-US" sz="1800" dirty="0" err="1" smtClean="0"/>
              <a:t>muon</a:t>
            </a:r>
            <a:r>
              <a:rPr lang="en-US" sz="1800" dirty="0" smtClean="0"/>
              <a:t> channel</a:t>
            </a:r>
          </a:p>
          <a:p>
            <a:pPr marL="760413" lvl="1" indent="-360363"/>
            <a:r>
              <a:rPr lang="en-US" sz="1600" dirty="0" err="1" smtClean="0"/>
              <a:t>p</a:t>
            </a:r>
            <a:r>
              <a:rPr lang="en-US" sz="1600" baseline="-25000" dirty="0" err="1" smtClean="0"/>
              <a:t>T</a:t>
            </a:r>
            <a:r>
              <a:rPr lang="en-US" sz="1600" dirty="0" smtClean="0"/>
              <a:t> &gt; 25 </a:t>
            </a:r>
            <a:r>
              <a:rPr lang="en-US" sz="1600" dirty="0" err="1" smtClean="0"/>
              <a:t>GeV</a:t>
            </a:r>
            <a:r>
              <a:rPr lang="en-US" sz="1600" dirty="0" smtClean="0"/>
              <a:t>,  isolated</a:t>
            </a:r>
            <a:endParaRPr lang="en-US" sz="1600" dirty="0" smtClean="0"/>
          </a:p>
          <a:p>
            <a:pPr marL="760413" lvl="1" indent="-360363"/>
            <a:r>
              <a:rPr lang="en-US" sz="1600" dirty="0" smtClean="0"/>
              <a:t> H</a:t>
            </a:r>
            <a:r>
              <a:rPr lang="en-US" sz="1600" dirty="0" smtClean="0"/>
              <a:t>igh </a:t>
            </a:r>
            <a:r>
              <a:rPr lang="en-US" sz="1600" dirty="0" err="1" smtClean="0"/>
              <a:t>p</a:t>
            </a:r>
            <a:r>
              <a:rPr lang="en-US" sz="1600" baseline="-25000" dirty="0" err="1" smtClean="0"/>
              <a:t>T</a:t>
            </a:r>
            <a:r>
              <a:rPr lang="en-US" sz="1600" dirty="0" smtClean="0"/>
              <a:t>  quality cuts</a:t>
            </a:r>
          </a:p>
          <a:p>
            <a:pPr marL="760413" lvl="1" indent="-360363"/>
            <a:r>
              <a:rPr lang="en-US" sz="1600" dirty="0" smtClean="0"/>
              <a:t>Opposite </a:t>
            </a:r>
            <a:r>
              <a:rPr lang="en-US" sz="1600" dirty="0" smtClean="0"/>
              <a:t>sign</a:t>
            </a:r>
          </a:p>
          <a:p>
            <a:pPr lvl="1"/>
            <a:endParaRPr lang="en-US" sz="1050" dirty="0" smtClean="0"/>
          </a:p>
          <a:p>
            <a:pPr marL="457200" lvl="1" indent="0">
              <a:buNone/>
            </a:pPr>
            <a:r>
              <a:rPr lang="en-US" sz="1050" dirty="0" smtClean="0"/>
              <a:t>
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6556158" y="575075"/>
            <a:ext cx="2713797" cy="1429713"/>
            <a:chOff x="5734807" y="984283"/>
            <a:chExt cx="3740302" cy="1970508"/>
          </a:xfrm>
        </p:grpSpPr>
        <p:grpSp>
          <p:nvGrpSpPr>
            <p:cNvPr id="6" name="Group 5"/>
            <p:cNvGrpSpPr>
              <a:grpSpLocks/>
            </p:cNvGrpSpPr>
            <p:nvPr/>
          </p:nvGrpSpPr>
          <p:grpSpPr bwMode="auto">
            <a:xfrm rot="8100000">
              <a:off x="5734807" y="2108188"/>
              <a:ext cx="1243051" cy="422966"/>
              <a:chOff x="1392" y="1488"/>
              <a:chExt cx="1584" cy="0"/>
            </a:xfrm>
          </p:grpSpPr>
          <p:sp>
            <p:nvSpPr>
              <p:cNvPr id="15" name="Line 3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86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6" name="Line 4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158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4" name="Group 3"/>
            <p:cNvGrpSpPr/>
            <p:nvPr/>
          </p:nvGrpSpPr>
          <p:grpSpPr>
            <a:xfrm>
              <a:off x="6307027" y="984283"/>
              <a:ext cx="199766" cy="1243051"/>
              <a:chOff x="3172285" y="3317669"/>
              <a:chExt cx="199766" cy="1243051"/>
            </a:xfrm>
          </p:grpSpPr>
          <p:sp>
            <p:nvSpPr>
              <p:cNvPr id="17" name="Line 3"/>
              <p:cNvSpPr>
                <a:spLocks noChangeShapeType="1"/>
              </p:cNvSpPr>
              <p:nvPr/>
            </p:nvSpPr>
            <p:spPr bwMode="auto">
              <a:xfrm rot="2700000">
                <a:off x="2833271" y="3739429"/>
                <a:ext cx="67802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" name="Line 4"/>
              <p:cNvSpPr>
                <a:spLocks noChangeShapeType="1"/>
              </p:cNvSpPr>
              <p:nvPr/>
            </p:nvSpPr>
            <p:spPr bwMode="auto">
              <a:xfrm rot="2700000">
                <a:off x="2750525" y="3939195"/>
                <a:ext cx="1243051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9" name="Group 5"/>
            <p:cNvGrpSpPr>
              <a:grpSpLocks/>
            </p:cNvGrpSpPr>
            <p:nvPr/>
          </p:nvGrpSpPr>
          <p:grpSpPr bwMode="auto">
            <a:xfrm rot="13500000">
              <a:off x="8226836" y="2121783"/>
              <a:ext cx="1243051" cy="422965"/>
              <a:chOff x="1392" y="1488"/>
              <a:chExt cx="1584" cy="0"/>
            </a:xfrm>
          </p:grpSpPr>
          <p:sp>
            <p:nvSpPr>
              <p:cNvPr id="13" name="Line 3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86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4" name="Line 4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158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0" name="Group 5"/>
            <p:cNvGrpSpPr>
              <a:grpSpLocks/>
            </p:cNvGrpSpPr>
            <p:nvPr/>
          </p:nvGrpSpPr>
          <p:grpSpPr bwMode="auto">
            <a:xfrm rot="18900000">
              <a:off x="8232059" y="1561636"/>
              <a:ext cx="1243050" cy="422966"/>
              <a:chOff x="1392" y="1488"/>
              <a:chExt cx="1584" cy="0"/>
            </a:xfrm>
          </p:grpSpPr>
          <p:sp>
            <p:nvSpPr>
              <p:cNvPr id="11" name="Line 3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86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" name="Line 4"/>
              <p:cNvSpPr>
                <a:spLocks noChangeShapeType="1"/>
              </p:cNvSpPr>
              <p:nvPr/>
            </p:nvSpPr>
            <p:spPr bwMode="auto">
              <a:xfrm>
                <a:off x="1392" y="1488"/>
                <a:ext cx="158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  <p:sp>
        <p:nvSpPr>
          <p:cNvPr id="20" name="Rectangle 19"/>
          <p:cNvSpPr/>
          <p:nvPr/>
        </p:nvSpPr>
        <p:spPr>
          <a:xfrm>
            <a:off x="6930001" y="271172"/>
            <a:ext cx="45316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q</a:t>
            </a:r>
            <a:endParaRPr lang="en-US" sz="4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6739615" y="1302477"/>
            <a:ext cx="846836" cy="945026"/>
            <a:chOff x="6379628" y="2539401"/>
            <a:chExt cx="846836" cy="945026"/>
          </a:xfrm>
        </p:grpSpPr>
        <p:sp>
          <p:nvSpPr>
            <p:cNvPr id="21" name="Rectangle 20"/>
            <p:cNvSpPr/>
            <p:nvPr/>
          </p:nvSpPr>
          <p:spPr>
            <a:xfrm>
              <a:off x="6379628" y="2776541"/>
              <a:ext cx="846836" cy="707886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4000" b="0" cap="none" spc="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q </a:t>
              </a:r>
              <a:endParaRPr lang="en-US" sz="40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628759" y="2539401"/>
              <a:ext cx="389850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_</a:t>
              </a:r>
              <a:endParaRPr lang="en-US" sz="3200" dirty="0"/>
            </a:p>
          </p:txBody>
        </p:sp>
      </p:grpSp>
      <p:sp>
        <p:nvSpPr>
          <p:cNvPr id="30" name="Rectangle 29"/>
          <p:cNvSpPr/>
          <p:nvPr/>
        </p:nvSpPr>
        <p:spPr>
          <a:xfrm>
            <a:off x="8445147" y="376546"/>
            <a:ext cx="41735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</a:t>
            </a:r>
            <a:r>
              <a:rPr lang="en-US" sz="4000" baseline="30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</a:t>
            </a:r>
            <a:endParaRPr lang="en-US" sz="4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8416997" y="1649238"/>
            <a:ext cx="47896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</a:t>
            </a:r>
            <a:r>
              <a:rPr lang="en-US" sz="4000" baseline="30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+</a:t>
            </a:r>
            <a:endParaRPr lang="en-US" sz="4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897813" y="10651"/>
            <a:ext cx="12461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arXiv:1405.4123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027" y="3618100"/>
            <a:ext cx="4211115" cy="279842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6866" y="3605145"/>
            <a:ext cx="4211115" cy="2838517"/>
          </a:xfrm>
          <a:prstGeom prst="rect">
            <a:avLst/>
          </a:prstGeom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Fedorko, CAP, Laurentian University June 2014</a:t>
            </a:r>
            <a:endParaRPr lang="en-US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48636-2F1D-7C49-B9F9-0AEAE31FEF70}" type="slidenum">
              <a:rPr lang="en-US" smtClean="0"/>
              <a:t>4</a:t>
            </a:fld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7619766" y="594591"/>
            <a:ext cx="59743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Z’</a:t>
            </a:r>
            <a:endParaRPr lang="en-US" sz="4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2" name="Freeform 86"/>
          <p:cNvSpPr>
            <a:spLocks/>
          </p:cNvSpPr>
          <p:nvPr/>
        </p:nvSpPr>
        <p:spPr bwMode="auto">
          <a:xfrm rot="10800000" flipH="1" flipV="1">
            <a:off x="7410881" y="1238216"/>
            <a:ext cx="993204" cy="119574"/>
          </a:xfrm>
          <a:custGeom>
            <a:avLst/>
            <a:gdLst>
              <a:gd name="T0" fmla="*/ 0 w 2304"/>
              <a:gd name="T1" fmla="*/ 192 h 192"/>
              <a:gd name="T2" fmla="*/ 192 w 2304"/>
              <a:gd name="T3" fmla="*/ 0 h 192"/>
              <a:gd name="T4" fmla="*/ 384 w 2304"/>
              <a:gd name="T5" fmla="*/ 192 h 192"/>
              <a:gd name="T6" fmla="*/ 576 w 2304"/>
              <a:gd name="T7" fmla="*/ 0 h 192"/>
              <a:gd name="T8" fmla="*/ 768 w 2304"/>
              <a:gd name="T9" fmla="*/ 192 h 192"/>
              <a:gd name="T10" fmla="*/ 960 w 2304"/>
              <a:gd name="T11" fmla="*/ 0 h 192"/>
              <a:gd name="T12" fmla="*/ 1152 w 2304"/>
              <a:gd name="T13" fmla="*/ 192 h 192"/>
              <a:gd name="T14" fmla="*/ 1344 w 2304"/>
              <a:gd name="T15" fmla="*/ 0 h 192"/>
              <a:gd name="T16" fmla="*/ 1536 w 2304"/>
              <a:gd name="T17" fmla="*/ 192 h 192"/>
              <a:gd name="T18" fmla="*/ 1728 w 2304"/>
              <a:gd name="T19" fmla="*/ 0 h 192"/>
              <a:gd name="T20" fmla="*/ 1920 w 2304"/>
              <a:gd name="T21" fmla="*/ 192 h 192"/>
              <a:gd name="T22" fmla="*/ 2112 w 2304"/>
              <a:gd name="T23" fmla="*/ 0 h 192"/>
              <a:gd name="T24" fmla="*/ 2304 w 2304"/>
              <a:gd name="T25" fmla="*/ 192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sz="1200"/>
          </a:p>
        </p:txBody>
      </p:sp>
    </p:spTree>
    <p:extLst>
      <p:ext uri="{BB962C8B-B14F-4D97-AF65-F5344CB8AC3E}">
        <p14:creationId xmlns:p14="http://schemas.microsoft.com/office/powerpoint/2010/main" val="40951493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Fedorko, CAP, Laurentian University June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48636-2F1D-7C49-B9F9-0AEAE31FEF70}" type="slidenum">
              <a:rPr lang="en-US" smtClean="0"/>
              <a:t>5</a:t>
            </a:fld>
            <a:endParaRPr lang="en-US"/>
          </a:p>
        </p:txBody>
      </p:sp>
      <p:pic>
        <p:nvPicPr>
          <p:cNvPr id="2" name="Picture 1" descr="mumuevent_figaux_41_nob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40508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err="1" smtClean="0"/>
              <a:t>Dilepton</a:t>
            </a:r>
            <a:r>
              <a:rPr lang="en-US" dirty="0" smtClean="0"/>
              <a:t> Resonance Search: interpretation </a:t>
            </a:r>
            <a:endParaRPr lang="en-US" dirty="0"/>
          </a:p>
        </p:txBody>
      </p:sp>
      <p:sp>
        <p:nvSpPr>
          <p:cNvPr id="32" name="Content Placeholder 31"/>
          <p:cNvSpPr>
            <a:spLocks noGrp="1"/>
          </p:cNvSpPr>
          <p:nvPr>
            <p:ph idx="1"/>
          </p:nvPr>
        </p:nvSpPr>
        <p:spPr>
          <a:xfrm>
            <a:off x="457200" y="5152749"/>
            <a:ext cx="8229600" cy="1274161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Also interpretations in QBH, MWT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Fedorko, CAP, Laurentian University June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48636-2F1D-7C49-B9F9-0AEAE31FEF70}" type="slidenum">
              <a:rPr lang="en-US" smtClean="0"/>
              <a:t>6</a:t>
            </a:fld>
            <a:endParaRPr lang="en-US"/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916" y="1565958"/>
            <a:ext cx="2925198" cy="2059384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4200" y="1565958"/>
            <a:ext cx="2883692" cy="2059384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8372" y="1565958"/>
            <a:ext cx="2885795" cy="2059384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1599122"/>
              </p:ext>
            </p:extLst>
          </p:nvPr>
        </p:nvGraphicFramePr>
        <p:xfrm>
          <a:off x="1241771" y="3748986"/>
          <a:ext cx="6676299" cy="1854200"/>
        </p:xfrm>
        <a:graphic>
          <a:graphicData uri="http://schemas.openxmlformats.org/drawingml/2006/table">
            <a:tbl>
              <a:tblPr firstRow="1" bandRow="1">
                <a:tableStyleId>{1E171933-4619-4E11-9A3F-F7608DF75F80}</a:tableStyleId>
              </a:tblPr>
              <a:tblGrid>
                <a:gridCol w="1212047"/>
                <a:gridCol w="2422460"/>
                <a:gridCol w="304179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Model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Expected Limit [</a:t>
                      </a:r>
                      <a:r>
                        <a:rPr lang="en-US" dirty="0" err="1" smtClean="0"/>
                        <a:t>TeV</a:t>
                      </a:r>
                      <a:r>
                        <a:rPr lang="en-US" dirty="0" smtClean="0"/>
                        <a:t>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Observed Limit [</a:t>
                      </a:r>
                      <a:r>
                        <a:rPr lang="en-US" dirty="0" err="1" smtClean="0"/>
                        <a:t>TeV</a:t>
                      </a:r>
                      <a:r>
                        <a:rPr lang="en-US" dirty="0" smtClean="0"/>
                        <a:t>]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Z’</a:t>
                      </a:r>
                      <a:r>
                        <a:rPr lang="en-US" baseline="-25000" dirty="0" smtClean="0"/>
                        <a:t>SSM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2.87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2.90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Z’</a:t>
                      </a:r>
                      <a:r>
                        <a:rPr lang="en-US" baseline="-25000" dirty="0" err="1" smtClean="0"/>
                        <a:t>χ</a:t>
                      </a:r>
                      <a:endParaRPr 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2.62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Z’</a:t>
                      </a:r>
                      <a:r>
                        <a:rPr lang="en-US" baseline="-25000" dirty="0" err="1" smtClean="0"/>
                        <a:t>ψ</a:t>
                      </a:r>
                      <a:endParaRPr 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2.46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2.51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Z</a:t>
                      </a:r>
                      <a:r>
                        <a:rPr lang="en-US" baseline="30000" dirty="0" smtClean="0"/>
                        <a:t>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2.82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2.85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02910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Di-lepton Contact interaction 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19275"/>
            <a:ext cx="8229600" cy="1126503"/>
          </a:xfrm>
        </p:spPr>
        <p:txBody>
          <a:bodyPr>
            <a:noAutofit/>
          </a:bodyPr>
          <a:lstStyle/>
          <a:p>
            <a:r>
              <a:rPr lang="en-US" sz="2000" dirty="0" smtClean="0"/>
              <a:t>Re-interpretation in terms of ‘Fermi’ interaction</a:t>
            </a:r>
          </a:p>
          <a:p>
            <a:r>
              <a:rPr lang="en-US" sz="2000" dirty="0" smtClean="0"/>
              <a:t>Opposite sign requirement for </a:t>
            </a:r>
            <a:r>
              <a:rPr lang="en-US" sz="2000" dirty="0" err="1" smtClean="0"/>
              <a:t>e</a:t>
            </a:r>
            <a:r>
              <a:rPr lang="en-US" sz="2000" baseline="30000" dirty="0" err="1" smtClean="0"/>
              <a:t>+</a:t>
            </a:r>
            <a:r>
              <a:rPr lang="en-US" sz="2000" dirty="0" err="1" smtClean="0"/>
              <a:t>e</a:t>
            </a:r>
            <a:r>
              <a:rPr lang="en-US" sz="2000" baseline="30000" dirty="0" smtClean="0"/>
              <a:t>-</a:t>
            </a:r>
          </a:p>
          <a:p>
            <a:r>
              <a:rPr lang="en-US" sz="2000" dirty="0" err="1" smtClean="0"/>
              <a:t>cosθ</a:t>
            </a:r>
            <a:r>
              <a:rPr lang="en-US" sz="2000" dirty="0" smtClean="0"/>
              <a:t>* utilized to improve sensitivity</a:t>
            </a:r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Fedorko, CAP, Laurentian University June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48636-2F1D-7C49-B9F9-0AEAE31FEF70}" type="slidenum">
              <a:rPr lang="en-US" smtClean="0"/>
              <a:t>7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7118388" y="180897"/>
            <a:ext cx="47160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q</a:t>
            </a:r>
            <a:endParaRPr lang="en-US" sz="4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pSp>
        <p:nvGrpSpPr>
          <p:cNvPr id="7" name="Group 6"/>
          <p:cNvGrpSpPr>
            <a:grpSpLocks/>
          </p:cNvGrpSpPr>
          <p:nvPr/>
        </p:nvGrpSpPr>
        <p:grpSpPr bwMode="auto">
          <a:xfrm rot="8100000">
            <a:off x="7048772" y="961003"/>
            <a:ext cx="901903" cy="306885"/>
            <a:chOff x="1392" y="1488"/>
            <a:chExt cx="1584" cy="0"/>
          </a:xfrm>
        </p:grpSpPr>
        <p:sp>
          <p:nvSpPr>
            <p:cNvPr id="8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9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7463949" y="145547"/>
            <a:ext cx="144941" cy="901903"/>
            <a:chOff x="3172285" y="3317669"/>
            <a:chExt cx="199766" cy="1243051"/>
          </a:xfrm>
        </p:grpSpPr>
        <p:sp>
          <p:nvSpPr>
            <p:cNvPr id="11" name="Line 3"/>
            <p:cNvSpPr>
              <a:spLocks noChangeShapeType="1"/>
            </p:cNvSpPr>
            <p:nvPr/>
          </p:nvSpPr>
          <p:spPr bwMode="auto">
            <a:xfrm rot="2700000">
              <a:off x="2833271" y="3739429"/>
              <a:ext cx="67802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" name="Line 4"/>
            <p:cNvSpPr>
              <a:spLocks noChangeShapeType="1"/>
            </p:cNvSpPr>
            <p:nvPr/>
          </p:nvSpPr>
          <p:spPr bwMode="auto">
            <a:xfrm rot="2700000">
              <a:off x="2750525" y="3939195"/>
              <a:ext cx="124305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3" name="Group 5"/>
          <p:cNvGrpSpPr>
            <a:grpSpLocks/>
          </p:cNvGrpSpPr>
          <p:nvPr/>
        </p:nvGrpSpPr>
        <p:grpSpPr bwMode="auto">
          <a:xfrm rot="13500000">
            <a:off x="7962953" y="970866"/>
            <a:ext cx="901903" cy="306885"/>
            <a:chOff x="1392" y="1488"/>
            <a:chExt cx="1584" cy="0"/>
          </a:xfrm>
        </p:grpSpPr>
        <p:sp>
          <p:nvSpPr>
            <p:cNvPr id="14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5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6" name="Group 5"/>
          <p:cNvGrpSpPr>
            <a:grpSpLocks/>
          </p:cNvGrpSpPr>
          <p:nvPr/>
        </p:nvGrpSpPr>
        <p:grpSpPr bwMode="auto">
          <a:xfrm rot="18900000">
            <a:off x="7966742" y="564449"/>
            <a:ext cx="901902" cy="306885"/>
            <a:chOff x="1392" y="1488"/>
            <a:chExt cx="1584" cy="0"/>
          </a:xfrm>
        </p:grpSpPr>
        <p:sp>
          <p:nvSpPr>
            <p:cNvPr id="17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8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6940580" y="446461"/>
            <a:ext cx="846836" cy="945026"/>
            <a:chOff x="6379628" y="2539401"/>
            <a:chExt cx="846836" cy="945026"/>
          </a:xfrm>
        </p:grpSpPr>
        <p:sp>
          <p:nvSpPr>
            <p:cNvPr id="20" name="Rectangle 19"/>
            <p:cNvSpPr/>
            <p:nvPr/>
          </p:nvSpPr>
          <p:spPr>
            <a:xfrm>
              <a:off x="6379628" y="2776541"/>
              <a:ext cx="846836" cy="707886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4000" b="0" cap="none" spc="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q </a:t>
              </a:r>
              <a:endParaRPr lang="en-US" sz="40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622594" y="2539401"/>
              <a:ext cx="389850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_</a:t>
              </a:r>
              <a:endParaRPr lang="en-US" sz="3200" dirty="0"/>
            </a:p>
          </p:txBody>
        </p:sp>
      </p:grpSp>
      <p:sp>
        <p:nvSpPr>
          <p:cNvPr id="22" name="Rectangle 21"/>
          <p:cNvSpPr/>
          <p:nvPr/>
        </p:nvSpPr>
        <p:spPr>
          <a:xfrm>
            <a:off x="8474874" y="222339"/>
            <a:ext cx="41735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</a:t>
            </a:r>
            <a:r>
              <a:rPr lang="en-US" sz="4000" baseline="30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</a:t>
            </a:r>
            <a:endParaRPr lang="en-US" sz="4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8472139" y="783460"/>
            <a:ext cx="47896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</a:t>
            </a:r>
            <a:r>
              <a:rPr lang="en-US" sz="4000" b="0" cap="none" spc="0" baseline="30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+</a:t>
            </a:r>
            <a:endParaRPr lang="en-US" sz="4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6" name="Oval 25"/>
          <p:cNvSpPr/>
          <p:nvPr/>
        </p:nvSpPr>
        <p:spPr>
          <a:xfrm>
            <a:off x="7821890" y="752411"/>
            <a:ext cx="313022" cy="313022"/>
          </a:xfrm>
          <a:prstGeom prst="ellipse">
            <a:avLst/>
          </a:prstGeom>
          <a:pattFill prst="dkDnDiag">
            <a:fgClr>
              <a:prstClr val="black"/>
            </a:fgClr>
            <a:bgClr>
              <a:prstClr val="white"/>
            </a:bgClr>
          </a:pattFill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7666680" y="406576"/>
            <a:ext cx="660795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~1/λ</a:t>
            </a:r>
            <a:r>
              <a:rPr lang="en-US" baseline="30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404" y="2873939"/>
            <a:ext cx="2848503" cy="2350847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0228" y="2873939"/>
            <a:ext cx="2848504" cy="2350847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21983" y="1867872"/>
            <a:ext cx="3031791" cy="2047883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21983" y="3979853"/>
            <a:ext cx="3022016" cy="2041280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7437439" y="10651"/>
            <a:ext cx="17065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/>
              <a:t>ATLAS-CONF-2014-</a:t>
            </a:r>
            <a:r>
              <a:rPr lang="en-US" sz="1100" dirty="0" smtClean="0"/>
              <a:t>030</a:t>
            </a:r>
            <a:endParaRPr lang="en-US" sz="1100" dirty="0"/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457200" y="5326558"/>
            <a:ext cx="5457217" cy="11265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marL="342900" indent="-3429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CI limits set using priors flat in 1/λ</a:t>
            </a:r>
            <a:r>
              <a:rPr lang="en-US" baseline="30000" dirty="0" smtClean="0"/>
              <a:t>2</a:t>
            </a:r>
            <a:r>
              <a:rPr lang="en-US" dirty="0" smtClean="0"/>
              <a:t> and 1/λ</a:t>
            </a:r>
            <a:r>
              <a:rPr lang="en-US" baseline="30000" dirty="0" smtClean="0"/>
              <a:t>4</a:t>
            </a:r>
            <a:endParaRPr lang="en-US" dirty="0"/>
          </a:p>
          <a:p>
            <a:r>
              <a:rPr lang="en-US" dirty="0" smtClean="0"/>
              <a:t>M</a:t>
            </a:r>
            <a:r>
              <a:rPr lang="en-US" baseline="-25000" dirty="0" smtClean="0"/>
              <a:t>S</a:t>
            </a:r>
            <a:r>
              <a:rPr lang="en-US" dirty="0" smtClean="0"/>
              <a:t> limits set using priors flat in 1/M</a:t>
            </a:r>
            <a:r>
              <a:rPr lang="en-US" baseline="-25000" dirty="0" smtClean="0"/>
              <a:t>S</a:t>
            </a:r>
            <a:r>
              <a:rPr lang="en-US" baseline="30000" dirty="0" smtClean="0"/>
              <a:t>4</a:t>
            </a:r>
            <a:r>
              <a:rPr lang="en-US" dirty="0" smtClean="0"/>
              <a:t> and 1/M</a:t>
            </a:r>
            <a:r>
              <a:rPr lang="en-US" baseline="-25000" dirty="0" smtClean="0"/>
              <a:t>S</a:t>
            </a:r>
            <a:r>
              <a:rPr lang="en-US" baseline="30000" dirty="0" smtClean="0"/>
              <a:t>8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49259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16" y="4440"/>
            <a:ext cx="6647347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Search in lepton and </a:t>
            </a:r>
            <a:r>
              <a:rPr lang="en-US" dirty="0" err="1" smtClean="0"/>
              <a:t>E</a:t>
            </a:r>
            <a:r>
              <a:rPr lang="en-US" baseline="-25000" dirty="0" err="1" smtClean="0"/>
              <a:t>T</a:t>
            </a:r>
            <a:r>
              <a:rPr lang="en-US" baseline="30000" dirty="0" err="1" smtClean="0"/>
              <a:t>miss</a:t>
            </a:r>
            <a:r>
              <a:rPr lang="en-US" dirty="0" smtClean="0"/>
              <a:t> final state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Fedorko, CAP, Laurentian University June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48636-2F1D-7C49-B9F9-0AEAE31FEF70}" type="slidenum">
              <a:rPr lang="en-US" smtClean="0"/>
              <a:t>8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48126" y="1695422"/>
            <a:ext cx="8229600" cy="1516679"/>
          </a:xfrm>
        </p:spPr>
        <p:txBody>
          <a:bodyPr>
            <a:noAutofit/>
          </a:bodyPr>
          <a:lstStyle/>
          <a:p>
            <a:r>
              <a:rPr lang="en-US" sz="1600" dirty="0" smtClean="0"/>
              <a:t>Electrons:</a:t>
            </a:r>
          </a:p>
          <a:p>
            <a:pPr lvl="1"/>
            <a:r>
              <a:rPr lang="en-US" sz="1400" dirty="0" smtClean="0"/>
              <a:t>E</a:t>
            </a:r>
            <a:r>
              <a:rPr lang="en-US" sz="1400" baseline="-25000" dirty="0" smtClean="0"/>
              <a:t>T</a:t>
            </a:r>
            <a:r>
              <a:rPr lang="en-US" sz="1400" dirty="0" smtClean="0"/>
              <a:t>, </a:t>
            </a:r>
            <a:r>
              <a:rPr lang="en-US" sz="1400" dirty="0" err="1"/>
              <a:t>E</a:t>
            </a:r>
            <a:r>
              <a:rPr lang="en-US" sz="1400" baseline="-25000" dirty="0" err="1"/>
              <a:t>T</a:t>
            </a:r>
            <a:r>
              <a:rPr lang="en-US" sz="1400" baseline="30000" dirty="0" err="1"/>
              <a:t>miss</a:t>
            </a:r>
            <a:r>
              <a:rPr lang="en-US" sz="1400" dirty="0" smtClean="0"/>
              <a:t>&gt; 125 </a:t>
            </a:r>
            <a:r>
              <a:rPr lang="en-US" sz="1400" dirty="0" err="1" smtClean="0"/>
              <a:t>GeV</a:t>
            </a:r>
            <a:r>
              <a:rPr lang="en-US" sz="1400" dirty="0" smtClean="0"/>
              <a:t>, isolated</a:t>
            </a:r>
          </a:p>
          <a:p>
            <a:r>
              <a:rPr lang="en-US" sz="1600" dirty="0" err="1" smtClean="0"/>
              <a:t>Muons</a:t>
            </a:r>
            <a:r>
              <a:rPr lang="en-US" sz="1600" dirty="0" smtClean="0"/>
              <a:t>:</a:t>
            </a:r>
          </a:p>
          <a:p>
            <a:pPr lvl="1"/>
            <a:r>
              <a:rPr lang="en-US" sz="1400" dirty="0"/>
              <a:t>E</a:t>
            </a:r>
            <a:r>
              <a:rPr lang="en-US" sz="1400" baseline="-25000" dirty="0"/>
              <a:t>T</a:t>
            </a:r>
            <a:r>
              <a:rPr lang="en-US" sz="1400" dirty="0"/>
              <a:t>, </a:t>
            </a:r>
            <a:r>
              <a:rPr lang="en-US" sz="1400" dirty="0" err="1"/>
              <a:t>E</a:t>
            </a:r>
            <a:r>
              <a:rPr lang="en-US" sz="1400" baseline="-25000" dirty="0" err="1"/>
              <a:t>T</a:t>
            </a:r>
            <a:r>
              <a:rPr lang="en-US" sz="1400" baseline="30000" dirty="0" err="1"/>
              <a:t>miss</a:t>
            </a:r>
            <a:r>
              <a:rPr lang="en-US" sz="1400" dirty="0"/>
              <a:t>&gt; 4</a:t>
            </a:r>
            <a:r>
              <a:rPr lang="en-US" sz="1400" dirty="0" smtClean="0"/>
              <a:t>5 </a:t>
            </a:r>
            <a:r>
              <a:rPr lang="en-US" sz="1400" dirty="0" err="1"/>
              <a:t>GeV</a:t>
            </a:r>
            <a:r>
              <a:rPr lang="en-US" sz="1400" dirty="0"/>
              <a:t>, </a:t>
            </a:r>
            <a:r>
              <a:rPr lang="en-US" sz="1400" dirty="0" smtClean="0"/>
              <a:t>isolated </a:t>
            </a:r>
          </a:p>
          <a:p>
            <a:r>
              <a:rPr lang="en-US" sz="1600" dirty="0" smtClean="0"/>
              <a:t>Optimized </a:t>
            </a:r>
            <a:r>
              <a:rPr lang="en-US" sz="1600" dirty="0" err="1" smtClean="0"/>
              <a:t>m</a:t>
            </a:r>
            <a:r>
              <a:rPr lang="en-US" sz="1600" baseline="-25000" dirty="0" err="1" smtClean="0"/>
              <a:t>T</a:t>
            </a:r>
            <a:r>
              <a:rPr lang="en-US" sz="1600" dirty="0" smtClean="0"/>
              <a:t> cut (250-900 </a:t>
            </a:r>
            <a:r>
              <a:rPr lang="en-US" sz="1600" dirty="0" err="1" smtClean="0"/>
              <a:t>GeV</a:t>
            </a:r>
            <a:r>
              <a:rPr lang="en-US" sz="1600" dirty="0" smtClean="0"/>
              <a:t>)</a:t>
            </a:r>
            <a:endParaRPr lang="en-US" sz="1600" dirty="0"/>
          </a:p>
        </p:txBody>
      </p:sp>
      <p:grpSp>
        <p:nvGrpSpPr>
          <p:cNvPr id="11" name="Group 10"/>
          <p:cNvGrpSpPr>
            <a:grpSpLocks/>
          </p:cNvGrpSpPr>
          <p:nvPr/>
        </p:nvGrpSpPr>
        <p:grpSpPr bwMode="auto">
          <a:xfrm rot="8100000">
            <a:off x="6556158" y="1390531"/>
            <a:ext cx="901903" cy="306885"/>
            <a:chOff x="1392" y="1488"/>
            <a:chExt cx="1584" cy="0"/>
          </a:xfrm>
        </p:grpSpPr>
        <p:sp>
          <p:nvSpPr>
            <p:cNvPr id="22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3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971335" y="575075"/>
            <a:ext cx="144941" cy="901903"/>
            <a:chOff x="3172285" y="3317669"/>
            <a:chExt cx="199766" cy="1243051"/>
          </a:xfrm>
        </p:grpSpPr>
        <p:sp>
          <p:nvSpPr>
            <p:cNvPr id="20" name="Line 3"/>
            <p:cNvSpPr>
              <a:spLocks noChangeShapeType="1"/>
            </p:cNvSpPr>
            <p:nvPr/>
          </p:nvSpPr>
          <p:spPr bwMode="auto">
            <a:xfrm rot="2700000">
              <a:off x="2833271" y="3739429"/>
              <a:ext cx="67802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" name="Line 4"/>
            <p:cNvSpPr>
              <a:spLocks noChangeShapeType="1"/>
            </p:cNvSpPr>
            <p:nvPr/>
          </p:nvSpPr>
          <p:spPr bwMode="auto">
            <a:xfrm rot="2700000">
              <a:off x="2750525" y="3939195"/>
              <a:ext cx="124305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4" name="Group 5"/>
          <p:cNvGrpSpPr>
            <a:grpSpLocks/>
          </p:cNvGrpSpPr>
          <p:nvPr/>
        </p:nvGrpSpPr>
        <p:grpSpPr bwMode="auto">
          <a:xfrm rot="13500000">
            <a:off x="8364264" y="1400394"/>
            <a:ext cx="901903" cy="306885"/>
            <a:chOff x="1392" y="1488"/>
            <a:chExt cx="1584" cy="0"/>
          </a:xfrm>
        </p:grpSpPr>
        <p:sp>
          <p:nvSpPr>
            <p:cNvPr id="18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9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15" name="Group 5"/>
          <p:cNvGrpSpPr>
            <a:grpSpLocks/>
          </p:cNvGrpSpPr>
          <p:nvPr/>
        </p:nvGrpSpPr>
        <p:grpSpPr bwMode="auto">
          <a:xfrm rot="18900000">
            <a:off x="8368053" y="993977"/>
            <a:ext cx="901902" cy="306885"/>
            <a:chOff x="1392" y="1488"/>
            <a:chExt cx="1584" cy="0"/>
          </a:xfrm>
        </p:grpSpPr>
        <p:sp>
          <p:nvSpPr>
            <p:cNvPr id="16" name="Line 3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7" name="Line 4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6739615" y="1302477"/>
            <a:ext cx="846836" cy="945026"/>
            <a:chOff x="6379628" y="2539401"/>
            <a:chExt cx="846836" cy="945026"/>
          </a:xfrm>
        </p:grpSpPr>
        <p:sp>
          <p:nvSpPr>
            <p:cNvPr id="25" name="Rectangle 24"/>
            <p:cNvSpPr/>
            <p:nvPr/>
          </p:nvSpPr>
          <p:spPr>
            <a:xfrm>
              <a:off x="6379628" y="2776541"/>
              <a:ext cx="846836" cy="707886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4000" b="0" cap="none" spc="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 q' </a:t>
              </a:r>
              <a:endParaRPr lang="en-US" sz="40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628759" y="2539401"/>
              <a:ext cx="389850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smtClean="0"/>
                <a:t>_</a:t>
              </a:r>
              <a:endParaRPr lang="en-US" sz="3200" dirty="0"/>
            </a:p>
          </p:txBody>
        </p:sp>
      </p:grpSp>
      <p:sp>
        <p:nvSpPr>
          <p:cNvPr id="27" name="Rectangle 26"/>
          <p:cNvSpPr/>
          <p:nvPr/>
        </p:nvSpPr>
        <p:spPr>
          <a:xfrm>
            <a:off x="8502003" y="376546"/>
            <a:ext cx="30363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l</a:t>
            </a:r>
            <a:endParaRPr lang="en-US" sz="4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8442920" y="1649238"/>
            <a:ext cx="42712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0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ν</a:t>
            </a:r>
            <a:endParaRPr lang="en-US" sz="4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7543749" y="594591"/>
            <a:ext cx="74947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</a:t>
            </a:r>
            <a:r>
              <a:rPr 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’</a:t>
            </a:r>
            <a:endParaRPr lang="en-US" sz="4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6930001" y="271172"/>
            <a:ext cx="45316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q</a:t>
            </a:r>
            <a:endParaRPr lang="en-US" sz="4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378596" y="10651"/>
            <a:ext cx="176540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/>
              <a:t>ATLAS-CONF-2014-017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8463630" y="1415841"/>
            <a:ext cx="38985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_</a:t>
            </a:r>
            <a:endParaRPr lang="en-US" sz="3200" dirty="0"/>
          </a:p>
        </p:txBody>
      </p:sp>
      <p:sp>
        <p:nvSpPr>
          <p:cNvPr id="34" name="Freeform 86"/>
          <p:cNvSpPr>
            <a:spLocks/>
          </p:cNvSpPr>
          <p:nvPr/>
        </p:nvSpPr>
        <p:spPr bwMode="auto">
          <a:xfrm rot="10800000" flipH="1" flipV="1">
            <a:off x="7410881" y="1238216"/>
            <a:ext cx="993204" cy="119574"/>
          </a:xfrm>
          <a:custGeom>
            <a:avLst/>
            <a:gdLst>
              <a:gd name="T0" fmla="*/ 0 w 2304"/>
              <a:gd name="T1" fmla="*/ 192 h 192"/>
              <a:gd name="T2" fmla="*/ 192 w 2304"/>
              <a:gd name="T3" fmla="*/ 0 h 192"/>
              <a:gd name="T4" fmla="*/ 384 w 2304"/>
              <a:gd name="T5" fmla="*/ 192 h 192"/>
              <a:gd name="T6" fmla="*/ 576 w 2304"/>
              <a:gd name="T7" fmla="*/ 0 h 192"/>
              <a:gd name="T8" fmla="*/ 768 w 2304"/>
              <a:gd name="T9" fmla="*/ 192 h 192"/>
              <a:gd name="T10" fmla="*/ 960 w 2304"/>
              <a:gd name="T11" fmla="*/ 0 h 192"/>
              <a:gd name="T12" fmla="*/ 1152 w 2304"/>
              <a:gd name="T13" fmla="*/ 192 h 192"/>
              <a:gd name="T14" fmla="*/ 1344 w 2304"/>
              <a:gd name="T15" fmla="*/ 0 h 192"/>
              <a:gd name="T16" fmla="*/ 1536 w 2304"/>
              <a:gd name="T17" fmla="*/ 192 h 192"/>
              <a:gd name="T18" fmla="*/ 1728 w 2304"/>
              <a:gd name="T19" fmla="*/ 0 h 192"/>
              <a:gd name="T20" fmla="*/ 1920 w 2304"/>
              <a:gd name="T21" fmla="*/ 192 h 192"/>
              <a:gd name="T22" fmla="*/ 2112 w 2304"/>
              <a:gd name="T23" fmla="*/ 0 h 192"/>
              <a:gd name="T24" fmla="*/ 2304 w 2304"/>
              <a:gd name="T25" fmla="*/ 192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sz="120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3278" y="3768050"/>
            <a:ext cx="3655044" cy="247444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5452" y="3768050"/>
            <a:ext cx="3655495" cy="2474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1182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16" y="4440"/>
            <a:ext cx="9139484" cy="1080633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Search in to lepton and </a:t>
            </a:r>
            <a:r>
              <a:rPr lang="en-US" dirty="0" err="1" smtClean="0"/>
              <a:t>E</a:t>
            </a:r>
            <a:r>
              <a:rPr lang="en-US" baseline="-25000" dirty="0" err="1" smtClean="0"/>
              <a:t>t</a:t>
            </a:r>
            <a:r>
              <a:rPr lang="en-US" baseline="30000" dirty="0" err="1" smtClean="0"/>
              <a:t>miss</a:t>
            </a:r>
            <a:r>
              <a:rPr lang="en-US" baseline="30000" dirty="0" smtClean="0"/>
              <a:t> </a:t>
            </a:r>
            <a:r>
              <a:rPr lang="en-US" dirty="0" smtClean="0"/>
              <a:t>: interpretation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W. Fedorko, CAP, Laurentian University June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48636-2F1D-7C49-B9F9-0AEAE31FEF70}" type="slidenum">
              <a:rPr lang="en-US" smtClean="0"/>
              <a:t>9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4649094"/>
            <a:ext cx="8229600" cy="1762742"/>
          </a:xfrm>
        </p:spPr>
        <p:txBody>
          <a:bodyPr>
            <a:noAutofit/>
          </a:bodyPr>
          <a:lstStyle/>
          <a:p>
            <a:r>
              <a:rPr lang="en-US" dirty="0" smtClean="0"/>
              <a:t>Observed Mass Limits:</a:t>
            </a:r>
          </a:p>
          <a:p>
            <a:pPr lvl="1"/>
            <a:r>
              <a:rPr lang="en-US" sz="1800" dirty="0" err="1" smtClean="0"/>
              <a:t>m</a:t>
            </a:r>
            <a:r>
              <a:rPr lang="en-US" sz="1800" baseline="-25000" dirty="0" err="1" smtClean="0"/>
              <a:t>W</a:t>
            </a:r>
            <a:r>
              <a:rPr lang="en-US" sz="1800" baseline="-25000" dirty="0" smtClean="0"/>
              <a:t>’</a:t>
            </a:r>
            <a:r>
              <a:rPr lang="en-US" sz="1800" dirty="0" smtClean="0"/>
              <a:t> &gt; 3.19 </a:t>
            </a:r>
            <a:r>
              <a:rPr lang="en-US" sz="1800" dirty="0" err="1" smtClean="0"/>
              <a:t>TeV</a:t>
            </a:r>
            <a:endParaRPr lang="en-US" sz="1800" dirty="0" smtClean="0"/>
          </a:p>
          <a:p>
            <a:pPr lvl="1"/>
            <a:r>
              <a:rPr lang="en-US" sz="1800" dirty="0" err="1" smtClean="0"/>
              <a:t>m</a:t>
            </a:r>
            <a:r>
              <a:rPr lang="en-US" sz="1800" baseline="-25000" dirty="0" err="1" smtClean="0"/>
              <a:t>W</a:t>
            </a:r>
            <a:r>
              <a:rPr lang="en-US" sz="1800" baseline="-25000" dirty="0" smtClean="0"/>
              <a:t>*</a:t>
            </a:r>
            <a:r>
              <a:rPr lang="en-US" sz="1800" dirty="0" smtClean="0"/>
              <a:t> &gt; 3.08 </a:t>
            </a:r>
            <a:r>
              <a:rPr lang="en-US" sz="1800" dirty="0" err="1" smtClean="0"/>
              <a:t>TeV</a:t>
            </a:r>
            <a:endParaRPr lang="en-US" sz="1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16" y="2028347"/>
            <a:ext cx="2974091" cy="234279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5025" y="2028347"/>
            <a:ext cx="2974091" cy="234279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56768" y="2941941"/>
            <a:ext cx="2842540" cy="2338093"/>
          </a:xfrm>
          <a:prstGeom prst="rect">
            <a:avLst/>
          </a:prstGeom>
        </p:spPr>
      </p:pic>
      <p:sp>
        <p:nvSpPr>
          <p:cNvPr id="9" name="Content Placeholder 6"/>
          <p:cNvSpPr txBox="1">
            <a:spLocks/>
          </p:cNvSpPr>
          <p:nvPr/>
        </p:nvSpPr>
        <p:spPr>
          <a:xfrm>
            <a:off x="6624146" y="634147"/>
            <a:ext cx="2681721" cy="7891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342900" indent="-3429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" indent="0">
              <a:buNone/>
            </a:pPr>
            <a:r>
              <a:rPr lang="en-US" sz="1600" dirty="0" smtClean="0"/>
              <a:t>Mono-W interpretation:</a:t>
            </a:r>
            <a:endParaRPr lang="en-US" sz="1600" dirty="0"/>
          </a:p>
        </p:txBody>
      </p:sp>
      <p:sp>
        <p:nvSpPr>
          <p:cNvPr id="22" name="Line 3"/>
          <p:cNvSpPr>
            <a:spLocks noChangeShapeType="1"/>
          </p:cNvSpPr>
          <p:nvPr/>
        </p:nvSpPr>
        <p:spPr bwMode="auto">
          <a:xfrm rot="8100000" flipV="1">
            <a:off x="7370684" y="2288340"/>
            <a:ext cx="226454" cy="157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3" name="Line 4"/>
          <p:cNvSpPr>
            <a:spLocks noChangeShapeType="1"/>
          </p:cNvSpPr>
          <p:nvPr/>
        </p:nvSpPr>
        <p:spPr bwMode="auto">
          <a:xfrm rot="8100000">
            <a:off x="7150744" y="2374664"/>
            <a:ext cx="479273" cy="385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grpSp>
        <p:nvGrpSpPr>
          <p:cNvPr id="24" name="Group 23"/>
          <p:cNvGrpSpPr/>
          <p:nvPr/>
        </p:nvGrpSpPr>
        <p:grpSpPr>
          <a:xfrm rot="20032212">
            <a:off x="7077730" y="1327620"/>
            <a:ext cx="93235" cy="546905"/>
            <a:chOff x="6911596" y="1375376"/>
            <a:chExt cx="133052" cy="901903"/>
          </a:xfrm>
        </p:grpSpPr>
        <p:sp>
          <p:nvSpPr>
            <p:cNvPr id="20" name="Line 3"/>
            <p:cNvSpPr>
              <a:spLocks noChangeShapeType="1"/>
            </p:cNvSpPr>
            <p:nvPr/>
          </p:nvSpPr>
          <p:spPr bwMode="auto">
            <a:xfrm rot="2700000">
              <a:off x="6665622" y="1676691"/>
              <a:ext cx="49194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" name="Line 4"/>
            <p:cNvSpPr>
              <a:spLocks noChangeShapeType="1"/>
            </p:cNvSpPr>
            <p:nvPr/>
          </p:nvSpPr>
          <p:spPr bwMode="auto">
            <a:xfrm rot="2700000">
              <a:off x="6593696" y="1826328"/>
              <a:ext cx="901903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8" name="Line 3"/>
          <p:cNvSpPr>
            <a:spLocks noChangeShapeType="1"/>
          </p:cNvSpPr>
          <p:nvPr/>
        </p:nvSpPr>
        <p:spPr bwMode="auto">
          <a:xfrm rot="12037952">
            <a:off x="7626438" y="1789020"/>
            <a:ext cx="2906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9" name="Line 4"/>
          <p:cNvSpPr>
            <a:spLocks noChangeShapeType="1"/>
          </p:cNvSpPr>
          <p:nvPr/>
        </p:nvSpPr>
        <p:spPr bwMode="auto">
          <a:xfrm rot="12037952">
            <a:off x="7391967" y="1746341"/>
            <a:ext cx="53292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grpSp>
        <p:nvGrpSpPr>
          <p:cNvPr id="30" name="Group 29"/>
          <p:cNvGrpSpPr/>
          <p:nvPr/>
        </p:nvGrpSpPr>
        <p:grpSpPr>
          <a:xfrm rot="1800000">
            <a:off x="7609002" y="1180745"/>
            <a:ext cx="42680" cy="532927"/>
            <a:chOff x="7465804" y="1143395"/>
            <a:chExt cx="42680" cy="532927"/>
          </a:xfrm>
        </p:grpSpPr>
        <p:sp>
          <p:nvSpPr>
            <p:cNvPr id="16" name="Line 3"/>
            <p:cNvSpPr>
              <a:spLocks noChangeShapeType="1"/>
            </p:cNvSpPr>
            <p:nvPr/>
          </p:nvSpPr>
          <p:spPr bwMode="auto">
            <a:xfrm rot="17437952">
              <a:off x="7320460" y="1523210"/>
              <a:ext cx="2906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7" name="Line 4"/>
            <p:cNvSpPr>
              <a:spLocks noChangeShapeType="1"/>
            </p:cNvSpPr>
            <p:nvPr/>
          </p:nvSpPr>
          <p:spPr bwMode="auto">
            <a:xfrm rot="17437952">
              <a:off x="7242020" y="1409859"/>
              <a:ext cx="53292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25" name="Group 24"/>
          <p:cNvGrpSpPr/>
          <p:nvPr/>
        </p:nvGrpSpPr>
        <p:grpSpPr>
          <a:xfrm rot="1800000">
            <a:off x="7412584" y="1652446"/>
            <a:ext cx="87891" cy="546905"/>
            <a:chOff x="6911596" y="1370681"/>
            <a:chExt cx="144941" cy="901903"/>
          </a:xfrm>
        </p:grpSpPr>
        <p:sp>
          <p:nvSpPr>
            <p:cNvPr id="26" name="Line 3"/>
            <p:cNvSpPr>
              <a:spLocks noChangeShapeType="1"/>
            </p:cNvSpPr>
            <p:nvPr/>
          </p:nvSpPr>
          <p:spPr bwMode="auto">
            <a:xfrm rot="2700000">
              <a:off x="6665622" y="1676691"/>
              <a:ext cx="49194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/>
              <a:endParaRPr lang="en-GB"/>
            </a:p>
          </p:txBody>
        </p:sp>
        <p:sp>
          <p:nvSpPr>
            <p:cNvPr id="27" name="Line 4"/>
            <p:cNvSpPr>
              <a:spLocks noChangeShapeType="1"/>
            </p:cNvSpPr>
            <p:nvPr/>
          </p:nvSpPr>
          <p:spPr bwMode="auto">
            <a:xfrm rot="2700000">
              <a:off x="6605585" y="1821633"/>
              <a:ext cx="901903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r"/>
              <a:endParaRPr lang="en-GB"/>
            </a:p>
          </p:txBody>
        </p:sp>
      </p:grpSp>
      <p:sp>
        <p:nvSpPr>
          <p:cNvPr id="28" name="Oval 27"/>
          <p:cNvSpPr/>
          <p:nvPr/>
        </p:nvSpPr>
        <p:spPr>
          <a:xfrm>
            <a:off x="7346695" y="1588380"/>
            <a:ext cx="132606" cy="145049"/>
          </a:xfrm>
          <a:prstGeom prst="ellipse">
            <a:avLst/>
          </a:prstGeom>
          <a:pattFill prst="dkDnDiag">
            <a:fgClr>
              <a:prstClr val="black"/>
            </a:fgClr>
            <a:bgClr>
              <a:prstClr val="white"/>
            </a:bgClr>
          </a:pattFill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Freeform 86"/>
          <p:cNvSpPr>
            <a:spLocks/>
          </p:cNvSpPr>
          <p:nvPr/>
        </p:nvSpPr>
        <p:spPr bwMode="auto">
          <a:xfrm rot="12487603" flipH="1" flipV="1">
            <a:off x="7541472" y="2277648"/>
            <a:ext cx="586626" cy="79441"/>
          </a:xfrm>
          <a:custGeom>
            <a:avLst/>
            <a:gdLst>
              <a:gd name="T0" fmla="*/ 0 w 2304"/>
              <a:gd name="T1" fmla="*/ 192 h 192"/>
              <a:gd name="T2" fmla="*/ 192 w 2304"/>
              <a:gd name="T3" fmla="*/ 0 h 192"/>
              <a:gd name="T4" fmla="*/ 384 w 2304"/>
              <a:gd name="T5" fmla="*/ 192 h 192"/>
              <a:gd name="T6" fmla="*/ 576 w 2304"/>
              <a:gd name="T7" fmla="*/ 0 h 192"/>
              <a:gd name="T8" fmla="*/ 768 w 2304"/>
              <a:gd name="T9" fmla="*/ 192 h 192"/>
              <a:gd name="T10" fmla="*/ 960 w 2304"/>
              <a:gd name="T11" fmla="*/ 0 h 192"/>
              <a:gd name="T12" fmla="*/ 1152 w 2304"/>
              <a:gd name="T13" fmla="*/ 192 h 192"/>
              <a:gd name="T14" fmla="*/ 1344 w 2304"/>
              <a:gd name="T15" fmla="*/ 0 h 192"/>
              <a:gd name="T16" fmla="*/ 1536 w 2304"/>
              <a:gd name="T17" fmla="*/ 192 h 192"/>
              <a:gd name="T18" fmla="*/ 1728 w 2304"/>
              <a:gd name="T19" fmla="*/ 0 h 192"/>
              <a:gd name="T20" fmla="*/ 1920 w 2304"/>
              <a:gd name="T21" fmla="*/ 192 h 192"/>
              <a:gd name="T22" fmla="*/ 2112 w 2304"/>
              <a:gd name="T23" fmla="*/ 0 h 192"/>
              <a:gd name="T24" fmla="*/ 2304 w 2304"/>
              <a:gd name="T25" fmla="*/ 192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sz="1200"/>
          </a:p>
        </p:txBody>
      </p:sp>
      <p:sp>
        <p:nvSpPr>
          <p:cNvPr id="32" name="Rectangle 31"/>
          <p:cNvSpPr/>
          <p:nvPr/>
        </p:nvSpPr>
        <p:spPr>
          <a:xfrm>
            <a:off x="7755208" y="1176533"/>
            <a:ext cx="312906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0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χ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7745925" y="1330354"/>
            <a:ext cx="312906" cy="496507"/>
            <a:chOff x="4980122" y="1565753"/>
            <a:chExt cx="312906" cy="496507"/>
          </a:xfrm>
        </p:grpSpPr>
        <p:sp>
          <p:nvSpPr>
            <p:cNvPr id="34" name="Rectangle 33"/>
            <p:cNvSpPr/>
            <p:nvPr/>
          </p:nvSpPr>
          <p:spPr>
            <a:xfrm>
              <a:off x="4980122" y="1692928"/>
              <a:ext cx="312906" cy="369332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b="0" cap="none" spc="0" dirty="0" err="1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χ</a:t>
              </a:r>
              <a:endParaRPr lang="en-US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5001857" y="1565753"/>
              <a:ext cx="28725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_</a:t>
              </a:r>
              <a:endParaRPr lang="en-US" sz="1600" dirty="0"/>
            </a:p>
          </p:txBody>
        </p:sp>
      </p:grpSp>
      <p:sp>
        <p:nvSpPr>
          <p:cNvPr id="36" name="Line 3"/>
          <p:cNvSpPr>
            <a:spLocks noChangeShapeType="1"/>
          </p:cNvSpPr>
          <p:nvPr/>
        </p:nvSpPr>
        <p:spPr bwMode="auto">
          <a:xfrm rot="12037952">
            <a:off x="8283144" y="2619945"/>
            <a:ext cx="2906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7" name="Line 4"/>
          <p:cNvSpPr>
            <a:spLocks noChangeShapeType="1"/>
          </p:cNvSpPr>
          <p:nvPr/>
        </p:nvSpPr>
        <p:spPr bwMode="auto">
          <a:xfrm rot="12037952">
            <a:off x="8048673" y="2577266"/>
            <a:ext cx="53292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grpSp>
        <p:nvGrpSpPr>
          <p:cNvPr id="38" name="Group 37"/>
          <p:cNvGrpSpPr/>
          <p:nvPr/>
        </p:nvGrpSpPr>
        <p:grpSpPr>
          <a:xfrm rot="1800000">
            <a:off x="8234578" y="2030345"/>
            <a:ext cx="42680" cy="532927"/>
            <a:chOff x="7465804" y="1143395"/>
            <a:chExt cx="42680" cy="532927"/>
          </a:xfrm>
        </p:grpSpPr>
        <p:sp>
          <p:nvSpPr>
            <p:cNvPr id="39" name="Line 3"/>
            <p:cNvSpPr>
              <a:spLocks noChangeShapeType="1"/>
            </p:cNvSpPr>
            <p:nvPr/>
          </p:nvSpPr>
          <p:spPr bwMode="auto">
            <a:xfrm rot="17437952">
              <a:off x="7320460" y="1523210"/>
              <a:ext cx="29068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0" name="Line 4"/>
            <p:cNvSpPr>
              <a:spLocks noChangeShapeType="1"/>
            </p:cNvSpPr>
            <p:nvPr/>
          </p:nvSpPr>
          <p:spPr bwMode="auto">
            <a:xfrm rot="17437952">
              <a:off x="7242020" y="1409859"/>
              <a:ext cx="532927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42" name="Rectangle 41"/>
          <p:cNvSpPr/>
          <p:nvPr/>
        </p:nvSpPr>
        <p:spPr>
          <a:xfrm>
            <a:off x="8409030" y="2001233"/>
            <a:ext cx="293770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0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ν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8399462" y="2186179"/>
            <a:ext cx="287258" cy="552532"/>
            <a:chOff x="5001857" y="1565753"/>
            <a:chExt cx="287258" cy="552532"/>
          </a:xfrm>
        </p:grpSpPr>
        <p:sp>
          <p:nvSpPr>
            <p:cNvPr id="44" name="Rectangle 43"/>
            <p:cNvSpPr/>
            <p:nvPr/>
          </p:nvSpPr>
          <p:spPr>
            <a:xfrm>
              <a:off x="5017473" y="1748953"/>
              <a:ext cx="238204" cy="369332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dirty="0" err="1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l</a:t>
              </a:r>
              <a:endParaRPr lang="en-US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001857" y="1565753"/>
              <a:ext cx="28725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_</a:t>
              </a:r>
              <a:endParaRPr lang="en-US" sz="1600" dirty="0"/>
            </a:p>
          </p:txBody>
        </p:sp>
      </p:grpSp>
      <p:sp>
        <p:nvSpPr>
          <p:cNvPr id="48" name="Rectangle 47"/>
          <p:cNvSpPr/>
          <p:nvPr/>
        </p:nvSpPr>
        <p:spPr>
          <a:xfrm>
            <a:off x="6831851" y="1420921"/>
            <a:ext cx="304140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u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pSp>
        <p:nvGrpSpPr>
          <p:cNvPr id="49" name="Group 48"/>
          <p:cNvGrpSpPr/>
          <p:nvPr/>
        </p:nvGrpSpPr>
        <p:grpSpPr>
          <a:xfrm>
            <a:off x="7054705" y="1919465"/>
            <a:ext cx="308310" cy="552532"/>
            <a:chOff x="4982420" y="1565753"/>
            <a:chExt cx="308310" cy="552532"/>
          </a:xfrm>
        </p:grpSpPr>
        <p:sp>
          <p:nvSpPr>
            <p:cNvPr id="50" name="Rectangle 49"/>
            <p:cNvSpPr/>
            <p:nvPr/>
          </p:nvSpPr>
          <p:spPr>
            <a:xfrm>
              <a:off x="4982420" y="1748953"/>
              <a:ext cx="308310" cy="369332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dirty="0" err="1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d</a:t>
              </a:r>
              <a:endParaRPr lang="en-US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5001857" y="1565753"/>
              <a:ext cx="28725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_</a:t>
              </a:r>
              <a:endParaRPr lang="en-US" sz="1600" dirty="0"/>
            </a:p>
          </p:txBody>
        </p:sp>
      </p:grpSp>
      <p:sp>
        <p:nvSpPr>
          <p:cNvPr id="52" name="Rectangle 51"/>
          <p:cNvSpPr/>
          <p:nvPr/>
        </p:nvSpPr>
        <p:spPr>
          <a:xfrm>
            <a:off x="7772370" y="1965623"/>
            <a:ext cx="388222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771311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wilight">
  <a:themeElements>
    <a:clrScheme name="Twilight">
      <a:dk1>
        <a:sysClr val="windowText" lastClr="000000"/>
      </a:dk1>
      <a:lt1>
        <a:sysClr val="window" lastClr="FFFFFF"/>
      </a:lt1>
      <a:dk2>
        <a:srgbClr val="24213E"/>
      </a:dk2>
      <a:lt2>
        <a:srgbClr val="E9EAF0"/>
      </a:lt2>
      <a:accent1>
        <a:srgbClr val="E8BC4A"/>
      </a:accent1>
      <a:accent2>
        <a:srgbClr val="83C1C6"/>
      </a:accent2>
      <a:accent3>
        <a:srgbClr val="E78D35"/>
      </a:accent3>
      <a:accent4>
        <a:srgbClr val="909CE1"/>
      </a:accent4>
      <a:accent5>
        <a:srgbClr val="839C41"/>
      </a:accent5>
      <a:accent6>
        <a:srgbClr val="CC5439"/>
      </a:accent6>
      <a:hlink>
        <a:srgbClr val="1C6CF1"/>
      </a:hlink>
      <a:folHlink>
        <a:srgbClr val="C649E0"/>
      </a:folHlink>
    </a:clrScheme>
    <a:fontScheme name="Twilight">
      <a:majorFont>
        <a:latin typeface="Corbel"/>
        <a:ea typeface=""/>
        <a:cs typeface=""/>
        <a:font script="Jpan" typeface="ヒラギノ角ゴ Pro W3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ヒラギノ角ゴ Pro W3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wiligh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 fov="600000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300000"/>
              </a:schemeClr>
            </a:gs>
            <a:gs pos="31000">
              <a:schemeClr val="bg1">
                <a:tint val="100000"/>
                <a:satMod val="300000"/>
              </a:schemeClr>
            </a:gs>
            <a:gs pos="62000">
              <a:schemeClr val="phClr">
                <a:tint val="100000"/>
                <a:shade val="100000"/>
                <a:satMod val="100000"/>
              </a:schemeClr>
            </a:gs>
            <a:gs pos="100000">
              <a:schemeClr val="phClr">
                <a:shade val="100000"/>
                <a:hueMod val="93000"/>
                <a:satMod val="50000"/>
                <a:lumMod val="2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atMod val="100000"/>
              </a:schemeClr>
            </a:gs>
            <a:gs pos="100000">
              <a:schemeClr val="phClr">
                <a:tint val="100000"/>
                <a:shade val="100000"/>
                <a:alpha val="100000"/>
                <a:hueMod val="100000"/>
                <a:satMod val="150000"/>
                <a:lumMod val="5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Twilight.thmx</Template>
  <TotalTime>4807</TotalTime>
  <Words>2437</Words>
  <Application>Microsoft Macintosh PowerPoint</Application>
  <PresentationFormat>On-screen Show (4:3)</PresentationFormat>
  <Paragraphs>485</Paragraphs>
  <Slides>35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Twilight</vt:lpstr>
      <vt:lpstr>No stone left unturned? </vt:lpstr>
      <vt:lpstr>Big open questions</vt:lpstr>
      <vt:lpstr>LHC + ATLAS: searching for surprises  </vt:lpstr>
      <vt:lpstr>Dilepton Resonance Search</vt:lpstr>
      <vt:lpstr>PowerPoint Presentation</vt:lpstr>
      <vt:lpstr>Dilepton Resonance Search: interpretation </vt:lpstr>
      <vt:lpstr>Di-lepton Contact interaction search</vt:lpstr>
      <vt:lpstr>Search in lepton and ETmiss final state </vt:lpstr>
      <vt:lpstr>Search in to lepton and Etmiss : interpretation </vt:lpstr>
      <vt:lpstr>Search for new phenomena in lepton+jet final state </vt:lpstr>
      <vt:lpstr>Z(    l+l-)+ETmiss search</vt:lpstr>
      <vt:lpstr>W/Z(    qq’)+ETmiss search</vt:lpstr>
      <vt:lpstr>Lepton + jet search for quantum black holes</vt:lpstr>
      <vt:lpstr>Lepton+jets search for microscopic black holes </vt:lpstr>
      <vt:lpstr>Same-sign dimuon + tracks search for microscopic black holes </vt:lpstr>
      <vt:lpstr>lνl’l’ WZ resonant production search</vt:lpstr>
      <vt:lpstr>Resonant HH production search decay to 4 b quarks</vt:lpstr>
      <vt:lpstr>PowerPoint Presentation</vt:lpstr>
      <vt:lpstr>Di-tau resonance search                (all hadronic channel) </vt:lpstr>
      <vt:lpstr>Di-top resonance search                (l+jets channel) </vt:lpstr>
      <vt:lpstr>PowerPoint Presentation</vt:lpstr>
      <vt:lpstr>Heavy vector-like quark searches</vt:lpstr>
      <vt:lpstr>PowerPoint Presentation</vt:lpstr>
      <vt:lpstr>Search for muonic lepton jets</vt:lpstr>
      <vt:lpstr>Monopoles,  multi-charged particles</vt:lpstr>
      <vt:lpstr>General search</vt:lpstr>
      <vt:lpstr>No stone left unturned?</vt:lpstr>
      <vt:lpstr>outlook</vt:lpstr>
      <vt:lpstr>Backup</vt:lpstr>
      <vt:lpstr>DM limits nucleon scattering interpretation</vt:lpstr>
      <vt:lpstr>DM limits from l+ETmiss search</vt:lpstr>
      <vt:lpstr>Z’ sensitivity</vt:lpstr>
      <vt:lpstr>Searches in the Higgs Sector: FCNC: t-&gt;q H</vt:lpstr>
      <vt:lpstr>New physics interpretations of     Higgs properties </vt:lpstr>
      <vt:lpstr>QBH and MWT limits in dilepton search</vt:lpstr>
    </vt:vector>
  </TitlesOfParts>
  <Company>UBC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Wojciech Fedorko</dc:creator>
  <cp:lastModifiedBy>Wojciech Fedorko</cp:lastModifiedBy>
  <cp:revision>150</cp:revision>
  <dcterms:created xsi:type="dcterms:W3CDTF">2014-05-29T18:08:07Z</dcterms:created>
  <dcterms:modified xsi:type="dcterms:W3CDTF">2014-06-18T04:52:58Z</dcterms:modified>
</cp:coreProperties>
</file>