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20" r:id="rId5"/>
    <p:sldMasterId id="2147483732" r:id="rId6"/>
    <p:sldMasterId id="2147483744" r:id="rId7"/>
  </p:sldMasterIdLst>
  <p:notesMasterIdLst>
    <p:notesMasterId r:id="rId22"/>
  </p:notesMasterIdLst>
  <p:sldIdLst>
    <p:sldId id="257" r:id="rId8"/>
    <p:sldId id="262" r:id="rId9"/>
    <p:sldId id="270" r:id="rId10"/>
    <p:sldId id="263" r:id="rId11"/>
    <p:sldId id="258" r:id="rId12"/>
    <p:sldId id="259" r:id="rId13"/>
    <p:sldId id="269" r:id="rId14"/>
    <p:sldId id="271" r:id="rId15"/>
    <p:sldId id="265" r:id="rId16"/>
    <p:sldId id="267" r:id="rId17"/>
    <p:sldId id="266" r:id="rId18"/>
    <p:sldId id="261" r:id="rId19"/>
    <p:sldId id="260" r:id="rId20"/>
    <p:sldId id="268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tch" initials="M" lastIdx="2" clrIdx="0">
    <p:extLst>
      <p:ext uri="{19B8F6BF-5375-455C-9EA6-DF929625EA0E}">
        <p15:presenceInfo xmlns:p15="http://schemas.microsoft.com/office/powerpoint/2012/main" userId="Mitc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43" autoAdjust="0"/>
    <p:restoredTop sz="70682" autoAdjust="0"/>
  </p:normalViewPr>
  <p:slideViewPr>
    <p:cSldViewPr snapToGrid="0">
      <p:cViewPr>
        <p:scale>
          <a:sx n="50" d="100"/>
          <a:sy n="50" d="100"/>
        </p:scale>
        <p:origin x="6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commentAuthors" Target="commentAuthor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4-04-15T12:13:56.336" idx="2">
    <p:pos x="10" y="10"/>
    <p:text/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4-04-15T09:59:04.710" idx="1">
    <p:pos x="10" y="10"/>
    <p:text/>
    <p:extLst>
      <p:ext uri="{C676402C-5697-4E1C-873F-D02D1690AC5C}">
        <p15:threadingInfo xmlns:p15="http://schemas.microsoft.com/office/powerpoint/2012/main" timeZoneBias="24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6BB88E-91D9-46EE-8B35-BB3049AC96EB}" type="datetimeFigureOut">
              <a:rPr lang="en-CA" smtClean="0"/>
              <a:t>2014-06-17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7C5017-2677-4FE4-AA71-6B69191F1BD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74938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Motivation:</a:t>
            </a:r>
          </a:p>
          <a:p>
            <a:pPr lvl="0"/>
            <a:r>
              <a:rPr lang="en-CA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 </a:t>
            </a:r>
            <a:r>
              <a:rPr lang="en-C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widely used in industry and research </a:t>
            </a:r>
          </a:p>
          <a:p>
            <a:pPr lvl="0"/>
            <a:r>
              <a:rPr lang="en-C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Thermal vs. </a:t>
            </a:r>
            <a:r>
              <a:rPr lang="en-CA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electrochemical </a:t>
            </a:r>
            <a:endParaRPr lang="en-CA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C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I) Understanding degradation/corrosion </a:t>
            </a:r>
            <a:r>
              <a:rPr lang="en-CA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specific to Ti</a:t>
            </a:r>
            <a:endParaRPr lang="en-CA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C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II) Elucidation of </a:t>
            </a:r>
            <a:r>
              <a:rPr lang="en-CA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general principles </a:t>
            </a:r>
            <a:r>
              <a:rPr lang="en-C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 electrochemical oxidation:</a:t>
            </a: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Dominant migrating species</a:t>
            </a:r>
            <a:endParaRPr lang="en-CA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Exchange reactions</a:t>
            </a:r>
            <a:endParaRPr lang="en-CA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Transport mechanisms</a:t>
            </a:r>
            <a:endParaRPr lang="en-CA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C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III) Stopping power for H</a:t>
            </a:r>
            <a:r>
              <a:rPr lang="en-CA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+</a:t>
            </a:r>
            <a:r>
              <a:rPr lang="en-C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Ti and TiO</a:t>
            </a:r>
            <a:r>
              <a:rPr lang="en-CA" sz="1200" kern="1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C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ultra-thin films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B6D6C-7031-4A85-AD91-9109C1E454B1}" type="slidenum">
              <a:rPr lang="en-CA" smtClean="0">
                <a:solidFill>
                  <a:prstClr val="black"/>
                </a:solidFill>
              </a:rPr>
              <a:pPr/>
              <a:t>1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5850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7C5017-2677-4FE4-AA71-6B69191F1BDC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295123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7C5017-2677-4FE4-AA71-6B69191F1BDC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870168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7C5017-2677-4FE4-AA71-6B69191F1BDC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40944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B5635-1B82-4636-85D8-98EAAA08137E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6562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Motivation:</a:t>
            </a:r>
          </a:p>
          <a:p>
            <a:pPr lvl="0"/>
            <a:r>
              <a:rPr lang="en-CA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 </a:t>
            </a:r>
            <a:r>
              <a:rPr lang="en-C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widely used in industry and research </a:t>
            </a:r>
          </a:p>
          <a:p>
            <a:pPr lvl="0"/>
            <a:r>
              <a:rPr lang="en-C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Thermal vs. </a:t>
            </a:r>
            <a:r>
              <a:rPr lang="en-CA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electrochemical </a:t>
            </a:r>
            <a:endParaRPr lang="en-CA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C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I) Understanding degradation/corrosion </a:t>
            </a:r>
            <a:r>
              <a:rPr lang="en-CA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specific to Ti</a:t>
            </a:r>
            <a:endParaRPr lang="en-CA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C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II) Elucidation of </a:t>
            </a:r>
            <a:r>
              <a:rPr lang="en-CA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general principles </a:t>
            </a:r>
            <a:r>
              <a:rPr lang="en-C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 electrochemical oxidation:</a:t>
            </a: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Dominant migrating species</a:t>
            </a:r>
            <a:endParaRPr lang="en-CA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Exchange reactions</a:t>
            </a:r>
            <a:endParaRPr lang="en-CA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Transport mechanisms</a:t>
            </a:r>
            <a:endParaRPr lang="en-CA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C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III) Stopping power for H</a:t>
            </a:r>
            <a:r>
              <a:rPr lang="en-CA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+</a:t>
            </a:r>
            <a:r>
              <a:rPr lang="en-C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Ti and TiO</a:t>
            </a:r>
            <a:r>
              <a:rPr lang="en-CA" sz="1200" kern="1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C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ultra-thin films</a:t>
            </a:r>
          </a:p>
          <a:p>
            <a:endParaRPr lang="en-CA" dirty="0" smtClean="0"/>
          </a:p>
          <a:p>
            <a:r>
              <a:rPr lang="en-CA" dirty="0" smtClean="0"/>
              <a:t>“Atomic resolution</a:t>
            </a:r>
            <a:r>
              <a:rPr lang="en-CA" baseline="0" dirty="0" smtClean="0"/>
              <a:t> TEM image of Co doped TiO2 films no segregation of impurities phase was observed in the film”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7C5017-2677-4FE4-AA71-6B69191F1BDC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12340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Mention XPS results.</a:t>
            </a:r>
          </a:p>
          <a:p>
            <a:r>
              <a:rPr lang="en-CA" dirty="0" smtClean="0"/>
              <a:t>Mention NAR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7C5017-2677-4FE4-AA71-6B69191F1BDC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878801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err="1" smtClean="0"/>
              <a:t>Supose</a:t>
            </a:r>
            <a:r>
              <a:rPr lang="en-CA" dirty="0" smtClean="0"/>
              <a:t> we oxidized</a:t>
            </a:r>
            <a:r>
              <a:rPr lang="en-CA" baseline="0" dirty="0" smtClean="0"/>
              <a:t> a sample of Ti twice. Once in 18O and again in 16O. Emphasize this is sequential from 18O and then O16</a:t>
            </a:r>
          </a:p>
          <a:p>
            <a:endParaRPr lang="en-CA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 smtClean="0"/>
              <a:t>Infer transport mechanism from depth profiles</a:t>
            </a:r>
          </a:p>
          <a:p>
            <a:r>
              <a:rPr lang="en-CA" dirty="0" smtClean="0"/>
              <a:t>How can this</a:t>
            </a:r>
            <a:r>
              <a:rPr lang="en-CA" baseline="0" dirty="0" smtClean="0"/>
              <a:t> be done?</a:t>
            </a:r>
          </a:p>
          <a:p>
            <a:r>
              <a:rPr lang="en-CA" baseline="0" dirty="0" smtClean="0"/>
              <a:t>How to determine the depth profiles?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7C5017-2677-4FE4-AA71-6B69191F1BDC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720574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Model the</a:t>
            </a:r>
            <a:r>
              <a:rPr lang="en-CA" baseline="0" dirty="0" smtClean="0"/>
              <a:t> film as a series of layers.</a:t>
            </a:r>
          </a:p>
          <a:p>
            <a:r>
              <a:rPr lang="en-CA" baseline="0" dirty="0" smtClean="0"/>
              <a:t>Simulation makes use of relevant physics: scattering for energy loss and </a:t>
            </a:r>
            <a:r>
              <a:rPr lang="en-CA" baseline="0" dirty="0" err="1" smtClean="0"/>
              <a:t>propabilties</a:t>
            </a:r>
            <a:r>
              <a:rPr lang="en-CA" baseline="0" dirty="0" smtClean="0"/>
              <a:t> of collision: cross sections, stopping powers, etc. to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7C5017-2677-4FE4-AA71-6B69191F1BDC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733325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/>
              <a:t>The relevant Physics is same as RBS</a:t>
            </a:r>
          </a:p>
          <a:p>
            <a:pPr marL="0" indent="0">
              <a:buNone/>
            </a:pPr>
            <a:r>
              <a:rPr lang="en-US" sz="1200" dirty="0" smtClean="0"/>
              <a:t>1.    Medium Energy: </a:t>
            </a:r>
            <a:r>
              <a:rPr lang="fi-FI" sz="1200" dirty="0" smtClean="0"/>
              <a:t>&lt; 200 keV/amu</a:t>
            </a:r>
          </a:p>
          <a:p>
            <a:pPr marL="0" indent="0">
              <a:buNone/>
            </a:pPr>
            <a:r>
              <a:rPr lang="fi-FI" sz="1200" dirty="0" smtClean="0"/>
              <a:t>	-</a:t>
            </a:r>
            <a:r>
              <a:rPr lang="en-US" sz="1200" dirty="0" smtClean="0"/>
              <a:t>Less penetration (higher sur. Sens.), max. Stopping Cross sections for H</a:t>
            </a:r>
            <a:r>
              <a:rPr lang="en-US" sz="1200" baseline="30000" dirty="0" smtClean="0"/>
              <a:t>+</a:t>
            </a:r>
            <a:r>
              <a:rPr lang="en-US" sz="1200" dirty="0" smtClean="0"/>
              <a:t> and He</a:t>
            </a:r>
            <a:r>
              <a:rPr lang="en-US" sz="1200" baseline="30000" dirty="0" smtClean="0"/>
              <a:t>+</a:t>
            </a:r>
          </a:p>
          <a:p>
            <a:pPr marL="0" indent="0">
              <a:buNone/>
            </a:pPr>
            <a:r>
              <a:rPr lang="fi-FI" sz="1200" dirty="0" smtClean="0"/>
              <a:t>2. Toroidal Electrostatic Analyzer(TEA)</a:t>
            </a:r>
          </a:p>
          <a:p>
            <a:pPr marL="0" indent="0">
              <a:buNone/>
            </a:pPr>
            <a:r>
              <a:rPr lang="fi-FI" sz="1200" dirty="0" smtClean="0"/>
              <a:t>	-</a:t>
            </a:r>
            <a:r>
              <a:rPr lang="en-US" sz="1200" dirty="0" smtClean="0"/>
              <a:t>Scattered Ion intensity as a function of scattering angle at a fixed energy with a high energy resolution.</a:t>
            </a:r>
          </a:p>
          <a:p>
            <a:pPr marL="0" indent="0">
              <a:buNone/>
            </a:pPr>
            <a:r>
              <a:rPr lang="en-US" sz="1200" dirty="0" smtClean="0"/>
              <a:t>3.   Channeling incident beam (by changing orientation of</a:t>
            </a:r>
            <a:r>
              <a:rPr lang="en-US" sz="1200" baseline="0" dirty="0" smtClean="0"/>
              <a:t> sample)</a:t>
            </a:r>
            <a:r>
              <a:rPr lang="en-US" sz="1200" dirty="0" smtClean="0"/>
              <a:t> and moving detector           	to  a blocking direction</a:t>
            </a:r>
            <a:r>
              <a:rPr lang="en-US" sz="1200" baseline="0" dirty="0" smtClean="0"/>
              <a:t> results in double alignment </a:t>
            </a:r>
            <a:endParaRPr lang="en-US" sz="1200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7C5017-2677-4FE4-AA71-6B69191F1BDC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206693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Shadowing plus</a:t>
            </a:r>
            <a:r>
              <a:rPr lang="en-CA" baseline="0" dirty="0" smtClean="0"/>
              <a:t> blocking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7C5017-2677-4FE4-AA71-6B69191F1BDC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385569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Convolution of scattering intensity due</a:t>
            </a:r>
            <a:r>
              <a:rPr lang="en-CA" baseline="0" dirty="0" smtClean="0"/>
              <a:t> to Ti mental and Ti oxide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7C5017-2677-4FE4-AA71-6B69191F1BDC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356614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7C5017-2677-4FE4-AA71-6B69191F1BDC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93712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48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1D59A-9A76-409A-BF32-C8221FEF6ACE}" type="datetime1">
              <a:rPr lang="en-US" smtClean="0">
                <a:solidFill>
                  <a:srgbClr val="DBF5F9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5004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2EC7E-CA75-4CF5-A2D8-4D32CE925BBA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083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86C6A-AF18-41DF-B733-D31382EFEA4E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0401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48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0E770-A16F-40AC-BBB6-6109DB392A73}" type="datetime1">
              <a:rPr lang="en-US" smtClean="0">
                <a:solidFill>
                  <a:srgbClr val="DBF5F9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3343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93D03-48B6-407E-BA91-F52F5F5C1938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1780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1B7E2-E7A8-4D66-AD5C-0AA87FB155A9}" type="datetime1">
              <a:rPr lang="en-US" smtClean="0">
                <a:solidFill>
                  <a:srgbClr val="DBF5F9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2457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2EF37-C807-4D8B-9C75-E225BE96DDE7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979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B0D76-AB5A-4BA7-9F19-2F54155805EB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3877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104EF-CB83-400B-8944-1C1715865481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8542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25F42-CFB7-4A0B-B14C-58910DD4034F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4080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DC704-14ED-4782-8E81-26A8A3D346B3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496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F3BE9-4BC2-4B02-BF17-E4ABFD25364F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4347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31A07-BD66-4F9D-AE1E-37DA2C393067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9022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2F56E-4C4A-4516-BC9A-E1C98CF0E769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7526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0B338-5DBF-4609-90E0-27CCE29EB752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1706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48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EE364-1CB8-4119-ACD3-6F21ECFAB4C6}" type="datetime1">
              <a:rPr lang="en-US" smtClean="0">
                <a:solidFill>
                  <a:srgbClr val="DBF5F9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0844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6542"/>
            <a:ext cx="10972800" cy="1143000"/>
          </a:xfrm>
        </p:spPr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FF893-E038-4034-9168-C4E21A8FDE0C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832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EB5BB-CAE5-46BB-B1CA-6E2733A9A377}" type="datetime1">
              <a:rPr lang="en-US" smtClean="0">
                <a:solidFill>
                  <a:srgbClr val="DBF5F9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5566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59A10-4FF6-4B2D-A8D8-9020513D3509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0965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E43D-C060-4C68-84F1-900692206D35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1019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CF422-985F-4ECA-95D1-5AC98C60712A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596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B5201-2C74-456C-BEE3-29AA0688A39E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640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F1BAB-D98E-47A3-AE98-E85A99726721}" type="datetime1">
              <a:rPr lang="en-US" smtClean="0">
                <a:solidFill>
                  <a:srgbClr val="DBF5F9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3704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D9A8C-EB4F-4B15-8ED5-3D62C445E1B9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1610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18BFB-DA08-4D0D-9577-2BE33D180DCB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9687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24458-556C-4C00-9365-96DCD6870508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10896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CD31C-AF31-4353-800C-BC394D8C9A0E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2613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48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3C37D-9661-43EF-9873-EEC1A3A9CBB0}" type="datetime1">
              <a:rPr lang="en-US" smtClean="0">
                <a:solidFill>
                  <a:srgbClr val="DBF5F9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9685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23DC2-606A-4686-B6E1-FBEF50FA2EE2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80183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FB78E-70C8-4B83-9483-64967D21AF93}" type="datetime1">
              <a:rPr lang="en-US" smtClean="0">
                <a:solidFill>
                  <a:srgbClr val="DBF5F9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9053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B06A9-D9B8-4780-A5DA-830014625558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3635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808D4-FC9B-4059-A648-A211D8259121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70893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28B42-96C8-4AEC-931F-2515C5CF628C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493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83CB0-7331-47F5-8E9F-18D41880D6E9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74506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51C6B-55DC-4DEC-BD54-BBCC68704E15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01709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8E5A8-58D6-4CAF-8A93-AF598215DF14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8988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05E9B-3F5E-429E-B3FC-6DB16CB29952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9746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923DA-D438-48B7-832E-7004025940ED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7253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E400-3825-4EEA-9AFD-44CBD02223BC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8037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48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92E83-1E63-4F0A-9431-1C0C505D8151}" type="datetime1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6/17/2014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7766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9DF9F-4233-4A9F-A469-FF37317989A8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91294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6350-8166-492D-846E-C8D9EE77FA23}" type="datetime1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6/17/2014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1300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49B2E-4995-4670-9955-2487DC692769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66736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A96A4-F734-4541-8660-661CDCAD7713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657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9DE8D-D1A0-4769-8056-D7958DBD06F6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78312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43C2-1E92-40D5-8696-95A39F0D4E25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5365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42777-E2E7-430F-972F-FBB436D6F5AE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67143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0E70C-5499-44E3-B9B1-AEA1B5DCB6CB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10174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2C1E6-A62E-4EE1-ABEE-4E519B243686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1604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B215F-B8F5-43C6-8ED2-26EA53B594C4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06123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07A64-8EA6-43B5-96C5-C9F514C05438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17710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48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92E83-1E63-4F0A-9431-1C0C505D8151}" type="datetime1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6/17/2014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1880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9DF9F-4233-4A9F-A469-FF37317989A8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47106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6350-8166-492D-846E-C8D9EE77FA23}" type="datetime1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6/17/2014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7675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49B2E-4995-4670-9955-2487DC692769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248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1B91D-055D-4BDA-91DD-652185C1795B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25921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A96A4-F734-4541-8660-661CDCAD7713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05496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43C2-1E92-40D5-8696-95A39F0D4E25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02872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42777-E2E7-430F-972F-FBB436D6F5AE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52445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0E70C-5499-44E3-B9B1-AEA1B5DCB6CB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13292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2C1E6-A62E-4EE1-ABEE-4E519B243686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26652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B215F-B8F5-43C6-8ED2-26EA53B594C4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02634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07A64-8EA6-43B5-96C5-C9F514C05438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29694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48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92E83-1E63-4F0A-9431-1C0C505D8151}" type="datetime1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6/17/2014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2464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9DF9F-4233-4A9F-A469-FF37317989A8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1323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6350-8166-492D-846E-C8D9EE77FA23}" type="datetime1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6/17/2014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2123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D8566-6A3E-4DCB-8196-D2ED1D4E3684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25798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49B2E-4995-4670-9955-2487DC692769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34786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A96A4-F734-4541-8660-661CDCAD7713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0297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43C2-1E92-40D5-8696-95A39F0D4E25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96226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42777-E2E7-430F-972F-FBB436D6F5AE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94709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0E70C-5499-44E3-B9B1-AEA1B5DCB6CB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58561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2C1E6-A62E-4EE1-ABEE-4E519B243686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89937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B215F-B8F5-43C6-8ED2-26EA53B594C4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27440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07A64-8EA6-43B5-96C5-C9F514C05438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454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4F697-6B21-49B5-A651-F398BF41F940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576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8E9F6-CD74-4AA8-A89C-DEE3D8A1636C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t>6/17/2014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50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453EAEE-CED4-4A3E-B404-37323FC37705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t>6/17/2014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7336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E4D174-4FEC-45A1-997D-06D21F7ECE2B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t>6/17/2014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7649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4879643-086C-40D8-B190-057DE34CD672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t>6/17/2014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9532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144741F-B670-4DA1-87F3-B27A1F3A8635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t>6/17/2014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2052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583EFF-60A0-434F-A8F6-1E55C850890E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6/17/2014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3803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583EFF-60A0-434F-A8F6-1E55C850890E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6/17/2014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3698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583EFF-60A0-434F-A8F6-1E55C850890E}" type="datetime1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6/17/2014</a:t>
            </a:fld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 sz="180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35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7.xml"/><Relationship Id="rId5" Type="http://schemas.openxmlformats.org/officeDocument/2006/relationships/comments" Target="../comments/comment2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7.jpeg"/><Relationship Id="rId4" Type="http://schemas.openxmlformats.org/officeDocument/2006/relationships/image" Target="../media/image2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8.xml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5.jpeg"/><Relationship Id="rId5" Type="http://schemas.openxmlformats.org/officeDocument/2006/relationships/hyperlink" Target="http://www.nist.gov/pml/data/star/index.cfm" TargetMode="External"/><Relationship Id="rId4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99355" y="1310436"/>
            <a:ext cx="9320525" cy="1828800"/>
          </a:xfrm>
        </p:spPr>
        <p:txBody>
          <a:bodyPr>
            <a:noAutofit/>
          </a:bodyPr>
          <a:lstStyle/>
          <a:p>
            <a:pPr algn="ctr"/>
            <a:r>
              <a:rPr lang="en-CA" sz="6600" dirty="0"/>
              <a:t>High Resolution Depth Profiling </a:t>
            </a:r>
            <a:r>
              <a:rPr lang="en-CA" sz="6600" dirty="0" smtClean="0"/>
              <a:t>of </a:t>
            </a:r>
            <a:r>
              <a:rPr lang="en-CA" sz="6600" dirty="0" smtClean="0"/>
              <a:t>Ti Oxidation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69338" y="4536553"/>
            <a:ext cx="7854696" cy="1752600"/>
          </a:xfrm>
        </p:spPr>
        <p:txBody>
          <a:bodyPr>
            <a:normAutofit lnSpcReduction="10000"/>
          </a:bodyPr>
          <a:lstStyle/>
          <a:p>
            <a:r>
              <a:rPr lang="en-US" i="1" dirty="0" smtClean="0"/>
              <a:t>M. </a:t>
            </a:r>
            <a:r>
              <a:rPr lang="en-US" i="1" dirty="0" err="1" smtClean="0"/>
              <a:t>Brocklebank</a:t>
            </a:r>
            <a:r>
              <a:rPr lang="en-US" i="1" dirty="0" smtClean="0"/>
              <a:t>,</a:t>
            </a:r>
            <a:r>
              <a:rPr lang="it-IT" sz="2400" i="1" dirty="0" smtClean="0">
                <a:solidFill>
                  <a:schemeClr val="bg1"/>
                </a:solidFill>
              </a:rPr>
              <a:t> </a:t>
            </a:r>
            <a:r>
              <a:rPr lang="it-IT" sz="2400" i="1" dirty="0">
                <a:ln w="0"/>
              </a:rPr>
              <a:t>J.J. </a:t>
            </a:r>
            <a:r>
              <a:rPr lang="it-IT" sz="2400" i="1" dirty="0" smtClean="0">
                <a:ln w="0"/>
              </a:rPr>
              <a:t>Noel*, </a:t>
            </a:r>
            <a:r>
              <a:rPr lang="it-IT" sz="2400" i="1" dirty="0">
                <a:ln w="0"/>
              </a:rPr>
              <a:t>L.V. Goncharova</a:t>
            </a:r>
            <a:r>
              <a:rPr lang="it-IT" sz="2800" i="1" dirty="0">
                <a:ln w="0"/>
              </a:rPr>
              <a:t/>
            </a:r>
            <a:br>
              <a:rPr lang="it-IT" sz="2800" i="1" dirty="0">
                <a:ln w="0"/>
              </a:rPr>
            </a:br>
            <a:r>
              <a:rPr lang="en-US" sz="1600" i="1" dirty="0">
                <a:ln w="0"/>
                <a:cs typeface="Times New Roman" pitchFamily="18" charset="0"/>
              </a:rPr>
              <a:t>Department of Physics and Astronomy, University of Western </a:t>
            </a:r>
            <a:r>
              <a:rPr lang="en-US" sz="1600" i="1" dirty="0" smtClean="0">
                <a:ln w="0"/>
                <a:cs typeface="Times New Roman" pitchFamily="18" charset="0"/>
              </a:rPr>
              <a:t>Ontario</a:t>
            </a:r>
          </a:p>
          <a:p>
            <a:r>
              <a:rPr lang="en-US" sz="1600" i="1" dirty="0">
                <a:ln w="0"/>
                <a:cs typeface="Times New Roman" pitchFamily="18" charset="0"/>
              </a:rPr>
              <a:t>*Department </a:t>
            </a:r>
            <a:r>
              <a:rPr lang="en-US" sz="1600" i="1" dirty="0" smtClean="0">
                <a:ln w="0"/>
                <a:cs typeface="Times New Roman" pitchFamily="18" charset="0"/>
              </a:rPr>
              <a:t>of Chemistry, University </a:t>
            </a:r>
            <a:r>
              <a:rPr lang="en-US" sz="1600" i="1" dirty="0">
                <a:ln w="0"/>
                <a:cs typeface="Times New Roman" pitchFamily="18" charset="0"/>
              </a:rPr>
              <a:t>of Western Ontario</a:t>
            </a:r>
          </a:p>
          <a:p>
            <a:endParaRPr lang="en-US" sz="1600" i="1" dirty="0" smtClean="0">
              <a:ln w="0"/>
            </a:endParaRPr>
          </a:p>
          <a:p>
            <a:r>
              <a:rPr lang="en-US" dirty="0" smtClean="0"/>
              <a:t>June 12, 2014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1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5204" y="3777581"/>
            <a:ext cx="1953445" cy="2511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97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998" y="0"/>
            <a:ext cx="8810003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066" y="511323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Features of MEIS Spectra: </a:t>
            </a:r>
            <a:r>
              <a:rPr lang="en-CA" dirty="0">
                <a:solidFill>
                  <a:prstClr val="black"/>
                </a:solidFill>
              </a:rPr>
              <a:t>O Features</a:t>
            </a:r>
            <a:br>
              <a:rPr lang="en-CA" dirty="0">
                <a:solidFill>
                  <a:prstClr val="black"/>
                </a:solidFill>
              </a:rPr>
            </a:br>
            <a:endParaRPr lang="en-CA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z="2400">
                <a:solidFill>
                  <a:srgbClr val="04617B">
                    <a:shade val="90000"/>
                  </a:srgbClr>
                </a:solidFill>
              </a:rPr>
              <a:pPr/>
              <a:t>10</a:t>
            </a:fld>
            <a:endParaRPr lang="en-US" sz="2400" dirty="0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95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322" y="0"/>
            <a:ext cx="10972800" cy="1143000"/>
          </a:xfrm>
        </p:spPr>
        <p:txBody>
          <a:bodyPr/>
          <a:lstStyle/>
          <a:p>
            <a:r>
              <a:rPr lang="en-CA" dirty="0" smtClean="0"/>
              <a:t>From Simulations: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z="2400">
                <a:solidFill>
                  <a:srgbClr val="04617B">
                    <a:shade val="90000"/>
                  </a:srgbClr>
                </a:solidFill>
              </a:rPr>
              <a:pPr/>
              <a:t>11</a:t>
            </a:fld>
            <a:endParaRPr lang="en-US" sz="2400" dirty="0">
              <a:solidFill>
                <a:srgbClr val="04617B">
                  <a:shade val="90000"/>
                </a:srgbClr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3952356"/>
              </p:ext>
            </p:extLst>
          </p:nvPr>
        </p:nvGraphicFramePr>
        <p:xfrm>
          <a:off x="544510" y="1792328"/>
          <a:ext cx="6273419" cy="3369780"/>
        </p:xfrm>
        <a:graphic>
          <a:graphicData uri="http://schemas.openxmlformats.org/drawingml/2006/table">
            <a:tbl>
              <a:tblPr firstRow="1" firstCol="1" bandRow="1"/>
              <a:tblGrid>
                <a:gridCol w="1499507"/>
                <a:gridCol w="1036056"/>
                <a:gridCol w="1245952"/>
                <a:gridCol w="1245952"/>
                <a:gridCol w="1245952"/>
              </a:tblGrid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CA" sz="1800" b="1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Areal density  (</a:t>
                      </a:r>
                      <a:r>
                        <a:rPr kumimoji="0" lang="en-CA" sz="1800" b="1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0" lang="en-CA" sz="1800" b="1" kern="1200" baseline="30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15</a:t>
                      </a:r>
                      <a:r>
                        <a:rPr kumimoji="0" lang="en-CA" sz="1800" b="1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atoms/cm</a:t>
                      </a:r>
                      <a:r>
                        <a:rPr kumimoji="0" lang="en-CA" sz="1800" b="1" kern="1200" baseline="30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0" lang="en-CA" sz="1800" b="1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en-CA" sz="1800" b="1" dirty="0">
                        <a:effectLst/>
                        <a:latin typeface="+mj-lt"/>
                      </a:endParaRPr>
                    </a:p>
                  </a:txBody>
                  <a:tcPr marL="86561" marR="86561" marT="1202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 V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 V</a:t>
                      </a:r>
                    </a:p>
                  </a:txBody>
                  <a:tcPr marL="86561" marR="86561" marT="1202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 V</a:t>
                      </a:r>
                    </a:p>
                  </a:txBody>
                  <a:tcPr marL="86561" marR="86561" marT="1202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1.5 V</a:t>
                      </a:r>
                    </a:p>
                  </a:txBody>
                  <a:tcPr marL="86561" marR="86561" marT="1202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071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800" b="1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</a:t>
                      </a:r>
                      <a:endParaRPr lang="en-CA" sz="18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6561" marR="86561" marT="1202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4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103</a:t>
                      </a:r>
                      <a:endParaRPr lang="en-CA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4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</a:t>
                      </a:r>
                    </a:p>
                  </a:txBody>
                  <a:tcPr marL="86561" marR="86561" marT="1202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400" b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83</a:t>
                      </a:r>
                    </a:p>
                  </a:txBody>
                  <a:tcPr marL="86561" marR="86561" marT="1202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400" b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81</a:t>
                      </a:r>
                    </a:p>
                  </a:txBody>
                  <a:tcPr marL="86561" marR="86561" marT="1202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9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800" b="1" dirty="0" err="1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TiO</a:t>
                      </a:r>
                      <a:r>
                        <a:rPr lang="en-CA" sz="1800" b="1" baseline="-25000" dirty="0" err="1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CA" sz="18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6561" marR="86561" marT="1202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4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</a:t>
                      </a:r>
                      <a:endParaRPr lang="en-CA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4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</a:t>
                      </a:r>
                      <a:endParaRPr lang="en-CA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6561" marR="86561" marT="1202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4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55</a:t>
                      </a:r>
                    </a:p>
                  </a:txBody>
                  <a:tcPr marL="86561" marR="86561" marT="1202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400" b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56</a:t>
                      </a:r>
                    </a:p>
                  </a:txBody>
                  <a:tcPr marL="86561" marR="86561" marT="1202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0879">
                <a:tc>
                  <a:txBody>
                    <a:bodyPr/>
                    <a:lstStyle/>
                    <a:p>
                      <a:pPr algn="ctr"/>
                      <a:r>
                        <a:rPr kumimoji="0" lang="en-CA" sz="1800" b="1" kern="1200" baseline="30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16</a:t>
                      </a:r>
                      <a:r>
                        <a:rPr kumimoji="0" lang="en-CA" sz="1800" b="1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O</a:t>
                      </a:r>
                      <a:endParaRPr kumimoji="0" lang="en-CA" sz="1800" b="1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6561" marR="86561" marT="1202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4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11.4</a:t>
                      </a:r>
                      <a:endParaRPr lang="en-CA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4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CA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6561" marR="86561" marT="1202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4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  <a:endParaRPr lang="en-CA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6561" marR="86561" marT="1202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4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25.5</a:t>
                      </a:r>
                    </a:p>
                  </a:txBody>
                  <a:tcPr marL="86561" marR="86561" marT="1202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98">
                <a:tc>
                  <a:txBody>
                    <a:bodyPr/>
                    <a:lstStyle/>
                    <a:p>
                      <a:pPr algn="ctr"/>
                      <a:r>
                        <a:rPr kumimoji="0" lang="en-CA" sz="1800" b="1" kern="1200" baseline="30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18</a:t>
                      </a:r>
                      <a:r>
                        <a:rPr kumimoji="0" lang="en-CA" sz="1800" b="1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O</a:t>
                      </a:r>
                      <a:endParaRPr kumimoji="0" lang="en-CA" sz="1800" b="1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86561" marR="86561" marT="1202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4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CA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4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CA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6561" marR="86561" marT="1202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4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CA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6561" marR="86561" marT="1202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4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CA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6561" marR="86561" marT="1202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552845" y="4984297"/>
            <a:ext cx="879155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1178" y="246267"/>
            <a:ext cx="4306678" cy="33524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7540" y="3254948"/>
            <a:ext cx="4376582" cy="3406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59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105" y="851848"/>
            <a:ext cx="7256411" cy="56486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291152"/>
            <a:ext cx="10972800" cy="1143000"/>
          </a:xfrm>
        </p:spPr>
        <p:txBody>
          <a:bodyPr/>
          <a:lstStyle/>
          <a:p>
            <a:r>
              <a:rPr lang="en-CA" dirty="0" smtClean="0"/>
              <a:t>X-Ray Photoelectron Spectroscopy (XPS)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54221" y="6365669"/>
            <a:ext cx="9121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b="1" dirty="0" smtClean="0"/>
              <a:t>Figure: </a:t>
            </a:r>
            <a:r>
              <a:rPr lang="en-CA" sz="1400" dirty="0" smtClean="0"/>
              <a:t>XPS data of Ti used to justify use of </a:t>
            </a:r>
            <a:r>
              <a:rPr lang="en-CA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TiO</a:t>
            </a:r>
            <a:r>
              <a:rPr lang="en-CA" sz="1400" b="1" baseline="-25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CA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CA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simulation. More accurate simulations can take into account different oxidation states</a:t>
            </a:r>
            <a:r>
              <a:rPr lang="en-CA" sz="1400" dirty="0" smtClean="0"/>
              <a:t> </a:t>
            </a:r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61322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957" y="738443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Nuclear Reaction Analysis (NRA): </a:t>
            </a:r>
            <a:r>
              <a:rPr lang="en-US" altLang="en-US" baseline="30000" dirty="0"/>
              <a:t>18</a:t>
            </a:r>
            <a:r>
              <a:rPr lang="en-US" altLang="en-US" dirty="0"/>
              <a:t>O (p, </a:t>
            </a:r>
            <a:r>
              <a:rPr lang="en-US" altLang="en-US" dirty="0">
                <a:latin typeface="Symbol" pitchFamily="18" charset="2"/>
              </a:rPr>
              <a:t>a</a:t>
            </a:r>
            <a:r>
              <a:rPr lang="en-US" altLang="en-US" dirty="0"/>
              <a:t>) </a:t>
            </a:r>
            <a:r>
              <a:rPr lang="en-US" altLang="en-US" baseline="30000" dirty="0"/>
              <a:t>15</a:t>
            </a:r>
            <a:r>
              <a:rPr lang="en-US" altLang="en-US" dirty="0"/>
              <a:t>N</a:t>
            </a:r>
            <a:r>
              <a:rPr lang="en-US" altLang="en-US" baseline="30000" dirty="0"/>
              <a:t/>
            </a:r>
            <a:br>
              <a:rPr lang="en-US" altLang="en-US" baseline="30000" dirty="0"/>
            </a:b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13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7657701" y="6093543"/>
            <a:ext cx="549461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dirty="0" err="1" smtClean="0">
                <a:solidFill>
                  <a:srgbClr val="000000"/>
                </a:solidFill>
              </a:rPr>
              <a:t>Baumvol</a:t>
            </a:r>
            <a:r>
              <a:rPr lang="en-US" altLang="en-US" i="1" dirty="0" smtClean="0">
                <a:solidFill>
                  <a:srgbClr val="000000"/>
                </a:solidFill>
              </a:rPr>
              <a:t>. Private correspondence.</a:t>
            </a:r>
            <a:endParaRPr lang="en-US" altLang="en-US" i="1" dirty="0">
              <a:solidFill>
                <a:srgbClr val="00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53" y="1302897"/>
            <a:ext cx="2223188" cy="151271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0992" y="1538868"/>
            <a:ext cx="6751008" cy="44637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649" y="2815616"/>
            <a:ext cx="5139343" cy="4000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382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1503" y="283194"/>
            <a:ext cx="10972800" cy="1143000"/>
          </a:xfrm>
        </p:spPr>
        <p:txBody>
          <a:bodyPr/>
          <a:lstStyle/>
          <a:p>
            <a:r>
              <a:rPr lang="en-CA" dirty="0" smtClean="0"/>
              <a:t>Conclusions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5290" y="1635047"/>
            <a:ext cx="7924800" cy="1898634"/>
          </a:xfrm>
        </p:spPr>
        <p:txBody>
          <a:bodyPr>
            <a:normAutofit/>
          </a:bodyPr>
          <a:lstStyle/>
          <a:p>
            <a:r>
              <a:rPr lang="en-CA" sz="2000" dirty="0"/>
              <a:t>Oxide growth increases as function of voltage</a:t>
            </a:r>
          </a:p>
          <a:p>
            <a:r>
              <a:rPr lang="en-CA" sz="2000" dirty="0"/>
              <a:t>Increasing incorporation </a:t>
            </a:r>
            <a:r>
              <a:rPr lang="en-CA" sz="2000" dirty="0" smtClean="0"/>
              <a:t>of </a:t>
            </a:r>
            <a:r>
              <a:rPr lang="en-CA" sz="2000" baseline="30000" dirty="0" smtClean="0"/>
              <a:t>16</a:t>
            </a:r>
            <a:r>
              <a:rPr lang="en-CA" sz="2000" dirty="0" smtClean="0"/>
              <a:t>O towards </a:t>
            </a:r>
            <a:r>
              <a:rPr lang="en-CA" sz="2000" dirty="0"/>
              <a:t>Ti/Oxide interface:</a:t>
            </a:r>
          </a:p>
          <a:p>
            <a:pPr marL="393192" lvl="1" indent="0">
              <a:buNone/>
            </a:pPr>
            <a:r>
              <a:rPr lang="en-CA" sz="2000" dirty="0"/>
              <a:t>-Implies O is the migrating </a:t>
            </a:r>
            <a:r>
              <a:rPr lang="en-CA" sz="2000" dirty="0" smtClean="0"/>
              <a:t>species and </a:t>
            </a:r>
            <a:r>
              <a:rPr lang="en-CA" sz="2000" dirty="0"/>
              <a:t>not Ti</a:t>
            </a:r>
            <a:endParaRPr lang="en-CA" sz="2000" baseline="-25000" dirty="0"/>
          </a:p>
          <a:p>
            <a:r>
              <a:rPr lang="en-CA" sz="2000" dirty="0"/>
              <a:t>Exchange between </a:t>
            </a:r>
            <a:r>
              <a:rPr lang="en-CA" sz="2000" baseline="30000" dirty="0" smtClean="0"/>
              <a:t>16</a:t>
            </a:r>
            <a:r>
              <a:rPr lang="en-CA" sz="2000" dirty="0" smtClean="0"/>
              <a:t>O</a:t>
            </a:r>
            <a:r>
              <a:rPr lang="en-CA" sz="2000" baseline="30000" dirty="0" smtClean="0"/>
              <a:t> </a:t>
            </a:r>
            <a:r>
              <a:rPr lang="en-CA" sz="2000" dirty="0"/>
              <a:t>and </a:t>
            </a:r>
            <a:r>
              <a:rPr lang="en-CA" sz="2000" baseline="30000" dirty="0"/>
              <a:t>18</a:t>
            </a:r>
            <a:r>
              <a:rPr lang="en-CA" sz="2000" dirty="0"/>
              <a:t>O</a:t>
            </a:r>
            <a:r>
              <a:rPr lang="en-CA" sz="2000" baseline="-25000" dirty="0" smtClean="0"/>
              <a:t> </a:t>
            </a:r>
            <a:r>
              <a:rPr lang="en-CA" sz="2000" dirty="0"/>
              <a:t>minimal</a:t>
            </a:r>
          </a:p>
          <a:p>
            <a:pPr marL="393192" lvl="1" indent="0">
              <a:buNone/>
            </a:pPr>
            <a:r>
              <a:rPr lang="en-CA" sz="2000" dirty="0"/>
              <a:t>-Except possibly at oxide surface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114608" y="3816822"/>
            <a:ext cx="8229600" cy="762000"/>
          </a:xfrm>
          <a:prstGeom prst="rect">
            <a:avLst/>
          </a:prstGeom>
        </p:spPr>
        <p:txBody>
          <a:bodyPr vert="horz" lIns="0" rIns="0" bIns="0" anchor="b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CA" dirty="0">
                <a:solidFill>
                  <a:srgbClr val="04617B"/>
                </a:solidFill>
              </a:rPr>
              <a:t>Future work</a:t>
            </a: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155290" y="4767472"/>
            <a:ext cx="7924800" cy="1652286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BD0D9"/>
              </a:buClr>
            </a:pPr>
            <a:r>
              <a:rPr lang="en-CA" sz="2000" dirty="0">
                <a:solidFill>
                  <a:prstClr val="black"/>
                </a:solidFill>
              </a:rPr>
              <a:t>Oxidation </a:t>
            </a:r>
            <a:r>
              <a:rPr lang="en-CA" sz="2000" dirty="0" smtClean="0">
                <a:solidFill>
                  <a:prstClr val="black"/>
                </a:solidFill>
              </a:rPr>
              <a:t>kinetics: with V=</a:t>
            </a:r>
            <a:r>
              <a:rPr lang="en-CA" sz="2000" dirty="0" err="1" smtClean="0">
                <a:solidFill>
                  <a:prstClr val="black"/>
                </a:solidFill>
              </a:rPr>
              <a:t>const</a:t>
            </a:r>
            <a:r>
              <a:rPr lang="en-CA" sz="2000" dirty="0" smtClean="0">
                <a:solidFill>
                  <a:prstClr val="black"/>
                </a:solidFill>
              </a:rPr>
              <a:t>, vary time </a:t>
            </a:r>
            <a:endParaRPr lang="en-CA" sz="2000" dirty="0">
              <a:solidFill>
                <a:prstClr val="black"/>
              </a:solidFill>
            </a:endParaRPr>
          </a:p>
          <a:p>
            <a:pPr>
              <a:buClr>
                <a:srgbClr val="0BD0D9"/>
              </a:buClr>
            </a:pPr>
            <a:r>
              <a:rPr lang="en-CA" sz="2000" dirty="0">
                <a:solidFill>
                  <a:prstClr val="black"/>
                </a:solidFill>
              </a:rPr>
              <a:t>Explore  alternative </a:t>
            </a:r>
            <a:r>
              <a:rPr lang="en-CA" sz="2000" baseline="30000" dirty="0"/>
              <a:t>18</a:t>
            </a:r>
            <a:r>
              <a:rPr lang="en-CA" sz="2000" dirty="0"/>
              <a:t>O</a:t>
            </a:r>
            <a:r>
              <a:rPr lang="en-CA" sz="2000" dirty="0" smtClean="0">
                <a:solidFill>
                  <a:prstClr val="black"/>
                </a:solidFill>
              </a:rPr>
              <a:t> and</a:t>
            </a:r>
            <a:r>
              <a:rPr lang="en-CA" sz="2000" baseline="30000" dirty="0" smtClean="0"/>
              <a:t> </a:t>
            </a:r>
            <a:r>
              <a:rPr lang="en-CA" sz="2000" baseline="30000" dirty="0" smtClean="0"/>
              <a:t>16</a:t>
            </a:r>
            <a:r>
              <a:rPr lang="en-CA" sz="2000" dirty="0" smtClean="0"/>
              <a:t>O </a:t>
            </a:r>
            <a:r>
              <a:rPr lang="en-CA" sz="2000" dirty="0" smtClean="0">
                <a:solidFill>
                  <a:prstClr val="black"/>
                </a:solidFill>
              </a:rPr>
              <a:t>methods </a:t>
            </a:r>
            <a:r>
              <a:rPr lang="en-CA" sz="2000" dirty="0">
                <a:solidFill>
                  <a:prstClr val="black"/>
                </a:solidFill>
              </a:rPr>
              <a:t>of depth </a:t>
            </a:r>
            <a:r>
              <a:rPr lang="en-CA" sz="2000" dirty="0" smtClean="0">
                <a:solidFill>
                  <a:prstClr val="black"/>
                </a:solidFill>
              </a:rPr>
              <a:t>profiling. Particularly the NRA 151keV resonance. Hopefully this matches</a:t>
            </a:r>
          </a:p>
          <a:p>
            <a:pPr marL="0" indent="0">
              <a:buClr>
                <a:srgbClr val="0BD0D9"/>
              </a:buClr>
              <a:buNone/>
            </a:pPr>
            <a:r>
              <a:rPr lang="en-CA" sz="2000" dirty="0" smtClean="0">
                <a:solidFill>
                  <a:prstClr val="black"/>
                </a:solidFill>
              </a:rPr>
              <a:t>     MEIS.</a:t>
            </a:r>
            <a:endParaRPr lang="en-CA" sz="2000" dirty="0">
              <a:solidFill>
                <a:prstClr val="black"/>
              </a:solidFill>
            </a:endParaRPr>
          </a:p>
          <a:p>
            <a:pPr>
              <a:buClr>
                <a:srgbClr val="0BD0D9"/>
              </a:buClr>
            </a:pPr>
            <a:r>
              <a:rPr lang="en-CA" sz="2000" dirty="0">
                <a:solidFill>
                  <a:prstClr val="black"/>
                </a:solidFill>
              </a:rPr>
              <a:t>Examine importance of </a:t>
            </a:r>
            <a:r>
              <a:rPr lang="en-CA" sz="2000" dirty="0" smtClean="0">
                <a:solidFill>
                  <a:prstClr val="black"/>
                </a:solidFill>
              </a:rPr>
              <a:t>morphology</a:t>
            </a:r>
            <a:endParaRPr lang="en-CA" sz="1800" baseline="-25000" dirty="0">
              <a:solidFill>
                <a:prstClr val="black"/>
              </a:solidFill>
            </a:endParaRPr>
          </a:p>
        </p:txBody>
      </p:sp>
      <p:sp>
        <p:nvSpPr>
          <p:cNvPr id="6" name="Text Box 134"/>
          <p:cNvSpPr txBox="1">
            <a:spLocks noChangeArrowheads="1"/>
          </p:cNvSpPr>
          <p:nvPr/>
        </p:nvSpPr>
        <p:spPr bwMode="auto">
          <a:xfrm>
            <a:off x="9344208" y="636454"/>
            <a:ext cx="187245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 altLang="zh-CN" b="1" dirty="0">
                <a:solidFill>
                  <a:prstClr val="black"/>
                </a:solidFill>
              </a:rPr>
              <a:t>Direct oxygen transport (no O-exchange) to interface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0067" y="2131931"/>
            <a:ext cx="2056597" cy="158671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0066" y="3783234"/>
            <a:ext cx="2056597" cy="146038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1653" y="5719775"/>
            <a:ext cx="3422650" cy="917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35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786" y="175608"/>
            <a:ext cx="10972800" cy="1143000"/>
          </a:xfrm>
        </p:spPr>
        <p:txBody>
          <a:bodyPr/>
          <a:lstStyle/>
          <a:p>
            <a:r>
              <a:rPr lang="en-CA" dirty="0" smtClean="0"/>
              <a:t>Motivations	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4786" y="1813311"/>
            <a:ext cx="10972800" cy="438912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CA" sz="2400" dirty="0"/>
              <a:t>Ti is widely used in industry and research </a:t>
            </a:r>
          </a:p>
          <a:p>
            <a:pPr lvl="0"/>
            <a:r>
              <a:rPr lang="en-CA" sz="2400" dirty="0" smtClean="0"/>
              <a:t>Oxidation processes:</a:t>
            </a:r>
          </a:p>
          <a:p>
            <a:pPr marL="0" lvl="0" indent="0">
              <a:buNone/>
            </a:pPr>
            <a:r>
              <a:rPr lang="en-CA" sz="2400" dirty="0" smtClean="0"/>
              <a:t>	-Thermal: lack of precise control </a:t>
            </a:r>
            <a:r>
              <a:rPr lang="en-US" sz="2400" dirty="0" smtClean="0"/>
              <a:t>→ </a:t>
            </a:r>
            <a:r>
              <a:rPr lang="en-CA" sz="2400" dirty="0" smtClean="0"/>
              <a:t>&gt; 100 </a:t>
            </a:r>
            <a:r>
              <a:rPr lang="en-CA" sz="2400" dirty="0" smtClean="0"/>
              <a:t>nm </a:t>
            </a:r>
            <a:endParaRPr lang="en-CA" sz="2400" dirty="0" smtClean="0"/>
          </a:p>
          <a:p>
            <a:pPr marL="0" lvl="0" indent="0">
              <a:buNone/>
            </a:pPr>
            <a:r>
              <a:rPr lang="en-CA" sz="2400" dirty="0"/>
              <a:t>	</a:t>
            </a:r>
            <a:r>
              <a:rPr lang="en-CA" sz="2400" dirty="0" smtClean="0"/>
              <a:t>-Electrochemical (time vs voltage): </a:t>
            </a:r>
          </a:p>
          <a:p>
            <a:pPr marL="0" lvl="0" indent="0">
              <a:buNone/>
            </a:pPr>
            <a:r>
              <a:rPr lang="en-CA" sz="2400" dirty="0"/>
              <a:t>	</a:t>
            </a:r>
            <a:r>
              <a:rPr lang="en-CA" sz="2400" dirty="0" smtClean="0"/>
              <a:t>high quality ultra-thin films (≈10 nm)</a:t>
            </a:r>
          </a:p>
          <a:p>
            <a:pPr marL="0" lvl="0" indent="0">
              <a:buNone/>
            </a:pPr>
            <a:endParaRPr lang="en-CA" sz="2400" dirty="0"/>
          </a:p>
          <a:p>
            <a:r>
              <a:rPr lang="en-CA" sz="2400" dirty="0" smtClean="0"/>
              <a:t>Corrosion </a:t>
            </a:r>
            <a:r>
              <a:rPr lang="en-CA" sz="2400" dirty="0"/>
              <a:t>specific to Ti</a:t>
            </a:r>
          </a:p>
          <a:p>
            <a:r>
              <a:rPr lang="en-CA" sz="2400" dirty="0" smtClean="0"/>
              <a:t>General </a:t>
            </a:r>
            <a:r>
              <a:rPr lang="en-CA" sz="2400" dirty="0"/>
              <a:t>principles of electrochemical oxidation</a:t>
            </a:r>
            <a:r>
              <a:rPr lang="en-CA" sz="2400" dirty="0" smtClean="0"/>
              <a:t>:</a:t>
            </a:r>
          </a:p>
          <a:p>
            <a:pPr marL="393192" lvl="1" indent="0">
              <a:buNone/>
            </a:pPr>
            <a:r>
              <a:rPr lang="en-CA" dirty="0"/>
              <a:t>	</a:t>
            </a:r>
            <a:r>
              <a:rPr lang="en-US" dirty="0" smtClean="0"/>
              <a:t>-Dominant </a:t>
            </a:r>
            <a:r>
              <a:rPr lang="en-US" dirty="0"/>
              <a:t>migrating species</a:t>
            </a:r>
            <a:endParaRPr lang="en-CA" dirty="0"/>
          </a:p>
          <a:p>
            <a:pPr marL="393192" lvl="1" indent="0">
              <a:buNone/>
            </a:pPr>
            <a:r>
              <a:rPr lang="en-US" dirty="0" smtClean="0"/>
              <a:t>	-Exchange </a:t>
            </a:r>
            <a:r>
              <a:rPr lang="en-US" dirty="0"/>
              <a:t>reactions</a:t>
            </a:r>
            <a:endParaRPr lang="en-CA" dirty="0"/>
          </a:p>
          <a:p>
            <a:pPr marL="393192" lvl="1" indent="0">
              <a:buNone/>
            </a:pPr>
            <a:r>
              <a:rPr lang="en-US" dirty="0" smtClean="0"/>
              <a:t>	-Transport mechanisms </a:t>
            </a:r>
          </a:p>
          <a:p>
            <a:pPr marL="393192" lvl="1" indent="0">
              <a:buNone/>
            </a:pPr>
            <a:endParaRPr lang="en-CA" dirty="0"/>
          </a:p>
          <a:p>
            <a:r>
              <a:rPr lang="en-CA" sz="2400" dirty="0" smtClean="0"/>
              <a:t>Stopping </a:t>
            </a:r>
            <a:r>
              <a:rPr lang="en-CA" sz="2400" dirty="0"/>
              <a:t>power for H</a:t>
            </a:r>
            <a:r>
              <a:rPr lang="en-CA" sz="2400" baseline="30000" dirty="0"/>
              <a:t>+</a:t>
            </a:r>
            <a:r>
              <a:rPr lang="en-CA" sz="2400" dirty="0"/>
              <a:t> in Ti and TiO</a:t>
            </a:r>
            <a:r>
              <a:rPr lang="en-CA" sz="2400" baseline="-25000" dirty="0"/>
              <a:t>2</a:t>
            </a:r>
            <a:r>
              <a:rPr lang="en-CA" sz="2400" dirty="0"/>
              <a:t> ultra-thin films</a:t>
            </a:r>
          </a:p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63592" y="6002392"/>
            <a:ext cx="71377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/>
              <a:t>Matsumoto </a:t>
            </a:r>
            <a:r>
              <a:rPr lang="en-CA" sz="1200" dirty="0" smtClean="0"/>
              <a:t>et. al. Science, 2001. Vol. 291, p854-856 </a:t>
            </a:r>
            <a:endParaRPr lang="en-CA" sz="1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373" y="3150482"/>
            <a:ext cx="3332287" cy="277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44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5021" y="-81304"/>
            <a:ext cx="8077201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Procedure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325021" y="1377608"/>
            <a:ext cx="10083799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prstClr val="black"/>
                </a:solidFill>
              </a:rPr>
              <a:t>Ti films deposition </a:t>
            </a:r>
            <a:r>
              <a:rPr lang="en-US" sz="2000" dirty="0">
                <a:solidFill>
                  <a:prstClr val="black"/>
                </a:solidFill>
              </a:rPr>
              <a:t>on Si(001) by sputtering (with J. Noel, Chemistry, UWO)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prstClr val="black"/>
                </a:solidFill>
              </a:rPr>
              <a:t>Isotopic labeling: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Ti sample is exposed to isotopic (</a:t>
            </a:r>
            <a:r>
              <a:rPr lang="en-US" sz="2000" baseline="30000" dirty="0">
                <a:solidFill>
                  <a:prstClr val="black"/>
                </a:solidFill>
              </a:rPr>
              <a:t>18</a:t>
            </a:r>
            <a:r>
              <a:rPr lang="en-US" sz="2000" dirty="0">
                <a:solidFill>
                  <a:prstClr val="black"/>
                </a:solidFill>
              </a:rPr>
              <a:t>O) water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Ultra thin TiO</a:t>
            </a:r>
            <a:r>
              <a:rPr lang="en-US" sz="2000" baseline="-25000" dirty="0">
                <a:solidFill>
                  <a:prstClr val="black"/>
                </a:solidFill>
              </a:rPr>
              <a:t>2</a:t>
            </a:r>
            <a:r>
              <a:rPr lang="en-US" sz="2000" dirty="0">
                <a:solidFill>
                  <a:prstClr val="black"/>
                </a:solidFill>
              </a:rPr>
              <a:t> Film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TiO</a:t>
            </a:r>
            <a:r>
              <a:rPr lang="en-US" sz="2000" baseline="-25000" dirty="0">
                <a:solidFill>
                  <a:prstClr val="black"/>
                </a:solidFill>
              </a:rPr>
              <a:t>2</a:t>
            </a:r>
            <a:r>
              <a:rPr lang="en-US" sz="2000" dirty="0">
                <a:solidFill>
                  <a:prstClr val="black"/>
                </a:solidFill>
              </a:rPr>
              <a:t>/Ti/Si(001) electrochemically </a:t>
            </a:r>
            <a:r>
              <a:rPr lang="en-US" sz="2000" dirty="0" smtClean="0">
                <a:solidFill>
                  <a:prstClr val="black"/>
                </a:solidFill>
              </a:rPr>
              <a:t>oxidized</a:t>
            </a:r>
          </a:p>
          <a:p>
            <a:pPr lvl="1"/>
            <a:r>
              <a:rPr lang="en-US" sz="2000" dirty="0" smtClean="0">
                <a:solidFill>
                  <a:prstClr val="black"/>
                </a:solidFill>
              </a:rPr>
              <a:t>     </a:t>
            </a:r>
            <a:r>
              <a:rPr lang="en-US" sz="2000" dirty="0">
                <a:solidFill>
                  <a:prstClr val="black"/>
                </a:solidFill>
              </a:rPr>
              <a:t>in H</a:t>
            </a:r>
            <a:r>
              <a:rPr lang="en-US" sz="2000" baseline="-25000" dirty="0">
                <a:solidFill>
                  <a:prstClr val="black"/>
                </a:solidFill>
              </a:rPr>
              <a:t>2</a:t>
            </a:r>
            <a:r>
              <a:rPr lang="en-US" sz="2000" baseline="30000" dirty="0">
                <a:solidFill>
                  <a:prstClr val="black"/>
                </a:solidFill>
              </a:rPr>
              <a:t>16</a:t>
            </a:r>
            <a:r>
              <a:rPr lang="en-US" sz="2000" dirty="0">
                <a:solidFill>
                  <a:prstClr val="black"/>
                </a:solidFill>
              </a:rPr>
              <a:t>O water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prstClr val="black"/>
                </a:solidFill>
              </a:rPr>
              <a:t>Medium Energy Ion Scattering </a:t>
            </a:r>
            <a:r>
              <a:rPr lang="en-US" sz="2000" dirty="0">
                <a:solidFill>
                  <a:prstClr val="black"/>
                </a:solidFill>
              </a:rPr>
              <a:t>(MEIS):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Analyze surface layers at sub-nanometer depths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Simulation of depth profiles of </a:t>
            </a:r>
            <a:r>
              <a:rPr lang="en-US" sz="2000" dirty="0" smtClean="0">
                <a:solidFill>
                  <a:prstClr val="black"/>
                </a:solidFill>
              </a:rPr>
              <a:t>isotopes</a:t>
            </a:r>
          </a:p>
          <a:p>
            <a:pPr lvl="1"/>
            <a:endParaRPr lang="en-US" sz="2000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prstClr val="black"/>
                </a:solidFill>
              </a:rPr>
              <a:t>Other analytic techniques:</a:t>
            </a:r>
            <a:endParaRPr lang="en-US" sz="2000" dirty="0">
              <a:solidFill>
                <a:prstClr val="black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</a:rPr>
              <a:t>X-ray Photoelectron Spectroscopy (XPS): Ti oxidation state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</a:rPr>
              <a:t>Nuclear Reaction Analysis (NRA): Absolute </a:t>
            </a:r>
            <a:r>
              <a:rPr lang="en-CA" sz="2000" baseline="30000" dirty="0" smtClean="0"/>
              <a:t>18</a:t>
            </a:r>
            <a:r>
              <a:rPr lang="en-CA" sz="2000" dirty="0" smtClean="0"/>
              <a:t>O</a:t>
            </a:r>
            <a:r>
              <a:rPr lang="en-US" sz="2000" dirty="0" smtClean="0">
                <a:solidFill>
                  <a:prstClr val="black"/>
                </a:solidFill>
              </a:rPr>
              <a:t> conc., potential depth profiling</a:t>
            </a:r>
            <a:endParaRPr lang="en-US" sz="2000" dirty="0">
              <a:solidFill>
                <a:prstClr val="black"/>
              </a:solidFill>
            </a:endParaRPr>
          </a:p>
          <a:p>
            <a:pPr lvl="1"/>
            <a:endParaRPr lang="en-US" sz="2400" dirty="0" smtClean="0">
              <a:solidFill>
                <a:prstClr val="black"/>
              </a:solidFill>
            </a:endParaRPr>
          </a:p>
          <a:p>
            <a:pPr lvl="1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3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9396190" y="3397384"/>
            <a:ext cx="446087" cy="1371600"/>
          </a:xfrm>
          <a:prstGeom prst="rect">
            <a:avLst/>
          </a:prstGeom>
          <a:solidFill>
            <a:srgbClr val="FF00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9842278" y="3403734"/>
            <a:ext cx="315912" cy="1371600"/>
          </a:xfrm>
          <a:prstGeom prst="rect">
            <a:avLst/>
          </a:prstGeom>
          <a:solidFill>
            <a:srgbClr val="3366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10158190" y="3397384"/>
            <a:ext cx="1828800" cy="1371600"/>
          </a:xfrm>
          <a:prstGeom prst="rect">
            <a:avLst/>
          </a:prstGeom>
          <a:solidFill>
            <a:srgbClr val="00FF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zh-CN" sz="2400" dirty="0">
                <a:latin typeface="Arial" charset="0"/>
                <a:ea typeface="宋体" pitchFamily="2" charset="-122"/>
              </a:rPr>
              <a:t>Si-substrate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10965424" y="2520608"/>
            <a:ext cx="1868468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zh-CN" sz="1400" dirty="0" smtClean="0">
                <a:ea typeface="宋体" pitchFamily="2" charset="-122"/>
              </a:rPr>
              <a:t>TiO</a:t>
            </a:r>
            <a:r>
              <a:rPr lang="en-US" altLang="zh-CN" sz="1400" baseline="-25000" dirty="0" smtClean="0">
                <a:ea typeface="宋体" pitchFamily="2" charset="-122"/>
              </a:rPr>
              <a:t>2</a:t>
            </a:r>
            <a:r>
              <a:rPr lang="en-US" altLang="zh-CN" sz="1400" dirty="0" smtClean="0">
                <a:ea typeface="宋体" pitchFamily="2" charset="-122"/>
              </a:rPr>
              <a:t> </a:t>
            </a:r>
            <a:r>
              <a:rPr lang="en-US" altLang="zh-CN" sz="1400" dirty="0">
                <a:ea typeface="宋体" pitchFamily="2" charset="-122"/>
              </a:rPr>
              <a:t>growth</a:t>
            </a:r>
            <a:r>
              <a:rPr lang="en-US" altLang="zh-CN" sz="1400" dirty="0" smtClean="0">
                <a:ea typeface="宋体" pitchFamily="2" charset="-122"/>
              </a:rPr>
              <a:t>,</a:t>
            </a:r>
          </a:p>
          <a:p>
            <a:r>
              <a:rPr lang="en-US" altLang="zh-CN" sz="1400" dirty="0" smtClean="0">
                <a:ea typeface="宋体" pitchFamily="2" charset="-122"/>
              </a:rPr>
              <a:t> O exchange at  </a:t>
            </a:r>
            <a:r>
              <a:rPr lang="en-US" altLang="zh-CN" sz="1400" dirty="0">
                <a:ea typeface="宋体" pitchFamily="2" charset="-122"/>
              </a:rPr>
              <a:t>interface</a:t>
            </a:r>
            <a:endParaRPr lang="en-US" altLang="zh-CN" sz="1200" dirty="0">
              <a:ea typeface="宋体" pitchFamily="2" charset="-122"/>
            </a:endParaRPr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9319990" y="2590934"/>
            <a:ext cx="144462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zh-CN" sz="1400">
                <a:ea typeface="宋体" pitchFamily="2" charset="-122"/>
              </a:rPr>
              <a:t>O-diffusion and </a:t>
            </a:r>
          </a:p>
          <a:p>
            <a:r>
              <a:rPr lang="en-US" altLang="zh-CN" sz="1400">
                <a:ea typeface="宋体" pitchFamily="2" charset="-122"/>
              </a:rPr>
              <a:t>exchange in bulk </a:t>
            </a:r>
          </a:p>
          <a:p>
            <a:r>
              <a:rPr lang="en-US" altLang="zh-CN" sz="1400">
                <a:ea typeface="宋体" pitchFamily="2" charset="-122"/>
              </a:rPr>
              <a:t>of oxide</a:t>
            </a:r>
            <a:endParaRPr lang="en-US" altLang="zh-CN" sz="1200">
              <a:ea typeface="宋体" pitchFamily="2" charset="-122"/>
            </a:endParaRP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9319990" y="3751396"/>
            <a:ext cx="1219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zh-CN" sz="1600" dirty="0" smtClean="0">
                <a:latin typeface="Arial" charset="0"/>
                <a:ea typeface="宋体" pitchFamily="2" charset="-122"/>
              </a:rPr>
              <a:t>TiO</a:t>
            </a:r>
            <a:r>
              <a:rPr lang="en-US" altLang="zh-CN" sz="1600" baseline="-25000" dirty="0" smtClean="0">
                <a:latin typeface="Arial" charset="0"/>
                <a:ea typeface="宋体" pitchFamily="2" charset="-122"/>
              </a:rPr>
              <a:t>2</a:t>
            </a:r>
            <a:endParaRPr lang="en-US" altLang="zh-CN" sz="1600" baseline="-25000" dirty="0">
              <a:latin typeface="Symbol" pitchFamily="18" charset="2"/>
              <a:ea typeface="宋体" pitchFamily="2" charset="-122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8111903" y="2748097"/>
            <a:ext cx="11620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zh-CN" sz="1400" dirty="0" smtClean="0">
                <a:ea typeface="宋体" pitchFamily="2" charset="-122"/>
              </a:rPr>
              <a:t>H</a:t>
            </a:r>
            <a:r>
              <a:rPr lang="en-US" altLang="zh-CN" sz="1400" baseline="-25000" dirty="0" smtClean="0">
                <a:ea typeface="宋体" pitchFamily="2" charset="-122"/>
              </a:rPr>
              <a:t>2</a:t>
            </a:r>
            <a:r>
              <a:rPr lang="en-US" altLang="zh-CN" sz="1400" dirty="0" smtClean="0">
                <a:ea typeface="宋体" pitchFamily="2" charset="-122"/>
              </a:rPr>
              <a:t>O </a:t>
            </a:r>
            <a:r>
              <a:rPr lang="en-US" altLang="zh-CN" sz="1400" dirty="0" err="1">
                <a:ea typeface="宋体" pitchFamily="2" charset="-122"/>
              </a:rPr>
              <a:t>decomp</a:t>
            </a:r>
            <a:r>
              <a:rPr lang="en-US" altLang="zh-CN" sz="1400" dirty="0">
                <a:ea typeface="宋体" pitchFamily="2" charset="-122"/>
              </a:rPr>
              <a:t>.</a:t>
            </a:r>
          </a:p>
          <a:p>
            <a:r>
              <a:rPr lang="en-US" altLang="zh-CN" sz="1400" dirty="0">
                <a:ea typeface="宋体" pitchFamily="2" charset="-122"/>
              </a:rPr>
              <a:t>at surface</a:t>
            </a:r>
            <a:endParaRPr lang="en-US" altLang="zh-CN" sz="1200" dirty="0">
              <a:ea typeface="宋体" pitchFamily="2" charset="-122"/>
            </a:endParaRPr>
          </a:p>
        </p:txBody>
      </p:sp>
      <p:sp>
        <p:nvSpPr>
          <p:cNvPr id="12" name="Line 15"/>
          <p:cNvSpPr>
            <a:spLocks noChangeShapeType="1"/>
          </p:cNvSpPr>
          <p:nvPr/>
        </p:nvSpPr>
        <p:spPr bwMode="auto">
          <a:xfrm>
            <a:off x="8764365" y="3222759"/>
            <a:ext cx="609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Line 16"/>
          <p:cNvSpPr>
            <a:spLocks noChangeShapeType="1"/>
          </p:cNvSpPr>
          <p:nvPr/>
        </p:nvSpPr>
        <p:spPr bwMode="auto">
          <a:xfrm flipH="1">
            <a:off x="9689878" y="3276734"/>
            <a:ext cx="152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Line 17"/>
          <p:cNvSpPr>
            <a:spLocks noChangeShapeType="1"/>
          </p:cNvSpPr>
          <p:nvPr/>
        </p:nvSpPr>
        <p:spPr bwMode="auto">
          <a:xfrm flipH="1">
            <a:off x="10158190" y="3265622"/>
            <a:ext cx="925512" cy="344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8573885" y="3757746"/>
            <a:ext cx="760412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zh-CN" sz="2400" dirty="0" smtClean="0">
                <a:latin typeface="Arial" charset="0"/>
                <a:ea typeface="宋体" pitchFamily="2" charset="-122"/>
              </a:rPr>
              <a:t>H</a:t>
            </a:r>
            <a:r>
              <a:rPr lang="en-US" altLang="zh-CN" sz="2400" baseline="-25000" dirty="0" smtClean="0">
                <a:latin typeface="Arial" charset="0"/>
                <a:ea typeface="宋体" pitchFamily="2" charset="-122"/>
              </a:rPr>
              <a:t>2</a:t>
            </a:r>
            <a:r>
              <a:rPr lang="en-US" altLang="zh-CN" sz="2400" dirty="0" smtClean="0">
                <a:latin typeface="Arial" charset="0"/>
                <a:ea typeface="宋体" pitchFamily="2" charset="-122"/>
              </a:rPr>
              <a:t>O</a:t>
            </a:r>
            <a:endParaRPr lang="en-US" altLang="zh-CN" sz="2400" dirty="0">
              <a:latin typeface="Arial" charset="0"/>
              <a:ea typeface="宋体" pitchFamily="2" charset="-122"/>
            </a:endParaRPr>
          </a:p>
        </p:txBody>
      </p:sp>
      <p:sp>
        <p:nvSpPr>
          <p:cNvPr id="17" name="Text Box 20"/>
          <p:cNvSpPr txBox="1">
            <a:spLocks noChangeArrowheads="1"/>
          </p:cNvSpPr>
          <p:nvPr/>
        </p:nvSpPr>
        <p:spPr bwMode="auto">
          <a:xfrm>
            <a:off x="9548590" y="4219709"/>
            <a:ext cx="330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zh-CN" sz="1600">
                <a:ea typeface="宋体" pitchFamily="2" charset="-122"/>
              </a:rPr>
              <a:t>O</a:t>
            </a:r>
            <a:endParaRPr lang="en-US" altLang="zh-CN">
              <a:ea typeface="宋体" pitchFamily="2" charset="-122"/>
            </a:endParaRPr>
          </a:p>
        </p:txBody>
      </p:sp>
      <p:sp>
        <p:nvSpPr>
          <p:cNvPr id="18" name="Line 21"/>
          <p:cNvSpPr>
            <a:spLocks noChangeShapeType="1"/>
          </p:cNvSpPr>
          <p:nvPr/>
        </p:nvSpPr>
        <p:spPr bwMode="auto">
          <a:xfrm>
            <a:off x="9472390" y="4372109"/>
            <a:ext cx="1524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Line 22"/>
          <p:cNvSpPr>
            <a:spLocks noChangeShapeType="1"/>
          </p:cNvSpPr>
          <p:nvPr/>
        </p:nvSpPr>
        <p:spPr bwMode="auto">
          <a:xfrm>
            <a:off x="9853390" y="4372109"/>
            <a:ext cx="1524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16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4" name="Picture 167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9982" y="684783"/>
            <a:ext cx="2281548" cy="731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918" y="327856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Two Major Oxygen Transport</a:t>
            </a:r>
            <a:br>
              <a:rPr lang="en-CA" dirty="0" smtClean="0"/>
            </a:br>
            <a:r>
              <a:rPr lang="en-CA" dirty="0" smtClean="0"/>
              <a:t> Mechanisms </a:t>
            </a:r>
            <a:endParaRPr lang="en-CA" dirty="0"/>
          </a:p>
        </p:txBody>
      </p:sp>
      <p:sp>
        <p:nvSpPr>
          <p:cNvPr id="1671" name="Text Box 133"/>
          <p:cNvSpPr txBox="1">
            <a:spLocks noChangeArrowheads="1"/>
          </p:cNvSpPr>
          <p:nvPr/>
        </p:nvSpPr>
        <p:spPr bwMode="auto">
          <a:xfrm>
            <a:off x="707918" y="2402008"/>
            <a:ext cx="22098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 altLang="zh-CN" b="1" dirty="0">
                <a:solidFill>
                  <a:prstClr val="black"/>
                </a:solidFill>
              </a:rPr>
              <a:t>Oxygen lattice transport (O or vacancy exchange)</a:t>
            </a:r>
          </a:p>
        </p:txBody>
      </p:sp>
      <p:sp>
        <p:nvSpPr>
          <p:cNvPr id="1672" name="Text Box 134"/>
          <p:cNvSpPr txBox="1">
            <a:spLocks noChangeArrowheads="1"/>
          </p:cNvSpPr>
          <p:nvPr/>
        </p:nvSpPr>
        <p:spPr bwMode="auto">
          <a:xfrm>
            <a:off x="865545" y="4594632"/>
            <a:ext cx="187245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 altLang="zh-CN" b="1" dirty="0">
                <a:solidFill>
                  <a:prstClr val="black"/>
                </a:solidFill>
              </a:rPr>
              <a:t>Direct oxygen transport (no O-exchange) to interface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3988" y="1731980"/>
            <a:ext cx="2387433" cy="433028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160" y="1816893"/>
            <a:ext cx="2477311" cy="185798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1787" y="4249148"/>
            <a:ext cx="2451371" cy="1891298"/>
          </a:xfrm>
          <a:prstGeom prst="rect">
            <a:avLst/>
          </a:prstGeom>
        </p:spPr>
      </p:pic>
      <p:sp>
        <p:nvSpPr>
          <p:cNvPr id="1675" name="Rectangle 1674"/>
          <p:cNvSpPr/>
          <p:nvPr/>
        </p:nvSpPr>
        <p:spPr>
          <a:xfrm>
            <a:off x="6039277" y="6197708"/>
            <a:ext cx="25568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dirty="0"/>
              <a:t>Concentration vs </a:t>
            </a:r>
            <a:r>
              <a:rPr lang="en-US" altLang="zh-CN" dirty="0" smtClean="0"/>
              <a:t>Depth</a:t>
            </a:r>
            <a:endParaRPr lang="en-US" altLang="zh-CN" dirty="0"/>
          </a:p>
        </p:txBody>
      </p:sp>
      <p:sp>
        <p:nvSpPr>
          <p:cNvPr id="1676" name="Rectangle 1675"/>
          <p:cNvSpPr/>
          <p:nvPr/>
        </p:nvSpPr>
        <p:spPr>
          <a:xfrm>
            <a:off x="9010808" y="6197708"/>
            <a:ext cx="32025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dirty="0" smtClean="0"/>
              <a:t>Ion Scattering Yield vs  Energy</a:t>
            </a:r>
            <a:endParaRPr lang="en-US" altLang="zh-CN" dirty="0"/>
          </a:p>
        </p:txBody>
      </p:sp>
      <p:sp>
        <p:nvSpPr>
          <p:cNvPr id="1677" name="Slide Number Placeholder 167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4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2251" y="1677004"/>
            <a:ext cx="2380149" cy="4317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33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486" y="3567778"/>
            <a:ext cx="2138859" cy="320828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9696" y="3625254"/>
            <a:ext cx="5210310" cy="3084826"/>
          </a:xfrm>
          <a:prstGeom prst="rect">
            <a:avLst/>
          </a:prstGeom>
        </p:spPr>
      </p:pic>
      <p:pic>
        <p:nvPicPr>
          <p:cNvPr id="1026" name="Picture 2" descr="C:\Users\Mitche\Desktop\Reseach Docs\Seminar Prez\RBSschematic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851" y="652608"/>
            <a:ext cx="4168861" cy="173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3058" y="229328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Rutherford Backscattering Spectrometry (RBS</a:t>
            </a:r>
            <a:r>
              <a:rPr lang="en-US" dirty="0" smtClean="0"/>
              <a:t>) and Depth Profiles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3058" y="1430694"/>
            <a:ext cx="10972800" cy="4389120"/>
          </a:xfrm>
        </p:spPr>
        <p:txBody>
          <a:bodyPr/>
          <a:lstStyle/>
          <a:p>
            <a:r>
              <a:rPr lang="en-US" sz="2400" dirty="0"/>
              <a:t>Incident </a:t>
            </a:r>
            <a:r>
              <a:rPr lang="en-US" sz="2400" dirty="0" smtClean="0"/>
              <a:t>beam </a:t>
            </a:r>
            <a:r>
              <a:rPr lang="en-US" sz="2400" dirty="0"/>
              <a:t>of mono-energetic ions</a:t>
            </a:r>
          </a:p>
          <a:p>
            <a:r>
              <a:rPr lang="en-US" sz="2400" dirty="0"/>
              <a:t>Scattered off target </a:t>
            </a:r>
            <a:r>
              <a:rPr lang="en-US" sz="2400" dirty="0" smtClean="0"/>
              <a:t>→ element/isotope sensitive</a:t>
            </a:r>
          </a:p>
          <a:p>
            <a:r>
              <a:rPr lang="en-US" sz="2400" dirty="0" smtClean="0"/>
              <a:t>Know M</a:t>
            </a:r>
            <a:r>
              <a:rPr lang="en-US" sz="2400" baseline="-25000" dirty="0" smtClean="0"/>
              <a:t>1 ,</a:t>
            </a:r>
            <a:r>
              <a:rPr lang="en-US" sz="2400" dirty="0" smtClean="0"/>
              <a:t>E</a:t>
            </a:r>
            <a:r>
              <a:rPr lang="en-US" sz="2400" baseline="-25000" dirty="0" smtClean="0"/>
              <a:t>0</a:t>
            </a:r>
            <a:r>
              <a:rPr lang="en-US" sz="2400" dirty="0"/>
              <a:t> </a:t>
            </a:r>
            <a:r>
              <a:rPr lang="en-US" sz="2400" dirty="0" smtClean="0"/>
              <a:t>and θ (detector placement) </a:t>
            </a:r>
          </a:p>
          <a:p>
            <a:r>
              <a:rPr lang="en-US" sz="2400" dirty="0" smtClean="0"/>
              <a:t>Measure </a:t>
            </a:r>
            <a:r>
              <a:rPr lang="en-US" sz="2400" dirty="0"/>
              <a:t>E</a:t>
            </a:r>
            <a:r>
              <a:rPr lang="en-US" sz="2400" baseline="-25000" dirty="0"/>
              <a:t>1 </a:t>
            </a:r>
            <a:r>
              <a:rPr lang="en-US" sz="2400" dirty="0" smtClean="0"/>
              <a:t>→ determine M</a:t>
            </a:r>
            <a:r>
              <a:rPr lang="en-US" sz="2400" baseline="-25000" dirty="0" smtClean="0"/>
              <a:t>2</a:t>
            </a:r>
            <a:endParaRPr lang="en-US" sz="2400" dirty="0"/>
          </a:p>
          <a:p>
            <a:endParaRPr lang="en-US" sz="2400" dirty="0"/>
          </a:p>
          <a:p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6568350" y="2689828"/>
                <a:ext cx="6478843" cy="9700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𝐾</m:t>
                      </m:r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/>
                                </a:rPr>
                                <m:t>𝑜</m:t>
                              </m:r>
                            </m:sub>
                          </m:sSub>
                        </m:den>
                      </m:f>
                      <m:r>
                        <a:rPr lang="en-US" sz="2000" b="0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Sup>
                                            <m:sSubSupPr>
                                              <m:ctrlPr>
                                                <a:rPr lang="en-US" sz="20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US" sz="2000" b="0" i="1" smtClean="0">
                                                  <a:latin typeface="Cambria Math"/>
                                                </a:rPr>
                                                <m:t>𝑀</m:t>
                                              </m:r>
                                            </m:e>
                                            <m:sub>
                                              <m:r>
                                                <a:rPr lang="en-CA" sz="20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b>
                                            <m:sup>
                                              <m:r>
                                                <a:rPr lang="en-US" sz="2000" b="0" i="1" smtClean="0">
                                                  <a:latin typeface="Cambria Math"/>
                                                </a:rPr>
                                                <m:t>2</m:t>
                                              </m:r>
                                            </m:sup>
                                          </m:sSubSup>
                                          <m:sSubSup>
                                            <m:sSubSupPr>
                                              <m:ctrlPr>
                                                <a:rPr lang="en-US" sz="20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US" sz="2000" b="0" i="1" smtClean="0">
                                                  <a:latin typeface="Cambria Math"/>
                                                </a:rPr>
                                                <m:t>−</m:t>
                                              </m:r>
                                              <m:r>
                                                <a:rPr lang="en-US" sz="2000" b="0" i="1" smtClean="0">
                                                  <a:latin typeface="Cambria Math"/>
                                                </a:rPr>
                                                <m:t>𝑀</m:t>
                                              </m:r>
                                            </m:e>
                                            <m:sub>
                                              <m:r>
                                                <a:rPr lang="en-CA" sz="20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1</m:t>
                                              </m:r>
                                            </m:sub>
                                            <m:sup>
                                              <m:r>
                                                <a:rPr lang="en-US" sz="2000" b="0" i="1" smtClean="0">
                                                  <a:latin typeface="Cambria Math"/>
                                                </a:rPr>
                                                <m:t>2</m:t>
                                              </m:r>
                                            </m:sup>
                                          </m:sSubSup>
                                          <m:func>
                                            <m:funcPr>
                                              <m:ctrlPr>
                                                <a:rPr lang="en-US" sz="20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uncPr>
                                            <m:fName>
                                              <m:sSup>
                                                <m:sSupPr>
                                                  <m:ctrlPr>
                                                    <a:rPr lang="en-US" sz="20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m:rPr>
                                                      <m:sty m:val="p"/>
                                                    </m:rPr>
                                                    <a:rPr lang="en-US" sz="2000" b="0" i="0" smtClean="0">
                                                      <a:latin typeface="Cambria Math"/>
                                                    </a:rPr>
                                                    <m:t>sin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sz="2000" b="0" i="1" smtClean="0">
                                                      <a:latin typeface="Cambria Math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</m:fName>
                                            <m:e>
                                              <m:r>
                                                <a:rPr lang="en-US" sz="2000" b="0" i="1" smtClean="0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𝜃</m:t>
                                              </m:r>
                                            </m:e>
                                          </m:func>
                                        </m:e>
                                      </m:d>
                                    </m:e>
                                    <m:sup>
                                      <m:f>
                                        <m:fPr>
                                          <m:type m:val="skw"/>
                                          <m:ctrlPr>
                                            <a:rPr lang="en-US" sz="20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2000" b="0" i="1" smtClean="0"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num>
                                        <m:den>
                                          <m:r>
                                            <a:rPr lang="en-US" sz="2000" b="0" i="1" smtClean="0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sup>
                                  </m:sSup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  <m:func>
                                    <m:func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2000" b="0" i="0" smtClean="0">
                                          <a:latin typeface="Cambria Math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r>
                                        <a:rPr lang="en-US" sz="2000" b="0" i="1" smtClean="0">
                                          <a:latin typeface="Cambria Math"/>
                                          <a:ea typeface="Cambria Math"/>
                                        </a:rPr>
                                        <m:t>𝜃</m:t>
                                      </m:r>
                                    </m:e>
                                  </m:func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0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8350" y="2689828"/>
                <a:ext cx="6478843" cy="97007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5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539613" y="4940710"/>
            <a:ext cx="115037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924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1348" y="625250"/>
            <a:ext cx="3607218" cy="28079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349" y="-247645"/>
            <a:ext cx="10972800" cy="1143000"/>
          </a:xfrm>
        </p:spPr>
        <p:txBody>
          <a:bodyPr>
            <a:normAutofit/>
          </a:bodyPr>
          <a:lstStyle/>
          <a:p>
            <a:r>
              <a:rPr lang="en-US" sz="4500" dirty="0" smtClean="0"/>
              <a:t>Medium Energy Ion Scattering (MEIS)</a:t>
            </a:r>
            <a:endParaRPr lang="en-US" sz="45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7215447" y="2322615"/>
            <a:ext cx="71489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349" y="1068300"/>
            <a:ext cx="6457950" cy="3467100"/>
          </a:xfrm>
        </p:spPr>
      </p:pic>
      <p:sp>
        <p:nvSpPr>
          <p:cNvPr id="13" name="Rectangle 12"/>
          <p:cNvSpPr/>
          <p:nvPr/>
        </p:nvSpPr>
        <p:spPr>
          <a:xfrm>
            <a:off x="692349" y="4623304"/>
            <a:ext cx="1076588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Identical</a:t>
            </a:r>
            <a:r>
              <a:rPr lang="en-US" dirty="0" smtClean="0"/>
              <a:t> </a:t>
            </a:r>
            <a:r>
              <a:rPr lang="en-US" dirty="0" smtClean="0"/>
              <a:t>to </a:t>
            </a:r>
            <a:r>
              <a:rPr lang="en-US" dirty="0" smtClean="0"/>
              <a:t>RBS, </a:t>
            </a:r>
            <a:r>
              <a:rPr lang="en-US" dirty="0" smtClean="0"/>
              <a:t>but</a:t>
            </a:r>
            <a:r>
              <a:rPr lang="en-US" dirty="0" smtClean="0"/>
              <a:t>: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 smtClean="0"/>
              <a:t> Torrodial Electrostatic </a:t>
            </a:r>
            <a:r>
              <a:rPr lang="fi-FI" dirty="0" smtClean="0"/>
              <a:t>Analyizer </a:t>
            </a:r>
            <a:r>
              <a:rPr lang="fi-FI" dirty="0" smtClean="0"/>
              <a:t>(TEA</a:t>
            </a:r>
            <a:r>
              <a:rPr lang="fi-FI" dirty="0" smtClean="0"/>
              <a:t>):</a:t>
            </a:r>
            <a:endParaRPr lang="fi-FI" dirty="0" smtClean="0"/>
          </a:p>
          <a:p>
            <a:r>
              <a:rPr lang="fi-FI" dirty="0" smtClean="0"/>
              <a:t>	-</a:t>
            </a:r>
            <a:r>
              <a:rPr lang="en-US" dirty="0" smtClean="0"/>
              <a:t>Scattered Ion intensity as a function of </a:t>
            </a:r>
            <a:r>
              <a:rPr lang="en-US" dirty="0" smtClean="0"/>
              <a:t>scattering </a:t>
            </a:r>
          </a:p>
          <a:p>
            <a:r>
              <a:rPr lang="en-US" dirty="0"/>
              <a:t>	</a:t>
            </a:r>
            <a:r>
              <a:rPr lang="en-US" dirty="0" smtClean="0"/>
              <a:t>angle, </a:t>
            </a:r>
            <a:r>
              <a:rPr lang="en-US" dirty="0" smtClean="0"/>
              <a:t>at fixed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Channeling </a:t>
            </a:r>
            <a:r>
              <a:rPr lang="en-US" dirty="0" smtClean="0"/>
              <a:t>incident beam and movable detector </a:t>
            </a:r>
            <a:r>
              <a:rPr lang="en-US" dirty="0" smtClean="0"/>
              <a:t>positioned</a:t>
            </a:r>
          </a:p>
          <a:p>
            <a:r>
              <a:rPr lang="en-US" dirty="0"/>
              <a:t>	</a:t>
            </a:r>
            <a:r>
              <a:rPr lang="en-US" dirty="0" smtClean="0"/>
              <a:t> to </a:t>
            </a:r>
            <a:r>
              <a:rPr lang="en-US" dirty="0" smtClean="0"/>
              <a:t>blocking </a:t>
            </a:r>
            <a:r>
              <a:rPr lang="en-US" dirty="0" smtClean="0"/>
              <a:t>direction:  “Double </a:t>
            </a:r>
            <a:r>
              <a:rPr lang="en-US" dirty="0" smtClean="0"/>
              <a:t>Alignment”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09193" y="6468873"/>
            <a:ext cx="91587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n-NO" sz="1200" dirty="0"/>
              <a:t>PSTAR database (NIST</a:t>
            </a:r>
            <a:r>
              <a:rPr lang="nn-NO" sz="1200" dirty="0" smtClean="0"/>
              <a:t>):</a:t>
            </a:r>
            <a:r>
              <a:rPr lang="nn-NO" sz="1200" dirty="0"/>
              <a:t> </a:t>
            </a:r>
            <a:r>
              <a:rPr lang="nn-NO" sz="1200" dirty="0">
                <a:hlinkClick r:id="rId5"/>
              </a:rPr>
              <a:t>http://www.nist.gov/pml/data/star/index.cfm</a:t>
            </a:r>
            <a:r>
              <a:rPr lang="nn-NO" dirty="0"/>
              <a:t/>
            </a:r>
            <a:br>
              <a:rPr lang="nn-NO" dirty="0"/>
            </a:b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9193" y="3433229"/>
            <a:ext cx="4735457" cy="2835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56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2257" y="-104705"/>
            <a:ext cx="10972800" cy="1143000"/>
          </a:xfrm>
        </p:spPr>
        <p:txBody>
          <a:bodyPr>
            <a:normAutofit/>
          </a:bodyPr>
          <a:lstStyle/>
          <a:p>
            <a:r>
              <a:rPr lang="en-CA" dirty="0" smtClean="0"/>
              <a:t>TEA and Double Alignment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05607" y="6356351"/>
            <a:ext cx="1016000" cy="365125"/>
          </a:xfrm>
        </p:spPr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7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3585" y="1419564"/>
            <a:ext cx="5804170" cy="43531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48437" y="4975114"/>
            <a:ext cx="54893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Channeling and blocking in the &lt;111&gt; directions for double alignment. </a:t>
            </a:r>
            <a:endParaRPr lang="en-CA" dirty="0"/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257" y="4780561"/>
            <a:ext cx="4642417" cy="1381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891" y="1189542"/>
            <a:ext cx="3724226" cy="290946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91475" y="4099004"/>
            <a:ext cx="50436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/>
              <a:t>Tromp et. al. Review of Scientific Instruments 1991, Vol. 62, p2679</a:t>
            </a:r>
            <a:endParaRPr lang="en-CA" sz="1200" dirty="0"/>
          </a:p>
        </p:txBody>
      </p:sp>
    </p:spTree>
    <p:extLst>
      <p:ext uri="{BB962C8B-B14F-4D97-AF65-F5344CB8AC3E}">
        <p14:creationId xmlns:p14="http://schemas.microsoft.com/office/powerpoint/2010/main" val="316496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998" y="0"/>
            <a:ext cx="8810003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-395909"/>
            <a:ext cx="10972800" cy="1143000"/>
          </a:xfrm>
        </p:spPr>
        <p:txBody>
          <a:bodyPr/>
          <a:lstStyle/>
          <a:p>
            <a:r>
              <a:rPr lang="en-CA" dirty="0" smtClean="0"/>
              <a:t>MEIS Full Spectrum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8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84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5156" y="637836"/>
            <a:ext cx="7990619" cy="62201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01920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Features of MEIS Spectra: </a:t>
            </a:r>
            <a:r>
              <a:rPr lang="en-CA" dirty="0">
                <a:solidFill>
                  <a:prstClr val="black"/>
                </a:solidFill>
              </a:rPr>
              <a:t>Ti Features</a:t>
            </a:r>
            <a:br>
              <a:rPr lang="en-CA" dirty="0">
                <a:solidFill>
                  <a:prstClr val="black"/>
                </a:solidFill>
              </a:rPr>
            </a:br>
            <a:endParaRPr lang="en-CA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2675-E6A4-4E10-9F06-712AE86F99A0}" type="slidenum">
              <a:rPr lang="en-US" sz="2400">
                <a:solidFill>
                  <a:srgbClr val="04617B">
                    <a:shade val="90000"/>
                  </a:srgbClr>
                </a:solidFill>
              </a:rPr>
              <a:pPr/>
              <a:t>9</a:t>
            </a:fld>
            <a:endParaRPr lang="en-US" sz="2400" dirty="0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92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6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7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10403</TotalTime>
  <Words>731</Words>
  <Application>Microsoft Office PowerPoint</Application>
  <PresentationFormat>Widescreen</PresentationFormat>
  <Paragraphs>177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14</vt:i4>
      </vt:variant>
    </vt:vector>
  </HeadingPairs>
  <TitlesOfParts>
    <vt:vector size="29" baseType="lpstr">
      <vt:lpstr>宋体</vt:lpstr>
      <vt:lpstr>Arial</vt:lpstr>
      <vt:lpstr>Calibri</vt:lpstr>
      <vt:lpstr>Cambria Math</vt:lpstr>
      <vt:lpstr>Constantia</vt:lpstr>
      <vt:lpstr>Symbol</vt:lpstr>
      <vt:lpstr>Times New Roman</vt:lpstr>
      <vt:lpstr>Wingdings 2</vt:lpstr>
      <vt:lpstr>Flow</vt:lpstr>
      <vt:lpstr>1_Flow</vt:lpstr>
      <vt:lpstr>2_Flow</vt:lpstr>
      <vt:lpstr>3_Flow</vt:lpstr>
      <vt:lpstr>5_Flow</vt:lpstr>
      <vt:lpstr>6_Flow</vt:lpstr>
      <vt:lpstr>7_Flow</vt:lpstr>
      <vt:lpstr>High Resolution Depth Profiling of Ti Oxidation</vt:lpstr>
      <vt:lpstr>Motivations </vt:lpstr>
      <vt:lpstr>Procedure</vt:lpstr>
      <vt:lpstr>Two Major Oxygen Transport  Mechanisms </vt:lpstr>
      <vt:lpstr>Rutherford Backscattering Spectrometry (RBS) and Depth Profiles</vt:lpstr>
      <vt:lpstr>Medium Energy Ion Scattering (MEIS)</vt:lpstr>
      <vt:lpstr>TEA and Double Alignment</vt:lpstr>
      <vt:lpstr>MEIS Full Spectrum</vt:lpstr>
      <vt:lpstr>Features of MEIS Spectra: Ti Features </vt:lpstr>
      <vt:lpstr>Features of MEIS Spectra: O Features </vt:lpstr>
      <vt:lpstr>From Simulations:</vt:lpstr>
      <vt:lpstr>X-Ray Photoelectron Spectroscopy (XPS) </vt:lpstr>
      <vt:lpstr>Nuclear Reaction Analysis (NRA): 18O (p, a) 15N </vt:lpstr>
      <vt:lpstr>Conclusions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Resolution Depth Profiling for Ti Oxidation</dc:title>
  <dc:creator>Mitch</dc:creator>
  <cp:lastModifiedBy>Mitch</cp:lastModifiedBy>
  <cp:revision>85</cp:revision>
  <dcterms:created xsi:type="dcterms:W3CDTF">2014-05-21T14:56:54Z</dcterms:created>
  <dcterms:modified xsi:type="dcterms:W3CDTF">2014-06-18T19:59:51Z</dcterms:modified>
</cp:coreProperties>
</file>