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emf" ContentType="image/x-emf"/>
  <Default Extension="rels" ContentType="application/vnd.openxmlformats-package.relationships+xml"/>
  <Default Extension="xml" ContentType="application/xml"/>
  <Default Extension="wdp" ContentType="image/vnd.ms-photo"/>
  <Default Extension="gif" ContentType="image/gif"/>
  <Default Extension="vml" ContentType="application/vnd.openxmlformats-officedocument.vmlDrawing"/>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autoCompressPictures="0">
  <p:sldMasterIdLst>
    <p:sldMasterId id="2147483669" r:id="rId1"/>
  </p:sldMasterIdLst>
  <p:notesMasterIdLst>
    <p:notesMasterId r:id="rId28"/>
  </p:notesMasterIdLst>
  <p:sldIdLst>
    <p:sldId id="256" r:id="rId2"/>
    <p:sldId id="300" r:id="rId3"/>
    <p:sldId id="294" r:id="rId4"/>
    <p:sldId id="261" r:id="rId5"/>
    <p:sldId id="263" r:id="rId6"/>
    <p:sldId id="268" r:id="rId7"/>
    <p:sldId id="264" r:id="rId8"/>
    <p:sldId id="295" r:id="rId9"/>
    <p:sldId id="276" r:id="rId10"/>
    <p:sldId id="271" r:id="rId11"/>
    <p:sldId id="270" r:id="rId12"/>
    <p:sldId id="273" r:id="rId13"/>
    <p:sldId id="302" r:id="rId14"/>
    <p:sldId id="299" r:id="rId15"/>
    <p:sldId id="278" r:id="rId16"/>
    <p:sldId id="274" r:id="rId17"/>
    <p:sldId id="280" r:id="rId18"/>
    <p:sldId id="306" r:id="rId19"/>
    <p:sldId id="282" r:id="rId20"/>
    <p:sldId id="283" r:id="rId21"/>
    <p:sldId id="277" r:id="rId22"/>
    <p:sldId id="266" r:id="rId23"/>
    <p:sldId id="304" r:id="rId24"/>
    <p:sldId id="286" r:id="rId25"/>
    <p:sldId id="305" r:id="rId26"/>
    <p:sldId id="298" r:id="rId27"/>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Chenman Yin" initials="CY" lastIdx="1" clrIdx="0">
    <p:extLst>
      <p:ext uri="{19B8F6BF-5375-455C-9EA6-DF929625EA0E}">
        <p15:presenceInfo xmlns:p15="http://schemas.microsoft.com/office/powerpoint/2012/main" userId="81c49141b1abd549"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FFF00"/>
    <a:srgbClr val="FF9966"/>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9231" autoAdjust="0"/>
    <p:restoredTop sz="90126" autoAdjust="0"/>
  </p:normalViewPr>
  <p:slideViewPr>
    <p:cSldViewPr snapToGrid="0">
      <p:cViewPr varScale="1">
        <p:scale>
          <a:sx n="67" d="100"/>
          <a:sy n="67" d="100"/>
        </p:scale>
        <p:origin x="792" y="66"/>
      </p:cViewPr>
      <p:guideLst/>
    </p:cSldViewPr>
  </p:slideViewPr>
  <p:notesTextViewPr>
    <p:cViewPr>
      <p:scale>
        <a:sx n="125" d="100"/>
        <a:sy n="125" d="100"/>
      </p:scale>
      <p:origin x="0" y="0"/>
    </p:cViewPr>
  </p:notesTextViewPr>
  <p:sorterViewPr>
    <p:cViewPr>
      <p:scale>
        <a:sx n="178" d="100"/>
        <a:sy n="178" d="100"/>
      </p:scale>
      <p:origin x="0" y="-7704"/>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commentAuthors" Target="commentAuthor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1.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5381125-553D-47C5-A893-B46310AA3C74}" type="datetimeFigureOut">
              <a:rPr lang="en-US" smtClean="0"/>
              <a:t>6/15/2014</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DBD4BD0-318F-43D9-BAA8-38AC92AA8AC3}" type="slidenum">
              <a:rPr lang="en-US" smtClean="0"/>
              <a:t>‹#›</a:t>
            </a:fld>
            <a:endParaRPr lang="en-US"/>
          </a:p>
        </p:txBody>
      </p:sp>
    </p:spTree>
    <p:extLst>
      <p:ext uri="{BB962C8B-B14F-4D97-AF65-F5344CB8AC3E}">
        <p14:creationId xmlns:p14="http://schemas.microsoft.com/office/powerpoint/2010/main" val="366955129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dirty="0" smtClean="0">
                <a:solidFill>
                  <a:schemeClr val="bg1"/>
                </a:solidFill>
              </a:rPr>
              <a:t>Good afternoon</a:t>
            </a:r>
            <a:r>
              <a:rPr lang="en-US" b="0" baseline="0" dirty="0" smtClean="0">
                <a:solidFill>
                  <a:schemeClr val="bg1"/>
                </a:solidFill>
              </a:rPr>
              <a:t> everyone.</a:t>
            </a:r>
          </a:p>
          <a:p>
            <a:endParaRPr lang="en-US" b="1" baseline="0" dirty="0" smtClean="0">
              <a:solidFill>
                <a:schemeClr val="bg1"/>
              </a:solidFill>
            </a:endParaRPr>
          </a:p>
          <a:p>
            <a:r>
              <a:rPr lang="en-US" b="1" dirty="0" smtClean="0">
                <a:solidFill>
                  <a:schemeClr val="bg1"/>
                </a:solidFill>
              </a:rPr>
              <a:t>In case </a:t>
            </a:r>
            <a:r>
              <a:rPr lang="en-US" dirty="0" smtClean="0"/>
              <a:t>you are</a:t>
            </a:r>
            <a:r>
              <a:rPr lang="en-US" baseline="0" dirty="0" smtClean="0"/>
              <a:t> wondering why my title slide didn’t match the title printed on the agenda, it is because my talk was regrouped from “Applied Physics” to “Biophotonics” session, so I modified my talk to be more relevant to the audience here.  And </a:t>
            </a:r>
            <a:r>
              <a:rPr lang="en-US" b="1" baseline="0" dirty="0" smtClean="0"/>
              <a:t>I would like to show you </a:t>
            </a:r>
            <a:r>
              <a:rPr lang="en-US" baseline="0" dirty="0" smtClean="0"/>
              <a:t>some of our most recent work on laser bone ablation with a one micron CW laser. </a:t>
            </a:r>
            <a:r>
              <a:rPr lang="en-US" b="1" baseline="0" dirty="0" smtClean="0"/>
              <a:t>Interestingly, </a:t>
            </a:r>
            <a:r>
              <a:rPr lang="en-US" baseline="0" dirty="0" smtClean="0"/>
              <a:t>The results turned out to be nothing like what we expected. </a:t>
            </a:r>
            <a:r>
              <a:rPr lang="en-US" b="1" baseline="0" dirty="0" smtClean="0"/>
              <a:t>Of course </a:t>
            </a:r>
            <a:r>
              <a:rPr lang="en-US" baseline="0" dirty="0" smtClean="0"/>
              <a:t>it is a good surprise otherwise I wouldn’t be telling you about it. ;p</a:t>
            </a:r>
            <a:endParaRPr lang="en-US" dirty="0"/>
          </a:p>
        </p:txBody>
      </p:sp>
      <p:sp>
        <p:nvSpPr>
          <p:cNvPr id="4" name="Slide Number Placeholder 3"/>
          <p:cNvSpPr>
            <a:spLocks noGrp="1"/>
          </p:cNvSpPr>
          <p:nvPr>
            <p:ph type="sldNum" sz="quarter" idx="10"/>
          </p:nvPr>
        </p:nvSpPr>
        <p:spPr/>
        <p:txBody>
          <a:bodyPr/>
          <a:lstStyle/>
          <a:p>
            <a:fld id="{7DBD4BD0-318F-43D9-BAA8-38AC92AA8AC3}" type="slidenum">
              <a:rPr lang="en-US" smtClean="0"/>
              <a:t>1</a:t>
            </a:fld>
            <a:endParaRPr lang="en-US"/>
          </a:p>
        </p:txBody>
      </p:sp>
    </p:spTree>
    <p:extLst>
      <p:ext uri="{BB962C8B-B14F-4D97-AF65-F5344CB8AC3E}">
        <p14:creationId xmlns:p14="http://schemas.microsoft.com/office/powerpoint/2010/main" val="122222537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t>The first shape is a half-screw with a total depth range of 1mm, and a size of 6mm by 6mm. When we tried to machine this pattern out on bone, this is what we got…</a:t>
            </a:r>
          </a:p>
          <a:p>
            <a:endParaRPr lang="en-US" baseline="0" dirty="0" smtClean="0"/>
          </a:p>
          <a:p>
            <a:r>
              <a:rPr lang="en-US" baseline="0" dirty="0" smtClean="0"/>
              <a:t>The quality looks amazing to the naked eye. We also imaged the feature, plotted it in 3D and compared it to the original model, the agreement is again surprisingly good.</a:t>
            </a:r>
          </a:p>
          <a:p>
            <a:endParaRPr lang="en-US" dirty="0"/>
          </a:p>
        </p:txBody>
      </p:sp>
      <p:sp>
        <p:nvSpPr>
          <p:cNvPr id="4" name="Slide Number Placeholder 3"/>
          <p:cNvSpPr>
            <a:spLocks noGrp="1"/>
          </p:cNvSpPr>
          <p:nvPr>
            <p:ph type="sldNum" sz="quarter" idx="10"/>
          </p:nvPr>
        </p:nvSpPr>
        <p:spPr/>
        <p:txBody>
          <a:bodyPr/>
          <a:lstStyle/>
          <a:p>
            <a:fld id="{7DBD4BD0-318F-43D9-BAA8-38AC92AA8AC3}" type="slidenum">
              <a:rPr lang="en-US" smtClean="0"/>
              <a:t>10</a:t>
            </a:fld>
            <a:endParaRPr lang="en-US"/>
          </a:p>
        </p:txBody>
      </p:sp>
    </p:spTree>
    <p:extLst>
      <p:ext uri="{BB962C8B-B14F-4D97-AF65-F5344CB8AC3E}">
        <p14:creationId xmlns:p14="http://schemas.microsoft.com/office/powerpoint/2010/main" val="308703588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Just to show that this process</a:t>
            </a:r>
            <a:r>
              <a:rPr lang="en-US" baseline="0" dirty="0" smtClean="0"/>
              <a:t> has </a:t>
            </a:r>
            <a:r>
              <a:rPr lang="en-US" b="1" baseline="0" dirty="0" smtClean="0"/>
              <a:t>versatility</a:t>
            </a:r>
            <a:r>
              <a:rPr lang="en-US" baseline="0" dirty="0" smtClean="0"/>
              <a:t>, this is another spiral shape that we designed. Note that with the same feature size, a max depth of 3mm is achieved on the spiral. So the aspect ratio is a ½ which is three times of the previous feature. </a:t>
            </a:r>
          </a:p>
          <a:p>
            <a:endParaRPr lang="en-US" baseline="0" dirty="0" smtClean="0"/>
          </a:p>
          <a:p>
            <a:r>
              <a:rPr lang="en-US" baseline="0" dirty="0" smtClean="0"/>
              <a:t>But in fact, the </a:t>
            </a:r>
            <a:r>
              <a:rPr lang="en-US" b="1" baseline="0" dirty="0" smtClean="0"/>
              <a:t>most surprising </a:t>
            </a:r>
            <a:r>
              <a:rPr lang="en-US" baseline="0" dirty="0" smtClean="0"/>
              <a:t>thing is not how good the pattern matches the model but </a:t>
            </a:r>
            <a:r>
              <a:rPr lang="en-US" b="1" baseline="0" dirty="0" smtClean="0"/>
              <a:t>rather how “clean” </a:t>
            </a:r>
            <a:r>
              <a:rPr lang="en-US" baseline="0" dirty="0" smtClean="0"/>
              <a:t>the machined surface was.  </a:t>
            </a:r>
            <a:r>
              <a:rPr lang="en-US" b="1" baseline="0" dirty="0" smtClean="0"/>
              <a:t>For</a:t>
            </a:r>
            <a:r>
              <a:rPr lang="en-US" baseline="0" dirty="0" smtClean="0"/>
              <a:t> hole drilling we normally observe a large heat affected zone due to high aspect ratio, but here very little carbonization was present for this 3D machining process. </a:t>
            </a:r>
            <a:r>
              <a:rPr lang="en-US" b="1" baseline="0" dirty="0" smtClean="0"/>
              <a:t>This implies that </a:t>
            </a:r>
            <a:r>
              <a:rPr lang="en-US" baseline="0" dirty="0" smtClean="0"/>
              <a:t>the heat affected zone is very localized and there is little damage to surrounding tissues.</a:t>
            </a:r>
            <a:endParaRPr lang="en-US" dirty="0" smtClean="0"/>
          </a:p>
          <a:p>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In my knowledge, this has never been reported before. I mean 3D bone machining with a 1micron industrial laser? No one would expect it to work, so we are really in a regime that has never been explored. </a:t>
            </a:r>
            <a:r>
              <a:rPr lang="en-US" b="1" baseline="0" dirty="0" smtClean="0"/>
              <a:t>So now it comes the question- </a:t>
            </a:r>
            <a:r>
              <a:rPr lang="en-US" baseline="0" dirty="0" smtClean="0"/>
              <a:t>why did it work after all?</a:t>
            </a:r>
          </a:p>
          <a:p>
            <a:endParaRPr lang="en-US" dirty="0"/>
          </a:p>
        </p:txBody>
      </p:sp>
      <p:sp>
        <p:nvSpPr>
          <p:cNvPr id="4" name="Slide Number Placeholder 3"/>
          <p:cNvSpPr>
            <a:spLocks noGrp="1"/>
          </p:cNvSpPr>
          <p:nvPr>
            <p:ph type="sldNum" sz="quarter" idx="10"/>
          </p:nvPr>
        </p:nvSpPr>
        <p:spPr/>
        <p:txBody>
          <a:bodyPr/>
          <a:lstStyle/>
          <a:p>
            <a:fld id="{7DBD4BD0-318F-43D9-BAA8-38AC92AA8AC3}" type="slidenum">
              <a:rPr lang="en-US" smtClean="0"/>
              <a:t>11</a:t>
            </a:fld>
            <a:endParaRPr lang="en-US"/>
          </a:p>
        </p:txBody>
      </p:sp>
    </p:spTree>
    <p:extLst>
      <p:ext uri="{BB962C8B-B14F-4D97-AF65-F5344CB8AC3E}">
        <p14:creationId xmlns:p14="http://schemas.microsoft.com/office/powerpoint/2010/main" val="87964302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I started digging in the literature for an explanation: one of the most documented continuous-wave bone ablation mechanism is water micro-explosion.  So basically during machining of bone, heat gets absorbed by water to cause a fast increase of vapor pressure and eventually water undergoes explosive evaporation that ablate material away. However, this mechanism is proposed based on experimental results for lasers with wavelength at water absorption peaks. </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But in our case, water absorbs poorly at 1micron. Plus, dry bone samples were used in all of our experiments which has extremely low water component, as shown in this picture. So we really don’t think it’s water that’s driving the micro-explosions. </a:t>
            </a:r>
          </a:p>
          <a:p>
            <a:endParaRPr lang="en-US" baseline="0" dirty="0" smtClean="0"/>
          </a:p>
          <a:p>
            <a:r>
              <a:rPr lang="en-US" baseline="0" dirty="0" smtClean="0"/>
              <a:t>Although we did observe explosion-like phenomenon where bone power fly out during machining. Therefore, we came up with the following hypothesis.</a:t>
            </a:r>
            <a:endParaRPr lang="en-US" dirty="0"/>
          </a:p>
        </p:txBody>
      </p:sp>
      <p:sp>
        <p:nvSpPr>
          <p:cNvPr id="4" name="Slide Number Placeholder 3"/>
          <p:cNvSpPr>
            <a:spLocks noGrp="1"/>
          </p:cNvSpPr>
          <p:nvPr>
            <p:ph type="sldNum" sz="quarter" idx="10"/>
          </p:nvPr>
        </p:nvSpPr>
        <p:spPr/>
        <p:txBody>
          <a:bodyPr/>
          <a:lstStyle/>
          <a:p>
            <a:fld id="{7DBD4BD0-318F-43D9-BAA8-38AC92AA8AC3}" type="slidenum">
              <a:rPr lang="en-US" smtClean="0"/>
              <a:t>12</a:t>
            </a:fld>
            <a:endParaRPr lang="en-US"/>
          </a:p>
        </p:txBody>
      </p:sp>
    </p:spTree>
    <p:extLst>
      <p:ext uri="{BB962C8B-B14F-4D97-AF65-F5344CB8AC3E}">
        <p14:creationId xmlns:p14="http://schemas.microsoft.com/office/powerpoint/2010/main" val="185377407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t>1)When enough energy is deposited on bone surface, the organic component denatures first to form a thin carbonization layer, and 2) darkened layer absorbs energy more efficiently and bone minerals starts to melt. The molten minerals undergoes explosive evaporation and cleans up the carbonized layer. Therefore in the end, we observe what looks almost like virgin bone surface on the machined 3D features.</a:t>
            </a:r>
            <a:endParaRPr lang="en-US" dirty="0" smtClean="0"/>
          </a:p>
          <a:p>
            <a:endParaRPr lang="en-US" baseline="0" dirty="0" smtClean="0"/>
          </a:p>
          <a:p>
            <a:r>
              <a:rPr lang="en-US" baseline="0" dirty="0" smtClean="0"/>
              <a:t>Here are some images of solidified bone minerals which exhibited liquid characteristics under high power cutting conditions. And we think this is the evidence of the molten mineral.</a:t>
            </a:r>
            <a:endParaRPr lang="en-US" dirty="0"/>
          </a:p>
        </p:txBody>
      </p:sp>
      <p:sp>
        <p:nvSpPr>
          <p:cNvPr id="4" name="Slide Number Placeholder 3"/>
          <p:cNvSpPr>
            <a:spLocks noGrp="1"/>
          </p:cNvSpPr>
          <p:nvPr>
            <p:ph type="sldNum" sz="quarter" idx="10"/>
          </p:nvPr>
        </p:nvSpPr>
        <p:spPr/>
        <p:txBody>
          <a:bodyPr/>
          <a:lstStyle/>
          <a:p>
            <a:fld id="{7DBD4BD0-318F-43D9-BAA8-38AC92AA8AC3}" type="slidenum">
              <a:rPr lang="en-US" smtClean="0"/>
              <a:t>13</a:t>
            </a:fld>
            <a:endParaRPr lang="en-US"/>
          </a:p>
        </p:txBody>
      </p:sp>
    </p:spTree>
    <p:extLst>
      <p:ext uri="{BB962C8B-B14F-4D97-AF65-F5344CB8AC3E}">
        <p14:creationId xmlns:p14="http://schemas.microsoft.com/office/powerpoint/2010/main" val="322848066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To sum it up, certain surgical procedures </a:t>
            </a:r>
            <a:r>
              <a:rPr lang="en-US" dirty="0" smtClean="0"/>
              <a:t>requires high precision cut on hard tissue. </a:t>
            </a:r>
            <a:r>
              <a:rPr lang="en-US" b="1" dirty="0" smtClean="0"/>
              <a:t>And we explored </a:t>
            </a:r>
            <a:r>
              <a:rPr lang="en-US" dirty="0" smtClean="0"/>
              <a:t>laser</a:t>
            </a:r>
            <a:r>
              <a:rPr lang="en-US" baseline="0" dirty="0" smtClean="0"/>
              <a:t> bone ablation with a 1 micron laser </a:t>
            </a:r>
            <a:r>
              <a:rPr lang="en-US" b="1" baseline="0" dirty="0" smtClean="0"/>
              <a:t>combined with our </a:t>
            </a:r>
            <a:r>
              <a:rPr lang="en-US" baseline="0" dirty="0" smtClean="0"/>
              <a:t>inline coherent imaging technology. </a:t>
            </a:r>
            <a:r>
              <a:rPr lang="en-US" b="1" baseline="0" dirty="0" smtClean="0"/>
              <a:t>This allows us </a:t>
            </a:r>
            <a:r>
              <a:rPr lang="en-US" baseline="0" dirty="0" smtClean="0"/>
              <a:t>to have depth feedback control which is critical in many surgery applications.  </a:t>
            </a:r>
            <a:r>
              <a:rPr lang="en-US" b="1" baseline="0" dirty="0" smtClean="0"/>
              <a:t>Preliminary results </a:t>
            </a:r>
            <a:r>
              <a:rPr lang="en-US" baseline="0" dirty="0" smtClean="0"/>
              <a:t>are surprisingly good – with ICI depth control, we achieved high quality line incision as well as automatic 3D bone machining</a:t>
            </a:r>
            <a:r>
              <a:rPr lang="en-US" b="0" baseline="0" dirty="0" smtClean="0"/>
              <a:t>.</a:t>
            </a:r>
            <a:r>
              <a:rPr lang="en-US" b="1" baseline="0" dirty="0" smtClean="0"/>
              <a:t> Currently, ongoing effort </a:t>
            </a:r>
            <a:r>
              <a:rPr lang="en-US" baseline="0" dirty="0" smtClean="0"/>
              <a:t>is put into understanding the underlying mechanism of this machining process and potentially verifying our hypothesis.</a:t>
            </a:r>
          </a:p>
          <a:p>
            <a:endParaRPr lang="en-US" b="1" baseline="0" dirty="0" smtClean="0"/>
          </a:p>
          <a:p>
            <a:r>
              <a:rPr lang="en-US" b="1" baseline="0" dirty="0" smtClean="0"/>
              <a:t>From an application perspective, we strongly believe </a:t>
            </a:r>
            <a:r>
              <a:rPr lang="en-US" baseline="0" dirty="0" smtClean="0"/>
              <a:t>that ICI-guided laser ablation has great potential in bone surgery and also in producing complicated autograft bone implants, such as a bone screw.</a:t>
            </a:r>
          </a:p>
          <a:p>
            <a:endParaRPr lang="en-US" baseline="0" dirty="0" smtClean="0"/>
          </a:p>
          <a:p>
            <a:r>
              <a:rPr lang="en-US" baseline="0" dirty="0" smtClean="0"/>
              <a:t>Thank you for your attention. I have some bone samples here if you </a:t>
            </a:r>
            <a:r>
              <a:rPr lang="en-US" baseline="0" dirty="0" err="1" smtClean="0"/>
              <a:t>wanna</a:t>
            </a:r>
            <a:r>
              <a:rPr lang="en-US" baseline="0" dirty="0" smtClean="0"/>
              <a:t> take a look.</a:t>
            </a:r>
          </a:p>
        </p:txBody>
      </p:sp>
      <p:sp>
        <p:nvSpPr>
          <p:cNvPr id="4" name="Slide Number Placeholder 3"/>
          <p:cNvSpPr>
            <a:spLocks noGrp="1"/>
          </p:cNvSpPr>
          <p:nvPr>
            <p:ph type="sldNum" sz="quarter" idx="10"/>
          </p:nvPr>
        </p:nvSpPr>
        <p:spPr/>
        <p:txBody>
          <a:bodyPr/>
          <a:lstStyle/>
          <a:p>
            <a:fld id="{7DBD4BD0-318F-43D9-BAA8-38AC92AA8AC3}" type="slidenum">
              <a:rPr lang="en-US" smtClean="0"/>
              <a:t>14</a:t>
            </a:fld>
            <a:endParaRPr lang="en-US"/>
          </a:p>
        </p:txBody>
      </p:sp>
    </p:spTree>
    <p:extLst>
      <p:ext uri="{BB962C8B-B14F-4D97-AF65-F5344CB8AC3E}">
        <p14:creationId xmlns:p14="http://schemas.microsoft.com/office/powerpoint/2010/main" val="43536718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7DBD4BD0-318F-43D9-BAA8-38AC92AA8AC3}" type="slidenum">
              <a:rPr lang="en-US" smtClean="0"/>
              <a:t>17</a:t>
            </a:fld>
            <a:endParaRPr lang="en-US"/>
          </a:p>
        </p:txBody>
      </p:sp>
    </p:spTree>
    <p:extLst>
      <p:ext uri="{BB962C8B-B14F-4D97-AF65-F5344CB8AC3E}">
        <p14:creationId xmlns:p14="http://schemas.microsoft.com/office/powerpoint/2010/main" val="155216598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Laser</a:t>
            </a:r>
            <a:r>
              <a:rPr lang="en-US" baseline="0" dirty="0" smtClean="0"/>
              <a:t> welding is another application where ICI can give us much insight into this extremely complicated process. This is a typical ICI image for a welding process, and here is the comparison the ICI-tracked weld bottom to the microscope image of weld cross-section. You can see that they show very good agreement.</a:t>
            </a:r>
            <a:endParaRPr lang="en-US" dirty="0" smtClean="0"/>
          </a:p>
          <a:p>
            <a:r>
              <a:rPr lang="en-US" baseline="0" dirty="0" smtClean="0"/>
              <a:t>. </a:t>
            </a:r>
            <a:endParaRPr lang="en-US" dirty="0"/>
          </a:p>
        </p:txBody>
      </p:sp>
      <p:sp>
        <p:nvSpPr>
          <p:cNvPr id="4" name="Slide Number Placeholder 3"/>
          <p:cNvSpPr>
            <a:spLocks noGrp="1"/>
          </p:cNvSpPr>
          <p:nvPr>
            <p:ph type="sldNum" sz="quarter" idx="10"/>
          </p:nvPr>
        </p:nvSpPr>
        <p:spPr/>
        <p:txBody>
          <a:bodyPr/>
          <a:lstStyle/>
          <a:p>
            <a:fld id="{7DBD4BD0-318F-43D9-BAA8-38AC92AA8AC3}" type="slidenum">
              <a:rPr lang="en-US" smtClean="0"/>
              <a:t>18</a:t>
            </a:fld>
            <a:endParaRPr lang="en-US"/>
          </a:p>
        </p:txBody>
      </p:sp>
    </p:spTree>
    <p:extLst>
      <p:ext uri="{BB962C8B-B14F-4D97-AF65-F5344CB8AC3E}">
        <p14:creationId xmlns:p14="http://schemas.microsoft.com/office/powerpoint/2010/main" val="296325907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7DBD4BD0-318F-43D9-BAA8-38AC92AA8AC3}" type="slidenum">
              <a:rPr lang="en-US" smtClean="0"/>
              <a:t>19</a:t>
            </a:fld>
            <a:endParaRPr lang="en-US"/>
          </a:p>
        </p:txBody>
      </p:sp>
    </p:spTree>
    <p:extLst>
      <p:ext uri="{BB962C8B-B14F-4D97-AF65-F5344CB8AC3E}">
        <p14:creationId xmlns:p14="http://schemas.microsoft.com/office/powerpoint/2010/main" val="81500956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7DBD4BD0-318F-43D9-BAA8-38AC92AA8AC3}" type="slidenum">
              <a:rPr lang="en-US" smtClean="0"/>
              <a:t>20</a:t>
            </a:fld>
            <a:endParaRPr lang="en-US"/>
          </a:p>
        </p:txBody>
      </p:sp>
    </p:spTree>
    <p:extLst>
      <p:ext uri="{BB962C8B-B14F-4D97-AF65-F5344CB8AC3E}">
        <p14:creationId xmlns:p14="http://schemas.microsoft.com/office/powerpoint/2010/main" val="258337200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7DBD4BD0-318F-43D9-BAA8-38AC92AA8AC3}" type="slidenum">
              <a:rPr lang="en-US" smtClean="0"/>
              <a:t>21</a:t>
            </a:fld>
            <a:endParaRPr lang="en-US"/>
          </a:p>
        </p:txBody>
      </p:sp>
    </p:spTree>
    <p:extLst>
      <p:ext uri="{BB962C8B-B14F-4D97-AF65-F5344CB8AC3E}">
        <p14:creationId xmlns:p14="http://schemas.microsoft.com/office/powerpoint/2010/main" val="239415744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smtClean="0">
                <a:solidFill>
                  <a:schemeClr val="tx1"/>
                </a:solidFill>
                <a:effectLst/>
                <a:latin typeface="+mn-lt"/>
                <a:ea typeface="+mn-ea"/>
                <a:cs typeface="+mn-cs"/>
              </a:rPr>
              <a:t>The motivation</a:t>
            </a:r>
            <a:r>
              <a:rPr lang="en-US" sz="1200" b="1" kern="1200" baseline="0" dirty="0" smtClean="0">
                <a:solidFill>
                  <a:schemeClr val="tx1"/>
                </a:solidFill>
                <a:effectLst/>
                <a:latin typeface="+mn-lt"/>
                <a:ea typeface="+mn-ea"/>
                <a:cs typeface="+mn-cs"/>
              </a:rPr>
              <a:t> </a:t>
            </a:r>
            <a:r>
              <a:rPr lang="en-US" sz="1200" kern="1200" baseline="0" dirty="0" smtClean="0">
                <a:solidFill>
                  <a:schemeClr val="tx1"/>
                </a:solidFill>
                <a:effectLst/>
                <a:latin typeface="+mn-lt"/>
                <a:ea typeface="+mn-ea"/>
                <a:cs typeface="+mn-cs"/>
              </a:rPr>
              <a:t>to study laser bone ablation is that lasers are emerging as promising surgical tools. </a:t>
            </a:r>
            <a:r>
              <a:rPr lang="en-US" b="1" baseline="0" dirty="0" smtClean="0"/>
              <a:t>Shown here is a micro-CT scan </a:t>
            </a:r>
            <a:r>
              <a:rPr lang="en-US" baseline="0" dirty="0" smtClean="0"/>
              <a:t>of a vertebral bone provided by a surgeon we are collaborating with. </a:t>
            </a:r>
            <a:r>
              <a:rPr lang="en-US" b="1" baseline="0" dirty="0" smtClean="0"/>
              <a:t>The blue line </a:t>
            </a:r>
            <a:r>
              <a:rPr lang="en-US" baseline="0" dirty="0" smtClean="0"/>
              <a:t>is a planned surgical path for treatment of spinal stenosis, a condition where partial bone removal is performed to relive the pressure on the spinal cord. </a:t>
            </a:r>
            <a:r>
              <a:rPr lang="en-US" b="1" baseline="0" dirty="0" smtClean="0"/>
              <a:t>Cutting depth control is extremely important </a:t>
            </a:r>
            <a:r>
              <a:rPr lang="en-US" baseline="0" dirty="0" smtClean="0"/>
              <a:t>because we have to avoid complete cut-through, otherwise the spinal cord, which runs thought this canal, will be highly subject to damage. Highly invasive….</a:t>
            </a:r>
            <a:endParaRPr lang="en-US" dirty="0" smtClean="0"/>
          </a:p>
          <a:p>
            <a:endParaRPr lang="en-US" sz="1200" kern="1200" baseline="0" dirty="0" smtClean="0">
              <a:solidFill>
                <a:schemeClr val="tx1"/>
              </a:solidFill>
              <a:effectLst/>
              <a:latin typeface="+mn-lt"/>
              <a:ea typeface="+mn-ea"/>
              <a:cs typeface="+mn-cs"/>
            </a:endParaRPr>
          </a:p>
          <a:p>
            <a:endParaRPr lang="en-US" sz="1200" kern="1200" baseline="0" dirty="0" smtClean="0">
              <a:solidFill>
                <a:schemeClr val="tx1"/>
              </a:solidFill>
              <a:effectLst/>
              <a:latin typeface="+mn-lt"/>
              <a:ea typeface="+mn-ea"/>
              <a:cs typeface="+mn-cs"/>
            </a:endParaRPr>
          </a:p>
          <a:p>
            <a:r>
              <a:rPr lang="en-US" b="1" dirty="0" smtClean="0"/>
              <a:t>The traditional method </a:t>
            </a:r>
            <a:r>
              <a:rPr lang="en-US" dirty="0" smtClean="0"/>
              <a:t>for such surgical procedure</a:t>
            </a:r>
            <a:r>
              <a:rPr lang="en-US" baseline="0" dirty="0" smtClean="0"/>
              <a:t> is for a trained surgeon to manipulate a mechanical saw to perform bone removal. However, the cut tend to be broad and hand vibrations cause damage to surrounding tissues. So the cut precision is also </a:t>
            </a:r>
            <a:r>
              <a:rPr lang="en-US" b="1" baseline="0" dirty="0" smtClean="0"/>
              <a:t>highly limited </a:t>
            </a:r>
            <a:r>
              <a:rPr lang="en-US" baseline="0" dirty="0" smtClean="0"/>
              <a:t>by the skills of the surgeon</a:t>
            </a:r>
            <a:r>
              <a:rPr lang="en-US" b="1" baseline="0" dirty="0" smtClean="0"/>
              <a:t>.  In comparison for modern method</a:t>
            </a:r>
            <a:r>
              <a:rPr lang="en-US" baseline="0" dirty="0" smtClean="0"/>
              <a:t>, laser beam can be focused extremely tightly such that the incision can be very narrow. The cutting path can also be automated with a PC so hand vibration is no longer an issue. In addition, the non-contact cutting nature allows real-time monitoring such that depth feedback control is possible.</a:t>
            </a:r>
          </a:p>
        </p:txBody>
      </p:sp>
      <p:sp>
        <p:nvSpPr>
          <p:cNvPr id="4" name="Slide Number Placeholder 3"/>
          <p:cNvSpPr>
            <a:spLocks noGrp="1"/>
          </p:cNvSpPr>
          <p:nvPr>
            <p:ph type="sldNum" sz="quarter" idx="10"/>
          </p:nvPr>
        </p:nvSpPr>
        <p:spPr/>
        <p:txBody>
          <a:bodyPr/>
          <a:lstStyle/>
          <a:p>
            <a:fld id="{7DBD4BD0-318F-43D9-BAA8-38AC92AA8AC3}" type="slidenum">
              <a:rPr lang="en-US" smtClean="0"/>
              <a:t>2</a:t>
            </a:fld>
            <a:endParaRPr lang="en-US"/>
          </a:p>
        </p:txBody>
      </p:sp>
    </p:spTree>
    <p:extLst>
      <p:ext uri="{BB962C8B-B14F-4D97-AF65-F5344CB8AC3E}">
        <p14:creationId xmlns:p14="http://schemas.microsoft.com/office/powerpoint/2010/main" val="100033101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7DBD4BD0-318F-43D9-BAA8-38AC92AA8AC3}" type="slidenum">
              <a:rPr lang="en-US" smtClean="0"/>
              <a:t>22</a:t>
            </a:fld>
            <a:endParaRPr lang="en-US"/>
          </a:p>
        </p:txBody>
      </p:sp>
    </p:spTree>
    <p:extLst>
      <p:ext uri="{BB962C8B-B14F-4D97-AF65-F5344CB8AC3E}">
        <p14:creationId xmlns:p14="http://schemas.microsoft.com/office/powerpoint/2010/main" val="256824598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7DBD4BD0-318F-43D9-BAA8-38AC92AA8AC3}" type="slidenum">
              <a:rPr lang="en-US" smtClean="0"/>
              <a:t>24</a:t>
            </a:fld>
            <a:endParaRPr lang="en-US"/>
          </a:p>
        </p:txBody>
      </p:sp>
    </p:spTree>
    <p:extLst>
      <p:ext uri="{BB962C8B-B14F-4D97-AF65-F5344CB8AC3E}">
        <p14:creationId xmlns:p14="http://schemas.microsoft.com/office/powerpoint/2010/main" val="302865803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baseline="0" dirty="0" smtClean="0">
                <a:solidFill>
                  <a:schemeClr val="tx1"/>
                </a:solidFill>
                <a:effectLst/>
                <a:latin typeface="+mn-lt"/>
                <a:ea typeface="+mn-ea"/>
                <a:cs typeface="+mn-cs"/>
              </a:rPr>
              <a:t>For example, people with </a:t>
            </a:r>
            <a:r>
              <a:rPr lang="en-US" sz="1200" kern="1200" dirty="0" smtClean="0">
                <a:solidFill>
                  <a:schemeClr val="tx1"/>
                </a:solidFill>
                <a:effectLst/>
                <a:latin typeface="+mn-lt"/>
                <a:ea typeface="+mn-ea"/>
                <a:cs typeface="+mn-cs"/>
              </a:rPr>
              <a:t>spinal stenosis suffer from </a:t>
            </a:r>
            <a:r>
              <a:rPr lang="en-US" sz="1200" b="0" i="0" kern="1200" dirty="0" smtClean="0">
                <a:solidFill>
                  <a:schemeClr val="tx1"/>
                </a:solidFill>
                <a:effectLst/>
                <a:latin typeface="+mn-lt"/>
                <a:ea typeface="+mn-ea"/>
                <a:cs typeface="+mn-cs"/>
              </a:rPr>
              <a:t>chronic</a:t>
            </a:r>
            <a:r>
              <a:rPr lang="en-US" sz="1200" kern="1200" dirty="0" smtClean="0">
                <a:solidFill>
                  <a:schemeClr val="tx1"/>
                </a:solidFill>
                <a:effectLst/>
                <a:latin typeface="+mn-lt"/>
                <a:ea typeface="+mn-ea"/>
                <a:cs typeface="+mn-cs"/>
              </a:rPr>
              <a:t> pain </a:t>
            </a:r>
            <a:r>
              <a:rPr lang="en-US" sz="1200" kern="1200" baseline="0" dirty="0" smtClean="0">
                <a:solidFill>
                  <a:schemeClr val="tx1"/>
                </a:solidFill>
                <a:effectLst/>
                <a:latin typeface="+mn-lt"/>
                <a:ea typeface="+mn-ea"/>
                <a:cs typeface="+mn-cs"/>
              </a:rPr>
              <a:t>because their spinal cord or nerves are under abnormal pressure.  The solution for them is to go through a surgery procedure called laminectomy, which is the </a:t>
            </a:r>
            <a:r>
              <a:rPr lang="en-US" sz="1200" kern="1200" dirty="0" smtClean="0">
                <a:solidFill>
                  <a:schemeClr val="tx1"/>
                </a:solidFill>
                <a:effectLst/>
                <a:latin typeface="+mn-lt"/>
                <a:ea typeface="+mn-ea"/>
                <a:cs typeface="+mn-cs"/>
              </a:rPr>
              <a:t>removal of partial vertebral bone,</a:t>
            </a:r>
            <a:r>
              <a:rPr lang="en-US" sz="1200" kern="1200" baseline="0" dirty="0" smtClean="0">
                <a:solidFill>
                  <a:schemeClr val="tx1"/>
                </a:solidFill>
                <a:effectLst/>
                <a:latin typeface="+mn-lt"/>
                <a:ea typeface="+mn-ea"/>
                <a:cs typeface="+mn-cs"/>
              </a:rPr>
              <a:t> or lamina, to relieve the compression.</a:t>
            </a:r>
            <a:endParaRPr lang="en-US" dirty="0"/>
          </a:p>
        </p:txBody>
      </p:sp>
      <p:sp>
        <p:nvSpPr>
          <p:cNvPr id="4" name="Slide Number Placeholder 3"/>
          <p:cNvSpPr>
            <a:spLocks noGrp="1"/>
          </p:cNvSpPr>
          <p:nvPr>
            <p:ph type="sldNum" sz="quarter" idx="10"/>
          </p:nvPr>
        </p:nvSpPr>
        <p:spPr/>
        <p:txBody>
          <a:bodyPr/>
          <a:lstStyle/>
          <a:p>
            <a:fld id="{7DBD4BD0-318F-43D9-BAA8-38AC92AA8AC3}" type="slidenum">
              <a:rPr lang="en-US" smtClean="0"/>
              <a:t>25</a:t>
            </a:fld>
            <a:endParaRPr lang="en-US"/>
          </a:p>
        </p:txBody>
      </p:sp>
    </p:spTree>
    <p:extLst>
      <p:ext uri="{BB962C8B-B14F-4D97-AF65-F5344CB8AC3E}">
        <p14:creationId xmlns:p14="http://schemas.microsoft.com/office/powerpoint/2010/main" val="150845179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This</a:t>
            </a:r>
            <a:r>
              <a:rPr lang="en-US" b="1" baseline="0" dirty="0" smtClean="0"/>
              <a:t> is when </a:t>
            </a:r>
            <a:r>
              <a:rPr lang="en-US" baseline="0" dirty="0" smtClean="0"/>
              <a:t>our </a:t>
            </a:r>
            <a:r>
              <a:rPr lang="en-US" dirty="0" smtClean="0"/>
              <a:t>technology comes in handy.</a:t>
            </a:r>
            <a:r>
              <a:rPr lang="en-US" baseline="0" dirty="0" smtClean="0"/>
              <a:t> </a:t>
            </a:r>
            <a:r>
              <a:rPr lang="en-US" b="1" baseline="0" dirty="0" smtClean="0"/>
              <a:t>The system </a:t>
            </a:r>
            <a:r>
              <a:rPr lang="en-US" baseline="0" dirty="0" smtClean="0"/>
              <a:t>we have developed is </a:t>
            </a:r>
            <a:r>
              <a:rPr lang="en-US" dirty="0" smtClean="0"/>
              <a:t>called inline coherent imaging,</a:t>
            </a:r>
            <a:r>
              <a:rPr lang="en-US" baseline="0" dirty="0" smtClean="0"/>
              <a:t> or ICI, which utilized similar imaging principles as spectral domain OCT, which stands for Optical Coherence Tomography.  </a:t>
            </a:r>
            <a:r>
              <a:rPr lang="en-US" b="1" baseline="0" dirty="0" smtClean="0"/>
              <a:t>And by combining </a:t>
            </a:r>
            <a:r>
              <a:rPr lang="en-US" baseline="0" dirty="0" smtClean="0"/>
              <a:t>the imaging and machining light, we are able to monitor and have control over the ablation process in real-time.</a:t>
            </a:r>
            <a:endParaRPr lang="en-US" dirty="0"/>
          </a:p>
        </p:txBody>
      </p:sp>
      <p:sp>
        <p:nvSpPr>
          <p:cNvPr id="4" name="Slide Number Placeholder 3"/>
          <p:cNvSpPr>
            <a:spLocks noGrp="1"/>
          </p:cNvSpPr>
          <p:nvPr>
            <p:ph type="sldNum" sz="quarter" idx="10"/>
          </p:nvPr>
        </p:nvSpPr>
        <p:spPr/>
        <p:txBody>
          <a:bodyPr/>
          <a:lstStyle/>
          <a:p>
            <a:fld id="{7DBD4BD0-318F-43D9-BAA8-38AC92AA8AC3}" type="slidenum">
              <a:rPr lang="en-US" smtClean="0"/>
              <a:t>3</a:t>
            </a:fld>
            <a:endParaRPr lang="en-US"/>
          </a:p>
        </p:txBody>
      </p:sp>
    </p:spTree>
    <p:extLst>
      <p:ext uri="{BB962C8B-B14F-4D97-AF65-F5344CB8AC3E}">
        <p14:creationId xmlns:p14="http://schemas.microsoft.com/office/powerpoint/2010/main" val="87479804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baseline="0" dirty="0" smtClean="0"/>
              <a:t>ICI in the simplest picture </a:t>
            </a:r>
            <a:r>
              <a:rPr lang="en-US" baseline="0" dirty="0" smtClean="0"/>
              <a:t>is a white light interferometer. The light source, reference arm and spectrometer are </a:t>
            </a:r>
            <a:r>
              <a:rPr lang="en-US" b="1" baseline="0" dirty="0" smtClean="0"/>
              <a:t>the main components</a:t>
            </a:r>
            <a:r>
              <a:rPr lang="en-US" baseline="0" dirty="0" smtClean="0"/>
              <a:t> of the imaging system.  </a:t>
            </a:r>
          </a:p>
          <a:p>
            <a:endParaRPr lang="en-US" baseline="0" dirty="0" smtClean="0"/>
          </a:p>
          <a:p>
            <a:r>
              <a:rPr lang="en-US" b="1" baseline="0" dirty="0" smtClean="0"/>
              <a:t>The light source </a:t>
            </a:r>
            <a:r>
              <a:rPr lang="en-US" baseline="0" dirty="0" smtClean="0"/>
              <a:t>we use is a broadband SLD. </a:t>
            </a:r>
            <a:r>
              <a:rPr lang="en-US" b="1" baseline="0" dirty="0" smtClean="0"/>
              <a:t>Light propagate through </a:t>
            </a:r>
            <a:r>
              <a:rPr lang="en-US" baseline="0" dirty="0" smtClean="0"/>
              <a:t>the interferometer setup to form an interference pattern.  </a:t>
            </a:r>
            <a:r>
              <a:rPr lang="en-US" b="1" baseline="0" dirty="0" smtClean="0"/>
              <a:t>This equation represents </a:t>
            </a:r>
            <a:r>
              <a:rPr lang="en-US" baseline="0" dirty="0" smtClean="0"/>
              <a:t>that’s being measured at the spectrometer, and we are interested in finding out </a:t>
            </a:r>
            <a:r>
              <a:rPr lang="en-US" baseline="0" dirty="0" err="1" smtClean="0"/>
              <a:t>Z_i</a:t>
            </a:r>
            <a:r>
              <a:rPr lang="en-US" baseline="0" dirty="0" smtClean="0"/>
              <a:t> which is the optical path difference between the reference arm and the sample arm.</a:t>
            </a:r>
          </a:p>
          <a:p>
            <a:endParaRPr lang="en-US" baseline="0" dirty="0" smtClean="0"/>
          </a:p>
          <a:p>
            <a:r>
              <a:rPr lang="en-US" b="1" baseline="0" dirty="0" smtClean="0"/>
              <a:t>A software calibration </a:t>
            </a:r>
            <a:r>
              <a:rPr lang="en-US" baseline="0" dirty="0" smtClean="0"/>
              <a:t>process will allow us to subtract the DC signal so we are only left with this </a:t>
            </a:r>
            <a:r>
              <a:rPr lang="en-US" b="1" baseline="0" dirty="0" smtClean="0"/>
              <a:t>cosine term</a:t>
            </a:r>
            <a:r>
              <a:rPr lang="en-US" baseline="0" dirty="0" smtClean="0"/>
              <a:t>. It is not hard to realize the trick to go from frequency domain to z-domain.</a:t>
            </a:r>
          </a:p>
          <a:p>
            <a:endParaRPr lang="en-US" baseline="0" dirty="0" smtClean="0"/>
          </a:p>
        </p:txBody>
      </p:sp>
      <p:sp>
        <p:nvSpPr>
          <p:cNvPr id="4" name="Slide Number Placeholder 3"/>
          <p:cNvSpPr>
            <a:spLocks noGrp="1"/>
          </p:cNvSpPr>
          <p:nvPr>
            <p:ph type="sldNum" sz="quarter" idx="10"/>
          </p:nvPr>
        </p:nvSpPr>
        <p:spPr/>
        <p:txBody>
          <a:bodyPr/>
          <a:lstStyle/>
          <a:p>
            <a:fld id="{7DBD4BD0-318F-43D9-BAA8-38AC92AA8AC3}" type="slidenum">
              <a:rPr lang="en-US" smtClean="0"/>
              <a:t>4</a:t>
            </a:fld>
            <a:endParaRPr lang="en-US"/>
          </a:p>
        </p:txBody>
      </p:sp>
    </p:spTree>
    <p:extLst>
      <p:ext uri="{BB962C8B-B14F-4D97-AF65-F5344CB8AC3E}">
        <p14:creationId xmlns:p14="http://schemas.microsoft.com/office/powerpoint/2010/main" val="126503522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trick is the </a:t>
            </a:r>
            <a:r>
              <a:rPr lang="en-US" baseline="0" dirty="0" smtClean="0"/>
              <a:t>Fourier transform. In z-domain</a:t>
            </a:r>
            <a:r>
              <a:rPr lang="en-US" b="1" baseline="0" dirty="0" smtClean="0"/>
              <a:t>, the strongest signal</a:t>
            </a:r>
            <a:r>
              <a:rPr lang="en-US" baseline="0" dirty="0" smtClean="0"/>
              <a:t> represent the sample surface.  By plotting the z-domain data on an intensity graph </a:t>
            </a:r>
            <a:r>
              <a:rPr lang="en-US" b="1" baseline="0" dirty="0" smtClean="0"/>
              <a:t>as a function of time</a:t>
            </a:r>
            <a:r>
              <a:rPr lang="en-US" baseline="0" dirty="0" smtClean="0"/>
              <a:t>, we will have real-time information on the depth of cut by tracking the surface that’s being machined. Currently, our imaging speed can go up to 300kHz.</a:t>
            </a:r>
            <a:endParaRPr lang="en-US" dirty="0"/>
          </a:p>
        </p:txBody>
      </p:sp>
      <p:sp>
        <p:nvSpPr>
          <p:cNvPr id="4" name="Slide Number Placeholder 3"/>
          <p:cNvSpPr>
            <a:spLocks noGrp="1"/>
          </p:cNvSpPr>
          <p:nvPr>
            <p:ph type="sldNum" sz="quarter" idx="10"/>
          </p:nvPr>
        </p:nvSpPr>
        <p:spPr/>
        <p:txBody>
          <a:bodyPr/>
          <a:lstStyle/>
          <a:p>
            <a:fld id="{7DBD4BD0-318F-43D9-BAA8-38AC92AA8AC3}" type="slidenum">
              <a:rPr lang="en-US" smtClean="0"/>
              <a:t>5</a:t>
            </a:fld>
            <a:endParaRPr lang="en-US"/>
          </a:p>
        </p:txBody>
      </p:sp>
    </p:spTree>
    <p:extLst>
      <p:ext uri="{BB962C8B-B14F-4D97-AF65-F5344CB8AC3E}">
        <p14:creationId xmlns:p14="http://schemas.microsoft.com/office/powerpoint/2010/main" val="23273350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 is an</a:t>
            </a:r>
            <a:r>
              <a:rPr lang="en-US" baseline="0" dirty="0" smtClean="0"/>
              <a:t> example of what a </a:t>
            </a:r>
            <a:r>
              <a:rPr lang="en-US" b="1" baseline="0" dirty="0" smtClean="0"/>
              <a:t>typical ICI image </a:t>
            </a:r>
            <a:r>
              <a:rPr lang="en-US" baseline="0" dirty="0" smtClean="0"/>
              <a:t>looks like. This graph is </a:t>
            </a:r>
            <a:r>
              <a:rPr lang="en-US" b="1" baseline="0" dirty="0" smtClean="0"/>
              <a:t>a record of </a:t>
            </a:r>
            <a:r>
              <a:rPr lang="en-US" baseline="0" dirty="0" smtClean="0"/>
              <a:t>percussion drilling on bone for 2 seconds.  </a:t>
            </a:r>
            <a:r>
              <a:rPr lang="en-US" b="1" baseline="0" dirty="0" smtClean="0"/>
              <a:t>Both machining and imaging </a:t>
            </a:r>
            <a:r>
              <a:rPr lang="en-US" baseline="0" dirty="0" smtClean="0"/>
              <a:t>starts at time zero, no obvious surface modification occurs until a threshold energy is deposited at about 400ms </a:t>
            </a:r>
            <a:r>
              <a:rPr lang="en-US" b="1" baseline="0" dirty="0" smtClean="0"/>
              <a:t>to cause a sudden </a:t>
            </a:r>
            <a:r>
              <a:rPr lang="en-US" baseline="0" dirty="0" smtClean="0"/>
              <a:t>onset of ablation. The slope of this line allows us to do direct calculation of the ablation rate which is found to be roughly 120um/J.</a:t>
            </a:r>
            <a:endParaRPr lang="en-US" dirty="0"/>
          </a:p>
        </p:txBody>
      </p:sp>
      <p:sp>
        <p:nvSpPr>
          <p:cNvPr id="4" name="Slide Number Placeholder 3"/>
          <p:cNvSpPr>
            <a:spLocks noGrp="1"/>
          </p:cNvSpPr>
          <p:nvPr>
            <p:ph type="sldNum" sz="quarter" idx="10"/>
          </p:nvPr>
        </p:nvSpPr>
        <p:spPr/>
        <p:txBody>
          <a:bodyPr/>
          <a:lstStyle/>
          <a:p>
            <a:fld id="{7DBD4BD0-318F-43D9-BAA8-38AC92AA8AC3}" type="slidenum">
              <a:rPr lang="en-US" smtClean="0"/>
              <a:t>6</a:t>
            </a:fld>
            <a:endParaRPr lang="en-US"/>
          </a:p>
        </p:txBody>
      </p:sp>
    </p:spTree>
    <p:extLst>
      <p:ext uri="{BB962C8B-B14F-4D97-AF65-F5344CB8AC3E}">
        <p14:creationId xmlns:p14="http://schemas.microsoft.com/office/powerpoint/2010/main" val="278401407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b="1" dirty="0" smtClean="0"/>
              <a:t>Now lets look at </a:t>
            </a:r>
            <a:r>
              <a:rPr lang="en-US" dirty="0" smtClean="0"/>
              <a:t>how ICI can help us to</a:t>
            </a:r>
            <a:r>
              <a:rPr lang="en-US" baseline="0" dirty="0" smtClean="0"/>
              <a:t> control bone ablation.  </a:t>
            </a:r>
            <a:r>
              <a:rPr lang="en-US" b="1" baseline="0" dirty="0" smtClean="0"/>
              <a:t>Just some background</a:t>
            </a:r>
            <a:r>
              <a:rPr lang="en-US" baseline="0" dirty="0" smtClean="0"/>
              <a:t>: bone are roughly made of 27% collagen, which are the organics, 13% water, and 60% of minerals, which is mainly hydroxyapatite.  </a:t>
            </a:r>
            <a:r>
              <a:rPr lang="en-US" b="1" baseline="0" dirty="0" smtClean="0"/>
              <a:t>Most medical lasers utilize </a:t>
            </a:r>
            <a:r>
              <a:rPr lang="en-US" baseline="0" dirty="0" smtClean="0"/>
              <a:t>wavelength at water absorption peaks. 3micron </a:t>
            </a:r>
            <a:r>
              <a:rPr lang="en-US" sz="1200" b="0" i="0" kern="1200" baseline="0" dirty="0" smtClean="0">
                <a:solidFill>
                  <a:schemeClr val="tx1"/>
                </a:solidFill>
                <a:effectLst/>
                <a:latin typeface="+mn-lt"/>
                <a:ea typeface="+mn-ea"/>
                <a:cs typeface="+mn-cs"/>
              </a:rPr>
              <a:t>E</a:t>
            </a:r>
            <a:r>
              <a:rPr lang="en-US" sz="1200" b="0" i="0" kern="1200" dirty="0" smtClean="0">
                <a:solidFill>
                  <a:schemeClr val="tx1"/>
                </a:solidFill>
                <a:effectLst/>
                <a:latin typeface="+mn-lt"/>
                <a:ea typeface="+mn-ea"/>
                <a:cs typeface="+mn-cs"/>
              </a:rPr>
              <a:t>rbium</a:t>
            </a:r>
            <a:r>
              <a:rPr lang="en-US" baseline="0" dirty="0" smtClean="0"/>
              <a:t> YAG or 10micon CO2 lasers are the most common ones.</a:t>
            </a:r>
          </a:p>
          <a:p>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aseline="0" dirty="0" smtClean="0"/>
              <a:t>However in this study, we explore the laser tissue interaction at 1um with a ytterbium fiber laser. </a:t>
            </a:r>
            <a:r>
              <a:rPr lang="en-US" sz="1200" b="1" dirty="0" smtClean="0">
                <a:solidFill>
                  <a:schemeClr val="bg1"/>
                </a:solidFill>
              </a:rPr>
              <a:t>According to water absorption spectrum</a:t>
            </a:r>
            <a:r>
              <a:rPr lang="en-US" sz="1200" b="0" dirty="0" smtClean="0">
                <a:solidFill>
                  <a:schemeClr val="bg1"/>
                </a:solidFill>
              </a:rPr>
              <a:t>, </a:t>
            </a:r>
            <a:r>
              <a:rPr lang="en-US" sz="1200" b="0" dirty="0" smtClean="0">
                <a:solidFill>
                  <a:srgbClr val="92D050"/>
                </a:solidFill>
              </a:rPr>
              <a:t>Ytterbium fiber lasers </a:t>
            </a:r>
            <a:r>
              <a:rPr lang="en-US" sz="1200" b="0" dirty="0" smtClean="0">
                <a:solidFill>
                  <a:schemeClr val="bg1"/>
                </a:solidFill>
              </a:rPr>
              <a:t>at one micron wavelength is not ideal for hard tissue ablation</a:t>
            </a:r>
            <a:r>
              <a:rPr lang="en-US" sz="1200" b="0" baseline="0" dirty="0" smtClean="0">
                <a:solidFill>
                  <a:schemeClr val="bg1"/>
                </a:solidFill>
              </a:rPr>
              <a:t> at all.</a:t>
            </a:r>
            <a:endParaRPr lang="en-US" sz="1200" b="0" dirty="0" smtClean="0">
              <a:solidFill>
                <a:schemeClr val="bg1"/>
              </a:solidFill>
            </a:endParaRPr>
          </a:p>
          <a:p>
            <a:endParaRPr lang="en-US" dirty="0"/>
          </a:p>
        </p:txBody>
      </p:sp>
      <p:sp>
        <p:nvSpPr>
          <p:cNvPr id="4" name="Slide Number Placeholder 3"/>
          <p:cNvSpPr>
            <a:spLocks noGrp="1"/>
          </p:cNvSpPr>
          <p:nvPr>
            <p:ph type="sldNum" sz="quarter" idx="10"/>
          </p:nvPr>
        </p:nvSpPr>
        <p:spPr/>
        <p:txBody>
          <a:bodyPr/>
          <a:lstStyle/>
          <a:p>
            <a:fld id="{7DBD4BD0-318F-43D9-BAA8-38AC92AA8AC3}" type="slidenum">
              <a:rPr lang="en-US" smtClean="0"/>
              <a:t>7</a:t>
            </a:fld>
            <a:endParaRPr lang="en-US"/>
          </a:p>
        </p:txBody>
      </p:sp>
    </p:spTree>
    <p:extLst>
      <p:ext uri="{BB962C8B-B14F-4D97-AF65-F5344CB8AC3E}">
        <p14:creationId xmlns:p14="http://schemas.microsoft.com/office/powerpoint/2010/main" val="137290362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smtClean="0"/>
              <a:t>Anyways we went ahead</a:t>
            </a:r>
            <a:r>
              <a:rPr lang="en-US" b="1" baseline="0" dirty="0" smtClean="0"/>
              <a:t> and we tried some simple tests</a:t>
            </a:r>
            <a:r>
              <a:rPr lang="en-US" b="0" baseline="0" dirty="0" smtClean="0"/>
              <a:t>, for this one here we tried to </a:t>
            </a:r>
            <a:r>
              <a:rPr lang="en-US" baseline="0" dirty="0" smtClean="0"/>
              <a:t>cut an irregular bone surface to a certain target depth. This is achieved by sweeping while pulsing the laser over a straight line back and forth multiple times until the target depth is reached. The laser peak power was 300W with a rep rate of 100Hz. And the pulse duration is 100us.</a:t>
            </a:r>
          </a:p>
          <a:p>
            <a:endParaRPr lang="en-US" baseline="0" dirty="0" smtClean="0"/>
          </a:p>
        </p:txBody>
      </p:sp>
      <p:sp>
        <p:nvSpPr>
          <p:cNvPr id="4" name="Slide Number Placeholder 3"/>
          <p:cNvSpPr>
            <a:spLocks noGrp="1"/>
          </p:cNvSpPr>
          <p:nvPr>
            <p:ph type="sldNum" sz="quarter" idx="10"/>
          </p:nvPr>
        </p:nvSpPr>
        <p:spPr/>
        <p:txBody>
          <a:bodyPr/>
          <a:lstStyle/>
          <a:p>
            <a:fld id="{7DBD4BD0-318F-43D9-BAA8-38AC92AA8AC3}" type="slidenum">
              <a:rPr lang="en-US" smtClean="0"/>
              <a:t>8</a:t>
            </a:fld>
            <a:endParaRPr lang="en-US"/>
          </a:p>
        </p:txBody>
      </p:sp>
    </p:spTree>
    <p:extLst>
      <p:ext uri="{BB962C8B-B14F-4D97-AF65-F5344CB8AC3E}">
        <p14:creationId xmlns:p14="http://schemas.microsoft.com/office/powerpoint/2010/main" val="95804651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smtClean="0"/>
              <a:t>And this is</a:t>
            </a:r>
            <a:r>
              <a:rPr lang="en-CA" baseline="0" dirty="0" smtClean="0"/>
              <a:t> the </a:t>
            </a:r>
            <a:r>
              <a:rPr lang="en-CA" b="1" baseline="0" dirty="0" smtClean="0"/>
              <a:t>end result </a:t>
            </a:r>
            <a:r>
              <a:rPr lang="en-CA" baseline="0" dirty="0" smtClean="0"/>
              <a:t>of a 1cm long cut and roughly 1mm deep incision.  As you can see, the bottom of the cut matched with the pre-specified target depth extremely well.</a:t>
            </a:r>
          </a:p>
          <a:p>
            <a:endParaRPr lang="en-CA" b="1"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1" dirty="0" smtClean="0"/>
              <a:t>The good line</a:t>
            </a:r>
            <a:r>
              <a:rPr lang="en-US" b="1" baseline="0" dirty="0" smtClean="0"/>
              <a:t> cut quality </a:t>
            </a:r>
            <a:r>
              <a:rPr lang="en-US" baseline="0" dirty="0" smtClean="0"/>
              <a:t>give us the confidence that with depth feedback control of ICI, we can follow more complicated surgical path and </a:t>
            </a:r>
            <a:r>
              <a:rPr lang="en-US" b="1" baseline="0" dirty="0" smtClean="0"/>
              <a:t>cut to varying </a:t>
            </a:r>
            <a:r>
              <a:rPr lang="en-US" baseline="0" dirty="0" smtClean="0"/>
              <a:t>target depth if needed.</a:t>
            </a:r>
          </a:p>
          <a:p>
            <a:pPr marL="0" marR="0" indent="0" algn="l" defTabSz="914400" rtl="0" eaLnBrk="1" fontAlgn="auto" latinLnBrk="0" hangingPunct="1">
              <a:lnSpc>
                <a:spcPct val="100000"/>
              </a:lnSpc>
              <a:spcBef>
                <a:spcPts val="0"/>
              </a:spcBef>
              <a:spcAft>
                <a:spcPts val="0"/>
              </a:spcAft>
              <a:buClrTx/>
              <a:buSzTx/>
              <a:buFontTx/>
              <a:buNone/>
              <a:tabLst/>
              <a:defRPr/>
            </a:pPr>
            <a:endParaRPr lang="en-US" baseline="0"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b="1" baseline="0" dirty="0" smtClean="0"/>
              <a:t>As a proof of concept</a:t>
            </a:r>
            <a:r>
              <a:rPr lang="en-US" baseline="0" dirty="0" smtClean="0"/>
              <a:t>, </a:t>
            </a:r>
            <a:r>
              <a:rPr lang="en-US" dirty="0" smtClean="0"/>
              <a:t>we designed</a:t>
            </a:r>
            <a:r>
              <a:rPr lang="en-US" baseline="0" dirty="0" smtClean="0"/>
              <a:t> some fairly complicated three-dimensional geometries to be cut out on bone.</a:t>
            </a:r>
            <a:endParaRPr lang="en-US" dirty="0" smtClean="0"/>
          </a:p>
          <a:p>
            <a:endParaRPr lang="en-CA" baseline="0" dirty="0" smtClean="0"/>
          </a:p>
        </p:txBody>
      </p:sp>
      <p:sp>
        <p:nvSpPr>
          <p:cNvPr id="4" name="Slide Number Placeholder 3"/>
          <p:cNvSpPr>
            <a:spLocks noGrp="1"/>
          </p:cNvSpPr>
          <p:nvPr>
            <p:ph type="sldNum" sz="quarter" idx="10"/>
          </p:nvPr>
        </p:nvSpPr>
        <p:spPr/>
        <p:txBody>
          <a:bodyPr/>
          <a:lstStyle/>
          <a:p>
            <a:fld id="{7DBD4BD0-318F-43D9-BAA8-38AC92AA8AC3}" type="slidenum">
              <a:rPr lang="en-US" smtClean="0"/>
              <a:t>9</a:t>
            </a:fld>
            <a:endParaRPr lang="en-US"/>
          </a:p>
        </p:txBody>
      </p:sp>
    </p:spTree>
    <p:extLst>
      <p:ext uri="{BB962C8B-B14F-4D97-AF65-F5344CB8AC3E}">
        <p14:creationId xmlns:p14="http://schemas.microsoft.com/office/powerpoint/2010/main" val="266630600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7" name="Picture 6" descr="C0-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995862"/>
            <a:ext cx="9144000" cy="1862138"/>
          </a:xfrm>
          <a:prstGeom prst="rect">
            <a:avLst/>
          </a:prstGeom>
        </p:spPr>
      </p:pic>
      <p:sp>
        <p:nvSpPr>
          <p:cNvPr id="2" name="Title 1"/>
          <p:cNvSpPr>
            <a:spLocks noGrp="1"/>
          </p:cNvSpPr>
          <p:nvPr>
            <p:ph type="ctrTitle"/>
          </p:nvPr>
        </p:nvSpPr>
        <p:spPr>
          <a:xfrm>
            <a:off x="914400" y="1803405"/>
            <a:ext cx="7315200" cy="1825096"/>
          </a:xfrm>
        </p:spPr>
        <p:txBody>
          <a:bodyPr anchor="b">
            <a:normAutofit/>
          </a:bodyPr>
          <a:lstStyle>
            <a:lvl1pPr algn="l">
              <a:defRPr sz="6000"/>
            </a:lvl1pPr>
          </a:lstStyle>
          <a:p>
            <a:r>
              <a:rPr lang="en-US" smtClean="0"/>
              <a:t>Click to edit Master title style</a:t>
            </a:r>
            <a:endParaRPr lang="en-US" dirty="0"/>
          </a:p>
        </p:txBody>
      </p:sp>
      <p:sp>
        <p:nvSpPr>
          <p:cNvPr id="3" name="Subtitle 2"/>
          <p:cNvSpPr>
            <a:spLocks noGrp="1"/>
          </p:cNvSpPr>
          <p:nvPr>
            <p:ph type="subTitle" idx="1"/>
          </p:nvPr>
        </p:nvSpPr>
        <p:spPr>
          <a:xfrm>
            <a:off x="914400" y="3632201"/>
            <a:ext cx="7315200" cy="685800"/>
          </a:xfrm>
        </p:spPr>
        <p:txBody>
          <a:bodyPr>
            <a:normAutofit/>
          </a:bodyPr>
          <a:lstStyle>
            <a:lvl1pPr marL="0" indent="0" algn="l">
              <a:buNone/>
              <a:defRPr sz="20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a:xfrm>
            <a:off x="5932170" y="4323845"/>
            <a:ext cx="2297429" cy="365125"/>
          </a:xfrm>
        </p:spPr>
        <p:txBody>
          <a:bodyPr/>
          <a:lstStyle/>
          <a:p>
            <a:fld id="{B0462F6C-68E6-4ABB-B841-64D799E07BA1}" type="datetime1">
              <a:rPr lang="en-US" smtClean="0"/>
              <a:t>6/15/2014</a:t>
            </a:fld>
            <a:endParaRPr lang="en-US" dirty="0"/>
          </a:p>
        </p:txBody>
      </p:sp>
      <p:sp>
        <p:nvSpPr>
          <p:cNvPr id="5" name="Footer Placeholder 4"/>
          <p:cNvSpPr>
            <a:spLocks noGrp="1"/>
          </p:cNvSpPr>
          <p:nvPr>
            <p:ph type="ftr" sz="quarter" idx="11"/>
          </p:nvPr>
        </p:nvSpPr>
        <p:spPr>
          <a:xfrm>
            <a:off x="914400" y="4323846"/>
            <a:ext cx="4880610" cy="365125"/>
          </a:xfrm>
        </p:spPr>
        <p:txBody>
          <a:bodyPr/>
          <a:lstStyle/>
          <a:p>
            <a:endParaRPr lang="en-US" dirty="0"/>
          </a:p>
        </p:txBody>
      </p:sp>
      <p:sp>
        <p:nvSpPr>
          <p:cNvPr id="6" name="Slide Number Placeholder 5"/>
          <p:cNvSpPr>
            <a:spLocks noGrp="1"/>
          </p:cNvSpPr>
          <p:nvPr>
            <p:ph type="sldNum" sz="quarter" idx="12"/>
          </p:nvPr>
        </p:nvSpPr>
        <p:spPr>
          <a:xfrm>
            <a:off x="6057900" y="1430867"/>
            <a:ext cx="2171700" cy="365125"/>
          </a:xfrm>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3220440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94355" y="4697361"/>
            <a:ext cx="7956482" cy="819355"/>
          </a:xfrm>
        </p:spPr>
        <p:txBody>
          <a:bodyPr anchor="b"/>
          <a:lstStyle>
            <a:lvl1pPr algn="l">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594355" y="977035"/>
            <a:ext cx="7950260" cy="3406972"/>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594360" y="5516716"/>
            <a:ext cx="7955280" cy="746924"/>
          </a:xfrm>
        </p:spPr>
        <p:txBody>
          <a:bodyPr/>
          <a:lstStyle>
            <a:lvl1pPr marL="0" indent="0" algn="l">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E51A6A7-1712-468B-AF58-83C2AE622B52}" type="datetime1">
              <a:rPr lang="en-US" smtClean="0"/>
              <a:t>6/15/2014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45834853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Title and Caption">
    <p:spTree>
      <p:nvGrpSpPr>
        <p:cNvPr id="1" name=""/>
        <p:cNvGrpSpPr/>
        <p:nvPr/>
      </p:nvGrpSpPr>
      <p:grpSpPr>
        <a:xfrm>
          <a:off x="0" y="0"/>
          <a:ext cx="0" cy="0"/>
          <a:chOff x="0" y="0"/>
          <a:chExt cx="0" cy="0"/>
        </a:xfrm>
      </p:grpSpPr>
      <p:pic>
        <p:nvPicPr>
          <p:cNvPr id="9" name="Picture 8" descr="C0-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995862"/>
            <a:ext cx="9144000" cy="1862138"/>
          </a:xfrm>
          <a:prstGeom prst="rect">
            <a:avLst/>
          </a:prstGeom>
        </p:spPr>
      </p:pic>
      <p:sp>
        <p:nvSpPr>
          <p:cNvPr id="2" name="Title 1"/>
          <p:cNvSpPr>
            <a:spLocks noGrp="1"/>
          </p:cNvSpPr>
          <p:nvPr>
            <p:ph type="title"/>
          </p:nvPr>
        </p:nvSpPr>
        <p:spPr>
          <a:xfrm>
            <a:off x="594360" y="753533"/>
            <a:ext cx="7955280" cy="2802467"/>
          </a:xfrm>
        </p:spPr>
        <p:txBody>
          <a:bodyPr anchor="ctr"/>
          <a:lstStyle>
            <a:lvl1pPr algn="l">
              <a:defRPr sz="3200"/>
            </a:lvl1pPr>
          </a:lstStyle>
          <a:p>
            <a:r>
              <a:rPr lang="en-US" smtClean="0"/>
              <a:t>Click to edit Master title style</a:t>
            </a:r>
            <a:endParaRPr lang="en-US" dirty="0"/>
          </a:p>
        </p:txBody>
      </p:sp>
      <p:sp>
        <p:nvSpPr>
          <p:cNvPr id="4" name="Text Placeholder 3"/>
          <p:cNvSpPr>
            <a:spLocks noGrp="1"/>
          </p:cNvSpPr>
          <p:nvPr>
            <p:ph type="body" sz="half" idx="2"/>
          </p:nvPr>
        </p:nvSpPr>
        <p:spPr>
          <a:xfrm>
            <a:off x="685800" y="3649134"/>
            <a:ext cx="7772400" cy="1330852"/>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a:xfrm>
            <a:off x="5562176" y="381001"/>
            <a:ext cx="2183130" cy="365125"/>
          </a:xfrm>
        </p:spPr>
        <p:txBody>
          <a:bodyPr/>
          <a:lstStyle>
            <a:lvl1pPr algn="r">
              <a:defRPr/>
            </a:lvl1pPr>
          </a:lstStyle>
          <a:p>
            <a:fld id="{1472D9D3-BE46-40FF-BB30-5D4C25D86075}" type="datetime1">
              <a:rPr lang="en-US" smtClean="0"/>
              <a:t>6/15/2014</a:t>
            </a:fld>
            <a:endParaRPr lang="en-US" dirty="0"/>
          </a:p>
        </p:txBody>
      </p:sp>
      <p:sp>
        <p:nvSpPr>
          <p:cNvPr id="6" name="Footer Placeholder 5"/>
          <p:cNvSpPr>
            <a:spLocks noGrp="1"/>
          </p:cNvSpPr>
          <p:nvPr>
            <p:ph type="ftr" sz="quarter" idx="11"/>
          </p:nvPr>
        </p:nvSpPr>
        <p:spPr>
          <a:xfrm>
            <a:off x="594360" y="381001"/>
            <a:ext cx="4830656" cy="365125"/>
          </a:xfrm>
        </p:spPr>
        <p:txBody>
          <a:bodyPr/>
          <a:lstStyle/>
          <a:p>
            <a:endParaRPr lang="en-US" dirty="0"/>
          </a:p>
        </p:txBody>
      </p:sp>
      <p:sp>
        <p:nvSpPr>
          <p:cNvPr id="7" name="Slide Number Placeholder 6"/>
          <p:cNvSpPr>
            <a:spLocks noGrp="1"/>
          </p:cNvSpPr>
          <p:nvPr>
            <p:ph type="sldNum" sz="quarter" idx="12"/>
          </p:nvPr>
        </p:nvSpPr>
        <p:spPr>
          <a:xfrm>
            <a:off x="7882466" y="381001"/>
            <a:ext cx="667174" cy="365125"/>
          </a:xfrm>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155252470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Quote with Caption">
    <p:spTree>
      <p:nvGrpSpPr>
        <p:cNvPr id="1" name=""/>
        <p:cNvGrpSpPr/>
        <p:nvPr/>
      </p:nvGrpSpPr>
      <p:grpSpPr>
        <a:xfrm>
          <a:off x="0" y="0"/>
          <a:ext cx="0" cy="0"/>
          <a:chOff x="0" y="0"/>
          <a:chExt cx="0" cy="0"/>
        </a:xfrm>
      </p:grpSpPr>
      <p:pic>
        <p:nvPicPr>
          <p:cNvPr id="11" name="Picture 10" descr="C0-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995862"/>
            <a:ext cx="9144000" cy="1862138"/>
          </a:xfrm>
          <a:prstGeom prst="rect">
            <a:avLst/>
          </a:prstGeom>
        </p:spPr>
      </p:pic>
      <p:sp>
        <p:nvSpPr>
          <p:cNvPr id="2" name="Title 1"/>
          <p:cNvSpPr>
            <a:spLocks noGrp="1"/>
          </p:cNvSpPr>
          <p:nvPr>
            <p:ph type="title"/>
          </p:nvPr>
        </p:nvSpPr>
        <p:spPr>
          <a:xfrm>
            <a:off x="768351" y="753534"/>
            <a:ext cx="7613650" cy="2756234"/>
          </a:xfrm>
        </p:spPr>
        <p:txBody>
          <a:bodyPr anchor="ctr"/>
          <a:lstStyle>
            <a:lvl1pPr algn="l">
              <a:defRPr sz="3200"/>
            </a:lvl1pPr>
          </a:lstStyle>
          <a:p>
            <a:r>
              <a:rPr lang="en-US" smtClean="0"/>
              <a:t>Click to edit Master title style</a:t>
            </a:r>
            <a:endParaRPr lang="en-US" dirty="0"/>
          </a:p>
        </p:txBody>
      </p:sp>
      <p:sp>
        <p:nvSpPr>
          <p:cNvPr id="12" name="Text Placeholder 3"/>
          <p:cNvSpPr>
            <a:spLocks noGrp="1"/>
          </p:cNvSpPr>
          <p:nvPr>
            <p:ph type="body" sz="half" idx="13"/>
          </p:nvPr>
        </p:nvSpPr>
        <p:spPr>
          <a:xfrm>
            <a:off x="977899" y="3509768"/>
            <a:ext cx="7194552" cy="444443"/>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4" name="Text Placeholder 3"/>
          <p:cNvSpPr>
            <a:spLocks noGrp="1"/>
          </p:cNvSpPr>
          <p:nvPr>
            <p:ph type="body" sz="half" idx="2"/>
          </p:nvPr>
        </p:nvSpPr>
        <p:spPr>
          <a:xfrm>
            <a:off x="685800" y="4174597"/>
            <a:ext cx="7778752" cy="821265"/>
          </a:xfrm>
        </p:spPr>
        <p:txBody>
          <a:bodyPr anchor="ctr">
            <a:normAutofit/>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a:xfrm>
            <a:off x="5562176" y="381001"/>
            <a:ext cx="2183130" cy="365125"/>
          </a:xfrm>
        </p:spPr>
        <p:txBody>
          <a:bodyPr/>
          <a:lstStyle>
            <a:lvl1pPr algn="r">
              <a:defRPr/>
            </a:lvl1pPr>
          </a:lstStyle>
          <a:p>
            <a:fld id="{81660109-A5C1-43F4-9CF6-03552B36B25D}" type="datetime1">
              <a:rPr lang="en-US" smtClean="0"/>
              <a:t>6/15/2014</a:t>
            </a:fld>
            <a:endParaRPr lang="en-US" dirty="0"/>
          </a:p>
        </p:txBody>
      </p:sp>
      <p:sp>
        <p:nvSpPr>
          <p:cNvPr id="6" name="Footer Placeholder 5"/>
          <p:cNvSpPr>
            <a:spLocks noGrp="1"/>
          </p:cNvSpPr>
          <p:nvPr>
            <p:ph type="ftr" sz="quarter" idx="11"/>
          </p:nvPr>
        </p:nvSpPr>
        <p:spPr>
          <a:xfrm>
            <a:off x="594360" y="379438"/>
            <a:ext cx="4830656" cy="365125"/>
          </a:xfrm>
        </p:spPr>
        <p:txBody>
          <a:bodyPr/>
          <a:lstStyle/>
          <a:p>
            <a:endParaRPr lang="en-US" dirty="0"/>
          </a:p>
        </p:txBody>
      </p:sp>
      <p:sp>
        <p:nvSpPr>
          <p:cNvPr id="7" name="Slide Number Placeholder 6"/>
          <p:cNvSpPr>
            <a:spLocks noGrp="1"/>
          </p:cNvSpPr>
          <p:nvPr>
            <p:ph type="sldNum" sz="quarter" idx="12"/>
          </p:nvPr>
        </p:nvSpPr>
        <p:spPr>
          <a:xfrm>
            <a:off x="7882466" y="381001"/>
            <a:ext cx="667174" cy="365125"/>
          </a:xfrm>
        </p:spPr>
        <p:txBody>
          <a:bodyPr/>
          <a:lstStyle/>
          <a:p>
            <a:fld id="{6D22F896-40B5-4ADD-8801-0D06FADFA095}" type="slidenum">
              <a:rPr lang="en-US" smtClean="0"/>
              <a:t>‹#›</a:t>
            </a:fld>
            <a:endParaRPr lang="en-US" dirty="0"/>
          </a:p>
        </p:txBody>
      </p:sp>
      <p:sp>
        <p:nvSpPr>
          <p:cNvPr id="13" name="TextBox 12"/>
          <p:cNvSpPr txBox="1"/>
          <p:nvPr/>
        </p:nvSpPr>
        <p:spPr>
          <a:xfrm>
            <a:off x="231458" y="807720"/>
            <a:ext cx="4572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4" name="TextBox 13"/>
          <p:cNvSpPr txBox="1"/>
          <p:nvPr/>
        </p:nvSpPr>
        <p:spPr>
          <a:xfrm>
            <a:off x="8146733" y="3021330"/>
            <a:ext cx="4572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extLst>
      <p:ext uri="{BB962C8B-B14F-4D97-AF65-F5344CB8AC3E}">
        <p14:creationId xmlns:p14="http://schemas.microsoft.com/office/powerpoint/2010/main" val="387343889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p:cSld name="Name Card">
    <p:spTree>
      <p:nvGrpSpPr>
        <p:cNvPr id="1" name=""/>
        <p:cNvGrpSpPr/>
        <p:nvPr/>
      </p:nvGrpSpPr>
      <p:grpSpPr>
        <a:xfrm>
          <a:off x="0" y="0"/>
          <a:ext cx="0" cy="0"/>
          <a:chOff x="0" y="0"/>
          <a:chExt cx="0" cy="0"/>
        </a:xfrm>
      </p:grpSpPr>
      <p:pic>
        <p:nvPicPr>
          <p:cNvPr id="8" name="Picture 7" descr="C0-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995862"/>
            <a:ext cx="9144000" cy="1862138"/>
          </a:xfrm>
          <a:prstGeom prst="rect">
            <a:avLst/>
          </a:prstGeom>
        </p:spPr>
      </p:pic>
      <p:sp>
        <p:nvSpPr>
          <p:cNvPr id="2" name="Title 1"/>
          <p:cNvSpPr>
            <a:spLocks noGrp="1"/>
          </p:cNvSpPr>
          <p:nvPr>
            <p:ph type="title"/>
          </p:nvPr>
        </p:nvSpPr>
        <p:spPr>
          <a:xfrm>
            <a:off x="685800" y="1124702"/>
            <a:ext cx="7774782" cy="2511835"/>
          </a:xfrm>
        </p:spPr>
        <p:txBody>
          <a:bodyPr anchor="b"/>
          <a:lstStyle>
            <a:lvl1pPr algn="l">
              <a:defRPr sz="3200"/>
            </a:lvl1pPr>
          </a:lstStyle>
          <a:p>
            <a:r>
              <a:rPr lang="en-US" smtClean="0"/>
              <a:t>Click to edit Master title style</a:t>
            </a:r>
            <a:endParaRPr lang="en-US" dirty="0"/>
          </a:p>
        </p:txBody>
      </p:sp>
      <p:sp>
        <p:nvSpPr>
          <p:cNvPr id="4" name="Text Placeholder 3"/>
          <p:cNvSpPr>
            <a:spLocks noGrp="1"/>
          </p:cNvSpPr>
          <p:nvPr>
            <p:ph type="body" sz="half" idx="2"/>
          </p:nvPr>
        </p:nvSpPr>
        <p:spPr>
          <a:xfrm>
            <a:off x="685792" y="3648316"/>
            <a:ext cx="7773608" cy="999885"/>
          </a:xfrm>
        </p:spPr>
        <p:txBody>
          <a:bodyPr anchor="t"/>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a:xfrm>
            <a:off x="5562176" y="378884"/>
            <a:ext cx="2183130" cy="365125"/>
          </a:xfrm>
        </p:spPr>
        <p:txBody>
          <a:bodyPr/>
          <a:lstStyle>
            <a:lvl1pPr algn="r">
              <a:defRPr/>
            </a:lvl1pPr>
          </a:lstStyle>
          <a:p>
            <a:fld id="{555F3E56-3A44-4C22-BFCE-4F36545777E7}" type="datetime1">
              <a:rPr lang="en-US" smtClean="0"/>
              <a:t>6/15/2014</a:t>
            </a:fld>
            <a:endParaRPr lang="en-US" dirty="0"/>
          </a:p>
        </p:txBody>
      </p:sp>
      <p:sp>
        <p:nvSpPr>
          <p:cNvPr id="6" name="Footer Placeholder 5"/>
          <p:cNvSpPr>
            <a:spLocks noGrp="1"/>
          </p:cNvSpPr>
          <p:nvPr>
            <p:ph type="ftr" sz="quarter" idx="11"/>
          </p:nvPr>
        </p:nvSpPr>
        <p:spPr>
          <a:xfrm>
            <a:off x="594360" y="378884"/>
            <a:ext cx="4830656" cy="365125"/>
          </a:xfrm>
        </p:spPr>
        <p:txBody>
          <a:bodyPr/>
          <a:lstStyle/>
          <a:p>
            <a:endParaRPr lang="en-US" dirty="0"/>
          </a:p>
        </p:txBody>
      </p:sp>
      <p:sp>
        <p:nvSpPr>
          <p:cNvPr id="7" name="Slide Number Placeholder 6"/>
          <p:cNvSpPr>
            <a:spLocks noGrp="1"/>
          </p:cNvSpPr>
          <p:nvPr>
            <p:ph type="sldNum" sz="quarter" idx="12"/>
          </p:nvPr>
        </p:nvSpPr>
        <p:spPr>
          <a:xfrm>
            <a:off x="7882466" y="381001"/>
            <a:ext cx="667174" cy="365125"/>
          </a:xfrm>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366159954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p:cSld name="3 Column">
    <p:spTree>
      <p:nvGrpSpPr>
        <p:cNvPr id="1" name=""/>
        <p:cNvGrpSpPr/>
        <p:nvPr/>
      </p:nvGrpSpPr>
      <p:grpSpPr>
        <a:xfrm>
          <a:off x="0" y="0"/>
          <a:ext cx="0" cy="0"/>
          <a:chOff x="0" y="0"/>
          <a:chExt cx="0" cy="0"/>
        </a:xfrm>
      </p:grpSpPr>
      <p:sp>
        <p:nvSpPr>
          <p:cNvPr id="15" name="Title 1"/>
          <p:cNvSpPr>
            <a:spLocks noGrp="1"/>
          </p:cNvSpPr>
          <p:nvPr>
            <p:ph type="title"/>
          </p:nvPr>
        </p:nvSpPr>
        <p:spPr>
          <a:xfrm>
            <a:off x="2171701" y="762000"/>
            <a:ext cx="6377939" cy="1303867"/>
          </a:xfrm>
        </p:spPr>
        <p:txBody>
          <a:bodyPr/>
          <a:lstStyle/>
          <a:p>
            <a:r>
              <a:rPr lang="en-US" smtClean="0"/>
              <a:t>Click to edit Master title style</a:t>
            </a:r>
            <a:endParaRPr lang="en-US" dirty="0"/>
          </a:p>
        </p:txBody>
      </p:sp>
      <p:sp>
        <p:nvSpPr>
          <p:cNvPr id="7" name="Text Placeholder 2"/>
          <p:cNvSpPr>
            <a:spLocks noGrp="1"/>
          </p:cNvSpPr>
          <p:nvPr>
            <p:ph type="body" idx="1"/>
          </p:nvPr>
        </p:nvSpPr>
        <p:spPr>
          <a:xfrm>
            <a:off x="594361" y="2202080"/>
            <a:ext cx="2560320" cy="617320"/>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8" name="Text Placeholder 3"/>
          <p:cNvSpPr>
            <a:spLocks noGrp="1"/>
          </p:cNvSpPr>
          <p:nvPr>
            <p:ph type="body" sz="half" idx="15"/>
          </p:nvPr>
        </p:nvSpPr>
        <p:spPr>
          <a:xfrm>
            <a:off x="594360" y="2904564"/>
            <a:ext cx="2560320" cy="335907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9" name="Text Placeholder 4"/>
          <p:cNvSpPr>
            <a:spLocks noGrp="1"/>
          </p:cNvSpPr>
          <p:nvPr>
            <p:ph type="body" sz="quarter" idx="3"/>
          </p:nvPr>
        </p:nvSpPr>
        <p:spPr>
          <a:xfrm>
            <a:off x="3302237" y="2201333"/>
            <a:ext cx="2560320" cy="626534"/>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0" name="Text Placeholder 3"/>
          <p:cNvSpPr>
            <a:spLocks noGrp="1"/>
          </p:cNvSpPr>
          <p:nvPr>
            <p:ph type="body" sz="half" idx="16"/>
          </p:nvPr>
        </p:nvSpPr>
        <p:spPr>
          <a:xfrm>
            <a:off x="3300781" y="2904068"/>
            <a:ext cx="2560320" cy="335957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1" name="Text Placeholder 4"/>
          <p:cNvSpPr>
            <a:spLocks noGrp="1"/>
          </p:cNvSpPr>
          <p:nvPr>
            <p:ph type="body" sz="quarter" idx="13"/>
          </p:nvPr>
        </p:nvSpPr>
        <p:spPr>
          <a:xfrm>
            <a:off x="5989319" y="2192866"/>
            <a:ext cx="2560320" cy="626534"/>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2" name="Text Placeholder 3"/>
          <p:cNvSpPr>
            <a:spLocks noGrp="1"/>
          </p:cNvSpPr>
          <p:nvPr>
            <p:ph type="body" sz="half" idx="17"/>
          </p:nvPr>
        </p:nvSpPr>
        <p:spPr>
          <a:xfrm>
            <a:off x="5989320" y="2904564"/>
            <a:ext cx="2560320" cy="3359079"/>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3" name="Date Placeholder 2"/>
          <p:cNvSpPr>
            <a:spLocks noGrp="1"/>
          </p:cNvSpPr>
          <p:nvPr>
            <p:ph type="dt" sz="half" idx="10"/>
          </p:nvPr>
        </p:nvSpPr>
        <p:spPr/>
        <p:txBody>
          <a:bodyPr/>
          <a:lstStyle/>
          <a:p>
            <a:fld id="{78102AE4-6DE1-4245-9D5A-E3CB765806A6}" type="datetime1">
              <a:rPr lang="en-US" smtClean="0"/>
              <a:t>6/15/2014</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39474047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p:cSld name="3 Picture Column">
    <p:spTree>
      <p:nvGrpSpPr>
        <p:cNvPr id="1" name=""/>
        <p:cNvGrpSpPr/>
        <p:nvPr/>
      </p:nvGrpSpPr>
      <p:grpSpPr>
        <a:xfrm>
          <a:off x="0" y="0"/>
          <a:ext cx="0" cy="0"/>
          <a:chOff x="0" y="0"/>
          <a:chExt cx="0" cy="0"/>
        </a:xfrm>
      </p:grpSpPr>
      <p:sp>
        <p:nvSpPr>
          <p:cNvPr id="30" name="Title 1"/>
          <p:cNvSpPr>
            <a:spLocks noGrp="1"/>
          </p:cNvSpPr>
          <p:nvPr>
            <p:ph type="title"/>
          </p:nvPr>
        </p:nvSpPr>
        <p:spPr>
          <a:xfrm>
            <a:off x="2171702" y="762000"/>
            <a:ext cx="6381984" cy="1295400"/>
          </a:xfrm>
        </p:spPr>
        <p:txBody>
          <a:bodyPr/>
          <a:lstStyle/>
          <a:p>
            <a:r>
              <a:rPr lang="en-US" smtClean="0"/>
              <a:t>Click to edit Master title style</a:t>
            </a:r>
            <a:endParaRPr lang="en-US" dirty="0"/>
          </a:p>
        </p:txBody>
      </p:sp>
      <p:sp>
        <p:nvSpPr>
          <p:cNvPr id="19" name="Text Placeholder 2"/>
          <p:cNvSpPr>
            <a:spLocks noGrp="1"/>
          </p:cNvSpPr>
          <p:nvPr>
            <p:ph type="body" idx="1"/>
          </p:nvPr>
        </p:nvSpPr>
        <p:spPr>
          <a:xfrm>
            <a:off x="594360" y="4113340"/>
            <a:ext cx="2560320" cy="682765"/>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0" name="Picture Placeholder 2"/>
          <p:cNvSpPr>
            <a:spLocks noGrp="1" noChangeAspect="1"/>
          </p:cNvSpPr>
          <p:nvPr>
            <p:ph type="pic" idx="15"/>
          </p:nvPr>
        </p:nvSpPr>
        <p:spPr>
          <a:xfrm>
            <a:off x="594360" y="2331720"/>
            <a:ext cx="2560320" cy="15073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1" name="Text Placeholder 3"/>
          <p:cNvSpPr>
            <a:spLocks noGrp="1"/>
          </p:cNvSpPr>
          <p:nvPr>
            <p:ph type="body" sz="half" idx="18"/>
          </p:nvPr>
        </p:nvSpPr>
        <p:spPr>
          <a:xfrm>
            <a:off x="594360" y="4796103"/>
            <a:ext cx="2560320" cy="1467537"/>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2" name="Text Placeholder 4"/>
          <p:cNvSpPr>
            <a:spLocks noGrp="1"/>
          </p:cNvSpPr>
          <p:nvPr>
            <p:ph type="body" sz="quarter" idx="3"/>
          </p:nvPr>
        </p:nvSpPr>
        <p:spPr>
          <a:xfrm>
            <a:off x="3291873" y="4113340"/>
            <a:ext cx="2560320" cy="682765"/>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3" name="Picture Placeholder 2"/>
          <p:cNvSpPr>
            <a:spLocks noGrp="1" noChangeAspect="1"/>
          </p:cNvSpPr>
          <p:nvPr>
            <p:ph type="pic" idx="21"/>
          </p:nvPr>
        </p:nvSpPr>
        <p:spPr>
          <a:xfrm>
            <a:off x="3291872" y="2331720"/>
            <a:ext cx="2560320" cy="1509862"/>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4" name="Text Placeholder 3"/>
          <p:cNvSpPr>
            <a:spLocks noGrp="1"/>
          </p:cNvSpPr>
          <p:nvPr>
            <p:ph type="body" sz="half" idx="19"/>
          </p:nvPr>
        </p:nvSpPr>
        <p:spPr>
          <a:xfrm>
            <a:off x="3290858" y="4796102"/>
            <a:ext cx="2560320" cy="1467537"/>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5" name="Text Placeholder 4"/>
          <p:cNvSpPr>
            <a:spLocks noGrp="1"/>
          </p:cNvSpPr>
          <p:nvPr>
            <p:ph type="body" sz="quarter" idx="13"/>
          </p:nvPr>
        </p:nvSpPr>
        <p:spPr>
          <a:xfrm>
            <a:off x="5993365" y="4113340"/>
            <a:ext cx="2560320" cy="682765"/>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6" name="Picture Placeholder 2"/>
          <p:cNvSpPr>
            <a:spLocks noGrp="1" noChangeAspect="1"/>
          </p:cNvSpPr>
          <p:nvPr>
            <p:ph type="pic" idx="22"/>
          </p:nvPr>
        </p:nvSpPr>
        <p:spPr>
          <a:xfrm>
            <a:off x="5993364" y="2331721"/>
            <a:ext cx="2560320" cy="1508919"/>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7" name="Text Placeholder 3"/>
          <p:cNvSpPr>
            <a:spLocks noGrp="1"/>
          </p:cNvSpPr>
          <p:nvPr>
            <p:ph type="body" sz="half" idx="20"/>
          </p:nvPr>
        </p:nvSpPr>
        <p:spPr>
          <a:xfrm>
            <a:off x="5993272" y="4796100"/>
            <a:ext cx="2560320" cy="1467537"/>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3" name="Date Placeholder 2"/>
          <p:cNvSpPr>
            <a:spLocks noGrp="1"/>
          </p:cNvSpPr>
          <p:nvPr>
            <p:ph type="dt" sz="half" idx="10"/>
          </p:nvPr>
        </p:nvSpPr>
        <p:spPr/>
        <p:txBody>
          <a:bodyPr/>
          <a:lstStyle/>
          <a:p>
            <a:fld id="{8E1FE778-E88D-4141-BFB6-9CEB1DEAA318}" type="datetime1">
              <a:rPr lang="en-US" smtClean="0"/>
              <a:t>6/15/2014</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209529585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594360" y="2194560"/>
            <a:ext cx="7955280" cy="406908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832FC496-1823-42E2-AD5B-5104A959D048}" type="datetime1">
              <a:rPr lang="en-US" smtClean="0"/>
              <a:t>6/15/2014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22415484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pic>
        <p:nvPicPr>
          <p:cNvPr id="9" name="Picture 8" descr="C0-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995862"/>
            <a:ext cx="9144000" cy="1862138"/>
          </a:xfrm>
          <a:prstGeom prst="rect">
            <a:avLst/>
          </a:prstGeom>
        </p:spPr>
      </p:pic>
      <p:sp>
        <p:nvSpPr>
          <p:cNvPr id="2" name="Vertical Title 1"/>
          <p:cNvSpPr>
            <a:spLocks noGrp="1"/>
          </p:cNvSpPr>
          <p:nvPr>
            <p:ph type="title" orient="vert"/>
          </p:nvPr>
        </p:nvSpPr>
        <p:spPr>
          <a:xfrm>
            <a:off x="7006590" y="747183"/>
            <a:ext cx="1543050" cy="4248675"/>
          </a:xfrm>
        </p:spPr>
        <p:txBody>
          <a:bodyPr vert="eaVert"/>
          <a:lstStyle>
            <a:lvl1pPr algn="l">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594360" y="746126"/>
            <a:ext cx="6278035" cy="424973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a:xfrm>
            <a:off x="5562176" y="381001"/>
            <a:ext cx="2183130" cy="365125"/>
          </a:xfrm>
        </p:spPr>
        <p:txBody>
          <a:bodyPr/>
          <a:lstStyle>
            <a:lvl1pPr algn="r">
              <a:defRPr/>
            </a:lvl1pPr>
          </a:lstStyle>
          <a:p>
            <a:fld id="{5A36B311-5429-4C70-8498-1B274C187E7A}" type="datetime1">
              <a:rPr lang="en-US" smtClean="0"/>
              <a:t>6/15/2014</a:t>
            </a:fld>
            <a:endParaRPr lang="en-US" dirty="0"/>
          </a:p>
        </p:txBody>
      </p:sp>
      <p:sp>
        <p:nvSpPr>
          <p:cNvPr id="5" name="Footer Placeholder 4"/>
          <p:cNvSpPr>
            <a:spLocks noGrp="1"/>
          </p:cNvSpPr>
          <p:nvPr>
            <p:ph type="ftr" sz="quarter" idx="11"/>
          </p:nvPr>
        </p:nvSpPr>
        <p:spPr>
          <a:xfrm>
            <a:off x="594360" y="381001"/>
            <a:ext cx="4830656" cy="365125"/>
          </a:xfrm>
        </p:spPr>
        <p:txBody>
          <a:bodyPr/>
          <a:lstStyle/>
          <a:p>
            <a:endParaRPr lang="en-US" dirty="0"/>
          </a:p>
        </p:txBody>
      </p:sp>
      <p:sp>
        <p:nvSpPr>
          <p:cNvPr id="6" name="Slide Number Placeholder 5"/>
          <p:cNvSpPr>
            <a:spLocks noGrp="1"/>
          </p:cNvSpPr>
          <p:nvPr>
            <p:ph type="sldNum" sz="quarter" idx="12"/>
          </p:nvPr>
        </p:nvSpPr>
        <p:spPr>
          <a:xfrm>
            <a:off x="7882466" y="381001"/>
            <a:ext cx="667174" cy="365125"/>
          </a:xfrm>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244975495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1C8018EE-B4BA-4C4E-846C-AB55E162B4EA}" type="datetime1">
              <a:rPr lang="en-US" smtClean="0"/>
              <a:t>6/15/2014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63504050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pic>
        <p:nvPicPr>
          <p:cNvPr id="8" name="Picture 7" descr="C0-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995862"/>
            <a:ext cx="9144000" cy="1862138"/>
          </a:xfrm>
          <a:prstGeom prst="rect">
            <a:avLst/>
          </a:prstGeom>
        </p:spPr>
      </p:pic>
      <p:sp>
        <p:nvSpPr>
          <p:cNvPr id="2" name="Title 1"/>
          <p:cNvSpPr>
            <a:spLocks noGrp="1"/>
          </p:cNvSpPr>
          <p:nvPr>
            <p:ph type="title"/>
          </p:nvPr>
        </p:nvSpPr>
        <p:spPr>
          <a:xfrm>
            <a:off x="594360" y="753534"/>
            <a:ext cx="7955280" cy="2801935"/>
          </a:xfrm>
        </p:spPr>
        <p:txBody>
          <a:bodyPr anchor="b">
            <a:normAutofit/>
          </a:bodyPr>
          <a:lstStyle>
            <a:lvl1pPr algn="r">
              <a:defRPr sz="4000"/>
            </a:lvl1pPr>
          </a:lstStyle>
          <a:p>
            <a:r>
              <a:rPr lang="en-US" smtClean="0"/>
              <a:t>Click to edit Master title style</a:t>
            </a:r>
            <a:endParaRPr lang="en-US" dirty="0"/>
          </a:p>
        </p:txBody>
      </p:sp>
      <p:sp>
        <p:nvSpPr>
          <p:cNvPr id="3" name="Text Placeholder 2"/>
          <p:cNvSpPr>
            <a:spLocks noGrp="1"/>
          </p:cNvSpPr>
          <p:nvPr>
            <p:ph type="body" idx="1"/>
          </p:nvPr>
        </p:nvSpPr>
        <p:spPr>
          <a:xfrm>
            <a:off x="594360" y="3641726"/>
            <a:ext cx="7955281" cy="1354134"/>
          </a:xfrm>
        </p:spPr>
        <p:txBody>
          <a:bodyPr>
            <a:normAutofit/>
          </a:bodyPr>
          <a:lstStyle>
            <a:lvl1pPr marL="0" indent="0" algn="r">
              <a:buNone/>
              <a:defRPr sz="22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5562176" y="381001"/>
            <a:ext cx="2183130" cy="365125"/>
          </a:xfrm>
        </p:spPr>
        <p:txBody>
          <a:bodyPr/>
          <a:lstStyle>
            <a:lvl1pPr algn="r">
              <a:defRPr/>
            </a:lvl1pPr>
          </a:lstStyle>
          <a:p>
            <a:fld id="{02F240B4-D31E-496B-B6AF-3181624FC6DC}" type="datetime1">
              <a:rPr lang="en-US" smtClean="0"/>
              <a:t>6/15/2014</a:t>
            </a:fld>
            <a:endParaRPr lang="en-US" dirty="0"/>
          </a:p>
        </p:txBody>
      </p:sp>
      <p:sp>
        <p:nvSpPr>
          <p:cNvPr id="5" name="Footer Placeholder 4"/>
          <p:cNvSpPr>
            <a:spLocks noGrp="1"/>
          </p:cNvSpPr>
          <p:nvPr>
            <p:ph type="ftr" sz="quarter" idx="11"/>
          </p:nvPr>
        </p:nvSpPr>
        <p:spPr>
          <a:xfrm>
            <a:off x="594360" y="381001"/>
            <a:ext cx="4830656" cy="365125"/>
          </a:xfrm>
        </p:spPr>
        <p:txBody>
          <a:bodyPr/>
          <a:lstStyle/>
          <a:p>
            <a:endParaRPr lang="en-US" dirty="0"/>
          </a:p>
        </p:txBody>
      </p:sp>
      <p:sp>
        <p:nvSpPr>
          <p:cNvPr id="6" name="Slide Number Placeholder 5"/>
          <p:cNvSpPr>
            <a:spLocks noGrp="1"/>
          </p:cNvSpPr>
          <p:nvPr>
            <p:ph type="sldNum" sz="quarter" idx="12"/>
          </p:nvPr>
        </p:nvSpPr>
        <p:spPr>
          <a:xfrm>
            <a:off x="7882466" y="381001"/>
            <a:ext cx="667173" cy="365125"/>
          </a:xfrm>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103153750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594360" y="2194560"/>
            <a:ext cx="3910579" cy="406908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2099" y="2194560"/>
            <a:ext cx="3907540" cy="406908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3AEDD84A-FC0D-4940-A88A-33AC7234F895}" type="datetime1">
              <a:rPr lang="en-US" smtClean="0"/>
              <a:t>6/15/2014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103889138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171700" y="762000"/>
            <a:ext cx="6377940" cy="1295400"/>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821279" y="2183802"/>
            <a:ext cx="3683659" cy="823912"/>
          </a:xfrm>
        </p:spPr>
        <p:txBody>
          <a:bodyPr anchor="b">
            <a:norm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594359" y="3132667"/>
            <a:ext cx="3910579" cy="313097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869018" y="2183802"/>
            <a:ext cx="3680621" cy="823912"/>
          </a:xfrm>
        </p:spPr>
        <p:txBody>
          <a:bodyPr anchor="b">
            <a:norm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2098" y="3132667"/>
            <a:ext cx="3907541" cy="313097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B2CEA05E-D850-4EFA-8142-EEA3D1D34ADA}" type="datetime1">
              <a:rPr lang="en-US" smtClean="0"/>
              <a:t>6/15/2014</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250506864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8A3AC662-BF2C-435A-B38B-AAB05A507FFE}" type="datetime1">
              <a:rPr lang="en-US" smtClean="0"/>
              <a:t>6/15/2014</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420540501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27BAC6F-489C-4730-BB23-C1169298BA3C}" type="datetime1">
              <a:rPr lang="en-US" smtClean="0"/>
              <a:t>6/15/2014</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275378243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94360" y="1524000"/>
            <a:ext cx="3086100" cy="1600200"/>
          </a:xfrm>
        </p:spPr>
        <p:txBody>
          <a:bodyPr anchor="b"/>
          <a:lstStyle>
            <a:lvl1pPr algn="l">
              <a:defRPr sz="3200"/>
            </a:lvl1pPr>
          </a:lstStyle>
          <a:p>
            <a:r>
              <a:rPr lang="en-US" smtClean="0"/>
              <a:t>Click to edit Master title style</a:t>
            </a:r>
            <a:endParaRPr lang="en-US" dirty="0"/>
          </a:p>
        </p:txBody>
      </p:sp>
      <p:sp>
        <p:nvSpPr>
          <p:cNvPr id="3" name="Content Placeholder 2"/>
          <p:cNvSpPr>
            <a:spLocks noGrp="1"/>
          </p:cNvSpPr>
          <p:nvPr>
            <p:ph idx="1"/>
          </p:nvPr>
        </p:nvSpPr>
        <p:spPr>
          <a:xfrm>
            <a:off x="3886200" y="746760"/>
            <a:ext cx="4663440" cy="5516880"/>
          </a:xfrm>
        </p:spPr>
        <p:txBody>
          <a:bodyPr anchor="ct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594360" y="3124200"/>
            <a:ext cx="3086100" cy="3139440"/>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B972379-C954-4027-BF7C-FAE3C2DE4979}" type="datetime1">
              <a:rPr lang="en-US" smtClean="0"/>
              <a:t>6/15/2014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177563234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94360" y="1524000"/>
            <a:ext cx="4075730" cy="1600200"/>
          </a:xfrm>
        </p:spPr>
        <p:txBody>
          <a:bodyPr anchor="b"/>
          <a:lstStyle>
            <a:lvl1pPr algn="l">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4877524" y="751242"/>
            <a:ext cx="3674234" cy="5512398"/>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594360" y="3124200"/>
            <a:ext cx="4075730" cy="3139440"/>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52EEB26-0D12-4FC8-87B7-C789C3A94284}" type="datetime1">
              <a:rPr lang="en-US" smtClean="0"/>
              <a:t>6/15/2014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138666591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jp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9">
            <a:lum/>
          </a:blip>
          <a:srcRect/>
          <a:stretch>
            <a:fillRect/>
          </a:stretch>
        </a:blipFill>
        <a:effectLst/>
      </p:bgPr>
    </p:bg>
    <p:spTree>
      <p:nvGrpSpPr>
        <p:cNvPr id="1" name=""/>
        <p:cNvGrpSpPr/>
        <p:nvPr/>
      </p:nvGrpSpPr>
      <p:grpSpPr>
        <a:xfrm>
          <a:off x="0" y="0"/>
          <a:ext cx="0" cy="0"/>
          <a:chOff x="0" y="0"/>
          <a:chExt cx="0" cy="0"/>
        </a:xfrm>
      </p:grpSpPr>
      <p:pic>
        <p:nvPicPr>
          <p:cNvPr id="7" name="Picture 6" descr="C0-HD-TOP.png"/>
          <p:cNvPicPr>
            <a:picLocks noChangeAspect="1"/>
          </p:cNvPicPr>
          <p:nvPr/>
        </p:nvPicPr>
        <p:blipFill>
          <a:blip r:embed="rId20">
            <a:extLst>
              <a:ext uri="{28A0092B-C50C-407E-A947-70E740481C1C}">
                <a14:useLocalDpi xmlns:a14="http://schemas.microsoft.com/office/drawing/2010/main" val="0"/>
              </a:ext>
            </a:extLst>
          </a:blip>
          <a:stretch>
            <a:fillRect/>
          </a:stretch>
        </p:blipFill>
        <p:spPr>
          <a:xfrm>
            <a:off x="0" y="0"/>
            <a:ext cx="9144000" cy="1081088"/>
          </a:xfrm>
          <a:prstGeom prst="rect">
            <a:avLst/>
          </a:prstGeom>
        </p:spPr>
      </p:pic>
      <p:sp>
        <p:nvSpPr>
          <p:cNvPr id="2" name="Title Placeholder 1"/>
          <p:cNvSpPr>
            <a:spLocks noGrp="1"/>
          </p:cNvSpPr>
          <p:nvPr>
            <p:ph type="title"/>
          </p:nvPr>
        </p:nvSpPr>
        <p:spPr>
          <a:xfrm>
            <a:off x="2171700" y="764373"/>
            <a:ext cx="6377940" cy="1293028"/>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594360" y="2194560"/>
            <a:ext cx="7955280" cy="406908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412230" y="6356351"/>
            <a:ext cx="2137410"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2C0590F3-38D7-4904-8072-40A1D9BDDB56}" type="datetime1">
              <a:rPr lang="en-US" smtClean="0"/>
              <a:t>6/15/2014</a:t>
            </a:fld>
            <a:endParaRPr lang="en-US" dirty="0"/>
          </a:p>
        </p:txBody>
      </p:sp>
      <p:sp>
        <p:nvSpPr>
          <p:cNvPr id="5" name="Footer Placeholder 4"/>
          <p:cNvSpPr>
            <a:spLocks noGrp="1"/>
          </p:cNvSpPr>
          <p:nvPr>
            <p:ph type="ftr" sz="quarter" idx="3"/>
          </p:nvPr>
        </p:nvSpPr>
        <p:spPr>
          <a:xfrm>
            <a:off x="594360" y="6355846"/>
            <a:ext cx="5680710" cy="365125"/>
          </a:xfrm>
          <a:prstGeom prst="rect">
            <a:avLst/>
          </a:prstGeom>
        </p:spPr>
        <p:txBody>
          <a:bodyPr vert="horz" lIns="91440" tIns="45720" rIns="91440" bIns="45720" rtlCol="0" anchor="ctr"/>
          <a:lstStyle>
            <a:lvl1pPr algn="l">
              <a:defRPr sz="105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72250" y="381001"/>
            <a:ext cx="1977390"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2895660569"/>
      </p:ext>
    </p:extLst>
  </p:cSld>
  <p:clrMap bg1="dk1" tx1="lt1" bg2="dk2" tx2="lt2" accent1="accent1" accent2="accent2" accent3="accent3" accent4="accent4" accent5="accent5" accent6="accent6" hlink="hlink" folHlink="folHlink"/>
  <p:sldLayoutIdLst>
    <p:sldLayoutId id="2147483670" r:id="rId1"/>
    <p:sldLayoutId id="2147483671" r:id="rId2"/>
    <p:sldLayoutId id="2147483672" r:id="rId3"/>
    <p:sldLayoutId id="2147483673" r:id="rId4"/>
    <p:sldLayoutId id="2147483674" r:id="rId5"/>
    <p:sldLayoutId id="2147483675" r:id="rId6"/>
    <p:sldLayoutId id="2147483676" r:id="rId7"/>
    <p:sldLayoutId id="2147483677" r:id="rId8"/>
    <p:sldLayoutId id="2147483678" r:id="rId9"/>
    <p:sldLayoutId id="2147483679" r:id="rId10"/>
    <p:sldLayoutId id="2147483680" r:id="rId11"/>
    <p:sldLayoutId id="2147483681" r:id="rId12"/>
    <p:sldLayoutId id="2147483682" r:id="rId13"/>
    <p:sldLayoutId id="2147483683" r:id="rId14"/>
    <p:sldLayoutId id="2147483684" r:id="rId15"/>
    <p:sldLayoutId id="2147483685" r:id="rId16"/>
    <p:sldLayoutId id="2147483686" r:id="rId17"/>
  </p:sldLayoutIdLst>
  <p:hf hdr="0" ftr="0" dt="0"/>
  <p:txStyles>
    <p:titleStyle>
      <a:lvl1pPr algn="r" defTabSz="914400" rtl="0" eaLnBrk="1" latinLnBrk="0" hangingPunct="1">
        <a:lnSpc>
          <a:spcPct val="90000"/>
        </a:lnSpc>
        <a:spcBef>
          <a:spcPct val="0"/>
        </a:spcBef>
        <a:buNone/>
        <a:defRPr sz="4000" kern="1200" cap="all" baseline="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2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5.gif"/><Relationship Id="rId4" Type="http://schemas.microsoft.com/office/2007/relationships/hdphoto" Target="../media/hdphoto1.wdp"/></Relationships>
</file>

<file path=ppt/slides/_rels/slide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0.xml"/><Relationship Id="rId1" Type="http://schemas.openxmlformats.org/officeDocument/2006/relationships/slideLayout" Target="../slideLayouts/slideLayout2.xml"/><Relationship Id="rId5" Type="http://schemas.openxmlformats.org/officeDocument/2006/relationships/image" Target="../media/image22.png"/><Relationship Id="rId4" Type="http://schemas.openxmlformats.org/officeDocument/2006/relationships/image" Target="../media/image21.jpg"/></Relationships>
</file>

<file path=ppt/slides/_rels/slide1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1.xml"/><Relationship Id="rId1" Type="http://schemas.openxmlformats.org/officeDocument/2006/relationships/slideLayout" Target="../slideLayouts/slideLayout2.xml"/><Relationship Id="rId5" Type="http://schemas.openxmlformats.org/officeDocument/2006/relationships/image" Target="../media/image24.png"/><Relationship Id="rId4" Type="http://schemas.openxmlformats.org/officeDocument/2006/relationships/image" Target="../media/image23.png"/></Relationships>
</file>

<file path=ppt/slides/_rels/slide12.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2.xml"/><Relationship Id="rId1" Type="http://schemas.openxmlformats.org/officeDocument/2006/relationships/slideLayout" Target="../slideLayouts/slideLayout2.xml"/><Relationship Id="rId5" Type="http://schemas.openxmlformats.org/officeDocument/2006/relationships/image" Target="../media/image27.jpg"/><Relationship Id="rId4" Type="http://schemas.openxmlformats.org/officeDocument/2006/relationships/image" Target="../media/image26.png"/></Relationships>
</file>

<file path=ppt/slides/_rels/slide13.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3.xml"/><Relationship Id="rId1" Type="http://schemas.openxmlformats.org/officeDocument/2006/relationships/slideLayout" Target="../slideLayouts/slideLayout2.xml"/><Relationship Id="rId5" Type="http://schemas.openxmlformats.org/officeDocument/2006/relationships/image" Target="../media/image30.png"/><Relationship Id="rId4" Type="http://schemas.openxmlformats.org/officeDocument/2006/relationships/image" Target="../media/image29.png"/></Relationships>
</file>

<file path=ppt/slides/_rels/slide14.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6.png"/><Relationship Id="rId7" Type="http://schemas.openxmlformats.org/officeDocument/2006/relationships/image" Target="../media/image22.png"/><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microsoft.com/office/2007/relationships/hdphoto" Target="../media/hdphoto3.wdp"/><Relationship Id="rId5" Type="http://schemas.openxmlformats.org/officeDocument/2006/relationships/image" Target="../media/image20.png"/><Relationship Id="rId4" Type="http://schemas.openxmlformats.org/officeDocument/2006/relationships/image" Target="../media/image8.png"/><Relationship Id="rId9" Type="http://schemas.openxmlformats.org/officeDocument/2006/relationships/image" Target="../media/image30.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5.xml"/><Relationship Id="rId1" Type="http://schemas.openxmlformats.org/officeDocument/2006/relationships/slideLayout" Target="../slideLayouts/slideLayout2.xml"/><Relationship Id="rId6" Type="http://schemas.openxmlformats.org/officeDocument/2006/relationships/image" Target="../media/image33.png"/><Relationship Id="rId5" Type="http://schemas.openxmlformats.org/officeDocument/2006/relationships/image" Target="../media/image32.png"/><Relationship Id="rId4" Type="http://schemas.openxmlformats.org/officeDocument/2006/relationships/image" Target="../media/image6.png"/></Relationships>
</file>

<file path=ppt/slides/_rels/slide18.xml.rels><?xml version="1.0" encoding="UTF-8" standalone="yes"?>
<Relationships xmlns="http://schemas.openxmlformats.org/package/2006/relationships"><Relationship Id="rId3" Type="http://schemas.openxmlformats.org/officeDocument/2006/relationships/image" Target="../media/image6.png"/><Relationship Id="rId7" Type="http://schemas.microsoft.com/office/2007/relationships/hdphoto" Target="../media/hdphoto4.wdp"/><Relationship Id="rId2" Type="http://schemas.openxmlformats.org/officeDocument/2006/relationships/notesSlide" Target="../notesSlides/notesSlide16.xml"/><Relationship Id="rId1" Type="http://schemas.openxmlformats.org/officeDocument/2006/relationships/slideLayout" Target="../slideLayouts/slideLayout2.xml"/><Relationship Id="rId6" Type="http://schemas.openxmlformats.org/officeDocument/2006/relationships/image" Target="../media/image36.png"/><Relationship Id="rId5" Type="http://schemas.openxmlformats.org/officeDocument/2006/relationships/image" Target="../media/image35.png"/><Relationship Id="rId4" Type="http://schemas.openxmlformats.org/officeDocument/2006/relationships/image" Target="../media/image34.png"/></Relationships>
</file>

<file path=ppt/slides/_rels/slide1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7.xml"/><Relationship Id="rId1" Type="http://schemas.openxmlformats.org/officeDocument/2006/relationships/slideLayout" Target="../slideLayouts/slideLayout2.xml"/><Relationship Id="rId4" Type="http://schemas.openxmlformats.org/officeDocument/2006/relationships/image" Target="../media/image37.png"/></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2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8.xml"/><Relationship Id="rId1" Type="http://schemas.openxmlformats.org/officeDocument/2006/relationships/slideLayout" Target="../slideLayouts/slideLayout2.xml"/><Relationship Id="rId4" Type="http://schemas.openxmlformats.org/officeDocument/2006/relationships/image" Target="../media/image38.png"/></Relationships>
</file>

<file path=ppt/slides/_rels/slide21.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19.xml"/><Relationship Id="rId1" Type="http://schemas.openxmlformats.org/officeDocument/2006/relationships/slideLayout" Target="../slideLayouts/slideLayout2.xml"/><Relationship Id="rId5" Type="http://schemas.openxmlformats.org/officeDocument/2006/relationships/image" Target="../media/image40.png"/><Relationship Id="rId4" Type="http://schemas.microsoft.com/office/2007/relationships/hdphoto" Target="../media/hdphoto5.wdp"/></Relationships>
</file>

<file path=ppt/slides/_rels/slide22.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21.xml"/><Relationship Id="rId1" Type="http://schemas.openxmlformats.org/officeDocument/2006/relationships/slideLayout" Target="../slideLayouts/slideLayout2.xml"/><Relationship Id="rId4" Type="http://schemas.openxmlformats.org/officeDocument/2006/relationships/image" Target="../media/image44.png"/></Relationships>
</file>

<file path=ppt/slides/_rels/slide2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2.xml"/><Relationship Id="rId1" Type="http://schemas.openxmlformats.org/officeDocument/2006/relationships/slideLayout" Target="../slideLayouts/slideLayout2.xml"/><Relationship Id="rId4" Type="http://schemas.openxmlformats.org/officeDocument/2006/relationships/image" Target="../media/image45.png"/></Relationships>
</file>

<file path=ppt/slides/_rels/slide26.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image" Target="../media/image46.png"/><Relationship Id="rId1" Type="http://schemas.openxmlformats.org/officeDocument/2006/relationships/slideLayout" Target="../slideLayouts/slideLayout2.xml"/><Relationship Id="rId5" Type="http://schemas.openxmlformats.org/officeDocument/2006/relationships/image" Target="../media/image49.png"/><Relationship Id="rId4" Type="http://schemas.openxmlformats.org/officeDocument/2006/relationships/image" Target="../media/image48.jpeg"/></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10.PNG"/><Relationship Id="rId5" Type="http://schemas.openxmlformats.org/officeDocument/2006/relationships/image" Target="../media/image9.jpeg"/><Relationship Id="rId4" Type="http://schemas.openxmlformats.org/officeDocument/2006/relationships/image" Target="../media/image8.png"/></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7" Type="http://schemas.openxmlformats.org/officeDocument/2006/relationships/image" Target="../media/image11.wmf"/><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oleObject" Target="../embeddings/oleObject1.bin"/><Relationship Id="rId5" Type="http://schemas.openxmlformats.org/officeDocument/2006/relationships/image" Target="../media/image12.png"/><Relationship Id="rId4" Type="http://schemas.openxmlformats.org/officeDocument/2006/relationships/image" Target="../media/image6.png"/></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13.emf"/></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16.png"/><Relationship Id="rId5" Type="http://schemas.openxmlformats.org/officeDocument/2006/relationships/image" Target="../media/image15.png"/><Relationship Id="rId4" Type="http://schemas.openxmlformats.org/officeDocument/2006/relationships/image" Target="../media/image14.emf"/></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image" Target="../media/image18.png"/><Relationship Id="rId4" Type="http://schemas.openxmlformats.org/officeDocument/2006/relationships/image" Target="../media/image17.png"/></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15.png"/><Relationship Id="rId5" Type="http://schemas.microsoft.com/office/2007/relationships/hdphoto" Target="../media/hdphoto2.wdp"/><Relationship Id="rId4" Type="http://schemas.openxmlformats.org/officeDocument/2006/relationships/image" Target="../media/image19.png"/></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9.xml"/><Relationship Id="rId1" Type="http://schemas.openxmlformats.org/officeDocument/2006/relationships/slideLayout" Target="../slideLayouts/slideLayout2.xml"/><Relationship Id="rId5" Type="http://schemas.microsoft.com/office/2007/relationships/hdphoto" Target="../media/hdphoto3.wdp"/><Relationship Id="rId4" Type="http://schemas.openxmlformats.org/officeDocument/2006/relationships/image" Target="../media/image20.png"/></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2" name="Title 1"/>
          <p:cNvSpPr txBox="1">
            <a:spLocks/>
          </p:cNvSpPr>
          <p:nvPr/>
        </p:nvSpPr>
        <p:spPr>
          <a:xfrm>
            <a:off x="1057347" y="567854"/>
            <a:ext cx="6167914" cy="2196446"/>
          </a:xfrm>
          <a:prstGeom prst="rect">
            <a:avLst/>
          </a:prstGeom>
          <a:noFill/>
        </p:spPr>
        <p:txBody>
          <a:bodyPr vert="horz" lIns="91440" tIns="45720" rIns="91440" bIns="45720" rtlCol="0" anchor="b">
            <a:normAutofit fontScale="97500"/>
          </a:bodyPr>
          <a:lstStyle>
            <a:lvl1pPr algn="l" defTabSz="914400" rtl="0" eaLnBrk="1" latinLnBrk="0" hangingPunct="1">
              <a:lnSpc>
                <a:spcPct val="90000"/>
              </a:lnSpc>
              <a:spcBef>
                <a:spcPct val="0"/>
              </a:spcBef>
              <a:buNone/>
              <a:defRPr sz="6000" kern="1200" cap="all" baseline="0">
                <a:solidFill>
                  <a:schemeClr val="tx1"/>
                </a:solidFill>
                <a:latin typeface="+mj-lt"/>
                <a:ea typeface="+mj-ea"/>
                <a:cs typeface="+mj-cs"/>
              </a:defRPr>
            </a:lvl1pPr>
          </a:lstStyle>
          <a:p>
            <a:r>
              <a:rPr lang="en-US" sz="4000" b="1" cap="none" dirty="0" smtClean="0"/>
              <a:t>Hard Tissue Ablation with Continuous-wave kW Ytterbium Fiber Laser </a:t>
            </a:r>
          </a:p>
        </p:txBody>
      </p:sp>
      <p:pic>
        <p:nvPicPr>
          <p:cNvPr id="8" name="Picture 7" descr="QueensLogo_transparent_cr.png"/>
          <p:cNvPicPr>
            <a:picLocks noChangeAspect="1"/>
          </p:cNvPicPr>
          <p:nvPr/>
        </p:nvPicPr>
        <p:blipFill>
          <a:blip r:embed="rId3">
            <a:extLst>
              <a:ext uri="{BEBA8EAE-BF5A-486C-A8C5-ECC9F3942E4B}">
                <a14:imgProps xmlns:a14="http://schemas.microsoft.com/office/drawing/2010/main">
                  <a14:imgLayer r:embed="rId4">
                    <a14:imgEffect>
                      <a14:brightnessContrast bright="20000" contrast="20000"/>
                    </a14:imgEffect>
                  </a14:imgLayer>
                </a14:imgProps>
              </a:ext>
            </a:extLst>
          </a:blip>
          <a:stretch>
            <a:fillRect/>
          </a:stretch>
        </p:blipFill>
        <p:spPr>
          <a:xfrm>
            <a:off x="6100181" y="5118317"/>
            <a:ext cx="1752993" cy="1219229"/>
          </a:xfrm>
          <a:prstGeom prst="rect">
            <a:avLst/>
          </a:prstGeom>
        </p:spPr>
      </p:pic>
      <p:pic>
        <p:nvPicPr>
          <p:cNvPr id="6146" name="Picture 2" descr="2014 CAP Congress / Congrès de l&quot;ACP 201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348764" y="3385435"/>
            <a:ext cx="1255828" cy="1255829"/>
          </a:xfrm>
          <a:prstGeom prst="rect">
            <a:avLst/>
          </a:prstGeom>
          <a:noFill/>
          <a:extLst>
            <a:ext uri="{909E8E84-426E-40DD-AFC4-6F175D3DCCD1}">
              <a14:hiddenFill xmlns:a14="http://schemas.microsoft.com/office/drawing/2010/main">
                <a:solidFill>
                  <a:srgbClr val="FFFFFF"/>
                </a:solidFill>
              </a14:hiddenFill>
            </a:ext>
          </a:extLst>
        </p:spPr>
      </p:pic>
      <p:sp>
        <p:nvSpPr>
          <p:cNvPr id="9" name="TextBox 8"/>
          <p:cNvSpPr txBox="1"/>
          <p:nvPr/>
        </p:nvSpPr>
        <p:spPr>
          <a:xfrm>
            <a:off x="129091" y="3385435"/>
            <a:ext cx="2888528" cy="3139321"/>
          </a:xfrm>
          <a:prstGeom prst="rect">
            <a:avLst/>
          </a:prstGeom>
          <a:noFill/>
        </p:spPr>
        <p:txBody>
          <a:bodyPr wrap="square" rtlCol="0">
            <a:spAutoFit/>
          </a:bodyPr>
          <a:lstStyle/>
          <a:p>
            <a:pPr algn="ctr">
              <a:lnSpc>
                <a:spcPct val="150000"/>
              </a:lnSpc>
            </a:pPr>
            <a:r>
              <a:rPr lang="en-US" sz="1600" dirty="0" smtClean="0">
                <a:latin typeface="Arial" panose="020B0604020202020204" pitchFamily="34" charset="0"/>
                <a:cs typeface="Arial" panose="020B0604020202020204" pitchFamily="34" charset="0"/>
              </a:rPr>
              <a:t>Chris Galbraith</a:t>
            </a:r>
          </a:p>
          <a:p>
            <a:pPr algn="ctr">
              <a:lnSpc>
                <a:spcPct val="150000"/>
              </a:lnSpc>
            </a:pPr>
            <a:r>
              <a:rPr lang="en-US" sz="1600" dirty="0">
                <a:latin typeface="Arial" panose="020B0604020202020204" pitchFamily="34" charset="0"/>
                <a:cs typeface="Arial" panose="020B0604020202020204" pitchFamily="34" charset="0"/>
              </a:rPr>
              <a:t>Alison W. </a:t>
            </a:r>
            <a:r>
              <a:rPr lang="en-US" sz="1600" dirty="0" smtClean="0">
                <a:latin typeface="Arial" panose="020B0604020202020204" pitchFamily="34" charset="0"/>
                <a:cs typeface="Arial" panose="020B0604020202020204" pitchFamily="34" charset="0"/>
              </a:rPr>
              <a:t>Kinross </a:t>
            </a:r>
            <a:endParaRPr lang="en-US" sz="1600" dirty="0">
              <a:latin typeface="Arial" panose="020B0604020202020204" pitchFamily="34" charset="0"/>
              <a:cs typeface="Arial" panose="020B0604020202020204" pitchFamily="34" charset="0"/>
            </a:endParaRPr>
          </a:p>
          <a:p>
            <a:pPr algn="ctr">
              <a:lnSpc>
                <a:spcPct val="150000"/>
              </a:lnSpc>
            </a:pPr>
            <a:r>
              <a:rPr lang="en-US" sz="1600" dirty="0">
                <a:latin typeface="Arial" panose="020B0604020202020204" pitchFamily="34" charset="0"/>
                <a:cs typeface="Arial" panose="020B0604020202020204" pitchFamily="34" charset="0"/>
              </a:rPr>
              <a:t>Paul J. L. Webster</a:t>
            </a:r>
          </a:p>
          <a:p>
            <a:pPr algn="ctr">
              <a:lnSpc>
                <a:spcPct val="150000"/>
              </a:lnSpc>
            </a:pPr>
            <a:r>
              <a:rPr lang="en-US" sz="1600" dirty="0">
                <a:latin typeface="Arial" panose="020B0604020202020204" pitchFamily="34" charset="0"/>
                <a:cs typeface="Arial" panose="020B0604020202020204" pitchFamily="34" charset="0"/>
              </a:rPr>
              <a:t>Logan G. Wright</a:t>
            </a:r>
          </a:p>
          <a:p>
            <a:pPr algn="ctr">
              <a:lnSpc>
                <a:spcPct val="150000"/>
              </a:lnSpc>
            </a:pPr>
            <a:r>
              <a:rPr lang="en-US" sz="1600" dirty="0">
                <a:latin typeface="Arial" panose="020B0604020202020204" pitchFamily="34" charset="0"/>
                <a:cs typeface="Arial" panose="020B0604020202020204" pitchFamily="34" charset="0"/>
              </a:rPr>
              <a:t>Cole Van </a:t>
            </a:r>
            <a:r>
              <a:rPr lang="en-US" sz="1600" dirty="0" err="1">
                <a:latin typeface="Arial" panose="020B0604020202020204" pitchFamily="34" charset="0"/>
                <a:cs typeface="Arial" panose="020B0604020202020204" pitchFamily="34" charset="0"/>
              </a:rPr>
              <a:t>Vlack</a:t>
            </a:r>
            <a:endParaRPr lang="en-US" sz="1600" dirty="0">
              <a:latin typeface="Arial" panose="020B0604020202020204" pitchFamily="34" charset="0"/>
              <a:cs typeface="Arial" panose="020B0604020202020204" pitchFamily="34" charset="0"/>
            </a:endParaRPr>
          </a:p>
          <a:p>
            <a:pPr algn="ctr">
              <a:lnSpc>
                <a:spcPct val="150000"/>
              </a:lnSpc>
            </a:pPr>
            <a:r>
              <a:rPr lang="en-US" sz="1600" dirty="0">
                <a:latin typeface="Arial" panose="020B0604020202020204" pitchFamily="34" charset="0"/>
                <a:cs typeface="Arial" panose="020B0604020202020204" pitchFamily="34" charset="0"/>
              </a:rPr>
              <a:t>Yang </a:t>
            </a:r>
            <a:r>
              <a:rPr lang="en-US" sz="1600" dirty="0" err="1" smtClean="0">
                <a:latin typeface="Arial" panose="020B0604020202020204" pitchFamily="34" charset="0"/>
                <a:cs typeface="Arial" panose="020B0604020202020204" pitchFamily="34" charset="0"/>
              </a:rPr>
              <a:t>Ji</a:t>
            </a:r>
            <a:endParaRPr lang="en-US" sz="1600" dirty="0" smtClean="0">
              <a:latin typeface="Arial" panose="020B0604020202020204" pitchFamily="34" charset="0"/>
              <a:cs typeface="Arial" panose="020B0604020202020204" pitchFamily="34" charset="0"/>
            </a:endParaRPr>
          </a:p>
          <a:p>
            <a:pPr algn="ctr">
              <a:lnSpc>
                <a:spcPct val="150000"/>
              </a:lnSpc>
            </a:pPr>
            <a:r>
              <a:rPr lang="en-US" sz="1600" dirty="0" smtClean="0">
                <a:latin typeface="Arial" panose="020B0604020202020204" pitchFamily="34" charset="0"/>
                <a:cs typeface="Arial" panose="020B0604020202020204" pitchFamily="34" charset="0"/>
              </a:rPr>
              <a:t>James M. Fraser</a:t>
            </a:r>
            <a:endParaRPr lang="en-US" sz="1600" dirty="0">
              <a:latin typeface="Arial" panose="020B0604020202020204" pitchFamily="34" charset="0"/>
              <a:cs typeface="Arial" panose="020B0604020202020204" pitchFamily="34" charset="0"/>
            </a:endParaRPr>
          </a:p>
          <a:p>
            <a:pPr algn="ctr">
              <a:lnSpc>
                <a:spcPct val="150000"/>
              </a:lnSpc>
            </a:pPr>
            <a:endParaRPr lang="en-US" sz="2000" dirty="0">
              <a:latin typeface="Arial" panose="020B0604020202020204" pitchFamily="34" charset="0"/>
              <a:cs typeface="Arial" panose="020B0604020202020204" pitchFamily="34" charset="0"/>
            </a:endParaRPr>
          </a:p>
        </p:txBody>
      </p:sp>
      <p:sp>
        <p:nvSpPr>
          <p:cNvPr id="3" name="Rectangle 2"/>
          <p:cNvSpPr/>
          <p:nvPr/>
        </p:nvSpPr>
        <p:spPr>
          <a:xfrm>
            <a:off x="3396569" y="3963642"/>
            <a:ext cx="2076081" cy="1200329"/>
          </a:xfrm>
          <a:prstGeom prst="rect">
            <a:avLst/>
          </a:prstGeom>
        </p:spPr>
        <p:txBody>
          <a:bodyPr wrap="none">
            <a:spAutoFit/>
          </a:bodyPr>
          <a:lstStyle/>
          <a:p>
            <a:pPr algn="ctr">
              <a:lnSpc>
                <a:spcPct val="150000"/>
              </a:lnSpc>
            </a:pPr>
            <a:r>
              <a:rPr lang="en-US" sz="1600" b="1" dirty="0" smtClean="0">
                <a:latin typeface="Arial" panose="020B0604020202020204" pitchFamily="34" charset="0"/>
                <a:cs typeface="Arial" panose="020B0604020202020204" pitchFamily="34" charset="0"/>
              </a:rPr>
              <a:t>Chenman(Cara) Yin</a:t>
            </a:r>
          </a:p>
          <a:p>
            <a:pPr algn="ctr">
              <a:lnSpc>
                <a:spcPct val="150000"/>
              </a:lnSpc>
            </a:pPr>
            <a:endParaRPr lang="en-US" sz="1600" b="1" dirty="0" smtClean="0">
              <a:latin typeface="Arial" panose="020B0604020202020204" pitchFamily="34" charset="0"/>
              <a:cs typeface="Arial" panose="020B0604020202020204" pitchFamily="34" charset="0"/>
            </a:endParaRPr>
          </a:p>
          <a:p>
            <a:pPr algn="ctr">
              <a:lnSpc>
                <a:spcPct val="150000"/>
              </a:lnSpc>
            </a:pPr>
            <a:r>
              <a:rPr lang="en-US" sz="1600" b="1" dirty="0" smtClean="0">
                <a:latin typeface="Arial" panose="020B0604020202020204" pitchFamily="34" charset="0"/>
                <a:cs typeface="Arial" panose="020B0604020202020204" pitchFamily="34" charset="0"/>
              </a:rPr>
              <a:t>June 19</a:t>
            </a:r>
            <a:r>
              <a:rPr lang="en-US" sz="1600" b="1" baseline="30000" dirty="0" smtClean="0">
                <a:latin typeface="Arial" panose="020B0604020202020204" pitchFamily="34" charset="0"/>
                <a:cs typeface="Arial" panose="020B0604020202020204" pitchFamily="34" charset="0"/>
              </a:rPr>
              <a:t>th</a:t>
            </a:r>
            <a:r>
              <a:rPr lang="en-US" sz="1600" b="1" dirty="0" smtClean="0">
                <a:latin typeface="Arial" panose="020B0604020202020204" pitchFamily="34" charset="0"/>
                <a:cs typeface="Arial" panose="020B0604020202020204" pitchFamily="34" charset="0"/>
              </a:rPr>
              <a:t>, 2014</a:t>
            </a:r>
            <a:endParaRPr lang="en-US" sz="1600" b="1" dirty="0">
              <a:latin typeface="Arial" panose="020B0604020202020204" pitchFamily="34" charset="0"/>
              <a:cs typeface="Arial" panose="020B0604020202020204" pitchFamily="34" charset="0"/>
            </a:endParaRPr>
          </a:p>
        </p:txBody>
      </p:sp>
      <p:cxnSp>
        <p:nvCxnSpPr>
          <p:cNvPr id="13" name="Straight Connector 12"/>
          <p:cNvCxnSpPr/>
          <p:nvPr/>
        </p:nvCxnSpPr>
        <p:spPr>
          <a:xfrm>
            <a:off x="804998" y="2901600"/>
            <a:ext cx="6424144" cy="6782"/>
          </a:xfrm>
          <a:prstGeom prst="line">
            <a:avLst/>
          </a:prstGeom>
          <a:ln w="47625">
            <a:gradFill flip="none" rotWithShape="1">
              <a:gsLst>
                <a:gs pos="0">
                  <a:srgbClr val="00B0F0"/>
                </a:gs>
                <a:gs pos="57000">
                  <a:schemeClr val="accent2"/>
                </a:gs>
                <a:gs pos="100000">
                  <a:srgbClr val="FF0000"/>
                </a:gs>
              </a:gsLst>
              <a:lin ang="0" scaled="1"/>
              <a:tileRect/>
            </a:gradFill>
          </a:ln>
        </p:spPr>
        <p:style>
          <a:lnRef idx="3">
            <a:schemeClr val="accent5"/>
          </a:lnRef>
          <a:fillRef idx="0">
            <a:schemeClr val="accent5"/>
          </a:fillRef>
          <a:effectRef idx="2">
            <a:schemeClr val="accent5"/>
          </a:effectRef>
          <a:fontRef idx="minor">
            <a:schemeClr val="tx1"/>
          </a:fontRef>
        </p:style>
      </p:cxnSp>
      <p:cxnSp>
        <p:nvCxnSpPr>
          <p:cNvPr id="14" name="Straight Connector 13"/>
          <p:cNvCxnSpPr/>
          <p:nvPr/>
        </p:nvCxnSpPr>
        <p:spPr>
          <a:xfrm>
            <a:off x="804998" y="914389"/>
            <a:ext cx="6424144" cy="0"/>
          </a:xfrm>
          <a:prstGeom prst="line">
            <a:avLst/>
          </a:prstGeom>
          <a:ln w="47625">
            <a:gradFill flip="none" rotWithShape="1">
              <a:gsLst>
                <a:gs pos="0">
                  <a:srgbClr val="00B0F0"/>
                </a:gs>
                <a:gs pos="57000">
                  <a:schemeClr val="accent2"/>
                </a:gs>
                <a:gs pos="100000">
                  <a:srgbClr val="FF0000"/>
                </a:gs>
              </a:gsLst>
              <a:lin ang="0" scaled="1"/>
              <a:tileRect/>
            </a:gradFill>
          </a:ln>
        </p:spPr>
        <p:style>
          <a:lnRef idx="3">
            <a:schemeClr val="accent5"/>
          </a:lnRef>
          <a:fillRef idx="0">
            <a:schemeClr val="accent5"/>
          </a:fillRef>
          <a:effectRef idx="2">
            <a:schemeClr val="accent5"/>
          </a:effectRef>
          <a:fontRef idx="minor">
            <a:schemeClr val="tx1"/>
          </a:fontRef>
        </p:style>
      </p:cxnSp>
      <p:cxnSp>
        <p:nvCxnSpPr>
          <p:cNvPr id="17" name="Straight Connector 16"/>
          <p:cNvCxnSpPr/>
          <p:nvPr/>
        </p:nvCxnSpPr>
        <p:spPr>
          <a:xfrm flipV="1">
            <a:off x="7227201" y="914389"/>
            <a:ext cx="0" cy="2010466"/>
          </a:xfrm>
          <a:prstGeom prst="line">
            <a:avLst/>
          </a:prstGeom>
          <a:ln w="47625">
            <a:gradFill flip="none" rotWithShape="1">
              <a:gsLst>
                <a:gs pos="0">
                  <a:srgbClr val="00B0F0"/>
                </a:gs>
                <a:gs pos="57000">
                  <a:schemeClr val="accent2"/>
                </a:gs>
                <a:gs pos="100000">
                  <a:srgbClr val="FF0000"/>
                </a:gs>
              </a:gsLst>
              <a:path path="rect">
                <a:fillToRect l="100000" t="100000"/>
              </a:path>
              <a:tileRect r="-100000" b="-100000"/>
            </a:gradFill>
          </a:ln>
        </p:spPr>
        <p:style>
          <a:lnRef idx="3">
            <a:schemeClr val="accent5"/>
          </a:lnRef>
          <a:fillRef idx="0">
            <a:schemeClr val="accent5"/>
          </a:fillRef>
          <a:effectRef idx="2">
            <a:schemeClr val="accent5"/>
          </a:effectRef>
          <a:fontRef idx="minor">
            <a:schemeClr val="tx1"/>
          </a:fontRef>
        </p:style>
      </p:cxnSp>
      <p:cxnSp>
        <p:nvCxnSpPr>
          <p:cNvPr id="22" name="Straight Connector 21"/>
          <p:cNvCxnSpPr/>
          <p:nvPr/>
        </p:nvCxnSpPr>
        <p:spPr>
          <a:xfrm flipV="1">
            <a:off x="804998" y="914389"/>
            <a:ext cx="0" cy="2010466"/>
          </a:xfrm>
          <a:prstGeom prst="line">
            <a:avLst/>
          </a:prstGeom>
          <a:ln w="47625">
            <a:gradFill flip="none" rotWithShape="1">
              <a:gsLst>
                <a:gs pos="66000">
                  <a:srgbClr val="00B0F0"/>
                </a:gs>
                <a:gs pos="100000">
                  <a:srgbClr val="FF0000"/>
                </a:gs>
              </a:gsLst>
              <a:lin ang="2700000" scaled="1"/>
              <a:tileRect/>
            </a:gradFill>
          </a:ln>
        </p:spPr>
        <p:style>
          <a:lnRef idx="3">
            <a:schemeClr val="accent5"/>
          </a:lnRef>
          <a:fillRef idx="0">
            <a:schemeClr val="accent5"/>
          </a:fillRef>
          <a:effectRef idx="2">
            <a:schemeClr val="accent5"/>
          </a:effectRef>
          <a:fontRef idx="minor">
            <a:schemeClr val="tx1"/>
          </a:fontRef>
        </p:style>
      </p:cxnSp>
    </p:spTree>
    <p:extLst>
      <p:ext uri="{BB962C8B-B14F-4D97-AF65-F5344CB8AC3E}">
        <p14:creationId xmlns:p14="http://schemas.microsoft.com/office/powerpoint/2010/main" val="44438468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Content Placeholder 3"/>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3016" y="1081141"/>
            <a:ext cx="9144000" cy="5789870"/>
          </a:xfrm>
        </p:spPr>
      </p:pic>
      <p:sp>
        <p:nvSpPr>
          <p:cNvPr id="10" name="Slide Number Placeholder 9"/>
          <p:cNvSpPr>
            <a:spLocks noGrp="1"/>
          </p:cNvSpPr>
          <p:nvPr>
            <p:ph type="sldNum" sz="quarter" idx="12"/>
          </p:nvPr>
        </p:nvSpPr>
        <p:spPr/>
        <p:txBody>
          <a:bodyPr/>
          <a:lstStyle/>
          <a:p>
            <a:fld id="{6D22F896-40B5-4ADD-8801-0D06FADFA095}" type="slidenum">
              <a:rPr lang="en-US" smtClean="0"/>
              <a:t>10</a:t>
            </a:fld>
            <a:endParaRPr lang="en-US" dirty="0"/>
          </a:p>
        </p:txBody>
      </p:sp>
      <p:sp>
        <p:nvSpPr>
          <p:cNvPr id="11" name="TextBox 10"/>
          <p:cNvSpPr txBox="1"/>
          <p:nvPr/>
        </p:nvSpPr>
        <p:spPr>
          <a:xfrm>
            <a:off x="129276" y="425125"/>
            <a:ext cx="6618763" cy="630942"/>
          </a:xfrm>
          <a:prstGeom prst="rect">
            <a:avLst/>
          </a:prstGeom>
          <a:noFill/>
        </p:spPr>
        <p:txBody>
          <a:bodyPr wrap="square" rtlCol="0">
            <a:spAutoFit/>
          </a:bodyPr>
          <a:lstStyle/>
          <a:p>
            <a:r>
              <a:rPr lang="en-US" sz="3500" b="1" dirty="0" smtClean="0">
                <a:latin typeface="Calibri" panose="020F0502020204030204" pitchFamily="34" charset="0"/>
              </a:rPr>
              <a:t>3D “Clean” Bone Machining</a:t>
            </a:r>
            <a:endParaRPr lang="en-US" sz="3500" b="1" dirty="0">
              <a:latin typeface="Calibri" panose="020F0502020204030204" pitchFamily="34" charset="0"/>
            </a:endParaRPr>
          </a:p>
        </p:txBody>
      </p:sp>
      <p:cxnSp>
        <p:nvCxnSpPr>
          <p:cNvPr id="41" name="Straight Connector 40"/>
          <p:cNvCxnSpPr/>
          <p:nvPr/>
        </p:nvCxnSpPr>
        <p:spPr>
          <a:xfrm flipV="1">
            <a:off x="0" y="1056067"/>
            <a:ext cx="9144000" cy="12878"/>
          </a:xfrm>
          <a:prstGeom prst="line">
            <a:avLst/>
          </a:prstGeom>
          <a:ln w="47625">
            <a:gradFill flip="none" rotWithShape="1">
              <a:gsLst>
                <a:gs pos="0">
                  <a:srgbClr val="00B0F0"/>
                </a:gs>
                <a:gs pos="57000">
                  <a:schemeClr val="accent2"/>
                </a:gs>
                <a:gs pos="100000">
                  <a:srgbClr val="FF0000"/>
                </a:gs>
              </a:gsLst>
              <a:lin ang="0" scaled="1"/>
              <a:tileRect/>
            </a:gradFill>
          </a:ln>
        </p:spPr>
        <p:style>
          <a:lnRef idx="3">
            <a:schemeClr val="accent5"/>
          </a:lnRef>
          <a:fillRef idx="0">
            <a:schemeClr val="accent5"/>
          </a:fillRef>
          <a:effectRef idx="2">
            <a:schemeClr val="accent5"/>
          </a:effectRef>
          <a:fontRef idx="minor">
            <a:schemeClr val="tx1"/>
          </a:fontRef>
        </p:style>
      </p:cxnSp>
      <p:pic>
        <p:nvPicPr>
          <p:cNvPr id="5" name="Picture 4"/>
          <p:cNvPicPr>
            <a:picLocks noChangeAspect="1"/>
          </p:cNvPicPr>
          <p:nvPr/>
        </p:nvPicPr>
        <p:blipFill rotWithShape="1">
          <a:blip r:embed="rId4">
            <a:extLst>
              <a:ext uri="{28A0092B-C50C-407E-A947-70E740481C1C}">
                <a14:useLocalDpi xmlns:a14="http://schemas.microsoft.com/office/drawing/2010/main" val="0"/>
              </a:ext>
            </a:extLst>
          </a:blip>
          <a:srcRect l="10915" t="9448" r="6145" b="7854"/>
          <a:stretch/>
        </p:blipFill>
        <p:spPr>
          <a:xfrm rot="5400000">
            <a:off x="141015" y="1270093"/>
            <a:ext cx="2281413" cy="2256206"/>
          </a:xfrm>
          <a:prstGeom prst="rect">
            <a:avLst/>
          </a:prstGeom>
        </p:spPr>
      </p:pic>
      <p:pic>
        <p:nvPicPr>
          <p:cNvPr id="8" name="Picture 7"/>
          <p:cNvPicPr>
            <a:picLocks noChangeAspect="1"/>
          </p:cNvPicPr>
          <p:nvPr/>
        </p:nvPicPr>
        <p:blipFill>
          <a:blip r:embed="rId5"/>
          <a:stretch>
            <a:fillRect/>
          </a:stretch>
        </p:blipFill>
        <p:spPr>
          <a:xfrm>
            <a:off x="2524125" y="2920700"/>
            <a:ext cx="6441528" cy="3480099"/>
          </a:xfrm>
          <a:prstGeom prst="rect">
            <a:avLst/>
          </a:prstGeom>
        </p:spPr>
      </p:pic>
      <p:sp>
        <p:nvSpPr>
          <p:cNvPr id="9" name="TextBox 8"/>
          <p:cNvSpPr txBox="1"/>
          <p:nvPr/>
        </p:nvSpPr>
        <p:spPr>
          <a:xfrm>
            <a:off x="123296" y="4660749"/>
            <a:ext cx="2280549" cy="1246495"/>
          </a:xfrm>
          <a:prstGeom prst="rect">
            <a:avLst/>
          </a:prstGeom>
          <a:noFill/>
        </p:spPr>
        <p:txBody>
          <a:bodyPr wrap="square" rtlCol="0">
            <a:spAutoFit/>
          </a:bodyPr>
          <a:lstStyle/>
          <a:p>
            <a:pPr algn="ctr"/>
            <a:r>
              <a:rPr lang="en-US" sz="1500" dirty="0" smtClean="0">
                <a:solidFill>
                  <a:schemeClr val="bg1"/>
                </a:solidFill>
              </a:rPr>
              <a:t>6mmx6mm feature</a:t>
            </a:r>
          </a:p>
          <a:p>
            <a:pPr algn="ctr"/>
            <a:endParaRPr lang="en-US" sz="1500" dirty="0" smtClean="0">
              <a:solidFill>
                <a:schemeClr val="bg1"/>
              </a:solidFill>
            </a:endParaRPr>
          </a:p>
          <a:p>
            <a:pPr algn="ctr"/>
            <a:r>
              <a:rPr lang="en-US" sz="1500" b="1" dirty="0" smtClean="0">
                <a:solidFill>
                  <a:schemeClr val="bg1"/>
                </a:solidFill>
              </a:rPr>
              <a:t>1mm</a:t>
            </a:r>
            <a:r>
              <a:rPr lang="en-US" sz="1500" dirty="0" smtClean="0">
                <a:solidFill>
                  <a:schemeClr val="bg1"/>
                </a:solidFill>
              </a:rPr>
              <a:t> depth range</a:t>
            </a:r>
          </a:p>
          <a:p>
            <a:pPr algn="ctr"/>
            <a:endParaRPr lang="en-US" sz="1500" dirty="0" smtClean="0">
              <a:solidFill>
                <a:schemeClr val="bg1"/>
              </a:solidFill>
            </a:endParaRPr>
          </a:p>
          <a:p>
            <a:pPr algn="ctr"/>
            <a:endParaRPr lang="en-US" sz="1500" dirty="0"/>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438657" y="2920700"/>
            <a:ext cx="4592980" cy="204524"/>
          </a:xfrm>
          <a:prstGeom prst="rect">
            <a:avLst/>
          </a:prstGeom>
        </p:spPr>
      </p:pic>
      <p:sp>
        <p:nvSpPr>
          <p:cNvPr id="3" name="TextBox 2"/>
          <p:cNvSpPr txBox="1"/>
          <p:nvPr/>
        </p:nvSpPr>
        <p:spPr>
          <a:xfrm>
            <a:off x="2709077" y="2551368"/>
            <a:ext cx="6256576" cy="369332"/>
          </a:xfrm>
          <a:prstGeom prst="rect">
            <a:avLst/>
          </a:prstGeom>
          <a:noFill/>
        </p:spPr>
        <p:txBody>
          <a:bodyPr wrap="square" rtlCol="0">
            <a:spAutoFit/>
          </a:bodyPr>
          <a:lstStyle/>
          <a:p>
            <a:r>
              <a:rPr lang="en-US" dirty="0" smtClean="0"/>
              <a:t>        </a:t>
            </a:r>
            <a:r>
              <a:rPr lang="en-US" sz="1500" dirty="0" smtClean="0">
                <a:solidFill>
                  <a:schemeClr val="bg1"/>
                </a:solidFill>
              </a:rPr>
              <a:t>Machined Feature              </a:t>
            </a:r>
            <a:r>
              <a:rPr lang="en-US" sz="1500" b="1" dirty="0" smtClean="0">
                <a:solidFill>
                  <a:schemeClr val="bg1"/>
                </a:solidFill>
              </a:rPr>
              <a:t>vs</a:t>
            </a:r>
            <a:endParaRPr lang="en-US" sz="1500" dirty="0">
              <a:solidFill>
                <a:schemeClr val="bg1"/>
              </a:solidFill>
            </a:endParaRPr>
          </a:p>
        </p:txBody>
      </p:sp>
      <p:pic>
        <p:nvPicPr>
          <p:cNvPr id="13" name="Picture 12"/>
          <p:cNvPicPr>
            <a:picLocks noChangeAspect="1"/>
          </p:cNvPicPr>
          <p:nvPr/>
        </p:nvPicPr>
        <p:blipFill rotWithShape="1">
          <a:blip r:embed="rId5"/>
          <a:srcRect l="52261" t="5821"/>
          <a:stretch/>
        </p:blipFill>
        <p:spPr>
          <a:xfrm>
            <a:off x="5890570" y="3098202"/>
            <a:ext cx="3075083" cy="3277523"/>
          </a:xfrm>
          <a:prstGeom prst="rect">
            <a:avLst/>
          </a:prstGeom>
        </p:spPr>
      </p:pic>
      <p:sp>
        <p:nvSpPr>
          <p:cNvPr id="4" name="Rectangle 3"/>
          <p:cNvSpPr/>
          <p:nvPr/>
        </p:nvSpPr>
        <p:spPr>
          <a:xfrm>
            <a:off x="6567037" y="2551368"/>
            <a:ext cx="1720343" cy="323165"/>
          </a:xfrm>
          <a:prstGeom prst="rect">
            <a:avLst/>
          </a:prstGeom>
        </p:spPr>
        <p:txBody>
          <a:bodyPr wrap="none">
            <a:spAutoFit/>
          </a:bodyPr>
          <a:lstStyle/>
          <a:p>
            <a:r>
              <a:rPr lang="en-US" sz="1500" dirty="0">
                <a:solidFill>
                  <a:schemeClr val="bg1"/>
                </a:solidFill>
              </a:rPr>
              <a:t>Designed Model</a:t>
            </a:r>
            <a:endParaRPr lang="en-US" sz="1500" dirty="0"/>
          </a:p>
        </p:txBody>
      </p:sp>
    </p:spTree>
    <p:extLst>
      <p:ext uri="{BB962C8B-B14F-4D97-AF65-F5344CB8AC3E}">
        <p14:creationId xmlns:p14="http://schemas.microsoft.com/office/powerpoint/2010/main" val="13593128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9"/>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8"/>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3" grpId="0"/>
    </p:bldLst>
  </p:timing>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3" name="Content Placeholder 3"/>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3016" y="1081141"/>
            <a:ext cx="9144000" cy="5789870"/>
          </a:xfrm>
        </p:spPr>
      </p:pic>
      <p:sp>
        <p:nvSpPr>
          <p:cNvPr id="10" name="Slide Number Placeholder 9"/>
          <p:cNvSpPr>
            <a:spLocks noGrp="1"/>
          </p:cNvSpPr>
          <p:nvPr>
            <p:ph type="sldNum" sz="quarter" idx="12"/>
          </p:nvPr>
        </p:nvSpPr>
        <p:spPr/>
        <p:txBody>
          <a:bodyPr/>
          <a:lstStyle/>
          <a:p>
            <a:fld id="{6D22F896-40B5-4ADD-8801-0D06FADFA095}" type="slidenum">
              <a:rPr lang="en-US" smtClean="0"/>
              <a:t>11</a:t>
            </a:fld>
            <a:endParaRPr lang="en-US" dirty="0"/>
          </a:p>
        </p:txBody>
      </p:sp>
      <p:sp>
        <p:nvSpPr>
          <p:cNvPr id="11" name="TextBox 10"/>
          <p:cNvSpPr txBox="1"/>
          <p:nvPr/>
        </p:nvSpPr>
        <p:spPr>
          <a:xfrm>
            <a:off x="129276" y="425125"/>
            <a:ext cx="6618763" cy="630942"/>
          </a:xfrm>
          <a:prstGeom prst="rect">
            <a:avLst/>
          </a:prstGeom>
          <a:noFill/>
        </p:spPr>
        <p:txBody>
          <a:bodyPr wrap="square" rtlCol="0">
            <a:spAutoFit/>
          </a:bodyPr>
          <a:lstStyle/>
          <a:p>
            <a:r>
              <a:rPr lang="en-US" sz="3500" b="1" dirty="0">
                <a:latin typeface="Calibri" panose="020F0502020204030204" pitchFamily="34" charset="0"/>
              </a:rPr>
              <a:t>3D </a:t>
            </a:r>
            <a:r>
              <a:rPr lang="en-US" sz="3500" b="1" dirty="0" smtClean="0">
                <a:latin typeface="Calibri" panose="020F0502020204030204" pitchFamily="34" charset="0"/>
              </a:rPr>
              <a:t>“Clean” Bone Machining</a:t>
            </a:r>
            <a:endParaRPr lang="en-US" sz="3500" b="1" dirty="0">
              <a:latin typeface="Calibri" panose="020F0502020204030204" pitchFamily="34" charset="0"/>
            </a:endParaRPr>
          </a:p>
        </p:txBody>
      </p:sp>
      <p:cxnSp>
        <p:nvCxnSpPr>
          <p:cNvPr id="41" name="Straight Connector 40"/>
          <p:cNvCxnSpPr/>
          <p:nvPr/>
        </p:nvCxnSpPr>
        <p:spPr>
          <a:xfrm flipV="1">
            <a:off x="0" y="1056067"/>
            <a:ext cx="9144000" cy="12878"/>
          </a:xfrm>
          <a:prstGeom prst="line">
            <a:avLst/>
          </a:prstGeom>
          <a:ln w="47625">
            <a:gradFill flip="none" rotWithShape="1">
              <a:gsLst>
                <a:gs pos="0">
                  <a:srgbClr val="00B0F0"/>
                </a:gs>
                <a:gs pos="57000">
                  <a:schemeClr val="accent2"/>
                </a:gs>
                <a:gs pos="100000">
                  <a:srgbClr val="FF0000"/>
                </a:gs>
              </a:gsLst>
              <a:lin ang="0" scaled="1"/>
              <a:tileRect/>
            </a:gradFill>
          </a:ln>
        </p:spPr>
        <p:style>
          <a:lnRef idx="3">
            <a:schemeClr val="accent5"/>
          </a:lnRef>
          <a:fillRef idx="0">
            <a:schemeClr val="accent5"/>
          </a:fillRef>
          <a:effectRef idx="2">
            <a:schemeClr val="accent5"/>
          </a:effectRef>
          <a:fontRef idx="minor">
            <a:schemeClr val="tx1"/>
          </a:fontRef>
        </p:style>
      </p:cxnSp>
      <p:pic>
        <p:nvPicPr>
          <p:cNvPr id="4" name="Picture 3"/>
          <p:cNvPicPr>
            <a:picLocks noChangeAspect="1"/>
          </p:cNvPicPr>
          <p:nvPr/>
        </p:nvPicPr>
        <p:blipFill rotWithShape="1">
          <a:blip r:embed="rId4">
            <a:extLst>
              <a:ext uri="{28A0092B-C50C-407E-A947-70E740481C1C}">
                <a14:useLocalDpi xmlns:a14="http://schemas.microsoft.com/office/drawing/2010/main" val="0"/>
              </a:ext>
            </a:extLst>
          </a:blip>
          <a:srcRect l="9953" t="9321" r="5995" b="8330"/>
          <a:stretch/>
        </p:blipFill>
        <p:spPr>
          <a:xfrm>
            <a:off x="224526" y="1378886"/>
            <a:ext cx="2257425" cy="2152650"/>
          </a:xfrm>
          <a:prstGeom prst="rect">
            <a:avLst/>
          </a:prstGeom>
        </p:spPr>
      </p:pic>
      <p:pic>
        <p:nvPicPr>
          <p:cNvPr id="8" name="Picture 7"/>
          <p:cNvPicPr>
            <a:picLocks noChangeAspect="1"/>
          </p:cNvPicPr>
          <p:nvPr/>
        </p:nvPicPr>
        <p:blipFill>
          <a:blip r:embed="rId5"/>
          <a:stretch>
            <a:fillRect/>
          </a:stretch>
        </p:blipFill>
        <p:spPr>
          <a:xfrm>
            <a:off x="2686050" y="2989674"/>
            <a:ext cx="6315075" cy="3524250"/>
          </a:xfrm>
          <a:prstGeom prst="rect">
            <a:avLst/>
          </a:prstGeom>
        </p:spPr>
      </p:pic>
      <p:sp>
        <p:nvSpPr>
          <p:cNvPr id="26" name="TextBox 25"/>
          <p:cNvSpPr txBox="1"/>
          <p:nvPr/>
        </p:nvSpPr>
        <p:spPr>
          <a:xfrm>
            <a:off x="129276" y="4751799"/>
            <a:ext cx="2280549" cy="1246495"/>
          </a:xfrm>
          <a:prstGeom prst="rect">
            <a:avLst/>
          </a:prstGeom>
          <a:noFill/>
        </p:spPr>
        <p:txBody>
          <a:bodyPr wrap="square" rtlCol="0">
            <a:spAutoFit/>
          </a:bodyPr>
          <a:lstStyle/>
          <a:p>
            <a:pPr algn="ctr"/>
            <a:r>
              <a:rPr lang="en-US" sz="1500" dirty="0" smtClean="0">
                <a:solidFill>
                  <a:schemeClr val="bg1"/>
                </a:solidFill>
              </a:rPr>
              <a:t>6mmx6mm feature</a:t>
            </a:r>
          </a:p>
          <a:p>
            <a:pPr algn="ctr"/>
            <a:endParaRPr lang="en-US" sz="1500" dirty="0" smtClean="0">
              <a:solidFill>
                <a:schemeClr val="bg1"/>
              </a:solidFill>
            </a:endParaRPr>
          </a:p>
          <a:p>
            <a:pPr algn="ctr"/>
            <a:r>
              <a:rPr lang="en-US" sz="1500" b="1" dirty="0">
                <a:solidFill>
                  <a:schemeClr val="bg1"/>
                </a:solidFill>
              </a:rPr>
              <a:t>3</a:t>
            </a:r>
            <a:r>
              <a:rPr lang="en-US" sz="1500" b="1" dirty="0" smtClean="0">
                <a:solidFill>
                  <a:schemeClr val="bg1"/>
                </a:solidFill>
              </a:rPr>
              <a:t>mm</a:t>
            </a:r>
            <a:r>
              <a:rPr lang="en-US" sz="1500" dirty="0" smtClean="0">
                <a:solidFill>
                  <a:schemeClr val="bg1"/>
                </a:solidFill>
              </a:rPr>
              <a:t> depth range</a:t>
            </a:r>
          </a:p>
          <a:p>
            <a:pPr algn="ctr"/>
            <a:endParaRPr lang="en-US" sz="1500" dirty="0" smtClean="0">
              <a:solidFill>
                <a:schemeClr val="bg1"/>
              </a:solidFill>
            </a:endParaRPr>
          </a:p>
          <a:p>
            <a:pPr algn="ctr"/>
            <a:endParaRPr lang="en-US" sz="1500" dirty="0"/>
          </a:p>
        </p:txBody>
      </p:sp>
      <p:pic>
        <p:nvPicPr>
          <p:cNvPr id="9" name="Picture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438657" y="2989674"/>
            <a:ext cx="4592980" cy="204524"/>
          </a:xfrm>
          <a:prstGeom prst="rect">
            <a:avLst/>
          </a:prstGeom>
        </p:spPr>
      </p:pic>
      <p:sp>
        <p:nvSpPr>
          <p:cNvPr id="12" name="TextBox 11"/>
          <p:cNvSpPr txBox="1"/>
          <p:nvPr/>
        </p:nvSpPr>
        <p:spPr>
          <a:xfrm>
            <a:off x="3022898" y="2666509"/>
            <a:ext cx="7691718" cy="323165"/>
          </a:xfrm>
          <a:prstGeom prst="rect">
            <a:avLst/>
          </a:prstGeom>
          <a:noFill/>
        </p:spPr>
        <p:txBody>
          <a:bodyPr wrap="square" rtlCol="0">
            <a:spAutoFit/>
          </a:bodyPr>
          <a:lstStyle/>
          <a:p>
            <a:r>
              <a:rPr lang="en-US" sz="1500" dirty="0" smtClean="0"/>
              <a:t>          </a:t>
            </a:r>
            <a:r>
              <a:rPr lang="en-US" sz="1500" dirty="0" smtClean="0">
                <a:solidFill>
                  <a:schemeClr val="bg1"/>
                </a:solidFill>
              </a:rPr>
              <a:t>Machined Feature              </a:t>
            </a:r>
            <a:r>
              <a:rPr lang="en-US" sz="1500" b="1" dirty="0" smtClean="0">
                <a:solidFill>
                  <a:schemeClr val="bg1"/>
                </a:solidFill>
              </a:rPr>
              <a:t>vs  </a:t>
            </a:r>
            <a:r>
              <a:rPr lang="en-US" sz="1500" dirty="0" smtClean="0">
                <a:solidFill>
                  <a:schemeClr val="bg1"/>
                </a:solidFill>
              </a:rPr>
              <a:t>       Designed Model</a:t>
            </a:r>
            <a:endParaRPr lang="en-US" sz="1500" dirty="0">
              <a:solidFill>
                <a:schemeClr val="bg1"/>
              </a:solidFill>
            </a:endParaRPr>
          </a:p>
        </p:txBody>
      </p:sp>
      <p:pic>
        <p:nvPicPr>
          <p:cNvPr id="14" name="Picture 13"/>
          <p:cNvPicPr>
            <a:picLocks noChangeAspect="1"/>
          </p:cNvPicPr>
          <p:nvPr/>
        </p:nvPicPr>
        <p:blipFill rotWithShape="1">
          <a:blip r:embed="rId5"/>
          <a:srcRect l="52172" t="6063"/>
          <a:stretch/>
        </p:blipFill>
        <p:spPr>
          <a:xfrm>
            <a:off x="5980738" y="3233434"/>
            <a:ext cx="3020387" cy="3310598"/>
          </a:xfrm>
          <a:prstGeom prst="rect">
            <a:avLst/>
          </a:prstGeom>
        </p:spPr>
      </p:pic>
      <p:sp>
        <p:nvSpPr>
          <p:cNvPr id="2" name="Rectangle 1"/>
          <p:cNvSpPr/>
          <p:nvPr/>
        </p:nvSpPr>
        <p:spPr>
          <a:xfrm>
            <a:off x="6653813" y="2667545"/>
            <a:ext cx="1720343" cy="323165"/>
          </a:xfrm>
          <a:prstGeom prst="rect">
            <a:avLst/>
          </a:prstGeom>
        </p:spPr>
        <p:txBody>
          <a:bodyPr wrap="none">
            <a:spAutoFit/>
          </a:bodyPr>
          <a:lstStyle/>
          <a:p>
            <a:r>
              <a:rPr lang="en-US" sz="1500" dirty="0">
                <a:solidFill>
                  <a:schemeClr val="bg1"/>
                </a:solidFill>
              </a:rPr>
              <a:t>Designed Model</a:t>
            </a:r>
            <a:endParaRPr lang="en-US" sz="1500" dirty="0"/>
          </a:p>
        </p:txBody>
      </p:sp>
    </p:spTree>
    <p:extLst>
      <p:ext uri="{BB962C8B-B14F-4D97-AF65-F5344CB8AC3E}">
        <p14:creationId xmlns:p14="http://schemas.microsoft.com/office/powerpoint/2010/main" val="264152315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Slide Number Placeholder 9"/>
          <p:cNvSpPr>
            <a:spLocks noGrp="1"/>
          </p:cNvSpPr>
          <p:nvPr>
            <p:ph type="sldNum" sz="quarter" idx="12"/>
          </p:nvPr>
        </p:nvSpPr>
        <p:spPr/>
        <p:txBody>
          <a:bodyPr/>
          <a:lstStyle/>
          <a:p>
            <a:fld id="{6D22F896-40B5-4ADD-8801-0D06FADFA095}" type="slidenum">
              <a:rPr lang="en-US" smtClean="0"/>
              <a:t>12</a:t>
            </a:fld>
            <a:endParaRPr lang="en-US" dirty="0"/>
          </a:p>
        </p:txBody>
      </p:sp>
      <p:sp>
        <p:nvSpPr>
          <p:cNvPr id="11" name="TextBox 10"/>
          <p:cNvSpPr txBox="1"/>
          <p:nvPr/>
        </p:nvSpPr>
        <p:spPr>
          <a:xfrm>
            <a:off x="129276" y="425125"/>
            <a:ext cx="6618763" cy="630942"/>
          </a:xfrm>
          <a:prstGeom prst="rect">
            <a:avLst/>
          </a:prstGeom>
          <a:noFill/>
        </p:spPr>
        <p:txBody>
          <a:bodyPr wrap="square" rtlCol="0">
            <a:spAutoFit/>
          </a:bodyPr>
          <a:lstStyle/>
          <a:p>
            <a:r>
              <a:rPr lang="en-US" sz="3500" b="1" dirty="0" smtClean="0">
                <a:latin typeface="Calibri" panose="020F0502020204030204" pitchFamily="34" charset="0"/>
              </a:rPr>
              <a:t>Why Did It Work?</a:t>
            </a:r>
            <a:endParaRPr lang="en-US" sz="3500" b="1" dirty="0">
              <a:latin typeface="Calibri" panose="020F0502020204030204" pitchFamily="34" charset="0"/>
            </a:endParaRPr>
          </a:p>
        </p:txBody>
      </p:sp>
      <p:cxnSp>
        <p:nvCxnSpPr>
          <p:cNvPr id="41" name="Straight Connector 40"/>
          <p:cNvCxnSpPr/>
          <p:nvPr/>
        </p:nvCxnSpPr>
        <p:spPr>
          <a:xfrm flipV="1">
            <a:off x="0" y="1056067"/>
            <a:ext cx="9144000" cy="12878"/>
          </a:xfrm>
          <a:prstGeom prst="line">
            <a:avLst/>
          </a:prstGeom>
          <a:ln w="47625">
            <a:gradFill flip="none" rotWithShape="1">
              <a:gsLst>
                <a:gs pos="0">
                  <a:srgbClr val="00B0F0"/>
                </a:gs>
                <a:gs pos="57000">
                  <a:schemeClr val="accent2"/>
                </a:gs>
                <a:gs pos="100000">
                  <a:srgbClr val="FF0000"/>
                </a:gs>
              </a:gsLst>
              <a:lin ang="0" scaled="1"/>
              <a:tileRect/>
            </a:gradFill>
          </a:ln>
        </p:spPr>
        <p:style>
          <a:lnRef idx="3">
            <a:schemeClr val="accent5"/>
          </a:lnRef>
          <a:fillRef idx="0">
            <a:schemeClr val="accent5"/>
          </a:fillRef>
          <a:effectRef idx="2">
            <a:schemeClr val="accent5"/>
          </a:effectRef>
          <a:fontRef idx="minor">
            <a:schemeClr val="tx1"/>
          </a:fontRef>
        </p:style>
      </p:cxnSp>
      <p:pic>
        <p:nvPicPr>
          <p:cNvPr id="12" name="Picture 1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77488" y="1283071"/>
            <a:ext cx="5989024" cy="5361672"/>
          </a:xfrm>
          <a:prstGeom prst="rect">
            <a:avLst/>
          </a:prstGeom>
          <a:ln>
            <a:solidFill>
              <a:schemeClr val="bg1"/>
            </a:solidFill>
          </a:ln>
        </p:spPr>
      </p:pic>
      <p:pic>
        <p:nvPicPr>
          <p:cNvPr id="3" name="Picture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78552" y="5415498"/>
            <a:ext cx="8186896" cy="785873"/>
          </a:xfrm>
          <a:prstGeom prst="rect">
            <a:avLst/>
          </a:prstGeom>
          <a:ln>
            <a:solidFill>
              <a:schemeClr val="bg1"/>
            </a:solidFill>
          </a:ln>
        </p:spPr>
      </p:pic>
      <p:pic>
        <p:nvPicPr>
          <p:cNvPr id="7" name="Picture 6"/>
          <p:cNvPicPr>
            <a:picLocks noChangeAspect="1"/>
          </p:cNvPicPr>
          <p:nvPr/>
        </p:nvPicPr>
        <p:blipFill rotWithShape="1">
          <a:blip r:embed="rId5">
            <a:extLst>
              <a:ext uri="{28A0092B-C50C-407E-A947-70E740481C1C}">
                <a14:useLocalDpi xmlns:a14="http://schemas.microsoft.com/office/drawing/2010/main" val="0"/>
              </a:ext>
            </a:extLst>
          </a:blip>
          <a:srcRect l="12445" t="12500" r="9444"/>
          <a:stretch/>
        </p:blipFill>
        <p:spPr>
          <a:xfrm>
            <a:off x="2491740" y="1579946"/>
            <a:ext cx="4160520" cy="3728489"/>
          </a:xfrm>
          <a:prstGeom prst="rect">
            <a:avLst/>
          </a:prstGeom>
        </p:spPr>
      </p:pic>
    </p:spTree>
    <p:extLst>
      <p:ext uri="{BB962C8B-B14F-4D97-AF65-F5344CB8AC3E}">
        <p14:creationId xmlns:p14="http://schemas.microsoft.com/office/powerpoint/2010/main" val="10678688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800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childTnLst>
                          </p:cTn>
                        </p:par>
                      </p:childTnLst>
                    </p:cTn>
                  </p:par>
                  <p:par>
                    <p:cTn id="10" fill="hold">
                      <p:stCondLst>
                        <p:cond delay="indefinite"/>
                      </p:stCondLst>
                      <p:childTnLst>
                        <p:par>
                          <p:cTn id="11" fill="hold">
                            <p:stCondLst>
                              <p:cond delay="0"/>
                            </p:stCondLst>
                            <p:childTnLst>
                              <p:par>
                                <p:cTn id="12" presetID="1" presetClass="entr" presetSubtype="0" fill="hold" nodeType="clickEffect">
                                  <p:stCondLst>
                                    <p:cond delay="0"/>
                                  </p:stCondLst>
                                  <p:childTnLst>
                                    <p:set>
                                      <p:cBhvr>
                                        <p:cTn id="13"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Slide Number Placeholder 9"/>
          <p:cNvSpPr>
            <a:spLocks noGrp="1"/>
          </p:cNvSpPr>
          <p:nvPr>
            <p:ph type="sldNum" sz="quarter" idx="12"/>
          </p:nvPr>
        </p:nvSpPr>
        <p:spPr/>
        <p:txBody>
          <a:bodyPr/>
          <a:lstStyle/>
          <a:p>
            <a:fld id="{6D22F896-40B5-4ADD-8801-0D06FADFA095}" type="slidenum">
              <a:rPr lang="en-US" smtClean="0"/>
              <a:t>13</a:t>
            </a:fld>
            <a:endParaRPr lang="en-US" dirty="0"/>
          </a:p>
        </p:txBody>
      </p:sp>
      <p:sp>
        <p:nvSpPr>
          <p:cNvPr id="11" name="TextBox 10"/>
          <p:cNvSpPr txBox="1"/>
          <p:nvPr/>
        </p:nvSpPr>
        <p:spPr>
          <a:xfrm>
            <a:off x="129276" y="425125"/>
            <a:ext cx="6618763" cy="630942"/>
          </a:xfrm>
          <a:prstGeom prst="rect">
            <a:avLst/>
          </a:prstGeom>
          <a:noFill/>
        </p:spPr>
        <p:txBody>
          <a:bodyPr wrap="square" rtlCol="0">
            <a:spAutoFit/>
          </a:bodyPr>
          <a:lstStyle/>
          <a:p>
            <a:r>
              <a:rPr lang="en-US" sz="3500" b="1" dirty="0">
                <a:latin typeface="Calibri" panose="020F0502020204030204" pitchFamily="34" charset="0"/>
              </a:rPr>
              <a:t>Hypothesis</a:t>
            </a:r>
          </a:p>
        </p:txBody>
      </p:sp>
      <p:cxnSp>
        <p:nvCxnSpPr>
          <p:cNvPr id="41" name="Straight Connector 40"/>
          <p:cNvCxnSpPr/>
          <p:nvPr/>
        </p:nvCxnSpPr>
        <p:spPr>
          <a:xfrm flipV="1">
            <a:off x="0" y="1056067"/>
            <a:ext cx="9144000" cy="12878"/>
          </a:xfrm>
          <a:prstGeom prst="line">
            <a:avLst/>
          </a:prstGeom>
          <a:ln w="47625">
            <a:gradFill flip="none" rotWithShape="1">
              <a:gsLst>
                <a:gs pos="0">
                  <a:srgbClr val="00B0F0"/>
                </a:gs>
                <a:gs pos="57000">
                  <a:schemeClr val="accent2"/>
                </a:gs>
                <a:gs pos="100000">
                  <a:srgbClr val="FF0000"/>
                </a:gs>
              </a:gsLst>
              <a:lin ang="0" scaled="1"/>
              <a:tileRect/>
            </a:gradFill>
          </a:ln>
        </p:spPr>
        <p:style>
          <a:lnRef idx="3">
            <a:schemeClr val="accent5"/>
          </a:lnRef>
          <a:fillRef idx="0">
            <a:schemeClr val="accent5"/>
          </a:fillRef>
          <a:effectRef idx="2">
            <a:schemeClr val="accent5"/>
          </a:effectRef>
          <a:fontRef idx="minor">
            <a:schemeClr val="tx1"/>
          </a:fontRef>
        </p:style>
      </p:cxnSp>
      <p:sp>
        <p:nvSpPr>
          <p:cNvPr id="2" name="TextBox 1"/>
          <p:cNvSpPr txBox="1"/>
          <p:nvPr/>
        </p:nvSpPr>
        <p:spPr>
          <a:xfrm>
            <a:off x="928896" y="1115388"/>
            <a:ext cx="7483577" cy="3693319"/>
          </a:xfrm>
          <a:prstGeom prst="rect">
            <a:avLst/>
          </a:prstGeom>
          <a:noFill/>
        </p:spPr>
        <p:txBody>
          <a:bodyPr wrap="square" rtlCol="0">
            <a:spAutoFit/>
          </a:bodyPr>
          <a:lstStyle/>
          <a:p>
            <a:pPr lvl="1"/>
            <a:endParaRPr lang="en-US" dirty="0" smtClean="0"/>
          </a:p>
          <a:p>
            <a:pPr marL="800100" lvl="1" indent="-342900">
              <a:lnSpc>
                <a:spcPct val="150000"/>
              </a:lnSpc>
              <a:buFont typeface="+mj-lt"/>
              <a:buAutoNum type="arabicParenR"/>
            </a:pPr>
            <a:r>
              <a:rPr lang="en-US" sz="2400" dirty="0" smtClean="0"/>
              <a:t>Formation of thin carbonization layer</a:t>
            </a:r>
          </a:p>
          <a:p>
            <a:pPr marL="800100" lvl="1" indent="-342900">
              <a:lnSpc>
                <a:spcPct val="150000"/>
              </a:lnSpc>
              <a:buFont typeface="+mj-lt"/>
              <a:buAutoNum type="arabicParenR"/>
            </a:pPr>
            <a:endParaRPr lang="en-US" sz="2400" dirty="0"/>
          </a:p>
          <a:p>
            <a:pPr marL="800100" lvl="1" indent="-342900">
              <a:lnSpc>
                <a:spcPct val="150000"/>
              </a:lnSpc>
              <a:buFont typeface="+mj-lt"/>
              <a:buAutoNum type="arabicParenR"/>
            </a:pPr>
            <a:r>
              <a:rPr lang="en-US" sz="2400" dirty="0" smtClean="0"/>
              <a:t>Higher absorption of carbonized area</a:t>
            </a:r>
          </a:p>
          <a:p>
            <a:pPr marL="800100" lvl="1" indent="-342900">
              <a:lnSpc>
                <a:spcPct val="150000"/>
              </a:lnSpc>
              <a:buFont typeface="+mj-lt"/>
              <a:buAutoNum type="arabicParenR"/>
            </a:pPr>
            <a:endParaRPr lang="en-US" sz="2400" dirty="0" smtClean="0"/>
          </a:p>
          <a:p>
            <a:pPr marL="800100" lvl="1" indent="-342900">
              <a:lnSpc>
                <a:spcPct val="150000"/>
              </a:lnSpc>
              <a:buFont typeface="+mj-lt"/>
              <a:buAutoNum type="arabicParenR"/>
            </a:pPr>
            <a:r>
              <a:rPr lang="en-US" sz="2400" i="1" u="sng" dirty="0" smtClean="0"/>
              <a:t>Explosive evaporation</a:t>
            </a:r>
            <a:r>
              <a:rPr lang="en-US" sz="2400" dirty="0" smtClean="0"/>
              <a:t> of </a:t>
            </a:r>
            <a:r>
              <a:rPr lang="en-US" sz="2400" dirty="0"/>
              <a:t>the molten </a:t>
            </a:r>
            <a:r>
              <a:rPr lang="en-US" sz="2400" dirty="0" smtClean="0"/>
              <a:t>mineral “cleans up” the carbonized layer</a:t>
            </a:r>
            <a:endParaRPr lang="en-US" sz="2400" dirty="0"/>
          </a:p>
        </p:txBody>
      </p:sp>
      <p:pic>
        <p:nvPicPr>
          <p:cNvPr id="3" name="Picture 2"/>
          <p:cNvPicPr>
            <a:picLocks noChangeAspect="1"/>
          </p:cNvPicPr>
          <p:nvPr/>
        </p:nvPicPr>
        <p:blipFill rotWithShape="1">
          <a:blip r:embed="rId3"/>
          <a:srcRect l="7972" t="6616" r="9147" b="5704"/>
          <a:stretch/>
        </p:blipFill>
        <p:spPr>
          <a:xfrm>
            <a:off x="6851213" y="5069885"/>
            <a:ext cx="1561260" cy="1548966"/>
          </a:xfrm>
          <a:prstGeom prst="rect">
            <a:avLst/>
          </a:prstGeom>
        </p:spPr>
      </p:pic>
      <p:pic>
        <p:nvPicPr>
          <p:cNvPr id="4" name="Picture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438657" y="5073805"/>
            <a:ext cx="2750270" cy="1550256"/>
          </a:xfrm>
          <a:prstGeom prst="rect">
            <a:avLst/>
          </a:prstGeom>
        </p:spPr>
      </p:pic>
      <p:pic>
        <p:nvPicPr>
          <p:cNvPr id="5" name="Picture 4"/>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007251" y="5073804"/>
            <a:ext cx="1876946" cy="1545047"/>
          </a:xfrm>
          <a:prstGeom prst="rect">
            <a:avLst/>
          </a:prstGeom>
        </p:spPr>
      </p:pic>
    </p:spTree>
    <p:extLst>
      <p:ext uri="{BB962C8B-B14F-4D97-AF65-F5344CB8AC3E}">
        <p14:creationId xmlns:p14="http://schemas.microsoft.com/office/powerpoint/2010/main" val="23306243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3"/>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3016" y="1081141"/>
            <a:ext cx="9144000" cy="5789870"/>
          </a:xfrm>
        </p:spPr>
      </p:pic>
      <p:sp>
        <p:nvSpPr>
          <p:cNvPr id="10" name="Slide Number Placeholder 9"/>
          <p:cNvSpPr>
            <a:spLocks noGrp="1"/>
          </p:cNvSpPr>
          <p:nvPr>
            <p:ph type="sldNum" sz="quarter" idx="12"/>
          </p:nvPr>
        </p:nvSpPr>
        <p:spPr/>
        <p:txBody>
          <a:bodyPr/>
          <a:lstStyle/>
          <a:p>
            <a:fld id="{6D22F896-40B5-4ADD-8801-0D06FADFA095}" type="slidenum">
              <a:rPr lang="en-US" smtClean="0"/>
              <a:t>14</a:t>
            </a:fld>
            <a:endParaRPr lang="en-US" dirty="0"/>
          </a:p>
        </p:txBody>
      </p:sp>
      <p:sp>
        <p:nvSpPr>
          <p:cNvPr id="11" name="TextBox 10"/>
          <p:cNvSpPr txBox="1"/>
          <p:nvPr/>
        </p:nvSpPr>
        <p:spPr>
          <a:xfrm>
            <a:off x="129276" y="425125"/>
            <a:ext cx="6618763" cy="630942"/>
          </a:xfrm>
          <a:prstGeom prst="rect">
            <a:avLst/>
          </a:prstGeom>
          <a:noFill/>
        </p:spPr>
        <p:txBody>
          <a:bodyPr wrap="square" rtlCol="0">
            <a:spAutoFit/>
          </a:bodyPr>
          <a:lstStyle/>
          <a:p>
            <a:r>
              <a:rPr lang="en-US" sz="3500" b="1" dirty="0" smtClean="0">
                <a:latin typeface="Calibri" panose="020F0502020204030204" pitchFamily="34" charset="0"/>
              </a:rPr>
              <a:t>Conclusion </a:t>
            </a:r>
            <a:endParaRPr lang="en-US" sz="3500" b="1" dirty="0">
              <a:latin typeface="Calibri" panose="020F0502020204030204" pitchFamily="34" charset="0"/>
            </a:endParaRPr>
          </a:p>
        </p:txBody>
      </p:sp>
      <p:cxnSp>
        <p:nvCxnSpPr>
          <p:cNvPr id="41" name="Straight Connector 40"/>
          <p:cNvCxnSpPr/>
          <p:nvPr/>
        </p:nvCxnSpPr>
        <p:spPr>
          <a:xfrm flipV="1">
            <a:off x="0" y="1056067"/>
            <a:ext cx="9144000" cy="12878"/>
          </a:xfrm>
          <a:prstGeom prst="line">
            <a:avLst/>
          </a:prstGeom>
          <a:ln w="47625">
            <a:gradFill flip="none" rotWithShape="1">
              <a:gsLst>
                <a:gs pos="0">
                  <a:srgbClr val="00B0F0"/>
                </a:gs>
                <a:gs pos="57000">
                  <a:schemeClr val="accent2"/>
                </a:gs>
                <a:gs pos="100000">
                  <a:srgbClr val="FF0000"/>
                </a:gs>
              </a:gsLst>
              <a:lin ang="0" scaled="1"/>
              <a:tileRect/>
            </a:gradFill>
          </a:ln>
        </p:spPr>
        <p:style>
          <a:lnRef idx="3">
            <a:schemeClr val="accent5"/>
          </a:lnRef>
          <a:fillRef idx="0">
            <a:schemeClr val="accent5"/>
          </a:fillRef>
          <a:effectRef idx="2">
            <a:schemeClr val="accent5"/>
          </a:effectRef>
          <a:fontRef idx="minor">
            <a:schemeClr val="tx1"/>
          </a:fontRef>
        </p:style>
      </p:cxnSp>
      <p:pic>
        <p:nvPicPr>
          <p:cNvPr id="8" name="Picture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18203" y="3375977"/>
            <a:ext cx="3319495" cy="3392583"/>
          </a:xfrm>
          <a:prstGeom prst="rect">
            <a:avLst/>
          </a:prstGeom>
        </p:spPr>
      </p:pic>
      <p:pic>
        <p:nvPicPr>
          <p:cNvPr id="9" name="Picture 8"/>
          <p:cNvPicPr>
            <a:picLocks noChangeAspect="1"/>
          </p:cNvPicPr>
          <p:nvPr/>
        </p:nvPicPr>
        <p:blipFill rotWithShape="1">
          <a:blip r:embed="rId5">
            <a:extLst>
              <a:ext uri="{BEBA8EAE-BF5A-486C-A8C5-ECC9F3942E4B}">
                <a14:imgProps xmlns:a14="http://schemas.microsoft.com/office/drawing/2010/main">
                  <a14:imgLayer r:embed="rId6">
                    <a14:imgEffect>
                      <a14:saturation sat="66000"/>
                    </a14:imgEffect>
                    <a14:imgEffect>
                      <a14:brightnessContrast bright="20000" contrast="40000"/>
                    </a14:imgEffect>
                  </a14:imgLayer>
                </a14:imgProps>
              </a:ext>
            </a:extLst>
          </a:blip>
          <a:srcRect l="5391" t="10468" r="5441" b="9545"/>
          <a:stretch/>
        </p:blipFill>
        <p:spPr>
          <a:xfrm>
            <a:off x="4623934" y="1474397"/>
            <a:ext cx="3690498" cy="2174046"/>
          </a:xfrm>
          <a:prstGeom prst="rect">
            <a:avLst/>
          </a:prstGeom>
        </p:spPr>
      </p:pic>
      <p:pic>
        <p:nvPicPr>
          <p:cNvPr id="12" name="Picture 11"/>
          <p:cNvPicPr>
            <a:picLocks noChangeAspect="1"/>
          </p:cNvPicPr>
          <p:nvPr/>
        </p:nvPicPr>
        <p:blipFill rotWithShape="1">
          <a:blip r:embed="rId7"/>
          <a:srcRect t="5798"/>
          <a:stretch/>
        </p:blipFill>
        <p:spPr>
          <a:xfrm>
            <a:off x="3998943" y="4023359"/>
            <a:ext cx="4650256" cy="2366683"/>
          </a:xfrm>
          <a:prstGeom prst="rect">
            <a:avLst/>
          </a:prstGeom>
        </p:spPr>
      </p:pic>
      <p:pic>
        <p:nvPicPr>
          <p:cNvPr id="13" name="Picture 12"/>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418203" y="1541177"/>
            <a:ext cx="3737939" cy="1732349"/>
          </a:xfrm>
          <a:prstGeom prst="rect">
            <a:avLst/>
          </a:prstGeom>
        </p:spPr>
      </p:pic>
      <p:pic>
        <p:nvPicPr>
          <p:cNvPr id="15" name="Picture 14"/>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3205480" y="3000679"/>
            <a:ext cx="2423813" cy="1995212"/>
          </a:xfrm>
          <a:prstGeom prst="rect">
            <a:avLst/>
          </a:prstGeom>
        </p:spPr>
      </p:pic>
    </p:spTree>
    <p:extLst>
      <p:ext uri="{BB962C8B-B14F-4D97-AF65-F5344CB8AC3E}">
        <p14:creationId xmlns:p14="http://schemas.microsoft.com/office/powerpoint/2010/main" val="28289777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2"/>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594610" y="2651760"/>
            <a:ext cx="3977640" cy="1243965"/>
          </a:xfrm>
        </p:spPr>
        <p:txBody>
          <a:bodyPr>
            <a:normAutofit/>
          </a:bodyPr>
          <a:lstStyle/>
          <a:p>
            <a:pPr marL="0" indent="0" algn="ctr">
              <a:buNone/>
            </a:pPr>
            <a:r>
              <a:rPr lang="en-US" sz="5000" dirty="0" smtClean="0"/>
              <a:t>Extra slides</a:t>
            </a:r>
            <a:endParaRPr lang="en-US" sz="5000" dirty="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12"/>
          </p:nvPr>
        </p:nvSpPr>
        <p:spPr/>
        <p:txBody>
          <a:bodyPr/>
          <a:lstStyle/>
          <a:p>
            <a:fld id="{6D22F896-40B5-4ADD-8801-0D06FADFA095}" type="slidenum">
              <a:rPr lang="en-US" smtClean="0"/>
              <a:t>15</a:t>
            </a:fld>
            <a:endParaRPr lang="en-US" dirty="0"/>
          </a:p>
        </p:txBody>
      </p:sp>
    </p:spTree>
    <p:extLst>
      <p:ext uri="{BB962C8B-B14F-4D97-AF65-F5344CB8AC3E}">
        <p14:creationId xmlns:p14="http://schemas.microsoft.com/office/powerpoint/2010/main" val="281770506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6D22F896-40B5-4ADD-8801-0D06FADFA095}" type="slidenum">
              <a:rPr lang="en-US" smtClean="0"/>
              <a:t>16</a:t>
            </a:fld>
            <a:endParaRPr lang="en-US" dirty="0"/>
          </a:p>
        </p:txBody>
      </p:sp>
      <p:pic>
        <p:nvPicPr>
          <p:cNvPr id="3" name="Picture 2"/>
          <p:cNvPicPr>
            <a:picLocks noChangeAspect="1"/>
          </p:cNvPicPr>
          <p:nvPr/>
        </p:nvPicPr>
        <p:blipFill>
          <a:blip r:embed="rId2"/>
          <a:stretch>
            <a:fillRect/>
          </a:stretch>
        </p:blipFill>
        <p:spPr>
          <a:xfrm>
            <a:off x="830399" y="1109117"/>
            <a:ext cx="7358510" cy="4993057"/>
          </a:xfrm>
          <a:prstGeom prst="rect">
            <a:avLst/>
          </a:prstGeom>
        </p:spPr>
      </p:pic>
    </p:spTree>
    <p:extLst>
      <p:ext uri="{BB962C8B-B14F-4D97-AF65-F5344CB8AC3E}">
        <p14:creationId xmlns:p14="http://schemas.microsoft.com/office/powerpoint/2010/main" val="123636116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10" name="Slide Number Placeholder 9"/>
          <p:cNvSpPr>
            <a:spLocks noGrp="1"/>
          </p:cNvSpPr>
          <p:nvPr>
            <p:ph type="sldNum" sz="quarter" idx="12"/>
          </p:nvPr>
        </p:nvSpPr>
        <p:spPr/>
        <p:txBody>
          <a:bodyPr/>
          <a:lstStyle/>
          <a:p>
            <a:fld id="{6D22F896-40B5-4ADD-8801-0D06FADFA095}" type="slidenum">
              <a:rPr lang="en-US" smtClean="0"/>
              <a:t>17</a:t>
            </a:fld>
            <a:endParaRPr lang="en-US" dirty="0"/>
          </a:p>
        </p:txBody>
      </p:sp>
      <p:sp>
        <p:nvSpPr>
          <p:cNvPr id="11" name="TextBox 10"/>
          <p:cNvSpPr txBox="1"/>
          <p:nvPr/>
        </p:nvSpPr>
        <p:spPr>
          <a:xfrm>
            <a:off x="129276" y="425125"/>
            <a:ext cx="6618763" cy="630942"/>
          </a:xfrm>
          <a:prstGeom prst="rect">
            <a:avLst/>
          </a:prstGeom>
          <a:noFill/>
        </p:spPr>
        <p:txBody>
          <a:bodyPr wrap="square" rtlCol="0">
            <a:spAutoFit/>
          </a:bodyPr>
          <a:lstStyle/>
          <a:p>
            <a:r>
              <a:rPr lang="en-US" sz="3500" b="1" dirty="0" smtClean="0">
                <a:latin typeface="Calibri" panose="020F0502020204030204" pitchFamily="34" charset="0"/>
              </a:rPr>
              <a:t>Evidence</a:t>
            </a:r>
            <a:endParaRPr lang="en-US" sz="3500" b="1" dirty="0">
              <a:latin typeface="Calibri" panose="020F0502020204030204" pitchFamily="34" charset="0"/>
            </a:endParaRPr>
          </a:p>
        </p:txBody>
      </p:sp>
      <p:cxnSp>
        <p:nvCxnSpPr>
          <p:cNvPr id="41" name="Straight Connector 40"/>
          <p:cNvCxnSpPr/>
          <p:nvPr/>
        </p:nvCxnSpPr>
        <p:spPr>
          <a:xfrm flipV="1">
            <a:off x="0" y="1056067"/>
            <a:ext cx="9144000" cy="12878"/>
          </a:xfrm>
          <a:prstGeom prst="line">
            <a:avLst/>
          </a:prstGeom>
          <a:ln w="47625">
            <a:gradFill flip="none" rotWithShape="1">
              <a:gsLst>
                <a:gs pos="0">
                  <a:srgbClr val="00B0F0"/>
                </a:gs>
                <a:gs pos="57000">
                  <a:schemeClr val="accent2"/>
                </a:gs>
                <a:gs pos="100000">
                  <a:srgbClr val="FF0000"/>
                </a:gs>
              </a:gsLst>
              <a:lin ang="0" scaled="1"/>
              <a:tileRect/>
            </a:gradFill>
          </a:ln>
        </p:spPr>
        <p:style>
          <a:lnRef idx="3">
            <a:schemeClr val="accent5"/>
          </a:lnRef>
          <a:fillRef idx="0">
            <a:schemeClr val="accent5"/>
          </a:fillRef>
          <a:effectRef idx="2">
            <a:schemeClr val="accent5"/>
          </a:effectRef>
          <a:fontRef idx="minor">
            <a:schemeClr val="tx1"/>
          </a:fontRef>
        </p:style>
      </p:cxnSp>
      <p:pic>
        <p:nvPicPr>
          <p:cNvPr id="7" name="Picture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0" y="1090666"/>
            <a:ext cx="9144000" cy="5789870"/>
          </a:xfrm>
          <a:prstGeom prst="rect">
            <a:avLst/>
          </a:prstGeom>
        </p:spPr>
      </p:pic>
      <p:pic>
        <p:nvPicPr>
          <p:cNvPr id="16" name="Picture 15"/>
          <p:cNvPicPr>
            <a:picLocks noChangeAspect="1"/>
          </p:cNvPicPr>
          <p:nvPr/>
        </p:nvPicPr>
        <p:blipFill>
          <a:blip r:embed="rId5"/>
          <a:stretch>
            <a:fillRect/>
          </a:stretch>
        </p:blipFill>
        <p:spPr>
          <a:xfrm>
            <a:off x="4813101" y="1658433"/>
            <a:ext cx="2747844" cy="4570535"/>
          </a:xfrm>
          <a:prstGeom prst="rect">
            <a:avLst/>
          </a:prstGeom>
        </p:spPr>
      </p:pic>
      <p:sp>
        <p:nvSpPr>
          <p:cNvPr id="17" name="Oval 16"/>
          <p:cNvSpPr/>
          <p:nvPr/>
        </p:nvSpPr>
        <p:spPr>
          <a:xfrm>
            <a:off x="6638925" y="2362200"/>
            <a:ext cx="504825" cy="504825"/>
          </a:xfrm>
          <a:prstGeom prst="ellipse">
            <a:avLst/>
          </a:prstGeom>
          <a:noFill/>
        </p:spPr>
        <p:style>
          <a:lnRef idx="2">
            <a:schemeClr val="accent2"/>
          </a:lnRef>
          <a:fillRef idx="1">
            <a:schemeClr val="lt1"/>
          </a:fillRef>
          <a:effectRef idx="0">
            <a:schemeClr val="accent2"/>
          </a:effectRef>
          <a:fontRef idx="minor">
            <a:schemeClr val="dk1"/>
          </a:fontRef>
        </p:style>
        <p:txBody>
          <a:bodyPr rtlCol="0" anchor="ctr"/>
          <a:lstStyle/>
          <a:p>
            <a:pPr algn="ctr"/>
            <a:endParaRPr lang="en-US"/>
          </a:p>
        </p:txBody>
      </p:sp>
      <p:sp>
        <p:nvSpPr>
          <p:cNvPr id="18" name="Oval 17"/>
          <p:cNvSpPr/>
          <p:nvPr/>
        </p:nvSpPr>
        <p:spPr>
          <a:xfrm>
            <a:off x="5895975" y="3771900"/>
            <a:ext cx="295275" cy="295275"/>
          </a:xfrm>
          <a:prstGeom prst="ellipse">
            <a:avLst/>
          </a:prstGeom>
          <a:noFill/>
        </p:spPr>
        <p:style>
          <a:lnRef idx="2">
            <a:schemeClr val="accent2"/>
          </a:lnRef>
          <a:fillRef idx="1">
            <a:schemeClr val="lt1"/>
          </a:fillRef>
          <a:effectRef idx="0">
            <a:schemeClr val="accent2"/>
          </a:effectRef>
          <a:fontRef idx="minor">
            <a:schemeClr val="dk1"/>
          </a:fontRef>
        </p:style>
        <p:txBody>
          <a:bodyPr rtlCol="0" anchor="ctr"/>
          <a:lstStyle/>
          <a:p>
            <a:pPr algn="ctr"/>
            <a:endParaRPr lang="en-US"/>
          </a:p>
        </p:txBody>
      </p:sp>
      <p:pic>
        <p:nvPicPr>
          <p:cNvPr id="21" name="Picture 20"/>
          <p:cNvPicPr>
            <a:picLocks noChangeAspect="1"/>
          </p:cNvPicPr>
          <p:nvPr/>
        </p:nvPicPr>
        <p:blipFill>
          <a:blip r:embed="rId5"/>
          <a:stretch>
            <a:fillRect/>
          </a:stretch>
        </p:blipFill>
        <p:spPr>
          <a:xfrm>
            <a:off x="1285875" y="1658434"/>
            <a:ext cx="2747844" cy="4570535"/>
          </a:xfrm>
          <a:prstGeom prst="rect">
            <a:avLst/>
          </a:prstGeom>
        </p:spPr>
      </p:pic>
      <p:pic>
        <p:nvPicPr>
          <p:cNvPr id="9" name="Picture 8"/>
          <p:cNvPicPr>
            <a:picLocks noChangeAspect="1"/>
          </p:cNvPicPr>
          <p:nvPr/>
        </p:nvPicPr>
        <p:blipFill>
          <a:blip r:embed="rId6"/>
          <a:stretch>
            <a:fillRect/>
          </a:stretch>
        </p:blipFill>
        <p:spPr>
          <a:xfrm>
            <a:off x="2063694" y="2552739"/>
            <a:ext cx="228571" cy="314286"/>
          </a:xfrm>
          <a:prstGeom prst="rect">
            <a:avLst/>
          </a:prstGeom>
        </p:spPr>
      </p:pic>
      <p:pic>
        <p:nvPicPr>
          <p:cNvPr id="22" name="Picture 21"/>
          <p:cNvPicPr>
            <a:picLocks noChangeAspect="1"/>
          </p:cNvPicPr>
          <p:nvPr/>
        </p:nvPicPr>
        <p:blipFill>
          <a:blip r:embed="rId6"/>
          <a:stretch>
            <a:fillRect/>
          </a:stretch>
        </p:blipFill>
        <p:spPr>
          <a:xfrm>
            <a:off x="5575504" y="2528926"/>
            <a:ext cx="228571" cy="314286"/>
          </a:xfrm>
          <a:prstGeom prst="rect">
            <a:avLst/>
          </a:prstGeom>
        </p:spPr>
      </p:pic>
      <p:sp>
        <p:nvSpPr>
          <p:cNvPr id="24" name="Oval 23"/>
          <p:cNvSpPr/>
          <p:nvPr/>
        </p:nvSpPr>
        <p:spPr>
          <a:xfrm>
            <a:off x="5564268" y="2562244"/>
            <a:ext cx="295275" cy="295275"/>
          </a:xfrm>
          <a:prstGeom prst="ellipse">
            <a:avLst/>
          </a:prstGeom>
          <a:noFill/>
        </p:spPr>
        <p:style>
          <a:lnRef idx="2">
            <a:schemeClr val="accent2"/>
          </a:lnRef>
          <a:fillRef idx="1">
            <a:schemeClr val="lt1"/>
          </a:fillRef>
          <a:effectRef idx="0">
            <a:schemeClr val="accent2"/>
          </a:effectRef>
          <a:fontRef idx="minor">
            <a:schemeClr val="dk1"/>
          </a:fontRef>
        </p:style>
        <p:txBody>
          <a:bodyPr rtlCol="0" anchor="ctr"/>
          <a:lstStyle/>
          <a:p>
            <a:pPr algn="ctr"/>
            <a:endParaRPr lang="en-US"/>
          </a:p>
        </p:txBody>
      </p:sp>
    </p:spTree>
    <p:extLst>
      <p:ext uri="{BB962C8B-B14F-4D97-AF65-F5344CB8AC3E}">
        <p14:creationId xmlns:p14="http://schemas.microsoft.com/office/powerpoint/2010/main" val="296995309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Slide Number Placeholder 9"/>
          <p:cNvSpPr>
            <a:spLocks noGrp="1"/>
          </p:cNvSpPr>
          <p:nvPr>
            <p:ph type="sldNum" sz="quarter" idx="12"/>
          </p:nvPr>
        </p:nvSpPr>
        <p:spPr/>
        <p:txBody>
          <a:bodyPr/>
          <a:lstStyle/>
          <a:p>
            <a:fld id="{6D22F896-40B5-4ADD-8801-0D06FADFA095}" type="slidenum">
              <a:rPr lang="en-US" smtClean="0"/>
              <a:t>18</a:t>
            </a:fld>
            <a:endParaRPr lang="en-US" dirty="0"/>
          </a:p>
        </p:txBody>
      </p:sp>
      <p:pic>
        <p:nvPicPr>
          <p:cNvPr id="4" name="Content Placeholder 3"/>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0796" y="1075470"/>
            <a:ext cx="9144000" cy="5789870"/>
          </a:xfrm>
        </p:spPr>
      </p:pic>
      <p:sp>
        <p:nvSpPr>
          <p:cNvPr id="9" name="Slide Number Placeholder 18"/>
          <p:cNvSpPr txBox="1">
            <a:spLocks/>
          </p:cNvSpPr>
          <p:nvPr/>
        </p:nvSpPr>
        <p:spPr>
          <a:xfrm>
            <a:off x="7945088" y="6094862"/>
            <a:ext cx="733864" cy="274320"/>
          </a:xfrm>
          <a:prstGeom prst="rect">
            <a:avLst/>
          </a:prstGeom>
        </p:spPr>
        <p:txBody>
          <a:bodyPr vert="horz" lIns="91440" tIns="45720" rIns="91440" bIns="45720" rtlCol="0" anchor="ctr"/>
          <a:lstStyle>
            <a:defPPr>
              <a:defRPr lang="en-US"/>
            </a:defPPr>
            <a:lvl1pPr marL="0" algn="r" defTabSz="457200" rtl="0" eaLnBrk="1" latinLnBrk="0" hangingPunct="1">
              <a:defRPr sz="105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C5A5D27B-31B7-40A0-910D-6BE3829B8B32}" type="slidenum">
              <a:rPr lang="en-US" smtClean="0"/>
              <a:pPr/>
              <a:t>18</a:t>
            </a:fld>
            <a:endParaRPr lang="en-US"/>
          </a:p>
        </p:txBody>
      </p:sp>
      <p:grpSp>
        <p:nvGrpSpPr>
          <p:cNvPr id="36" name="Group 16"/>
          <p:cNvGrpSpPr/>
          <p:nvPr/>
        </p:nvGrpSpPr>
        <p:grpSpPr>
          <a:xfrm>
            <a:off x="5242560" y="1947160"/>
            <a:ext cx="3658790" cy="784860"/>
            <a:chOff x="4822593" y="2247900"/>
            <a:chExt cx="3833728" cy="784860"/>
          </a:xfrm>
        </p:grpSpPr>
        <p:sp>
          <p:nvSpPr>
            <p:cNvPr id="37" name="Rectangle 36"/>
            <p:cNvSpPr/>
            <p:nvPr/>
          </p:nvSpPr>
          <p:spPr>
            <a:xfrm>
              <a:off x="4822593" y="2255520"/>
              <a:ext cx="1741687" cy="777240"/>
            </a:xfrm>
            <a:prstGeom prst="rect">
              <a:avLst/>
            </a:prstGeom>
            <a:solidFill>
              <a:schemeClr val="tx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Rectangle 37"/>
            <p:cNvSpPr/>
            <p:nvPr/>
          </p:nvSpPr>
          <p:spPr>
            <a:xfrm>
              <a:off x="8366375" y="2247900"/>
              <a:ext cx="289946" cy="777240"/>
            </a:xfrm>
            <a:prstGeom prst="rect">
              <a:avLst/>
            </a:prstGeom>
            <a:solidFill>
              <a:schemeClr val="tx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cxnSp>
        <p:nvCxnSpPr>
          <p:cNvPr id="26" name="Straight Connector 25"/>
          <p:cNvCxnSpPr/>
          <p:nvPr/>
        </p:nvCxnSpPr>
        <p:spPr>
          <a:xfrm flipV="1">
            <a:off x="0" y="1056067"/>
            <a:ext cx="9144000" cy="12878"/>
          </a:xfrm>
          <a:prstGeom prst="line">
            <a:avLst/>
          </a:prstGeom>
          <a:ln w="47625">
            <a:gradFill flip="none" rotWithShape="1">
              <a:gsLst>
                <a:gs pos="0">
                  <a:srgbClr val="00B0F0"/>
                </a:gs>
                <a:gs pos="57000">
                  <a:schemeClr val="accent2"/>
                </a:gs>
                <a:gs pos="100000">
                  <a:srgbClr val="FF0000"/>
                </a:gs>
              </a:gsLst>
              <a:lin ang="0" scaled="1"/>
              <a:tileRect/>
            </a:gradFill>
          </a:ln>
        </p:spPr>
        <p:style>
          <a:lnRef idx="3">
            <a:schemeClr val="accent5"/>
          </a:lnRef>
          <a:fillRef idx="0">
            <a:schemeClr val="accent5"/>
          </a:fillRef>
          <a:effectRef idx="2">
            <a:schemeClr val="accent5"/>
          </a:effectRef>
          <a:fontRef idx="minor">
            <a:schemeClr val="tx1"/>
          </a:fontRef>
        </p:style>
      </p:cxnSp>
      <p:pic>
        <p:nvPicPr>
          <p:cNvPr id="2" name="Picture 1"/>
          <p:cNvPicPr>
            <a:picLocks noChangeAspect="1"/>
          </p:cNvPicPr>
          <p:nvPr/>
        </p:nvPicPr>
        <p:blipFill rotWithShape="1">
          <a:blip r:embed="rId4"/>
          <a:srcRect t="22751"/>
          <a:stretch/>
        </p:blipFill>
        <p:spPr>
          <a:xfrm>
            <a:off x="1105446" y="4705351"/>
            <a:ext cx="7037884" cy="2059745"/>
          </a:xfrm>
          <a:prstGeom prst="rect">
            <a:avLst/>
          </a:prstGeom>
        </p:spPr>
      </p:pic>
      <p:sp>
        <p:nvSpPr>
          <p:cNvPr id="15" name="TextBox 14"/>
          <p:cNvSpPr txBox="1"/>
          <p:nvPr/>
        </p:nvSpPr>
        <p:spPr>
          <a:xfrm>
            <a:off x="1901033" y="4476950"/>
            <a:ext cx="6420728" cy="307777"/>
          </a:xfrm>
          <a:prstGeom prst="rect">
            <a:avLst/>
          </a:prstGeom>
          <a:noFill/>
        </p:spPr>
        <p:txBody>
          <a:bodyPr wrap="square" rtlCol="0">
            <a:spAutoFit/>
          </a:bodyPr>
          <a:lstStyle/>
          <a:p>
            <a:r>
              <a:rPr lang="en-US" sz="1400" b="1" dirty="0" smtClean="0">
                <a:solidFill>
                  <a:schemeClr val="bg1"/>
                </a:solidFill>
              </a:rPr>
              <a:t>ICI-tracked Bottom of a </a:t>
            </a:r>
            <a:r>
              <a:rPr lang="en-US" sz="1400" b="1" dirty="0">
                <a:solidFill>
                  <a:schemeClr val="bg1"/>
                </a:solidFill>
              </a:rPr>
              <a:t>Laser Weld </a:t>
            </a:r>
            <a:r>
              <a:rPr lang="en-US" sz="1400" b="1" dirty="0" smtClean="0">
                <a:solidFill>
                  <a:schemeClr val="bg1"/>
                </a:solidFill>
              </a:rPr>
              <a:t>Overlaid on Microscopy Image</a:t>
            </a:r>
            <a:endParaRPr lang="en-US" sz="1400" b="1" dirty="0">
              <a:solidFill>
                <a:schemeClr val="bg1"/>
              </a:solidFill>
            </a:endParaRPr>
          </a:p>
        </p:txBody>
      </p:sp>
      <p:sp>
        <p:nvSpPr>
          <p:cNvPr id="17" name="TextBox 16"/>
          <p:cNvSpPr txBox="1"/>
          <p:nvPr/>
        </p:nvSpPr>
        <p:spPr>
          <a:xfrm>
            <a:off x="2071688" y="5941936"/>
            <a:ext cx="1104901" cy="246221"/>
          </a:xfrm>
          <a:prstGeom prst="rect">
            <a:avLst/>
          </a:prstGeom>
          <a:noFill/>
        </p:spPr>
        <p:txBody>
          <a:bodyPr wrap="square" rtlCol="0">
            <a:spAutoFit/>
          </a:bodyPr>
          <a:lstStyle/>
          <a:p>
            <a:r>
              <a:rPr lang="en-US" sz="1000" dirty="0" smtClean="0"/>
              <a:t>2mm</a:t>
            </a:r>
            <a:endParaRPr lang="en-US" sz="1000" dirty="0"/>
          </a:p>
        </p:txBody>
      </p:sp>
      <p:pic>
        <p:nvPicPr>
          <p:cNvPr id="16" name="Picture 2"/>
          <p:cNvPicPr>
            <a:picLocks noChangeAspect="1" noChangeArrowheads="1"/>
          </p:cNvPicPr>
          <p:nvPr/>
        </p:nvPicPr>
        <p:blipFill>
          <a:blip r:embed="rId5">
            <a:extLst>
              <a:ext uri="{28A0092B-C50C-407E-A947-70E740481C1C}">
                <a14:useLocalDpi xmlns:a14="http://schemas.microsoft.com/office/drawing/2010/main" val="0"/>
              </a:ext>
            </a:extLst>
          </a:blip>
          <a:stretch>
            <a:fillRect/>
          </a:stretch>
        </p:blipFill>
        <p:spPr bwMode="auto">
          <a:xfrm>
            <a:off x="5509562" y="1144459"/>
            <a:ext cx="3284252" cy="2997459"/>
          </a:xfrm>
          <a:prstGeom prst="rect">
            <a:avLst/>
          </a:prstGeom>
          <a:noFill/>
        </p:spPr>
      </p:pic>
      <p:grpSp>
        <p:nvGrpSpPr>
          <p:cNvPr id="3" name="Group 4"/>
          <p:cNvGrpSpPr>
            <a:grpSpLocks noChangeAspect="1"/>
          </p:cNvGrpSpPr>
          <p:nvPr/>
        </p:nvGrpSpPr>
        <p:grpSpPr bwMode="auto">
          <a:xfrm>
            <a:off x="173038" y="50801"/>
            <a:ext cx="5275263" cy="4198938"/>
            <a:chOff x="109" y="32"/>
            <a:chExt cx="3323" cy="2645"/>
          </a:xfrm>
        </p:grpSpPr>
        <p:sp>
          <p:nvSpPr>
            <p:cNvPr id="5" name="AutoShape 3"/>
            <p:cNvSpPr>
              <a:spLocks noChangeAspect="1" noChangeArrowheads="1" noTextEdit="1"/>
            </p:cNvSpPr>
            <p:nvPr/>
          </p:nvSpPr>
          <p:spPr bwMode="auto">
            <a:xfrm>
              <a:off x="832" y="1311"/>
              <a:ext cx="2600" cy="13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nvGrpSpPr>
            <p:cNvPr id="6" name="Group 205"/>
            <p:cNvGrpSpPr>
              <a:grpSpLocks/>
            </p:cNvGrpSpPr>
            <p:nvPr/>
          </p:nvGrpSpPr>
          <p:grpSpPr bwMode="auto">
            <a:xfrm>
              <a:off x="1169" y="1410"/>
              <a:ext cx="2019" cy="1057"/>
              <a:chOff x="1169" y="1410"/>
              <a:chExt cx="2019" cy="1057"/>
            </a:xfrm>
          </p:grpSpPr>
          <p:sp>
            <p:nvSpPr>
              <p:cNvPr id="107" name="Rectangle 5"/>
              <p:cNvSpPr>
                <a:spLocks noChangeArrowheads="1"/>
              </p:cNvSpPr>
              <p:nvPr/>
            </p:nvSpPr>
            <p:spPr bwMode="auto">
              <a:xfrm>
                <a:off x="1169" y="1410"/>
                <a:ext cx="2016" cy="1054"/>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8" name="Rectangle 6"/>
              <p:cNvSpPr>
                <a:spLocks noChangeArrowheads="1"/>
              </p:cNvSpPr>
              <p:nvPr/>
            </p:nvSpPr>
            <p:spPr bwMode="auto">
              <a:xfrm>
                <a:off x="1169" y="1410"/>
                <a:ext cx="2016" cy="1054"/>
              </a:xfrm>
              <a:prstGeom prst="rect">
                <a:avLst/>
              </a:prstGeom>
              <a:noFill/>
              <a:ln w="0">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6151" name="Picture 7"/>
              <p:cNvPicPr>
                <a:picLocks noChangeAspect="1" noChangeArrowheads="1"/>
              </p:cNvPicPr>
              <p:nvPr/>
            </p:nvPicPr>
            <p:blipFill>
              <a:blip r:embed="rId6">
                <a:extLst>
                  <a:ext uri="{BEBA8EAE-BF5A-486C-A8C5-ECC9F3942E4B}">
                    <a14:imgProps xmlns:a14="http://schemas.microsoft.com/office/drawing/2010/main">
                      <a14:imgLayer r:embed="rId7">
                        <a14:imgEffect>
                          <a14:brightnessContrast bright="40000" contrast="40000"/>
                        </a14:imgEffect>
                      </a14:imgLayer>
                    </a14:imgProps>
                  </a:ext>
                  <a:ext uri="{28A0092B-C50C-407E-A947-70E740481C1C}">
                    <a14:useLocalDpi xmlns:a14="http://schemas.microsoft.com/office/drawing/2010/main" val="0"/>
                  </a:ext>
                </a:extLst>
              </a:blip>
              <a:srcRect/>
              <a:stretch>
                <a:fillRect/>
              </a:stretch>
            </p:blipFill>
            <p:spPr bwMode="auto">
              <a:xfrm>
                <a:off x="1169" y="1410"/>
                <a:ext cx="2019" cy="10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9" name="Oval 8"/>
              <p:cNvSpPr>
                <a:spLocks noChangeArrowheads="1"/>
              </p:cNvSpPr>
              <p:nvPr/>
            </p:nvSpPr>
            <p:spPr bwMode="auto">
              <a:xfrm>
                <a:off x="1200" y="1666"/>
                <a:ext cx="15" cy="16"/>
              </a:xfrm>
              <a:prstGeom prst="ellipse">
                <a:avLst/>
              </a:prstGeom>
              <a:solidFill>
                <a:srgbClr val="00FF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0" name="Oval 9"/>
              <p:cNvSpPr>
                <a:spLocks noChangeArrowheads="1"/>
              </p:cNvSpPr>
              <p:nvPr/>
            </p:nvSpPr>
            <p:spPr bwMode="auto">
              <a:xfrm>
                <a:off x="1203" y="1666"/>
                <a:ext cx="15" cy="16"/>
              </a:xfrm>
              <a:prstGeom prst="ellipse">
                <a:avLst/>
              </a:prstGeom>
              <a:solidFill>
                <a:srgbClr val="00FF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1" name="Oval 10"/>
              <p:cNvSpPr>
                <a:spLocks noChangeArrowheads="1"/>
              </p:cNvSpPr>
              <p:nvPr/>
            </p:nvSpPr>
            <p:spPr bwMode="auto">
              <a:xfrm>
                <a:off x="1206" y="1666"/>
                <a:ext cx="16" cy="16"/>
              </a:xfrm>
              <a:prstGeom prst="ellipse">
                <a:avLst/>
              </a:prstGeom>
              <a:solidFill>
                <a:srgbClr val="00FF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2" name="Oval 11"/>
              <p:cNvSpPr>
                <a:spLocks noChangeArrowheads="1"/>
              </p:cNvSpPr>
              <p:nvPr/>
            </p:nvSpPr>
            <p:spPr bwMode="auto">
              <a:xfrm>
                <a:off x="1209" y="1666"/>
                <a:ext cx="16" cy="16"/>
              </a:xfrm>
              <a:prstGeom prst="ellipse">
                <a:avLst/>
              </a:prstGeom>
              <a:solidFill>
                <a:srgbClr val="00FF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3" name="Oval 12"/>
              <p:cNvSpPr>
                <a:spLocks noChangeArrowheads="1"/>
              </p:cNvSpPr>
              <p:nvPr/>
            </p:nvSpPr>
            <p:spPr bwMode="auto">
              <a:xfrm>
                <a:off x="1212" y="1666"/>
                <a:ext cx="16" cy="16"/>
              </a:xfrm>
              <a:prstGeom prst="ellipse">
                <a:avLst/>
              </a:prstGeom>
              <a:solidFill>
                <a:srgbClr val="00FF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4" name="Oval 13"/>
              <p:cNvSpPr>
                <a:spLocks noChangeArrowheads="1"/>
              </p:cNvSpPr>
              <p:nvPr/>
            </p:nvSpPr>
            <p:spPr bwMode="auto">
              <a:xfrm>
                <a:off x="1215" y="1666"/>
                <a:ext cx="16" cy="16"/>
              </a:xfrm>
              <a:prstGeom prst="ellipse">
                <a:avLst/>
              </a:prstGeom>
              <a:solidFill>
                <a:srgbClr val="00FF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5" name="Oval 14"/>
              <p:cNvSpPr>
                <a:spLocks noChangeArrowheads="1"/>
              </p:cNvSpPr>
              <p:nvPr/>
            </p:nvSpPr>
            <p:spPr bwMode="auto">
              <a:xfrm>
                <a:off x="1218" y="1666"/>
                <a:ext cx="16" cy="16"/>
              </a:xfrm>
              <a:prstGeom prst="ellipse">
                <a:avLst/>
              </a:prstGeom>
              <a:solidFill>
                <a:srgbClr val="00FF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6" name="Oval 15"/>
              <p:cNvSpPr>
                <a:spLocks noChangeArrowheads="1"/>
              </p:cNvSpPr>
              <p:nvPr/>
            </p:nvSpPr>
            <p:spPr bwMode="auto">
              <a:xfrm>
                <a:off x="1222" y="1666"/>
                <a:ext cx="15" cy="16"/>
              </a:xfrm>
              <a:prstGeom prst="ellipse">
                <a:avLst/>
              </a:prstGeom>
              <a:solidFill>
                <a:srgbClr val="00FF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7" name="Oval 16"/>
              <p:cNvSpPr>
                <a:spLocks noChangeArrowheads="1"/>
              </p:cNvSpPr>
              <p:nvPr/>
            </p:nvSpPr>
            <p:spPr bwMode="auto">
              <a:xfrm>
                <a:off x="1225" y="1666"/>
                <a:ext cx="15" cy="16"/>
              </a:xfrm>
              <a:prstGeom prst="ellipse">
                <a:avLst/>
              </a:prstGeom>
              <a:solidFill>
                <a:srgbClr val="00FF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8" name="Oval 17"/>
              <p:cNvSpPr>
                <a:spLocks noChangeArrowheads="1"/>
              </p:cNvSpPr>
              <p:nvPr/>
            </p:nvSpPr>
            <p:spPr bwMode="auto">
              <a:xfrm>
                <a:off x="1228" y="1666"/>
                <a:ext cx="15" cy="16"/>
              </a:xfrm>
              <a:prstGeom prst="ellipse">
                <a:avLst/>
              </a:prstGeom>
              <a:solidFill>
                <a:srgbClr val="00FF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9" name="Oval 18"/>
              <p:cNvSpPr>
                <a:spLocks noChangeArrowheads="1"/>
              </p:cNvSpPr>
              <p:nvPr/>
            </p:nvSpPr>
            <p:spPr bwMode="auto">
              <a:xfrm>
                <a:off x="1231" y="1666"/>
                <a:ext cx="15" cy="16"/>
              </a:xfrm>
              <a:prstGeom prst="ellipse">
                <a:avLst/>
              </a:prstGeom>
              <a:solidFill>
                <a:srgbClr val="00FF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0" name="Oval 19"/>
              <p:cNvSpPr>
                <a:spLocks noChangeArrowheads="1"/>
              </p:cNvSpPr>
              <p:nvPr/>
            </p:nvSpPr>
            <p:spPr bwMode="auto">
              <a:xfrm>
                <a:off x="1234" y="1666"/>
                <a:ext cx="15" cy="16"/>
              </a:xfrm>
              <a:prstGeom prst="ellipse">
                <a:avLst/>
              </a:prstGeom>
              <a:solidFill>
                <a:srgbClr val="00FF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1" name="Oval 20"/>
              <p:cNvSpPr>
                <a:spLocks noChangeArrowheads="1"/>
              </p:cNvSpPr>
              <p:nvPr/>
            </p:nvSpPr>
            <p:spPr bwMode="auto">
              <a:xfrm>
                <a:off x="1237" y="1666"/>
                <a:ext cx="15" cy="16"/>
              </a:xfrm>
              <a:prstGeom prst="ellipse">
                <a:avLst/>
              </a:prstGeom>
              <a:solidFill>
                <a:srgbClr val="00FF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2" name="Oval 21"/>
              <p:cNvSpPr>
                <a:spLocks noChangeArrowheads="1"/>
              </p:cNvSpPr>
              <p:nvPr/>
            </p:nvSpPr>
            <p:spPr bwMode="auto">
              <a:xfrm>
                <a:off x="1240" y="1666"/>
                <a:ext cx="16" cy="16"/>
              </a:xfrm>
              <a:prstGeom prst="ellipse">
                <a:avLst/>
              </a:prstGeom>
              <a:solidFill>
                <a:srgbClr val="00FF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3" name="Oval 22"/>
              <p:cNvSpPr>
                <a:spLocks noChangeArrowheads="1"/>
              </p:cNvSpPr>
              <p:nvPr/>
            </p:nvSpPr>
            <p:spPr bwMode="auto">
              <a:xfrm>
                <a:off x="1243" y="1666"/>
                <a:ext cx="16" cy="16"/>
              </a:xfrm>
              <a:prstGeom prst="ellipse">
                <a:avLst/>
              </a:prstGeom>
              <a:solidFill>
                <a:srgbClr val="00FF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4" name="Oval 23"/>
              <p:cNvSpPr>
                <a:spLocks noChangeArrowheads="1"/>
              </p:cNvSpPr>
              <p:nvPr/>
            </p:nvSpPr>
            <p:spPr bwMode="auto">
              <a:xfrm>
                <a:off x="1246" y="1666"/>
                <a:ext cx="16" cy="16"/>
              </a:xfrm>
              <a:prstGeom prst="ellipse">
                <a:avLst/>
              </a:prstGeom>
              <a:solidFill>
                <a:srgbClr val="00FF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5" name="Oval 24"/>
              <p:cNvSpPr>
                <a:spLocks noChangeArrowheads="1"/>
              </p:cNvSpPr>
              <p:nvPr/>
            </p:nvSpPr>
            <p:spPr bwMode="auto">
              <a:xfrm>
                <a:off x="1249" y="1666"/>
                <a:ext cx="16" cy="16"/>
              </a:xfrm>
              <a:prstGeom prst="ellipse">
                <a:avLst/>
              </a:prstGeom>
              <a:solidFill>
                <a:srgbClr val="00FF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6" name="Oval 25"/>
              <p:cNvSpPr>
                <a:spLocks noChangeArrowheads="1"/>
              </p:cNvSpPr>
              <p:nvPr/>
            </p:nvSpPr>
            <p:spPr bwMode="auto">
              <a:xfrm>
                <a:off x="1252" y="1666"/>
                <a:ext cx="16" cy="16"/>
              </a:xfrm>
              <a:prstGeom prst="ellipse">
                <a:avLst/>
              </a:prstGeom>
              <a:solidFill>
                <a:srgbClr val="00FF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7" name="Oval 26"/>
              <p:cNvSpPr>
                <a:spLocks noChangeArrowheads="1"/>
              </p:cNvSpPr>
              <p:nvPr/>
            </p:nvSpPr>
            <p:spPr bwMode="auto">
              <a:xfrm>
                <a:off x="1256" y="1666"/>
                <a:ext cx="15" cy="16"/>
              </a:xfrm>
              <a:prstGeom prst="ellipse">
                <a:avLst/>
              </a:prstGeom>
              <a:solidFill>
                <a:srgbClr val="00FF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144" name="Oval 27"/>
              <p:cNvSpPr>
                <a:spLocks noChangeArrowheads="1"/>
              </p:cNvSpPr>
              <p:nvPr/>
            </p:nvSpPr>
            <p:spPr bwMode="auto">
              <a:xfrm>
                <a:off x="1259" y="1666"/>
                <a:ext cx="15" cy="16"/>
              </a:xfrm>
              <a:prstGeom prst="ellipse">
                <a:avLst/>
              </a:prstGeom>
              <a:solidFill>
                <a:srgbClr val="00FF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145" name="Oval 28"/>
              <p:cNvSpPr>
                <a:spLocks noChangeArrowheads="1"/>
              </p:cNvSpPr>
              <p:nvPr/>
            </p:nvSpPr>
            <p:spPr bwMode="auto">
              <a:xfrm>
                <a:off x="1262" y="1666"/>
                <a:ext cx="15" cy="16"/>
              </a:xfrm>
              <a:prstGeom prst="ellipse">
                <a:avLst/>
              </a:prstGeom>
              <a:solidFill>
                <a:srgbClr val="00FF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146" name="Oval 29"/>
              <p:cNvSpPr>
                <a:spLocks noChangeArrowheads="1"/>
              </p:cNvSpPr>
              <p:nvPr/>
            </p:nvSpPr>
            <p:spPr bwMode="auto">
              <a:xfrm>
                <a:off x="1265" y="1666"/>
                <a:ext cx="15" cy="16"/>
              </a:xfrm>
              <a:prstGeom prst="ellipse">
                <a:avLst/>
              </a:prstGeom>
              <a:solidFill>
                <a:srgbClr val="00FF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147" name="Oval 30"/>
              <p:cNvSpPr>
                <a:spLocks noChangeArrowheads="1"/>
              </p:cNvSpPr>
              <p:nvPr/>
            </p:nvSpPr>
            <p:spPr bwMode="auto">
              <a:xfrm>
                <a:off x="1268" y="1666"/>
                <a:ext cx="15" cy="16"/>
              </a:xfrm>
              <a:prstGeom prst="ellipse">
                <a:avLst/>
              </a:prstGeom>
              <a:solidFill>
                <a:srgbClr val="00FF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148" name="Oval 31"/>
              <p:cNvSpPr>
                <a:spLocks noChangeArrowheads="1"/>
              </p:cNvSpPr>
              <p:nvPr/>
            </p:nvSpPr>
            <p:spPr bwMode="auto">
              <a:xfrm>
                <a:off x="1271" y="1666"/>
                <a:ext cx="15" cy="16"/>
              </a:xfrm>
              <a:prstGeom prst="ellipse">
                <a:avLst/>
              </a:prstGeom>
              <a:solidFill>
                <a:srgbClr val="00FF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149" name="Oval 32"/>
              <p:cNvSpPr>
                <a:spLocks noChangeArrowheads="1"/>
              </p:cNvSpPr>
              <p:nvPr/>
            </p:nvSpPr>
            <p:spPr bwMode="auto">
              <a:xfrm>
                <a:off x="1274" y="1666"/>
                <a:ext cx="16" cy="16"/>
              </a:xfrm>
              <a:prstGeom prst="ellipse">
                <a:avLst/>
              </a:prstGeom>
              <a:solidFill>
                <a:srgbClr val="00FF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150" name="Oval 33"/>
              <p:cNvSpPr>
                <a:spLocks noChangeArrowheads="1"/>
              </p:cNvSpPr>
              <p:nvPr/>
            </p:nvSpPr>
            <p:spPr bwMode="auto">
              <a:xfrm>
                <a:off x="1277" y="1666"/>
                <a:ext cx="16" cy="16"/>
              </a:xfrm>
              <a:prstGeom prst="ellipse">
                <a:avLst/>
              </a:prstGeom>
              <a:solidFill>
                <a:srgbClr val="00FF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152" name="Oval 34"/>
              <p:cNvSpPr>
                <a:spLocks noChangeArrowheads="1"/>
              </p:cNvSpPr>
              <p:nvPr/>
            </p:nvSpPr>
            <p:spPr bwMode="auto">
              <a:xfrm>
                <a:off x="1280" y="1666"/>
                <a:ext cx="16" cy="16"/>
              </a:xfrm>
              <a:prstGeom prst="ellipse">
                <a:avLst/>
              </a:prstGeom>
              <a:solidFill>
                <a:srgbClr val="00FF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153" name="Oval 35"/>
              <p:cNvSpPr>
                <a:spLocks noChangeArrowheads="1"/>
              </p:cNvSpPr>
              <p:nvPr/>
            </p:nvSpPr>
            <p:spPr bwMode="auto">
              <a:xfrm>
                <a:off x="1283" y="1666"/>
                <a:ext cx="16" cy="16"/>
              </a:xfrm>
              <a:prstGeom prst="ellipse">
                <a:avLst/>
              </a:prstGeom>
              <a:solidFill>
                <a:srgbClr val="00FF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154" name="Oval 36"/>
              <p:cNvSpPr>
                <a:spLocks noChangeArrowheads="1"/>
              </p:cNvSpPr>
              <p:nvPr/>
            </p:nvSpPr>
            <p:spPr bwMode="auto">
              <a:xfrm>
                <a:off x="1286" y="1666"/>
                <a:ext cx="16" cy="16"/>
              </a:xfrm>
              <a:prstGeom prst="ellipse">
                <a:avLst/>
              </a:prstGeom>
              <a:solidFill>
                <a:srgbClr val="00FF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155" name="Oval 37"/>
              <p:cNvSpPr>
                <a:spLocks noChangeArrowheads="1"/>
              </p:cNvSpPr>
              <p:nvPr/>
            </p:nvSpPr>
            <p:spPr bwMode="auto">
              <a:xfrm>
                <a:off x="1290" y="1666"/>
                <a:ext cx="15" cy="16"/>
              </a:xfrm>
              <a:prstGeom prst="ellipse">
                <a:avLst/>
              </a:prstGeom>
              <a:solidFill>
                <a:srgbClr val="00FF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156" name="Oval 38"/>
              <p:cNvSpPr>
                <a:spLocks noChangeArrowheads="1"/>
              </p:cNvSpPr>
              <p:nvPr/>
            </p:nvSpPr>
            <p:spPr bwMode="auto">
              <a:xfrm>
                <a:off x="1293" y="1666"/>
                <a:ext cx="15" cy="16"/>
              </a:xfrm>
              <a:prstGeom prst="ellipse">
                <a:avLst/>
              </a:prstGeom>
              <a:solidFill>
                <a:srgbClr val="00FF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157" name="Oval 39"/>
              <p:cNvSpPr>
                <a:spLocks noChangeArrowheads="1"/>
              </p:cNvSpPr>
              <p:nvPr/>
            </p:nvSpPr>
            <p:spPr bwMode="auto">
              <a:xfrm>
                <a:off x="1296" y="1666"/>
                <a:ext cx="15" cy="16"/>
              </a:xfrm>
              <a:prstGeom prst="ellipse">
                <a:avLst/>
              </a:prstGeom>
              <a:solidFill>
                <a:srgbClr val="00FF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158" name="Oval 40"/>
              <p:cNvSpPr>
                <a:spLocks noChangeArrowheads="1"/>
              </p:cNvSpPr>
              <p:nvPr/>
            </p:nvSpPr>
            <p:spPr bwMode="auto">
              <a:xfrm>
                <a:off x="1299" y="1666"/>
                <a:ext cx="15" cy="16"/>
              </a:xfrm>
              <a:prstGeom prst="ellipse">
                <a:avLst/>
              </a:prstGeom>
              <a:solidFill>
                <a:srgbClr val="00FF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159" name="Oval 41"/>
              <p:cNvSpPr>
                <a:spLocks noChangeArrowheads="1"/>
              </p:cNvSpPr>
              <p:nvPr/>
            </p:nvSpPr>
            <p:spPr bwMode="auto">
              <a:xfrm>
                <a:off x="1302" y="1666"/>
                <a:ext cx="15" cy="16"/>
              </a:xfrm>
              <a:prstGeom prst="ellipse">
                <a:avLst/>
              </a:prstGeom>
              <a:solidFill>
                <a:srgbClr val="00FF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160" name="Oval 42"/>
              <p:cNvSpPr>
                <a:spLocks noChangeArrowheads="1"/>
              </p:cNvSpPr>
              <p:nvPr/>
            </p:nvSpPr>
            <p:spPr bwMode="auto">
              <a:xfrm>
                <a:off x="1305" y="1666"/>
                <a:ext cx="15" cy="16"/>
              </a:xfrm>
              <a:prstGeom prst="ellipse">
                <a:avLst/>
              </a:prstGeom>
              <a:solidFill>
                <a:srgbClr val="00FF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161" name="Oval 43"/>
              <p:cNvSpPr>
                <a:spLocks noChangeArrowheads="1"/>
              </p:cNvSpPr>
              <p:nvPr/>
            </p:nvSpPr>
            <p:spPr bwMode="auto">
              <a:xfrm>
                <a:off x="1308" y="1666"/>
                <a:ext cx="16" cy="16"/>
              </a:xfrm>
              <a:prstGeom prst="ellipse">
                <a:avLst/>
              </a:prstGeom>
              <a:solidFill>
                <a:srgbClr val="00FF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162" name="Oval 44"/>
              <p:cNvSpPr>
                <a:spLocks noChangeArrowheads="1"/>
              </p:cNvSpPr>
              <p:nvPr/>
            </p:nvSpPr>
            <p:spPr bwMode="auto">
              <a:xfrm>
                <a:off x="1311" y="1666"/>
                <a:ext cx="16" cy="16"/>
              </a:xfrm>
              <a:prstGeom prst="ellipse">
                <a:avLst/>
              </a:prstGeom>
              <a:solidFill>
                <a:srgbClr val="00FF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163" name="Oval 45"/>
              <p:cNvSpPr>
                <a:spLocks noChangeArrowheads="1"/>
              </p:cNvSpPr>
              <p:nvPr/>
            </p:nvSpPr>
            <p:spPr bwMode="auto">
              <a:xfrm>
                <a:off x="1314" y="1666"/>
                <a:ext cx="16" cy="16"/>
              </a:xfrm>
              <a:prstGeom prst="ellipse">
                <a:avLst/>
              </a:prstGeom>
              <a:solidFill>
                <a:srgbClr val="00FF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164" name="Oval 46"/>
              <p:cNvSpPr>
                <a:spLocks noChangeArrowheads="1"/>
              </p:cNvSpPr>
              <p:nvPr/>
            </p:nvSpPr>
            <p:spPr bwMode="auto">
              <a:xfrm>
                <a:off x="1317" y="1666"/>
                <a:ext cx="16" cy="16"/>
              </a:xfrm>
              <a:prstGeom prst="ellipse">
                <a:avLst/>
              </a:prstGeom>
              <a:solidFill>
                <a:srgbClr val="00FF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165" name="Oval 47"/>
              <p:cNvSpPr>
                <a:spLocks noChangeArrowheads="1"/>
              </p:cNvSpPr>
              <p:nvPr/>
            </p:nvSpPr>
            <p:spPr bwMode="auto">
              <a:xfrm>
                <a:off x="1320" y="1666"/>
                <a:ext cx="16" cy="16"/>
              </a:xfrm>
              <a:prstGeom prst="ellipse">
                <a:avLst/>
              </a:prstGeom>
              <a:solidFill>
                <a:srgbClr val="00FF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166" name="Oval 48"/>
              <p:cNvSpPr>
                <a:spLocks noChangeArrowheads="1"/>
              </p:cNvSpPr>
              <p:nvPr/>
            </p:nvSpPr>
            <p:spPr bwMode="auto">
              <a:xfrm>
                <a:off x="1324" y="1666"/>
                <a:ext cx="15" cy="16"/>
              </a:xfrm>
              <a:prstGeom prst="ellipse">
                <a:avLst/>
              </a:prstGeom>
              <a:solidFill>
                <a:srgbClr val="00FF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167" name="Oval 49"/>
              <p:cNvSpPr>
                <a:spLocks noChangeArrowheads="1"/>
              </p:cNvSpPr>
              <p:nvPr/>
            </p:nvSpPr>
            <p:spPr bwMode="auto">
              <a:xfrm>
                <a:off x="1327" y="1666"/>
                <a:ext cx="15" cy="16"/>
              </a:xfrm>
              <a:prstGeom prst="ellipse">
                <a:avLst/>
              </a:prstGeom>
              <a:solidFill>
                <a:srgbClr val="00FF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168" name="Oval 50"/>
              <p:cNvSpPr>
                <a:spLocks noChangeArrowheads="1"/>
              </p:cNvSpPr>
              <p:nvPr/>
            </p:nvSpPr>
            <p:spPr bwMode="auto">
              <a:xfrm>
                <a:off x="1330" y="1666"/>
                <a:ext cx="15" cy="16"/>
              </a:xfrm>
              <a:prstGeom prst="ellipse">
                <a:avLst/>
              </a:prstGeom>
              <a:solidFill>
                <a:srgbClr val="00FF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169" name="Oval 51"/>
              <p:cNvSpPr>
                <a:spLocks noChangeArrowheads="1"/>
              </p:cNvSpPr>
              <p:nvPr/>
            </p:nvSpPr>
            <p:spPr bwMode="auto">
              <a:xfrm>
                <a:off x="1333" y="1666"/>
                <a:ext cx="15" cy="16"/>
              </a:xfrm>
              <a:prstGeom prst="ellipse">
                <a:avLst/>
              </a:prstGeom>
              <a:solidFill>
                <a:srgbClr val="00FF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170" name="Oval 52"/>
              <p:cNvSpPr>
                <a:spLocks noChangeArrowheads="1"/>
              </p:cNvSpPr>
              <p:nvPr/>
            </p:nvSpPr>
            <p:spPr bwMode="auto">
              <a:xfrm>
                <a:off x="1336" y="1666"/>
                <a:ext cx="15" cy="16"/>
              </a:xfrm>
              <a:prstGeom prst="ellipse">
                <a:avLst/>
              </a:prstGeom>
              <a:solidFill>
                <a:srgbClr val="00FF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171" name="Oval 53"/>
              <p:cNvSpPr>
                <a:spLocks noChangeArrowheads="1"/>
              </p:cNvSpPr>
              <p:nvPr/>
            </p:nvSpPr>
            <p:spPr bwMode="auto">
              <a:xfrm>
                <a:off x="1339" y="1666"/>
                <a:ext cx="15" cy="16"/>
              </a:xfrm>
              <a:prstGeom prst="ellipse">
                <a:avLst/>
              </a:prstGeom>
              <a:solidFill>
                <a:srgbClr val="00FF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172" name="Oval 54"/>
              <p:cNvSpPr>
                <a:spLocks noChangeArrowheads="1"/>
              </p:cNvSpPr>
              <p:nvPr/>
            </p:nvSpPr>
            <p:spPr bwMode="auto">
              <a:xfrm>
                <a:off x="1342" y="1666"/>
                <a:ext cx="16" cy="16"/>
              </a:xfrm>
              <a:prstGeom prst="ellipse">
                <a:avLst/>
              </a:prstGeom>
              <a:solidFill>
                <a:srgbClr val="00FF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173" name="Oval 55"/>
              <p:cNvSpPr>
                <a:spLocks noChangeArrowheads="1"/>
              </p:cNvSpPr>
              <p:nvPr/>
            </p:nvSpPr>
            <p:spPr bwMode="auto">
              <a:xfrm>
                <a:off x="1345" y="1666"/>
                <a:ext cx="16" cy="16"/>
              </a:xfrm>
              <a:prstGeom prst="ellipse">
                <a:avLst/>
              </a:prstGeom>
              <a:solidFill>
                <a:srgbClr val="00FF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174" name="Oval 56"/>
              <p:cNvSpPr>
                <a:spLocks noChangeArrowheads="1"/>
              </p:cNvSpPr>
              <p:nvPr/>
            </p:nvSpPr>
            <p:spPr bwMode="auto">
              <a:xfrm>
                <a:off x="1348" y="1666"/>
                <a:ext cx="16" cy="16"/>
              </a:xfrm>
              <a:prstGeom prst="ellipse">
                <a:avLst/>
              </a:prstGeom>
              <a:solidFill>
                <a:srgbClr val="00FF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175" name="Oval 57"/>
              <p:cNvSpPr>
                <a:spLocks noChangeArrowheads="1"/>
              </p:cNvSpPr>
              <p:nvPr/>
            </p:nvSpPr>
            <p:spPr bwMode="auto">
              <a:xfrm>
                <a:off x="1351" y="1666"/>
                <a:ext cx="16" cy="16"/>
              </a:xfrm>
              <a:prstGeom prst="ellipse">
                <a:avLst/>
              </a:prstGeom>
              <a:solidFill>
                <a:srgbClr val="00FF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176" name="Oval 58"/>
              <p:cNvSpPr>
                <a:spLocks noChangeArrowheads="1"/>
              </p:cNvSpPr>
              <p:nvPr/>
            </p:nvSpPr>
            <p:spPr bwMode="auto">
              <a:xfrm>
                <a:off x="1354" y="1666"/>
                <a:ext cx="16" cy="16"/>
              </a:xfrm>
              <a:prstGeom prst="ellipse">
                <a:avLst/>
              </a:prstGeom>
              <a:solidFill>
                <a:srgbClr val="00FF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177" name="Oval 59"/>
              <p:cNvSpPr>
                <a:spLocks noChangeArrowheads="1"/>
              </p:cNvSpPr>
              <p:nvPr/>
            </p:nvSpPr>
            <p:spPr bwMode="auto">
              <a:xfrm>
                <a:off x="1358" y="1666"/>
                <a:ext cx="15" cy="16"/>
              </a:xfrm>
              <a:prstGeom prst="ellipse">
                <a:avLst/>
              </a:prstGeom>
              <a:solidFill>
                <a:srgbClr val="00FF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178" name="Oval 60"/>
              <p:cNvSpPr>
                <a:spLocks noChangeArrowheads="1"/>
              </p:cNvSpPr>
              <p:nvPr/>
            </p:nvSpPr>
            <p:spPr bwMode="auto">
              <a:xfrm>
                <a:off x="1361" y="1666"/>
                <a:ext cx="15" cy="16"/>
              </a:xfrm>
              <a:prstGeom prst="ellipse">
                <a:avLst/>
              </a:prstGeom>
              <a:solidFill>
                <a:srgbClr val="00FF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179" name="Oval 61"/>
              <p:cNvSpPr>
                <a:spLocks noChangeArrowheads="1"/>
              </p:cNvSpPr>
              <p:nvPr/>
            </p:nvSpPr>
            <p:spPr bwMode="auto">
              <a:xfrm>
                <a:off x="1364" y="1666"/>
                <a:ext cx="15" cy="16"/>
              </a:xfrm>
              <a:prstGeom prst="ellipse">
                <a:avLst/>
              </a:prstGeom>
              <a:solidFill>
                <a:srgbClr val="00FF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180" name="Oval 62"/>
              <p:cNvSpPr>
                <a:spLocks noChangeArrowheads="1"/>
              </p:cNvSpPr>
              <p:nvPr/>
            </p:nvSpPr>
            <p:spPr bwMode="auto">
              <a:xfrm>
                <a:off x="1367" y="1666"/>
                <a:ext cx="15" cy="16"/>
              </a:xfrm>
              <a:prstGeom prst="ellipse">
                <a:avLst/>
              </a:prstGeom>
              <a:solidFill>
                <a:srgbClr val="00FF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181" name="Oval 63"/>
              <p:cNvSpPr>
                <a:spLocks noChangeArrowheads="1"/>
              </p:cNvSpPr>
              <p:nvPr/>
            </p:nvSpPr>
            <p:spPr bwMode="auto">
              <a:xfrm>
                <a:off x="1370" y="1666"/>
                <a:ext cx="15" cy="16"/>
              </a:xfrm>
              <a:prstGeom prst="ellipse">
                <a:avLst/>
              </a:prstGeom>
              <a:solidFill>
                <a:srgbClr val="00FF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182" name="Oval 64"/>
              <p:cNvSpPr>
                <a:spLocks noChangeArrowheads="1"/>
              </p:cNvSpPr>
              <p:nvPr/>
            </p:nvSpPr>
            <p:spPr bwMode="auto">
              <a:xfrm>
                <a:off x="1373" y="1666"/>
                <a:ext cx="15" cy="16"/>
              </a:xfrm>
              <a:prstGeom prst="ellipse">
                <a:avLst/>
              </a:prstGeom>
              <a:solidFill>
                <a:srgbClr val="00FF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183" name="Oval 65"/>
              <p:cNvSpPr>
                <a:spLocks noChangeArrowheads="1"/>
              </p:cNvSpPr>
              <p:nvPr/>
            </p:nvSpPr>
            <p:spPr bwMode="auto">
              <a:xfrm>
                <a:off x="1376" y="1666"/>
                <a:ext cx="16" cy="16"/>
              </a:xfrm>
              <a:prstGeom prst="ellipse">
                <a:avLst/>
              </a:prstGeom>
              <a:solidFill>
                <a:srgbClr val="00FF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184" name="Oval 66"/>
              <p:cNvSpPr>
                <a:spLocks noChangeArrowheads="1"/>
              </p:cNvSpPr>
              <p:nvPr/>
            </p:nvSpPr>
            <p:spPr bwMode="auto">
              <a:xfrm>
                <a:off x="1379" y="1666"/>
                <a:ext cx="16" cy="16"/>
              </a:xfrm>
              <a:prstGeom prst="ellipse">
                <a:avLst/>
              </a:prstGeom>
              <a:solidFill>
                <a:srgbClr val="00FF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185" name="Oval 67"/>
              <p:cNvSpPr>
                <a:spLocks noChangeArrowheads="1"/>
              </p:cNvSpPr>
              <p:nvPr/>
            </p:nvSpPr>
            <p:spPr bwMode="auto">
              <a:xfrm>
                <a:off x="1382" y="1666"/>
                <a:ext cx="16" cy="16"/>
              </a:xfrm>
              <a:prstGeom prst="ellipse">
                <a:avLst/>
              </a:prstGeom>
              <a:solidFill>
                <a:srgbClr val="00FF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186" name="Oval 68"/>
              <p:cNvSpPr>
                <a:spLocks noChangeArrowheads="1"/>
              </p:cNvSpPr>
              <p:nvPr/>
            </p:nvSpPr>
            <p:spPr bwMode="auto">
              <a:xfrm>
                <a:off x="1385" y="1666"/>
                <a:ext cx="16" cy="16"/>
              </a:xfrm>
              <a:prstGeom prst="ellipse">
                <a:avLst/>
              </a:prstGeom>
              <a:solidFill>
                <a:srgbClr val="00FF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187" name="Oval 69"/>
              <p:cNvSpPr>
                <a:spLocks noChangeArrowheads="1"/>
              </p:cNvSpPr>
              <p:nvPr/>
            </p:nvSpPr>
            <p:spPr bwMode="auto">
              <a:xfrm>
                <a:off x="1388" y="1666"/>
                <a:ext cx="16" cy="16"/>
              </a:xfrm>
              <a:prstGeom prst="ellipse">
                <a:avLst/>
              </a:prstGeom>
              <a:solidFill>
                <a:srgbClr val="00FF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188" name="Oval 70"/>
              <p:cNvSpPr>
                <a:spLocks noChangeArrowheads="1"/>
              </p:cNvSpPr>
              <p:nvPr/>
            </p:nvSpPr>
            <p:spPr bwMode="auto">
              <a:xfrm>
                <a:off x="1392" y="1666"/>
                <a:ext cx="15" cy="16"/>
              </a:xfrm>
              <a:prstGeom prst="ellipse">
                <a:avLst/>
              </a:prstGeom>
              <a:solidFill>
                <a:srgbClr val="00FF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189" name="Oval 71"/>
              <p:cNvSpPr>
                <a:spLocks noChangeArrowheads="1"/>
              </p:cNvSpPr>
              <p:nvPr/>
            </p:nvSpPr>
            <p:spPr bwMode="auto">
              <a:xfrm>
                <a:off x="1395" y="1666"/>
                <a:ext cx="15" cy="16"/>
              </a:xfrm>
              <a:prstGeom prst="ellipse">
                <a:avLst/>
              </a:prstGeom>
              <a:solidFill>
                <a:srgbClr val="00FF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190" name="Oval 72"/>
              <p:cNvSpPr>
                <a:spLocks noChangeArrowheads="1"/>
              </p:cNvSpPr>
              <p:nvPr/>
            </p:nvSpPr>
            <p:spPr bwMode="auto">
              <a:xfrm>
                <a:off x="1398" y="1666"/>
                <a:ext cx="15" cy="16"/>
              </a:xfrm>
              <a:prstGeom prst="ellipse">
                <a:avLst/>
              </a:prstGeom>
              <a:solidFill>
                <a:srgbClr val="00FF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191" name="Oval 73"/>
              <p:cNvSpPr>
                <a:spLocks noChangeArrowheads="1"/>
              </p:cNvSpPr>
              <p:nvPr/>
            </p:nvSpPr>
            <p:spPr bwMode="auto">
              <a:xfrm>
                <a:off x="1401" y="1666"/>
                <a:ext cx="15" cy="16"/>
              </a:xfrm>
              <a:prstGeom prst="ellipse">
                <a:avLst/>
              </a:prstGeom>
              <a:solidFill>
                <a:srgbClr val="00FF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192" name="Oval 74"/>
              <p:cNvSpPr>
                <a:spLocks noChangeArrowheads="1"/>
              </p:cNvSpPr>
              <p:nvPr/>
            </p:nvSpPr>
            <p:spPr bwMode="auto">
              <a:xfrm>
                <a:off x="1404" y="1666"/>
                <a:ext cx="15" cy="16"/>
              </a:xfrm>
              <a:prstGeom prst="ellipse">
                <a:avLst/>
              </a:prstGeom>
              <a:solidFill>
                <a:srgbClr val="00FF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193" name="Oval 75"/>
              <p:cNvSpPr>
                <a:spLocks noChangeArrowheads="1"/>
              </p:cNvSpPr>
              <p:nvPr/>
            </p:nvSpPr>
            <p:spPr bwMode="auto">
              <a:xfrm>
                <a:off x="1407" y="1666"/>
                <a:ext cx="15" cy="16"/>
              </a:xfrm>
              <a:prstGeom prst="ellipse">
                <a:avLst/>
              </a:prstGeom>
              <a:solidFill>
                <a:srgbClr val="00FF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194" name="Oval 76"/>
              <p:cNvSpPr>
                <a:spLocks noChangeArrowheads="1"/>
              </p:cNvSpPr>
              <p:nvPr/>
            </p:nvSpPr>
            <p:spPr bwMode="auto">
              <a:xfrm>
                <a:off x="1410" y="1666"/>
                <a:ext cx="16" cy="16"/>
              </a:xfrm>
              <a:prstGeom prst="ellipse">
                <a:avLst/>
              </a:prstGeom>
              <a:solidFill>
                <a:srgbClr val="00FF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195" name="Oval 77"/>
              <p:cNvSpPr>
                <a:spLocks noChangeArrowheads="1"/>
              </p:cNvSpPr>
              <p:nvPr/>
            </p:nvSpPr>
            <p:spPr bwMode="auto">
              <a:xfrm>
                <a:off x="1413" y="1666"/>
                <a:ext cx="16" cy="16"/>
              </a:xfrm>
              <a:prstGeom prst="ellipse">
                <a:avLst/>
              </a:prstGeom>
              <a:solidFill>
                <a:srgbClr val="00FF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196" name="Oval 78"/>
              <p:cNvSpPr>
                <a:spLocks noChangeArrowheads="1"/>
              </p:cNvSpPr>
              <p:nvPr/>
            </p:nvSpPr>
            <p:spPr bwMode="auto">
              <a:xfrm>
                <a:off x="1416" y="1666"/>
                <a:ext cx="16" cy="16"/>
              </a:xfrm>
              <a:prstGeom prst="ellipse">
                <a:avLst/>
              </a:prstGeom>
              <a:solidFill>
                <a:srgbClr val="00FF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197" name="Oval 79"/>
              <p:cNvSpPr>
                <a:spLocks noChangeArrowheads="1"/>
              </p:cNvSpPr>
              <p:nvPr/>
            </p:nvSpPr>
            <p:spPr bwMode="auto">
              <a:xfrm>
                <a:off x="1419" y="1666"/>
                <a:ext cx="16" cy="16"/>
              </a:xfrm>
              <a:prstGeom prst="ellipse">
                <a:avLst/>
              </a:prstGeom>
              <a:solidFill>
                <a:srgbClr val="00FF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198" name="Oval 80"/>
              <p:cNvSpPr>
                <a:spLocks noChangeArrowheads="1"/>
              </p:cNvSpPr>
              <p:nvPr/>
            </p:nvSpPr>
            <p:spPr bwMode="auto">
              <a:xfrm>
                <a:off x="1422" y="1666"/>
                <a:ext cx="16" cy="16"/>
              </a:xfrm>
              <a:prstGeom prst="ellipse">
                <a:avLst/>
              </a:prstGeom>
              <a:solidFill>
                <a:srgbClr val="00FF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199" name="Oval 81"/>
              <p:cNvSpPr>
                <a:spLocks noChangeArrowheads="1"/>
              </p:cNvSpPr>
              <p:nvPr/>
            </p:nvSpPr>
            <p:spPr bwMode="auto">
              <a:xfrm>
                <a:off x="1426" y="1666"/>
                <a:ext cx="15" cy="16"/>
              </a:xfrm>
              <a:prstGeom prst="ellipse">
                <a:avLst/>
              </a:prstGeom>
              <a:solidFill>
                <a:srgbClr val="00FF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200" name="Oval 82"/>
              <p:cNvSpPr>
                <a:spLocks noChangeArrowheads="1"/>
              </p:cNvSpPr>
              <p:nvPr/>
            </p:nvSpPr>
            <p:spPr bwMode="auto">
              <a:xfrm>
                <a:off x="1429" y="1666"/>
                <a:ext cx="15" cy="16"/>
              </a:xfrm>
              <a:prstGeom prst="ellipse">
                <a:avLst/>
              </a:prstGeom>
              <a:solidFill>
                <a:srgbClr val="00FF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201" name="Oval 83"/>
              <p:cNvSpPr>
                <a:spLocks noChangeArrowheads="1"/>
              </p:cNvSpPr>
              <p:nvPr/>
            </p:nvSpPr>
            <p:spPr bwMode="auto">
              <a:xfrm>
                <a:off x="1432" y="1666"/>
                <a:ext cx="15" cy="16"/>
              </a:xfrm>
              <a:prstGeom prst="ellipse">
                <a:avLst/>
              </a:prstGeom>
              <a:solidFill>
                <a:srgbClr val="00FF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202" name="Oval 84"/>
              <p:cNvSpPr>
                <a:spLocks noChangeArrowheads="1"/>
              </p:cNvSpPr>
              <p:nvPr/>
            </p:nvSpPr>
            <p:spPr bwMode="auto">
              <a:xfrm>
                <a:off x="1435" y="1666"/>
                <a:ext cx="15" cy="16"/>
              </a:xfrm>
              <a:prstGeom prst="ellipse">
                <a:avLst/>
              </a:prstGeom>
              <a:solidFill>
                <a:srgbClr val="00FF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203" name="Oval 85"/>
              <p:cNvSpPr>
                <a:spLocks noChangeArrowheads="1"/>
              </p:cNvSpPr>
              <p:nvPr/>
            </p:nvSpPr>
            <p:spPr bwMode="auto">
              <a:xfrm>
                <a:off x="1438" y="1666"/>
                <a:ext cx="15" cy="16"/>
              </a:xfrm>
              <a:prstGeom prst="ellipse">
                <a:avLst/>
              </a:prstGeom>
              <a:solidFill>
                <a:srgbClr val="00FF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204" name="Oval 86"/>
              <p:cNvSpPr>
                <a:spLocks noChangeArrowheads="1"/>
              </p:cNvSpPr>
              <p:nvPr/>
            </p:nvSpPr>
            <p:spPr bwMode="auto">
              <a:xfrm>
                <a:off x="1441" y="1666"/>
                <a:ext cx="15" cy="16"/>
              </a:xfrm>
              <a:prstGeom prst="ellipse">
                <a:avLst/>
              </a:prstGeom>
              <a:solidFill>
                <a:srgbClr val="00FF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205" name="Oval 87"/>
              <p:cNvSpPr>
                <a:spLocks noChangeArrowheads="1"/>
              </p:cNvSpPr>
              <p:nvPr/>
            </p:nvSpPr>
            <p:spPr bwMode="auto">
              <a:xfrm>
                <a:off x="1444" y="1666"/>
                <a:ext cx="16" cy="16"/>
              </a:xfrm>
              <a:prstGeom prst="ellipse">
                <a:avLst/>
              </a:prstGeom>
              <a:solidFill>
                <a:srgbClr val="00FF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206" name="Oval 88"/>
              <p:cNvSpPr>
                <a:spLocks noChangeArrowheads="1"/>
              </p:cNvSpPr>
              <p:nvPr/>
            </p:nvSpPr>
            <p:spPr bwMode="auto">
              <a:xfrm>
                <a:off x="1447" y="1666"/>
                <a:ext cx="16" cy="16"/>
              </a:xfrm>
              <a:prstGeom prst="ellipse">
                <a:avLst/>
              </a:prstGeom>
              <a:solidFill>
                <a:srgbClr val="00FF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207" name="Oval 89"/>
              <p:cNvSpPr>
                <a:spLocks noChangeArrowheads="1"/>
              </p:cNvSpPr>
              <p:nvPr/>
            </p:nvSpPr>
            <p:spPr bwMode="auto">
              <a:xfrm>
                <a:off x="1450" y="1666"/>
                <a:ext cx="16" cy="16"/>
              </a:xfrm>
              <a:prstGeom prst="ellipse">
                <a:avLst/>
              </a:prstGeom>
              <a:solidFill>
                <a:srgbClr val="00FF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208" name="Oval 90"/>
              <p:cNvSpPr>
                <a:spLocks noChangeArrowheads="1"/>
              </p:cNvSpPr>
              <p:nvPr/>
            </p:nvSpPr>
            <p:spPr bwMode="auto">
              <a:xfrm>
                <a:off x="1450" y="1722"/>
                <a:ext cx="16" cy="16"/>
              </a:xfrm>
              <a:prstGeom prst="ellipse">
                <a:avLst/>
              </a:prstGeom>
              <a:solidFill>
                <a:srgbClr val="00FF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209" name="Oval 91"/>
              <p:cNvSpPr>
                <a:spLocks noChangeArrowheads="1"/>
              </p:cNvSpPr>
              <p:nvPr/>
            </p:nvSpPr>
            <p:spPr bwMode="auto">
              <a:xfrm>
                <a:off x="1453" y="1741"/>
                <a:ext cx="16" cy="15"/>
              </a:xfrm>
              <a:prstGeom prst="ellipse">
                <a:avLst/>
              </a:prstGeom>
              <a:solidFill>
                <a:srgbClr val="00FF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210" name="Oval 92"/>
              <p:cNvSpPr>
                <a:spLocks noChangeArrowheads="1"/>
              </p:cNvSpPr>
              <p:nvPr/>
            </p:nvSpPr>
            <p:spPr bwMode="auto">
              <a:xfrm>
                <a:off x="1456" y="1657"/>
                <a:ext cx="16" cy="16"/>
              </a:xfrm>
              <a:prstGeom prst="ellipse">
                <a:avLst/>
              </a:prstGeom>
              <a:solidFill>
                <a:srgbClr val="00FF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211" name="Oval 93"/>
              <p:cNvSpPr>
                <a:spLocks noChangeArrowheads="1"/>
              </p:cNvSpPr>
              <p:nvPr/>
            </p:nvSpPr>
            <p:spPr bwMode="auto">
              <a:xfrm>
                <a:off x="1460" y="1778"/>
                <a:ext cx="15" cy="15"/>
              </a:xfrm>
              <a:prstGeom prst="ellipse">
                <a:avLst/>
              </a:prstGeom>
              <a:solidFill>
                <a:srgbClr val="00FF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212" name="Oval 94"/>
              <p:cNvSpPr>
                <a:spLocks noChangeArrowheads="1"/>
              </p:cNvSpPr>
              <p:nvPr/>
            </p:nvSpPr>
            <p:spPr bwMode="auto">
              <a:xfrm>
                <a:off x="1472" y="1806"/>
                <a:ext cx="15" cy="15"/>
              </a:xfrm>
              <a:prstGeom prst="ellipse">
                <a:avLst/>
              </a:prstGeom>
              <a:solidFill>
                <a:srgbClr val="00FF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213" name="Oval 95"/>
              <p:cNvSpPr>
                <a:spLocks noChangeArrowheads="1"/>
              </p:cNvSpPr>
              <p:nvPr/>
            </p:nvSpPr>
            <p:spPr bwMode="auto">
              <a:xfrm>
                <a:off x="1478" y="1843"/>
                <a:ext cx="16" cy="15"/>
              </a:xfrm>
              <a:prstGeom prst="ellipse">
                <a:avLst/>
              </a:prstGeom>
              <a:solidFill>
                <a:srgbClr val="00FF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214" name="Oval 96"/>
              <p:cNvSpPr>
                <a:spLocks noChangeArrowheads="1"/>
              </p:cNvSpPr>
              <p:nvPr/>
            </p:nvSpPr>
            <p:spPr bwMode="auto">
              <a:xfrm>
                <a:off x="1481" y="1833"/>
                <a:ext cx="16" cy="16"/>
              </a:xfrm>
              <a:prstGeom prst="ellipse">
                <a:avLst/>
              </a:prstGeom>
              <a:solidFill>
                <a:srgbClr val="00FF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215" name="Oval 97"/>
              <p:cNvSpPr>
                <a:spLocks noChangeArrowheads="1"/>
              </p:cNvSpPr>
              <p:nvPr/>
            </p:nvSpPr>
            <p:spPr bwMode="auto">
              <a:xfrm>
                <a:off x="1484" y="1759"/>
                <a:ext cx="16" cy="16"/>
              </a:xfrm>
              <a:prstGeom prst="ellipse">
                <a:avLst/>
              </a:prstGeom>
              <a:solidFill>
                <a:srgbClr val="00FF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216" name="Oval 98"/>
              <p:cNvSpPr>
                <a:spLocks noChangeArrowheads="1"/>
              </p:cNvSpPr>
              <p:nvPr/>
            </p:nvSpPr>
            <p:spPr bwMode="auto">
              <a:xfrm>
                <a:off x="1487" y="1843"/>
                <a:ext cx="16" cy="15"/>
              </a:xfrm>
              <a:prstGeom prst="ellipse">
                <a:avLst/>
              </a:prstGeom>
              <a:solidFill>
                <a:srgbClr val="00FF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217" name="Oval 99"/>
              <p:cNvSpPr>
                <a:spLocks noChangeArrowheads="1"/>
              </p:cNvSpPr>
              <p:nvPr/>
            </p:nvSpPr>
            <p:spPr bwMode="auto">
              <a:xfrm>
                <a:off x="1487" y="1880"/>
                <a:ext cx="16" cy="15"/>
              </a:xfrm>
              <a:prstGeom prst="ellipse">
                <a:avLst/>
              </a:prstGeom>
              <a:solidFill>
                <a:srgbClr val="00FF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218" name="Oval 100"/>
              <p:cNvSpPr>
                <a:spLocks noChangeArrowheads="1"/>
              </p:cNvSpPr>
              <p:nvPr/>
            </p:nvSpPr>
            <p:spPr bwMode="auto">
              <a:xfrm>
                <a:off x="1490" y="1871"/>
                <a:ext cx="16" cy="15"/>
              </a:xfrm>
              <a:prstGeom prst="ellipse">
                <a:avLst/>
              </a:prstGeom>
              <a:solidFill>
                <a:srgbClr val="00FF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219" name="Oval 101"/>
              <p:cNvSpPr>
                <a:spLocks noChangeArrowheads="1"/>
              </p:cNvSpPr>
              <p:nvPr/>
            </p:nvSpPr>
            <p:spPr bwMode="auto">
              <a:xfrm>
                <a:off x="1500" y="1871"/>
                <a:ext cx="15" cy="15"/>
              </a:xfrm>
              <a:prstGeom prst="ellipse">
                <a:avLst/>
              </a:prstGeom>
              <a:solidFill>
                <a:srgbClr val="00FF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220" name="Oval 102"/>
              <p:cNvSpPr>
                <a:spLocks noChangeArrowheads="1"/>
              </p:cNvSpPr>
              <p:nvPr/>
            </p:nvSpPr>
            <p:spPr bwMode="auto">
              <a:xfrm>
                <a:off x="1509" y="1871"/>
                <a:ext cx="16" cy="15"/>
              </a:xfrm>
              <a:prstGeom prst="ellipse">
                <a:avLst/>
              </a:prstGeom>
              <a:solidFill>
                <a:srgbClr val="00FF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221" name="Oval 103"/>
              <p:cNvSpPr>
                <a:spLocks noChangeArrowheads="1"/>
              </p:cNvSpPr>
              <p:nvPr/>
            </p:nvSpPr>
            <p:spPr bwMode="auto">
              <a:xfrm>
                <a:off x="1515" y="1889"/>
                <a:ext cx="16" cy="16"/>
              </a:xfrm>
              <a:prstGeom prst="ellipse">
                <a:avLst/>
              </a:prstGeom>
              <a:solidFill>
                <a:srgbClr val="00FF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222" name="Oval 104"/>
              <p:cNvSpPr>
                <a:spLocks noChangeArrowheads="1"/>
              </p:cNvSpPr>
              <p:nvPr/>
            </p:nvSpPr>
            <p:spPr bwMode="auto">
              <a:xfrm>
                <a:off x="1521" y="1898"/>
                <a:ext cx="16" cy="16"/>
              </a:xfrm>
              <a:prstGeom prst="ellipse">
                <a:avLst/>
              </a:prstGeom>
              <a:solidFill>
                <a:srgbClr val="00FF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223" name="Oval 105"/>
              <p:cNvSpPr>
                <a:spLocks noChangeArrowheads="1"/>
              </p:cNvSpPr>
              <p:nvPr/>
            </p:nvSpPr>
            <p:spPr bwMode="auto">
              <a:xfrm>
                <a:off x="1525" y="1871"/>
                <a:ext cx="15" cy="15"/>
              </a:xfrm>
              <a:prstGeom prst="ellipse">
                <a:avLst/>
              </a:prstGeom>
              <a:solidFill>
                <a:srgbClr val="00FF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224" name="Oval 106"/>
              <p:cNvSpPr>
                <a:spLocks noChangeArrowheads="1"/>
              </p:cNvSpPr>
              <p:nvPr/>
            </p:nvSpPr>
            <p:spPr bwMode="auto">
              <a:xfrm>
                <a:off x="1528" y="1917"/>
                <a:ext cx="15" cy="15"/>
              </a:xfrm>
              <a:prstGeom prst="ellipse">
                <a:avLst/>
              </a:prstGeom>
              <a:solidFill>
                <a:srgbClr val="00FF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225" name="Oval 107"/>
              <p:cNvSpPr>
                <a:spLocks noChangeArrowheads="1"/>
              </p:cNvSpPr>
              <p:nvPr/>
            </p:nvSpPr>
            <p:spPr bwMode="auto">
              <a:xfrm>
                <a:off x="1531" y="1898"/>
                <a:ext cx="15" cy="16"/>
              </a:xfrm>
              <a:prstGeom prst="ellipse">
                <a:avLst/>
              </a:prstGeom>
              <a:solidFill>
                <a:srgbClr val="00FF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226" name="Oval 108"/>
              <p:cNvSpPr>
                <a:spLocks noChangeArrowheads="1"/>
              </p:cNvSpPr>
              <p:nvPr/>
            </p:nvSpPr>
            <p:spPr bwMode="auto">
              <a:xfrm>
                <a:off x="1540" y="1861"/>
                <a:ext cx="15" cy="16"/>
              </a:xfrm>
              <a:prstGeom prst="ellipse">
                <a:avLst/>
              </a:prstGeom>
              <a:solidFill>
                <a:srgbClr val="00FF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227" name="Oval 109"/>
              <p:cNvSpPr>
                <a:spLocks noChangeArrowheads="1"/>
              </p:cNvSpPr>
              <p:nvPr/>
            </p:nvSpPr>
            <p:spPr bwMode="auto">
              <a:xfrm>
                <a:off x="1565" y="1871"/>
                <a:ext cx="15" cy="15"/>
              </a:xfrm>
              <a:prstGeom prst="ellipse">
                <a:avLst/>
              </a:prstGeom>
              <a:solidFill>
                <a:srgbClr val="00FF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228" name="Oval 110"/>
              <p:cNvSpPr>
                <a:spLocks noChangeArrowheads="1"/>
              </p:cNvSpPr>
              <p:nvPr/>
            </p:nvSpPr>
            <p:spPr bwMode="auto">
              <a:xfrm>
                <a:off x="1568" y="1889"/>
                <a:ext cx="15" cy="16"/>
              </a:xfrm>
              <a:prstGeom prst="ellipse">
                <a:avLst/>
              </a:prstGeom>
              <a:solidFill>
                <a:srgbClr val="00FF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229" name="Oval 111"/>
              <p:cNvSpPr>
                <a:spLocks noChangeArrowheads="1"/>
              </p:cNvSpPr>
              <p:nvPr/>
            </p:nvSpPr>
            <p:spPr bwMode="auto">
              <a:xfrm>
                <a:off x="1593" y="1917"/>
                <a:ext cx="15" cy="15"/>
              </a:xfrm>
              <a:prstGeom prst="ellipse">
                <a:avLst/>
              </a:prstGeom>
              <a:solidFill>
                <a:srgbClr val="00FF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230" name="Oval 112"/>
              <p:cNvSpPr>
                <a:spLocks noChangeArrowheads="1"/>
              </p:cNvSpPr>
              <p:nvPr/>
            </p:nvSpPr>
            <p:spPr bwMode="auto">
              <a:xfrm>
                <a:off x="1596" y="1945"/>
                <a:ext cx="15" cy="15"/>
              </a:xfrm>
              <a:prstGeom prst="ellipse">
                <a:avLst/>
              </a:prstGeom>
              <a:solidFill>
                <a:srgbClr val="00FF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231" name="Oval 113"/>
              <p:cNvSpPr>
                <a:spLocks noChangeArrowheads="1"/>
              </p:cNvSpPr>
              <p:nvPr/>
            </p:nvSpPr>
            <p:spPr bwMode="auto">
              <a:xfrm>
                <a:off x="1605" y="1935"/>
                <a:ext cx="15" cy="16"/>
              </a:xfrm>
              <a:prstGeom prst="ellipse">
                <a:avLst/>
              </a:prstGeom>
              <a:solidFill>
                <a:srgbClr val="00FF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232" name="Oval 114"/>
              <p:cNvSpPr>
                <a:spLocks noChangeArrowheads="1"/>
              </p:cNvSpPr>
              <p:nvPr/>
            </p:nvSpPr>
            <p:spPr bwMode="auto">
              <a:xfrm>
                <a:off x="1611" y="1973"/>
                <a:ext cx="16" cy="15"/>
              </a:xfrm>
              <a:prstGeom prst="ellipse">
                <a:avLst/>
              </a:prstGeom>
              <a:solidFill>
                <a:srgbClr val="00FF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233" name="Oval 115"/>
              <p:cNvSpPr>
                <a:spLocks noChangeArrowheads="1"/>
              </p:cNvSpPr>
              <p:nvPr/>
            </p:nvSpPr>
            <p:spPr bwMode="auto">
              <a:xfrm>
                <a:off x="1614" y="1898"/>
                <a:ext cx="16" cy="16"/>
              </a:xfrm>
              <a:prstGeom prst="ellipse">
                <a:avLst/>
              </a:prstGeom>
              <a:solidFill>
                <a:srgbClr val="00FF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234" name="Oval 116"/>
              <p:cNvSpPr>
                <a:spLocks noChangeArrowheads="1"/>
              </p:cNvSpPr>
              <p:nvPr/>
            </p:nvSpPr>
            <p:spPr bwMode="auto">
              <a:xfrm>
                <a:off x="1617" y="1954"/>
                <a:ext cx="16" cy="15"/>
              </a:xfrm>
              <a:prstGeom prst="ellipse">
                <a:avLst/>
              </a:prstGeom>
              <a:solidFill>
                <a:srgbClr val="00FF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235" name="Oval 117"/>
              <p:cNvSpPr>
                <a:spLocks noChangeArrowheads="1"/>
              </p:cNvSpPr>
              <p:nvPr/>
            </p:nvSpPr>
            <p:spPr bwMode="auto">
              <a:xfrm>
                <a:off x="1620" y="1926"/>
                <a:ext cx="16" cy="16"/>
              </a:xfrm>
              <a:prstGeom prst="ellipse">
                <a:avLst/>
              </a:prstGeom>
              <a:solidFill>
                <a:srgbClr val="00FF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236" name="Oval 118"/>
              <p:cNvSpPr>
                <a:spLocks noChangeArrowheads="1"/>
              </p:cNvSpPr>
              <p:nvPr/>
            </p:nvSpPr>
            <p:spPr bwMode="auto">
              <a:xfrm>
                <a:off x="1627" y="1945"/>
                <a:ext cx="15" cy="15"/>
              </a:xfrm>
              <a:prstGeom prst="ellipse">
                <a:avLst/>
              </a:prstGeom>
              <a:solidFill>
                <a:srgbClr val="00FF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237" name="Oval 119"/>
              <p:cNvSpPr>
                <a:spLocks noChangeArrowheads="1"/>
              </p:cNvSpPr>
              <p:nvPr/>
            </p:nvSpPr>
            <p:spPr bwMode="auto">
              <a:xfrm>
                <a:off x="1636" y="1908"/>
                <a:ext cx="15" cy="15"/>
              </a:xfrm>
              <a:prstGeom prst="ellipse">
                <a:avLst/>
              </a:prstGeom>
              <a:solidFill>
                <a:srgbClr val="00FF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238" name="Oval 120"/>
              <p:cNvSpPr>
                <a:spLocks noChangeArrowheads="1"/>
              </p:cNvSpPr>
              <p:nvPr/>
            </p:nvSpPr>
            <p:spPr bwMode="auto">
              <a:xfrm>
                <a:off x="1639" y="1889"/>
                <a:ext cx="15" cy="16"/>
              </a:xfrm>
              <a:prstGeom prst="ellipse">
                <a:avLst/>
              </a:prstGeom>
              <a:solidFill>
                <a:srgbClr val="00FF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239" name="Oval 121"/>
              <p:cNvSpPr>
                <a:spLocks noChangeArrowheads="1"/>
              </p:cNvSpPr>
              <p:nvPr/>
            </p:nvSpPr>
            <p:spPr bwMode="auto">
              <a:xfrm>
                <a:off x="1642" y="1843"/>
                <a:ext cx="15" cy="15"/>
              </a:xfrm>
              <a:prstGeom prst="ellipse">
                <a:avLst/>
              </a:prstGeom>
              <a:solidFill>
                <a:srgbClr val="00FF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240" name="Oval 122"/>
              <p:cNvSpPr>
                <a:spLocks noChangeArrowheads="1"/>
              </p:cNvSpPr>
              <p:nvPr/>
            </p:nvSpPr>
            <p:spPr bwMode="auto">
              <a:xfrm>
                <a:off x="1645" y="1759"/>
                <a:ext cx="16" cy="16"/>
              </a:xfrm>
              <a:prstGeom prst="ellipse">
                <a:avLst/>
              </a:prstGeom>
              <a:solidFill>
                <a:srgbClr val="00FF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241" name="Oval 123"/>
              <p:cNvSpPr>
                <a:spLocks noChangeArrowheads="1"/>
              </p:cNvSpPr>
              <p:nvPr/>
            </p:nvSpPr>
            <p:spPr bwMode="auto">
              <a:xfrm>
                <a:off x="1651" y="1935"/>
                <a:ext cx="16" cy="16"/>
              </a:xfrm>
              <a:prstGeom prst="ellipse">
                <a:avLst/>
              </a:prstGeom>
              <a:solidFill>
                <a:srgbClr val="00FF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242" name="Oval 124"/>
              <p:cNvSpPr>
                <a:spLocks noChangeArrowheads="1"/>
              </p:cNvSpPr>
              <p:nvPr/>
            </p:nvSpPr>
            <p:spPr bwMode="auto">
              <a:xfrm>
                <a:off x="1654" y="1963"/>
                <a:ext cx="16" cy="16"/>
              </a:xfrm>
              <a:prstGeom prst="ellipse">
                <a:avLst/>
              </a:prstGeom>
              <a:solidFill>
                <a:srgbClr val="00FF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243" name="Oval 125"/>
              <p:cNvSpPr>
                <a:spLocks noChangeArrowheads="1"/>
              </p:cNvSpPr>
              <p:nvPr/>
            </p:nvSpPr>
            <p:spPr bwMode="auto">
              <a:xfrm>
                <a:off x="1667" y="1926"/>
                <a:ext cx="15" cy="16"/>
              </a:xfrm>
              <a:prstGeom prst="ellipse">
                <a:avLst/>
              </a:prstGeom>
              <a:solidFill>
                <a:srgbClr val="00FF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244" name="Oval 126"/>
              <p:cNvSpPr>
                <a:spLocks noChangeArrowheads="1"/>
              </p:cNvSpPr>
              <p:nvPr/>
            </p:nvSpPr>
            <p:spPr bwMode="auto">
              <a:xfrm>
                <a:off x="1691" y="1917"/>
                <a:ext cx="16" cy="15"/>
              </a:xfrm>
              <a:prstGeom prst="ellipse">
                <a:avLst/>
              </a:prstGeom>
              <a:solidFill>
                <a:srgbClr val="00FF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245" name="Oval 127"/>
              <p:cNvSpPr>
                <a:spLocks noChangeArrowheads="1"/>
              </p:cNvSpPr>
              <p:nvPr/>
            </p:nvSpPr>
            <p:spPr bwMode="auto">
              <a:xfrm>
                <a:off x="1698" y="1963"/>
                <a:ext cx="15" cy="16"/>
              </a:xfrm>
              <a:prstGeom prst="ellipse">
                <a:avLst/>
              </a:prstGeom>
              <a:solidFill>
                <a:srgbClr val="00FF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246" name="Oval 128"/>
              <p:cNvSpPr>
                <a:spLocks noChangeArrowheads="1"/>
              </p:cNvSpPr>
              <p:nvPr/>
            </p:nvSpPr>
            <p:spPr bwMode="auto">
              <a:xfrm>
                <a:off x="1707" y="1926"/>
                <a:ext cx="15" cy="16"/>
              </a:xfrm>
              <a:prstGeom prst="ellipse">
                <a:avLst/>
              </a:prstGeom>
              <a:solidFill>
                <a:srgbClr val="00FF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247" name="Oval 129"/>
              <p:cNvSpPr>
                <a:spLocks noChangeArrowheads="1"/>
              </p:cNvSpPr>
              <p:nvPr/>
            </p:nvSpPr>
            <p:spPr bwMode="auto">
              <a:xfrm>
                <a:off x="1722" y="1954"/>
                <a:ext cx="16" cy="15"/>
              </a:xfrm>
              <a:prstGeom prst="ellipse">
                <a:avLst/>
              </a:prstGeom>
              <a:solidFill>
                <a:srgbClr val="00FF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248" name="Oval 130"/>
              <p:cNvSpPr>
                <a:spLocks noChangeArrowheads="1"/>
              </p:cNvSpPr>
              <p:nvPr/>
            </p:nvSpPr>
            <p:spPr bwMode="auto">
              <a:xfrm>
                <a:off x="1722" y="1824"/>
                <a:ext cx="16" cy="16"/>
              </a:xfrm>
              <a:prstGeom prst="ellipse">
                <a:avLst/>
              </a:prstGeom>
              <a:solidFill>
                <a:srgbClr val="00FF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249" name="Oval 131"/>
              <p:cNvSpPr>
                <a:spLocks noChangeArrowheads="1"/>
              </p:cNvSpPr>
              <p:nvPr/>
            </p:nvSpPr>
            <p:spPr bwMode="auto">
              <a:xfrm>
                <a:off x="1729" y="1871"/>
                <a:ext cx="15" cy="15"/>
              </a:xfrm>
              <a:prstGeom prst="ellipse">
                <a:avLst/>
              </a:prstGeom>
              <a:solidFill>
                <a:srgbClr val="00FF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250" name="Oval 132"/>
              <p:cNvSpPr>
                <a:spLocks noChangeArrowheads="1"/>
              </p:cNvSpPr>
              <p:nvPr/>
            </p:nvSpPr>
            <p:spPr bwMode="auto">
              <a:xfrm>
                <a:off x="1732" y="1954"/>
                <a:ext cx="15" cy="15"/>
              </a:xfrm>
              <a:prstGeom prst="ellipse">
                <a:avLst/>
              </a:prstGeom>
              <a:solidFill>
                <a:srgbClr val="00FF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251" name="Oval 133"/>
              <p:cNvSpPr>
                <a:spLocks noChangeArrowheads="1"/>
              </p:cNvSpPr>
              <p:nvPr/>
            </p:nvSpPr>
            <p:spPr bwMode="auto">
              <a:xfrm>
                <a:off x="1732" y="1824"/>
                <a:ext cx="15" cy="16"/>
              </a:xfrm>
              <a:prstGeom prst="ellipse">
                <a:avLst/>
              </a:prstGeom>
              <a:solidFill>
                <a:srgbClr val="00FF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252" name="Oval 134"/>
              <p:cNvSpPr>
                <a:spLocks noChangeArrowheads="1"/>
              </p:cNvSpPr>
              <p:nvPr/>
            </p:nvSpPr>
            <p:spPr bwMode="auto">
              <a:xfrm>
                <a:off x="1735" y="1926"/>
                <a:ext cx="15" cy="16"/>
              </a:xfrm>
              <a:prstGeom prst="ellipse">
                <a:avLst/>
              </a:prstGeom>
              <a:solidFill>
                <a:srgbClr val="00FF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253" name="Oval 135"/>
              <p:cNvSpPr>
                <a:spLocks noChangeArrowheads="1"/>
              </p:cNvSpPr>
              <p:nvPr/>
            </p:nvSpPr>
            <p:spPr bwMode="auto">
              <a:xfrm>
                <a:off x="1741" y="1871"/>
                <a:ext cx="15" cy="15"/>
              </a:xfrm>
              <a:prstGeom prst="ellipse">
                <a:avLst/>
              </a:prstGeom>
              <a:solidFill>
                <a:srgbClr val="00FF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254" name="Oval 136"/>
              <p:cNvSpPr>
                <a:spLocks noChangeArrowheads="1"/>
              </p:cNvSpPr>
              <p:nvPr/>
            </p:nvSpPr>
            <p:spPr bwMode="auto">
              <a:xfrm>
                <a:off x="1759" y="1935"/>
                <a:ext cx="16" cy="16"/>
              </a:xfrm>
              <a:prstGeom prst="ellipse">
                <a:avLst/>
              </a:prstGeom>
              <a:solidFill>
                <a:srgbClr val="00FF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255" name="Oval 137"/>
              <p:cNvSpPr>
                <a:spLocks noChangeArrowheads="1"/>
              </p:cNvSpPr>
              <p:nvPr/>
            </p:nvSpPr>
            <p:spPr bwMode="auto">
              <a:xfrm>
                <a:off x="1766" y="1935"/>
                <a:ext cx="15" cy="16"/>
              </a:xfrm>
              <a:prstGeom prst="ellipse">
                <a:avLst/>
              </a:prstGeom>
              <a:solidFill>
                <a:srgbClr val="00FF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256" name="Oval 138"/>
              <p:cNvSpPr>
                <a:spLocks noChangeArrowheads="1"/>
              </p:cNvSpPr>
              <p:nvPr/>
            </p:nvSpPr>
            <p:spPr bwMode="auto">
              <a:xfrm>
                <a:off x="1775" y="1917"/>
                <a:ext cx="15" cy="15"/>
              </a:xfrm>
              <a:prstGeom prst="ellipse">
                <a:avLst/>
              </a:prstGeom>
              <a:solidFill>
                <a:srgbClr val="00FF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257" name="Oval 139"/>
              <p:cNvSpPr>
                <a:spLocks noChangeArrowheads="1"/>
              </p:cNvSpPr>
              <p:nvPr/>
            </p:nvSpPr>
            <p:spPr bwMode="auto">
              <a:xfrm>
                <a:off x="1803" y="1935"/>
                <a:ext cx="15" cy="16"/>
              </a:xfrm>
              <a:prstGeom prst="ellipse">
                <a:avLst/>
              </a:prstGeom>
              <a:solidFill>
                <a:srgbClr val="00FF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258" name="Oval 140"/>
              <p:cNvSpPr>
                <a:spLocks noChangeArrowheads="1"/>
              </p:cNvSpPr>
              <p:nvPr/>
            </p:nvSpPr>
            <p:spPr bwMode="auto">
              <a:xfrm>
                <a:off x="1824" y="1963"/>
                <a:ext cx="16" cy="16"/>
              </a:xfrm>
              <a:prstGeom prst="ellipse">
                <a:avLst/>
              </a:prstGeom>
              <a:solidFill>
                <a:srgbClr val="00FF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259" name="Oval 141"/>
              <p:cNvSpPr>
                <a:spLocks noChangeArrowheads="1"/>
              </p:cNvSpPr>
              <p:nvPr/>
            </p:nvSpPr>
            <p:spPr bwMode="auto">
              <a:xfrm>
                <a:off x="1827" y="1908"/>
                <a:ext cx="16" cy="15"/>
              </a:xfrm>
              <a:prstGeom prst="ellipse">
                <a:avLst/>
              </a:prstGeom>
              <a:solidFill>
                <a:srgbClr val="00FF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260" name="Oval 142"/>
              <p:cNvSpPr>
                <a:spLocks noChangeArrowheads="1"/>
              </p:cNvSpPr>
              <p:nvPr/>
            </p:nvSpPr>
            <p:spPr bwMode="auto">
              <a:xfrm>
                <a:off x="1831" y="1926"/>
                <a:ext cx="15" cy="16"/>
              </a:xfrm>
              <a:prstGeom prst="ellipse">
                <a:avLst/>
              </a:prstGeom>
              <a:solidFill>
                <a:srgbClr val="00FF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261" name="Oval 143"/>
              <p:cNvSpPr>
                <a:spLocks noChangeArrowheads="1"/>
              </p:cNvSpPr>
              <p:nvPr/>
            </p:nvSpPr>
            <p:spPr bwMode="auto">
              <a:xfrm>
                <a:off x="1840" y="1880"/>
                <a:ext cx="15" cy="15"/>
              </a:xfrm>
              <a:prstGeom prst="ellipse">
                <a:avLst/>
              </a:prstGeom>
              <a:solidFill>
                <a:srgbClr val="00FF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262" name="Oval 144"/>
              <p:cNvSpPr>
                <a:spLocks noChangeArrowheads="1"/>
              </p:cNvSpPr>
              <p:nvPr/>
            </p:nvSpPr>
            <p:spPr bwMode="auto">
              <a:xfrm>
                <a:off x="1840" y="1973"/>
                <a:ext cx="15" cy="15"/>
              </a:xfrm>
              <a:prstGeom prst="ellipse">
                <a:avLst/>
              </a:prstGeom>
              <a:solidFill>
                <a:srgbClr val="00FF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263" name="Oval 145"/>
              <p:cNvSpPr>
                <a:spLocks noChangeArrowheads="1"/>
              </p:cNvSpPr>
              <p:nvPr/>
            </p:nvSpPr>
            <p:spPr bwMode="auto">
              <a:xfrm>
                <a:off x="1843" y="1861"/>
                <a:ext cx="15" cy="16"/>
              </a:xfrm>
              <a:prstGeom prst="ellipse">
                <a:avLst/>
              </a:prstGeom>
              <a:solidFill>
                <a:srgbClr val="00FF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264" name="Oval 146"/>
              <p:cNvSpPr>
                <a:spLocks noChangeArrowheads="1"/>
              </p:cNvSpPr>
              <p:nvPr/>
            </p:nvSpPr>
            <p:spPr bwMode="auto">
              <a:xfrm>
                <a:off x="1858" y="1935"/>
                <a:ext cx="16" cy="16"/>
              </a:xfrm>
              <a:prstGeom prst="ellipse">
                <a:avLst/>
              </a:prstGeom>
              <a:solidFill>
                <a:srgbClr val="00FF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265" name="Oval 147"/>
              <p:cNvSpPr>
                <a:spLocks noChangeArrowheads="1"/>
              </p:cNvSpPr>
              <p:nvPr/>
            </p:nvSpPr>
            <p:spPr bwMode="auto">
              <a:xfrm>
                <a:off x="1871" y="1954"/>
                <a:ext cx="15" cy="15"/>
              </a:xfrm>
              <a:prstGeom prst="ellipse">
                <a:avLst/>
              </a:prstGeom>
              <a:solidFill>
                <a:srgbClr val="00FF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266" name="Oval 148"/>
              <p:cNvSpPr>
                <a:spLocks noChangeArrowheads="1"/>
              </p:cNvSpPr>
              <p:nvPr/>
            </p:nvSpPr>
            <p:spPr bwMode="auto">
              <a:xfrm>
                <a:off x="1874" y="1954"/>
                <a:ext cx="15" cy="15"/>
              </a:xfrm>
              <a:prstGeom prst="ellipse">
                <a:avLst/>
              </a:prstGeom>
              <a:solidFill>
                <a:srgbClr val="00FF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267" name="Oval 149"/>
              <p:cNvSpPr>
                <a:spLocks noChangeArrowheads="1"/>
              </p:cNvSpPr>
              <p:nvPr/>
            </p:nvSpPr>
            <p:spPr bwMode="auto">
              <a:xfrm>
                <a:off x="1883" y="1954"/>
                <a:ext cx="16" cy="15"/>
              </a:xfrm>
              <a:prstGeom prst="ellipse">
                <a:avLst/>
              </a:prstGeom>
              <a:solidFill>
                <a:srgbClr val="00FF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268" name="Oval 150"/>
              <p:cNvSpPr>
                <a:spLocks noChangeArrowheads="1"/>
              </p:cNvSpPr>
              <p:nvPr/>
            </p:nvSpPr>
            <p:spPr bwMode="auto">
              <a:xfrm>
                <a:off x="1889" y="1954"/>
                <a:ext cx="16" cy="15"/>
              </a:xfrm>
              <a:prstGeom prst="ellipse">
                <a:avLst/>
              </a:prstGeom>
              <a:solidFill>
                <a:srgbClr val="00FF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269" name="Oval 151"/>
              <p:cNvSpPr>
                <a:spLocks noChangeArrowheads="1"/>
              </p:cNvSpPr>
              <p:nvPr/>
            </p:nvSpPr>
            <p:spPr bwMode="auto">
              <a:xfrm>
                <a:off x="1902" y="1861"/>
                <a:ext cx="15" cy="16"/>
              </a:xfrm>
              <a:prstGeom prst="ellipse">
                <a:avLst/>
              </a:prstGeom>
              <a:solidFill>
                <a:srgbClr val="00FF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270" name="Oval 152"/>
              <p:cNvSpPr>
                <a:spLocks noChangeArrowheads="1"/>
              </p:cNvSpPr>
              <p:nvPr/>
            </p:nvSpPr>
            <p:spPr bwMode="auto">
              <a:xfrm>
                <a:off x="1905" y="1954"/>
                <a:ext cx="15" cy="15"/>
              </a:xfrm>
              <a:prstGeom prst="ellipse">
                <a:avLst/>
              </a:prstGeom>
              <a:solidFill>
                <a:srgbClr val="00FF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271" name="Oval 153"/>
              <p:cNvSpPr>
                <a:spLocks noChangeArrowheads="1"/>
              </p:cNvSpPr>
              <p:nvPr/>
            </p:nvSpPr>
            <p:spPr bwMode="auto">
              <a:xfrm>
                <a:off x="1914" y="1908"/>
                <a:ext cx="15" cy="15"/>
              </a:xfrm>
              <a:prstGeom prst="ellipse">
                <a:avLst/>
              </a:prstGeom>
              <a:solidFill>
                <a:srgbClr val="00FF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272" name="Oval 154"/>
              <p:cNvSpPr>
                <a:spLocks noChangeArrowheads="1"/>
              </p:cNvSpPr>
              <p:nvPr/>
            </p:nvSpPr>
            <p:spPr bwMode="auto">
              <a:xfrm>
                <a:off x="1920" y="1917"/>
                <a:ext cx="16" cy="15"/>
              </a:xfrm>
              <a:prstGeom prst="ellipse">
                <a:avLst/>
              </a:prstGeom>
              <a:solidFill>
                <a:srgbClr val="00FF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273" name="Oval 155"/>
              <p:cNvSpPr>
                <a:spLocks noChangeArrowheads="1"/>
              </p:cNvSpPr>
              <p:nvPr/>
            </p:nvSpPr>
            <p:spPr bwMode="auto">
              <a:xfrm>
                <a:off x="1920" y="1963"/>
                <a:ext cx="16" cy="16"/>
              </a:xfrm>
              <a:prstGeom prst="ellipse">
                <a:avLst/>
              </a:prstGeom>
              <a:solidFill>
                <a:srgbClr val="00FF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274" name="Oval 156"/>
              <p:cNvSpPr>
                <a:spLocks noChangeArrowheads="1"/>
              </p:cNvSpPr>
              <p:nvPr/>
            </p:nvSpPr>
            <p:spPr bwMode="auto">
              <a:xfrm>
                <a:off x="1923" y="1945"/>
                <a:ext cx="16" cy="15"/>
              </a:xfrm>
              <a:prstGeom prst="ellipse">
                <a:avLst/>
              </a:prstGeom>
              <a:solidFill>
                <a:srgbClr val="00FF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275" name="Oval 157"/>
              <p:cNvSpPr>
                <a:spLocks noChangeArrowheads="1"/>
              </p:cNvSpPr>
              <p:nvPr/>
            </p:nvSpPr>
            <p:spPr bwMode="auto">
              <a:xfrm>
                <a:off x="1929" y="1917"/>
                <a:ext cx="16" cy="15"/>
              </a:xfrm>
              <a:prstGeom prst="ellipse">
                <a:avLst/>
              </a:prstGeom>
              <a:solidFill>
                <a:srgbClr val="00FF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276" name="Oval 158"/>
              <p:cNvSpPr>
                <a:spLocks noChangeArrowheads="1"/>
              </p:cNvSpPr>
              <p:nvPr/>
            </p:nvSpPr>
            <p:spPr bwMode="auto">
              <a:xfrm>
                <a:off x="1929" y="1988"/>
                <a:ext cx="16" cy="15"/>
              </a:xfrm>
              <a:prstGeom prst="ellipse">
                <a:avLst/>
              </a:prstGeom>
              <a:solidFill>
                <a:srgbClr val="00FF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277" name="Oval 159"/>
              <p:cNvSpPr>
                <a:spLocks noChangeArrowheads="1"/>
              </p:cNvSpPr>
              <p:nvPr/>
            </p:nvSpPr>
            <p:spPr bwMode="auto">
              <a:xfrm>
                <a:off x="1942" y="1871"/>
                <a:ext cx="15" cy="15"/>
              </a:xfrm>
              <a:prstGeom prst="ellipse">
                <a:avLst/>
              </a:prstGeom>
              <a:solidFill>
                <a:srgbClr val="00FF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278" name="Oval 160"/>
              <p:cNvSpPr>
                <a:spLocks noChangeArrowheads="1"/>
              </p:cNvSpPr>
              <p:nvPr/>
            </p:nvSpPr>
            <p:spPr bwMode="auto">
              <a:xfrm>
                <a:off x="1948" y="1973"/>
                <a:ext cx="16" cy="15"/>
              </a:xfrm>
              <a:prstGeom prst="ellipse">
                <a:avLst/>
              </a:prstGeom>
              <a:solidFill>
                <a:srgbClr val="00FF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279" name="Oval 161"/>
              <p:cNvSpPr>
                <a:spLocks noChangeArrowheads="1"/>
              </p:cNvSpPr>
              <p:nvPr/>
            </p:nvSpPr>
            <p:spPr bwMode="auto">
              <a:xfrm>
                <a:off x="1954" y="1945"/>
                <a:ext cx="16" cy="15"/>
              </a:xfrm>
              <a:prstGeom prst="ellipse">
                <a:avLst/>
              </a:prstGeom>
              <a:solidFill>
                <a:srgbClr val="00FF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280" name="Oval 162"/>
              <p:cNvSpPr>
                <a:spLocks noChangeArrowheads="1"/>
              </p:cNvSpPr>
              <p:nvPr/>
            </p:nvSpPr>
            <p:spPr bwMode="auto">
              <a:xfrm>
                <a:off x="1967" y="1997"/>
                <a:ext cx="15" cy="16"/>
              </a:xfrm>
              <a:prstGeom prst="ellipse">
                <a:avLst/>
              </a:prstGeom>
              <a:solidFill>
                <a:srgbClr val="00FF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281" name="Oval 163"/>
              <p:cNvSpPr>
                <a:spLocks noChangeArrowheads="1"/>
              </p:cNvSpPr>
              <p:nvPr/>
            </p:nvSpPr>
            <p:spPr bwMode="auto">
              <a:xfrm>
                <a:off x="1973" y="1898"/>
                <a:ext cx="15" cy="16"/>
              </a:xfrm>
              <a:prstGeom prst="ellipse">
                <a:avLst/>
              </a:prstGeom>
              <a:solidFill>
                <a:srgbClr val="00FF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282" name="Oval 164"/>
              <p:cNvSpPr>
                <a:spLocks noChangeArrowheads="1"/>
              </p:cNvSpPr>
              <p:nvPr/>
            </p:nvSpPr>
            <p:spPr bwMode="auto">
              <a:xfrm>
                <a:off x="1976" y="1973"/>
                <a:ext cx="15" cy="15"/>
              </a:xfrm>
              <a:prstGeom prst="ellipse">
                <a:avLst/>
              </a:prstGeom>
              <a:solidFill>
                <a:srgbClr val="00FF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283" name="Oval 165"/>
              <p:cNvSpPr>
                <a:spLocks noChangeArrowheads="1"/>
              </p:cNvSpPr>
              <p:nvPr/>
            </p:nvSpPr>
            <p:spPr bwMode="auto">
              <a:xfrm>
                <a:off x="1985" y="1935"/>
                <a:ext cx="16" cy="16"/>
              </a:xfrm>
              <a:prstGeom prst="ellipse">
                <a:avLst/>
              </a:prstGeom>
              <a:solidFill>
                <a:srgbClr val="00FF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284" name="Oval 166"/>
              <p:cNvSpPr>
                <a:spLocks noChangeArrowheads="1"/>
              </p:cNvSpPr>
              <p:nvPr/>
            </p:nvSpPr>
            <p:spPr bwMode="auto">
              <a:xfrm>
                <a:off x="1988" y="1945"/>
                <a:ext cx="16" cy="15"/>
              </a:xfrm>
              <a:prstGeom prst="ellipse">
                <a:avLst/>
              </a:prstGeom>
              <a:solidFill>
                <a:srgbClr val="00FF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285" name="Oval 167"/>
              <p:cNvSpPr>
                <a:spLocks noChangeArrowheads="1"/>
              </p:cNvSpPr>
              <p:nvPr/>
            </p:nvSpPr>
            <p:spPr bwMode="auto">
              <a:xfrm>
                <a:off x="1991" y="1973"/>
                <a:ext cx="16" cy="15"/>
              </a:xfrm>
              <a:prstGeom prst="ellipse">
                <a:avLst/>
              </a:prstGeom>
              <a:solidFill>
                <a:srgbClr val="00FF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286" name="Oval 168"/>
              <p:cNvSpPr>
                <a:spLocks noChangeArrowheads="1"/>
              </p:cNvSpPr>
              <p:nvPr/>
            </p:nvSpPr>
            <p:spPr bwMode="auto">
              <a:xfrm>
                <a:off x="1994" y="1917"/>
                <a:ext cx="16" cy="15"/>
              </a:xfrm>
              <a:prstGeom prst="ellipse">
                <a:avLst/>
              </a:prstGeom>
              <a:solidFill>
                <a:srgbClr val="00FF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287" name="Oval 169"/>
              <p:cNvSpPr>
                <a:spLocks noChangeArrowheads="1"/>
              </p:cNvSpPr>
              <p:nvPr/>
            </p:nvSpPr>
            <p:spPr bwMode="auto">
              <a:xfrm>
                <a:off x="1998" y="1963"/>
                <a:ext cx="15" cy="16"/>
              </a:xfrm>
              <a:prstGeom prst="ellipse">
                <a:avLst/>
              </a:prstGeom>
              <a:solidFill>
                <a:srgbClr val="00FF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288" name="Oval 170"/>
              <p:cNvSpPr>
                <a:spLocks noChangeArrowheads="1"/>
              </p:cNvSpPr>
              <p:nvPr/>
            </p:nvSpPr>
            <p:spPr bwMode="auto">
              <a:xfrm>
                <a:off x="2013" y="1806"/>
                <a:ext cx="15" cy="15"/>
              </a:xfrm>
              <a:prstGeom prst="ellipse">
                <a:avLst/>
              </a:prstGeom>
              <a:solidFill>
                <a:srgbClr val="00FF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289" name="Oval 171"/>
              <p:cNvSpPr>
                <a:spLocks noChangeArrowheads="1"/>
              </p:cNvSpPr>
              <p:nvPr/>
            </p:nvSpPr>
            <p:spPr bwMode="auto">
              <a:xfrm>
                <a:off x="2032" y="1973"/>
                <a:ext cx="15" cy="15"/>
              </a:xfrm>
              <a:prstGeom prst="ellipse">
                <a:avLst/>
              </a:prstGeom>
              <a:solidFill>
                <a:srgbClr val="00FF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290" name="Oval 172"/>
              <p:cNvSpPr>
                <a:spLocks noChangeArrowheads="1"/>
              </p:cNvSpPr>
              <p:nvPr/>
            </p:nvSpPr>
            <p:spPr bwMode="auto">
              <a:xfrm>
                <a:off x="2035" y="1979"/>
                <a:ext cx="15" cy="15"/>
              </a:xfrm>
              <a:prstGeom prst="ellipse">
                <a:avLst/>
              </a:prstGeom>
              <a:solidFill>
                <a:srgbClr val="00FF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291" name="Oval 173"/>
              <p:cNvSpPr>
                <a:spLocks noChangeArrowheads="1"/>
              </p:cNvSpPr>
              <p:nvPr/>
            </p:nvSpPr>
            <p:spPr bwMode="auto">
              <a:xfrm>
                <a:off x="2056" y="1880"/>
                <a:ext cx="16" cy="15"/>
              </a:xfrm>
              <a:prstGeom prst="ellipse">
                <a:avLst/>
              </a:prstGeom>
              <a:solidFill>
                <a:srgbClr val="00FF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292" name="Oval 174"/>
              <p:cNvSpPr>
                <a:spLocks noChangeArrowheads="1"/>
              </p:cNvSpPr>
              <p:nvPr/>
            </p:nvSpPr>
            <p:spPr bwMode="auto">
              <a:xfrm>
                <a:off x="2059" y="1908"/>
                <a:ext cx="16" cy="15"/>
              </a:xfrm>
              <a:prstGeom prst="ellipse">
                <a:avLst/>
              </a:prstGeom>
              <a:solidFill>
                <a:srgbClr val="00FF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293" name="Oval 175"/>
              <p:cNvSpPr>
                <a:spLocks noChangeArrowheads="1"/>
              </p:cNvSpPr>
              <p:nvPr/>
            </p:nvSpPr>
            <p:spPr bwMode="auto">
              <a:xfrm>
                <a:off x="2062" y="1997"/>
                <a:ext cx="16" cy="16"/>
              </a:xfrm>
              <a:prstGeom prst="ellipse">
                <a:avLst/>
              </a:prstGeom>
              <a:solidFill>
                <a:srgbClr val="00FF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294" name="Oval 176"/>
              <p:cNvSpPr>
                <a:spLocks noChangeArrowheads="1"/>
              </p:cNvSpPr>
              <p:nvPr/>
            </p:nvSpPr>
            <p:spPr bwMode="auto">
              <a:xfrm>
                <a:off x="2069" y="1926"/>
                <a:ext cx="15" cy="16"/>
              </a:xfrm>
              <a:prstGeom prst="ellipse">
                <a:avLst/>
              </a:prstGeom>
              <a:solidFill>
                <a:srgbClr val="00FF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295" name="Oval 177"/>
              <p:cNvSpPr>
                <a:spLocks noChangeArrowheads="1"/>
              </p:cNvSpPr>
              <p:nvPr/>
            </p:nvSpPr>
            <p:spPr bwMode="auto">
              <a:xfrm>
                <a:off x="2075" y="2016"/>
                <a:ext cx="15" cy="15"/>
              </a:xfrm>
              <a:prstGeom prst="ellipse">
                <a:avLst/>
              </a:prstGeom>
              <a:solidFill>
                <a:srgbClr val="00FF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296" name="Oval 178"/>
              <p:cNvSpPr>
                <a:spLocks noChangeArrowheads="1"/>
              </p:cNvSpPr>
              <p:nvPr/>
            </p:nvSpPr>
            <p:spPr bwMode="auto">
              <a:xfrm>
                <a:off x="2084" y="1926"/>
                <a:ext cx="16" cy="16"/>
              </a:xfrm>
              <a:prstGeom prst="ellipse">
                <a:avLst/>
              </a:prstGeom>
              <a:solidFill>
                <a:srgbClr val="00FF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297" name="Oval 179"/>
              <p:cNvSpPr>
                <a:spLocks noChangeArrowheads="1"/>
              </p:cNvSpPr>
              <p:nvPr/>
            </p:nvSpPr>
            <p:spPr bwMode="auto">
              <a:xfrm>
                <a:off x="2093" y="1979"/>
                <a:ext cx="16" cy="15"/>
              </a:xfrm>
              <a:prstGeom prst="ellipse">
                <a:avLst/>
              </a:prstGeom>
              <a:solidFill>
                <a:srgbClr val="00FF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298" name="Oval 180"/>
              <p:cNvSpPr>
                <a:spLocks noChangeArrowheads="1"/>
              </p:cNvSpPr>
              <p:nvPr/>
            </p:nvSpPr>
            <p:spPr bwMode="auto">
              <a:xfrm>
                <a:off x="2109" y="1926"/>
                <a:ext cx="15" cy="16"/>
              </a:xfrm>
              <a:prstGeom prst="ellipse">
                <a:avLst/>
              </a:prstGeom>
              <a:solidFill>
                <a:srgbClr val="00FF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299" name="Oval 181"/>
              <p:cNvSpPr>
                <a:spLocks noChangeArrowheads="1"/>
              </p:cNvSpPr>
              <p:nvPr/>
            </p:nvSpPr>
            <p:spPr bwMode="auto">
              <a:xfrm>
                <a:off x="2109" y="1917"/>
                <a:ext cx="15" cy="15"/>
              </a:xfrm>
              <a:prstGeom prst="ellipse">
                <a:avLst/>
              </a:prstGeom>
              <a:solidFill>
                <a:srgbClr val="00FF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300" name="Oval 182"/>
              <p:cNvSpPr>
                <a:spLocks noChangeArrowheads="1"/>
              </p:cNvSpPr>
              <p:nvPr/>
            </p:nvSpPr>
            <p:spPr bwMode="auto">
              <a:xfrm>
                <a:off x="2112" y="1988"/>
                <a:ext cx="15" cy="15"/>
              </a:xfrm>
              <a:prstGeom prst="ellipse">
                <a:avLst/>
              </a:prstGeom>
              <a:solidFill>
                <a:srgbClr val="00FF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301" name="Oval 183"/>
              <p:cNvSpPr>
                <a:spLocks noChangeArrowheads="1"/>
              </p:cNvSpPr>
              <p:nvPr/>
            </p:nvSpPr>
            <p:spPr bwMode="auto">
              <a:xfrm>
                <a:off x="2130" y="1861"/>
                <a:ext cx="16" cy="16"/>
              </a:xfrm>
              <a:prstGeom prst="ellipse">
                <a:avLst/>
              </a:prstGeom>
              <a:solidFill>
                <a:srgbClr val="00FF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302" name="Oval 184"/>
              <p:cNvSpPr>
                <a:spLocks noChangeArrowheads="1"/>
              </p:cNvSpPr>
              <p:nvPr/>
            </p:nvSpPr>
            <p:spPr bwMode="auto">
              <a:xfrm>
                <a:off x="2140" y="1979"/>
                <a:ext cx="15" cy="15"/>
              </a:xfrm>
              <a:prstGeom prst="ellipse">
                <a:avLst/>
              </a:prstGeom>
              <a:solidFill>
                <a:srgbClr val="00FF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303" name="Oval 185"/>
              <p:cNvSpPr>
                <a:spLocks noChangeArrowheads="1"/>
              </p:cNvSpPr>
              <p:nvPr/>
            </p:nvSpPr>
            <p:spPr bwMode="auto">
              <a:xfrm>
                <a:off x="2143" y="1926"/>
                <a:ext cx="15" cy="16"/>
              </a:xfrm>
              <a:prstGeom prst="ellipse">
                <a:avLst/>
              </a:prstGeom>
              <a:solidFill>
                <a:srgbClr val="00FF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304" name="Oval 186"/>
              <p:cNvSpPr>
                <a:spLocks noChangeArrowheads="1"/>
              </p:cNvSpPr>
              <p:nvPr/>
            </p:nvSpPr>
            <p:spPr bwMode="auto">
              <a:xfrm>
                <a:off x="2155" y="1917"/>
                <a:ext cx="16" cy="15"/>
              </a:xfrm>
              <a:prstGeom prst="ellipse">
                <a:avLst/>
              </a:prstGeom>
              <a:solidFill>
                <a:srgbClr val="00FF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305" name="Oval 187"/>
              <p:cNvSpPr>
                <a:spLocks noChangeArrowheads="1"/>
              </p:cNvSpPr>
              <p:nvPr/>
            </p:nvSpPr>
            <p:spPr bwMode="auto">
              <a:xfrm>
                <a:off x="2161" y="1880"/>
                <a:ext cx="16" cy="15"/>
              </a:xfrm>
              <a:prstGeom prst="ellipse">
                <a:avLst/>
              </a:prstGeom>
              <a:solidFill>
                <a:srgbClr val="00FF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306" name="Oval 188"/>
              <p:cNvSpPr>
                <a:spLocks noChangeArrowheads="1"/>
              </p:cNvSpPr>
              <p:nvPr/>
            </p:nvSpPr>
            <p:spPr bwMode="auto">
              <a:xfrm>
                <a:off x="2177" y="1908"/>
                <a:ext cx="15" cy="15"/>
              </a:xfrm>
              <a:prstGeom prst="ellipse">
                <a:avLst/>
              </a:prstGeom>
              <a:solidFill>
                <a:srgbClr val="00FF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307" name="Oval 189"/>
              <p:cNvSpPr>
                <a:spLocks noChangeArrowheads="1"/>
              </p:cNvSpPr>
              <p:nvPr/>
            </p:nvSpPr>
            <p:spPr bwMode="auto">
              <a:xfrm>
                <a:off x="2183" y="1945"/>
                <a:ext cx="15" cy="15"/>
              </a:xfrm>
              <a:prstGeom prst="ellipse">
                <a:avLst/>
              </a:prstGeom>
              <a:solidFill>
                <a:srgbClr val="00FF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308" name="Oval 190"/>
              <p:cNvSpPr>
                <a:spLocks noChangeArrowheads="1"/>
              </p:cNvSpPr>
              <p:nvPr/>
            </p:nvSpPr>
            <p:spPr bwMode="auto">
              <a:xfrm>
                <a:off x="2183" y="1979"/>
                <a:ext cx="15" cy="15"/>
              </a:xfrm>
              <a:prstGeom prst="ellipse">
                <a:avLst/>
              </a:prstGeom>
              <a:solidFill>
                <a:srgbClr val="00FF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309" name="Oval 191"/>
              <p:cNvSpPr>
                <a:spLocks noChangeArrowheads="1"/>
              </p:cNvSpPr>
              <p:nvPr/>
            </p:nvSpPr>
            <p:spPr bwMode="auto">
              <a:xfrm>
                <a:off x="2189" y="1997"/>
                <a:ext cx="16" cy="16"/>
              </a:xfrm>
              <a:prstGeom prst="ellipse">
                <a:avLst/>
              </a:prstGeom>
              <a:solidFill>
                <a:srgbClr val="00FF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310" name="Oval 192"/>
              <p:cNvSpPr>
                <a:spLocks noChangeArrowheads="1"/>
              </p:cNvSpPr>
              <p:nvPr/>
            </p:nvSpPr>
            <p:spPr bwMode="auto">
              <a:xfrm>
                <a:off x="2192" y="1988"/>
                <a:ext cx="16" cy="15"/>
              </a:xfrm>
              <a:prstGeom prst="ellipse">
                <a:avLst/>
              </a:prstGeom>
              <a:solidFill>
                <a:srgbClr val="00FF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311" name="Oval 193"/>
              <p:cNvSpPr>
                <a:spLocks noChangeArrowheads="1"/>
              </p:cNvSpPr>
              <p:nvPr/>
            </p:nvSpPr>
            <p:spPr bwMode="auto">
              <a:xfrm>
                <a:off x="2195" y="1778"/>
                <a:ext cx="16" cy="15"/>
              </a:xfrm>
              <a:prstGeom prst="ellipse">
                <a:avLst/>
              </a:prstGeom>
              <a:solidFill>
                <a:srgbClr val="00FF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312" name="Oval 194"/>
              <p:cNvSpPr>
                <a:spLocks noChangeArrowheads="1"/>
              </p:cNvSpPr>
              <p:nvPr/>
            </p:nvSpPr>
            <p:spPr bwMode="auto">
              <a:xfrm>
                <a:off x="2205" y="1963"/>
                <a:ext cx="15" cy="16"/>
              </a:xfrm>
              <a:prstGeom prst="ellipse">
                <a:avLst/>
              </a:prstGeom>
              <a:solidFill>
                <a:srgbClr val="00FF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313" name="Oval 195"/>
              <p:cNvSpPr>
                <a:spLocks noChangeArrowheads="1"/>
              </p:cNvSpPr>
              <p:nvPr/>
            </p:nvSpPr>
            <p:spPr bwMode="auto">
              <a:xfrm>
                <a:off x="2208" y="1926"/>
                <a:ext cx="15" cy="16"/>
              </a:xfrm>
              <a:prstGeom prst="ellipse">
                <a:avLst/>
              </a:prstGeom>
              <a:solidFill>
                <a:srgbClr val="00FF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314" name="Oval 196"/>
              <p:cNvSpPr>
                <a:spLocks noChangeArrowheads="1"/>
              </p:cNvSpPr>
              <p:nvPr/>
            </p:nvSpPr>
            <p:spPr bwMode="auto">
              <a:xfrm>
                <a:off x="2214" y="1917"/>
                <a:ext cx="15" cy="15"/>
              </a:xfrm>
              <a:prstGeom prst="ellipse">
                <a:avLst/>
              </a:prstGeom>
              <a:solidFill>
                <a:srgbClr val="00FF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315" name="Oval 197"/>
              <p:cNvSpPr>
                <a:spLocks noChangeArrowheads="1"/>
              </p:cNvSpPr>
              <p:nvPr/>
            </p:nvSpPr>
            <p:spPr bwMode="auto">
              <a:xfrm>
                <a:off x="2220" y="1815"/>
                <a:ext cx="16" cy="15"/>
              </a:xfrm>
              <a:prstGeom prst="ellipse">
                <a:avLst/>
              </a:prstGeom>
              <a:solidFill>
                <a:srgbClr val="00FF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316" name="Oval 198"/>
              <p:cNvSpPr>
                <a:spLocks noChangeArrowheads="1"/>
              </p:cNvSpPr>
              <p:nvPr/>
            </p:nvSpPr>
            <p:spPr bwMode="auto">
              <a:xfrm>
                <a:off x="2229" y="1935"/>
                <a:ext cx="16" cy="16"/>
              </a:xfrm>
              <a:prstGeom prst="ellipse">
                <a:avLst/>
              </a:prstGeom>
              <a:solidFill>
                <a:srgbClr val="00FF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317" name="Oval 199"/>
              <p:cNvSpPr>
                <a:spLocks noChangeArrowheads="1"/>
              </p:cNvSpPr>
              <p:nvPr/>
            </p:nvSpPr>
            <p:spPr bwMode="auto">
              <a:xfrm>
                <a:off x="2254" y="1979"/>
                <a:ext cx="16" cy="15"/>
              </a:xfrm>
              <a:prstGeom prst="ellipse">
                <a:avLst/>
              </a:prstGeom>
              <a:solidFill>
                <a:srgbClr val="00FF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318" name="Oval 200"/>
              <p:cNvSpPr>
                <a:spLocks noChangeArrowheads="1"/>
              </p:cNvSpPr>
              <p:nvPr/>
            </p:nvSpPr>
            <p:spPr bwMode="auto">
              <a:xfrm>
                <a:off x="2254" y="2007"/>
                <a:ext cx="16" cy="15"/>
              </a:xfrm>
              <a:prstGeom prst="ellipse">
                <a:avLst/>
              </a:prstGeom>
              <a:solidFill>
                <a:srgbClr val="00FF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319" name="Oval 201"/>
              <p:cNvSpPr>
                <a:spLocks noChangeArrowheads="1"/>
              </p:cNvSpPr>
              <p:nvPr/>
            </p:nvSpPr>
            <p:spPr bwMode="auto">
              <a:xfrm>
                <a:off x="2257" y="1861"/>
                <a:ext cx="16" cy="16"/>
              </a:xfrm>
              <a:prstGeom prst="ellipse">
                <a:avLst/>
              </a:prstGeom>
              <a:solidFill>
                <a:srgbClr val="00FF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320" name="Oval 202"/>
              <p:cNvSpPr>
                <a:spLocks noChangeArrowheads="1"/>
              </p:cNvSpPr>
              <p:nvPr/>
            </p:nvSpPr>
            <p:spPr bwMode="auto">
              <a:xfrm>
                <a:off x="2260" y="1988"/>
                <a:ext cx="16" cy="15"/>
              </a:xfrm>
              <a:prstGeom prst="ellipse">
                <a:avLst/>
              </a:prstGeom>
              <a:solidFill>
                <a:srgbClr val="00FF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321" name="Oval 203"/>
              <p:cNvSpPr>
                <a:spLocks noChangeArrowheads="1"/>
              </p:cNvSpPr>
              <p:nvPr/>
            </p:nvSpPr>
            <p:spPr bwMode="auto">
              <a:xfrm>
                <a:off x="2266" y="2034"/>
                <a:ext cx="16" cy="16"/>
              </a:xfrm>
              <a:prstGeom prst="ellipse">
                <a:avLst/>
              </a:prstGeom>
              <a:solidFill>
                <a:srgbClr val="00FF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322" name="Oval 204"/>
              <p:cNvSpPr>
                <a:spLocks noChangeArrowheads="1"/>
              </p:cNvSpPr>
              <p:nvPr/>
            </p:nvSpPr>
            <p:spPr bwMode="auto">
              <a:xfrm>
                <a:off x="2276" y="2025"/>
                <a:ext cx="15" cy="16"/>
              </a:xfrm>
              <a:prstGeom prst="ellipse">
                <a:avLst/>
              </a:prstGeom>
              <a:solidFill>
                <a:srgbClr val="00FF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7" name="Oval 206"/>
            <p:cNvSpPr>
              <a:spLocks noChangeArrowheads="1"/>
            </p:cNvSpPr>
            <p:nvPr/>
          </p:nvSpPr>
          <p:spPr bwMode="auto">
            <a:xfrm>
              <a:off x="2279" y="1759"/>
              <a:ext cx="15" cy="16"/>
            </a:xfrm>
            <a:prstGeom prst="ellipse">
              <a:avLst/>
            </a:prstGeom>
            <a:solidFill>
              <a:srgbClr val="00FF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 name="Oval 207"/>
            <p:cNvSpPr>
              <a:spLocks noChangeArrowheads="1"/>
            </p:cNvSpPr>
            <p:nvPr/>
          </p:nvSpPr>
          <p:spPr bwMode="auto">
            <a:xfrm>
              <a:off x="2282" y="1926"/>
              <a:ext cx="15" cy="16"/>
            </a:xfrm>
            <a:prstGeom prst="ellipse">
              <a:avLst/>
            </a:prstGeom>
            <a:solidFill>
              <a:srgbClr val="00FF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 name="Oval 208"/>
            <p:cNvSpPr>
              <a:spLocks noChangeArrowheads="1"/>
            </p:cNvSpPr>
            <p:nvPr/>
          </p:nvSpPr>
          <p:spPr bwMode="auto">
            <a:xfrm>
              <a:off x="2291" y="1945"/>
              <a:ext cx="16" cy="15"/>
            </a:xfrm>
            <a:prstGeom prst="ellipse">
              <a:avLst/>
            </a:prstGeom>
            <a:solidFill>
              <a:srgbClr val="00FF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 name="Oval 209"/>
            <p:cNvSpPr>
              <a:spLocks noChangeArrowheads="1"/>
            </p:cNvSpPr>
            <p:nvPr/>
          </p:nvSpPr>
          <p:spPr bwMode="auto">
            <a:xfrm>
              <a:off x="2291" y="1963"/>
              <a:ext cx="16" cy="16"/>
            </a:xfrm>
            <a:prstGeom prst="ellipse">
              <a:avLst/>
            </a:prstGeom>
            <a:solidFill>
              <a:srgbClr val="00FF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 name="Oval 210"/>
            <p:cNvSpPr>
              <a:spLocks noChangeArrowheads="1"/>
            </p:cNvSpPr>
            <p:nvPr/>
          </p:nvSpPr>
          <p:spPr bwMode="auto">
            <a:xfrm>
              <a:off x="2300" y="1973"/>
              <a:ext cx="16" cy="15"/>
            </a:xfrm>
            <a:prstGeom prst="ellipse">
              <a:avLst/>
            </a:prstGeom>
            <a:solidFill>
              <a:srgbClr val="00FF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 name="Oval 211"/>
            <p:cNvSpPr>
              <a:spLocks noChangeArrowheads="1"/>
            </p:cNvSpPr>
            <p:nvPr/>
          </p:nvSpPr>
          <p:spPr bwMode="auto">
            <a:xfrm>
              <a:off x="2325" y="1861"/>
              <a:ext cx="16" cy="16"/>
            </a:xfrm>
            <a:prstGeom prst="ellipse">
              <a:avLst/>
            </a:prstGeom>
            <a:solidFill>
              <a:srgbClr val="00FF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 name="Oval 212"/>
            <p:cNvSpPr>
              <a:spLocks noChangeArrowheads="1"/>
            </p:cNvSpPr>
            <p:nvPr/>
          </p:nvSpPr>
          <p:spPr bwMode="auto">
            <a:xfrm>
              <a:off x="2328" y="1815"/>
              <a:ext cx="16" cy="15"/>
            </a:xfrm>
            <a:prstGeom prst="ellipse">
              <a:avLst/>
            </a:prstGeom>
            <a:solidFill>
              <a:srgbClr val="00FF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 name="Oval 213"/>
            <p:cNvSpPr>
              <a:spLocks noChangeArrowheads="1"/>
            </p:cNvSpPr>
            <p:nvPr/>
          </p:nvSpPr>
          <p:spPr bwMode="auto">
            <a:xfrm>
              <a:off x="2331" y="1926"/>
              <a:ext cx="16" cy="16"/>
            </a:xfrm>
            <a:prstGeom prst="ellipse">
              <a:avLst/>
            </a:prstGeom>
            <a:solidFill>
              <a:srgbClr val="00FF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 name="Oval 214"/>
            <p:cNvSpPr>
              <a:spLocks noChangeArrowheads="1"/>
            </p:cNvSpPr>
            <p:nvPr/>
          </p:nvSpPr>
          <p:spPr bwMode="auto">
            <a:xfrm>
              <a:off x="2338" y="1908"/>
              <a:ext cx="15" cy="15"/>
            </a:xfrm>
            <a:prstGeom prst="ellipse">
              <a:avLst/>
            </a:prstGeom>
            <a:solidFill>
              <a:srgbClr val="00FF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 name="Oval 215"/>
            <p:cNvSpPr>
              <a:spLocks noChangeArrowheads="1"/>
            </p:cNvSpPr>
            <p:nvPr/>
          </p:nvSpPr>
          <p:spPr bwMode="auto">
            <a:xfrm>
              <a:off x="2338" y="1973"/>
              <a:ext cx="15" cy="15"/>
            </a:xfrm>
            <a:prstGeom prst="ellipse">
              <a:avLst/>
            </a:prstGeom>
            <a:solidFill>
              <a:srgbClr val="00FF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 name="Oval 216"/>
            <p:cNvSpPr>
              <a:spLocks noChangeArrowheads="1"/>
            </p:cNvSpPr>
            <p:nvPr/>
          </p:nvSpPr>
          <p:spPr bwMode="auto">
            <a:xfrm>
              <a:off x="2341" y="1954"/>
              <a:ext cx="15" cy="15"/>
            </a:xfrm>
            <a:prstGeom prst="ellipse">
              <a:avLst/>
            </a:prstGeom>
            <a:solidFill>
              <a:srgbClr val="00FF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 name="Oval 217"/>
            <p:cNvSpPr>
              <a:spLocks noChangeArrowheads="1"/>
            </p:cNvSpPr>
            <p:nvPr/>
          </p:nvSpPr>
          <p:spPr bwMode="auto">
            <a:xfrm>
              <a:off x="2344" y="1963"/>
              <a:ext cx="15" cy="16"/>
            </a:xfrm>
            <a:prstGeom prst="ellipse">
              <a:avLst/>
            </a:prstGeom>
            <a:solidFill>
              <a:srgbClr val="00FF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8" name="Oval 218"/>
            <p:cNvSpPr>
              <a:spLocks noChangeArrowheads="1"/>
            </p:cNvSpPr>
            <p:nvPr/>
          </p:nvSpPr>
          <p:spPr bwMode="auto">
            <a:xfrm>
              <a:off x="2347" y="1973"/>
              <a:ext cx="15" cy="15"/>
            </a:xfrm>
            <a:prstGeom prst="ellipse">
              <a:avLst/>
            </a:prstGeom>
            <a:solidFill>
              <a:srgbClr val="00FF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9" name="Oval 219"/>
            <p:cNvSpPr>
              <a:spLocks noChangeArrowheads="1"/>
            </p:cNvSpPr>
            <p:nvPr/>
          </p:nvSpPr>
          <p:spPr bwMode="auto">
            <a:xfrm>
              <a:off x="2353" y="1988"/>
              <a:ext cx="15" cy="15"/>
            </a:xfrm>
            <a:prstGeom prst="ellipse">
              <a:avLst/>
            </a:prstGeom>
            <a:solidFill>
              <a:srgbClr val="00FF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0" name="Oval 220"/>
            <p:cNvSpPr>
              <a:spLocks noChangeArrowheads="1"/>
            </p:cNvSpPr>
            <p:nvPr/>
          </p:nvSpPr>
          <p:spPr bwMode="auto">
            <a:xfrm>
              <a:off x="2359" y="1935"/>
              <a:ext cx="16" cy="16"/>
            </a:xfrm>
            <a:prstGeom prst="ellipse">
              <a:avLst/>
            </a:prstGeom>
            <a:solidFill>
              <a:srgbClr val="00FF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1" name="Oval 221"/>
            <p:cNvSpPr>
              <a:spLocks noChangeArrowheads="1"/>
            </p:cNvSpPr>
            <p:nvPr/>
          </p:nvSpPr>
          <p:spPr bwMode="auto">
            <a:xfrm>
              <a:off x="2365" y="1963"/>
              <a:ext cx="16" cy="16"/>
            </a:xfrm>
            <a:prstGeom prst="ellipse">
              <a:avLst/>
            </a:prstGeom>
            <a:solidFill>
              <a:srgbClr val="00FF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2" name="Oval 222"/>
            <p:cNvSpPr>
              <a:spLocks noChangeArrowheads="1"/>
            </p:cNvSpPr>
            <p:nvPr/>
          </p:nvSpPr>
          <p:spPr bwMode="auto">
            <a:xfrm>
              <a:off x="2372" y="1935"/>
              <a:ext cx="15" cy="16"/>
            </a:xfrm>
            <a:prstGeom prst="ellipse">
              <a:avLst/>
            </a:prstGeom>
            <a:solidFill>
              <a:srgbClr val="00FF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3" name="Oval 223"/>
            <p:cNvSpPr>
              <a:spLocks noChangeArrowheads="1"/>
            </p:cNvSpPr>
            <p:nvPr/>
          </p:nvSpPr>
          <p:spPr bwMode="auto">
            <a:xfrm>
              <a:off x="2396" y="1898"/>
              <a:ext cx="16" cy="16"/>
            </a:xfrm>
            <a:prstGeom prst="ellipse">
              <a:avLst/>
            </a:prstGeom>
            <a:solidFill>
              <a:srgbClr val="00FF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4" name="Oval 224"/>
            <p:cNvSpPr>
              <a:spLocks noChangeArrowheads="1"/>
            </p:cNvSpPr>
            <p:nvPr/>
          </p:nvSpPr>
          <p:spPr bwMode="auto">
            <a:xfrm>
              <a:off x="2415" y="1917"/>
              <a:ext cx="15" cy="15"/>
            </a:xfrm>
            <a:prstGeom prst="ellipse">
              <a:avLst/>
            </a:prstGeom>
            <a:solidFill>
              <a:srgbClr val="00FF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5" name="Oval 225"/>
            <p:cNvSpPr>
              <a:spLocks noChangeArrowheads="1"/>
            </p:cNvSpPr>
            <p:nvPr/>
          </p:nvSpPr>
          <p:spPr bwMode="auto">
            <a:xfrm>
              <a:off x="2418" y="1945"/>
              <a:ext cx="15" cy="15"/>
            </a:xfrm>
            <a:prstGeom prst="ellipse">
              <a:avLst/>
            </a:prstGeom>
            <a:solidFill>
              <a:srgbClr val="00FF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39" name="Oval 226"/>
            <p:cNvSpPr>
              <a:spLocks noChangeArrowheads="1"/>
            </p:cNvSpPr>
            <p:nvPr/>
          </p:nvSpPr>
          <p:spPr bwMode="auto">
            <a:xfrm>
              <a:off x="2418" y="1963"/>
              <a:ext cx="15" cy="16"/>
            </a:xfrm>
            <a:prstGeom prst="ellipse">
              <a:avLst/>
            </a:prstGeom>
            <a:solidFill>
              <a:srgbClr val="00FF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0" name="Oval 227"/>
            <p:cNvSpPr>
              <a:spLocks noChangeArrowheads="1"/>
            </p:cNvSpPr>
            <p:nvPr/>
          </p:nvSpPr>
          <p:spPr bwMode="auto">
            <a:xfrm>
              <a:off x="2430" y="1917"/>
              <a:ext cx="16" cy="15"/>
            </a:xfrm>
            <a:prstGeom prst="ellipse">
              <a:avLst/>
            </a:prstGeom>
            <a:solidFill>
              <a:srgbClr val="00FF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1" name="Oval 228"/>
            <p:cNvSpPr>
              <a:spLocks noChangeArrowheads="1"/>
            </p:cNvSpPr>
            <p:nvPr/>
          </p:nvSpPr>
          <p:spPr bwMode="auto">
            <a:xfrm>
              <a:off x="2452" y="2007"/>
              <a:ext cx="15" cy="15"/>
            </a:xfrm>
            <a:prstGeom prst="ellipse">
              <a:avLst/>
            </a:prstGeom>
            <a:solidFill>
              <a:srgbClr val="00FF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2" name="Oval 229"/>
            <p:cNvSpPr>
              <a:spLocks noChangeArrowheads="1"/>
            </p:cNvSpPr>
            <p:nvPr/>
          </p:nvSpPr>
          <p:spPr bwMode="auto">
            <a:xfrm>
              <a:off x="2455" y="1988"/>
              <a:ext cx="16" cy="15"/>
            </a:xfrm>
            <a:prstGeom prst="ellipse">
              <a:avLst/>
            </a:prstGeom>
            <a:solidFill>
              <a:srgbClr val="00FF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3" name="Oval 230"/>
            <p:cNvSpPr>
              <a:spLocks noChangeArrowheads="1"/>
            </p:cNvSpPr>
            <p:nvPr/>
          </p:nvSpPr>
          <p:spPr bwMode="auto">
            <a:xfrm>
              <a:off x="2461" y="1954"/>
              <a:ext cx="16" cy="15"/>
            </a:xfrm>
            <a:prstGeom prst="ellipse">
              <a:avLst/>
            </a:prstGeom>
            <a:solidFill>
              <a:srgbClr val="00FF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4" name="Oval 231"/>
            <p:cNvSpPr>
              <a:spLocks noChangeArrowheads="1"/>
            </p:cNvSpPr>
            <p:nvPr/>
          </p:nvSpPr>
          <p:spPr bwMode="auto">
            <a:xfrm>
              <a:off x="2480" y="1889"/>
              <a:ext cx="15" cy="16"/>
            </a:xfrm>
            <a:prstGeom prst="ellipse">
              <a:avLst/>
            </a:prstGeom>
            <a:solidFill>
              <a:srgbClr val="00FF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5" name="Oval 232"/>
            <p:cNvSpPr>
              <a:spLocks noChangeArrowheads="1"/>
            </p:cNvSpPr>
            <p:nvPr/>
          </p:nvSpPr>
          <p:spPr bwMode="auto">
            <a:xfrm>
              <a:off x="2483" y="1935"/>
              <a:ext cx="15" cy="16"/>
            </a:xfrm>
            <a:prstGeom prst="ellipse">
              <a:avLst/>
            </a:prstGeom>
            <a:solidFill>
              <a:srgbClr val="00FF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6" name="Oval 233"/>
            <p:cNvSpPr>
              <a:spLocks noChangeArrowheads="1"/>
            </p:cNvSpPr>
            <p:nvPr/>
          </p:nvSpPr>
          <p:spPr bwMode="auto">
            <a:xfrm>
              <a:off x="2489" y="2007"/>
              <a:ext cx="16" cy="15"/>
            </a:xfrm>
            <a:prstGeom prst="ellipse">
              <a:avLst/>
            </a:prstGeom>
            <a:solidFill>
              <a:srgbClr val="00FF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7" name="Oval 234"/>
            <p:cNvSpPr>
              <a:spLocks noChangeArrowheads="1"/>
            </p:cNvSpPr>
            <p:nvPr/>
          </p:nvSpPr>
          <p:spPr bwMode="auto">
            <a:xfrm>
              <a:off x="2505" y="1935"/>
              <a:ext cx="15" cy="16"/>
            </a:xfrm>
            <a:prstGeom prst="ellipse">
              <a:avLst/>
            </a:prstGeom>
            <a:solidFill>
              <a:srgbClr val="00FF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8" name="Oval 235"/>
            <p:cNvSpPr>
              <a:spLocks noChangeArrowheads="1"/>
            </p:cNvSpPr>
            <p:nvPr/>
          </p:nvSpPr>
          <p:spPr bwMode="auto">
            <a:xfrm>
              <a:off x="2514" y="1997"/>
              <a:ext cx="15" cy="16"/>
            </a:xfrm>
            <a:prstGeom prst="ellipse">
              <a:avLst/>
            </a:prstGeom>
            <a:solidFill>
              <a:srgbClr val="00FF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49" name="Oval 236"/>
            <p:cNvSpPr>
              <a:spLocks noChangeArrowheads="1"/>
            </p:cNvSpPr>
            <p:nvPr/>
          </p:nvSpPr>
          <p:spPr bwMode="auto">
            <a:xfrm>
              <a:off x="2517" y="2016"/>
              <a:ext cx="15" cy="15"/>
            </a:xfrm>
            <a:prstGeom prst="ellipse">
              <a:avLst/>
            </a:prstGeom>
            <a:solidFill>
              <a:srgbClr val="00FF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0" name="Oval 237"/>
            <p:cNvSpPr>
              <a:spLocks noChangeArrowheads="1"/>
            </p:cNvSpPr>
            <p:nvPr/>
          </p:nvSpPr>
          <p:spPr bwMode="auto">
            <a:xfrm>
              <a:off x="2526" y="2034"/>
              <a:ext cx="16" cy="16"/>
            </a:xfrm>
            <a:prstGeom prst="ellipse">
              <a:avLst/>
            </a:prstGeom>
            <a:solidFill>
              <a:srgbClr val="00FF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1" name="Oval 238"/>
            <p:cNvSpPr>
              <a:spLocks noChangeArrowheads="1"/>
            </p:cNvSpPr>
            <p:nvPr/>
          </p:nvSpPr>
          <p:spPr bwMode="auto">
            <a:xfrm>
              <a:off x="2532" y="2034"/>
              <a:ext cx="16" cy="16"/>
            </a:xfrm>
            <a:prstGeom prst="ellipse">
              <a:avLst/>
            </a:prstGeom>
            <a:solidFill>
              <a:srgbClr val="00FF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2" name="Oval 239"/>
            <p:cNvSpPr>
              <a:spLocks noChangeArrowheads="1"/>
            </p:cNvSpPr>
            <p:nvPr/>
          </p:nvSpPr>
          <p:spPr bwMode="auto">
            <a:xfrm>
              <a:off x="2548" y="1988"/>
              <a:ext cx="15" cy="15"/>
            </a:xfrm>
            <a:prstGeom prst="ellipse">
              <a:avLst/>
            </a:prstGeom>
            <a:solidFill>
              <a:srgbClr val="00FF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3" name="Oval 240"/>
            <p:cNvSpPr>
              <a:spLocks noChangeArrowheads="1"/>
            </p:cNvSpPr>
            <p:nvPr/>
          </p:nvSpPr>
          <p:spPr bwMode="auto">
            <a:xfrm>
              <a:off x="2554" y="1935"/>
              <a:ext cx="15" cy="16"/>
            </a:xfrm>
            <a:prstGeom prst="ellipse">
              <a:avLst/>
            </a:prstGeom>
            <a:solidFill>
              <a:srgbClr val="00FF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4" name="Oval 241"/>
            <p:cNvSpPr>
              <a:spLocks noChangeArrowheads="1"/>
            </p:cNvSpPr>
            <p:nvPr/>
          </p:nvSpPr>
          <p:spPr bwMode="auto">
            <a:xfrm>
              <a:off x="2554" y="1954"/>
              <a:ext cx="15" cy="15"/>
            </a:xfrm>
            <a:prstGeom prst="ellipse">
              <a:avLst/>
            </a:prstGeom>
            <a:solidFill>
              <a:srgbClr val="00FF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5" name="Oval 242"/>
            <p:cNvSpPr>
              <a:spLocks noChangeArrowheads="1"/>
            </p:cNvSpPr>
            <p:nvPr/>
          </p:nvSpPr>
          <p:spPr bwMode="auto">
            <a:xfrm>
              <a:off x="2557" y="1926"/>
              <a:ext cx="16" cy="16"/>
            </a:xfrm>
            <a:prstGeom prst="ellipse">
              <a:avLst/>
            </a:prstGeom>
            <a:solidFill>
              <a:srgbClr val="00FF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6" name="Oval 243"/>
            <p:cNvSpPr>
              <a:spLocks noChangeArrowheads="1"/>
            </p:cNvSpPr>
            <p:nvPr/>
          </p:nvSpPr>
          <p:spPr bwMode="auto">
            <a:xfrm>
              <a:off x="2566" y="1945"/>
              <a:ext cx="16" cy="15"/>
            </a:xfrm>
            <a:prstGeom prst="ellipse">
              <a:avLst/>
            </a:prstGeom>
            <a:solidFill>
              <a:srgbClr val="00FF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7" name="Oval 244"/>
            <p:cNvSpPr>
              <a:spLocks noChangeArrowheads="1"/>
            </p:cNvSpPr>
            <p:nvPr/>
          </p:nvSpPr>
          <p:spPr bwMode="auto">
            <a:xfrm>
              <a:off x="2573" y="1898"/>
              <a:ext cx="15" cy="16"/>
            </a:xfrm>
            <a:prstGeom prst="ellipse">
              <a:avLst/>
            </a:prstGeom>
            <a:solidFill>
              <a:srgbClr val="00FF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8" name="Oval 245"/>
            <p:cNvSpPr>
              <a:spLocks noChangeArrowheads="1"/>
            </p:cNvSpPr>
            <p:nvPr/>
          </p:nvSpPr>
          <p:spPr bwMode="auto">
            <a:xfrm>
              <a:off x="2582" y="1806"/>
              <a:ext cx="15" cy="15"/>
            </a:xfrm>
            <a:prstGeom prst="ellipse">
              <a:avLst/>
            </a:prstGeom>
            <a:solidFill>
              <a:srgbClr val="00FF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9" name="Oval 246"/>
            <p:cNvSpPr>
              <a:spLocks noChangeArrowheads="1"/>
            </p:cNvSpPr>
            <p:nvPr/>
          </p:nvSpPr>
          <p:spPr bwMode="auto">
            <a:xfrm>
              <a:off x="2582" y="1963"/>
              <a:ext cx="15" cy="16"/>
            </a:xfrm>
            <a:prstGeom prst="ellipse">
              <a:avLst/>
            </a:prstGeom>
            <a:solidFill>
              <a:srgbClr val="00FF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0" name="Rectangle 247"/>
            <p:cNvSpPr>
              <a:spLocks noChangeArrowheads="1"/>
            </p:cNvSpPr>
            <p:nvPr/>
          </p:nvSpPr>
          <p:spPr bwMode="auto">
            <a:xfrm rot="16200000">
              <a:off x="866" y="1963"/>
              <a:ext cx="194" cy="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900" b="0" i="0" u="none" strike="noStrike" cap="none" normalizeH="0" baseline="0" dirty="0" smtClean="0">
                  <a:ln>
                    <a:noFill/>
                  </a:ln>
                  <a:solidFill>
                    <a:srgbClr val="000000"/>
                  </a:solidFill>
                  <a:effectLst/>
                  <a:latin typeface="Helvetica" panose="020B0604020202020204" pitchFamily="34" charset="0"/>
                </a:rPr>
                <a:t>Depth</a:t>
              </a:r>
              <a:endParaRPr kumimoji="0" lang="en-US" altLang="en-US" sz="1800" b="0" i="0" u="none" strike="noStrike" cap="none" normalizeH="0" baseline="0" dirty="0" smtClean="0">
                <a:ln>
                  <a:noFill/>
                </a:ln>
                <a:solidFill>
                  <a:schemeClr val="tx1"/>
                </a:solidFill>
                <a:effectLst/>
                <a:latin typeface="Arial" panose="020B0604020202020204" pitchFamily="34" charset="0"/>
              </a:endParaRPr>
            </a:p>
          </p:txBody>
        </p:sp>
        <p:sp>
          <p:nvSpPr>
            <p:cNvPr id="61" name="Rectangle 248"/>
            <p:cNvSpPr>
              <a:spLocks noChangeArrowheads="1"/>
            </p:cNvSpPr>
            <p:nvPr/>
          </p:nvSpPr>
          <p:spPr bwMode="auto">
            <a:xfrm rot="16200000">
              <a:off x="861" y="1764"/>
              <a:ext cx="197" cy="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800" b="0" i="0" u="none" strike="noStrike" cap="none" normalizeH="0" baseline="0" dirty="0" smtClean="0">
                  <a:ln>
                    <a:noFill/>
                  </a:ln>
                  <a:solidFill>
                    <a:srgbClr val="000000"/>
                  </a:solidFill>
                  <a:effectLst/>
                  <a:latin typeface="Symbol" panose="05050102010706020507" pitchFamily="18" charset="2"/>
                </a:rPr>
                <a:t>(m</a:t>
              </a:r>
              <a:endParaRPr kumimoji="0" lang="en-US" altLang="en-US" sz="1800" b="0" i="0" u="none" strike="noStrike" cap="none" normalizeH="0" baseline="0" dirty="0" smtClean="0">
                <a:ln>
                  <a:noFill/>
                </a:ln>
                <a:solidFill>
                  <a:schemeClr val="tx1"/>
                </a:solidFill>
                <a:effectLst/>
                <a:latin typeface="Arial" panose="020B0604020202020204" pitchFamily="34" charset="0"/>
              </a:endParaRPr>
            </a:p>
          </p:txBody>
        </p:sp>
        <p:sp>
          <p:nvSpPr>
            <p:cNvPr id="62" name="Rectangle 249"/>
            <p:cNvSpPr>
              <a:spLocks noChangeArrowheads="1"/>
            </p:cNvSpPr>
            <p:nvPr/>
          </p:nvSpPr>
          <p:spPr bwMode="auto">
            <a:xfrm rot="16200000">
              <a:off x="907" y="1735"/>
              <a:ext cx="114"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900" b="0" i="0" u="none" strike="noStrike" cap="none" normalizeH="0" baseline="0" dirty="0" smtClean="0">
                  <a:ln>
                    <a:noFill/>
                  </a:ln>
                  <a:solidFill>
                    <a:srgbClr val="000000"/>
                  </a:solidFill>
                  <a:effectLst/>
                  <a:latin typeface="Helvetica" panose="020B0604020202020204" pitchFamily="34" charset="0"/>
                </a:rPr>
                <a:t>m)</a:t>
              </a:r>
              <a:endParaRPr kumimoji="0" lang="en-US" altLang="en-US" sz="1800" b="0" i="0" u="none" strike="noStrike" cap="none" normalizeH="0" baseline="0" dirty="0" smtClean="0">
                <a:ln>
                  <a:noFill/>
                </a:ln>
                <a:solidFill>
                  <a:schemeClr val="tx1"/>
                </a:solidFill>
                <a:effectLst/>
                <a:latin typeface="Arial" panose="020B0604020202020204" pitchFamily="34" charset="0"/>
              </a:endParaRPr>
            </a:p>
          </p:txBody>
        </p:sp>
        <p:sp>
          <p:nvSpPr>
            <p:cNvPr id="63" name="Rectangle 250"/>
            <p:cNvSpPr>
              <a:spLocks noChangeArrowheads="1"/>
            </p:cNvSpPr>
            <p:nvPr/>
          </p:nvSpPr>
          <p:spPr bwMode="auto">
            <a:xfrm>
              <a:off x="1989" y="2590"/>
              <a:ext cx="327" cy="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900" b="0" i="0" u="none" strike="noStrike" cap="none" normalizeH="0" baseline="0" dirty="0" smtClean="0">
                  <a:ln>
                    <a:noFill/>
                  </a:ln>
                  <a:solidFill>
                    <a:srgbClr val="000000"/>
                  </a:solidFill>
                  <a:effectLst/>
                  <a:latin typeface="Helvetica" panose="020B0604020202020204" pitchFamily="34" charset="0"/>
                </a:rPr>
                <a:t>Time (</a:t>
              </a:r>
              <a:r>
                <a:rPr kumimoji="0" lang="en-US" altLang="en-US" sz="900" b="0" i="0" u="none" strike="noStrike" cap="none" normalizeH="0" baseline="0" dirty="0" err="1" smtClean="0">
                  <a:ln>
                    <a:noFill/>
                  </a:ln>
                  <a:solidFill>
                    <a:srgbClr val="000000"/>
                  </a:solidFill>
                  <a:effectLst/>
                  <a:latin typeface="Helvetica" panose="020B0604020202020204" pitchFamily="34" charset="0"/>
                </a:rPr>
                <a:t>ms</a:t>
              </a:r>
              <a:r>
                <a:rPr kumimoji="0" lang="en-US" altLang="en-US" sz="900" b="0" i="0" u="none" strike="noStrike" cap="none" normalizeH="0" baseline="0" dirty="0" smtClean="0">
                  <a:ln>
                    <a:noFill/>
                  </a:ln>
                  <a:solidFill>
                    <a:srgbClr val="000000"/>
                  </a:solidFill>
                  <a:effectLst/>
                  <a:latin typeface="Helvetica" panose="020B0604020202020204" pitchFamily="34" charset="0"/>
                </a:rPr>
                <a:t>)</a:t>
              </a:r>
              <a:endParaRPr kumimoji="0" lang="en-US" altLang="en-US" sz="1800" b="0" i="0" u="none" strike="noStrike" cap="none" normalizeH="0" baseline="0" dirty="0" smtClean="0">
                <a:ln>
                  <a:noFill/>
                </a:ln>
                <a:solidFill>
                  <a:schemeClr val="tx1"/>
                </a:solidFill>
                <a:effectLst/>
                <a:latin typeface="Arial" panose="020B0604020202020204" pitchFamily="34" charset="0"/>
              </a:endParaRPr>
            </a:p>
          </p:txBody>
        </p:sp>
        <p:sp>
          <p:nvSpPr>
            <p:cNvPr id="64" name="Line 251"/>
            <p:cNvSpPr>
              <a:spLocks noChangeShapeType="1"/>
            </p:cNvSpPr>
            <p:nvPr/>
          </p:nvSpPr>
          <p:spPr bwMode="auto">
            <a:xfrm>
              <a:off x="1169" y="2464"/>
              <a:ext cx="2016"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5" name="Line 252"/>
            <p:cNvSpPr>
              <a:spLocks noChangeShapeType="1"/>
            </p:cNvSpPr>
            <p:nvPr/>
          </p:nvSpPr>
          <p:spPr bwMode="auto">
            <a:xfrm>
              <a:off x="1169" y="1410"/>
              <a:ext cx="2016"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6" name="Line 253"/>
            <p:cNvSpPr>
              <a:spLocks noChangeShapeType="1"/>
            </p:cNvSpPr>
            <p:nvPr/>
          </p:nvSpPr>
          <p:spPr bwMode="auto">
            <a:xfrm>
              <a:off x="3185" y="1410"/>
              <a:ext cx="0" cy="1054"/>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7" name="Line 254"/>
            <p:cNvSpPr>
              <a:spLocks noChangeShapeType="1"/>
            </p:cNvSpPr>
            <p:nvPr/>
          </p:nvSpPr>
          <p:spPr bwMode="auto">
            <a:xfrm>
              <a:off x="1169" y="1410"/>
              <a:ext cx="0" cy="1054"/>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8" name="Line 255"/>
            <p:cNvSpPr>
              <a:spLocks noChangeShapeType="1"/>
            </p:cNvSpPr>
            <p:nvPr/>
          </p:nvSpPr>
          <p:spPr bwMode="auto">
            <a:xfrm>
              <a:off x="1169" y="2464"/>
              <a:ext cx="2016"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9" name="Line 256"/>
            <p:cNvSpPr>
              <a:spLocks noChangeShapeType="1"/>
            </p:cNvSpPr>
            <p:nvPr/>
          </p:nvSpPr>
          <p:spPr bwMode="auto">
            <a:xfrm>
              <a:off x="1169" y="1410"/>
              <a:ext cx="0" cy="1054"/>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0" name="Line 257"/>
            <p:cNvSpPr>
              <a:spLocks noChangeShapeType="1"/>
            </p:cNvSpPr>
            <p:nvPr/>
          </p:nvSpPr>
          <p:spPr bwMode="auto">
            <a:xfrm flipV="1">
              <a:off x="1456" y="2442"/>
              <a:ext cx="0" cy="22"/>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1" name="Line 258"/>
            <p:cNvSpPr>
              <a:spLocks noChangeShapeType="1"/>
            </p:cNvSpPr>
            <p:nvPr/>
          </p:nvSpPr>
          <p:spPr bwMode="auto">
            <a:xfrm>
              <a:off x="1456" y="1410"/>
              <a:ext cx="0" cy="18"/>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2" name="Rectangle 259"/>
            <p:cNvSpPr>
              <a:spLocks noChangeArrowheads="1"/>
            </p:cNvSpPr>
            <p:nvPr/>
          </p:nvSpPr>
          <p:spPr bwMode="auto">
            <a:xfrm>
              <a:off x="1438" y="2473"/>
              <a:ext cx="71"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900" b="0" i="0" u="none" strike="noStrike" cap="none" normalizeH="0" baseline="0" smtClean="0">
                  <a:ln>
                    <a:noFill/>
                  </a:ln>
                  <a:solidFill>
                    <a:srgbClr val="000000"/>
                  </a:solidFill>
                  <a:effectLst/>
                  <a:latin typeface="Helvetica" panose="020B0604020202020204" pitchFamily="34" charset="0"/>
                </a:rPr>
                <a:t>0</a:t>
              </a:r>
              <a:endParaRPr kumimoji="0" lang="en-US" altLang="en-US" sz="1800" b="0" i="0" u="none" strike="noStrike" cap="none" normalizeH="0" baseline="0" smtClean="0">
                <a:ln>
                  <a:noFill/>
                </a:ln>
                <a:solidFill>
                  <a:schemeClr val="tx1"/>
                </a:solidFill>
                <a:effectLst/>
                <a:latin typeface="Arial" panose="020B0604020202020204" pitchFamily="34" charset="0"/>
              </a:endParaRPr>
            </a:p>
          </p:txBody>
        </p:sp>
        <p:sp>
          <p:nvSpPr>
            <p:cNvPr id="73" name="Line 260"/>
            <p:cNvSpPr>
              <a:spLocks noChangeShapeType="1"/>
            </p:cNvSpPr>
            <p:nvPr/>
          </p:nvSpPr>
          <p:spPr bwMode="auto">
            <a:xfrm flipV="1">
              <a:off x="1744" y="2442"/>
              <a:ext cx="0" cy="22"/>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4" name="Line 261"/>
            <p:cNvSpPr>
              <a:spLocks noChangeShapeType="1"/>
            </p:cNvSpPr>
            <p:nvPr/>
          </p:nvSpPr>
          <p:spPr bwMode="auto">
            <a:xfrm>
              <a:off x="1744" y="1410"/>
              <a:ext cx="0" cy="18"/>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5" name="Rectangle 262"/>
            <p:cNvSpPr>
              <a:spLocks noChangeArrowheads="1"/>
            </p:cNvSpPr>
            <p:nvPr/>
          </p:nvSpPr>
          <p:spPr bwMode="auto">
            <a:xfrm>
              <a:off x="1698" y="2473"/>
              <a:ext cx="130"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900" b="0" i="0" u="none" strike="noStrike" cap="none" normalizeH="0" baseline="0" smtClean="0">
                  <a:ln>
                    <a:noFill/>
                  </a:ln>
                  <a:solidFill>
                    <a:srgbClr val="000000"/>
                  </a:solidFill>
                  <a:effectLst/>
                  <a:latin typeface="Helvetica" panose="020B0604020202020204" pitchFamily="34" charset="0"/>
                </a:rPr>
                <a:t>0.5</a:t>
              </a:r>
              <a:endParaRPr kumimoji="0" lang="en-US" altLang="en-US" sz="1800" b="0" i="0" u="none" strike="noStrike" cap="none" normalizeH="0" baseline="0" smtClean="0">
                <a:ln>
                  <a:noFill/>
                </a:ln>
                <a:solidFill>
                  <a:schemeClr val="tx1"/>
                </a:solidFill>
                <a:effectLst/>
                <a:latin typeface="Arial" panose="020B0604020202020204" pitchFamily="34" charset="0"/>
              </a:endParaRPr>
            </a:p>
          </p:txBody>
        </p:sp>
        <p:sp>
          <p:nvSpPr>
            <p:cNvPr id="76" name="Line 263"/>
            <p:cNvSpPr>
              <a:spLocks noChangeShapeType="1"/>
            </p:cNvSpPr>
            <p:nvPr/>
          </p:nvSpPr>
          <p:spPr bwMode="auto">
            <a:xfrm flipV="1">
              <a:off x="2032" y="2442"/>
              <a:ext cx="0" cy="22"/>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7" name="Line 264"/>
            <p:cNvSpPr>
              <a:spLocks noChangeShapeType="1"/>
            </p:cNvSpPr>
            <p:nvPr/>
          </p:nvSpPr>
          <p:spPr bwMode="auto">
            <a:xfrm>
              <a:off x="2032" y="1410"/>
              <a:ext cx="0" cy="18"/>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8" name="Rectangle 265"/>
            <p:cNvSpPr>
              <a:spLocks noChangeArrowheads="1"/>
            </p:cNvSpPr>
            <p:nvPr/>
          </p:nvSpPr>
          <p:spPr bwMode="auto">
            <a:xfrm>
              <a:off x="2013" y="2473"/>
              <a:ext cx="71"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900" b="0" i="0" u="none" strike="noStrike" cap="none" normalizeH="0" baseline="0" smtClean="0">
                  <a:ln>
                    <a:noFill/>
                  </a:ln>
                  <a:solidFill>
                    <a:srgbClr val="000000"/>
                  </a:solidFill>
                  <a:effectLst/>
                  <a:latin typeface="Helvetica" panose="020B0604020202020204" pitchFamily="34" charset="0"/>
                </a:rPr>
                <a:t>1</a:t>
              </a:r>
              <a:endParaRPr kumimoji="0" lang="en-US" altLang="en-US" sz="1800" b="0" i="0" u="none" strike="noStrike" cap="none" normalizeH="0" baseline="0" smtClean="0">
                <a:ln>
                  <a:noFill/>
                </a:ln>
                <a:solidFill>
                  <a:schemeClr val="tx1"/>
                </a:solidFill>
                <a:effectLst/>
                <a:latin typeface="Arial" panose="020B0604020202020204" pitchFamily="34" charset="0"/>
              </a:endParaRPr>
            </a:p>
          </p:txBody>
        </p:sp>
        <p:sp>
          <p:nvSpPr>
            <p:cNvPr id="79" name="Line 266"/>
            <p:cNvSpPr>
              <a:spLocks noChangeShapeType="1"/>
            </p:cNvSpPr>
            <p:nvPr/>
          </p:nvSpPr>
          <p:spPr bwMode="auto">
            <a:xfrm flipV="1">
              <a:off x="2319" y="2442"/>
              <a:ext cx="0" cy="22"/>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0" name="Line 267"/>
            <p:cNvSpPr>
              <a:spLocks noChangeShapeType="1"/>
            </p:cNvSpPr>
            <p:nvPr/>
          </p:nvSpPr>
          <p:spPr bwMode="auto">
            <a:xfrm>
              <a:off x="2319" y="1410"/>
              <a:ext cx="0" cy="18"/>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1" name="Rectangle 268"/>
            <p:cNvSpPr>
              <a:spLocks noChangeArrowheads="1"/>
            </p:cNvSpPr>
            <p:nvPr/>
          </p:nvSpPr>
          <p:spPr bwMode="auto">
            <a:xfrm>
              <a:off x="2273" y="2473"/>
              <a:ext cx="130"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900" b="0" i="0" u="none" strike="noStrike" cap="none" normalizeH="0" baseline="0" smtClean="0">
                  <a:ln>
                    <a:noFill/>
                  </a:ln>
                  <a:solidFill>
                    <a:srgbClr val="000000"/>
                  </a:solidFill>
                  <a:effectLst/>
                  <a:latin typeface="Helvetica" panose="020B0604020202020204" pitchFamily="34" charset="0"/>
                </a:rPr>
                <a:t>1.5</a:t>
              </a:r>
              <a:endParaRPr kumimoji="0" lang="en-US" altLang="en-US" sz="1800" b="0" i="0" u="none" strike="noStrike" cap="none" normalizeH="0" baseline="0" smtClean="0">
                <a:ln>
                  <a:noFill/>
                </a:ln>
                <a:solidFill>
                  <a:schemeClr val="tx1"/>
                </a:solidFill>
                <a:effectLst/>
                <a:latin typeface="Arial" panose="020B0604020202020204" pitchFamily="34" charset="0"/>
              </a:endParaRPr>
            </a:p>
          </p:txBody>
        </p:sp>
        <p:sp>
          <p:nvSpPr>
            <p:cNvPr id="82" name="Line 269"/>
            <p:cNvSpPr>
              <a:spLocks noChangeShapeType="1"/>
            </p:cNvSpPr>
            <p:nvPr/>
          </p:nvSpPr>
          <p:spPr bwMode="auto">
            <a:xfrm flipV="1">
              <a:off x="2607" y="2442"/>
              <a:ext cx="0" cy="22"/>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3" name="Line 270"/>
            <p:cNvSpPr>
              <a:spLocks noChangeShapeType="1"/>
            </p:cNvSpPr>
            <p:nvPr/>
          </p:nvSpPr>
          <p:spPr bwMode="auto">
            <a:xfrm>
              <a:off x="2607" y="1410"/>
              <a:ext cx="0" cy="18"/>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4" name="Rectangle 271"/>
            <p:cNvSpPr>
              <a:spLocks noChangeArrowheads="1"/>
            </p:cNvSpPr>
            <p:nvPr/>
          </p:nvSpPr>
          <p:spPr bwMode="auto">
            <a:xfrm>
              <a:off x="2588" y="2473"/>
              <a:ext cx="71"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900" b="0" i="0" u="none" strike="noStrike" cap="none" normalizeH="0" baseline="0" smtClean="0">
                  <a:ln>
                    <a:noFill/>
                  </a:ln>
                  <a:solidFill>
                    <a:srgbClr val="000000"/>
                  </a:solidFill>
                  <a:effectLst/>
                  <a:latin typeface="Helvetica" panose="020B0604020202020204" pitchFamily="34" charset="0"/>
                </a:rPr>
                <a:t>2</a:t>
              </a:r>
              <a:endParaRPr kumimoji="0" lang="en-US" altLang="en-US" sz="1800" b="0" i="0" u="none" strike="noStrike" cap="none" normalizeH="0" baseline="0" smtClean="0">
                <a:ln>
                  <a:noFill/>
                </a:ln>
                <a:solidFill>
                  <a:schemeClr val="tx1"/>
                </a:solidFill>
                <a:effectLst/>
                <a:latin typeface="Arial" panose="020B0604020202020204" pitchFamily="34" charset="0"/>
              </a:endParaRPr>
            </a:p>
          </p:txBody>
        </p:sp>
        <p:sp>
          <p:nvSpPr>
            <p:cNvPr id="85" name="Line 272"/>
            <p:cNvSpPr>
              <a:spLocks noChangeShapeType="1"/>
            </p:cNvSpPr>
            <p:nvPr/>
          </p:nvSpPr>
          <p:spPr bwMode="auto">
            <a:xfrm flipV="1">
              <a:off x="2894" y="2442"/>
              <a:ext cx="0" cy="22"/>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6" name="Line 273"/>
            <p:cNvSpPr>
              <a:spLocks noChangeShapeType="1"/>
            </p:cNvSpPr>
            <p:nvPr/>
          </p:nvSpPr>
          <p:spPr bwMode="auto">
            <a:xfrm>
              <a:off x="2894" y="1410"/>
              <a:ext cx="0" cy="18"/>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7" name="Rectangle 274"/>
            <p:cNvSpPr>
              <a:spLocks noChangeArrowheads="1"/>
            </p:cNvSpPr>
            <p:nvPr/>
          </p:nvSpPr>
          <p:spPr bwMode="auto">
            <a:xfrm>
              <a:off x="2848" y="2473"/>
              <a:ext cx="130"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900" b="0" i="0" u="none" strike="noStrike" cap="none" normalizeH="0" baseline="0" smtClean="0">
                  <a:ln>
                    <a:noFill/>
                  </a:ln>
                  <a:solidFill>
                    <a:srgbClr val="000000"/>
                  </a:solidFill>
                  <a:effectLst/>
                  <a:latin typeface="Helvetica" panose="020B0604020202020204" pitchFamily="34" charset="0"/>
                </a:rPr>
                <a:t>2.5</a:t>
              </a:r>
              <a:endParaRPr kumimoji="0" lang="en-US" altLang="en-US" sz="1800" b="0" i="0" u="none" strike="noStrike" cap="none" normalizeH="0" baseline="0" smtClean="0">
                <a:ln>
                  <a:noFill/>
                </a:ln>
                <a:solidFill>
                  <a:schemeClr val="tx1"/>
                </a:solidFill>
                <a:effectLst/>
                <a:latin typeface="Arial" panose="020B0604020202020204" pitchFamily="34" charset="0"/>
              </a:endParaRPr>
            </a:p>
          </p:txBody>
        </p:sp>
        <p:sp>
          <p:nvSpPr>
            <p:cNvPr id="88" name="Line 275"/>
            <p:cNvSpPr>
              <a:spLocks noChangeShapeType="1"/>
            </p:cNvSpPr>
            <p:nvPr/>
          </p:nvSpPr>
          <p:spPr bwMode="auto">
            <a:xfrm flipV="1">
              <a:off x="3185" y="2442"/>
              <a:ext cx="0" cy="22"/>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9" name="Line 276"/>
            <p:cNvSpPr>
              <a:spLocks noChangeShapeType="1"/>
            </p:cNvSpPr>
            <p:nvPr/>
          </p:nvSpPr>
          <p:spPr bwMode="auto">
            <a:xfrm>
              <a:off x="3185" y="1410"/>
              <a:ext cx="0" cy="18"/>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0" name="Rectangle 277"/>
            <p:cNvSpPr>
              <a:spLocks noChangeArrowheads="1"/>
            </p:cNvSpPr>
            <p:nvPr/>
          </p:nvSpPr>
          <p:spPr bwMode="auto">
            <a:xfrm>
              <a:off x="3166" y="2473"/>
              <a:ext cx="71"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900" b="0" i="0" u="none" strike="noStrike" cap="none" normalizeH="0" baseline="0" smtClean="0">
                  <a:ln>
                    <a:noFill/>
                  </a:ln>
                  <a:solidFill>
                    <a:srgbClr val="000000"/>
                  </a:solidFill>
                  <a:effectLst/>
                  <a:latin typeface="Helvetica" panose="020B0604020202020204" pitchFamily="34" charset="0"/>
                </a:rPr>
                <a:t>3</a:t>
              </a:r>
              <a:endParaRPr kumimoji="0" lang="en-US" altLang="en-US" sz="1800" b="0" i="0" u="none" strike="noStrike" cap="none" normalizeH="0" baseline="0" smtClean="0">
                <a:ln>
                  <a:noFill/>
                </a:ln>
                <a:solidFill>
                  <a:schemeClr val="tx1"/>
                </a:solidFill>
                <a:effectLst/>
                <a:latin typeface="Arial" panose="020B0604020202020204" pitchFamily="34" charset="0"/>
              </a:endParaRPr>
            </a:p>
          </p:txBody>
        </p:sp>
        <p:sp>
          <p:nvSpPr>
            <p:cNvPr id="91" name="Line 278"/>
            <p:cNvSpPr>
              <a:spLocks noChangeShapeType="1"/>
            </p:cNvSpPr>
            <p:nvPr/>
          </p:nvSpPr>
          <p:spPr bwMode="auto">
            <a:xfrm>
              <a:off x="1169" y="1673"/>
              <a:ext cx="19"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2" name="Line 279"/>
            <p:cNvSpPr>
              <a:spLocks noChangeShapeType="1"/>
            </p:cNvSpPr>
            <p:nvPr/>
          </p:nvSpPr>
          <p:spPr bwMode="auto">
            <a:xfrm flipH="1">
              <a:off x="3163" y="1673"/>
              <a:ext cx="22"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3" name="Rectangle 280"/>
            <p:cNvSpPr>
              <a:spLocks noChangeArrowheads="1"/>
            </p:cNvSpPr>
            <p:nvPr/>
          </p:nvSpPr>
          <p:spPr bwMode="auto">
            <a:xfrm>
              <a:off x="1120" y="1636"/>
              <a:ext cx="71"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900" b="0" i="0" u="none" strike="noStrike" cap="none" normalizeH="0" baseline="0" smtClean="0">
                  <a:ln>
                    <a:noFill/>
                  </a:ln>
                  <a:solidFill>
                    <a:srgbClr val="000000"/>
                  </a:solidFill>
                  <a:effectLst/>
                  <a:latin typeface="Helvetica" panose="020B0604020202020204" pitchFamily="34" charset="0"/>
                </a:rPr>
                <a:t>0</a:t>
              </a:r>
              <a:endParaRPr kumimoji="0" lang="en-US" altLang="en-US" sz="1800" b="0" i="0" u="none" strike="noStrike" cap="none" normalizeH="0" baseline="0" smtClean="0">
                <a:ln>
                  <a:noFill/>
                </a:ln>
                <a:solidFill>
                  <a:schemeClr val="tx1"/>
                </a:solidFill>
                <a:effectLst/>
                <a:latin typeface="Arial" panose="020B0604020202020204" pitchFamily="34" charset="0"/>
              </a:endParaRPr>
            </a:p>
          </p:txBody>
        </p:sp>
        <p:sp>
          <p:nvSpPr>
            <p:cNvPr id="94" name="Line 281"/>
            <p:cNvSpPr>
              <a:spLocks noChangeShapeType="1"/>
            </p:cNvSpPr>
            <p:nvPr/>
          </p:nvSpPr>
          <p:spPr bwMode="auto">
            <a:xfrm>
              <a:off x="1169" y="1935"/>
              <a:ext cx="19"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5" name="Line 282"/>
            <p:cNvSpPr>
              <a:spLocks noChangeShapeType="1"/>
            </p:cNvSpPr>
            <p:nvPr/>
          </p:nvSpPr>
          <p:spPr bwMode="auto">
            <a:xfrm flipH="1">
              <a:off x="3163" y="1935"/>
              <a:ext cx="22"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6" name="Rectangle 283"/>
            <p:cNvSpPr>
              <a:spLocks noChangeArrowheads="1"/>
            </p:cNvSpPr>
            <p:nvPr/>
          </p:nvSpPr>
          <p:spPr bwMode="auto">
            <a:xfrm>
              <a:off x="1045" y="1898"/>
              <a:ext cx="148"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900" b="0" i="0" u="none" strike="noStrike" cap="none" normalizeH="0" baseline="0" smtClean="0">
                  <a:ln>
                    <a:noFill/>
                  </a:ln>
                  <a:solidFill>
                    <a:srgbClr val="000000"/>
                  </a:solidFill>
                  <a:effectLst/>
                  <a:latin typeface="Helvetica" panose="020B0604020202020204" pitchFamily="34" charset="0"/>
                </a:rPr>
                <a:t>100</a:t>
              </a:r>
              <a:endParaRPr kumimoji="0" lang="en-US" altLang="en-US" sz="1800" b="0" i="0" u="none" strike="noStrike" cap="none" normalizeH="0" baseline="0" smtClean="0">
                <a:ln>
                  <a:noFill/>
                </a:ln>
                <a:solidFill>
                  <a:schemeClr val="tx1"/>
                </a:solidFill>
                <a:effectLst/>
                <a:latin typeface="Arial" panose="020B0604020202020204" pitchFamily="34" charset="0"/>
              </a:endParaRPr>
            </a:p>
          </p:txBody>
        </p:sp>
        <p:sp>
          <p:nvSpPr>
            <p:cNvPr id="97" name="Line 284"/>
            <p:cNvSpPr>
              <a:spLocks noChangeShapeType="1"/>
            </p:cNvSpPr>
            <p:nvPr/>
          </p:nvSpPr>
          <p:spPr bwMode="auto">
            <a:xfrm>
              <a:off x="1169" y="2198"/>
              <a:ext cx="19"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8" name="Line 285"/>
            <p:cNvSpPr>
              <a:spLocks noChangeShapeType="1"/>
            </p:cNvSpPr>
            <p:nvPr/>
          </p:nvSpPr>
          <p:spPr bwMode="auto">
            <a:xfrm flipH="1">
              <a:off x="3163" y="2198"/>
              <a:ext cx="22"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9" name="Rectangle 286"/>
            <p:cNvSpPr>
              <a:spLocks noChangeArrowheads="1"/>
            </p:cNvSpPr>
            <p:nvPr/>
          </p:nvSpPr>
          <p:spPr bwMode="auto">
            <a:xfrm>
              <a:off x="1045" y="2161"/>
              <a:ext cx="148"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900" b="0" i="0" u="none" strike="noStrike" cap="none" normalizeH="0" baseline="0" smtClean="0">
                  <a:ln>
                    <a:noFill/>
                  </a:ln>
                  <a:solidFill>
                    <a:srgbClr val="000000"/>
                  </a:solidFill>
                  <a:effectLst/>
                  <a:latin typeface="Helvetica" panose="020B0604020202020204" pitchFamily="34" charset="0"/>
                </a:rPr>
                <a:t>200</a:t>
              </a:r>
              <a:endParaRPr kumimoji="0" lang="en-US" altLang="en-US" sz="1800" b="0" i="0" u="none" strike="noStrike" cap="none" normalizeH="0" baseline="0" smtClean="0">
                <a:ln>
                  <a:noFill/>
                </a:ln>
                <a:solidFill>
                  <a:schemeClr val="tx1"/>
                </a:solidFill>
                <a:effectLst/>
                <a:latin typeface="Arial" panose="020B0604020202020204" pitchFamily="34" charset="0"/>
              </a:endParaRPr>
            </a:p>
          </p:txBody>
        </p:sp>
        <p:sp>
          <p:nvSpPr>
            <p:cNvPr id="100" name="Line 287"/>
            <p:cNvSpPr>
              <a:spLocks noChangeShapeType="1"/>
            </p:cNvSpPr>
            <p:nvPr/>
          </p:nvSpPr>
          <p:spPr bwMode="auto">
            <a:xfrm>
              <a:off x="1169" y="2464"/>
              <a:ext cx="19"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1" name="Line 288"/>
            <p:cNvSpPr>
              <a:spLocks noChangeShapeType="1"/>
            </p:cNvSpPr>
            <p:nvPr/>
          </p:nvSpPr>
          <p:spPr bwMode="auto">
            <a:xfrm flipH="1">
              <a:off x="3163" y="2464"/>
              <a:ext cx="22"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2" name="Rectangle 289"/>
            <p:cNvSpPr>
              <a:spLocks noChangeArrowheads="1"/>
            </p:cNvSpPr>
            <p:nvPr/>
          </p:nvSpPr>
          <p:spPr bwMode="auto">
            <a:xfrm>
              <a:off x="1045" y="2427"/>
              <a:ext cx="148" cy="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900" b="0" i="0" u="none" strike="noStrike" cap="none" normalizeH="0" baseline="0" smtClean="0">
                  <a:ln>
                    <a:noFill/>
                  </a:ln>
                  <a:solidFill>
                    <a:srgbClr val="000000"/>
                  </a:solidFill>
                  <a:effectLst/>
                  <a:latin typeface="Helvetica" panose="020B0604020202020204" pitchFamily="34" charset="0"/>
                </a:rPr>
                <a:t>300</a:t>
              </a:r>
              <a:endParaRPr kumimoji="0" lang="en-US" altLang="en-US" sz="1800" b="0" i="0" u="none" strike="noStrike" cap="none" normalizeH="0" baseline="0" smtClean="0">
                <a:ln>
                  <a:noFill/>
                </a:ln>
                <a:solidFill>
                  <a:schemeClr val="tx1"/>
                </a:solidFill>
                <a:effectLst/>
                <a:latin typeface="Arial" panose="020B0604020202020204" pitchFamily="34" charset="0"/>
              </a:endParaRPr>
            </a:p>
          </p:txBody>
        </p:sp>
        <p:sp>
          <p:nvSpPr>
            <p:cNvPr id="103" name="Line 290"/>
            <p:cNvSpPr>
              <a:spLocks noChangeShapeType="1"/>
            </p:cNvSpPr>
            <p:nvPr/>
          </p:nvSpPr>
          <p:spPr bwMode="auto">
            <a:xfrm>
              <a:off x="1169" y="2464"/>
              <a:ext cx="2016"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4" name="Line 291"/>
            <p:cNvSpPr>
              <a:spLocks noChangeShapeType="1"/>
            </p:cNvSpPr>
            <p:nvPr/>
          </p:nvSpPr>
          <p:spPr bwMode="auto">
            <a:xfrm>
              <a:off x="1169" y="1410"/>
              <a:ext cx="2016"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5" name="Line 292"/>
            <p:cNvSpPr>
              <a:spLocks noChangeShapeType="1"/>
            </p:cNvSpPr>
            <p:nvPr/>
          </p:nvSpPr>
          <p:spPr bwMode="auto">
            <a:xfrm>
              <a:off x="3185" y="1410"/>
              <a:ext cx="0" cy="1054"/>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6" name="Line 293"/>
            <p:cNvSpPr>
              <a:spLocks noChangeShapeType="1"/>
            </p:cNvSpPr>
            <p:nvPr/>
          </p:nvSpPr>
          <p:spPr bwMode="auto">
            <a:xfrm>
              <a:off x="109" y="32"/>
              <a:ext cx="0" cy="341"/>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grpSp>
      <p:sp>
        <p:nvSpPr>
          <p:cNvPr id="6323" name="Rectangle 6322"/>
          <p:cNvSpPr/>
          <p:nvPr/>
        </p:nvSpPr>
        <p:spPr>
          <a:xfrm>
            <a:off x="6187707" y="1529467"/>
            <a:ext cx="840295" cy="461665"/>
          </a:xfrm>
          <a:prstGeom prst="rect">
            <a:avLst/>
          </a:prstGeom>
        </p:spPr>
        <p:txBody>
          <a:bodyPr wrap="none">
            <a:spAutoFit/>
          </a:bodyPr>
          <a:lstStyle/>
          <a:p>
            <a:r>
              <a:rPr lang="en-US" sz="1200" b="1" dirty="0" smtClean="0">
                <a:solidFill>
                  <a:schemeClr val="bg1"/>
                </a:solidFill>
              </a:rPr>
              <a:t>Keyhole </a:t>
            </a:r>
          </a:p>
          <a:p>
            <a:r>
              <a:rPr lang="en-US" sz="1200" b="1" dirty="0" smtClean="0">
                <a:solidFill>
                  <a:schemeClr val="bg1"/>
                </a:solidFill>
              </a:rPr>
              <a:t>Welding </a:t>
            </a:r>
            <a:endParaRPr lang="en-US" sz="1200" b="1" dirty="0"/>
          </a:p>
        </p:txBody>
      </p:sp>
      <p:sp>
        <p:nvSpPr>
          <p:cNvPr id="308" name="TextBox 307"/>
          <p:cNvSpPr txBox="1"/>
          <p:nvPr/>
        </p:nvSpPr>
        <p:spPr>
          <a:xfrm>
            <a:off x="129276" y="425125"/>
            <a:ext cx="7574544" cy="630942"/>
          </a:xfrm>
          <a:prstGeom prst="rect">
            <a:avLst/>
          </a:prstGeom>
          <a:noFill/>
        </p:spPr>
        <p:txBody>
          <a:bodyPr wrap="square" rtlCol="0">
            <a:spAutoFit/>
          </a:bodyPr>
          <a:lstStyle/>
          <a:p>
            <a:r>
              <a:rPr lang="en-US" sz="3500" b="1" dirty="0" smtClean="0">
                <a:latin typeface="Calibri" panose="020F0502020204030204" pitchFamily="34" charset="0"/>
              </a:rPr>
              <a:t>ICI – Combined Imaging and Machining</a:t>
            </a:r>
            <a:endParaRPr lang="en-US" sz="3500" b="1" dirty="0">
              <a:latin typeface="Calibri" panose="020F0502020204030204" pitchFamily="34" charset="0"/>
            </a:endParaRPr>
          </a:p>
        </p:txBody>
      </p:sp>
      <p:sp>
        <p:nvSpPr>
          <p:cNvPr id="309" name="TextBox 308"/>
          <p:cNvSpPr txBox="1"/>
          <p:nvPr/>
        </p:nvSpPr>
        <p:spPr>
          <a:xfrm>
            <a:off x="477872" y="1448482"/>
            <a:ext cx="1999265" cy="477054"/>
          </a:xfrm>
          <a:prstGeom prst="rect">
            <a:avLst/>
          </a:prstGeom>
          <a:noFill/>
        </p:spPr>
        <p:txBody>
          <a:bodyPr wrap="none" rtlCol="0">
            <a:spAutoFit/>
          </a:bodyPr>
          <a:lstStyle/>
          <a:p>
            <a:r>
              <a:rPr lang="en-US" sz="2500" b="1" dirty="0" smtClean="0">
                <a:solidFill>
                  <a:schemeClr val="bg1"/>
                </a:solidFill>
              </a:rPr>
              <a:t>Example #2</a:t>
            </a:r>
            <a:endParaRPr lang="en-US" sz="2500" b="1" dirty="0">
              <a:solidFill>
                <a:schemeClr val="bg1"/>
              </a:solidFill>
            </a:endParaRPr>
          </a:p>
        </p:txBody>
      </p:sp>
    </p:spTree>
    <p:extLst>
      <p:ext uri="{BB962C8B-B14F-4D97-AF65-F5344CB8AC3E}">
        <p14:creationId xmlns:p14="http://schemas.microsoft.com/office/powerpoint/2010/main" val="28550338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Slide Number Placeholder 9"/>
          <p:cNvSpPr>
            <a:spLocks noGrp="1"/>
          </p:cNvSpPr>
          <p:nvPr>
            <p:ph type="sldNum" sz="quarter" idx="12"/>
          </p:nvPr>
        </p:nvSpPr>
        <p:spPr/>
        <p:txBody>
          <a:bodyPr/>
          <a:lstStyle/>
          <a:p>
            <a:fld id="{6D22F896-40B5-4ADD-8801-0D06FADFA095}" type="slidenum">
              <a:rPr lang="en-US" smtClean="0"/>
              <a:t>19</a:t>
            </a:fld>
            <a:endParaRPr lang="en-US" dirty="0"/>
          </a:p>
        </p:txBody>
      </p:sp>
      <p:sp>
        <p:nvSpPr>
          <p:cNvPr id="11" name="TextBox 10"/>
          <p:cNvSpPr txBox="1"/>
          <p:nvPr/>
        </p:nvSpPr>
        <p:spPr>
          <a:xfrm>
            <a:off x="129276" y="425125"/>
            <a:ext cx="6618763" cy="630942"/>
          </a:xfrm>
          <a:prstGeom prst="rect">
            <a:avLst/>
          </a:prstGeom>
          <a:noFill/>
        </p:spPr>
        <p:txBody>
          <a:bodyPr wrap="square" rtlCol="0">
            <a:spAutoFit/>
          </a:bodyPr>
          <a:lstStyle/>
          <a:p>
            <a:r>
              <a:rPr lang="en-US" sz="3500" b="1" dirty="0" smtClean="0">
                <a:latin typeface="Calibri" panose="020F0502020204030204" pitchFamily="34" charset="0"/>
              </a:rPr>
              <a:t>Fixed energy hole drill</a:t>
            </a:r>
            <a:endParaRPr lang="en-US" sz="3500" b="1" dirty="0">
              <a:latin typeface="Calibri" panose="020F0502020204030204" pitchFamily="34" charset="0"/>
            </a:endParaRPr>
          </a:p>
        </p:txBody>
      </p:sp>
      <p:cxnSp>
        <p:nvCxnSpPr>
          <p:cNvPr id="41" name="Straight Connector 40"/>
          <p:cNvCxnSpPr/>
          <p:nvPr/>
        </p:nvCxnSpPr>
        <p:spPr>
          <a:xfrm flipV="1">
            <a:off x="0" y="1056067"/>
            <a:ext cx="9144000" cy="12878"/>
          </a:xfrm>
          <a:prstGeom prst="line">
            <a:avLst/>
          </a:prstGeom>
          <a:ln w="47625">
            <a:gradFill flip="none" rotWithShape="1">
              <a:gsLst>
                <a:gs pos="0">
                  <a:srgbClr val="00B0F0"/>
                </a:gs>
                <a:gs pos="57000">
                  <a:schemeClr val="accent2"/>
                </a:gs>
                <a:gs pos="100000">
                  <a:srgbClr val="FF0000"/>
                </a:gs>
              </a:gsLst>
              <a:lin ang="0" scaled="1"/>
              <a:tileRect/>
            </a:gradFill>
          </a:ln>
        </p:spPr>
        <p:style>
          <a:lnRef idx="3">
            <a:schemeClr val="accent5"/>
          </a:lnRef>
          <a:fillRef idx="0">
            <a:schemeClr val="accent5"/>
          </a:fillRef>
          <a:effectRef idx="2">
            <a:schemeClr val="accent5"/>
          </a:effectRef>
          <a:fontRef idx="minor">
            <a:schemeClr val="tx1"/>
          </a:fontRef>
        </p:style>
      </p:cxnSp>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090666"/>
            <a:ext cx="9144000" cy="5789870"/>
          </a:xfrm>
          <a:prstGeom prst="rect">
            <a:avLst/>
          </a:prstGeom>
        </p:spPr>
      </p:pic>
      <p:pic>
        <p:nvPicPr>
          <p:cNvPr id="20" name="Picture 19"/>
          <p:cNvPicPr>
            <a:picLocks noChangeAspect="1"/>
          </p:cNvPicPr>
          <p:nvPr/>
        </p:nvPicPr>
        <p:blipFill rotWithShape="1">
          <a:blip r:embed="rId4">
            <a:extLst>
              <a:ext uri="{28A0092B-C50C-407E-A947-70E740481C1C}">
                <a14:useLocalDpi xmlns:a14="http://schemas.microsoft.com/office/drawing/2010/main" val="0"/>
              </a:ext>
            </a:extLst>
          </a:blip>
          <a:srcRect l="1234"/>
          <a:stretch/>
        </p:blipFill>
        <p:spPr>
          <a:xfrm>
            <a:off x="824220" y="1687009"/>
            <a:ext cx="7579603" cy="4623078"/>
          </a:xfrm>
          <a:prstGeom prst="rect">
            <a:avLst/>
          </a:prstGeom>
        </p:spPr>
      </p:pic>
    </p:spTree>
    <p:extLst>
      <p:ext uri="{BB962C8B-B14F-4D97-AF65-F5344CB8AC3E}">
        <p14:creationId xmlns:p14="http://schemas.microsoft.com/office/powerpoint/2010/main" val="100407768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7" name="Content Placeholder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303" y="1084951"/>
            <a:ext cx="9144000" cy="5789870"/>
          </a:xfrm>
          <a:prstGeom prst="rect">
            <a:avLst/>
          </a:prstGeom>
        </p:spPr>
      </p:pic>
      <p:sp>
        <p:nvSpPr>
          <p:cNvPr id="10" name="Slide Number Placeholder 9"/>
          <p:cNvSpPr>
            <a:spLocks noGrp="1"/>
          </p:cNvSpPr>
          <p:nvPr>
            <p:ph type="sldNum" sz="quarter" idx="12"/>
          </p:nvPr>
        </p:nvSpPr>
        <p:spPr/>
        <p:txBody>
          <a:bodyPr/>
          <a:lstStyle/>
          <a:p>
            <a:fld id="{6D22F896-40B5-4ADD-8801-0D06FADFA095}" type="slidenum">
              <a:rPr lang="en-US" smtClean="0"/>
              <a:t>2</a:t>
            </a:fld>
            <a:endParaRPr lang="en-US" dirty="0"/>
          </a:p>
        </p:txBody>
      </p:sp>
      <p:sp>
        <p:nvSpPr>
          <p:cNvPr id="11" name="TextBox 10"/>
          <p:cNvSpPr txBox="1"/>
          <p:nvPr/>
        </p:nvSpPr>
        <p:spPr>
          <a:xfrm>
            <a:off x="129276" y="425125"/>
            <a:ext cx="6618763" cy="630942"/>
          </a:xfrm>
          <a:prstGeom prst="rect">
            <a:avLst/>
          </a:prstGeom>
          <a:noFill/>
        </p:spPr>
        <p:txBody>
          <a:bodyPr wrap="square" rtlCol="0">
            <a:spAutoFit/>
          </a:bodyPr>
          <a:lstStyle/>
          <a:p>
            <a:r>
              <a:rPr lang="en-US" sz="3500" b="1" dirty="0" smtClean="0">
                <a:latin typeface="Calibri" panose="020F0502020204030204" pitchFamily="34" charset="0"/>
              </a:rPr>
              <a:t>Lasers – New Surgical Tool</a:t>
            </a:r>
            <a:endParaRPr lang="en-US" sz="3500" b="1" dirty="0">
              <a:latin typeface="Calibri" panose="020F0502020204030204" pitchFamily="34" charset="0"/>
            </a:endParaRPr>
          </a:p>
        </p:txBody>
      </p:sp>
      <p:cxnSp>
        <p:nvCxnSpPr>
          <p:cNvPr id="12" name="Straight Connector 11"/>
          <p:cNvCxnSpPr/>
          <p:nvPr/>
        </p:nvCxnSpPr>
        <p:spPr>
          <a:xfrm flipV="1">
            <a:off x="1303" y="1059665"/>
            <a:ext cx="9144000" cy="12878"/>
          </a:xfrm>
          <a:prstGeom prst="line">
            <a:avLst/>
          </a:prstGeom>
          <a:ln w="47625">
            <a:gradFill flip="none" rotWithShape="1">
              <a:gsLst>
                <a:gs pos="0">
                  <a:srgbClr val="00B0F0"/>
                </a:gs>
                <a:gs pos="57000">
                  <a:schemeClr val="accent2"/>
                </a:gs>
                <a:gs pos="100000">
                  <a:srgbClr val="FF0000"/>
                </a:gs>
              </a:gsLst>
              <a:lin ang="0" scaled="1"/>
              <a:tileRect/>
            </a:gradFill>
          </a:ln>
        </p:spPr>
        <p:style>
          <a:lnRef idx="3">
            <a:schemeClr val="accent5"/>
          </a:lnRef>
          <a:fillRef idx="0">
            <a:schemeClr val="accent5"/>
          </a:fillRef>
          <a:effectRef idx="2">
            <a:schemeClr val="accent5"/>
          </a:effectRef>
          <a:fontRef idx="minor">
            <a:schemeClr val="tx1"/>
          </a:fontRef>
        </p:style>
      </p:cxnSp>
      <p:pic>
        <p:nvPicPr>
          <p:cNvPr id="5" name="Picture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173646" y="1640798"/>
            <a:ext cx="6626649" cy="3071122"/>
          </a:xfrm>
          <a:prstGeom prst="rect">
            <a:avLst/>
          </a:prstGeom>
        </p:spPr>
      </p:pic>
      <p:cxnSp>
        <p:nvCxnSpPr>
          <p:cNvPr id="8" name="Straight Arrow Connector 7"/>
          <p:cNvCxnSpPr/>
          <p:nvPr/>
        </p:nvCxnSpPr>
        <p:spPr>
          <a:xfrm flipV="1">
            <a:off x="2319618" y="2626282"/>
            <a:ext cx="1604105" cy="550078"/>
          </a:xfrm>
          <a:prstGeom prst="straightConnector1">
            <a:avLst/>
          </a:prstGeom>
          <a:ln>
            <a:solidFill>
              <a:schemeClr val="bg1"/>
            </a:solidFill>
            <a:tailEnd type="triangle"/>
          </a:ln>
        </p:spPr>
        <p:style>
          <a:lnRef idx="1">
            <a:schemeClr val="accent1"/>
          </a:lnRef>
          <a:fillRef idx="0">
            <a:schemeClr val="accent1"/>
          </a:fillRef>
          <a:effectRef idx="0">
            <a:schemeClr val="accent1"/>
          </a:effectRef>
          <a:fontRef idx="minor">
            <a:schemeClr val="tx1"/>
          </a:fontRef>
        </p:style>
      </p:cxnSp>
      <p:sp>
        <p:nvSpPr>
          <p:cNvPr id="19" name="TextBox 18"/>
          <p:cNvSpPr txBox="1"/>
          <p:nvPr/>
        </p:nvSpPr>
        <p:spPr>
          <a:xfrm>
            <a:off x="2179144" y="1608616"/>
            <a:ext cx="1744579" cy="276999"/>
          </a:xfrm>
          <a:prstGeom prst="rect">
            <a:avLst/>
          </a:prstGeom>
          <a:noFill/>
        </p:spPr>
        <p:txBody>
          <a:bodyPr wrap="square" rtlCol="0">
            <a:spAutoFit/>
          </a:bodyPr>
          <a:lstStyle/>
          <a:p>
            <a:r>
              <a:rPr lang="en-US" sz="1200" b="1" dirty="0" smtClean="0">
                <a:solidFill>
                  <a:schemeClr val="bg1"/>
                </a:solidFill>
              </a:rPr>
              <a:t>Top view</a:t>
            </a:r>
            <a:endParaRPr lang="en-US" sz="1200" b="1" dirty="0">
              <a:solidFill>
                <a:schemeClr val="bg1"/>
              </a:solidFill>
            </a:endParaRPr>
          </a:p>
        </p:txBody>
      </p:sp>
      <p:sp>
        <p:nvSpPr>
          <p:cNvPr id="20" name="TextBox 19"/>
          <p:cNvSpPr txBox="1"/>
          <p:nvPr/>
        </p:nvSpPr>
        <p:spPr>
          <a:xfrm>
            <a:off x="3985828" y="2460173"/>
            <a:ext cx="1744579" cy="276999"/>
          </a:xfrm>
          <a:prstGeom prst="rect">
            <a:avLst/>
          </a:prstGeom>
          <a:noFill/>
        </p:spPr>
        <p:txBody>
          <a:bodyPr wrap="square" rtlCol="0">
            <a:spAutoFit/>
          </a:bodyPr>
          <a:lstStyle/>
          <a:p>
            <a:r>
              <a:rPr lang="en-US" sz="1200" b="1" dirty="0">
                <a:solidFill>
                  <a:schemeClr val="bg1"/>
                </a:solidFill>
              </a:rPr>
              <a:t>Surgical path</a:t>
            </a:r>
          </a:p>
        </p:txBody>
      </p:sp>
      <p:cxnSp>
        <p:nvCxnSpPr>
          <p:cNvPr id="21" name="Straight Arrow Connector 20"/>
          <p:cNvCxnSpPr/>
          <p:nvPr/>
        </p:nvCxnSpPr>
        <p:spPr>
          <a:xfrm flipH="1" flipV="1">
            <a:off x="5128591" y="2626282"/>
            <a:ext cx="1203632" cy="301998"/>
          </a:xfrm>
          <a:prstGeom prst="straightConnector1">
            <a:avLst/>
          </a:prstGeom>
          <a:ln>
            <a:solidFill>
              <a:schemeClr val="bg1"/>
            </a:solidFill>
            <a:tailEnd type="triangle"/>
          </a:ln>
        </p:spPr>
        <p:style>
          <a:lnRef idx="1">
            <a:schemeClr val="accent1"/>
          </a:lnRef>
          <a:fillRef idx="0">
            <a:schemeClr val="accent1"/>
          </a:fillRef>
          <a:effectRef idx="0">
            <a:schemeClr val="accent1"/>
          </a:effectRef>
          <a:fontRef idx="minor">
            <a:schemeClr val="tx1"/>
          </a:fontRef>
        </p:style>
      </p:cxnSp>
      <p:sp>
        <p:nvSpPr>
          <p:cNvPr id="25" name="Oval 24"/>
          <p:cNvSpPr/>
          <p:nvPr/>
        </p:nvSpPr>
        <p:spPr>
          <a:xfrm>
            <a:off x="6235723" y="3012177"/>
            <a:ext cx="450827" cy="450827"/>
          </a:xfrm>
          <a:prstGeom prst="ellipse">
            <a:avLst/>
          </a:prstGeom>
          <a:noFill/>
          <a:ln>
            <a:solidFill>
              <a:srgbClr val="FF000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14" name="TextBox 13"/>
          <p:cNvSpPr txBox="1"/>
          <p:nvPr/>
        </p:nvSpPr>
        <p:spPr>
          <a:xfrm>
            <a:off x="6307783" y="1637200"/>
            <a:ext cx="1744579" cy="276999"/>
          </a:xfrm>
          <a:prstGeom prst="rect">
            <a:avLst/>
          </a:prstGeom>
          <a:noFill/>
        </p:spPr>
        <p:txBody>
          <a:bodyPr wrap="square" rtlCol="0">
            <a:spAutoFit/>
          </a:bodyPr>
          <a:lstStyle/>
          <a:p>
            <a:r>
              <a:rPr lang="en-US" sz="1200" b="1" dirty="0" smtClean="0">
                <a:solidFill>
                  <a:schemeClr val="bg1"/>
                </a:solidFill>
              </a:rPr>
              <a:t>Side view</a:t>
            </a:r>
            <a:endParaRPr lang="en-US" sz="1200" b="1" dirty="0">
              <a:solidFill>
                <a:schemeClr val="bg1"/>
              </a:solidFill>
            </a:endParaRPr>
          </a:p>
        </p:txBody>
      </p:sp>
      <p:sp>
        <p:nvSpPr>
          <p:cNvPr id="18" name="Content Placeholder 6"/>
          <p:cNvSpPr>
            <a:spLocks noGrp="1"/>
          </p:cNvSpPr>
          <p:nvPr>
            <p:ph idx="1"/>
          </p:nvPr>
        </p:nvSpPr>
        <p:spPr>
          <a:xfrm>
            <a:off x="1173646" y="4795818"/>
            <a:ext cx="6626649" cy="2245112"/>
          </a:xfrm>
        </p:spPr>
        <p:txBody>
          <a:bodyPr>
            <a:normAutofit/>
          </a:bodyPr>
          <a:lstStyle/>
          <a:p>
            <a:pPr marL="0" indent="0" algn="ctr">
              <a:lnSpc>
                <a:spcPct val="100000"/>
              </a:lnSpc>
              <a:buNone/>
            </a:pPr>
            <a:r>
              <a:rPr lang="en-US" sz="3000" b="1" dirty="0" smtClean="0">
                <a:solidFill>
                  <a:schemeClr val="bg1"/>
                </a:solidFill>
                <a:latin typeface="Bell MT" panose="02020503060305020303" pitchFamily="18" charset="0"/>
              </a:rPr>
              <a:t>Traditional </a:t>
            </a:r>
            <a:r>
              <a:rPr lang="en-US" sz="3000" b="1" dirty="0">
                <a:solidFill>
                  <a:schemeClr val="bg1"/>
                </a:solidFill>
                <a:latin typeface="Bell MT" panose="02020503060305020303" pitchFamily="18" charset="0"/>
              </a:rPr>
              <a:t>method </a:t>
            </a:r>
            <a:r>
              <a:rPr lang="en-US" sz="3000" b="1" dirty="0" smtClean="0">
                <a:solidFill>
                  <a:schemeClr val="bg1"/>
                </a:solidFill>
                <a:latin typeface="Bell MT" panose="02020503060305020303" pitchFamily="18" charset="0"/>
              </a:rPr>
              <a:t>– mechanical saw </a:t>
            </a:r>
          </a:p>
          <a:p>
            <a:pPr marL="0" indent="0" algn="ctr">
              <a:lnSpc>
                <a:spcPct val="100000"/>
              </a:lnSpc>
              <a:buNone/>
            </a:pPr>
            <a:r>
              <a:rPr lang="en-US" sz="3600" b="1" dirty="0" smtClean="0">
                <a:solidFill>
                  <a:schemeClr val="bg1"/>
                </a:solidFill>
                <a:latin typeface="Bell MT" panose="02020503060305020303" pitchFamily="18" charset="0"/>
              </a:rPr>
              <a:t>vs</a:t>
            </a:r>
          </a:p>
          <a:p>
            <a:pPr marL="0" indent="0" algn="ctr">
              <a:lnSpc>
                <a:spcPct val="100000"/>
              </a:lnSpc>
              <a:buNone/>
            </a:pPr>
            <a:r>
              <a:rPr lang="en-US" sz="3000" b="1" dirty="0" smtClean="0">
                <a:solidFill>
                  <a:schemeClr val="bg1"/>
                </a:solidFill>
                <a:latin typeface="Bell MT" panose="02020503060305020303" pitchFamily="18" charset="0"/>
              </a:rPr>
              <a:t>Modern method – laser beam</a:t>
            </a:r>
          </a:p>
        </p:txBody>
      </p:sp>
    </p:spTree>
    <p:extLst>
      <p:ext uri="{BB962C8B-B14F-4D97-AF65-F5344CB8AC3E}">
        <p14:creationId xmlns:p14="http://schemas.microsoft.com/office/powerpoint/2010/main" val="14715477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8">
                                            <p:txEl>
                                              <p:pRg st="0" end="0"/>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8">
                                            <p:txEl>
                                              <p:pRg st="1" end="1"/>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8">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Slide Number Placeholder 9"/>
          <p:cNvSpPr>
            <a:spLocks noGrp="1"/>
          </p:cNvSpPr>
          <p:nvPr>
            <p:ph type="sldNum" sz="quarter" idx="12"/>
          </p:nvPr>
        </p:nvSpPr>
        <p:spPr/>
        <p:txBody>
          <a:bodyPr/>
          <a:lstStyle/>
          <a:p>
            <a:fld id="{6D22F896-40B5-4ADD-8801-0D06FADFA095}" type="slidenum">
              <a:rPr lang="en-US" smtClean="0"/>
              <a:t>20</a:t>
            </a:fld>
            <a:endParaRPr lang="en-US" dirty="0"/>
          </a:p>
        </p:txBody>
      </p:sp>
      <p:sp>
        <p:nvSpPr>
          <p:cNvPr id="11" name="TextBox 10"/>
          <p:cNvSpPr txBox="1"/>
          <p:nvPr/>
        </p:nvSpPr>
        <p:spPr>
          <a:xfrm>
            <a:off x="129276" y="425125"/>
            <a:ext cx="6618763" cy="630942"/>
          </a:xfrm>
          <a:prstGeom prst="rect">
            <a:avLst/>
          </a:prstGeom>
          <a:noFill/>
        </p:spPr>
        <p:txBody>
          <a:bodyPr wrap="square" rtlCol="0">
            <a:spAutoFit/>
          </a:bodyPr>
          <a:lstStyle/>
          <a:p>
            <a:r>
              <a:rPr lang="en-US" sz="3500" b="1" dirty="0" smtClean="0">
                <a:latin typeface="Calibri" panose="020F0502020204030204" pitchFamily="34" charset="0"/>
              </a:rPr>
              <a:t>Feedback control hole drill</a:t>
            </a:r>
            <a:endParaRPr lang="en-US" sz="3500" b="1" dirty="0">
              <a:latin typeface="Calibri" panose="020F0502020204030204" pitchFamily="34" charset="0"/>
            </a:endParaRPr>
          </a:p>
        </p:txBody>
      </p:sp>
      <p:cxnSp>
        <p:nvCxnSpPr>
          <p:cNvPr id="41" name="Straight Connector 40"/>
          <p:cNvCxnSpPr/>
          <p:nvPr/>
        </p:nvCxnSpPr>
        <p:spPr>
          <a:xfrm flipV="1">
            <a:off x="0" y="1056067"/>
            <a:ext cx="9144000" cy="12878"/>
          </a:xfrm>
          <a:prstGeom prst="line">
            <a:avLst/>
          </a:prstGeom>
          <a:ln w="47625">
            <a:gradFill flip="none" rotWithShape="1">
              <a:gsLst>
                <a:gs pos="0">
                  <a:srgbClr val="00B0F0"/>
                </a:gs>
                <a:gs pos="57000">
                  <a:schemeClr val="accent2"/>
                </a:gs>
                <a:gs pos="100000">
                  <a:srgbClr val="FF0000"/>
                </a:gs>
              </a:gsLst>
              <a:lin ang="0" scaled="1"/>
              <a:tileRect/>
            </a:gradFill>
          </a:ln>
        </p:spPr>
        <p:style>
          <a:lnRef idx="3">
            <a:schemeClr val="accent5"/>
          </a:lnRef>
          <a:fillRef idx="0">
            <a:schemeClr val="accent5"/>
          </a:fillRef>
          <a:effectRef idx="2">
            <a:schemeClr val="accent5"/>
          </a:effectRef>
          <a:fontRef idx="minor">
            <a:schemeClr val="tx1"/>
          </a:fontRef>
        </p:style>
      </p:cxnSp>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090666"/>
            <a:ext cx="9144000" cy="5789870"/>
          </a:xfrm>
          <a:prstGeom prst="rect">
            <a:avLst/>
          </a:prstGeom>
        </p:spPr>
      </p:pic>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24387" y="1687009"/>
            <a:ext cx="7565055" cy="4636897"/>
          </a:xfrm>
          <a:prstGeom prst="rect">
            <a:avLst/>
          </a:prstGeom>
        </p:spPr>
      </p:pic>
    </p:spTree>
    <p:extLst>
      <p:ext uri="{BB962C8B-B14F-4D97-AF65-F5344CB8AC3E}">
        <p14:creationId xmlns:p14="http://schemas.microsoft.com/office/powerpoint/2010/main" val="363639052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Slide Number Placeholder 9"/>
          <p:cNvSpPr>
            <a:spLocks noGrp="1"/>
          </p:cNvSpPr>
          <p:nvPr>
            <p:ph type="sldNum" sz="quarter" idx="12"/>
          </p:nvPr>
        </p:nvSpPr>
        <p:spPr/>
        <p:txBody>
          <a:bodyPr/>
          <a:lstStyle/>
          <a:p>
            <a:fld id="{6D22F896-40B5-4ADD-8801-0D06FADFA095}" type="slidenum">
              <a:rPr lang="en-US" smtClean="0"/>
              <a:t>21</a:t>
            </a:fld>
            <a:endParaRPr lang="en-US" dirty="0"/>
          </a:p>
        </p:txBody>
      </p:sp>
      <p:sp>
        <p:nvSpPr>
          <p:cNvPr id="11" name="TextBox 10"/>
          <p:cNvSpPr txBox="1"/>
          <p:nvPr/>
        </p:nvSpPr>
        <p:spPr>
          <a:xfrm>
            <a:off x="129276" y="425125"/>
            <a:ext cx="6618763" cy="630942"/>
          </a:xfrm>
          <a:prstGeom prst="rect">
            <a:avLst/>
          </a:prstGeom>
          <a:noFill/>
        </p:spPr>
        <p:txBody>
          <a:bodyPr wrap="square" rtlCol="0">
            <a:spAutoFit/>
          </a:bodyPr>
          <a:lstStyle/>
          <a:p>
            <a:r>
              <a:rPr lang="en-US" sz="3500" b="1" dirty="0" smtClean="0">
                <a:latin typeface="Calibri" panose="020F0502020204030204" pitchFamily="34" charset="0"/>
              </a:rPr>
              <a:t>3D “Clean” Bone Machining</a:t>
            </a:r>
            <a:endParaRPr lang="en-US" sz="3500" b="1" dirty="0">
              <a:latin typeface="Calibri" panose="020F0502020204030204" pitchFamily="34" charset="0"/>
            </a:endParaRPr>
          </a:p>
        </p:txBody>
      </p:sp>
      <p:cxnSp>
        <p:nvCxnSpPr>
          <p:cNvPr id="41" name="Straight Connector 40"/>
          <p:cNvCxnSpPr/>
          <p:nvPr/>
        </p:nvCxnSpPr>
        <p:spPr>
          <a:xfrm flipV="1">
            <a:off x="0" y="1056067"/>
            <a:ext cx="9144000" cy="12878"/>
          </a:xfrm>
          <a:prstGeom prst="line">
            <a:avLst/>
          </a:prstGeom>
          <a:ln w="47625">
            <a:gradFill flip="none" rotWithShape="1">
              <a:gsLst>
                <a:gs pos="0">
                  <a:srgbClr val="00B0F0"/>
                </a:gs>
                <a:gs pos="57000">
                  <a:schemeClr val="accent2"/>
                </a:gs>
                <a:gs pos="100000">
                  <a:srgbClr val="FF0000"/>
                </a:gs>
              </a:gsLst>
              <a:lin ang="0" scaled="1"/>
              <a:tileRect/>
            </a:gradFill>
          </a:ln>
        </p:spPr>
        <p:style>
          <a:lnRef idx="3">
            <a:schemeClr val="accent5"/>
          </a:lnRef>
          <a:fillRef idx="0">
            <a:schemeClr val="accent5"/>
          </a:fillRef>
          <a:effectRef idx="2">
            <a:schemeClr val="accent5"/>
          </a:effectRef>
          <a:fontRef idx="minor">
            <a:schemeClr val="tx1"/>
          </a:fontRef>
        </p:style>
      </p:cxnSp>
      <p:pic>
        <p:nvPicPr>
          <p:cNvPr id="4" name="Picture 3"/>
          <p:cNvPicPr>
            <a:picLocks noChangeAspect="1"/>
          </p:cNvPicPr>
          <p:nvPr/>
        </p:nvPicPr>
        <p:blipFill rotWithShape="1">
          <a:blip r:embed="rId3">
            <a:extLst>
              <a:ext uri="{BEBA8EAE-BF5A-486C-A8C5-ECC9F3942E4B}">
                <a14:imgProps xmlns:a14="http://schemas.microsoft.com/office/drawing/2010/main">
                  <a14:imgLayer r:embed="rId4">
                    <a14:imgEffect>
                      <a14:colorTemperature colorTemp="6000"/>
                    </a14:imgEffect>
                  </a14:imgLayer>
                </a14:imgProps>
              </a:ext>
              <a:ext uri="{28A0092B-C50C-407E-A947-70E740481C1C}">
                <a14:useLocalDpi xmlns:a14="http://schemas.microsoft.com/office/drawing/2010/main" val="0"/>
              </a:ext>
            </a:extLst>
          </a:blip>
          <a:srcRect l="51987" t="23948" r="9365" b="25917"/>
          <a:stretch/>
        </p:blipFill>
        <p:spPr>
          <a:xfrm>
            <a:off x="262625" y="1366008"/>
            <a:ext cx="2013849" cy="1967015"/>
          </a:xfrm>
          <a:prstGeom prst="rect">
            <a:avLst/>
          </a:prstGeom>
        </p:spPr>
      </p:pic>
      <p:sp>
        <p:nvSpPr>
          <p:cNvPr id="26" name="TextBox 25"/>
          <p:cNvSpPr txBox="1"/>
          <p:nvPr/>
        </p:nvSpPr>
        <p:spPr>
          <a:xfrm>
            <a:off x="129276" y="3933825"/>
            <a:ext cx="2280549" cy="2169825"/>
          </a:xfrm>
          <a:prstGeom prst="rect">
            <a:avLst/>
          </a:prstGeom>
          <a:noFill/>
        </p:spPr>
        <p:txBody>
          <a:bodyPr wrap="square" rtlCol="0">
            <a:spAutoFit/>
          </a:bodyPr>
          <a:lstStyle/>
          <a:p>
            <a:pPr algn="ctr"/>
            <a:r>
              <a:rPr lang="en-US" sz="1500" dirty="0" smtClean="0"/>
              <a:t>6mmx6mm feature</a:t>
            </a:r>
          </a:p>
          <a:p>
            <a:pPr algn="ctr"/>
            <a:endParaRPr lang="en-US" sz="1500" dirty="0" smtClean="0"/>
          </a:p>
          <a:p>
            <a:pPr algn="ctr"/>
            <a:r>
              <a:rPr lang="en-US" sz="1500" b="1" dirty="0"/>
              <a:t>3</a:t>
            </a:r>
            <a:r>
              <a:rPr lang="en-US" sz="1500" b="1" dirty="0" smtClean="0"/>
              <a:t>mm</a:t>
            </a:r>
            <a:r>
              <a:rPr lang="en-US" sz="1500" dirty="0" smtClean="0"/>
              <a:t> depth range</a:t>
            </a:r>
          </a:p>
          <a:p>
            <a:pPr algn="ctr"/>
            <a:endParaRPr lang="en-US" sz="1500" dirty="0" smtClean="0"/>
          </a:p>
          <a:p>
            <a:pPr algn="ctr"/>
            <a:r>
              <a:rPr lang="en-US" sz="1500" b="1" dirty="0" smtClean="0"/>
              <a:t>Three 50us pulses</a:t>
            </a:r>
          </a:p>
          <a:p>
            <a:pPr algn="ctr"/>
            <a:endParaRPr lang="en-US" sz="1500" dirty="0" smtClean="0"/>
          </a:p>
          <a:p>
            <a:pPr algn="ctr"/>
            <a:r>
              <a:rPr lang="en-US" sz="1500" dirty="0" smtClean="0"/>
              <a:t>100Hz rep rate</a:t>
            </a:r>
          </a:p>
          <a:p>
            <a:pPr algn="ctr"/>
            <a:endParaRPr lang="en-US" sz="1500" dirty="0"/>
          </a:p>
          <a:p>
            <a:pPr algn="ctr"/>
            <a:r>
              <a:rPr lang="en-US" sz="1500" b="1" dirty="0" smtClean="0"/>
              <a:t>~1hrs</a:t>
            </a:r>
            <a:endParaRPr lang="en-US" sz="1500" b="1" dirty="0"/>
          </a:p>
        </p:txBody>
      </p:sp>
      <p:pic>
        <p:nvPicPr>
          <p:cNvPr id="3" name="Picture 2"/>
          <p:cNvPicPr>
            <a:picLocks noChangeAspect="1"/>
          </p:cNvPicPr>
          <p:nvPr/>
        </p:nvPicPr>
        <p:blipFill>
          <a:blip r:embed="rId5"/>
          <a:stretch>
            <a:fillRect/>
          </a:stretch>
        </p:blipFill>
        <p:spPr>
          <a:xfrm>
            <a:off x="2409825" y="2784188"/>
            <a:ext cx="6583601" cy="3445162"/>
          </a:xfrm>
          <a:prstGeom prst="rect">
            <a:avLst/>
          </a:prstGeom>
        </p:spPr>
      </p:pic>
    </p:spTree>
    <p:extLst>
      <p:ext uri="{BB962C8B-B14F-4D97-AF65-F5344CB8AC3E}">
        <p14:creationId xmlns:p14="http://schemas.microsoft.com/office/powerpoint/2010/main" val="4087445639"/>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0" name="Slide Number Placeholder 9"/>
          <p:cNvSpPr>
            <a:spLocks noGrp="1"/>
          </p:cNvSpPr>
          <p:nvPr>
            <p:ph type="sldNum" sz="quarter" idx="12"/>
          </p:nvPr>
        </p:nvSpPr>
        <p:spPr/>
        <p:txBody>
          <a:bodyPr/>
          <a:lstStyle/>
          <a:p>
            <a:fld id="{6D22F896-40B5-4ADD-8801-0D06FADFA095}" type="slidenum">
              <a:rPr lang="en-US" smtClean="0"/>
              <a:t>22</a:t>
            </a:fld>
            <a:endParaRPr lang="en-US" dirty="0"/>
          </a:p>
        </p:txBody>
      </p:sp>
      <p:sp>
        <p:nvSpPr>
          <p:cNvPr id="11" name="TextBox 10"/>
          <p:cNvSpPr txBox="1"/>
          <p:nvPr/>
        </p:nvSpPr>
        <p:spPr>
          <a:xfrm>
            <a:off x="129276" y="425125"/>
            <a:ext cx="6618763" cy="630942"/>
          </a:xfrm>
          <a:prstGeom prst="rect">
            <a:avLst/>
          </a:prstGeom>
          <a:noFill/>
        </p:spPr>
        <p:txBody>
          <a:bodyPr wrap="square" rtlCol="0">
            <a:spAutoFit/>
          </a:bodyPr>
          <a:lstStyle/>
          <a:p>
            <a:r>
              <a:rPr lang="en-US" sz="3500" b="1" dirty="0" smtClean="0">
                <a:latin typeface="Calibri" panose="020F0502020204030204" pitchFamily="34" charset="0"/>
              </a:rPr>
              <a:t>Experimental Set-up</a:t>
            </a:r>
            <a:endParaRPr lang="en-US" sz="3500" b="1" dirty="0">
              <a:latin typeface="Calibri" panose="020F0502020204030204" pitchFamily="34" charset="0"/>
            </a:endParaRPr>
          </a:p>
        </p:txBody>
      </p:sp>
      <p:cxnSp>
        <p:nvCxnSpPr>
          <p:cNvPr id="3" name="Straight Connector 2"/>
          <p:cNvCxnSpPr/>
          <p:nvPr/>
        </p:nvCxnSpPr>
        <p:spPr>
          <a:xfrm flipV="1">
            <a:off x="0" y="1056067"/>
            <a:ext cx="9144000" cy="12878"/>
          </a:xfrm>
          <a:prstGeom prst="line">
            <a:avLst/>
          </a:prstGeom>
          <a:ln w="47625">
            <a:gradFill flip="none" rotWithShape="1">
              <a:gsLst>
                <a:gs pos="0">
                  <a:srgbClr val="00B0F0"/>
                </a:gs>
                <a:gs pos="90000">
                  <a:schemeClr val="accent2"/>
                </a:gs>
                <a:gs pos="100000">
                  <a:srgbClr val="FF0000"/>
                </a:gs>
              </a:gsLst>
              <a:lin ang="0" scaled="1"/>
              <a:tileRect/>
            </a:gradFill>
          </a:ln>
        </p:spPr>
        <p:style>
          <a:lnRef idx="3">
            <a:schemeClr val="accent5"/>
          </a:lnRef>
          <a:fillRef idx="0">
            <a:schemeClr val="accent5"/>
          </a:fillRef>
          <a:effectRef idx="2">
            <a:schemeClr val="accent5"/>
          </a:effectRef>
          <a:fontRef idx="minor">
            <a:schemeClr val="tx1"/>
          </a:fontRef>
        </p:style>
      </p:cxnSp>
      <p:pic>
        <p:nvPicPr>
          <p:cNvPr id="6" name="Content Placeholder 5"/>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042000" y="1366008"/>
            <a:ext cx="7172359" cy="5189937"/>
          </a:xfrm>
        </p:spPr>
      </p:pic>
    </p:spTree>
    <p:extLst>
      <p:ext uri="{BB962C8B-B14F-4D97-AF65-F5344CB8AC3E}">
        <p14:creationId xmlns:p14="http://schemas.microsoft.com/office/powerpoint/2010/main" val="388017493"/>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6D22F896-40B5-4ADD-8801-0D06FADFA095}" type="slidenum">
              <a:rPr lang="en-US" smtClean="0"/>
              <a:t>23</a:t>
            </a:fld>
            <a:endParaRPr lang="en-US" dirty="0"/>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00150" y="1341337"/>
            <a:ext cx="6848474" cy="5019651"/>
          </a:xfrm>
          <a:prstGeom prst="rect">
            <a:avLst/>
          </a:prstGeom>
        </p:spPr>
      </p:pic>
    </p:spTree>
    <p:extLst>
      <p:ext uri="{BB962C8B-B14F-4D97-AF65-F5344CB8AC3E}">
        <p14:creationId xmlns:p14="http://schemas.microsoft.com/office/powerpoint/2010/main" val="1090033609"/>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Slide Number Placeholder 9"/>
          <p:cNvSpPr>
            <a:spLocks noGrp="1"/>
          </p:cNvSpPr>
          <p:nvPr>
            <p:ph type="sldNum" sz="quarter" idx="12"/>
          </p:nvPr>
        </p:nvSpPr>
        <p:spPr/>
        <p:txBody>
          <a:bodyPr/>
          <a:lstStyle/>
          <a:p>
            <a:fld id="{6D22F896-40B5-4ADD-8801-0D06FADFA095}" type="slidenum">
              <a:rPr lang="en-US" smtClean="0"/>
              <a:t>24</a:t>
            </a:fld>
            <a:endParaRPr lang="en-US" dirty="0"/>
          </a:p>
        </p:txBody>
      </p:sp>
      <p:sp>
        <p:nvSpPr>
          <p:cNvPr id="11" name="TextBox 10"/>
          <p:cNvSpPr txBox="1"/>
          <p:nvPr/>
        </p:nvSpPr>
        <p:spPr>
          <a:xfrm>
            <a:off x="129276" y="425125"/>
            <a:ext cx="6618763" cy="630942"/>
          </a:xfrm>
          <a:prstGeom prst="rect">
            <a:avLst/>
          </a:prstGeom>
          <a:noFill/>
        </p:spPr>
        <p:txBody>
          <a:bodyPr wrap="square" rtlCol="0">
            <a:spAutoFit/>
          </a:bodyPr>
          <a:lstStyle/>
          <a:p>
            <a:r>
              <a:rPr lang="en-US" sz="3500" b="1" dirty="0" smtClean="0">
                <a:latin typeface="Calibri" panose="020F0502020204030204" pitchFamily="34" charset="0"/>
              </a:rPr>
              <a:t>Experimental Set-up</a:t>
            </a:r>
            <a:endParaRPr lang="en-US" sz="3500" b="1" dirty="0">
              <a:latin typeface="Calibri" panose="020F0502020204030204" pitchFamily="34" charset="0"/>
            </a:endParaRPr>
          </a:p>
        </p:txBody>
      </p:sp>
      <p:sp>
        <p:nvSpPr>
          <p:cNvPr id="5" name="Rectangle 4"/>
          <p:cNvSpPr/>
          <p:nvPr/>
        </p:nvSpPr>
        <p:spPr>
          <a:xfrm>
            <a:off x="520090" y="890821"/>
            <a:ext cx="6237861" cy="986745"/>
          </a:xfrm>
          <a:prstGeom prst="rect">
            <a:avLst/>
          </a:prstGeom>
        </p:spPr>
        <p:txBody>
          <a:bodyPr wrap="none">
            <a:spAutoFit/>
          </a:bodyPr>
          <a:lstStyle/>
          <a:p>
            <a:pPr>
              <a:lnSpc>
                <a:spcPct val="210000"/>
              </a:lnSpc>
            </a:pPr>
            <a:r>
              <a:rPr lang="en-US" sz="3200" dirty="0" smtClean="0">
                <a:latin typeface="Bell MT" panose="02020503060305020303" pitchFamily="18" charset="0"/>
              </a:rPr>
              <a:t> </a:t>
            </a:r>
            <a:r>
              <a:rPr lang="en-US" sz="2500" dirty="0" smtClean="0">
                <a:latin typeface="Bell MT" panose="02020503060305020303" pitchFamily="18" charset="0"/>
              </a:rPr>
              <a:t>Combined machining and imaging laser beam</a:t>
            </a:r>
            <a:endParaRPr lang="en-US" sz="2500" dirty="0">
              <a:latin typeface="Bell MT" panose="02020503060305020303" pitchFamily="18" charset="0"/>
            </a:endParaRPr>
          </a:p>
        </p:txBody>
      </p:sp>
      <p:pic>
        <p:nvPicPr>
          <p:cNvPr id="9" name="Content Placeholder 8"/>
          <p:cNvPicPr>
            <a:picLocks noGrp="1" noChangeAspect="1"/>
          </p:cNvPicPr>
          <p:nvPr>
            <p:ph idx="1"/>
          </p:nvPr>
        </p:nvPicPr>
        <p:blipFill>
          <a:blip r:embed="rId3"/>
          <a:stretch>
            <a:fillRect/>
          </a:stretch>
        </p:blipFill>
        <p:spPr>
          <a:xfrm>
            <a:off x="4837263" y="2042812"/>
            <a:ext cx="3315353" cy="4297680"/>
          </a:xfrm>
          <a:prstGeom prst="rect">
            <a:avLst/>
          </a:prstGeom>
        </p:spPr>
      </p:pic>
      <p:pic>
        <p:nvPicPr>
          <p:cNvPr id="13" name="Picture 12"/>
          <p:cNvPicPr>
            <a:picLocks noChangeAspect="1"/>
          </p:cNvPicPr>
          <p:nvPr/>
        </p:nvPicPr>
        <p:blipFill rotWithShape="1">
          <a:blip r:embed="rId4">
            <a:extLst>
              <a:ext uri="{28A0092B-C50C-407E-A947-70E740481C1C}">
                <a14:useLocalDpi xmlns:a14="http://schemas.microsoft.com/office/drawing/2010/main" val="0"/>
              </a:ext>
            </a:extLst>
          </a:blip>
          <a:srcRect l="5871" t="675" r="8512" b="2070"/>
          <a:stretch/>
        </p:blipFill>
        <p:spPr>
          <a:xfrm>
            <a:off x="594325" y="2042812"/>
            <a:ext cx="3383280" cy="4297680"/>
          </a:xfrm>
          <a:prstGeom prst="rect">
            <a:avLst/>
          </a:prstGeom>
        </p:spPr>
      </p:pic>
      <p:sp>
        <p:nvSpPr>
          <p:cNvPr id="14" name="TextBox 13"/>
          <p:cNvSpPr txBox="1"/>
          <p:nvPr/>
        </p:nvSpPr>
        <p:spPr>
          <a:xfrm>
            <a:off x="6431392" y="3437068"/>
            <a:ext cx="1721224" cy="246221"/>
          </a:xfrm>
          <a:prstGeom prst="rect">
            <a:avLst/>
          </a:prstGeom>
          <a:noFill/>
        </p:spPr>
        <p:txBody>
          <a:bodyPr wrap="square" rtlCol="0">
            <a:spAutoFit/>
          </a:bodyPr>
          <a:lstStyle/>
          <a:p>
            <a:r>
              <a:rPr lang="en-US" sz="1000" b="1" dirty="0" smtClean="0">
                <a:solidFill>
                  <a:srgbClr val="FFFF00"/>
                </a:solidFill>
                <a:latin typeface="Calibri" panose="020F0502020204030204" pitchFamily="34" charset="0"/>
                <a:cs typeface="Arial" panose="020B0604020202020204" pitchFamily="34" charset="0"/>
              </a:rPr>
              <a:t>Imaging light</a:t>
            </a:r>
            <a:endParaRPr lang="en-US" sz="1000" b="1" dirty="0">
              <a:solidFill>
                <a:srgbClr val="FFFF00"/>
              </a:solidFill>
              <a:latin typeface="Calibri" panose="020F0502020204030204" pitchFamily="34" charset="0"/>
              <a:cs typeface="Arial" panose="020B0604020202020204" pitchFamily="34" charset="0"/>
            </a:endParaRPr>
          </a:p>
        </p:txBody>
      </p:sp>
      <p:sp>
        <p:nvSpPr>
          <p:cNvPr id="15" name="TextBox 14"/>
          <p:cNvSpPr txBox="1"/>
          <p:nvPr/>
        </p:nvSpPr>
        <p:spPr>
          <a:xfrm>
            <a:off x="6269350" y="4765669"/>
            <a:ext cx="1721224" cy="246221"/>
          </a:xfrm>
          <a:prstGeom prst="rect">
            <a:avLst/>
          </a:prstGeom>
          <a:noFill/>
        </p:spPr>
        <p:txBody>
          <a:bodyPr wrap="square" rtlCol="0">
            <a:spAutoFit/>
          </a:bodyPr>
          <a:lstStyle/>
          <a:p>
            <a:r>
              <a:rPr lang="en-US" sz="1000" b="1" dirty="0" smtClean="0">
                <a:solidFill>
                  <a:srgbClr val="FFFF00"/>
                </a:solidFill>
                <a:latin typeface="Calibri" panose="020F0502020204030204" pitchFamily="34" charset="0"/>
                <a:cs typeface="Arial" panose="020B0604020202020204" pitchFamily="34" charset="0"/>
              </a:rPr>
              <a:t>Machining light</a:t>
            </a:r>
            <a:endParaRPr lang="en-US" sz="1000" b="1" dirty="0">
              <a:solidFill>
                <a:srgbClr val="FFFF00"/>
              </a:solidFill>
              <a:latin typeface="Calibri" panose="020F0502020204030204" pitchFamily="34" charset="0"/>
              <a:cs typeface="Arial" panose="020B0604020202020204" pitchFamily="34" charset="0"/>
            </a:endParaRPr>
          </a:p>
        </p:txBody>
      </p:sp>
      <p:sp>
        <p:nvSpPr>
          <p:cNvPr id="16" name="TextBox 15"/>
          <p:cNvSpPr txBox="1"/>
          <p:nvPr/>
        </p:nvSpPr>
        <p:spPr>
          <a:xfrm>
            <a:off x="5295106" y="4419284"/>
            <a:ext cx="812202" cy="400110"/>
          </a:xfrm>
          <a:prstGeom prst="rect">
            <a:avLst/>
          </a:prstGeom>
          <a:noFill/>
        </p:spPr>
        <p:txBody>
          <a:bodyPr wrap="square" rtlCol="0">
            <a:spAutoFit/>
          </a:bodyPr>
          <a:lstStyle/>
          <a:p>
            <a:r>
              <a:rPr lang="en-US" sz="1000" b="1" dirty="0" smtClean="0">
                <a:solidFill>
                  <a:srgbClr val="FFFF00"/>
                </a:solidFill>
                <a:latin typeface="Calibri" panose="020F0502020204030204" pitchFamily="34" charset="0"/>
                <a:cs typeface="Arial" panose="020B0604020202020204" pitchFamily="34" charset="0"/>
              </a:rPr>
              <a:t>Dichroic</a:t>
            </a:r>
          </a:p>
          <a:p>
            <a:r>
              <a:rPr lang="en-US" sz="1000" b="1" dirty="0" smtClean="0">
                <a:solidFill>
                  <a:srgbClr val="FFFF00"/>
                </a:solidFill>
                <a:latin typeface="Calibri" panose="020F0502020204030204" pitchFamily="34" charset="0"/>
                <a:cs typeface="Arial" panose="020B0604020202020204" pitchFamily="34" charset="0"/>
              </a:rPr>
              <a:t>Mirror</a:t>
            </a:r>
            <a:endParaRPr lang="en-US" sz="1000" b="1" dirty="0">
              <a:solidFill>
                <a:srgbClr val="FFFF00"/>
              </a:solidFill>
              <a:latin typeface="Calibri" panose="020F0502020204030204" pitchFamily="34" charset="0"/>
              <a:cs typeface="Arial" panose="020B0604020202020204" pitchFamily="34" charset="0"/>
            </a:endParaRPr>
          </a:p>
        </p:txBody>
      </p:sp>
      <p:sp>
        <p:nvSpPr>
          <p:cNvPr id="17" name="TextBox 16"/>
          <p:cNvSpPr txBox="1"/>
          <p:nvPr/>
        </p:nvSpPr>
        <p:spPr>
          <a:xfrm>
            <a:off x="5701207" y="5333721"/>
            <a:ext cx="472644" cy="246221"/>
          </a:xfrm>
          <a:prstGeom prst="rect">
            <a:avLst/>
          </a:prstGeom>
          <a:noFill/>
        </p:spPr>
        <p:txBody>
          <a:bodyPr wrap="square" rtlCol="0">
            <a:spAutoFit/>
          </a:bodyPr>
          <a:lstStyle/>
          <a:p>
            <a:r>
              <a:rPr lang="en-US" sz="1000" b="1" dirty="0" smtClean="0">
                <a:solidFill>
                  <a:srgbClr val="FFFF00"/>
                </a:solidFill>
                <a:latin typeface="Calibri" panose="020F0502020204030204" pitchFamily="34" charset="0"/>
                <a:cs typeface="Arial" panose="020B0604020202020204" pitchFamily="34" charset="0"/>
              </a:rPr>
              <a:t>Gas</a:t>
            </a:r>
            <a:endParaRPr lang="en-US" sz="1000" b="1" dirty="0">
              <a:solidFill>
                <a:srgbClr val="FFFF00"/>
              </a:solidFill>
              <a:latin typeface="Calibri" panose="020F0502020204030204" pitchFamily="34" charset="0"/>
              <a:cs typeface="Arial" panose="020B0604020202020204" pitchFamily="34" charset="0"/>
            </a:endParaRPr>
          </a:p>
        </p:txBody>
      </p:sp>
      <p:cxnSp>
        <p:nvCxnSpPr>
          <p:cNvPr id="20" name="Straight Connector 19"/>
          <p:cNvCxnSpPr/>
          <p:nvPr/>
        </p:nvCxnSpPr>
        <p:spPr>
          <a:xfrm flipV="1">
            <a:off x="0" y="1056067"/>
            <a:ext cx="9144000" cy="12878"/>
          </a:xfrm>
          <a:prstGeom prst="line">
            <a:avLst/>
          </a:prstGeom>
          <a:ln w="47625">
            <a:gradFill flip="none" rotWithShape="1">
              <a:gsLst>
                <a:gs pos="0">
                  <a:srgbClr val="00B0F0"/>
                </a:gs>
                <a:gs pos="57000">
                  <a:schemeClr val="accent2"/>
                </a:gs>
                <a:gs pos="100000">
                  <a:srgbClr val="FF0000"/>
                </a:gs>
              </a:gsLst>
              <a:lin ang="0" scaled="1"/>
              <a:tileRect/>
            </a:gradFill>
          </a:ln>
        </p:spPr>
        <p:style>
          <a:lnRef idx="3">
            <a:schemeClr val="accent5"/>
          </a:lnRef>
          <a:fillRef idx="0">
            <a:schemeClr val="accent5"/>
          </a:fillRef>
          <a:effectRef idx="2">
            <a:schemeClr val="accent5"/>
          </a:effectRef>
          <a:fontRef idx="minor">
            <a:schemeClr val="tx1"/>
          </a:fontRef>
        </p:style>
      </p:cxnSp>
    </p:spTree>
    <p:extLst>
      <p:ext uri="{BB962C8B-B14F-4D97-AF65-F5344CB8AC3E}">
        <p14:creationId xmlns:p14="http://schemas.microsoft.com/office/powerpoint/2010/main" val="956488783"/>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Content Placeholder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1137227"/>
            <a:ext cx="9144000" cy="5789870"/>
          </a:xfrm>
          <a:prstGeom prst="rect">
            <a:avLst/>
          </a:prstGeom>
        </p:spPr>
      </p:pic>
      <p:sp>
        <p:nvSpPr>
          <p:cNvPr id="11" name="TextBox 10"/>
          <p:cNvSpPr txBox="1"/>
          <p:nvPr/>
        </p:nvSpPr>
        <p:spPr>
          <a:xfrm>
            <a:off x="129276" y="425125"/>
            <a:ext cx="6618763" cy="630942"/>
          </a:xfrm>
          <a:prstGeom prst="rect">
            <a:avLst/>
          </a:prstGeom>
          <a:noFill/>
        </p:spPr>
        <p:txBody>
          <a:bodyPr wrap="square" rtlCol="0">
            <a:spAutoFit/>
          </a:bodyPr>
          <a:lstStyle/>
          <a:p>
            <a:r>
              <a:rPr lang="en-US" sz="3500" b="1" dirty="0" smtClean="0">
                <a:latin typeface="Calibri" panose="020F0502020204030204" pitchFamily="34" charset="0"/>
              </a:rPr>
              <a:t>Motivation</a:t>
            </a:r>
            <a:endParaRPr lang="en-US" sz="3500" b="1" dirty="0">
              <a:latin typeface="Calibri" panose="020F0502020204030204" pitchFamily="34" charset="0"/>
            </a:endParaRPr>
          </a:p>
        </p:txBody>
      </p:sp>
      <p:pic>
        <p:nvPicPr>
          <p:cNvPr id="15" name="Picture 14"/>
          <p:cNvPicPr/>
          <p:nvPr/>
        </p:nvPicPr>
        <p:blipFill rotWithShape="1">
          <a:blip r:embed="rId4">
            <a:extLst>
              <a:ext uri="{28A0092B-C50C-407E-A947-70E740481C1C}">
                <a14:useLocalDpi xmlns:a14="http://schemas.microsoft.com/office/drawing/2010/main" val="0"/>
              </a:ext>
            </a:extLst>
          </a:blip>
          <a:srcRect t="10293"/>
          <a:stretch/>
        </p:blipFill>
        <p:spPr bwMode="auto">
          <a:xfrm>
            <a:off x="2117576" y="1765319"/>
            <a:ext cx="5443369" cy="4533687"/>
          </a:xfrm>
          <a:prstGeom prst="rect">
            <a:avLst/>
          </a:prstGeom>
          <a:noFill/>
          <a:ln>
            <a:noFill/>
          </a:ln>
        </p:spPr>
      </p:pic>
      <p:sp>
        <p:nvSpPr>
          <p:cNvPr id="2" name="Slide Number Placeholder 1"/>
          <p:cNvSpPr>
            <a:spLocks noGrp="1"/>
          </p:cNvSpPr>
          <p:nvPr>
            <p:ph type="sldNum" sz="quarter" idx="12"/>
          </p:nvPr>
        </p:nvSpPr>
        <p:spPr/>
        <p:txBody>
          <a:bodyPr/>
          <a:lstStyle/>
          <a:p>
            <a:fld id="{6D22F896-40B5-4ADD-8801-0D06FADFA095}" type="slidenum">
              <a:rPr lang="en-US" smtClean="0"/>
              <a:t>25</a:t>
            </a:fld>
            <a:endParaRPr lang="en-US" dirty="0"/>
          </a:p>
        </p:txBody>
      </p:sp>
      <p:sp>
        <p:nvSpPr>
          <p:cNvPr id="3" name="TextBox 2"/>
          <p:cNvSpPr txBox="1"/>
          <p:nvPr/>
        </p:nvSpPr>
        <p:spPr>
          <a:xfrm>
            <a:off x="3785630" y="6328837"/>
            <a:ext cx="2635083" cy="246221"/>
          </a:xfrm>
          <a:prstGeom prst="rect">
            <a:avLst/>
          </a:prstGeom>
          <a:noFill/>
        </p:spPr>
        <p:txBody>
          <a:bodyPr wrap="square" rtlCol="0">
            <a:spAutoFit/>
          </a:bodyPr>
          <a:lstStyle/>
          <a:p>
            <a:r>
              <a:rPr lang="en-US" sz="1000" dirty="0" smtClean="0">
                <a:solidFill>
                  <a:schemeClr val="bg1"/>
                </a:solidFill>
              </a:rPr>
              <a:t>Johns Hopkins Medicine Health Library </a:t>
            </a:r>
            <a:endParaRPr lang="en-US" sz="1000" dirty="0">
              <a:solidFill>
                <a:schemeClr val="bg1"/>
              </a:solidFill>
            </a:endParaRPr>
          </a:p>
        </p:txBody>
      </p:sp>
      <p:sp>
        <p:nvSpPr>
          <p:cNvPr id="4" name="Rectangle 3"/>
          <p:cNvSpPr/>
          <p:nvPr/>
        </p:nvSpPr>
        <p:spPr>
          <a:xfrm>
            <a:off x="374414" y="1489267"/>
            <a:ext cx="2640466" cy="830997"/>
          </a:xfrm>
          <a:prstGeom prst="rect">
            <a:avLst/>
          </a:prstGeom>
        </p:spPr>
        <p:txBody>
          <a:bodyPr wrap="none">
            <a:spAutoFit/>
          </a:bodyPr>
          <a:lstStyle/>
          <a:p>
            <a:r>
              <a:rPr lang="en-US" sz="2800" b="1" dirty="0" smtClean="0">
                <a:solidFill>
                  <a:schemeClr val="bg1"/>
                </a:solidFill>
              </a:rPr>
              <a:t>Spinal Surgery</a:t>
            </a:r>
          </a:p>
          <a:p>
            <a:pPr algn="ctr"/>
            <a:r>
              <a:rPr lang="en-US" sz="2000" b="1" dirty="0" smtClean="0">
                <a:solidFill>
                  <a:schemeClr val="bg1"/>
                </a:solidFill>
              </a:rPr>
              <a:t>(Laminectomy)</a:t>
            </a:r>
            <a:endParaRPr lang="en-US" sz="2000" b="1" dirty="0"/>
          </a:p>
        </p:txBody>
      </p:sp>
    </p:spTree>
    <p:extLst>
      <p:ext uri="{BB962C8B-B14F-4D97-AF65-F5344CB8AC3E}">
        <p14:creationId xmlns:p14="http://schemas.microsoft.com/office/powerpoint/2010/main" val="2636796257"/>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754542" y="1219001"/>
            <a:ext cx="2114821" cy="1067777"/>
          </a:xfrm>
          <a:prstGeom prst="rect">
            <a:avLst/>
          </a:prstGeom>
        </p:spPr>
      </p:pic>
      <p:pic>
        <p:nvPicPr>
          <p:cNvPr id="6" name="Picture 5" descr="QueensLogo_transparent_cr.png"/>
          <p:cNvPicPr>
            <a:picLocks noChangeAspect="1"/>
          </p:cNvPicPr>
          <p:nvPr/>
        </p:nvPicPr>
        <p:blipFill>
          <a:blip r:embed="rId3"/>
          <a:stretch>
            <a:fillRect/>
          </a:stretch>
        </p:blipFill>
        <p:spPr>
          <a:xfrm>
            <a:off x="1208172" y="1091662"/>
            <a:ext cx="1901795" cy="1322723"/>
          </a:xfrm>
          <a:prstGeom prst="rect">
            <a:avLst/>
          </a:prstGeom>
        </p:spPr>
      </p:pic>
      <p:pic>
        <p:nvPicPr>
          <p:cNvPr id="1026" name="Picture 2" descr="http://individual.utoronto.ca/ASN/index_files/nserc_crsng_high.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980247" y="3014449"/>
            <a:ext cx="2452908" cy="1086802"/>
          </a:xfrm>
          <a:prstGeom prst="rect">
            <a:avLst/>
          </a:prstGeom>
          <a:noFill/>
          <a:extLst>
            <a:ext uri="{909E8E84-426E-40DD-AFC4-6F175D3DCCD1}">
              <a14:hiddenFill xmlns:a14="http://schemas.microsoft.com/office/drawing/2010/main">
                <a:solidFill>
                  <a:srgbClr val="FFFFFF"/>
                </a:solidFill>
              </a14:hiddenFill>
            </a:ext>
          </a:extLst>
        </p:spPr>
      </p:pic>
      <p:sp>
        <p:nvSpPr>
          <p:cNvPr id="8" name="Slide Number Placeholder 7"/>
          <p:cNvSpPr>
            <a:spLocks noGrp="1"/>
          </p:cNvSpPr>
          <p:nvPr>
            <p:ph type="sldNum" sz="quarter" idx="12"/>
          </p:nvPr>
        </p:nvSpPr>
        <p:spPr/>
        <p:txBody>
          <a:bodyPr/>
          <a:lstStyle/>
          <a:p>
            <a:fld id="{6D22F896-40B5-4ADD-8801-0D06FADFA095}" type="slidenum">
              <a:rPr lang="en-US" smtClean="0"/>
              <a:t>26</a:t>
            </a:fld>
            <a:endParaRPr lang="en-US" dirty="0"/>
          </a:p>
        </p:txBody>
      </p:sp>
      <p:pic>
        <p:nvPicPr>
          <p:cNvPr id="14" name="Picture 13"/>
          <p:cNvPicPr>
            <a:picLocks noChangeAspect="1"/>
          </p:cNvPicPr>
          <p:nvPr/>
        </p:nvPicPr>
        <p:blipFill>
          <a:blip r:embed="rId5"/>
          <a:stretch>
            <a:fillRect/>
          </a:stretch>
        </p:blipFill>
        <p:spPr>
          <a:xfrm>
            <a:off x="5683425" y="3174855"/>
            <a:ext cx="2757487" cy="889170"/>
          </a:xfrm>
          <a:prstGeom prst="rect">
            <a:avLst/>
          </a:prstGeom>
        </p:spPr>
      </p:pic>
    </p:spTree>
    <p:extLst>
      <p:ext uri="{BB962C8B-B14F-4D97-AF65-F5344CB8AC3E}">
        <p14:creationId xmlns:p14="http://schemas.microsoft.com/office/powerpoint/2010/main" val="175405969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Slide Number Placeholder 9"/>
          <p:cNvSpPr>
            <a:spLocks noGrp="1"/>
          </p:cNvSpPr>
          <p:nvPr>
            <p:ph type="sldNum" sz="quarter" idx="12"/>
          </p:nvPr>
        </p:nvSpPr>
        <p:spPr/>
        <p:txBody>
          <a:bodyPr/>
          <a:lstStyle/>
          <a:p>
            <a:fld id="{6D22F896-40B5-4ADD-8801-0D06FADFA095}" type="slidenum">
              <a:rPr lang="en-US" smtClean="0"/>
              <a:t>3</a:t>
            </a:fld>
            <a:endParaRPr lang="en-US" dirty="0"/>
          </a:p>
        </p:txBody>
      </p:sp>
      <p:sp>
        <p:nvSpPr>
          <p:cNvPr id="5" name="Rectangle 4"/>
          <p:cNvSpPr/>
          <p:nvPr/>
        </p:nvSpPr>
        <p:spPr>
          <a:xfrm>
            <a:off x="520090" y="890821"/>
            <a:ext cx="6237861" cy="986745"/>
          </a:xfrm>
          <a:prstGeom prst="rect">
            <a:avLst/>
          </a:prstGeom>
        </p:spPr>
        <p:txBody>
          <a:bodyPr wrap="none">
            <a:spAutoFit/>
          </a:bodyPr>
          <a:lstStyle/>
          <a:p>
            <a:pPr>
              <a:lnSpc>
                <a:spcPct val="210000"/>
              </a:lnSpc>
            </a:pPr>
            <a:r>
              <a:rPr lang="en-US" sz="3200" dirty="0" smtClean="0">
                <a:latin typeface="Bell MT" panose="02020503060305020303" pitchFamily="18" charset="0"/>
              </a:rPr>
              <a:t> </a:t>
            </a:r>
            <a:r>
              <a:rPr lang="en-US" sz="2500" dirty="0" smtClean="0">
                <a:latin typeface="Bell MT" panose="02020503060305020303" pitchFamily="18" charset="0"/>
              </a:rPr>
              <a:t>Combined machining and imaging laser beam</a:t>
            </a:r>
            <a:endParaRPr lang="en-US" sz="2500" dirty="0">
              <a:latin typeface="Bell MT" panose="02020503060305020303" pitchFamily="18" charset="0"/>
            </a:endParaRPr>
          </a:p>
        </p:txBody>
      </p:sp>
      <p:cxnSp>
        <p:nvCxnSpPr>
          <p:cNvPr id="20" name="Straight Connector 19"/>
          <p:cNvCxnSpPr/>
          <p:nvPr/>
        </p:nvCxnSpPr>
        <p:spPr>
          <a:xfrm flipV="1">
            <a:off x="0" y="1056067"/>
            <a:ext cx="9144000" cy="12878"/>
          </a:xfrm>
          <a:prstGeom prst="line">
            <a:avLst/>
          </a:prstGeom>
          <a:ln w="47625">
            <a:gradFill flip="none" rotWithShape="1">
              <a:gsLst>
                <a:gs pos="0">
                  <a:srgbClr val="00B0F0"/>
                </a:gs>
                <a:gs pos="57000">
                  <a:schemeClr val="accent2"/>
                </a:gs>
                <a:gs pos="100000">
                  <a:srgbClr val="FF0000"/>
                </a:gs>
              </a:gsLst>
              <a:lin ang="0" scaled="1"/>
              <a:tileRect/>
            </a:gradFill>
          </a:ln>
        </p:spPr>
        <p:style>
          <a:lnRef idx="3">
            <a:schemeClr val="accent5"/>
          </a:lnRef>
          <a:fillRef idx="0">
            <a:schemeClr val="accent5"/>
          </a:fillRef>
          <a:effectRef idx="2">
            <a:schemeClr val="accent5"/>
          </a:effectRef>
          <a:fontRef idx="minor">
            <a:schemeClr val="tx1"/>
          </a:fontRef>
        </p:style>
      </p:cxnSp>
      <p:pic>
        <p:nvPicPr>
          <p:cNvPr id="19" name="Content Placeholder 3"/>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809" y="1072425"/>
            <a:ext cx="9144000" cy="5789870"/>
          </a:xfrm>
        </p:spPr>
      </p:pic>
      <p:pic>
        <p:nvPicPr>
          <p:cNvPr id="3" name="Picture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035733" y="1521763"/>
            <a:ext cx="5073033" cy="5184731"/>
          </a:xfrm>
          <a:prstGeom prst="rect">
            <a:avLst/>
          </a:prstGeom>
        </p:spPr>
      </p:pic>
      <p:sp>
        <p:nvSpPr>
          <p:cNvPr id="6" name="TextBox 5"/>
          <p:cNvSpPr txBox="1"/>
          <p:nvPr/>
        </p:nvSpPr>
        <p:spPr>
          <a:xfrm>
            <a:off x="520090" y="1686675"/>
            <a:ext cx="3657600" cy="4572000"/>
          </a:xfrm>
          <a:prstGeom prst="rect">
            <a:avLst/>
          </a:prstGeom>
          <a:blipFill>
            <a:blip r:embed="rId5"/>
            <a:tile tx="0" ty="0" sx="100000" sy="100000" flip="none" algn="tl"/>
          </a:blipFill>
        </p:spPr>
        <p:txBody>
          <a:bodyPr wrap="square" rtlCol="0">
            <a:spAutoFit/>
          </a:bodyPr>
          <a:lstStyle/>
          <a:p>
            <a:pPr algn="ctr">
              <a:lnSpc>
                <a:spcPct val="150000"/>
              </a:lnSpc>
            </a:pPr>
            <a:endParaRPr lang="en-US" sz="2500" dirty="0" smtClean="0">
              <a:solidFill>
                <a:schemeClr val="bg1"/>
              </a:solidFill>
              <a:latin typeface="Bell MT" panose="02020503060305020303" pitchFamily="18" charset="0"/>
              <a:cs typeface="Arial" panose="020B0604020202020204" pitchFamily="34" charset="0"/>
            </a:endParaRPr>
          </a:p>
          <a:p>
            <a:pPr algn="ctr">
              <a:lnSpc>
                <a:spcPct val="150000"/>
              </a:lnSpc>
            </a:pPr>
            <a:endParaRPr lang="en-US" sz="2500" dirty="0">
              <a:solidFill>
                <a:schemeClr val="bg1"/>
              </a:solidFill>
              <a:latin typeface="Bell MT" panose="02020503060305020303" pitchFamily="18" charset="0"/>
              <a:cs typeface="Arial" panose="020B0604020202020204" pitchFamily="34" charset="0"/>
            </a:endParaRPr>
          </a:p>
          <a:p>
            <a:pPr algn="ctr">
              <a:lnSpc>
                <a:spcPct val="150000"/>
              </a:lnSpc>
            </a:pPr>
            <a:endParaRPr lang="en-US" sz="2500" dirty="0" smtClean="0">
              <a:solidFill>
                <a:schemeClr val="bg1"/>
              </a:solidFill>
              <a:latin typeface="Bell MT" panose="02020503060305020303" pitchFamily="18" charset="0"/>
              <a:cs typeface="Arial" panose="020B0604020202020204" pitchFamily="34" charset="0"/>
            </a:endParaRPr>
          </a:p>
          <a:p>
            <a:pPr algn="ctr">
              <a:lnSpc>
                <a:spcPct val="150000"/>
              </a:lnSpc>
            </a:pPr>
            <a:endParaRPr lang="en-US" sz="2500" dirty="0">
              <a:solidFill>
                <a:schemeClr val="bg1"/>
              </a:solidFill>
              <a:latin typeface="Bell MT" panose="02020503060305020303" pitchFamily="18" charset="0"/>
              <a:cs typeface="Arial" panose="020B0604020202020204" pitchFamily="34" charset="0"/>
            </a:endParaRPr>
          </a:p>
          <a:p>
            <a:pPr algn="ctr">
              <a:lnSpc>
                <a:spcPct val="150000"/>
              </a:lnSpc>
            </a:pPr>
            <a:endParaRPr lang="en-US" sz="2500" dirty="0" smtClean="0">
              <a:solidFill>
                <a:schemeClr val="bg1"/>
              </a:solidFill>
              <a:latin typeface="Bell MT" panose="02020503060305020303" pitchFamily="18" charset="0"/>
              <a:cs typeface="Arial" panose="020B0604020202020204" pitchFamily="34" charset="0"/>
            </a:endParaRPr>
          </a:p>
          <a:p>
            <a:pPr algn="ctr">
              <a:lnSpc>
                <a:spcPct val="150000"/>
              </a:lnSpc>
            </a:pPr>
            <a:endParaRPr lang="en-US" sz="2500" dirty="0">
              <a:solidFill>
                <a:schemeClr val="bg1"/>
              </a:solidFill>
              <a:latin typeface="Bell MT" panose="02020503060305020303" pitchFamily="18" charset="0"/>
              <a:cs typeface="Arial" panose="020B0604020202020204" pitchFamily="34" charset="0"/>
            </a:endParaRPr>
          </a:p>
          <a:p>
            <a:pPr algn="ctr">
              <a:lnSpc>
                <a:spcPct val="150000"/>
              </a:lnSpc>
            </a:pPr>
            <a:endParaRPr lang="en-US" sz="2500" dirty="0" smtClean="0">
              <a:solidFill>
                <a:schemeClr val="bg1"/>
              </a:solidFill>
              <a:latin typeface="Bell MT" panose="02020503060305020303" pitchFamily="18" charset="0"/>
              <a:cs typeface="Arial" panose="020B0604020202020204" pitchFamily="34" charset="0"/>
            </a:endParaRPr>
          </a:p>
          <a:p>
            <a:pPr algn="ctr">
              <a:lnSpc>
                <a:spcPct val="150000"/>
              </a:lnSpc>
            </a:pPr>
            <a:endParaRPr lang="en-US" sz="2500" dirty="0">
              <a:solidFill>
                <a:schemeClr val="bg1"/>
              </a:solidFill>
              <a:latin typeface="Bell MT" panose="02020503060305020303" pitchFamily="18" charset="0"/>
              <a:cs typeface="Arial" panose="020B0604020202020204" pitchFamily="34" charset="0"/>
            </a:endParaRPr>
          </a:p>
          <a:p>
            <a:pPr algn="ctr">
              <a:lnSpc>
                <a:spcPct val="150000"/>
              </a:lnSpc>
            </a:pPr>
            <a:endParaRPr lang="en-US" sz="2500" dirty="0" smtClean="0">
              <a:solidFill>
                <a:schemeClr val="bg1"/>
              </a:solidFill>
              <a:latin typeface="Bell MT" panose="02020503060305020303" pitchFamily="18" charset="0"/>
              <a:cs typeface="Arial" panose="020B0604020202020204" pitchFamily="34" charset="0"/>
            </a:endParaRPr>
          </a:p>
        </p:txBody>
      </p:sp>
      <p:sp>
        <p:nvSpPr>
          <p:cNvPr id="22" name="TextBox 21"/>
          <p:cNvSpPr txBox="1"/>
          <p:nvPr/>
        </p:nvSpPr>
        <p:spPr>
          <a:xfrm>
            <a:off x="626812" y="1793331"/>
            <a:ext cx="3444155" cy="4247317"/>
          </a:xfrm>
          <a:prstGeom prst="rect">
            <a:avLst/>
          </a:prstGeom>
          <a:noFill/>
        </p:spPr>
        <p:txBody>
          <a:bodyPr wrap="square" rtlCol="0">
            <a:spAutoFit/>
          </a:bodyPr>
          <a:lstStyle/>
          <a:p>
            <a:pPr algn="ctr">
              <a:lnSpc>
                <a:spcPct val="150000"/>
              </a:lnSpc>
            </a:pPr>
            <a:r>
              <a:rPr lang="en-US" sz="3000" b="1" dirty="0" smtClean="0">
                <a:effectLst>
                  <a:outerShdw blurRad="38100" dist="38100" dir="2700000" algn="tl">
                    <a:srgbClr val="000000">
                      <a:alpha val="43137"/>
                    </a:srgbClr>
                  </a:outerShdw>
                </a:effectLst>
                <a:latin typeface="Bell MT" panose="02020503060305020303" pitchFamily="18" charset="0"/>
                <a:cs typeface="Arial" panose="020B0604020202020204" pitchFamily="34" charset="0"/>
              </a:rPr>
              <a:t>Depth control </a:t>
            </a:r>
          </a:p>
          <a:p>
            <a:pPr algn="ctr">
              <a:lnSpc>
                <a:spcPct val="150000"/>
              </a:lnSpc>
            </a:pPr>
            <a:r>
              <a:rPr lang="en-US" sz="2500" b="1" dirty="0" smtClean="0">
                <a:solidFill>
                  <a:schemeClr val="bg1"/>
                </a:solidFill>
                <a:latin typeface="Bell MT" panose="02020503060305020303" pitchFamily="18" charset="0"/>
                <a:cs typeface="Arial" panose="020B0604020202020204" pitchFamily="34" charset="0"/>
              </a:rPr>
              <a:t>is achieved by </a:t>
            </a:r>
            <a:r>
              <a:rPr lang="en-US" sz="2500" b="1" dirty="0">
                <a:solidFill>
                  <a:schemeClr val="bg1"/>
                </a:solidFill>
                <a:latin typeface="Bell MT" panose="02020503060305020303" pitchFamily="18" charset="0"/>
                <a:cs typeface="Arial" panose="020B0604020202020204" pitchFamily="34" charset="0"/>
              </a:rPr>
              <a:t>monitoring </a:t>
            </a:r>
            <a:r>
              <a:rPr lang="en-US" sz="2500" b="1" dirty="0" smtClean="0">
                <a:solidFill>
                  <a:schemeClr val="bg1"/>
                </a:solidFill>
                <a:latin typeface="Bell MT" panose="02020503060305020303" pitchFamily="18" charset="0"/>
                <a:cs typeface="Arial" panose="020B0604020202020204" pitchFamily="34" charset="0"/>
              </a:rPr>
              <a:t>the </a:t>
            </a:r>
            <a:r>
              <a:rPr lang="en-US" sz="2500" b="1" dirty="0">
                <a:solidFill>
                  <a:schemeClr val="bg1"/>
                </a:solidFill>
                <a:latin typeface="Bell MT" panose="02020503060305020303" pitchFamily="18" charset="0"/>
                <a:cs typeface="Arial" panose="020B0604020202020204" pitchFamily="34" charset="0"/>
              </a:rPr>
              <a:t>ablation process in </a:t>
            </a:r>
            <a:r>
              <a:rPr lang="en-US" sz="2500" b="1" dirty="0" smtClean="0">
                <a:solidFill>
                  <a:schemeClr val="bg1"/>
                </a:solidFill>
                <a:latin typeface="Bell MT" panose="02020503060305020303" pitchFamily="18" charset="0"/>
                <a:cs typeface="Arial" panose="020B0604020202020204" pitchFamily="34" charset="0"/>
              </a:rPr>
              <a:t>real-time with combined imaging and machining light</a:t>
            </a:r>
          </a:p>
        </p:txBody>
      </p:sp>
      <p:pic>
        <p:nvPicPr>
          <p:cNvPr id="8" name="Picture 7"/>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20090" y="1479327"/>
            <a:ext cx="799958" cy="799958"/>
          </a:xfrm>
          <a:prstGeom prst="rect">
            <a:avLst/>
          </a:prstGeom>
        </p:spPr>
      </p:pic>
      <p:sp>
        <p:nvSpPr>
          <p:cNvPr id="12" name="TextBox 11"/>
          <p:cNvSpPr txBox="1"/>
          <p:nvPr/>
        </p:nvSpPr>
        <p:spPr>
          <a:xfrm>
            <a:off x="129276" y="425125"/>
            <a:ext cx="6618763" cy="630942"/>
          </a:xfrm>
          <a:prstGeom prst="rect">
            <a:avLst/>
          </a:prstGeom>
          <a:noFill/>
        </p:spPr>
        <p:txBody>
          <a:bodyPr wrap="square" rtlCol="0">
            <a:spAutoFit/>
          </a:bodyPr>
          <a:lstStyle/>
          <a:p>
            <a:r>
              <a:rPr lang="en-US" sz="3500" b="1" dirty="0">
                <a:latin typeface="Calibri" panose="020F0502020204030204" pitchFamily="34" charset="0"/>
              </a:rPr>
              <a:t>Inline Coherent </a:t>
            </a:r>
            <a:r>
              <a:rPr lang="en-US" sz="3500" b="1" dirty="0" smtClean="0">
                <a:latin typeface="Calibri" panose="020F0502020204030204" pitchFamily="34" charset="0"/>
              </a:rPr>
              <a:t>Imaging (</a:t>
            </a:r>
            <a:r>
              <a:rPr lang="en-US" sz="3500" b="1" dirty="0">
                <a:latin typeface="Calibri" panose="020F0502020204030204" pitchFamily="34" charset="0"/>
              </a:rPr>
              <a:t>ICI)</a:t>
            </a:r>
          </a:p>
        </p:txBody>
      </p:sp>
    </p:spTree>
    <p:extLst>
      <p:ext uri="{BB962C8B-B14F-4D97-AF65-F5344CB8AC3E}">
        <p14:creationId xmlns:p14="http://schemas.microsoft.com/office/powerpoint/2010/main" val="1923930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0" name="Slide Number Placeholder 9"/>
          <p:cNvSpPr>
            <a:spLocks noGrp="1"/>
          </p:cNvSpPr>
          <p:nvPr>
            <p:ph type="sldNum" sz="quarter" idx="12"/>
          </p:nvPr>
        </p:nvSpPr>
        <p:spPr/>
        <p:txBody>
          <a:bodyPr/>
          <a:lstStyle/>
          <a:p>
            <a:fld id="{6D22F896-40B5-4ADD-8801-0D06FADFA095}" type="slidenum">
              <a:rPr lang="en-US" smtClean="0"/>
              <a:t>4</a:t>
            </a:fld>
            <a:endParaRPr lang="en-US" dirty="0"/>
          </a:p>
        </p:txBody>
      </p:sp>
      <p:sp>
        <p:nvSpPr>
          <p:cNvPr id="11" name="TextBox 10"/>
          <p:cNvSpPr txBox="1"/>
          <p:nvPr/>
        </p:nvSpPr>
        <p:spPr>
          <a:xfrm>
            <a:off x="129276" y="425125"/>
            <a:ext cx="6618763" cy="630942"/>
          </a:xfrm>
          <a:prstGeom prst="rect">
            <a:avLst/>
          </a:prstGeom>
          <a:noFill/>
        </p:spPr>
        <p:txBody>
          <a:bodyPr wrap="square" rtlCol="0">
            <a:spAutoFit/>
          </a:bodyPr>
          <a:lstStyle/>
          <a:p>
            <a:r>
              <a:rPr lang="en-US" sz="3500" b="1" dirty="0" smtClean="0">
                <a:latin typeface="Calibri" panose="020F0502020204030204" pitchFamily="34" charset="0"/>
              </a:rPr>
              <a:t>Basics of </a:t>
            </a:r>
            <a:r>
              <a:rPr lang="en-US" sz="3500" b="1" dirty="0">
                <a:latin typeface="Calibri" panose="020F0502020204030204" pitchFamily="34" charset="0"/>
              </a:rPr>
              <a:t>Inline Coherent </a:t>
            </a:r>
            <a:r>
              <a:rPr lang="en-US" sz="3500" b="1" dirty="0" smtClean="0">
                <a:latin typeface="Calibri" panose="020F0502020204030204" pitchFamily="34" charset="0"/>
              </a:rPr>
              <a:t>Imaging  </a:t>
            </a:r>
            <a:endParaRPr lang="en-US" sz="3500" b="1" dirty="0">
              <a:latin typeface="Calibri" panose="020F0502020204030204" pitchFamily="34" charset="0"/>
            </a:endParaRPr>
          </a:p>
        </p:txBody>
      </p:sp>
      <p:pic>
        <p:nvPicPr>
          <p:cNvPr id="4" name="Content Placeholder 3"/>
          <p:cNvPicPr>
            <a:picLocks noGrp="1" noChangeAspect="1"/>
          </p:cNvPicPr>
          <p:nvPr>
            <p:ph idx="1"/>
          </p:nvPr>
        </p:nvPicPr>
        <p:blipFill>
          <a:blip r:embed="rId4">
            <a:extLst>
              <a:ext uri="{28A0092B-C50C-407E-A947-70E740481C1C}">
                <a14:useLocalDpi xmlns:a14="http://schemas.microsoft.com/office/drawing/2010/main" val="0"/>
              </a:ext>
            </a:extLst>
          </a:blip>
          <a:stretch>
            <a:fillRect/>
          </a:stretch>
        </p:blipFill>
        <p:spPr>
          <a:xfrm>
            <a:off x="13335" y="1084951"/>
            <a:ext cx="9144000" cy="5789870"/>
          </a:xfrm>
        </p:spPr>
      </p:pic>
      <p:sp>
        <p:nvSpPr>
          <p:cNvPr id="9" name="Slide Number Placeholder 18"/>
          <p:cNvSpPr txBox="1">
            <a:spLocks/>
          </p:cNvSpPr>
          <p:nvPr/>
        </p:nvSpPr>
        <p:spPr>
          <a:xfrm>
            <a:off x="7945088" y="6094862"/>
            <a:ext cx="733864" cy="274320"/>
          </a:xfrm>
          <a:prstGeom prst="rect">
            <a:avLst/>
          </a:prstGeom>
        </p:spPr>
        <p:txBody>
          <a:bodyPr vert="horz" lIns="91440" tIns="45720" rIns="91440" bIns="45720" rtlCol="0" anchor="ctr"/>
          <a:lstStyle>
            <a:defPPr>
              <a:defRPr lang="en-US"/>
            </a:defPPr>
            <a:lvl1pPr marL="0" algn="r" defTabSz="457200" rtl="0" eaLnBrk="1" latinLnBrk="0" hangingPunct="1">
              <a:defRPr sz="105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C5A5D27B-31B7-40A0-910D-6BE3829B8B32}" type="slidenum">
              <a:rPr lang="en-US" smtClean="0"/>
              <a:pPr/>
              <a:t>4</a:t>
            </a:fld>
            <a:endParaRPr lang="en-US"/>
          </a:p>
        </p:txBody>
      </p:sp>
      <p:pic>
        <p:nvPicPr>
          <p:cNvPr id="6" name="Picture 5"/>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912696" y="1658173"/>
            <a:ext cx="5039617" cy="4573849"/>
          </a:xfrm>
          <a:prstGeom prst="rect">
            <a:avLst/>
          </a:prstGeom>
        </p:spPr>
      </p:pic>
      <p:graphicFrame>
        <p:nvGraphicFramePr>
          <p:cNvPr id="17" name="Object 2"/>
          <p:cNvGraphicFramePr>
            <a:graphicFrameLocks noChangeAspect="1"/>
          </p:cNvGraphicFramePr>
          <p:nvPr>
            <p:extLst>
              <p:ext uri="{D42A27DB-BD31-4B8C-83A1-F6EECF244321}">
                <p14:modId xmlns:p14="http://schemas.microsoft.com/office/powerpoint/2010/main" val="1429889125"/>
              </p:ext>
            </p:extLst>
          </p:nvPr>
        </p:nvGraphicFramePr>
        <p:xfrm>
          <a:off x="4398169" y="2046220"/>
          <a:ext cx="4348162" cy="685800"/>
        </p:xfrm>
        <a:graphic>
          <a:graphicData uri="http://schemas.openxmlformats.org/presentationml/2006/ole">
            <mc:AlternateContent xmlns:mc="http://schemas.openxmlformats.org/markup-compatibility/2006">
              <mc:Choice xmlns:v="urn:schemas-microsoft-com:vml" Requires="v">
                <p:oleObj spid="_x0000_s5611" name="Equation" r:id="rId6" imgW="3060360" imgH="482400" progId="Equation.3">
                  <p:embed/>
                </p:oleObj>
              </mc:Choice>
              <mc:Fallback>
                <p:oleObj name="Equation" r:id="rId6" imgW="3060360" imgH="482400" progId="Equation.3">
                  <p:embed/>
                  <p:pic>
                    <p:nvPicPr>
                      <p:cNvPr id="0" name=""/>
                      <p:cNvPicPr>
                        <a:picLocks noChangeAspect="1" noChangeArrowheads="1"/>
                      </p:cNvPicPr>
                      <p:nvPr/>
                    </p:nvPicPr>
                    <p:blipFill>
                      <a:blip r:embed="rId7"/>
                      <a:srcRect/>
                      <a:stretch>
                        <a:fillRect/>
                      </a:stretch>
                    </p:blipFill>
                    <p:spPr bwMode="auto">
                      <a:xfrm>
                        <a:off x="4398169" y="2046220"/>
                        <a:ext cx="4348162" cy="6858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grpSp>
        <p:nvGrpSpPr>
          <p:cNvPr id="36" name="Group 16"/>
          <p:cNvGrpSpPr/>
          <p:nvPr/>
        </p:nvGrpSpPr>
        <p:grpSpPr>
          <a:xfrm>
            <a:off x="5242560" y="1947160"/>
            <a:ext cx="3658790" cy="784860"/>
            <a:chOff x="4822593" y="2247900"/>
            <a:chExt cx="3833728" cy="784860"/>
          </a:xfrm>
        </p:grpSpPr>
        <p:sp>
          <p:nvSpPr>
            <p:cNvPr id="37" name="Rectangle 36"/>
            <p:cNvSpPr/>
            <p:nvPr/>
          </p:nvSpPr>
          <p:spPr>
            <a:xfrm>
              <a:off x="4822593" y="2255520"/>
              <a:ext cx="1741687" cy="777240"/>
            </a:xfrm>
            <a:prstGeom prst="rect">
              <a:avLst/>
            </a:prstGeom>
            <a:solidFill>
              <a:schemeClr val="tx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Rectangle 37"/>
            <p:cNvSpPr/>
            <p:nvPr/>
          </p:nvSpPr>
          <p:spPr>
            <a:xfrm>
              <a:off x="8366375" y="2247900"/>
              <a:ext cx="289946" cy="777240"/>
            </a:xfrm>
            <a:prstGeom prst="rect">
              <a:avLst/>
            </a:prstGeom>
            <a:solidFill>
              <a:schemeClr val="tx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cxnSp>
        <p:nvCxnSpPr>
          <p:cNvPr id="39" name="Straight Connector 38"/>
          <p:cNvCxnSpPr/>
          <p:nvPr/>
        </p:nvCxnSpPr>
        <p:spPr>
          <a:xfrm flipV="1">
            <a:off x="0" y="1075117"/>
            <a:ext cx="9144000" cy="12878"/>
          </a:xfrm>
          <a:prstGeom prst="line">
            <a:avLst/>
          </a:prstGeom>
          <a:ln w="47625">
            <a:gradFill flip="none" rotWithShape="1">
              <a:gsLst>
                <a:gs pos="0">
                  <a:srgbClr val="00B0F0"/>
                </a:gs>
                <a:gs pos="57000">
                  <a:schemeClr val="accent2"/>
                </a:gs>
                <a:gs pos="100000">
                  <a:srgbClr val="FF0000"/>
                </a:gs>
              </a:gsLst>
              <a:lin ang="0" scaled="1"/>
              <a:tileRect/>
            </a:gradFill>
          </a:ln>
        </p:spPr>
        <p:style>
          <a:lnRef idx="3">
            <a:schemeClr val="accent5"/>
          </a:lnRef>
          <a:fillRef idx="0">
            <a:schemeClr val="accent5"/>
          </a:fillRef>
          <a:effectRef idx="2">
            <a:schemeClr val="accent5"/>
          </a:effectRef>
          <a:fontRef idx="minor">
            <a:schemeClr val="tx1"/>
          </a:fontRef>
        </p:style>
      </p:cxnSp>
      <p:grpSp>
        <p:nvGrpSpPr>
          <p:cNvPr id="2" name="Group 53"/>
          <p:cNvGrpSpPr>
            <a:grpSpLocks noChangeAspect="1"/>
          </p:cNvGrpSpPr>
          <p:nvPr/>
        </p:nvGrpSpPr>
        <p:grpSpPr bwMode="auto">
          <a:xfrm>
            <a:off x="44450" y="1098550"/>
            <a:ext cx="2757488" cy="2082800"/>
            <a:chOff x="28" y="692"/>
            <a:chExt cx="1737" cy="1312"/>
          </a:xfrm>
        </p:grpSpPr>
        <p:sp>
          <p:nvSpPr>
            <p:cNvPr id="3" name="AutoShape 52"/>
            <p:cNvSpPr>
              <a:spLocks noChangeAspect="1" noChangeArrowheads="1" noTextEdit="1"/>
            </p:cNvSpPr>
            <p:nvPr/>
          </p:nvSpPr>
          <p:spPr bwMode="auto">
            <a:xfrm>
              <a:off x="28" y="692"/>
              <a:ext cx="1737" cy="13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 name="Rectangle 54"/>
            <p:cNvSpPr>
              <a:spLocks noChangeArrowheads="1"/>
            </p:cNvSpPr>
            <p:nvPr/>
          </p:nvSpPr>
          <p:spPr bwMode="auto">
            <a:xfrm>
              <a:off x="254" y="791"/>
              <a:ext cx="1347" cy="1001"/>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 name="Rectangle 55"/>
            <p:cNvSpPr>
              <a:spLocks noChangeArrowheads="1"/>
            </p:cNvSpPr>
            <p:nvPr/>
          </p:nvSpPr>
          <p:spPr bwMode="auto">
            <a:xfrm>
              <a:off x="254" y="791"/>
              <a:ext cx="1347" cy="1001"/>
            </a:xfrm>
            <a:prstGeom prst="rect">
              <a:avLst/>
            </a:prstGeom>
            <a:noFill/>
            <a:ln w="0">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 name="Line 56"/>
            <p:cNvSpPr>
              <a:spLocks noChangeShapeType="1"/>
            </p:cNvSpPr>
            <p:nvPr/>
          </p:nvSpPr>
          <p:spPr bwMode="auto">
            <a:xfrm>
              <a:off x="254" y="791"/>
              <a:ext cx="1347"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2" name="Line 57"/>
            <p:cNvSpPr>
              <a:spLocks noChangeShapeType="1"/>
            </p:cNvSpPr>
            <p:nvPr/>
          </p:nvSpPr>
          <p:spPr bwMode="auto">
            <a:xfrm>
              <a:off x="254" y="1792"/>
              <a:ext cx="1347"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4" name="Line 58"/>
            <p:cNvSpPr>
              <a:spLocks noChangeShapeType="1"/>
            </p:cNvSpPr>
            <p:nvPr/>
          </p:nvSpPr>
          <p:spPr bwMode="auto">
            <a:xfrm flipV="1">
              <a:off x="1601" y="791"/>
              <a:ext cx="0" cy="1001"/>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6" name="Line 59"/>
            <p:cNvSpPr>
              <a:spLocks noChangeShapeType="1"/>
            </p:cNvSpPr>
            <p:nvPr/>
          </p:nvSpPr>
          <p:spPr bwMode="auto">
            <a:xfrm flipV="1">
              <a:off x="254" y="791"/>
              <a:ext cx="0" cy="1001"/>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8" name="Line 60"/>
            <p:cNvSpPr>
              <a:spLocks noChangeShapeType="1"/>
            </p:cNvSpPr>
            <p:nvPr/>
          </p:nvSpPr>
          <p:spPr bwMode="auto">
            <a:xfrm>
              <a:off x="254" y="1792"/>
              <a:ext cx="1347"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9" name="Line 61"/>
            <p:cNvSpPr>
              <a:spLocks noChangeShapeType="1"/>
            </p:cNvSpPr>
            <p:nvPr/>
          </p:nvSpPr>
          <p:spPr bwMode="auto">
            <a:xfrm flipV="1">
              <a:off x="254" y="791"/>
              <a:ext cx="0" cy="1001"/>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0" name="Line 62"/>
            <p:cNvSpPr>
              <a:spLocks noChangeShapeType="1"/>
            </p:cNvSpPr>
            <p:nvPr/>
          </p:nvSpPr>
          <p:spPr bwMode="auto">
            <a:xfrm flipV="1">
              <a:off x="521" y="1777"/>
              <a:ext cx="0" cy="15"/>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1" name="Line 63"/>
            <p:cNvSpPr>
              <a:spLocks noChangeShapeType="1"/>
            </p:cNvSpPr>
            <p:nvPr/>
          </p:nvSpPr>
          <p:spPr bwMode="auto">
            <a:xfrm>
              <a:off x="521" y="791"/>
              <a:ext cx="0" cy="13"/>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2" name="Rectangle 64"/>
            <p:cNvSpPr>
              <a:spLocks noChangeArrowheads="1"/>
            </p:cNvSpPr>
            <p:nvPr/>
          </p:nvSpPr>
          <p:spPr bwMode="auto">
            <a:xfrm>
              <a:off x="428" y="1802"/>
              <a:ext cx="148" cy="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100" b="0" i="0" u="none" strike="noStrike" cap="none" normalizeH="0" baseline="0" dirty="0" smtClean="0">
                  <a:ln>
                    <a:noFill/>
                  </a:ln>
                  <a:solidFill>
                    <a:srgbClr val="000000"/>
                  </a:solidFill>
                  <a:effectLst/>
                  <a:latin typeface="Helvetica" panose="020B0604020202020204" pitchFamily="34" charset="0"/>
                </a:rPr>
                <a:t>750</a:t>
              </a:r>
              <a:endParaRPr kumimoji="0" lang="en-US" altLang="en-US" sz="1800" b="0" i="0" u="none" strike="noStrike" cap="none" normalizeH="0" baseline="0" dirty="0" smtClean="0">
                <a:ln>
                  <a:noFill/>
                </a:ln>
                <a:solidFill>
                  <a:schemeClr val="tx1"/>
                </a:solidFill>
                <a:effectLst/>
                <a:latin typeface="Arial" panose="020B0604020202020204" pitchFamily="34" charset="0"/>
              </a:endParaRPr>
            </a:p>
          </p:txBody>
        </p:sp>
        <p:sp>
          <p:nvSpPr>
            <p:cNvPr id="23" name="Line 65"/>
            <p:cNvSpPr>
              <a:spLocks noChangeShapeType="1"/>
            </p:cNvSpPr>
            <p:nvPr/>
          </p:nvSpPr>
          <p:spPr bwMode="auto">
            <a:xfrm flipV="1">
              <a:off x="859" y="1777"/>
              <a:ext cx="0" cy="15"/>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4" name="Line 66"/>
            <p:cNvSpPr>
              <a:spLocks noChangeShapeType="1"/>
            </p:cNvSpPr>
            <p:nvPr/>
          </p:nvSpPr>
          <p:spPr bwMode="auto">
            <a:xfrm>
              <a:off x="859" y="791"/>
              <a:ext cx="0" cy="13"/>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5" name="Rectangle 67"/>
            <p:cNvSpPr>
              <a:spLocks noChangeArrowheads="1"/>
            </p:cNvSpPr>
            <p:nvPr/>
          </p:nvSpPr>
          <p:spPr bwMode="auto">
            <a:xfrm>
              <a:off x="766" y="1802"/>
              <a:ext cx="148" cy="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lang="en-US" altLang="en-US" sz="1100" dirty="0">
                  <a:solidFill>
                    <a:srgbClr val="000000"/>
                  </a:solidFill>
                  <a:latin typeface="Helvetica" panose="020B0604020202020204" pitchFamily="34" charset="0"/>
                </a:rPr>
                <a:t>8</a:t>
              </a:r>
              <a:r>
                <a:rPr kumimoji="0" lang="en-US" altLang="en-US" sz="1100" b="0" i="0" u="none" strike="noStrike" cap="none" normalizeH="0" baseline="0" dirty="0" smtClean="0">
                  <a:ln>
                    <a:noFill/>
                  </a:ln>
                  <a:solidFill>
                    <a:srgbClr val="000000"/>
                  </a:solidFill>
                  <a:effectLst/>
                  <a:latin typeface="Helvetica" panose="020B0604020202020204" pitchFamily="34" charset="0"/>
                </a:rPr>
                <a:t>00</a:t>
              </a:r>
              <a:endParaRPr kumimoji="0" lang="en-US" altLang="en-US" sz="1800" b="0" i="0" u="none" strike="noStrike" cap="none" normalizeH="0" baseline="0" dirty="0" smtClean="0">
                <a:ln>
                  <a:noFill/>
                </a:ln>
                <a:solidFill>
                  <a:schemeClr val="tx1"/>
                </a:solidFill>
                <a:effectLst/>
                <a:latin typeface="Arial" panose="020B0604020202020204" pitchFamily="34" charset="0"/>
              </a:endParaRPr>
            </a:p>
          </p:txBody>
        </p:sp>
        <p:sp>
          <p:nvSpPr>
            <p:cNvPr id="26" name="Line 68"/>
            <p:cNvSpPr>
              <a:spLocks noChangeShapeType="1"/>
            </p:cNvSpPr>
            <p:nvPr/>
          </p:nvSpPr>
          <p:spPr bwMode="auto">
            <a:xfrm flipV="1">
              <a:off x="1194" y="1777"/>
              <a:ext cx="0" cy="15"/>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7" name="Line 69"/>
            <p:cNvSpPr>
              <a:spLocks noChangeShapeType="1"/>
            </p:cNvSpPr>
            <p:nvPr/>
          </p:nvSpPr>
          <p:spPr bwMode="auto">
            <a:xfrm>
              <a:off x="1194" y="791"/>
              <a:ext cx="0" cy="13"/>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8" name="Rectangle 70"/>
            <p:cNvSpPr>
              <a:spLocks noChangeArrowheads="1"/>
            </p:cNvSpPr>
            <p:nvPr/>
          </p:nvSpPr>
          <p:spPr bwMode="auto">
            <a:xfrm>
              <a:off x="1101" y="1802"/>
              <a:ext cx="148" cy="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lang="en-US" altLang="en-US" sz="1100" dirty="0">
                  <a:solidFill>
                    <a:srgbClr val="000000"/>
                  </a:solidFill>
                  <a:latin typeface="Helvetica" panose="020B0604020202020204" pitchFamily="34" charset="0"/>
                </a:rPr>
                <a:t>8</a:t>
              </a:r>
              <a:r>
                <a:rPr kumimoji="0" lang="en-US" altLang="en-US" sz="1100" b="0" i="0" u="none" strike="noStrike" cap="none" normalizeH="0" baseline="0" dirty="0" smtClean="0">
                  <a:ln>
                    <a:noFill/>
                  </a:ln>
                  <a:solidFill>
                    <a:srgbClr val="000000"/>
                  </a:solidFill>
                  <a:effectLst/>
                  <a:latin typeface="Helvetica" panose="020B0604020202020204" pitchFamily="34" charset="0"/>
                </a:rPr>
                <a:t>50</a:t>
              </a:r>
              <a:endParaRPr kumimoji="0" lang="en-US" altLang="en-US" sz="1800" b="0" i="0" u="none" strike="noStrike" cap="none" normalizeH="0" baseline="0" dirty="0" smtClean="0">
                <a:ln>
                  <a:noFill/>
                </a:ln>
                <a:solidFill>
                  <a:schemeClr val="tx1"/>
                </a:solidFill>
                <a:effectLst/>
                <a:latin typeface="Arial" panose="020B0604020202020204" pitchFamily="34" charset="0"/>
              </a:endParaRPr>
            </a:p>
          </p:txBody>
        </p:sp>
        <p:sp>
          <p:nvSpPr>
            <p:cNvPr id="29" name="Line 71"/>
            <p:cNvSpPr>
              <a:spLocks noChangeShapeType="1"/>
            </p:cNvSpPr>
            <p:nvPr/>
          </p:nvSpPr>
          <p:spPr bwMode="auto">
            <a:xfrm flipV="1">
              <a:off x="1532" y="1777"/>
              <a:ext cx="0" cy="15"/>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0" name="Line 72"/>
            <p:cNvSpPr>
              <a:spLocks noChangeShapeType="1"/>
            </p:cNvSpPr>
            <p:nvPr/>
          </p:nvSpPr>
          <p:spPr bwMode="auto">
            <a:xfrm>
              <a:off x="1532" y="791"/>
              <a:ext cx="0" cy="13"/>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1" name="Rectangle 73"/>
            <p:cNvSpPr>
              <a:spLocks noChangeArrowheads="1"/>
            </p:cNvSpPr>
            <p:nvPr/>
          </p:nvSpPr>
          <p:spPr bwMode="auto">
            <a:xfrm>
              <a:off x="1439" y="1802"/>
              <a:ext cx="148" cy="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lang="en-US" altLang="en-US" sz="1100" dirty="0">
                  <a:solidFill>
                    <a:srgbClr val="000000"/>
                  </a:solidFill>
                  <a:latin typeface="Helvetica" panose="020B0604020202020204" pitchFamily="34" charset="0"/>
                </a:rPr>
                <a:t>9</a:t>
              </a:r>
              <a:r>
                <a:rPr kumimoji="0" lang="en-US" altLang="en-US" sz="1100" b="0" i="0" u="none" strike="noStrike" cap="none" normalizeH="0" baseline="0" dirty="0" smtClean="0">
                  <a:ln>
                    <a:noFill/>
                  </a:ln>
                  <a:solidFill>
                    <a:srgbClr val="000000"/>
                  </a:solidFill>
                  <a:effectLst/>
                  <a:latin typeface="Helvetica" panose="020B0604020202020204" pitchFamily="34" charset="0"/>
                </a:rPr>
                <a:t>00</a:t>
              </a:r>
              <a:endParaRPr kumimoji="0" lang="en-US" altLang="en-US" sz="1800" b="0" i="0" u="none" strike="noStrike" cap="none" normalizeH="0" baseline="0" dirty="0" smtClean="0">
                <a:ln>
                  <a:noFill/>
                </a:ln>
                <a:solidFill>
                  <a:schemeClr val="tx1"/>
                </a:solidFill>
                <a:effectLst/>
                <a:latin typeface="Arial" panose="020B0604020202020204" pitchFamily="34" charset="0"/>
              </a:endParaRPr>
            </a:p>
          </p:txBody>
        </p:sp>
        <p:sp>
          <p:nvSpPr>
            <p:cNvPr id="32" name="Line 74"/>
            <p:cNvSpPr>
              <a:spLocks noChangeShapeType="1"/>
            </p:cNvSpPr>
            <p:nvPr/>
          </p:nvSpPr>
          <p:spPr bwMode="auto">
            <a:xfrm>
              <a:off x="254" y="1792"/>
              <a:ext cx="13"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3" name="Line 75"/>
            <p:cNvSpPr>
              <a:spLocks noChangeShapeType="1"/>
            </p:cNvSpPr>
            <p:nvPr/>
          </p:nvSpPr>
          <p:spPr bwMode="auto">
            <a:xfrm flipH="1">
              <a:off x="1585" y="1792"/>
              <a:ext cx="16"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4" name="Rectangle 76"/>
            <p:cNvSpPr>
              <a:spLocks noChangeArrowheads="1"/>
            </p:cNvSpPr>
            <p:nvPr/>
          </p:nvSpPr>
          <p:spPr bwMode="auto">
            <a:xfrm>
              <a:off x="195" y="1743"/>
              <a:ext cx="84"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100" b="0" i="0" u="none" strike="noStrike" cap="none" normalizeH="0" baseline="0" smtClean="0">
                  <a:ln>
                    <a:noFill/>
                  </a:ln>
                  <a:solidFill>
                    <a:srgbClr val="000000"/>
                  </a:solidFill>
                  <a:effectLst/>
                  <a:latin typeface="Helvetica" panose="020B0604020202020204" pitchFamily="34" charset="0"/>
                </a:rPr>
                <a:t>0</a:t>
              </a:r>
              <a:endParaRPr kumimoji="0" lang="en-US" altLang="en-US" sz="1800" b="0" i="0" u="none" strike="noStrike" cap="none" normalizeH="0" baseline="0" smtClean="0">
                <a:ln>
                  <a:noFill/>
                </a:ln>
                <a:solidFill>
                  <a:schemeClr val="tx1"/>
                </a:solidFill>
                <a:effectLst/>
                <a:latin typeface="Arial" panose="020B0604020202020204" pitchFamily="34" charset="0"/>
              </a:endParaRPr>
            </a:p>
          </p:txBody>
        </p:sp>
        <p:sp>
          <p:nvSpPr>
            <p:cNvPr id="35" name="Line 77"/>
            <p:cNvSpPr>
              <a:spLocks noChangeShapeType="1"/>
            </p:cNvSpPr>
            <p:nvPr/>
          </p:nvSpPr>
          <p:spPr bwMode="auto">
            <a:xfrm>
              <a:off x="254" y="1591"/>
              <a:ext cx="13"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0" name="Line 78"/>
            <p:cNvSpPr>
              <a:spLocks noChangeShapeType="1"/>
            </p:cNvSpPr>
            <p:nvPr/>
          </p:nvSpPr>
          <p:spPr bwMode="auto">
            <a:xfrm flipH="1">
              <a:off x="1585" y="1591"/>
              <a:ext cx="16"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1" name="Rectangle 79"/>
            <p:cNvSpPr>
              <a:spLocks noChangeArrowheads="1"/>
            </p:cNvSpPr>
            <p:nvPr/>
          </p:nvSpPr>
          <p:spPr bwMode="auto">
            <a:xfrm>
              <a:off x="124" y="1541"/>
              <a:ext cx="158"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100" b="0" i="0" u="none" strike="noStrike" cap="none" normalizeH="0" baseline="0" smtClean="0">
                  <a:ln>
                    <a:noFill/>
                  </a:ln>
                  <a:solidFill>
                    <a:srgbClr val="000000"/>
                  </a:solidFill>
                  <a:effectLst/>
                  <a:latin typeface="Helvetica" panose="020B0604020202020204" pitchFamily="34" charset="0"/>
                </a:rPr>
                <a:t>0.2</a:t>
              </a:r>
              <a:endParaRPr kumimoji="0" lang="en-US" altLang="en-US" sz="1800" b="0" i="0" u="none" strike="noStrike" cap="none" normalizeH="0" baseline="0" smtClean="0">
                <a:ln>
                  <a:noFill/>
                </a:ln>
                <a:solidFill>
                  <a:schemeClr val="tx1"/>
                </a:solidFill>
                <a:effectLst/>
                <a:latin typeface="Arial" panose="020B0604020202020204" pitchFamily="34" charset="0"/>
              </a:endParaRPr>
            </a:p>
          </p:txBody>
        </p:sp>
        <p:sp>
          <p:nvSpPr>
            <p:cNvPr id="42" name="Line 80"/>
            <p:cNvSpPr>
              <a:spLocks noChangeShapeType="1"/>
            </p:cNvSpPr>
            <p:nvPr/>
          </p:nvSpPr>
          <p:spPr bwMode="auto">
            <a:xfrm>
              <a:off x="254" y="1389"/>
              <a:ext cx="13"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3" name="Line 81"/>
            <p:cNvSpPr>
              <a:spLocks noChangeShapeType="1"/>
            </p:cNvSpPr>
            <p:nvPr/>
          </p:nvSpPr>
          <p:spPr bwMode="auto">
            <a:xfrm flipH="1">
              <a:off x="1585" y="1389"/>
              <a:ext cx="16"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4" name="Rectangle 82"/>
            <p:cNvSpPr>
              <a:spLocks noChangeArrowheads="1"/>
            </p:cNvSpPr>
            <p:nvPr/>
          </p:nvSpPr>
          <p:spPr bwMode="auto">
            <a:xfrm>
              <a:off x="124" y="1340"/>
              <a:ext cx="158"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100" b="0" i="0" u="none" strike="noStrike" cap="none" normalizeH="0" baseline="0" smtClean="0">
                  <a:ln>
                    <a:noFill/>
                  </a:ln>
                  <a:solidFill>
                    <a:srgbClr val="000000"/>
                  </a:solidFill>
                  <a:effectLst/>
                  <a:latin typeface="Helvetica" panose="020B0604020202020204" pitchFamily="34" charset="0"/>
                </a:rPr>
                <a:t>0.4</a:t>
              </a:r>
              <a:endParaRPr kumimoji="0" lang="en-US" altLang="en-US" sz="1800" b="0" i="0" u="none" strike="noStrike" cap="none" normalizeH="0" baseline="0" smtClean="0">
                <a:ln>
                  <a:noFill/>
                </a:ln>
                <a:solidFill>
                  <a:schemeClr val="tx1"/>
                </a:solidFill>
                <a:effectLst/>
                <a:latin typeface="Arial" panose="020B0604020202020204" pitchFamily="34" charset="0"/>
              </a:endParaRPr>
            </a:p>
          </p:txBody>
        </p:sp>
        <p:sp>
          <p:nvSpPr>
            <p:cNvPr id="45" name="Line 83"/>
            <p:cNvSpPr>
              <a:spLocks noChangeShapeType="1"/>
            </p:cNvSpPr>
            <p:nvPr/>
          </p:nvSpPr>
          <p:spPr bwMode="auto">
            <a:xfrm>
              <a:off x="254" y="1191"/>
              <a:ext cx="13"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6" name="Line 84"/>
            <p:cNvSpPr>
              <a:spLocks noChangeShapeType="1"/>
            </p:cNvSpPr>
            <p:nvPr/>
          </p:nvSpPr>
          <p:spPr bwMode="auto">
            <a:xfrm flipH="1">
              <a:off x="1585" y="1191"/>
              <a:ext cx="16"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7" name="Rectangle 85"/>
            <p:cNvSpPr>
              <a:spLocks noChangeArrowheads="1"/>
            </p:cNvSpPr>
            <p:nvPr/>
          </p:nvSpPr>
          <p:spPr bwMode="auto">
            <a:xfrm>
              <a:off x="124" y="1141"/>
              <a:ext cx="158"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100" b="0" i="0" u="none" strike="noStrike" cap="none" normalizeH="0" baseline="0" dirty="0" smtClean="0">
                  <a:ln>
                    <a:noFill/>
                  </a:ln>
                  <a:solidFill>
                    <a:srgbClr val="000000"/>
                  </a:solidFill>
                  <a:effectLst/>
                  <a:latin typeface="Helvetica" panose="020B0604020202020204" pitchFamily="34" charset="0"/>
                </a:rPr>
                <a:t>0.6</a:t>
              </a:r>
              <a:endParaRPr kumimoji="0" lang="en-US" altLang="en-US" sz="1800" b="0" i="0" u="none" strike="noStrike" cap="none" normalizeH="0" baseline="0" dirty="0" smtClean="0">
                <a:ln>
                  <a:noFill/>
                </a:ln>
                <a:solidFill>
                  <a:schemeClr val="tx1"/>
                </a:solidFill>
                <a:effectLst/>
                <a:latin typeface="Arial" panose="020B0604020202020204" pitchFamily="34" charset="0"/>
              </a:endParaRPr>
            </a:p>
          </p:txBody>
        </p:sp>
        <p:sp>
          <p:nvSpPr>
            <p:cNvPr id="48" name="Line 86"/>
            <p:cNvSpPr>
              <a:spLocks noChangeShapeType="1"/>
            </p:cNvSpPr>
            <p:nvPr/>
          </p:nvSpPr>
          <p:spPr bwMode="auto">
            <a:xfrm>
              <a:off x="254" y="990"/>
              <a:ext cx="13"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9" name="Line 87"/>
            <p:cNvSpPr>
              <a:spLocks noChangeShapeType="1"/>
            </p:cNvSpPr>
            <p:nvPr/>
          </p:nvSpPr>
          <p:spPr bwMode="auto">
            <a:xfrm flipH="1">
              <a:off x="1585" y="990"/>
              <a:ext cx="16"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0" name="Rectangle 88"/>
            <p:cNvSpPr>
              <a:spLocks noChangeArrowheads="1"/>
            </p:cNvSpPr>
            <p:nvPr/>
          </p:nvSpPr>
          <p:spPr bwMode="auto">
            <a:xfrm>
              <a:off x="124" y="940"/>
              <a:ext cx="158"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100" b="0" i="0" u="none" strike="noStrike" cap="none" normalizeH="0" baseline="0" smtClean="0">
                  <a:ln>
                    <a:noFill/>
                  </a:ln>
                  <a:solidFill>
                    <a:srgbClr val="000000"/>
                  </a:solidFill>
                  <a:effectLst/>
                  <a:latin typeface="Helvetica" panose="020B0604020202020204" pitchFamily="34" charset="0"/>
                </a:rPr>
                <a:t>0.8</a:t>
              </a:r>
              <a:endParaRPr kumimoji="0" lang="en-US" altLang="en-US" sz="1800" b="0" i="0" u="none" strike="noStrike" cap="none" normalizeH="0" baseline="0" smtClean="0">
                <a:ln>
                  <a:noFill/>
                </a:ln>
                <a:solidFill>
                  <a:schemeClr val="tx1"/>
                </a:solidFill>
                <a:effectLst/>
                <a:latin typeface="Arial" panose="020B0604020202020204" pitchFamily="34" charset="0"/>
              </a:endParaRPr>
            </a:p>
          </p:txBody>
        </p:sp>
        <p:sp>
          <p:nvSpPr>
            <p:cNvPr id="51" name="Line 89"/>
            <p:cNvSpPr>
              <a:spLocks noChangeShapeType="1"/>
            </p:cNvSpPr>
            <p:nvPr/>
          </p:nvSpPr>
          <p:spPr bwMode="auto">
            <a:xfrm>
              <a:off x="254" y="791"/>
              <a:ext cx="13"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2" name="Line 90"/>
            <p:cNvSpPr>
              <a:spLocks noChangeShapeType="1"/>
            </p:cNvSpPr>
            <p:nvPr/>
          </p:nvSpPr>
          <p:spPr bwMode="auto">
            <a:xfrm flipH="1">
              <a:off x="1585" y="791"/>
              <a:ext cx="16"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3" name="Rectangle 91"/>
            <p:cNvSpPr>
              <a:spLocks noChangeArrowheads="1"/>
            </p:cNvSpPr>
            <p:nvPr/>
          </p:nvSpPr>
          <p:spPr bwMode="auto">
            <a:xfrm>
              <a:off x="195" y="742"/>
              <a:ext cx="84"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100" b="0" i="0" u="none" strike="noStrike" cap="none" normalizeH="0" baseline="0" smtClean="0">
                  <a:ln>
                    <a:noFill/>
                  </a:ln>
                  <a:solidFill>
                    <a:srgbClr val="000000"/>
                  </a:solidFill>
                  <a:effectLst/>
                  <a:latin typeface="Helvetica" panose="020B0604020202020204" pitchFamily="34" charset="0"/>
                </a:rPr>
                <a:t>1</a:t>
              </a:r>
              <a:endParaRPr kumimoji="0" lang="en-US" altLang="en-US" sz="1800" b="0" i="0" u="none" strike="noStrike" cap="none" normalizeH="0" baseline="0" smtClean="0">
                <a:ln>
                  <a:noFill/>
                </a:ln>
                <a:solidFill>
                  <a:schemeClr val="tx1"/>
                </a:solidFill>
                <a:effectLst/>
                <a:latin typeface="Arial" panose="020B0604020202020204" pitchFamily="34" charset="0"/>
              </a:endParaRPr>
            </a:p>
          </p:txBody>
        </p:sp>
        <p:sp>
          <p:nvSpPr>
            <p:cNvPr id="54" name="Line 92"/>
            <p:cNvSpPr>
              <a:spLocks noChangeShapeType="1"/>
            </p:cNvSpPr>
            <p:nvPr/>
          </p:nvSpPr>
          <p:spPr bwMode="auto">
            <a:xfrm>
              <a:off x="254" y="791"/>
              <a:ext cx="1347"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5" name="Line 93"/>
            <p:cNvSpPr>
              <a:spLocks noChangeShapeType="1"/>
            </p:cNvSpPr>
            <p:nvPr/>
          </p:nvSpPr>
          <p:spPr bwMode="auto">
            <a:xfrm>
              <a:off x="254" y="1792"/>
              <a:ext cx="1347"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6" name="Line 94"/>
            <p:cNvSpPr>
              <a:spLocks noChangeShapeType="1"/>
            </p:cNvSpPr>
            <p:nvPr/>
          </p:nvSpPr>
          <p:spPr bwMode="auto">
            <a:xfrm flipV="1">
              <a:off x="1601" y="791"/>
              <a:ext cx="0" cy="1001"/>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7" name="Line 95"/>
            <p:cNvSpPr>
              <a:spLocks noChangeShapeType="1"/>
            </p:cNvSpPr>
            <p:nvPr/>
          </p:nvSpPr>
          <p:spPr bwMode="auto">
            <a:xfrm flipV="1">
              <a:off x="254" y="791"/>
              <a:ext cx="0" cy="1001"/>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8" name="Freeform 96"/>
            <p:cNvSpPr>
              <a:spLocks/>
            </p:cNvSpPr>
            <p:nvPr/>
          </p:nvSpPr>
          <p:spPr bwMode="auto">
            <a:xfrm>
              <a:off x="254" y="791"/>
              <a:ext cx="853" cy="986"/>
            </a:xfrm>
            <a:custGeom>
              <a:avLst/>
              <a:gdLst>
                <a:gd name="T0" fmla="*/ 13 w 853"/>
                <a:gd name="T1" fmla="*/ 983 h 986"/>
                <a:gd name="T2" fmla="*/ 31 w 853"/>
                <a:gd name="T3" fmla="*/ 980 h 986"/>
                <a:gd name="T4" fmla="*/ 53 w 853"/>
                <a:gd name="T5" fmla="*/ 974 h 986"/>
                <a:gd name="T6" fmla="*/ 72 w 853"/>
                <a:gd name="T7" fmla="*/ 967 h 986"/>
                <a:gd name="T8" fmla="*/ 93 w 853"/>
                <a:gd name="T9" fmla="*/ 958 h 986"/>
                <a:gd name="T10" fmla="*/ 112 w 853"/>
                <a:gd name="T11" fmla="*/ 949 h 986"/>
                <a:gd name="T12" fmla="*/ 134 w 853"/>
                <a:gd name="T13" fmla="*/ 936 h 986"/>
                <a:gd name="T14" fmla="*/ 152 w 853"/>
                <a:gd name="T15" fmla="*/ 924 h 986"/>
                <a:gd name="T16" fmla="*/ 174 w 853"/>
                <a:gd name="T17" fmla="*/ 905 h 986"/>
                <a:gd name="T18" fmla="*/ 193 w 853"/>
                <a:gd name="T19" fmla="*/ 887 h 986"/>
                <a:gd name="T20" fmla="*/ 214 w 853"/>
                <a:gd name="T21" fmla="*/ 865 h 986"/>
                <a:gd name="T22" fmla="*/ 233 w 853"/>
                <a:gd name="T23" fmla="*/ 840 h 986"/>
                <a:gd name="T24" fmla="*/ 255 w 853"/>
                <a:gd name="T25" fmla="*/ 809 h 986"/>
                <a:gd name="T26" fmla="*/ 273 w 853"/>
                <a:gd name="T27" fmla="*/ 778 h 986"/>
                <a:gd name="T28" fmla="*/ 295 w 853"/>
                <a:gd name="T29" fmla="*/ 741 h 986"/>
                <a:gd name="T30" fmla="*/ 314 w 853"/>
                <a:gd name="T31" fmla="*/ 704 h 986"/>
                <a:gd name="T32" fmla="*/ 335 w 853"/>
                <a:gd name="T33" fmla="*/ 660 h 986"/>
                <a:gd name="T34" fmla="*/ 357 w 853"/>
                <a:gd name="T35" fmla="*/ 614 h 986"/>
                <a:gd name="T36" fmla="*/ 376 w 853"/>
                <a:gd name="T37" fmla="*/ 567 h 986"/>
                <a:gd name="T38" fmla="*/ 397 w 853"/>
                <a:gd name="T39" fmla="*/ 518 h 986"/>
                <a:gd name="T40" fmla="*/ 416 w 853"/>
                <a:gd name="T41" fmla="*/ 465 h 986"/>
                <a:gd name="T42" fmla="*/ 438 w 853"/>
                <a:gd name="T43" fmla="*/ 412 h 986"/>
                <a:gd name="T44" fmla="*/ 456 w 853"/>
                <a:gd name="T45" fmla="*/ 357 h 986"/>
                <a:gd name="T46" fmla="*/ 478 w 853"/>
                <a:gd name="T47" fmla="*/ 304 h 986"/>
                <a:gd name="T48" fmla="*/ 497 w 853"/>
                <a:gd name="T49" fmla="*/ 251 h 986"/>
                <a:gd name="T50" fmla="*/ 518 w 853"/>
                <a:gd name="T51" fmla="*/ 205 h 986"/>
                <a:gd name="T52" fmla="*/ 537 w 853"/>
                <a:gd name="T53" fmla="*/ 158 h 986"/>
                <a:gd name="T54" fmla="*/ 559 w 853"/>
                <a:gd name="T55" fmla="*/ 118 h 986"/>
                <a:gd name="T56" fmla="*/ 577 w 853"/>
                <a:gd name="T57" fmla="*/ 81 h 986"/>
                <a:gd name="T58" fmla="*/ 599 w 853"/>
                <a:gd name="T59" fmla="*/ 50 h 986"/>
                <a:gd name="T60" fmla="*/ 618 w 853"/>
                <a:gd name="T61" fmla="*/ 25 h 986"/>
                <a:gd name="T62" fmla="*/ 639 w 853"/>
                <a:gd name="T63" fmla="*/ 9 h 986"/>
                <a:gd name="T64" fmla="*/ 658 w 853"/>
                <a:gd name="T65" fmla="*/ 0 h 986"/>
                <a:gd name="T66" fmla="*/ 680 w 853"/>
                <a:gd name="T67" fmla="*/ 0 h 986"/>
                <a:gd name="T68" fmla="*/ 698 w 853"/>
                <a:gd name="T69" fmla="*/ 6 h 986"/>
                <a:gd name="T70" fmla="*/ 720 w 853"/>
                <a:gd name="T71" fmla="*/ 19 h 986"/>
                <a:gd name="T72" fmla="*/ 739 w 853"/>
                <a:gd name="T73" fmla="*/ 40 h 986"/>
                <a:gd name="T74" fmla="*/ 760 w 853"/>
                <a:gd name="T75" fmla="*/ 68 h 986"/>
                <a:gd name="T76" fmla="*/ 779 w 853"/>
                <a:gd name="T77" fmla="*/ 102 h 986"/>
                <a:gd name="T78" fmla="*/ 801 w 853"/>
                <a:gd name="T79" fmla="*/ 143 h 986"/>
                <a:gd name="T80" fmla="*/ 819 w 853"/>
                <a:gd name="T81" fmla="*/ 189 h 986"/>
                <a:gd name="T82" fmla="*/ 841 w 853"/>
                <a:gd name="T83" fmla="*/ 236 h 9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853" h="986">
                  <a:moveTo>
                    <a:pt x="0" y="986"/>
                  </a:moveTo>
                  <a:lnTo>
                    <a:pt x="7" y="986"/>
                  </a:lnTo>
                  <a:lnTo>
                    <a:pt x="13" y="983"/>
                  </a:lnTo>
                  <a:lnTo>
                    <a:pt x="19" y="983"/>
                  </a:lnTo>
                  <a:lnTo>
                    <a:pt x="25" y="983"/>
                  </a:lnTo>
                  <a:lnTo>
                    <a:pt x="31" y="980"/>
                  </a:lnTo>
                  <a:lnTo>
                    <a:pt x="41" y="977"/>
                  </a:lnTo>
                  <a:lnTo>
                    <a:pt x="47" y="977"/>
                  </a:lnTo>
                  <a:lnTo>
                    <a:pt x="53" y="974"/>
                  </a:lnTo>
                  <a:lnTo>
                    <a:pt x="59" y="974"/>
                  </a:lnTo>
                  <a:lnTo>
                    <a:pt x="66" y="970"/>
                  </a:lnTo>
                  <a:lnTo>
                    <a:pt x="72" y="967"/>
                  </a:lnTo>
                  <a:lnTo>
                    <a:pt x="81" y="964"/>
                  </a:lnTo>
                  <a:lnTo>
                    <a:pt x="87" y="961"/>
                  </a:lnTo>
                  <a:lnTo>
                    <a:pt x="93" y="958"/>
                  </a:lnTo>
                  <a:lnTo>
                    <a:pt x="100" y="955"/>
                  </a:lnTo>
                  <a:lnTo>
                    <a:pt x="106" y="952"/>
                  </a:lnTo>
                  <a:lnTo>
                    <a:pt x="112" y="949"/>
                  </a:lnTo>
                  <a:lnTo>
                    <a:pt x="121" y="946"/>
                  </a:lnTo>
                  <a:lnTo>
                    <a:pt x="128" y="943"/>
                  </a:lnTo>
                  <a:lnTo>
                    <a:pt x="134" y="936"/>
                  </a:lnTo>
                  <a:lnTo>
                    <a:pt x="140" y="933"/>
                  </a:lnTo>
                  <a:lnTo>
                    <a:pt x="146" y="927"/>
                  </a:lnTo>
                  <a:lnTo>
                    <a:pt x="152" y="924"/>
                  </a:lnTo>
                  <a:lnTo>
                    <a:pt x="162" y="918"/>
                  </a:lnTo>
                  <a:lnTo>
                    <a:pt x="168" y="912"/>
                  </a:lnTo>
                  <a:lnTo>
                    <a:pt x="174" y="905"/>
                  </a:lnTo>
                  <a:lnTo>
                    <a:pt x="180" y="899"/>
                  </a:lnTo>
                  <a:lnTo>
                    <a:pt x="187" y="893"/>
                  </a:lnTo>
                  <a:lnTo>
                    <a:pt x="193" y="887"/>
                  </a:lnTo>
                  <a:lnTo>
                    <a:pt x="202" y="881"/>
                  </a:lnTo>
                  <a:lnTo>
                    <a:pt x="208" y="871"/>
                  </a:lnTo>
                  <a:lnTo>
                    <a:pt x="214" y="865"/>
                  </a:lnTo>
                  <a:lnTo>
                    <a:pt x="221" y="856"/>
                  </a:lnTo>
                  <a:lnTo>
                    <a:pt x="227" y="850"/>
                  </a:lnTo>
                  <a:lnTo>
                    <a:pt x="233" y="840"/>
                  </a:lnTo>
                  <a:lnTo>
                    <a:pt x="242" y="831"/>
                  </a:lnTo>
                  <a:lnTo>
                    <a:pt x="249" y="822"/>
                  </a:lnTo>
                  <a:lnTo>
                    <a:pt x="255" y="809"/>
                  </a:lnTo>
                  <a:lnTo>
                    <a:pt x="261" y="800"/>
                  </a:lnTo>
                  <a:lnTo>
                    <a:pt x="267" y="791"/>
                  </a:lnTo>
                  <a:lnTo>
                    <a:pt x="273" y="778"/>
                  </a:lnTo>
                  <a:lnTo>
                    <a:pt x="283" y="766"/>
                  </a:lnTo>
                  <a:lnTo>
                    <a:pt x="289" y="753"/>
                  </a:lnTo>
                  <a:lnTo>
                    <a:pt x="295" y="741"/>
                  </a:lnTo>
                  <a:lnTo>
                    <a:pt x="301" y="729"/>
                  </a:lnTo>
                  <a:lnTo>
                    <a:pt x="307" y="716"/>
                  </a:lnTo>
                  <a:lnTo>
                    <a:pt x="314" y="704"/>
                  </a:lnTo>
                  <a:lnTo>
                    <a:pt x="323" y="688"/>
                  </a:lnTo>
                  <a:lnTo>
                    <a:pt x="329" y="676"/>
                  </a:lnTo>
                  <a:lnTo>
                    <a:pt x="335" y="660"/>
                  </a:lnTo>
                  <a:lnTo>
                    <a:pt x="342" y="645"/>
                  </a:lnTo>
                  <a:lnTo>
                    <a:pt x="348" y="629"/>
                  </a:lnTo>
                  <a:lnTo>
                    <a:pt x="357" y="614"/>
                  </a:lnTo>
                  <a:lnTo>
                    <a:pt x="363" y="598"/>
                  </a:lnTo>
                  <a:lnTo>
                    <a:pt x="370" y="583"/>
                  </a:lnTo>
                  <a:lnTo>
                    <a:pt x="376" y="567"/>
                  </a:lnTo>
                  <a:lnTo>
                    <a:pt x="382" y="552"/>
                  </a:lnTo>
                  <a:lnTo>
                    <a:pt x="388" y="533"/>
                  </a:lnTo>
                  <a:lnTo>
                    <a:pt x="397" y="518"/>
                  </a:lnTo>
                  <a:lnTo>
                    <a:pt x="404" y="499"/>
                  </a:lnTo>
                  <a:lnTo>
                    <a:pt x="410" y="481"/>
                  </a:lnTo>
                  <a:lnTo>
                    <a:pt x="416" y="465"/>
                  </a:lnTo>
                  <a:lnTo>
                    <a:pt x="422" y="447"/>
                  </a:lnTo>
                  <a:lnTo>
                    <a:pt x="428" y="428"/>
                  </a:lnTo>
                  <a:lnTo>
                    <a:pt x="438" y="412"/>
                  </a:lnTo>
                  <a:lnTo>
                    <a:pt x="444" y="394"/>
                  </a:lnTo>
                  <a:lnTo>
                    <a:pt x="450" y="375"/>
                  </a:lnTo>
                  <a:lnTo>
                    <a:pt x="456" y="357"/>
                  </a:lnTo>
                  <a:lnTo>
                    <a:pt x="463" y="338"/>
                  </a:lnTo>
                  <a:lnTo>
                    <a:pt x="469" y="323"/>
                  </a:lnTo>
                  <a:lnTo>
                    <a:pt x="478" y="304"/>
                  </a:lnTo>
                  <a:lnTo>
                    <a:pt x="484" y="288"/>
                  </a:lnTo>
                  <a:lnTo>
                    <a:pt x="490" y="270"/>
                  </a:lnTo>
                  <a:lnTo>
                    <a:pt x="497" y="251"/>
                  </a:lnTo>
                  <a:lnTo>
                    <a:pt x="503" y="236"/>
                  </a:lnTo>
                  <a:lnTo>
                    <a:pt x="509" y="220"/>
                  </a:lnTo>
                  <a:lnTo>
                    <a:pt x="518" y="205"/>
                  </a:lnTo>
                  <a:lnTo>
                    <a:pt x="525" y="189"/>
                  </a:lnTo>
                  <a:lnTo>
                    <a:pt x="531" y="174"/>
                  </a:lnTo>
                  <a:lnTo>
                    <a:pt x="537" y="158"/>
                  </a:lnTo>
                  <a:lnTo>
                    <a:pt x="543" y="143"/>
                  </a:lnTo>
                  <a:lnTo>
                    <a:pt x="549" y="130"/>
                  </a:lnTo>
                  <a:lnTo>
                    <a:pt x="559" y="118"/>
                  </a:lnTo>
                  <a:lnTo>
                    <a:pt x="565" y="102"/>
                  </a:lnTo>
                  <a:lnTo>
                    <a:pt x="571" y="90"/>
                  </a:lnTo>
                  <a:lnTo>
                    <a:pt x="577" y="81"/>
                  </a:lnTo>
                  <a:lnTo>
                    <a:pt x="584" y="68"/>
                  </a:lnTo>
                  <a:lnTo>
                    <a:pt x="590" y="59"/>
                  </a:lnTo>
                  <a:lnTo>
                    <a:pt x="599" y="50"/>
                  </a:lnTo>
                  <a:lnTo>
                    <a:pt x="605" y="40"/>
                  </a:lnTo>
                  <a:lnTo>
                    <a:pt x="611" y="34"/>
                  </a:lnTo>
                  <a:lnTo>
                    <a:pt x="618" y="25"/>
                  </a:lnTo>
                  <a:lnTo>
                    <a:pt x="624" y="19"/>
                  </a:lnTo>
                  <a:lnTo>
                    <a:pt x="630" y="13"/>
                  </a:lnTo>
                  <a:lnTo>
                    <a:pt x="639" y="9"/>
                  </a:lnTo>
                  <a:lnTo>
                    <a:pt x="646" y="6"/>
                  </a:lnTo>
                  <a:lnTo>
                    <a:pt x="652" y="3"/>
                  </a:lnTo>
                  <a:lnTo>
                    <a:pt x="658" y="0"/>
                  </a:lnTo>
                  <a:lnTo>
                    <a:pt x="664" y="0"/>
                  </a:lnTo>
                  <a:lnTo>
                    <a:pt x="673" y="0"/>
                  </a:lnTo>
                  <a:lnTo>
                    <a:pt x="680" y="0"/>
                  </a:lnTo>
                  <a:lnTo>
                    <a:pt x="686" y="0"/>
                  </a:lnTo>
                  <a:lnTo>
                    <a:pt x="692" y="3"/>
                  </a:lnTo>
                  <a:lnTo>
                    <a:pt x="698" y="6"/>
                  </a:lnTo>
                  <a:lnTo>
                    <a:pt x="704" y="9"/>
                  </a:lnTo>
                  <a:lnTo>
                    <a:pt x="714" y="13"/>
                  </a:lnTo>
                  <a:lnTo>
                    <a:pt x="720" y="19"/>
                  </a:lnTo>
                  <a:lnTo>
                    <a:pt x="726" y="25"/>
                  </a:lnTo>
                  <a:lnTo>
                    <a:pt x="732" y="34"/>
                  </a:lnTo>
                  <a:lnTo>
                    <a:pt x="739" y="40"/>
                  </a:lnTo>
                  <a:lnTo>
                    <a:pt x="745" y="50"/>
                  </a:lnTo>
                  <a:lnTo>
                    <a:pt x="754" y="59"/>
                  </a:lnTo>
                  <a:lnTo>
                    <a:pt x="760" y="68"/>
                  </a:lnTo>
                  <a:lnTo>
                    <a:pt x="767" y="81"/>
                  </a:lnTo>
                  <a:lnTo>
                    <a:pt x="773" y="90"/>
                  </a:lnTo>
                  <a:lnTo>
                    <a:pt x="779" y="102"/>
                  </a:lnTo>
                  <a:lnTo>
                    <a:pt x="785" y="118"/>
                  </a:lnTo>
                  <a:lnTo>
                    <a:pt x="794" y="130"/>
                  </a:lnTo>
                  <a:lnTo>
                    <a:pt x="801" y="143"/>
                  </a:lnTo>
                  <a:lnTo>
                    <a:pt x="807" y="158"/>
                  </a:lnTo>
                  <a:lnTo>
                    <a:pt x="813" y="174"/>
                  </a:lnTo>
                  <a:lnTo>
                    <a:pt x="819" y="189"/>
                  </a:lnTo>
                  <a:lnTo>
                    <a:pt x="825" y="205"/>
                  </a:lnTo>
                  <a:lnTo>
                    <a:pt x="835" y="220"/>
                  </a:lnTo>
                  <a:lnTo>
                    <a:pt x="841" y="236"/>
                  </a:lnTo>
                  <a:lnTo>
                    <a:pt x="847" y="251"/>
                  </a:lnTo>
                  <a:lnTo>
                    <a:pt x="853" y="270"/>
                  </a:lnTo>
                </a:path>
              </a:pathLst>
            </a:custGeom>
            <a:noFill/>
            <a:ln w="25400" cap="flat">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9" name="Freeform 97"/>
            <p:cNvSpPr>
              <a:spLocks/>
            </p:cNvSpPr>
            <p:nvPr/>
          </p:nvSpPr>
          <p:spPr bwMode="auto">
            <a:xfrm>
              <a:off x="1107" y="1061"/>
              <a:ext cx="497" cy="716"/>
            </a:xfrm>
            <a:custGeom>
              <a:avLst/>
              <a:gdLst>
                <a:gd name="T0" fmla="*/ 7 w 497"/>
                <a:gd name="T1" fmla="*/ 18 h 716"/>
                <a:gd name="T2" fmla="*/ 22 w 497"/>
                <a:gd name="T3" fmla="*/ 53 h 716"/>
                <a:gd name="T4" fmla="*/ 34 w 497"/>
                <a:gd name="T5" fmla="*/ 87 h 716"/>
                <a:gd name="T6" fmla="*/ 47 w 497"/>
                <a:gd name="T7" fmla="*/ 124 h 716"/>
                <a:gd name="T8" fmla="*/ 62 w 497"/>
                <a:gd name="T9" fmla="*/ 158 h 716"/>
                <a:gd name="T10" fmla="*/ 75 w 497"/>
                <a:gd name="T11" fmla="*/ 195 h 716"/>
                <a:gd name="T12" fmla="*/ 87 w 497"/>
                <a:gd name="T13" fmla="*/ 229 h 716"/>
                <a:gd name="T14" fmla="*/ 103 w 497"/>
                <a:gd name="T15" fmla="*/ 263 h 716"/>
                <a:gd name="T16" fmla="*/ 115 w 497"/>
                <a:gd name="T17" fmla="*/ 297 h 716"/>
                <a:gd name="T18" fmla="*/ 128 w 497"/>
                <a:gd name="T19" fmla="*/ 328 h 716"/>
                <a:gd name="T20" fmla="*/ 143 w 497"/>
                <a:gd name="T21" fmla="*/ 359 h 716"/>
                <a:gd name="T22" fmla="*/ 155 w 497"/>
                <a:gd name="T23" fmla="*/ 390 h 716"/>
                <a:gd name="T24" fmla="*/ 168 w 497"/>
                <a:gd name="T25" fmla="*/ 418 h 716"/>
                <a:gd name="T26" fmla="*/ 183 w 497"/>
                <a:gd name="T27" fmla="*/ 446 h 716"/>
                <a:gd name="T28" fmla="*/ 196 w 497"/>
                <a:gd name="T29" fmla="*/ 471 h 716"/>
                <a:gd name="T30" fmla="*/ 208 w 497"/>
                <a:gd name="T31" fmla="*/ 496 h 716"/>
                <a:gd name="T32" fmla="*/ 224 w 497"/>
                <a:gd name="T33" fmla="*/ 521 h 716"/>
                <a:gd name="T34" fmla="*/ 236 w 497"/>
                <a:gd name="T35" fmla="*/ 539 h 716"/>
                <a:gd name="T36" fmla="*/ 249 w 497"/>
                <a:gd name="T37" fmla="*/ 561 h 716"/>
                <a:gd name="T38" fmla="*/ 264 w 497"/>
                <a:gd name="T39" fmla="*/ 580 h 716"/>
                <a:gd name="T40" fmla="*/ 276 w 497"/>
                <a:gd name="T41" fmla="*/ 595 h 716"/>
                <a:gd name="T42" fmla="*/ 289 w 497"/>
                <a:gd name="T43" fmla="*/ 611 h 716"/>
                <a:gd name="T44" fmla="*/ 304 w 497"/>
                <a:gd name="T45" fmla="*/ 623 h 716"/>
                <a:gd name="T46" fmla="*/ 317 w 497"/>
                <a:gd name="T47" fmla="*/ 635 h 716"/>
                <a:gd name="T48" fmla="*/ 329 w 497"/>
                <a:gd name="T49" fmla="*/ 648 h 716"/>
                <a:gd name="T50" fmla="*/ 345 w 497"/>
                <a:gd name="T51" fmla="*/ 657 h 716"/>
                <a:gd name="T52" fmla="*/ 357 w 497"/>
                <a:gd name="T53" fmla="*/ 666 h 716"/>
                <a:gd name="T54" fmla="*/ 369 w 497"/>
                <a:gd name="T55" fmla="*/ 676 h 716"/>
                <a:gd name="T56" fmla="*/ 385 w 497"/>
                <a:gd name="T57" fmla="*/ 682 h 716"/>
                <a:gd name="T58" fmla="*/ 397 w 497"/>
                <a:gd name="T59" fmla="*/ 688 h 716"/>
                <a:gd name="T60" fmla="*/ 410 w 497"/>
                <a:gd name="T61" fmla="*/ 694 h 716"/>
                <a:gd name="T62" fmla="*/ 425 w 497"/>
                <a:gd name="T63" fmla="*/ 700 h 716"/>
                <a:gd name="T64" fmla="*/ 438 w 497"/>
                <a:gd name="T65" fmla="*/ 704 h 716"/>
                <a:gd name="T66" fmla="*/ 450 w 497"/>
                <a:gd name="T67" fmla="*/ 707 h 716"/>
                <a:gd name="T68" fmla="*/ 466 w 497"/>
                <a:gd name="T69" fmla="*/ 713 h 716"/>
                <a:gd name="T70" fmla="*/ 478 w 497"/>
                <a:gd name="T71" fmla="*/ 713 h 716"/>
                <a:gd name="T72" fmla="*/ 494 w 497"/>
                <a:gd name="T73" fmla="*/ 716 h 7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497" h="716">
                  <a:moveTo>
                    <a:pt x="0" y="0"/>
                  </a:moveTo>
                  <a:lnTo>
                    <a:pt x="7" y="18"/>
                  </a:lnTo>
                  <a:lnTo>
                    <a:pt x="13" y="34"/>
                  </a:lnTo>
                  <a:lnTo>
                    <a:pt x="22" y="53"/>
                  </a:lnTo>
                  <a:lnTo>
                    <a:pt x="28" y="68"/>
                  </a:lnTo>
                  <a:lnTo>
                    <a:pt x="34" y="87"/>
                  </a:lnTo>
                  <a:lnTo>
                    <a:pt x="41" y="105"/>
                  </a:lnTo>
                  <a:lnTo>
                    <a:pt x="47" y="124"/>
                  </a:lnTo>
                  <a:lnTo>
                    <a:pt x="53" y="142"/>
                  </a:lnTo>
                  <a:lnTo>
                    <a:pt x="62" y="158"/>
                  </a:lnTo>
                  <a:lnTo>
                    <a:pt x="69" y="177"/>
                  </a:lnTo>
                  <a:lnTo>
                    <a:pt x="75" y="195"/>
                  </a:lnTo>
                  <a:lnTo>
                    <a:pt x="81" y="211"/>
                  </a:lnTo>
                  <a:lnTo>
                    <a:pt x="87" y="229"/>
                  </a:lnTo>
                  <a:lnTo>
                    <a:pt x="93" y="248"/>
                  </a:lnTo>
                  <a:lnTo>
                    <a:pt x="103" y="263"/>
                  </a:lnTo>
                  <a:lnTo>
                    <a:pt x="109" y="282"/>
                  </a:lnTo>
                  <a:lnTo>
                    <a:pt x="115" y="297"/>
                  </a:lnTo>
                  <a:lnTo>
                    <a:pt x="121" y="313"/>
                  </a:lnTo>
                  <a:lnTo>
                    <a:pt x="128" y="328"/>
                  </a:lnTo>
                  <a:lnTo>
                    <a:pt x="134" y="344"/>
                  </a:lnTo>
                  <a:lnTo>
                    <a:pt x="143" y="359"/>
                  </a:lnTo>
                  <a:lnTo>
                    <a:pt x="149" y="375"/>
                  </a:lnTo>
                  <a:lnTo>
                    <a:pt x="155" y="390"/>
                  </a:lnTo>
                  <a:lnTo>
                    <a:pt x="162" y="406"/>
                  </a:lnTo>
                  <a:lnTo>
                    <a:pt x="168" y="418"/>
                  </a:lnTo>
                  <a:lnTo>
                    <a:pt x="177" y="434"/>
                  </a:lnTo>
                  <a:lnTo>
                    <a:pt x="183" y="446"/>
                  </a:lnTo>
                  <a:lnTo>
                    <a:pt x="190" y="459"/>
                  </a:lnTo>
                  <a:lnTo>
                    <a:pt x="196" y="471"/>
                  </a:lnTo>
                  <a:lnTo>
                    <a:pt x="202" y="483"/>
                  </a:lnTo>
                  <a:lnTo>
                    <a:pt x="208" y="496"/>
                  </a:lnTo>
                  <a:lnTo>
                    <a:pt x="217" y="508"/>
                  </a:lnTo>
                  <a:lnTo>
                    <a:pt x="224" y="521"/>
                  </a:lnTo>
                  <a:lnTo>
                    <a:pt x="230" y="530"/>
                  </a:lnTo>
                  <a:lnTo>
                    <a:pt x="236" y="539"/>
                  </a:lnTo>
                  <a:lnTo>
                    <a:pt x="242" y="552"/>
                  </a:lnTo>
                  <a:lnTo>
                    <a:pt x="249" y="561"/>
                  </a:lnTo>
                  <a:lnTo>
                    <a:pt x="258" y="570"/>
                  </a:lnTo>
                  <a:lnTo>
                    <a:pt x="264" y="580"/>
                  </a:lnTo>
                  <a:lnTo>
                    <a:pt x="270" y="586"/>
                  </a:lnTo>
                  <a:lnTo>
                    <a:pt x="276" y="595"/>
                  </a:lnTo>
                  <a:lnTo>
                    <a:pt x="283" y="601"/>
                  </a:lnTo>
                  <a:lnTo>
                    <a:pt x="289" y="611"/>
                  </a:lnTo>
                  <a:lnTo>
                    <a:pt x="298" y="617"/>
                  </a:lnTo>
                  <a:lnTo>
                    <a:pt x="304" y="623"/>
                  </a:lnTo>
                  <a:lnTo>
                    <a:pt x="311" y="629"/>
                  </a:lnTo>
                  <a:lnTo>
                    <a:pt x="317" y="635"/>
                  </a:lnTo>
                  <a:lnTo>
                    <a:pt x="323" y="642"/>
                  </a:lnTo>
                  <a:lnTo>
                    <a:pt x="329" y="648"/>
                  </a:lnTo>
                  <a:lnTo>
                    <a:pt x="338" y="654"/>
                  </a:lnTo>
                  <a:lnTo>
                    <a:pt x="345" y="657"/>
                  </a:lnTo>
                  <a:lnTo>
                    <a:pt x="351" y="663"/>
                  </a:lnTo>
                  <a:lnTo>
                    <a:pt x="357" y="666"/>
                  </a:lnTo>
                  <a:lnTo>
                    <a:pt x="363" y="673"/>
                  </a:lnTo>
                  <a:lnTo>
                    <a:pt x="369" y="676"/>
                  </a:lnTo>
                  <a:lnTo>
                    <a:pt x="379" y="679"/>
                  </a:lnTo>
                  <a:lnTo>
                    <a:pt x="385" y="682"/>
                  </a:lnTo>
                  <a:lnTo>
                    <a:pt x="391" y="685"/>
                  </a:lnTo>
                  <a:lnTo>
                    <a:pt x="397" y="688"/>
                  </a:lnTo>
                  <a:lnTo>
                    <a:pt x="404" y="691"/>
                  </a:lnTo>
                  <a:lnTo>
                    <a:pt x="410" y="694"/>
                  </a:lnTo>
                  <a:lnTo>
                    <a:pt x="419" y="697"/>
                  </a:lnTo>
                  <a:lnTo>
                    <a:pt x="425" y="700"/>
                  </a:lnTo>
                  <a:lnTo>
                    <a:pt x="432" y="704"/>
                  </a:lnTo>
                  <a:lnTo>
                    <a:pt x="438" y="704"/>
                  </a:lnTo>
                  <a:lnTo>
                    <a:pt x="444" y="707"/>
                  </a:lnTo>
                  <a:lnTo>
                    <a:pt x="450" y="707"/>
                  </a:lnTo>
                  <a:lnTo>
                    <a:pt x="459" y="710"/>
                  </a:lnTo>
                  <a:lnTo>
                    <a:pt x="466" y="713"/>
                  </a:lnTo>
                  <a:lnTo>
                    <a:pt x="472" y="713"/>
                  </a:lnTo>
                  <a:lnTo>
                    <a:pt x="478" y="713"/>
                  </a:lnTo>
                  <a:lnTo>
                    <a:pt x="484" y="716"/>
                  </a:lnTo>
                  <a:lnTo>
                    <a:pt x="494" y="716"/>
                  </a:lnTo>
                  <a:lnTo>
                    <a:pt x="497" y="716"/>
                  </a:lnTo>
                </a:path>
              </a:pathLst>
            </a:custGeom>
            <a:noFill/>
            <a:ln w="25400" cap="flat">
              <a:solidFill>
                <a:srgbClr val="FF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0" name="Rectangle 98"/>
            <p:cNvSpPr>
              <a:spLocks noChangeArrowheads="1"/>
            </p:cNvSpPr>
            <p:nvPr/>
          </p:nvSpPr>
          <p:spPr bwMode="auto">
            <a:xfrm>
              <a:off x="676" y="1889"/>
              <a:ext cx="555" cy="1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100" b="0" i="0" u="none" strike="noStrike" cap="none" normalizeH="0" baseline="0" dirty="0" smtClean="0">
                  <a:ln>
                    <a:noFill/>
                  </a:ln>
                  <a:solidFill>
                    <a:srgbClr val="000000"/>
                  </a:solidFill>
                  <a:effectLst/>
                  <a:latin typeface="Helvetica" panose="020B0604020202020204" pitchFamily="34" charset="0"/>
                </a:rPr>
                <a:t>Lambda (nm)</a:t>
              </a:r>
              <a:endParaRPr kumimoji="0" lang="en-US" altLang="en-US" sz="1800" b="0" i="0" u="none" strike="noStrike" cap="none" normalizeH="0" baseline="0" dirty="0" smtClean="0">
                <a:ln>
                  <a:noFill/>
                </a:ln>
                <a:solidFill>
                  <a:schemeClr val="tx1"/>
                </a:solidFill>
                <a:effectLst/>
                <a:latin typeface="Arial" panose="020B0604020202020204" pitchFamily="34" charset="0"/>
              </a:endParaRPr>
            </a:p>
          </p:txBody>
        </p:sp>
      </p:grpSp>
      <p:grpSp>
        <p:nvGrpSpPr>
          <p:cNvPr id="61" name="Group 101"/>
          <p:cNvGrpSpPr>
            <a:grpSpLocks noChangeAspect="1"/>
          </p:cNvGrpSpPr>
          <p:nvPr/>
        </p:nvGrpSpPr>
        <p:grpSpPr bwMode="auto">
          <a:xfrm>
            <a:off x="4398963" y="4470400"/>
            <a:ext cx="2865437" cy="2159000"/>
            <a:chOff x="2771" y="2816"/>
            <a:chExt cx="1805" cy="1360"/>
          </a:xfrm>
        </p:grpSpPr>
        <p:sp>
          <p:nvSpPr>
            <p:cNvPr id="62" name="AutoShape 100"/>
            <p:cNvSpPr>
              <a:spLocks noChangeAspect="1" noChangeArrowheads="1" noTextEdit="1"/>
            </p:cNvSpPr>
            <p:nvPr/>
          </p:nvSpPr>
          <p:spPr bwMode="auto">
            <a:xfrm>
              <a:off x="2771" y="2816"/>
              <a:ext cx="1805" cy="13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3" name="Rectangle 102"/>
            <p:cNvSpPr>
              <a:spLocks noChangeArrowheads="1"/>
            </p:cNvSpPr>
            <p:nvPr/>
          </p:nvSpPr>
          <p:spPr bwMode="auto">
            <a:xfrm>
              <a:off x="3006" y="2919"/>
              <a:ext cx="1399" cy="1041"/>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4" name="Rectangle 103"/>
            <p:cNvSpPr>
              <a:spLocks noChangeArrowheads="1"/>
            </p:cNvSpPr>
            <p:nvPr/>
          </p:nvSpPr>
          <p:spPr bwMode="auto">
            <a:xfrm>
              <a:off x="3006" y="2919"/>
              <a:ext cx="1399" cy="1041"/>
            </a:xfrm>
            <a:prstGeom prst="rect">
              <a:avLst/>
            </a:prstGeom>
            <a:noFill/>
            <a:ln w="0">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5" name="Line 104"/>
            <p:cNvSpPr>
              <a:spLocks noChangeShapeType="1"/>
            </p:cNvSpPr>
            <p:nvPr/>
          </p:nvSpPr>
          <p:spPr bwMode="auto">
            <a:xfrm>
              <a:off x="3006" y="2919"/>
              <a:ext cx="1399"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6" name="Line 105"/>
            <p:cNvSpPr>
              <a:spLocks noChangeShapeType="1"/>
            </p:cNvSpPr>
            <p:nvPr/>
          </p:nvSpPr>
          <p:spPr bwMode="auto">
            <a:xfrm>
              <a:off x="3006" y="3960"/>
              <a:ext cx="1399"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7" name="Line 106"/>
            <p:cNvSpPr>
              <a:spLocks noChangeShapeType="1"/>
            </p:cNvSpPr>
            <p:nvPr/>
          </p:nvSpPr>
          <p:spPr bwMode="auto">
            <a:xfrm flipV="1">
              <a:off x="4405" y="2919"/>
              <a:ext cx="0" cy="1041"/>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8" name="Line 107"/>
            <p:cNvSpPr>
              <a:spLocks noChangeShapeType="1"/>
            </p:cNvSpPr>
            <p:nvPr/>
          </p:nvSpPr>
          <p:spPr bwMode="auto">
            <a:xfrm flipV="1">
              <a:off x="3006" y="2919"/>
              <a:ext cx="0" cy="1041"/>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9" name="Line 108"/>
            <p:cNvSpPr>
              <a:spLocks noChangeShapeType="1"/>
            </p:cNvSpPr>
            <p:nvPr/>
          </p:nvSpPr>
          <p:spPr bwMode="auto">
            <a:xfrm>
              <a:off x="3006" y="3960"/>
              <a:ext cx="1399"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0" name="Line 109"/>
            <p:cNvSpPr>
              <a:spLocks noChangeShapeType="1"/>
            </p:cNvSpPr>
            <p:nvPr/>
          </p:nvSpPr>
          <p:spPr bwMode="auto">
            <a:xfrm flipV="1">
              <a:off x="3006" y="2919"/>
              <a:ext cx="0" cy="1041"/>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1" name="Line 110"/>
            <p:cNvSpPr>
              <a:spLocks noChangeShapeType="1"/>
            </p:cNvSpPr>
            <p:nvPr/>
          </p:nvSpPr>
          <p:spPr bwMode="auto">
            <a:xfrm flipV="1">
              <a:off x="3283" y="3944"/>
              <a:ext cx="0" cy="16"/>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2" name="Line 111"/>
            <p:cNvSpPr>
              <a:spLocks noChangeShapeType="1"/>
            </p:cNvSpPr>
            <p:nvPr/>
          </p:nvSpPr>
          <p:spPr bwMode="auto">
            <a:xfrm>
              <a:off x="3283" y="2919"/>
              <a:ext cx="0" cy="13"/>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3" name="Rectangle 112"/>
            <p:cNvSpPr>
              <a:spLocks noChangeArrowheads="1"/>
            </p:cNvSpPr>
            <p:nvPr/>
          </p:nvSpPr>
          <p:spPr bwMode="auto">
            <a:xfrm>
              <a:off x="3187" y="3970"/>
              <a:ext cx="148" cy="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lang="en-US" altLang="en-US" sz="1100" dirty="0">
                  <a:solidFill>
                    <a:srgbClr val="000000"/>
                  </a:solidFill>
                  <a:latin typeface="Helvetica" panose="020B0604020202020204" pitchFamily="34" charset="0"/>
                </a:rPr>
                <a:t>7</a:t>
              </a:r>
              <a:r>
                <a:rPr kumimoji="0" lang="en-US" altLang="en-US" sz="1100" b="0" i="0" u="none" strike="noStrike" cap="none" normalizeH="0" baseline="0" dirty="0" smtClean="0">
                  <a:ln>
                    <a:noFill/>
                  </a:ln>
                  <a:solidFill>
                    <a:srgbClr val="000000"/>
                  </a:solidFill>
                  <a:effectLst/>
                  <a:latin typeface="Helvetica" panose="020B0604020202020204" pitchFamily="34" charset="0"/>
                </a:rPr>
                <a:t>50</a:t>
              </a:r>
              <a:endParaRPr kumimoji="0" lang="en-US" altLang="en-US" sz="1800" b="0" i="0" u="none" strike="noStrike" cap="none" normalizeH="0" baseline="0" dirty="0" smtClean="0">
                <a:ln>
                  <a:noFill/>
                </a:ln>
                <a:solidFill>
                  <a:schemeClr val="tx1"/>
                </a:solidFill>
                <a:effectLst/>
                <a:latin typeface="Arial" panose="020B0604020202020204" pitchFamily="34" charset="0"/>
              </a:endParaRPr>
            </a:p>
          </p:txBody>
        </p:sp>
        <p:sp>
          <p:nvSpPr>
            <p:cNvPr id="74" name="Line 113"/>
            <p:cNvSpPr>
              <a:spLocks noChangeShapeType="1"/>
            </p:cNvSpPr>
            <p:nvPr/>
          </p:nvSpPr>
          <p:spPr bwMode="auto">
            <a:xfrm flipV="1">
              <a:off x="3635" y="3944"/>
              <a:ext cx="0" cy="16"/>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5" name="Line 114"/>
            <p:cNvSpPr>
              <a:spLocks noChangeShapeType="1"/>
            </p:cNvSpPr>
            <p:nvPr/>
          </p:nvSpPr>
          <p:spPr bwMode="auto">
            <a:xfrm>
              <a:off x="3635" y="2919"/>
              <a:ext cx="0" cy="13"/>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6" name="Rectangle 115"/>
            <p:cNvSpPr>
              <a:spLocks noChangeArrowheads="1"/>
            </p:cNvSpPr>
            <p:nvPr/>
          </p:nvSpPr>
          <p:spPr bwMode="auto">
            <a:xfrm>
              <a:off x="3538" y="3970"/>
              <a:ext cx="148" cy="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lang="en-US" altLang="en-US" sz="1100" dirty="0">
                  <a:solidFill>
                    <a:srgbClr val="000000"/>
                  </a:solidFill>
                  <a:latin typeface="Helvetica" panose="020B0604020202020204" pitchFamily="34" charset="0"/>
                </a:rPr>
                <a:t>8</a:t>
              </a:r>
              <a:r>
                <a:rPr kumimoji="0" lang="en-US" altLang="en-US" sz="1100" b="0" i="0" u="none" strike="noStrike" cap="none" normalizeH="0" baseline="0" dirty="0" smtClean="0">
                  <a:ln>
                    <a:noFill/>
                  </a:ln>
                  <a:solidFill>
                    <a:srgbClr val="000000"/>
                  </a:solidFill>
                  <a:effectLst/>
                  <a:latin typeface="Helvetica" panose="020B0604020202020204" pitchFamily="34" charset="0"/>
                </a:rPr>
                <a:t>00</a:t>
              </a:r>
              <a:endParaRPr kumimoji="0" lang="en-US" altLang="en-US" sz="1800" b="0" i="0" u="none" strike="noStrike" cap="none" normalizeH="0" baseline="0" dirty="0" smtClean="0">
                <a:ln>
                  <a:noFill/>
                </a:ln>
                <a:solidFill>
                  <a:schemeClr val="tx1"/>
                </a:solidFill>
                <a:effectLst/>
                <a:latin typeface="Arial" panose="020B0604020202020204" pitchFamily="34" charset="0"/>
              </a:endParaRPr>
            </a:p>
          </p:txBody>
        </p:sp>
        <p:sp>
          <p:nvSpPr>
            <p:cNvPr id="77" name="Line 116"/>
            <p:cNvSpPr>
              <a:spLocks noChangeShapeType="1"/>
            </p:cNvSpPr>
            <p:nvPr/>
          </p:nvSpPr>
          <p:spPr bwMode="auto">
            <a:xfrm flipV="1">
              <a:off x="3983" y="3944"/>
              <a:ext cx="0" cy="16"/>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8" name="Line 117"/>
            <p:cNvSpPr>
              <a:spLocks noChangeShapeType="1"/>
            </p:cNvSpPr>
            <p:nvPr/>
          </p:nvSpPr>
          <p:spPr bwMode="auto">
            <a:xfrm>
              <a:off x="3983" y="2919"/>
              <a:ext cx="0" cy="13"/>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9" name="Rectangle 118"/>
            <p:cNvSpPr>
              <a:spLocks noChangeArrowheads="1"/>
            </p:cNvSpPr>
            <p:nvPr/>
          </p:nvSpPr>
          <p:spPr bwMode="auto">
            <a:xfrm>
              <a:off x="3886" y="3970"/>
              <a:ext cx="148" cy="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lang="en-US" altLang="en-US" sz="1100" dirty="0">
                  <a:solidFill>
                    <a:srgbClr val="000000"/>
                  </a:solidFill>
                  <a:latin typeface="Helvetica" panose="020B0604020202020204" pitchFamily="34" charset="0"/>
                </a:rPr>
                <a:t>8</a:t>
              </a:r>
              <a:r>
                <a:rPr kumimoji="0" lang="en-US" altLang="en-US" sz="1100" b="0" i="0" u="none" strike="noStrike" cap="none" normalizeH="0" baseline="0" dirty="0" smtClean="0">
                  <a:ln>
                    <a:noFill/>
                  </a:ln>
                  <a:solidFill>
                    <a:srgbClr val="000000"/>
                  </a:solidFill>
                  <a:effectLst/>
                  <a:latin typeface="Helvetica" panose="020B0604020202020204" pitchFamily="34" charset="0"/>
                </a:rPr>
                <a:t>50</a:t>
              </a:r>
              <a:endParaRPr kumimoji="0" lang="en-US" altLang="en-US" sz="1800" b="0" i="0" u="none" strike="noStrike" cap="none" normalizeH="0" baseline="0" dirty="0" smtClean="0">
                <a:ln>
                  <a:noFill/>
                </a:ln>
                <a:solidFill>
                  <a:schemeClr val="tx1"/>
                </a:solidFill>
                <a:effectLst/>
                <a:latin typeface="Arial" panose="020B0604020202020204" pitchFamily="34" charset="0"/>
              </a:endParaRPr>
            </a:p>
          </p:txBody>
        </p:sp>
        <p:sp>
          <p:nvSpPr>
            <p:cNvPr id="80" name="Line 119"/>
            <p:cNvSpPr>
              <a:spLocks noChangeShapeType="1"/>
            </p:cNvSpPr>
            <p:nvPr/>
          </p:nvSpPr>
          <p:spPr bwMode="auto">
            <a:xfrm flipV="1">
              <a:off x="4334" y="3944"/>
              <a:ext cx="0" cy="16"/>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1" name="Line 120"/>
            <p:cNvSpPr>
              <a:spLocks noChangeShapeType="1"/>
            </p:cNvSpPr>
            <p:nvPr/>
          </p:nvSpPr>
          <p:spPr bwMode="auto">
            <a:xfrm>
              <a:off x="4334" y="2919"/>
              <a:ext cx="0" cy="13"/>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2" name="Rectangle 121"/>
            <p:cNvSpPr>
              <a:spLocks noChangeArrowheads="1"/>
            </p:cNvSpPr>
            <p:nvPr/>
          </p:nvSpPr>
          <p:spPr bwMode="auto">
            <a:xfrm>
              <a:off x="4237" y="3970"/>
              <a:ext cx="148" cy="1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lang="en-US" altLang="en-US" sz="1100" dirty="0">
                  <a:solidFill>
                    <a:srgbClr val="000000"/>
                  </a:solidFill>
                  <a:latin typeface="Helvetica" panose="020B0604020202020204" pitchFamily="34" charset="0"/>
                </a:rPr>
                <a:t>9</a:t>
              </a:r>
              <a:r>
                <a:rPr kumimoji="0" lang="en-US" altLang="en-US" sz="1100" b="0" i="0" u="none" strike="noStrike" cap="none" normalizeH="0" baseline="0" dirty="0" smtClean="0">
                  <a:ln>
                    <a:noFill/>
                  </a:ln>
                  <a:solidFill>
                    <a:srgbClr val="000000"/>
                  </a:solidFill>
                  <a:effectLst/>
                  <a:latin typeface="Helvetica" panose="020B0604020202020204" pitchFamily="34" charset="0"/>
                </a:rPr>
                <a:t>00</a:t>
              </a:r>
              <a:endParaRPr kumimoji="0" lang="en-US" altLang="en-US" sz="1800" b="0" i="0" u="none" strike="noStrike" cap="none" normalizeH="0" baseline="0" dirty="0" smtClean="0">
                <a:ln>
                  <a:noFill/>
                </a:ln>
                <a:solidFill>
                  <a:schemeClr val="tx1"/>
                </a:solidFill>
                <a:effectLst/>
                <a:latin typeface="Arial" panose="020B0604020202020204" pitchFamily="34" charset="0"/>
              </a:endParaRPr>
            </a:p>
          </p:txBody>
        </p:sp>
        <p:sp>
          <p:nvSpPr>
            <p:cNvPr id="83" name="Line 122"/>
            <p:cNvSpPr>
              <a:spLocks noChangeShapeType="1"/>
            </p:cNvSpPr>
            <p:nvPr/>
          </p:nvSpPr>
          <p:spPr bwMode="auto">
            <a:xfrm>
              <a:off x="3006" y="3960"/>
              <a:ext cx="13"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4" name="Line 123"/>
            <p:cNvSpPr>
              <a:spLocks noChangeShapeType="1"/>
            </p:cNvSpPr>
            <p:nvPr/>
          </p:nvSpPr>
          <p:spPr bwMode="auto">
            <a:xfrm flipH="1">
              <a:off x="4389" y="3960"/>
              <a:ext cx="16"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5" name="Rectangle 124"/>
            <p:cNvSpPr>
              <a:spLocks noChangeArrowheads="1"/>
            </p:cNvSpPr>
            <p:nvPr/>
          </p:nvSpPr>
          <p:spPr bwMode="auto">
            <a:xfrm>
              <a:off x="2945" y="3909"/>
              <a:ext cx="87" cy="1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100" b="0" i="0" u="none" strike="noStrike" cap="none" normalizeH="0" baseline="0" smtClean="0">
                  <a:ln>
                    <a:noFill/>
                  </a:ln>
                  <a:solidFill>
                    <a:srgbClr val="000000"/>
                  </a:solidFill>
                  <a:effectLst/>
                  <a:latin typeface="Helvetica" panose="020B0604020202020204" pitchFamily="34" charset="0"/>
                </a:rPr>
                <a:t>0</a:t>
              </a:r>
              <a:endParaRPr kumimoji="0" lang="en-US" altLang="en-US" sz="1800" b="0" i="0" u="none" strike="noStrike" cap="none" normalizeH="0" baseline="0" smtClean="0">
                <a:ln>
                  <a:noFill/>
                </a:ln>
                <a:solidFill>
                  <a:schemeClr val="tx1"/>
                </a:solidFill>
                <a:effectLst/>
                <a:latin typeface="Arial" panose="020B0604020202020204" pitchFamily="34" charset="0"/>
              </a:endParaRPr>
            </a:p>
          </p:txBody>
        </p:sp>
        <p:sp>
          <p:nvSpPr>
            <p:cNvPr id="86" name="Line 125"/>
            <p:cNvSpPr>
              <a:spLocks noChangeShapeType="1"/>
            </p:cNvSpPr>
            <p:nvPr/>
          </p:nvSpPr>
          <p:spPr bwMode="auto">
            <a:xfrm>
              <a:off x="3006" y="3751"/>
              <a:ext cx="13"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7" name="Line 126"/>
            <p:cNvSpPr>
              <a:spLocks noChangeShapeType="1"/>
            </p:cNvSpPr>
            <p:nvPr/>
          </p:nvSpPr>
          <p:spPr bwMode="auto">
            <a:xfrm flipH="1">
              <a:off x="4389" y="3751"/>
              <a:ext cx="16"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8" name="Rectangle 127"/>
            <p:cNvSpPr>
              <a:spLocks noChangeArrowheads="1"/>
            </p:cNvSpPr>
            <p:nvPr/>
          </p:nvSpPr>
          <p:spPr bwMode="auto">
            <a:xfrm>
              <a:off x="2871" y="3699"/>
              <a:ext cx="158" cy="1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100" b="0" i="0" u="none" strike="noStrike" cap="none" normalizeH="0" baseline="0" smtClean="0">
                  <a:ln>
                    <a:noFill/>
                  </a:ln>
                  <a:solidFill>
                    <a:srgbClr val="000000"/>
                  </a:solidFill>
                  <a:effectLst/>
                  <a:latin typeface="Helvetica" panose="020B0604020202020204" pitchFamily="34" charset="0"/>
                </a:rPr>
                <a:t>0.2</a:t>
              </a:r>
              <a:endParaRPr kumimoji="0" lang="en-US" altLang="en-US" sz="1800" b="0" i="0" u="none" strike="noStrike" cap="none" normalizeH="0" baseline="0" smtClean="0">
                <a:ln>
                  <a:noFill/>
                </a:ln>
                <a:solidFill>
                  <a:schemeClr val="tx1"/>
                </a:solidFill>
                <a:effectLst/>
                <a:latin typeface="Arial" panose="020B0604020202020204" pitchFamily="34" charset="0"/>
              </a:endParaRPr>
            </a:p>
          </p:txBody>
        </p:sp>
        <p:sp>
          <p:nvSpPr>
            <p:cNvPr id="89" name="Line 128"/>
            <p:cNvSpPr>
              <a:spLocks noChangeShapeType="1"/>
            </p:cNvSpPr>
            <p:nvPr/>
          </p:nvSpPr>
          <p:spPr bwMode="auto">
            <a:xfrm>
              <a:off x="3006" y="3541"/>
              <a:ext cx="13"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0" name="Line 129"/>
            <p:cNvSpPr>
              <a:spLocks noChangeShapeType="1"/>
            </p:cNvSpPr>
            <p:nvPr/>
          </p:nvSpPr>
          <p:spPr bwMode="auto">
            <a:xfrm flipH="1">
              <a:off x="4389" y="3541"/>
              <a:ext cx="16"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1" name="Rectangle 130"/>
            <p:cNvSpPr>
              <a:spLocks noChangeArrowheads="1"/>
            </p:cNvSpPr>
            <p:nvPr/>
          </p:nvSpPr>
          <p:spPr bwMode="auto">
            <a:xfrm>
              <a:off x="2871" y="3490"/>
              <a:ext cx="158" cy="1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100" b="0" i="0" u="none" strike="noStrike" cap="none" normalizeH="0" baseline="0" smtClean="0">
                  <a:ln>
                    <a:noFill/>
                  </a:ln>
                  <a:solidFill>
                    <a:srgbClr val="000000"/>
                  </a:solidFill>
                  <a:effectLst/>
                  <a:latin typeface="Helvetica" panose="020B0604020202020204" pitchFamily="34" charset="0"/>
                </a:rPr>
                <a:t>0.4</a:t>
              </a:r>
              <a:endParaRPr kumimoji="0" lang="en-US" altLang="en-US" sz="1800" b="0" i="0" u="none" strike="noStrike" cap="none" normalizeH="0" baseline="0" smtClean="0">
                <a:ln>
                  <a:noFill/>
                </a:ln>
                <a:solidFill>
                  <a:schemeClr val="tx1"/>
                </a:solidFill>
                <a:effectLst/>
                <a:latin typeface="Arial" panose="020B0604020202020204" pitchFamily="34" charset="0"/>
              </a:endParaRPr>
            </a:p>
          </p:txBody>
        </p:sp>
        <p:sp>
          <p:nvSpPr>
            <p:cNvPr id="92" name="Line 131"/>
            <p:cNvSpPr>
              <a:spLocks noChangeShapeType="1"/>
            </p:cNvSpPr>
            <p:nvPr/>
          </p:nvSpPr>
          <p:spPr bwMode="auto">
            <a:xfrm>
              <a:off x="3006" y="3335"/>
              <a:ext cx="13"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3" name="Line 132"/>
            <p:cNvSpPr>
              <a:spLocks noChangeShapeType="1"/>
            </p:cNvSpPr>
            <p:nvPr/>
          </p:nvSpPr>
          <p:spPr bwMode="auto">
            <a:xfrm flipH="1">
              <a:off x="4389" y="3335"/>
              <a:ext cx="16"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4" name="Rectangle 133"/>
            <p:cNvSpPr>
              <a:spLocks noChangeArrowheads="1"/>
            </p:cNvSpPr>
            <p:nvPr/>
          </p:nvSpPr>
          <p:spPr bwMode="auto">
            <a:xfrm>
              <a:off x="2871" y="3283"/>
              <a:ext cx="158" cy="1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100" b="0" i="0" u="none" strike="noStrike" cap="none" normalizeH="0" baseline="0" smtClean="0">
                  <a:ln>
                    <a:noFill/>
                  </a:ln>
                  <a:solidFill>
                    <a:srgbClr val="000000"/>
                  </a:solidFill>
                  <a:effectLst/>
                  <a:latin typeface="Helvetica" panose="020B0604020202020204" pitchFamily="34" charset="0"/>
                </a:rPr>
                <a:t>0.6</a:t>
              </a:r>
              <a:endParaRPr kumimoji="0" lang="en-US" altLang="en-US" sz="1800" b="0" i="0" u="none" strike="noStrike" cap="none" normalizeH="0" baseline="0" smtClean="0">
                <a:ln>
                  <a:noFill/>
                </a:ln>
                <a:solidFill>
                  <a:schemeClr val="tx1"/>
                </a:solidFill>
                <a:effectLst/>
                <a:latin typeface="Arial" panose="020B0604020202020204" pitchFamily="34" charset="0"/>
              </a:endParaRPr>
            </a:p>
          </p:txBody>
        </p:sp>
        <p:sp>
          <p:nvSpPr>
            <p:cNvPr id="95" name="Line 134"/>
            <p:cNvSpPr>
              <a:spLocks noChangeShapeType="1"/>
            </p:cNvSpPr>
            <p:nvPr/>
          </p:nvSpPr>
          <p:spPr bwMode="auto">
            <a:xfrm>
              <a:off x="3006" y="3125"/>
              <a:ext cx="13"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6" name="Line 135"/>
            <p:cNvSpPr>
              <a:spLocks noChangeShapeType="1"/>
            </p:cNvSpPr>
            <p:nvPr/>
          </p:nvSpPr>
          <p:spPr bwMode="auto">
            <a:xfrm flipH="1">
              <a:off x="4389" y="3125"/>
              <a:ext cx="16"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7" name="Rectangle 136"/>
            <p:cNvSpPr>
              <a:spLocks noChangeArrowheads="1"/>
            </p:cNvSpPr>
            <p:nvPr/>
          </p:nvSpPr>
          <p:spPr bwMode="auto">
            <a:xfrm>
              <a:off x="2871" y="3074"/>
              <a:ext cx="158" cy="1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100" b="0" i="0" u="none" strike="noStrike" cap="none" normalizeH="0" baseline="0" smtClean="0">
                  <a:ln>
                    <a:noFill/>
                  </a:ln>
                  <a:solidFill>
                    <a:srgbClr val="000000"/>
                  </a:solidFill>
                  <a:effectLst/>
                  <a:latin typeface="Helvetica" panose="020B0604020202020204" pitchFamily="34" charset="0"/>
                </a:rPr>
                <a:t>0.8</a:t>
              </a:r>
              <a:endParaRPr kumimoji="0" lang="en-US" altLang="en-US" sz="1800" b="0" i="0" u="none" strike="noStrike" cap="none" normalizeH="0" baseline="0" smtClean="0">
                <a:ln>
                  <a:noFill/>
                </a:ln>
                <a:solidFill>
                  <a:schemeClr val="tx1"/>
                </a:solidFill>
                <a:effectLst/>
                <a:latin typeface="Arial" panose="020B0604020202020204" pitchFamily="34" charset="0"/>
              </a:endParaRPr>
            </a:p>
          </p:txBody>
        </p:sp>
        <p:sp>
          <p:nvSpPr>
            <p:cNvPr id="98" name="Line 137"/>
            <p:cNvSpPr>
              <a:spLocks noChangeShapeType="1"/>
            </p:cNvSpPr>
            <p:nvPr/>
          </p:nvSpPr>
          <p:spPr bwMode="auto">
            <a:xfrm>
              <a:off x="3006" y="2919"/>
              <a:ext cx="13"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9" name="Line 138"/>
            <p:cNvSpPr>
              <a:spLocks noChangeShapeType="1"/>
            </p:cNvSpPr>
            <p:nvPr/>
          </p:nvSpPr>
          <p:spPr bwMode="auto">
            <a:xfrm flipH="1">
              <a:off x="4389" y="2919"/>
              <a:ext cx="16"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0" name="Rectangle 139"/>
            <p:cNvSpPr>
              <a:spLocks noChangeArrowheads="1"/>
            </p:cNvSpPr>
            <p:nvPr/>
          </p:nvSpPr>
          <p:spPr bwMode="auto">
            <a:xfrm>
              <a:off x="2945" y="2868"/>
              <a:ext cx="87" cy="1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100" b="0" i="0" u="none" strike="noStrike" cap="none" normalizeH="0" baseline="0" smtClean="0">
                  <a:ln>
                    <a:noFill/>
                  </a:ln>
                  <a:solidFill>
                    <a:srgbClr val="000000"/>
                  </a:solidFill>
                  <a:effectLst/>
                  <a:latin typeface="Helvetica" panose="020B0604020202020204" pitchFamily="34" charset="0"/>
                </a:rPr>
                <a:t>1</a:t>
              </a:r>
              <a:endParaRPr kumimoji="0" lang="en-US" altLang="en-US" sz="1800" b="0" i="0" u="none" strike="noStrike" cap="none" normalizeH="0" baseline="0" smtClean="0">
                <a:ln>
                  <a:noFill/>
                </a:ln>
                <a:solidFill>
                  <a:schemeClr val="tx1"/>
                </a:solidFill>
                <a:effectLst/>
                <a:latin typeface="Arial" panose="020B0604020202020204" pitchFamily="34" charset="0"/>
              </a:endParaRPr>
            </a:p>
          </p:txBody>
        </p:sp>
        <p:sp>
          <p:nvSpPr>
            <p:cNvPr id="101" name="Line 140"/>
            <p:cNvSpPr>
              <a:spLocks noChangeShapeType="1"/>
            </p:cNvSpPr>
            <p:nvPr/>
          </p:nvSpPr>
          <p:spPr bwMode="auto">
            <a:xfrm>
              <a:off x="3006" y="2919"/>
              <a:ext cx="1399"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2" name="Line 141"/>
            <p:cNvSpPr>
              <a:spLocks noChangeShapeType="1"/>
            </p:cNvSpPr>
            <p:nvPr/>
          </p:nvSpPr>
          <p:spPr bwMode="auto">
            <a:xfrm>
              <a:off x="3006" y="3960"/>
              <a:ext cx="1399"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3" name="Line 142"/>
            <p:cNvSpPr>
              <a:spLocks noChangeShapeType="1"/>
            </p:cNvSpPr>
            <p:nvPr/>
          </p:nvSpPr>
          <p:spPr bwMode="auto">
            <a:xfrm flipV="1">
              <a:off x="4405" y="2919"/>
              <a:ext cx="0" cy="1041"/>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4" name="Line 143"/>
            <p:cNvSpPr>
              <a:spLocks noChangeShapeType="1"/>
            </p:cNvSpPr>
            <p:nvPr/>
          </p:nvSpPr>
          <p:spPr bwMode="auto">
            <a:xfrm flipV="1">
              <a:off x="3006" y="2919"/>
              <a:ext cx="0" cy="1041"/>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5" name="Freeform 144"/>
            <p:cNvSpPr>
              <a:spLocks/>
            </p:cNvSpPr>
            <p:nvPr/>
          </p:nvSpPr>
          <p:spPr bwMode="auto">
            <a:xfrm>
              <a:off x="3006" y="2919"/>
              <a:ext cx="887" cy="1025"/>
            </a:xfrm>
            <a:custGeom>
              <a:avLst/>
              <a:gdLst>
                <a:gd name="T0" fmla="*/ 13 w 887"/>
                <a:gd name="T1" fmla="*/ 1022 h 1025"/>
                <a:gd name="T2" fmla="*/ 33 w 887"/>
                <a:gd name="T3" fmla="*/ 1019 h 1025"/>
                <a:gd name="T4" fmla="*/ 55 w 887"/>
                <a:gd name="T5" fmla="*/ 1012 h 1025"/>
                <a:gd name="T6" fmla="*/ 74 w 887"/>
                <a:gd name="T7" fmla="*/ 1006 h 1025"/>
                <a:gd name="T8" fmla="*/ 97 w 887"/>
                <a:gd name="T9" fmla="*/ 996 h 1025"/>
                <a:gd name="T10" fmla="*/ 116 w 887"/>
                <a:gd name="T11" fmla="*/ 987 h 1025"/>
                <a:gd name="T12" fmla="*/ 139 w 887"/>
                <a:gd name="T13" fmla="*/ 974 h 1025"/>
                <a:gd name="T14" fmla="*/ 158 w 887"/>
                <a:gd name="T15" fmla="*/ 961 h 1025"/>
                <a:gd name="T16" fmla="*/ 181 w 887"/>
                <a:gd name="T17" fmla="*/ 941 h 1025"/>
                <a:gd name="T18" fmla="*/ 200 w 887"/>
                <a:gd name="T19" fmla="*/ 922 h 1025"/>
                <a:gd name="T20" fmla="*/ 223 w 887"/>
                <a:gd name="T21" fmla="*/ 900 h 1025"/>
                <a:gd name="T22" fmla="*/ 242 w 887"/>
                <a:gd name="T23" fmla="*/ 874 h 1025"/>
                <a:gd name="T24" fmla="*/ 265 w 887"/>
                <a:gd name="T25" fmla="*/ 842 h 1025"/>
                <a:gd name="T26" fmla="*/ 284 w 887"/>
                <a:gd name="T27" fmla="*/ 809 h 1025"/>
                <a:gd name="T28" fmla="*/ 306 w 887"/>
                <a:gd name="T29" fmla="*/ 771 h 1025"/>
                <a:gd name="T30" fmla="*/ 326 w 887"/>
                <a:gd name="T31" fmla="*/ 732 h 1025"/>
                <a:gd name="T32" fmla="*/ 348 w 887"/>
                <a:gd name="T33" fmla="*/ 687 h 1025"/>
                <a:gd name="T34" fmla="*/ 371 w 887"/>
                <a:gd name="T35" fmla="*/ 638 h 1025"/>
                <a:gd name="T36" fmla="*/ 390 w 887"/>
                <a:gd name="T37" fmla="*/ 590 h 1025"/>
                <a:gd name="T38" fmla="*/ 413 w 887"/>
                <a:gd name="T39" fmla="*/ 539 h 1025"/>
                <a:gd name="T40" fmla="*/ 432 w 887"/>
                <a:gd name="T41" fmla="*/ 484 h 1025"/>
                <a:gd name="T42" fmla="*/ 455 w 887"/>
                <a:gd name="T43" fmla="*/ 429 h 1025"/>
                <a:gd name="T44" fmla="*/ 474 w 887"/>
                <a:gd name="T45" fmla="*/ 371 h 1025"/>
                <a:gd name="T46" fmla="*/ 497 w 887"/>
                <a:gd name="T47" fmla="*/ 316 h 1025"/>
                <a:gd name="T48" fmla="*/ 516 w 887"/>
                <a:gd name="T49" fmla="*/ 261 h 1025"/>
                <a:gd name="T50" fmla="*/ 539 w 887"/>
                <a:gd name="T51" fmla="*/ 213 h 1025"/>
                <a:gd name="T52" fmla="*/ 558 w 887"/>
                <a:gd name="T53" fmla="*/ 165 h 1025"/>
                <a:gd name="T54" fmla="*/ 580 w 887"/>
                <a:gd name="T55" fmla="*/ 123 h 1025"/>
                <a:gd name="T56" fmla="*/ 600 w 887"/>
                <a:gd name="T57" fmla="*/ 84 h 1025"/>
                <a:gd name="T58" fmla="*/ 622 w 887"/>
                <a:gd name="T59" fmla="*/ 52 h 1025"/>
                <a:gd name="T60" fmla="*/ 642 w 887"/>
                <a:gd name="T61" fmla="*/ 26 h 1025"/>
                <a:gd name="T62" fmla="*/ 664 w 887"/>
                <a:gd name="T63" fmla="*/ 10 h 1025"/>
                <a:gd name="T64" fmla="*/ 684 w 887"/>
                <a:gd name="T65" fmla="*/ 0 h 1025"/>
                <a:gd name="T66" fmla="*/ 706 w 887"/>
                <a:gd name="T67" fmla="*/ 0 h 1025"/>
                <a:gd name="T68" fmla="*/ 725 w 887"/>
                <a:gd name="T69" fmla="*/ 7 h 1025"/>
                <a:gd name="T70" fmla="*/ 748 w 887"/>
                <a:gd name="T71" fmla="*/ 20 h 1025"/>
                <a:gd name="T72" fmla="*/ 767 w 887"/>
                <a:gd name="T73" fmla="*/ 42 h 1025"/>
                <a:gd name="T74" fmla="*/ 790 w 887"/>
                <a:gd name="T75" fmla="*/ 71 h 1025"/>
                <a:gd name="T76" fmla="*/ 809 w 887"/>
                <a:gd name="T77" fmla="*/ 107 h 1025"/>
                <a:gd name="T78" fmla="*/ 832 w 887"/>
                <a:gd name="T79" fmla="*/ 148 h 1025"/>
                <a:gd name="T80" fmla="*/ 851 w 887"/>
                <a:gd name="T81" fmla="*/ 197 h 1025"/>
                <a:gd name="T82" fmla="*/ 874 w 887"/>
                <a:gd name="T83" fmla="*/ 245 h 10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887" h="1025">
                  <a:moveTo>
                    <a:pt x="0" y="1025"/>
                  </a:moveTo>
                  <a:lnTo>
                    <a:pt x="7" y="1025"/>
                  </a:lnTo>
                  <a:lnTo>
                    <a:pt x="13" y="1022"/>
                  </a:lnTo>
                  <a:lnTo>
                    <a:pt x="20" y="1022"/>
                  </a:lnTo>
                  <a:lnTo>
                    <a:pt x="26" y="1022"/>
                  </a:lnTo>
                  <a:lnTo>
                    <a:pt x="33" y="1019"/>
                  </a:lnTo>
                  <a:lnTo>
                    <a:pt x="42" y="1016"/>
                  </a:lnTo>
                  <a:lnTo>
                    <a:pt x="49" y="1016"/>
                  </a:lnTo>
                  <a:lnTo>
                    <a:pt x="55" y="1012"/>
                  </a:lnTo>
                  <a:lnTo>
                    <a:pt x="62" y="1012"/>
                  </a:lnTo>
                  <a:lnTo>
                    <a:pt x="68" y="1009"/>
                  </a:lnTo>
                  <a:lnTo>
                    <a:pt x="74" y="1006"/>
                  </a:lnTo>
                  <a:lnTo>
                    <a:pt x="84" y="1003"/>
                  </a:lnTo>
                  <a:lnTo>
                    <a:pt x="91" y="1000"/>
                  </a:lnTo>
                  <a:lnTo>
                    <a:pt x="97" y="996"/>
                  </a:lnTo>
                  <a:lnTo>
                    <a:pt x="103" y="993"/>
                  </a:lnTo>
                  <a:lnTo>
                    <a:pt x="110" y="990"/>
                  </a:lnTo>
                  <a:lnTo>
                    <a:pt x="116" y="987"/>
                  </a:lnTo>
                  <a:lnTo>
                    <a:pt x="126" y="983"/>
                  </a:lnTo>
                  <a:lnTo>
                    <a:pt x="132" y="980"/>
                  </a:lnTo>
                  <a:lnTo>
                    <a:pt x="139" y="974"/>
                  </a:lnTo>
                  <a:lnTo>
                    <a:pt x="145" y="971"/>
                  </a:lnTo>
                  <a:lnTo>
                    <a:pt x="152" y="964"/>
                  </a:lnTo>
                  <a:lnTo>
                    <a:pt x="158" y="961"/>
                  </a:lnTo>
                  <a:lnTo>
                    <a:pt x="168" y="954"/>
                  </a:lnTo>
                  <a:lnTo>
                    <a:pt x="174" y="948"/>
                  </a:lnTo>
                  <a:lnTo>
                    <a:pt x="181" y="941"/>
                  </a:lnTo>
                  <a:lnTo>
                    <a:pt x="187" y="935"/>
                  </a:lnTo>
                  <a:lnTo>
                    <a:pt x="194" y="929"/>
                  </a:lnTo>
                  <a:lnTo>
                    <a:pt x="200" y="922"/>
                  </a:lnTo>
                  <a:lnTo>
                    <a:pt x="210" y="916"/>
                  </a:lnTo>
                  <a:lnTo>
                    <a:pt x="216" y="906"/>
                  </a:lnTo>
                  <a:lnTo>
                    <a:pt x="223" y="900"/>
                  </a:lnTo>
                  <a:lnTo>
                    <a:pt x="229" y="890"/>
                  </a:lnTo>
                  <a:lnTo>
                    <a:pt x="236" y="883"/>
                  </a:lnTo>
                  <a:lnTo>
                    <a:pt x="242" y="874"/>
                  </a:lnTo>
                  <a:lnTo>
                    <a:pt x="252" y="864"/>
                  </a:lnTo>
                  <a:lnTo>
                    <a:pt x="258" y="854"/>
                  </a:lnTo>
                  <a:lnTo>
                    <a:pt x="265" y="842"/>
                  </a:lnTo>
                  <a:lnTo>
                    <a:pt x="271" y="832"/>
                  </a:lnTo>
                  <a:lnTo>
                    <a:pt x="277" y="822"/>
                  </a:lnTo>
                  <a:lnTo>
                    <a:pt x="284" y="809"/>
                  </a:lnTo>
                  <a:lnTo>
                    <a:pt x="294" y="796"/>
                  </a:lnTo>
                  <a:lnTo>
                    <a:pt x="300" y="784"/>
                  </a:lnTo>
                  <a:lnTo>
                    <a:pt x="306" y="771"/>
                  </a:lnTo>
                  <a:lnTo>
                    <a:pt x="313" y="758"/>
                  </a:lnTo>
                  <a:lnTo>
                    <a:pt x="319" y="745"/>
                  </a:lnTo>
                  <a:lnTo>
                    <a:pt x="326" y="732"/>
                  </a:lnTo>
                  <a:lnTo>
                    <a:pt x="335" y="716"/>
                  </a:lnTo>
                  <a:lnTo>
                    <a:pt x="342" y="703"/>
                  </a:lnTo>
                  <a:lnTo>
                    <a:pt x="348" y="687"/>
                  </a:lnTo>
                  <a:lnTo>
                    <a:pt x="355" y="671"/>
                  </a:lnTo>
                  <a:lnTo>
                    <a:pt x="361" y="655"/>
                  </a:lnTo>
                  <a:lnTo>
                    <a:pt x="371" y="638"/>
                  </a:lnTo>
                  <a:lnTo>
                    <a:pt x="377" y="622"/>
                  </a:lnTo>
                  <a:lnTo>
                    <a:pt x="384" y="606"/>
                  </a:lnTo>
                  <a:lnTo>
                    <a:pt x="390" y="590"/>
                  </a:lnTo>
                  <a:lnTo>
                    <a:pt x="397" y="574"/>
                  </a:lnTo>
                  <a:lnTo>
                    <a:pt x="403" y="555"/>
                  </a:lnTo>
                  <a:lnTo>
                    <a:pt x="413" y="539"/>
                  </a:lnTo>
                  <a:lnTo>
                    <a:pt x="419" y="519"/>
                  </a:lnTo>
                  <a:lnTo>
                    <a:pt x="426" y="500"/>
                  </a:lnTo>
                  <a:lnTo>
                    <a:pt x="432" y="484"/>
                  </a:lnTo>
                  <a:lnTo>
                    <a:pt x="439" y="464"/>
                  </a:lnTo>
                  <a:lnTo>
                    <a:pt x="445" y="445"/>
                  </a:lnTo>
                  <a:lnTo>
                    <a:pt x="455" y="429"/>
                  </a:lnTo>
                  <a:lnTo>
                    <a:pt x="461" y="410"/>
                  </a:lnTo>
                  <a:lnTo>
                    <a:pt x="468" y="390"/>
                  </a:lnTo>
                  <a:lnTo>
                    <a:pt x="474" y="371"/>
                  </a:lnTo>
                  <a:lnTo>
                    <a:pt x="481" y="352"/>
                  </a:lnTo>
                  <a:lnTo>
                    <a:pt x="487" y="335"/>
                  </a:lnTo>
                  <a:lnTo>
                    <a:pt x="497" y="316"/>
                  </a:lnTo>
                  <a:lnTo>
                    <a:pt x="503" y="300"/>
                  </a:lnTo>
                  <a:lnTo>
                    <a:pt x="510" y="281"/>
                  </a:lnTo>
                  <a:lnTo>
                    <a:pt x="516" y="261"/>
                  </a:lnTo>
                  <a:lnTo>
                    <a:pt x="522" y="245"/>
                  </a:lnTo>
                  <a:lnTo>
                    <a:pt x="529" y="229"/>
                  </a:lnTo>
                  <a:lnTo>
                    <a:pt x="539" y="213"/>
                  </a:lnTo>
                  <a:lnTo>
                    <a:pt x="545" y="197"/>
                  </a:lnTo>
                  <a:lnTo>
                    <a:pt x="551" y="181"/>
                  </a:lnTo>
                  <a:lnTo>
                    <a:pt x="558" y="165"/>
                  </a:lnTo>
                  <a:lnTo>
                    <a:pt x="564" y="148"/>
                  </a:lnTo>
                  <a:lnTo>
                    <a:pt x="571" y="136"/>
                  </a:lnTo>
                  <a:lnTo>
                    <a:pt x="580" y="123"/>
                  </a:lnTo>
                  <a:lnTo>
                    <a:pt x="587" y="107"/>
                  </a:lnTo>
                  <a:lnTo>
                    <a:pt x="593" y="94"/>
                  </a:lnTo>
                  <a:lnTo>
                    <a:pt x="600" y="84"/>
                  </a:lnTo>
                  <a:lnTo>
                    <a:pt x="606" y="71"/>
                  </a:lnTo>
                  <a:lnTo>
                    <a:pt x="613" y="61"/>
                  </a:lnTo>
                  <a:lnTo>
                    <a:pt x="622" y="52"/>
                  </a:lnTo>
                  <a:lnTo>
                    <a:pt x="629" y="42"/>
                  </a:lnTo>
                  <a:lnTo>
                    <a:pt x="635" y="36"/>
                  </a:lnTo>
                  <a:lnTo>
                    <a:pt x="642" y="26"/>
                  </a:lnTo>
                  <a:lnTo>
                    <a:pt x="648" y="20"/>
                  </a:lnTo>
                  <a:lnTo>
                    <a:pt x="655" y="13"/>
                  </a:lnTo>
                  <a:lnTo>
                    <a:pt x="664" y="10"/>
                  </a:lnTo>
                  <a:lnTo>
                    <a:pt x="671" y="7"/>
                  </a:lnTo>
                  <a:lnTo>
                    <a:pt x="677" y="3"/>
                  </a:lnTo>
                  <a:lnTo>
                    <a:pt x="684" y="0"/>
                  </a:lnTo>
                  <a:lnTo>
                    <a:pt x="690" y="0"/>
                  </a:lnTo>
                  <a:lnTo>
                    <a:pt x="700" y="0"/>
                  </a:lnTo>
                  <a:lnTo>
                    <a:pt x="706" y="0"/>
                  </a:lnTo>
                  <a:lnTo>
                    <a:pt x="713" y="0"/>
                  </a:lnTo>
                  <a:lnTo>
                    <a:pt x="719" y="3"/>
                  </a:lnTo>
                  <a:lnTo>
                    <a:pt x="725" y="7"/>
                  </a:lnTo>
                  <a:lnTo>
                    <a:pt x="732" y="10"/>
                  </a:lnTo>
                  <a:lnTo>
                    <a:pt x="742" y="13"/>
                  </a:lnTo>
                  <a:lnTo>
                    <a:pt x="748" y="20"/>
                  </a:lnTo>
                  <a:lnTo>
                    <a:pt x="754" y="26"/>
                  </a:lnTo>
                  <a:lnTo>
                    <a:pt x="761" y="36"/>
                  </a:lnTo>
                  <a:lnTo>
                    <a:pt x="767" y="42"/>
                  </a:lnTo>
                  <a:lnTo>
                    <a:pt x="774" y="52"/>
                  </a:lnTo>
                  <a:lnTo>
                    <a:pt x="783" y="61"/>
                  </a:lnTo>
                  <a:lnTo>
                    <a:pt x="790" y="71"/>
                  </a:lnTo>
                  <a:lnTo>
                    <a:pt x="796" y="84"/>
                  </a:lnTo>
                  <a:lnTo>
                    <a:pt x="803" y="94"/>
                  </a:lnTo>
                  <a:lnTo>
                    <a:pt x="809" y="107"/>
                  </a:lnTo>
                  <a:lnTo>
                    <a:pt x="816" y="123"/>
                  </a:lnTo>
                  <a:lnTo>
                    <a:pt x="825" y="136"/>
                  </a:lnTo>
                  <a:lnTo>
                    <a:pt x="832" y="148"/>
                  </a:lnTo>
                  <a:lnTo>
                    <a:pt x="838" y="165"/>
                  </a:lnTo>
                  <a:lnTo>
                    <a:pt x="845" y="181"/>
                  </a:lnTo>
                  <a:lnTo>
                    <a:pt x="851" y="197"/>
                  </a:lnTo>
                  <a:lnTo>
                    <a:pt x="858" y="213"/>
                  </a:lnTo>
                  <a:lnTo>
                    <a:pt x="867" y="229"/>
                  </a:lnTo>
                  <a:lnTo>
                    <a:pt x="874" y="245"/>
                  </a:lnTo>
                  <a:lnTo>
                    <a:pt x="880" y="261"/>
                  </a:lnTo>
                  <a:lnTo>
                    <a:pt x="887" y="281"/>
                  </a:lnTo>
                </a:path>
              </a:pathLst>
            </a:custGeom>
            <a:noFill/>
            <a:ln w="9525" cap="flat">
              <a:solidFill>
                <a:srgbClr val="FF0000"/>
              </a:solidFill>
              <a:prstDash val="sysDot"/>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6" name="Freeform 145"/>
            <p:cNvSpPr>
              <a:spLocks/>
            </p:cNvSpPr>
            <p:nvPr/>
          </p:nvSpPr>
          <p:spPr bwMode="auto">
            <a:xfrm>
              <a:off x="3893" y="3200"/>
              <a:ext cx="515" cy="744"/>
            </a:xfrm>
            <a:custGeom>
              <a:avLst/>
              <a:gdLst>
                <a:gd name="T0" fmla="*/ 6 w 515"/>
                <a:gd name="T1" fmla="*/ 19 h 744"/>
                <a:gd name="T2" fmla="*/ 22 w 515"/>
                <a:gd name="T3" fmla="*/ 54 h 744"/>
                <a:gd name="T4" fmla="*/ 35 w 515"/>
                <a:gd name="T5" fmla="*/ 90 h 744"/>
                <a:gd name="T6" fmla="*/ 48 w 515"/>
                <a:gd name="T7" fmla="*/ 129 h 744"/>
                <a:gd name="T8" fmla="*/ 64 w 515"/>
                <a:gd name="T9" fmla="*/ 164 h 744"/>
                <a:gd name="T10" fmla="*/ 77 w 515"/>
                <a:gd name="T11" fmla="*/ 203 h 744"/>
                <a:gd name="T12" fmla="*/ 90 w 515"/>
                <a:gd name="T13" fmla="*/ 238 h 744"/>
                <a:gd name="T14" fmla="*/ 106 w 515"/>
                <a:gd name="T15" fmla="*/ 274 h 744"/>
                <a:gd name="T16" fmla="*/ 119 w 515"/>
                <a:gd name="T17" fmla="*/ 309 h 744"/>
                <a:gd name="T18" fmla="*/ 132 w 515"/>
                <a:gd name="T19" fmla="*/ 341 h 744"/>
                <a:gd name="T20" fmla="*/ 148 w 515"/>
                <a:gd name="T21" fmla="*/ 374 h 744"/>
                <a:gd name="T22" fmla="*/ 161 w 515"/>
                <a:gd name="T23" fmla="*/ 406 h 744"/>
                <a:gd name="T24" fmla="*/ 174 w 515"/>
                <a:gd name="T25" fmla="*/ 435 h 744"/>
                <a:gd name="T26" fmla="*/ 190 w 515"/>
                <a:gd name="T27" fmla="*/ 464 h 744"/>
                <a:gd name="T28" fmla="*/ 203 w 515"/>
                <a:gd name="T29" fmla="*/ 490 h 744"/>
                <a:gd name="T30" fmla="*/ 216 w 515"/>
                <a:gd name="T31" fmla="*/ 515 h 744"/>
                <a:gd name="T32" fmla="*/ 232 w 515"/>
                <a:gd name="T33" fmla="*/ 541 h 744"/>
                <a:gd name="T34" fmla="*/ 245 w 515"/>
                <a:gd name="T35" fmla="*/ 561 h 744"/>
                <a:gd name="T36" fmla="*/ 257 w 515"/>
                <a:gd name="T37" fmla="*/ 583 h 744"/>
                <a:gd name="T38" fmla="*/ 274 w 515"/>
                <a:gd name="T39" fmla="*/ 602 h 744"/>
                <a:gd name="T40" fmla="*/ 286 w 515"/>
                <a:gd name="T41" fmla="*/ 619 h 744"/>
                <a:gd name="T42" fmla="*/ 299 w 515"/>
                <a:gd name="T43" fmla="*/ 635 h 744"/>
                <a:gd name="T44" fmla="*/ 315 w 515"/>
                <a:gd name="T45" fmla="*/ 648 h 744"/>
                <a:gd name="T46" fmla="*/ 328 w 515"/>
                <a:gd name="T47" fmla="*/ 660 h 744"/>
                <a:gd name="T48" fmla="*/ 341 w 515"/>
                <a:gd name="T49" fmla="*/ 673 h 744"/>
                <a:gd name="T50" fmla="*/ 357 w 515"/>
                <a:gd name="T51" fmla="*/ 683 h 744"/>
                <a:gd name="T52" fmla="*/ 370 w 515"/>
                <a:gd name="T53" fmla="*/ 693 h 744"/>
                <a:gd name="T54" fmla="*/ 383 w 515"/>
                <a:gd name="T55" fmla="*/ 702 h 744"/>
                <a:gd name="T56" fmla="*/ 399 w 515"/>
                <a:gd name="T57" fmla="*/ 709 h 744"/>
                <a:gd name="T58" fmla="*/ 412 w 515"/>
                <a:gd name="T59" fmla="*/ 715 h 744"/>
                <a:gd name="T60" fmla="*/ 425 w 515"/>
                <a:gd name="T61" fmla="*/ 722 h 744"/>
                <a:gd name="T62" fmla="*/ 441 w 515"/>
                <a:gd name="T63" fmla="*/ 728 h 744"/>
                <a:gd name="T64" fmla="*/ 454 w 515"/>
                <a:gd name="T65" fmla="*/ 731 h 744"/>
                <a:gd name="T66" fmla="*/ 467 w 515"/>
                <a:gd name="T67" fmla="*/ 735 h 744"/>
                <a:gd name="T68" fmla="*/ 483 w 515"/>
                <a:gd name="T69" fmla="*/ 741 h 744"/>
                <a:gd name="T70" fmla="*/ 496 w 515"/>
                <a:gd name="T71" fmla="*/ 741 h 744"/>
                <a:gd name="T72" fmla="*/ 512 w 515"/>
                <a:gd name="T73" fmla="*/ 744 h 7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515" h="744">
                  <a:moveTo>
                    <a:pt x="0" y="0"/>
                  </a:moveTo>
                  <a:lnTo>
                    <a:pt x="6" y="19"/>
                  </a:lnTo>
                  <a:lnTo>
                    <a:pt x="13" y="35"/>
                  </a:lnTo>
                  <a:lnTo>
                    <a:pt x="22" y="54"/>
                  </a:lnTo>
                  <a:lnTo>
                    <a:pt x="29" y="71"/>
                  </a:lnTo>
                  <a:lnTo>
                    <a:pt x="35" y="90"/>
                  </a:lnTo>
                  <a:lnTo>
                    <a:pt x="42" y="109"/>
                  </a:lnTo>
                  <a:lnTo>
                    <a:pt x="48" y="129"/>
                  </a:lnTo>
                  <a:lnTo>
                    <a:pt x="54" y="148"/>
                  </a:lnTo>
                  <a:lnTo>
                    <a:pt x="64" y="164"/>
                  </a:lnTo>
                  <a:lnTo>
                    <a:pt x="71" y="183"/>
                  </a:lnTo>
                  <a:lnTo>
                    <a:pt x="77" y="203"/>
                  </a:lnTo>
                  <a:lnTo>
                    <a:pt x="83" y="219"/>
                  </a:lnTo>
                  <a:lnTo>
                    <a:pt x="90" y="238"/>
                  </a:lnTo>
                  <a:lnTo>
                    <a:pt x="96" y="258"/>
                  </a:lnTo>
                  <a:lnTo>
                    <a:pt x="106" y="274"/>
                  </a:lnTo>
                  <a:lnTo>
                    <a:pt x="112" y="293"/>
                  </a:lnTo>
                  <a:lnTo>
                    <a:pt x="119" y="309"/>
                  </a:lnTo>
                  <a:lnTo>
                    <a:pt x="125" y="325"/>
                  </a:lnTo>
                  <a:lnTo>
                    <a:pt x="132" y="341"/>
                  </a:lnTo>
                  <a:lnTo>
                    <a:pt x="138" y="357"/>
                  </a:lnTo>
                  <a:lnTo>
                    <a:pt x="148" y="374"/>
                  </a:lnTo>
                  <a:lnTo>
                    <a:pt x="154" y="390"/>
                  </a:lnTo>
                  <a:lnTo>
                    <a:pt x="161" y="406"/>
                  </a:lnTo>
                  <a:lnTo>
                    <a:pt x="167" y="422"/>
                  </a:lnTo>
                  <a:lnTo>
                    <a:pt x="174" y="435"/>
                  </a:lnTo>
                  <a:lnTo>
                    <a:pt x="183" y="451"/>
                  </a:lnTo>
                  <a:lnTo>
                    <a:pt x="190" y="464"/>
                  </a:lnTo>
                  <a:lnTo>
                    <a:pt x="196" y="477"/>
                  </a:lnTo>
                  <a:lnTo>
                    <a:pt x="203" y="490"/>
                  </a:lnTo>
                  <a:lnTo>
                    <a:pt x="209" y="503"/>
                  </a:lnTo>
                  <a:lnTo>
                    <a:pt x="216" y="515"/>
                  </a:lnTo>
                  <a:lnTo>
                    <a:pt x="225" y="528"/>
                  </a:lnTo>
                  <a:lnTo>
                    <a:pt x="232" y="541"/>
                  </a:lnTo>
                  <a:lnTo>
                    <a:pt x="238" y="551"/>
                  </a:lnTo>
                  <a:lnTo>
                    <a:pt x="245" y="561"/>
                  </a:lnTo>
                  <a:lnTo>
                    <a:pt x="251" y="573"/>
                  </a:lnTo>
                  <a:lnTo>
                    <a:pt x="257" y="583"/>
                  </a:lnTo>
                  <a:lnTo>
                    <a:pt x="267" y="593"/>
                  </a:lnTo>
                  <a:lnTo>
                    <a:pt x="274" y="602"/>
                  </a:lnTo>
                  <a:lnTo>
                    <a:pt x="280" y="609"/>
                  </a:lnTo>
                  <a:lnTo>
                    <a:pt x="286" y="619"/>
                  </a:lnTo>
                  <a:lnTo>
                    <a:pt x="293" y="625"/>
                  </a:lnTo>
                  <a:lnTo>
                    <a:pt x="299" y="635"/>
                  </a:lnTo>
                  <a:lnTo>
                    <a:pt x="309" y="641"/>
                  </a:lnTo>
                  <a:lnTo>
                    <a:pt x="315" y="648"/>
                  </a:lnTo>
                  <a:lnTo>
                    <a:pt x="322" y="654"/>
                  </a:lnTo>
                  <a:lnTo>
                    <a:pt x="328" y="660"/>
                  </a:lnTo>
                  <a:lnTo>
                    <a:pt x="335" y="667"/>
                  </a:lnTo>
                  <a:lnTo>
                    <a:pt x="341" y="673"/>
                  </a:lnTo>
                  <a:lnTo>
                    <a:pt x="351" y="680"/>
                  </a:lnTo>
                  <a:lnTo>
                    <a:pt x="357" y="683"/>
                  </a:lnTo>
                  <a:lnTo>
                    <a:pt x="364" y="690"/>
                  </a:lnTo>
                  <a:lnTo>
                    <a:pt x="370" y="693"/>
                  </a:lnTo>
                  <a:lnTo>
                    <a:pt x="377" y="699"/>
                  </a:lnTo>
                  <a:lnTo>
                    <a:pt x="383" y="702"/>
                  </a:lnTo>
                  <a:lnTo>
                    <a:pt x="393" y="706"/>
                  </a:lnTo>
                  <a:lnTo>
                    <a:pt x="399" y="709"/>
                  </a:lnTo>
                  <a:lnTo>
                    <a:pt x="406" y="712"/>
                  </a:lnTo>
                  <a:lnTo>
                    <a:pt x="412" y="715"/>
                  </a:lnTo>
                  <a:lnTo>
                    <a:pt x="419" y="719"/>
                  </a:lnTo>
                  <a:lnTo>
                    <a:pt x="425" y="722"/>
                  </a:lnTo>
                  <a:lnTo>
                    <a:pt x="435" y="725"/>
                  </a:lnTo>
                  <a:lnTo>
                    <a:pt x="441" y="728"/>
                  </a:lnTo>
                  <a:lnTo>
                    <a:pt x="448" y="731"/>
                  </a:lnTo>
                  <a:lnTo>
                    <a:pt x="454" y="731"/>
                  </a:lnTo>
                  <a:lnTo>
                    <a:pt x="461" y="735"/>
                  </a:lnTo>
                  <a:lnTo>
                    <a:pt x="467" y="735"/>
                  </a:lnTo>
                  <a:lnTo>
                    <a:pt x="477" y="738"/>
                  </a:lnTo>
                  <a:lnTo>
                    <a:pt x="483" y="741"/>
                  </a:lnTo>
                  <a:lnTo>
                    <a:pt x="490" y="741"/>
                  </a:lnTo>
                  <a:lnTo>
                    <a:pt x="496" y="741"/>
                  </a:lnTo>
                  <a:lnTo>
                    <a:pt x="502" y="744"/>
                  </a:lnTo>
                  <a:lnTo>
                    <a:pt x="512" y="744"/>
                  </a:lnTo>
                  <a:lnTo>
                    <a:pt x="515" y="744"/>
                  </a:lnTo>
                </a:path>
              </a:pathLst>
            </a:custGeom>
            <a:noFill/>
            <a:ln w="9525" cap="flat">
              <a:solidFill>
                <a:srgbClr val="FF0000"/>
              </a:solidFill>
              <a:prstDash val="sysDot"/>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7" name="Freeform 146"/>
            <p:cNvSpPr>
              <a:spLocks/>
            </p:cNvSpPr>
            <p:nvPr/>
          </p:nvSpPr>
          <p:spPr bwMode="auto">
            <a:xfrm>
              <a:off x="3006" y="2919"/>
              <a:ext cx="887" cy="1038"/>
            </a:xfrm>
            <a:custGeom>
              <a:avLst/>
              <a:gdLst>
                <a:gd name="T0" fmla="*/ 13 w 887"/>
                <a:gd name="T1" fmla="*/ 1032 h 1038"/>
                <a:gd name="T2" fmla="*/ 33 w 887"/>
                <a:gd name="T3" fmla="*/ 1035 h 1038"/>
                <a:gd name="T4" fmla="*/ 55 w 887"/>
                <a:gd name="T5" fmla="*/ 1038 h 1038"/>
                <a:gd name="T6" fmla="*/ 74 w 887"/>
                <a:gd name="T7" fmla="*/ 1038 h 1038"/>
                <a:gd name="T8" fmla="*/ 97 w 887"/>
                <a:gd name="T9" fmla="*/ 1025 h 1038"/>
                <a:gd name="T10" fmla="*/ 116 w 887"/>
                <a:gd name="T11" fmla="*/ 1003 h 1038"/>
                <a:gd name="T12" fmla="*/ 139 w 887"/>
                <a:gd name="T13" fmla="*/ 977 h 1038"/>
                <a:gd name="T14" fmla="*/ 158 w 887"/>
                <a:gd name="T15" fmla="*/ 964 h 1038"/>
                <a:gd name="T16" fmla="*/ 181 w 887"/>
                <a:gd name="T17" fmla="*/ 971 h 1038"/>
                <a:gd name="T18" fmla="*/ 200 w 887"/>
                <a:gd name="T19" fmla="*/ 1000 h 1038"/>
                <a:gd name="T20" fmla="*/ 223 w 887"/>
                <a:gd name="T21" fmla="*/ 1032 h 1038"/>
                <a:gd name="T22" fmla="*/ 242 w 887"/>
                <a:gd name="T23" fmla="*/ 1038 h 1038"/>
                <a:gd name="T24" fmla="*/ 265 w 887"/>
                <a:gd name="T25" fmla="*/ 996 h 1038"/>
                <a:gd name="T26" fmla="*/ 284 w 887"/>
                <a:gd name="T27" fmla="*/ 906 h 1038"/>
                <a:gd name="T28" fmla="*/ 306 w 887"/>
                <a:gd name="T29" fmla="*/ 800 h 1038"/>
                <a:gd name="T30" fmla="*/ 326 w 887"/>
                <a:gd name="T31" fmla="*/ 732 h 1038"/>
                <a:gd name="T32" fmla="*/ 348 w 887"/>
                <a:gd name="T33" fmla="*/ 745 h 1038"/>
                <a:gd name="T34" fmla="*/ 371 w 887"/>
                <a:gd name="T35" fmla="*/ 842 h 1038"/>
                <a:gd name="T36" fmla="*/ 390 w 887"/>
                <a:gd name="T37" fmla="*/ 971 h 1038"/>
                <a:gd name="T38" fmla="*/ 413 w 887"/>
                <a:gd name="T39" fmla="*/ 1038 h 1038"/>
                <a:gd name="T40" fmla="*/ 432 w 887"/>
                <a:gd name="T41" fmla="*/ 974 h 1038"/>
                <a:gd name="T42" fmla="*/ 455 w 887"/>
                <a:gd name="T43" fmla="*/ 771 h 1038"/>
                <a:gd name="T44" fmla="*/ 474 w 887"/>
                <a:gd name="T45" fmla="*/ 506 h 1038"/>
                <a:gd name="T46" fmla="*/ 497 w 887"/>
                <a:gd name="T47" fmla="*/ 319 h 1038"/>
                <a:gd name="T48" fmla="*/ 516 w 887"/>
                <a:gd name="T49" fmla="*/ 319 h 1038"/>
                <a:gd name="T50" fmla="*/ 539 w 887"/>
                <a:gd name="T51" fmla="*/ 516 h 1038"/>
                <a:gd name="T52" fmla="*/ 558 w 887"/>
                <a:gd name="T53" fmla="*/ 806 h 1038"/>
                <a:gd name="T54" fmla="*/ 580 w 887"/>
                <a:gd name="T55" fmla="*/ 1016 h 1038"/>
                <a:gd name="T56" fmla="*/ 600 w 887"/>
                <a:gd name="T57" fmla="*/ 1000 h 1038"/>
                <a:gd name="T58" fmla="*/ 622 w 887"/>
                <a:gd name="T59" fmla="*/ 738 h 1038"/>
                <a:gd name="T60" fmla="*/ 642 w 887"/>
                <a:gd name="T61" fmla="*/ 358 h 1038"/>
                <a:gd name="T62" fmla="*/ 664 w 887"/>
                <a:gd name="T63" fmla="*/ 61 h 1038"/>
                <a:gd name="T64" fmla="*/ 684 w 887"/>
                <a:gd name="T65" fmla="*/ 16 h 1038"/>
                <a:gd name="T66" fmla="*/ 706 w 887"/>
                <a:gd name="T67" fmla="*/ 245 h 1038"/>
                <a:gd name="T68" fmla="*/ 725 w 887"/>
                <a:gd name="T69" fmla="*/ 626 h 1038"/>
                <a:gd name="T70" fmla="*/ 748 w 887"/>
                <a:gd name="T71" fmla="*/ 945 h 1038"/>
                <a:gd name="T72" fmla="*/ 767 w 887"/>
                <a:gd name="T73" fmla="*/ 1035 h 1038"/>
                <a:gd name="T74" fmla="*/ 790 w 887"/>
                <a:gd name="T75" fmla="*/ 861 h 1038"/>
                <a:gd name="T76" fmla="*/ 809 w 887"/>
                <a:gd name="T77" fmla="*/ 542 h 1038"/>
                <a:gd name="T78" fmla="*/ 832 w 887"/>
                <a:gd name="T79" fmla="*/ 268 h 1038"/>
                <a:gd name="T80" fmla="*/ 851 w 887"/>
                <a:gd name="T81" fmla="*/ 194 h 1038"/>
                <a:gd name="T82" fmla="*/ 874 w 887"/>
                <a:gd name="T83" fmla="*/ 348 h 10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887" h="1038">
                  <a:moveTo>
                    <a:pt x="0" y="1029"/>
                  </a:moveTo>
                  <a:lnTo>
                    <a:pt x="7" y="1029"/>
                  </a:lnTo>
                  <a:lnTo>
                    <a:pt x="13" y="1032"/>
                  </a:lnTo>
                  <a:lnTo>
                    <a:pt x="20" y="1032"/>
                  </a:lnTo>
                  <a:lnTo>
                    <a:pt x="26" y="1032"/>
                  </a:lnTo>
                  <a:lnTo>
                    <a:pt x="33" y="1035"/>
                  </a:lnTo>
                  <a:lnTo>
                    <a:pt x="42" y="1038"/>
                  </a:lnTo>
                  <a:lnTo>
                    <a:pt x="49" y="1038"/>
                  </a:lnTo>
                  <a:lnTo>
                    <a:pt x="55" y="1038"/>
                  </a:lnTo>
                  <a:lnTo>
                    <a:pt x="62" y="1038"/>
                  </a:lnTo>
                  <a:lnTo>
                    <a:pt x="68" y="1038"/>
                  </a:lnTo>
                  <a:lnTo>
                    <a:pt x="74" y="1038"/>
                  </a:lnTo>
                  <a:lnTo>
                    <a:pt x="84" y="1035"/>
                  </a:lnTo>
                  <a:lnTo>
                    <a:pt x="91" y="1032"/>
                  </a:lnTo>
                  <a:lnTo>
                    <a:pt x="97" y="1025"/>
                  </a:lnTo>
                  <a:lnTo>
                    <a:pt x="103" y="1019"/>
                  </a:lnTo>
                  <a:lnTo>
                    <a:pt x="110" y="1009"/>
                  </a:lnTo>
                  <a:lnTo>
                    <a:pt x="116" y="1003"/>
                  </a:lnTo>
                  <a:lnTo>
                    <a:pt x="126" y="993"/>
                  </a:lnTo>
                  <a:lnTo>
                    <a:pt x="132" y="983"/>
                  </a:lnTo>
                  <a:lnTo>
                    <a:pt x="139" y="977"/>
                  </a:lnTo>
                  <a:lnTo>
                    <a:pt x="145" y="971"/>
                  </a:lnTo>
                  <a:lnTo>
                    <a:pt x="152" y="964"/>
                  </a:lnTo>
                  <a:lnTo>
                    <a:pt x="158" y="964"/>
                  </a:lnTo>
                  <a:lnTo>
                    <a:pt x="168" y="961"/>
                  </a:lnTo>
                  <a:lnTo>
                    <a:pt x="174" y="964"/>
                  </a:lnTo>
                  <a:lnTo>
                    <a:pt x="181" y="971"/>
                  </a:lnTo>
                  <a:lnTo>
                    <a:pt x="187" y="977"/>
                  </a:lnTo>
                  <a:lnTo>
                    <a:pt x="194" y="987"/>
                  </a:lnTo>
                  <a:lnTo>
                    <a:pt x="200" y="1000"/>
                  </a:lnTo>
                  <a:lnTo>
                    <a:pt x="210" y="1009"/>
                  </a:lnTo>
                  <a:lnTo>
                    <a:pt x="216" y="1022"/>
                  </a:lnTo>
                  <a:lnTo>
                    <a:pt x="223" y="1032"/>
                  </a:lnTo>
                  <a:lnTo>
                    <a:pt x="229" y="1038"/>
                  </a:lnTo>
                  <a:lnTo>
                    <a:pt x="236" y="1038"/>
                  </a:lnTo>
                  <a:lnTo>
                    <a:pt x="242" y="1038"/>
                  </a:lnTo>
                  <a:lnTo>
                    <a:pt x="252" y="1029"/>
                  </a:lnTo>
                  <a:lnTo>
                    <a:pt x="258" y="1016"/>
                  </a:lnTo>
                  <a:lnTo>
                    <a:pt x="265" y="996"/>
                  </a:lnTo>
                  <a:lnTo>
                    <a:pt x="271" y="971"/>
                  </a:lnTo>
                  <a:lnTo>
                    <a:pt x="277" y="938"/>
                  </a:lnTo>
                  <a:lnTo>
                    <a:pt x="284" y="906"/>
                  </a:lnTo>
                  <a:lnTo>
                    <a:pt x="294" y="871"/>
                  </a:lnTo>
                  <a:lnTo>
                    <a:pt x="300" y="832"/>
                  </a:lnTo>
                  <a:lnTo>
                    <a:pt x="306" y="800"/>
                  </a:lnTo>
                  <a:lnTo>
                    <a:pt x="313" y="771"/>
                  </a:lnTo>
                  <a:lnTo>
                    <a:pt x="319" y="745"/>
                  </a:lnTo>
                  <a:lnTo>
                    <a:pt x="326" y="732"/>
                  </a:lnTo>
                  <a:lnTo>
                    <a:pt x="335" y="725"/>
                  </a:lnTo>
                  <a:lnTo>
                    <a:pt x="342" y="729"/>
                  </a:lnTo>
                  <a:lnTo>
                    <a:pt x="348" y="745"/>
                  </a:lnTo>
                  <a:lnTo>
                    <a:pt x="355" y="771"/>
                  </a:lnTo>
                  <a:lnTo>
                    <a:pt x="361" y="803"/>
                  </a:lnTo>
                  <a:lnTo>
                    <a:pt x="371" y="842"/>
                  </a:lnTo>
                  <a:lnTo>
                    <a:pt x="377" y="887"/>
                  </a:lnTo>
                  <a:lnTo>
                    <a:pt x="384" y="932"/>
                  </a:lnTo>
                  <a:lnTo>
                    <a:pt x="390" y="971"/>
                  </a:lnTo>
                  <a:lnTo>
                    <a:pt x="397" y="1006"/>
                  </a:lnTo>
                  <a:lnTo>
                    <a:pt x="403" y="1029"/>
                  </a:lnTo>
                  <a:lnTo>
                    <a:pt x="413" y="1038"/>
                  </a:lnTo>
                  <a:lnTo>
                    <a:pt x="419" y="1035"/>
                  </a:lnTo>
                  <a:lnTo>
                    <a:pt x="426" y="1012"/>
                  </a:lnTo>
                  <a:lnTo>
                    <a:pt x="432" y="974"/>
                  </a:lnTo>
                  <a:lnTo>
                    <a:pt x="439" y="919"/>
                  </a:lnTo>
                  <a:lnTo>
                    <a:pt x="445" y="851"/>
                  </a:lnTo>
                  <a:lnTo>
                    <a:pt x="455" y="771"/>
                  </a:lnTo>
                  <a:lnTo>
                    <a:pt x="461" y="684"/>
                  </a:lnTo>
                  <a:lnTo>
                    <a:pt x="468" y="593"/>
                  </a:lnTo>
                  <a:lnTo>
                    <a:pt x="474" y="506"/>
                  </a:lnTo>
                  <a:lnTo>
                    <a:pt x="481" y="429"/>
                  </a:lnTo>
                  <a:lnTo>
                    <a:pt x="487" y="364"/>
                  </a:lnTo>
                  <a:lnTo>
                    <a:pt x="497" y="319"/>
                  </a:lnTo>
                  <a:lnTo>
                    <a:pt x="503" y="297"/>
                  </a:lnTo>
                  <a:lnTo>
                    <a:pt x="510" y="297"/>
                  </a:lnTo>
                  <a:lnTo>
                    <a:pt x="516" y="319"/>
                  </a:lnTo>
                  <a:lnTo>
                    <a:pt x="522" y="364"/>
                  </a:lnTo>
                  <a:lnTo>
                    <a:pt x="529" y="432"/>
                  </a:lnTo>
                  <a:lnTo>
                    <a:pt x="539" y="516"/>
                  </a:lnTo>
                  <a:lnTo>
                    <a:pt x="545" y="609"/>
                  </a:lnTo>
                  <a:lnTo>
                    <a:pt x="551" y="709"/>
                  </a:lnTo>
                  <a:lnTo>
                    <a:pt x="558" y="806"/>
                  </a:lnTo>
                  <a:lnTo>
                    <a:pt x="564" y="893"/>
                  </a:lnTo>
                  <a:lnTo>
                    <a:pt x="571" y="964"/>
                  </a:lnTo>
                  <a:lnTo>
                    <a:pt x="580" y="1016"/>
                  </a:lnTo>
                  <a:lnTo>
                    <a:pt x="587" y="1038"/>
                  </a:lnTo>
                  <a:lnTo>
                    <a:pt x="593" y="1032"/>
                  </a:lnTo>
                  <a:lnTo>
                    <a:pt x="600" y="1000"/>
                  </a:lnTo>
                  <a:lnTo>
                    <a:pt x="606" y="935"/>
                  </a:lnTo>
                  <a:lnTo>
                    <a:pt x="613" y="848"/>
                  </a:lnTo>
                  <a:lnTo>
                    <a:pt x="622" y="738"/>
                  </a:lnTo>
                  <a:lnTo>
                    <a:pt x="629" y="616"/>
                  </a:lnTo>
                  <a:lnTo>
                    <a:pt x="635" y="487"/>
                  </a:lnTo>
                  <a:lnTo>
                    <a:pt x="642" y="358"/>
                  </a:lnTo>
                  <a:lnTo>
                    <a:pt x="648" y="242"/>
                  </a:lnTo>
                  <a:lnTo>
                    <a:pt x="655" y="139"/>
                  </a:lnTo>
                  <a:lnTo>
                    <a:pt x="664" y="61"/>
                  </a:lnTo>
                  <a:lnTo>
                    <a:pt x="671" y="16"/>
                  </a:lnTo>
                  <a:lnTo>
                    <a:pt x="677" y="0"/>
                  </a:lnTo>
                  <a:lnTo>
                    <a:pt x="684" y="16"/>
                  </a:lnTo>
                  <a:lnTo>
                    <a:pt x="690" y="65"/>
                  </a:lnTo>
                  <a:lnTo>
                    <a:pt x="700" y="142"/>
                  </a:lnTo>
                  <a:lnTo>
                    <a:pt x="706" y="245"/>
                  </a:lnTo>
                  <a:lnTo>
                    <a:pt x="713" y="364"/>
                  </a:lnTo>
                  <a:lnTo>
                    <a:pt x="719" y="493"/>
                  </a:lnTo>
                  <a:lnTo>
                    <a:pt x="725" y="626"/>
                  </a:lnTo>
                  <a:lnTo>
                    <a:pt x="732" y="748"/>
                  </a:lnTo>
                  <a:lnTo>
                    <a:pt x="742" y="858"/>
                  </a:lnTo>
                  <a:lnTo>
                    <a:pt x="748" y="945"/>
                  </a:lnTo>
                  <a:lnTo>
                    <a:pt x="754" y="1006"/>
                  </a:lnTo>
                  <a:lnTo>
                    <a:pt x="761" y="1035"/>
                  </a:lnTo>
                  <a:lnTo>
                    <a:pt x="767" y="1035"/>
                  </a:lnTo>
                  <a:lnTo>
                    <a:pt x="774" y="1003"/>
                  </a:lnTo>
                  <a:lnTo>
                    <a:pt x="783" y="945"/>
                  </a:lnTo>
                  <a:lnTo>
                    <a:pt x="790" y="861"/>
                  </a:lnTo>
                  <a:lnTo>
                    <a:pt x="796" y="764"/>
                  </a:lnTo>
                  <a:lnTo>
                    <a:pt x="803" y="655"/>
                  </a:lnTo>
                  <a:lnTo>
                    <a:pt x="809" y="542"/>
                  </a:lnTo>
                  <a:lnTo>
                    <a:pt x="816" y="439"/>
                  </a:lnTo>
                  <a:lnTo>
                    <a:pt x="825" y="342"/>
                  </a:lnTo>
                  <a:lnTo>
                    <a:pt x="832" y="268"/>
                  </a:lnTo>
                  <a:lnTo>
                    <a:pt x="838" y="216"/>
                  </a:lnTo>
                  <a:lnTo>
                    <a:pt x="845" y="190"/>
                  </a:lnTo>
                  <a:lnTo>
                    <a:pt x="851" y="194"/>
                  </a:lnTo>
                  <a:lnTo>
                    <a:pt x="858" y="219"/>
                  </a:lnTo>
                  <a:lnTo>
                    <a:pt x="867" y="274"/>
                  </a:lnTo>
                  <a:lnTo>
                    <a:pt x="874" y="348"/>
                  </a:lnTo>
                  <a:lnTo>
                    <a:pt x="880" y="435"/>
                  </a:lnTo>
                  <a:lnTo>
                    <a:pt x="887" y="535"/>
                  </a:lnTo>
                </a:path>
              </a:pathLst>
            </a:custGeom>
            <a:noFill/>
            <a:ln w="20638" cap="flat">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8" name="Freeform 147"/>
            <p:cNvSpPr>
              <a:spLocks/>
            </p:cNvSpPr>
            <p:nvPr/>
          </p:nvSpPr>
          <p:spPr bwMode="auto">
            <a:xfrm>
              <a:off x="3893" y="3454"/>
              <a:ext cx="515" cy="503"/>
            </a:xfrm>
            <a:custGeom>
              <a:avLst/>
              <a:gdLst>
                <a:gd name="T0" fmla="*/ 6 w 515"/>
                <a:gd name="T1" fmla="*/ 103 h 503"/>
                <a:gd name="T2" fmla="*/ 22 w 515"/>
                <a:gd name="T3" fmla="*/ 297 h 503"/>
                <a:gd name="T4" fmla="*/ 35 w 515"/>
                <a:gd name="T5" fmla="*/ 436 h 503"/>
                <a:gd name="T6" fmla="*/ 48 w 515"/>
                <a:gd name="T7" fmla="*/ 500 h 503"/>
                <a:gd name="T8" fmla="*/ 64 w 515"/>
                <a:gd name="T9" fmla="*/ 487 h 503"/>
                <a:gd name="T10" fmla="*/ 77 w 515"/>
                <a:gd name="T11" fmla="*/ 410 h 503"/>
                <a:gd name="T12" fmla="*/ 90 w 515"/>
                <a:gd name="T13" fmla="*/ 300 h 503"/>
                <a:gd name="T14" fmla="*/ 106 w 515"/>
                <a:gd name="T15" fmla="*/ 194 h 503"/>
                <a:gd name="T16" fmla="*/ 119 w 515"/>
                <a:gd name="T17" fmla="*/ 120 h 503"/>
                <a:gd name="T18" fmla="*/ 132 w 515"/>
                <a:gd name="T19" fmla="*/ 97 h 503"/>
                <a:gd name="T20" fmla="*/ 148 w 515"/>
                <a:gd name="T21" fmla="*/ 123 h 503"/>
                <a:gd name="T22" fmla="*/ 161 w 515"/>
                <a:gd name="T23" fmla="*/ 194 h 503"/>
                <a:gd name="T24" fmla="*/ 174 w 515"/>
                <a:gd name="T25" fmla="*/ 284 h 503"/>
                <a:gd name="T26" fmla="*/ 190 w 515"/>
                <a:gd name="T27" fmla="*/ 377 h 503"/>
                <a:gd name="T28" fmla="*/ 203 w 515"/>
                <a:gd name="T29" fmla="*/ 452 h 503"/>
                <a:gd name="T30" fmla="*/ 216 w 515"/>
                <a:gd name="T31" fmla="*/ 494 h 503"/>
                <a:gd name="T32" fmla="*/ 232 w 515"/>
                <a:gd name="T33" fmla="*/ 503 h 503"/>
                <a:gd name="T34" fmla="*/ 245 w 515"/>
                <a:gd name="T35" fmla="*/ 490 h 503"/>
                <a:gd name="T36" fmla="*/ 257 w 515"/>
                <a:gd name="T37" fmla="*/ 458 h 503"/>
                <a:gd name="T38" fmla="*/ 274 w 515"/>
                <a:gd name="T39" fmla="*/ 426 h 503"/>
                <a:gd name="T40" fmla="*/ 286 w 515"/>
                <a:gd name="T41" fmla="*/ 400 h 503"/>
                <a:gd name="T42" fmla="*/ 299 w 515"/>
                <a:gd name="T43" fmla="*/ 390 h 503"/>
                <a:gd name="T44" fmla="*/ 315 w 515"/>
                <a:gd name="T45" fmla="*/ 394 h 503"/>
                <a:gd name="T46" fmla="*/ 328 w 515"/>
                <a:gd name="T47" fmla="*/ 413 h 503"/>
                <a:gd name="T48" fmla="*/ 341 w 515"/>
                <a:gd name="T49" fmla="*/ 436 h 503"/>
                <a:gd name="T50" fmla="*/ 357 w 515"/>
                <a:gd name="T51" fmla="*/ 461 h 503"/>
                <a:gd name="T52" fmla="*/ 370 w 515"/>
                <a:gd name="T53" fmla="*/ 484 h 503"/>
                <a:gd name="T54" fmla="*/ 383 w 515"/>
                <a:gd name="T55" fmla="*/ 497 h 503"/>
                <a:gd name="T56" fmla="*/ 399 w 515"/>
                <a:gd name="T57" fmla="*/ 503 h 503"/>
                <a:gd name="T58" fmla="*/ 412 w 515"/>
                <a:gd name="T59" fmla="*/ 503 h 503"/>
                <a:gd name="T60" fmla="*/ 425 w 515"/>
                <a:gd name="T61" fmla="*/ 500 h 503"/>
                <a:gd name="T62" fmla="*/ 441 w 515"/>
                <a:gd name="T63" fmla="*/ 494 h 503"/>
                <a:gd name="T64" fmla="*/ 454 w 515"/>
                <a:gd name="T65" fmla="*/ 487 h 503"/>
                <a:gd name="T66" fmla="*/ 467 w 515"/>
                <a:gd name="T67" fmla="*/ 487 h 503"/>
                <a:gd name="T68" fmla="*/ 483 w 515"/>
                <a:gd name="T69" fmla="*/ 487 h 503"/>
                <a:gd name="T70" fmla="*/ 496 w 515"/>
                <a:gd name="T71" fmla="*/ 487 h 503"/>
                <a:gd name="T72" fmla="*/ 512 w 515"/>
                <a:gd name="T73" fmla="*/ 494 h 5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515" h="503">
                  <a:moveTo>
                    <a:pt x="0" y="0"/>
                  </a:moveTo>
                  <a:lnTo>
                    <a:pt x="6" y="103"/>
                  </a:lnTo>
                  <a:lnTo>
                    <a:pt x="13" y="203"/>
                  </a:lnTo>
                  <a:lnTo>
                    <a:pt x="22" y="297"/>
                  </a:lnTo>
                  <a:lnTo>
                    <a:pt x="29" y="374"/>
                  </a:lnTo>
                  <a:lnTo>
                    <a:pt x="35" y="436"/>
                  </a:lnTo>
                  <a:lnTo>
                    <a:pt x="42" y="477"/>
                  </a:lnTo>
                  <a:lnTo>
                    <a:pt x="48" y="500"/>
                  </a:lnTo>
                  <a:lnTo>
                    <a:pt x="54" y="503"/>
                  </a:lnTo>
                  <a:lnTo>
                    <a:pt x="64" y="487"/>
                  </a:lnTo>
                  <a:lnTo>
                    <a:pt x="71" y="455"/>
                  </a:lnTo>
                  <a:lnTo>
                    <a:pt x="77" y="410"/>
                  </a:lnTo>
                  <a:lnTo>
                    <a:pt x="83" y="358"/>
                  </a:lnTo>
                  <a:lnTo>
                    <a:pt x="90" y="300"/>
                  </a:lnTo>
                  <a:lnTo>
                    <a:pt x="96" y="245"/>
                  </a:lnTo>
                  <a:lnTo>
                    <a:pt x="106" y="194"/>
                  </a:lnTo>
                  <a:lnTo>
                    <a:pt x="112" y="152"/>
                  </a:lnTo>
                  <a:lnTo>
                    <a:pt x="119" y="120"/>
                  </a:lnTo>
                  <a:lnTo>
                    <a:pt x="125" y="100"/>
                  </a:lnTo>
                  <a:lnTo>
                    <a:pt x="132" y="97"/>
                  </a:lnTo>
                  <a:lnTo>
                    <a:pt x="138" y="103"/>
                  </a:lnTo>
                  <a:lnTo>
                    <a:pt x="148" y="123"/>
                  </a:lnTo>
                  <a:lnTo>
                    <a:pt x="154" y="155"/>
                  </a:lnTo>
                  <a:lnTo>
                    <a:pt x="161" y="194"/>
                  </a:lnTo>
                  <a:lnTo>
                    <a:pt x="167" y="239"/>
                  </a:lnTo>
                  <a:lnTo>
                    <a:pt x="174" y="284"/>
                  </a:lnTo>
                  <a:lnTo>
                    <a:pt x="183" y="332"/>
                  </a:lnTo>
                  <a:lnTo>
                    <a:pt x="190" y="377"/>
                  </a:lnTo>
                  <a:lnTo>
                    <a:pt x="196" y="416"/>
                  </a:lnTo>
                  <a:lnTo>
                    <a:pt x="203" y="452"/>
                  </a:lnTo>
                  <a:lnTo>
                    <a:pt x="209" y="477"/>
                  </a:lnTo>
                  <a:lnTo>
                    <a:pt x="216" y="494"/>
                  </a:lnTo>
                  <a:lnTo>
                    <a:pt x="225" y="503"/>
                  </a:lnTo>
                  <a:lnTo>
                    <a:pt x="232" y="503"/>
                  </a:lnTo>
                  <a:lnTo>
                    <a:pt x="238" y="500"/>
                  </a:lnTo>
                  <a:lnTo>
                    <a:pt x="245" y="490"/>
                  </a:lnTo>
                  <a:lnTo>
                    <a:pt x="251" y="474"/>
                  </a:lnTo>
                  <a:lnTo>
                    <a:pt x="257" y="458"/>
                  </a:lnTo>
                  <a:lnTo>
                    <a:pt x="267" y="442"/>
                  </a:lnTo>
                  <a:lnTo>
                    <a:pt x="274" y="426"/>
                  </a:lnTo>
                  <a:lnTo>
                    <a:pt x="280" y="413"/>
                  </a:lnTo>
                  <a:lnTo>
                    <a:pt x="286" y="400"/>
                  </a:lnTo>
                  <a:lnTo>
                    <a:pt x="293" y="394"/>
                  </a:lnTo>
                  <a:lnTo>
                    <a:pt x="299" y="390"/>
                  </a:lnTo>
                  <a:lnTo>
                    <a:pt x="309" y="390"/>
                  </a:lnTo>
                  <a:lnTo>
                    <a:pt x="315" y="394"/>
                  </a:lnTo>
                  <a:lnTo>
                    <a:pt x="322" y="403"/>
                  </a:lnTo>
                  <a:lnTo>
                    <a:pt x="328" y="413"/>
                  </a:lnTo>
                  <a:lnTo>
                    <a:pt x="335" y="423"/>
                  </a:lnTo>
                  <a:lnTo>
                    <a:pt x="341" y="436"/>
                  </a:lnTo>
                  <a:lnTo>
                    <a:pt x="351" y="448"/>
                  </a:lnTo>
                  <a:lnTo>
                    <a:pt x="357" y="461"/>
                  </a:lnTo>
                  <a:lnTo>
                    <a:pt x="364" y="474"/>
                  </a:lnTo>
                  <a:lnTo>
                    <a:pt x="370" y="484"/>
                  </a:lnTo>
                  <a:lnTo>
                    <a:pt x="377" y="490"/>
                  </a:lnTo>
                  <a:lnTo>
                    <a:pt x="383" y="497"/>
                  </a:lnTo>
                  <a:lnTo>
                    <a:pt x="393" y="503"/>
                  </a:lnTo>
                  <a:lnTo>
                    <a:pt x="399" y="503"/>
                  </a:lnTo>
                  <a:lnTo>
                    <a:pt x="406" y="503"/>
                  </a:lnTo>
                  <a:lnTo>
                    <a:pt x="412" y="503"/>
                  </a:lnTo>
                  <a:lnTo>
                    <a:pt x="419" y="503"/>
                  </a:lnTo>
                  <a:lnTo>
                    <a:pt x="425" y="500"/>
                  </a:lnTo>
                  <a:lnTo>
                    <a:pt x="435" y="497"/>
                  </a:lnTo>
                  <a:lnTo>
                    <a:pt x="441" y="494"/>
                  </a:lnTo>
                  <a:lnTo>
                    <a:pt x="448" y="490"/>
                  </a:lnTo>
                  <a:lnTo>
                    <a:pt x="454" y="487"/>
                  </a:lnTo>
                  <a:lnTo>
                    <a:pt x="461" y="487"/>
                  </a:lnTo>
                  <a:lnTo>
                    <a:pt x="467" y="487"/>
                  </a:lnTo>
                  <a:lnTo>
                    <a:pt x="477" y="487"/>
                  </a:lnTo>
                  <a:lnTo>
                    <a:pt x="483" y="487"/>
                  </a:lnTo>
                  <a:lnTo>
                    <a:pt x="490" y="487"/>
                  </a:lnTo>
                  <a:lnTo>
                    <a:pt x="496" y="487"/>
                  </a:lnTo>
                  <a:lnTo>
                    <a:pt x="502" y="490"/>
                  </a:lnTo>
                  <a:lnTo>
                    <a:pt x="512" y="494"/>
                  </a:lnTo>
                  <a:lnTo>
                    <a:pt x="515" y="494"/>
                  </a:lnTo>
                </a:path>
              </a:pathLst>
            </a:custGeom>
            <a:noFill/>
            <a:ln w="20638" cap="flat">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09" name="Rectangle 148"/>
            <p:cNvSpPr>
              <a:spLocks noChangeArrowheads="1"/>
            </p:cNvSpPr>
            <p:nvPr/>
          </p:nvSpPr>
          <p:spPr bwMode="auto">
            <a:xfrm>
              <a:off x="3445" y="4060"/>
              <a:ext cx="558" cy="1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100" b="0" i="0" u="none" strike="noStrike" cap="none" normalizeH="0" baseline="0" smtClean="0">
                  <a:ln>
                    <a:noFill/>
                  </a:ln>
                  <a:solidFill>
                    <a:srgbClr val="000000"/>
                  </a:solidFill>
                  <a:effectLst/>
                  <a:latin typeface="Helvetica" panose="020B0604020202020204" pitchFamily="34" charset="0"/>
                </a:rPr>
                <a:t>Lambda (nm)</a:t>
              </a:r>
              <a:endParaRPr kumimoji="0" lang="en-US" altLang="en-US" sz="1800" b="0" i="0" u="none" strike="noStrike" cap="none" normalizeH="0" baseline="0" smtClean="0">
                <a:ln>
                  <a:noFill/>
                </a:ln>
                <a:solidFill>
                  <a:schemeClr val="tx1"/>
                </a:solidFill>
                <a:effectLst/>
                <a:latin typeface="Arial" panose="020B0604020202020204" pitchFamily="34" charset="0"/>
              </a:endParaRPr>
            </a:p>
          </p:txBody>
        </p:sp>
      </p:grpSp>
      <p:sp>
        <p:nvSpPr>
          <p:cNvPr id="112" name="Rectangle 111"/>
          <p:cNvSpPr/>
          <p:nvPr/>
        </p:nvSpPr>
        <p:spPr>
          <a:xfrm>
            <a:off x="512628" y="1647534"/>
            <a:ext cx="3506110" cy="4739772"/>
          </a:xfrm>
          <a:prstGeom prst="rect">
            <a:avLst/>
          </a:prstGeom>
          <a:noFill/>
          <a:ln w="38100">
            <a:solidFill>
              <a:schemeClr val="bg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3" name="TextBox 112"/>
          <p:cNvSpPr txBox="1"/>
          <p:nvPr/>
        </p:nvSpPr>
        <p:spPr>
          <a:xfrm>
            <a:off x="552115" y="5920872"/>
            <a:ext cx="2029776" cy="369332"/>
          </a:xfrm>
          <a:prstGeom prst="rect">
            <a:avLst/>
          </a:prstGeom>
          <a:noFill/>
        </p:spPr>
        <p:txBody>
          <a:bodyPr wrap="square" rtlCol="0">
            <a:spAutoFit/>
          </a:bodyPr>
          <a:lstStyle/>
          <a:p>
            <a:r>
              <a:rPr lang="en-US" b="1" dirty="0" smtClean="0">
                <a:solidFill>
                  <a:schemeClr val="bg1"/>
                </a:solidFill>
              </a:rPr>
              <a:t>Imaging system </a:t>
            </a:r>
            <a:endParaRPr lang="en-US" b="1" dirty="0">
              <a:solidFill>
                <a:schemeClr val="bg1"/>
              </a:solidFill>
            </a:endParaRPr>
          </a:p>
        </p:txBody>
      </p:sp>
    </p:spTree>
    <p:extLst>
      <p:ext uri="{BB962C8B-B14F-4D97-AF65-F5344CB8AC3E}">
        <p14:creationId xmlns:p14="http://schemas.microsoft.com/office/powerpoint/2010/main" val="5145839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2"/>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13"/>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xit" presetSubtype="0" fill="hold" grpId="1" nodeType="clickEffect">
                                  <p:stCondLst>
                                    <p:cond delay="0"/>
                                  </p:stCondLst>
                                  <p:childTnLst>
                                    <p:set>
                                      <p:cBhvr>
                                        <p:cTn id="12" dur="1" fill="hold">
                                          <p:stCondLst>
                                            <p:cond delay="0"/>
                                          </p:stCondLst>
                                        </p:cTn>
                                        <p:tgtEl>
                                          <p:spTgt spid="112"/>
                                        </p:tgtEl>
                                        <p:attrNameLst>
                                          <p:attrName>style.visibility</p:attrName>
                                        </p:attrNameLst>
                                      </p:cBhvr>
                                      <p:to>
                                        <p:strVal val="hidden"/>
                                      </p:to>
                                    </p:set>
                                  </p:childTnLst>
                                </p:cTn>
                              </p:par>
                              <p:par>
                                <p:cTn id="13" presetID="1" presetClass="exit" presetSubtype="0" fill="hold" grpId="1" nodeType="withEffect">
                                  <p:stCondLst>
                                    <p:cond delay="0"/>
                                  </p:stCondLst>
                                  <p:childTnLst>
                                    <p:set>
                                      <p:cBhvr>
                                        <p:cTn id="14" dur="1" fill="hold">
                                          <p:stCondLst>
                                            <p:cond delay="0"/>
                                          </p:stCondLst>
                                        </p:cTn>
                                        <p:tgtEl>
                                          <p:spTgt spid="113"/>
                                        </p:tgtEl>
                                        <p:attrNameLst>
                                          <p:attrName>style.visibility</p:attrName>
                                        </p:attrNameLst>
                                      </p:cBhvr>
                                      <p:to>
                                        <p:strVal val="hidden"/>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61"/>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7"/>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3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 grpId="0" animBg="1"/>
      <p:bldP spid="112" grpId="1" animBg="1"/>
      <p:bldP spid="113" grpId="0"/>
      <p:bldP spid="113" grpId="1"/>
    </p:bldLst>
  </p:timing>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0" name="Slide Number Placeholder 9"/>
          <p:cNvSpPr>
            <a:spLocks noGrp="1"/>
          </p:cNvSpPr>
          <p:nvPr>
            <p:ph type="sldNum" sz="quarter" idx="12"/>
          </p:nvPr>
        </p:nvSpPr>
        <p:spPr/>
        <p:txBody>
          <a:bodyPr/>
          <a:lstStyle/>
          <a:p>
            <a:fld id="{6D22F896-40B5-4ADD-8801-0D06FADFA095}" type="slidenum">
              <a:rPr lang="en-US" smtClean="0"/>
              <a:t>5</a:t>
            </a:fld>
            <a:endParaRPr lang="en-US" dirty="0"/>
          </a:p>
        </p:txBody>
      </p:sp>
      <p:pic>
        <p:nvPicPr>
          <p:cNvPr id="4" name="Content Placeholder 3"/>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0" y="1074660"/>
            <a:ext cx="9144000" cy="5789870"/>
          </a:xfrm>
        </p:spPr>
      </p:pic>
      <p:sp>
        <p:nvSpPr>
          <p:cNvPr id="9" name="Slide Number Placeholder 18"/>
          <p:cNvSpPr txBox="1">
            <a:spLocks/>
          </p:cNvSpPr>
          <p:nvPr/>
        </p:nvSpPr>
        <p:spPr>
          <a:xfrm>
            <a:off x="8182708" y="5911982"/>
            <a:ext cx="733864" cy="274320"/>
          </a:xfrm>
          <a:prstGeom prst="rect">
            <a:avLst/>
          </a:prstGeom>
        </p:spPr>
        <p:txBody>
          <a:bodyPr vert="horz" lIns="91440" tIns="45720" rIns="91440" bIns="45720" rtlCol="0" anchor="ctr"/>
          <a:lstStyle>
            <a:defPPr>
              <a:defRPr lang="en-US"/>
            </a:defPPr>
            <a:lvl1pPr marL="0" algn="r" defTabSz="457200" rtl="0" eaLnBrk="1" latinLnBrk="0" hangingPunct="1">
              <a:defRPr sz="105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C5A5D27B-31B7-40A0-910D-6BE3829B8B32}" type="slidenum">
              <a:rPr lang="en-US" smtClean="0"/>
              <a:pPr/>
              <a:t>5</a:t>
            </a:fld>
            <a:endParaRPr lang="en-US"/>
          </a:p>
        </p:txBody>
      </p:sp>
      <p:cxnSp>
        <p:nvCxnSpPr>
          <p:cNvPr id="36" name="Straight Arrow Connector 35"/>
          <p:cNvCxnSpPr/>
          <p:nvPr/>
        </p:nvCxnSpPr>
        <p:spPr>
          <a:xfrm flipV="1">
            <a:off x="3990470" y="3846195"/>
            <a:ext cx="723900" cy="9525"/>
          </a:xfrm>
          <a:prstGeom prst="straightConnector1">
            <a:avLst/>
          </a:prstGeom>
          <a:noFill/>
          <a:ln w="50800" cap="rnd" cmpd="sng" algn="ctr">
            <a:solidFill>
              <a:sysClr val="windowText" lastClr="000000"/>
            </a:solidFill>
            <a:prstDash val="solid"/>
            <a:tailEnd type="arrow"/>
          </a:ln>
          <a:effectLst/>
        </p:spPr>
      </p:cxnSp>
      <p:sp>
        <p:nvSpPr>
          <p:cNvPr id="40" name="TextBox 39"/>
          <p:cNvSpPr txBox="1"/>
          <p:nvPr/>
        </p:nvSpPr>
        <p:spPr>
          <a:xfrm>
            <a:off x="3908678" y="3987522"/>
            <a:ext cx="838200" cy="553998"/>
          </a:xfrm>
          <a:prstGeom prst="rect">
            <a:avLst/>
          </a:prstGeom>
          <a:noFill/>
        </p:spPr>
        <p:txBody>
          <a:bodyPr wrap="square" rtlCol="0">
            <a:spAutoFit/>
          </a:bodyPr>
          <a:lstStyle/>
          <a:p>
            <a:pPr defTabSz="914400"/>
            <a:r>
              <a:rPr lang="en-US" sz="3000" b="1" dirty="0" smtClean="0">
                <a:solidFill>
                  <a:prstClr val="black"/>
                </a:solidFill>
                <a:latin typeface="Corbel"/>
              </a:rPr>
              <a:t>FFT</a:t>
            </a:r>
            <a:endParaRPr lang="en-US" sz="3000" b="1" dirty="0">
              <a:solidFill>
                <a:prstClr val="black"/>
              </a:solidFill>
              <a:latin typeface="Corbel"/>
            </a:endParaRPr>
          </a:p>
        </p:txBody>
      </p:sp>
      <p:pic>
        <p:nvPicPr>
          <p:cNvPr id="41" name="Picture 14"/>
          <p:cNvPicPr>
            <a:picLocks noChangeAspect="1" noChangeArrowheads="1"/>
          </p:cNvPicPr>
          <p:nvPr/>
        </p:nvPicPr>
        <p:blipFill rotWithShape="1">
          <a:blip r:embed="rId4" cstate="print"/>
          <a:srcRect r="71692" b="16775"/>
          <a:stretch/>
        </p:blipFill>
        <p:spPr bwMode="auto">
          <a:xfrm>
            <a:off x="7843758" y="2424427"/>
            <a:ext cx="854739" cy="2433638"/>
          </a:xfrm>
          <a:prstGeom prst="rect">
            <a:avLst/>
          </a:prstGeom>
          <a:noFill/>
          <a:ln w="9525">
            <a:noFill/>
            <a:miter lim="800000"/>
            <a:headEnd/>
            <a:tailEnd/>
          </a:ln>
          <a:effectLst/>
        </p:spPr>
      </p:pic>
      <p:cxnSp>
        <p:nvCxnSpPr>
          <p:cNvPr id="42" name="Straight Connector 41"/>
          <p:cNvCxnSpPr/>
          <p:nvPr/>
        </p:nvCxnSpPr>
        <p:spPr>
          <a:xfrm flipV="1">
            <a:off x="0" y="1056067"/>
            <a:ext cx="9144000" cy="12878"/>
          </a:xfrm>
          <a:prstGeom prst="line">
            <a:avLst/>
          </a:prstGeom>
          <a:ln w="47625">
            <a:gradFill flip="none" rotWithShape="1">
              <a:gsLst>
                <a:gs pos="0">
                  <a:srgbClr val="00B0F0"/>
                </a:gs>
                <a:gs pos="57000">
                  <a:schemeClr val="accent2"/>
                </a:gs>
                <a:gs pos="100000">
                  <a:srgbClr val="FF0000"/>
                </a:gs>
              </a:gsLst>
              <a:lin ang="0" scaled="1"/>
              <a:tileRect/>
            </a:gradFill>
          </a:ln>
        </p:spPr>
        <p:style>
          <a:lnRef idx="3">
            <a:schemeClr val="accent5"/>
          </a:lnRef>
          <a:fillRef idx="0">
            <a:schemeClr val="accent5"/>
          </a:fillRef>
          <a:effectRef idx="2">
            <a:schemeClr val="accent5"/>
          </a:effectRef>
          <a:fontRef idx="minor">
            <a:schemeClr val="tx1"/>
          </a:fontRef>
        </p:style>
      </p:cxnSp>
      <p:grpSp>
        <p:nvGrpSpPr>
          <p:cNvPr id="2" name="Group 4"/>
          <p:cNvGrpSpPr>
            <a:grpSpLocks noChangeAspect="1"/>
          </p:cNvGrpSpPr>
          <p:nvPr/>
        </p:nvGrpSpPr>
        <p:grpSpPr bwMode="auto">
          <a:xfrm>
            <a:off x="466725" y="2484438"/>
            <a:ext cx="3657600" cy="2755900"/>
            <a:chOff x="294" y="1565"/>
            <a:chExt cx="2304" cy="1736"/>
          </a:xfrm>
        </p:grpSpPr>
        <p:sp>
          <p:nvSpPr>
            <p:cNvPr id="3" name="AutoShape 3"/>
            <p:cNvSpPr>
              <a:spLocks noChangeAspect="1" noChangeArrowheads="1" noTextEdit="1"/>
            </p:cNvSpPr>
            <p:nvPr/>
          </p:nvSpPr>
          <p:spPr bwMode="auto">
            <a:xfrm>
              <a:off x="294" y="1565"/>
              <a:ext cx="2304" cy="17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 name="Rectangle 5"/>
            <p:cNvSpPr>
              <a:spLocks noChangeArrowheads="1"/>
            </p:cNvSpPr>
            <p:nvPr/>
          </p:nvSpPr>
          <p:spPr bwMode="auto">
            <a:xfrm>
              <a:off x="594" y="1697"/>
              <a:ext cx="1786" cy="1329"/>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 name="Rectangle 6"/>
            <p:cNvSpPr>
              <a:spLocks noChangeArrowheads="1"/>
            </p:cNvSpPr>
            <p:nvPr/>
          </p:nvSpPr>
          <p:spPr bwMode="auto">
            <a:xfrm>
              <a:off x="594" y="1697"/>
              <a:ext cx="1786" cy="1329"/>
            </a:xfrm>
            <a:prstGeom prst="rect">
              <a:avLst/>
            </a:prstGeom>
            <a:noFill/>
            <a:ln w="0">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 name="Line 7"/>
            <p:cNvSpPr>
              <a:spLocks noChangeShapeType="1"/>
            </p:cNvSpPr>
            <p:nvPr/>
          </p:nvSpPr>
          <p:spPr bwMode="auto">
            <a:xfrm>
              <a:off x="594" y="1697"/>
              <a:ext cx="1786"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 name="Line 8"/>
            <p:cNvSpPr>
              <a:spLocks noChangeShapeType="1"/>
            </p:cNvSpPr>
            <p:nvPr/>
          </p:nvSpPr>
          <p:spPr bwMode="auto">
            <a:xfrm>
              <a:off x="594" y="3026"/>
              <a:ext cx="1786"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2" name="Line 9"/>
            <p:cNvSpPr>
              <a:spLocks noChangeShapeType="1"/>
            </p:cNvSpPr>
            <p:nvPr/>
          </p:nvSpPr>
          <p:spPr bwMode="auto">
            <a:xfrm flipV="1">
              <a:off x="2380" y="1697"/>
              <a:ext cx="0" cy="1329"/>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3" name="Line 10"/>
            <p:cNvSpPr>
              <a:spLocks noChangeShapeType="1"/>
            </p:cNvSpPr>
            <p:nvPr/>
          </p:nvSpPr>
          <p:spPr bwMode="auto">
            <a:xfrm flipV="1">
              <a:off x="594" y="1697"/>
              <a:ext cx="0" cy="1329"/>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4" name="Line 11"/>
            <p:cNvSpPr>
              <a:spLocks noChangeShapeType="1"/>
            </p:cNvSpPr>
            <p:nvPr/>
          </p:nvSpPr>
          <p:spPr bwMode="auto">
            <a:xfrm>
              <a:off x="594" y="3026"/>
              <a:ext cx="1786"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5" name="Line 12"/>
            <p:cNvSpPr>
              <a:spLocks noChangeShapeType="1"/>
            </p:cNvSpPr>
            <p:nvPr/>
          </p:nvSpPr>
          <p:spPr bwMode="auto">
            <a:xfrm flipV="1">
              <a:off x="594" y="1697"/>
              <a:ext cx="0" cy="1329"/>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6" name="Line 13"/>
            <p:cNvSpPr>
              <a:spLocks noChangeShapeType="1"/>
            </p:cNvSpPr>
            <p:nvPr/>
          </p:nvSpPr>
          <p:spPr bwMode="auto">
            <a:xfrm flipV="1">
              <a:off x="948" y="3005"/>
              <a:ext cx="0" cy="21"/>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7" name="Line 14"/>
            <p:cNvSpPr>
              <a:spLocks noChangeShapeType="1"/>
            </p:cNvSpPr>
            <p:nvPr/>
          </p:nvSpPr>
          <p:spPr bwMode="auto">
            <a:xfrm>
              <a:off x="948" y="1697"/>
              <a:ext cx="0" cy="16"/>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8" name="Rectangle 15"/>
            <p:cNvSpPr>
              <a:spLocks noChangeArrowheads="1"/>
            </p:cNvSpPr>
            <p:nvPr/>
          </p:nvSpPr>
          <p:spPr bwMode="auto">
            <a:xfrm>
              <a:off x="825" y="3038"/>
              <a:ext cx="188" cy="1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lang="en-US" altLang="en-US" sz="1400" dirty="0">
                  <a:solidFill>
                    <a:srgbClr val="000000"/>
                  </a:solidFill>
                  <a:latin typeface="Helvetica" panose="020B0604020202020204" pitchFamily="34" charset="0"/>
                </a:rPr>
                <a:t>7</a:t>
              </a:r>
              <a:r>
                <a:rPr kumimoji="0" lang="en-US" altLang="en-US" sz="1400" b="0" i="0" u="none" strike="noStrike" cap="none" normalizeH="0" baseline="0" dirty="0" smtClean="0">
                  <a:ln>
                    <a:noFill/>
                  </a:ln>
                  <a:solidFill>
                    <a:srgbClr val="000000"/>
                  </a:solidFill>
                  <a:effectLst/>
                  <a:latin typeface="Helvetica" panose="020B0604020202020204" pitchFamily="34" charset="0"/>
                </a:rPr>
                <a:t>50</a:t>
              </a:r>
              <a:endParaRPr kumimoji="0" lang="en-US" altLang="en-US" sz="1800" b="0" i="0" u="none" strike="noStrike" cap="none" normalizeH="0" baseline="0" dirty="0" smtClean="0">
                <a:ln>
                  <a:noFill/>
                </a:ln>
                <a:solidFill>
                  <a:schemeClr val="tx1"/>
                </a:solidFill>
                <a:effectLst/>
                <a:latin typeface="Arial" panose="020B0604020202020204" pitchFamily="34" charset="0"/>
              </a:endParaRPr>
            </a:p>
          </p:txBody>
        </p:sp>
        <p:sp>
          <p:nvSpPr>
            <p:cNvPr id="19" name="Line 16"/>
            <p:cNvSpPr>
              <a:spLocks noChangeShapeType="1"/>
            </p:cNvSpPr>
            <p:nvPr/>
          </p:nvSpPr>
          <p:spPr bwMode="auto">
            <a:xfrm flipV="1">
              <a:off x="1397" y="3005"/>
              <a:ext cx="0" cy="21"/>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0" name="Line 17"/>
            <p:cNvSpPr>
              <a:spLocks noChangeShapeType="1"/>
            </p:cNvSpPr>
            <p:nvPr/>
          </p:nvSpPr>
          <p:spPr bwMode="auto">
            <a:xfrm>
              <a:off x="1397" y="1697"/>
              <a:ext cx="0" cy="16"/>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1" name="Rectangle 18"/>
            <p:cNvSpPr>
              <a:spLocks noChangeArrowheads="1"/>
            </p:cNvSpPr>
            <p:nvPr/>
          </p:nvSpPr>
          <p:spPr bwMode="auto">
            <a:xfrm>
              <a:off x="1273" y="3038"/>
              <a:ext cx="188" cy="1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lang="en-US" altLang="en-US" sz="1400" dirty="0">
                  <a:solidFill>
                    <a:srgbClr val="000000"/>
                  </a:solidFill>
                  <a:latin typeface="Helvetica" panose="020B0604020202020204" pitchFamily="34" charset="0"/>
                </a:rPr>
                <a:t>8</a:t>
              </a:r>
              <a:r>
                <a:rPr kumimoji="0" lang="en-US" altLang="en-US" sz="1400" b="0" i="0" u="none" strike="noStrike" cap="none" normalizeH="0" baseline="0" dirty="0" smtClean="0">
                  <a:ln>
                    <a:noFill/>
                  </a:ln>
                  <a:solidFill>
                    <a:srgbClr val="000000"/>
                  </a:solidFill>
                  <a:effectLst/>
                  <a:latin typeface="Helvetica" panose="020B0604020202020204" pitchFamily="34" charset="0"/>
                </a:rPr>
                <a:t>00</a:t>
              </a:r>
              <a:endParaRPr kumimoji="0" lang="en-US" altLang="en-US" sz="1800" b="0" i="0" u="none" strike="noStrike" cap="none" normalizeH="0" baseline="0" dirty="0" smtClean="0">
                <a:ln>
                  <a:noFill/>
                </a:ln>
                <a:solidFill>
                  <a:schemeClr val="tx1"/>
                </a:solidFill>
                <a:effectLst/>
                <a:latin typeface="Arial" panose="020B0604020202020204" pitchFamily="34" charset="0"/>
              </a:endParaRPr>
            </a:p>
          </p:txBody>
        </p:sp>
        <p:sp>
          <p:nvSpPr>
            <p:cNvPr id="22" name="Line 19"/>
            <p:cNvSpPr>
              <a:spLocks noChangeShapeType="1"/>
            </p:cNvSpPr>
            <p:nvPr/>
          </p:nvSpPr>
          <p:spPr bwMode="auto">
            <a:xfrm flipV="1">
              <a:off x="1841" y="3005"/>
              <a:ext cx="0" cy="21"/>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3" name="Line 20"/>
            <p:cNvSpPr>
              <a:spLocks noChangeShapeType="1"/>
            </p:cNvSpPr>
            <p:nvPr/>
          </p:nvSpPr>
          <p:spPr bwMode="auto">
            <a:xfrm>
              <a:off x="1841" y="1697"/>
              <a:ext cx="0" cy="16"/>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4" name="Rectangle 21"/>
            <p:cNvSpPr>
              <a:spLocks noChangeArrowheads="1"/>
            </p:cNvSpPr>
            <p:nvPr/>
          </p:nvSpPr>
          <p:spPr bwMode="auto">
            <a:xfrm>
              <a:off x="1717" y="3038"/>
              <a:ext cx="188" cy="1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lang="en-US" altLang="en-US" sz="1400" dirty="0">
                  <a:solidFill>
                    <a:srgbClr val="000000"/>
                  </a:solidFill>
                  <a:latin typeface="Helvetica" panose="020B0604020202020204" pitchFamily="34" charset="0"/>
                </a:rPr>
                <a:t>8</a:t>
              </a:r>
              <a:r>
                <a:rPr kumimoji="0" lang="en-US" altLang="en-US" sz="1400" b="0" i="0" u="none" strike="noStrike" cap="none" normalizeH="0" baseline="0" dirty="0" smtClean="0">
                  <a:ln>
                    <a:noFill/>
                  </a:ln>
                  <a:solidFill>
                    <a:srgbClr val="000000"/>
                  </a:solidFill>
                  <a:effectLst/>
                  <a:latin typeface="Helvetica" panose="020B0604020202020204" pitchFamily="34" charset="0"/>
                </a:rPr>
                <a:t>50</a:t>
              </a:r>
              <a:endParaRPr kumimoji="0" lang="en-US" altLang="en-US" sz="1800" b="0" i="0" u="none" strike="noStrike" cap="none" normalizeH="0" baseline="0" dirty="0" smtClean="0">
                <a:ln>
                  <a:noFill/>
                </a:ln>
                <a:solidFill>
                  <a:schemeClr val="tx1"/>
                </a:solidFill>
                <a:effectLst/>
                <a:latin typeface="Arial" panose="020B0604020202020204" pitchFamily="34" charset="0"/>
              </a:endParaRPr>
            </a:p>
          </p:txBody>
        </p:sp>
        <p:sp>
          <p:nvSpPr>
            <p:cNvPr id="25" name="Line 22"/>
            <p:cNvSpPr>
              <a:spLocks noChangeShapeType="1"/>
            </p:cNvSpPr>
            <p:nvPr/>
          </p:nvSpPr>
          <p:spPr bwMode="auto">
            <a:xfrm flipV="1">
              <a:off x="2289" y="3005"/>
              <a:ext cx="0" cy="21"/>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6" name="Line 23"/>
            <p:cNvSpPr>
              <a:spLocks noChangeShapeType="1"/>
            </p:cNvSpPr>
            <p:nvPr/>
          </p:nvSpPr>
          <p:spPr bwMode="auto">
            <a:xfrm>
              <a:off x="2289" y="1697"/>
              <a:ext cx="0" cy="16"/>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7" name="Rectangle 24"/>
            <p:cNvSpPr>
              <a:spLocks noChangeArrowheads="1"/>
            </p:cNvSpPr>
            <p:nvPr/>
          </p:nvSpPr>
          <p:spPr bwMode="auto">
            <a:xfrm>
              <a:off x="2166" y="3038"/>
              <a:ext cx="188" cy="1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lang="en-US" altLang="en-US" sz="1400" dirty="0">
                  <a:solidFill>
                    <a:srgbClr val="000000"/>
                  </a:solidFill>
                  <a:latin typeface="Helvetica" panose="020B0604020202020204" pitchFamily="34" charset="0"/>
                </a:rPr>
                <a:t>9</a:t>
              </a:r>
              <a:r>
                <a:rPr kumimoji="0" lang="en-US" altLang="en-US" sz="1400" b="0" i="0" u="none" strike="noStrike" cap="none" normalizeH="0" baseline="0" dirty="0" smtClean="0">
                  <a:ln>
                    <a:noFill/>
                  </a:ln>
                  <a:solidFill>
                    <a:srgbClr val="000000"/>
                  </a:solidFill>
                  <a:effectLst/>
                  <a:latin typeface="Helvetica" panose="020B0604020202020204" pitchFamily="34" charset="0"/>
                </a:rPr>
                <a:t>00</a:t>
              </a:r>
              <a:endParaRPr kumimoji="0" lang="en-US" altLang="en-US" sz="1800" b="0" i="0" u="none" strike="noStrike" cap="none" normalizeH="0" baseline="0" dirty="0" smtClean="0">
                <a:ln>
                  <a:noFill/>
                </a:ln>
                <a:solidFill>
                  <a:schemeClr val="tx1"/>
                </a:solidFill>
                <a:effectLst/>
                <a:latin typeface="Arial" panose="020B0604020202020204" pitchFamily="34" charset="0"/>
              </a:endParaRPr>
            </a:p>
          </p:txBody>
        </p:sp>
        <p:sp>
          <p:nvSpPr>
            <p:cNvPr id="28" name="Line 25"/>
            <p:cNvSpPr>
              <a:spLocks noChangeShapeType="1"/>
            </p:cNvSpPr>
            <p:nvPr/>
          </p:nvSpPr>
          <p:spPr bwMode="auto">
            <a:xfrm>
              <a:off x="594" y="3026"/>
              <a:ext cx="17"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9" name="Line 26"/>
            <p:cNvSpPr>
              <a:spLocks noChangeShapeType="1"/>
            </p:cNvSpPr>
            <p:nvPr/>
          </p:nvSpPr>
          <p:spPr bwMode="auto">
            <a:xfrm flipH="1">
              <a:off x="2359" y="3026"/>
              <a:ext cx="21"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0" name="Rectangle 27"/>
            <p:cNvSpPr>
              <a:spLocks noChangeArrowheads="1"/>
            </p:cNvSpPr>
            <p:nvPr/>
          </p:nvSpPr>
          <p:spPr bwMode="auto">
            <a:xfrm>
              <a:off x="479" y="2960"/>
              <a:ext cx="148" cy="1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400" b="0" i="0" u="none" strike="noStrike" cap="none" normalizeH="0" baseline="0" smtClean="0">
                  <a:ln>
                    <a:noFill/>
                  </a:ln>
                  <a:solidFill>
                    <a:srgbClr val="000000"/>
                  </a:solidFill>
                  <a:effectLst/>
                  <a:latin typeface="Helvetica" panose="020B0604020202020204" pitchFamily="34" charset="0"/>
                </a:rPr>
                <a:t>-1</a:t>
              </a:r>
              <a:endParaRPr kumimoji="0" lang="en-US" altLang="en-US" sz="1800" b="0" i="0" u="none" strike="noStrike" cap="none" normalizeH="0" baseline="0" smtClean="0">
                <a:ln>
                  <a:noFill/>
                </a:ln>
                <a:solidFill>
                  <a:schemeClr val="tx1"/>
                </a:solidFill>
                <a:effectLst/>
                <a:latin typeface="Arial" panose="020B0604020202020204" pitchFamily="34" charset="0"/>
              </a:endParaRPr>
            </a:p>
          </p:txBody>
        </p:sp>
        <p:sp>
          <p:nvSpPr>
            <p:cNvPr id="31" name="Line 28"/>
            <p:cNvSpPr>
              <a:spLocks noChangeShapeType="1"/>
            </p:cNvSpPr>
            <p:nvPr/>
          </p:nvSpPr>
          <p:spPr bwMode="auto">
            <a:xfrm>
              <a:off x="594" y="2692"/>
              <a:ext cx="17"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2" name="Line 29"/>
            <p:cNvSpPr>
              <a:spLocks noChangeShapeType="1"/>
            </p:cNvSpPr>
            <p:nvPr/>
          </p:nvSpPr>
          <p:spPr bwMode="auto">
            <a:xfrm flipH="1">
              <a:off x="2359" y="2692"/>
              <a:ext cx="21"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7" name="Rectangle 30"/>
            <p:cNvSpPr>
              <a:spLocks noChangeArrowheads="1"/>
            </p:cNvSpPr>
            <p:nvPr/>
          </p:nvSpPr>
          <p:spPr bwMode="auto">
            <a:xfrm>
              <a:off x="385" y="2626"/>
              <a:ext cx="243" cy="1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400" b="0" i="0" u="none" strike="noStrike" cap="none" normalizeH="0" baseline="0" smtClean="0">
                  <a:ln>
                    <a:noFill/>
                  </a:ln>
                  <a:solidFill>
                    <a:srgbClr val="000000"/>
                  </a:solidFill>
                  <a:effectLst/>
                  <a:latin typeface="Helvetica" panose="020B0604020202020204" pitchFamily="34" charset="0"/>
                </a:rPr>
                <a:t>-0.5</a:t>
              </a:r>
              <a:endParaRPr kumimoji="0" lang="en-US" altLang="en-US" sz="1800" b="0" i="0" u="none" strike="noStrike" cap="none" normalizeH="0" baseline="0" smtClean="0">
                <a:ln>
                  <a:noFill/>
                </a:ln>
                <a:solidFill>
                  <a:schemeClr val="tx1"/>
                </a:solidFill>
                <a:effectLst/>
                <a:latin typeface="Arial" panose="020B0604020202020204" pitchFamily="34" charset="0"/>
              </a:endParaRPr>
            </a:p>
          </p:txBody>
        </p:sp>
        <p:sp>
          <p:nvSpPr>
            <p:cNvPr id="39" name="Line 31"/>
            <p:cNvSpPr>
              <a:spLocks noChangeShapeType="1"/>
            </p:cNvSpPr>
            <p:nvPr/>
          </p:nvSpPr>
          <p:spPr bwMode="auto">
            <a:xfrm>
              <a:off x="594" y="2359"/>
              <a:ext cx="17"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3" name="Line 32"/>
            <p:cNvSpPr>
              <a:spLocks noChangeShapeType="1"/>
            </p:cNvSpPr>
            <p:nvPr/>
          </p:nvSpPr>
          <p:spPr bwMode="auto">
            <a:xfrm flipH="1">
              <a:off x="2359" y="2359"/>
              <a:ext cx="21"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4" name="Rectangle 33"/>
            <p:cNvSpPr>
              <a:spLocks noChangeArrowheads="1"/>
            </p:cNvSpPr>
            <p:nvPr/>
          </p:nvSpPr>
          <p:spPr bwMode="auto">
            <a:xfrm>
              <a:off x="516" y="2293"/>
              <a:ext cx="111" cy="1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400" b="0" i="0" u="none" strike="noStrike" cap="none" normalizeH="0" baseline="0" smtClean="0">
                  <a:ln>
                    <a:noFill/>
                  </a:ln>
                  <a:solidFill>
                    <a:srgbClr val="000000"/>
                  </a:solidFill>
                  <a:effectLst/>
                  <a:latin typeface="Helvetica" panose="020B0604020202020204" pitchFamily="34" charset="0"/>
                </a:rPr>
                <a:t>0</a:t>
              </a:r>
              <a:endParaRPr kumimoji="0" lang="en-US" altLang="en-US" sz="1800" b="0" i="0" u="none" strike="noStrike" cap="none" normalizeH="0" baseline="0" smtClean="0">
                <a:ln>
                  <a:noFill/>
                </a:ln>
                <a:solidFill>
                  <a:schemeClr val="tx1"/>
                </a:solidFill>
                <a:effectLst/>
                <a:latin typeface="Arial" panose="020B0604020202020204" pitchFamily="34" charset="0"/>
              </a:endParaRPr>
            </a:p>
          </p:txBody>
        </p:sp>
        <p:sp>
          <p:nvSpPr>
            <p:cNvPr id="45" name="Line 34"/>
            <p:cNvSpPr>
              <a:spLocks noChangeShapeType="1"/>
            </p:cNvSpPr>
            <p:nvPr/>
          </p:nvSpPr>
          <p:spPr bwMode="auto">
            <a:xfrm>
              <a:off x="594" y="2026"/>
              <a:ext cx="17"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6" name="Line 35"/>
            <p:cNvSpPr>
              <a:spLocks noChangeShapeType="1"/>
            </p:cNvSpPr>
            <p:nvPr/>
          </p:nvSpPr>
          <p:spPr bwMode="auto">
            <a:xfrm flipH="1">
              <a:off x="2359" y="2026"/>
              <a:ext cx="21"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7" name="Rectangle 36"/>
            <p:cNvSpPr>
              <a:spLocks noChangeArrowheads="1"/>
            </p:cNvSpPr>
            <p:nvPr/>
          </p:nvSpPr>
          <p:spPr bwMode="auto">
            <a:xfrm>
              <a:off x="422" y="1960"/>
              <a:ext cx="206" cy="1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400" b="0" i="0" u="none" strike="noStrike" cap="none" normalizeH="0" baseline="0" smtClean="0">
                  <a:ln>
                    <a:noFill/>
                  </a:ln>
                  <a:solidFill>
                    <a:srgbClr val="000000"/>
                  </a:solidFill>
                  <a:effectLst/>
                  <a:latin typeface="Helvetica" panose="020B0604020202020204" pitchFamily="34" charset="0"/>
                </a:rPr>
                <a:t>0.5</a:t>
              </a:r>
              <a:endParaRPr kumimoji="0" lang="en-US" altLang="en-US" sz="1800" b="0" i="0" u="none" strike="noStrike" cap="none" normalizeH="0" baseline="0" smtClean="0">
                <a:ln>
                  <a:noFill/>
                </a:ln>
                <a:solidFill>
                  <a:schemeClr val="tx1"/>
                </a:solidFill>
                <a:effectLst/>
                <a:latin typeface="Arial" panose="020B0604020202020204" pitchFamily="34" charset="0"/>
              </a:endParaRPr>
            </a:p>
          </p:txBody>
        </p:sp>
        <p:sp>
          <p:nvSpPr>
            <p:cNvPr id="48" name="Line 37"/>
            <p:cNvSpPr>
              <a:spLocks noChangeShapeType="1"/>
            </p:cNvSpPr>
            <p:nvPr/>
          </p:nvSpPr>
          <p:spPr bwMode="auto">
            <a:xfrm>
              <a:off x="594" y="1697"/>
              <a:ext cx="17"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49" name="Line 38"/>
            <p:cNvSpPr>
              <a:spLocks noChangeShapeType="1"/>
            </p:cNvSpPr>
            <p:nvPr/>
          </p:nvSpPr>
          <p:spPr bwMode="auto">
            <a:xfrm flipH="1">
              <a:off x="2359" y="1697"/>
              <a:ext cx="21"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0" name="Rectangle 39"/>
            <p:cNvSpPr>
              <a:spLocks noChangeArrowheads="1"/>
            </p:cNvSpPr>
            <p:nvPr/>
          </p:nvSpPr>
          <p:spPr bwMode="auto">
            <a:xfrm>
              <a:off x="516" y="1631"/>
              <a:ext cx="111" cy="1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400" b="0" i="0" u="none" strike="noStrike" cap="none" normalizeH="0" baseline="0" smtClean="0">
                  <a:ln>
                    <a:noFill/>
                  </a:ln>
                  <a:solidFill>
                    <a:srgbClr val="000000"/>
                  </a:solidFill>
                  <a:effectLst/>
                  <a:latin typeface="Helvetica" panose="020B0604020202020204" pitchFamily="34" charset="0"/>
                </a:rPr>
                <a:t>1</a:t>
              </a:r>
              <a:endParaRPr kumimoji="0" lang="en-US" altLang="en-US" sz="1800" b="0" i="0" u="none" strike="noStrike" cap="none" normalizeH="0" baseline="0" smtClean="0">
                <a:ln>
                  <a:noFill/>
                </a:ln>
                <a:solidFill>
                  <a:schemeClr val="tx1"/>
                </a:solidFill>
                <a:effectLst/>
                <a:latin typeface="Arial" panose="020B0604020202020204" pitchFamily="34" charset="0"/>
              </a:endParaRPr>
            </a:p>
          </p:txBody>
        </p:sp>
        <p:sp>
          <p:nvSpPr>
            <p:cNvPr id="51" name="Line 40"/>
            <p:cNvSpPr>
              <a:spLocks noChangeShapeType="1"/>
            </p:cNvSpPr>
            <p:nvPr/>
          </p:nvSpPr>
          <p:spPr bwMode="auto">
            <a:xfrm>
              <a:off x="594" y="1697"/>
              <a:ext cx="1786"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2" name="Line 41"/>
            <p:cNvSpPr>
              <a:spLocks noChangeShapeType="1"/>
            </p:cNvSpPr>
            <p:nvPr/>
          </p:nvSpPr>
          <p:spPr bwMode="auto">
            <a:xfrm>
              <a:off x="594" y="3026"/>
              <a:ext cx="1786"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3" name="Line 42"/>
            <p:cNvSpPr>
              <a:spLocks noChangeShapeType="1"/>
            </p:cNvSpPr>
            <p:nvPr/>
          </p:nvSpPr>
          <p:spPr bwMode="auto">
            <a:xfrm flipV="1">
              <a:off x="2380" y="1697"/>
              <a:ext cx="0" cy="1329"/>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4" name="Line 43"/>
            <p:cNvSpPr>
              <a:spLocks noChangeShapeType="1"/>
            </p:cNvSpPr>
            <p:nvPr/>
          </p:nvSpPr>
          <p:spPr bwMode="auto">
            <a:xfrm flipV="1">
              <a:off x="594" y="1697"/>
              <a:ext cx="0" cy="1329"/>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5" name="Freeform 44"/>
            <p:cNvSpPr>
              <a:spLocks/>
            </p:cNvSpPr>
            <p:nvPr/>
          </p:nvSpPr>
          <p:spPr bwMode="auto">
            <a:xfrm>
              <a:off x="594" y="2367"/>
              <a:ext cx="1132" cy="659"/>
            </a:xfrm>
            <a:custGeom>
              <a:avLst/>
              <a:gdLst>
                <a:gd name="T0" fmla="*/ 17 w 1132"/>
                <a:gd name="T1" fmla="*/ 4 h 659"/>
                <a:gd name="T2" fmla="*/ 41 w 1132"/>
                <a:gd name="T3" fmla="*/ 4 h 659"/>
                <a:gd name="T4" fmla="*/ 70 w 1132"/>
                <a:gd name="T5" fmla="*/ 8 h 659"/>
                <a:gd name="T6" fmla="*/ 95 w 1132"/>
                <a:gd name="T7" fmla="*/ 13 h 659"/>
                <a:gd name="T8" fmla="*/ 124 w 1132"/>
                <a:gd name="T9" fmla="*/ 21 h 659"/>
                <a:gd name="T10" fmla="*/ 148 w 1132"/>
                <a:gd name="T11" fmla="*/ 25 h 659"/>
                <a:gd name="T12" fmla="*/ 177 w 1132"/>
                <a:gd name="T13" fmla="*/ 33 h 659"/>
                <a:gd name="T14" fmla="*/ 202 w 1132"/>
                <a:gd name="T15" fmla="*/ 41 h 659"/>
                <a:gd name="T16" fmla="*/ 231 w 1132"/>
                <a:gd name="T17" fmla="*/ 54 h 659"/>
                <a:gd name="T18" fmla="*/ 255 w 1132"/>
                <a:gd name="T19" fmla="*/ 66 h 659"/>
                <a:gd name="T20" fmla="*/ 284 w 1132"/>
                <a:gd name="T21" fmla="*/ 83 h 659"/>
                <a:gd name="T22" fmla="*/ 309 w 1132"/>
                <a:gd name="T23" fmla="*/ 99 h 659"/>
                <a:gd name="T24" fmla="*/ 338 w 1132"/>
                <a:gd name="T25" fmla="*/ 120 h 659"/>
                <a:gd name="T26" fmla="*/ 362 w 1132"/>
                <a:gd name="T27" fmla="*/ 140 h 659"/>
                <a:gd name="T28" fmla="*/ 391 w 1132"/>
                <a:gd name="T29" fmla="*/ 165 h 659"/>
                <a:gd name="T30" fmla="*/ 416 w 1132"/>
                <a:gd name="T31" fmla="*/ 190 h 659"/>
                <a:gd name="T32" fmla="*/ 445 w 1132"/>
                <a:gd name="T33" fmla="*/ 218 h 659"/>
                <a:gd name="T34" fmla="*/ 473 w 1132"/>
                <a:gd name="T35" fmla="*/ 247 h 659"/>
                <a:gd name="T36" fmla="*/ 498 w 1132"/>
                <a:gd name="T37" fmla="*/ 280 h 659"/>
                <a:gd name="T38" fmla="*/ 527 w 1132"/>
                <a:gd name="T39" fmla="*/ 313 h 659"/>
                <a:gd name="T40" fmla="*/ 552 w 1132"/>
                <a:gd name="T41" fmla="*/ 346 h 659"/>
                <a:gd name="T42" fmla="*/ 580 w 1132"/>
                <a:gd name="T43" fmla="*/ 383 h 659"/>
                <a:gd name="T44" fmla="*/ 605 w 1132"/>
                <a:gd name="T45" fmla="*/ 420 h 659"/>
                <a:gd name="T46" fmla="*/ 634 w 1132"/>
                <a:gd name="T47" fmla="*/ 453 h 659"/>
                <a:gd name="T48" fmla="*/ 659 w 1132"/>
                <a:gd name="T49" fmla="*/ 490 h 659"/>
                <a:gd name="T50" fmla="*/ 687 w 1132"/>
                <a:gd name="T51" fmla="*/ 519 h 659"/>
                <a:gd name="T52" fmla="*/ 712 w 1132"/>
                <a:gd name="T53" fmla="*/ 552 h 659"/>
                <a:gd name="T54" fmla="*/ 741 w 1132"/>
                <a:gd name="T55" fmla="*/ 576 h 659"/>
                <a:gd name="T56" fmla="*/ 766 w 1132"/>
                <a:gd name="T57" fmla="*/ 601 h 659"/>
                <a:gd name="T58" fmla="*/ 794 w 1132"/>
                <a:gd name="T59" fmla="*/ 622 h 659"/>
                <a:gd name="T60" fmla="*/ 819 w 1132"/>
                <a:gd name="T61" fmla="*/ 638 h 659"/>
                <a:gd name="T62" fmla="*/ 848 w 1132"/>
                <a:gd name="T63" fmla="*/ 650 h 659"/>
                <a:gd name="T64" fmla="*/ 873 w 1132"/>
                <a:gd name="T65" fmla="*/ 654 h 659"/>
                <a:gd name="T66" fmla="*/ 901 w 1132"/>
                <a:gd name="T67" fmla="*/ 654 h 659"/>
                <a:gd name="T68" fmla="*/ 926 w 1132"/>
                <a:gd name="T69" fmla="*/ 650 h 659"/>
                <a:gd name="T70" fmla="*/ 955 w 1132"/>
                <a:gd name="T71" fmla="*/ 642 h 659"/>
                <a:gd name="T72" fmla="*/ 979 w 1132"/>
                <a:gd name="T73" fmla="*/ 630 h 659"/>
                <a:gd name="T74" fmla="*/ 1008 w 1132"/>
                <a:gd name="T75" fmla="*/ 609 h 659"/>
                <a:gd name="T76" fmla="*/ 1033 w 1132"/>
                <a:gd name="T77" fmla="*/ 589 h 659"/>
                <a:gd name="T78" fmla="*/ 1062 w 1132"/>
                <a:gd name="T79" fmla="*/ 560 h 659"/>
                <a:gd name="T80" fmla="*/ 1086 w 1132"/>
                <a:gd name="T81" fmla="*/ 531 h 659"/>
                <a:gd name="T82" fmla="*/ 1115 w 1132"/>
                <a:gd name="T83" fmla="*/ 498 h 6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132" h="659">
                  <a:moveTo>
                    <a:pt x="0" y="0"/>
                  </a:moveTo>
                  <a:lnTo>
                    <a:pt x="9" y="0"/>
                  </a:lnTo>
                  <a:lnTo>
                    <a:pt x="17" y="4"/>
                  </a:lnTo>
                  <a:lnTo>
                    <a:pt x="25" y="4"/>
                  </a:lnTo>
                  <a:lnTo>
                    <a:pt x="33" y="4"/>
                  </a:lnTo>
                  <a:lnTo>
                    <a:pt x="41" y="4"/>
                  </a:lnTo>
                  <a:lnTo>
                    <a:pt x="54" y="8"/>
                  </a:lnTo>
                  <a:lnTo>
                    <a:pt x="62" y="8"/>
                  </a:lnTo>
                  <a:lnTo>
                    <a:pt x="70" y="8"/>
                  </a:lnTo>
                  <a:lnTo>
                    <a:pt x="78" y="8"/>
                  </a:lnTo>
                  <a:lnTo>
                    <a:pt x="87" y="13"/>
                  </a:lnTo>
                  <a:lnTo>
                    <a:pt x="95" y="13"/>
                  </a:lnTo>
                  <a:lnTo>
                    <a:pt x="107" y="17"/>
                  </a:lnTo>
                  <a:lnTo>
                    <a:pt x="116" y="17"/>
                  </a:lnTo>
                  <a:lnTo>
                    <a:pt x="124" y="21"/>
                  </a:lnTo>
                  <a:lnTo>
                    <a:pt x="132" y="21"/>
                  </a:lnTo>
                  <a:lnTo>
                    <a:pt x="140" y="25"/>
                  </a:lnTo>
                  <a:lnTo>
                    <a:pt x="148" y="25"/>
                  </a:lnTo>
                  <a:lnTo>
                    <a:pt x="161" y="29"/>
                  </a:lnTo>
                  <a:lnTo>
                    <a:pt x="169" y="29"/>
                  </a:lnTo>
                  <a:lnTo>
                    <a:pt x="177" y="33"/>
                  </a:lnTo>
                  <a:lnTo>
                    <a:pt x="185" y="37"/>
                  </a:lnTo>
                  <a:lnTo>
                    <a:pt x="194" y="41"/>
                  </a:lnTo>
                  <a:lnTo>
                    <a:pt x="202" y="41"/>
                  </a:lnTo>
                  <a:lnTo>
                    <a:pt x="214" y="46"/>
                  </a:lnTo>
                  <a:lnTo>
                    <a:pt x="222" y="50"/>
                  </a:lnTo>
                  <a:lnTo>
                    <a:pt x="231" y="54"/>
                  </a:lnTo>
                  <a:lnTo>
                    <a:pt x="239" y="58"/>
                  </a:lnTo>
                  <a:lnTo>
                    <a:pt x="247" y="62"/>
                  </a:lnTo>
                  <a:lnTo>
                    <a:pt x="255" y="66"/>
                  </a:lnTo>
                  <a:lnTo>
                    <a:pt x="268" y="70"/>
                  </a:lnTo>
                  <a:lnTo>
                    <a:pt x="276" y="78"/>
                  </a:lnTo>
                  <a:lnTo>
                    <a:pt x="284" y="83"/>
                  </a:lnTo>
                  <a:lnTo>
                    <a:pt x="292" y="87"/>
                  </a:lnTo>
                  <a:lnTo>
                    <a:pt x="301" y="91"/>
                  </a:lnTo>
                  <a:lnTo>
                    <a:pt x="309" y="99"/>
                  </a:lnTo>
                  <a:lnTo>
                    <a:pt x="321" y="103"/>
                  </a:lnTo>
                  <a:lnTo>
                    <a:pt x="329" y="111"/>
                  </a:lnTo>
                  <a:lnTo>
                    <a:pt x="338" y="120"/>
                  </a:lnTo>
                  <a:lnTo>
                    <a:pt x="346" y="124"/>
                  </a:lnTo>
                  <a:lnTo>
                    <a:pt x="354" y="132"/>
                  </a:lnTo>
                  <a:lnTo>
                    <a:pt x="362" y="140"/>
                  </a:lnTo>
                  <a:lnTo>
                    <a:pt x="375" y="148"/>
                  </a:lnTo>
                  <a:lnTo>
                    <a:pt x="383" y="157"/>
                  </a:lnTo>
                  <a:lnTo>
                    <a:pt x="391" y="165"/>
                  </a:lnTo>
                  <a:lnTo>
                    <a:pt x="399" y="173"/>
                  </a:lnTo>
                  <a:lnTo>
                    <a:pt x="408" y="181"/>
                  </a:lnTo>
                  <a:lnTo>
                    <a:pt x="416" y="190"/>
                  </a:lnTo>
                  <a:lnTo>
                    <a:pt x="428" y="198"/>
                  </a:lnTo>
                  <a:lnTo>
                    <a:pt x="436" y="206"/>
                  </a:lnTo>
                  <a:lnTo>
                    <a:pt x="445" y="218"/>
                  </a:lnTo>
                  <a:lnTo>
                    <a:pt x="453" y="227"/>
                  </a:lnTo>
                  <a:lnTo>
                    <a:pt x="461" y="239"/>
                  </a:lnTo>
                  <a:lnTo>
                    <a:pt x="473" y="247"/>
                  </a:lnTo>
                  <a:lnTo>
                    <a:pt x="482" y="259"/>
                  </a:lnTo>
                  <a:lnTo>
                    <a:pt x="490" y="268"/>
                  </a:lnTo>
                  <a:lnTo>
                    <a:pt x="498" y="280"/>
                  </a:lnTo>
                  <a:lnTo>
                    <a:pt x="506" y="288"/>
                  </a:lnTo>
                  <a:lnTo>
                    <a:pt x="515" y="301"/>
                  </a:lnTo>
                  <a:lnTo>
                    <a:pt x="527" y="313"/>
                  </a:lnTo>
                  <a:lnTo>
                    <a:pt x="535" y="325"/>
                  </a:lnTo>
                  <a:lnTo>
                    <a:pt x="543" y="338"/>
                  </a:lnTo>
                  <a:lnTo>
                    <a:pt x="552" y="346"/>
                  </a:lnTo>
                  <a:lnTo>
                    <a:pt x="560" y="358"/>
                  </a:lnTo>
                  <a:lnTo>
                    <a:pt x="568" y="371"/>
                  </a:lnTo>
                  <a:lnTo>
                    <a:pt x="580" y="383"/>
                  </a:lnTo>
                  <a:lnTo>
                    <a:pt x="589" y="395"/>
                  </a:lnTo>
                  <a:lnTo>
                    <a:pt x="597" y="408"/>
                  </a:lnTo>
                  <a:lnTo>
                    <a:pt x="605" y="420"/>
                  </a:lnTo>
                  <a:lnTo>
                    <a:pt x="613" y="432"/>
                  </a:lnTo>
                  <a:lnTo>
                    <a:pt x="622" y="440"/>
                  </a:lnTo>
                  <a:lnTo>
                    <a:pt x="634" y="453"/>
                  </a:lnTo>
                  <a:lnTo>
                    <a:pt x="642" y="465"/>
                  </a:lnTo>
                  <a:lnTo>
                    <a:pt x="650" y="478"/>
                  </a:lnTo>
                  <a:lnTo>
                    <a:pt x="659" y="490"/>
                  </a:lnTo>
                  <a:lnTo>
                    <a:pt x="667" y="498"/>
                  </a:lnTo>
                  <a:lnTo>
                    <a:pt x="675" y="510"/>
                  </a:lnTo>
                  <a:lnTo>
                    <a:pt x="687" y="519"/>
                  </a:lnTo>
                  <a:lnTo>
                    <a:pt x="696" y="531"/>
                  </a:lnTo>
                  <a:lnTo>
                    <a:pt x="704" y="539"/>
                  </a:lnTo>
                  <a:lnTo>
                    <a:pt x="712" y="552"/>
                  </a:lnTo>
                  <a:lnTo>
                    <a:pt x="720" y="560"/>
                  </a:lnTo>
                  <a:lnTo>
                    <a:pt x="729" y="568"/>
                  </a:lnTo>
                  <a:lnTo>
                    <a:pt x="741" y="576"/>
                  </a:lnTo>
                  <a:lnTo>
                    <a:pt x="749" y="589"/>
                  </a:lnTo>
                  <a:lnTo>
                    <a:pt x="757" y="597"/>
                  </a:lnTo>
                  <a:lnTo>
                    <a:pt x="766" y="601"/>
                  </a:lnTo>
                  <a:lnTo>
                    <a:pt x="774" y="609"/>
                  </a:lnTo>
                  <a:lnTo>
                    <a:pt x="782" y="617"/>
                  </a:lnTo>
                  <a:lnTo>
                    <a:pt x="794" y="622"/>
                  </a:lnTo>
                  <a:lnTo>
                    <a:pt x="803" y="630"/>
                  </a:lnTo>
                  <a:lnTo>
                    <a:pt x="811" y="634"/>
                  </a:lnTo>
                  <a:lnTo>
                    <a:pt x="819" y="638"/>
                  </a:lnTo>
                  <a:lnTo>
                    <a:pt x="827" y="642"/>
                  </a:lnTo>
                  <a:lnTo>
                    <a:pt x="835" y="646"/>
                  </a:lnTo>
                  <a:lnTo>
                    <a:pt x="848" y="650"/>
                  </a:lnTo>
                  <a:lnTo>
                    <a:pt x="856" y="650"/>
                  </a:lnTo>
                  <a:lnTo>
                    <a:pt x="864" y="654"/>
                  </a:lnTo>
                  <a:lnTo>
                    <a:pt x="873" y="654"/>
                  </a:lnTo>
                  <a:lnTo>
                    <a:pt x="881" y="654"/>
                  </a:lnTo>
                  <a:lnTo>
                    <a:pt x="893" y="659"/>
                  </a:lnTo>
                  <a:lnTo>
                    <a:pt x="901" y="654"/>
                  </a:lnTo>
                  <a:lnTo>
                    <a:pt x="910" y="654"/>
                  </a:lnTo>
                  <a:lnTo>
                    <a:pt x="918" y="654"/>
                  </a:lnTo>
                  <a:lnTo>
                    <a:pt x="926" y="650"/>
                  </a:lnTo>
                  <a:lnTo>
                    <a:pt x="934" y="650"/>
                  </a:lnTo>
                  <a:lnTo>
                    <a:pt x="947" y="646"/>
                  </a:lnTo>
                  <a:lnTo>
                    <a:pt x="955" y="642"/>
                  </a:lnTo>
                  <a:lnTo>
                    <a:pt x="963" y="638"/>
                  </a:lnTo>
                  <a:lnTo>
                    <a:pt x="971" y="634"/>
                  </a:lnTo>
                  <a:lnTo>
                    <a:pt x="979" y="630"/>
                  </a:lnTo>
                  <a:lnTo>
                    <a:pt x="988" y="622"/>
                  </a:lnTo>
                  <a:lnTo>
                    <a:pt x="1000" y="617"/>
                  </a:lnTo>
                  <a:lnTo>
                    <a:pt x="1008" y="609"/>
                  </a:lnTo>
                  <a:lnTo>
                    <a:pt x="1017" y="601"/>
                  </a:lnTo>
                  <a:lnTo>
                    <a:pt x="1025" y="597"/>
                  </a:lnTo>
                  <a:lnTo>
                    <a:pt x="1033" y="589"/>
                  </a:lnTo>
                  <a:lnTo>
                    <a:pt x="1041" y="576"/>
                  </a:lnTo>
                  <a:lnTo>
                    <a:pt x="1054" y="568"/>
                  </a:lnTo>
                  <a:lnTo>
                    <a:pt x="1062" y="560"/>
                  </a:lnTo>
                  <a:lnTo>
                    <a:pt x="1070" y="552"/>
                  </a:lnTo>
                  <a:lnTo>
                    <a:pt x="1078" y="539"/>
                  </a:lnTo>
                  <a:lnTo>
                    <a:pt x="1086" y="531"/>
                  </a:lnTo>
                  <a:lnTo>
                    <a:pt x="1095" y="519"/>
                  </a:lnTo>
                  <a:lnTo>
                    <a:pt x="1107" y="510"/>
                  </a:lnTo>
                  <a:lnTo>
                    <a:pt x="1115" y="498"/>
                  </a:lnTo>
                  <a:lnTo>
                    <a:pt x="1123" y="490"/>
                  </a:lnTo>
                  <a:lnTo>
                    <a:pt x="1132" y="478"/>
                  </a:lnTo>
                </a:path>
              </a:pathLst>
            </a:custGeom>
            <a:noFill/>
            <a:ln w="12700" cap="flat">
              <a:solidFill>
                <a:srgbClr val="FF0000"/>
              </a:solidFill>
              <a:prstDash val="sysDot"/>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6" name="Freeform 45"/>
            <p:cNvSpPr>
              <a:spLocks/>
            </p:cNvSpPr>
            <p:nvPr/>
          </p:nvSpPr>
          <p:spPr bwMode="auto">
            <a:xfrm>
              <a:off x="1726" y="2367"/>
              <a:ext cx="658" cy="478"/>
            </a:xfrm>
            <a:custGeom>
              <a:avLst/>
              <a:gdLst>
                <a:gd name="T0" fmla="*/ 8 w 658"/>
                <a:gd name="T1" fmla="*/ 465 h 478"/>
                <a:gd name="T2" fmla="*/ 29 w 658"/>
                <a:gd name="T3" fmla="*/ 440 h 478"/>
                <a:gd name="T4" fmla="*/ 45 w 658"/>
                <a:gd name="T5" fmla="*/ 420 h 478"/>
                <a:gd name="T6" fmla="*/ 61 w 658"/>
                <a:gd name="T7" fmla="*/ 395 h 478"/>
                <a:gd name="T8" fmla="*/ 82 w 658"/>
                <a:gd name="T9" fmla="*/ 371 h 478"/>
                <a:gd name="T10" fmla="*/ 98 w 658"/>
                <a:gd name="T11" fmla="*/ 346 h 478"/>
                <a:gd name="T12" fmla="*/ 115 w 658"/>
                <a:gd name="T13" fmla="*/ 325 h 478"/>
                <a:gd name="T14" fmla="*/ 135 w 658"/>
                <a:gd name="T15" fmla="*/ 301 h 478"/>
                <a:gd name="T16" fmla="*/ 152 w 658"/>
                <a:gd name="T17" fmla="*/ 280 h 478"/>
                <a:gd name="T18" fmla="*/ 168 w 658"/>
                <a:gd name="T19" fmla="*/ 259 h 478"/>
                <a:gd name="T20" fmla="*/ 189 w 658"/>
                <a:gd name="T21" fmla="*/ 239 h 478"/>
                <a:gd name="T22" fmla="*/ 205 w 658"/>
                <a:gd name="T23" fmla="*/ 218 h 478"/>
                <a:gd name="T24" fmla="*/ 222 w 658"/>
                <a:gd name="T25" fmla="*/ 198 h 478"/>
                <a:gd name="T26" fmla="*/ 242 w 658"/>
                <a:gd name="T27" fmla="*/ 181 h 478"/>
                <a:gd name="T28" fmla="*/ 259 w 658"/>
                <a:gd name="T29" fmla="*/ 165 h 478"/>
                <a:gd name="T30" fmla="*/ 275 w 658"/>
                <a:gd name="T31" fmla="*/ 148 h 478"/>
                <a:gd name="T32" fmla="*/ 296 w 658"/>
                <a:gd name="T33" fmla="*/ 132 h 478"/>
                <a:gd name="T34" fmla="*/ 312 w 658"/>
                <a:gd name="T35" fmla="*/ 120 h 478"/>
                <a:gd name="T36" fmla="*/ 329 w 658"/>
                <a:gd name="T37" fmla="*/ 103 h 478"/>
                <a:gd name="T38" fmla="*/ 349 w 658"/>
                <a:gd name="T39" fmla="*/ 91 h 478"/>
                <a:gd name="T40" fmla="*/ 366 w 658"/>
                <a:gd name="T41" fmla="*/ 83 h 478"/>
                <a:gd name="T42" fmla="*/ 382 w 658"/>
                <a:gd name="T43" fmla="*/ 70 h 478"/>
                <a:gd name="T44" fmla="*/ 403 w 658"/>
                <a:gd name="T45" fmla="*/ 62 h 478"/>
                <a:gd name="T46" fmla="*/ 419 w 658"/>
                <a:gd name="T47" fmla="*/ 54 h 478"/>
                <a:gd name="T48" fmla="*/ 436 w 658"/>
                <a:gd name="T49" fmla="*/ 46 h 478"/>
                <a:gd name="T50" fmla="*/ 456 w 658"/>
                <a:gd name="T51" fmla="*/ 41 h 478"/>
                <a:gd name="T52" fmla="*/ 473 w 658"/>
                <a:gd name="T53" fmla="*/ 33 h 478"/>
                <a:gd name="T54" fmla="*/ 489 w 658"/>
                <a:gd name="T55" fmla="*/ 29 h 478"/>
                <a:gd name="T56" fmla="*/ 510 w 658"/>
                <a:gd name="T57" fmla="*/ 25 h 478"/>
                <a:gd name="T58" fmla="*/ 526 w 658"/>
                <a:gd name="T59" fmla="*/ 21 h 478"/>
                <a:gd name="T60" fmla="*/ 543 w 658"/>
                <a:gd name="T61" fmla="*/ 17 h 478"/>
                <a:gd name="T62" fmla="*/ 563 w 658"/>
                <a:gd name="T63" fmla="*/ 13 h 478"/>
                <a:gd name="T64" fmla="*/ 580 w 658"/>
                <a:gd name="T65" fmla="*/ 8 h 478"/>
                <a:gd name="T66" fmla="*/ 596 w 658"/>
                <a:gd name="T67" fmla="*/ 8 h 478"/>
                <a:gd name="T68" fmla="*/ 617 w 658"/>
                <a:gd name="T69" fmla="*/ 4 h 478"/>
                <a:gd name="T70" fmla="*/ 633 w 658"/>
                <a:gd name="T71" fmla="*/ 4 h 478"/>
                <a:gd name="T72" fmla="*/ 654 w 658"/>
                <a:gd name="T73" fmla="*/ 0 h 4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658" h="478">
                  <a:moveTo>
                    <a:pt x="0" y="478"/>
                  </a:moveTo>
                  <a:lnTo>
                    <a:pt x="8" y="465"/>
                  </a:lnTo>
                  <a:lnTo>
                    <a:pt x="16" y="453"/>
                  </a:lnTo>
                  <a:lnTo>
                    <a:pt x="29" y="440"/>
                  </a:lnTo>
                  <a:lnTo>
                    <a:pt x="37" y="432"/>
                  </a:lnTo>
                  <a:lnTo>
                    <a:pt x="45" y="420"/>
                  </a:lnTo>
                  <a:lnTo>
                    <a:pt x="53" y="408"/>
                  </a:lnTo>
                  <a:lnTo>
                    <a:pt x="61" y="395"/>
                  </a:lnTo>
                  <a:lnTo>
                    <a:pt x="70" y="383"/>
                  </a:lnTo>
                  <a:lnTo>
                    <a:pt x="82" y="371"/>
                  </a:lnTo>
                  <a:lnTo>
                    <a:pt x="90" y="358"/>
                  </a:lnTo>
                  <a:lnTo>
                    <a:pt x="98" y="346"/>
                  </a:lnTo>
                  <a:lnTo>
                    <a:pt x="107" y="338"/>
                  </a:lnTo>
                  <a:lnTo>
                    <a:pt x="115" y="325"/>
                  </a:lnTo>
                  <a:lnTo>
                    <a:pt x="123" y="313"/>
                  </a:lnTo>
                  <a:lnTo>
                    <a:pt x="135" y="301"/>
                  </a:lnTo>
                  <a:lnTo>
                    <a:pt x="144" y="288"/>
                  </a:lnTo>
                  <a:lnTo>
                    <a:pt x="152" y="280"/>
                  </a:lnTo>
                  <a:lnTo>
                    <a:pt x="160" y="268"/>
                  </a:lnTo>
                  <a:lnTo>
                    <a:pt x="168" y="259"/>
                  </a:lnTo>
                  <a:lnTo>
                    <a:pt x="177" y="247"/>
                  </a:lnTo>
                  <a:lnTo>
                    <a:pt x="189" y="239"/>
                  </a:lnTo>
                  <a:lnTo>
                    <a:pt x="197" y="227"/>
                  </a:lnTo>
                  <a:lnTo>
                    <a:pt x="205" y="218"/>
                  </a:lnTo>
                  <a:lnTo>
                    <a:pt x="214" y="206"/>
                  </a:lnTo>
                  <a:lnTo>
                    <a:pt x="222" y="198"/>
                  </a:lnTo>
                  <a:lnTo>
                    <a:pt x="234" y="190"/>
                  </a:lnTo>
                  <a:lnTo>
                    <a:pt x="242" y="181"/>
                  </a:lnTo>
                  <a:lnTo>
                    <a:pt x="251" y="173"/>
                  </a:lnTo>
                  <a:lnTo>
                    <a:pt x="259" y="165"/>
                  </a:lnTo>
                  <a:lnTo>
                    <a:pt x="267" y="157"/>
                  </a:lnTo>
                  <a:lnTo>
                    <a:pt x="275" y="148"/>
                  </a:lnTo>
                  <a:lnTo>
                    <a:pt x="288" y="140"/>
                  </a:lnTo>
                  <a:lnTo>
                    <a:pt x="296" y="132"/>
                  </a:lnTo>
                  <a:lnTo>
                    <a:pt x="304" y="124"/>
                  </a:lnTo>
                  <a:lnTo>
                    <a:pt x="312" y="120"/>
                  </a:lnTo>
                  <a:lnTo>
                    <a:pt x="321" y="111"/>
                  </a:lnTo>
                  <a:lnTo>
                    <a:pt x="329" y="103"/>
                  </a:lnTo>
                  <a:lnTo>
                    <a:pt x="341" y="99"/>
                  </a:lnTo>
                  <a:lnTo>
                    <a:pt x="349" y="91"/>
                  </a:lnTo>
                  <a:lnTo>
                    <a:pt x="358" y="87"/>
                  </a:lnTo>
                  <a:lnTo>
                    <a:pt x="366" y="83"/>
                  </a:lnTo>
                  <a:lnTo>
                    <a:pt x="374" y="78"/>
                  </a:lnTo>
                  <a:lnTo>
                    <a:pt x="382" y="70"/>
                  </a:lnTo>
                  <a:lnTo>
                    <a:pt x="395" y="66"/>
                  </a:lnTo>
                  <a:lnTo>
                    <a:pt x="403" y="62"/>
                  </a:lnTo>
                  <a:lnTo>
                    <a:pt x="411" y="58"/>
                  </a:lnTo>
                  <a:lnTo>
                    <a:pt x="419" y="54"/>
                  </a:lnTo>
                  <a:lnTo>
                    <a:pt x="428" y="50"/>
                  </a:lnTo>
                  <a:lnTo>
                    <a:pt x="436" y="46"/>
                  </a:lnTo>
                  <a:lnTo>
                    <a:pt x="448" y="41"/>
                  </a:lnTo>
                  <a:lnTo>
                    <a:pt x="456" y="41"/>
                  </a:lnTo>
                  <a:lnTo>
                    <a:pt x="465" y="37"/>
                  </a:lnTo>
                  <a:lnTo>
                    <a:pt x="473" y="33"/>
                  </a:lnTo>
                  <a:lnTo>
                    <a:pt x="481" y="29"/>
                  </a:lnTo>
                  <a:lnTo>
                    <a:pt x="489" y="29"/>
                  </a:lnTo>
                  <a:lnTo>
                    <a:pt x="502" y="25"/>
                  </a:lnTo>
                  <a:lnTo>
                    <a:pt x="510" y="25"/>
                  </a:lnTo>
                  <a:lnTo>
                    <a:pt x="518" y="21"/>
                  </a:lnTo>
                  <a:lnTo>
                    <a:pt x="526" y="21"/>
                  </a:lnTo>
                  <a:lnTo>
                    <a:pt x="535" y="17"/>
                  </a:lnTo>
                  <a:lnTo>
                    <a:pt x="543" y="17"/>
                  </a:lnTo>
                  <a:lnTo>
                    <a:pt x="555" y="13"/>
                  </a:lnTo>
                  <a:lnTo>
                    <a:pt x="563" y="13"/>
                  </a:lnTo>
                  <a:lnTo>
                    <a:pt x="572" y="8"/>
                  </a:lnTo>
                  <a:lnTo>
                    <a:pt x="580" y="8"/>
                  </a:lnTo>
                  <a:lnTo>
                    <a:pt x="588" y="8"/>
                  </a:lnTo>
                  <a:lnTo>
                    <a:pt x="596" y="8"/>
                  </a:lnTo>
                  <a:lnTo>
                    <a:pt x="609" y="4"/>
                  </a:lnTo>
                  <a:lnTo>
                    <a:pt x="617" y="4"/>
                  </a:lnTo>
                  <a:lnTo>
                    <a:pt x="625" y="4"/>
                  </a:lnTo>
                  <a:lnTo>
                    <a:pt x="633" y="4"/>
                  </a:lnTo>
                  <a:lnTo>
                    <a:pt x="642" y="0"/>
                  </a:lnTo>
                  <a:lnTo>
                    <a:pt x="654" y="0"/>
                  </a:lnTo>
                  <a:lnTo>
                    <a:pt x="658" y="0"/>
                  </a:lnTo>
                </a:path>
              </a:pathLst>
            </a:custGeom>
            <a:noFill/>
            <a:ln w="12700" cap="flat">
              <a:solidFill>
                <a:srgbClr val="FF0000"/>
              </a:solidFill>
              <a:prstDash val="sysDot"/>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7" name="Freeform 46"/>
            <p:cNvSpPr>
              <a:spLocks/>
            </p:cNvSpPr>
            <p:nvPr/>
          </p:nvSpPr>
          <p:spPr bwMode="auto">
            <a:xfrm>
              <a:off x="594" y="1697"/>
              <a:ext cx="1132" cy="654"/>
            </a:xfrm>
            <a:custGeom>
              <a:avLst/>
              <a:gdLst>
                <a:gd name="T0" fmla="*/ 17 w 1132"/>
                <a:gd name="T1" fmla="*/ 650 h 654"/>
                <a:gd name="T2" fmla="*/ 41 w 1132"/>
                <a:gd name="T3" fmla="*/ 650 h 654"/>
                <a:gd name="T4" fmla="*/ 70 w 1132"/>
                <a:gd name="T5" fmla="*/ 646 h 654"/>
                <a:gd name="T6" fmla="*/ 95 w 1132"/>
                <a:gd name="T7" fmla="*/ 641 h 654"/>
                <a:gd name="T8" fmla="*/ 124 w 1132"/>
                <a:gd name="T9" fmla="*/ 633 h 654"/>
                <a:gd name="T10" fmla="*/ 148 w 1132"/>
                <a:gd name="T11" fmla="*/ 629 h 654"/>
                <a:gd name="T12" fmla="*/ 177 w 1132"/>
                <a:gd name="T13" fmla="*/ 621 h 654"/>
                <a:gd name="T14" fmla="*/ 202 w 1132"/>
                <a:gd name="T15" fmla="*/ 613 h 654"/>
                <a:gd name="T16" fmla="*/ 231 w 1132"/>
                <a:gd name="T17" fmla="*/ 600 h 654"/>
                <a:gd name="T18" fmla="*/ 255 w 1132"/>
                <a:gd name="T19" fmla="*/ 588 h 654"/>
                <a:gd name="T20" fmla="*/ 284 w 1132"/>
                <a:gd name="T21" fmla="*/ 572 h 654"/>
                <a:gd name="T22" fmla="*/ 309 w 1132"/>
                <a:gd name="T23" fmla="*/ 555 h 654"/>
                <a:gd name="T24" fmla="*/ 338 w 1132"/>
                <a:gd name="T25" fmla="*/ 534 h 654"/>
                <a:gd name="T26" fmla="*/ 362 w 1132"/>
                <a:gd name="T27" fmla="*/ 514 h 654"/>
                <a:gd name="T28" fmla="*/ 391 w 1132"/>
                <a:gd name="T29" fmla="*/ 489 h 654"/>
                <a:gd name="T30" fmla="*/ 416 w 1132"/>
                <a:gd name="T31" fmla="*/ 465 h 654"/>
                <a:gd name="T32" fmla="*/ 445 w 1132"/>
                <a:gd name="T33" fmla="*/ 436 h 654"/>
                <a:gd name="T34" fmla="*/ 473 w 1132"/>
                <a:gd name="T35" fmla="*/ 407 h 654"/>
                <a:gd name="T36" fmla="*/ 498 w 1132"/>
                <a:gd name="T37" fmla="*/ 374 h 654"/>
                <a:gd name="T38" fmla="*/ 527 w 1132"/>
                <a:gd name="T39" fmla="*/ 341 h 654"/>
                <a:gd name="T40" fmla="*/ 552 w 1132"/>
                <a:gd name="T41" fmla="*/ 308 h 654"/>
                <a:gd name="T42" fmla="*/ 580 w 1132"/>
                <a:gd name="T43" fmla="*/ 271 h 654"/>
                <a:gd name="T44" fmla="*/ 605 w 1132"/>
                <a:gd name="T45" fmla="*/ 234 h 654"/>
                <a:gd name="T46" fmla="*/ 634 w 1132"/>
                <a:gd name="T47" fmla="*/ 201 h 654"/>
                <a:gd name="T48" fmla="*/ 659 w 1132"/>
                <a:gd name="T49" fmla="*/ 164 h 654"/>
                <a:gd name="T50" fmla="*/ 687 w 1132"/>
                <a:gd name="T51" fmla="*/ 135 h 654"/>
                <a:gd name="T52" fmla="*/ 712 w 1132"/>
                <a:gd name="T53" fmla="*/ 103 h 654"/>
                <a:gd name="T54" fmla="*/ 741 w 1132"/>
                <a:gd name="T55" fmla="*/ 78 h 654"/>
                <a:gd name="T56" fmla="*/ 766 w 1132"/>
                <a:gd name="T57" fmla="*/ 53 h 654"/>
                <a:gd name="T58" fmla="*/ 794 w 1132"/>
                <a:gd name="T59" fmla="*/ 33 h 654"/>
                <a:gd name="T60" fmla="*/ 819 w 1132"/>
                <a:gd name="T61" fmla="*/ 16 h 654"/>
                <a:gd name="T62" fmla="*/ 848 w 1132"/>
                <a:gd name="T63" fmla="*/ 4 h 654"/>
                <a:gd name="T64" fmla="*/ 873 w 1132"/>
                <a:gd name="T65" fmla="*/ 0 h 654"/>
                <a:gd name="T66" fmla="*/ 901 w 1132"/>
                <a:gd name="T67" fmla="*/ 0 h 654"/>
                <a:gd name="T68" fmla="*/ 926 w 1132"/>
                <a:gd name="T69" fmla="*/ 4 h 654"/>
                <a:gd name="T70" fmla="*/ 955 w 1132"/>
                <a:gd name="T71" fmla="*/ 12 h 654"/>
                <a:gd name="T72" fmla="*/ 979 w 1132"/>
                <a:gd name="T73" fmla="*/ 24 h 654"/>
                <a:gd name="T74" fmla="*/ 1008 w 1132"/>
                <a:gd name="T75" fmla="*/ 45 h 654"/>
                <a:gd name="T76" fmla="*/ 1033 w 1132"/>
                <a:gd name="T77" fmla="*/ 65 h 654"/>
                <a:gd name="T78" fmla="*/ 1062 w 1132"/>
                <a:gd name="T79" fmla="*/ 94 h 654"/>
                <a:gd name="T80" fmla="*/ 1086 w 1132"/>
                <a:gd name="T81" fmla="*/ 123 h 654"/>
                <a:gd name="T82" fmla="*/ 1115 w 1132"/>
                <a:gd name="T83" fmla="*/ 156 h 6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132" h="654">
                  <a:moveTo>
                    <a:pt x="0" y="654"/>
                  </a:moveTo>
                  <a:lnTo>
                    <a:pt x="9" y="654"/>
                  </a:lnTo>
                  <a:lnTo>
                    <a:pt x="17" y="650"/>
                  </a:lnTo>
                  <a:lnTo>
                    <a:pt x="25" y="650"/>
                  </a:lnTo>
                  <a:lnTo>
                    <a:pt x="33" y="650"/>
                  </a:lnTo>
                  <a:lnTo>
                    <a:pt x="41" y="650"/>
                  </a:lnTo>
                  <a:lnTo>
                    <a:pt x="54" y="646"/>
                  </a:lnTo>
                  <a:lnTo>
                    <a:pt x="62" y="646"/>
                  </a:lnTo>
                  <a:lnTo>
                    <a:pt x="70" y="646"/>
                  </a:lnTo>
                  <a:lnTo>
                    <a:pt x="78" y="646"/>
                  </a:lnTo>
                  <a:lnTo>
                    <a:pt x="87" y="641"/>
                  </a:lnTo>
                  <a:lnTo>
                    <a:pt x="95" y="641"/>
                  </a:lnTo>
                  <a:lnTo>
                    <a:pt x="107" y="637"/>
                  </a:lnTo>
                  <a:lnTo>
                    <a:pt x="116" y="637"/>
                  </a:lnTo>
                  <a:lnTo>
                    <a:pt x="124" y="633"/>
                  </a:lnTo>
                  <a:lnTo>
                    <a:pt x="132" y="633"/>
                  </a:lnTo>
                  <a:lnTo>
                    <a:pt x="140" y="629"/>
                  </a:lnTo>
                  <a:lnTo>
                    <a:pt x="148" y="629"/>
                  </a:lnTo>
                  <a:lnTo>
                    <a:pt x="161" y="625"/>
                  </a:lnTo>
                  <a:lnTo>
                    <a:pt x="169" y="625"/>
                  </a:lnTo>
                  <a:lnTo>
                    <a:pt x="177" y="621"/>
                  </a:lnTo>
                  <a:lnTo>
                    <a:pt x="185" y="617"/>
                  </a:lnTo>
                  <a:lnTo>
                    <a:pt x="194" y="613"/>
                  </a:lnTo>
                  <a:lnTo>
                    <a:pt x="202" y="613"/>
                  </a:lnTo>
                  <a:lnTo>
                    <a:pt x="214" y="609"/>
                  </a:lnTo>
                  <a:lnTo>
                    <a:pt x="222" y="604"/>
                  </a:lnTo>
                  <a:lnTo>
                    <a:pt x="231" y="600"/>
                  </a:lnTo>
                  <a:lnTo>
                    <a:pt x="239" y="596"/>
                  </a:lnTo>
                  <a:lnTo>
                    <a:pt x="247" y="592"/>
                  </a:lnTo>
                  <a:lnTo>
                    <a:pt x="255" y="588"/>
                  </a:lnTo>
                  <a:lnTo>
                    <a:pt x="268" y="584"/>
                  </a:lnTo>
                  <a:lnTo>
                    <a:pt x="276" y="576"/>
                  </a:lnTo>
                  <a:lnTo>
                    <a:pt x="284" y="572"/>
                  </a:lnTo>
                  <a:lnTo>
                    <a:pt x="292" y="567"/>
                  </a:lnTo>
                  <a:lnTo>
                    <a:pt x="301" y="563"/>
                  </a:lnTo>
                  <a:lnTo>
                    <a:pt x="309" y="555"/>
                  </a:lnTo>
                  <a:lnTo>
                    <a:pt x="321" y="551"/>
                  </a:lnTo>
                  <a:lnTo>
                    <a:pt x="329" y="543"/>
                  </a:lnTo>
                  <a:lnTo>
                    <a:pt x="338" y="534"/>
                  </a:lnTo>
                  <a:lnTo>
                    <a:pt x="346" y="530"/>
                  </a:lnTo>
                  <a:lnTo>
                    <a:pt x="354" y="522"/>
                  </a:lnTo>
                  <a:lnTo>
                    <a:pt x="362" y="514"/>
                  </a:lnTo>
                  <a:lnTo>
                    <a:pt x="375" y="506"/>
                  </a:lnTo>
                  <a:lnTo>
                    <a:pt x="383" y="497"/>
                  </a:lnTo>
                  <a:lnTo>
                    <a:pt x="391" y="489"/>
                  </a:lnTo>
                  <a:lnTo>
                    <a:pt x="399" y="481"/>
                  </a:lnTo>
                  <a:lnTo>
                    <a:pt x="408" y="473"/>
                  </a:lnTo>
                  <a:lnTo>
                    <a:pt x="416" y="465"/>
                  </a:lnTo>
                  <a:lnTo>
                    <a:pt x="428" y="456"/>
                  </a:lnTo>
                  <a:lnTo>
                    <a:pt x="436" y="448"/>
                  </a:lnTo>
                  <a:lnTo>
                    <a:pt x="445" y="436"/>
                  </a:lnTo>
                  <a:lnTo>
                    <a:pt x="453" y="428"/>
                  </a:lnTo>
                  <a:lnTo>
                    <a:pt x="461" y="415"/>
                  </a:lnTo>
                  <a:lnTo>
                    <a:pt x="473" y="407"/>
                  </a:lnTo>
                  <a:lnTo>
                    <a:pt x="482" y="395"/>
                  </a:lnTo>
                  <a:lnTo>
                    <a:pt x="490" y="386"/>
                  </a:lnTo>
                  <a:lnTo>
                    <a:pt x="498" y="374"/>
                  </a:lnTo>
                  <a:lnTo>
                    <a:pt x="506" y="366"/>
                  </a:lnTo>
                  <a:lnTo>
                    <a:pt x="515" y="353"/>
                  </a:lnTo>
                  <a:lnTo>
                    <a:pt x="527" y="341"/>
                  </a:lnTo>
                  <a:lnTo>
                    <a:pt x="535" y="329"/>
                  </a:lnTo>
                  <a:lnTo>
                    <a:pt x="543" y="316"/>
                  </a:lnTo>
                  <a:lnTo>
                    <a:pt x="552" y="308"/>
                  </a:lnTo>
                  <a:lnTo>
                    <a:pt x="560" y="296"/>
                  </a:lnTo>
                  <a:lnTo>
                    <a:pt x="568" y="284"/>
                  </a:lnTo>
                  <a:lnTo>
                    <a:pt x="580" y="271"/>
                  </a:lnTo>
                  <a:lnTo>
                    <a:pt x="589" y="259"/>
                  </a:lnTo>
                  <a:lnTo>
                    <a:pt x="597" y="247"/>
                  </a:lnTo>
                  <a:lnTo>
                    <a:pt x="605" y="234"/>
                  </a:lnTo>
                  <a:lnTo>
                    <a:pt x="613" y="222"/>
                  </a:lnTo>
                  <a:lnTo>
                    <a:pt x="622" y="214"/>
                  </a:lnTo>
                  <a:lnTo>
                    <a:pt x="634" y="201"/>
                  </a:lnTo>
                  <a:lnTo>
                    <a:pt x="642" y="189"/>
                  </a:lnTo>
                  <a:lnTo>
                    <a:pt x="650" y="177"/>
                  </a:lnTo>
                  <a:lnTo>
                    <a:pt x="659" y="164"/>
                  </a:lnTo>
                  <a:lnTo>
                    <a:pt x="667" y="156"/>
                  </a:lnTo>
                  <a:lnTo>
                    <a:pt x="675" y="144"/>
                  </a:lnTo>
                  <a:lnTo>
                    <a:pt x="687" y="135"/>
                  </a:lnTo>
                  <a:lnTo>
                    <a:pt x="696" y="123"/>
                  </a:lnTo>
                  <a:lnTo>
                    <a:pt x="704" y="115"/>
                  </a:lnTo>
                  <a:lnTo>
                    <a:pt x="712" y="103"/>
                  </a:lnTo>
                  <a:lnTo>
                    <a:pt x="720" y="94"/>
                  </a:lnTo>
                  <a:lnTo>
                    <a:pt x="729" y="86"/>
                  </a:lnTo>
                  <a:lnTo>
                    <a:pt x="741" y="78"/>
                  </a:lnTo>
                  <a:lnTo>
                    <a:pt x="749" y="65"/>
                  </a:lnTo>
                  <a:lnTo>
                    <a:pt x="757" y="57"/>
                  </a:lnTo>
                  <a:lnTo>
                    <a:pt x="766" y="53"/>
                  </a:lnTo>
                  <a:lnTo>
                    <a:pt x="774" y="45"/>
                  </a:lnTo>
                  <a:lnTo>
                    <a:pt x="782" y="37"/>
                  </a:lnTo>
                  <a:lnTo>
                    <a:pt x="794" y="33"/>
                  </a:lnTo>
                  <a:lnTo>
                    <a:pt x="803" y="24"/>
                  </a:lnTo>
                  <a:lnTo>
                    <a:pt x="811" y="20"/>
                  </a:lnTo>
                  <a:lnTo>
                    <a:pt x="819" y="16"/>
                  </a:lnTo>
                  <a:lnTo>
                    <a:pt x="827" y="12"/>
                  </a:lnTo>
                  <a:lnTo>
                    <a:pt x="835" y="8"/>
                  </a:lnTo>
                  <a:lnTo>
                    <a:pt x="848" y="4"/>
                  </a:lnTo>
                  <a:lnTo>
                    <a:pt x="856" y="4"/>
                  </a:lnTo>
                  <a:lnTo>
                    <a:pt x="864" y="0"/>
                  </a:lnTo>
                  <a:lnTo>
                    <a:pt x="873" y="0"/>
                  </a:lnTo>
                  <a:lnTo>
                    <a:pt x="881" y="0"/>
                  </a:lnTo>
                  <a:lnTo>
                    <a:pt x="893" y="0"/>
                  </a:lnTo>
                  <a:lnTo>
                    <a:pt x="901" y="0"/>
                  </a:lnTo>
                  <a:lnTo>
                    <a:pt x="910" y="0"/>
                  </a:lnTo>
                  <a:lnTo>
                    <a:pt x="918" y="0"/>
                  </a:lnTo>
                  <a:lnTo>
                    <a:pt x="926" y="4"/>
                  </a:lnTo>
                  <a:lnTo>
                    <a:pt x="934" y="4"/>
                  </a:lnTo>
                  <a:lnTo>
                    <a:pt x="947" y="8"/>
                  </a:lnTo>
                  <a:lnTo>
                    <a:pt x="955" y="12"/>
                  </a:lnTo>
                  <a:lnTo>
                    <a:pt x="963" y="16"/>
                  </a:lnTo>
                  <a:lnTo>
                    <a:pt x="971" y="20"/>
                  </a:lnTo>
                  <a:lnTo>
                    <a:pt x="979" y="24"/>
                  </a:lnTo>
                  <a:lnTo>
                    <a:pt x="988" y="33"/>
                  </a:lnTo>
                  <a:lnTo>
                    <a:pt x="1000" y="37"/>
                  </a:lnTo>
                  <a:lnTo>
                    <a:pt x="1008" y="45"/>
                  </a:lnTo>
                  <a:lnTo>
                    <a:pt x="1017" y="53"/>
                  </a:lnTo>
                  <a:lnTo>
                    <a:pt x="1025" y="57"/>
                  </a:lnTo>
                  <a:lnTo>
                    <a:pt x="1033" y="65"/>
                  </a:lnTo>
                  <a:lnTo>
                    <a:pt x="1041" y="78"/>
                  </a:lnTo>
                  <a:lnTo>
                    <a:pt x="1054" y="86"/>
                  </a:lnTo>
                  <a:lnTo>
                    <a:pt x="1062" y="94"/>
                  </a:lnTo>
                  <a:lnTo>
                    <a:pt x="1070" y="103"/>
                  </a:lnTo>
                  <a:lnTo>
                    <a:pt x="1078" y="115"/>
                  </a:lnTo>
                  <a:lnTo>
                    <a:pt x="1086" y="123"/>
                  </a:lnTo>
                  <a:lnTo>
                    <a:pt x="1095" y="135"/>
                  </a:lnTo>
                  <a:lnTo>
                    <a:pt x="1107" y="144"/>
                  </a:lnTo>
                  <a:lnTo>
                    <a:pt x="1115" y="156"/>
                  </a:lnTo>
                  <a:lnTo>
                    <a:pt x="1123" y="164"/>
                  </a:lnTo>
                  <a:lnTo>
                    <a:pt x="1132" y="177"/>
                  </a:lnTo>
                </a:path>
              </a:pathLst>
            </a:custGeom>
            <a:noFill/>
            <a:ln w="12700" cap="flat">
              <a:solidFill>
                <a:srgbClr val="FF0000"/>
              </a:solidFill>
              <a:prstDash val="sysDot"/>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8" name="Freeform 47"/>
            <p:cNvSpPr>
              <a:spLocks/>
            </p:cNvSpPr>
            <p:nvPr/>
          </p:nvSpPr>
          <p:spPr bwMode="auto">
            <a:xfrm>
              <a:off x="1726" y="1874"/>
              <a:ext cx="658" cy="477"/>
            </a:xfrm>
            <a:custGeom>
              <a:avLst/>
              <a:gdLst>
                <a:gd name="T0" fmla="*/ 8 w 658"/>
                <a:gd name="T1" fmla="*/ 12 h 477"/>
                <a:gd name="T2" fmla="*/ 29 w 658"/>
                <a:gd name="T3" fmla="*/ 37 h 477"/>
                <a:gd name="T4" fmla="*/ 45 w 658"/>
                <a:gd name="T5" fmla="*/ 57 h 477"/>
                <a:gd name="T6" fmla="*/ 61 w 658"/>
                <a:gd name="T7" fmla="*/ 82 h 477"/>
                <a:gd name="T8" fmla="*/ 82 w 658"/>
                <a:gd name="T9" fmla="*/ 107 h 477"/>
                <a:gd name="T10" fmla="*/ 98 w 658"/>
                <a:gd name="T11" fmla="*/ 131 h 477"/>
                <a:gd name="T12" fmla="*/ 115 w 658"/>
                <a:gd name="T13" fmla="*/ 152 h 477"/>
                <a:gd name="T14" fmla="*/ 135 w 658"/>
                <a:gd name="T15" fmla="*/ 176 h 477"/>
                <a:gd name="T16" fmla="*/ 152 w 658"/>
                <a:gd name="T17" fmla="*/ 197 h 477"/>
                <a:gd name="T18" fmla="*/ 168 w 658"/>
                <a:gd name="T19" fmla="*/ 218 h 477"/>
                <a:gd name="T20" fmla="*/ 189 w 658"/>
                <a:gd name="T21" fmla="*/ 238 h 477"/>
                <a:gd name="T22" fmla="*/ 205 w 658"/>
                <a:gd name="T23" fmla="*/ 259 h 477"/>
                <a:gd name="T24" fmla="*/ 222 w 658"/>
                <a:gd name="T25" fmla="*/ 279 h 477"/>
                <a:gd name="T26" fmla="*/ 242 w 658"/>
                <a:gd name="T27" fmla="*/ 296 h 477"/>
                <a:gd name="T28" fmla="*/ 259 w 658"/>
                <a:gd name="T29" fmla="*/ 312 h 477"/>
                <a:gd name="T30" fmla="*/ 275 w 658"/>
                <a:gd name="T31" fmla="*/ 329 h 477"/>
                <a:gd name="T32" fmla="*/ 296 w 658"/>
                <a:gd name="T33" fmla="*/ 345 h 477"/>
                <a:gd name="T34" fmla="*/ 312 w 658"/>
                <a:gd name="T35" fmla="*/ 357 h 477"/>
                <a:gd name="T36" fmla="*/ 329 w 658"/>
                <a:gd name="T37" fmla="*/ 374 h 477"/>
                <a:gd name="T38" fmla="*/ 349 w 658"/>
                <a:gd name="T39" fmla="*/ 386 h 477"/>
                <a:gd name="T40" fmla="*/ 366 w 658"/>
                <a:gd name="T41" fmla="*/ 395 h 477"/>
                <a:gd name="T42" fmla="*/ 382 w 658"/>
                <a:gd name="T43" fmla="*/ 407 h 477"/>
                <a:gd name="T44" fmla="*/ 403 w 658"/>
                <a:gd name="T45" fmla="*/ 415 h 477"/>
                <a:gd name="T46" fmla="*/ 419 w 658"/>
                <a:gd name="T47" fmla="*/ 423 h 477"/>
                <a:gd name="T48" fmla="*/ 436 w 658"/>
                <a:gd name="T49" fmla="*/ 432 h 477"/>
                <a:gd name="T50" fmla="*/ 456 w 658"/>
                <a:gd name="T51" fmla="*/ 436 h 477"/>
                <a:gd name="T52" fmla="*/ 473 w 658"/>
                <a:gd name="T53" fmla="*/ 444 h 477"/>
                <a:gd name="T54" fmla="*/ 489 w 658"/>
                <a:gd name="T55" fmla="*/ 448 h 477"/>
                <a:gd name="T56" fmla="*/ 510 w 658"/>
                <a:gd name="T57" fmla="*/ 452 h 477"/>
                <a:gd name="T58" fmla="*/ 526 w 658"/>
                <a:gd name="T59" fmla="*/ 456 h 477"/>
                <a:gd name="T60" fmla="*/ 543 w 658"/>
                <a:gd name="T61" fmla="*/ 460 h 477"/>
                <a:gd name="T62" fmla="*/ 563 w 658"/>
                <a:gd name="T63" fmla="*/ 464 h 477"/>
                <a:gd name="T64" fmla="*/ 580 w 658"/>
                <a:gd name="T65" fmla="*/ 469 h 477"/>
                <a:gd name="T66" fmla="*/ 596 w 658"/>
                <a:gd name="T67" fmla="*/ 469 h 477"/>
                <a:gd name="T68" fmla="*/ 617 w 658"/>
                <a:gd name="T69" fmla="*/ 473 h 477"/>
                <a:gd name="T70" fmla="*/ 633 w 658"/>
                <a:gd name="T71" fmla="*/ 473 h 477"/>
                <a:gd name="T72" fmla="*/ 654 w 658"/>
                <a:gd name="T73" fmla="*/ 477 h 4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658" h="477">
                  <a:moveTo>
                    <a:pt x="0" y="0"/>
                  </a:moveTo>
                  <a:lnTo>
                    <a:pt x="8" y="12"/>
                  </a:lnTo>
                  <a:lnTo>
                    <a:pt x="16" y="24"/>
                  </a:lnTo>
                  <a:lnTo>
                    <a:pt x="29" y="37"/>
                  </a:lnTo>
                  <a:lnTo>
                    <a:pt x="37" y="45"/>
                  </a:lnTo>
                  <a:lnTo>
                    <a:pt x="45" y="57"/>
                  </a:lnTo>
                  <a:lnTo>
                    <a:pt x="53" y="70"/>
                  </a:lnTo>
                  <a:lnTo>
                    <a:pt x="61" y="82"/>
                  </a:lnTo>
                  <a:lnTo>
                    <a:pt x="70" y="94"/>
                  </a:lnTo>
                  <a:lnTo>
                    <a:pt x="82" y="107"/>
                  </a:lnTo>
                  <a:lnTo>
                    <a:pt x="90" y="119"/>
                  </a:lnTo>
                  <a:lnTo>
                    <a:pt x="98" y="131"/>
                  </a:lnTo>
                  <a:lnTo>
                    <a:pt x="107" y="139"/>
                  </a:lnTo>
                  <a:lnTo>
                    <a:pt x="115" y="152"/>
                  </a:lnTo>
                  <a:lnTo>
                    <a:pt x="123" y="164"/>
                  </a:lnTo>
                  <a:lnTo>
                    <a:pt x="135" y="176"/>
                  </a:lnTo>
                  <a:lnTo>
                    <a:pt x="144" y="189"/>
                  </a:lnTo>
                  <a:lnTo>
                    <a:pt x="152" y="197"/>
                  </a:lnTo>
                  <a:lnTo>
                    <a:pt x="160" y="209"/>
                  </a:lnTo>
                  <a:lnTo>
                    <a:pt x="168" y="218"/>
                  </a:lnTo>
                  <a:lnTo>
                    <a:pt x="177" y="230"/>
                  </a:lnTo>
                  <a:lnTo>
                    <a:pt x="189" y="238"/>
                  </a:lnTo>
                  <a:lnTo>
                    <a:pt x="197" y="251"/>
                  </a:lnTo>
                  <a:lnTo>
                    <a:pt x="205" y="259"/>
                  </a:lnTo>
                  <a:lnTo>
                    <a:pt x="214" y="271"/>
                  </a:lnTo>
                  <a:lnTo>
                    <a:pt x="222" y="279"/>
                  </a:lnTo>
                  <a:lnTo>
                    <a:pt x="234" y="288"/>
                  </a:lnTo>
                  <a:lnTo>
                    <a:pt x="242" y="296"/>
                  </a:lnTo>
                  <a:lnTo>
                    <a:pt x="251" y="304"/>
                  </a:lnTo>
                  <a:lnTo>
                    <a:pt x="259" y="312"/>
                  </a:lnTo>
                  <a:lnTo>
                    <a:pt x="267" y="320"/>
                  </a:lnTo>
                  <a:lnTo>
                    <a:pt x="275" y="329"/>
                  </a:lnTo>
                  <a:lnTo>
                    <a:pt x="288" y="337"/>
                  </a:lnTo>
                  <a:lnTo>
                    <a:pt x="296" y="345"/>
                  </a:lnTo>
                  <a:lnTo>
                    <a:pt x="304" y="353"/>
                  </a:lnTo>
                  <a:lnTo>
                    <a:pt x="312" y="357"/>
                  </a:lnTo>
                  <a:lnTo>
                    <a:pt x="321" y="366"/>
                  </a:lnTo>
                  <a:lnTo>
                    <a:pt x="329" y="374"/>
                  </a:lnTo>
                  <a:lnTo>
                    <a:pt x="341" y="378"/>
                  </a:lnTo>
                  <a:lnTo>
                    <a:pt x="349" y="386"/>
                  </a:lnTo>
                  <a:lnTo>
                    <a:pt x="358" y="390"/>
                  </a:lnTo>
                  <a:lnTo>
                    <a:pt x="366" y="395"/>
                  </a:lnTo>
                  <a:lnTo>
                    <a:pt x="374" y="399"/>
                  </a:lnTo>
                  <a:lnTo>
                    <a:pt x="382" y="407"/>
                  </a:lnTo>
                  <a:lnTo>
                    <a:pt x="395" y="411"/>
                  </a:lnTo>
                  <a:lnTo>
                    <a:pt x="403" y="415"/>
                  </a:lnTo>
                  <a:lnTo>
                    <a:pt x="411" y="419"/>
                  </a:lnTo>
                  <a:lnTo>
                    <a:pt x="419" y="423"/>
                  </a:lnTo>
                  <a:lnTo>
                    <a:pt x="428" y="427"/>
                  </a:lnTo>
                  <a:lnTo>
                    <a:pt x="436" y="432"/>
                  </a:lnTo>
                  <a:lnTo>
                    <a:pt x="448" y="436"/>
                  </a:lnTo>
                  <a:lnTo>
                    <a:pt x="456" y="436"/>
                  </a:lnTo>
                  <a:lnTo>
                    <a:pt x="465" y="440"/>
                  </a:lnTo>
                  <a:lnTo>
                    <a:pt x="473" y="444"/>
                  </a:lnTo>
                  <a:lnTo>
                    <a:pt x="481" y="448"/>
                  </a:lnTo>
                  <a:lnTo>
                    <a:pt x="489" y="448"/>
                  </a:lnTo>
                  <a:lnTo>
                    <a:pt x="502" y="452"/>
                  </a:lnTo>
                  <a:lnTo>
                    <a:pt x="510" y="452"/>
                  </a:lnTo>
                  <a:lnTo>
                    <a:pt x="518" y="456"/>
                  </a:lnTo>
                  <a:lnTo>
                    <a:pt x="526" y="456"/>
                  </a:lnTo>
                  <a:lnTo>
                    <a:pt x="535" y="460"/>
                  </a:lnTo>
                  <a:lnTo>
                    <a:pt x="543" y="460"/>
                  </a:lnTo>
                  <a:lnTo>
                    <a:pt x="555" y="464"/>
                  </a:lnTo>
                  <a:lnTo>
                    <a:pt x="563" y="464"/>
                  </a:lnTo>
                  <a:lnTo>
                    <a:pt x="572" y="469"/>
                  </a:lnTo>
                  <a:lnTo>
                    <a:pt x="580" y="469"/>
                  </a:lnTo>
                  <a:lnTo>
                    <a:pt x="588" y="469"/>
                  </a:lnTo>
                  <a:lnTo>
                    <a:pt x="596" y="469"/>
                  </a:lnTo>
                  <a:lnTo>
                    <a:pt x="609" y="473"/>
                  </a:lnTo>
                  <a:lnTo>
                    <a:pt x="617" y="473"/>
                  </a:lnTo>
                  <a:lnTo>
                    <a:pt x="625" y="473"/>
                  </a:lnTo>
                  <a:lnTo>
                    <a:pt x="633" y="473"/>
                  </a:lnTo>
                  <a:lnTo>
                    <a:pt x="642" y="477"/>
                  </a:lnTo>
                  <a:lnTo>
                    <a:pt x="654" y="477"/>
                  </a:lnTo>
                  <a:lnTo>
                    <a:pt x="658" y="477"/>
                  </a:lnTo>
                </a:path>
              </a:pathLst>
            </a:custGeom>
            <a:noFill/>
            <a:ln w="12700" cap="flat">
              <a:solidFill>
                <a:srgbClr val="FF0000"/>
              </a:solidFill>
              <a:prstDash val="sysDot"/>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9" name="Freeform 48"/>
            <p:cNvSpPr>
              <a:spLocks/>
            </p:cNvSpPr>
            <p:nvPr/>
          </p:nvSpPr>
          <p:spPr bwMode="auto">
            <a:xfrm>
              <a:off x="594" y="1697"/>
              <a:ext cx="1132" cy="1304"/>
            </a:xfrm>
            <a:custGeom>
              <a:avLst/>
              <a:gdLst>
                <a:gd name="T0" fmla="*/ 17 w 1132"/>
                <a:gd name="T1" fmla="*/ 662 h 1304"/>
                <a:gd name="T2" fmla="*/ 41 w 1132"/>
                <a:gd name="T3" fmla="*/ 670 h 1304"/>
                <a:gd name="T4" fmla="*/ 70 w 1132"/>
                <a:gd name="T5" fmla="*/ 678 h 1304"/>
                <a:gd name="T6" fmla="*/ 95 w 1132"/>
                <a:gd name="T7" fmla="*/ 683 h 1304"/>
                <a:gd name="T8" fmla="*/ 124 w 1132"/>
                <a:gd name="T9" fmla="*/ 670 h 1304"/>
                <a:gd name="T10" fmla="*/ 148 w 1132"/>
                <a:gd name="T11" fmla="*/ 646 h 1304"/>
                <a:gd name="T12" fmla="*/ 177 w 1132"/>
                <a:gd name="T13" fmla="*/ 625 h 1304"/>
                <a:gd name="T14" fmla="*/ 202 w 1132"/>
                <a:gd name="T15" fmla="*/ 613 h 1304"/>
                <a:gd name="T16" fmla="*/ 231 w 1132"/>
                <a:gd name="T17" fmla="*/ 633 h 1304"/>
                <a:gd name="T18" fmla="*/ 255 w 1132"/>
                <a:gd name="T19" fmla="*/ 683 h 1304"/>
                <a:gd name="T20" fmla="*/ 284 w 1132"/>
                <a:gd name="T21" fmla="*/ 740 h 1304"/>
                <a:gd name="T22" fmla="*/ 309 w 1132"/>
                <a:gd name="T23" fmla="*/ 765 h 1304"/>
                <a:gd name="T24" fmla="*/ 338 w 1132"/>
                <a:gd name="T25" fmla="*/ 732 h 1304"/>
                <a:gd name="T26" fmla="*/ 362 w 1132"/>
                <a:gd name="T27" fmla="*/ 637 h 1304"/>
                <a:gd name="T28" fmla="*/ 391 w 1132"/>
                <a:gd name="T29" fmla="*/ 526 h 1304"/>
                <a:gd name="T30" fmla="*/ 416 w 1132"/>
                <a:gd name="T31" fmla="*/ 465 h 1304"/>
                <a:gd name="T32" fmla="*/ 445 w 1132"/>
                <a:gd name="T33" fmla="*/ 510 h 1304"/>
                <a:gd name="T34" fmla="*/ 473 w 1132"/>
                <a:gd name="T35" fmla="*/ 666 h 1304"/>
                <a:gd name="T36" fmla="*/ 498 w 1132"/>
                <a:gd name="T37" fmla="*/ 864 h 1304"/>
                <a:gd name="T38" fmla="*/ 527 w 1132"/>
                <a:gd name="T39" fmla="*/ 983 h 1304"/>
                <a:gd name="T40" fmla="*/ 552 w 1132"/>
                <a:gd name="T41" fmla="*/ 934 h 1304"/>
                <a:gd name="T42" fmla="*/ 580 w 1132"/>
                <a:gd name="T43" fmla="*/ 711 h 1304"/>
                <a:gd name="T44" fmla="*/ 605 w 1132"/>
                <a:gd name="T45" fmla="*/ 411 h 1304"/>
                <a:gd name="T46" fmla="*/ 634 w 1132"/>
                <a:gd name="T47" fmla="*/ 205 h 1304"/>
                <a:gd name="T48" fmla="*/ 659 w 1132"/>
                <a:gd name="T49" fmla="*/ 238 h 1304"/>
                <a:gd name="T50" fmla="*/ 687 w 1132"/>
                <a:gd name="T51" fmla="*/ 522 h 1304"/>
                <a:gd name="T52" fmla="*/ 712 w 1132"/>
                <a:gd name="T53" fmla="*/ 925 h 1304"/>
                <a:gd name="T54" fmla="*/ 741 w 1132"/>
                <a:gd name="T55" fmla="*/ 1217 h 1304"/>
                <a:gd name="T56" fmla="*/ 766 w 1132"/>
                <a:gd name="T57" fmla="*/ 1222 h 1304"/>
                <a:gd name="T58" fmla="*/ 794 w 1132"/>
                <a:gd name="T59" fmla="*/ 913 h 1304"/>
                <a:gd name="T60" fmla="*/ 819 w 1132"/>
                <a:gd name="T61" fmla="*/ 444 h 1304"/>
                <a:gd name="T62" fmla="*/ 848 w 1132"/>
                <a:gd name="T63" fmla="*/ 74 h 1304"/>
                <a:gd name="T64" fmla="*/ 873 w 1132"/>
                <a:gd name="T65" fmla="*/ 20 h 1304"/>
                <a:gd name="T66" fmla="*/ 901 w 1132"/>
                <a:gd name="T67" fmla="*/ 316 h 1304"/>
                <a:gd name="T68" fmla="*/ 926 w 1132"/>
                <a:gd name="T69" fmla="*/ 798 h 1304"/>
                <a:gd name="T70" fmla="*/ 955 w 1132"/>
                <a:gd name="T71" fmla="*/ 1193 h 1304"/>
                <a:gd name="T72" fmla="*/ 979 w 1132"/>
                <a:gd name="T73" fmla="*/ 1296 h 1304"/>
                <a:gd name="T74" fmla="*/ 1008 w 1132"/>
                <a:gd name="T75" fmla="*/ 1057 h 1304"/>
                <a:gd name="T76" fmla="*/ 1033 w 1132"/>
                <a:gd name="T77" fmla="*/ 625 h 1304"/>
                <a:gd name="T78" fmla="*/ 1062 w 1132"/>
                <a:gd name="T79" fmla="*/ 247 h 1304"/>
                <a:gd name="T80" fmla="*/ 1086 w 1132"/>
                <a:gd name="T81" fmla="*/ 123 h 1304"/>
                <a:gd name="T82" fmla="*/ 1115 w 1132"/>
                <a:gd name="T83" fmla="*/ 288 h 13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132" h="1304">
                  <a:moveTo>
                    <a:pt x="0" y="658"/>
                  </a:moveTo>
                  <a:lnTo>
                    <a:pt x="9" y="658"/>
                  </a:lnTo>
                  <a:lnTo>
                    <a:pt x="17" y="662"/>
                  </a:lnTo>
                  <a:lnTo>
                    <a:pt x="25" y="662"/>
                  </a:lnTo>
                  <a:lnTo>
                    <a:pt x="33" y="666"/>
                  </a:lnTo>
                  <a:lnTo>
                    <a:pt x="41" y="670"/>
                  </a:lnTo>
                  <a:lnTo>
                    <a:pt x="54" y="674"/>
                  </a:lnTo>
                  <a:lnTo>
                    <a:pt x="62" y="674"/>
                  </a:lnTo>
                  <a:lnTo>
                    <a:pt x="70" y="678"/>
                  </a:lnTo>
                  <a:lnTo>
                    <a:pt x="78" y="678"/>
                  </a:lnTo>
                  <a:lnTo>
                    <a:pt x="87" y="683"/>
                  </a:lnTo>
                  <a:lnTo>
                    <a:pt x="95" y="683"/>
                  </a:lnTo>
                  <a:lnTo>
                    <a:pt x="107" y="678"/>
                  </a:lnTo>
                  <a:lnTo>
                    <a:pt x="116" y="674"/>
                  </a:lnTo>
                  <a:lnTo>
                    <a:pt x="124" y="670"/>
                  </a:lnTo>
                  <a:lnTo>
                    <a:pt x="132" y="662"/>
                  </a:lnTo>
                  <a:lnTo>
                    <a:pt x="140" y="658"/>
                  </a:lnTo>
                  <a:lnTo>
                    <a:pt x="148" y="646"/>
                  </a:lnTo>
                  <a:lnTo>
                    <a:pt x="161" y="637"/>
                  </a:lnTo>
                  <a:lnTo>
                    <a:pt x="169" y="629"/>
                  </a:lnTo>
                  <a:lnTo>
                    <a:pt x="177" y="625"/>
                  </a:lnTo>
                  <a:lnTo>
                    <a:pt x="185" y="617"/>
                  </a:lnTo>
                  <a:lnTo>
                    <a:pt x="194" y="613"/>
                  </a:lnTo>
                  <a:lnTo>
                    <a:pt x="202" y="613"/>
                  </a:lnTo>
                  <a:lnTo>
                    <a:pt x="214" y="617"/>
                  </a:lnTo>
                  <a:lnTo>
                    <a:pt x="222" y="625"/>
                  </a:lnTo>
                  <a:lnTo>
                    <a:pt x="231" y="633"/>
                  </a:lnTo>
                  <a:lnTo>
                    <a:pt x="239" y="650"/>
                  </a:lnTo>
                  <a:lnTo>
                    <a:pt x="247" y="666"/>
                  </a:lnTo>
                  <a:lnTo>
                    <a:pt x="255" y="683"/>
                  </a:lnTo>
                  <a:lnTo>
                    <a:pt x="268" y="703"/>
                  </a:lnTo>
                  <a:lnTo>
                    <a:pt x="276" y="724"/>
                  </a:lnTo>
                  <a:lnTo>
                    <a:pt x="284" y="740"/>
                  </a:lnTo>
                  <a:lnTo>
                    <a:pt x="292" y="753"/>
                  </a:lnTo>
                  <a:lnTo>
                    <a:pt x="301" y="765"/>
                  </a:lnTo>
                  <a:lnTo>
                    <a:pt x="309" y="765"/>
                  </a:lnTo>
                  <a:lnTo>
                    <a:pt x="321" y="761"/>
                  </a:lnTo>
                  <a:lnTo>
                    <a:pt x="329" y="753"/>
                  </a:lnTo>
                  <a:lnTo>
                    <a:pt x="338" y="732"/>
                  </a:lnTo>
                  <a:lnTo>
                    <a:pt x="346" y="707"/>
                  </a:lnTo>
                  <a:lnTo>
                    <a:pt x="354" y="674"/>
                  </a:lnTo>
                  <a:lnTo>
                    <a:pt x="362" y="637"/>
                  </a:lnTo>
                  <a:lnTo>
                    <a:pt x="375" y="600"/>
                  </a:lnTo>
                  <a:lnTo>
                    <a:pt x="383" y="563"/>
                  </a:lnTo>
                  <a:lnTo>
                    <a:pt x="391" y="526"/>
                  </a:lnTo>
                  <a:lnTo>
                    <a:pt x="399" y="497"/>
                  </a:lnTo>
                  <a:lnTo>
                    <a:pt x="408" y="477"/>
                  </a:lnTo>
                  <a:lnTo>
                    <a:pt x="416" y="465"/>
                  </a:lnTo>
                  <a:lnTo>
                    <a:pt x="428" y="469"/>
                  </a:lnTo>
                  <a:lnTo>
                    <a:pt x="436" y="481"/>
                  </a:lnTo>
                  <a:lnTo>
                    <a:pt x="445" y="510"/>
                  </a:lnTo>
                  <a:lnTo>
                    <a:pt x="453" y="555"/>
                  </a:lnTo>
                  <a:lnTo>
                    <a:pt x="461" y="604"/>
                  </a:lnTo>
                  <a:lnTo>
                    <a:pt x="473" y="666"/>
                  </a:lnTo>
                  <a:lnTo>
                    <a:pt x="482" y="732"/>
                  </a:lnTo>
                  <a:lnTo>
                    <a:pt x="490" y="802"/>
                  </a:lnTo>
                  <a:lnTo>
                    <a:pt x="498" y="864"/>
                  </a:lnTo>
                  <a:lnTo>
                    <a:pt x="506" y="917"/>
                  </a:lnTo>
                  <a:lnTo>
                    <a:pt x="515" y="958"/>
                  </a:lnTo>
                  <a:lnTo>
                    <a:pt x="527" y="983"/>
                  </a:lnTo>
                  <a:lnTo>
                    <a:pt x="535" y="987"/>
                  </a:lnTo>
                  <a:lnTo>
                    <a:pt x="543" y="975"/>
                  </a:lnTo>
                  <a:lnTo>
                    <a:pt x="552" y="934"/>
                  </a:lnTo>
                  <a:lnTo>
                    <a:pt x="560" y="876"/>
                  </a:lnTo>
                  <a:lnTo>
                    <a:pt x="568" y="802"/>
                  </a:lnTo>
                  <a:lnTo>
                    <a:pt x="580" y="711"/>
                  </a:lnTo>
                  <a:lnTo>
                    <a:pt x="589" y="609"/>
                  </a:lnTo>
                  <a:lnTo>
                    <a:pt x="597" y="510"/>
                  </a:lnTo>
                  <a:lnTo>
                    <a:pt x="605" y="411"/>
                  </a:lnTo>
                  <a:lnTo>
                    <a:pt x="613" y="325"/>
                  </a:lnTo>
                  <a:lnTo>
                    <a:pt x="622" y="255"/>
                  </a:lnTo>
                  <a:lnTo>
                    <a:pt x="634" y="205"/>
                  </a:lnTo>
                  <a:lnTo>
                    <a:pt x="642" y="189"/>
                  </a:lnTo>
                  <a:lnTo>
                    <a:pt x="650" y="197"/>
                  </a:lnTo>
                  <a:lnTo>
                    <a:pt x="659" y="238"/>
                  </a:lnTo>
                  <a:lnTo>
                    <a:pt x="667" y="308"/>
                  </a:lnTo>
                  <a:lnTo>
                    <a:pt x="675" y="407"/>
                  </a:lnTo>
                  <a:lnTo>
                    <a:pt x="687" y="522"/>
                  </a:lnTo>
                  <a:lnTo>
                    <a:pt x="696" y="654"/>
                  </a:lnTo>
                  <a:lnTo>
                    <a:pt x="704" y="790"/>
                  </a:lnTo>
                  <a:lnTo>
                    <a:pt x="712" y="925"/>
                  </a:lnTo>
                  <a:lnTo>
                    <a:pt x="720" y="1045"/>
                  </a:lnTo>
                  <a:lnTo>
                    <a:pt x="729" y="1148"/>
                  </a:lnTo>
                  <a:lnTo>
                    <a:pt x="741" y="1217"/>
                  </a:lnTo>
                  <a:lnTo>
                    <a:pt x="749" y="1259"/>
                  </a:lnTo>
                  <a:lnTo>
                    <a:pt x="757" y="1259"/>
                  </a:lnTo>
                  <a:lnTo>
                    <a:pt x="766" y="1222"/>
                  </a:lnTo>
                  <a:lnTo>
                    <a:pt x="774" y="1152"/>
                  </a:lnTo>
                  <a:lnTo>
                    <a:pt x="782" y="1045"/>
                  </a:lnTo>
                  <a:lnTo>
                    <a:pt x="794" y="913"/>
                  </a:lnTo>
                  <a:lnTo>
                    <a:pt x="803" y="761"/>
                  </a:lnTo>
                  <a:lnTo>
                    <a:pt x="811" y="600"/>
                  </a:lnTo>
                  <a:lnTo>
                    <a:pt x="819" y="444"/>
                  </a:lnTo>
                  <a:lnTo>
                    <a:pt x="827" y="296"/>
                  </a:lnTo>
                  <a:lnTo>
                    <a:pt x="835" y="172"/>
                  </a:lnTo>
                  <a:lnTo>
                    <a:pt x="848" y="74"/>
                  </a:lnTo>
                  <a:lnTo>
                    <a:pt x="856" y="16"/>
                  </a:lnTo>
                  <a:lnTo>
                    <a:pt x="864" y="0"/>
                  </a:lnTo>
                  <a:lnTo>
                    <a:pt x="873" y="20"/>
                  </a:lnTo>
                  <a:lnTo>
                    <a:pt x="881" y="86"/>
                  </a:lnTo>
                  <a:lnTo>
                    <a:pt x="893" y="185"/>
                  </a:lnTo>
                  <a:lnTo>
                    <a:pt x="901" y="316"/>
                  </a:lnTo>
                  <a:lnTo>
                    <a:pt x="910" y="469"/>
                  </a:lnTo>
                  <a:lnTo>
                    <a:pt x="918" y="633"/>
                  </a:lnTo>
                  <a:lnTo>
                    <a:pt x="926" y="798"/>
                  </a:lnTo>
                  <a:lnTo>
                    <a:pt x="934" y="950"/>
                  </a:lnTo>
                  <a:lnTo>
                    <a:pt x="947" y="1086"/>
                  </a:lnTo>
                  <a:lnTo>
                    <a:pt x="955" y="1193"/>
                  </a:lnTo>
                  <a:lnTo>
                    <a:pt x="963" y="1267"/>
                  </a:lnTo>
                  <a:lnTo>
                    <a:pt x="971" y="1304"/>
                  </a:lnTo>
                  <a:lnTo>
                    <a:pt x="979" y="1296"/>
                  </a:lnTo>
                  <a:lnTo>
                    <a:pt x="988" y="1250"/>
                  </a:lnTo>
                  <a:lnTo>
                    <a:pt x="1000" y="1168"/>
                  </a:lnTo>
                  <a:lnTo>
                    <a:pt x="1008" y="1057"/>
                  </a:lnTo>
                  <a:lnTo>
                    <a:pt x="1017" y="921"/>
                  </a:lnTo>
                  <a:lnTo>
                    <a:pt x="1025" y="773"/>
                  </a:lnTo>
                  <a:lnTo>
                    <a:pt x="1033" y="625"/>
                  </a:lnTo>
                  <a:lnTo>
                    <a:pt x="1041" y="481"/>
                  </a:lnTo>
                  <a:lnTo>
                    <a:pt x="1054" y="353"/>
                  </a:lnTo>
                  <a:lnTo>
                    <a:pt x="1062" y="247"/>
                  </a:lnTo>
                  <a:lnTo>
                    <a:pt x="1070" y="172"/>
                  </a:lnTo>
                  <a:lnTo>
                    <a:pt x="1078" y="127"/>
                  </a:lnTo>
                  <a:lnTo>
                    <a:pt x="1086" y="123"/>
                  </a:lnTo>
                  <a:lnTo>
                    <a:pt x="1095" y="148"/>
                  </a:lnTo>
                  <a:lnTo>
                    <a:pt x="1107" y="205"/>
                  </a:lnTo>
                  <a:lnTo>
                    <a:pt x="1115" y="288"/>
                  </a:lnTo>
                  <a:lnTo>
                    <a:pt x="1123" y="391"/>
                  </a:lnTo>
                  <a:lnTo>
                    <a:pt x="1132" y="506"/>
                  </a:lnTo>
                </a:path>
              </a:pathLst>
            </a:custGeom>
            <a:noFill/>
            <a:ln w="25400" cap="flat">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0" name="Freeform 49"/>
            <p:cNvSpPr>
              <a:spLocks/>
            </p:cNvSpPr>
            <p:nvPr/>
          </p:nvSpPr>
          <p:spPr bwMode="auto">
            <a:xfrm>
              <a:off x="1726" y="2104"/>
              <a:ext cx="658" cy="654"/>
            </a:xfrm>
            <a:custGeom>
              <a:avLst/>
              <a:gdLst>
                <a:gd name="T0" fmla="*/ 8 w 658"/>
                <a:gd name="T1" fmla="*/ 218 h 654"/>
                <a:gd name="T2" fmla="*/ 29 w 658"/>
                <a:gd name="T3" fmla="*/ 440 h 654"/>
                <a:gd name="T4" fmla="*/ 45 w 658"/>
                <a:gd name="T5" fmla="*/ 597 h 654"/>
                <a:gd name="T6" fmla="*/ 61 w 658"/>
                <a:gd name="T7" fmla="*/ 654 h 654"/>
                <a:gd name="T8" fmla="*/ 82 w 658"/>
                <a:gd name="T9" fmla="*/ 613 h 654"/>
                <a:gd name="T10" fmla="*/ 98 w 658"/>
                <a:gd name="T11" fmla="*/ 490 h 654"/>
                <a:gd name="T12" fmla="*/ 115 w 658"/>
                <a:gd name="T13" fmla="*/ 329 h 654"/>
                <a:gd name="T14" fmla="*/ 135 w 658"/>
                <a:gd name="T15" fmla="*/ 169 h 654"/>
                <a:gd name="T16" fmla="*/ 152 w 658"/>
                <a:gd name="T17" fmla="*/ 53 h 654"/>
                <a:gd name="T18" fmla="*/ 168 w 658"/>
                <a:gd name="T19" fmla="*/ 0 h 654"/>
                <a:gd name="T20" fmla="*/ 189 w 658"/>
                <a:gd name="T21" fmla="*/ 16 h 654"/>
                <a:gd name="T22" fmla="*/ 205 w 658"/>
                <a:gd name="T23" fmla="*/ 82 h 654"/>
                <a:gd name="T24" fmla="*/ 222 w 658"/>
                <a:gd name="T25" fmla="*/ 181 h 654"/>
                <a:gd name="T26" fmla="*/ 242 w 658"/>
                <a:gd name="T27" fmla="*/ 280 h 654"/>
                <a:gd name="T28" fmla="*/ 259 w 658"/>
                <a:gd name="T29" fmla="*/ 358 h 654"/>
                <a:gd name="T30" fmla="*/ 275 w 658"/>
                <a:gd name="T31" fmla="*/ 395 h 654"/>
                <a:gd name="T32" fmla="*/ 296 w 658"/>
                <a:gd name="T33" fmla="*/ 395 h 654"/>
                <a:gd name="T34" fmla="*/ 312 w 658"/>
                <a:gd name="T35" fmla="*/ 362 h 654"/>
                <a:gd name="T36" fmla="*/ 329 w 658"/>
                <a:gd name="T37" fmla="*/ 309 h 654"/>
                <a:gd name="T38" fmla="*/ 349 w 658"/>
                <a:gd name="T39" fmla="*/ 255 h 654"/>
                <a:gd name="T40" fmla="*/ 366 w 658"/>
                <a:gd name="T41" fmla="*/ 214 h 654"/>
                <a:gd name="T42" fmla="*/ 382 w 658"/>
                <a:gd name="T43" fmla="*/ 189 h 654"/>
                <a:gd name="T44" fmla="*/ 403 w 658"/>
                <a:gd name="T45" fmla="*/ 185 h 654"/>
                <a:gd name="T46" fmla="*/ 419 w 658"/>
                <a:gd name="T47" fmla="*/ 197 h 654"/>
                <a:gd name="T48" fmla="*/ 436 w 658"/>
                <a:gd name="T49" fmla="*/ 222 h 654"/>
                <a:gd name="T50" fmla="*/ 456 w 658"/>
                <a:gd name="T51" fmla="*/ 247 h 654"/>
                <a:gd name="T52" fmla="*/ 473 w 658"/>
                <a:gd name="T53" fmla="*/ 271 h 654"/>
                <a:gd name="T54" fmla="*/ 489 w 658"/>
                <a:gd name="T55" fmla="*/ 284 h 654"/>
                <a:gd name="T56" fmla="*/ 510 w 658"/>
                <a:gd name="T57" fmla="*/ 284 h 654"/>
                <a:gd name="T58" fmla="*/ 526 w 658"/>
                <a:gd name="T59" fmla="*/ 280 h 654"/>
                <a:gd name="T60" fmla="*/ 543 w 658"/>
                <a:gd name="T61" fmla="*/ 271 h 654"/>
                <a:gd name="T62" fmla="*/ 563 w 658"/>
                <a:gd name="T63" fmla="*/ 259 h 654"/>
                <a:gd name="T64" fmla="*/ 580 w 658"/>
                <a:gd name="T65" fmla="*/ 251 h 654"/>
                <a:gd name="T66" fmla="*/ 596 w 658"/>
                <a:gd name="T67" fmla="*/ 247 h 654"/>
                <a:gd name="T68" fmla="*/ 617 w 658"/>
                <a:gd name="T69" fmla="*/ 243 h 654"/>
                <a:gd name="T70" fmla="*/ 633 w 658"/>
                <a:gd name="T71" fmla="*/ 243 h 654"/>
                <a:gd name="T72" fmla="*/ 654 w 658"/>
                <a:gd name="T73" fmla="*/ 247 h 6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658" h="654">
                  <a:moveTo>
                    <a:pt x="0" y="99"/>
                  </a:moveTo>
                  <a:lnTo>
                    <a:pt x="8" y="218"/>
                  </a:lnTo>
                  <a:lnTo>
                    <a:pt x="16" y="333"/>
                  </a:lnTo>
                  <a:lnTo>
                    <a:pt x="29" y="440"/>
                  </a:lnTo>
                  <a:lnTo>
                    <a:pt x="37" y="527"/>
                  </a:lnTo>
                  <a:lnTo>
                    <a:pt x="45" y="597"/>
                  </a:lnTo>
                  <a:lnTo>
                    <a:pt x="53" y="638"/>
                  </a:lnTo>
                  <a:lnTo>
                    <a:pt x="61" y="654"/>
                  </a:lnTo>
                  <a:lnTo>
                    <a:pt x="70" y="646"/>
                  </a:lnTo>
                  <a:lnTo>
                    <a:pt x="82" y="613"/>
                  </a:lnTo>
                  <a:lnTo>
                    <a:pt x="90" y="559"/>
                  </a:lnTo>
                  <a:lnTo>
                    <a:pt x="98" y="490"/>
                  </a:lnTo>
                  <a:lnTo>
                    <a:pt x="107" y="411"/>
                  </a:lnTo>
                  <a:lnTo>
                    <a:pt x="115" y="329"/>
                  </a:lnTo>
                  <a:lnTo>
                    <a:pt x="123" y="247"/>
                  </a:lnTo>
                  <a:lnTo>
                    <a:pt x="135" y="169"/>
                  </a:lnTo>
                  <a:lnTo>
                    <a:pt x="144" y="103"/>
                  </a:lnTo>
                  <a:lnTo>
                    <a:pt x="152" y="53"/>
                  </a:lnTo>
                  <a:lnTo>
                    <a:pt x="160" y="16"/>
                  </a:lnTo>
                  <a:lnTo>
                    <a:pt x="168" y="0"/>
                  </a:lnTo>
                  <a:lnTo>
                    <a:pt x="177" y="0"/>
                  </a:lnTo>
                  <a:lnTo>
                    <a:pt x="189" y="16"/>
                  </a:lnTo>
                  <a:lnTo>
                    <a:pt x="197" y="45"/>
                  </a:lnTo>
                  <a:lnTo>
                    <a:pt x="205" y="82"/>
                  </a:lnTo>
                  <a:lnTo>
                    <a:pt x="214" y="132"/>
                  </a:lnTo>
                  <a:lnTo>
                    <a:pt x="222" y="181"/>
                  </a:lnTo>
                  <a:lnTo>
                    <a:pt x="234" y="234"/>
                  </a:lnTo>
                  <a:lnTo>
                    <a:pt x="242" y="280"/>
                  </a:lnTo>
                  <a:lnTo>
                    <a:pt x="251" y="325"/>
                  </a:lnTo>
                  <a:lnTo>
                    <a:pt x="259" y="358"/>
                  </a:lnTo>
                  <a:lnTo>
                    <a:pt x="267" y="383"/>
                  </a:lnTo>
                  <a:lnTo>
                    <a:pt x="275" y="395"/>
                  </a:lnTo>
                  <a:lnTo>
                    <a:pt x="288" y="399"/>
                  </a:lnTo>
                  <a:lnTo>
                    <a:pt x="296" y="395"/>
                  </a:lnTo>
                  <a:lnTo>
                    <a:pt x="304" y="383"/>
                  </a:lnTo>
                  <a:lnTo>
                    <a:pt x="312" y="362"/>
                  </a:lnTo>
                  <a:lnTo>
                    <a:pt x="321" y="337"/>
                  </a:lnTo>
                  <a:lnTo>
                    <a:pt x="329" y="309"/>
                  </a:lnTo>
                  <a:lnTo>
                    <a:pt x="341" y="284"/>
                  </a:lnTo>
                  <a:lnTo>
                    <a:pt x="349" y="255"/>
                  </a:lnTo>
                  <a:lnTo>
                    <a:pt x="358" y="230"/>
                  </a:lnTo>
                  <a:lnTo>
                    <a:pt x="366" y="214"/>
                  </a:lnTo>
                  <a:lnTo>
                    <a:pt x="374" y="197"/>
                  </a:lnTo>
                  <a:lnTo>
                    <a:pt x="382" y="189"/>
                  </a:lnTo>
                  <a:lnTo>
                    <a:pt x="395" y="185"/>
                  </a:lnTo>
                  <a:lnTo>
                    <a:pt x="403" y="185"/>
                  </a:lnTo>
                  <a:lnTo>
                    <a:pt x="411" y="189"/>
                  </a:lnTo>
                  <a:lnTo>
                    <a:pt x="419" y="197"/>
                  </a:lnTo>
                  <a:lnTo>
                    <a:pt x="428" y="210"/>
                  </a:lnTo>
                  <a:lnTo>
                    <a:pt x="436" y="222"/>
                  </a:lnTo>
                  <a:lnTo>
                    <a:pt x="448" y="234"/>
                  </a:lnTo>
                  <a:lnTo>
                    <a:pt x="456" y="247"/>
                  </a:lnTo>
                  <a:lnTo>
                    <a:pt x="465" y="259"/>
                  </a:lnTo>
                  <a:lnTo>
                    <a:pt x="473" y="271"/>
                  </a:lnTo>
                  <a:lnTo>
                    <a:pt x="481" y="276"/>
                  </a:lnTo>
                  <a:lnTo>
                    <a:pt x="489" y="284"/>
                  </a:lnTo>
                  <a:lnTo>
                    <a:pt x="502" y="284"/>
                  </a:lnTo>
                  <a:lnTo>
                    <a:pt x="510" y="284"/>
                  </a:lnTo>
                  <a:lnTo>
                    <a:pt x="518" y="284"/>
                  </a:lnTo>
                  <a:lnTo>
                    <a:pt x="526" y="280"/>
                  </a:lnTo>
                  <a:lnTo>
                    <a:pt x="535" y="276"/>
                  </a:lnTo>
                  <a:lnTo>
                    <a:pt x="543" y="271"/>
                  </a:lnTo>
                  <a:lnTo>
                    <a:pt x="555" y="267"/>
                  </a:lnTo>
                  <a:lnTo>
                    <a:pt x="563" y="259"/>
                  </a:lnTo>
                  <a:lnTo>
                    <a:pt x="572" y="255"/>
                  </a:lnTo>
                  <a:lnTo>
                    <a:pt x="580" y="251"/>
                  </a:lnTo>
                  <a:lnTo>
                    <a:pt x="588" y="247"/>
                  </a:lnTo>
                  <a:lnTo>
                    <a:pt x="596" y="247"/>
                  </a:lnTo>
                  <a:lnTo>
                    <a:pt x="609" y="243"/>
                  </a:lnTo>
                  <a:lnTo>
                    <a:pt x="617" y="243"/>
                  </a:lnTo>
                  <a:lnTo>
                    <a:pt x="625" y="243"/>
                  </a:lnTo>
                  <a:lnTo>
                    <a:pt x="633" y="243"/>
                  </a:lnTo>
                  <a:lnTo>
                    <a:pt x="642" y="247"/>
                  </a:lnTo>
                  <a:lnTo>
                    <a:pt x="654" y="247"/>
                  </a:lnTo>
                  <a:lnTo>
                    <a:pt x="658" y="251"/>
                  </a:lnTo>
                </a:path>
              </a:pathLst>
            </a:custGeom>
            <a:noFill/>
            <a:ln w="25400" cap="flat">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1" name="Rectangle 50"/>
            <p:cNvSpPr>
              <a:spLocks noChangeArrowheads="1"/>
            </p:cNvSpPr>
            <p:nvPr/>
          </p:nvSpPr>
          <p:spPr bwMode="auto">
            <a:xfrm>
              <a:off x="1154" y="3153"/>
              <a:ext cx="712" cy="1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400" b="0" i="0" u="none" strike="noStrike" cap="none" normalizeH="0" baseline="0" smtClean="0">
                  <a:ln>
                    <a:noFill/>
                  </a:ln>
                  <a:solidFill>
                    <a:srgbClr val="000000"/>
                  </a:solidFill>
                  <a:effectLst/>
                  <a:latin typeface="Helvetica" panose="020B0604020202020204" pitchFamily="34" charset="0"/>
                </a:rPr>
                <a:t>Lambda (nm)</a:t>
              </a:r>
              <a:endParaRPr kumimoji="0" lang="en-US" altLang="en-US" sz="1800" b="0" i="0" u="none" strike="noStrike" cap="none" normalizeH="0" baseline="0" smtClean="0">
                <a:ln>
                  <a:noFill/>
                </a:ln>
                <a:solidFill>
                  <a:schemeClr val="tx1"/>
                </a:solidFill>
                <a:effectLst/>
                <a:latin typeface="Arial" panose="020B0604020202020204" pitchFamily="34" charset="0"/>
              </a:endParaRPr>
            </a:p>
          </p:txBody>
        </p:sp>
      </p:grpSp>
      <p:grpSp>
        <p:nvGrpSpPr>
          <p:cNvPr id="38" name="Group 4"/>
          <p:cNvGrpSpPr>
            <a:grpSpLocks noChangeAspect="1"/>
          </p:cNvGrpSpPr>
          <p:nvPr/>
        </p:nvGrpSpPr>
        <p:grpSpPr bwMode="auto">
          <a:xfrm>
            <a:off x="4822825" y="2355850"/>
            <a:ext cx="3019425" cy="3038475"/>
            <a:chOff x="3067" y="1576"/>
            <a:chExt cx="1902" cy="1914"/>
          </a:xfrm>
        </p:grpSpPr>
        <p:sp>
          <p:nvSpPr>
            <p:cNvPr id="111" name="AutoShape 3"/>
            <p:cNvSpPr>
              <a:spLocks noChangeAspect="1" noChangeArrowheads="1" noTextEdit="1"/>
            </p:cNvSpPr>
            <p:nvPr/>
          </p:nvSpPr>
          <p:spPr bwMode="auto">
            <a:xfrm>
              <a:off x="3067" y="1576"/>
              <a:ext cx="1902" cy="17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2" name="Rectangle 5"/>
            <p:cNvSpPr>
              <a:spLocks noChangeArrowheads="1"/>
            </p:cNvSpPr>
            <p:nvPr/>
          </p:nvSpPr>
          <p:spPr bwMode="auto">
            <a:xfrm>
              <a:off x="3655" y="1792"/>
              <a:ext cx="1164" cy="135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3" name="Rectangle 6"/>
            <p:cNvSpPr>
              <a:spLocks noChangeArrowheads="1"/>
            </p:cNvSpPr>
            <p:nvPr/>
          </p:nvSpPr>
          <p:spPr bwMode="auto">
            <a:xfrm>
              <a:off x="3655" y="1792"/>
              <a:ext cx="1164" cy="1350"/>
            </a:xfrm>
            <a:prstGeom prst="rect">
              <a:avLst/>
            </a:prstGeom>
            <a:noFill/>
            <a:ln w="0">
              <a:solidFill>
                <a:srgbClr val="FFFFFF"/>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14" name="Line 7"/>
            <p:cNvSpPr>
              <a:spLocks noChangeShapeType="1"/>
            </p:cNvSpPr>
            <p:nvPr/>
          </p:nvSpPr>
          <p:spPr bwMode="auto">
            <a:xfrm>
              <a:off x="3655" y="1792"/>
              <a:ext cx="1164"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15" name="Line 8"/>
            <p:cNvSpPr>
              <a:spLocks noChangeShapeType="1"/>
            </p:cNvSpPr>
            <p:nvPr/>
          </p:nvSpPr>
          <p:spPr bwMode="auto">
            <a:xfrm>
              <a:off x="3655" y="3142"/>
              <a:ext cx="1164"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16" name="Line 9"/>
            <p:cNvSpPr>
              <a:spLocks noChangeShapeType="1"/>
            </p:cNvSpPr>
            <p:nvPr/>
          </p:nvSpPr>
          <p:spPr bwMode="auto">
            <a:xfrm flipV="1">
              <a:off x="4819" y="1792"/>
              <a:ext cx="0" cy="135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17" name="Line 10"/>
            <p:cNvSpPr>
              <a:spLocks noChangeShapeType="1"/>
            </p:cNvSpPr>
            <p:nvPr/>
          </p:nvSpPr>
          <p:spPr bwMode="auto">
            <a:xfrm flipV="1">
              <a:off x="3655" y="1792"/>
              <a:ext cx="0" cy="135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18" name="Line 11"/>
            <p:cNvSpPr>
              <a:spLocks noChangeShapeType="1"/>
            </p:cNvSpPr>
            <p:nvPr/>
          </p:nvSpPr>
          <p:spPr bwMode="auto">
            <a:xfrm>
              <a:off x="3655" y="3142"/>
              <a:ext cx="1164"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19" name="Line 12"/>
            <p:cNvSpPr>
              <a:spLocks noChangeShapeType="1"/>
            </p:cNvSpPr>
            <p:nvPr/>
          </p:nvSpPr>
          <p:spPr bwMode="auto">
            <a:xfrm flipV="1">
              <a:off x="3655" y="1792"/>
              <a:ext cx="0" cy="135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20" name="Line 13"/>
            <p:cNvSpPr>
              <a:spLocks noChangeShapeType="1"/>
            </p:cNvSpPr>
            <p:nvPr/>
          </p:nvSpPr>
          <p:spPr bwMode="auto">
            <a:xfrm flipV="1">
              <a:off x="3655" y="3124"/>
              <a:ext cx="0" cy="18"/>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21" name="Line 14"/>
            <p:cNvSpPr>
              <a:spLocks noChangeShapeType="1"/>
            </p:cNvSpPr>
            <p:nvPr/>
          </p:nvSpPr>
          <p:spPr bwMode="auto">
            <a:xfrm>
              <a:off x="3655" y="1792"/>
              <a:ext cx="0" cy="12"/>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22" name="Rectangle 15"/>
            <p:cNvSpPr>
              <a:spLocks noChangeArrowheads="1"/>
            </p:cNvSpPr>
            <p:nvPr/>
          </p:nvSpPr>
          <p:spPr bwMode="auto">
            <a:xfrm>
              <a:off x="3619" y="3160"/>
              <a:ext cx="138" cy="1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700" b="0" i="0" u="none" strike="noStrike" cap="none" normalizeH="0" baseline="0" smtClean="0">
                  <a:ln>
                    <a:noFill/>
                  </a:ln>
                  <a:solidFill>
                    <a:srgbClr val="000000"/>
                  </a:solidFill>
                  <a:effectLst/>
                  <a:latin typeface="Helvetica" panose="020B0604020202020204" pitchFamily="34" charset="0"/>
                </a:rPr>
                <a:t>0</a:t>
              </a:r>
              <a:endParaRPr kumimoji="0" lang="en-US" altLang="en-US" sz="1800" b="0" i="0" u="none" strike="noStrike" cap="none" normalizeH="0" baseline="0" smtClean="0">
                <a:ln>
                  <a:noFill/>
                </a:ln>
                <a:solidFill>
                  <a:schemeClr val="tx1"/>
                </a:solidFill>
                <a:effectLst/>
                <a:latin typeface="Arial" panose="020B0604020202020204" pitchFamily="34" charset="0"/>
              </a:endParaRPr>
            </a:p>
          </p:txBody>
        </p:sp>
        <p:sp>
          <p:nvSpPr>
            <p:cNvPr id="123" name="Line 16"/>
            <p:cNvSpPr>
              <a:spLocks noChangeShapeType="1"/>
            </p:cNvSpPr>
            <p:nvPr/>
          </p:nvSpPr>
          <p:spPr bwMode="auto">
            <a:xfrm flipV="1">
              <a:off x="4237" y="3124"/>
              <a:ext cx="0" cy="18"/>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24" name="Line 17"/>
            <p:cNvSpPr>
              <a:spLocks noChangeShapeType="1"/>
            </p:cNvSpPr>
            <p:nvPr/>
          </p:nvSpPr>
          <p:spPr bwMode="auto">
            <a:xfrm>
              <a:off x="4237" y="1792"/>
              <a:ext cx="0" cy="12"/>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25" name="Rectangle 18"/>
            <p:cNvSpPr>
              <a:spLocks noChangeArrowheads="1"/>
            </p:cNvSpPr>
            <p:nvPr/>
          </p:nvSpPr>
          <p:spPr bwMode="auto">
            <a:xfrm>
              <a:off x="4147" y="3160"/>
              <a:ext cx="252" cy="1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700" b="0" i="0" u="none" strike="noStrike" cap="none" normalizeH="0" baseline="0" smtClean="0">
                  <a:ln>
                    <a:noFill/>
                  </a:ln>
                  <a:solidFill>
                    <a:srgbClr val="000000"/>
                  </a:solidFill>
                  <a:effectLst/>
                  <a:latin typeface="Helvetica" panose="020B0604020202020204" pitchFamily="34" charset="0"/>
                </a:rPr>
                <a:t>0.5</a:t>
              </a:r>
              <a:endParaRPr kumimoji="0" lang="en-US" altLang="en-US" sz="1800" b="0" i="0" u="none" strike="noStrike" cap="none" normalizeH="0" baseline="0" smtClean="0">
                <a:ln>
                  <a:noFill/>
                </a:ln>
                <a:solidFill>
                  <a:schemeClr val="tx1"/>
                </a:solidFill>
                <a:effectLst/>
                <a:latin typeface="Arial" panose="020B0604020202020204" pitchFamily="34" charset="0"/>
              </a:endParaRPr>
            </a:p>
          </p:txBody>
        </p:sp>
        <p:sp>
          <p:nvSpPr>
            <p:cNvPr id="126" name="Line 19"/>
            <p:cNvSpPr>
              <a:spLocks noChangeShapeType="1"/>
            </p:cNvSpPr>
            <p:nvPr/>
          </p:nvSpPr>
          <p:spPr bwMode="auto">
            <a:xfrm flipV="1">
              <a:off x="4819" y="3124"/>
              <a:ext cx="0" cy="18"/>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27" name="Line 20"/>
            <p:cNvSpPr>
              <a:spLocks noChangeShapeType="1"/>
            </p:cNvSpPr>
            <p:nvPr/>
          </p:nvSpPr>
          <p:spPr bwMode="auto">
            <a:xfrm>
              <a:off x="4819" y="1792"/>
              <a:ext cx="0" cy="12"/>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28" name="Rectangle 21"/>
            <p:cNvSpPr>
              <a:spLocks noChangeArrowheads="1"/>
            </p:cNvSpPr>
            <p:nvPr/>
          </p:nvSpPr>
          <p:spPr bwMode="auto">
            <a:xfrm>
              <a:off x="4783" y="3160"/>
              <a:ext cx="138" cy="1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700" b="0" i="0" u="none" strike="noStrike" cap="none" normalizeH="0" baseline="0" smtClean="0">
                  <a:ln>
                    <a:noFill/>
                  </a:ln>
                  <a:solidFill>
                    <a:srgbClr val="000000"/>
                  </a:solidFill>
                  <a:effectLst/>
                  <a:latin typeface="Helvetica" panose="020B0604020202020204" pitchFamily="34" charset="0"/>
                </a:rPr>
                <a:t>1</a:t>
              </a:r>
              <a:endParaRPr kumimoji="0" lang="en-US" altLang="en-US" sz="1800" b="0" i="0" u="none" strike="noStrike" cap="none" normalizeH="0" baseline="0" smtClean="0">
                <a:ln>
                  <a:noFill/>
                </a:ln>
                <a:solidFill>
                  <a:schemeClr val="tx1"/>
                </a:solidFill>
                <a:effectLst/>
                <a:latin typeface="Arial" panose="020B0604020202020204" pitchFamily="34" charset="0"/>
              </a:endParaRPr>
            </a:p>
          </p:txBody>
        </p:sp>
        <p:sp>
          <p:nvSpPr>
            <p:cNvPr id="129" name="Line 22"/>
            <p:cNvSpPr>
              <a:spLocks noChangeShapeType="1"/>
            </p:cNvSpPr>
            <p:nvPr/>
          </p:nvSpPr>
          <p:spPr bwMode="auto">
            <a:xfrm>
              <a:off x="3655" y="3142"/>
              <a:ext cx="12"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30" name="Line 23"/>
            <p:cNvSpPr>
              <a:spLocks noChangeShapeType="1"/>
            </p:cNvSpPr>
            <p:nvPr/>
          </p:nvSpPr>
          <p:spPr bwMode="auto">
            <a:xfrm flipH="1">
              <a:off x="4801" y="3142"/>
              <a:ext cx="18"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31" name="Rectangle 24"/>
            <p:cNvSpPr>
              <a:spLocks noChangeArrowheads="1"/>
            </p:cNvSpPr>
            <p:nvPr/>
          </p:nvSpPr>
          <p:spPr bwMode="auto">
            <a:xfrm>
              <a:off x="3301" y="3070"/>
              <a:ext cx="307" cy="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700" b="0" i="0" u="none" strike="noStrike" cap="none" normalizeH="0" baseline="0" dirty="0" smtClean="0">
                  <a:ln>
                    <a:noFill/>
                  </a:ln>
                  <a:solidFill>
                    <a:srgbClr val="000000"/>
                  </a:solidFill>
                  <a:effectLst/>
                  <a:latin typeface="Helvetica" panose="020B0604020202020204" pitchFamily="34" charset="0"/>
                </a:rPr>
                <a:t>1000</a:t>
              </a:r>
              <a:endParaRPr kumimoji="0" lang="en-US" altLang="en-US" sz="1800" b="0" i="0" u="none" strike="noStrike" cap="none" normalizeH="0" baseline="0" dirty="0" smtClean="0">
                <a:ln>
                  <a:noFill/>
                </a:ln>
                <a:solidFill>
                  <a:schemeClr val="tx1"/>
                </a:solidFill>
                <a:effectLst/>
                <a:latin typeface="Arial" panose="020B0604020202020204" pitchFamily="34" charset="0"/>
              </a:endParaRPr>
            </a:p>
          </p:txBody>
        </p:sp>
        <p:sp>
          <p:nvSpPr>
            <p:cNvPr id="132" name="Line 25"/>
            <p:cNvSpPr>
              <a:spLocks noChangeShapeType="1"/>
            </p:cNvSpPr>
            <p:nvPr/>
          </p:nvSpPr>
          <p:spPr bwMode="auto">
            <a:xfrm>
              <a:off x="3655" y="2872"/>
              <a:ext cx="12"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33" name="Line 26"/>
            <p:cNvSpPr>
              <a:spLocks noChangeShapeType="1"/>
            </p:cNvSpPr>
            <p:nvPr/>
          </p:nvSpPr>
          <p:spPr bwMode="auto">
            <a:xfrm flipH="1">
              <a:off x="4801" y="2872"/>
              <a:ext cx="18"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34" name="Rectangle 27"/>
            <p:cNvSpPr>
              <a:spLocks noChangeArrowheads="1"/>
            </p:cNvSpPr>
            <p:nvPr/>
          </p:nvSpPr>
          <p:spPr bwMode="auto">
            <a:xfrm>
              <a:off x="3373" y="2800"/>
              <a:ext cx="230" cy="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700" b="0" i="0" u="none" strike="noStrike" cap="none" normalizeH="0" baseline="0" dirty="0" smtClean="0">
                  <a:ln>
                    <a:noFill/>
                  </a:ln>
                  <a:solidFill>
                    <a:srgbClr val="000000"/>
                  </a:solidFill>
                  <a:effectLst/>
                  <a:latin typeface="Helvetica" panose="020B0604020202020204" pitchFamily="34" charset="0"/>
                </a:rPr>
                <a:t>800</a:t>
              </a:r>
              <a:endParaRPr kumimoji="0" lang="en-US" altLang="en-US" sz="1800" b="0" i="0" u="none" strike="noStrike" cap="none" normalizeH="0" baseline="0" dirty="0" smtClean="0">
                <a:ln>
                  <a:noFill/>
                </a:ln>
                <a:solidFill>
                  <a:schemeClr val="tx1"/>
                </a:solidFill>
                <a:effectLst/>
                <a:latin typeface="Arial" panose="020B0604020202020204" pitchFamily="34" charset="0"/>
              </a:endParaRPr>
            </a:p>
          </p:txBody>
        </p:sp>
        <p:sp>
          <p:nvSpPr>
            <p:cNvPr id="135" name="Line 28"/>
            <p:cNvSpPr>
              <a:spLocks noChangeShapeType="1"/>
            </p:cNvSpPr>
            <p:nvPr/>
          </p:nvSpPr>
          <p:spPr bwMode="auto">
            <a:xfrm>
              <a:off x="3655" y="2602"/>
              <a:ext cx="12"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36" name="Line 29"/>
            <p:cNvSpPr>
              <a:spLocks noChangeShapeType="1"/>
            </p:cNvSpPr>
            <p:nvPr/>
          </p:nvSpPr>
          <p:spPr bwMode="auto">
            <a:xfrm flipH="1">
              <a:off x="4801" y="2602"/>
              <a:ext cx="18"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37" name="Rectangle 30"/>
            <p:cNvSpPr>
              <a:spLocks noChangeArrowheads="1"/>
            </p:cNvSpPr>
            <p:nvPr/>
          </p:nvSpPr>
          <p:spPr bwMode="auto">
            <a:xfrm>
              <a:off x="3373" y="2530"/>
              <a:ext cx="230" cy="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700" b="0" i="0" u="none" strike="noStrike" cap="none" normalizeH="0" baseline="0" dirty="0" smtClean="0">
                  <a:ln>
                    <a:noFill/>
                  </a:ln>
                  <a:solidFill>
                    <a:srgbClr val="000000"/>
                  </a:solidFill>
                  <a:effectLst/>
                  <a:latin typeface="Helvetica" panose="020B0604020202020204" pitchFamily="34" charset="0"/>
                </a:rPr>
                <a:t>600</a:t>
              </a:r>
              <a:endParaRPr kumimoji="0" lang="en-US" altLang="en-US" sz="1800" b="0" i="0" u="none" strike="noStrike" cap="none" normalizeH="0" baseline="0" dirty="0" smtClean="0">
                <a:ln>
                  <a:noFill/>
                </a:ln>
                <a:solidFill>
                  <a:schemeClr val="tx1"/>
                </a:solidFill>
                <a:effectLst/>
                <a:latin typeface="Arial" panose="020B0604020202020204" pitchFamily="34" charset="0"/>
              </a:endParaRPr>
            </a:p>
          </p:txBody>
        </p:sp>
        <p:sp>
          <p:nvSpPr>
            <p:cNvPr id="138" name="Line 31"/>
            <p:cNvSpPr>
              <a:spLocks noChangeShapeType="1"/>
            </p:cNvSpPr>
            <p:nvPr/>
          </p:nvSpPr>
          <p:spPr bwMode="auto">
            <a:xfrm>
              <a:off x="3655" y="2332"/>
              <a:ext cx="12"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39" name="Line 32"/>
            <p:cNvSpPr>
              <a:spLocks noChangeShapeType="1"/>
            </p:cNvSpPr>
            <p:nvPr/>
          </p:nvSpPr>
          <p:spPr bwMode="auto">
            <a:xfrm flipH="1">
              <a:off x="4801" y="2332"/>
              <a:ext cx="18"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40" name="Rectangle 33"/>
            <p:cNvSpPr>
              <a:spLocks noChangeArrowheads="1"/>
            </p:cNvSpPr>
            <p:nvPr/>
          </p:nvSpPr>
          <p:spPr bwMode="auto">
            <a:xfrm>
              <a:off x="3373" y="2260"/>
              <a:ext cx="230" cy="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700" b="0" i="0" u="none" strike="noStrike" cap="none" normalizeH="0" baseline="0" dirty="0" smtClean="0">
                  <a:ln>
                    <a:noFill/>
                  </a:ln>
                  <a:solidFill>
                    <a:srgbClr val="000000"/>
                  </a:solidFill>
                  <a:effectLst/>
                  <a:latin typeface="Helvetica" panose="020B0604020202020204" pitchFamily="34" charset="0"/>
                </a:rPr>
                <a:t>400</a:t>
              </a:r>
              <a:endParaRPr kumimoji="0" lang="en-US" altLang="en-US" sz="1800" b="0" i="0" u="none" strike="noStrike" cap="none" normalizeH="0" baseline="0" dirty="0" smtClean="0">
                <a:ln>
                  <a:noFill/>
                </a:ln>
                <a:solidFill>
                  <a:schemeClr val="tx1"/>
                </a:solidFill>
                <a:effectLst/>
                <a:latin typeface="Arial" panose="020B0604020202020204" pitchFamily="34" charset="0"/>
              </a:endParaRPr>
            </a:p>
          </p:txBody>
        </p:sp>
        <p:sp>
          <p:nvSpPr>
            <p:cNvPr id="141" name="Line 34"/>
            <p:cNvSpPr>
              <a:spLocks noChangeShapeType="1"/>
            </p:cNvSpPr>
            <p:nvPr/>
          </p:nvSpPr>
          <p:spPr bwMode="auto">
            <a:xfrm>
              <a:off x="3655" y="2062"/>
              <a:ext cx="12"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42" name="Line 35"/>
            <p:cNvSpPr>
              <a:spLocks noChangeShapeType="1"/>
            </p:cNvSpPr>
            <p:nvPr/>
          </p:nvSpPr>
          <p:spPr bwMode="auto">
            <a:xfrm flipH="1">
              <a:off x="4801" y="2062"/>
              <a:ext cx="18"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43" name="Rectangle 36"/>
            <p:cNvSpPr>
              <a:spLocks noChangeArrowheads="1"/>
            </p:cNvSpPr>
            <p:nvPr/>
          </p:nvSpPr>
          <p:spPr bwMode="auto">
            <a:xfrm>
              <a:off x="3373" y="1990"/>
              <a:ext cx="230" cy="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700" b="0" i="0" u="none" strike="noStrike" cap="none" normalizeH="0" baseline="0" dirty="0" smtClean="0">
                  <a:ln>
                    <a:noFill/>
                  </a:ln>
                  <a:solidFill>
                    <a:srgbClr val="000000"/>
                  </a:solidFill>
                  <a:effectLst/>
                  <a:latin typeface="Helvetica" panose="020B0604020202020204" pitchFamily="34" charset="0"/>
                </a:rPr>
                <a:t>200</a:t>
              </a:r>
              <a:endParaRPr kumimoji="0" lang="en-US" altLang="en-US" sz="1800" b="0" i="0" u="none" strike="noStrike" cap="none" normalizeH="0" baseline="0" dirty="0" smtClean="0">
                <a:ln>
                  <a:noFill/>
                </a:ln>
                <a:solidFill>
                  <a:schemeClr val="tx1"/>
                </a:solidFill>
                <a:effectLst/>
                <a:latin typeface="Arial" panose="020B0604020202020204" pitchFamily="34" charset="0"/>
              </a:endParaRPr>
            </a:p>
          </p:txBody>
        </p:sp>
        <p:sp>
          <p:nvSpPr>
            <p:cNvPr id="144" name="Line 37"/>
            <p:cNvSpPr>
              <a:spLocks noChangeShapeType="1"/>
            </p:cNvSpPr>
            <p:nvPr/>
          </p:nvSpPr>
          <p:spPr bwMode="auto">
            <a:xfrm>
              <a:off x="3655" y="1792"/>
              <a:ext cx="12"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45" name="Line 38"/>
            <p:cNvSpPr>
              <a:spLocks noChangeShapeType="1"/>
            </p:cNvSpPr>
            <p:nvPr/>
          </p:nvSpPr>
          <p:spPr bwMode="auto">
            <a:xfrm flipH="1">
              <a:off x="4801" y="1792"/>
              <a:ext cx="18"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46" name="Rectangle 39"/>
            <p:cNvSpPr>
              <a:spLocks noChangeArrowheads="1"/>
            </p:cNvSpPr>
            <p:nvPr/>
          </p:nvSpPr>
          <p:spPr bwMode="auto">
            <a:xfrm>
              <a:off x="3559" y="1720"/>
              <a:ext cx="138" cy="1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700" b="0" i="0" u="none" strike="noStrike" cap="none" normalizeH="0" baseline="0" dirty="0" smtClean="0">
                  <a:ln>
                    <a:noFill/>
                  </a:ln>
                  <a:solidFill>
                    <a:srgbClr val="000000"/>
                  </a:solidFill>
                  <a:effectLst/>
                  <a:latin typeface="Helvetica" panose="020B0604020202020204" pitchFamily="34" charset="0"/>
                </a:rPr>
                <a:t>0</a:t>
              </a:r>
              <a:endParaRPr kumimoji="0" lang="en-US" altLang="en-US" sz="1800" b="0" i="0" u="none" strike="noStrike" cap="none" normalizeH="0" baseline="0" dirty="0" smtClean="0">
                <a:ln>
                  <a:noFill/>
                </a:ln>
                <a:solidFill>
                  <a:schemeClr val="tx1"/>
                </a:solidFill>
                <a:effectLst/>
                <a:latin typeface="Arial" panose="020B0604020202020204" pitchFamily="34" charset="0"/>
              </a:endParaRPr>
            </a:p>
          </p:txBody>
        </p:sp>
        <p:sp>
          <p:nvSpPr>
            <p:cNvPr id="147" name="Line 40"/>
            <p:cNvSpPr>
              <a:spLocks noChangeShapeType="1"/>
            </p:cNvSpPr>
            <p:nvPr/>
          </p:nvSpPr>
          <p:spPr bwMode="auto">
            <a:xfrm>
              <a:off x="3655" y="1792"/>
              <a:ext cx="1164"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48" name="Line 41"/>
            <p:cNvSpPr>
              <a:spLocks noChangeShapeType="1"/>
            </p:cNvSpPr>
            <p:nvPr/>
          </p:nvSpPr>
          <p:spPr bwMode="auto">
            <a:xfrm>
              <a:off x="3655" y="3142"/>
              <a:ext cx="1164" cy="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49" name="Line 42"/>
            <p:cNvSpPr>
              <a:spLocks noChangeShapeType="1"/>
            </p:cNvSpPr>
            <p:nvPr/>
          </p:nvSpPr>
          <p:spPr bwMode="auto">
            <a:xfrm flipV="1">
              <a:off x="4819" y="1792"/>
              <a:ext cx="0" cy="135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50" name="Line 43"/>
            <p:cNvSpPr>
              <a:spLocks noChangeShapeType="1"/>
            </p:cNvSpPr>
            <p:nvPr/>
          </p:nvSpPr>
          <p:spPr bwMode="auto">
            <a:xfrm flipV="1">
              <a:off x="3655" y="1792"/>
              <a:ext cx="0" cy="1350"/>
            </a:xfrm>
            <a:prstGeom prst="line">
              <a:avLst/>
            </a:prstGeom>
            <a:noFill/>
            <a:ln w="0">
              <a:solidFill>
                <a:srgbClr val="000000"/>
              </a:solidFill>
              <a:prstDash val="solid"/>
              <a:round/>
              <a:headEnd/>
              <a:tailEnd/>
            </a:ln>
            <a:extLst>
              <a:ext uri="{909E8E84-426E-40DD-AFC4-6F175D3DCCD1}">
                <a14:hiddenFill xmlns:a14="http://schemas.microsoft.com/office/drawing/2010/main">
                  <a:no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51" name="Freeform 44"/>
            <p:cNvSpPr>
              <a:spLocks/>
            </p:cNvSpPr>
            <p:nvPr/>
          </p:nvSpPr>
          <p:spPr bwMode="auto">
            <a:xfrm>
              <a:off x="3655" y="1792"/>
              <a:ext cx="1164" cy="1350"/>
            </a:xfrm>
            <a:custGeom>
              <a:avLst/>
              <a:gdLst>
                <a:gd name="T0" fmla="*/ 0 w 1164"/>
                <a:gd name="T1" fmla="*/ 180 h 1350"/>
                <a:gd name="T2" fmla="*/ 12 w 1164"/>
                <a:gd name="T3" fmla="*/ 186 h 1350"/>
                <a:gd name="T4" fmla="*/ 24 w 1164"/>
                <a:gd name="T5" fmla="*/ 192 h 1350"/>
                <a:gd name="T6" fmla="*/ 36 w 1164"/>
                <a:gd name="T7" fmla="*/ 198 h 1350"/>
                <a:gd name="T8" fmla="*/ 48 w 1164"/>
                <a:gd name="T9" fmla="*/ 198 h 1350"/>
                <a:gd name="T10" fmla="*/ 60 w 1164"/>
                <a:gd name="T11" fmla="*/ 204 h 1350"/>
                <a:gd name="T12" fmla="*/ 78 w 1164"/>
                <a:gd name="T13" fmla="*/ 204 h 1350"/>
                <a:gd name="T14" fmla="*/ 102 w 1164"/>
                <a:gd name="T15" fmla="*/ 210 h 1350"/>
                <a:gd name="T16" fmla="*/ 126 w 1164"/>
                <a:gd name="T17" fmla="*/ 210 h 1350"/>
                <a:gd name="T18" fmla="*/ 156 w 1164"/>
                <a:gd name="T19" fmla="*/ 216 h 1350"/>
                <a:gd name="T20" fmla="*/ 186 w 1164"/>
                <a:gd name="T21" fmla="*/ 216 h 1350"/>
                <a:gd name="T22" fmla="*/ 228 w 1164"/>
                <a:gd name="T23" fmla="*/ 216 h 1350"/>
                <a:gd name="T24" fmla="*/ 270 w 1164"/>
                <a:gd name="T25" fmla="*/ 222 h 1350"/>
                <a:gd name="T26" fmla="*/ 318 w 1164"/>
                <a:gd name="T27" fmla="*/ 222 h 1350"/>
                <a:gd name="T28" fmla="*/ 372 w 1164"/>
                <a:gd name="T29" fmla="*/ 228 h 1350"/>
                <a:gd name="T30" fmla="*/ 432 w 1164"/>
                <a:gd name="T31" fmla="*/ 228 h 1350"/>
                <a:gd name="T32" fmla="*/ 498 w 1164"/>
                <a:gd name="T33" fmla="*/ 234 h 1350"/>
                <a:gd name="T34" fmla="*/ 564 w 1164"/>
                <a:gd name="T35" fmla="*/ 234 h 1350"/>
                <a:gd name="T36" fmla="*/ 630 w 1164"/>
                <a:gd name="T37" fmla="*/ 240 h 1350"/>
                <a:gd name="T38" fmla="*/ 702 w 1164"/>
                <a:gd name="T39" fmla="*/ 240 h 1350"/>
                <a:gd name="T40" fmla="*/ 774 w 1164"/>
                <a:gd name="T41" fmla="*/ 240 h 1350"/>
                <a:gd name="T42" fmla="*/ 840 w 1164"/>
                <a:gd name="T43" fmla="*/ 246 h 1350"/>
                <a:gd name="T44" fmla="*/ 906 w 1164"/>
                <a:gd name="T45" fmla="*/ 246 h 1350"/>
                <a:gd name="T46" fmla="*/ 972 w 1164"/>
                <a:gd name="T47" fmla="*/ 252 h 1350"/>
                <a:gd name="T48" fmla="*/ 1026 w 1164"/>
                <a:gd name="T49" fmla="*/ 252 h 1350"/>
                <a:gd name="T50" fmla="*/ 1074 w 1164"/>
                <a:gd name="T51" fmla="*/ 258 h 1350"/>
                <a:gd name="T52" fmla="*/ 1110 w 1164"/>
                <a:gd name="T53" fmla="*/ 258 h 1350"/>
                <a:gd name="T54" fmla="*/ 1140 w 1164"/>
                <a:gd name="T55" fmla="*/ 264 h 1350"/>
                <a:gd name="T56" fmla="*/ 1158 w 1164"/>
                <a:gd name="T57" fmla="*/ 264 h 1350"/>
                <a:gd name="T58" fmla="*/ 1158 w 1164"/>
                <a:gd name="T59" fmla="*/ 270 h 1350"/>
                <a:gd name="T60" fmla="*/ 1140 w 1164"/>
                <a:gd name="T61" fmla="*/ 270 h 1350"/>
                <a:gd name="T62" fmla="*/ 1110 w 1164"/>
                <a:gd name="T63" fmla="*/ 276 h 1350"/>
                <a:gd name="T64" fmla="*/ 1074 w 1164"/>
                <a:gd name="T65" fmla="*/ 276 h 1350"/>
                <a:gd name="T66" fmla="*/ 1026 w 1164"/>
                <a:gd name="T67" fmla="*/ 282 h 1350"/>
                <a:gd name="T68" fmla="*/ 972 w 1164"/>
                <a:gd name="T69" fmla="*/ 282 h 1350"/>
                <a:gd name="T70" fmla="*/ 906 w 1164"/>
                <a:gd name="T71" fmla="*/ 288 h 1350"/>
                <a:gd name="T72" fmla="*/ 840 w 1164"/>
                <a:gd name="T73" fmla="*/ 288 h 1350"/>
                <a:gd name="T74" fmla="*/ 774 w 1164"/>
                <a:gd name="T75" fmla="*/ 294 h 1350"/>
                <a:gd name="T76" fmla="*/ 702 w 1164"/>
                <a:gd name="T77" fmla="*/ 294 h 1350"/>
                <a:gd name="T78" fmla="*/ 630 w 1164"/>
                <a:gd name="T79" fmla="*/ 294 h 1350"/>
                <a:gd name="T80" fmla="*/ 564 w 1164"/>
                <a:gd name="T81" fmla="*/ 300 h 1350"/>
                <a:gd name="T82" fmla="*/ 498 w 1164"/>
                <a:gd name="T83" fmla="*/ 300 h 1350"/>
                <a:gd name="T84" fmla="*/ 432 w 1164"/>
                <a:gd name="T85" fmla="*/ 306 h 1350"/>
                <a:gd name="T86" fmla="*/ 372 w 1164"/>
                <a:gd name="T87" fmla="*/ 306 h 1350"/>
                <a:gd name="T88" fmla="*/ 318 w 1164"/>
                <a:gd name="T89" fmla="*/ 312 h 1350"/>
                <a:gd name="T90" fmla="*/ 270 w 1164"/>
                <a:gd name="T91" fmla="*/ 312 h 1350"/>
                <a:gd name="T92" fmla="*/ 228 w 1164"/>
                <a:gd name="T93" fmla="*/ 318 h 1350"/>
                <a:gd name="T94" fmla="*/ 186 w 1164"/>
                <a:gd name="T95" fmla="*/ 318 h 1350"/>
                <a:gd name="T96" fmla="*/ 156 w 1164"/>
                <a:gd name="T97" fmla="*/ 324 h 1350"/>
                <a:gd name="T98" fmla="*/ 126 w 1164"/>
                <a:gd name="T99" fmla="*/ 324 h 1350"/>
                <a:gd name="T100" fmla="*/ 102 w 1164"/>
                <a:gd name="T101" fmla="*/ 324 h 1350"/>
                <a:gd name="T102" fmla="*/ 78 w 1164"/>
                <a:gd name="T103" fmla="*/ 330 h 1350"/>
                <a:gd name="T104" fmla="*/ 60 w 1164"/>
                <a:gd name="T105" fmla="*/ 330 h 1350"/>
                <a:gd name="T106" fmla="*/ 48 w 1164"/>
                <a:gd name="T107" fmla="*/ 336 h 1350"/>
                <a:gd name="T108" fmla="*/ 36 w 1164"/>
                <a:gd name="T109" fmla="*/ 336 h 1350"/>
                <a:gd name="T110" fmla="*/ 24 w 1164"/>
                <a:gd name="T111" fmla="*/ 342 h 1350"/>
                <a:gd name="T112" fmla="*/ 12 w 1164"/>
                <a:gd name="T113" fmla="*/ 348 h 1350"/>
                <a:gd name="T114" fmla="*/ 0 w 1164"/>
                <a:gd name="T115" fmla="*/ 360 h 13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164" h="1350">
                  <a:moveTo>
                    <a:pt x="0" y="0"/>
                  </a:moveTo>
                  <a:lnTo>
                    <a:pt x="0" y="180"/>
                  </a:lnTo>
                  <a:lnTo>
                    <a:pt x="6" y="186"/>
                  </a:lnTo>
                  <a:lnTo>
                    <a:pt x="12" y="186"/>
                  </a:lnTo>
                  <a:lnTo>
                    <a:pt x="18" y="192"/>
                  </a:lnTo>
                  <a:lnTo>
                    <a:pt x="24" y="192"/>
                  </a:lnTo>
                  <a:lnTo>
                    <a:pt x="30" y="198"/>
                  </a:lnTo>
                  <a:lnTo>
                    <a:pt x="36" y="198"/>
                  </a:lnTo>
                  <a:lnTo>
                    <a:pt x="42" y="198"/>
                  </a:lnTo>
                  <a:lnTo>
                    <a:pt x="48" y="198"/>
                  </a:lnTo>
                  <a:lnTo>
                    <a:pt x="54" y="198"/>
                  </a:lnTo>
                  <a:lnTo>
                    <a:pt x="60" y="204"/>
                  </a:lnTo>
                  <a:lnTo>
                    <a:pt x="72" y="204"/>
                  </a:lnTo>
                  <a:lnTo>
                    <a:pt x="78" y="204"/>
                  </a:lnTo>
                  <a:lnTo>
                    <a:pt x="90" y="204"/>
                  </a:lnTo>
                  <a:lnTo>
                    <a:pt x="102" y="210"/>
                  </a:lnTo>
                  <a:lnTo>
                    <a:pt x="114" y="210"/>
                  </a:lnTo>
                  <a:lnTo>
                    <a:pt x="126" y="210"/>
                  </a:lnTo>
                  <a:lnTo>
                    <a:pt x="138" y="210"/>
                  </a:lnTo>
                  <a:lnTo>
                    <a:pt x="156" y="216"/>
                  </a:lnTo>
                  <a:lnTo>
                    <a:pt x="168" y="216"/>
                  </a:lnTo>
                  <a:lnTo>
                    <a:pt x="186" y="216"/>
                  </a:lnTo>
                  <a:lnTo>
                    <a:pt x="210" y="216"/>
                  </a:lnTo>
                  <a:lnTo>
                    <a:pt x="228" y="216"/>
                  </a:lnTo>
                  <a:lnTo>
                    <a:pt x="246" y="222"/>
                  </a:lnTo>
                  <a:lnTo>
                    <a:pt x="270" y="222"/>
                  </a:lnTo>
                  <a:lnTo>
                    <a:pt x="294" y="222"/>
                  </a:lnTo>
                  <a:lnTo>
                    <a:pt x="318" y="222"/>
                  </a:lnTo>
                  <a:lnTo>
                    <a:pt x="348" y="228"/>
                  </a:lnTo>
                  <a:lnTo>
                    <a:pt x="372" y="228"/>
                  </a:lnTo>
                  <a:lnTo>
                    <a:pt x="402" y="228"/>
                  </a:lnTo>
                  <a:lnTo>
                    <a:pt x="432" y="228"/>
                  </a:lnTo>
                  <a:lnTo>
                    <a:pt x="462" y="228"/>
                  </a:lnTo>
                  <a:lnTo>
                    <a:pt x="498" y="234"/>
                  </a:lnTo>
                  <a:lnTo>
                    <a:pt x="528" y="234"/>
                  </a:lnTo>
                  <a:lnTo>
                    <a:pt x="564" y="234"/>
                  </a:lnTo>
                  <a:lnTo>
                    <a:pt x="600" y="234"/>
                  </a:lnTo>
                  <a:lnTo>
                    <a:pt x="630" y="240"/>
                  </a:lnTo>
                  <a:lnTo>
                    <a:pt x="666" y="240"/>
                  </a:lnTo>
                  <a:lnTo>
                    <a:pt x="702" y="240"/>
                  </a:lnTo>
                  <a:lnTo>
                    <a:pt x="738" y="240"/>
                  </a:lnTo>
                  <a:lnTo>
                    <a:pt x="774" y="240"/>
                  </a:lnTo>
                  <a:lnTo>
                    <a:pt x="810" y="246"/>
                  </a:lnTo>
                  <a:lnTo>
                    <a:pt x="840" y="246"/>
                  </a:lnTo>
                  <a:lnTo>
                    <a:pt x="876" y="246"/>
                  </a:lnTo>
                  <a:lnTo>
                    <a:pt x="906" y="246"/>
                  </a:lnTo>
                  <a:lnTo>
                    <a:pt x="942" y="252"/>
                  </a:lnTo>
                  <a:lnTo>
                    <a:pt x="972" y="252"/>
                  </a:lnTo>
                  <a:lnTo>
                    <a:pt x="996" y="252"/>
                  </a:lnTo>
                  <a:lnTo>
                    <a:pt x="1026" y="252"/>
                  </a:lnTo>
                  <a:lnTo>
                    <a:pt x="1050" y="252"/>
                  </a:lnTo>
                  <a:lnTo>
                    <a:pt x="1074" y="258"/>
                  </a:lnTo>
                  <a:lnTo>
                    <a:pt x="1092" y="258"/>
                  </a:lnTo>
                  <a:lnTo>
                    <a:pt x="1110" y="258"/>
                  </a:lnTo>
                  <a:lnTo>
                    <a:pt x="1128" y="258"/>
                  </a:lnTo>
                  <a:lnTo>
                    <a:pt x="1140" y="264"/>
                  </a:lnTo>
                  <a:lnTo>
                    <a:pt x="1146" y="264"/>
                  </a:lnTo>
                  <a:lnTo>
                    <a:pt x="1158" y="264"/>
                  </a:lnTo>
                  <a:lnTo>
                    <a:pt x="1164" y="270"/>
                  </a:lnTo>
                  <a:lnTo>
                    <a:pt x="1158" y="270"/>
                  </a:lnTo>
                  <a:lnTo>
                    <a:pt x="1146" y="270"/>
                  </a:lnTo>
                  <a:lnTo>
                    <a:pt x="1140" y="270"/>
                  </a:lnTo>
                  <a:lnTo>
                    <a:pt x="1128" y="276"/>
                  </a:lnTo>
                  <a:lnTo>
                    <a:pt x="1110" y="276"/>
                  </a:lnTo>
                  <a:lnTo>
                    <a:pt x="1092" y="276"/>
                  </a:lnTo>
                  <a:lnTo>
                    <a:pt x="1074" y="276"/>
                  </a:lnTo>
                  <a:lnTo>
                    <a:pt x="1050" y="282"/>
                  </a:lnTo>
                  <a:lnTo>
                    <a:pt x="1026" y="282"/>
                  </a:lnTo>
                  <a:lnTo>
                    <a:pt x="996" y="282"/>
                  </a:lnTo>
                  <a:lnTo>
                    <a:pt x="972" y="282"/>
                  </a:lnTo>
                  <a:lnTo>
                    <a:pt x="942" y="282"/>
                  </a:lnTo>
                  <a:lnTo>
                    <a:pt x="906" y="288"/>
                  </a:lnTo>
                  <a:lnTo>
                    <a:pt x="876" y="288"/>
                  </a:lnTo>
                  <a:lnTo>
                    <a:pt x="840" y="288"/>
                  </a:lnTo>
                  <a:lnTo>
                    <a:pt x="810" y="288"/>
                  </a:lnTo>
                  <a:lnTo>
                    <a:pt x="774" y="294"/>
                  </a:lnTo>
                  <a:lnTo>
                    <a:pt x="738" y="294"/>
                  </a:lnTo>
                  <a:lnTo>
                    <a:pt x="702" y="294"/>
                  </a:lnTo>
                  <a:lnTo>
                    <a:pt x="666" y="294"/>
                  </a:lnTo>
                  <a:lnTo>
                    <a:pt x="630" y="294"/>
                  </a:lnTo>
                  <a:lnTo>
                    <a:pt x="600" y="300"/>
                  </a:lnTo>
                  <a:lnTo>
                    <a:pt x="564" y="300"/>
                  </a:lnTo>
                  <a:lnTo>
                    <a:pt x="528" y="300"/>
                  </a:lnTo>
                  <a:lnTo>
                    <a:pt x="498" y="300"/>
                  </a:lnTo>
                  <a:lnTo>
                    <a:pt x="462" y="306"/>
                  </a:lnTo>
                  <a:lnTo>
                    <a:pt x="432" y="306"/>
                  </a:lnTo>
                  <a:lnTo>
                    <a:pt x="402" y="306"/>
                  </a:lnTo>
                  <a:lnTo>
                    <a:pt x="372" y="306"/>
                  </a:lnTo>
                  <a:lnTo>
                    <a:pt x="348" y="306"/>
                  </a:lnTo>
                  <a:lnTo>
                    <a:pt x="318" y="312"/>
                  </a:lnTo>
                  <a:lnTo>
                    <a:pt x="294" y="312"/>
                  </a:lnTo>
                  <a:lnTo>
                    <a:pt x="270" y="312"/>
                  </a:lnTo>
                  <a:lnTo>
                    <a:pt x="246" y="312"/>
                  </a:lnTo>
                  <a:lnTo>
                    <a:pt x="228" y="318"/>
                  </a:lnTo>
                  <a:lnTo>
                    <a:pt x="210" y="318"/>
                  </a:lnTo>
                  <a:lnTo>
                    <a:pt x="186" y="318"/>
                  </a:lnTo>
                  <a:lnTo>
                    <a:pt x="168" y="318"/>
                  </a:lnTo>
                  <a:lnTo>
                    <a:pt x="156" y="324"/>
                  </a:lnTo>
                  <a:lnTo>
                    <a:pt x="138" y="324"/>
                  </a:lnTo>
                  <a:lnTo>
                    <a:pt x="126" y="324"/>
                  </a:lnTo>
                  <a:lnTo>
                    <a:pt x="114" y="324"/>
                  </a:lnTo>
                  <a:lnTo>
                    <a:pt x="102" y="324"/>
                  </a:lnTo>
                  <a:lnTo>
                    <a:pt x="90" y="330"/>
                  </a:lnTo>
                  <a:lnTo>
                    <a:pt x="78" y="330"/>
                  </a:lnTo>
                  <a:lnTo>
                    <a:pt x="72" y="330"/>
                  </a:lnTo>
                  <a:lnTo>
                    <a:pt x="60" y="330"/>
                  </a:lnTo>
                  <a:lnTo>
                    <a:pt x="54" y="336"/>
                  </a:lnTo>
                  <a:lnTo>
                    <a:pt x="48" y="336"/>
                  </a:lnTo>
                  <a:lnTo>
                    <a:pt x="42" y="336"/>
                  </a:lnTo>
                  <a:lnTo>
                    <a:pt x="36" y="336"/>
                  </a:lnTo>
                  <a:lnTo>
                    <a:pt x="30" y="342"/>
                  </a:lnTo>
                  <a:lnTo>
                    <a:pt x="24" y="342"/>
                  </a:lnTo>
                  <a:lnTo>
                    <a:pt x="18" y="342"/>
                  </a:lnTo>
                  <a:lnTo>
                    <a:pt x="12" y="348"/>
                  </a:lnTo>
                  <a:lnTo>
                    <a:pt x="6" y="354"/>
                  </a:lnTo>
                  <a:lnTo>
                    <a:pt x="0" y="360"/>
                  </a:lnTo>
                  <a:lnTo>
                    <a:pt x="0" y="1350"/>
                  </a:lnTo>
                </a:path>
              </a:pathLst>
            </a:custGeom>
            <a:noFill/>
            <a:ln w="19050" cap="flat">
              <a:solidFill>
                <a:srgbClr val="0000FF"/>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52" name="Rectangle 45"/>
            <p:cNvSpPr>
              <a:spLocks noChangeArrowheads="1"/>
            </p:cNvSpPr>
            <p:nvPr/>
          </p:nvSpPr>
          <p:spPr bwMode="auto">
            <a:xfrm>
              <a:off x="3901" y="3304"/>
              <a:ext cx="774" cy="1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700" b="0" i="0" u="none" strike="noStrike" cap="none" normalizeH="0" baseline="0" dirty="0" smtClean="0">
                  <a:ln>
                    <a:noFill/>
                  </a:ln>
                  <a:solidFill>
                    <a:srgbClr val="000000"/>
                  </a:solidFill>
                  <a:effectLst/>
                  <a:latin typeface="Helvetica" panose="020B0604020202020204" pitchFamily="34" charset="0"/>
                </a:rPr>
                <a:t>Signal (</a:t>
              </a:r>
              <a:r>
                <a:rPr kumimoji="0" lang="en-US" altLang="en-US" sz="1700" b="0" i="0" u="none" strike="noStrike" cap="none" normalizeH="0" baseline="0" dirty="0" err="1" smtClean="0">
                  <a:ln>
                    <a:noFill/>
                  </a:ln>
                  <a:solidFill>
                    <a:srgbClr val="000000"/>
                  </a:solidFill>
                  <a:effectLst/>
                  <a:latin typeface="Helvetica" panose="020B0604020202020204" pitchFamily="34" charset="0"/>
                </a:rPr>
                <a:t>arb</a:t>
              </a:r>
              <a:r>
                <a:rPr kumimoji="0" lang="en-US" altLang="en-US" sz="1700" b="0" i="0" u="none" strike="noStrike" cap="none" normalizeH="0" baseline="0" dirty="0" smtClean="0">
                  <a:ln>
                    <a:noFill/>
                  </a:ln>
                  <a:solidFill>
                    <a:srgbClr val="000000"/>
                  </a:solidFill>
                  <a:effectLst/>
                  <a:latin typeface="Helvetica" panose="020B0604020202020204" pitchFamily="34" charset="0"/>
                </a:rPr>
                <a:t>)</a:t>
              </a:r>
              <a:endParaRPr kumimoji="0" lang="en-US" altLang="en-US" sz="1800" b="0" i="0" u="none" strike="noStrike" cap="none" normalizeH="0" baseline="0" dirty="0" smtClean="0">
                <a:ln>
                  <a:noFill/>
                </a:ln>
                <a:solidFill>
                  <a:schemeClr val="tx1"/>
                </a:solidFill>
                <a:effectLst/>
                <a:latin typeface="Arial" panose="020B0604020202020204" pitchFamily="34" charset="0"/>
              </a:endParaRPr>
            </a:p>
          </p:txBody>
        </p:sp>
        <p:sp>
          <p:nvSpPr>
            <p:cNvPr id="153" name="Rectangle 46"/>
            <p:cNvSpPr>
              <a:spLocks noChangeArrowheads="1"/>
            </p:cNvSpPr>
            <p:nvPr/>
          </p:nvSpPr>
          <p:spPr bwMode="auto">
            <a:xfrm rot="16200000">
              <a:off x="3022" y="2472"/>
              <a:ext cx="516" cy="1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700" b="0" i="0" u="none" strike="noStrike" cap="none" normalizeH="0" baseline="0" dirty="0" smtClean="0">
                  <a:ln>
                    <a:noFill/>
                  </a:ln>
                  <a:solidFill>
                    <a:srgbClr val="000000"/>
                  </a:solidFill>
                  <a:effectLst/>
                  <a:latin typeface="Helvetica" panose="020B0604020202020204" pitchFamily="34" charset="0"/>
                </a:rPr>
                <a:t>Depth (</a:t>
              </a:r>
              <a:endParaRPr kumimoji="0" lang="en-US" altLang="en-US" sz="1800" b="0" i="0" u="none" strike="noStrike" cap="none" normalizeH="0" baseline="0" dirty="0" smtClean="0">
                <a:ln>
                  <a:noFill/>
                </a:ln>
                <a:solidFill>
                  <a:schemeClr val="tx1"/>
                </a:solidFill>
                <a:effectLst/>
                <a:latin typeface="Arial" panose="020B0604020202020204" pitchFamily="34" charset="0"/>
              </a:endParaRPr>
            </a:p>
          </p:txBody>
        </p:sp>
        <p:sp>
          <p:nvSpPr>
            <p:cNvPr id="154" name="Rectangle 47"/>
            <p:cNvSpPr>
              <a:spLocks noChangeArrowheads="1"/>
            </p:cNvSpPr>
            <p:nvPr/>
          </p:nvSpPr>
          <p:spPr bwMode="auto">
            <a:xfrm rot="16200000">
              <a:off x="3230" y="2250"/>
              <a:ext cx="75" cy="1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600" b="0" i="0" u="none" strike="noStrike" cap="none" normalizeH="0" baseline="0" dirty="0" smtClean="0">
                  <a:ln>
                    <a:noFill/>
                  </a:ln>
                  <a:solidFill>
                    <a:srgbClr val="000000"/>
                  </a:solidFill>
                  <a:effectLst/>
                  <a:latin typeface="Symbol" panose="05050102010706020507" pitchFamily="18" charset="2"/>
                </a:rPr>
                <a:t>m</a:t>
              </a:r>
              <a:endParaRPr kumimoji="0" lang="en-US" altLang="en-US" sz="1800" b="0" i="0" u="none" strike="noStrike" cap="none" normalizeH="0" baseline="0" dirty="0" smtClean="0">
                <a:ln>
                  <a:noFill/>
                </a:ln>
                <a:solidFill>
                  <a:schemeClr val="tx1"/>
                </a:solidFill>
                <a:effectLst/>
                <a:latin typeface="Arial" panose="020B0604020202020204" pitchFamily="34" charset="0"/>
              </a:endParaRPr>
            </a:p>
          </p:txBody>
        </p:sp>
        <p:sp>
          <p:nvSpPr>
            <p:cNvPr id="155" name="Rectangle 48"/>
            <p:cNvSpPr>
              <a:spLocks noChangeArrowheads="1"/>
            </p:cNvSpPr>
            <p:nvPr/>
          </p:nvSpPr>
          <p:spPr bwMode="auto">
            <a:xfrm rot="16200000">
              <a:off x="3200" y="2106"/>
              <a:ext cx="160" cy="1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700" b="0" i="0" u="none" strike="noStrike" cap="none" normalizeH="0" baseline="0" dirty="0" smtClean="0">
                  <a:ln>
                    <a:noFill/>
                  </a:ln>
                  <a:solidFill>
                    <a:srgbClr val="000000"/>
                  </a:solidFill>
                  <a:effectLst/>
                  <a:latin typeface="Helvetica" panose="020B0604020202020204" pitchFamily="34" charset="0"/>
                </a:rPr>
                <a:t>m)</a:t>
              </a:r>
              <a:endParaRPr kumimoji="0" lang="en-US" altLang="en-US" sz="1800" b="0" i="0" u="none" strike="noStrike" cap="none" normalizeH="0" baseline="0" dirty="0" smtClean="0">
                <a:ln>
                  <a:noFill/>
                </a:ln>
                <a:solidFill>
                  <a:schemeClr val="tx1"/>
                </a:solidFill>
                <a:effectLst/>
                <a:latin typeface="Arial" panose="020B0604020202020204" pitchFamily="34" charset="0"/>
              </a:endParaRPr>
            </a:p>
          </p:txBody>
        </p:sp>
      </p:grpSp>
      <p:sp>
        <p:nvSpPr>
          <p:cNvPr id="104" name="TextBox 103"/>
          <p:cNvSpPr txBox="1"/>
          <p:nvPr/>
        </p:nvSpPr>
        <p:spPr>
          <a:xfrm>
            <a:off x="129276" y="425125"/>
            <a:ext cx="6618763" cy="630942"/>
          </a:xfrm>
          <a:prstGeom prst="rect">
            <a:avLst/>
          </a:prstGeom>
          <a:noFill/>
        </p:spPr>
        <p:txBody>
          <a:bodyPr wrap="square" rtlCol="0">
            <a:spAutoFit/>
          </a:bodyPr>
          <a:lstStyle/>
          <a:p>
            <a:r>
              <a:rPr lang="en-US" sz="3500" b="1" dirty="0" smtClean="0">
                <a:latin typeface="Calibri" panose="020F0502020204030204" pitchFamily="34" charset="0"/>
              </a:rPr>
              <a:t>Basics of </a:t>
            </a:r>
            <a:r>
              <a:rPr lang="en-US" sz="3500" b="1" dirty="0">
                <a:latin typeface="Calibri" panose="020F0502020204030204" pitchFamily="34" charset="0"/>
              </a:rPr>
              <a:t>Inline Coherent Imaging </a:t>
            </a:r>
          </a:p>
        </p:txBody>
      </p:sp>
    </p:spTree>
    <p:extLst>
      <p:ext uri="{BB962C8B-B14F-4D97-AF65-F5344CB8AC3E}">
        <p14:creationId xmlns:p14="http://schemas.microsoft.com/office/powerpoint/2010/main" val="39686750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0"/>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6"/>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8"/>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4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p:bldLst>
  </p:timing>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3810" y="1084951"/>
            <a:ext cx="9144000" cy="5789870"/>
          </a:xfrm>
        </p:spPr>
      </p:pic>
      <p:pic>
        <p:nvPicPr>
          <p:cNvPr id="8" name="Picture 7"/>
          <p:cNvPicPr>
            <a:picLocks noChangeAspect="1"/>
          </p:cNvPicPr>
          <p:nvPr/>
        </p:nvPicPr>
        <p:blipFill>
          <a:blip r:embed="rId4"/>
          <a:stretch>
            <a:fillRect/>
          </a:stretch>
        </p:blipFill>
        <p:spPr>
          <a:xfrm>
            <a:off x="86573" y="1642668"/>
            <a:ext cx="8546123" cy="4977278"/>
          </a:xfrm>
          <a:prstGeom prst="rect">
            <a:avLst/>
          </a:prstGeom>
        </p:spPr>
      </p:pic>
      <p:sp>
        <p:nvSpPr>
          <p:cNvPr id="10" name="Slide Number Placeholder 9"/>
          <p:cNvSpPr>
            <a:spLocks noGrp="1"/>
          </p:cNvSpPr>
          <p:nvPr>
            <p:ph type="sldNum" sz="quarter" idx="12"/>
          </p:nvPr>
        </p:nvSpPr>
        <p:spPr/>
        <p:txBody>
          <a:bodyPr/>
          <a:lstStyle/>
          <a:p>
            <a:fld id="{6D22F896-40B5-4ADD-8801-0D06FADFA095}" type="slidenum">
              <a:rPr lang="en-US" smtClean="0"/>
              <a:t>6</a:t>
            </a:fld>
            <a:endParaRPr lang="en-US" dirty="0"/>
          </a:p>
        </p:txBody>
      </p:sp>
      <p:sp>
        <p:nvSpPr>
          <p:cNvPr id="11" name="TextBox 10"/>
          <p:cNvSpPr txBox="1"/>
          <p:nvPr/>
        </p:nvSpPr>
        <p:spPr>
          <a:xfrm>
            <a:off x="129276" y="425125"/>
            <a:ext cx="7574544" cy="630942"/>
          </a:xfrm>
          <a:prstGeom prst="rect">
            <a:avLst/>
          </a:prstGeom>
          <a:noFill/>
        </p:spPr>
        <p:txBody>
          <a:bodyPr wrap="square" rtlCol="0">
            <a:spAutoFit/>
          </a:bodyPr>
          <a:lstStyle/>
          <a:p>
            <a:r>
              <a:rPr lang="en-US" sz="3500" b="1" dirty="0" smtClean="0">
                <a:latin typeface="Calibri" panose="020F0502020204030204" pitchFamily="34" charset="0"/>
              </a:rPr>
              <a:t>ICI – Combined Imaging and Machining</a:t>
            </a:r>
            <a:endParaRPr lang="en-US" sz="3500" b="1" dirty="0">
              <a:latin typeface="Calibri" panose="020F0502020204030204" pitchFamily="34" charset="0"/>
            </a:endParaRPr>
          </a:p>
        </p:txBody>
      </p:sp>
      <p:sp>
        <p:nvSpPr>
          <p:cNvPr id="9" name="Slide Number Placeholder 18"/>
          <p:cNvSpPr txBox="1">
            <a:spLocks/>
          </p:cNvSpPr>
          <p:nvPr/>
        </p:nvSpPr>
        <p:spPr>
          <a:xfrm>
            <a:off x="7945088" y="6094862"/>
            <a:ext cx="733864" cy="274320"/>
          </a:xfrm>
          <a:prstGeom prst="rect">
            <a:avLst/>
          </a:prstGeom>
        </p:spPr>
        <p:txBody>
          <a:bodyPr vert="horz" lIns="91440" tIns="45720" rIns="91440" bIns="45720" rtlCol="0" anchor="ctr"/>
          <a:lstStyle>
            <a:defPPr>
              <a:defRPr lang="en-US"/>
            </a:defPPr>
            <a:lvl1pPr marL="0" algn="r" defTabSz="457200" rtl="0" eaLnBrk="1" latinLnBrk="0" hangingPunct="1">
              <a:defRPr sz="105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C5A5D27B-31B7-40A0-910D-6BE3829B8B32}" type="slidenum">
              <a:rPr lang="en-US" smtClean="0"/>
              <a:pPr/>
              <a:t>6</a:t>
            </a:fld>
            <a:endParaRPr lang="en-US"/>
          </a:p>
        </p:txBody>
      </p:sp>
      <p:sp>
        <p:nvSpPr>
          <p:cNvPr id="22" name="TextBox 21"/>
          <p:cNvSpPr txBox="1"/>
          <p:nvPr/>
        </p:nvSpPr>
        <p:spPr>
          <a:xfrm>
            <a:off x="1884383" y="1638945"/>
            <a:ext cx="5557137" cy="369332"/>
          </a:xfrm>
          <a:prstGeom prst="rect">
            <a:avLst/>
          </a:prstGeom>
          <a:noFill/>
        </p:spPr>
        <p:txBody>
          <a:bodyPr wrap="square" rtlCol="0">
            <a:spAutoFit/>
          </a:bodyPr>
          <a:lstStyle/>
          <a:p>
            <a:r>
              <a:rPr lang="en-US" b="1" dirty="0" smtClean="0">
                <a:solidFill>
                  <a:schemeClr val="bg1"/>
                </a:solidFill>
              </a:rPr>
              <a:t>Depth Tracking of Percussion Drilling on Bone</a:t>
            </a:r>
            <a:endParaRPr lang="en-US" b="1" dirty="0">
              <a:solidFill>
                <a:schemeClr val="bg1"/>
              </a:solidFill>
            </a:endParaRPr>
          </a:p>
        </p:txBody>
      </p:sp>
      <p:cxnSp>
        <p:nvCxnSpPr>
          <p:cNvPr id="26" name="Straight Connector 25"/>
          <p:cNvCxnSpPr/>
          <p:nvPr/>
        </p:nvCxnSpPr>
        <p:spPr>
          <a:xfrm flipV="1">
            <a:off x="0" y="1056067"/>
            <a:ext cx="9144000" cy="12878"/>
          </a:xfrm>
          <a:prstGeom prst="line">
            <a:avLst/>
          </a:prstGeom>
          <a:ln w="47625">
            <a:gradFill flip="none" rotWithShape="1">
              <a:gsLst>
                <a:gs pos="0">
                  <a:srgbClr val="00B0F0"/>
                </a:gs>
                <a:gs pos="57000">
                  <a:schemeClr val="accent2"/>
                </a:gs>
                <a:gs pos="100000">
                  <a:srgbClr val="FF0000"/>
                </a:gs>
              </a:gsLst>
              <a:lin ang="0" scaled="1"/>
              <a:tileRect/>
            </a:gradFill>
          </a:ln>
        </p:spPr>
        <p:style>
          <a:lnRef idx="3">
            <a:schemeClr val="accent5"/>
          </a:lnRef>
          <a:fillRef idx="0">
            <a:schemeClr val="accent5"/>
          </a:fillRef>
          <a:effectRef idx="2">
            <a:schemeClr val="accent5"/>
          </a:effectRef>
          <a:fontRef idx="minor">
            <a:schemeClr val="tx1"/>
          </a:fontRef>
        </p:style>
      </p:cxnSp>
      <p:pic>
        <p:nvPicPr>
          <p:cNvPr id="13" name="Picture 12"/>
          <p:cNvPicPr>
            <a:picLocks noChangeAspect="1"/>
          </p:cNvPicPr>
          <p:nvPr/>
        </p:nvPicPr>
        <p:blipFill>
          <a:blip r:embed="rId5"/>
          <a:stretch>
            <a:fillRect/>
          </a:stretch>
        </p:blipFill>
        <p:spPr>
          <a:xfrm>
            <a:off x="1127950" y="2075865"/>
            <a:ext cx="203893" cy="535069"/>
          </a:xfrm>
          <a:prstGeom prst="rect">
            <a:avLst/>
          </a:prstGeom>
        </p:spPr>
      </p:pic>
      <p:sp>
        <p:nvSpPr>
          <p:cNvPr id="15" name="TextBox 14"/>
          <p:cNvSpPr txBox="1"/>
          <p:nvPr/>
        </p:nvSpPr>
        <p:spPr>
          <a:xfrm>
            <a:off x="1257575" y="2212669"/>
            <a:ext cx="2265122" cy="307777"/>
          </a:xfrm>
          <a:prstGeom prst="rect">
            <a:avLst/>
          </a:prstGeom>
          <a:noFill/>
        </p:spPr>
        <p:txBody>
          <a:bodyPr wrap="square" rtlCol="0">
            <a:spAutoFit/>
          </a:bodyPr>
          <a:lstStyle/>
          <a:p>
            <a:r>
              <a:rPr lang="en-US" sz="1400" dirty="0" smtClean="0">
                <a:solidFill>
                  <a:srgbClr val="FF0000"/>
                </a:solidFill>
              </a:rPr>
              <a:t>Laser on</a:t>
            </a:r>
          </a:p>
        </p:txBody>
      </p:sp>
      <p:sp>
        <p:nvSpPr>
          <p:cNvPr id="16" name="TextBox 15"/>
          <p:cNvSpPr txBox="1"/>
          <p:nvPr/>
        </p:nvSpPr>
        <p:spPr>
          <a:xfrm>
            <a:off x="6328105" y="2220288"/>
            <a:ext cx="2265122" cy="307777"/>
          </a:xfrm>
          <a:prstGeom prst="rect">
            <a:avLst/>
          </a:prstGeom>
          <a:noFill/>
        </p:spPr>
        <p:txBody>
          <a:bodyPr wrap="square" rtlCol="0">
            <a:spAutoFit/>
          </a:bodyPr>
          <a:lstStyle/>
          <a:p>
            <a:r>
              <a:rPr lang="en-US" sz="1400" dirty="0" smtClean="0">
                <a:solidFill>
                  <a:schemeClr val="bg1">
                    <a:lumMod val="50000"/>
                    <a:lumOff val="50000"/>
                  </a:schemeClr>
                </a:solidFill>
              </a:rPr>
              <a:t>Laser off</a:t>
            </a:r>
          </a:p>
        </p:txBody>
      </p:sp>
      <p:pic>
        <p:nvPicPr>
          <p:cNvPr id="6" name="Picture 5"/>
          <p:cNvPicPr>
            <a:picLocks noChangeAspect="1"/>
          </p:cNvPicPr>
          <p:nvPr/>
        </p:nvPicPr>
        <p:blipFill>
          <a:blip r:embed="rId6"/>
          <a:stretch>
            <a:fillRect/>
          </a:stretch>
        </p:blipFill>
        <p:spPr>
          <a:xfrm>
            <a:off x="6184433" y="2177673"/>
            <a:ext cx="208406" cy="477409"/>
          </a:xfrm>
          <a:prstGeom prst="rect">
            <a:avLst/>
          </a:prstGeom>
        </p:spPr>
      </p:pic>
    </p:spTree>
    <p:extLst>
      <p:ext uri="{BB962C8B-B14F-4D97-AF65-F5344CB8AC3E}">
        <p14:creationId xmlns:p14="http://schemas.microsoft.com/office/powerpoint/2010/main" val="18657248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7" presetClass="entr" presetSubtype="0" fill="hold" nodeType="withEffect">
                                  <p:stCondLst>
                                    <p:cond delay="100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2000"/>
                                        <p:tgtEl>
                                          <p:spTgt spid="13"/>
                                        </p:tgtEl>
                                      </p:cBhvr>
                                    </p:animEffect>
                                    <p:anim calcmode="lin" valueType="num">
                                      <p:cBhvr>
                                        <p:cTn id="8" dur="2000" fill="hold"/>
                                        <p:tgtEl>
                                          <p:spTgt spid="13"/>
                                        </p:tgtEl>
                                        <p:attrNameLst>
                                          <p:attrName>ppt_x</p:attrName>
                                        </p:attrNameLst>
                                      </p:cBhvr>
                                      <p:tavLst>
                                        <p:tav tm="0">
                                          <p:val>
                                            <p:strVal val="#ppt_x"/>
                                          </p:val>
                                        </p:tav>
                                        <p:tav tm="100000">
                                          <p:val>
                                            <p:strVal val="#ppt_x"/>
                                          </p:val>
                                        </p:tav>
                                      </p:tavLst>
                                    </p:anim>
                                    <p:anim calcmode="lin" valueType="num">
                                      <p:cBhvr>
                                        <p:cTn id="9" dur="2000" fill="hold"/>
                                        <p:tgtEl>
                                          <p:spTgt spid="13"/>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1000"/>
                                  </p:stCondLst>
                                  <p:childTnLst>
                                    <p:set>
                                      <p:cBhvr>
                                        <p:cTn id="11" dur="1" fill="hold">
                                          <p:stCondLst>
                                            <p:cond delay="0"/>
                                          </p:stCondLst>
                                        </p:cTn>
                                        <p:tgtEl>
                                          <p:spTgt spid="15"/>
                                        </p:tgtEl>
                                        <p:attrNameLst>
                                          <p:attrName>style.visibility</p:attrName>
                                        </p:attrNameLst>
                                      </p:cBhvr>
                                      <p:to>
                                        <p:strVal val="visible"/>
                                      </p:to>
                                    </p:set>
                                    <p:animEffect transition="in" filter="fade">
                                      <p:cBhvr>
                                        <p:cTn id="12" dur="2000"/>
                                        <p:tgtEl>
                                          <p:spTgt spid="15"/>
                                        </p:tgtEl>
                                      </p:cBhvr>
                                    </p:animEffect>
                                    <p:anim calcmode="lin" valueType="num">
                                      <p:cBhvr>
                                        <p:cTn id="13" dur="2000" fill="hold"/>
                                        <p:tgtEl>
                                          <p:spTgt spid="15"/>
                                        </p:tgtEl>
                                        <p:attrNameLst>
                                          <p:attrName>ppt_x</p:attrName>
                                        </p:attrNameLst>
                                      </p:cBhvr>
                                      <p:tavLst>
                                        <p:tav tm="0">
                                          <p:val>
                                            <p:strVal val="#ppt_x"/>
                                          </p:val>
                                        </p:tav>
                                        <p:tav tm="100000">
                                          <p:val>
                                            <p:strVal val="#ppt_x"/>
                                          </p:val>
                                        </p:tav>
                                      </p:tavLst>
                                    </p:anim>
                                    <p:anim calcmode="lin" valueType="num">
                                      <p:cBhvr>
                                        <p:cTn id="14" dur="2000" fill="hold"/>
                                        <p:tgtEl>
                                          <p:spTgt spid="15"/>
                                        </p:tgtEl>
                                        <p:attrNameLst>
                                          <p:attrName>ppt_y</p:attrName>
                                        </p:attrNameLst>
                                      </p:cBhvr>
                                      <p:tavLst>
                                        <p:tav tm="0">
                                          <p:val>
                                            <p:strVal val="#ppt_y-.1"/>
                                          </p:val>
                                        </p:tav>
                                        <p:tav tm="100000">
                                          <p:val>
                                            <p:strVal val="#ppt_y"/>
                                          </p:val>
                                        </p:tav>
                                      </p:tavLst>
                                    </p:anim>
                                  </p:childTnLst>
                                </p:cTn>
                              </p:par>
                              <p:par>
                                <p:cTn id="15" presetID="47" presetClass="entr" presetSubtype="0" fill="hold" nodeType="withEffect">
                                  <p:stCondLst>
                                    <p:cond delay="100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2000"/>
                                        <p:tgtEl>
                                          <p:spTgt spid="6"/>
                                        </p:tgtEl>
                                      </p:cBhvr>
                                    </p:animEffect>
                                    <p:anim calcmode="lin" valueType="num">
                                      <p:cBhvr>
                                        <p:cTn id="18" dur="2000" fill="hold"/>
                                        <p:tgtEl>
                                          <p:spTgt spid="6"/>
                                        </p:tgtEl>
                                        <p:attrNameLst>
                                          <p:attrName>ppt_x</p:attrName>
                                        </p:attrNameLst>
                                      </p:cBhvr>
                                      <p:tavLst>
                                        <p:tav tm="0">
                                          <p:val>
                                            <p:strVal val="#ppt_x"/>
                                          </p:val>
                                        </p:tav>
                                        <p:tav tm="100000">
                                          <p:val>
                                            <p:strVal val="#ppt_x"/>
                                          </p:val>
                                        </p:tav>
                                      </p:tavLst>
                                    </p:anim>
                                    <p:anim calcmode="lin" valueType="num">
                                      <p:cBhvr>
                                        <p:cTn id="19" dur="2000" fill="hold"/>
                                        <p:tgtEl>
                                          <p:spTgt spid="6"/>
                                        </p:tgtEl>
                                        <p:attrNameLst>
                                          <p:attrName>ppt_y</p:attrName>
                                        </p:attrNameLst>
                                      </p:cBhvr>
                                      <p:tavLst>
                                        <p:tav tm="0">
                                          <p:val>
                                            <p:strVal val="#ppt_y-.1"/>
                                          </p:val>
                                        </p:tav>
                                        <p:tav tm="100000">
                                          <p:val>
                                            <p:strVal val="#ppt_y"/>
                                          </p:val>
                                        </p:tav>
                                      </p:tavLst>
                                    </p:anim>
                                  </p:childTnLst>
                                </p:cTn>
                              </p:par>
                              <p:par>
                                <p:cTn id="20" presetID="47" presetClass="entr" presetSubtype="0" fill="hold" grpId="0" nodeType="withEffect">
                                  <p:stCondLst>
                                    <p:cond delay="1000"/>
                                  </p:stCondLst>
                                  <p:childTnLst>
                                    <p:set>
                                      <p:cBhvr>
                                        <p:cTn id="21" dur="1" fill="hold">
                                          <p:stCondLst>
                                            <p:cond delay="0"/>
                                          </p:stCondLst>
                                        </p:cTn>
                                        <p:tgtEl>
                                          <p:spTgt spid="16"/>
                                        </p:tgtEl>
                                        <p:attrNameLst>
                                          <p:attrName>style.visibility</p:attrName>
                                        </p:attrNameLst>
                                      </p:cBhvr>
                                      <p:to>
                                        <p:strVal val="visible"/>
                                      </p:to>
                                    </p:set>
                                    <p:animEffect transition="in" filter="fade">
                                      <p:cBhvr>
                                        <p:cTn id="22" dur="2000"/>
                                        <p:tgtEl>
                                          <p:spTgt spid="16"/>
                                        </p:tgtEl>
                                      </p:cBhvr>
                                    </p:animEffect>
                                    <p:anim calcmode="lin" valueType="num">
                                      <p:cBhvr>
                                        <p:cTn id="23" dur="2000" fill="hold"/>
                                        <p:tgtEl>
                                          <p:spTgt spid="16"/>
                                        </p:tgtEl>
                                        <p:attrNameLst>
                                          <p:attrName>ppt_x</p:attrName>
                                        </p:attrNameLst>
                                      </p:cBhvr>
                                      <p:tavLst>
                                        <p:tav tm="0">
                                          <p:val>
                                            <p:strVal val="#ppt_x"/>
                                          </p:val>
                                        </p:tav>
                                        <p:tav tm="100000">
                                          <p:val>
                                            <p:strVal val="#ppt_x"/>
                                          </p:val>
                                        </p:tav>
                                      </p:tavLst>
                                    </p:anim>
                                    <p:anim calcmode="lin" valueType="num">
                                      <p:cBhvr>
                                        <p:cTn id="24" dur="2000" fill="hold"/>
                                        <p:tgtEl>
                                          <p:spTgt spid="1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p:bldLst>
  </p:timing>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0" name="Content Placeholder 3"/>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5276" y="1089433"/>
            <a:ext cx="9144000" cy="5789870"/>
          </a:xfrm>
        </p:spPr>
      </p:pic>
      <p:sp>
        <p:nvSpPr>
          <p:cNvPr id="10" name="Slide Number Placeholder 9"/>
          <p:cNvSpPr>
            <a:spLocks noGrp="1"/>
          </p:cNvSpPr>
          <p:nvPr>
            <p:ph type="sldNum" sz="quarter" idx="12"/>
          </p:nvPr>
        </p:nvSpPr>
        <p:spPr/>
        <p:txBody>
          <a:bodyPr/>
          <a:lstStyle/>
          <a:p>
            <a:fld id="{6D22F896-40B5-4ADD-8801-0D06FADFA095}" type="slidenum">
              <a:rPr lang="en-US" smtClean="0"/>
              <a:t>7</a:t>
            </a:fld>
            <a:endParaRPr lang="en-US" dirty="0"/>
          </a:p>
        </p:txBody>
      </p:sp>
      <p:sp>
        <p:nvSpPr>
          <p:cNvPr id="11" name="TextBox 10"/>
          <p:cNvSpPr txBox="1"/>
          <p:nvPr/>
        </p:nvSpPr>
        <p:spPr>
          <a:xfrm>
            <a:off x="129276" y="425125"/>
            <a:ext cx="6618763" cy="630942"/>
          </a:xfrm>
          <a:prstGeom prst="rect">
            <a:avLst/>
          </a:prstGeom>
          <a:noFill/>
        </p:spPr>
        <p:txBody>
          <a:bodyPr wrap="square" rtlCol="0">
            <a:spAutoFit/>
          </a:bodyPr>
          <a:lstStyle/>
          <a:p>
            <a:r>
              <a:rPr lang="en-US" sz="3500" b="1" dirty="0" smtClean="0">
                <a:latin typeface="Calibri" panose="020F0502020204030204" pitchFamily="34" charset="0"/>
              </a:rPr>
              <a:t>Hard Tissue Ablation</a:t>
            </a:r>
            <a:endParaRPr lang="en-US" sz="3500" b="1" dirty="0">
              <a:latin typeface="Calibri" panose="020F0502020204030204" pitchFamily="34" charset="0"/>
            </a:endParaRPr>
          </a:p>
        </p:txBody>
      </p:sp>
      <p:pic>
        <p:nvPicPr>
          <p:cNvPr id="2" name="Picture 1"/>
          <p:cNvPicPr>
            <a:picLocks noChangeAspect="1"/>
          </p:cNvPicPr>
          <p:nvPr/>
        </p:nvPicPr>
        <p:blipFill rotWithShape="1">
          <a:blip r:embed="rId4"/>
          <a:srcRect t="6672" r="14024" b="9475"/>
          <a:stretch/>
        </p:blipFill>
        <p:spPr>
          <a:xfrm>
            <a:off x="2201580" y="4911153"/>
            <a:ext cx="5736319" cy="1485900"/>
          </a:xfrm>
          <a:prstGeom prst="rect">
            <a:avLst/>
          </a:prstGeom>
        </p:spPr>
      </p:pic>
      <p:sp>
        <p:nvSpPr>
          <p:cNvPr id="16" name="Rectangle 15"/>
          <p:cNvSpPr/>
          <p:nvPr/>
        </p:nvSpPr>
        <p:spPr>
          <a:xfrm>
            <a:off x="4705409" y="5289088"/>
            <a:ext cx="728663" cy="1047750"/>
          </a:xfrm>
          <a:prstGeom prst="rect">
            <a:avLst/>
          </a:prstGeom>
          <a:noFill/>
          <a:ln w="28575">
            <a:solidFill>
              <a:srgbClr val="00B0F0"/>
            </a:solidFill>
          </a:ln>
        </p:spPr>
        <p:style>
          <a:lnRef idx="2">
            <a:schemeClr val="accent2"/>
          </a:lnRef>
          <a:fillRef idx="1">
            <a:schemeClr val="lt1"/>
          </a:fillRef>
          <a:effectRef idx="0">
            <a:schemeClr val="accent2"/>
          </a:effectRef>
          <a:fontRef idx="minor">
            <a:schemeClr val="dk1"/>
          </a:fontRef>
        </p:style>
        <p:txBody>
          <a:bodyPr rtlCol="0" anchor="ctr"/>
          <a:lstStyle/>
          <a:p>
            <a:pPr algn="ctr"/>
            <a:endParaRPr lang="en-US"/>
          </a:p>
        </p:txBody>
      </p:sp>
      <p:sp>
        <p:nvSpPr>
          <p:cNvPr id="17" name="Rectangle 16"/>
          <p:cNvSpPr/>
          <p:nvPr/>
        </p:nvSpPr>
        <p:spPr>
          <a:xfrm>
            <a:off x="6008909" y="5289088"/>
            <a:ext cx="719138" cy="1047750"/>
          </a:xfrm>
          <a:prstGeom prst="rect">
            <a:avLst/>
          </a:prstGeom>
          <a:noFill/>
          <a:ln w="28575">
            <a:solidFill>
              <a:srgbClr val="FF0000"/>
            </a:solidFill>
          </a:ln>
        </p:spPr>
        <p:style>
          <a:lnRef idx="2">
            <a:schemeClr val="accent2"/>
          </a:lnRef>
          <a:fillRef idx="1">
            <a:schemeClr val="lt1"/>
          </a:fillRef>
          <a:effectRef idx="0">
            <a:schemeClr val="accent2"/>
          </a:effectRef>
          <a:fontRef idx="minor">
            <a:schemeClr val="dk1"/>
          </a:fontRef>
        </p:style>
        <p:txBody>
          <a:bodyPr rtlCol="0" anchor="ctr"/>
          <a:lstStyle/>
          <a:p>
            <a:pPr algn="ctr"/>
            <a:endParaRPr lang="en-US"/>
          </a:p>
        </p:txBody>
      </p:sp>
      <p:pic>
        <p:nvPicPr>
          <p:cNvPr id="22" name="Picture 21"/>
          <p:cNvPicPr>
            <a:picLocks noChangeAspect="1"/>
          </p:cNvPicPr>
          <p:nvPr/>
        </p:nvPicPr>
        <p:blipFill>
          <a:blip r:embed="rId5"/>
          <a:stretch>
            <a:fillRect/>
          </a:stretch>
        </p:blipFill>
        <p:spPr>
          <a:xfrm>
            <a:off x="856213" y="1341595"/>
            <a:ext cx="5148002" cy="2815674"/>
          </a:xfrm>
          <a:prstGeom prst="rect">
            <a:avLst/>
          </a:prstGeom>
        </p:spPr>
      </p:pic>
      <p:cxnSp>
        <p:nvCxnSpPr>
          <p:cNvPr id="25" name="Straight Arrow Connector 24"/>
          <p:cNvCxnSpPr>
            <a:stCxn id="16" idx="0"/>
          </p:cNvCxnSpPr>
          <p:nvPr/>
        </p:nvCxnSpPr>
        <p:spPr>
          <a:xfrm flipH="1" flipV="1">
            <a:off x="4426744" y="3733110"/>
            <a:ext cx="642997" cy="1555978"/>
          </a:xfrm>
          <a:prstGeom prst="straightConnector1">
            <a:avLst/>
          </a:prstGeom>
          <a:ln w="28575">
            <a:solidFill>
              <a:srgbClr val="00B0F0"/>
            </a:solidFill>
            <a:tailEnd type="triangle"/>
          </a:ln>
        </p:spPr>
        <p:style>
          <a:lnRef idx="1">
            <a:schemeClr val="accent1"/>
          </a:lnRef>
          <a:fillRef idx="0">
            <a:schemeClr val="accent1"/>
          </a:fillRef>
          <a:effectRef idx="0">
            <a:schemeClr val="accent1"/>
          </a:effectRef>
          <a:fontRef idx="minor">
            <a:schemeClr val="tx1"/>
          </a:fontRef>
        </p:style>
      </p:cxnSp>
      <p:cxnSp>
        <p:nvCxnSpPr>
          <p:cNvPr id="27" name="Straight Arrow Connector 26"/>
          <p:cNvCxnSpPr>
            <a:stCxn id="17" idx="0"/>
          </p:cNvCxnSpPr>
          <p:nvPr/>
        </p:nvCxnSpPr>
        <p:spPr>
          <a:xfrm flipH="1" flipV="1">
            <a:off x="5569079" y="3733110"/>
            <a:ext cx="799399" cy="1555978"/>
          </a:xfrm>
          <a:prstGeom prst="straightConnector1">
            <a:avLst/>
          </a:prstGeom>
          <a:ln w="28575">
            <a:solidFill>
              <a:srgbClr val="FF0000"/>
            </a:solidFill>
            <a:tailEnd type="triangle"/>
          </a:ln>
        </p:spPr>
        <p:style>
          <a:lnRef idx="1">
            <a:schemeClr val="accent2"/>
          </a:lnRef>
          <a:fillRef idx="0">
            <a:schemeClr val="accent2"/>
          </a:fillRef>
          <a:effectRef idx="0">
            <a:schemeClr val="accent2"/>
          </a:effectRef>
          <a:fontRef idx="minor">
            <a:schemeClr val="tx1"/>
          </a:fontRef>
        </p:style>
      </p:cxnSp>
      <p:sp>
        <p:nvSpPr>
          <p:cNvPr id="32" name="Rectangle 31"/>
          <p:cNvSpPr/>
          <p:nvPr/>
        </p:nvSpPr>
        <p:spPr>
          <a:xfrm>
            <a:off x="2089548" y="6414194"/>
            <a:ext cx="4568428" cy="246221"/>
          </a:xfrm>
          <a:prstGeom prst="rect">
            <a:avLst/>
          </a:prstGeom>
        </p:spPr>
        <p:txBody>
          <a:bodyPr wrap="square">
            <a:spAutoFit/>
          </a:bodyPr>
          <a:lstStyle/>
          <a:p>
            <a:r>
              <a:rPr lang="en-US" sz="1000" dirty="0" err="1" smtClean="0">
                <a:solidFill>
                  <a:schemeClr val="bg1"/>
                </a:solidFill>
              </a:rPr>
              <a:t>Forrer</a:t>
            </a:r>
            <a:r>
              <a:rPr lang="en-US" sz="1000" dirty="0" smtClean="0">
                <a:solidFill>
                  <a:schemeClr val="bg1"/>
                </a:solidFill>
              </a:rPr>
              <a:t> </a:t>
            </a:r>
            <a:r>
              <a:rPr lang="en-US" sz="1000" dirty="0">
                <a:solidFill>
                  <a:schemeClr val="bg1"/>
                </a:solidFill>
              </a:rPr>
              <a:t>M, </a:t>
            </a:r>
            <a:r>
              <a:rPr lang="en-US" sz="1000" dirty="0" smtClean="0">
                <a:solidFill>
                  <a:schemeClr val="bg1"/>
                </a:solidFill>
              </a:rPr>
              <a:t>Appl</a:t>
            </a:r>
            <a:r>
              <a:rPr lang="en-US" sz="1000" dirty="0">
                <a:solidFill>
                  <a:schemeClr val="bg1"/>
                </a:solidFill>
              </a:rPr>
              <a:t>. Phys. B </a:t>
            </a:r>
            <a:r>
              <a:rPr lang="en-US" sz="1000" dirty="0" err="1">
                <a:solidFill>
                  <a:schemeClr val="bg1"/>
                </a:solidFill>
              </a:rPr>
              <a:t>Photophysics</a:t>
            </a:r>
            <a:r>
              <a:rPr lang="en-US" sz="1000" dirty="0">
                <a:solidFill>
                  <a:schemeClr val="bg1"/>
                </a:solidFill>
              </a:rPr>
              <a:t> Laser </a:t>
            </a:r>
            <a:r>
              <a:rPr lang="en-US" sz="1000" dirty="0" smtClean="0"/>
              <a:t>Chem. (1993) </a:t>
            </a:r>
            <a:endParaRPr lang="en-US" sz="1000" dirty="0"/>
          </a:p>
        </p:txBody>
      </p:sp>
      <p:sp>
        <p:nvSpPr>
          <p:cNvPr id="33" name="TextBox 32"/>
          <p:cNvSpPr txBox="1"/>
          <p:nvPr/>
        </p:nvSpPr>
        <p:spPr>
          <a:xfrm>
            <a:off x="4792407" y="4152488"/>
            <a:ext cx="1009650" cy="646331"/>
          </a:xfrm>
          <a:prstGeom prst="rect">
            <a:avLst/>
          </a:prstGeom>
          <a:noFill/>
        </p:spPr>
        <p:txBody>
          <a:bodyPr wrap="square" rtlCol="0">
            <a:spAutoFit/>
          </a:bodyPr>
          <a:lstStyle/>
          <a:p>
            <a:r>
              <a:rPr lang="en-US" dirty="0" err="1" smtClean="0">
                <a:solidFill>
                  <a:srgbClr val="00B0F0"/>
                </a:solidFill>
              </a:rPr>
              <a:t>Er:YAG</a:t>
            </a:r>
            <a:endParaRPr lang="en-US" dirty="0" smtClean="0">
              <a:solidFill>
                <a:srgbClr val="00B0F0"/>
              </a:solidFill>
            </a:endParaRPr>
          </a:p>
          <a:p>
            <a:r>
              <a:rPr lang="en-US" dirty="0" smtClean="0">
                <a:solidFill>
                  <a:srgbClr val="00B0F0"/>
                </a:solidFill>
              </a:rPr>
              <a:t>lasers</a:t>
            </a:r>
            <a:endParaRPr lang="en-US" dirty="0">
              <a:solidFill>
                <a:srgbClr val="00B0F0"/>
              </a:solidFill>
            </a:endParaRPr>
          </a:p>
        </p:txBody>
      </p:sp>
      <p:sp>
        <p:nvSpPr>
          <p:cNvPr id="34" name="TextBox 33"/>
          <p:cNvSpPr txBox="1"/>
          <p:nvPr/>
        </p:nvSpPr>
        <p:spPr>
          <a:xfrm>
            <a:off x="6081942" y="4128340"/>
            <a:ext cx="1009650" cy="646331"/>
          </a:xfrm>
          <a:prstGeom prst="rect">
            <a:avLst/>
          </a:prstGeom>
          <a:noFill/>
        </p:spPr>
        <p:txBody>
          <a:bodyPr wrap="square" rtlCol="0">
            <a:spAutoFit/>
          </a:bodyPr>
          <a:lstStyle/>
          <a:p>
            <a:r>
              <a:rPr lang="en-US" dirty="0" smtClean="0">
                <a:solidFill>
                  <a:srgbClr val="FF0000"/>
                </a:solidFill>
              </a:rPr>
              <a:t>CO</a:t>
            </a:r>
            <a:r>
              <a:rPr lang="en-US" baseline="-25000" dirty="0" smtClean="0">
                <a:solidFill>
                  <a:srgbClr val="FF0000"/>
                </a:solidFill>
              </a:rPr>
              <a:t>2</a:t>
            </a:r>
            <a:endParaRPr lang="en-US" dirty="0" smtClean="0">
              <a:solidFill>
                <a:srgbClr val="FF0000"/>
              </a:solidFill>
            </a:endParaRPr>
          </a:p>
          <a:p>
            <a:r>
              <a:rPr lang="en-US" dirty="0" smtClean="0">
                <a:solidFill>
                  <a:srgbClr val="FF0000"/>
                </a:solidFill>
              </a:rPr>
              <a:t>lasers</a:t>
            </a:r>
            <a:endParaRPr lang="en-US" baseline="-25000" dirty="0">
              <a:solidFill>
                <a:srgbClr val="FF0000"/>
              </a:solidFill>
            </a:endParaRPr>
          </a:p>
        </p:txBody>
      </p:sp>
      <p:sp>
        <p:nvSpPr>
          <p:cNvPr id="40" name="TextBox 39"/>
          <p:cNvSpPr txBox="1"/>
          <p:nvPr/>
        </p:nvSpPr>
        <p:spPr>
          <a:xfrm>
            <a:off x="2945115" y="4138706"/>
            <a:ext cx="1336397" cy="923330"/>
          </a:xfrm>
          <a:prstGeom prst="rect">
            <a:avLst/>
          </a:prstGeom>
          <a:noFill/>
        </p:spPr>
        <p:txBody>
          <a:bodyPr wrap="square" rtlCol="0">
            <a:spAutoFit/>
          </a:bodyPr>
          <a:lstStyle/>
          <a:p>
            <a:r>
              <a:rPr lang="en-US" dirty="0" smtClean="0">
                <a:solidFill>
                  <a:srgbClr val="92D050"/>
                </a:solidFill>
              </a:rPr>
              <a:t>Ytterbium fiber lasers</a:t>
            </a:r>
          </a:p>
          <a:p>
            <a:endParaRPr lang="en-US" dirty="0">
              <a:solidFill>
                <a:srgbClr val="FFFF00"/>
              </a:solidFill>
            </a:endParaRPr>
          </a:p>
        </p:txBody>
      </p:sp>
      <p:cxnSp>
        <p:nvCxnSpPr>
          <p:cNvPr id="41" name="Straight Connector 40"/>
          <p:cNvCxnSpPr/>
          <p:nvPr/>
        </p:nvCxnSpPr>
        <p:spPr>
          <a:xfrm flipV="1">
            <a:off x="0" y="1056067"/>
            <a:ext cx="9144000" cy="12878"/>
          </a:xfrm>
          <a:prstGeom prst="line">
            <a:avLst/>
          </a:prstGeom>
          <a:ln w="47625">
            <a:gradFill flip="none" rotWithShape="1">
              <a:gsLst>
                <a:gs pos="0">
                  <a:srgbClr val="00B0F0"/>
                </a:gs>
                <a:gs pos="57000">
                  <a:schemeClr val="accent2"/>
                </a:gs>
                <a:gs pos="100000">
                  <a:srgbClr val="FF0000"/>
                </a:gs>
              </a:gsLst>
              <a:lin ang="0" scaled="1"/>
              <a:tileRect/>
            </a:gradFill>
          </a:ln>
        </p:spPr>
        <p:style>
          <a:lnRef idx="3">
            <a:schemeClr val="accent5"/>
          </a:lnRef>
          <a:fillRef idx="0">
            <a:schemeClr val="accent5"/>
          </a:fillRef>
          <a:effectRef idx="2">
            <a:schemeClr val="accent5"/>
          </a:effectRef>
          <a:fontRef idx="minor">
            <a:schemeClr val="tx1"/>
          </a:fontRef>
        </p:style>
      </p:cxnSp>
      <p:cxnSp>
        <p:nvCxnSpPr>
          <p:cNvPr id="43" name="Straight Connector 42"/>
          <p:cNvCxnSpPr/>
          <p:nvPr/>
        </p:nvCxnSpPr>
        <p:spPr>
          <a:xfrm>
            <a:off x="3562239" y="1735404"/>
            <a:ext cx="34645" cy="1905469"/>
          </a:xfrm>
          <a:prstGeom prst="line">
            <a:avLst/>
          </a:prstGeom>
          <a:ln w="34925">
            <a:solidFill>
              <a:srgbClr val="92D050"/>
            </a:solidFill>
          </a:ln>
        </p:spPr>
        <p:style>
          <a:lnRef idx="2">
            <a:schemeClr val="accent6"/>
          </a:lnRef>
          <a:fillRef idx="0">
            <a:schemeClr val="accent6"/>
          </a:fillRef>
          <a:effectRef idx="1">
            <a:schemeClr val="accent6"/>
          </a:effectRef>
          <a:fontRef idx="minor">
            <a:schemeClr val="tx1"/>
          </a:fontRef>
        </p:style>
      </p:cxnSp>
      <p:sp>
        <p:nvSpPr>
          <p:cNvPr id="45" name="Rectangle 44"/>
          <p:cNvSpPr/>
          <p:nvPr/>
        </p:nvSpPr>
        <p:spPr>
          <a:xfrm>
            <a:off x="6280337" y="1446880"/>
            <a:ext cx="2835748" cy="2246769"/>
          </a:xfrm>
          <a:prstGeom prst="rect">
            <a:avLst/>
          </a:prstGeom>
        </p:spPr>
        <p:txBody>
          <a:bodyPr wrap="square">
            <a:spAutoFit/>
          </a:bodyPr>
          <a:lstStyle/>
          <a:p>
            <a:r>
              <a:rPr lang="en-US" sz="2000" b="1" dirty="0" smtClean="0">
                <a:solidFill>
                  <a:schemeClr val="bg1"/>
                </a:solidFill>
              </a:rPr>
              <a:t>According to water absorption spectrum, </a:t>
            </a:r>
            <a:r>
              <a:rPr lang="en-US" sz="2000" b="1" dirty="0" smtClean="0">
                <a:solidFill>
                  <a:srgbClr val="92D050"/>
                </a:solidFill>
              </a:rPr>
              <a:t>Ytterbium </a:t>
            </a:r>
            <a:r>
              <a:rPr lang="en-US" sz="2000" b="1" dirty="0">
                <a:solidFill>
                  <a:srgbClr val="92D050"/>
                </a:solidFill>
              </a:rPr>
              <a:t>fiber </a:t>
            </a:r>
            <a:r>
              <a:rPr lang="en-US" sz="2000" b="1" dirty="0" smtClean="0">
                <a:solidFill>
                  <a:srgbClr val="92D050"/>
                </a:solidFill>
              </a:rPr>
              <a:t>lasers </a:t>
            </a:r>
            <a:r>
              <a:rPr lang="en-US" sz="2000" b="1" dirty="0" smtClean="0">
                <a:solidFill>
                  <a:schemeClr val="bg1"/>
                </a:solidFill>
              </a:rPr>
              <a:t>at one micron is not ideal for hard tissue ablation.</a:t>
            </a:r>
          </a:p>
          <a:p>
            <a:endParaRPr lang="en-US" sz="2000" dirty="0" smtClean="0">
              <a:solidFill>
                <a:schemeClr val="accent6">
                  <a:lumMod val="75000"/>
                </a:schemeClr>
              </a:solidFill>
            </a:endParaRPr>
          </a:p>
        </p:txBody>
      </p:sp>
      <p:cxnSp>
        <p:nvCxnSpPr>
          <p:cNvPr id="48" name="Straight Connector 47"/>
          <p:cNvCxnSpPr/>
          <p:nvPr/>
        </p:nvCxnSpPr>
        <p:spPr>
          <a:xfrm>
            <a:off x="4392992" y="1699887"/>
            <a:ext cx="14097" cy="1944686"/>
          </a:xfrm>
          <a:prstGeom prst="line">
            <a:avLst/>
          </a:prstGeom>
          <a:ln w="34925">
            <a:solidFill>
              <a:srgbClr val="00B0F0"/>
            </a:solidFill>
          </a:ln>
        </p:spPr>
        <p:style>
          <a:lnRef idx="2">
            <a:schemeClr val="accent4"/>
          </a:lnRef>
          <a:fillRef idx="0">
            <a:schemeClr val="accent4"/>
          </a:fillRef>
          <a:effectRef idx="1">
            <a:schemeClr val="accent4"/>
          </a:effectRef>
          <a:fontRef idx="minor">
            <a:schemeClr val="tx1"/>
          </a:fontRef>
        </p:style>
      </p:cxnSp>
      <p:cxnSp>
        <p:nvCxnSpPr>
          <p:cNvPr id="49" name="Straight Connector 48"/>
          <p:cNvCxnSpPr/>
          <p:nvPr/>
        </p:nvCxnSpPr>
        <p:spPr>
          <a:xfrm flipH="1">
            <a:off x="5545328" y="1710645"/>
            <a:ext cx="606" cy="1924995"/>
          </a:xfrm>
          <a:prstGeom prst="line">
            <a:avLst/>
          </a:prstGeom>
          <a:ln w="28575">
            <a:solidFill>
              <a:srgbClr val="FF0000"/>
            </a:solidFill>
          </a:ln>
        </p:spPr>
        <p:style>
          <a:lnRef idx="2">
            <a:schemeClr val="accent4"/>
          </a:lnRef>
          <a:fillRef idx="0">
            <a:schemeClr val="accent4"/>
          </a:fillRef>
          <a:effectRef idx="1">
            <a:schemeClr val="accent4"/>
          </a:effectRef>
          <a:fontRef idx="minor">
            <a:schemeClr val="tx1"/>
          </a:fontRef>
        </p:style>
      </p:cxnSp>
      <p:sp>
        <p:nvSpPr>
          <p:cNvPr id="21" name="TextBox 20"/>
          <p:cNvSpPr txBox="1"/>
          <p:nvPr/>
        </p:nvSpPr>
        <p:spPr>
          <a:xfrm>
            <a:off x="1111245" y="3853178"/>
            <a:ext cx="2265122" cy="400110"/>
          </a:xfrm>
          <a:prstGeom prst="rect">
            <a:avLst/>
          </a:prstGeom>
          <a:noFill/>
        </p:spPr>
        <p:txBody>
          <a:bodyPr wrap="square" rtlCol="0">
            <a:spAutoFit/>
          </a:bodyPr>
          <a:lstStyle/>
          <a:p>
            <a:r>
              <a:rPr lang="en-US" sz="1000" dirty="0" err="1" smtClean="0">
                <a:solidFill>
                  <a:schemeClr val="bg1"/>
                </a:solidFill>
              </a:rPr>
              <a:t>Metrum</a:t>
            </a:r>
            <a:r>
              <a:rPr lang="en-US" sz="1000" dirty="0" smtClean="0">
                <a:solidFill>
                  <a:schemeClr val="bg1"/>
                </a:solidFill>
              </a:rPr>
              <a:t>, Diode laser </a:t>
            </a:r>
          </a:p>
          <a:p>
            <a:r>
              <a:rPr lang="en-US" sz="1000" dirty="0" smtClean="0">
                <a:solidFill>
                  <a:schemeClr val="bg1"/>
                </a:solidFill>
              </a:rPr>
              <a:t>SWING 1470</a:t>
            </a:r>
          </a:p>
        </p:txBody>
      </p:sp>
    </p:spTree>
    <p:extLst>
      <p:ext uri="{BB962C8B-B14F-4D97-AF65-F5344CB8AC3E}">
        <p14:creationId xmlns:p14="http://schemas.microsoft.com/office/powerpoint/2010/main" val="8279997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5"/>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3"/>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7"/>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4"/>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7"/>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48"/>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49"/>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40"/>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43"/>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4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7" grpId="0" animBg="1"/>
      <p:bldP spid="33" grpId="0"/>
      <p:bldP spid="34" grpId="0"/>
      <p:bldP spid="40" grpId="0"/>
      <p:bldP spid="45"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Content Placeholder 3"/>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3016" y="1081141"/>
            <a:ext cx="9144000" cy="5789870"/>
          </a:xfrm>
        </p:spPr>
      </p:pic>
      <p:sp>
        <p:nvSpPr>
          <p:cNvPr id="4" name="Slide Number Placeholder 3"/>
          <p:cNvSpPr>
            <a:spLocks noGrp="1"/>
          </p:cNvSpPr>
          <p:nvPr>
            <p:ph type="sldNum" sz="quarter" idx="12"/>
          </p:nvPr>
        </p:nvSpPr>
        <p:spPr/>
        <p:txBody>
          <a:bodyPr/>
          <a:lstStyle/>
          <a:p>
            <a:fld id="{6D22F896-40B5-4ADD-8801-0D06FADFA095}" type="slidenum">
              <a:rPr lang="en-US" smtClean="0"/>
              <a:t>8</a:t>
            </a:fld>
            <a:endParaRPr lang="en-US" dirty="0"/>
          </a:p>
        </p:txBody>
      </p:sp>
      <p:pic>
        <p:nvPicPr>
          <p:cNvPr id="3" name="Picture 2"/>
          <p:cNvPicPr>
            <a:picLocks noChangeAspect="1"/>
          </p:cNvPicPr>
          <p:nvPr/>
        </p:nvPicPr>
        <p:blipFill rotWithShape="1">
          <a:blip r:embed="rId4">
            <a:extLst>
              <a:ext uri="{BEBA8EAE-BF5A-486C-A8C5-ECC9F3942E4B}">
                <a14:imgProps xmlns:a14="http://schemas.microsoft.com/office/drawing/2010/main">
                  <a14:imgLayer r:embed="rId5">
                    <a14:imgEffect>
                      <a14:brightnessContrast bright="20000" contrast="40000"/>
                    </a14:imgEffect>
                  </a14:imgLayer>
                </a14:imgProps>
              </a:ext>
              <a:ext uri="{28A0092B-C50C-407E-A947-70E740481C1C}">
                <a14:useLocalDpi xmlns:a14="http://schemas.microsoft.com/office/drawing/2010/main" val="0"/>
              </a:ext>
            </a:extLst>
          </a:blip>
          <a:srcRect l="5669" t="1370" r="5876" b="16543"/>
          <a:stretch/>
        </p:blipFill>
        <p:spPr>
          <a:xfrm>
            <a:off x="991207" y="1827032"/>
            <a:ext cx="7023371" cy="4280169"/>
          </a:xfrm>
          <a:prstGeom prst="rect">
            <a:avLst/>
          </a:prstGeom>
        </p:spPr>
      </p:pic>
      <p:sp>
        <p:nvSpPr>
          <p:cNvPr id="7" name="TextBox 6"/>
          <p:cNvSpPr txBox="1"/>
          <p:nvPr/>
        </p:nvSpPr>
        <p:spPr>
          <a:xfrm>
            <a:off x="3886199" y="3976143"/>
            <a:ext cx="2686051" cy="323165"/>
          </a:xfrm>
          <a:prstGeom prst="rect">
            <a:avLst/>
          </a:prstGeom>
          <a:noFill/>
        </p:spPr>
        <p:txBody>
          <a:bodyPr wrap="square" rtlCol="0">
            <a:spAutoFit/>
          </a:bodyPr>
          <a:lstStyle/>
          <a:p>
            <a:r>
              <a:rPr lang="en-US" sz="1500" b="1" dirty="0" smtClean="0">
                <a:solidFill>
                  <a:srgbClr val="FFC000"/>
                </a:solidFill>
              </a:rPr>
              <a:t>Target depth</a:t>
            </a:r>
            <a:endParaRPr lang="en-US" sz="1500" b="1" dirty="0">
              <a:solidFill>
                <a:srgbClr val="FFC000"/>
              </a:solidFill>
            </a:endParaRPr>
          </a:p>
        </p:txBody>
      </p:sp>
      <p:cxnSp>
        <p:nvCxnSpPr>
          <p:cNvPr id="8" name="Straight Connector 7"/>
          <p:cNvCxnSpPr/>
          <p:nvPr/>
        </p:nvCxnSpPr>
        <p:spPr>
          <a:xfrm flipV="1">
            <a:off x="0" y="1056067"/>
            <a:ext cx="9144000" cy="12878"/>
          </a:xfrm>
          <a:prstGeom prst="line">
            <a:avLst/>
          </a:prstGeom>
          <a:ln w="47625">
            <a:gradFill flip="none" rotWithShape="1">
              <a:gsLst>
                <a:gs pos="0">
                  <a:srgbClr val="00B0F0"/>
                </a:gs>
                <a:gs pos="57000">
                  <a:schemeClr val="accent2"/>
                </a:gs>
                <a:gs pos="100000">
                  <a:srgbClr val="FF0000"/>
                </a:gs>
              </a:gsLst>
              <a:lin ang="0" scaled="1"/>
              <a:tileRect/>
            </a:gradFill>
          </a:ln>
        </p:spPr>
        <p:style>
          <a:lnRef idx="3">
            <a:schemeClr val="accent5"/>
          </a:lnRef>
          <a:fillRef idx="0">
            <a:schemeClr val="accent5"/>
          </a:fillRef>
          <a:effectRef idx="2">
            <a:schemeClr val="accent5"/>
          </a:effectRef>
          <a:fontRef idx="minor">
            <a:schemeClr val="tx1"/>
          </a:fontRef>
        </p:style>
      </p:cxnSp>
      <p:sp>
        <p:nvSpPr>
          <p:cNvPr id="9" name="TextBox 8"/>
          <p:cNvSpPr txBox="1"/>
          <p:nvPr/>
        </p:nvSpPr>
        <p:spPr>
          <a:xfrm>
            <a:off x="129276" y="425125"/>
            <a:ext cx="6618763" cy="630942"/>
          </a:xfrm>
          <a:prstGeom prst="rect">
            <a:avLst/>
          </a:prstGeom>
          <a:noFill/>
        </p:spPr>
        <p:txBody>
          <a:bodyPr wrap="square" rtlCol="0">
            <a:spAutoFit/>
          </a:bodyPr>
          <a:lstStyle/>
          <a:p>
            <a:r>
              <a:rPr lang="en-US" sz="3500" b="1" dirty="0" smtClean="0">
                <a:latin typeface="Calibri" panose="020F0502020204030204" pitchFamily="34" charset="0"/>
              </a:rPr>
              <a:t>Depth Feedback Control</a:t>
            </a:r>
            <a:endParaRPr lang="en-US" sz="3500" b="1" dirty="0">
              <a:latin typeface="Calibri" panose="020F0502020204030204" pitchFamily="34" charset="0"/>
            </a:endParaRPr>
          </a:p>
        </p:txBody>
      </p:sp>
      <p:sp>
        <p:nvSpPr>
          <p:cNvPr id="10" name="TextBox 9"/>
          <p:cNvSpPr txBox="1"/>
          <p:nvPr/>
        </p:nvSpPr>
        <p:spPr>
          <a:xfrm>
            <a:off x="3505332" y="2685509"/>
            <a:ext cx="2686051" cy="323165"/>
          </a:xfrm>
          <a:prstGeom prst="rect">
            <a:avLst/>
          </a:prstGeom>
          <a:noFill/>
        </p:spPr>
        <p:txBody>
          <a:bodyPr wrap="square" rtlCol="0">
            <a:spAutoFit/>
          </a:bodyPr>
          <a:lstStyle/>
          <a:p>
            <a:r>
              <a:rPr lang="en-US" sz="1500" dirty="0" smtClean="0"/>
              <a:t>Original bone surface</a:t>
            </a:r>
            <a:endParaRPr lang="en-US" sz="1500" dirty="0"/>
          </a:p>
        </p:txBody>
      </p:sp>
      <p:sp>
        <p:nvSpPr>
          <p:cNvPr id="11" name="Rectangle 10"/>
          <p:cNvSpPr/>
          <p:nvPr/>
        </p:nvSpPr>
        <p:spPr>
          <a:xfrm>
            <a:off x="1158300" y="5839446"/>
            <a:ext cx="914400" cy="102044"/>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2" name="TextBox 11"/>
          <p:cNvSpPr txBox="1"/>
          <p:nvPr/>
        </p:nvSpPr>
        <p:spPr>
          <a:xfrm>
            <a:off x="1264017" y="5567303"/>
            <a:ext cx="1104901" cy="323165"/>
          </a:xfrm>
          <a:prstGeom prst="rect">
            <a:avLst/>
          </a:prstGeom>
          <a:noFill/>
        </p:spPr>
        <p:txBody>
          <a:bodyPr wrap="square" rtlCol="0">
            <a:spAutoFit/>
          </a:bodyPr>
          <a:lstStyle/>
          <a:p>
            <a:r>
              <a:rPr lang="en-US" sz="1500" dirty="0"/>
              <a:t>2</a:t>
            </a:r>
            <a:r>
              <a:rPr lang="en-US" sz="1500" dirty="0" smtClean="0"/>
              <a:t>mm</a:t>
            </a:r>
            <a:endParaRPr lang="en-US" sz="1500" dirty="0"/>
          </a:p>
        </p:txBody>
      </p:sp>
      <p:cxnSp>
        <p:nvCxnSpPr>
          <p:cNvPr id="16" name="Straight Connector 15"/>
          <p:cNvCxnSpPr/>
          <p:nvPr/>
        </p:nvCxnSpPr>
        <p:spPr>
          <a:xfrm flipV="1">
            <a:off x="2125593" y="3907880"/>
            <a:ext cx="4946851" cy="9524"/>
          </a:xfrm>
          <a:prstGeom prst="line">
            <a:avLst/>
          </a:prstGeom>
          <a:ln>
            <a:solidFill>
              <a:srgbClr val="FFC000"/>
            </a:solidFill>
          </a:ln>
        </p:spPr>
        <p:style>
          <a:lnRef idx="2">
            <a:schemeClr val="accent6"/>
          </a:lnRef>
          <a:fillRef idx="0">
            <a:schemeClr val="accent6"/>
          </a:fillRef>
          <a:effectRef idx="1">
            <a:schemeClr val="accent6"/>
          </a:effectRef>
          <a:fontRef idx="minor">
            <a:schemeClr val="tx1"/>
          </a:fontRef>
        </p:style>
      </p:cxnSp>
      <p:cxnSp>
        <p:nvCxnSpPr>
          <p:cNvPr id="17" name="Straight Connector 16"/>
          <p:cNvCxnSpPr/>
          <p:nvPr/>
        </p:nvCxnSpPr>
        <p:spPr>
          <a:xfrm flipV="1">
            <a:off x="2125593" y="3171825"/>
            <a:ext cx="0" cy="745579"/>
          </a:xfrm>
          <a:prstGeom prst="line">
            <a:avLst/>
          </a:prstGeom>
          <a:ln>
            <a:solidFill>
              <a:srgbClr val="FFC000"/>
            </a:solidFill>
            <a:prstDash val="sysDash"/>
          </a:ln>
        </p:spPr>
        <p:style>
          <a:lnRef idx="2">
            <a:schemeClr val="accent6"/>
          </a:lnRef>
          <a:fillRef idx="0">
            <a:schemeClr val="accent6"/>
          </a:fillRef>
          <a:effectRef idx="1">
            <a:schemeClr val="accent6"/>
          </a:effectRef>
          <a:fontRef idx="minor">
            <a:schemeClr val="tx1"/>
          </a:fontRef>
        </p:style>
      </p:cxnSp>
      <p:cxnSp>
        <p:nvCxnSpPr>
          <p:cNvPr id="18" name="Straight Connector 17"/>
          <p:cNvCxnSpPr/>
          <p:nvPr/>
        </p:nvCxnSpPr>
        <p:spPr>
          <a:xfrm flipH="1" flipV="1">
            <a:off x="7068839" y="3352800"/>
            <a:ext cx="10817" cy="564604"/>
          </a:xfrm>
          <a:prstGeom prst="line">
            <a:avLst/>
          </a:prstGeom>
          <a:ln>
            <a:solidFill>
              <a:srgbClr val="FFC000"/>
            </a:solidFill>
            <a:prstDash val="sysDash"/>
          </a:ln>
        </p:spPr>
        <p:style>
          <a:lnRef idx="2">
            <a:schemeClr val="accent6"/>
          </a:lnRef>
          <a:fillRef idx="0">
            <a:schemeClr val="accent6"/>
          </a:fillRef>
          <a:effectRef idx="1">
            <a:schemeClr val="accent6"/>
          </a:effectRef>
          <a:fontRef idx="minor">
            <a:schemeClr val="tx1"/>
          </a:fontRef>
        </p:style>
      </p:cxnSp>
      <p:pic>
        <p:nvPicPr>
          <p:cNvPr id="50" name="Picture 49"/>
          <p:cNvPicPr>
            <a:picLocks noChangeAspect="1"/>
          </p:cNvPicPr>
          <p:nvPr/>
        </p:nvPicPr>
        <p:blipFill>
          <a:blip r:embed="rId6"/>
          <a:stretch>
            <a:fillRect/>
          </a:stretch>
        </p:blipFill>
        <p:spPr>
          <a:xfrm>
            <a:off x="1951842" y="1953411"/>
            <a:ext cx="347502" cy="1092036"/>
          </a:xfrm>
          <a:prstGeom prst="rect">
            <a:avLst/>
          </a:prstGeom>
        </p:spPr>
      </p:pic>
      <p:cxnSp>
        <p:nvCxnSpPr>
          <p:cNvPr id="65" name="Straight Arrow Connector 64"/>
          <p:cNvCxnSpPr/>
          <p:nvPr/>
        </p:nvCxnSpPr>
        <p:spPr>
          <a:xfrm>
            <a:off x="2444744" y="2237289"/>
            <a:ext cx="993913" cy="0"/>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pic>
        <p:nvPicPr>
          <p:cNvPr id="19" name="Picture 18"/>
          <p:cNvPicPr>
            <a:picLocks noChangeAspect="1"/>
          </p:cNvPicPr>
          <p:nvPr/>
        </p:nvPicPr>
        <p:blipFill>
          <a:blip r:embed="rId6"/>
          <a:stretch>
            <a:fillRect/>
          </a:stretch>
        </p:blipFill>
        <p:spPr>
          <a:xfrm>
            <a:off x="6894321" y="1945407"/>
            <a:ext cx="347502" cy="1092036"/>
          </a:xfrm>
          <a:prstGeom prst="rect">
            <a:avLst/>
          </a:prstGeom>
        </p:spPr>
      </p:pic>
    </p:spTree>
    <p:extLst>
      <p:ext uri="{BB962C8B-B14F-4D97-AF65-F5344CB8AC3E}">
        <p14:creationId xmlns:p14="http://schemas.microsoft.com/office/powerpoint/2010/main" val="9829673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8"/>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50"/>
                                        </p:tgtEl>
                                        <p:attrNameLst>
                                          <p:attrName>style.visibility</p:attrName>
                                        </p:attrNameLst>
                                      </p:cBhvr>
                                      <p:to>
                                        <p:strVal val="visible"/>
                                      </p:to>
                                    </p:set>
                                  </p:childTnLst>
                                </p:cTn>
                              </p:par>
                            </p:childTnLst>
                          </p:cTn>
                        </p:par>
                        <p:par>
                          <p:cTn id="17" fill="hold">
                            <p:stCondLst>
                              <p:cond delay="0"/>
                            </p:stCondLst>
                            <p:childTnLst>
                              <p:par>
                                <p:cTn id="18" presetID="1" presetClass="entr" presetSubtype="0" fill="hold" nodeType="afterEffect">
                                  <p:stCondLst>
                                    <p:cond delay="1000"/>
                                  </p:stCondLst>
                                  <p:childTnLst>
                                    <p:set>
                                      <p:cBhvr>
                                        <p:cTn id="19" dur="1" fill="hold">
                                          <p:stCondLst>
                                            <p:cond delay="0"/>
                                          </p:stCondLst>
                                        </p:cTn>
                                        <p:tgtEl>
                                          <p:spTgt spid="65"/>
                                        </p:tgtEl>
                                        <p:attrNameLst>
                                          <p:attrName>style.visibility</p:attrName>
                                        </p:attrNameLst>
                                      </p:cBhvr>
                                      <p:to>
                                        <p:strVal val="visible"/>
                                      </p:to>
                                    </p:set>
                                  </p:childTnLst>
                                </p:cTn>
                              </p:par>
                              <p:par>
                                <p:cTn id="20" presetID="1" presetClass="entr" presetSubtype="0" fill="hold" nodeType="withEffect">
                                  <p:stCondLst>
                                    <p:cond delay="1000"/>
                                  </p:stCondLst>
                                  <p:childTnLst>
                                    <p:set>
                                      <p:cBhvr>
                                        <p:cTn id="21" dur="1" fill="hold">
                                          <p:stCondLst>
                                            <p:cond delay="0"/>
                                          </p:stCondLst>
                                        </p:cTn>
                                        <p:tgtEl>
                                          <p:spTgt spid="1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Content Placeholder 3"/>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6306" y="1071007"/>
            <a:ext cx="9144000" cy="5789870"/>
          </a:xfrm>
        </p:spPr>
      </p:pic>
      <p:sp>
        <p:nvSpPr>
          <p:cNvPr id="4" name="Slide Number Placeholder 3"/>
          <p:cNvSpPr>
            <a:spLocks noGrp="1"/>
          </p:cNvSpPr>
          <p:nvPr>
            <p:ph type="sldNum" sz="quarter" idx="12"/>
          </p:nvPr>
        </p:nvSpPr>
        <p:spPr/>
        <p:txBody>
          <a:bodyPr/>
          <a:lstStyle/>
          <a:p>
            <a:fld id="{6D22F896-40B5-4ADD-8801-0D06FADFA095}" type="slidenum">
              <a:rPr lang="en-US" smtClean="0"/>
              <a:t>9</a:t>
            </a:fld>
            <a:endParaRPr lang="en-US" dirty="0"/>
          </a:p>
        </p:txBody>
      </p:sp>
      <p:pic>
        <p:nvPicPr>
          <p:cNvPr id="2" name="Picture 1"/>
          <p:cNvPicPr>
            <a:picLocks noChangeAspect="1"/>
          </p:cNvPicPr>
          <p:nvPr/>
        </p:nvPicPr>
        <p:blipFill rotWithShape="1">
          <a:blip r:embed="rId4">
            <a:extLst>
              <a:ext uri="{BEBA8EAE-BF5A-486C-A8C5-ECC9F3942E4B}">
                <a14:imgProps xmlns:a14="http://schemas.microsoft.com/office/drawing/2010/main">
                  <a14:imgLayer r:embed="rId5">
                    <a14:imgEffect>
                      <a14:saturation sat="66000"/>
                    </a14:imgEffect>
                    <a14:imgEffect>
                      <a14:brightnessContrast bright="20000" contrast="40000"/>
                    </a14:imgEffect>
                  </a14:imgLayer>
                </a14:imgProps>
              </a:ext>
            </a:extLst>
          </a:blip>
          <a:srcRect l="5391" t="10468" r="5441" b="9545"/>
          <a:stretch/>
        </p:blipFill>
        <p:spPr>
          <a:xfrm>
            <a:off x="981075" y="1838528"/>
            <a:ext cx="7034516" cy="4143983"/>
          </a:xfrm>
          <a:prstGeom prst="rect">
            <a:avLst/>
          </a:prstGeom>
        </p:spPr>
      </p:pic>
      <p:sp>
        <p:nvSpPr>
          <p:cNvPr id="7" name="TextBox 6"/>
          <p:cNvSpPr txBox="1"/>
          <p:nvPr/>
        </p:nvSpPr>
        <p:spPr>
          <a:xfrm>
            <a:off x="3711434" y="4137742"/>
            <a:ext cx="2106702" cy="323165"/>
          </a:xfrm>
          <a:prstGeom prst="rect">
            <a:avLst/>
          </a:prstGeom>
          <a:noFill/>
        </p:spPr>
        <p:txBody>
          <a:bodyPr wrap="square" rtlCol="0">
            <a:spAutoFit/>
          </a:bodyPr>
          <a:lstStyle/>
          <a:p>
            <a:r>
              <a:rPr lang="en-US" sz="1500" b="1" dirty="0" smtClean="0">
                <a:solidFill>
                  <a:srgbClr val="FFC000"/>
                </a:solidFill>
              </a:rPr>
              <a:t>Target depth</a:t>
            </a:r>
            <a:endParaRPr lang="en-US" sz="1500" b="1" dirty="0">
              <a:solidFill>
                <a:srgbClr val="FFC000"/>
              </a:solidFill>
            </a:endParaRPr>
          </a:p>
        </p:txBody>
      </p:sp>
      <p:cxnSp>
        <p:nvCxnSpPr>
          <p:cNvPr id="6" name="Straight Connector 5"/>
          <p:cNvCxnSpPr/>
          <p:nvPr/>
        </p:nvCxnSpPr>
        <p:spPr>
          <a:xfrm flipV="1">
            <a:off x="0" y="1056067"/>
            <a:ext cx="9144000" cy="12878"/>
          </a:xfrm>
          <a:prstGeom prst="line">
            <a:avLst/>
          </a:prstGeom>
          <a:ln w="47625">
            <a:gradFill flip="none" rotWithShape="1">
              <a:gsLst>
                <a:gs pos="0">
                  <a:srgbClr val="00B0F0"/>
                </a:gs>
                <a:gs pos="57000">
                  <a:schemeClr val="accent2"/>
                </a:gs>
                <a:gs pos="100000">
                  <a:srgbClr val="FF0000"/>
                </a:gs>
              </a:gsLst>
              <a:lin ang="0" scaled="1"/>
              <a:tileRect/>
            </a:gradFill>
          </a:ln>
        </p:spPr>
        <p:style>
          <a:lnRef idx="3">
            <a:schemeClr val="accent5"/>
          </a:lnRef>
          <a:fillRef idx="0">
            <a:schemeClr val="accent5"/>
          </a:fillRef>
          <a:effectRef idx="2">
            <a:schemeClr val="accent5"/>
          </a:effectRef>
          <a:fontRef idx="minor">
            <a:schemeClr val="tx1"/>
          </a:fontRef>
        </p:style>
      </p:cxnSp>
      <p:sp>
        <p:nvSpPr>
          <p:cNvPr id="8" name="TextBox 7"/>
          <p:cNvSpPr txBox="1"/>
          <p:nvPr/>
        </p:nvSpPr>
        <p:spPr>
          <a:xfrm>
            <a:off x="129276" y="425125"/>
            <a:ext cx="6618763" cy="630942"/>
          </a:xfrm>
          <a:prstGeom prst="rect">
            <a:avLst/>
          </a:prstGeom>
          <a:noFill/>
        </p:spPr>
        <p:txBody>
          <a:bodyPr wrap="square" rtlCol="0">
            <a:spAutoFit/>
          </a:bodyPr>
          <a:lstStyle/>
          <a:p>
            <a:r>
              <a:rPr lang="en-US" sz="3500" b="1" dirty="0" smtClean="0">
                <a:latin typeface="Calibri" panose="020F0502020204030204" pitchFamily="34" charset="0"/>
              </a:rPr>
              <a:t>Depth Feedback Control</a:t>
            </a:r>
            <a:endParaRPr lang="en-US" sz="3500" b="1" dirty="0">
              <a:latin typeface="Calibri" panose="020F0502020204030204" pitchFamily="34" charset="0"/>
            </a:endParaRPr>
          </a:p>
        </p:txBody>
      </p:sp>
      <p:sp>
        <p:nvSpPr>
          <p:cNvPr id="10" name="TextBox 9"/>
          <p:cNvSpPr txBox="1"/>
          <p:nvPr/>
        </p:nvSpPr>
        <p:spPr>
          <a:xfrm>
            <a:off x="3711434" y="3452417"/>
            <a:ext cx="2686051" cy="323165"/>
          </a:xfrm>
          <a:prstGeom prst="rect">
            <a:avLst/>
          </a:prstGeom>
          <a:noFill/>
        </p:spPr>
        <p:txBody>
          <a:bodyPr wrap="square" rtlCol="0">
            <a:spAutoFit/>
          </a:bodyPr>
          <a:lstStyle/>
          <a:p>
            <a:r>
              <a:rPr lang="en-US" sz="1500" dirty="0" smtClean="0"/>
              <a:t>Machined surface</a:t>
            </a:r>
            <a:endParaRPr lang="en-US" sz="1500" dirty="0"/>
          </a:p>
        </p:txBody>
      </p:sp>
      <p:sp>
        <p:nvSpPr>
          <p:cNvPr id="11" name="TextBox 10"/>
          <p:cNvSpPr txBox="1"/>
          <p:nvPr/>
        </p:nvSpPr>
        <p:spPr>
          <a:xfrm>
            <a:off x="1181099" y="2523878"/>
            <a:ext cx="1104901" cy="553998"/>
          </a:xfrm>
          <a:prstGeom prst="rect">
            <a:avLst/>
          </a:prstGeom>
          <a:noFill/>
        </p:spPr>
        <p:txBody>
          <a:bodyPr wrap="square" rtlCol="0">
            <a:spAutoFit/>
          </a:bodyPr>
          <a:lstStyle/>
          <a:p>
            <a:r>
              <a:rPr lang="en-US" sz="1500" dirty="0" smtClean="0"/>
              <a:t>Original surface</a:t>
            </a:r>
            <a:endParaRPr lang="en-US" sz="1500" dirty="0"/>
          </a:p>
        </p:txBody>
      </p:sp>
      <p:sp>
        <p:nvSpPr>
          <p:cNvPr id="12" name="TextBox 11"/>
          <p:cNvSpPr txBox="1"/>
          <p:nvPr/>
        </p:nvSpPr>
        <p:spPr>
          <a:xfrm>
            <a:off x="7149929" y="2585822"/>
            <a:ext cx="1104901" cy="553998"/>
          </a:xfrm>
          <a:prstGeom prst="rect">
            <a:avLst/>
          </a:prstGeom>
          <a:noFill/>
        </p:spPr>
        <p:txBody>
          <a:bodyPr wrap="square" rtlCol="0">
            <a:spAutoFit/>
          </a:bodyPr>
          <a:lstStyle/>
          <a:p>
            <a:r>
              <a:rPr lang="en-US" sz="1500" dirty="0" smtClean="0"/>
              <a:t>Original surface</a:t>
            </a:r>
            <a:endParaRPr lang="en-US" sz="1500" dirty="0"/>
          </a:p>
        </p:txBody>
      </p:sp>
      <p:sp>
        <p:nvSpPr>
          <p:cNvPr id="16" name="Rectangle 15"/>
          <p:cNvSpPr/>
          <p:nvPr/>
        </p:nvSpPr>
        <p:spPr>
          <a:xfrm>
            <a:off x="1181099" y="5761734"/>
            <a:ext cx="914400" cy="102044"/>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8" name="TextBox 17"/>
          <p:cNvSpPr txBox="1"/>
          <p:nvPr/>
        </p:nvSpPr>
        <p:spPr>
          <a:xfrm>
            <a:off x="1292090" y="5495843"/>
            <a:ext cx="1104901" cy="323165"/>
          </a:xfrm>
          <a:prstGeom prst="rect">
            <a:avLst/>
          </a:prstGeom>
          <a:noFill/>
        </p:spPr>
        <p:txBody>
          <a:bodyPr wrap="square" rtlCol="0">
            <a:spAutoFit/>
          </a:bodyPr>
          <a:lstStyle/>
          <a:p>
            <a:r>
              <a:rPr lang="en-US" sz="1500" dirty="0" smtClean="0"/>
              <a:t>2mm</a:t>
            </a:r>
            <a:endParaRPr lang="en-US" sz="1500" dirty="0"/>
          </a:p>
        </p:txBody>
      </p:sp>
      <p:cxnSp>
        <p:nvCxnSpPr>
          <p:cNvPr id="26" name="Straight Connector 25"/>
          <p:cNvCxnSpPr/>
          <p:nvPr/>
        </p:nvCxnSpPr>
        <p:spPr>
          <a:xfrm flipV="1">
            <a:off x="2418527" y="3896302"/>
            <a:ext cx="4692516" cy="1"/>
          </a:xfrm>
          <a:prstGeom prst="line">
            <a:avLst/>
          </a:prstGeom>
          <a:ln>
            <a:solidFill>
              <a:srgbClr val="FFC000"/>
            </a:solidFill>
          </a:ln>
        </p:spPr>
        <p:style>
          <a:lnRef idx="2">
            <a:schemeClr val="accent6"/>
          </a:lnRef>
          <a:fillRef idx="0">
            <a:schemeClr val="accent6"/>
          </a:fillRef>
          <a:effectRef idx="1">
            <a:schemeClr val="accent6"/>
          </a:effectRef>
          <a:fontRef idx="minor">
            <a:schemeClr val="tx1"/>
          </a:fontRef>
        </p:style>
      </p:cxnSp>
      <p:cxnSp>
        <p:nvCxnSpPr>
          <p:cNvPr id="27" name="Straight Connector 26"/>
          <p:cNvCxnSpPr/>
          <p:nvPr/>
        </p:nvCxnSpPr>
        <p:spPr>
          <a:xfrm flipV="1">
            <a:off x="2428052" y="3150723"/>
            <a:ext cx="0" cy="745579"/>
          </a:xfrm>
          <a:prstGeom prst="line">
            <a:avLst/>
          </a:prstGeom>
          <a:ln>
            <a:solidFill>
              <a:srgbClr val="FFC000"/>
            </a:solidFill>
            <a:prstDash val="sysDash"/>
          </a:ln>
        </p:spPr>
        <p:style>
          <a:lnRef idx="2">
            <a:schemeClr val="accent6"/>
          </a:lnRef>
          <a:fillRef idx="0">
            <a:schemeClr val="accent6"/>
          </a:fillRef>
          <a:effectRef idx="1">
            <a:schemeClr val="accent6"/>
          </a:effectRef>
          <a:fontRef idx="minor">
            <a:schemeClr val="tx1"/>
          </a:fontRef>
        </p:style>
      </p:cxnSp>
      <p:cxnSp>
        <p:nvCxnSpPr>
          <p:cNvPr id="28" name="Straight Connector 27"/>
          <p:cNvCxnSpPr/>
          <p:nvPr/>
        </p:nvCxnSpPr>
        <p:spPr>
          <a:xfrm flipH="1" flipV="1">
            <a:off x="7111043" y="3331698"/>
            <a:ext cx="10817" cy="564604"/>
          </a:xfrm>
          <a:prstGeom prst="line">
            <a:avLst/>
          </a:prstGeom>
          <a:ln>
            <a:solidFill>
              <a:srgbClr val="FFC000"/>
            </a:solidFill>
            <a:prstDash val="sysDash"/>
          </a:ln>
        </p:spPr>
        <p:style>
          <a:lnRef idx="2">
            <a:schemeClr val="accent6"/>
          </a:lnRef>
          <a:fillRef idx="0">
            <a:schemeClr val="accent6"/>
          </a:fillRef>
          <a:effectRef idx="1">
            <a:schemeClr val="accent6"/>
          </a:effectRef>
          <a:fontRef idx="minor">
            <a:schemeClr val="tx1"/>
          </a:fontRef>
        </p:style>
      </p:cxnSp>
    </p:spTree>
    <p:extLst>
      <p:ext uri="{BB962C8B-B14F-4D97-AF65-F5344CB8AC3E}">
        <p14:creationId xmlns:p14="http://schemas.microsoft.com/office/powerpoint/2010/main" val="5315468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6"/>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7"/>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8"/>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theme/theme1.xml><?xml version="1.0" encoding="utf-8"?>
<a:theme xmlns:a="http://schemas.openxmlformats.org/drawingml/2006/main" name="Vapor Trail">
  <a:themeElements>
    <a:clrScheme name="Office 2007-201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Vapor Trail">
      <a:majorFont>
        <a:latin typeface="Century Gothic" panose="020B050202020202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flection">
      <a:fillStyleLst>
        <a:solidFill>
          <a:schemeClr val="phClr"/>
        </a:solidFill>
        <a:gradFill rotWithShape="1">
          <a:gsLst>
            <a:gs pos="0">
              <a:schemeClr val="phClr">
                <a:tint val="50000"/>
                <a:alpha val="100000"/>
                <a:satMod val="140000"/>
                <a:lumMod val="105000"/>
              </a:schemeClr>
            </a:gs>
            <a:gs pos="41000">
              <a:schemeClr val="phClr">
                <a:tint val="57000"/>
                <a:satMod val="160000"/>
                <a:lumMod val="99000"/>
              </a:schemeClr>
            </a:gs>
            <a:gs pos="100000">
              <a:schemeClr val="phClr">
                <a:tint val="80000"/>
                <a:satMod val="180000"/>
                <a:lumMod val="104000"/>
              </a:schemeClr>
            </a:gs>
          </a:gsLst>
          <a:lin ang="5400000" scaled="1"/>
        </a:gradFill>
        <a:gradFill rotWithShape="1">
          <a:gsLst>
            <a:gs pos="0">
              <a:schemeClr val="phClr">
                <a:tint val="97000"/>
                <a:satMod val="115000"/>
                <a:lumMod val="114000"/>
              </a:schemeClr>
            </a:gs>
            <a:gs pos="60000">
              <a:schemeClr val="phClr">
                <a:tint val="100000"/>
                <a:shade val="96000"/>
                <a:satMod val="100000"/>
                <a:lumMod val="108000"/>
              </a:schemeClr>
            </a:gs>
            <a:gs pos="100000">
              <a:schemeClr val="phClr">
                <a:shade val="91000"/>
                <a:satMod val="100000"/>
              </a:schemeClr>
            </a:gs>
          </a:gsLst>
          <a:lin ang="5400000" scaled="0"/>
        </a:gradFill>
      </a:fillStyleLst>
      <a:lnStyleLst>
        <a:ln w="12700" cap="flat" cmpd="sng" algn="ctr">
          <a:solidFill>
            <a:schemeClr val="phClr"/>
          </a:solidFill>
          <a:prstDash val="solid"/>
        </a:ln>
        <a:ln w="19050" cap="flat" cmpd="sng" algn="ctr">
          <a:solidFill>
            <a:schemeClr val="phClr"/>
          </a:solidFill>
          <a:prstDash val="solid"/>
        </a:ln>
        <a:ln w="28575" cap="flat" cmpd="sng" algn="ctr">
          <a:solidFill>
            <a:schemeClr val="phClr"/>
          </a:solidFill>
          <a:prstDash val="solid"/>
        </a:ln>
      </a:lnStyleLst>
      <a:effectStyleLst>
        <a:effectStyle>
          <a:effectLst>
            <a:outerShdw blurRad="38100" dist="25400" dir="5400000" rotWithShape="0">
              <a:srgbClr val="000000">
                <a:alpha val="28000"/>
              </a:srgbClr>
            </a:outerShdw>
          </a:effectLst>
        </a:effectStyle>
        <a:effectStyle>
          <a:effectLst>
            <a:outerShdw blurRad="50800" dist="31750" dir="5400000" sy="98000" rotWithShape="0">
              <a:srgbClr val="000000">
                <a:alpha val="47000"/>
              </a:srgbClr>
            </a:outerShdw>
          </a:effectLst>
          <a:scene3d>
            <a:camera prst="orthographicFront">
              <a:rot lat="0" lon="0" rev="0"/>
            </a:camera>
            <a:lightRig rig="twoPt" dir="t">
              <a:rot lat="0" lon="0" rev="4800000"/>
            </a:lightRig>
          </a:scene3d>
          <a:sp3d prstMaterial="matte">
            <a:bevelT w="25400" h="44450"/>
          </a:sp3d>
        </a:effectStyle>
        <a:effectStyle>
          <a:effectLst>
            <a:reflection blurRad="25400" stA="32000" endPos="28000" dist="8889" dir="5400000" sy="-100000" rotWithShape="0"/>
          </a:effectLst>
          <a:scene3d>
            <a:camera prst="orthographicFront">
              <a:rot lat="0" lon="0" rev="0"/>
            </a:camera>
            <a:lightRig rig="threePt" dir="t">
              <a:rot lat="0" lon="0" rev="4800000"/>
            </a:lightRig>
          </a:scene3d>
          <a:sp3d>
            <a:bevelT w="50800" h="25400"/>
          </a:sp3d>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Vapor Trail" id="{4FDF2955-7D9C-493C-B9F9-C205151B46CD}" vid="{8F31A783-2159-4870-BC29-2BA7D038EA4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TC104033937[[fn=Vapor Trail]]</Template>
  <TotalTime>7804</TotalTime>
  <Words>2165</Words>
  <Application>Microsoft Office PowerPoint</Application>
  <PresentationFormat>On-screen Show (4:3)</PresentationFormat>
  <Paragraphs>269</Paragraphs>
  <Slides>26</Slides>
  <Notes>22</Notes>
  <HiddenSlides>0</HiddenSlides>
  <MMClips>0</MMClips>
  <ScaleCrop>false</ScaleCrop>
  <HeadingPairs>
    <vt:vector size="8" baseType="variant">
      <vt:variant>
        <vt:lpstr>Fonts Used</vt:lpstr>
      </vt:variant>
      <vt:variant>
        <vt:i4>7</vt:i4>
      </vt:variant>
      <vt:variant>
        <vt:lpstr>Theme</vt:lpstr>
      </vt:variant>
      <vt:variant>
        <vt:i4>1</vt:i4>
      </vt:variant>
      <vt:variant>
        <vt:lpstr>Embedded OLE Servers</vt:lpstr>
      </vt:variant>
      <vt:variant>
        <vt:i4>1</vt:i4>
      </vt:variant>
      <vt:variant>
        <vt:lpstr>Slide Titles</vt:lpstr>
      </vt:variant>
      <vt:variant>
        <vt:i4>26</vt:i4>
      </vt:variant>
    </vt:vector>
  </HeadingPairs>
  <TitlesOfParts>
    <vt:vector size="35" baseType="lpstr">
      <vt:lpstr>Arial</vt:lpstr>
      <vt:lpstr>Bell MT</vt:lpstr>
      <vt:lpstr>Calibri</vt:lpstr>
      <vt:lpstr>Century Gothic</vt:lpstr>
      <vt:lpstr>Corbel</vt:lpstr>
      <vt:lpstr>Helvetica</vt:lpstr>
      <vt:lpstr>Symbol</vt:lpstr>
      <vt:lpstr>Vapor Trail</vt:lpstr>
      <vt:lpstr>Equation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Chenman Yin</dc:creator>
  <cp:lastModifiedBy>Chenman Yin</cp:lastModifiedBy>
  <cp:revision>441</cp:revision>
  <dcterms:created xsi:type="dcterms:W3CDTF">2014-05-21T14:48:03Z</dcterms:created>
  <dcterms:modified xsi:type="dcterms:W3CDTF">2014-06-15T18:36:55Z</dcterms:modified>
</cp:coreProperties>
</file>