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 id="2147483672" r:id="rId2"/>
  </p:sldMasterIdLst>
  <p:notesMasterIdLst>
    <p:notesMasterId r:id="rId78"/>
  </p:notesMasterIdLst>
  <p:sldIdLst>
    <p:sldId id="256" r:id="rId3"/>
    <p:sldId id="305" r:id="rId4"/>
    <p:sldId id="272" r:id="rId5"/>
    <p:sldId id="268" r:id="rId6"/>
    <p:sldId id="270" r:id="rId7"/>
    <p:sldId id="271" r:id="rId8"/>
    <p:sldId id="329" r:id="rId9"/>
    <p:sldId id="265" r:id="rId10"/>
    <p:sldId id="266" r:id="rId11"/>
    <p:sldId id="284" r:id="rId12"/>
    <p:sldId id="280" r:id="rId13"/>
    <p:sldId id="282" r:id="rId14"/>
    <p:sldId id="275" r:id="rId15"/>
    <p:sldId id="288" r:id="rId16"/>
    <p:sldId id="287" r:id="rId17"/>
    <p:sldId id="286" r:id="rId18"/>
    <p:sldId id="285" r:id="rId19"/>
    <p:sldId id="276" r:id="rId20"/>
    <p:sldId id="259" r:id="rId21"/>
    <p:sldId id="257" r:id="rId22"/>
    <p:sldId id="260" r:id="rId23"/>
    <p:sldId id="262" r:id="rId24"/>
    <p:sldId id="289" r:id="rId25"/>
    <p:sldId id="261" r:id="rId26"/>
    <p:sldId id="290" r:id="rId27"/>
    <p:sldId id="263" r:id="rId28"/>
    <p:sldId id="291" r:id="rId29"/>
    <p:sldId id="298" r:id="rId30"/>
    <p:sldId id="292" r:id="rId31"/>
    <p:sldId id="294" r:id="rId32"/>
    <p:sldId id="297" r:id="rId33"/>
    <p:sldId id="293" r:id="rId34"/>
    <p:sldId id="295" r:id="rId35"/>
    <p:sldId id="304" r:id="rId36"/>
    <p:sldId id="299" r:id="rId37"/>
    <p:sldId id="301" r:id="rId38"/>
    <p:sldId id="341" r:id="rId39"/>
    <p:sldId id="283" r:id="rId40"/>
    <p:sldId id="310" r:id="rId41"/>
    <p:sldId id="306" r:id="rId42"/>
    <p:sldId id="308" r:id="rId43"/>
    <p:sldId id="336" r:id="rId44"/>
    <p:sldId id="323" r:id="rId45"/>
    <p:sldId id="337" r:id="rId46"/>
    <p:sldId id="307" r:id="rId47"/>
    <p:sldId id="309" r:id="rId48"/>
    <p:sldId id="312" r:id="rId49"/>
    <p:sldId id="313" r:id="rId50"/>
    <p:sldId id="314" r:id="rId51"/>
    <p:sldId id="315" r:id="rId52"/>
    <p:sldId id="321" r:id="rId53"/>
    <p:sldId id="316" r:id="rId54"/>
    <p:sldId id="302" r:id="rId55"/>
    <p:sldId id="317" r:id="rId56"/>
    <p:sldId id="339" r:id="rId57"/>
    <p:sldId id="318" r:id="rId58"/>
    <p:sldId id="319" r:id="rId59"/>
    <p:sldId id="330" r:id="rId60"/>
    <p:sldId id="340" r:id="rId61"/>
    <p:sldId id="338" r:id="rId62"/>
    <p:sldId id="320" r:id="rId63"/>
    <p:sldId id="324" r:id="rId64"/>
    <p:sldId id="325" r:id="rId65"/>
    <p:sldId id="322" r:id="rId66"/>
    <p:sldId id="327" r:id="rId67"/>
    <p:sldId id="328" r:id="rId68"/>
    <p:sldId id="334" r:id="rId69"/>
    <p:sldId id="332" r:id="rId70"/>
    <p:sldId id="258" r:id="rId71"/>
    <p:sldId id="331" r:id="rId72"/>
    <p:sldId id="274" r:id="rId73"/>
    <p:sldId id="277" r:id="rId74"/>
    <p:sldId id="273" r:id="rId75"/>
    <p:sldId id="264" r:id="rId76"/>
    <p:sldId id="281" r:id="rId77"/>
  </p:sldIdLst>
  <p:sldSz cx="9144000" cy="5143500" type="screen16x9"/>
  <p:notesSz cx="6858000" cy="9144000"/>
  <p:embeddedFontLst>
    <p:embeddedFont>
      <p:font typeface="Franklin Gothic Medium" panose="020B0603020102020204" pitchFamily="34" charset="0"/>
      <p:regular r:id="rId79"/>
      <p:italic r:id="rId80"/>
    </p:embeddedFont>
    <p:embeddedFont>
      <p:font typeface="Franklin Gothic Book" panose="020B0503020102020204" pitchFamily="34" charset="0"/>
      <p:regular r:id="rId81"/>
      <p:italic r:id="rId82"/>
    </p:embeddedFont>
    <p:embeddedFont>
      <p:font typeface="Calibri" panose="020F0502020204030204" pitchFamily="34" charset="0"/>
      <p:regular r:id="rId83"/>
      <p:bold r:id="rId84"/>
      <p:italic r:id="rId85"/>
      <p:boldItalic r:id="rId86"/>
    </p:embeddedFont>
    <p:embeddedFont>
      <p:font typeface="Calibri Light" panose="020F0302020204030204" pitchFamily="34" charset="0"/>
      <p:regular r:id="rId87"/>
      <p:italic r:id="rId88"/>
    </p:embeddedFont>
    <p:embeddedFont>
      <p:font typeface="Sitka Display" panose="02000505000000020004" pitchFamily="2" charset="0"/>
      <p:regular r:id="rId89"/>
      <p:bold r:id="rId90"/>
      <p:italic r:id="rId91"/>
      <p:boldItalic r:id="rId92"/>
    </p:embeddedFont>
  </p:embeddedFontLst>
  <p:defaultText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00EA"/>
    <a:srgbClr val="007FB4"/>
    <a:srgbClr val="DDDDDD"/>
    <a:srgbClr val="03A1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113" d="100"/>
          <a:sy n="113" d="100"/>
        </p:scale>
        <p:origin x="67" y="8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font" Target="fonts/font6.fntdata"/><Relationship Id="rId89" Type="http://schemas.openxmlformats.org/officeDocument/2006/relationships/font" Target="fonts/font11.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font" Target="fonts/font1.fntdata"/><Relationship Id="rId5" Type="http://schemas.openxmlformats.org/officeDocument/2006/relationships/slide" Target="slides/slide3.xml"/><Relationship Id="rId90" Type="http://schemas.openxmlformats.org/officeDocument/2006/relationships/font" Target="fonts/font12.fntdata"/><Relationship Id="rId95" Type="http://schemas.openxmlformats.org/officeDocument/2006/relationships/theme" Target="theme/theme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font" Target="fonts/font2.fntdata"/><Relationship Id="rId85" Type="http://schemas.openxmlformats.org/officeDocument/2006/relationships/font" Target="fonts/font7.fntdata"/><Relationship Id="rId93"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font" Target="fonts/font5.fntdata"/><Relationship Id="rId88" Type="http://schemas.openxmlformats.org/officeDocument/2006/relationships/font" Target="fonts/font10.fntdata"/><Relationship Id="rId91" Type="http://schemas.openxmlformats.org/officeDocument/2006/relationships/font" Target="fonts/font13.fnt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notesMaster" Target="notesMasters/notesMaster1.xml"/><Relationship Id="rId81" Type="http://schemas.openxmlformats.org/officeDocument/2006/relationships/font" Target="fonts/font3.fntdata"/><Relationship Id="rId86" Type="http://schemas.openxmlformats.org/officeDocument/2006/relationships/font" Target="fonts/font8.fntdata"/><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14.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9.fntdata"/><Relationship Id="rId61" Type="http://schemas.openxmlformats.org/officeDocument/2006/relationships/slide" Target="slides/slide59.xml"/><Relationship Id="rId82" Type="http://schemas.openxmlformats.org/officeDocument/2006/relationships/font" Target="fonts/font4.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5B3C5-9049-4253-84C5-E22B5C207BB8}" type="datetimeFigureOut">
              <a:rPr lang="en-GB" smtClean="0"/>
              <a:t>15/10/2021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E2443-0F07-44DD-A3DB-E76CB44A392D}" type="slidenum">
              <a:rPr lang="en-GB" smtClean="0"/>
              <a:t>‹#›</a:t>
            </a:fld>
            <a:endParaRPr lang="en-GB"/>
          </a:p>
        </p:txBody>
      </p:sp>
    </p:spTree>
    <p:extLst>
      <p:ext uri="{BB962C8B-B14F-4D97-AF65-F5344CB8AC3E}">
        <p14:creationId xmlns:p14="http://schemas.microsoft.com/office/powerpoint/2010/main" val="3314674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Hertz"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a:t>
            </a:fld>
            <a:endParaRPr lang="en-GB" dirty="0"/>
          </a:p>
        </p:txBody>
      </p:sp>
    </p:spTree>
    <p:extLst>
      <p:ext uri="{BB962C8B-B14F-4D97-AF65-F5344CB8AC3E}">
        <p14:creationId xmlns:p14="http://schemas.microsoft.com/office/powerpoint/2010/main" val="2461416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10</a:t>
            </a:fld>
            <a:endParaRPr lang="en-GB" dirty="0"/>
          </a:p>
        </p:txBody>
      </p:sp>
    </p:spTree>
    <p:extLst>
      <p:ext uri="{BB962C8B-B14F-4D97-AF65-F5344CB8AC3E}">
        <p14:creationId xmlns:p14="http://schemas.microsoft.com/office/powerpoint/2010/main" val="2881739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11</a:t>
            </a:fld>
            <a:endParaRPr lang="en-GB" dirty="0"/>
          </a:p>
        </p:txBody>
      </p:sp>
    </p:spTree>
    <p:extLst>
      <p:ext uri="{BB962C8B-B14F-4D97-AF65-F5344CB8AC3E}">
        <p14:creationId xmlns:p14="http://schemas.microsoft.com/office/powerpoint/2010/main" val="659702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12</a:t>
            </a:fld>
            <a:endParaRPr lang="en-GB" dirty="0"/>
          </a:p>
        </p:txBody>
      </p:sp>
    </p:spTree>
    <p:extLst>
      <p:ext uri="{BB962C8B-B14F-4D97-AF65-F5344CB8AC3E}">
        <p14:creationId xmlns:p14="http://schemas.microsoft.com/office/powerpoint/2010/main" val="86089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13</a:t>
            </a:fld>
            <a:endParaRPr lang="en-GB" dirty="0"/>
          </a:p>
        </p:txBody>
      </p:sp>
    </p:spTree>
    <p:extLst>
      <p:ext uri="{BB962C8B-B14F-4D97-AF65-F5344CB8AC3E}">
        <p14:creationId xmlns:p14="http://schemas.microsoft.com/office/powerpoint/2010/main" val="1860525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14</a:t>
            </a:fld>
            <a:endParaRPr lang="en-GB" dirty="0"/>
          </a:p>
        </p:txBody>
      </p:sp>
    </p:spTree>
    <p:extLst>
      <p:ext uri="{BB962C8B-B14F-4D97-AF65-F5344CB8AC3E}">
        <p14:creationId xmlns:p14="http://schemas.microsoft.com/office/powerpoint/2010/main" val="701633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~150 k</a:t>
            </a:r>
            <a:r>
              <a:rPr lang="en-GB" baseline="0" dirty="0" smtClean="0"/>
              <a:t>m of fibre</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15</a:t>
            </a:fld>
            <a:endParaRPr lang="en-GB" dirty="0"/>
          </a:p>
        </p:txBody>
      </p:sp>
    </p:spTree>
    <p:extLst>
      <p:ext uri="{BB962C8B-B14F-4D97-AF65-F5344CB8AC3E}">
        <p14:creationId xmlns:p14="http://schemas.microsoft.com/office/powerpoint/2010/main" val="1062876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16</a:t>
            </a:fld>
            <a:endParaRPr lang="en-GB" dirty="0"/>
          </a:p>
        </p:txBody>
      </p:sp>
    </p:spTree>
    <p:extLst>
      <p:ext uri="{BB962C8B-B14F-4D97-AF65-F5344CB8AC3E}">
        <p14:creationId xmlns:p14="http://schemas.microsoft.com/office/powerpoint/2010/main" val="3259493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Still idea</a:t>
            </a:r>
            <a:r>
              <a:rPr lang="en-GB" baseline="0" dirty="0" smtClean="0"/>
              <a:t> proposals with some bits of tech here and there as early proof-of-concept taken from other research. </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17</a:t>
            </a:fld>
            <a:endParaRPr lang="en-GB" dirty="0"/>
          </a:p>
        </p:txBody>
      </p:sp>
    </p:spTree>
    <p:extLst>
      <p:ext uri="{BB962C8B-B14F-4D97-AF65-F5344CB8AC3E}">
        <p14:creationId xmlns:p14="http://schemas.microsoft.com/office/powerpoint/2010/main" val="3462820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18</a:t>
            </a:fld>
            <a:endParaRPr lang="en-GB" dirty="0"/>
          </a:p>
        </p:txBody>
      </p:sp>
    </p:spTree>
    <p:extLst>
      <p:ext uri="{BB962C8B-B14F-4D97-AF65-F5344CB8AC3E}">
        <p14:creationId xmlns:p14="http://schemas.microsoft.com/office/powerpoint/2010/main" val="3530946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19</a:t>
            </a:fld>
            <a:endParaRPr lang="en-GB" dirty="0"/>
          </a:p>
        </p:txBody>
      </p:sp>
    </p:spTree>
    <p:extLst>
      <p:ext uri="{BB962C8B-B14F-4D97-AF65-F5344CB8AC3E}">
        <p14:creationId xmlns:p14="http://schemas.microsoft.com/office/powerpoint/2010/main" val="1988793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a:t>
            </a:fld>
            <a:endParaRPr lang="en-GB" dirty="0"/>
          </a:p>
        </p:txBody>
      </p:sp>
    </p:spTree>
    <p:extLst>
      <p:ext uri="{BB962C8B-B14F-4D97-AF65-F5344CB8AC3E}">
        <p14:creationId xmlns:p14="http://schemas.microsoft.com/office/powerpoint/2010/main" val="27731530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20</a:t>
            </a:fld>
            <a:endParaRPr lang="en-GB" dirty="0"/>
          </a:p>
        </p:txBody>
      </p:sp>
    </p:spTree>
    <p:extLst>
      <p:ext uri="{BB962C8B-B14F-4D97-AF65-F5344CB8AC3E}">
        <p14:creationId xmlns:p14="http://schemas.microsoft.com/office/powerpoint/2010/main" val="3307993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Idea Similar to winding wire chambers: fixed tension;</a:t>
            </a:r>
            <a:r>
              <a:rPr lang="en-GB" baseline="0" dirty="0" smtClean="0"/>
              <a:t> needs to be glue. (does it?)</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21</a:t>
            </a:fld>
            <a:endParaRPr lang="en-GB" dirty="0"/>
          </a:p>
        </p:txBody>
      </p:sp>
    </p:spTree>
    <p:extLst>
      <p:ext uri="{BB962C8B-B14F-4D97-AF65-F5344CB8AC3E}">
        <p14:creationId xmlns:p14="http://schemas.microsoft.com/office/powerpoint/2010/main" val="101079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22</a:t>
            </a:fld>
            <a:endParaRPr lang="en-GB" dirty="0"/>
          </a:p>
        </p:txBody>
      </p:sp>
    </p:spTree>
    <p:extLst>
      <p:ext uri="{BB962C8B-B14F-4D97-AF65-F5344CB8AC3E}">
        <p14:creationId xmlns:p14="http://schemas.microsoft.com/office/powerpoint/2010/main" val="7105724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23</a:t>
            </a:fld>
            <a:endParaRPr lang="en-GB" dirty="0"/>
          </a:p>
        </p:txBody>
      </p:sp>
    </p:spTree>
    <p:extLst>
      <p:ext uri="{BB962C8B-B14F-4D97-AF65-F5344CB8AC3E}">
        <p14:creationId xmlns:p14="http://schemas.microsoft.com/office/powerpoint/2010/main" val="32691277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24</a:t>
            </a:fld>
            <a:endParaRPr lang="en-GB" dirty="0"/>
          </a:p>
        </p:txBody>
      </p:sp>
    </p:spTree>
    <p:extLst>
      <p:ext uri="{BB962C8B-B14F-4D97-AF65-F5344CB8AC3E}">
        <p14:creationId xmlns:p14="http://schemas.microsoft.com/office/powerpoint/2010/main" val="4033517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25</a:t>
            </a:fld>
            <a:endParaRPr lang="en-GB" dirty="0"/>
          </a:p>
        </p:txBody>
      </p:sp>
    </p:spTree>
    <p:extLst>
      <p:ext uri="{BB962C8B-B14F-4D97-AF65-F5344CB8AC3E}">
        <p14:creationId xmlns:p14="http://schemas.microsoft.com/office/powerpoint/2010/main" val="38490267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26</a:t>
            </a:fld>
            <a:endParaRPr lang="en-GB" dirty="0"/>
          </a:p>
        </p:txBody>
      </p:sp>
    </p:spTree>
    <p:extLst>
      <p:ext uri="{BB962C8B-B14F-4D97-AF65-F5344CB8AC3E}">
        <p14:creationId xmlns:p14="http://schemas.microsoft.com/office/powerpoint/2010/main" val="1714970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27</a:t>
            </a:fld>
            <a:endParaRPr lang="en-GB" dirty="0"/>
          </a:p>
        </p:txBody>
      </p:sp>
    </p:spTree>
    <p:extLst>
      <p:ext uri="{BB962C8B-B14F-4D97-AF65-F5344CB8AC3E}">
        <p14:creationId xmlns:p14="http://schemas.microsoft.com/office/powerpoint/2010/main" val="1875182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28</a:t>
            </a:fld>
            <a:endParaRPr lang="en-GB" dirty="0"/>
          </a:p>
        </p:txBody>
      </p:sp>
    </p:spTree>
    <p:extLst>
      <p:ext uri="{BB962C8B-B14F-4D97-AF65-F5344CB8AC3E}">
        <p14:creationId xmlns:p14="http://schemas.microsoft.com/office/powerpoint/2010/main" val="3757488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Details on Voltages appear, control,</a:t>
            </a:r>
            <a:r>
              <a:rPr lang="en-GB" baseline="0" dirty="0" smtClean="0"/>
              <a:t> </a:t>
            </a:r>
            <a:r>
              <a:rPr lang="en-GB" dirty="0" smtClean="0"/>
              <a:t>signal</a:t>
            </a:r>
            <a:r>
              <a:rPr lang="en-GB" baseline="0" dirty="0" smtClean="0"/>
              <a:t> </a:t>
            </a:r>
            <a:r>
              <a:rPr lang="en-GB" baseline="0" dirty="0" err="1" smtClean="0"/>
              <a:t>formts</a:t>
            </a:r>
            <a:r>
              <a:rPr lang="en-GB" baseline="0" dirty="0" smtClean="0"/>
              <a:t>, </a:t>
            </a:r>
            <a:r>
              <a:rPr lang="en-GB" baseline="0" dirty="0" err="1" smtClean="0"/>
              <a:t>etc</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29</a:t>
            </a:fld>
            <a:endParaRPr lang="en-GB" dirty="0"/>
          </a:p>
        </p:txBody>
      </p:sp>
    </p:spTree>
    <p:extLst>
      <p:ext uri="{BB962C8B-B14F-4D97-AF65-F5344CB8AC3E}">
        <p14:creationId xmlns:p14="http://schemas.microsoft.com/office/powerpoint/2010/main" val="3096294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Hera-b</a:t>
            </a:r>
            <a:r>
              <a:rPr lang="en-GB" baseline="0" dirty="0" smtClean="0"/>
              <a:t> </a:t>
            </a:r>
            <a:r>
              <a:rPr lang="en-GB" dirty="0" smtClean="0"/>
              <a:t>5–10 </a:t>
            </a:r>
            <a:r>
              <a:rPr lang="en-GB" dirty="0" smtClean="0">
                <a:hlinkClick r:id="rId3" tooltip="Hertz"/>
              </a:rPr>
              <a:t>MHz</a:t>
            </a:r>
            <a:r>
              <a:rPr lang="en-GB" dirty="0" smtClean="0"/>
              <a:t> by moving a target wire into the halo</a:t>
            </a:r>
            <a:r>
              <a:rPr lang="en-GB" baseline="0" dirty="0" smtClean="0"/>
              <a:t> of the circulating proton beam at DESY. The vertex locater was also moved very close to the beam, about 1cm</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a:t>
            </a:fld>
            <a:endParaRPr lang="en-GB" dirty="0"/>
          </a:p>
        </p:txBody>
      </p:sp>
    </p:spTree>
    <p:extLst>
      <p:ext uri="{BB962C8B-B14F-4D97-AF65-F5344CB8AC3E}">
        <p14:creationId xmlns:p14="http://schemas.microsoft.com/office/powerpoint/2010/main" val="17887284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30</a:t>
            </a:fld>
            <a:endParaRPr lang="en-GB" dirty="0"/>
          </a:p>
        </p:txBody>
      </p:sp>
    </p:spTree>
    <p:extLst>
      <p:ext uri="{BB962C8B-B14F-4D97-AF65-F5344CB8AC3E}">
        <p14:creationId xmlns:p14="http://schemas.microsoft.com/office/powerpoint/2010/main" val="9313341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31</a:t>
            </a:fld>
            <a:endParaRPr lang="en-GB" dirty="0"/>
          </a:p>
        </p:txBody>
      </p:sp>
    </p:spTree>
    <p:extLst>
      <p:ext uri="{BB962C8B-B14F-4D97-AF65-F5344CB8AC3E}">
        <p14:creationId xmlns:p14="http://schemas.microsoft.com/office/powerpoint/2010/main" val="1674170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32</a:t>
            </a:fld>
            <a:endParaRPr lang="en-GB" dirty="0"/>
          </a:p>
        </p:txBody>
      </p:sp>
    </p:spTree>
    <p:extLst>
      <p:ext uri="{BB962C8B-B14F-4D97-AF65-F5344CB8AC3E}">
        <p14:creationId xmlns:p14="http://schemas.microsoft.com/office/powerpoint/2010/main" val="29924731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33</a:t>
            </a:fld>
            <a:endParaRPr lang="en-GB" dirty="0"/>
          </a:p>
        </p:txBody>
      </p:sp>
    </p:spTree>
    <p:extLst>
      <p:ext uri="{BB962C8B-B14F-4D97-AF65-F5344CB8AC3E}">
        <p14:creationId xmlns:p14="http://schemas.microsoft.com/office/powerpoint/2010/main" val="16836868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34</a:t>
            </a:fld>
            <a:endParaRPr lang="en-GB" dirty="0"/>
          </a:p>
        </p:txBody>
      </p:sp>
    </p:spTree>
    <p:extLst>
      <p:ext uri="{BB962C8B-B14F-4D97-AF65-F5344CB8AC3E}">
        <p14:creationId xmlns:p14="http://schemas.microsoft.com/office/powerpoint/2010/main" val="17864322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35</a:t>
            </a:fld>
            <a:endParaRPr lang="en-GB" dirty="0"/>
          </a:p>
        </p:txBody>
      </p:sp>
    </p:spTree>
    <p:extLst>
      <p:ext uri="{BB962C8B-B14F-4D97-AF65-F5344CB8AC3E}">
        <p14:creationId xmlns:p14="http://schemas.microsoft.com/office/powerpoint/2010/main" val="28537521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36</a:t>
            </a:fld>
            <a:endParaRPr lang="en-GB" dirty="0"/>
          </a:p>
        </p:txBody>
      </p:sp>
    </p:spTree>
    <p:extLst>
      <p:ext uri="{BB962C8B-B14F-4D97-AF65-F5344CB8AC3E}">
        <p14:creationId xmlns:p14="http://schemas.microsoft.com/office/powerpoint/2010/main" val="25006924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38</a:t>
            </a:fld>
            <a:endParaRPr lang="en-GB" dirty="0"/>
          </a:p>
        </p:txBody>
      </p:sp>
    </p:spTree>
    <p:extLst>
      <p:ext uri="{BB962C8B-B14F-4D97-AF65-F5344CB8AC3E}">
        <p14:creationId xmlns:p14="http://schemas.microsoft.com/office/powerpoint/2010/main" val="34013749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39</a:t>
            </a:fld>
            <a:endParaRPr lang="en-GB" dirty="0"/>
          </a:p>
        </p:txBody>
      </p:sp>
    </p:spTree>
    <p:extLst>
      <p:ext uri="{BB962C8B-B14F-4D97-AF65-F5344CB8AC3E}">
        <p14:creationId xmlns:p14="http://schemas.microsoft.com/office/powerpoint/2010/main" val="14536179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40</a:t>
            </a:fld>
            <a:endParaRPr lang="en-GB" dirty="0"/>
          </a:p>
        </p:txBody>
      </p:sp>
    </p:spTree>
    <p:extLst>
      <p:ext uri="{BB962C8B-B14F-4D97-AF65-F5344CB8AC3E}">
        <p14:creationId xmlns:p14="http://schemas.microsoft.com/office/powerpoint/2010/main" val="2513028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YouTube</a:t>
            </a:r>
            <a:r>
              <a:rPr lang="en-GB" dirty="0" smtClean="0"/>
              <a:t>: In May 2005, the first video</a:t>
            </a:r>
          </a:p>
          <a:p>
            <a:r>
              <a:rPr lang="en-GB" dirty="0" smtClean="0"/>
              <a:t>June 2007, Apple released the iPhone</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a:t>
            </a:fld>
            <a:endParaRPr lang="en-GB" dirty="0"/>
          </a:p>
        </p:txBody>
      </p:sp>
    </p:spTree>
    <p:extLst>
      <p:ext uri="{BB962C8B-B14F-4D97-AF65-F5344CB8AC3E}">
        <p14:creationId xmlns:p14="http://schemas.microsoft.com/office/powerpoint/2010/main" val="27017167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41</a:t>
            </a:fld>
            <a:endParaRPr lang="en-GB" dirty="0"/>
          </a:p>
        </p:txBody>
      </p:sp>
    </p:spTree>
    <p:extLst>
      <p:ext uri="{BB962C8B-B14F-4D97-AF65-F5344CB8AC3E}">
        <p14:creationId xmlns:p14="http://schemas.microsoft.com/office/powerpoint/2010/main" val="7566560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42</a:t>
            </a:fld>
            <a:endParaRPr lang="en-GB" dirty="0"/>
          </a:p>
        </p:txBody>
      </p:sp>
    </p:spTree>
    <p:extLst>
      <p:ext uri="{BB962C8B-B14F-4D97-AF65-F5344CB8AC3E}">
        <p14:creationId xmlns:p14="http://schemas.microsoft.com/office/powerpoint/2010/main" val="31080314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43</a:t>
            </a:fld>
            <a:endParaRPr lang="en-GB" dirty="0"/>
          </a:p>
        </p:txBody>
      </p:sp>
    </p:spTree>
    <p:extLst>
      <p:ext uri="{BB962C8B-B14F-4D97-AF65-F5344CB8AC3E}">
        <p14:creationId xmlns:p14="http://schemas.microsoft.com/office/powerpoint/2010/main" val="8569793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45</a:t>
            </a:fld>
            <a:endParaRPr lang="en-GB" dirty="0"/>
          </a:p>
        </p:txBody>
      </p:sp>
    </p:spTree>
    <p:extLst>
      <p:ext uri="{BB962C8B-B14F-4D97-AF65-F5344CB8AC3E}">
        <p14:creationId xmlns:p14="http://schemas.microsoft.com/office/powerpoint/2010/main" val="28897297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46</a:t>
            </a:fld>
            <a:endParaRPr lang="en-GB" dirty="0"/>
          </a:p>
        </p:txBody>
      </p:sp>
    </p:spTree>
    <p:extLst>
      <p:ext uri="{BB962C8B-B14F-4D97-AF65-F5344CB8AC3E}">
        <p14:creationId xmlns:p14="http://schemas.microsoft.com/office/powerpoint/2010/main" val="38754624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47</a:t>
            </a:fld>
            <a:endParaRPr lang="en-GB" dirty="0"/>
          </a:p>
        </p:txBody>
      </p:sp>
    </p:spTree>
    <p:extLst>
      <p:ext uri="{BB962C8B-B14F-4D97-AF65-F5344CB8AC3E}">
        <p14:creationId xmlns:p14="http://schemas.microsoft.com/office/powerpoint/2010/main" val="30155149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8km of fibre per mat. About 1/3rd of D0 in terms of number of KM of scintillating fibre, just for a prototype</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48</a:t>
            </a:fld>
            <a:endParaRPr lang="en-GB" dirty="0"/>
          </a:p>
        </p:txBody>
      </p:sp>
    </p:spTree>
    <p:extLst>
      <p:ext uri="{BB962C8B-B14F-4D97-AF65-F5344CB8AC3E}">
        <p14:creationId xmlns:p14="http://schemas.microsoft.com/office/powerpoint/2010/main" val="11867016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49</a:t>
            </a:fld>
            <a:endParaRPr lang="en-GB" dirty="0"/>
          </a:p>
        </p:txBody>
      </p:sp>
    </p:spTree>
    <p:extLst>
      <p:ext uri="{BB962C8B-B14F-4D97-AF65-F5344CB8AC3E}">
        <p14:creationId xmlns:p14="http://schemas.microsoft.com/office/powerpoint/2010/main" val="18635456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50</a:t>
            </a:fld>
            <a:endParaRPr lang="en-GB" dirty="0"/>
          </a:p>
        </p:txBody>
      </p:sp>
    </p:spTree>
    <p:extLst>
      <p:ext uri="{BB962C8B-B14F-4D97-AF65-F5344CB8AC3E}">
        <p14:creationId xmlns:p14="http://schemas.microsoft.com/office/powerpoint/2010/main" val="22353303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51</a:t>
            </a:fld>
            <a:endParaRPr lang="en-GB" dirty="0"/>
          </a:p>
        </p:txBody>
      </p:sp>
    </p:spTree>
    <p:extLst>
      <p:ext uri="{BB962C8B-B14F-4D97-AF65-F5344CB8AC3E}">
        <p14:creationId xmlns:p14="http://schemas.microsoft.com/office/powerpoint/2010/main" val="1029070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a:t>
            </a:fld>
            <a:endParaRPr lang="en-GB" dirty="0"/>
          </a:p>
        </p:txBody>
      </p:sp>
    </p:spTree>
    <p:extLst>
      <p:ext uri="{BB962C8B-B14F-4D97-AF65-F5344CB8AC3E}">
        <p14:creationId xmlns:p14="http://schemas.microsoft.com/office/powerpoint/2010/main" val="22916532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52</a:t>
            </a:fld>
            <a:endParaRPr lang="en-GB" dirty="0"/>
          </a:p>
        </p:txBody>
      </p:sp>
    </p:spTree>
    <p:extLst>
      <p:ext uri="{BB962C8B-B14F-4D97-AF65-F5344CB8AC3E}">
        <p14:creationId xmlns:p14="http://schemas.microsoft.com/office/powerpoint/2010/main" val="11217488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53</a:t>
            </a:fld>
            <a:endParaRPr lang="en-GB" dirty="0"/>
          </a:p>
        </p:txBody>
      </p:sp>
    </p:spTree>
    <p:extLst>
      <p:ext uri="{BB962C8B-B14F-4D97-AF65-F5344CB8AC3E}">
        <p14:creationId xmlns:p14="http://schemas.microsoft.com/office/powerpoint/2010/main" val="39552506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54</a:t>
            </a:fld>
            <a:endParaRPr lang="en-GB" dirty="0"/>
          </a:p>
        </p:txBody>
      </p:sp>
    </p:spTree>
    <p:extLst>
      <p:ext uri="{BB962C8B-B14F-4D97-AF65-F5344CB8AC3E}">
        <p14:creationId xmlns:p14="http://schemas.microsoft.com/office/powerpoint/2010/main" val="8760058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56</a:t>
            </a:fld>
            <a:endParaRPr lang="en-GB" dirty="0"/>
          </a:p>
        </p:txBody>
      </p:sp>
    </p:spTree>
    <p:extLst>
      <p:ext uri="{BB962C8B-B14F-4D97-AF65-F5344CB8AC3E}">
        <p14:creationId xmlns:p14="http://schemas.microsoft.com/office/powerpoint/2010/main" val="25865838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57</a:t>
            </a:fld>
            <a:endParaRPr lang="en-GB" dirty="0"/>
          </a:p>
        </p:txBody>
      </p:sp>
    </p:spTree>
    <p:extLst>
      <p:ext uri="{BB962C8B-B14F-4D97-AF65-F5344CB8AC3E}">
        <p14:creationId xmlns:p14="http://schemas.microsoft.com/office/powerpoint/2010/main" val="18651726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58</a:t>
            </a:fld>
            <a:endParaRPr lang="en-GB" dirty="0"/>
          </a:p>
        </p:txBody>
      </p:sp>
    </p:spTree>
    <p:extLst>
      <p:ext uri="{BB962C8B-B14F-4D97-AF65-F5344CB8AC3E}">
        <p14:creationId xmlns:p14="http://schemas.microsoft.com/office/powerpoint/2010/main" val="116021992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61</a:t>
            </a:fld>
            <a:endParaRPr lang="en-GB" dirty="0"/>
          </a:p>
        </p:txBody>
      </p:sp>
    </p:spTree>
    <p:extLst>
      <p:ext uri="{BB962C8B-B14F-4D97-AF65-F5344CB8AC3E}">
        <p14:creationId xmlns:p14="http://schemas.microsoft.com/office/powerpoint/2010/main" val="928189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62</a:t>
            </a:fld>
            <a:endParaRPr lang="en-GB" dirty="0"/>
          </a:p>
        </p:txBody>
      </p:sp>
    </p:spTree>
    <p:extLst>
      <p:ext uri="{BB962C8B-B14F-4D97-AF65-F5344CB8AC3E}">
        <p14:creationId xmlns:p14="http://schemas.microsoft.com/office/powerpoint/2010/main" val="389697995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63</a:t>
            </a:fld>
            <a:endParaRPr lang="en-GB" dirty="0"/>
          </a:p>
        </p:txBody>
      </p:sp>
    </p:spTree>
    <p:extLst>
      <p:ext uri="{BB962C8B-B14F-4D97-AF65-F5344CB8AC3E}">
        <p14:creationId xmlns:p14="http://schemas.microsoft.com/office/powerpoint/2010/main" val="17296080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64</a:t>
            </a:fld>
            <a:endParaRPr lang="en-GB" dirty="0"/>
          </a:p>
        </p:txBody>
      </p:sp>
    </p:spTree>
    <p:extLst>
      <p:ext uri="{BB962C8B-B14F-4D97-AF65-F5344CB8AC3E}">
        <p14:creationId xmlns:p14="http://schemas.microsoft.com/office/powerpoint/2010/main" val="445503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a:t>
            </a:fld>
            <a:endParaRPr lang="en-GB" dirty="0"/>
          </a:p>
        </p:txBody>
      </p:sp>
    </p:spTree>
    <p:extLst>
      <p:ext uri="{BB962C8B-B14F-4D97-AF65-F5344CB8AC3E}">
        <p14:creationId xmlns:p14="http://schemas.microsoft.com/office/powerpoint/2010/main" val="11489123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65</a:t>
            </a:fld>
            <a:endParaRPr lang="en-GB" dirty="0"/>
          </a:p>
        </p:txBody>
      </p:sp>
    </p:spTree>
    <p:extLst>
      <p:ext uri="{BB962C8B-B14F-4D97-AF65-F5344CB8AC3E}">
        <p14:creationId xmlns:p14="http://schemas.microsoft.com/office/powerpoint/2010/main" val="11392068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66</a:t>
            </a:fld>
            <a:endParaRPr lang="en-GB" dirty="0"/>
          </a:p>
        </p:txBody>
      </p:sp>
    </p:spTree>
    <p:extLst>
      <p:ext uri="{BB962C8B-B14F-4D97-AF65-F5344CB8AC3E}">
        <p14:creationId xmlns:p14="http://schemas.microsoft.com/office/powerpoint/2010/main" val="17005587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67</a:t>
            </a:fld>
            <a:endParaRPr lang="en-GB" dirty="0"/>
          </a:p>
        </p:txBody>
      </p:sp>
    </p:spTree>
    <p:extLst>
      <p:ext uri="{BB962C8B-B14F-4D97-AF65-F5344CB8AC3E}">
        <p14:creationId xmlns:p14="http://schemas.microsoft.com/office/powerpoint/2010/main" val="33146503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68</a:t>
            </a:fld>
            <a:endParaRPr lang="en-GB" dirty="0"/>
          </a:p>
        </p:txBody>
      </p:sp>
    </p:spTree>
    <p:extLst>
      <p:ext uri="{BB962C8B-B14F-4D97-AF65-F5344CB8AC3E}">
        <p14:creationId xmlns:p14="http://schemas.microsoft.com/office/powerpoint/2010/main" val="19314098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69</a:t>
            </a:fld>
            <a:endParaRPr lang="en-GB" dirty="0"/>
          </a:p>
        </p:txBody>
      </p:sp>
    </p:spTree>
    <p:extLst>
      <p:ext uri="{BB962C8B-B14F-4D97-AF65-F5344CB8AC3E}">
        <p14:creationId xmlns:p14="http://schemas.microsoft.com/office/powerpoint/2010/main" val="21558418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70</a:t>
            </a:fld>
            <a:endParaRPr lang="en-GB" dirty="0"/>
          </a:p>
        </p:txBody>
      </p:sp>
    </p:spTree>
    <p:extLst>
      <p:ext uri="{BB962C8B-B14F-4D97-AF65-F5344CB8AC3E}">
        <p14:creationId xmlns:p14="http://schemas.microsoft.com/office/powerpoint/2010/main" val="22842698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71</a:t>
            </a:fld>
            <a:endParaRPr lang="en-GB" dirty="0"/>
          </a:p>
        </p:txBody>
      </p:sp>
    </p:spTree>
    <p:extLst>
      <p:ext uri="{BB962C8B-B14F-4D97-AF65-F5344CB8AC3E}">
        <p14:creationId xmlns:p14="http://schemas.microsoft.com/office/powerpoint/2010/main" val="4483389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72</a:t>
            </a:fld>
            <a:endParaRPr lang="en-GB" dirty="0"/>
          </a:p>
        </p:txBody>
      </p:sp>
    </p:spTree>
    <p:extLst>
      <p:ext uri="{BB962C8B-B14F-4D97-AF65-F5344CB8AC3E}">
        <p14:creationId xmlns:p14="http://schemas.microsoft.com/office/powerpoint/2010/main" val="7403930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73</a:t>
            </a:fld>
            <a:endParaRPr lang="en-GB" dirty="0"/>
          </a:p>
        </p:txBody>
      </p:sp>
    </p:spTree>
    <p:extLst>
      <p:ext uri="{BB962C8B-B14F-4D97-AF65-F5344CB8AC3E}">
        <p14:creationId xmlns:p14="http://schemas.microsoft.com/office/powerpoint/2010/main" val="214995949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74</a:t>
            </a:fld>
            <a:endParaRPr lang="en-GB" dirty="0"/>
          </a:p>
        </p:txBody>
      </p:sp>
    </p:spTree>
    <p:extLst>
      <p:ext uri="{BB962C8B-B14F-4D97-AF65-F5344CB8AC3E}">
        <p14:creationId xmlns:p14="http://schemas.microsoft.com/office/powerpoint/2010/main" val="2774340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a:t>
            </a:fld>
            <a:endParaRPr lang="en-GB" dirty="0"/>
          </a:p>
        </p:txBody>
      </p:sp>
    </p:spTree>
    <p:extLst>
      <p:ext uri="{BB962C8B-B14F-4D97-AF65-F5344CB8AC3E}">
        <p14:creationId xmlns:p14="http://schemas.microsoft.com/office/powerpoint/2010/main" val="1167716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75</a:t>
            </a:fld>
            <a:endParaRPr lang="en-GB" dirty="0"/>
          </a:p>
        </p:txBody>
      </p:sp>
    </p:spTree>
    <p:extLst>
      <p:ext uri="{BB962C8B-B14F-4D97-AF65-F5344CB8AC3E}">
        <p14:creationId xmlns:p14="http://schemas.microsoft.com/office/powerpoint/2010/main" val="2428838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can’t just change</a:t>
            </a:r>
            <a:r>
              <a:rPr lang="en-GB" baseline="0" dirty="0" smtClean="0"/>
              <a:t> the electronics to a faster readout. There’s some fundamental geometry and signal timing problems. </a:t>
            </a:r>
            <a:br>
              <a:rPr lang="en-GB" baseline="0" dirty="0" smtClean="0"/>
            </a:br>
            <a:r>
              <a:rPr lang="en-GB" baseline="0" dirty="0" smtClean="0"/>
              <a:t/>
            </a:r>
            <a:br>
              <a:rPr lang="en-GB" baseline="0" dirty="0" smtClean="0"/>
            </a:br>
            <a:r>
              <a:rPr lang="en-GB" baseline="0" dirty="0" smtClean="0"/>
              <a:t>The detector has a good performance (they think, at this point) though they’re worried about some aging aspects. The material budget of this detector is quite good. Straw tube gas detector. But you just start to have that more than one track crosses a single straw tube in the same bunch crossing, and you can’t count more than one per tube.</a:t>
            </a:r>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8</a:t>
            </a:fld>
            <a:endParaRPr lang="en-GB" dirty="0"/>
          </a:p>
        </p:txBody>
      </p:sp>
    </p:spTree>
    <p:extLst>
      <p:ext uri="{BB962C8B-B14F-4D97-AF65-F5344CB8AC3E}">
        <p14:creationId xmlns:p14="http://schemas.microsoft.com/office/powerpoint/2010/main" val="3443289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E2443-0F07-44DD-A3DB-E76CB44A392D}" type="slidenum">
              <a:rPr lang="en-GB" smtClean="0"/>
              <a:t>9</a:t>
            </a:fld>
            <a:endParaRPr lang="en-GB" dirty="0"/>
          </a:p>
        </p:txBody>
      </p:sp>
    </p:spTree>
    <p:extLst>
      <p:ext uri="{BB962C8B-B14F-4D97-AF65-F5344CB8AC3E}">
        <p14:creationId xmlns:p14="http://schemas.microsoft.com/office/powerpoint/2010/main" val="353034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Edit Master text styles</a:t>
            </a:r>
          </a:p>
        </p:txBody>
      </p:sp>
      <p:sp>
        <p:nvSpPr>
          <p:cNvPr id="10" name="Date Placeholder 9"/>
          <p:cNvSpPr>
            <a:spLocks noGrp="1"/>
          </p:cNvSpPr>
          <p:nvPr>
            <p:ph type="dt" sz="half" idx="10"/>
          </p:nvPr>
        </p:nvSpPr>
        <p:spPr/>
        <p:txBody>
          <a:bodyPr/>
          <a:lstStyle/>
          <a:p>
            <a:fld id="{0E26F565-C39A-4AB8-89A5-290E1D1AE861}" type="datetime1">
              <a:rPr lang="en-US" smtClean="0"/>
              <a:t>10/15/2021</a:t>
            </a:fld>
            <a:endParaRPr lang="en-US" dirty="0"/>
          </a:p>
        </p:txBody>
      </p:sp>
      <p:sp>
        <p:nvSpPr>
          <p:cNvPr id="11" name="Footer Placeholder 10"/>
          <p:cNvSpPr>
            <a:spLocks noGrp="1"/>
          </p:cNvSpPr>
          <p:nvPr>
            <p:ph type="ftr" sz="quarter" idx="11"/>
          </p:nvPr>
        </p:nvSpPr>
        <p:spPr/>
        <p:txBody>
          <a:bodyPr/>
          <a:lstStyle/>
          <a:p>
            <a:r>
              <a:rPr lang="en-US" smtClean="0"/>
              <a:t>Blake Leverington -- LHCb</a:t>
            </a:r>
            <a:endParaRPr lang="en-US" dirty="0"/>
          </a:p>
        </p:txBody>
      </p:sp>
      <p:sp>
        <p:nvSpPr>
          <p:cNvPr id="12" name="Slide Number Placeholder 11"/>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1372591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1" y="273845"/>
            <a:ext cx="5800725" cy="435887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4C809-166B-41A2-99C5-5744A3A68B18}"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464398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86D04A8F-AE8C-45CB-8F28-1A9FD1C24950}"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p:cNvPicPr>
            <a:picLocks noChangeAspect="1"/>
          </p:cNvPicPr>
          <p:nvPr/>
        </p:nvPicPr>
        <p:blipFill>
          <a:blip r:embed="rId2"/>
          <a:stretch>
            <a:fillRect/>
          </a:stretch>
        </p:blipFill>
        <p:spPr>
          <a:xfrm>
            <a:off x="1143001" y="3322440"/>
            <a:ext cx="1861545" cy="124182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7466" t="19349" r="4885" b="18867"/>
          <a:stretch/>
        </p:blipFill>
        <p:spPr>
          <a:xfrm>
            <a:off x="5523064" y="3322440"/>
            <a:ext cx="2641994" cy="1241822"/>
          </a:xfrm>
          <a:prstGeom prst="rect">
            <a:avLst/>
          </a:prstGeom>
          <a:ln w="3175">
            <a:noFill/>
          </a:ln>
        </p:spPr>
      </p:pic>
    </p:spTree>
    <p:extLst>
      <p:ext uri="{BB962C8B-B14F-4D97-AF65-F5344CB8AC3E}">
        <p14:creationId xmlns:p14="http://schemas.microsoft.com/office/powerpoint/2010/main" val="3459377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CEC4C9-40DF-4978-ADAE-F9BA944550CF}"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64387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C9073C-8541-44B6-B24F-47A37B62C624}"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860475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1D77BE9-F1B5-4A91-A1C1-473973C9412E}"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2871803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183961-1A39-4505-9632-C4F347BFC217}" type="datetime1">
              <a:rPr lang="en-US" smtClean="0"/>
              <a:t>10/15/2021</a:t>
            </a:fld>
            <a:endParaRPr lang="en-US" dirty="0"/>
          </a:p>
        </p:txBody>
      </p:sp>
      <p:sp>
        <p:nvSpPr>
          <p:cNvPr id="8" name="Footer Placeholder 7"/>
          <p:cNvSpPr>
            <a:spLocks noGrp="1"/>
          </p:cNvSpPr>
          <p:nvPr>
            <p:ph type="ftr" sz="quarter" idx="11"/>
          </p:nvPr>
        </p:nvSpPr>
        <p:spPr/>
        <p:txBody>
          <a:bodyPr/>
          <a:lstStyle/>
          <a:p>
            <a:r>
              <a:rPr lang="en-US" smtClean="0"/>
              <a:t>Blake Leverington -- LHCb</a:t>
            </a:r>
            <a:endParaRPr lang="en-US" dirty="0"/>
          </a:p>
        </p:txBody>
      </p:sp>
      <p:sp>
        <p:nvSpPr>
          <p:cNvPr id="9" name="Slide Number Placeholder 8"/>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1254902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E60D2B4-7219-46E3-95F5-C408B69C9A28}" type="datetime1">
              <a:rPr lang="en-US" smtClean="0"/>
              <a:t>10/15/2021</a:t>
            </a:fld>
            <a:endParaRPr lang="en-US" dirty="0"/>
          </a:p>
        </p:txBody>
      </p:sp>
      <p:sp>
        <p:nvSpPr>
          <p:cNvPr id="4" name="Footer Placeholder 3"/>
          <p:cNvSpPr>
            <a:spLocks noGrp="1"/>
          </p:cNvSpPr>
          <p:nvPr>
            <p:ph type="ftr" sz="quarter" idx="11"/>
          </p:nvPr>
        </p:nvSpPr>
        <p:spPr/>
        <p:txBody>
          <a:bodyPr/>
          <a:lstStyle/>
          <a:p>
            <a:r>
              <a:rPr lang="en-US" smtClean="0"/>
              <a:t>Blake Leverington -- LHCb</a:t>
            </a:r>
            <a:endParaRPr lang="en-US" dirty="0"/>
          </a:p>
        </p:txBody>
      </p:sp>
      <p:sp>
        <p:nvSpPr>
          <p:cNvPr id="5" name="Slide Number Placeholder 4"/>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40582641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1F1A0-BC51-4412-8641-88FD8B9FC98A}" type="datetime1">
              <a:rPr lang="en-US" smtClean="0"/>
              <a:t>10/15/2021</a:t>
            </a:fld>
            <a:endParaRPr lang="en-US" dirty="0"/>
          </a:p>
        </p:txBody>
      </p:sp>
      <p:sp>
        <p:nvSpPr>
          <p:cNvPr id="3" name="Footer Placeholder 2"/>
          <p:cNvSpPr>
            <a:spLocks noGrp="1"/>
          </p:cNvSpPr>
          <p:nvPr>
            <p:ph type="ftr" sz="quarter" idx="11"/>
          </p:nvPr>
        </p:nvSpPr>
        <p:spPr/>
        <p:txBody>
          <a:bodyPr/>
          <a:lstStyle/>
          <a:p>
            <a:r>
              <a:rPr lang="en-US" smtClean="0"/>
              <a:t>Blake Leverington -- LHCb</a:t>
            </a:r>
            <a:endParaRPr lang="en-US" dirty="0"/>
          </a:p>
        </p:txBody>
      </p:sp>
      <p:sp>
        <p:nvSpPr>
          <p:cNvPr id="4" name="Slide Number Placeholder 3"/>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490812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F9C4BB-2506-4605-89F9-238442E4AB7B}"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174875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8A8817-204B-4EE4-80C4-F178336B00B1}"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3787025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
            <a:ext cx="7886700" cy="575813"/>
          </a:xfrm>
        </p:spPr>
        <p:txBody>
          <a:bodyPr/>
          <a:lstStyle/>
          <a:p>
            <a:r>
              <a:rPr lang="en-US" smtClean="0"/>
              <a:t>Click to edit Master title style</a:t>
            </a:r>
            <a:endParaRPr lang="en-US"/>
          </a:p>
        </p:txBody>
      </p:sp>
      <p:sp>
        <p:nvSpPr>
          <p:cNvPr id="3" name="Content Placeholder 2"/>
          <p:cNvSpPr>
            <a:spLocks noGrp="1"/>
          </p:cNvSpPr>
          <p:nvPr>
            <p:ph idx="1"/>
          </p:nvPr>
        </p:nvSpPr>
        <p:spPr>
          <a:xfrm>
            <a:off x="628650" y="886364"/>
            <a:ext cx="7886700" cy="3746358"/>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19C8FE-E334-44A5-9BBB-8020C360702D}" type="datetime1">
              <a:rPr lang="en-US" smtClean="0"/>
              <a:t>10/15/2021</a:t>
            </a:fld>
            <a:endParaRPr lang="en-US" dirty="0"/>
          </a:p>
        </p:txBody>
      </p:sp>
      <p:sp>
        <p:nvSpPr>
          <p:cNvPr id="8" name="Footer Placeholder 7"/>
          <p:cNvSpPr>
            <a:spLocks noGrp="1"/>
          </p:cNvSpPr>
          <p:nvPr>
            <p:ph type="ftr" sz="quarter" idx="11"/>
          </p:nvPr>
        </p:nvSpPr>
        <p:spPr/>
        <p:txBody>
          <a:bodyPr/>
          <a:lstStyle/>
          <a:p>
            <a:r>
              <a:rPr lang="en-US" smtClean="0"/>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23975035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0030F1-77AE-4F16-BFD3-8328EB13E1D9}"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775739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3EB1CE-7D69-496A-A0CC-78951FE27701}"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D2EDFB8A-49FA-44DD-AA2E-26411AD3E977}" type="slidenum">
              <a:rPr lang="en-US" smtClean="0"/>
              <a:t>‹#›</a:t>
            </a:fld>
            <a:endParaRPr lang="en-US" dirty="0"/>
          </a:p>
        </p:txBody>
      </p:sp>
    </p:spTree>
    <p:extLst>
      <p:ext uri="{BB962C8B-B14F-4D97-AF65-F5344CB8AC3E}">
        <p14:creationId xmlns:p14="http://schemas.microsoft.com/office/powerpoint/2010/main" val="278669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866956"/>
            <a:ext cx="3886200" cy="3765767"/>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866956"/>
            <a:ext cx="3886200" cy="3765767"/>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E99E99-C79A-48FE-B0E9-3525D616C7E1}"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628650" y="2"/>
            <a:ext cx="7886700" cy="575813"/>
          </a:xfrm>
        </p:spPr>
        <p:txBody>
          <a:bodyPr/>
          <a:lstStyle/>
          <a:p>
            <a:r>
              <a:rPr lang="en-US" smtClean="0"/>
              <a:t>Click to edit Master title style</a:t>
            </a:r>
            <a:endParaRPr lang="en-US"/>
          </a:p>
        </p:txBody>
      </p:sp>
    </p:spTree>
    <p:extLst>
      <p:ext uri="{BB962C8B-B14F-4D97-AF65-F5344CB8AC3E}">
        <p14:creationId xmlns:p14="http://schemas.microsoft.com/office/powerpoint/2010/main" val="594848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889398"/>
            <a:ext cx="3868340"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1552756"/>
            <a:ext cx="3868340" cy="3089492"/>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1" y="889398"/>
            <a:ext cx="3887391"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1" y="1552756"/>
            <a:ext cx="3887391" cy="3089492"/>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3C4325-12B7-4B53-9FC1-9A813D34630D}" type="datetime1">
              <a:rPr lang="en-US" smtClean="0"/>
              <a:t>10/15/2021</a:t>
            </a:fld>
            <a:endParaRPr lang="en-US" dirty="0"/>
          </a:p>
        </p:txBody>
      </p:sp>
      <p:sp>
        <p:nvSpPr>
          <p:cNvPr id="8" name="Footer Placeholder 7"/>
          <p:cNvSpPr>
            <a:spLocks noGrp="1"/>
          </p:cNvSpPr>
          <p:nvPr>
            <p:ph type="ftr" sz="quarter" idx="11"/>
          </p:nvPr>
        </p:nvSpPr>
        <p:spPr/>
        <p:txBody>
          <a:bodyPr/>
          <a:lstStyle/>
          <a:p>
            <a:r>
              <a:rPr lang="en-US" smtClean="0"/>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t>‹#›</a:t>
            </a:fld>
            <a:endParaRPr lang="en-US" dirty="0"/>
          </a:p>
        </p:txBody>
      </p:sp>
      <p:sp>
        <p:nvSpPr>
          <p:cNvPr id="10" name="Title 1"/>
          <p:cNvSpPr>
            <a:spLocks noGrp="1"/>
          </p:cNvSpPr>
          <p:nvPr>
            <p:ph type="title"/>
          </p:nvPr>
        </p:nvSpPr>
        <p:spPr>
          <a:xfrm>
            <a:off x="628650" y="2"/>
            <a:ext cx="7886700" cy="575813"/>
          </a:xfrm>
        </p:spPr>
        <p:txBody>
          <a:bodyPr/>
          <a:lstStyle/>
          <a:p>
            <a:r>
              <a:rPr lang="en-US" smtClean="0"/>
              <a:t>Click to edit Master title style</a:t>
            </a:r>
            <a:endParaRPr lang="en-US"/>
          </a:p>
        </p:txBody>
      </p:sp>
    </p:spTree>
    <p:extLst>
      <p:ext uri="{BB962C8B-B14F-4D97-AF65-F5344CB8AC3E}">
        <p14:creationId xmlns:p14="http://schemas.microsoft.com/office/powerpoint/2010/main" val="2154089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F7B5FEF-CE8F-4CDF-BE14-5EB6DCD604E1}" type="datetime1">
              <a:rPr lang="en-US" smtClean="0"/>
              <a:t>10/15/2021</a:t>
            </a:fld>
            <a:endParaRPr lang="en-US" dirty="0"/>
          </a:p>
        </p:txBody>
      </p:sp>
      <p:sp>
        <p:nvSpPr>
          <p:cNvPr id="4" name="Footer Placeholder 3"/>
          <p:cNvSpPr>
            <a:spLocks noGrp="1"/>
          </p:cNvSpPr>
          <p:nvPr>
            <p:ph type="ftr" sz="quarter" idx="11"/>
          </p:nvPr>
        </p:nvSpPr>
        <p:spPr/>
        <p:txBody>
          <a:bodyPr/>
          <a:lstStyle/>
          <a:p>
            <a:r>
              <a:rPr lang="en-US" smtClean="0"/>
              <a:t>Blake Leverington -- LHCb</a:t>
            </a:r>
            <a:endParaRPr lang="en-US" dirty="0"/>
          </a:p>
        </p:txBody>
      </p:sp>
      <p:sp>
        <p:nvSpPr>
          <p:cNvPr id="5" name="Slide Number Placeholder 4"/>
          <p:cNvSpPr>
            <a:spLocks noGrp="1"/>
          </p:cNvSpPr>
          <p:nvPr>
            <p:ph type="sldNum" sz="quarter" idx="12"/>
          </p:nvPr>
        </p:nvSpPr>
        <p:spPr/>
        <p:txBody>
          <a:bodyPr/>
          <a:lstStyle/>
          <a:p>
            <a:fld id="{EE946D39-289F-4B16-8B0D-BB0C4022DF6C}" type="slidenum">
              <a:rPr lang="en-US" smtClean="0"/>
              <a:t>‹#›</a:t>
            </a:fld>
            <a:endParaRPr lang="en-US" dirty="0"/>
          </a:p>
        </p:txBody>
      </p:sp>
      <p:sp>
        <p:nvSpPr>
          <p:cNvPr id="6" name="Title 1"/>
          <p:cNvSpPr>
            <a:spLocks noGrp="1"/>
          </p:cNvSpPr>
          <p:nvPr>
            <p:ph type="title"/>
          </p:nvPr>
        </p:nvSpPr>
        <p:spPr>
          <a:xfrm>
            <a:off x="628650" y="2"/>
            <a:ext cx="7886700" cy="575813"/>
          </a:xfrm>
        </p:spPr>
        <p:txBody>
          <a:bodyPr/>
          <a:lstStyle/>
          <a:p>
            <a:r>
              <a:rPr lang="en-US" smtClean="0"/>
              <a:t>Click to edit Master title style</a:t>
            </a:r>
            <a:endParaRPr lang="en-US"/>
          </a:p>
        </p:txBody>
      </p:sp>
    </p:spTree>
    <p:extLst>
      <p:ext uri="{BB962C8B-B14F-4D97-AF65-F5344CB8AC3E}">
        <p14:creationId xmlns:p14="http://schemas.microsoft.com/office/powerpoint/2010/main" val="170099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D15A2-2342-47F2-ACF5-08651A6762C7}" type="datetime1">
              <a:rPr lang="en-US" smtClean="0"/>
              <a:t>10/15/2021</a:t>
            </a:fld>
            <a:endParaRPr lang="en-US" dirty="0"/>
          </a:p>
        </p:txBody>
      </p:sp>
      <p:sp>
        <p:nvSpPr>
          <p:cNvPr id="3" name="Footer Placeholder 2"/>
          <p:cNvSpPr>
            <a:spLocks noGrp="1"/>
          </p:cNvSpPr>
          <p:nvPr>
            <p:ph type="ftr" sz="quarter" idx="11"/>
          </p:nvPr>
        </p:nvSpPr>
        <p:spPr/>
        <p:txBody>
          <a:bodyPr/>
          <a:lstStyle/>
          <a:p>
            <a:r>
              <a:rPr lang="en-US" smtClean="0"/>
              <a:t>Blake Leverington -- LHCb</a:t>
            </a:r>
            <a:endParaRPr lang="en-US" dirty="0"/>
          </a:p>
        </p:txBody>
      </p:sp>
      <p:sp>
        <p:nvSpPr>
          <p:cNvPr id="4" name="Slide Number Placeholder 3"/>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1699461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
            <a:ext cx="2949178" cy="740569"/>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278203"/>
            <a:ext cx="4629150" cy="411758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905773"/>
            <a:ext cx="2949178" cy="349596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A94315B0-30DB-4BE4-B1F4-1D5AA9298C64}"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3182738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976943"/>
            <a:ext cx="2949178" cy="3424799"/>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52C16AE9-F267-48F0-B368-E2DF46B7E80F}" type="datetime1">
              <a:rPr lang="en-US" smtClean="0"/>
              <a:t>10/15/2021</a:t>
            </a:fld>
            <a:endParaRPr lang="en-US" dirty="0"/>
          </a:p>
        </p:txBody>
      </p:sp>
      <p:sp>
        <p:nvSpPr>
          <p:cNvPr id="6" name="Footer Placeholder 5"/>
          <p:cNvSpPr>
            <a:spLocks noGrp="1"/>
          </p:cNvSpPr>
          <p:nvPr>
            <p:ph type="ftr" sz="quarter" idx="11"/>
          </p:nvPr>
        </p:nvSpPr>
        <p:spPr/>
        <p:txBody>
          <a:bodyPr/>
          <a:lstStyle/>
          <a:p>
            <a:r>
              <a:rPr lang="en-US" smtClean="0"/>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629841" y="1"/>
            <a:ext cx="2949178" cy="740569"/>
          </a:xfrm>
        </p:spPr>
        <p:txBody>
          <a:bodyPr anchor="b"/>
          <a:lstStyle>
            <a:lvl1pPr>
              <a:defRPr sz="2400"/>
            </a:lvl1pPr>
          </a:lstStyle>
          <a:p>
            <a:r>
              <a:rPr lang="en-US" smtClean="0"/>
              <a:t>Click to edit Master title style</a:t>
            </a:r>
            <a:endParaRPr lang="en-US"/>
          </a:p>
        </p:txBody>
      </p:sp>
    </p:spTree>
    <p:extLst>
      <p:ext uri="{BB962C8B-B14F-4D97-AF65-F5344CB8AC3E}">
        <p14:creationId xmlns:p14="http://schemas.microsoft.com/office/powerpoint/2010/main" val="635464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28650" y="899305"/>
            <a:ext cx="7886700" cy="373341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F335AD-53A5-4CCE-8AF1-92D6D2BB701A}"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
        <p:nvSpPr>
          <p:cNvPr id="7" name="Title 1"/>
          <p:cNvSpPr>
            <a:spLocks noGrp="1"/>
          </p:cNvSpPr>
          <p:nvPr>
            <p:ph type="title"/>
          </p:nvPr>
        </p:nvSpPr>
        <p:spPr>
          <a:xfrm>
            <a:off x="628650" y="2"/>
            <a:ext cx="7886700" cy="575813"/>
          </a:xfrm>
        </p:spPr>
        <p:txBody>
          <a:bodyPr/>
          <a:lstStyle/>
          <a:p>
            <a:r>
              <a:rPr lang="en-US" smtClean="0"/>
              <a:t>Click to edit Master title style</a:t>
            </a:r>
            <a:endParaRPr lang="en-US"/>
          </a:p>
        </p:txBody>
      </p:sp>
    </p:spTree>
    <p:extLst>
      <p:ext uri="{BB962C8B-B14F-4D97-AF65-F5344CB8AC3E}">
        <p14:creationId xmlns:p14="http://schemas.microsoft.com/office/powerpoint/2010/main" val="3451502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b="0">
                <a:solidFill>
                  <a:schemeClr val="tx1"/>
                </a:solidFill>
                <a:latin typeface="+mj-lt"/>
              </a:defRPr>
            </a:lvl1pPr>
          </a:lstStyle>
          <a:p>
            <a:fld id="{0E26F565-C39A-4AB8-89A5-290E1D1AE861}" type="datetime1">
              <a:rPr lang="en-US" smtClean="0"/>
              <a:t>10/15/2021</a:t>
            </a:fld>
            <a:endParaRPr lang="en-US" dirty="0"/>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b="0">
                <a:solidFill>
                  <a:schemeClr val="tx1"/>
                </a:solidFill>
                <a:latin typeface="+mj-lt"/>
              </a:defRPr>
            </a:lvl1pPr>
          </a:lstStyle>
          <a:p>
            <a:r>
              <a:rPr lang="en-US" dirty="0" smtClean="0"/>
              <a:t>Blake Leverington -- LHCb</a:t>
            </a:r>
            <a:endParaRPr lang="en-US" dirty="0"/>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400" b="0">
                <a:solidFill>
                  <a:schemeClr val="tx1"/>
                </a:solidFill>
                <a:latin typeface="+mj-lt"/>
              </a:defRPr>
            </a:lvl1pPr>
          </a:lstStyle>
          <a:p>
            <a:fld id="{EE946D39-289F-4B16-8B0D-BB0C4022DF6C}" type="slidenum">
              <a:rPr lang="en-US" smtClean="0"/>
              <a:pPr/>
              <a:t>‹#›</a:t>
            </a:fld>
            <a:endParaRPr lang="en-US" dirty="0"/>
          </a:p>
        </p:txBody>
      </p:sp>
      <p:pic>
        <p:nvPicPr>
          <p:cNvPr id="7" name="Picture 6"/>
          <p:cNvPicPr>
            <a:picLocks noChangeAspect="1"/>
          </p:cNvPicPr>
          <p:nvPr/>
        </p:nvPicPr>
        <p:blipFill>
          <a:blip r:embed="rId12"/>
          <a:stretch>
            <a:fillRect/>
          </a:stretch>
        </p:blipFill>
        <p:spPr>
          <a:xfrm rot="5400000">
            <a:off x="8585884" y="172630"/>
            <a:ext cx="544729" cy="364046"/>
          </a:xfrm>
          <a:prstGeom prst="rect">
            <a:avLst/>
          </a:prstGeom>
          <a:noFill/>
          <a:ln>
            <a:noFill/>
          </a:ln>
        </p:spPr>
      </p:pic>
      <p:pic>
        <p:nvPicPr>
          <p:cNvPr id="11" name="Picture 10"/>
          <p:cNvPicPr>
            <a:picLocks noChangeAspect="1"/>
          </p:cNvPicPr>
          <p:nvPr/>
        </p:nvPicPr>
        <p:blipFill rotWithShape="1">
          <a:blip r:embed="rId13"/>
          <a:srcRect t="16142" b="16350"/>
          <a:stretch/>
        </p:blipFill>
        <p:spPr>
          <a:xfrm rot="5400000">
            <a:off x="8363585" y="4410655"/>
            <a:ext cx="989328" cy="444137"/>
          </a:xfrm>
          <a:prstGeom prst="rect">
            <a:avLst/>
          </a:prstGeom>
        </p:spPr>
      </p:pic>
      <p:cxnSp>
        <p:nvCxnSpPr>
          <p:cNvPr id="9" name="Straight Connector 8"/>
          <p:cNvCxnSpPr/>
          <p:nvPr/>
        </p:nvCxnSpPr>
        <p:spPr>
          <a:xfrm>
            <a:off x="628650" y="4722220"/>
            <a:ext cx="7886700" cy="0"/>
          </a:xfrm>
          <a:prstGeom prst="line">
            <a:avLst/>
          </a:prstGeom>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529429321"/>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5D88A97-B705-4F39-B3C3-6A6475C99426}" type="datetime1">
              <a:rPr lang="en-US" smtClean="0"/>
              <a:t>10/15/2021</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Blake Leverington -- LHCb</a:t>
            </a:r>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EDFB8A-49FA-44DD-AA2E-26411AD3E977}" type="slidenum">
              <a:rPr lang="en-US" smtClean="0"/>
              <a:t>‹#›</a:t>
            </a:fld>
            <a:endParaRPr lang="en-US" dirty="0"/>
          </a:p>
        </p:txBody>
      </p:sp>
    </p:spTree>
    <p:extLst>
      <p:ext uri="{BB962C8B-B14F-4D97-AF65-F5344CB8AC3E}">
        <p14:creationId xmlns:p14="http://schemas.microsoft.com/office/powerpoint/2010/main" val="8051236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13.png"/><Relationship Id="rId5" Type="http://schemas.openxmlformats.org/officeDocument/2006/relationships/hyperlink" Target="https://indico.cern.ch/event/8351/" TargetMode="Externa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hyperlink" Target="http://cds.cern.ch/record/1100545/files/lhcc-2008-007.pdf" TargetMode="External"/><Relationship Id="rId3" Type="http://schemas.openxmlformats.org/officeDocument/2006/relationships/hyperlink" Target="https://lhcb.github.io/glossary/glossary/L.html#LHCC" TargetMode="External"/><Relationship Id="rId7" Type="http://schemas.openxmlformats.org/officeDocument/2006/relationships/hyperlink" Target="https://lhcb.github.io/glossary/glossary/E.html#EoI"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cds.cern.ch/record/290868/files/SC00000024.pdf" TargetMode="External"/><Relationship Id="rId5" Type="http://schemas.openxmlformats.org/officeDocument/2006/relationships/hyperlink" Target="https://lhcb.github.io/glossary/glossary/T.html#TDR" TargetMode="External"/><Relationship Id="rId10" Type="http://schemas.openxmlformats.org/officeDocument/2006/relationships/hyperlink" Target="http://cds.cern.ch/record/1333091/files/LHCC-I-018.pdf" TargetMode="External"/><Relationship Id="rId4" Type="http://schemas.openxmlformats.org/officeDocument/2006/relationships/hyperlink" Target="https://lhcb.github.io/glossary/glossary/T.html#TP" TargetMode="External"/><Relationship Id="rId9" Type="http://schemas.openxmlformats.org/officeDocument/2006/relationships/hyperlink" Target="https://lhcb.github.io/glossary/glossary/L.html#LoI"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png"/><Relationship Id="rId10" Type="http://schemas.openxmlformats.org/officeDocument/2006/relationships/image" Target="../media/image14.png"/><Relationship Id="rId4" Type="http://schemas.openxmlformats.org/officeDocument/2006/relationships/image" Target="../media/image28.emf"/><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54.emf"/><Relationship Id="rId4" Type="http://schemas.openxmlformats.org/officeDocument/2006/relationships/image" Target="../media/image53.emf"/></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63.emf"/><Relationship Id="rId7"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71.emf"/></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74.png"/><Relationship Id="rId4" Type="http://schemas.openxmlformats.org/officeDocument/2006/relationships/image" Target="../media/image73.emf"/></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76.jpeg"/></Relationships>
</file>

<file path=ppt/slides/_rels/slide3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32.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80.emf"/></Relationships>
</file>

<file path=ppt/slides/_rels/slide3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82.png"/></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85.png"/><Relationship Id="rId4" Type="http://schemas.openxmlformats.org/officeDocument/2006/relationships/image" Target="../media/image84.png"/></Relationships>
</file>

<file path=ppt/slides/_rels/slide35.xml.rels><?xml version="1.0" encoding="UTF-8" standalone="yes"?>
<Relationships xmlns="http://schemas.openxmlformats.org/package/2006/relationships"><Relationship Id="rId3" Type="http://schemas.openxmlformats.org/officeDocument/2006/relationships/image" Target="../media/image86.emf"/><Relationship Id="rId7" Type="http://schemas.openxmlformats.org/officeDocument/2006/relationships/image" Target="../media/image89.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88.png"/><Relationship Id="rId4" Type="http://schemas.openxmlformats.org/officeDocument/2006/relationships/image" Target="../media/image87.png"/></Relationships>
</file>

<file path=ppt/slides/_rels/slide3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91.png"/></Relationships>
</file>

<file path=ppt/slides/_rels/slide3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lhcb.github.io/glossary/glossary/L.html#LHCC"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s://lhcb.github.io/glossary/glossary/R.html#RRB" TargetMode="External"/><Relationship Id="rId4" Type="http://schemas.openxmlformats.org/officeDocument/2006/relationships/hyperlink" Target="http://cdsweb.cern.ch/search?cc=LHCb+Reports&amp;ln=en&amp;jrec=11"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emf"/><Relationship Id="rId7"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8.emf"/><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97.png"/><Relationship Id="rId5" Type="http://schemas.microsoft.com/office/2007/relationships/hdphoto" Target="../media/hdphoto2.wdp"/><Relationship Id="rId4" Type="http://schemas.openxmlformats.org/officeDocument/2006/relationships/image" Target="../media/image96.png"/></Relationships>
</file>

<file path=ppt/slides/_rels/slide41.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42.xml.rels><?xml version="1.0" encoding="UTF-8" standalone="yes"?>
<Relationships xmlns="http://schemas.openxmlformats.org/package/2006/relationships"><Relationship Id="rId3" Type="http://schemas.openxmlformats.org/officeDocument/2006/relationships/hyperlink" Target="https://indico.cern.ch/event/8351/" TargetMode="External"/><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14.png"/><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105.png"/></Relationships>
</file>

<file path=ppt/slides/_rels/slide4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5.xml"/><Relationship Id="rId4" Type="http://schemas.openxmlformats.org/officeDocument/2006/relationships/image" Target="../media/image108.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en.wikipedia.org/wiki/Application-specific_integrated_circuit"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lhcb.github.io/glossary/glossary/P.html#PRR"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110.png"/></Relationships>
</file>

<file path=ppt/slides/_rels/slide4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1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hyperlink" Target="https://indico.cern.ch/event/8351/"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115.png"/><Relationship Id="rId5" Type="http://schemas.openxmlformats.org/officeDocument/2006/relationships/image" Target="../media/image98.emf"/><Relationship Id="rId4" Type="http://schemas.openxmlformats.org/officeDocument/2006/relationships/image" Target="../media/image97.png"/></Relationships>
</file>

<file path=ppt/slides/_rels/slide51.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5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52.xml"/><Relationship Id="rId1" Type="http://schemas.openxmlformats.org/officeDocument/2006/relationships/slideLayout" Target="../slideLayouts/slideLayout3.xml"/><Relationship Id="rId5" Type="http://schemas.openxmlformats.org/officeDocument/2006/relationships/image" Target="../media/image122.png"/><Relationship Id="rId4" Type="http://schemas.openxmlformats.org/officeDocument/2006/relationships/image" Target="../media/image121.png"/></Relationships>
</file>

<file path=ppt/slides/_rels/slide55.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s://lhcb.github.io/glossary/glossary/E.html#EDR"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en.wikipedia.org/wiki/Application-specific_integrated_circuit"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125.emf"/><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126.emf"/></Relationships>
</file>

<file path=ppt/slides/_rels/slide5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3.xml"/><Relationship Id="rId4" Type="http://schemas.openxmlformats.org/officeDocument/2006/relationships/image" Target="../media/image13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131.emf"/><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62.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57.xml"/><Relationship Id="rId1" Type="http://schemas.openxmlformats.org/officeDocument/2006/relationships/slideLayout" Target="../slideLayouts/slideLayout3.xml"/><Relationship Id="rId4" Type="http://schemas.openxmlformats.org/officeDocument/2006/relationships/image" Target="../media/image137.png"/></Relationships>
</file>

<file path=ppt/slides/_rels/slide63.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59.xml"/><Relationship Id="rId1" Type="http://schemas.openxmlformats.org/officeDocument/2006/relationships/slideLayout" Target="../slideLayouts/slideLayout3.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jpg"/></Relationships>
</file>

<file path=ppt/slides/_rels/slide65.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notesSlide" Target="../notesSlides/notesSlide60.xml"/><Relationship Id="rId1" Type="http://schemas.openxmlformats.org/officeDocument/2006/relationships/slideLayout" Target="../slideLayouts/slideLayout3.xml"/><Relationship Id="rId5" Type="http://schemas.openxmlformats.org/officeDocument/2006/relationships/image" Target="../media/image145.png"/><Relationship Id="rId4" Type="http://schemas.openxmlformats.org/officeDocument/2006/relationships/image" Target="../media/image144.jpg"/></Relationships>
</file>

<file path=ppt/slides/_rels/slide66.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61.xml"/><Relationship Id="rId1" Type="http://schemas.openxmlformats.org/officeDocument/2006/relationships/slideLayout" Target="../slideLayouts/slideLayout3.xml"/><Relationship Id="rId5" Type="http://schemas.openxmlformats.org/officeDocument/2006/relationships/image" Target="../media/image148.png"/><Relationship Id="rId4" Type="http://schemas.openxmlformats.org/officeDocument/2006/relationships/image" Target="../media/image147.png"/></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hyperlink" Target="https://www.annualreviews.org/doi/abs/10.1146/annurev-nucl-102010-130052"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hyperlink" Target="https://doi.org/10.1146/annurev.nucl.46.1.281" TargetMode="External"/><Relationship Id="rId5" Type="http://schemas.openxmlformats.org/officeDocument/2006/relationships/hyperlink" Target="https://www.annualreviews.org/doi/abs/10.1146/annurev.nucl.46.1.281" TargetMode="External"/><Relationship Id="rId4" Type="http://schemas.openxmlformats.org/officeDocument/2006/relationships/hyperlink" Target="https://doi.org/10.1146/annurev-nucl-102010-13005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hyperlink" Target="http://lhcb-tp.web.cern.ch/lhcb-tp/" TargetMode="External"/><Relationship Id="rId3" Type="http://schemas.openxmlformats.org/officeDocument/2006/relationships/hyperlink" Target="https://lhcb.github.io/glossary/glossary/L.html#LHCC" TargetMode="External"/><Relationship Id="rId7" Type="http://schemas.openxmlformats.org/officeDocument/2006/relationships/hyperlink" Target="https://lhcb.github.io/glossary/glossary/R.html#RRB"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hyperlink" Target="https://lhcb.github.io/glossary/glossary/T.html#TDR" TargetMode="External"/><Relationship Id="rId5" Type="http://schemas.openxmlformats.org/officeDocument/2006/relationships/hyperlink" Target="https://en.wikipedia.org/wiki/Research_and_development" TargetMode="External"/><Relationship Id="rId10" Type="http://schemas.openxmlformats.org/officeDocument/2006/relationships/hyperlink" Target="http://cds.cern.ch/record/1443882/files/LHCB-TDR-012.pdf" TargetMode="External"/><Relationship Id="rId4" Type="http://schemas.openxmlformats.org/officeDocument/2006/relationships/hyperlink" Target="https://lhcb.github.io/glossary/glossary/L.html#LoI" TargetMode="External"/><Relationship Id="rId9" Type="http://schemas.openxmlformats.org/officeDocument/2006/relationships/hyperlink" Target="http://cds.cern.ch/record/630827/files/lhcc-2003-030.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4025"/>
            <a:ext cx="9144000" cy="5151550"/>
          </a:xfrm>
          <a:prstGeom prst="rect">
            <a:avLst/>
          </a:prstGeom>
        </p:spPr>
      </p:pic>
      <p:sp>
        <p:nvSpPr>
          <p:cNvPr id="2" name="Title 1"/>
          <p:cNvSpPr>
            <a:spLocks noGrp="1"/>
          </p:cNvSpPr>
          <p:nvPr>
            <p:ph type="title"/>
          </p:nvPr>
        </p:nvSpPr>
        <p:spPr>
          <a:noFill/>
          <a:ln>
            <a:noFill/>
          </a:ln>
        </p:spPr>
        <p:style>
          <a:lnRef idx="0">
            <a:scrgbClr r="0" g="0" b="0"/>
          </a:lnRef>
          <a:fillRef idx="0">
            <a:scrgbClr r="0" g="0" b="0"/>
          </a:fillRef>
          <a:effectRef idx="0">
            <a:scrgbClr r="0" g="0" b="0"/>
          </a:effectRef>
          <a:fontRef idx="minor">
            <a:schemeClr val="dk1"/>
          </a:fontRef>
        </p:style>
        <p:txBody>
          <a:bodyPr/>
          <a:lstStyle/>
          <a:p>
            <a:r>
              <a:rPr lang="en-GB" dirty="0" smtClean="0">
                <a:ln w="0"/>
                <a:solidFill>
                  <a:schemeClr val="bg1"/>
                </a:solidFill>
                <a:effectLst>
                  <a:glow rad="63500">
                    <a:schemeClr val="accent2">
                      <a:satMod val="175000"/>
                      <a:alpha val="40000"/>
                    </a:schemeClr>
                  </a:glow>
                  <a:outerShdw blurRad="38100" dist="19050" dir="2700000" algn="tl" rotWithShape="0">
                    <a:schemeClr val="dk1">
                      <a:alpha val="40000"/>
                    </a:schemeClr>
                  </a:outerShdw>
                </a:effectLst>
                <a:latin typeface="Sitka Display" panose="02000505000000020004" pitchFamily="2" charset="0"/>
              </a:rPr>
              <a:t>A history and development of the LHCb Scintillating Fibre Tracker</a:t>
            </a:r>
            <a:r>
              <a:rPr lang="en-GB" dirty="0" smtClean="0">
                <a:solidFill>
                  <a:schemeClr val="bg1"/>
                </a:solidFill>
                <a:latin typeface="Sitka Display" panose="02000505000000020004" pitchFamily="2" charset="0"/>
              </a:rPr>
              <a:t>	</a:t>
            </a:r>
            <a:endParaRPr lang="en-GB" dirty="0">
              <a:solidFill>
                <a:schemeClr val="bg1"/>
              </a:solidFill>
              <a:latin typeface="Sitka Display" panose="02000505000000020004" pitchFamily="2" charset="0"/>
            </a:endParaRPr>
          </a:p>
        </p:txBody>
      </p:sp>
      <p:sp>
        <p:nvSpPr>
          <p:cNvPr id="3" name="Text Placeholder 2"/>
          <p:cNvSpPr>
            <a:spLocks noGrp="1"/>
          </p:cNvSpPr>
          <p:nvPr>
            <p:ph type="body" idx="1"/>
          </p:nvPr>
        </p:nvSpPr>
        <p:spPr>
          <a:effectLst>
            <a:glow rad="228600">
              <a:schemeClr val="accent4">
                <a:satMod val="175000"/>
                <a:alpha val="40000"/>
              </a:schemeClr>
            </a:glow>
          </a:effectLst>
        </p:spPr>
        <p:txBody>
          <a:bodyPr/>
          <a:lstStyle/>
          <a:p>
            <a:pPr algn="r"/>
            <a:r>
              <a:rPr lang="en-GB" dirty="0" smtClean="0">
                <a:ln w="0"/>
                <a:solidFill>
                  <a:schemeClr val="bg1"/>
                </a:solidFill>
                <a:effectLst>
                  <a:outerShdw blurRad="38100" dist="19050" dir="2700000" algn="tl" rotWithShape="0">
                    <a:schemeClr val="dk1">
                      <a:alpha val="40000"/>
                    </a:schemeClr>
                  </a:outerShdw>
                </a:effectLst>
                <a:latin typeface="Sitka Display" panose="02000505000000020004" pitchFamily="2" charset="0"/>
              </a:rPr>
              <a:t>by </a:t>
            </a:r>
            <a:r>
              <a:rPr lang="en-GB" dirty="0" err="1" smtClean="0">
                <a:ln w="0"/>
                <a:solidFill>
                  <a:schemeClr val="bg1"/>
                </a:solidFill>
                <a:effectLst>
                  <a:outerShdw blurRad="38100" dist="19050" dir="2700000" algn="tl" rotWithShape="0">
                    <a:schemeClr val="dk1">
                      <a:alpha val="40000"/>
                    </a:schemeClr>
                  </a:outerShdw>
                </a:effectLst>
                <a:latin typeface="Sitka Display" panose="02000505000000020004" pitchFamily="2" charset="0"/>
              </a:rPr>
              <a:t>Dr.</a:t>
            </a:r>
            <a:r>
              <a:rPr lang="en-GB" dirty="0" smtClean="0">
                <a:ln w="0"/>
                <a:solidFill>
                  <a:schemeClr val="bg1"/>
                </a:solidFill>
                <a:effectLst>
                  <a:outerShdw blurRad="38100" dist="19050" dir="2700000" algn="tl" rotWithShape="0">
                    <a:schemeClr val="dk1">
                      <a:alpha val="40000"/>
                    </a:schemeClr>
                  </a:outerShdw>
                </a:effectLst>
                <a:latin typeface="Sitka Display" panose="02000505000000020004" pitchFamily="2" charset="0"/>
              </a:rPr>
              <a:t> Blake Leverington</a:t>
            </a:r>
            <a:endParaRPr lang="en-GB" dirty="0">
              <a:ln w="0"/>
              <a:solidFill>
                <a:schemeClr val="bg1"/>
              </a:solidFill>
              <a:effectLst>
                <a:outerShdw blurRad="38100" dist="19050" dir="2700000" algn="tl" rotWithShape="0">
                  <a:schemeClr val="dk1">
                    <a:alpha val="40000"/>
                  </a:schemeClr>
                </a:outerShdw>
              </a:effectLst>
              <a:latin typeface="Sitka Display" panose="02000505000000020004" pitchFamily="2" charset="0"/>
            </a:endParaRPr>
          </a:p>
        </p:txBody>
      </p:sp>
    </p:spTree>
    <p:extLst>
      <p:ext uri="{BB962C8B-B14F-4D97-AF65-F5344CB8AC3E}">
        <p14:creationId xmlns:p14="http://schemas.microsoft.com/office/powerpoint/2010/main" val="1237534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331278" y="981916"/>
            <a:ext cx="3886200" cy="3226465"/>
          </a:xfr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10</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IT+OT Material for 1 T-Station</a:t>
            </a:r>
            <a:endParaRPr lang="en-GB" dirty="0">
              <a:latin typeface="Sitka Display" panose="02000505000000020004" pitchFamily="2" charset="0"/>
            </a:endParaRPr>
          </a:p>
        </p:txBody>
      </p:sp>
      <p:pic>
        <p:nvPicPr>
          <p:cNvPr id="11" name="Content Placeholder 10">
            <a:extLst>
              <a:ext uri="{FF2B5EF4-FFF2-40B4-BE49-F238E27FC236}">
                <a16:creationId xmlns:a16="http://schemas.microsoft.com/office/drawing/2014/main" id="{00000000-0000-0000-0000-000000000000}"/>
              </a:ext>
            </a:extLst>
          </p:cNvPr>
          <p:cNvPicPr>
            <a:picLocks noGrp="1" noChangeAspect="1"/>
          </p:cNvPicPr>
          <p:nvPr>
            <p:ph sz="half" idx="1"/>
          </p:nvPr>
        </p:nvPicPr>
        <p:blipFill>
          <a:blip r:embed="rId4">
            <a:lum/>
            <a:alphaModFix/>
          </a:blip>
          <a:srcRect/>
          <a:stretch>
            <a:fillRect/>
          </a:stretch>
        </p:blipFill>
        <p:spPr>
          <a:xfrm>
            <a:off x="850645" y="549474"/>
            <a:ext cx="3016505" cy="2045675"/>
          </a:xfrm>
          <a:prstGeom prst="rect">
            <a:avLst/>
          </a:prstGeom>
          <a:noFill/>
          <a:ln>
            <a:noFill/>
          </a:ln>
        </p:spPr>
      </p:pic>
      <p:pic>
        <p:nvPicPr>
          <p:cNvPr id="13" name="Picture 12"/>
          <p:cNvPicPr>
            <a:picLocks noChangeAspect="1"/>
          </p:cNvPicPr>
          <p:nvPr/>
        </p:nvPicPr>
        <p:blipFill>
          <a:blip r:embed="rId5"/>
          <a:stretch>
            <a:fillRect/>
          </a:stretch>
        </p:blipFill>
        <p:spPr>
          <a:xfrm>
            <a:off x="984811" y="2543508"/>
            <a:ext cx="2683559" cy="2360678"/>
          </a:xfrm>
          <a:prstGeom prst="rect">
            <a:avLst/>
          </a:prstGeom>
        </p:spPr>
      </p:pic>
      <p:sp>
        <p:nvSpPr>
          <p:cNvPr id="14" name="Rectangle 13"/>
          <p:cNvSpPr/>
          <p:nvPr/>
        </p:nvSpPr>
        <p:spPr>
          <a:xfrm>
            <a:off x="3424032" y="4437085"/>
            <a:ext cx="1305165" cy="300082"/>
          </a:xfrm>
          <a:prstGeom prst="rect">
            <a:avLst/>
          </a:prstGeom>
        </p:spPr>
        <p:txBody>
          <a:bodyPr wrap="none">
            <a:spAutoFit/>
          </a:bodyPr>
          <a:lstStyle/>
          <a:p>
            <a:r>
              <a:rPr lang="en-GB" dirty="0">
                <a:latin typeface="Sitka Display" panose="02000505000000020004" pitchFamily="2" charset="0"/>
              </a:rPr>
              <a:t>LHCb-2008-054</a:t>
            </a:r>
          </a:p>
        </p:txBody>
      </p:sp>
    </p:spTree>
    <p:extLst>
      <p:ext uri="{BB962C8B-B14F-4D97-AF65-F5344CB8AC3E}">
        <p14:creationId xmlns:p14="http://schemas.microsoft.com/office/powerpoint/2010/main" val="3646882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1F1A0-BC51-4412-8641-88FD8B9FC98A}"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11</a:t>
            </a:fld>
            <a:endParaRPr lang="en-GB" dirty="0">
              <a:latin typeface="Sitka Display" panose="02000505000000020004" pitchFamily="2" charset="0"/>
            </a:endParaRPr>
          </a:p>
        </p:txBody>
      </p:sp>
      <p:pic>
        <p:nvPicPr>
          <p:cNvPr id="5" name="Picture 4"/>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57094" b="21787"/>
          <a:stretch/>
        </p:blipFill>
        <p:spPr>
          <a:xfrm>
            <a:off x="964557" y="250544"/>
            <a:ext cx="2312733" cy="2208352"/>
          </a:xfrm>
          <a:prstGeom prst="rect">
            <a:avLst/>
          </a:prstGeom>
        </p:spPr>
      </p:pic>
      <p:sp>
        <p:nvSpPr>
          <p:cNvPr id="9" name="Arc 8">
            <a:extLst>
              <a:ext uri="{FF2B5EF4-FFF2-40B4-BE49-F238E27FC236}">
                <a16:creationId xmlns:a16="http://schemas.microsoft.com/office/drawing/2014/main" id="{AF54DAFC-72BF-4C18-B451-30110FC8EBCC}"/>
              </a:ext>
            </a:extLst>
          </p:cNvPr>
          <p:cNvSpPr/>
          <p:nvPr/>
        </p:nvSpPr>
        <p:spPr>
          <a:xfrm>
            <a:off x="937088" y="3017996"/>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cxnSp>
        <p:nvCxnSpPr>
          <p:cNvPr id="10" name="Straight Connector 9">
            <a:extLst>
              <a:ext uri="{FF2B5EF4-FFF2-40B4-BE49-F238E27FC236}">
                <a16:creationId xmlns:a16="http://schemas.microsoft.com/office/drawing/2014/main" id="{6AB54977-33F8-4105-824C-3D0C493D5B00}"/>
              </a:ext>
            </a:extLst>
          </p:cNvPr>
          <p:cNvCxnSpPr>
            <a:cxnSpLocks/>
            <a:endCxn id="13" idx="2"/>
          </p:cNvCxnSpPr>
          <p:nvPr/>
        </p:nvCxnSpPr>
        <p:spPr>
          <a:xfrm>
            <a:off x="426940" y="3362682"/>
            <a:ext cx="59444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ADB8234-7655-4312-99D5-ACC91B4B894B}"/>
              </a:ext>
            </a:extLst>
          </p:cNvPr>
          <p:cNvSpPr/>
          <p:nvPr/>
        </p:nvSpPr>
        <p:spPr>
          <a:xfrm>
            <a:off x="1210336" y="3291245"/>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2" name="Circle: Hollow 8">
            <a:extLst>
              <a:ext uri="{FF2B5EF4-FFF2-40B4-BE49-F238E27FC236}">
                <a16:creationId xmlns:a16="http://schemas.microsoft.com/office/drawing/2014/main" id="{868629C6-9D56-44C4-A90C-D16F2E7AA94B}"/>
              </a:ext>
            </a:extLst>
          </p:cNvPr>
          <p:cNvSpPr/>
          <p:nvPr/>
        </p:nvSpPr>
        <p:spPr>
          <a:xfrm>
            <a:off x="1121039" y="3201947"/>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3" name="Circle: Hollow 9">
            <a:extLst>
              <a:ext uri="{FF2B5EF4-FFF2-40B4-BE49-F238E27FC236}">
                <a16:creationId xmlns:a16="http://schemas.microsoft.com/office/drawing/2014/main" id="{1E0E5245-3E9D-45CB-A2A2-78E37536928E}"/>
              </a:ext>
            </a:extLst>
          </p:cNvPr>
          <p:cNvSpPr/>
          <p:nvPr/>
        </p:nvSpPr>
        <p:spPr>
          <a:xfrm>
            <a:off x="1021385" y="310229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4" name="Straight Connector 13">
            <a:extLst>
              <a:ext uri="{FF2B5EF4-FFF2-40B4-BE49-F238E27FC236}">
                <a16:creationId xmlns:a16="http://schemas.microsoft.com/office/drawing/2014/main" id="{1B8353AA-1A28-4FAD-AF44-130B899BAAE4}"/>
              </a:ext>
            </a:extLst>
          </p:cNvPr>
          <p:cNvCxnSpPr>
            <a:cxnSpLocks/>
            <a:stCxn id="15" idx="0"/>
            <a:endCxn id="13" idx="4"/>
          </p:cNvCxnSpPr>
          <p:nvPr/>
        </p:nvCxnSpPr>
        <p:spPr>
          <a:xfrm flipV="1">
            <a:off x="1281773" y="3623071"/>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6B49B4F-63E8-4430-9059-553CBCA3AB43}"/>
              </a:ext>
            </a:extLst>
          </p:cNvPr>
          <p:cNvSpPr/>
          <p:nvPr/>
        </p:nvSpPr>
        <p:spPr>
          <a:xfrm>
            <a:off x="1235183" y="3872378"/>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660863" y="2541460"/>
            <a:ext cx="1241820"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January  2007</a:t>
            </a:r>
            <a:endParaRPr lang="en-GB" sz="1600" dirty="0">
              <a:solidFill>
                <a:srgbClr val="002060"/>
              </a:solidFill>
              <a:latin typeface="Sitka Display" panose="02000505000000020004" pitchFamily="2"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899160" y="3983426"/>
            <a:ext cx="1046994" cy="738664"/>
          </a:xfrm>
          <a:prstGeom prst="rect">
            <a:avLst/>
          </a:prstGeom>
          <a:noFill/>
        </p:spPr>
        <p:txBody>
          <a:bodyPr wrap="square" rtlCol="0">
            <a:spAutoFit/>
          </a:bodyPr>
          <a:lstStyle/>
          <a:p>
            <a:r>
              <a:rPr lang="en-GB" sz="1050" dirty="0" smtClean="0">
                <a:latin typeface="Sitka Display" panose="02000505000000020004" pitchFamily="2" charset="0"/>
                <a:hlinkClick r:id="rId5"/>
              </a:rPr>
              <a:t>1st LHCb Collaboration Upgrade Workshop </a:t>
            </a:r>
            <a:endParaRPr lang="en-GB" sz="1050" dirty="0">
              <a:solidFill>
                <a:schemeClr val="bg2">
                  <a:lumMod val="50000"/>
                </a:schemeClr>
              </a:solidFill>
              <a:latin typeface="Sitka Display" panose="02000505000000020004" pitchFamily="2" charset="0"/>
            </a:endParaRPr>
          </a:p>
        </p:txBody>
      </p:sp>
      <p:cxnSp>
        <p:nvCxnSpPr>
          <p:cNvPr id="42" name="Straight Connector 41">
            <a:extLst>
              <a:ext uri="{FF2B5EF4-FFF2-40B4-BE49-F238E27FC236}">
                <a16:creationId xmlns:a16="http://schemas.microsoft.com/office/drawing/2014/main" id="{5CE23E97-80CA-4DCE-905B-0371552128FB}"/>
              </a:ext>
            </a:extLst>
          </p:cNvPr>
          <p:cNvCxnSpPr>
            <a:cxnSpLocks/>
          </p:cNvCxnSpPr>
          <p:nvPr/>
        </p:nvCxnSpPr>
        <p:spPr>
          <a:xfrm>
            <a:off x="932540" y="4714914"/>
            <a:ext cx="755290"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p:nvPicPr>
        <p:blipFill>
          <a:blip r:embed="rId6"/>
          <a:stretch>
            <a:fillRect/>
          </a:stretch>
        </p:blipFill>
        <p:spPr>
          <a:xfrm>
            <a:off x="121213" y="3124748"/>
            <a:ext cx="666489" cy="448390"/>
          </a:xfrm>
          <a:prstGeom prst="rect">
            <a:avLst/>
          </a:prstGeom>
        </p:spPr>
      </p:pic>
      <p:cxnSp>
        <p:nvCxnSpPr>
          <p:cNvPr id="53" name="Straight Connector 52">
            <a:extLst>
              <a:ext uri="{FF2B5EF4-FFF2-40B4-BE49-F238E27FC236}">
                <a16:creationId xmlns:a16="http://schemas.microsoft.com/office/drawing/2014/main" id="{7141C71E-E08E-4C35-AF33-12A46FFB4E28}"/>
              </a:ext>
            </a:extLst>
          </p:cNvPr>
          <p:cNvCxnSpPr>
            <a:endCxn id="25" idx="2"/>
          </p:cNvCxnSpPr>
          <p:nvPr/>
        </p:nvCxnSpPr>
        <p:spPr>
          <a:xfrm flipV="1">
            <a:off x="1542163" y="3381624"/>
            <a:ext cx="260239" cy="1727"/>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AF54DAFC-72BF-4C18-B451-30110FC8EBCC}"/>
              </a:ext>
            </a:extLst>
          </p:cNvPr>
          <p:cNvSpPr/>
          <p:nvPr/>
        </p:nvSpPr>
        <p:spPr>
          <a:xfrm>
            <a:off x="1718105" y="3036938"/>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23" name="Oval 22">
            <a:extLst>
              <a:ext uri="{FF2B5EF4-FFF2-40B4-BE49-F238E27FC236}">
                <a16:creationId xmlns:a16="http://schemas.microsoft.com/office/drawing/2014/main" id="{BADB8234-7655-4312-99D5-ACC91B4B894B}"/>
              </a:ext>
            </a:extLst>
          </p:cNvPr>
          <p:cNvSpPr/>
          <p:nvPr/>
        </p:nvSpPr>
        <p:spPr>
          <a:xfrm>
            <a:off x="1991353" y="3310187"/>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24" name="Circle: Hollow 8">
            <a:extLst>
              <a:ext uri="{FF2B5EF4-FFF2-40B4-BE49-F238E27FC236}">
                <a16:creationId xmlns:a16="http://schemas.microsoft.com/office/drawing/2014/main" id="{868629C6-9D56-44C4-A90C-D16F2E7AA94B}"/>
              </a:ext>
            </a:extLst>
          </p:cNvPr>
          <p:cNvSpPr/>
          <p:nvPr/>
        </p:nvSpPr>
        <p:spPr>
          <a:xfrm>
            <a:off x="1902056" y="3220889"/>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25" name="Circle: Hollow 9">
            <a:extLst>
              <a:ext uri="{FF2B5EF4-FFF2-40B4-BE49-F238E27FC236}">
                <a16:creationId xmlns:a16="http://schemas.microsoft.com/office/drawing/2014/main" id="{1E0E5245-3E9D-45CB-A2A2-78E37536928E}"/>
              </a:ext>
            </a:extLst>
          </p:cNvPr>
          <p:cNvSpPr/>
          <p:nvPr/>
        </p:nvSpPr>
        <p:spPr>
          <a:xfrm>
            <a:off x="1802402" y="3121235"/>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26" name="Straight Connector 25">
            <a:extLst>
              <a:ext uri="{FF2B5EF4-FFF2-40B4-BE49-F238E27FC236}">
                <a16:creationId xmlns:a16="http://schemas.microsoft.com/office/drawing/2014/main" id="{1B8353AA-1A28-4FAD-AF44-130B899BAAE4}"/>
              </a:ext>
            </a:extLst>
          </p:cNvPr>
          <p:cNvCxnSpPr>
            <a:cxnSpLocks/>
            <a:stCxn id="27" idx="0"/>
            <a:endCxn id="25" idx="4"/>
          </p:cNvCxnSpPr>
          <p:nvPr/>
        </p:nvCxnSpPr>
        <p:spPr>
          <a:xfrm flipV="1">
            <a:off x="2062790" y="3642013"/>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36B49B4F-63E8-4430-9059-553CBCA3AB43}"/>
              </a:ext>
            </a:extLst>
          </p:cNvPr>
          <p:cNvSpPr/>
          <p:nvPr/>
        </p:nvSpPr>
        <p:spPr>
          <a:xfrm>
            <a:off x="2016200" y="3891320"/>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28" name="TextBox 27">
            <a:extLst>
              <a:ext uri="{FF2B5EF4-FFF2-40B4-BE49-F238E27FC236}">
                <a16:creationId xmlns:a16="http://schemas.microsoft.com/office/drawing/2014/main" id="{E959B938-7387-4E6C-B81C-CA1B61488588}"/>
              </a:ext>
            </a:extLst>
          </p:cNvPr>
          <p:cNvSpPr txBox="1"/>
          <p:nvPr/>
        </p:nvSpPr>
        <p:spPr>
          <a:xfrm>
            <a:off x="1501865" y="2560824"/>
            <a:ext cx="1100408" cy="338554"/>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April 2008</a:t>
            </a:r>
            <a:endParaRPr lang="en-GB" sz="1600" dirty="0">
              <a:solidFill>
                <a:srgbClr val="002060"/>
              </a:solidFill>
              <a:latin typeface="Sitka Display" panose="02000505000000020004" pitchFamily="2" charset="0"/>
            </a:endParaRPr>
          </a:p>
        </p:txBody>
      </p:sp>
      <p:sp>
        <p:nvSpPr>
          <p:cNvPr id="29" name="TextBox 28">
            <a:extLst>
              <a:ext uri="{FF2B5EF4-FFF2-40B4-BE49-F238E27FC236}">
                <a16:creationId xmlns:a16="http://schemas.microsoft.com/office/drawing/2014/main" id="{E623F98E-5FFF-4701-A99F-87B202C66033}"/>
              </a:ext>
            </a:extLst>
          </p:cNvPr>
          <p:cNvSpPr txBox="1"/>
          <p:nvPr/>
        </p:nvSpPr>
        <p:spPr>
          <a:xfrm>
            <a:off x="1732466" y="3995192"/>
            <a:ext cx="1130280" cy="577081"/>
          </a:xfrm>
          <a:prstGeom prst="rect">
            <a:avLst/>
          </a:prstGeom>
          <a:noFill/>
        </p:spPr>
        <p:txBody>
          <a:bodyPr wrap="square" rtlCol="0">
            <a:spAutoFit/>
          </a:bodyPr>
          <a:lstStyle/>
          <a:p>
            <a:r>
              <a:rPr lang="en-GB" sz="1050" dirty="0" smtClean="0">
                <a:latin typeface="Sitka Display" panose="02000505000000020004" pitchFamily="2" charset="0"/>
              </a:rPr>
              <a:t>Expression of Interest letter Submitted</a:t>
            </a:r>
            <a:endParaRPr lang="en-GB" sz="1050" dirty="0">
              <a:solidFill>
                <a:schemeClr val="bg2">
                  <a:lumMod val="50000"/>
                </a:schemeClr>
              </a:solidFill>
              <a:latin typeface="Sitka Display" panose="02000505000000020004" pitchFamily="2" charset="0"/>
            </a:endParaRPr>
          </a:p>
        </p:txBody>
      </p:sp>
      <p:cxnSp>
        <p:nvCxnSpPr>
          <p:cNvPr id="30" name="Straight Connector 29">
            <a:extLst>
              <a:ext uri="{FF2B5EF4-FFF2-40B4-BE49-F238E27FC236}">
                <a16:creationId xmlns:a16="http://schemas.microsoft.com/office/drawing/2014/main" id="{5CE23E97-80CA-4DCE-905B-0371552128FB}"/>
              </a:ext>
            </a:extLst>
          </p:cNvPr>
          <p:cNvCxnSpPr>
            <a:cxnSpLocks/>
          </p:cNvCxnSpPr>
          <p:nvPr/>
        </p:nvCxnSpPr>
        <p:spPr>
          <a:xfrm>
            <a:off x="1694456" y="4572273"/>
            <a:ext cx="918538"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141C71E-E08E-4C35-AF33-12A46FFB4E28}"/>
              </a:ext>
            </a:extLst>
          </p:cNvPr>
          <p:cNvCxnSpPr/>
          <p:nvPr/>
        </p:nvCxnSpPr>
        <p:spPr>
          <a:xfrm>
            <a:off x="2314877" y="338773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427" y="3528867"/>
            <a:ext cx="774059" cy="253916"/>
          </a:xfrm>
          <a:prstGeom prst="rect">
            <a:avLst/>
          </a:prstGeom>
          <a:noFill/>
        </p:spPr>
        <p:txBody>
          <a:bodyPr wrap="square" rtlCol="0">
            <a:spAutoFit/>
          </a:bodyPr>
          <a:lstStyle/>
          <a:p>
            <a:r>
              <a:rPr lang="en-GB" sz="1050" b="1" dirty="0" smtClean="0">
                <a:solidFill>
                  <a:srgbClr val="FF0000"/>
                </a:solidFill>
                <a:latin typeface="Sitka Display" panose="02000505000000020004" pitchFamily="2" charset="0"/>
              </a:rPr>
              <a:t>UPGRADE</a:t>
            </a:r>
            <a:endParaRPr lang="en-GB" sz="1050" b="1" dirty="0">
              <a:solidFill>
                <a:srgbClr val="FF0000"/>
              </a:solidFill>
              <a:latin typeface="Sitka Display" panose="02000505000000020004" pitchFamily="2" charset="0"/>
            </a:endParaRPr>
          </a:p>
        </p:txBody>
      </p:sp>
      <p:cxnSp>
        <p:nvCxnSpPr>
          <p:cNvPr id="44" name="Straight Connector 43">
            <a:extLst>
              <a:ext uri="{FF2B5EF4-FFF2-40B4-BE49-F238E27FC236}">
                <a16:creationId xmlns:a16="http://schemas.microsoft.com/office/drawing/2014/main" id="{892DD698-41EA-44B3-A338-53428D7D5050}"/>
              </a:ext>
            </a:extLst>
          </p:cNvPr>
          <p:cNvCxnSpPr>
            <a:stCxn id="48" idx="6"/>
          </p:cNvCxnSpPr>
          <p:nvPr/>
        </p:nvCxnSpPr>
        <p:spPr>
          <a:xfrm>
            <a:off x="4542434" y="725003"/>
            <a:ext cx="9560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Arc 44">
            <a:extLst>
              <a:ext uri="{FF2B5EF4-FFF2-40B4-BE49-F238E27FC236}">
                <a16:creationId xmlns:a16="http://schemas.microsoft.com/office/drawing/2014/main" id="{B54B9C7B-4DA7-40E1-B723-68758EB971FE}"/>
              </a:ext>
            </a:extLst>
          </p:cNvPr>
          <p:cNvSpPr/>
          <p:nvPr/>
        </p:nvSpPr>
        <p:spPr>
          <a:xfrm rot="5400000">
            <a:off x="4087063" y="465597"/>
            <a:ext cx="518812" cy="51881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46" name="Oval 45">
            <a:extLst>
              <a:ext uri="{FF2B5EF4-FFF2-40B4-BE49-F238E27FC236}">
                <a16:creationId xmlns:a16="http://schemas.microsoft.com/office/drawing/2014/main" id="{037A3CB3-AA60-41C6-B92B-B84EC0A87E61}"/>
              </a:ext>
            </a:extLst>
          </p:cNvPr>
          <p:cNvSpPr/>
          <p:nvPr/>
        </p:nvSpPr>
        <p:spPr>
          <a:xfrm>
            <a:off x="4292707" y="671242"/>
            <a:ext cx="107526" cy="1075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B0F0"/>
              </a:solidFill>
            </a:endParaRPr>
          </a:p>
        </p:txBody>
      </p:sp>
      <p:sp>
        <p:nvSpPr>
          <p:cNvPr id="47" name="Circle: Hollow 20">
            <a:extLst>
              <a:ext uri="{FF2B5EF4-FFF2-40B4-BE49-F238E27FC236}">
                <a16:creationId xmlns:a16="http://schemas.microsoft.com/office/drawing/2014/main" id="{5AB77009-91CD-4089-A339-205E1FD860BA}"/>
              </a:ext>
            </a:extLst>
          </p:cNvPr>
          <p:cNvSpPr/>
          <p:nvPr/>
        </p:nvSpPr>
        <p:spPr>
          <a:xfrm>
            <a:off x="4225502" y="604036"/>
            <a:ext cx="241934" cy="241934"/>
          </a:xfrm>
          <a:prstGeom prst="donut">
            <a:avLst>
              <a:gd name="adj" fmla="val 5281"/>
            </a:avLst>
          </a:prstGeom>
          <a:solidFill>
            <a:srgbClr val="EE9524"/>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48" name="Circle: Hollow 21">
            <a:extLst>
              <a:ext uri="{FF2B5EF4-FFF2-40B4-BE49-F238E27FC236}">
                <a16:creationId xmlns:a16="http://schemas.microsoft.com/office/drawing/2014/main" id="{EB4F978A-6973-4038-9D44-C992F6903D28}"/>
              </a:ext>
            </a:extLst>
          </p:cNvPr>
          <p:cNvSpPr/>
          <p:nvPr/>
        </p:nvSpPr>
        <p:spPr>
          <a:xfrm>
            <a:off x="4150504" y="529038"/>
            <a:ext cx="391930" cy="39193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49" name="Straight Connector 48">
            <a:extLst>
              <a:ext uri="{FF2B5EF4-FFF2-40B4-BE49-F238E27FC236}">
                <a16:creationId xmlns:a16="http://schemas.microsoft.com/office/drawing/2014/main" id="{7982AF7D-7FF0-494C-891D-C601C69FAD64}"/>
              </a:ext>
            </a:extLst>
          </p:cNvPr>
          <p:cNvCxnSpPr>
            <a:cxnSpLocks/>
            <a:stCxn id="48" idx="0"/>
            <a:endCxn id="50" idx="4"/>
          </p:cNvCxnSpPr>
          <p:nvPr/>
        </p:nvCxnSpPr>
        <p:spPr>
          <a:xfrm flipV="1">
            <a:off x="4346469" y="209219"/>
            <a:ext cx="0" cy="31981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D26033AC-E99E-4309-BD9B-47A98BA0DEA7}"/>
              </a:ext>
            </a:extLst>
          </p:cNvPr>
          <p:cNvSpPr/>
          <p:nvPr/>
        </p:nvSpPr>
        <p:spPr>
          <a:xfrm>
            <a:off x="4311406" y="139093"/>
            <a:ext cx="70126" cy="7012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52" name="TextBox 51">
            <a:extLst>
              <a:ext uri="{FF2B5EF4-FFF2-40B4-BE49-F238E27FC236}">
                <a16:creationId xmlns:a16="http://schemas.microsoft.com/office/drawing/2014/main" id="{D297ECE7-7E0E-48D0-9C27-6FB0E3DB79DD}"/>
              </a:ext>
            </a:extLst>
          </p:cNvPr>
          <p:cNvSpPr txBox="1"/>
          <p:nvPr/>
        </p:nvSpPr>
        <p:spPr>
          <a:xfrm>
            <a:off x="3871640" y="862039"/>
            <a:ext cx="855344" cy="461665"/>
          </a:xfrm>
          <a:prstGeom prst="rect">
            <a:avLst/>
          </a:prstGeom>
          <a:noFill/>
        </p:spPr>
        <p:txBody>
          <a:bodyPr wrap="square" rtlCol="0">
            <a:spAutoFit/>
          </a:bodyPr>
          <a:lstStyle/>
          <a:p>
            <a:pPr algn="ctr"/>
            <a:r>
              <a:rPr lang="en-GB" sz="1200" dirty="0" smtClean="0">
                <a:solidFill>
                  <a:srgbClr val="00B0F0"/>
                </a:solidFill>
                <a:latin typeface="Sitka Display" panose="02000505000000020004" pitchFamily="2" charset="0"/>
              </a:rPr>
              <a:t>Nov. 20 2009</a:t>
            </a:r>
            <a:endParaRPr lang="en-GB" sz="1200" dirty="0">
              <a:solidFill>
                <a:srgbClr val="00B0F0"/>
              </a:solidFill>
              <a:latin typeface="Sitka Display" panose="02000505000000020004" pitchFamily="2" charset="0"/>
            </a:endParaRPr>
          </a:p>
        </p:txBody>
      </p:sp>
      <p:sp>
        <p:nvSpPr>
          <p:cNvPr id="54" name="TextBox 53">
            <a:extLst>
              <a:ext uri="{FF2B5EF4-FFF2-40B4-BE49-F238E27FC236}">
                <a16:creationId xmlns:a16="http://schemas.microsoft.com/office/drawing/2014/main" id="{7DEA27D8-0CF3-496D-AD7D-2076231DE52C}"/>
              </a:ext>
            </a:extLst>
          </p:cNvPr>
          <p:cNvSpPr txBox="1"/>
          <p:nvPr/>
        </p:nvSpPr>
        <p:spPr>
          <a:xfrm>
            <a:off x="4436658" y="98424"/>
            <a:ext cx="1061846"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LHC circulates  beam again</a:t>
            </a:r>
            <a:endParaRPr lang="en-GB" sz="1050" dirty="0">
              <a:solidFill>
                <a:schemeClr val="bg2">
                  <a:lumMod val="50000"/>
                </a:schemeClr>
              </a:solidFill>
              <a:latin typeface="Sitka Display" panose="02000505000000020004" pitchFamily="2" charset="0"/>
            </a:endParaRPr>
          </a:p>
        </p:txBody>
      </p:sp>
      <p:cxnSp>
        <p:nvCxnSpPr>
          <p:cNvPr id="58" name="Straight Connector 57">
            <a:extLst>
              <a:ext uri="{FF2B5EF4-FFF2-40B4-BE49-F238E27FC236}">
                <a16:creationId xmlns:a16="http://schemas.microsoft.com/office/drawing/2014/main" id="{267D5D77-7183-46A2-913A-91854EB46B5B}"/>
              </a:ext>
            </a:extLst>
          </p:cNvPr>
          <p:cNvCxnSpPr>
            <a:cxnSpLocks/>
          </p:cNvCxnSpPr>
          <p:nvPr/>
        </p:nvCxnSpPr>
        <p:spPr>
          <a:xfrm>
            <a:off x="4507204" y="127566"/>
            <a:ext cx="788696"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92DD698-41EA-44B3-A338-53428D7D5050}"/>
              </a:ext>
            </a:extLst>
          </p:cNvPr>
          <p:cNvCxnSpPr>
            <a:endCxn id="48" idx="2"/>
          </p:cNvCxnSpPr>
          <p:nvPr/>
        </p:nvCxnSpPr>
        <p:spPr>
          <a:xfrm flipV="1">
            <a:off x="3058331" y="725003"/>
            <a:ext cx="1092173" cy="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0" name="Picture 79"/>
          <p:cNvPicPr>
            <a:picLocks noChangeAspect="1"/>
          </p:cNvPicPr>
          <p:nvPr/>
        </p:nvPicPr>
        <p:blipFill>
          <a:blip r:embed="rId6"/>
          <a:stretch>
            <a:fillRect/>
          </a:stretch>
        </p:blipFill>
        <p:spPr>
          <a:xfrm>
            <a:off x="174997" y="1891011"/>
            <a:ext cx="666489" cy="448390"/>
          </a:xfrm>
          <a:prstGeom prst="rect">
            <a:avLst/>
          </a:prstGeom>
        </p:spPr>
      </p:pic>
      <p:pic>
        <p:nvPicPr>
          <p:cNvPr id="81" name="Picture 80"/>
          <p:cNvPicPr>
            <a:picLocks noChangeAspect="1"/>
          </p:cNvPicPr>
          <p:nvPr/>
        </p:nvPicPr>
        <p:blipFill>
          <a:blip r:embed="rId7"/>
          <a:stretch>
            <a:fillRect/>
          </a:stretch>
        </p:blipFill>
        <p:spPr>
          <a:xfrm>
            <a:off x="546131" y="565796"/>
            <a:ext cx="417777" cy="410111"/>
          </a:xfrm>
          <a:prstGeom prst="rect">
            <a:avLst/>
          </a:prstGeom>
          <a:solidFill>
            <a:schemeClr val="bg1"/>
          </a:solidFill>
        </p:spPr>
      </p:pic>
      <p:sp>
        <p:nvSpPr>
          <p:cNvPr id="82" name="Rectangle 81"/>
          <p:cNvSpPr/>
          <p:nvPr/>
        </p:nvSpPr>
        <p:spPr>
          <a:xfrm>
            <a:off x="904373" y="1999157"/>
            <a:ext cx="597492" cy="4971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3" name="Rectangle 82"/>
          <p:cNvSpPr/>
          <p:nvPr/>
        </p:nvSpPr>
        <p:spPr>
          <a:xfrm>
            <a:off x="1235183" y="1345759"/>
            <a:ext cx="710971" cy="5956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2" name="Arc 101">
            <a:extLst>
              <a:ext uri="{FF2B5EF4-FFF2-40B4-BE49-F238E27FC236}">
                <a16:creationId xmlns:a16="http://schemas.microsoft.com/office/drawing/2014/main" id="{B54B9C7B-4DA7-40E1-B723-68758EB971FE}"/>
              </a:ext>
            </a:extLst>
          </p:cNvPr>
          <p:cNvSpPr/>
          <p:nvPr/>
        </p:nvSpPr>
        <p:spPr>
          <a:xfrm rot="5400000">
            <a:off x="5422256" y="463979"/>
            <a:ext cx="518812" cy="518812"/>
          </a:xfrm>
          <a:prstGeom prst="arc">
            <a:avLst>
              <a:gd name="adj1" fmla="val 201511"/>
              <a:gd name="adj2" fmla="val 5258845"/>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03" name="Oval 102">
            <a:extLst>
              <a:ext uri="{FF2B5EF4-FFF2-40B4-BE49-F238E27FC236}">
                <a16:creationId xmlns:a16="http://schemas.microsoft.com/office/drawing/2014/main" id="{037A3CB3-AA60-41C6-B92B-B84EC0A87E61}"/>
              </a:ext>
            </a:extLst>
          </p:cNvPr>
          <p:cNvSpPr/>
          <p:nvPr/>
        </p:nvSpPr>
        <p:spPr>
          <a:xfrm>
            <a:off x="5627900" y="669624"/>
            <a:ext cx="107526" cy="1075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B0F0"/>
              </a:solidFill>
            </a:endParaRPr>
          </a:p>
        </p:txBody>
      </p:sp>
      <p:sp>
        <p:nvSpPr>
          <p:cNvPr id="104" name="Circle: Hollow 20">
            <a:extLst>
              <a:ext uri="{FF2B5EF4-FFF2-40B4-BE49-F238E27FC236}">
                <a16:creationId xmlns:a16="http://schemas.microsoft.com/office/drawing/2014/main" id="{5AB77009-91CD-4089-A339-205E1FD860BA}"/>
              </a:ext>
            </a:extLst>
          </p:cNvPr>
          <p:cNvSpPr/>
          <p:nvPr/>
        </p:nvSpPr>
        <p:spPr>
          <a:xfrm>
            <a:off x="5560695" y="602418"/>
            <a:ext cx="241934" cy="241934"/>
          </a:xfrm>
          <a:prstGeom prst="donut">
            <a:avLst>
              <a:gd name="adj" fmla="val 5281"/>
            </a:avLst>
          </a:prstGeom>
          <a:solidFill>
            <a:srgbClr val="EE9524"/>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05" name="Circle: Hollow 21">
            <a:extLst>
              <a:ext uri="{FF2B5EF4-FFF2-40B4-BE49-F238E27FC236}">
                <a16:creationId xmlns:a16="http://schemas.microsoft.com/office/drawing/2014/main" id="{EB4F978A-6973-4038-9D44-C992F6903D28}"/>
              </a:ext>
            </a:extLst>
          </p:cNvPr>
          <p:cNvSpPr/>
          <p:nvPr/>
        </p:nvSpPr>
        <p:spPr>
          <a:xfrm>
            <a:off x="5485697" y="527420"/>
            <a:ext cx="391930" cy="39193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06" name="Straight Connector 105">
            <a:extLst>
              <a:ext uri="{FF2B5EF4-FFF2-40B4-BE49-F238E27FC236}">
                <a16:creationId xmlns:a16="http://schemas.microsoft.com/office/drawing/2014/main" id="{7982AF7D-7FF0-494C-891D-C601C69FAD64}"/>
              </a:ext>
            </a:extLst>
          </p:cNvPr>
          <p:cNvCxnSpPr>
            <a:cxnSpLocks/>
            <a:stCxn id="105" idx="4"/>
          </p:cNvCxnSpPr>
          <p:nvPr/>
        </p:nvCxnSpPr>
        <p:spPr>
          <a:xfrm>
            <a:off x="5681662" y="919350"/>
            <a:ext cx="0" cy="39569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7" name="Oval 106">
            <a:extLst>
              <a:ext uri="{FF2B5EF4-FFF2-40B4-BE49-F238E27FC236}">
                <a16:creationId xmlns:a16="http://schemas.microsoft.com/office/drawing/2014/main" id="{D26033AC-E99E-4309-BD9B-47A98BA0DEA7}"/>
              </a:ext>
            </a:extLst>
          </p:cNvPr>
          <p:cNvSpPr/>
          <p:nvPr/>
        </p:nvSpPr>
        <p:spPr>
          <a:xfrm>
            <a:off x="5650060" y="1257126"/>
            <a:ext cx="70126" cy="7012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08" name="TextBox 107">
            <a:extLst>
              <a:ext uri="{FF2B5EF4-FFF2-40B4-BE49-F238E27FC236}">
                <a16:creationId xmlns:a16="http://schemas.microsoft.com/office/drawing/2014/main" id="{D297ECE7-7E0E-48D0-9C27-6FB0E3DB79DD}"/>
              </a:ext>
            </a:extLst>
          </p:cNvPr>
          <p:cNvSpPr txBox="1"/>
          <p:nvPr/>
        </p:nvSpPr>
        <p:spPr>
          <a:xfrm>
            <a:off x="5246370" y="83385"/>
            <a:ext cx="855344" cy="461665"/>
          </a:xfrm>
          <a:prstGeom prst="rect">
            <a:avLst/>
          </a:prstGeom>
          <a:noFill/>
        </p:spPr>
        <p:txBody>
          <a:bodyPr wrap="square" rtlCol="0">
            <a:spAutoFit/>
          </a:bodyPr>
          <a:lstStyle/>
          <a:p>
            <a:pPr algn="ctr"/>
            <a:r>
              <a:rPr lang="en-GB" sz="1200" dirty="0" smtClean="0">
                <a:solidFill>
                  <a:srgbClr val="00B0F0"/>
                </a:solidFill>
                <a:latin typeface="Sitka Display" panose="02000505000000020004" pitchFamily="2" charset="0"/>
              </a:rPr>
              <a:t>March 2010</a:t>
            </a:r>
            <a:endParaRPr lang="en-GB" sz="1200" dirty="0">
              <a:solidFill>
                <a:srgbClr val="00B0F0"/>
              </a:solidFill>
              <a:latin typeface="Sitka Display" panose="02000505000000020004" pitchFamily="2" charset="0"/>
            </a:endParaRPr>
          </a:p>
        </p:txBody>
      </p:sp>
      <p:sp>
        <p:nvSpPr>
          <p:cNvPr id="109" name="TextBox 108">
            <a:extLst>
              <a:ext uri="{FF2B5EF4-FFF2-40B4-BE49-F238E27FC236}">
                <a16:creationId xmlns:a16="http://schemas.microsoft.com/office/drawing/2014/main" id="{7DEA27D8-0CF3-496D-AD7D-2076231DE52C}"/>
              </a:ext>
            </a:extLst>
          </p:cNvPr>
          <p:cNvSpPr txBox="1"/>
          <p:nvPr/>
        </p:nvSpPr>
        <p:spPr>
          <a:xfrm>
            <a:off x="5713265" y="1059916"/>
            <a:ext cx="1061846" cy="253916"/>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3.5 </a:t>
            </a:r>
            <a:r>
              <a:rPr lang="en-GB" sz="1050" dirty="0" err="1" smtClean="0">
                <a:solidFill>
                  <a:schemeClr val="bg2">
                    <a:lumMod val="50000"/>
                  </a:schemeClr>
                </a:solidFill>
                <a:latin typeface="Sitka Display" panose="02000505000000020004" pitchFamily="2" charset="0"/>
              </a:rPr>
              <a:t>TeV</a:t>
            </a:r>
            <a:r>
              <a:rPr lang="en-GB" sz="1050" dirty="0" smtClean="0">
                <a:solidFill>
                  <a:schemeClr val="bg2">
                    <a:lumMod val="50000"/>
                  </a:schemeClr>
                </a:solidFill>
                <a:latin typeface="Sitka Display" panose="02000505000000020004" pitchFamily="2" charset="0"/>
              </a:rPr>
              <a:t> Beams</a:t>
            </a:r>
            <a:endParaRPr lang="en-GB" sz="1050" dirty="0">
              <a:solidFill>
                <a:schemeClr val="bg2">
                  <a:lumMod val="50000"/>
                </a:schemeClr>
              </a:solidFill>
              <a:latin typeface="Sitka Display" panose="02000505000000020004" pitchFamily="2" charset="0"/>
            </a:endParaRPr>
          </a:p>
        </p:txBody>
      </p:sp>
      <p:cxnSp>
        <p:nvCxnSpPr>
          <p:cNvPr id="110" name="Straight Connector 109">
            <a:extLst>
              <a:ext uri="{FF2B5EF4-FFF2-40B4-BE49-F238E27FC236}">
                <a16:creationId xmlns:a16="http://schemas.microsoft.com/office/drawing/2014/main" id="{267D5D77-7183-46A2-913A-91854EB46B5B}"/>
              </a:ext>
            </a:extLst>
          </p:cNvPr>
          <p:cNvCxnSpPr>
            <a:cxnSpLocks/>
          </p:cNvCxnSpPr>
          <p:nvPr/>
        </p:nvCxnSpPr>
        <p:spPr>
          <a:xfrm>
            <a:off x="5802629" y="1337661"/>
            <a:ext cx="621537"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26" name="Arc 125">
            <a:extLst>
              <a:ext uri="{FF2B5EF4-FFF2-40B4-BE49-F238E27FC236}">
                <a16:creationId xmlns:a16="http://schemas.microsoft.com/office/drawing/2014/main" id="{B54B9C7B-4DA7-40E1-B723-68758EB971FE}"/>
              </a:ext>
            </a:extLst>
          </p:cNvPr>
          <p:cNvSpPr/>
          <p:nvPr/>
        </p:nvSpPr>
        <p:spPr>
          <a:xfrm rot="5400000">
            <a:off x="4079442" y="1730226"/>
            <a:ext cx="518812" cy="518812"/>
          </a:xfrm>
          <a:prstGeom prst="arc">
            <a:avLst>
              <a:gd name="adj1" fmla="val 201511"/>
              <a:gd name="adj2" fmla="val 5258845"/>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27" name="Oval 126">
            <a:extLst>
              <a:ext uri="{FF2B5EF4-FFF2-40B4-BE49-F238E27FC236}">
                <a16:creationId xmlns:a16="http://schemas.microsoft.com/office/drawing/2014/main" id="{037A3CB3-AA60-41C6-B92B-B84EC0A87E61}"/>
              </a:ext>
            </a:extLst>
          </p:cNvPr>
          <p:cNvSpPr/>
          <p:nvPr/>
        </p:nvSpPr>
        <p:spPr>
          <a:xfrm>
            <a:off x="4285086" y="1935871"/>
            <a:ext cx="107526" cy="107524"/>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B0F0"/>
              </a:solidFill>
            </a:endParaRPr>
          </a:p>
        </p:txBody>
      </p:sp>
      <p:sp>
        <p:nvSpPr>
          <p:cNvPr id="128" name="Circle: Hollow 20">
            <a:extLst>
              <a:ext uri="{FF2B5EF4-FFF2-40B4-BE49-F238E27FC236}">
                <a16:creationId xmlns:a16="http://schemas.microsoft.com/office/drawing/2014/main" id="{5AB77009-91CD-4089-A339-205E1FD860BA}"/>
              </a:ext>
            </a:extLst>
          </p:cNvPr>
          <p:cNvSpPr/>
          <p:nvPr/>
        </p:nvSpPr>
        <p:spPr>
          <a:xfrm>
            <a:off x="4217881" y="1868665"/>
            <a:ext cx="241934" cy="241934"/>
          </a:xfrm>
          <a:prstGeom prst="donut">
            <a:avLst>
              <a:gd name="adj" fmla="val 5281"/>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29" name="Circle: Hollow 21">
            <a:extLst>
              <a:ext uri="{FF2B5EF4-FFF2-40B4-BE49-F238E27FC236}">
                <a16:creationId xmlns:a16="http://schemas.microsoft.com/office/drawing/2014/main" id="{EB4F978A-6973-4038-9D44-C992F6903D28}"/>
              </a:ext>
            </a:extLst>
          </p:cNvPr>
          <p:cNvSpPr/>
          <p:nvPr/>
        </p:nvSpPr>
        <p:spPr>
          <a:xfrm>
            <a:off x="4142883" y="1793667"/>
            <a:ext cx="391930" cy="39193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30" name="Straight Connector 129">
            <a:extLst>
              <a:ext uri="{FF2B5EF4-FFF2-40B4-BE49-F238E27FC236}">
                <a16:creationId xmlns:a16="http://schemas.microsoft.com/office/drawing/2014/main" id="{7982AF7D-7FF0-494C-891D-C601C69FAD64}"/>
              </a:ext>
            </a:extLst>
          </p:cNvPr>
          <p:cNvCxnSpPr>
            <a:cxnSpLocks/>
            <a:stCxn id="129" idx="4"/>
          </p:cNvCxnSpPr>
          <p:nvPr/>
        </p:nvCxnSpPr>
        <p:spPr>
          <a:xfrm>
            <a:off x="4338848" y="2185597"/>
            <a:ext cx="0" cy="395699"/>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131" name="Oval 130">
            <a:extLst>
              <a:ext uri="{FF2B5EF4-FFF2-40B4-BE49-F238E27FC236}">
                <a16:creationId xmlns:a16="http://schemas.microsoft.com/office/drawing/2014/main" id="{D26033AC-E99E-4309-BD9B-47A98BA0DEA7}"/>
              </a:ext>
            </a:extLst>
          </p:cNvPr>
          <p:cNvSpPr/>
          <p:nvPr/>
        </p:nvSpPr>
        <p:spPr>
          <a:xfrm>
            <a:off x="4307246" y="2523373"/>
            <a:ext cx="70126" cy="70126"/>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33" name="TextBox 132">
            <a:extLst>
              <a:ext uri="{FF2B5EF4-FFF2-40B4-BE49-F238E27FC236}">
                <a16:creationId xmlns:a16="http://schemas.microsoft.com/office/drawing/2014/main" id="{7DEA27D8-0CF3-496D-AD7D-2076231DE52C}"/>
              </a:ext>
            </a:extLst>
          </p:cNvPr>
          <p:cNvSpPr txBox="1"/>
          <p:nvPr/>
        </p:nvSpPr>
        <p:spPr>
          <a:xfrm>
            <a:off x="4408974" y="2156523"/>
            <a:ext cx="1061846"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LHCb starts taking data</a:t>
            </a:r>
            <a:endParaRPr lang="en-GB" sz="1050" dirty="0">
              <a:solidFill>
                <a:schemeClr val="bg2">
                  <a:lumMod val="50000"/>
                </a:schemeClr>
              </a:solidFill>
              <a:latin typeface="Sitka Display" panose="02000505000000020004" pitchFamily="2" charset="0"/>
            </a:endParaRPr>
          </a:p>
        </p:txBody>
      </p:sp>
      <p:cxnSp>
        <p:nvCxnSpPr>
          <p:cNvPr id="134" name="Straight Connector 133">
            <a:extLst>
              <a:ext uri="{FF2B5EF4-FFF2-40B4-BE49-F238E27FC236}">
                <a16:creationId xmlns:a16="http://schemas.microsoft.com/office/drawing/2014/main" id="{267D5D77-7183-46A2-913A-91854EB46B5B}"/>
              </a:ext>
            </a:extLst>
          </p:cNvPr>
          <p:cNvCxnSpPr>
            <a:cxnSpLocks/>
          </p:cNvCxnSpPr>
          <p:nvPr/>
        </p:nvCxnSpPr>
        <p:spPr>
          <a:xfrm>
            <a:off x="4534813" y="2593499"/>
            <a:ext cx="621537"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92DD698-41EA-44B3-A338-53428D7D5050}"/>
              </a:ext>
            </a:extLst>
          </p:cNvPr>
          <p:cNvCxnSpPr/>
          <p:nvPr/>
        </p:nvCxnSpPr>
        <p:spPr>
          <a:xfrm>
            <a:off x="4519573" y="1998241"/>
            <a:ext cx="1153768" cy="12046"/>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2869153" y="3542359"/>
            <a:ext cx="1083598" cy="923330"/>
          </a:xfrm>
          <a:prstGeom prst="rect">
            <a:avLst/>
          </a:prstGeom>
          <a:noFill/>
        </p:spPr>
        <p:txBody>
          <a:bodyPr wrap="square" rtlCol="0">
            <a:spAutoFit/>
          </a:bodyPr>
          <a:lstStyle/>
          <a:p>
            <a:r>
              <a:rPr lang="en-GB" dirty="0" smtClean="0">
                <a:latin typeface="Sitka Display" panose="02000505000000020004" pitchFamily="2" charset="0"/>
              </a:rPr>
              <a:t>Keep old OT/IT but new electronics</a:t>
            </a:r>
            <a:endParaRPr lang="en-GB" dirty="0">
              <a:latin typeface="Sitka Display" panose="02000505000000020004" pitchFamily="2" charset="0"/>
            </a:endParaRPr>
          </a:p>
        </p:txBody>
      </p:sp>
      <p:sp>
        <p:nvSpPr>
          <p:cNvPr id="140" name="TextBox 139"/>
          <p:cNvSpPr txBox="1"/>
          <p:nvPr/>
        </p:nvSpPr>
        <p:spPr>
          <a:xfrm>
            <a:off x="4983187" y="3522355"/>
            <a:ext cx="941070" cy="300082"/>
          </a:xfrm>
          <a:prstGeom prst="rect">
            <a:avLst/>
          </a:prstGeom>
          <a:noFill/>
        </p:spPr>
        <p:txBody>
          <a:bodyPr wrap="square" rtlCol="0">
            <a:spAutoFit/>
          </a:bodyPr>
          <a:lstStyle/>
          <a:p>
            <a:r>
              <a:rPr lang="en-GB" dirty="0" smtClean="0">
                <a:latin typeface="Sitka Display" panose="02000505000000020004" pitchFamily="2" charset="0"/>
              </a:rPr>
              <a:t>GEMs?</a:t>
            </a:r>
            <a:endParaRPr lang="en-GB" dirty="0">
              <a:latin typeface="Sitka Display" panose="02000505000000020004" pitchFamily="2" charset="0"/>
            </a:endParaRPr>
          </a:p>
        </p:txBody>
      </p:sp>
      <p:sp>
        <p:nvSpPr>
          <p:cNvPr id="142" name="Rectangle 141"/>
          <p:cNvSpPr/>
          <p:nvPr/>
        </p:nvSpPr>
        <p:spPr>
          <a:xfrm>
            <a:off x="2538275" y="2667927"/>
            <a:ext cx="1356919" cy="507831"/>
          </a:xfrm>
          <a:prstGeom prst="rect">
            <a:avLst/>
          </a:prstGeom>
        </p:spPr>
        <p:txBody>
          <a:bodyPr wrap="square">
            <a:spAutoFit/>
          </a:bodyPr>
          <a:lstStyle/>
          <a:p>
            <a:r>
              <a:rPr lang="en-GB" dirty="0" smtClean="0">
                <a:latin typeface="Sitka Display" panose="02000505000000020004" pitchFamily="2" charset="0"/>
              </a:rPr>
              <a:t>upgrade in 2013 or in 2017?</a:t>
            </a:r>
            <a:endParaRPr lang="en-GB" dirty="0">
              <a:latin typeface="Sitka Display" panose="02000505000000020004" pitchFamily="2" charset="0"/>
            </a:endParaRPr>
          </a:p>
        </p:txBody>
      </p:sp>
      <p:sp>
        <p:nvSpPr>
          <p:cNvPr id="144" name="TextBox 143">
            <a:extLst>
              <a:ext uri="{FF2B5EF4-FFF2-40B4-BE49-F238E27FC236}">
                <a16:creationId xmlns:a16="http://schemas.microsoft.com/office/drawing/2014/main" id="{7DEA27D8-0CF3-496D-AD7D-2076231DE52C}"/>
              </a:ext>
            </a:extLst>
          </p:cNvPr>
          <p:cNvSpPr txBox="1"/>
          <p:nvPr/>
        </p:nvSpPr>
        <p:spPr>
          <a:xfrm>
            <a:off x="2592987" y="1752244"/>
            <a:ext cx="1614747" cy="253916"/>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commissioning</a:t>
            </a:r>
            <a:endParaRPr lang="en-GB" sz="1050" dirty="0">
              <a:solidFill>
                <a:schemeClr val="bg2">
                  <a:lumMod val="50000"/>
                </a:schemeClr>
              </a:solidFill>
              <a:latin typeface="Sitka Display" panose="02000505000000020004" pitchFamily="2" charset="0"/>
            </a:endParaRPr>
          </a:p>
        </p:txBody>
      </p:sp>
      <p:cxnSp>
        <p:nvCxnSpPr>
          <p:cNvPr id="145" name="Straight Connector 144">
            <a:extLst>
              <a:ext uri="{FF2B5EF4-FFF2-40B4-BE49-F238E27FC236}">
                <a16:creationId xmlns:a16="http://schemas.microsoft.com/office/drawing/2014/main" id="{892DD698-41EA-44B3-A338-53428D7D5050}"/>
              </a:ext>
            </a:extLst>
          </p:cNvPr>
          <p:cNvCxnSpPr/>
          <p:nvPr/>
        </p:nvCxnSpPr>
        <p:spPr>
          <a:xfrm>
            <a:off x="7215296" y="2015748"/>
            <a:ext cx="939786" cy="5651"/>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6" name="Arc 145">
            <a:extLst>
              <a:ext uri="{FF2B5EF4-FFF2-40B4-BE49-F238E27FC236}">
                <a16:creationId xmlns:a16="http://schemas.microsoft.com/office/drawing/2014/main" id="{B54B9C7B-4DA7-40E1-B723-68758EB971FE}"/>
              </a:ext>
            </a:extLst>
          </p:cNvPr>
          <p:cNvSpPr/>
          <p:nvPr/>
        </p:nvSpPr>
        <p:spPr>
          <a:xfrm rot="5400000">
            <a:off x="6743641" y="1761993"/>
            <a:ext cx="518812" cy="51881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47" name="Oval 146">
            <a:extLst>
              <a:ext uri="{FF2B5EF4-FFF2-40B4-BE49-F238E27FC236}">
                <a16:creationId xmlns:a16="http://schemas.microsoft.com/office/drawing/2014/main" id="{037A3CB3-AA60-41C6-B92B-B84EC0A87E61}"/>
              </a:ext>
            </a:extLst>
          </p:cNvPr>
          <p:cNvSpPr/>
          <p:nvPr/>
        </p:nvSpPr>
        <p:spPr>
          <a:xfrm>
            <a:off x="6949285" y="1967638"/>
            <a:ext cx="107526" cy="107524"/>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B0F0"/>
              </a:solidFill>
            </a:endParaRPr>
          </a:p>
        </p:txBody>
      </p:sp>
      <p:sp>
        <p:nvSpPr>
          <p:cNvPr id="148" name="Circle: Hollow 20">
            <a:extLst>
              <a:ext uri="{FF2B5EF4-FFF2-40B4-BE49-F238E27FC236}">
                <a16:creationId xmlns:a16="http://schemas.microsoft.com/office/drawing/2014/main" id="{5AB77009-91CD-4089-A339-205E1FD860BA}"/>
              </a:ext>
            </a:extLst>
          </p:cNvPr>
          <p:cNvSpPr/>
          <p:nvPr/>
        </p:nvSpPr>
        <p:spPr>
          <a:xfrm>
            <a:off x="6882080" y="1900432"/>
            <a:ext cx="241934" cy="241934"/>
          </a:xfrm>
          <a:prstGeom prst="donut">
            <a:avLst>
              <a:gd name="adj" fmla="val 5281"/>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49" name="Circle: Hollow 21">
            <a:extLst>
              <a:ext uri="{FF2B5EF4-FFF2-40B4-BE49-F238E27FC236}">
                <a16:creationId xmlns:a16="http://schemas.microsoft.com/office/drawing/2014/main" id="{EB4F978A-6973-4038-9D44-C992F6903D28}"/>
              </a:ext>
            </a:extLst>
          </p:cNvPr>
          <p:cNvSpPr/>
          <p:nvPr/>
        </p:nvSpPr>
        <p:spPr>
          <a:xfrm>
            <a:off x="6807082" y="1825434"/>
            <a:ext cx="391930" cy="39193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50" name="Straight Connector 149">
            <a:extLst>
              <a:ext uri="{FF2B5EF4-FFF2-40B4-BE49-F238E27FC236}">
                <a16:creationId xmlns:a16="http://schemas.microsoft.com/office/drawing/2014/main" id="{7982AF7D-7FF0-494C-891D-C601C69FAD64}"/>
              </a:ext>
            </a:extLst>
          </p:cNvPr>
          <p:cNvCxnSpPr>
            <a:cxnSpLocks/>
            <a:stCxn id="149" idx="0"/>
            <a:endCxn id="151" idx="4"/>
          </p:cNvCxnSpPr>
          <p:nvPr/>
        </p:nvCxnSpPr>
        <p:spPr>
          <a:xfrm flipV="1">
            <a:off x="7003047" y="1505615"/>
            <a:ext cx="0" cy="319819"/>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151" name="Oval 150">
            <a:extLst>
              <a:ext uri="{FF2B5EF4-FFF2-40B4-BE49-F238E27FC236}">
                <a16:creationId xmlns:a16="http://schemas.microsoft.com/office/drawing/2014/main" id="{D26033AC-E99E-4309-BD9B-47A98BA0DEA7}"/>
              </a:ext>
            </a:extLst>
          </p:cNvPr>
          <p:cNvSpPr/>
          <p:nvPr/>
        </p:nvSpPr>
        <p:spPr>
          <a:xfrm>
            <a:off x="6967984" y="1435489"/>
            <a:ext cx="70126" cy="70126"/>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53" name="TextBox 152">
            <a:extLst>
              <a:ext uri="{FF2B5EF4-FFF2-40B4-BE49-F238E27FC236}">
                <a16:creationId xmlns:a16="http://schemas.microsoft.com/office/drawing/2014/main" id="{7DEA27D8-0CF3-496D-AD7D-2076231DE52C}"/>
              </a:ext>
            </a:extLst>
          </p:cNvPr>
          <p:cNvSpPr txBox="1"/>
          <p:nvPr/>
        </p:nvSpPr>
        <p:spPr>
          <a:xfrm>
            <a:off x="7129190" y="1387755"/>
            <a:ext cx="1061846"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First published paper</a:t>
            </a:r>
            <a:endParaRPr lang="en-GB" sz="1050" dirty="0">
              <a:solidFill>
                <a:schemeClr val="bg2">
                  <a:lumMod val="50000"/>
                </a:schemeClr>
              </a:solidFill>
              <a:latin typeface="Sitka Display" panose="02000505000000020004" pitchFamily="2" charset="0"/>
            </a:endParaRPr>
          </a:p>
        </p:txBody>
      </p:sp>
      <p:cxnSp>
        <p:nvCxnSpPr>
          <p:cNvPr id="154" name="Straight Connector 153">
            <a:extLst>
              <a:ext uri="{FF2B5EF4-FFF2-40B4-BE49-F238E27FC236}">
                <a16:creationId xmlns:a16="http://schemas.microsoft.com/office/drawing/2014/main" id="{267D5D77-7183-46A2-913A-91854EB46B5B}"/>
              </a:ext>
            </a:extLst>
          </p:cNvPr>
          <p:cNvCxnSpPr>
            <a:cxnSpLocks/>
          </p:cNvCxnSpPr>
          <p:nvPr/>
        </p:nvCxnSpPr>
        <p:spPr>
          <a:xfrm>
            <a:off x="7151103" y="1395749"/>
            <a:ext cx="788696"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892DD698-41EA-44B3-A338-53428D7D5050}"/>
              </a:ext>
            </a:extLst>
          </p:cNvPr>
          <p:cNvCxnSpPr>
            <a:endCxn id="129" idx="2"/>
          </p:cNvCxnSpPr>
          <p:nvPr/>
        </p:nvCxnSpPr>
        <p:spPr>
          <a:xfrm>
            <a:off x="3021330" y="1979384"/>
            <a:ext cx="1121553" cy="1024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D297ECE7-7E0E-48D0-9C27-6FB0E3DB79DD}"/>
              </a:ext>
            </a:extLst>
          </p:cNvPr>
          <p:cNvSpPr txBox="1"/>
          <p:nvPr/>
        </p:nvSpPr>
        <p:spPr>
          <a:xfrm>
            <a:off x="6511704" y="2164436"/>
            <a:ext cx="855344" cy="461665"/>
          </a:xfrm>
          <a:prstGeom prst="rect">
            <a:avLst/>
          </a:prstGeom>
          <a:noFill/>
        </p:spPr>
        <p:txBody>
          <a:bodyPr wrap="square" rtlCol="0">
            <a:spAutoFit/>
          </a:bodyPr>
          <a:lstStyle/>
          <a:p>
            <a:pPr algn="ctr"/>
            <a:r>
              <a:rPr lang="en-GB" sz="1200" dirty="0" smtClean="0">
                <a:solidFill>
                  <a:srgbClr val="03A1A4"/>
                </a:solidFill>
                <a:latin typeface="Sitka Display" panose="02000505000000020004" pitchFamily="2" charset="0"/>
              </a:rPr>
              <a:t>August 2010</a:t>
            </a:r>
            <a:endParaRPr lang="en-GB" sz="1200" dirty="0">
              <a:solidFill>
                <a:srgbClr val="03A1A4"/>
              </a:solidFill>
              <a:latin typeface="Sitka Display" panose="02000505000000020004" pitchFamily="2" charset="0"/>
            </a:endParaRPr>
          </a:p>
        </p:txBody>
      </p:sp>
      <p:cxnSp>
        <p:nvCxnSpPr>
          <p:cNvPr id="187" name="Straight Connector 186">
            <a:extLst>
              <a:ext uri="{FF2B5EF4-FFF2-40B4-BE49-F238E27FC236}">
                <a16:creationId xmlns:a16="http://schemas.microsoft.com/office/drawing/2014/main" id="{892DD698-41EA-44B3-A338-53428D7D5050}"/>
              </a:ext>
            </a:extLst>
          </p:cNvPr>
          <p:cNvCxnSpPr/>
          <p:nvPr/>
        </p:nvCxnSpPr>
        <p:spPr>
          <a:xfrm>
            <a:off x="5637030" y="2014405"/>
            <a:ext cx="1153768" cy="12046"/>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8" name="TextBox 187"/>
          <p:cNvSpPr txBox="1"/>
          <p:nvPr/>
        </p:nvSpPr>
        <p:spPr>
          <a:xfrm>
            <a:off x="3888467" y="3487221"/>
            <a:ext cx="995066" cy="923330"/>
          </a:xfrm>
          <a:prstGeom prst="rect">
            <a:avLst/>
          </a:prstGeom>
          <a:noFill/>
        </p:spPr>
        <p:txBody>
          <a:bodyPr wrap="square" rtlCol="0">
            <a:spAutoFit/>
          </a:bodyPr>
          <a:lstStyle/>
          <a:p>
            <a:r>
              <a:rPr lang="en-GB" dirty="0" smtClean="0">
                <a:latin typeface="Sitka Display" panose="02000505000000020004" pitchFamily="2" charset="0"/>
              </a:rPr>
              <a:t>Radiation damage</a:t>
            </a:r>
            <a:r>
              <a:rPr lang="en-GB" dirty="0" smtClean="0">
                <a:latin typeface="Sitka Display" panose="02000505000000020004" pitchFamily="2" charset="0"/>
              </a:rPr>
              <a:t>?</a:t>
            </a:r>
            <a:r>
              <a:rPr lang="en-DE" dirty="0" smtClean="0">
                <a:latin typeface="Sitka Display" panose="02000505000000020004" pitchFamily="2" charset="0"/>
              </a:rPr>
              <a:t> (OT/IT aging)</a:t>
            </a:r>
            <a:r>
              <a:rPr lang="en-GB" dirty="0" smtClean="0">
                <a:latin typeface="Sitka Display" panose="02000505000000020004" pitchFamily="2" charset="0"/>
              </a:rPr>
              <a:t> </a:t>
            </a:r>
            <a:endParaRPr lang="en-GB" dirty="0">
              <a:latin typeface="Sitka Display" panose="02000505000000020004" pitchFamily="2" charset="0"/>
            </a:endParaRPr>
          </a:p>
        </p:txBody>
      </p:sp>
      <p:sp>
        <p:nvSpPr>
          <p:cNvPr id="189" name="Rectangle 188"/>
          <p:cNvSpPr/>
          <p:nvPr/>
        </p:nvSpPr>
        <p:spPr>
          <a:xfrm>
            <a:off x="5165859" y="2840888"/>
            <a:ext cx="1802125" cy="507831"/>
          </a:xfrm>
          <a:prstGeom prst="rect">
            <a:avLst/>
          </a:prstGeom>
        </p:spPr>
        <p:txBody>
          <a:bodyPr wrap="square">
            <a:spAutoFit/>
          </a:bodyPr>
          <a:lstStyle/>
          <a:p>
            <a:r>
              <a:rPr lang="en-GB" dirty="0" smtClean="0">
                <a:latin typeface="Sitka Display" panose="02000505000000020004" pitchFamily="2" charset="0"/>
              </a:rPr>
              <a:t>Shorter straw tubes / more silicon</a:t>
            </a:r>
            <a:endParaRPr lang="en-GB" dirty="0">
              <a:latin typeface="Sitka Display" panose="02000505000000020004" pitchFamily="2" charset="0"/>
            </a:endParaRPr>
          </a:p>
        </p:txBody>
      </p:sp>
      <p:sp>
        <p:nvSpPr>
          <p:cNvPr id="192" name="Rectangle 191"/>
          <p:cNvSpPr/>
          <p:nvPr/>
        </p:nvSpPr>
        <p:spPr>
          <a:xfrm>
            <a:off x="6153147" y="3390127"/>
            <a:ext cx="1514113" cy="715581"/>
          </a:xfrm>
          <a:prstGeom prst="rect">
            <a:avLst/>
          </a:prstGeom>
        </p:spPr>
        <p:txBody>
          <a:bodyPr wrap="square">
            <a:spAutoFit/>
          </a:bodyPr>
          <a:lstStyle/>
          <a:p>
            <a:r>
              <a:rPr lang="en-GB" dirty="0" smtClean="0">
                <a:latin typeface="Sitka Display" panose="02000505000000020004" pitchFamily="2" charset="0"/>
              </a:rPr>
              <a:t>Partial scintillating fibre + Straw + Silicon?</a:t>
            </a:r>
            <a:endParaRPr lang="en-GB" dirty="0">
              <a:latin typeface="Sitka Display" panose="02000505000000020004" pitchFamily="2" charset="0"/>
            </a:endParaRPr>
          </a:p>
        </p:txBody>
      </p:sp>
      <p:sp>
        <p:nvSpPr>
          <p:cNvPr id="193" name="TextBox 192"/>
          <p:cNvSpPr txBox="1"/>
          <p:nvPr/>
        </p:nvSpPr>
        <p:spPr>
          <a:xfrm>
            <a:off x="3738760" y="2833847"/>
            <a:ext cx="1200175" cy="507831"/>
          </a:xfrm>
          <a:prstGeom prst="rect">
            <a:avLst/>
          </a:prstGeom>
          <a:noFill/>
        </p:spPr>
        <p:txBody>
          <a:bodyPr wrap="square" rtlCol="0">
            <a:spAutoFit/>
          </a:bodyPr>
          <a:lstStyle/>
          <a:p>
            <a:r>
              <a:rPr lang="en-GB" dirty="0" smtClean="0">
                <a:latin typeface="Sitka Display" panose="02000505000000020004" pitchFamily="2" charset="0"/>
              </a:rPr>
              <a:t>Partial staged upgrade?</a:t>
            </a:r>
            <a:endParaRPr lang="en-GB" dirty="0">
              <a:latin typeface="Sitka Display" panose="02000505000000020004" pitchFamily="2" charset="0"/>
            </a:endParaRPr>
          </a:p>
        </p:txBody>
      </p:sp>
      <p:sp>
        <p:nvSpPr>
          <p:cNvPr id="87" name="Arc 86">
            <a:extLst>
              <a:ext uri="{FF2B5EF4-FFF2-40B4-BE49-F238E27FC236}">
                <a16:creationId xmlns:a16="http://schemas.microsoft.com/office/drawing/2014/main" id="{AF54DAFC-72BF-4C18-B451-30110FC8EBCC}"/>
              </a:ext>
            </a:extLst>
          </p:cNvPr>
          <p:cNvSpPr/>
          <p:nvPr/>
        </p:nvSpPr>
        <p:spPr>
          <a:xfrm>
            <a:off x="7632790" y="3036938"/>
            <a:ext cx="689372" cy="689372"/>
          </a:xfrm>
          <a:prstGeom prst="arc">
            <a:avLst>
              <a:gd name="adj1" fmla="val 10735867"/>
              <a:gd name="adj2" fmla="val 16152050"/>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88" name="Oval 87">
            <a:extLst>
              <a:ext uri="{FF2B5EF4-FFF2-40B4-BE49-F238E27FC236}">
                <a16:creationId xmlns:a16="http://schemas.microsoft.com/office/drawing/2014/main" id="{BADB8234-7655-4312-99D5-ACC91B4B894B}"/>
              </a:ext>
            </a:extLst>
          </p:cNvPr>
          <p:cNvSpPr/>
          <p:nvPr/>
        </p:nvSpPr>
        <p:spPr>
          <a:xfrm>
            <a:off x="7906038" y="3310187"/>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89" name="Circle: Hollow 8">
            <a:extLst>
              <a:ext uri="{FF2B5EF4-FFF2-40B4-BE49-F238E27FC236}">
                <a16:creationId xmlns:a16="http://schemas.microsoft.com/office/drawing/2014/main" id="{868629C6-9D56-44C4-A90C-D16F2E7AA94B}"/>
              </a:ext>
            </a:extLst>
          </p:cNvPr>
          <p:cNvSpPr/>
          <p:nvPr/>
        </p:nvSpPr>
        <p:spPr>
          <a:xfrm>
            <a:off x="7816741" y="3220889"/>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90" name="Circle: Hollow 9">
            <a:extLst>
              <a:ext uri="{FF2B5EF4-FFF2-40B4-BE49-F238E27FC236}">
                <a16:creationId xmlns:a16="http://schemas.microsoft.com/office/drawing/2014/main" id="{1E0E5245-3E9D-45CB-A2A2-78E37536928E}"/>
              </a:ext>
            </a:extLst>
          </p:cNvPr>
          <p:cNvSpPr/>
          <p:nvPr/>
        </p:nvSpPr>
        <p:spPr>
          <a:xfrm>
            <a:off x="7717087" y="3121235"/>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91" name="Straight Connector 90">
            <a:extLst>
              <a:ext uri="{FF2B5EF4-FFF2-40B4-BE49-F238E27FC236}">
                <a16:creationId xmlns:a16="http://schemas.microsoft.com/office/drawing/2014/main" id="{1B8353AA-1A28-4FAD-AF44-130B899BAAE4}"/>
              </a:ext>
            </a:extLst>
          </p:cNvPr>
          <p:cNvCxnSpPr>
            <a:cxnSpLocks/>
          </p:cNvCxnSpPr>
          <p:nvPr/>
        </p:nvCxnSpPr>
        <p:spPr>
          <a:xfrm flipV="1">
            <a:off x="7977474" y="2871928"/>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92" name="Oval 91">
            <a:extLst>
              <a:ext uri="{FF2B5EF4-FFF2-40B4-BE49-F238E27FC236}">
                <a16:creationId xmlns:a16="http://schemas.microsoft.com/office/drawing/2014/main" id="{36B49B4F-63E8-4430-9059-553CBCA3AB43}"/>
              </a:ext>
            </a:extLst>
          </p:cNvPr>
          <p:cNvSpPr/>
          <p:nvPr/>
        </p:nvSpPr>
        <p:spPr>
          <a:xfrm>
            <a:off x="7930884" y="2809317"/>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93" name="TextBox 92">
            <a:extLst>
              <a:ext uri="{FF2B5EF4-FFF2-40B4-BE49-F238E27FC236}">
                <a16:creationId xmlns:a16="http://schemas.microsoft.com/office/drawing/2014/main" id="{E623F98E-5FFF-4701-A99F-87B202C66033}"/>
              </a:ext>
            </a:extLst>
          </p:cNvPr>
          <p:cNvSpPr txBox="1"/>
          <p:nvPr/>
        </p:nvSpPr>
        <p:spPr>
          <a:xfrm>
            <a:off x="7977474" y="2713360"/>
            <a:ext cx="1130280" cy="415498"/>
          </a:xfrm>
          <a:prstGeom prst="rect">
            <a:avLst/>
          </a:prstGeom>
          <a:noFill/>
        </p:spPr>
        <p:txBody>
          <a:bodyPr wrap="square" rtlCol="0">
            <a:spAutoFit/>
          </a:bodyPr>
          <a:lstStyle/>
          <a:p>
            <a:r>
              <a:rPr lang="en-GB" sz="1050" dirty="0" smtClean="0">
                <a:latin typeface="Sitka Display" panose="02000505000000020004" pitchFamily="2" charset="0"/>
              </a:rPr>
              <a:t>Letter of Intent Submitted</a:t>
            </a:r>
            <a:endParaRPr lang="en-GB" sz="1050" dirty="0">
              <a:solidFill>
                <a:schemeClr val="bg2">
                  <a:lumMod val="50000"/>
                </a:schemeClr>
              </a:solidFill>
              <a:latin typeface="Sitka Display" panose="02000505000000020004" pitchFamily="2" charset="0"/>
            </a:endParaRPr>
          </a:p>
        </p:txBody>
      </p:sp>
      <p:cxnSp>
        <p:nvCxnSpPr>
          <p:cNvPr id="94" name="Straight Connector 93">
            <a:extLst>
              <a:ext uri="{FF2B5EF4-FFF2-40B4-BE49-F238E27FC236}">
                <a16:creationId xmlns:a16="http://schemas.microsoft.com/office/drawing/2014/main" id="{5CE23E97-80CA-4DCE-905B-0371552128FB}"/>
              </a:ext>
            </a:extLst>
          </p:cNvPr>
          <p:cNvCxnSpPr>
            <a:cxnSpLocks/>
          </p:cNvCxnSpPr>
          <p:nvPr/>
        </p:nvCxnSpPr>
        <p:spPr>
          <a:xfrm>
            <a:off x="8024064" y="2729361"/>
            <a:ext cx="918538"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E959B938-7387-4E6C-B81C-CA1B61488588}"/>
              </a:ext>
            </a:extLst>
          </p:cNvPr>
          <p:cNvSpPr txBox="1"/>
          <p:nvPr/>
        </p:nvSpPr>
        <p:spPr>
          <a:xfrm>
            <a:off x="7507921" y="3612291"/>
            <a:ext cx="1100408"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March 2011</a:t>
            </a:r>
            <a:endParaRPr lang="en-GB" sz="1600" dirty="0">
              <a:solidFill>
                <a:srgbClr val="002060"/>
              </a:solidFill>
              <a:latin typeface="Sitka Display" panose="02000505000000020004" pitchFamily="2" charset="0"/>
            </a:endParaRPr>
          </a:p>
        </p:txBody>
      </p:sp>
      <p:sp>
        <p:nvSpPr>
          <p:cNvPr id="31" name="Rectangle 30"/>
          <p:cNvSpPr/>
          <p:nvPr/>
        </p:nvSpPr>
        <p:spPr>
          <a:xfrm>
            <a:off x="7939799" y="2526653"/>
            <a:ext cx="1085554" cy="215444"/>
          </a:xfrm>
          <a:prstGeom prst="rect">
            <a:avLst/>
          </a:prstGeom>
        </p:spPr>
        <p:txBody>
          <a:bodyPr wrap="none">
            <a:spAutoFit/>
          </a:bodyPr>
          <a:lstStyle/>
          <a:p>
            <a:r>
              <a:rPr lang="en-GB" sz="800" dirty="0">
                <a:latin typeface="Sitka Display" panose="02000505000000020004" pitchFamily="2" charset="0"/>
              </a:rPr>
              <a:t>CERN-LHCC-2011-001</a:t>
            </a:r>
          </a:p>
        </p:txBody>
      </p:sp>
      <p:cxnSp>
        <p:nvCxnSpPr>
          <p:cNvPr id="115" name="Straight Connector 114">
            <a:extLst>
              <a:ext uri="{FF2B5EF4-FFF2-40B4-BE49-F238E27FC236}">
                <a16:creationId xmlns:a16="http://schemas.microsoft.com/office/drawing/2014/main" id="{7141C71E-E08E-4C35-AF33-12A46FFB4E28}"/>
              </a:ext>
            </a:extLst>
          </p:cNvPr>
          <p:cNvCxnSpPr/>
          <p:nvPr/>
        </p:nvCxnSpPr>
        <p:spPr>
          <a:xfrm>
            <a:off x="2956348" y="339012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7141C71E-E08E-4C35-AF33-12A46FFB4E28}"/>
              </a:ext>
            </a:extLst>
          </p:cNvPr>
          <p:cNvCxnSpPr/>
          <p:nvPr/>
        </p:nvCxnSpPr>
        <p:spPr>
          <a:xfrm>
            <a:off x="3574458" y="338773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7141C71E-E08E-4C35-AF33-12A46FFB4E28}"/>
              </a:ext>
            </a:extLst>
          </p:cNvPr>
          <p:cNvCxnSpPr/>
          <p:nvPr/>
        </p:nvCxnSpPr>
        <p:spPr>
          <a:xfrm>
            <a:off x="4198837" y="338773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141C71E-E08E-4C35-AF33-12A46FFB4E28}"/>
              </a:ext>
            </a:extLst>
          </p:cNvPr>
          <p:cNvCxnSpPr/>
          <p:nvPr/>
        </p:nvCxnSpPr>
        <p:spPr>
          <a:xfrm>
            <a:off x="4836115" y="338773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7141C71E-E08E-4C35-AF33-12A46FFB4E28}"/>
              </a:ext>
            </a:extLst>
          </p:cNvPr>
          <p:cNvCxnSpPr/>
          <p:nvPr/>
        </p:nvCxnSpPr>
        <p:spPr>
          <a:xfrm>
            <a:off x="5481893" y="3387737"/>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7141C71E-E08E-4C35-AF33-12A46FFB4E28}"/>
              </a:ext>
            </a:extLst>
          </p:cNvPr>
          <p:cNvCxnSpPr/>
          <p:nvPr/>
        </p:nvCxnSpPr>
        <p:spPr>
          <a:xfrm>
            <a:off x="6123364" y="3387177"/>
            <a:ext cx="1593723" cy="112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657350" y="4536430"/>
            <a:ext cx="1189749" cy="230832"/>
          </a:xfrm>
          <a:prstGeom prst="rect">
            <a:avLst/>
          </a:prstGeom>
        </p:spPr>
        <p:txBody>
          <a:bodyPr wrap="none">
            <a:spAutoFit/>
          </a:bodyPr>
          <a:lstStyle/>
          <a:p>
            <a:r>
              <a:rPr lang="en-GB" sz="900" dirty="0" smtClean="0"/>
              <a:t>CERN</a:t>
            </a:r>
            <a:r>
              <a:rPr lang="en-DE" sz="900" dirty="0" smtClean="0"/>
              <a:t>-</a:t>
            </a:r>
            <a:r>
              <a:rPr lang="en-GB" sz="900" dirty="0" smtClean="0"/>
              <a:t>LHCC-2008-007</a:t>
            </a:r>
            <a:endParaRPr lang="en-GB" sz="900" dirty="0"/>
          </a:p>
        </p:txBody>
      </p:sp>
      <p:pic>
        <p:nvPicPr>
          <p:cNvPr id="99" name="Picture 98"/>
          <p:cNvPicPr>
            <a:picLocks noChangeAspect="1"/>
          </p:cNvPicPr>
          <p:nvPr/>
        </p:nvPicPr>
        <p:blipFill>
          <a:blip r:embed="rId7"/>
          <a:stretch>
            <a:fillRect/>
          </a:stretch>
        </p:blipFill>
        <p:spPr>
          <a:xfrm>
            <a:off x="8654695" y="2928142"/>
            <a:ext cx="287907" cy="282624"/>
          </a:xfrm>
          <a:prstGeom prst="rect">
            <a:avLst/>
          </a:prstGeom>
          <a:solidFill>
            <a:schemeClr val="bg1"/>
          </a:solidFill>
        </p:spPr>
      </p:pic>
      <p:pic>
        <p:nvPicPr>
          <p:cNvPr id="100" name="Picture 99"/>
          <p:cNvPicPr>
            <a:picLocks noChangeAspect="1"/>
          </p:cNvPicPr>
          <p:nvPr/>
        </p:nvPicPr>
        <p:blipFill>
          <a:blip r:embed="rId7"/>
          <a:stretch>
            <a:fillRect/>
          </a:stretch>
        </p:blipFill>
        <p:spPr>
          <a:xfrm>
            <a:off x="2405930" y="4367656"/>
            <a:ext cx="250484" cy="245888"/>
          </a:xfrm>
          <a:prstGeom prst="rect">
            <a:avLst/>
          </a:prstGeom>
          <a:solidFill>
            <a:schemeClr val="bg1"/>
          </a:solidFill>
        </p:spPr>
      </p:pic>
    </p:spTree>
    <p:extLst>
      <p:ext uri="{BB962C8B-B14F-4D97-AF65-F5344CB8AC3E}">
        <p14:creationId xmlns:p14="http://schemas.microsoft.com/office/powerpoint/2010/main" val="371371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fltVal val="0"/>
                                          </p:val>
                                        </p:tav>
                                        <p:tav tm="100000">
                                          <p:val>
                                            <p:strVal val="#ppt_w"/>
                                          </p:val>
                                        </p:tav>
                                      </p:tavLst>
                                    </p:anim>
                                    <p:anim calcmode="lin" valueType="num">
                                      <p:cBhvr>
                                        <p:cTn id="24" dur="500" fill="hold"/>
                                        <p:tgtEl>
                                          <p:spTgt spid="48"/>
                                        </p:tgtEl>
                                        <p:attrNameLst>
                                          <p:attrName>ppt_h</p:attrName>
                                        </p:attrNameLst>
                                      </p:cBhvr>
                                      <p:tavLst>
                                        <p:tav tm="0">
                                          <p:val>
                                            <p:fltVal val="0"/>
                                          </p:val>
                                        </p:tav>
                                        <p:tav tm="100000">
                                          <p:val>
                                            <p:strVal val="#ppt_h"/>
                                          </p:val>
                                        </p:tav>
                                      </p:tavLst>
                                    </p:anim>
                                    <p:animEffect transition="in" filter="fade">
                                      <p:cBhvr>
                                        <p:cTn id="25" dur="500"/>
                                        <p:tgtEl>
                                          <p:spTgt spid="48"/>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down)">
                                      <p:cBhvr>
                                        <p:cTn id="29" dur="500"/>
                                        <p:tgtEl>
                                          <p:spTgt spid="49"/>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500"/>
                                        <p:tgtEl>
                                          <p:spTgt spid="52"/>
                                        </p:tgtEl>
                                      </p:cBhvr>
                                    </p:animEffect>
                                    <p:anim calcmode="lin" valueType="num">
                                      <p:cBhvr>
                                        <p:cTn id="45" dur="500" fill="hold"/>
                                        <p:tgtEl>
                                          <p:spTgt spid="52"/>
                                        </p:tgtEl>
                                        <p:attrNameLst>
                                          <p:attrName>ppt_x</p:attrName>
                                        </p:attrNameLst>
                                      </p:cBhvr>
                                      <p:tavLst>
                                        <p:tav tm="0">
                                          <p:val>
                                            <p:strVal val="#ppt_x"/>
                                          </p:val>
                                        </p:tav>
                                        <p:tav tm="100000">
                                          <p:val>
                                            <p:strVal val="#ppt_x"/>
                                          </p:val>
                                        </p:tav>
                                      </p:tavLst>
                                    </p:anim>
                                    <p:anim calcmode="lin" valueType="num">
                                      <p:cBhvr>
                                        <p:cTn id="46" dur="500" fill="hold"/>
                                        <p:tgtEl>
                                          <p:spTgt spid="5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anim calcmode="lin" valueType="num">
                                      <p:cBhvr>
                                        <p:cTn id="50" dur="500" fill="hold"/>
                                        <p:tgtEl>
                                          <p:spTgt spid="54"/>
                                        </p:tgtEl>
                                        <p:attrNameLst>
                                          <p:attrName>ppt_x</p:attrName>
                                        </p:attrNameLst>
                                      </p:cBhvr>
                                      <p:tavLst>
                                        <p:tav tm="0">
                                          <p:val>
                                            <p:strVal val="#ppt_x"/>
                                          </p:val>
                                        </p:tav>
                                        <p:tav tm="100000">
                                          <p:val>
                                            <p:strVal val="#ppt_x"/>
                                          </p:val>
                                        </p:tav>
                                      </p:tavLst>
                                    </p:anim>
                                    <p:anim calcmode="lin" valueType="num">
                                      <p:cBhvr>
                                        <p:cTn id="51" dur="500" fill="hold"/>
                                        <p:tgtEl>
                                          <p:spTgt spid="54"/>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47" presetClass="entr" presetSubtype="0" fill="hold" grpId="0" nodeType="withEffect">
                                  <p:stCondLst>
                                    <p:cond delay="0"/>
                                  </p:stCondLst>
                                  <p:childTnLst>
                                    <p:set>
                                      <p:cBhvr>
                                        <p:cTn id="62" dur="1" fill="hold">
                                          <p:stCondLst>
                                            <p:cond delay="0"/>
                                          </p:stCondLst>
                                        </p:cTn>
                                        <p:tgtEl>
                                          <p:spTgt spid="144"/>
                                        </p:tgtEl>
                                        <p:attrNameLst>
                                          <p:attrName>style.visibility</p:attrName>
                                        </p:attrNameLst>
                                      </p:cBhvr>
                                      <p:to>
                                        <p:strVal val="visible"/>
                                      </p:to>
                                    </p:set>
                                    <p:animEffect transition="in" filter="fade">
                                      <p:cBhvr>
                                        <p:cTn id="63" dur="500"/>
                                        <p:tgtEl>
                                          <p:spTgt spid="144"/>
                                        </p:tgtEl>
                                      </p:cBhvr>
                                    </p:animEffect>
                                    <p:anim calcmode="lin" valueType="num">
                                      <p:cBhvr>
                                        <p:cTn id="64" dur="500" fill="hold"/>
                                        <p:tgtEl>
                                          <p:spTgt spid="144"/>
                                        </p:tgtEl>
                                        <p:attrNameLst>
                                          <p:attrName>ppt_x</p:attrName>
                                        </p:attrNameLst>
                                      </p:cBhvr>
                                      <p:tavLst>
                                        <p:tav tm="0">
                                          <p:val>
                                            <p:strVal val="#ppt_x"/>
                                          </p:val>
                                        </p:tav>
                                        <p:tav tm="100000">
                                          <p:val>
                                            <p:strVal val="#ppt_x"/>
                                          </p:val>
                                        </p:tav>
                                      </p:tavLst>
                                    </p:anim>
                                    <p:anim calcmode="lin" valueType="num">
                                      <p:cBhvr>
                                        <p:cTn id="65" dur="500" fill="hold"/>
                                        <p:tgtEl>
                                          <p:spTgt spid="144"/>
                                        </p:tgtEl>
                                        <p:attrNameLst>
                                          <p:attrName>ppt_y</p:attrName>
                                        </p:attrNameLst>
                                      </p:cBhvr>
                                      <p:tavLst>
                                        <p:tav tm="0">
                                          <p:val>
                                            <p:strVal val="#ppt_y-.1"/>
                                          </p:val>
                                        </p:tav>
                                        <p:tav tm="100000">
                                          <p:val>
                                            <p:strVal val="#ppt_y"/>
                                          </p:val>
                                        </p:tav>
                                      </p:tavLst>
                                    </p:anim>
                                  </p:childTnLst>
                                </p:cTn>
                              </p:par>
                            </p:childTnLst>
                          </p:cTn>
                        </p:par>
                        <p:par>
                          <p:cTn id="66" fill="hold">
                            <p:stCondLst>
                              <p:cond delay="500"/>
                            </p:stCondLst>
                            <p:childTnLst>
                              <p:par>
                                <p:cTn id="67" presetID="53" presetClass="entr" presetSubtype="16" fill="hold" grpId="0" nodeType="afterEffect">
                                  <p:stCondLst>
                                    <p:cond delay="0"/>
                                  </p:stCondLst>
                                  <p:childTnLst>
                                    <p:set>
                                      <p:cBhvr>
                                        <p:cTn id="68" dur="1" fill="hold">
                                          <p:stCondLst>
                                            <p:cond delay="0"/>
                                          </p:stCondLst>
                                        </p:cTn>
                                        <p:tgtEl>
                                          <p:spTgt spid="103"/>
                                        </p:tgtEl>
                                        <p:attrNameLst>
                                          <p:attrName>style.visibility</p:attrName>
                                        </p:attrNameLst>
                                      </p:cBhvr>
                                      <p:to>
                                        <p:strVal val="visible"/>
                                      </p:to>
                                    </p:set>
                                    <p:anim calcmode="lin" valueType="num">
                                      <p:cBhvr>
                                        <p:cTn id="69" dur="500" fill="hold"/>
                                        <p:tgtEl>
                                          <p:spTgt spid="103"/>
                                        </p:tgtEl>
                                        <p:attrNameLst>
                                          <p:attrName>ppt_w</p:attrName>
                                        </p:attrNameLst>
                                      </p:cBhvr>
                                      <p:tavLst>
                                        <p:tav tm="0">
                                          <p:val>
                                            <p:fltVal val="0"/>
                                          </p:val>
                                        </p:tav>
                                        <p:tav tm="100000">
                                          <p:val>
                                            <p:strVal val="#ppt_w"/>
                                          </p:val>
                                        </p:tav>
                                      </p:tavLst>
                                    </p:anim>
                                    <p:anim calcmode="lin" valueType="num">
                                      <p:cBhvr>
                                        <p:cTn id="70" dur="500" fill="hold"/>
                                        <p:tgtEl>
                                          <p:spTgt spid="103"/>
                                        </p:tgtEl>
                                        <p:attrNameLst>
                                          <p:attrName>ppt_h</p:attrName>
                                        </p:attrNameLst>
                                      </p:cBhvr>
                                      <p:tavLst>
                                        <p:tav tm="0">
                                          <p:val>
                                            <p:fltVal val="0"/>
                                          </p:val>
                                        </p:tav>
                                        <p:tav tm="100000">
                                          <p:val>
                                            <p:strVal val="#ppt_h"/>
                                          </p:val>
                                        </p:tav>
                                      </p:tavLst>
                                    </p:anim>
                                    <p:animEffect transition="in" filter="fade">
                                      <p:cBhvr>
                                        <p:cTn id="71" dur="500"/>
                                        <p:tgtEl>
                                          <p:spTgt spid="103"/>
                                        </p:tgtEl>
                                      </p:cBhvr>
                                    </p:animEffect>
                                  </p:childTnLst>
                                </p:cTn>
                              </p:par>
                            </p:childTnLst>
                          </p:cTn>
                        </p:par>
                        <p:par>
                          <p:cTn id="72" fill="hold">
                            <p:stCondLst>
                              <p:cond delay="1000"/>
                            </p:stCondLst>
                            <p:childTnLst>
                              <p:par>
                                <p:cTn id="73" presetID="53" presetClass="entr" presetSubtype="16" fill="hold" grpId="0" nodeType="afterEffect">
                                  <p:stCondLst>
                                    <p:cond delay="0"/>
                                  </p:stCondLst>
                                  <p:childTnLst>
                                    <p:set>
                                      <p:cBhvr>
                                        <p:cTn id="74" dur="1" fill="hold">
                                          <p:stCondLst>
                                            <p:cond delay="0"/>
                                          </p:stCondLst>
                                        </p:cTn>
                                        <p:tgtEl>
                                          <p:spTgt spid="104"/>
                                        </p:tgtEl>
                                        <p:attrNameLst>
                                          <p:attrName>style.visibility</p:attrName>
                                        </p:attrNameLst>
                                      </p:cBhvr>
                                      <p:to>
                                        <p:strVal val="visible"/>
                                      </p:to>
                                    </p:set>
                                    <p:anim calcmode="lin" valueType="num">
                                      <p:cBhvr>
                                        <p:cTn id="75" dur="500" fill="hold"/>
                                        <p:tgtEl>
                                          <p:spTgt spid="104"/>
                                        </p:tgtEl>
                                        <p:attrNameLst>
                                          <p:attrName>ppt_w</p:attrName>
                                        </p:attrNameLst>
                                      </p:cBhvr>
                                      <p:tavLst>
                                        <p:tav tm="0">
                                          <p:val>
                                            <p:fltVal val="0"/>
                                          </p:val>
                                        </p:tav>
                                        <p:tav tm="100000">
                                          <p:val>
                                            <p:strVal val="#ppt_w"/>
                                          </p:val>
                                        </p:tav>
                                      </p:tavLst>
                                    </p:anim>
                                    <p:anim calcmode="lin" valueType="num">
                                      <p:cBhvr>
                                        <p:cTn id="76" dur="500" fill="hold"/>
                                        <p:tgtEl>
                                          <p:spTgt spid="104"/>
                                        </p:tgtEl>
                                        <p:attrNameLst>
                                          <p:attrName>ppt_h</p:attrName>
                                        </p:attrNameLst>
                                      </p:cBhvr>
                                      <p:tavLst>
                                        <p:tav tm="0">
                                          <p:val>
                                            <p:fltVal val="0"/>
                                          </p:val>
                                        </p:tav>
                                        <p:tav tm="100000">
                                          <p:val>
                                            <p:strVal val="#ppt_h"/>
                                          </p:val>
                                        </p:tav>
                                      </p:tavLst>
                                    </p:anim>
                                    <p:animEffect transition="in" filter="fade">
                                      <p:cBhvr>
                                        <p:cTn id="77" dur="500"/>
                                        <p:tgtEl>
                                          <p:spTgt spid="104"/>
                                        </p:tgtEl>
                                      </p:cBhvr>
                                    </p:animEffect>
                                  </p:childTnLst>
                                </p:cTn>
                              </p:par>
                            </p:childTnLst>
                          </p:cTn>
                        </p:par>
                        <p:par>
                          <p:cTn id="78" fill="hold">
                            <p:stCondLst>
                              <p:cond delay="1500"/>
                            </p:stCondLst>
                            <p:childTnLst>
                              <p:par>
                                <p:cTn id="79" presetID="53" presetClass="entr" presetSubtype="16" fill="hold" grpId="0" nodeType="afterEffect">
                                  <p:stCondLst>
                                    <p:cond delay="0"/>
                                  </p:stCondLst>
                                  <p:childTnLst>
                                    <p:set>
                                      <p:cBhvr>
                                        <p:cTn id="80" dur="1" fill="hold">
                                          <p:stCondLst>
                                            <p:cond delay="0"/>
                                          </p:stCondLst>
                                        </p:cTn>
                                        <p:tgtEl>
                                          <p:spTgt spid="105"/>
                                        </p:tgtEl>
                                        <p:attrNameLst>
                                          <p:attrName>style.visibility</p:attrName>
                                        </p:attrNameLst>
                                      </p:cBhvr>
                                      <p:to>
                                        <p:strVal val="visible"/>
                                      </p:to>
                                    </p:set>
                                    <p:anim calcmode="lin" valueType="num">
                                      <p:cBhvr>
                                        <p:cTn id="81" dur="500" fill="hold"/>
                                        <p:tgtEl>
                                          <p:spTgt spid="105"/>
                                        </p:tgtEl>
                                        <p:attrNameLst>
                                          <p:attrName>ppt_w</p:attrName>
                                        </p:attrNameLst>
                                      </p:cBhvr>
                                      <p:tavLst>
                                        <p:tav tm="0">
                                          <p:val>
                                            <p:fltVal val="0"/>
                                          </p:val>
                                        </p:tav>
                                        <p:tav tm="100000">
                                          <p:val>
                                            <p:strVal val="#ppt_w"/>
                                          </p:val>
                                        </p:tav>
                                      </p:tavLst>
                                    </p:anim>
                                    <p:anim calcmode="lin" valueType="num">
                                      <p:cBhvr>
                                        <p:cTn id="82" dur="500" fill="hold"/>
                                        <p:tgtEl>
                                          <p:spTgt spid="105"/>
                                        </p:tgtEl>
                                        <p:attrNameLst>
                                          <p:attrName>ppt_h</p:attrName>
                                        </p:attrNameLst>
                                      </p:cBhvr>
                                      <p:tavLst>
                                        <p:tav tm="0">
                                          <p:val>
                                            <p:fltVal val="0"/>
                                          </p:val>
                                        </p:tav>
                                        <p:tav tm="100000">
                                          <p:val>
                                            <p:strVal val="#ppt_h"/>
                                          </p:val>
                                        </p:tav>
                                      </p:tavLst>
                                    </p:anim>
                                    <p:animEffect transition="in" filter="fade">
                                      <p:cBhvr>
                                        <p:cTn id="83" dur="500"/>
                                        <p:tgtEl>
                                          <p:spTgt spid="105"/>
                                        </p:tgtEl>
                                      </p:cBhvr>
                                    </p:animEffect>
                                  </p:childTnLst>
                                </p:cTn>
                              </p:par>
                            </p:childTnLst>
                          </p:cTn>
                        </p:par>
                        <p:par>
                          <p:cTn id="84" fill="hold">
                            <p:stCondLst>
                              <p:cond delay="2000"/>
                            </p:stCondLst>
                            <p:childTnLst>
                              <p:par>
                                <p:cTn id="85" presetID="22" presetClass="entr" presetSubtype="4" fill="hold" nodeType="after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wipe(down)">
                                      <p:cBhvr>
                                        <p:cTn id="87" dur="500"/>
                                        <p:tgtEl>
                                          <p:spTgt spid="106"/>
                                        </p:tgtEl>
                                      </p:cBhvr>
                                    </p:animEffect>
                                  </p:childTnLst>
                                </p:cTn>
                              </p:par>
                            </p:childTnLst>
                          </p:cTn>
                        </p:par>
                        <p:par>
                          <p:cTn id="88" fill="hold">
                            <p:stCondLst>
                              <p:cond delay="2500"/>
                            </p:stCondLst>
                            <p:childTnLst>
                              <p:par>
                                <p:cTn id="89" presetID="53" presetClass="entr" presetSubtype="16"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 calcmode="lin" valueType="num">
                                      <p:cBhvr>
                                        <p:cTn id="91" dur="500" fill="hold"/>
                                        <p:tgtEl>
                                          <p:spTgt spid="107"/>
                                        </p:tgtEl>
                                        <p:attrNameLst>
                                          <p:attrName>ppt_w</p:attrName>
                                        </p:attrNameLst>
                                      </p:cBhvr>
                                      <p:tavLst>
                                        <p:tav tm="0">
                                          <p:val>
                                            <p:fltVal val="0"/>
                                          </p:val>
                                        </p:tav>
                                        <p:tav tm="100000">
                                          <p:val>
                                            <p:strVal val="#ppt_w"/>
                                          </p:val>
                                        </p:tav>
                                      </p:tavLst>
                                    </p:anim>
                                    <p:anim calcmode="lin" valueType="num">
                                      <p:cBhvr>
                                        <p:cTn id="92" dur="500" fill="hold"/>
                                        <p:tgtEl>
                                          <p:spTgt spid="107"/>
                                        </p:tgtEl>
                                        <p:attrNameLst>
                                          <p:attrName>ppt_h</p:attrName>
                                        </p:attrNameLst>
                                      </p:cBhvr>
                                      <p:tavLst>
                                        <p:tav tm="0">
                                          <p:val>
                                            <p:fltVal val="0"/>
                                          </p:val>
                                        </p:tav>
                                        <p:tav tm="100000">
                                          <p:val>
                                            <p:strVal val="#ppt_h"/>
                                          </p:val>
                                        </p:tav>
                                      </p:tavLst>
                                    </p:anim>
                                    <p:animEffect transition="in" filter="fade">
                                      <p:cBhvr>
                                        <p:cTn id="93" dur="500"/>
                                        <p:tgtEl>
                                          <p:spTgt spid="107"/>
                                        </p:tgtEl>
                                      </p:cBhvr>
                                    </p:animEffect>
                                  </p:childTnLst>
                                </p:cTn>
                              </p:par>
                            </p:childTnLst>
                          </p:cTn>
                        </p:par>
                        <p:par>
                          <p:cTn id="94" fill="hold">
                            <p:stCondLst>
                              <p:cond delay="3000"/>
                            </p:stCondLst>
                            <p:childTnLst>
                              <p:par>
                                <p:cTn id="95" presetID="53" presetClass="entr" presetSubtype="16" fill="hold" grpId="0" nodeType="afterEffect">
                                  <p:stCondLst>
                                    <p:cond delay="0"/>
                                  </p:stCondLst>
                                  <p:childTnLst>
                                    <p:set>
                                      <p:cBhvr>
                                        <p:cTn id="96" dur="1" fill="hold">
                                          <p:stCondLst>
                                            <p:cond delay="0"/>
                                          </p:stCondLst>
                                        </p:cTn>
                                        <p:tgtEl>
                                          <p:spTgt spid="102"/>
                                        </p:tgtEl>
                                        <p:attrNameLst>
                                          <p:attrName>style.visibility</p:attrName>
                                        </p:attrNameLst>
                                      </p:cBhvr>
                                      <p:to>
                                        <p:strVal val="visible"/>
                                      </p:to>
                                    </p:set>
                                    <p:anim calcmode="lin" valueType="num">
                                      <p:cBhvr>
                                        <p:cTn id="97" dur="500" fill="hold"/>
                                        <p:tgtEl>
                                          <p:spTgt spid="102"/>
                                        </p:tgtEl>
                                        <p:attrNameLst>
                                          <p:attrName>ppt_w</p:attrName>
                                        </p:attrNameLst>
                                      </p:cBhvr>
                                      <p:tavLst>
                                        <p:tav tm="0">
                                          <p:val>
                                            <p:fltVal val="0"/>
                                          </p:val>
                                        </p:tav>
                                        <p:tav tm="100000">
                                          <p:val>
                                            <p:strVal val="#ppt_w"/>
                                          </p:val>
                                        </p:tav>
                                      </p:tavLst>
                                    </p:anim>
                                    <p:anim calcmode="lin" valueType="num">
                                      <p:cBhvr>
                                        <p:cTn id="98" dur="500" fill="hold"/>
                                        <p:tgtEl>
                                          <p:spTgt spid="102"/>
                                        </p:tgtEl>
                                        <p:attrNameLst>
                                          <p:attrName>ppt_h</p:attrName>
                                        </p:attrNameLst>
                                      </p:cBhvr>
                                      <p:tavLst>
                                        <p:tav tm="0">
                                          <p:val>
                                            <p:fltVal val="0"/>
                                          </p:val>
                                        </p:tav>
                                        <p:tav tm="100000">
                                          <p:val>
                                            <p:strVal val="#ppt_h"/>
                                          </p:val>
                                        </p:tav>
                                      </p:tavLst>
                                    </p:anim>
                                    <p:animEffect transition="in" filter="fade">
                                      <p:cBhvr>
                                        <p:cTn id="99" dur="500"/>
                                        <p:tgtEl>
                                          <p:spTgt spid="102"/>
                                        </p:tgtEl>
                                      </p:cBhvr>
                                    </p:animEffect>
                                  </p:childTnLst>
                                </p:cTn>
                              </p:par>
                              <p:par>
                                <p:cTn id="100" presetID="42"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anim calcmode="lin" valueType="num">
                                      <p:cBhvr>
                                        <p:cTn id="103" dur="500" fill="hold"/>
                                        <p:tgtEl>
                                          <p:spTgt spid="108"/>
                                        </p:tgtEl>
                                        <p:attrNameLst>
                                          <p:attrName>ppt_x</p:attrName>
                                        </p:attrNameLst>
                                      </p:cBhvr>
                                      <p:tavLst>
                                        <p:tav tm="0">
                                          <p:val>
                                            <p:strVal val="#ppt_x"/>
                                          </p:val>
                                        </p:tav>
                                        <p:tav tm="100000">
                                          <p:val>
                                            <p:strVal val="#ppt_x"/>
                                          </p:val>
                                        </p:tav>
                                      </p:tavLst>
                                    </p:anim>
                                    <p:anim calcmode="lin" valueType="num">
                                      <p:cBhvr>
                                        <p:cTn id="104" dur="500" fill="hold"/>
                                        <p:tgtEl>
                                          <p:spTgt spid="108"/>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0"/>
                                  </p:stCondLst>
                                  <p:childTnLst>
                                    <p:set>
                                      <p:cBhvr>
                                        <p:cTn id="106" dur="1" fill="hold">
                                          <p:stCondLst>
                                            <p:cond delay="0"/>
                                          </p:stCondLst>
                                        </p:cTn>
                                        <p:tgtEl>
                                          <p:spTgt spid="109"/>
                                        </p:tgtEl>
                                        <p:attrNameLst>
                                          <p:attrName>style.visibility</p:attrName>
                                        </p:attrNameLst>
                                      </p:cBhvr>
                                      <p:to>
                                        <p:strVal val="visible"/>
                                      </p:to>
                                    </p:set>
                                    <p:animEffect transition="in" filter="fade">
                                      <p:cBhvr>
                                        <p:cTn id="107" dur="500"/>
                                        <p:tgtEl>
                                          <p:spTgt spid="109"/>
                                        </p:tgtEl>
                                      </p:cBhvr>
                                    </p:animEffect>
                                    <p:anim calcmode="lin" valueType="num">
                                      <p:cBhvr>
                                        <p:cTn id="108" dur="500" fill="hold"/>
                                        <p:tgtEl>
                                          <p:spTgt spid="109"/>
                                        </p:tgtEl>
                                        <p:attrNameLst>
                                          <p:attrName>ppt_x</p:attrName>
                                        </p:attrNameLst>
                                      </p:cBhvr>
                                      <p:tavLst>
                                        <p:tav tm="0">
                                          <p:val>
                                            <p:strVal val="#ppt_x"/>
                                          </p:val>
                                        </p:tav>
                                        <p:tav tm="100000">
                                          <p:val>
                                            <p:strVal val="#ppt_x"/>
                                          </p:val>
                                        </p:tav>
                                      </p:tavLst>
                                    </p:anim>
                                    <p:anim calcmode="lin" valueType="num">
                                      <p:cBhvr>
                                        <p:cTn id="109" dur="500" fill="hold"/>
                                        <p:tgtEl>
                                          <p:spTgt spid="109"/>
                                        </p:tgtEl>
                                        <p:attrNameLst>
                                          <p:attrName>ppt_y</p:attrName>
                                        </p:attrNameLst>
                                      </p:cBhvr>
                                      <p:tavLst>
                                        <p:tav tm="0">
                                          <p:val>
                                            <p:strVal val="#ppt_y-.1"/>
                                          </p:val>
                                        </p:tav>
                                        <p:tav tm="100000">
                                          <p:val>
                                            <p:strVal val="#ppt_y"/>
                                          </p:val>
                                        </p:tav>
                                      </p:tavLst>
                                    </p:anim>
                                  </p:childTnLst>
                                </p:cTn>
                              </p:par>
                            </p:childTnLst>
                          </p:cTn>
                        </p:par>
                        <p:par>
                          <p:cTn id="110" fill="hold">
                            <p:stCondLst>
                              <p:cond delay="3500"/>
                            </p:stCondLst>
                            <p:childTnLst>
                              <p:par>
                                <p:cTn id="111" presetID="22" presetClass="entr" presetSubtype="8" fill="hold" nodeType="afterEffect">
                                  <p:stCondLst>
                                    <p:cond delay="0"/>
                                  </p:stCondLst>
                                  <p:childTnLst>
                                    <p:set>
                                      <p:cBhvr>
                                        <p:cTn id="112" dur="1" fill="hold">
                                          <p:stCondLst>
                                            <p:cond delay="0"/>
                                          </p:stCondLst>
                                        </p:cTn>
                                        <p:tgtEl>
                                          <p:spTgt spid="164"/>
                                        </p:tgtEl>
                                        <p:attrNameLst>
                                          <p:attrName>style.visibility</p:attrName>
                                        </p:attrNameLst>
                                      </p:cBhvr>
                                      <p:to>
                                        <p:strVal val="visible"/>
                                      </p:to>
                                    </p:set>
                                    <p:animEffect transition="in" filter="wipe(left)">
                                      <p:cBhvr>
                                        <p:cTn id="113" dur="500"/>
                                        <p:tgtEl>
                                          <p:spTgt spid="164"/>
                                        </p:tgtEl>
                                      </p:cBhvr>
                                    </p:animEffect>
                                  </p:childTnLst>
                                </p:cTn>
                              </p:par>
                            </p:childTnLst>
                          </p:cTn>
                        </p:par>
                        <p:par>
                          <p:cTn id="114" fill="hold">
                            <p:stCondLst>
                              <p:cond delay="4000"/>
                            </p:stCondLst>
                            <p:childTnLst>
                              <p:par>
                                <p:cTn id="115" presetID="22" presetClass="entr" presetSubtype="8" fill="hold" nodeType="afterEffect">
                                  <p:stCondLst>
                                    <p:cond delay="0"/>
                                  </p:stCondLst>
                                  <p:childTnLst>
                                    <p:set>
                                      <p:cBhvr>
                                        <p:cTn id="116" dur="1" fill="hold">
                                          <p:stCondLst>
                                            <p:cond delay="0"/>
                                          </p:stCondLst>
                                        </p:cTn>
                                        <p:tgtEl>
                                          <p:spTgt spid="110"/>
                                        </p:tgtEl>
                                        <p:attrNameLst>
                                          <p:attrName>style.visibility</p:attrName>
                                        </p:attrNameLst>
                                      </p:cBhvr>
                                      <p:to>
                                        <p:strVal val="visible"/>
                                      </p:to>
                                    </p:set>
                                    <p:animEffect transition="in" filter="wipe(left)">
                                      <p:cBhvr>
                                        <p:cTn id="117" dur="500"/>
                                        <p:tgtEl>
                                          <p:spTgt spid="110"/>
                                        </p:tgtEl>
                                      </p:cBhvr>
                                    </p:animEffect>
                                  </p:childTnLst>
                                </p:cTn>
                              </p:par>
                            </p:childTnLst>
                          </p:cTn>
                        </p:par>
                        <p:par>
                          <p:cTn id="118" fill="hold">
                            <p:stCondLst>
                              <p:cond delay="4500"/>
                            </p:stCondLst>
                            <p:childTnLst>
                              <p:par>
                                <p:cTn id="119" presetID="53" presetClass="entr" presetSubtype="16" fill="hold" grpId="0" nodeType="afterEffect">
                                  <p:stCondLst>
                                    <p:cond delay="0"/>
                                  </p:stCondLst>
                                  <p:childTnLst>
                                    <p:set>
                                      <p:cBhvr>
                                        <p:cTn id="120" dur="1" fill="hold">
                                          <p:stCondLst>
                                            <p:cond delay="0"/>
                                          </p:stCondLst>
                                        </p:cTn>
                                        <p:tgtEl>
                                          <p:spTgt spid="127"/>
                                        </p:tgtEl>
                                        <p:attrNameLst>
                                          <p:attrName>style.visibility</p:attrName>
                                        </p:attrNameLst>
                                      </p:cBhvr>
                                      <p:to>
                                        <p:strVal val="visible"/>
                                      </p:to>
                                    </p:set>
                                    <p:anim calcmode="lin" valueType="num">
                                      <p:cBhvr>
                                        <p:cTn id="121" dur="500" fill="hold"/>
                                        <p:tgtEl>
                                          <p:spTgt spid="127"/>
                                        </p:tgtEl>
                                        <p:attrNameLst>
                                          <p:attrName>ppt_w</p:attrName>
                                        </p:attrNameLst>
                                      </p:cBhvr>
                                      <p:tavLst>
                                        <p:tav tm="0">
                                          <p:val>
                                            <p:fltVal val="0"/>
                                          </p:val>
                                        </p:tav>
                                        <p:tav tm="100000">
                                          <p:val>
                                            <p:strVal val="#ppt_w"/>
                                          </p:val>
                                        </p:tav>
                                      </p:tavLst>
                                    </p:anim>
                                    <p:anim calcmode="lin" valueType="num">
                                      <p:cBhvr>
                                        <p:cTn id="122" dur="500" fill="hold"/>
                                        <p:tgtEl>
                                          <p:spTgt spid="127"/>
                                        </p:tgtEl>
                                        <p:attrNameLst>
                                          <p:attrName>ppt_h</p:attrName>
                                        </p:attrNameLst>
                                      </p:cBhvr>
                                      <p:tavLst>
                                        <p:tav tm="0">
                                          <p:val>
                                            <p:fltVal val="0"/>
                                          </p:val>
                                        </p:tav>
                                        <p:tav tm="100000">
                                          <p:val>
                                            <p:strVal val="#ppt_h"/>
                                          </p:val>
                                        </p:tav>
                                      </p:tavLst>
                                    </p:anim>
                                    <p:animEffect transition="in" filter="fade">
                                      <p:cBhvr>
                                        <p:cTn id="123" dur="500"/>
                                        <p:tgtEl>
                                          <p:spTgt spid="127"/>
                                        </p:tgtEl>
                                      </p:cBhvr>
                                    </p:animEffect>
                                  </p:childTnLst>
                                </p:cTn>
                              </p:par>
                            </p:childTnLst>
                          </p:cTn>
                        </p:par>
                        <p:par>
                          <p:cTn id="124" fill="hold">
                            <p:stCondLst>
                              <p:cond delay="5000"/>
                            </p:stCondLst>
                            <p:childTnLst>
                              <p:par>
                                <p:cTn id="125" presetID="53" presetClass="entr" presetSubtype="16"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p:cTn id="127" dur="500" fill="hold"/>
                                        <p:tgtEl>
                                          <p:spTgt spid="128"/>
                                        </p:tgtEl>
                                        <p:attrNameLst>
                                          <p:attrName>ppt_w</p:attrName>
                                        </p:attrNameLst>
                                      </p:cBhvr>
                                      <p:tavLst>
                                        <p:tav tm="0">
                                          <p:val>
                                            <p:fltVal val="0"/>
                                          </p:val>
                                        </p:tav>
                                        <p:tav tm="100000">
                                          <p:val>
                                            <p:strVal val="#ppt_w"/>
                                          </p:val>
                                        </p:tav>
                                      </p:tavLst>
                                    </p:anim>
                                    <p:anim calcmode="lin" valueType="num">
                                      <p:cBhvr>
                                        <p:cTn id="128" dur="500" fill="hold"/>
                                        <p:tgtEl>
                                          <p:spTgt spid="128"/>
                                        </p:tgtEl>
                                        <p:attrNameLst>
                                          <p:attrName>ppt_h</p:attrName>
                                        </p:attrNameLst>
                                      </p:cBhvr>
                                      <p:tavLst>
                                        <p:tav tm="0">
                                          <p:val>
                                            <p:fltVal val="0"/>
                                          </p:val>
                                        </p:tav>
                                        <p:tav tm="100000">
                                          <p:val>
                                            <p:strVal val="#ppt_h"/>
                                          </p:val>
                                        </p:tav>
                                      </p:tavLst>
                                    </p:anim>
                                    <p:animEffect transition="in" filter="fade">
                                      <p:cBhvr>
                                        <p:cTn id="129" dur="500"/>
                                        <p:tgtEl>
                                          <p:spTgt spid="128"/>
                                        </p:tgtEl>
                                      </p:cBhvr>
                                    </p:animEffect>
                                  </p:childTnLst>
                                </p:cTn>
                              </p:par>
                            </p:childTnLst>
                          </p:cTn>
                        </p:par>
                        <p:par>
                          <p:cTn id="130" fill="hold">
                            <p:stCondLst>
                              <p:cond delay="5500"/>
                            </p:stCondLst>
                            <p:childTnLst>
                              <p:par>
                                <p:cTn id="131" presetID="53" presetClass="entr" presetSubtype="16" fill="hold" grpId="0" nodeType="afterEffect">
                                  <p:stCondLst>
                                    <p:cond delay="0"/>
                                  </p:stCondLst>
                                  <p:childTnLst>
                                    <p:set>
                                      <p:cBhvr>
                                        <p:cTn id="132" dur="1" fill="hold">
                                          <p:stCondLst>
                                            <p:cond delay="0"/>
                                          </p:stCondLst>
                                        </p:cTn>
                                        <p:tgtEl>
                                          <p:spTgt spid="129"/>
                                        </p:tgtEl>
                                        <p:attrNameLst>
                                          <p:attrName>style.visibility</p:attrName>
                                        </p:attrNameLst>
                                      </p:cBhvr>
                                      <p:to>
                                        <p:strVal val="visible"/>
                                      </p:to>
                                    </p:set>
                                    <p:anim calcmode="lin" valueType="num">
                                      <p:cBhvr>
                                        <p:cTn id="133" dur="500" fill="hold"/>
                                        <p:tgtEl>
                                          <p:spTgt spid="129"/>
                                        </p:tgtEl>
                                        <p:attrNameLst>
                                          <p:attrName>ppt_w</p:attrName>
                                        </p:attrNameLst>
                                      </p:cBhvr>
                                      <p:tavLst>
                                        <p:tav tm="0">
                                          <p:val>
                                            <p:fltVal val="0"/>
                                          </p:val>
                                        </p:tav>
                                        <p:tav tm="100000">
                                          <p:val>
                                            <p:strVal val="#ppt_w"/>
                                          </p:val>
                                        </p:tav>
                                      </p:tavLst>
                                    </p:anim>
                                    <p:anim calcmode="lin" valueType="num">
                                      <p:cBhvr>
                                        <p:cTn id="134" dur="500" fill="hold"/>
                                        <p:tgtEl>
                                          <p:spTgt spid="129"/>
                                        </p:tgtEl>
                                        <p:attrNameLst>
                                          <p:attrName>ppt_h</p:attrName>
                                        </p:attrNameLst>
                                      </p:cBhvr>
                                      <p:tavLst>
                                        <p:tav tm="0">
                                          <p:val>
                                            <p:fltVal val="0"/>
                                          </p:val>
                                        </p:tav>
                                        <p:tav tm="100000">
                                          <p:val>
                                            <p:strVal val="#ppt_h"/>
                                          </p:val>
                                        </p:tav>
                                      </p:tavLst>
                                    </p:anim>
                                    <p:animEffect transition="in" filter="fade">
                                      <p:cBhvr>
                                        <p:cTn id="135" dur="500"/>
                                        <p:tgtEl>
                                          <p:spTgt spid="129"/>
                                        </p:tgtEl>
                                      </p:cBhvr>
                                    </p:animEffect>
                                  </p:childTnLst>
                                </p:cTn>
                              </p:par>
                            </p:childTnLst>
                          </p:cTn>
                        </p:par>
                        <p:par>
                          <p:cTn id="136" fill="hold">
                            <p:stCondLst>
                              <p:cond delay="6000"/>
                            </p:stCondLst>
                            <p:childTnLst>
                              <p:par>
                                <p:cTn id="137" presetID="22" presetClass="entr" presetSubtype="4" fill="hold" nodeType="afterEffect">
                                  <p:stCondLst>
                                    <p:cond delay="0"/>
                                  </p:stCondLst>
                                  <p:childTnLst>
                                    <p:set>
                                      <p:cBhvr>
                                        <p:cTn id="138" dur="1" fill="hold">
                                          <p:stCondLst>
                                            <p:cond delay="0"/>
                                          </p:stCondLst>
                                        </p:cTn>
                                        <p:tgtEl>
                                          <p:spTgt spid="130"/>
                                        </p:tgtEl>
                                        <p:attrNameLst>
                                          <p:attrName>style.visibility</p:attrName>
                                        </p:attrNameLst>
                                      </p:cBhvr>
                                      <p:to>
                                        <p:strVal val="visible"/>
                                      </p:to>
                                    </p:set>
                                    <p:animEffect transition="in" filter="wipe(down)">
                                      <p:cBhvr>
                                        <p:cTn id="139" dur="500"/>
                                        <p:tgtEl>
                                          <p:spTgt spid="130"/>
                                        </p:tgtEl>
                                      </p:cBhvr>
                                    </p:animEffect>
                                  </p:childTnLst>
                                </p:cTn>
                              </p:par>
                            </p:childTnLst>
                          </p:cTn>
                        </p:par>
                        <p:par>
                          <p:cTn id="140" fill="hold">
                            <p:stCondLst>
                              <p:cond delay="6500"/>
                            </p:stCondLst>
                            <p:childTnLst>
                              <p:par>
                                <p:cTn id="141" presetID="53" presetClass="entr" presetSubtype="16" fill="hold" grpId="0" nodeType="afterEffect">
                                  <p:stCondLst>
                                    <p:cond delay="0"/>
                                  </p:stCondLst>
                                  <p:childTnLst>
                                    <p:set>
                                      <p:cBhvr>
                                        <p:cTn id="142" dur="1" fill="hold">
                                          <p:stCondLst>
                                            <p:cond delay="0"/>
                                          </p:stCondLst>
                                        </p:cTn>
                                        <p:tgtEl>
                                          <p:spTgt spid="131"/>
                                        </p:tgtEl>
                                        <p:attrNameLst>
                                          <p:attrName>style.visibility</p:attrName>
                                        </p:attrNameLst>
                                      </p:cBhvr>
                                      <p:to>
                                        <p:strVal val="visible"/>
                                      </p:to>
                                    </p:set>
                                    <p:anim calcmode="lin" valueType="num">
                                      <p:cBhvr>
                                        <p:cTn id="143" dur="500" fill="hold"/>
                                        <p:tgtEl>
                                          <p:spTgt spid="131"/>
                                        </p:tgtEl>
                                        <p:attrNameLst>
                                          <p:attrName>ppt_w</p:attrName>
                                        </p:attrNameLst>
                                      </p:cBhvr>
                                      <p:tavLst>
                                        <p:tav tm="0">
                                          <p:val>
                                            <p:fltVal val="0"/>
                                          </p:val>
                                        </p:tav>
                                        <p:tav tm="100000">
                                          <p:val>
                                            <p:strVal val="#ppt_w"/>
                                          </p:val>
                                        </p:tav>
                                      </p:tavLst>
                                    </p:anim>
                                    <p:anim calcmode="lin" valueType="num">
                                      <p:cBhvr>
                                        <p:cTn id="144" dur="500" fill="hold"/>
                                        <p:tgtEl>
                                          <p:spTgt spid="131"/>
                                        </p:tgtEl>
                                        <p:attrNameLst>
                                          <p:attrName>ppt_h</p:attrName>
                                        </p:attrNameLst>
                                      </p:cBhvr>
                                      <p:tavLst>
                                        <p:tav tm="0">
                                          <p:val>
                                            <p:fltVal val="0"/>
                                          </p:val>
                                        </p:tav>
                                        <p:tav tm="100000">
                                          <p:val>
                                            <p:strVal val="#ppt_h"/>
                                          </p:val>
                                        </p:tav>
                                      </p:tavLst>
                                    </p:anim>
                                    <p:animEffect transition="in" filter="fade">
                                      <p:cBhvr>
                                        <p:cTn id="145" dur="500"/>
                                        <p:tgtEl>
                                          <p:spTgt spid="131"/>
                                        </p:tgtEl>
                                      </p:cBhvr>
                                    </p:animEffect>
                                  </p:childTnLst>
                                </p:cTn>
                              </p:par>
                            </p:childTnLst>
                          </p:cTn>
                        </p:par>
                        <p:par>
                          <p:cTn id="146" fill="hold">
                            <p:stCondLst>
                              <p:cond delay="7000"/>
                            </p:stCondLst>
                            <p:childTnLst>
                              <p:par>
                                <p:cTn id="147" presetID="53" presetClass="entr" presetSubtype="16" fill="hold" grpId="0" nodeType="afterEffect">
                                  <p:stCondLst>
                                    <p:cond delay="0"/>
                                  </p:stCondLst>
                                  <p:childTnLst>
                                    <p:set>
                                      <p:cBhvr>
                                        <p:cTn id="148" dur="1" fill="hold">
                                          <p:stCondLst>
                                            <p:cond delay="0"/>
                                          </p:stCondLst>
                                        </p:cTn>
                                        <p:tgtEl>
                                          <p:spTgt spid="126"/>
                                        </p:tgtEl>
                                        <p:attrNameLst>
                                          <p:attrName>style.visibility</p:attrName>
                                        </p:attrNameLst>
                                      </p:cBhvr>
                                      <p:to>
                                        <p:strVal val="visible"/>
                                      </p:to>
                                    </p:set>
                                    <p:anim calcmode="lin" valueType="num">
                                      <p:cBhvr>
                                        <p:cTn id="149" dur="500" fill="hold"/>
                                        <p:tgtEl>
                                          <p:spTgt spid="126"/>
                                        </p:tgtEl>
                                        <p:attrNameLst>
                                          <p:attrName>ppt_w</p:attrName>
                                        </p:attrNameLst>
                                      </p:cBhvr>
                                      <p:tavLst>
                                        <p:tav tm="0">
                                          <p:val>
                                            <p:fltVal val="0"/>
                                          </p:val>
                                        </p:tav>
                                        <p:tav tm="100000">
                                          <p:val>
                                            <p:strVal val="#ppt_w"/>
                                          </p:val>
                                        </p:tav>
                                      </p:tavLst>
                                    </p:anim>
                                    <p:anim calcmode="lin" valueType="num">
                                      <p:cBhvr>
                                        <p:cTn id="150" dur="500" fill="hold"/>
                                        <p:tgtEl>
                                          <p:spTgt spid="126"/>
                                        </p:tgtEl>
                                        <p:attrNameLst>
                                          <p:attrName>ppt_h</p:attrName>
                                        </p:attrNameLst>
                                      </p:cBhvr>
                                      <p:tavLst>
                                        <p:tav tm="0">
                                          <p:val>
                                            <p:fltVal val="0"/>
                                          </p:val>
                                        </p:tav>
                                        <p:tav tm="100000">
                                          <p:val>
                                            <p:strVal val="#ppt_h"/>
                                          </p:val>
                                        </p:tav>
                                      </p:tavLst>
                                    </p:anim>
                                    <p:animEffect transition="in" filter="fade">
                                      <p:cBhvr>
                                        <p:cTn id="151" dur="500"/>
                                        <p:tgtEl>
                                          <p:spTgt spid="126"/>
                                        </p:tgtEl>
                                      </p:cBhvr>
                                    </p:animEffect>
                                  </p:childTnLst>
                                </p:cTn>
                              </p:par>
                              <p:par>
                                <p:cTn id="152" presetID="47" presetClass="entr" presetSubtype="0" fill="hold" grpId="0" nodeType="withEffect">
                                  <p:stCondLst>
                                    <p:cond delay="0"/>
                                  </p:stCondLst>
                                  <p:childTnLst>
                                    <p:set>
                                      <p:cBhvr>
                                        <p:cTn id="153" dur="1" fill="hold">
                                          <p:stCondLst>
                                            <p:cond delay="0"/>
                                          </p:stCondLst>
                                        </p:cTn>
                                        <p:tgtEl>
                                          <p:spTgt spid="133"/>
                                        </p:tgtEl>
                                        <p:attrNameLst>
                                          <p:attrName>style.visibility</p:attrName>
                                        </p:attrNameLst>
                                      </p:cBhvr>
                                      <p:to>
                                        <p:strVal val="visible"/>
                                      </p:to>
                                    </p:set>
                                    <p:animEffect transition="in" filter="fade">
                                      <p:cBhvr>
                                        <p:cTn id="154" dur="500"/>
                                        <p:tgtEl>
                                          <p:spTgt spid="133"/>
                                        </p:tgtEl>
                                      </p:cBhvr>
                                    </p:animEffect>
                                    <p:anim calcmode="lin" valueType="num">
                                      <p:cBhvr>
                                        <p:cTn id="155" dur="500" fill="hold"/>
                                        <p:tgtEl>
                                          <p:spTgt spid="133"/>
                                        </p:tgtEl>
                                        <p:attrNameLst>
                                          <p:attrName>ppt_x</p:attrName>
                                        </p:attrNameLst>
                                      </p:cBhvr>
                                      <p:tavLst>
                                        <p:tav tm="0">
                                          <p:val>
                                            <p:strVal val="#ppt_x"/>
                                          </p:val>
                                        </p:tav>
                                        <p:tav tm="100000">
                                          <p:val>
                                            <p:strVal val="#ppt_x"/>
                                          </p:val>
                                        </p:tav>
                                      </p:tavLst>
                                    </p:anim>
                                    <p:anim calcmode="lin" valueType="num">
                                      <p:cBhvr>
                                        <p:cTn id="156" dur="500" fill="hold"/>
                                        <p:tgtEl>
                                          <p:spTgt spid="133"/>
                                        </p:tgtEl>
                                        <p:attrNameLst>
                                          <p:attrName>ppt_y</p:attrName>
                                        </p:attrNameLst>
                                      </p:cBhvr>
                                      <p:tavLst>
                                        <p:tav tm="0">
                                          <p:val>
                                            <p:strVal val="#ppt_y-.1"/>
                                          </p:val>
                                        </p:tav>
                                        <p:tav tm="100000">
                                          <p:val>
                                            <p:strVal val="#ppt_y"/>
                                          </p:val>
                                        </p:tav>
                                      </p:tavLst>
                                    </p:anim>
                                  </p:childTnLst>
                                </p:cTn>
                              </p:par>
                            </p:childTnLst>
                          </p:cTn>
                        </p:par>
                        <p:par>
                          <p:cTn id="157" fill="hold">
                            <p:stCondLst>
                              <p:cond delay="7500"/>
                            </p:stCondLst>
                            <p:childTnLst>
                              <p:par>
                                <p:cTn id="158" presetID="22" presetClass="entr" presetSubtype="8" fill="hold" nodeType="afterEffect">
                                  <p:stCondLst>
                                    <p:cond delay="0"/>
                                  </p:stCondLst>
                                  <p:childTnLst>
                                    <p:set>
                                      <p:cBhvr>
                                        <p:cTn id="159" dur="1" fill="hold">
                                          <p:stCondLst>
                                            <p:cond delay="0"/>
                                          </p:stCondLst>
                                        </p:cTn>
                                        <p:tgtEl>
                                          <p:spTgt spid="134"/>
                                        </p:tgtEl>
                                        <p:attrNameLst>
                                          <p:attrName>style.visibility</p:attrName>
                                        </p:attrNameLst>
                                      </p:cBhvr>
                                      <p:to>
                                        <p:strVal val="visible"/>
                                      </p:to>
                                    </p:set>
                                    <p:animEffect transition="in" filter="wipe(left)">
                                      <p:cBhvr>
                                        <p:cTn id="160" dur="500"/>
                                        <p:tgtEl>
                                          <p:spTgt spid="134"/>
                                        </p:tgtEl>
                                      </p:cBhvr>
                                    </p:animEffect>
                                  </p:childTnLst>
                                </p:cTn>
                              </p:par>
                            </p:childTnLst>
                          </p:cTn>
                        </p:par>
                        <p:par>
                          <p:cTn id="161" fill="hold">
                            <p:stCondLst>
                              <p:cond delay="8000"/>
                            </p:stCondLst>
                            <p:childTnLst>
                              <p:par>
                                <p:cTn id="162" presetID="22" presetClass="entr" presetSubtype="8" fill="hold" nodeType="afterEffect">
                                  <p:stCondLst>
                                    <p:cond delay="0"/>
                                  </p:stCondLst>
                                  <p:childTnLst>
                                    <p:set>
                                      <p:cBhvr>
                                        <p:cTn id="163" dur="1" fill="hold">
                                          <p:stCondLst>
                                            <p:cond delay="0"/>
                                          </p:stCondLst>
                                        </p:cTn>
                                        <p:tgtEl>
                                          <p:spTgt spid="136"/>
                                        </p:tgtEl>
                                        <p:attrNameLst>
                                          <p:attrName>style.visibility</p:attrName>
                                        </p:attrNameLst>
                                      </p:cBhvr>
                                      <p:to>
                                        <p:strVal val="visible"/>
                                      </p:to>
                                    </p:set>
                                    <p:animEffect transition="in" filter="wipe(left)">
                                      <p:cBhvr>
                                        <p:cTn id="164" dur="500"/>
                                        <p:tgtEl>
                                          <p:spTgt spid="136"/>
                                        </p:tgtEl>
                                      </p:cBhvr>
                                    </p:animEffect>
                                  </p:childTnLst>
                                </p:cTn>
                              </p:par>
                            </p:childTnLst>
                          </p:cTn>
                        </p:par>
                        <p:par>
                          <p:cTn id="165" fill="hold">
                            <p:stCondLst>
                              <p:cond delay="8500"/>
                            </p:stCondLst>
                            <p:childTnLst>
                              <p:par>
                                <p:cTn id="166" presetID="22" presetClass="entr" presetSubtype="8" fill="hold" nodeType="afterEffect">
                                  <p:stCondLst>
                                    <p:cond delay="0"/>
                                  </p:stCondLst>
                                  <p:childTnLst>
                                    <p:set>
                                      <p:cBhvr>
                                        <p:cTn id="167" dur="1" fill="hold">
                                          <p:stCondLst>
                                            <p:cond delay="0"/>
                                          </p:stCondLst>
                                        </p:cTn>
                                        <p:tgtEl>
                                          <p:spTgt spid="187"/>
                                        </p:tgtEl>
                                        <p:attrNameLst>
                                          <p:attrName>style.visibility</p:attrName>
                                        </p:attrNameLst>
                                      </p:cBhvr>
                                      <p:to>
                                        <p:strVal val="visible"/>
                                      </p:to>
                                    </p:set>
                                    <p:animEffect transition="in" filter="wipe(left)">
                                      <p:cBhvr>
                                        <p:cTn id="168" dur="500"/>
                                        <p:tgtEl>
                                          <p:spTgt spid="187"/>
                                        </p:tgtEl>
                                      </p:cBhvr>
                                    </p:animEffect>
                                  </p:childTnLst>
                                </p:cTn>
                              </p:par>
                            </p:childTnLst>
                          </p:cTn>
                        </p:par>
                        <p:par>
                          <p:cTn id="169" fill="hold">
                            <p:stCondLst>
                              <p:cond delay="9000"/>
                            </p:stCondLst>
                            <p:childTnLst>
                              <p:par>
                                <p:cTn id="170" presetID="53" presetClass="entr" presetSubtype="16" fill="hold" grpId="0" nodeType="afterEffect">
                                  <p:stCondLst>
                                    <p:cond delay="0"/>
                                  </p:stCondLst>
                                  <p:childTnLst>
                                    <p:set>
                                      <p:cBhvr>
                                        <p:cTn id="171" dur="1" fill="hold">
                                          <p:stCondLst>
                                            <p:cond delay="0"/>
                                          </p:stCondLst>
                                        </p:cTn>
                                        <p:tgtEl>
                                          <p:spTgt spid="147"/>
                                        </p:tgtEl>
                                        <p:attrNameLst>
                                          <p:attrName>style.visibility</p:attrName>
                                        </p:attrNameLst>
                                      </p:cBhvr>
                                      <p:to>
                                        <p:strVal val="visible"/>
                                      </p:to>
                                    </p:set>
                                    <p:anim calcmode="lin" valueType="num">
                                      <p:cBhvr>
                                        <p:cTn id="172" dur="500" fill="hold"/>
                                        <p:tgtEl>
                                          <p:spTgt spid="147"/>
                                        </p:tgtEl>
                                        <p:attrNameLst>
                                          <p:attrName>ppt_w</p:attrName>
                                        </p:attrNameLst>
                                      </p:cBhvr>
                                      <p:tavLst>
                                        <p:tav tm="0">
                                          <p:val>
                                            <p:fltVal val="0"/>
                                          </p:val>
                                        </p:tav>
                                        <p:tav tm="100000">
                                          <p:val>
                                            <p:strVal val="#ppt_w"/>
                                          </p:val>
                                        </p:tav>
                                      </p:tavLst>
                                    </p:anim>
                                    <p:anim calcmode="lin" valueType="num">
                                      <p:cBhvr>
                                        <p:cTn id="173" dur="500" fill="hold"/>
                                        <p:tgtEl>
                                          <p:spTgt spid="147"/>
                                        </p:tgtEl>
                                        <p:attrNameLst>
                                          <p:attrName>ppt_h</p:attrName>
                                        </p:attrNameLst>
                                      </p:cBhvr>
                                      <p:tavLst>
                                        <p:tav tm="0">
                                          <p:val>
                                            <p:fltVal val="0"/>
                                          </p:val>
                                        </p:tav>
                                        <p:tav tm="100000">
                                          <p:val>
                                            <p:strVal val="#ppt_h"/>
                                          </p:val>
                                        </p:tav>
                                      </p:tavLst>
                                    </p:anim>
                                    <p:animEffect transition="in" filter="fade">
                                      <p:cBhvr>
                                        <p:cTn id="174" dur="500"/>
                                        <p:tgtEl>
                                          <p:spTgt spid="147"/>
                                        </p:tgtEl>
                                      </p:cBhvr>
                                    </p:animEffect>
                                  </p:childTnLst>
                                </p:cTn>
                              </p:par>
                            </p:childTnLst>
                          </p:cTn>
                        </p:par>
                        <p:par>
                          <p:cTn id="175" fill="hold">
                            <p:stCondLst>
                              <p:cond delay="9500"/>
                            </p:stCondLst>
                            <p:childTnLst>
                              <p:par>
                                <p:cTn id="176" presetID="53" presetClass="entr" presetSubtype="16" fill="hold" grpId="0" nodeType="afterEffect">
                                  <p:stCondLst>
                                    <p:cond delay="0"/>
                                  </p:stCondLst>
                                  <p:childTnLst>
                                    <p:set>
                                      <p:cBhvr>
                                        <p:cTn id="177" dur="1" fill="hold">
                                          <p:stCondLst>
                                            <p:cond delay="0"/>
                                          </p:stCondLst>
                                        </p:cTn>
                                        <p:tgtEl>
                                          <p:spTgt spid="148"/>
                                        </p:tgtEl>
                                        <p:attrNameLst>
                                          <p:attrName>style.visibility</p:attrName>
                                        </p:attrNameLst>
                                      </p:cBhvr>
                                      <p:to>
                                        <p:strVal val="visible"/>
                                      </p:to>
                                    </p:set>
                                    <p:anim calcmode="lin" valueType="num">
                                      <p:cBhvr>
                                        <p:cTn id="178" dur="500" fill="hold"/>
                                        <p:tgtEl>
                                          <p:spTgt spid="148"/>
                                        </p:tgtEl>
                                        <p:attrNameLst>
                                          <p:attrName>ppt_w</p:attrName>
                                        </p:attrNameLst>
                                      </p:cBhvr>
                                      <p:tavLst>
                                        <p:tav tm="0">
                                          <p:val>
                                            <p:fltVal val="0"/>
                                          </p:val>
                                        </p:tav>
                                        <p:tav tm="100000">
                                          <p:val>
                                            <p:strVal val="#ppt_w"/>
                                          </p:val>
                                        </p:tav>
                                      </p:tavLst>
                                    </p:anim>
                                    <p:anim calcmode="lin" valueType="num">
                                      <p:cBhvr>
                                        <p:cTn id="179" dur="500" fill="hold"/>
                                        <p:tgtEl>
                                          <p:spTgt spid="148"/>
                                        </p:tgtEl>
                                        <p:attrNameLst>
                                          <p:attrName>ppt_h</p:attrName>
                                        </p:attrNameLst>
                                      </p:cBhvr>
                                      <p:tavLst>
                                        <p:tav tm="0">
                                          <p:val>
                                            <p:fltVal val="0"/>
                                          </p:val>
                                        </p:tav>
                                        <p:tav tm="100000">
                                          <p:val>
                                            <p:strVal val="#ppt_h"/>
                                          </p:val>
                                        </p:tav>
                                      </p:tavLst>
                                    </p:anim>
                                    <p:animEffect transition="in" filter="fade">
                                      <p:cBhvr>
                                        <p:cTn id="180" dur="500"/>
                                        <p:tgtEl>
                                          <p:spTgt spid="148"/>
                                        </p:tgtEl>
                                      </p:cBhvr>
                                    </p:animEffect>
                                  </p:childTnLst>
                                </p:cTn>
                              </p:par>
                            </p:childTnLst>
                          </p:cTn>
                        </p:par>
                        <p:par>
                          <p:cTn id="181" fill="hold">
                            <p:stCondLst>
                              <p:cond delay="10000"/>
                            </p:stCondLst>
                            <p:childTnLst>
                              <p:par>
                                <p:cTn id="182" presetID="53" presetClass="entr" presetSubtype="16" fill="hold" grpId="0" nodeType="afterEffect">
                                  <p:stCondLst>
                                    <p:cond delay="0"/>
                                  </p:stCondLst>
                                  <p:childTnLst>
                                    <p:set>
                                      <p:cBhvr>
                                        <p:cTn id="183" dur="1" fill="hold">
                                          <p:stCondLst>
                                            <p:cond delay="0"/>
                                          </p:stCondLst>
                                        </p:cTn>
                                        <p:tgtEl>
                                          <p:spTgt spid="149"/>
                                        </p:tgtEl>
                                        <p:attrNameLst>
                                          <p:attrName>style.visibility</p:attrName>
                                        </p:attrNameLst>
                                      </p:cBhvr>
                                      <p:to>
                                        <p:strVal val="visible"/>
                                      </p:to>
                                    </p:set>
                                    <p:anim calcmode="lin" valueType="num">
                                      <p:cBhvr>
                                        <p:cTn id="184" dur="500" fill="hold"/>
                                        <p:tgtEl>
                                          <p:spTgt spid="149"/>
                                        </p:tgtEl>
                                        <p:attrNameLst>
                                          <p:attrName>ppt_w</p:attrName>
                                        </p:attrNameLst>
                                      </p:cBhvr>
                                      <p:tavLst>
                                        <p:tav tm="0">
                                          <p:val>
                                            <p:fltVal val="0"/>
                                          </p:val>
                                        </p:tav>
                                        <p:tav tm="100000">
                                          <p:val>
                                            <p:strVal val="#ppt_w"/>
                                          </p:val>
                                        </p:tav>
                                      </p:tavLst>
                                    </p:anim>
                                    <p:anim calcmode="lin" valueType="num">
                                      <p:cBhvr>
                                        <p:cTn id="185" dur="500" fill="hold"/>
                                        <p:tgtEl>
                                          <p:spTgt spid="149"/>
                                        </p:tgtEl>
                                        <p:attrNameLst>
                                          <p:attrName>ppt_h</p:attrName>
                                        </p:attrNameLst>
                                      </p:cBhvr>
                                      <p:tavLst>
                                        <p:tav tm="0">
                                          <p:val>
                                            <p:fltVal val="0"/>
                                          </p:val>
                                        </p:tav>
                                        <p:tav tm="100000">
                                          <p:val>
                                            <p:strVal val="#ppt_h"/>
                                          </p:val>
                                        </p:tav>
                                      </p:tavLst>
                                    </p:anim>
                                    <p:animEffect transition="in" filter="fade">
                                      <p:cBhvr>
                                        <p:cTn id="186" dur="500"/>
                                        <p:tgtEl>
                                          <p:spTgt spid="149"/>
                                        </p:tgtEl>
                                      </p:cBhvr>
                                    </p:animEffect>
                                  </p:childTnLst>
                                </p:cTn>
                              </p:par>
                            </p:childTnLst>
                          </p:cTn>
                        </p:par>
                        <p:par>
                          <p:cTn id="187" fill="hold">
                            <p:stCondLst>
                              <p:cond delay="10500"/>
                            </p:stCondLst>
                            <p:childTnLst>
                              <p:par>
                                <p:cTn id="188" presetID="22" presetClass="entr" presetSubtype="4" fill="hold" nodeType="afterEffect">
                                  <p:stCondLst>
                                    <p:cond delay="0"/>
                                  </p:stCondLst>
                                  <p:childTnLst>
                                    <p:set>
                                      <p:cBhvr>
                                        <p:cTn id="189" dur="1" fill="hold">
                                          <p:stCondLst>
                                            <p:cond delay="0"/>
                                          </p:stCondLst>
                                        </p:cTn>
                                        <p:tgtEl>
                                          <p:spTgt spid="150"/>
                                        </p:tgtEl>
                                        <p:attrNameLst>
                                          <p:attrName>style.visibility</p:attrName>
                                        </p:attrNameLst>
                                      </p:cBhvr>
                                      <p:to>
                                        <p:strVal val="visible"/>
                                      </p:to>
                                    </p:set>
                                    <p:animEffect transition="in" filter="wipe(down)">
                                      <p:cBhvr>
                                        <p:cTn id="190" dur="500"/>
                                        <p:tgtEl>
                                          <p:spTgt spid="150"/>
                                        </p:tgtEl>
                                      </p:cBhvr>
                                    </p:animEffect>
                                  </p:childTnLst>
                                </p:cTn>
                              </p:par>
                            </p:childTnLst>
                          </p:cTn>
                        </p:par>
                        <p:par>
                          <p:cTn id="191" fill="hold">
                            <p:stCondLst>
                              <p:cond delay="11000"/>
                            </p:stCondLst>
                            <p:childTnLst>
                              <p:par>
                                <p:cTn id="192" presetID="53" presetClass="entr" presetSubtype="16" fill="hold" grpId="0" nodeType="afterEffect">
                                  <p:stCondLst>
                                    <p:cond delay="0"/>
                                  </p:stCondLst>
                                  <p:childTnLst>
                                    <p:set>
                                      <p:cBhvr>
                                        <p:cTn id="193" dur="1" fill="hold">
                                          <p:stCondLst>
                                            <p:cond delay="0"/>
                                          </p:stCondLst>
                                        </p:cTn>
                                        <p:tgtEl>
                                          <p:spTgt spid="151"/>
                                        </p:tgtEl>
                                        <p:attrNameLst>
                                          <p:attrName>style.visibility</p:attrName>
                                        </p:attrNameLst>
                                      </p:cBhvr>
                                      <p:to>
                                        <p:strVal val="visible"/>
                                      </p:to>
                                    </p:set>
                                    <p:anim calcmode="lin" valueType="num">
                                      <p:cBhvr>
                                        <p:cTn id="194" dur="500" fill="hold"/>
                                        <p:tgtEl>
                                          <p:spTgt spid="151"/>
                                        </p:tgtEl>
                                        <p:attrNameLst>
                                          <p:attrName>ppt_w</p:attrName>
                                        </p:attrNameLst>
                                      </p:cBhvr>
                                      <p:tavLst>
                                        <p:tav tm="0">
                                          <p:val>
                                            <p:fltVal val="0"/>
                                          </p:val>
                                        </p:tav>
                                        <p:tav tm="100000">
                                          <p:val>
                                            <p:strVal val="#ppt_w"/>
                                          </p:val>
                                        </p:tav>
                                      </p:tavLst>
                                    </p:anim>
                                    <p:anim calcmode="lin" valueType="num">
                                      <p:cBhvr>
                                        <p:cTn id="195" dur="500" fill="hold"/>
                                        <p:tgtEl>
                                          <p:spTgt spid="151"/>
                                        </p:tgtEl>
                                        <p:attrNameLst>
                                          <p:attrName>ppt_h</p:attrName>
                                        </p:attrNameLst>
                                      </p:cBhvr>
                                      <p:tavLst>
                                        <p:tav tm="0">
                                          <p:val>
                                            <p:fltVal val="0"/>
                                          </p:val>
                                        </p:tav>
                                        <p:tav tm="100000">
                                          <p:val>
                                            <p:strVal val="#ppt_h"/>
                                          </p:val>
                                        </p:tav>
                                      </p:tavLst>
                                    </p:anim>
                                    <p:animEffect transition="in" filter="fade">
                                      <p:cBhvr>
                                        <p:cTn id="196" dur="500"/>
                                        <p:tgtEl>
                                          <p:spTgt spid="151"/>
                                        </p:tgtEl>
                                      </p:cBhvr>
                                    </p:animEffect>
                                  </p:childTnLst>
                                </p:cTn>
                              </p:par>
                            </p:childTnLst>
                          </p:cTn>
                        </p:par>
                        <p:par>
                          <p:cTn id="197" fill="hold">
                            <p:stCondLst>
                              <p:cond delay="11500"/>
                            </p:stCondLst>
                            <p:childTnLst>
                              <p:par>
                                <p:cTn id="198" presetID="53" presetClass="entr" presetSubtype="16" fill="hold" grpId="0" nodeType="afterEffect">
                                  <p:stCondLst>
                                    <p:cond delay="0"/>
                                  </p:stCondLst>
                                  <p:childTnLst>
                                    <p:set>
                                      <p:cBhvr>
                                        <p:cTn id="199" dur="1" fill="hold">
                                          <p:stCondLst>
                                            <p:cond delay="0"/>
                                          </p:stCondLst>
                                        </p:cTn>
                                        <p:tgtEl>
                                          <p:spTgt spid="146"/>
                                        </p:tgtEl>
                                        <p:attrNameLst>
                                          <p:attrName>style.visibility</p:attrName>
                                        </p:attrNameLst>
                                      </p:cBhvr>
                                      <p:to>
                                        <p:strVal val="visible"/>
                                      </p:to>
                                    </p:set>
                                    <p:anim calcmode="lin" valueType="num">
                                      <p:cBhvr>
                                        <p:cTn id="200" dur="500" fill="hold"/>
                                        <p:tgtEl>
                                          <p:spTgt spid="146"/>
                                        </p:tgtEl>
                                        <p:attrNameLst>
                                          <p:attrName>ppt_w</p:attrName>
                                        </p:attrNameLst>
                                      </p:cBhvr>
                                      <p:tavLst>
                                        <p:tav tm="0">
                                          <p:val>
                                            <p:fltVal val="0"/>
                                          </p:val>
                                        </p:tav>
                                        <p:tav tm="100000">
                                          <p:val>
                                            <p:strVal val="#ppt_w"/>
                                          </p:val>
                                        </p:tav>
                                      </p:tavLst>
                                    </p:anim>
                                    <p:anim calcmode="lin" valueType="num">
                                      <p:cBhvr>
                                        <p:cTn id="201" dur="500" fill="hold"/>
                                        <p:tgtEl>
                                          <p:spTgt spid="146"/>
                                        </p:tgtEl>
                                        <p:attrNameLst>
                                          <p:attrName>ppt_h</p:attrName>
                                        </p:attrNameLst>
                                      </p:cBhvr>
                                      <p:tavLst>
                                        <p:tav tm="0">
                                          <p:val>
                                            <p:fltVal val="0"/>
                                          </p:val>
                                        </p:tav>
                                        <p:tav tm="100000">
                                          <p:val>
                                            <p:strVal val="#ppt_h"/>
                                          </p:val>
                                        </p:tav>
                                      </p:tavLst>
                                    </p:anim>
                                    <p:animEffect transition="in" filter="fade">
                                      <p:cBhvr>
                                        <p:cTn id="202" dur="500"/>
                                        <p:tgtEl>
                                          <p:spTgt spid="146"/>
                                        </p:tgtEl>
                                      </p:cBhvr>
                                    </p:animEffect>
                                  </p:childTnLst>
                                </p:cTn>
                              </p:par>
                              <p:par>
                                <p:cTn id="203" presetID="47" presetClass="entr" presetSubtype="0" fill="hold" grpId="0" nodeType="withEffect">
                                  <p:stCondLst>
                                    <p:cond delay="0"/>
                                  </p:stCondLst>
                                  <p:childTnLst>
                                    <p:set>
                                      <p:cBhvr>
                                        <p:cTn id="204" dur="1" fill="hold">
                                          <p:stCondLst>
                                            <p:cond delay="0"/>
                                          </p:stCondLst>
                                        </p:cTn>
                                        <p:tgtEl>
                                          <p:spTgt spid="153"/>
                                        </p:tgtEl>
                                        <p:attrNameLst>
                                          <p:attrName>style.visibility</p:attrName>
                                        </p:attrNameLst>
                                      </p:cBhvr>
                                      <p:to>
                                        <p:strVal val="visible"/>
                                      </p:to>
                                    </p:set>
                                    <p:animEffect transition="in" filter="fade">
                                      <p:cBhvr>
                                        <p:cTn id="205" dur="500"/>
                                        <p:tgtEl>
                                          <p:spTgt spid="153"/>
                                        </p:tgtEl>
                                      </p:cBhvr>
                                    </p:animEffect>
                                    <p:anim calcmode="lin" valueType="num">
                                      <p:cBhvr>
                                        <p:cTn id="206" dur="500" fill="hold"/>
                                        <p:tgtEl>
                                          <p:spTgt spid="153"/>
                                        </p:tgtEl>
                                        <p:attrNameLst>
                                          <p:attrName>ppt_x</p:attrName>
                                        </p:attrNameLst>
                                      </p:cBhvr>
                                      <p:tavLst>
                                        <p:tav tm="0">
                                          <p:val>
                                            <p:strVal val="#ppt_x"/>
                                          </p:val>
                                        </p:tav>
                                        <p:tav tm="100000">
                                          <p:val>
                                            <p:strVal val="#ppt_x"/>
                                          </p:val>
                                        </p:tav>
                                      </p:tavLst>
                                    </p:anim>
                                    <p:anim calcmode="lin" valueType="num">
                                      <p:cBhvr>
                                        <p:cTn id="207" dur="500" fill="hold"/>
                                        <p:tgtEl>
                                          <p:spTgt spid="153"/>
                                        </p:tgtEl>
                                        <p:attrNameLst>
                                          <p:attrName>ppt_y</p:attrName>
                                        </p:attrNameLst>
                                      </p:cBhvr>
                                      <p:tavLst>
                                        <p:tav tm="0">
                                          <p:val>
                                            <p:strVal val="#ppt_y-.1"/>
                                          </p:val>
                                        </p:tav>
                                        <p:tav tm="100000">
                                          <p:val>
                                            <p:strVal val="#ppt_y"/>
                                          </p:val>
                                        </p:tav>
                                      </p:tavLst>
                                    </p:anim>
                                  </p:childTnLst>
                                </p:cTn>
                              </p:par>
                            </p:childTnLst>
                          </p:cTn>
                        </p:par>
                        <p:par>
                          <p:cTn id="208" fill="hold">
                            <p:stCondLst>
                              <p:cond delay="12000"/>
                            </p:stCondLst>
                            <p:childTnLst>
                              <p:par>
                                <p:cTn id="209" presetID="22" presetClass="entr" presetSubtype="8" fill="hold" nodeType="afterEffect">
                                  <p:stCondLst>
                                    <p:cond delay="0"/>
                                  </p:stCondLst>
                                  <p:childTnLst>
                                    <p:set>
                                      <p:cBhvr>
                                        <p:cTn id="210" dur="1" fill="hold">
                                          <p:stCondLst>
                                            <p:cond delay="0"/>
                                          </p:stCondLst>
                                        </p:cTn>
                                        <p:tgtEl>
                                          <p:spTgt spid="154"/>
                                        </p:tgtEl>
                                        <p:attrNameLst>
                                          <p:attrName>style.visibility</p:attrName>
                                        </p:attrNameLst>
                                      </p:cBhvr>
                                      <p:to>
                                        <p:strVal val="visible"/>
                                      </p:to>
                                    </p:set>
                                    <p:animEffect transition="in" filter="wipe(left)">
                                      <p:cBhvr>
                                        <p:cTn id="211" dur="500"/>
                                        <p:tgtEl>
                                          <p:spTgt spid="154"/>
                                        </p:tgtEl>
                                      </p:cBhvr>
                                    </p:animEffect>
                                  </p:childTnLst>
                                </p:cTn>
                              </p:par>
                            </p:childTnLst>
                          </p:cTn>
                        </p:par>
                      </p:childTnLst>
                    </p:cTn>
                  </p:par>
                  <p:par>
                    <p:cTn id="212" fill="hold">
                      <p:stCondLst>
                        <p:cond delay="indefinite"/>
                      </p:stCondLst>
                      <p:childTnLst>
                        <p:par>
                          <p:cTn id="213" fill="hold">
                            <p:stCondLst>
                              <p:cond delay="0"/>
                            </p:stCondLst>
                            <p:childTnLst>
                              <p:par>
                                <p:cTn id="214" presetID="22" presetClass="entr" presetSubtype="8" fill="hold" nodeType="clickEffect">
                                  <p:stCondLst>
                                    <p:cond delay="0"/>
                                  </p:stCondLst>
                                  <p:childTnLst>
                                    <p:set>
                                      <p:cBhvr>
                                        <p:cTn id="215" dur="1" fill="hold">
                                          <p:stCondLst>
                                            <p:cond delay="0"/>
                                          </p:stCondLst>
                                        </p:cTn>
                                        <p:tgtEl>
                                          <p:spTgt spid="145"/>
                                        </p:tgtEl>
                                        <p:attrNameLst>
                                          <p:attrName>style.visibility</p:attrName>
                                        </p:attrNameLst>
                                      </p:cBhvr>
                                      <p:to>
                                        <p:strVal val="visible"/>
                                      </p:to>
                                    </p:set>
                                    <p:animEffect transition="in" filter="wipe(left)">
                                      <p:cBhvr>
                                        <p:cTn id="216" dur="500"/>
                                        <p:tgtEl>
                                          <p:spTgt spid="145"/>
                                        </p:tgtEl>
                                      </p:cBhvr>
                                    </p:animEffect>
                                  </p:childTnLst>
                                </p:cTn>
                              </p:par>
                              <p:par>
                                <p:cTn id="217" presetID="42" presetClass="entr" presetSubtype="0" fill="hold" grpId="0" nodeType="withEffect">
                                  <p:stCondLst>
                                    <p:cond delay="0"/>
                                  </p:stCondLst>
                                  <p:childTnLst>
                                    <p:set>
                                      <p:cBhvr>
                                        <p:cTn id="218" dur="1" fill="hold">
                                          <p:stCondLst>
                                            <p:cond delay="0"/>
                                          </p:stCondLst>
                                        </p:cTn>
                                        <p:tgtEl>
                                          <p:spTgt spid="180"/>
                                        </p:tgtEl>
                                        <p:attrNameLst>
                                          <p:attrName>style.visibility</p:attrName>
                                        </p:attrNameLst>
                                      </p:cBhvr>
                                      <p:to>
                                        <p:strVal val="visible"/>
                                      </p:to>
                                    </p:set>
                                    <p:animEffect transition="in" filter="fade">
                                      <p:cBhvr>
                                        <p:cTn id="219" dur="500"/>
                                        <p:tgtEl>
                                          <p:spTgt spid="180"/>
                                        </p:tgtEl>
                                      </p:cBhvr>
                                    </p:animEffect>
                                    <p:anim calcmode="lin" valueType="num">
                                      <p:cBhvr>
                                        <p:cTn id="220" dur="500" fill="hold"/>
                                        <p:tgtEl>
                                          <p:spTgt spid="180"/>
                                        </p:tgtEl>
                                        <p:attrNameLst>
                                          <p:attrName>ppt_x</p:attrName>
                                        </p:attrNameLst>
                                      </p:cBhvr>
                                      <p:tavLst>
                                        <p:tav tm="0">
                                          <p:val>
                                            <p:strVal val="#ppt_x"/>
                                          </p:val>
                                        </p:tav>
                                        <p:tav tm="100000">
                                          <p:val>
                                            <p:strVal val="#ppt_x"/>
                                          </p:val>
                                        </p:tav>
                                      </p:tavLst>
                                    </p:anim>
                                    <p:anim calcmode="lin" valueType="num">
                                      <p:cBhvr>
                                        <p:cTn id="221" dur="500" fill="hold"/>
                                        <p:tgtEl>
                                          <p:spTgt spid="180"/>
                                        </p:tgtEl>
                                        <p:attrNameLst>
                                          <p:attrName>ppt_y</p:attrName>
                                        </p:attrNameLst>
                                      </p:cBhvr>
                                      <p:tavLst>
                                        <p:tav tm="0">
                                          <p:val>
                                            <p:strVal val="#ppt_y+.1"/>
                                          </p:val>
                                        </p:tav>
                                        <p:tav tm="100000">
                                          <p:val>
                                            <p:strVal val="#ppt_y"/>
                                          </p:val>
                                        </p:tav>
                                      </p:tavLst>
                                    </p:anim>
                                  </p:childTnLst>
                                </p:cTn>
                              </p:par>
                            </p:childTnLst>
                          </p:cTn>
                        </p:par>
                        <p:par>
                          <p:cTn id="222" fill="hold">
                            <p:stCondLst>
                              <p:cond delay="500"/>
                            </p:stCondLst>
                            <p:childTnLst>
                              <p:par>
                                <p:cTn id="223" presetID="22" presetClass="entr" presetSubtype="8" fill="hold" nodeType="afterEffect">
                                  <p:stCondLst>
                                    <p:cond delay="0"/>
                                  </p:stCondLst>
                                  <p:childTnLst>
                                    <p:set>
                                      <p:cBhvr>
                                        <p:cTn id="224" dur="1" fill="hold">
                                          <p:stCondLst>
                                            <p:cond delay="0"/>
                                          </p:stCondLst>
                                        </p:cTn>
                                        <p:tgtEl>
                                          <p:spTgt spid="32"/>
                                        </p:tgtEl>
                                        <p:attrNameLst>
                                          <p:attrName>style.visibility</p:attrName>
                                        </p:attrNameLst>
                                      </p:cBhvr>
                                      <p:to>
                                        <p:strVal val="visible"/>
                                      </p:to>
                                    </p:set>
                                    <p:animEffect transition="in" filter="wipe(left)">
                                      <p:cBhvr>
                                        <p:cTn id="225" dur="500"/>
                                        <p:tgtEl>
                                          <p:spTgt spid="32"/>
                                        </p:tgtEl>
                                      </p:cBhvr>
                                    </p:animEffect>
                                  </p:childTnLst>
                                </p:cTn>
                              </p:par>
                            </p:childTnLst>
                          </p:cTn>
                        </p:par>
                        <p:par>
                          <p:cTn id="226" fill="hold">
                            <p:stCondLst>
                              <p:cond delay="1000"/>
                            </p:stCondLst>
                            <p:childTnLst>
                              <p:par>
                                <p:cTn id="227" presetID="22" presetClass="entr" presetSubtype="8" fill="hold" nodeType="afterEffect">
                                  <p:stCondLst>
                                    <p:cond delay="0"/>
                                  </p:stCondLst>
                                  <p:childTnLst>
                                    <p:set>
                                      <p:cBhvr>
                                        <p:cTn id="228" dur="1" fill="hold">
                                          <p:stCondLst>
                                            <p:cond delay="0"/>
                                          </p:stCondLst>
                                        </p:cTn>
                                        <p:tgtEl>
                                          <p:spTgt spid="115"/>
                                        </p:tgtEl>
                                        <p:attrNameLst>
                                          <p:attrName>style.visibility</p:attrName>
                                        </p:attrNameLst>
                                      </p:cBhvr>
                                      <p:to>
                                        <p:strVal val="visible"/>
                                      </p:to>
                                    </p:set>
                                    <p:animEffect transition="in" filter="wipe(left)">
                                      <p:cBhvr>
                                        <p:cTn id="229" dur="500"/>
                                        <p:tgtEl>
                                          <p:spTgt spid="115"/>
                                        </p:tgtEl>
                                      </p:cBhvr>
                                    </p:animEffect>
                                  </p:childTnLst>
                                </p:cTn>
                              </p:par>
                            </p:childTnLst>
                          </p:cTn>
                        </p:par>
                        <p:par>
                          <p:cTn id="230" fill="hold">
                            <p:stCondLst>
                              <p:cond delay="1500"/>
                            </p:stCondLst>
                            <p:childTnLst>
                              <p:par>
                                <p:cTn id="231" presetID="22" presetClass="entr" presetSubtype="8" fill="hold" nodeType="afterEffect">
                                  <p:stCondLst>
                                    <p:cond delay="0"/>
                                  </p:stCondLst>
                                  <p:childTnLst>
                                    <p:set>
                                      <p:cBhvr>
                                        <p:cTn id="232" dur="1" fill="hold">
                                          <p:stCondLst>
                                            <p:cond delay="0"/>
                                          </p:stCondLst>
                                        </p:cTn>
                                        <p:tgtEl>
                                          <p:spTgt spid="118"/>
                                        </p:tgtEl>
                                        <p:attrNameLst>
                                          <p:attrName>style.visibility</p:attrName>
                                        </p:attrNameLst>
                                      </p:cBhvr>
                                      <p:to>
                                        <p:strVal val="visible"/>
                                      </p:to>
                                    </p:set>
                                    <p:animEffect transition="in" filter="wipe(left)">
                                      <p:cBhvr>
                                        <p:cTn id="233" dur="500"/>
                                        <p:tgtEl>
                                          <p:spTgt spid="118"/>
                                        </p:tgtEl>
                                      </p:cBhvr>
                                    </p:animEffect>
                                  </p:childTnLst>
                                </p:cTn>
                              </p:par>
                            </p:childTnLst>
                          </p:cTn>
                        </p:par>
                        <p:par>
                          <p:cTn id="234" fill="hold">
                            <p:stCondLst>
                              <p:cond delay="2000"/>
                            </p:stCondLst>
                            <p:childTnLst>
                              <p:par>
                                <p:cTn id="235" presetID="22" presetClass="entr" presetSubtype="8" fill="hold" nodeType="afterEffect">
                                  <p:stCondLst>
                                    <p:cond delay="0"/>
                                  </p:stCondLst>
                                  <p:childTnLst>
                                    <p:set>
                                      <p:cBhvr>
                                        <p:cTn id="236" dur="1" fill="hold">
                                          <p:stCondLst>
                                            <p:cond delay="0"/>
                                          </p:stCondLst>
                                        </p:cTn>
                                        <p:tgtEl>
                                          <p:spTgt spid="119"/>
                                        </p:tgtEl>
                                        <p:attrNameLst>
                                          <p:attrName>style.visibility</p:attrName>
                                        </p:attrNameLst>
                                      </p:cBhvr>
                                      <p:to>
                                        <p:strVal val="visible"/>
                                      </p:to>
                                    </p:set>
                                    <p:animEffect transition="in" filter="wipe(left)">
                                      <p:cBhvr>
                                        <p:cTn id="237" dur="500"/>
                                        <p:tgtEl>
                                          <p:spTgt spid="119"/>
                                        </p:tgtEl>
                                      </p:cBhvr>
                                    </p:animEffect>
                                  </p:childTnLst>
                                </p:cTn>
                              </p:par>
                            </p:childTnLst>
                          </p:cTn>
                        </p:par>
                        <p:par>
                          <p:cTn id="238" fill="hold">
                            <p:stCondLst>
                              <p:cond delay="2500"/>
                            </p:stCondLst>
                            <p:childTnLst>
                              <p:par>
                                <p:cTn id="239" presetID="22" presetClass="entr" presetSubtype="8" fill="hold" nodeType="afterEffect">
                                  <p:stCondLst>
                                    <p:cond delay="0"/>
                                  </p:stCondLst>
                                  <p:childTnLst>
                                    <p:set>
                                      <p:cBhvr>
                                        <p:cTn id="240" dur="1" fill="hold">
                                          <p:stCondLst>
                                            <p:cond delay="0"/>
                                          </p:stCondLst>
                                        </p:cTn>
                                        <p:tgtEl>
                                          <p:spTgt spid="120"/>
                                        </p:tgtEl>
                                        <p:attrNameLst>
                                          <p:attrName>style.visibility</p:attrName>
                                        </p:attrNameLst>
                                      </p:cBhvr>
                                      <p:to>
                                        <p:strVal val="visible"/>
                                      </p:to>
                                    </p:set>
                                    <p:animEffect transition="in" filter="wipe(left)">
                                      <p:cBhvr>
                                        <p:cTn id="241" dur="500"/>
                                        <p:tgtEl>
                                          <p:spTgt spid="120"/>
                                        </p:tgtEl>
                                      </p:cBhvr>
                                    </p:animEffect>
                                  </p:childTnLst>
                                </p:cTn>
                              </p:par>
                            </p:childTnLst>
                          </p:cTn>
                        </p:par>
                        <p:par>
                          <p:cTn id="242" fill="hold">
                            <p:stCondLst>
                              <p:cond delay="3000"/>
                            </p:stCondLst>
                            <p:childTnLst>
                              <p:par>
                                <p:cTn id="243" presetID="22" presetClass="entr" presetSubtype="8" fill="hold" nodeType="afterEffect">
                                  <p:stCondLst>
                                    <p:cond delay="0"/>
                                  </p:stCondLst>
                                  <p:childTnLst>
                                    <p:set>
                                      <p:cBhvr>
                                        <p:cTn id="244" dur="1" fill="hold">
                                          <p:stCondLst>
                                            <p:cond delay="0"/>
                                          </p:stCondLst>
                                        </p:cTn>
                                        <p:tgtEl>
                                          <p:spTgt spid="121"/>
                                        </p:tgtEl>
                                        <p:attrNameLst>
                                          <p:attrName>style.visibility</p:attrName>
                                        </p:attrNameLst>
                                      </p:cBhvr>
                                      <p:to>
                                        <p:strVal val="visible"/>
                                      </p:to>
                                    </p:set>
                                    <p:animEffect transition="in" filter="wipe(left)">
                                      <p:cBhvr>
                                        <p:cTn id="245" dur="500"/>
                                        <p:tgtEl>
                                          <p:spTgt spid="121"/>
                                        </p:tgtEl>
                                      </p:cBhvr>
                                    </p:animEffect>
                                  </p:childTnLst>
                                </p:cTn>
                              </p:par>
                            </p:childTnLst>
                          </p:cTn>
                        </p:par>
                        <p:par>
                          <p:cTn id="246" fill="hold">
                            <p:stCondLst>
                              <p:cond delay="3500"/>
                            </p:stCondLst>
                            <p:childTnLst>
                              <p:par>
                                <p:cTn id="247" presetID="22" presetClass="entr" presetSubtype="8" fill="hold" nodeType="afterEffect">
                                  <p:stCondLst>
                                    <p:cond delay="0"/>
                                  </p:stCondLst>
                                  <p:childTnLst>
                                    <p:set>
                                      <p:cBhvr>
                                        <p:cTn id="248" dur="1" fill="hold">
                                          <p:stCondLst>
                                            <p:cond delay="0"/>
                                          </p:stCondLst>
                                        </p:cTn>
                                        <p:tgtEl>
                                          <p:spTgt spid="122"/>
                                        </p:tgtEl>
                                        <p:attrNameLst>
                                          <p:attrName>style.visibility</p:attrName>
                                        </p:attrNameLst>
                                      </p:cBhvr>
                                      <p:to>
                                        <p:strVal val="visible"/>
                                      </p:to>
                                    </p:set>
                                    <p:animEffect transition="in" filter="wipe(left)">
                                      <p:cBhvr>
                                        <p:cTn id="249" dur="500"/>
                                        <p:tgtEl>
                                          <p:spTgt spid="122"/>
                                        </p:tgtEl>
                                      </p:cBhvr>
                                    </p:animEffect>
                                  </p:childTnLst>
                                </p:cTn>
                              </p:par>
                            </p:childTnLst>
                          </p:cTn>
                        </p:par>
                      </p:childTnLst>
                    </p:cTn>
                  </p:par>
                  <p:par>
                    <p:cTn id="250" fill="hold">
                      <p:stCondLst>
                        <p:cond delay="indefinite"/>
                      </p:stCondLst>
                      <p:childTnLst>
                        <p:par>
                          <p:cTn id="251" fill="hold">
                            <p:stCondLst>
                              <p:cond delay="0"/>
                            </p:stCondLst>
                            <p:childTnLst>
                              <p:par>
                                <p:cTn id="252" presetID="1" presetClass="entr" presetSubtype="0" fill="hold" grpId="0" nodeType="clickEffect">
                                  <p:stCondLst>
                                    <p:cond delay="0"/>
                                  </p:stCondLst>
                                  <p:childTnLst>
                                    <p:set>
                                      <p:cBhvr>
                                        <p:cTn id="253" dur="1" fill="hold">
                                          <p:stCondLst>
                                            <p:cond delay="0"/>
                                          </p:stCondLst>
                                        </p:cTn>
                                        <p:tgtEl>
                                          <p:spTgt spid="87"/>
                                        </p:tgtEl>
                                        <p:attrNameLst>
                                          <p:attrName>style.visibility</p:attrName>
                                        </p:attrNameLst>
                                      </p:cBhvr>
                                      <p:to>
                                        <p:strVal val="visible"/>
                                      </p:to>
                                    </p:set>
                                  </p:childTnLst>
                                </p:cTn>
                              </p:par>
                              <p:par>
                                <p:cTn id="254" presetID="1" presetClass="entr" presetSubtype="0" fill="hold" grpId="0" nodeType="withEffect">
                                  <p:stCondLst>
                                    <p:cond delay="0"/>
                                  </p:stCondLst>
                                  <p:childTnLst>
                                    <p:set>
                                      <p:cBhvr>
                                        <p:cTn id="255" dur="1" fill="hold">
                                          <p:stCondLst>
                                            <p:cond delay="0"/>
                                          </p:stCondLst>
                                        </p:cTn>
                                        <p:tgtEl>
                                          <p:spTgt spid="88"/>
                                        </p:tgtEl>
                                        <p:attrNameLst>
                                          <p:attrName>style.visibility</p:attrName>
                                        </p:attrNameLst>
                                      </p:cBhvr>
                                      <p:to>
                                        <p:strVal val="visible"/>
                                      </p:to>
                                    </p:set>
                                  </p:childTnLst>
                                </p:cTn>
                              </p:par>
                              <p:par>
                                <p:cTn id="256" presetID="1" presetClass="entr" presetSubtype="0" fill="hold" grpId="0" nodeType="withEffect">
                                  <p:stCondLst>
                                    <p:cond delay="0"/>
                                  </p:stCondLst>
                                  <p:childTnLst>
                                    <p:set>
                                      <p:cBhvr>
                                        <p:cTn id="257" dur="1" fill="hold">
                                          <p:stCondLst>
                                            <p:cond delay="0"/>
                                          </p:stCondLst>
                                        </p:cTn>
                                        <p:tgtEl>
                                          <p:spTgt spid="89"/>
                                        </p:tgtEl>
                                        <p:attrNameLst>
                                          <p:attrName>style.visibility</p:attrName>
                                        </p:attrNameLst>
                                      </p:cBhvr>
                                      <p:to>
                                        <p:strVal val="visible"/>
                                      </p:to>
                                    </p:set>
                                  </p:childTnLst>
                                </p:cTn>
                              </p:par>
                              <p:par>
                                <p:cTn id="258" presetID="1" presetClass="entr" presetSubtype="0" fill="hold" grpId="0" nodeType="withEffect">
                                  <p:stCondLst>
                                    <p:cond delay="0"/>
                                  </p:stCondLst>
                                  <p:childTnLst>
                                    <p:set>
                                      <p:cBhvr>
                                        <p:cTn id="259" dur="1" fill="hold">
                                          <p:stCondLst>
                                            <p:cond delay="0"/>
                                          </p:stCondLst>
                                        </p:cTn>
                                        <p:tgtEl>
                                          <p:spTgt spid="90"/>
                                        </p:tgtEl>
                                        <p:attrNameLst>
                                          <p:attrName>style.visibility</p:attrName>
                                        </p:attrNameLst>
                                      </p:cBhvr>
                                      <p:to>
                                        <p:strVal val="visible"/>
                                      </p:to>
                                    </p:set>
                                  </p:childTnLst>
                                </p:cTn>
                              </p:par>
                              <p:par>
                                <p:cTn id="260" presetID="1" presetClass="entr" presetSubtype="0" fill="hold" nodeType="withEffect">
                                  <p:stCondLst>
                                    <p:cond delay="0"/>
                                  </p:stCondLst>
                                  <p:childTnLst>
                                    <p:set>
                                      <p:cBhvr>
                                        <p:cTn id="261" dur="1" fill="hold">
                                          <p:stCondLst>
                                            <p:cond delay="0"/>
                                          </p:stCondLst>
                                        </p:cTn>
                                        <p:tgtEl>
                                          <p:spTgt spid="91"/>
                                        </p:tgtEl>
                                        <p:attrNameLst>
                                          <p:attrName>style.visibility</p:attrName>
                                        </p:attrNameLst>
                                      </p:cBhvr>
                                      <p:to>
                                        <p:strVal val="visible"/>
                                      </p:to>
                                    </p:set>
                                  </p:childTnLst>
                                </p:cTn>
                              </p:par>
                              <p:par>
                                <p:cTn id="262" presetID="1" presetClass="entr" presetSubtype="0" fill="hold" grpId="0" nodeType="withEffect">
                                  <p:stCondLst>
                                    <p:cond delay="0"/>
                                  </p:stCondLst>
                                  <p:childTnLst>
                                    <p:set>
                                      <p:cBhvr>
                                        <p:cTn id="263" dur="1" fill="hold">
                                          <p:stCondLst>
                                            <p:cond delay="0"/>
                                          </p:stCondLst>
                                        </p:cTn>
                                        <p:tgtEl>
                                          <p:spTgt spid="92"/>
                                        </p:tgtEl>
                                        <p:attrNameLst>
                                          <p:attrName>style.visibility</p:attrName>
                                        </p:attrNameLst>
                                      </p:cBhvr>
                                      <p:to>
                                        <p:strVal val="visible"/>
                                      </p:to>
                                    </p:set>
                                  </p:childTnLst>
                                </p:cTn>
                              </p:par>
                              <p:par>
                                <p:cTn id="264" presetID="1" presetClass="entr" presetSubtype="0" fill="hold" grpId="0" nodeType="withEffect">
                                  <p:stCondLst>
                                    <p:cond delay="0"/>
                                  </p:stCondLst>
                                  <p:childTnLst>
                                    <p:set>
                                      <p:cBhvr>
                                        <p:cTn id="265" dur="1" fill="hold">
                                          <p:stCondLst>
                                            <p:cond delay="0"/>
                                          </p:stCondLst>
                                        </p:cTn>
                                        <p:tgtEl>
                                          <p:spTgt spid="93"/>
                                        </p:tgtEl>
                                        <p:attrNameLst>
                                          <p:attrName>style.visibility</p:attrName>
                                        </p:attrNameLst>
                                      </p:cBhvr>
                                      <p:to>
                                        <p:strVal val="visible"/>
                                      </p:to>
                                    </p:set>
                                  </p:childTnLst>
                                </p:cTn>
                              </p:par>
                              <p:par>
                                <p:cTn id="266" presetID="1" presetClass="entr" presetSubtype="0" fill="hold" nodeType="withEffect">
                                  <p:stCondLst>
                                    <p:cond delay="0"/>
                                  </p:stCondLst>
                                  <p:childTnLst>
                                    <p:set>
                                      <p:cBhvr>
                                        <p:cTn id="267" dur="1" fill="hold">
                                          <p:stCondLst>
                                            <p:cond delay="0"/>
                                          </p:stCondLst>
                                        </p:cTn>
                                        <p:tgtEl>
                                          <p:spTgt spid="94"/>
                                        </p:tgtEl>
                                        <p:attrNameLst>
                                          <p:attrName>style.visibility</p:attrName>
                                        </p:attrNameLst>
                                      </p:cBhvr>
                                      <p:to>
                                        <p:strVal val="visible"/>
                                      </p:to>
                                    </p:set>
                                  </p:childTnLst>
                                </p:cTn>
                              </p:par>
                              <p:par>
                                <p:cTn id="268" presetID="1" presetClass="entr" presetSubtype="0" fill="hold" grpId="0" nodeType="withEffect">
                                  <p:stCondLst>
                                    <p:cond delay="0"/>
                                  </p:stCondLst>
                                  <p:childTnLst>
                                    <p:set>
                                      <p:cBhvr>
                                        <p:cTn id="269" dur="1" fill="hold">
                                          <p:stCondLst>
                                            <p:cond delay="0"/>
                                          </p:stCondLst>
                                        </p:cTn>
                                        <p:tgtEl>
                                          <p:spTgt spid="31"/>
                                        </p:tgtEl>
                                        <p:attrNameLst>
                                          <p:attrName>style.visibility</p:attrName>
                                        </p:attrNameLst>
                                      </p:cBhvr>
                                      <p:to>
                                        <p:strVal val="visible"/>
                                      </p:to>
                                    </p:set>
                                  </p:childTnLst>
                                </p:cTn>
                              </p:par>
                              <p:par>
                                <p:cTn id="270" presetID="1" presetClass="entr" presetSubtype="0" fill="hold" grpId="0" nodeType="withEffect">
                                  <p:stCondLst>
                                    <p:cond delay="0"/>
                                  </p:stCondLst>
                                  <p:childTnLst>
                                    <p:set>
                                      <p:cBhvr>
                                        <p:cTn id="271"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50" grpId="0" animBg="1"/>
      <p:bldP spid="52" grpId="0"/>
      <p:bldP spid="54" grpId="0"/>
      <p:bldP spid="102" grpId="0" animBg="1"/>
      <p:bldP spid="103" grpId="0" animBg="1"/>
      <p:bldP spid="104" grpId="0" animBg="1"/>
      <p:bldP spid="105" grpId="0" animBg="1"/>
      <p:bldP spid="107" grpId="0" animBg="1"/>
      <p:bldP spid="108" grpId="0"/>
      <p:bldP spid="109" grpId="0"/>
      <p:bldP spid="126" grpId="0" animBg="1"/>
      <p:bldP spid="127" grpId="0" animBg="1"/>
      <p:bldP spid="128" grpId="0" animBg="1"/>
      <p:bldP spid="129" grpId="0" animBg="1"/>
      <p:bldP spid="131" grpId="0" animBg="1"/>
      <p:bldP spid="133" grpId="0"/>
      <p:bldP spid="144" grpId="0"/>
      <p:bldP spid="146" grpId="0" animBg="1"/>
      <p:bldP spid="147" grpId="0" animBg="1"/>
      <p:bldP spid="148" grpId="0" animBg="1"/>
      <p:bldP spid="149" grpId="0" animBg="1"/>
      <p:bldP spid="151" grpId="0" animBg="1"/>
      <p:bldP spid="153" grpId="0"/>
      <p:bldP spid="180" grpId="0"/>
      <p:bldP spid="87" grpId="0" animBg="1"/>
      <p:bldP spid="88" grpId="0" animBg="1"/>
      <p:bldP spid="89" grpId="0" animBg="1"/>
      <p:bldP spid="90" grpId="0" animBg="1"/>
      <p:bldP spid="92" grpId="0" animBg="1"/>
      <p:bldP spid="93" grpId="0"/>
      <p:bldP spid="101"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b="1" dirty="0" err="1" smtClean="0">
                <a:latin typeface="Sitka Display" panose="02000505000000020004" pitchFamily="2" charset="0"/>
              </a:rPr>
              <a:t>LoI</a:t>
            </a:r>
            <a:r>
              <a:rPr lang="en-GB" b="1" dirty="0" smtClean="0">
                <a:latin typeface="Sitka Display" panose="02000505000000020004" pitchFamily="2" charset="0"/>
              </a:rPr>
              <a:t>: Letter of Intent </a:t>
            </a:r>
          </a:p>
          <a:p>
            <a:r>
              <a:rPr lang="en-GB" sz="1400" dirty="0" smtClean="0">
                <a:latin typeface="Sitka Display" panose="02000505000000020004" pitchFamily="2" charset="0"/>
              </a:rPr>
              <a:t>An initial document submitted to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of CERN </a:t>
            </a:r>
            <a:r>
              <a:rPr lang="en-GB" sz="1400" b="1" dirty="0" smtClean="0">
                <a:latin typeface="Sitka Display" panose="02000505000000020004" pitchFamily="2" charset="0"/>
              </a:rPr>
              <a:t>describing interest in performing a new experiment or major upgrade, outlining the physics case and detector required </a:t>
            </a:r>
            <a:r>
              <a:rPr lang="en-GB" sz="1400" b="1" u="sng" dirty="0" smtClean="0">
                <a:latin typeface="Sitka Display" panose="02000505000000020004" pitchFamily="2" charset="0"/>
              </a:rPr>
              <a:t>in broad terms</a:t>
            </a:r>
            <a:r>
              <a:rPr lang="en-GB" sz="1400" dirty="0" smtClean="0">
                <a:latin typeface="Sitka Display" panose="02000505000000020004" pitchFamily="2" charset="0"/>
              </a:rPr>
              <a:t>.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reviews the document and determines if the collaboration should proceed to the </a:t>
            </a:r>
            <a:r>
              <a:rPr lang="en-GB" sz="1400" b="1" dirty="0" smtClean="0">
                <a:latin typeface="Sitka Display" panose="02000505000000020004" pitchFamily="2" charset="0"/>
              </a:rPr>
              <a:t>next stage of approval, typically a </a:t>
            </a:r>
            <a:r>
              <a:rPr lang="en-GB" sz="1400" b="1" dirty="0" smtClean="0">
                <a:latin typeface="Sitka Display" panose="02000505000000020004" pitchFamily="2" charset="0"/>
                <a:hlinkClick r:id="rId4"/>
              </a:rPr>
              <a:t>Technical Proposal</a:t>
            </a:r>
            <a:r>
              <a:rPr lang="en-GB" sz="1400" b="1" dirty="0" smtClean="0">
                <a:latin typeface="Sitka Display" panose="02000505000000020004" pitchFamily="2" charset="0"/>
              </a:rPr>
              <a:t> or Framework </a:t>
            </a:r>
            <a:r>
              <a:rPr lang="en-GB" sz="1400" b="1" dirty="0" smtClean="0">
                <a:latin typeface="Sitka Display" panose="02000505000000020004" pitchFamily="2" charset="0"/>
                <a:hlinkClick r:id="rId5"/>
              </a:rPr>
              <a:t>TDR</a:t>
            </a:r>
            <a:r>
              <a:rPr lang="en-GB" sz="1400" dirty="0" smtClean="0">
                <a:latin typeface="Sitka Display" panose="02000505000000020004" pitchFamily="2" charset="0"/>
              </a:rPr>
              <a:t>.</a:t>
            </a:r>
          </a:p>
          <a:p>
            <a:endParaRPr lang="en-GB" sz="1400" dirty="0" smtClean="0">
              <a:latin typeface="Sitka Display" panose="02000505000000020004" pitchFamily="2" charset="0"/>
            </a:endParaRPr>
          </a:p>
          <a:p>
            <a:r>
              <a:rPr lang="en-GB" sz="1400" dirty="0" smtClean="0">
                <a:latin typeface="Sitka Display" panose="02000505000000020004" pitchFamily="2" charset="0"/>
              </a:rPr>
              <a:t>For the original LHCb experiment this is </a:t>
            </a:r>
            <a:r>
              <a:rPr lang="en-GB" sz="1400" dirty="0" smtClean="0">
                <a:latin typeface="Sitka Display" panose="02000505000000020004" pitchFamily="2" charset="0"/>
                <a:hlinkClick r:id="rId6"/>
              </a:rPr>
              <a:t>CERN/LHCC-95-5</a:t>
            </a:r>
            <a:r>
              <a:rPr lang="en-GB" sz="1400" dirty="0" smtClean="0">
                <a:latin typeface="Sitka Display" panose="02000505000000020004" pitchFamily="2" charset="0"/>
              </a:rPr>
              <a:t>. </a:t>
            </a:r>
            <a:r>
              <a:rPr lang="en-DE" sz="1400" dirty="0" smtClean="0">
                <a:latin typeface="Sitka Display" panose="02000505000000020004" pitchFamily="2" charset="0"/>
              </a:rPr>
              <a:t/>
            </a:r>
            <a:br>
              <a:rPr lang="en-DE" sz="1400" dirty="0" smtClean="0">
                <a:latin typeface="Sitka Display" panose="02000505000000020004" pitchFamily="2" charset="0"/>
              </a:rPr>
            </a:br>
            <a:r>
              <a:rPr lang="en-GB" sz="1400" dirty="0" smtClean="0">
                <a:latin typeface="Sitka Display" panose="02000505000000020004" pitchFamily="2" charset="0"/>
              </a:rPr>
              <a:t>For </a:t>
            </a:r>
            <a:r>
              <a:rPr lang="en-GB" sz="1400" dirty="0" smtClean="0">
                <a:latin typeface="Sitka Display" panose="02000505000000020004" pitchFamily="2" charset="0"/>
              </a:rPr>
              <a:t>the LHCb Upgrade I there was initially a shorter </a:t>
            </a:r>
            <a:r>
              <a:rPr lang="en-GB" sz="1400" dirty="0" smtClean="0">
                <a:latin typeface="Sitka Display" panose="02000505000000020004" pitchFamily="2" charset="0"/>
                <a:hlinkClick r:id="rId7"/>
              </a:rPr>
              <a:t>Expression of Interest</a:t>
            </a:r>
            <a:r>
              <a:rPr lang="en-GB" sz="1400" dirty="0" smtClean="0">
                <a:latin typeface="Sitka Display" panose="02000505000000020004" pitchFamily="2" charset="0"/>
              </a:rPr>
              <a:t> document </a:t>
            </a:r>
            <a:r>
              <a:rPr lang="en-GB" sz="1400" dirty="0" smtClean="0">
                <a:latin typeface="Sitka Display" panose="02000505000000020004" pitchFamily="2" charset="0"/>
                <a:hlinkClick r:id="rId8"/>
              </a:rPr>
              <a:t>CERN/LHCC-2008-007</a:t>
            </a:r>
            <a:r>
              <a:rPr lang="en-DE" sz="1400" dirty="0" smtClean="0">
                <a:latin typeface="Sitka Display" panose="02000505000000020004" pitchFamily="2" charset="0"/>
              </a:rPr>
              <a:t>.</a:t>
            </a:r>
            <a:r>
              <a:rPr lang="en-DE" sz="1400" dirty="0">
                <a:latin typeface="Sitka Display" panose="02000505000000020004" pitchFamily="2" charset="0"/>
              </a:rPr>
              <a:t/>
            </a:r>
            <a:br>
              <a:rPr lang="en-DE" sz="1400" dirty="0">
                <a:latin typeface="Sitka Display" panose="02000505000000020004" pitchFamily="2" charset="0"/>
              </a:rPr>
            </a:br>
            <a:r>
              <a:rPr lang="en-DE" sz="1400" dirty="0">
                <a:latin typeface="Sitka Display" panose="02000505000000020004" pitchFamily="2" charset="0"/>
              </a:rPr>
              <a:t>T</a:t>
            </a:r>
            <a:r>
              <a:rPr lang="en-GB" sz="1400" dirty="0" smtClean="0">
                <a:latin typeface="Sitka Display" panose="02000505000000020004" pitchFamily="2" charset="0"/>
              </a:rPr>
              <a:t>his </a:t>
            </a:r>
            <a:r>
              <a:rPr lang="en-GB" sz="1400" dirty="0" smtClean="0">
                <a:latin typeface="Sitka Display" panose="02000505000000020004" pitchFamily="2" charset="0"/>
              </a:rPr>
              <a:t>was followed by a </a:t>
            </a:r>
            <a:r>
              <a:rPr lang="en-GB" sz="1400" dirty="0" smtClean="0">
                <a:latin typeface="Sitka Display" panose="02000505000000020004" pitchFamily="2" charset="0"/>
                <a:hlinkClick r:id="rId9"/>
              </a:rPr>
              <a:t>Letter of Intent</a:t>
            </a:r>
            <a:r>
              <a:rPr lang="en-GB" sz="1400" dirty="0" smtClean="0">
                <a:latin typeface="Sitka Display" panose="02000505000000020004" pitchFamily="2" charset="0"/>
              </a:rPr>
              <a:t> document </a:t>
            </a:r>
            <a:r>
              <a:rPr lang="en-GB" sz="1400" dirty="0" smtClean="0">
                <a:latin typeface="Sitka Display" panose="02000505000000020004" pitchFamily="2" charset="0"/>
                <a:hlinkClick r:id="rId10"/>
              </a:rPr>
              <a:t>CERN/LHCC-2011-001</a:t>
            </a:r>
            <a:r>
              <a:rPr lang="en-GB" sz="1400" dirty="0" smtClean="0">
                <a:latin typeface="Sitka Display" panose="02000505000000020004" pitchFamily="2" charset="0"/>
              </a:rPr>
              <a:t>. </a:t>
            </a:r>
            <a:r>
              <a:rPr lang="en-DE" sz="1400" dirty="0" smtClean="0">
                <a:latin typeface="Sitka Display" panose="02000505000000020004" pitchFamily="2" charset="0"/>
              </a:rPr>
              <a:t/>
            </a:r>
            <a:br>
              <a:rPr lang="en-DE" sz="1400" dirty="0" smtClean="0">
                <a:latin typeface="Sitka Display" panose="02000505000000020004" pitchFamily="2" charset="0"/>
              </a:rPr>
            </a:br>
            <a:endParaRPr lang="en-GB" sz="1400" dirty="0" smtClean="0">
              <a:latin typeface="Sitka Display" panose="02000505000000020004" pitchFamily="2" charset="0"/>
            </a:endParaRPr>
          </a:p>
          <a:p>
            <a:r>
              <a:rPr lang="en-GB" sz="1400" b="1" dirty="0" smtClean="0">
                <a:latin typeface="Sitka Display" panose="02000505000000020004" pitchFamily="2" charset="0"/>
              </a:rPr>
              <a:t>Similar documents are often required in the LHCb member countries for their </a:t>
            </a:r>
            <a:r>
              <a:rPr lang="en-GB" sz="1400" b="1" u="sng" dirty="0" smtClean="0">
                <a:latin typeface="Sitka Display" panose="02000505000000020004" pitchFamily="2" charset="0"/>
              </a:rPr>
              <a:t>scientific review and funding agencies</a:t>
            </a:r>
            <a:r>
              <a:rPr lang="en-GB" sz="1400" b="1" dirty="0" smtClean="0">
                <a:latin typeface="Sitka Display" panose="02000505000000020004" pitchFamily="2" charset="0"/>
              </a:rPr>
              <a:t>, focusing for the detector on the elements that will be constructed in that country, as part of their approval process.</a:t>
            </a:r>
          </a:p>
          <a:p>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12</a:t>
            </a:fld>
            <a:endParaRPr lang="en-GB" dirty="0">
              <a:latin typeface="Sitka Display" panose="02000505000000020004" pitchFamily="2" charset="0"/>
            </a:endParaRPr>
          </a:p>
        </p:txBody>
      </p:sp>
      <p:sp>
        <p:nvSpPr>
          <p:cNvPr id="7" name="TextBox 6"/>
          <p:cNvSpPr txBox="1"/>
          <p:nvPr/>
        </p:nvSpPr>
        <p:spPr>
          <a:xfrm>
            <a:off x="5676900" y="4399911"/>
            <a:ext cx="3055620" cy="300082"/>
          </a:xfrm>
          <a:prstGeom prst="rect">
            <a:avLst/>
          </a:prstGeom>
          <a:noFill/>
        </p:spPr>
        <p:txBody>
          <a:bodyPr wrap="square" rtlCol="0">
            <a:spAutoFit/>
          </a:bodyPr>
          <a:lstStyle/>
          <a:p>
            <a:r>
              <a:rPr lang="en-GB" dirty="0" smtClean="0">
                <a:latin typeface="Sitka Display" panose="02000505000000020004" pitchFamily="2" charset="0"/>
              </a:rPr>
              <a:t>From https://lhcb.github.io/glossary/</a:t>
            </a:r>
            <a:endParaRPr lang="en-GB" dirty="0">
              <a:latin typeface="Sitka Display" panose="02000505000000020004" pitchFamily="2" charset="0"/>
            </a:endParaRPr>
          </a:p>
        </p:txBody>
      </p:sp>
    </p:spTree>
    <p:extLst>
      <p:ext uri="{BB962C8B-B14F-4D97-AF65-F5344CB8AC3E}">
        <p14:creationId xmlns:p14="http://schemas.microsoft.com/office/powerpoint/2010/main" val="387950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6390145" y="2107518"/>
            <a:ext cx="2517575" cy="265974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6" name="Rectangle 25"/>
          <p:cNvSpPr/>
          <p:nvPr/>
        </p:nvSpPr>
        <p:spPr>
          <a:xfrm>
            <a:off x="6496825" y="62686"/>
            <a:ext cx="2410895" cy="19821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4" name="Rectangle 23"/>
          <p:cNvSpPr/>
          <p:nvPr/>
        </p:nvSpPr>
        <p:spPr>
          <a:xfrm>
            <a:off x="106680" y="1894926"/>
            <a:ext cx="6117756" cy="2779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pic>
        <p:nvPicPr>
          <p:cNvPr id="22" name="Picture 21"/>
          <p:cNvPicPr>
            <a:picLocks noChangeAspect="1"/>
          </p:cNvPicPr>
          <p:nvPr/>
        </p:nvPicPr>
        <p:blipFill>
          <a:blip r:embed="rId3">
            <a:clrChange>
              <a:clrFrom>
                <a:srgbClr val="FFFFFF"/>
              </a:clrFrom>
              <a:clrTo>
                <a:srgbClr val="FFFFFF">
                  <a:alpha val="0"/>
                </a:srgbClr>
              </a:clrTo>
            </a:clrChange>
          </a:blip>
          <a:stretch>
            <a:fillRect/>
          </a:stretch>
        </p:blipFill>
        <p:spPr>
          <a:xfrm>
            <a:off x="2903805" y="2216970"/>
            <a:ext cx="3320631" cy="1000739"/>
          </a:xfrm>
          <a:prstGeom prst="rect">
            <a:avLst/>
          </a:prstGeom>
        </p:spPr>
      </p:pic>
      <p:sp>
        <p:nvSpPr>
          <p:cNvPr id="2" name="Title 1"/>
          <p:cNvSpPr>
            <a:spLocks noGrp="1"/>
          </p:cNvSpPr>
          <p:nvPr>
            <p:ph type="title"/>
          </p:nvPr>
        </p:nvSpPr>
        <p:spPr/>
        <p:txBody>
          <a:bodyPr/>
          <a:lstStyle/>
          <a:p>
            <a:r>
              <a:rPr lang="en-GB" dirty="0" err="1" smtClean="0">
                <a:latin typeface="Sitka Display" panose="02000505000000020004" pitchFamily="2" charset="0"/>
              </a:rPr>
              <a:t>LoI</a:t>
            </a:r>
            <a:r>
              <a:rPr lang="en-GB" dirty="0" smtClean="0">
                <a:latin typeface="Sitka Display" panose="02000505000000020004" pitchFamily="2" charset="0"/>
              </a:rPr>
              <a:t> Proposals</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13</a:t>
            </a:fld>
            <a:endParaRPr lang="en-GB" dirty="0">
              <a:latin typeface="Sitka Display" panose="02000505000000020004" pitchFamily="2" charset="0"/>
            </a:endParaRPr>
          </a:p>
        </p:txBody>
      </p:sp>
      <p:sp>
        <p:nvSpPr>
          <p:cNvPr id="10" name="Rectangle 9"/>
          <p:cNvSpPr/>
          <p:nvPr/>
        </p:nvSpPr>
        <p:spPr>
          <a:xfrm>
            <a:off x="366064" y="4173659"/>
            <a:ext cx="3301192" cy="300082"/>
          </a:xfrm>
          <a:prstGeom prst="rect">
            <a:avLst/>
          </a:prstGeom>
        </p:spPr>
        <p:txBody>
          <a:bodyPr wrap="square">
            <a:spAutoFit/>
          </a:bodyPr>
          <a:lstStyle/>
          <a:p>
            <a:r>
              <a:rPr lang="en-GB" dirty="0" smtClean="0">
                <a:latin typeface="Sitka Display" panose="02000505000000020004" pitchFamily="2" charset="0"/>
              </a:rPr>
              <a:t>40 MHz Bigger Silicon IT</a:t>
            </a:r>
          </a:p>
        </p:txBody>
      </p:sp>
      <p:sp>
        <p:nvSpPr>
          <p:cNvPr id="11" name="Rectangle 10"/>
          <p:cNvSpPr/>
          <p:nvPr/>
        </p:nvSpPr>
        <p:spPr>
          <a:xfrm>
            <a:off x="6673696" y="2145076"/>
            <a:ext cx="2430480" cy="300082"/>
          </a:xfrm>
          <a:prstGeom prst="rect">
            <a:avLst/>
          </a:prstGeom>
        </p:spPr>
        <p:txBody>
          <a:bodyPr wrap="square">
            <a:spAutoFit/>
          </a:bodyPr>
          <a:lstStyle/>
          <a:p>
            <a:r>
              <a:rPr lang="en-GB" dirty="0" smtClean="0">
                <a:latin typeface="Sitka Display" panose="02000505000000020004" pitchFamily="2" charset="0"/>
              </a:rPr>
              <a:t>Thick fibre </a:t>
            </a:r>
            <a:r>
              <a:rPr lang="en-GB" dirty="0" smtClean="0">
                <a:latin typeface="Sitka Display" panose="02000505000000020004" pitchFamily="2" charset="0"/>
              </a:rPr>
              <a:t>OT </a:t>
            </a:r>
            <a:r>
              <a:rPr lang="en-GB" dirty="0" smtClean="0">
                <a:latin typeface="Sitka Display" panose="02000505000000020004" pitchFamily="2" charset="0"/>
              </a:rPr>
              <a:t>option</a:t>
            </a:r>
          </a:p>
        </p:txBody>
      </p:sp>
      <p:pic>
        <p:nvPicPr>
          <p:cNvPr id="12" name="Picture 11"/>
          <p:cNvPicPr>
            <a:picLocks noChangeAspect="1"/>
          </p:cNvPicPr>
          <p:nvPr/>
        </p:nvPicPr>
        <p:blipFill rotWithShape="1">
          <a:blip r:embed="rId4">
            <a:clrChange>
              <a:clrFrom>
                <a:srgbClr val="FEFEFE"/>
              </a:clrFrom>
              <a:clrTo>
                <a:srgbClr val="FEFEFE">
                  <a:alpha val="0"/>
                </a:srgbClr>
              </a:clrTo>
            </a:clrChange>
          </a:blip>
          <a:srcRect l="18921" r="19784" b="8240"/>
          <a:stretch/>
        </p:blipFill>
        <p:spPr>
          <a:xfrm>
            <a:off x="6892795" y="345085"/>
            <a:ext cx="1402080" cy="1591124"/>
          </a:xfrm>
          <a:prstGeom prst="rect">
            <a:avLst/>
          </a:prstGeom>
        </p:spPr>
      </p:pic>
      <p:sp>
        <p:nvSpPr>
          <p:cNvPr id="14" name="Rectangle 13"/>
          <p:cNvSpPr/>
          <p:nvPr/>
        </p:nvSpPr>
        <p:spPr>
          <a:xfrm>
            <a:off x="6776478" y="40844"/>
            <a:ext cx="2200802" cy="300082"/>
          </a:xfrm>
          <a:prstGeom prst="rect">
            <a:avLst/>
          </a:prstGeom>
        </p:spPr>
        <p:txBody>
          <a:bodyPr wrap="square">
            <a:spAutoFit/>
          </a:bodyPr>
          <a:lstStyle/>
          <a:p>
            <a:r>
              <a:rPr lang="en-GB" dirty="0" smtClean="0">
                <a:latin typeface="Sitka Display" panose="02000505000000020004" pitchFamily="2" charset="0"/>
              </a:rPr>
              <a:t>Thin-fibre IT option</a:t>
            </a:r>
          </a:p>
        </p:txBody>
      </p:sp>
      <p:pic>
        <p:nvPicPr>
          <p:cNvPr id="15" name="Picture 14"/>
          <p:cNvPicPr>
            <a:picLocks noChangeAspect="1"/>
          </p:cNvPicPr>
          <p:nvPr/>
        </p:nvPicPr>
        <p:blipFill>
          <a:blip r:embed="rId5"/>
          <a:stretch>
            <a:fillRect/>
          </a:stretch>
        </p:blipFill>
        <p:spPr>
          <a:xfrm>
            <a:off x="178908" y="538857"/>
            <a:ext cx="6119932" cy="1201847"/>
          </a:xfrm>
          <a:prstGeom prst="rect">
            <a:avLst/>
          </a:prstGeom>
        </p:spPr>
      </p:pic>
      <p:pic>
        <p:nvPicPr>
          <p:cNvPr id="9" name="Picture 8"/>
          <p:cNvPicPr>
            <a:picLocks noChangeAspect="1"/>
          </p:cNvPicPr>
          <p:nvPr/>
        </p:nvPicPr>
        <p:blipFill>
          <a:blip r:embed="rId6"/>
          <a:stretch>
            <a:fillRect/>
          </a:stretch>
        </p:blipFill>
        <p:spPr>
          <a:xfrm>
            <a:off x="462101" y="3384353"/>
            <a:ext cx="2858215" cy="742947"/>
          </a:xfrm>
          <a:prstGeom prst="rect">
            <a:avLst/>
          </a:prstGeom>
        </p:spPr>
      </p:pic>
      <p:pic>
        <p:nvPicPr>
          <p:cNvPr id="7" name="Content Placeholder 6"/>
          <p:cNvPicPr>
            <a:picLocks noGrp="1" noChangeAspect="1"/>
          </p:cNvPicPr>
          <p:nvPr>
            <p:ph idx="1"/>
          </p:nvPr>
        </p:nvPicPr>
        <p:blipFill rotWithShape="1">
          <a:blip r:embed="rId7">
            <a:clrChange>
              <a:clrFrom>
                <a:srgbClr val="FFFFFF"/>
              </a:clrFrom>
              <a:clrTo>
                <a:srgbClr val="FFFFFF">
                  <a:alpha val="0"/>
                </a:srgbClr>
              </a:clrTo>
            </a:clrChange>
          </a:blip>
          <a:srcRect t="10193"/>
          <a:stretch/>
        </p:blipFill>
        <p:spPr>
          <a:xfrm>
            <a:off x="6309044" y="2476500"/>
            <a:ext cx="2569582" cy="2286578"/>
          </a:xfrm>
          <a:prstGeom prst="rect">
            <a:avLst/>
          </a:prstGeom>
        </p:spPr>
      </p:pic>
      <p:pic>
        <p:nvPicPr>
          <p:cNvPr id="20" name="Picture 19"/>
          <p:cNvPicPr>
            <a:picLocks noChangeAspect="1"/>
          </p:cNvPicPr>
          <p:nvPr/>
        </p:nvPicPr>
        <p:blipFill>
          <a:blip r:embed="rId8"/>
          <a:stretch>
            <a:fillRect/>
          </a:stretch>
        </p:blipFill>
        <p:spPr>
          <a:xfrm>
            <a:off x="1218580" y="2160873"/>
            <a:ext cx="1685225" cy="1092521"/>
          </a:xfrm>
          <a:prstGeom prst="rect">
            <a:avLst/>
          </a:prstGeom>
        </p:spPr>
      </p:pic>
      <p:sp>
        <p:nvSpPr>
          <p:cNvPr id="21" name="TextBox 20"/>
          <p:cNvSpPr txBox="1"/>
          <p:nvPr/>
        </p:nvSpPr>
        <p:spPr>
          <a:xfrm>
            <a:off x="334647" y="2578294"/>
            <a:ext cx="1097287" cy="715581"/>
          </a:xfrm>
          <a:prstGeom prst="rect">
            <a:avLst/>
          </a:prstGeom>
          <a:noFill/>
        </p:spPr>
        <p:txBody>
          <a:bodyPr wrap="square" rtlCol="0">
            <a:spAutoFit/>
          </a:bodyPr>
          <a:lstStyle/>
          <a:p>
            <a:r>
              <a:rPr lang="en-GB" dirty="0" smtClean="0">
                <a:latin typeface="Sitka Display" panose="02000505000000020004" pitchFamily="2" charset="0"/>
              </a:rPr>
              <a:t>40 MHz straw-drift tube OT</a:t>
            </a:r>
            <a:endParaRPr lang="en-GB" dirty="0">
              <a:latin typeface="Sitka Display" panose="02000505000000020004" pitchFamily="2" charset="0"/>
            </a:endParaRPr>
          </a:p>
        </p:txBody>
      </p:sp>
      <p:pic>
        <p:nvPicPr>
          <p:cNvPr id="23" name="Picture 22"/>
          <p:cNvPicPr>
            <a:picLocks noChangeAspect="1"/>
          </p:cNvPicPr>
          <p:nvPr/>
        </p:nvPicPr>
        <p:blipFill rotWithShape="1">
          <a:blip r:embed="rId3">
            <a:clrChange>
              <a:clrFrom>
                <a:srgbClr val="FFFFFF"/>
              </a:clrFrom>
              <a:clrTo>
                <a:srgbClr val="FFFFFF">
                  <a:alpha val="0"/>
                </a:srgbClr>
              </a:clrTo>
            </a:clrChange>
          </a:blip>
          <a:srcRect l="20494"/>
          <a:stretch/>
        </p:blipFill>
        <p:spPr>
          <a:xfrm rot="10800000">
            <a:off x="3551525" y="2972114"/>
            <a:ext cx="2640110" cy="1000739"/>
          </a:xfrm>
          <a:prstGeom prst="rect">
            <a:avLst/>
          </a:prstGeom>
        </p:spPr>
      </p:pic>
      <p:sp>
        <p:nvSpPr>
          <p:cNvPr id="25" name="TextBox 24"/>
          <p:cNvSpPr txBox="1"/>
          <p:nvPr/>
        </p:nvSpPr>
        <p:spPr>
          <a:xfrm>
            <a:off x="106253" y="1887058"/>
            <a:ext cx="637057" cy="300082"/>
          </a:xfrm>
          <a:prstGeom prst="rect">
            <a:avLst/>
          </a:prstGeom>
          <a:noFill/>
        </p:spPr>
        <p:txBody>
          <a:bodyPr wrap="square" rtlCol="0">
            <a:spAutoFit/>
          </a:bodyPr>
          <a:lstStyle/>
          <a:p>
            <a:r>
              <a:rPr lang="en-GB" dirty="0" smtClean="0">
                <a:latin typeface="Sitka Display" panose="02000505000000020004" pitchFamily="2" charset="0"/>
              </a:rPr>
              <a:t>1.</a:t>
            </a:r>
            <a:endParaRPr lang="en-GB" dirty="0">
              <a:latin typeface="Sitka Display" panose="02000505000000020004" pitchFamily="2" charset="0"/>
            </a:endParaRPr>
          </a:p>
        </p:txBody>
      </p:sp>
      <p:sp>
        <p:nvSpPr>
          <p:cNvPr id="27" name="TextBox 26"/>
          <p:cNvSpPr txBox="1"/>
          <p:nvPr/>
        </p:nvSpPr>
        <p:spPr>
          <a:xfrm>
            <a:off x="6457950" y="30793"/>
            <a:ext cx="637057" cy="300082"/>
          </a:xfrm>
          <a:prstGeom prst="rect">
            <a:avLst/>
          </a:prstGeom>
          <a:noFill/>
        </p:spPr>
        <p:txBody>
          <a:bodyPr wrap="square" rtlCol="0">
            <a:spAutoFit/>
          </a:bodyPr>
          <a:lstStyle/>
          <a:p>
            <a:r>
              <a:rPr lang="en-GB" dirty="0" smtClean="0">
                <a:latin typeface="Sitka Display" panose="02000505000000020004" pitchFamily="2" charset="0"/>
              </a:rPr>
              <a:t>2a.</a:t>
            </a:r>
            <a:endParaRPr lang="en-GB" dirty="0">
              <a:latin typeface="Sitka Display" panose="02000505000000020004" pitchFamily="2" charset="0"/>
            </a:endParaRPr>
          </a:p>
        </p:txBody>
      </p:sp>
      <p:sp>
        <p:nvSpPr>
          <p:cNvPr id="29" name="TextBox 28"/>
          <p:cNvSpPr txBox="1"/>
          <p:nvPr/>
        </p:nvSpPr>
        <p:spPr>
          <a:xfrm>
            <a:off x="6356402" y="2121728"/>
            <a:ext cx="637057" cy="300082"/>
          </a:xfrm>
          <a:prstGeom prst="rect">
            <a:avLst/>
          </a:prstGeom>
          <a:noFill/>
        </p:spPr>
        <p:txBody>
          <a:bodyPr wrap="square" rtlCol="0">
            <a:spAutoFit/>
          </a:bodyPr>
          <a:lstStyle/>
          <a:p>
            <a:r>
              <a:rPr lang="en-GB" dirty="0" smtClean="0">
                <a:latin typeface="Sitka Display" panose="02000505000000020004" pitchFamily="2" charset="0"/>
              </a:rPr>
              <a:t>2b.</a:t>
            </a:r>
            <a:endParaRPr lang="en-GB" dirty="0">
              <a:latin typeface="Sitka Display" panose="02000505000000020004" pitchFamily="2" charset="0"/>
            </a:endParaRPr>
          </a:p>
        </p:txBody>
      </p:sp>
      <p:pic>
        <p:nvPicPr>
          <p:cNvPr id="30" name="Picture 29"/>
          <p:cNvPicPr>
            <a:picLocks noChangeAspect="1"/>
          </p:cNvPicPr>
          <p:nvPr/>
        </p:nvPicPr>
        <p:blipFill>
          <a:blip r:embed="rId9">
            <a:clrChange>
              <a:clrFrom>
                <a:srgbClr val="FFFFFF"/>
              </a:clrFrom>
              <a:clrTo>
                <a:srgbClr val="FFFFFF">
                  <a:alpha val="0"/>
                </a:srgbClr>
              </a:clrTo>
            </a:clrChange>
          </a:blip>
          <a:stretch>
            <a:fillRect/>
          </a:stretch>
        </p:blipFill>
        <p:spPr>
          <a:xfrm>
            <a:off x="2516817" y="-21970"/>
            <a:ext cx="2689860" cy="1344930"/>
          </a:xfrm>
          <a:prstGeom prst="rect">
            <a:avLst/>
          </a:prstGeom>
        </p:spPr>
      </p:pic>
      <p:pic>
        <p:nvPicPr>
          <p:cNvPr id="31" name="Picture 30"/>
          <p:cNvPicPr>
            <a:picLocks noChangeAspect="1"/>
          </p:cNvPicPr>
          <p:nvPr/>
        </p:nvPicPr>
        <p:blipFill>
          <a:blip r:embed="rId10"/>
          <a:stretch>
            <a:fillRect/>
          </a:stretch>
        </p:blipFill>
        <p:spPr>
          <a:xfrm>
            <a:off x="253212" y="117760"/>
            <a:ext cx="417777" cy="410111"/>
          </a:xfrm>
          <a:prstGeom prst="rect">
            <a:avLst/>
          </a:prstGeom>
          <a:solidFill>
            <a:schemeClr val="bg1"/>
          </a:solidFill>
        </p:spPr>
      </p:pic>
    </p:spTree>
    <p:extLst>
      <p:ext uri="{BB962C8B-B14F-4D97-AF65-F5344CB8AC3E}">
        <p14:creationId xmlns:p14="http://schemas.microsoft.com/office/powerpoint/2010/main" val="28162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833" y="-168920"/>
            <a:ext cx="7886700" cy="994172"/>
          </a:xfrm>
        </p:spPr>
        <p:txBody>
          <a:bodyPr/>
          <a:lstStyle/>
          <a:p>
            <a:r>
              <a:rPr lang="en-GB" dirty="0" smtClean="0">
                <a:latin typeface="Sitka Display" panose="02000505000000020004" pitchFamily="2" charset="0"/>
              </a:rPr>
              <a:t>Previous </a:t>
            </a:r>
            <a:r>
              <a:rPr lang="en-GB" dirty="0" err="1" smtClean="0">
                <a:latin typeface="Sitka Display" panose="02000505000000020004" pitchFamily="2" charset="0"/>
              </a:rPr>
              <a:t>SciFi</a:t>
            </a:r>
            <a:r>
              <a:rPr lang="en-GB" dirty="0" smtClean="0">
                <a:latin typeface="Sitka Display" panose="02000505000000020004" pitchFamily="2" charset="0"/>
              </a:rPr>
              <a:t> Trackers</a:t>
            </a:r>
            <a:endParaRPr lang="en-GB" dirty="0">
              <a:latin typeface="Sitka Display" panose="02000505000000020004" pitchFamily="2" charset="0"/>
            </a:endParaRPr>
          </a:p>
        </p:txBody>
      </p:sp>
      <p:sp>
        <p:nvSpPr>
          <p:cNvPr id="3" name="Content Placeholder 2"/>
          <p:cNvSpPr>
            <a:spLocks noGrp="1"/>
          </p:cNvSpPr>
          <p:nvPr>
            <p:ph sz="half" idx="1"/>
          </p:nvPr>
        </p:nvSpPr>
        <p:spPr>
          <a:xfrm>
            <a:off x="447736" y="1556875"/>
            <a:ext cx="3315462" cy="2641745"/>
          </a:xfrm>
        </p:spPr>
        <p:txBody>
          <a:bodyPr>
            <a:normAutofit fontScale="92500" lnSpcReduction="20000"/>
          </a:bodyPr>
          <a:lstStyle/>
          <a:p>
            <a:r>
              <a:rPr lang="en-GB" sz="1600" dirty="0" smtClean="0">
                <a:latin typeface="Sitka Display" panose="02000505000000020004" pitchFamily="2" charset="0"/>
              </a:rPr>
              <a:t>UA2 &amp; CHORUS (</a:t>
            </a:r>
            <a:r>
              <a:rPr lang="en-GB" sz="1600" dirty="0" smtClean="0">
                <a:latin typeface="Sitka Display" panose="02000505000000020004" pitchFamily="2" charset="0"/>
                <a:sym typeface="Wingdings" panose="05000000000000000000" pitchFamily="2" charset="2"/>
              </a:rPr>
              <a:t>Early ’90s</a:t>
            </a:r>
            <a:r>
              <a:rPr lang="en-GB" sz="1600" dirty="0" smtClean="0">
                <a:latin typeface="Sitka Display" panose="02000505000000020004" pitchFamily="2" charset="0"/>
              </a:rPr>
              <a:t>)</a:t>
            </a:r>
          </a:p>
          <a:p>
            <a:r>
              <a:rPr lang="en-GB" sz="1600" dirty="0" smtClean="0">
                <a:latin typeface="Sitka Display" panose="02000505000000020004" pitchFamily="2" charset="0"/>
                <a:sym typeface="Wingdings" panose="05000000000000000000" pitchFamily="2" charset="2"/>
              </a:rPr>
              <a:t>image intensifier and CCD</a:t>
            </a:r>
          </a:p>
          <a:p>
            <a:pPr lvl="1"/>
            <a:r>
              <a:rPr lang="en-GB" sz="1400" dirty="0" smtClean="0">
                <a:solidFill>
                  <a:srgbClr val="FF0000"/>
                </a:solidFill>
                <a:latin typeface="Sitka Display" panose="02000505000000020004" pitchFamily="2" charset="0"/>
                <a:sym typeface="Wingdings" panose="05000000000000000000" pitchFamily="2" charset="2"/>
              </a:rPr>
              <a:t>High voltage (20-35kV)</a:t>
            </a:r>
          </a:p>
          <a:p>
            <a:pPr lvl="1"/>
            <a:r>
              <a:rPr lang="en-GB" sz="1400" dirty="0" smtClean="0">
                <a:solidFill>
                  <a:srgbClr val="FF0000"/>
                </a:solidFill>
                <a:latin typeface="Sitka Display" panose="02000505000000020004" pitchFamily="2" charset="0"/>
                <a:sym typeface="Wingdings" panose="05000000000000000000" pitchFamily="2" charset="2"/>
              </a:rPr>
              <a:t>doesn’t work in magnetic fields</a:t>
            </a:r>
          </a:p>
          <a:p>
            <a:r>
              <a:rPr lang="en-GB" sz="1600" dirty="0" smtClean="0">
                <a:latin typeface="Sitka Display" panose="02000505000000020004" pitchFamily="2" charset="0"/>
              </a:rPr>
              <a:t>1mm and 0.5mm diameter fibres</a:t>
            </a:r>
          </a:p>
          <a:p>
            <a:r>
              <a:rPr lang="en-GB" sz="1600" dirty="0" smtClean="0">
                <a:latin typeface="Sitka Display" panose="02000505000000020004" pitchFamily="2" charset="0"/>
              </a:rPr>
              <a:t>single hit spatial resolution of 0.35mm (for 1mm diam.)</a:t>
            </a:r>
          </a:p>
          <a:p>
            <a:endParaRPr lang="en-GB" sz="1600" dirty="0" smtClean="0">
              <a:latin typeface="Sitka Display" panose="02000505000000020004" pitchFamily="2" charset="0"/>
              <a:sym typeface="Wingdings" panose="05000000000000000000" pitchFamily="2" charset="2"/>
            </a:endParaRPr>
          </a:p>
          <a:p>
            <a:r>
              <a:rPr lang="en-GB" sz="1600" dirty="0" smtClean="0">
                <a:solidFill>
                  <a:srgbClr val="00B050"/>
                </a:solidFill>
                <a:latin typeface="Sitka Display" panose="02000505000000020004" pitchFamily="2" charset="0"/>
                <a:sym typeface="Wingdings" panose="05000000000000000000" pitchFamily="2" charset="2"/>
              </a:rPr>
              <a:t>The sensor (fibre) also transports the signal outside of the acceptance!</a:t>
            </a:r>
          </a:p>
          <a:p>
            <a:pPr lvl="1"/>
            <a:r>
              <a:rPr lang="en-GB" sz="1300" dirty="0" smtClean="0">
                <a:solidFill>
                  <a:srgbClr val="00B050"/>
                </a:solidFill>
                <a:latin typeface="Sitka Display" panose="02000505000000020004" pitchFamily="2" charset="0"/>
                <a:sym typeface="Wingdings" panose="05000000000000000000" pitchFamily="2" charset="2"/>
              </a:rPr>
              <a:t>No RF noise problems, few metre attenuation</a:t>
            </a:r>
          </a:p>
          <a:p>
            <a:endParaRPr lang="en-GB" sz="1800" dirty="0" smtClean="0">
              <a:latin typeface="Sitka Display" panose="02000505000000020004" pitchFamily="2" charset="0"/>
              <a:sym typeface="Wingdings" panose="05000000000000000000" pitchFamily="2" charset="2"/>
            </a:endParaRPr>
          </a:p>
        </p:txBody>
      </p:sp>
      <p:pic>
        <p:nvPicPr>
          <p:cNvPr id="8" name="Content Placeholder 7"/>
          <p:cNvPicPr>
            <a:picLocks noGrp="1" noChangeAspect="1"/>
          </p:cNvPicPr>
          <p:nvPr>
            <p:ph sz="half" idx="2"/>
          </p:nvPr>
        </p:nvPicPr>
        <p:blipFill rotWithShape="1">
          <a:blip r:embed="rId3">
            <a:clrChange>
              <a:clrFrom>
                <a:srgbClr val="FFFFFF"/>
              </a:clrFrom>
              <a:clrTo>
                <a:srgbClr val="FFFFFF">
                  <a:alpha val="0"/>
                </a:srgbClr>
              </a:clrTo>
            </a:clrChange>
          </a:blip>
          <a:srcRect t="3694" b="4846"/>
          <a:stretch/>
        </p:blipFill>
        <p:spPr>
          <a:xfrm>
            <a:off x="6278074" y="110537"/>
            <a:ext cx="3158836" cy="2342796"/>
          </a:xfrm>
          <a:prstGeom prst="rect">
            <a:avLst/>
          </a:prstGeom>
        </p:spPr>
      </p:pic>
      <p:sp>
        <p:nvSpPr>
          <p:cNvPr id="5" name="Date Placeholder 4"/>
          <p:cNvSpPr>
            <a:spLocks noGrp="1"/>
          </p:cNvSpPr>
          <p:nvPr>
            <p:ph type="dt" sz="half" idx="10"/>
          </p:nvPr>
        </p:nvSpPr>
        <p:spPr/>
        <p:txBody>
          <a:bodyPr/>
          <a:lstStyle/>
          <a:p>
            <a:fld id="{41D77BE9-F1B5-4A91-A1C1-473973C9412E}"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6" name="Footer Placeholder 5"/>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7" name="Slide Number Placeholder 6"/>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14</a:t>
            </a:fld>
            <a:endParaRPr lang="en-GB" dirty="0">
              <a:latin typeface="Sitka Display" panose="02000505000000020004" pitchFamily="2" charset="0"/>
            </a:endParaRPr>
          </a:p>
        </p:txBody>
      </p:sp>
      <p:pic>
        <p:nvPicPr>
          <p:cNvPr id="9" name="Picture 8"/>
          <p:cNvPicPr>
            <a:picLocks noChangeAspect="1"/>
          </p:cNvPicPr>
          <p:nvPr/>
        </p:nvPicPr>
        <p:blipFill>
          <a:blip r:embed="rId4">
            <a:clrChange>
              <a:clrFrom>
                <a:srgbClr val="FFFFFF"/>
              </a:clrFrom>
              <a:clrTo>
                <a:srgbClr val="FFFFFF">
                  <a:alpha val="0"/>
                </a:srgbClr>
              </a:clrTo>
            </a:clrChange>
          </a:blip>
          <a:stretch>
            <a:fillRect/>
          </a:stretch>
        </p:blipFill>
        <p:spPr>
          <a:xfrm>
            <a:off x="4772793" y="2291413"/>
            <a:ext cx="4185624" cy="2496170"/>
          </a:xfrm>
          <a:prstGeom prst="rect">
            <a:avLst/>
          </a:prstGeom>
        </p:spPr>
      </p:pic>
      <p:sp>
        <p:nvSpPr>
          <p:cNvPr id="14" name="Rectangle 13"/>
          <p:cNvSpPr/>
          <p:nvPr/>
        </p:nvSpPr>
        <p:spPr>
          <a:xfrm>
            <a:off x="2097625" y="4370495"/>
            <a:ext cx="2332268" cy="415498"/>
          </a:xfrm>
          <a:prstGeom prst="rect">
            <a:avLst/>
          </a:prstGeom>
        </p:spPr>
        <p:txBody>
          <a:bodyPr wrap="square">
            <a:spAutoFit/>
          </a:bodyPr>
          <a:lstStyle/>
          <a:p>
            <a:r>
              <a:rPr lang="en-GB" sz="1050" dirty="0" smtClean="0">
                <a:latin typeface="Sitka Display" panose="02000505000000020004" pitchFamily="2" charset="0"/>
              </a:rPr>
              <a:t>Nuclear Instruments and Methods in Physics Research A 387 (1997) 278-281</a:t>
            </a:r>
            <a:endParaRPr lang="en-GB" sz="1050" dirty="0">
              <a:latin typeface="Sitka Display" panose="02000505000000020004" pitchFamily="2" charset="0"/>
            </a:endParaRPr>
          </a:p>
        </p:txBody>
      </p:sp>
      <p:sp>
        <p:nvSpPr>
          <p:cNvPr id="26" name="Rectangle 25"/>
          <p:cNvSpPr/>
          <p:nvPr/>
        </p:nvSpPr>
        <p:spPr>
          <a:xfrm>
            <a:off x="8394080" y="517475"/>
            <a:ext cx="537648" cy="307777"/>
          </a:xfrm>
          <a:prstGeom prst="rect">
            <a:avLst/>
          </a:prstGeom>
        </p:spPr>
        <p:txBody>
          <a:bodyPr wrap="none">
            <a:spAutoFit/>
          </a:bodyPr>
          <a:lstStyle/>
          <a:p>
            <a:r>
              <a:rPr lang="en-GB" sz="1400" dirty="0" smtClean="0">
                <a:latin typeface="Sitka Display" panose="02000505000000020004" pitchFamily="2" charset="0"/>
              </a:rPr>
              <a:t>UA2 </a:t>
            </a:r>
            <a:endParaRPr lang="en-GB" dirty="0">
              <a:latin typeface="Sitka Display" panose="02000505000000020004" pitchFamily="2" charset="0"/>
            </a:endParaRPr>
          </a:p>
        </p:txBody>
      </p:sp>
      <p:pic>
        <p:nvPicPr>
          <p:cNvPr id="27" name="Picture 26"/>
          <p:cNvPicPr>
            <a:picLocks noChangeAspect="1"/>
          </p:cNvPicPr>
          <p:nvPr/>
        </p:nvPicPr>
        <p:blipFill>
          <a:blip r:embed="rId5">
            <a:clrChange>
              <a:clrFrom>
                <a:srgbClr val="FFFFFF"/>
              </a:clrFrom>
              <a:clrTo>
                <a:srgbClr val="FFFFFF">
                  <a:alpha val="0"/>
                </a:srgbClr>
              </a:clrTo>
            </a:clrChange>
          </a:blip>
          <a:stretch>
            <a:fillRect/>
          </a:stretch>
        </p:blipFill>
        <p:spPr>
          <a:xfrm>
            <a:off x="3918354" y="28804"/>
            <a:ext cx="2836376" cy="2333688"/>
          </a:xfrm>
          <a:prstGeom prst="rect">
            <a:avLst/>
          </a:prstGeom>
        </p:spPr>
      </p:pic>
      <p:sp>
        <p:nvSpPr>
          <p:cNvPr id="29" name="Rectangle 28"/>
          <p:cNvSpPr/>
          <p:nvPr/>
        </p:nvSpPr>
        <p:spPr>
          <a:xfrm>
            <a:off x="5667796" y="1829253"/>
            <a:ext cx="763351" cy="307777"/>
          </a:xfrm>
          <a:prstGeom prst="rect">
            <a:avLst/>
          </a:prstGeom>
        </p:spPr>
        <p:txBody>
          <a:bodyPr wrap="none">
            <a:spAutoFit/>
          </a:bodyPr>
          <a:lstStyle/>
          <a:p>
            <a:r>
              <a:rPr lang="en-GB" sz="1400" dirty="0" smtClean="0">
                <a:latin typeface="Sitka Display" panose="02000505000000020004" pitchFamily="2" charset="0"/>
              </a:rPr>
              <a:t>Chorus </a:t>
            </a:r>
            <a:endParaRPr lang="en-GB" dirty="0">
              <a:latin typeface="Sitka Display" panose="02000505000000020004" pitchFamily="2" charset="0"/>
            </a:endParaRPr>
          </a:p>
        </p:txBody>
      </p:sp>
      <p:sp>
        <p:nvSpPr>
          <p:cNvPr id="4" name="Rectangle 3"/>
          <p:cNvSpPr/>
          <p:nvPr/>
        </p:nvSpPr>
        <p:spPr>
          <a:xfrm>
            <a:off x="7223923" y="3980794"/>
            <a:ext cx="1535998" cy="246221"/>
          </a:xfrm>
          <a:prstGeom prst="rect">
            <a:avLst/>
          </a:prstGeom>
        </p:spPr>
        <p:txBody>
          <a:bodyPr wrap="none">
            <a:spAutoFit/>
          </a:bodyPr>
          <a:lstStyle/>
          <a:p>
            <a:r>
              <a:rPr lang="en-GB" sz="1000" dirty="0"/>
              <a:t>microchannel plate (MCP)</a:t>
            </a:r>
          </a:p>
        </p:txBody>
      </p:sp>
    </p:spTree>
    <p:extLst>
      <p:ext uri="{BB962C8B-B14F-4D97-AF65-F5344CB8AC3E}">
        <p14:creationId xmlns:p14="http://schemas.microsoft.com/office/powerpoint/2010/main" val="33761115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4011930" cy="994172"/>
          </a:xfrm>
        </p:spPr>
        <p:txBody>
          <a:bodyPr>
            <a:normAutofit fontScale="90000"/>
          </a:bodyPr>
          <a:lstStyle/>
          <a:p>
            <a:r>
              <a:rPr lang="en-GB" dirty="0" smtClean="0">
                <a:latin typeface="Sitka Display" panose="02000505000000020004" pitchFamily="2" charset="0"/>
              </a:rPr>
              <a:t>Previous </a:t>
            </a:r>
            <a:r>
              <a:rPr lang="en-GB" dirty="0" err="1" smtClean="0">
                <a:latin typeface="Sitka Display" panose="02000505000000020004" pitchFamily="2" charset="0"/>
              </a:rPr>
              <a:t>SciFi</a:t>
            </a:r>
            <a:r>
              <a:rPr lang="en-GB" dirty="0" smtClean="0">
                <a:latin typeface="Sitka Display" panose="02000505000000020004" pitchFamily="2" charset="0"/>
              </a:rPr>
              <a:t> Trackers</a:t>
            </a:r>
            <a:endParaRPr lang="en-GB" dirty="0">
              <a:latin typeface="Sitka Display" panose="02000505000000020004" pitchFamily="2" charset="0"/>
            </a:endParaRPr>
          </a:p>
        </p:txBody>
      </p:sp>
      <p:sp>
        <p:nvSpPr>
          <p:cNvPr id="3" name="Content Placeholder 2"/>
          <p:cNvSpPr>
            <a:spLocks noGrp="1"/>
          </p:cNvSpPr>
          <p:nvPr>
            <p:ph sz="half" idx="1"/>
          </p:nvPr>
        </p:nvSpPr>
        <p:spPr/>
        <p:txBody>
          <a:bodyPr>
            <a:normAutofit fontScale="77500" lnSpcReduction="20000"/>
          </a:bodyPr>
          <a:lstStyle/>
          <a:p>
            <a:r>
              <a:rPr lang="en-GB" b="1" dirty="0" smtClean="0">
                <a:latin typeface="Sitka Display" panose="02000505000000020004" pitchFamily="2" charset="0"/>
              </a:rPr>
              <a:t>D</a:t>
            </a:r>
            <a:r>
              <a:rPr lang="en-DE" b="1" dirty="0">
                <a:latin typeface="Sitka Display" panose="02000505000000020004" pitchFamily="2" charset="0"/>
              </a:rPr>
              <a:t>0</a:t>
            </a:r>
            <a:r>
              <a:rPr lang="en-GB" b="1" dirty="0" smtClean="0">
                <a:latin typeface="Sitka Display" panose="02000505000000020004" pitchFamily="2" charset="0"/>
              </a:rPr>
              <a:t> </a:t>
            </a:r>
            <a:r>
              <a:rPr lang="en-GB" b="1" dirty="0" smtClean="0">
                <a:latin typeface="Sitka Display" panose="02000505000000020004" pitchFamily="2" charset="0"/>
              </a:rPr>
              <a:t>scintillating </a:t>
            </a:r>
            <a:r>
              <a:rPr lang="en-GB" b="1" dirty="0" smtClean="0">
                <a:latin typeface="Sitka Display" panose="02000505000000020004" pitchFamily="2" charset="0"/>
              </a:rPr>
              <a:t>fib</a:t>
            </a:r>
            <a:r>
              <a:rPr lang="en-DE" b="1" dirty="0" smtClean="0">
                <a:latin typeface="Sitka Display" panose="02000505000000020004" pitchFamily="2" charset="0"/>
              </a:rPr>
              <a:t>re</a:t>
            </a:r>
            <a:r>
              <a:rPr lang="en-GB" b="1" dirty="0" smtClean="0">
                <a:latin typeface="Sitka Display" panose="02000505000000020004" pitchFamily="2" charset="0"/>
              </a:rPr>
              <a:t> </a:t>
            </a:r>
            <a:r>
              <a:rPr lang="en-GB" b="1" dirty="0" smtClean="0">
                <a:latin typeface="Sitka Display" panose="02000505000000020004" pitchFamily="2" charset="0"/>
              </a:rPr>
              <a:t>tracker at </a:t>
            </a:r>
            <a:r>
              <a:rPr lang="en-GB" b="1" dirty="0" err="1" smtClean="0">
                <a:latin typeface="Sitka Display" panose="02000505000000020004" pitchFamily="2" charset="0"/>
              </a:rPr>
              <a:t>Tevatron</a:t>
            </a:r>
            <a:r>
              <a:rPr lang="en-GB" b="1" dirty="0" smtClean="0">
                <a:latin typeface="Sitka Display" panose="02000505000000020004" pitchFamily="2" charset="0"/>
              </a:rPr>
              <a:t> (early 2000’s)</a:t>
            </a:r>
          </a:p>
          <a:p>
            <a:pPr lvl="1"/>
            <a:r>
              <a:rPr lang="en-GB" dirty="0" smtClean="0">
                <a:latin typeface="Sitka Display" panose="02000505000000020004" pitchFamily="2" charset="0"/>
              </a:rPr>
              <a:t>DO: 72,000  double clad 3HF 0.8mm diameter fibres 1.7m – 2.7m long</a:t>
            </a:r>
          </a:p>
          <a:p>
            <a:pPr lvl="1"/>
            <a:r>
              <a:rPr lang="en-GB" sz="1600" dirty="0" smtClean="0">
                <a:latin typeface="Sitka Display" panose="02000505000000020004" pitchFamily="2" charset="0"/>
              </a:rPr>
              <a:t>Each scintillating </a:t>
            </a:r>
            <a:r>
              <a:rPr lang="en-GB" sz="1600" dirty="0" smtClean="0">
                <a:latin typeface="Sitka Display" panose="02000505000000020004" pitchFamily="2" charset="0"/>
              </a:rPr>
              <a:t>fib</a:t>
            </a:r>
            <a:r>
              <a:rPr lang="en-DE" sz="1600" dirty="0" smtClean="0">
                <a:latin typeface="Sitka Display" panose="02000505000000020004" pitchFamily="2" charset="0"/>
              </a:rPr>
              <a:t>re</a:t>
            </a:r>
            <a:r>
              <a:rPr lang="en-GB" sz="1600" dirty="0" smtClean="0">
                <a:latin typeface="Sitka Display" panose="02000505000000020004" pitchFamily="2" charset="0"/>
              </a:rPr>
              <a:t> </a:t>
            </a:r>
            <a:r>
              <a:rPr lang="en-GB" sz="1600" dirty="0" smtClean="0">
                <a:latin typeface="Sitka Display" panose="02000505000000020004" pitchFamily="2" charset="0"/>
              </a:rPr>
              <a:t>is mated to a clear </a:t>
            </a:r>
            <a:r>
              <a:rPr lang="en-GB" sz="1600" dirty="0" smtClean="0">
                <a:latin typeface="Sitka Display" panose="02000505000000020004" pitchFamily="2" charset="0"/>
              </a:rPr>
              <a:t>fib</a:t>
            </a:r>
            <a:r>
              <a:rPr lang="en-DE" sz="1600" dirty="0" smtClean="0">
                <a:latin typeface="Sitka Display" panose="02000505000000020004" pitchFamily="2" charset="0"/>
              </a:rPr>
              <a:t>re</a:t>
            </a:r>
            <a:r>
              <a:rPr lang="en-GB" sz="1600" dirty="0" smtClean="0">
                <a:latin typeface="Sitka Display" panose="02000505000000020004" pitchFamily="2" charset="0"/>
              </a:rPr>
              <a:t> </a:t>
            </a:r>
            <a:r>
              <a:rPr lang="en-GB" sz="1600" dirty="0" smtClean="0">
                <a:latin typeface="Sitka Display" panose="02000505000000020004" pitchFamily="2" charset="0"/>
              </a:rPr>
              <a:t>waveguide. The length of waveguides ranges from 8.2 to 11.4...</a:t>
            </a:r>
          </a:p>
          <a:p>
            <a:r>
              <a:rPr lang="en-GB" dirty="0" smtClean="0">
                <a:latin typeface="Sitka Display" panose="02000505000000020004" pitchFamily="2" charset="0"/>
              </a:rPr>
              <a:t>Visible Light Photon Counter (VLPC) </a:t>
            </a:r>
          </a:p>
          <a:p>
            <a:pPr lvl="1"/>
            <a:r>
              <a:rPr lang="en-GB" sz="1600" u="sng" dirty="0" smtClean="0">
                <a:latin typeface="Sitka Display" panose="02000505000000020004" pitchFamily="2" charset="0"/>
              </a:rPr>
              <a:t>a solid-state device capable</a:t>
            </a:r>
            <a:r>
              <a:rPr lang="en-GB" sz="1600" dirty="0" smtClean="0">
                <a:latin typeface="Sitka Display" panose="02000505000000020004" pitchFamily="2" charset="0"/>
              </a:rPr>
              <a:t> of high-rate single photon counting with excellent quantum efficiency</a:t>
            </a:r>
          </a:p>
          <a:p>
            <a:pPr lvl="1"/>
            <a:r>
              <a:rPr lang="en-GB" sz="1600" b="1" dirty="0" smtClean="0">
                <a:solidFill>
                  <a:srgbClr val="FF0000"/>
                </a:solidFill>
                <a:latin typeface="Sitka Display" panose="02000505000000020004" pitchFamily="2" charset="0"/>
              </a:rPr>
              <a:t>Cryogenic cooling (5 - 7 Kelvin)</a:t>
            </a:r>
          </a:p>
          <a:p>
            <a:pPr lvl="1"/>
            <a:r>
              <a:rPr lang="en-GB" sz="1600" dirty="0" smtClean="0">
                <a:latin typeface="Sitka Display" panose="02000505000000020004" pitchFamily="2" charset="0"/>
              </a:rPr>
              <a:t>Also used at MICE</a:t>
            </a:r>
          </a:p>
          <a:p>
            <a:r>
              <a:rPr lang="en-GB" sz="2000" dirty="0" smtClean="0">
                <a:latin typeface="Sitka Display" panose="02000505000000020004" pitchFamily="2" charset="0"/>
              </a:rPr>
              <a:t>20,000 to 60,000 electrons per detected photon. </a:t>
            </a:r>
            <a:r>
              <a:rPr lang="en-GB" sz="2000" dirty="0" smtClean="0">
                <a:solidFill>
                  <a:srgbClr val="00B050"/>
                </a:solidFill>
                <a:latin typeface="Sitka Display" panose="02000505000000020004" pitchFamily="2" charset="0"/>
              </a:rPr>
              <a:t>QE ~80% .</a:t>
            </a:r>
          </a:p>
          <a:p>
            <a:r>
              <a:rPr lang="en-GB" dirty="0" smtClean="0">
                <a:latin typeface="Sitka Display" panose="02000505000000020004" pitchFamily="2" charset="0"/>
              </a:rPr>
              <a:t>hit efficiency of 99.5% and a doublet </a:t>
            </a:r>
            <a:r>
              <a:rPr lang="en-GB" dirty="0" smtClean="0">
                <a:solidFill>
                  <a:srgbClr val="00B050"/>
                </a:solidFill>
                <a:latin typeface="Sitka Display" panose="02000505000000020004" pitchFamily="2" charset="0"/>
              </a:rPr>
              <a:t>hit resolution of 100 micron</a:t>
            </a:r>
            <a:r>
              <a:rPr lang="en-GB" dirty="0" smtClean="0">
                <a:latin typeface="Sitka Display" panose="02000505000000020004" pitchFamily="2" charset="0"/>
              </a:rPr>
              <a:t>.</a:t>
            </a:r>
            <a:endParaRPr lang="en-GB" sz="1900" dirty="0" smtClean="0">
              <a:latin typeface="Sitka Display" panose="02000505000000020004" pitchFamily="2" charset="0"/>
            </a:endParaRPr>
          </a:p>
          <a:p>
            <a:endParaRPr lang="en-GB" dirty="0">
              <a:latin typeface="Sitka Display" panose="02000505000000020004" pitchFamily="2" charset="0"/>
            </a:endParaRPr>
          </a:p>
        </p:txBody>
      </p:sp>
      <p:pic>
        <p:nvPicPr>
          <p:cNvPr id="8" name="Content Placeholder 7"/>
          <p:cNvPicPr>
            <a:picLocks noGrp="1" noChangeAspect="1"/>
          </p:cNvPicPr>
          <p:nvPr>
            <p:ph sz="half" idx="2"/>
          </p:nvPr>
        </p:nvPicPr>
        <p:blipFill>
          <a:blip r:embed="rId3"/>
          <a:stretch>
            <a:fillRect/>
          </a:stretch>
        </p:blipFill>
        <p:spPr>
          <a:xfrm>
            <a:off x="5089971" y="1749633"/>
            <a:ext cx="3886200" cy="2812124"/>
          </a:xfrm>
          <a:prstGeom prst="rect">
            <a:avLst/>
          </a:prstGeom>
        </p:spPr>
      </p:pic>
      <p:sp>
        <p:nvSpPr>
          <p:cNvPr id="5" name="Date Placeholder 4"/>
          <p:cNvSpPr>
            <a:spLocks noGrp="1"/>
          </p:cNvSpPr>
          <p:nvPr>
            <p:ph type="dt" sz="half" idx="10"/>
          </p:nvPr>
        </p:nvSpPr>
        <p:spPr/>
        <p:txBody>
          <a:bodyPr/>
          <a:lstStyle/>
          <a:p>
            <a:fld id="{41D77BE9-F1B5-4A91-A1C1-473973C9412E}"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6" name="Footer Placeholder 5"/>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7" name="Slide Number Placeholder 6"/>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15</a:t>
            </a:fld>
            <a:endParaRPr lang="en-GB" dirty="0">
              <a:latin typeface="Sitka Display" panose="02000505000000020004" pitchFamily="2" charset="0"/>
            </a:endParaRPr>
          </a:p>
        </p:txBody>
      </p:sp>
      <p:sp>
        <p:nvSpPr>
          <p:cNvPr id="9" name="Rectangle 8"/>
          <p:cNvSpPr/>
          <p:nvPr/>
        </p:nvSpPr>
        <p:spPr>
          <a:xfrm>
            <a:off x="5488490" y="4356250"/>
            <a:ext cx="3029997" cy="300082"/>
          </a:xfrm>
          <a:prstGeom prst="rect">
            <a:avLst/>
          </a:prstGeom>
        </p:spPr>
        <p:txBody>
          <a:bodyPr wrap="none">
            <a:spAutoFit/>
          </a:bodyPr>
          <a:lstStyle/>
          <a:p>
            <a:r>
              <a:rPr lang="en-GB" dirty="0" err="1">
                <a:latin typeface="Sitka Display" panose="02000505000000020004" pitchFamily="2" charset="0"/>
              </a:rPr>
              <a:t>Nucl.Instrum.Meth.A</a:t>
            </a:r>
            <a:r>
              <a:rPr lang="en-GB" dirty="0">
                <a:latin typeface="Sitka Display" panose="02000505000000020004" pitchFamily="2" charset="0"/>
              </a:rPr>
              <a:t> 387 (1997), 278-281</a:t>
            </a:r>
          </a:p>
        </p:txBody>
      </p:sp>
      <p:pic>
        <p:nvPicPr>
          <p:cNvPr id="10" name="Picture 9"/>
          <p:cNvPicPr>
            <a:picLocks noChangeAspect="1"/>
          </p:cNvPicPr>
          <p:nvPr/>
        </p:nvPicPr>
        <p:blipFill>
          <a:blip r:embed="rId4"/>
          <a:stretch>
            <a:fillRect/>
          </a:stretch>
        </p:blipFill>
        <p:spPr>
          <a:xfrm>
            <a:off x="4496575" y="348353"/>
            <a:ext cx="2511579" cy="1234883"/>
          </a:xfrm>
          <a:prstGeom prst="rect">
            <a:avLst/>
          </a:prstGeom>
        </p:spPr>
      </p:pic>
      <p:pic>
        <p:nvPicPr>
          <p:cNvPr id="11" name="Picture 10"/>
          <p:cNvPicPr>
            <a:picLocks noChangeAspect="1"/>
          </p:cNvPicPr>
          <p:nvPr/>
        </p:nvPicPr>
        <p:blipFill>
          <a:blip r:embed="rId5">
            <a:clrChange>
              <a:clrFrom>
                <a:srgbClr val="FFFFFF"/>
              </a:clrFrom>
              <a:clrTo>
                <a:srgbClr val="FFFFFF">
                  <a:alpha val="0"/>
                </a:srgbClr>
              </a:clrTo>
            </a:clrChange>
          </a:blip>
          <a:stretch>
            <a:fillRect/>
          </a:stretch>
        </p:blipFill>
        <p:spPr>
          <a:xfrm>
            <a:off x="6649842" y="76029"/>
            <a:ext cx="2494158" cy="1590405"/>
          </a:xfrm>
          <a:prstGeom prst="rect">
            <a:avLst/>
          </a:prstGeom>
        </p:spPr>
      </p:pic>
    </p:spTree>
    <p:extLst>
      <p:ext uri="{BB962C8B-B14F-4D97-AF65-F5344CB8AC3E}">
        <p14:creationId xmlns:p14="http://schemas.microsoft.com/office/powerpoint/2010/main" val="1537913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srcRect b="17614"/>
          <a:stretch/>
        </p:blipFill>
        <p:spPr>
          <a:xfrm>
            <a:off x="3110379" y="1762892"/>
            <a:ext cx="2991888" cy="1754500"/>
          </a:xfrm>
          <a:prstGeom prst="rect">
            <a:avLst/>
          </a:prstGeom>
        </p:spPr>
      </p:pic>
      <p:sp>
        <p:nvSpPr>
          <p:cNvPr id="8" name="Content Placeholder 7"/>
          <p:cNvSpPr>
            <a:spLocks noGrp="1"/>
          </p:cNvSpPr>
          <p:nvPr>
            <p:ph sz="half" idx="1"/>
          </p:nvPr>
        </p:nvSpPr>
        <p:spPr>
          <a:xfrm>
            <a:off x="294362" y="1372990"/>
            <a:ext cx="3067050" cy="2980825"/>
          </a:xfrm>
        </p:spPr>
        <p:txBody>
          <a:bodyPr>
            <a:normAutofit fontScale="77500" lnSpcReduction="20000"/>
          </a:bodyPr>
          <a:lstStyle/>
          <a:p>
            <a:r>
              <a:rPr lang="en-GB" dirty="0" smtClean="0">
                <a:latin typeface="Sitka Display" panose="02000505000000020004" pitchFamily="2" charset="0"/>
              </a:rPr>
              <a:t>The PEBS balloon experiment(s)</a:t>
            </a:r>
            <a:br>
              <a:rPr lang="en-GB" dirty="0" smtClean="0">
                <a:latin typeface="Sitka Display" panose="02000505000000020004" pitchFamily="2" charset="0"/>
              </a:rPr>
            </a:br>
            <a:r>
              <a:rPr lang="en-GB" dirty="0" smtClean="0">
                <a:latin typeface="Sitka Display" panose="02000505000000020004" pitchFamily="2" charset="0"/>
              </a:rPr>
              <a:t> (2006-2012)</a:t>
            </a:r>
          </a:p>
          <a:p>
            <a:r>
              <a:rPr lang="en-GB" dirty="0" smtClean="0">
                <a:latin typeface="Sitka Display" panose="02000505000000020004" pitchFamily="2" charset="0"/>
              </a:rPr>
              <a:t>Possible with the advent of the </a:t>
            </a:r>
            <a:r>
              <a:rPr lang="en-GB" dirty="0" err="1" smtClean="0">
                <a:latin typeface="Sitka Display" panose="02000505000000020004" pitchFamily="2" charset="0"/>
              </a:rPr>
              <a:t>SiPM</a:t>
            </a:r>
            <a:r>
              <a:rPr lang="en-GB" dirty="0" smtClean="0">
                <a:latin typeface="Sitka Display" panose="02000505000000020004" pitchFamily="2" charset="0"/>
              </a:rPr>
              <a:t> and </a:t>
            </a:r>
            <a:r>
              <a:rPr lang="en-GB" dirty="0" err="1" smtClean="0">
                <a:latin typeface="Sitka Display" panose="02000505000000020004" pitchFamily="2" charset="0"/>
              </a:rPr>
              <a:t>SiPM</a:t>
            </a:r>
            <a:r>
              <a:rPr lang="en-GB" dirty="0" smtClean="0">
                <a:latin typeface="Sitka Display" panose="02000505000000020004" pitchFamily="2" charset="0"/>
              </a:rPr>
              <a:t> array</a:t>
            </a:r>
          </a:p>
          <a:p>
            <a:pPr lvl="1"/>
            <a:r>
              <a:rPr lang="en-GB" dirty="0" smtClean="0">
                <a:solidFill>
                  <a:srgbClr val="00B050"/>
                </a:solidFill>
                <a:latin typeface="Sitka Display" panose="02000505000000020004" pitchFamily="2" charset="0"/>
              </a:rPr>
              <a:t>Insensitive to magnetic fields.</a:t>
            </a:r>
          </a:p>
          <a:p>
            <a:pPr lvl="1"/>
            <a:r>
              <a:rPr lang="en-GB" dirty="0" smtClean="0">
                <a:solidFill>
                  <a:srgbClr val="00B050"/>
                </a:solidFill>
                <a:latin typeface="Sitka Display" panose="02000505000000020004" pitchFamily="2" charset="0"/>
              </a:rPr>
              <a:t>(near) Room temperature operation</a:t>
            </a:r>
          </a:p>
          <a:p>
            <a:pPr lvl="1"/>
            <a:r>
              <a:rPr lang="en-GB" dirty="0" smtClean="0">
                <a:solidFill>
                  <a:srgbClr val="00B050"/>
                </a:solidFill>
                <a:latin typeface="Sitka Display" panose="02000505000000020004" pitchFamily="2" charset="0"/>
              </a:rPr>
              <a:t>Operation at 10s of Volts</a:t>
            </a:r>
            <a:endParaRPr lang="en-DE" dirty="0" smtClean="0">
              <a:solidFill>
                <a:srgbClr val="00B050"/>
              </a:solidFill>
              <a:latin typeface="Sitka Display" panose="02000505000000020004" pitchFamily="2" charset="0"/>
            </a:endParaRPr>
          </a:p>
          <a:p>
            <a:pPr lvl="1"/>
            <a:r>
              <a:rPr lang="en-DE" dirty="0">
                <a:solidFill>
                  <a:srgbClr val="00B050"/>
                </a:solidFill>
                <a:latin typeface="Sitka Display" panose="02000505000000020004" pitchFamily="2" charset="0"/>
              </a:rPr>
              <a:t>1</a:t>
            </a:r>
            <a:r>
              <a:rPr lang="en-DE" dirty="0" smtClean="0">
                <a:solidFill>
                  <a:srgbClr val="00B050"/>
                </a:solidFill>
                <a:latin typeface="Sitka Display" panose="02000505000000020004" pitchFamily="2" charset="0"/>
              </a:rPr>
              <a:t>E6 gain</a:t>
            </a:r>
            <a:endParaRPr lang="en-GB" dirty="0" smtClean="0">
              <a:solidFill>
                <a:srgbClr val="00B050"/>
              </a:solidFill>
              <a:latin typeface="Sitka Display" panose="02000505000000020004" pitchFamily="2" charset="0"/>
            </a:endParaRPr>
          </a:p>
          <a:p>
            <a:r>
              <a:rPr lang="en-GB" dirty="0" smtClean="0">
                <a:latin typeface="Sitka Display" panose="02000505000000020004" pitchFamily="2" charset="0"/>
              </a:rPr>
              <a:t>0.25 mm fibres</a:t>
            </a:r>
          </a:p>
          <a:p>
            <a:pPr lvl="1"/>
            <a:r>
              <a:rPr lang="en-GB" dirty="0" smtClean="0">
                <a:solidFill>
                  <a:srgbClr val="00B050"/>
                </a:solidFill>
                <a:latin typeface="Sitka Display" panose="02000505000000020004" pitchFamily="2" charset="0"/>
              </a:rPr>
              <a:t>55 micron hit resolution (14 bit ADC)</a:t>
            </a:r>
          </a:p>
          <a:p>
            <a:pPr lvl="1"/>
            <a:r>
              <a:rPr lang="en-GB" dirty="0" smtClean="0">
                <a:latin typeface="Sitka Display" panose="02000505000000020004" pitchFamily="2" charset="0"/>
              </a:rPr>
              <a:t>SPIROC readout chip (designed for calorimeters)</a:t>
            </a:r>
            <a:endParaRPr lang="en-GB" dirty="0" smtClean="0">
              <a:solidFill>
                <a:srgbClr val="00B050"/>
              </a:solidFill>
              <a:latin typeface="Sitka Display" panose="02000505000000020004" pitchFamily="2" charset="0"/>
            </a:endParaRPr>
          </a:p>
        </p:txBody>
      </p:sp>
      <p:sp>
        <p:nvSpPr>
          <p:cNvPr id="2" name="Date Placeholder 1"/>
          <p:cNvSpPr>
            <a:spLocks noGrp="1"/>
          </p:cNvSpPr>
          <p:nvPr>
            <p:ph type="dt" sz="half" idx="10"/>
          </p:nvPr>
        </p:nvSpPr>
        <p:spPr/>
        <p:txBody>
          <a:bodyPr/>
          <a:lstStyle/>
          <a:p>
            <a:fld id="{51B1F1A0-BC51-4412-8641-88FD8B9FC98A}"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16</a:t>
            </a:fld>
            <a:endParaRPr lang="en-GB" dirty="0">
              <a:latin typeface="Sitka Display" panose="02000505000000020004" pitchFamily="2" charset="0"/>
            </a:endParaRPr>
          </a:p>
        </p:txBody>
      </p:sp>
      <p:sp>
        <p:nvSpPr>
          <p:cNvPr id="11" name="Title 10"/>
          <p:cNvSpPr txBox="1">
            <a:spLocks noGrp="1"/>
          </p:cNvSpPr>
          <p:nvPr>
            <p:ph type="title"/>
          </p:nvPr>
        </p:nvSpPr>
        <p:spPr>
          <a:xfrm>
            <a:off x="628650" y="496239"/>
            <a:ext cx="7886700" cy="549381"/>
          </a:xfrm>
          <a:prstGeom prst="rect">
            <a:avLst/>
          </a:prstGeom>
          <a:noFill/>
        </p:spPr>
        <p:txBody>
          <a:bodyPr wrap="square" rtlCol="0">
            <a:spAutoFit/>
          </a:bodyPr>
          <a:lstStyle/>
          <a:p>
            <a:r>
              <a:rPr lang="en-GB" dirty="0" smtClean="0">
                <a:latin typeface="Sitka Display" panose="02000505000000020004" pitchFamily="2" charset="0"/>
              </a:rPr>
              <a:t>Previous </a:t>
            </a:r>
            <a:r>
              <a:rPr lang="en-GB" dirty="0" err="1" smtClean="0">
                <a:latin typeface="Sitka Display" panose="02000505000000020004" pitchFamily="2" charset="0"/>
              </a:rPr>
              <a:t>SciFi</a:t>
            </a:r>
            <a:r>
              <a:rPr lang="en-GB" dirty="0" smtClean="0">
                <a:latin typeface="Sitka Display" panose="02000505000000020004" pitchFamily="2" charset="0"/>
              </a:rPr>
              <a:t> Trackers</a:t>
            </a:r>
            <a:endParaRPr lang="en-GB" dirty="0">
              <a:latin typeface="Sitka Display" panose="02000505000000020004" pitchFamily="2" charset="0"/>
            </a:endParaRPr>
          </a:p>
        </p:txBody>
      </p:sp>
      <p:pic>
        <p:nvPicPr>
          <p:cNvPr id="13" name="Content Placeholder 12"/>
          <p:cNvPicPr>
            <a:picLocks noGrp="1" noChangeAspect="1"/>
          </p:cNvPicPr>
          <p:nvPr>
            <p:ph sz="half" idx="2"/>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34518" y="147404"/>
            <a:ext cx="2637326" cy="1516804"/>
          </a:xfrm>
        </p:spPr>
      </p:pic>
      <p:pic>
        <p:nvPicPr>
          <p:cNvPr id="14" name="Picture 13"/>
          <p:cNvPicPr>
            <a:picLocks noChangeAspect="1"/>
          </p:cNvPicPr>
          <p:nvPr/>
        </p:nvPicPr>
        <p:blipFill>
          <a:blip r:embed="rId5">
            <a:clrChange>
              <a:clrFrom>
                <a:srgbClr val="FFFFFF"/>
              </a:clrFrom>
              <a:clrTo>
                <a:srgbClr val="FFFFFF">
                  <a:alpha val="0"/>
                </a:srgbClr>
              </a:clrTo>
            </a:clrChange>
          </a:blip>
          <a:stretch>
            <a:fillRect/>
          </a:stretch>
        </p:blipFill>
        <p:spPr>
          <a:xfrm>
            <a:off x="5603129" y="2081335"/>
            <a:ext cx="2943225" cy="1943100"/>
          </a:xfrm>
          <a:prstGeom prst="rect">
            <a:avLst/>
          </a:prstGeom>
        </p:spPr>
      </p:pic>
      <p:pic>
        <p:nvPicPr>
          <p:cNvPr id="15" name="Picture 14"/>
          <p:cNvPicPr>
            <a:picLocks noChangeAspect="1"/>
          </p:cNvPicPr>
          <p:nvPr/>
        </p:nvPicPr>
        <p:blipFill>
          <a:blip r:embed="rId6"/>
          <a:stretch>
            <a:fillRect/>
          </a:stretch>
        </p:blipFill>
        <p:spPr>
          <a:xfrm>
            <a:off x="3110379" y="4161935"/>
            <a:ext cx="5404971" cy="415767"/>
          </a:xfrm>
          <a:prstGeom prst="rect">
            <a:avLst/>
          </a:prstGeom>
        </p:spPr>
      </p:pic>
      <p:sp>
        <p:nvSpPr>
          <p:cNvPr id="16" name="Rectangle 15"/>
          <p:cNvSpPr/>
          <p:nvPr/>
        </p:nvSpPr>
        <p:spPr>
          <a:xfrm>
            <a:off x="3110379" y="4543376"/>
            <a:ext cx="2220480" cy="300082"/>
          </a:xfrm>
          <a:prstGeom prst="rect">
            <a:avLst/>
          </a:prstGeom>
        </p:spPr>
        <p:txBody>
          <a:bodyPr wrap="none">
            <a:spAutoFit/>
          </a:bodyPr>
          <a:lstStyle/>
          <a:p>
            <a:r>
              <a:rPr lang="en-GB" dirty="0" smtClean="0">
                <a:latin typeface="Sitka Display" panose="02000505000000020004" pitchFamily="2" charset="0"/>
              </a:rPr>
              <a:t>SCSF-78MJ scintillating fibres</a:t>
            </a:r>
            <a:endParaRPr lang="en-GB" dirty="0">
              <a:latin typeface="Sitka Display" panose="02000505000000020004" pitchFamily="2" charset="0"/>
            </a:endParaRPr>
          </a:p>
        </p:txBody>
      </p:sp>
      <p:sp>
        <p:nvSpPr>
          <p:cNvPr id="17" name="Rectangle 16"/>
          <p:cNvSpPr/>
          <p:nvPr/>
        </p:nvSpPr>
        <p:spPr>
          <a:xfrm>
            <a:off x="3665199" y="1527946"/>
            <a:ext cx="1856598" cy="300082"/>
          </a:xfrm>
          <a:prstGeom prst="rect">
            <a:avLst/>
          </a:prstGeom>
        </p:spPr>
        <p:txBody>
          <a:bodyPr wrap="none">
            <a:spAutoFit/>
          </a:bodyPr>
          <a:lstStyle/>
          <a:p>
            <a:r>
              <a:rPr lang="en-GB" dirty="0" smtClean="0">
                <a:latin typeface="Sitka Display" panose="02000505000000020004" pitchFamily="2" charset="0"/>
              </a:rPr>
              <a:t>Hamamatsu MPPC 5883</a:t>
            </a:r>
            <a:endParaRPr lang="en-GB" dirty="0">
              <a:latin typeface="Sitka Display" panose="02000505000000020004" pitchFamily="2" charset="0"/>
            </a:endParaRPr>
          </a:p>
        </p:txBody>
      </p:sp>
      <p:sp>
        <p:nvSpPr>
          <p:cNvPr id="19" name="Rectangle 18"/>
          <p:cNvSpPr/>
          <p:nvPr/>
        </p:nvSpPr>
        <p:spPr>
          <a:xfrm>
            <a:off x="6137650" y="4578691"/>
            <a:ext cx="2361544" cy="246221"/>
          </a:xfrm>
          <a:prstGeom prst="rect">
            <a:avLst/>
          </a:prstGeom>
        </p:spPr>
        <p:txBody>
          <a:bodyPr wrap="none">
            <a:spAutoFit/>
          </a:bodyPr>
          <a:lstStyle/>
          <a:p>
            <a:r>
              <a:rPr lang="en-GB" sz="1000" dirty="0">
                <a:latin typeface="Sitka Display" panose="02000505000000020004" pitchFamily="2" charset="0"/>
              </a:rPr>
              <a:t>https://doi.org/10.1016/j.nima.2010.07.011</a:t>
            </a:r>
          </a:p>
        </p:txBody>
      </p:sp>
      <p:sp>
        <p:nvSpPr>
          <p:cNvPr id="20" name="TextBox 19"/>
          <p:cNvSpPr txBox="1"/>
          <p:nvPr/>
        </p:nvSpPr>
        <p:spPr>
          <a:xfrm>
            <a:off x="6240780" y="2386226"/>
            <a:ext cx="960120" cy="300082"/>
          </a:xfrm>
          <a:prstGeom prst="rect">
            <a:avLst/>
          </a:prstGeom>
          <a:noFill/>
        </p:spPr>
        <p:txBody>
          <a:bodyPr wrap="square" rtlCol="0">
            <a:spAutoFit/>
          </a:bodyPr>
          <a:lstStyle/>
          <a:p>
            <a:r>
              <a:rPr lang="en-GB" dirty="0" smtClean="0">
                <a:latin typeface="Sitka Display" panose="02000505000000020004" pitchFamily="2" charset="0"/>
              </a:rPr>
              <a:t>60-80 cm</a:t>
            </a:r>
            <a:endParaRPr lang="en-GB" dirty="0">
              <a:latin typeface="Sitka Display" panose="02000505000000020004" pitchFamily="2" charset="0"/>
            </a:endParaRPr>
          </a:p>
        </p:txBody>
      </p:sp>
    </p:spTree>
    <p:extLst>
      <p:ext uri="{BB962C8B-B14F-4D97-AF65-F5344CB8AC3E}">
        <p14:creationId xmlns:p14="http://schemas.microsoft.com/office/powerpoint/2010/main" val="3764288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itka Display" panose="02000505000000020004" pitchFamily="2" charset="0"/>
              </a:rPr>
              <a:t>Let the workshops begin!</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17</a:t>
            </a:fld>
            <a:endParaRPr lang="en-GB" dirty="0">
              <a:latin typeface="Sitka Display" panose="02000505000000020004" pitchFamily="2" charset="0"/>
            </a:endParaRPr>
          </a:p>
        </p:txBody>
      </p:sp>
      <p:pic>
        <p:nvPicPr>
          <p:cNvPr id="9" name="Picture 8"/>
          <p:cNvPicPr>
            <a:picLocks noChangeAspect="1"/>
          </p:cNvPicPr>
          <p:nvPr/>
        </p:nvPicPr>
        <p:blipFill>
          <a:blip r:embed="rId3"/>
          <a:stretch>
            <a:fillRect/>
          </a:stretch>
        </p:blipFill>
        <p:spPr>
          <a:xfrm>
            <a:off x="159835" y="521199"/>
            <a:ext cx="3931334" cy="3317312"/>
          </a:xfrm>
          <a:prstGeom prst="rect">
            <a:avLst/>
          </a:prstGeom>
          <a:effectLst>
            <a:outerShdw blurRad="50800" dist="38100" dir="2700000" algn="tl" rotWithShape="0">
              <a:prstClr val="black">
                <a:alpha val="40000"/>
              </a:prstClr>
            </a:outerShdw>
          </a:effectLst>
        </p:spPr>
      </p:pic>
      <p:pic>
        <p:nvPicPr>
          <p:cNvPr id="12" name="Content Placeholder 11"/>
          <p:cNvPicPr>
            <a:picLocks noGrp="1" noChangeAspect="1"/>
          </p:cNvPicPr>
          <p:nvPr>
            <p:ph idx="1"/>
          </p:nvPr>
        </p:nvPicPr>
        <p:blipFill>
          <a:blip r:embed="rId4"/>
          <a:stretch>
            <a:fillRect/>
          </a:stretch>
        </p:blipFill>
        <p:spPr>
          <a:xfrm>
            <a:off x="4190369" y="850766"/>
            <a:ext cx="4829101" cy="3641546"/>
          </a:xfrm>
          <a:prstGeom prst="rect">
            <a:avLst/>
          </a:prstGeom>
          <a:effectLst>
            <a:outerShdw blurRad="50800" dist="38100" dir="2700000" algn="tl" rotWithShape="0">
              <a:prstClr val="black">
                <a:alpha val="40000"/>
              </a:prstClr>
            </a:outerShdw>
          </a:effectLst>
        </p:spPr>
      </p:pic>
      <p:sp>
        <p:nvSpPr>
          <p:cNvPr id="13" name="Rectangle 12"/>
          <p:cNvSpPr/>
          <p:nvPr/>
        </p:nvSpPr>
        <p:spPr>
          <a:xfrm>
            <a:off x="279384" y="3945097"/>
            <a:ext cx="3692236" cy="71558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GB" dirty="0" smtClean="0">
                <a:latin typeface="Sitka Display" panose="02000505000000020004" pitchFamily="2" charset="0"/>
              </a:rPr>
              <a:t>“A </a:t>
            </a:r>
            <a:r>
              <a:rPr lang="en-GB" dirty="0" err="1" smtClean="0">
                <a:solidFill>
                  <a:schemeClr val="tx1"/>
                </a:solidFill>
                <a:latin typeface="Sitka Display" panose="02000505000000020004" pitchFamily="2" charset="0"/>
              </a:rPr>
              <a:t>fiber</a:t>
            </a:r>
            <a:r>
              <a:rPr lang="en-GB" dirty="0" smtClean="0">
                <a:solidFill>
                  <a:schemeClr val="tx1"/>
                </a:solidFill>
                <a:latin typeface="Sitka Display" panose="02000505000000020004" pitchFamily="2" charset="0"/>
              </a:rPr>
              <a:t> TT </a:t>
            </a:r>
            <a:r>
              <a:rPr lang="en-GB" dirty="0" smtClean="0">
                <a:latin typeface="Sitka Display" panose="02000505000000020004" pitchFamily="2" charset="0"/>
              </a:rPr>
              <a:t>could be a shorter version of the “Long </a:t>
            </a:r>
            <a:r>
              <a:rPr lang="en-GB" dirty="0" err="1" smtClean="0">
                <a:latin typeface="Sitka Display" panose="02000505000000020004" pitchFamily="2" charset="0"/>
              </a:rPr>
              <a:t>fibers</a:t>
            </a:r>
            <a:r>
              <a:rPr lang="en-GB" dirty="0" smtClean="0">
                <a:latin typeface="Sitka Display" panose="02000505000000020004" pitchFamily="2" charset="0"/>
              </a:rPr>
              <a:t>” version” – </a:t>
            </a:r>
            <a:r>
              <a:rPr lang="en-GB" dirty="0" err="1" smtClean="0">
                <a:latin typeface="Sitka Display" panose="02000505000000020004" pitchFamily="2" charset="0"/>
              </a:rPr>
              <a:t>Ueli</a:t>
            </a:r>
            <a:r>
              <a:rPr lang="en-GB" dirty="0" smtClean="0">
                <a:latin typeface="Sitka Display" panose="02000505000000020004" pitchFamily="2" charset="0"/>
              </a:rPr>
              <a:t> </a:t>
            </a:r>
            <a:r>
              <a:rPr lang="en-GB" dirty="0" err="1" smtClean="0">
                <a:latin typeface="Sitka Display" panose="02000505000000020004" pitchFamily="2" charset="0"/>
              </a:rPr>
              <a:t>Straumann</a:t>
            </a:r>
            <a:endParaRPr lang="en-GB" dirty="0" smtClean="0">
              <a:latin typeface="Sitka Display" panose="02000505000000020004" pitchFamily="2" charset="0"/>
            </a:endParaRPr>
          </a:p>
          <a:p>
            <a:r>
              <a:rPr lang="en-GB" dirty="0" smtClean="0">
                <a:latin typeface="Sitka Display" panose="02000505000000020004" pitchFamily="2" charset="0"/>
              </a:rPr>
              <a:t>but silicon was the main focus.</a:t>
            </a:r>
            <a:endParaRPr lang="en-GB" dirty="0">
              <a:latin typeface="Sitka Display" panose="02000505000000020004" pitchFamily="2" charset="0"/>
            </a:endParaRPr>
          </a:p>
        </p:txBody>
      </p:sp>
      <p:pic>
        <p:nvPicPr>
          <p:cNvPr id="15" name="Picture 14"/>
          <p:cNvPicPr>
            <a:picLocks noChangeAspect="1"/>
          </p:cNvPicPr>
          <p:nvPr/>
        </p:nvPicPr>
        <p:blipFill>
          <a:blip r:embed="rId5"/>
          <a:stretch>
            <a:fillRect/>
          </a:stretch>
        </p:blipFill>
        <p:spPr>
          <a:xfrm>
            <a:off x="7606145" y="49517"/>
            <a:ext cx="1466666" cy="1904601"/>
          </a:xfrm>
          <a:prstGeom prst="rect">
            <a:avLst/>
          </a:prstGeom>
        </p:spPr>
      </p:pic>
    </p:spTree>
    <p:extLst>
      <p:ext uri="{BB962C8B-B14F-4D97-AF65-F5344CB8AC3E}">
        <p14:creationId xmlns:p14="http://schemas.microsoft.com/office/powerpoint/2010/main" val="468410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Sitka Display" panose="02000505000000020004" pitchFamily="2" charset="0"/>
              </a:rPr>
              <a:t>Tracking and the upgrade</a:t>
            </a:r>
            <a:endParaRPr lang="en-GB" dirty="0">
              <a:latin typeface="Sitka Display" panose="02000505000000020004" pitchFamily="2" charset="0"/>
            </a:endParaRPr>
          </a:p>
        </p:txBody>
      </p:sp>
      <p:sp>
        <p:nvSpPr>
          <p:cNvPr id="3" name="Content Placeholder 2"/>
          <p:cNvSpPr>
            <a:spLocks noGrp="1"/>
          </p:cNvSpPr>
          <p:nvPr>
            <p:ph idx="1"/>
          </p:nvPr>
        </p:nvSpPr>
        <p:spPr>
          <a:xfrm>
            <a:off x="513651" y="879437"/>
            <a:ext cx="4880610" cy="3738976"/>
          </a:xfrm>
        </p:spPr>
        <p:txBody>
          <a:bodyPr>
            <a:noAutofit/>
          </a:bodyPr>
          <a:lstStyle/>
          <a:p>
            <a:r>
              <a:rPr lang="en-GB" sz="1400" dirty="0" smtClean="0">
                <a:latin typeface="Sitka Display" panose="02000505000000020004" pitchFamily="2" charset="0"/>
              </a:rPr>
              <a:t>High(</a:t>
            </a:r>
            <a:r>
              <a:rPr lang="en-GB" sz="1400" dirty="0" err="1" smtClean="0">
                <a:latin typeface="Sitka Display" panose="02000505000000020004" pitchFamily="2" charset="0"/>
              </a:rPr>
              <a:t>er</a:t>
            </a:r>
            <a:r>
              <a:rPr lang="en-GB" sz="1400" dirty="0" smtClean="0">
                <a:latin typeface="Sitka Display" panose="02000505000000020004" pitchFamily="2" charset="0"/>
              </a:rPr>
              <a:t>) granularity in VELO and Trackers important for pattern recognition.</a:t>
            </a:r>
          </a:p>
          <a:p>
            <a:pPr lvl="1"/>
            <a:r>
              <a:rPr lang="en-GB" sz="1200" dirty="0" smtClean="0">
                <a:latin typeface="Sitka Display" panose="02000505000000020004" pitchFamily="2" charset="0"/>
              </a:rPr>
              <a:t>Ghosts: Time consumption in trigger and offline</a:t>
            </a:r>
          </a:p>
          <a:p>
            <a:endParaRPr lang="en-GB" sz="1400" dirty="0" smtClean="0">
              <a:latin typeface="Sitka Display" panose="02000505000000020004" pitchFamily="2" charset="0"/>
            </a:endParaRPr>
          </a:p>
          <a:p>
            <a:r>
              <a:rPr lang="en-GB" sz="1400" dirty="0" smtClean="0">
                <a:latin typeface="Sitka Display" panose="02000505000000020004" pitchFamily="2" charset="0"/>
              </a:rPr>
              <a:t>Momentum resolution (</a:t>
            </a:r>
            <a:r>
              <a:rPr lang="en-GB" sz="1400" dirty="0" err="1" smtClean="0">
                <a:latin typeface="Sitka Display" panose="02000505000000020004" pitchFamily="2" charset="0"/>
              </a:rPr>
              <a:t>dp</a:t>
            </a:r>
            <a:r>
              <a:rPr lang="en-GB" sz="1400" dirty="0" smtClean="0">
                <a:latin typeface="Sitka Display" panose="02000505000000020004" pitchFamily="2" charset="0"/>
              </a:rPr>
              <a:t>/p) determined by:</a:t>
            </a:r>
          </a:p>
          <a:p>
            <a:pPr lvl="1"/>
            <a:r>
              <a:rPr lang="en-GB" sz="1200" dirty="0" smtClean="0">
                <a:latin typeface="Sitka Display" panose="02000505000000020004" pitchFamily="2" charset="0"/>
              </a:rPr>
              <a:t>Multiple scattering term (constant versus p)</a:t>
            </a:r>
          </a:p>
          <a:p>
            <a:pPr lvl="1"/>
            <a:r>
              <a:rPr lang="en-GB" sz="1200" dirty="0" smtClean="0">
                <a:latin typeface="Sitka Display" panose="02000505000000020004" pitchFamily="2" charset="0"/>
              </a:rPr>
              <a:t>Hit resolution term (rises versus p).</a:t>
            </a:r>
          </a:p>
          <a:p>
            <a:r>
              <a:rPr lang="en-GB" sz="1400" dirty="0" smtClean="0">
                <a:latin typeface="Sitka Display" panose="02000505000000020004" pitchFamily="2" charset="0"/>
              </a:rPr>
              <a:t>Hit resolution contribution</a:t>
            </a:r>
          </a:p>
          <a:p>
            <a:pPr lvl="1"/>
            <a:r>
              <a:rPr lang="en-GB" sz="1400" dirty="0" smtClean="0">
                <a:latin typeface="Sitka Display" panose="02000505000000020004" pitchFamily="2" charset="0"/>
              </a:rPr>
              <a:t>determined </a:t>
            </a:r>
            <a:r>
              <a:rPr lang="en-GB" sz="1400" u="sng" dirty="0" smtClean="0">
                <a:latin typeface="Sitka Display" panose="02000505000000020004" pitchFamily="2" charset="0"/>
              </a:rPr>
              <a:t>mainly by OT (IT)resolution</a:t>
            </a:r>
            <a:r>
              <a:rPr lang="en-GB" sz="1400" dirty="0" smtClean="0">
                <a:latin typeface="Sitka Display" panose="02000505000000020004" pitchFamily="2" charset="0"/>
              </a:rPr>
              <a:t>.</a:t>
            </a:r>
          </a:p>
          <a:p>
            <a:endParaRPr lang="en-GB" sz="1400" dirty="0" smtClean="0">
              <a:latin typeface="Sitka Display" panose="02000505000000020004" pitchFamily="2" charset="0"/>
            </a:endParaRPr>
          </a:p>
          <a:p>
            <a:r>
              <a:rPr lang="en-GB" sz="1400" dirty="0" smtClean="0">
                <a:latin typeface="Sitka Display" panose="02000505000000020004" pitchFamily="2" charset="0"/>
              </a:rPr>
              <a:t>Current LHCb: We lose 10-15% of our tracks due to material interaction, thus</a:t>
            </a:r>
          </a:p>
          <a:p>
            <a:pPr lvl="1"/>
            <a:r>
              <a:rPr lang="en-GB" sz="1200" dirty="0" smtClean="0">
                <a:latin typeface="Sitka Display" panose="02000505000000020004" pitchFamily="2" charset="0"/>
              </a:rPr>
              <a:t>little material (not only dead material) is important for high efficiencies</a:t>
            </a:r>
          </a:p>
          <a:p>
            <a:pPr lvl="1"/>
            <a:endParaRPr lang="en-GB" sz="1200" dirty="0" smtClean="0">
              <a:latin typeface="Sitka Display" panose="02000505000000020004" pitchFamily="2" charset="0"/>
            </a:endParaRPr>
          </a:p>
          <a:p>
            <a:r>
              <a:rPr lang="en-GB" sz="1500" dirty="0" smtClean="0">
                <a:latin typeface="Sitka Display" panose="02000505000000020004" pitchFamily="2" charset="0"/>
              </a:rPr>
              <a:t>Inner segmentation would be nice (an IT)</a:t>
            </a:r>
            <a:endParaRPr lang="en-GB" sz="1500"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18</a:t>
            </a:fld>
            <a:endParaRPr lang="en-GB" dirty="0">
              <a:latin typeface="Sitka Display" panose="02000505000000020004" pitchFamily="2" charset="0"/>
            </a:endParaRPr>
          </a:p>
        </p:txBody>
      </p:sp>
      <p:pic>
        <p:nvPicPr>
          <p:cNvPr id="7" name="Picture 6"/>
          <p:cNvPicPr>
            <a:picLocks noChangeAspect="1"/>
          </p:cNvPicPr>
          <p:nvPr/>
        </p:nvPicPr>
        <p:blipFill>
          <a:blip r:embed="rId3"/>
          <a:stretch>
            <a:fillRect/>
          </a:stretch>
        </p:blipFill>
        <p:spPr>
          <a:xfrm>
            <a:off x="5509260" y="744440"/>
            <a:ext cx="3006090" cy="2857335"/>
          </a:xfrm>
          <a:prstGeom prst="rect">
            <a:avLst/>
          </a:prstGeom>
        </p:spPr>
      </p:pic>
      <p:sp>
        <p:nvSpPr>
          <p:cNvPr id="8" name="Rectangle 7"/>
          <p:cNvSpPr/>
          <p:nvPr/>
        </p:nvSpPr>
        <p:spPr>
          <a:xfrm>
            <a:off x="6879482" y="3451734"/>
            <a:ext cx="1508746" cy="300082"/>
          </a:xfrm>
          <a:prstGeom prst="rect">
            <a:avLst/>
          </a:prstGeom>
        </p:spPr>
        <p:txBody>
          <a:bodyPr wrap="none">
            <a:spAutoFit/>
          </a:bodyPr>
          <a:lstStyle/>
          <a:p>
            <a:r>
              <a:rPr lang="en-GB" dirty="0" err="1" smtClean="0">
                <a:latin typeface="Sitka Display" panose="02000505000000020004" pitchFamily="2" charset="0"/>
              </a:rPr>
              <a:t>Jeroen</a:t>
            </a:r>
            <a:r>
              <a:rPr lang="en-GB" dirty="0" smtClean="0">
                <a:latin typeface="Sitka Display" panose="02000505000000020004" pitchFamily="2" charset="0"/>
              </a:rPr>
              <a:t> van Tilburg</a:t>
            </a:r>
            <a:endParaRPr lang="en-GB" dirty="0">
              <a:latin typeface="Sitka Display" panose="02000505000000020004" pitchFamily="2" charset="0"/>
            </a:endParaRPr>
          </a:p>
        </p:txBody>
      </p:sp>
    </p:spTree>
    <p:extLst>
      <p:ext uri="{BB962C8B-B14F-4D97-AF65-F5344CB8AC3E}">
        <p14:creationId xmlns:p14="http://schemas.microsoft.com/office/powerpoint/2010/main" val="11960431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5756564" y="2608443"/>
            <a:ext cx="2125441" cy="1509063"/>
          </a:xfrm>
          <a:prstGeom prst="rect">
            <a:avLst/>
          </a:prstGeom>
        </p:spPr>
      </p:pic>
      <p:sp>
        <p:nvSpPr>
          <p:cNvPr id="3" name="Content Placeholder 2"/>
          <p:cNvSpPr>
            <a:spLocks noGrp="1"/>
          </p:cNvSpPr>
          <p:nvPr>
            <p:ph sz="half" idx="1"/>
          </p:nvPr>
        </p:nvSpPr>
        <p:spPr>
          <a:xfrm>
            <a:off x="427759" y="686847"/>
            <a:ext cx="4449041" cy="3765767"/>
          </a:xfrm>
        </p:spPr>
        <p:txBody>
          <a:bodyPr anchor="t">
            <a:normAutofit fontScale="92500" lnSpcReduction="10000"/>
          </a:bodyPr>
          <a:lstStyle/>
          <a:p>
            <a:r>
              <a:rPr lang="en-GB" sz="1800" dirty="0" smtClean="0">
                <a:latin typeface="Sitka Display" panose="02000505000000020004" pitchFamily="2" charset="0"/>
              </a:rPr>
              <a:t>Detector signals to have &gt;99% hit efficiency</a:t>
            </a:r>
          </a:p>
          <a:p>
            <a:pPr lvl="1"/>
            <a:r>
              <a:rPr lang="en-GB" sz="1400" dirty="0" smtClean="0">
                <a:latin typeface="Sitka Display" panose="02000505000000020004" pitchFamily="2" charset="0"/>
              </a:rPr>
              <a:t>Light yield from the scintillating fibres</a:t>
            </a:r>
          </a:p>
          <a:p>
            <a:pPr lvl="1"/>
            <a:r>
              <a:rPr lang="en-GB" sz="1400" dirty="0" smtClean="0">
                <a:latin typeface="Sitka Display" panose="02000505000000020004" pitchFamily="2" charset="0"/>
              </a:rPr>
              <a:t>Photon detection efficiency (PDE) of the photodetector</a:t>
            </a:r>
          </a:p>
          <a:p>
            <a:pPr lvl="1"/>
            <a:r>
              <a:rPr lang="en-GB" sz="1400" dirty="0" smtClean="0">
                <a:latin typeface="Sitka Display" panose="02000505000000020004" pitchFamily="2" charset="0"/>
              </a:rPr>
              <a:t>Noise, dead-time, and </a:t>
            </a:r>
            <a:r>
              <a:rPr lang="en-GB" sz="1400" dirty="0" err="1" smtClean="0">
                <a:latin typeface="Sitka Display" panose="02000505000000020004" pitchFamily="2" charset="0"/>
              </a:rPr>
              <a:t>spillover</a:t>
            </a:r>
            <a:r>
              <a:rPr lang="en-GB" sz="1400" dirty="0" smtClean="0">
                <a:latin typeface="Sitka Display" panose="02000505000000020004" pitchFamily="2" charset="0"/>
              </a:rPr>
              <a:t> effects</a:t>
            </a:r>
          </a:p>
          <a:p>
            <a:pPr lvl="1"/>
            <a:r>
              <a:rPr lang="en-GB" sz="1400" dirty="0" smtClean="0">
                <a:latin typeface="Sitka Display" panose="02000505000000020004" pitchFamily="2" charset="0"/>
              </a:rPr>
              <a:t>Radiation effects on the fibre and </a:t>
            </a:r>
            <a:r>
              <a:rPr lang="en-GB" sz="1400" dirty="0" smtClean="0">
                <a:latin typeface="Sitka Display" panose="02000505000000020004" pitchFamily="2" charset="0"/>
              </a:rPr>
              <a:t>photodetector</a:t>
            </a:r>
            <a:endParaRPr lang="en-DE" sz="1400" dirty="0" smtClean="0">
              <a:latin typeface="Sitka Display" panose="02000505000000020004" pitchFamily="2" charset="0"/>
            </a:endParaRPr>
          </a:p>
          <a:p>
            <a:pPr lvl="1"/>
            <a:endParaRPr lang="en-GB" sz="1400" dirty="0" smtClean="0">
              <a:latin typeface="Sitka Display" panose="02000505000000020004" pitchFamily="2" charset="0"/>
            </a:endParaRPr>
          </a:p>
          <a:p>
            <a:r>
              <a:rPr lang="en-GB" sz="1700" dirty="0" smtClean="0">
                <a:latin typeface="Sitka Display" panose="02000505000000020004" pitchFamily="2" charset="0"/>
              </a:rPr>
              <a:t>Electronics for 40 MHz readout</a:t>
            </a:r>
          </a:p>
          <a:p>
            <a:pPr lvl="1"/>
            <a:r>
              <a:rPr lang="en-GB" sz="1400" dirty="0" smtClean="0">
                <a:latin typeface="Sitka Display" panose="02000505000000020004" pitchFamily="2" charset="0"/>
              </a:rPr>
              <a:t>Digitise the signal from each 25ns bunch crossing, zero dead time</a:t>
            </a:r>
          </a:p>
          <a:p>
            <a:pPr lvl="1"/>
            <a:endParaRPr lang="en-GB" sz="1400" dirty="0" smtClean="0">
              <a:latin typeface="Sitka Display" panose="02000505000000020004" pitchFamily="2" charset="0"/>
            </a:endParaRPr>
          </a:p>
          <a:p>
            <a:r>
              <a:rPr lang="en-GB" sz="1800" dirty="0" smtClean="0">
                <a:latin typeface="Sitka Display" panose="02000505000000020004" pitchFamily="2" charset="0"/>
              </a:rPr>
              <a:t>Minimise the material (&lt;1%X</a:t>
            </a:r>
            <a:r>
              <a:rPr lang="en-GB" sz="1800" baseline="-25000" dirty="0" smtClean="0">
                <a:latin typeface="Sitka Display" panose="02000505000000020004" pitchFamily="2" charset="0"/>
              </a:rPr>
              <a:t>0</a:t>
            </a:r>
            <a:r>
              <a:rPr lang="en-GB" sz="1800" dirty="0" smtClean="0">
                <a:latin typeface="Sitka Display" panose="02000505000000020004" pitchFamily="2" charset="0"/>
              </a:rPr>
              <a:t> per layer for 12 layers)</a:t>
            </a:r>
          </a:p>
          <a:p>
            <a:endParaRPr lang="en-GB" sz="1700" dirty="0" smtClean="0">
              <a:latin typeface="Sitka Display" panose="02000505000000020004" pitchFamily="2" charset="0"/>
            </a:endParaRPr>
          </a:p>
          <a:p>
            <a:r>
              <a:rPr lang="en-GB" sz="1700" dirty="0" smtClean="0">
                <a:latin typeface="Sitka Display" panose="02000505000000020004" pitchFamily="2" charset="0"/>
              </a:rPr>
              <a:t>Fibre mat production (non-commercial)</a:t>
            </a:r>
          </a:p>
          <a:p>
            <a:pPr lvl="1"/>
            <a:r>
              <a:rPr lang="en-GB" sz="1400" dirty="0" smtClean="0">
                <a:latin typeface="Sitka Display" panose="02000505000000020004" pitchFamily="2" charset="0"/>
              </a:rPr>
              <a:t>Tooling. How could you build a fibre tracker?</a:t>
            </a:r>
          </a:p>
        </p:txBody>
      </p:sp>
      <p:sp>
        <p:nvSpPr>
          <p:cNvPr id="7" name="Content Placeholder 6"/>
          <p:cNvSpPr>
            <a:spLocks noGrp="1"/>
          </p:cNvSpPr>
          <p:nvPr>
            <p:ph sz="half" idx="2"/>
          </p:nvPr>
        </p:nvSpPr>
        <p:spPr>
          <a:xfrm>
            <a:off x="5076139" y="938718"/>
            <a:ext cx="3886200" cy="1481389"/>
          </a:xfrm>
        </p:spPr>
        <p:style>
          <a:lnRef idx="3">
            <a:schemeClr val="lt1"/>
          </a:lnRef>
          <a:fillRef idx="1">
            <a:schemeClr val="dk1"/>
          </a:fillRef>
          <a:effectRef idx="1">
            <a:schemeClr val="dk1"/>
          </a:effectRef>
          <a:fontRef idx="minor">
            <a:schemeClr val="lt1"/>
          </a:fontRef>
        </p:style>
        <p:txBody>
          <a:bodyPr>
            <a:normAutofit lnSpcReduction="10000"/>
          </a:bodyPr>
          <a:lstStyle/>
          <a:p>
            <a:r>
              <a:rPr lang="en-DE" dirty="0" smtClean="0">
                <a:latin typeface="Sitka Display" panose="02000505000000020004" pitchFamily="2" charset="0"/>
              </a:rPr>
              <a:t>Given the incrememental nature of most technology development, it is not clear if everything performs well when put all together.</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19</a:t>
            </a:fld>
            <a:endParaRPr lang="en-GB" dirty="0">
              <a:latin typeface="Sitka Display" panose="02000505000000020004" pitchFamily="2" charset="0"/>
            </a:endParaRPr>
          </a:p>
        </p:txBody>
      </p:sp>
      <p:sp>
        <p:nvSpPr>
          <p:cNvPr id="2" name="Title 1"/>
          <p:cNvSpPr>
            <a:spLocks noGrp="1"/>
          </p:cNvSpPr>
          <p:nvPr>
            <p:ph type="title"/>
          </p:nvPr>
        </p:nvSpPr>
        <p:spPr/>
        <p:txBody>
          <a:bodyPr/>
          <a:lstStyle/>
          <a:p>
            <a:r>
              <a:rPr lang="en-GB" dirty="0" smtClean="0">
                <a:latin typeface="Sitka Display" panose="02000505000000020004" pitchFamily="2" charset="0"/>
              </a:rPr>
              <a:t>Critical R &amp; D Points</a:t>
            </a:r>
            <a:endParaRPr lang="en-GB" dirty="0">
              <a:latin typeface="Sitka Display" panose="02000505000000020004" pitchFamily="2" charset="0"/>
            </a:endParaRPr>
          </a:p>
        </p:txBody>
      </p:sp>
      <p:sp>
        <p:nvSpPr>
          <p:cNvPr id="9" name="TextBox 8"/>
          <p:cNvSpPr txBox="1"/>
          <p:nvPr/>
        </p:nvSpPr>
        <p:spPr>
          <a:xfrm>
            <a:off x="5756564" y="2482886"/>
            <a:ext cx="2660072" cy="707886"/>
          </a:xfrm>
          <a:prstGeom prst="rect">
            <a:avLst/>
          </a:prstGeom>
          <a:noFill/>
        </p:spPr>
        <p:txBody>
          <a:bodyPr wrap="square" rtlCol="0">
            <a:spAutoFit/>
          </a:bodyPr>
          <a:lstStyle/>
          <a:p>
            <a:r>
              <a:rPr lang="en-GB" sz="2000" b="1" dirty="0" smtClean="0">
                <a:latin typeface="Sitka Display" panose="02000505000000020004" pitchFamily="2" charset="0"/>
              </a:rPr>
              <a:t>Prototype all the things!</a:t>
            </a:r>
            <a:endParaRPr lang="en-GB" sz="2000" b="1" dirty="0">
              <a:latin typeface="Sitka Display" panose="02000505000000020004" pitchFamily="2" charset="0"/>
            </a:endParaRPr>
          </a:p>
        </p:txBody>
      </p:sp>
    </p:spTree>
    <p:extLst>
      <p:ext uri="{BB962C8B-B14F-4D97-AF65-F5344CB8AC3E}">
        <p14:creationId xmlns:p14="http://schemas.microsoft.com/office/powerpoint/2010/main" val="2930287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420" y="662766"/>
            <a:ext cx="8202930" cy="3746358"/>
          </a:xfrm>
        </p:spPr>
        <p:txBody>
          <a:bodyPr/>
          <a:lstStyle/>
          <a:p>
            <a:r>
              <a:rPr lang="en-GB" dirty="0" smtClean="0">
                <a:latin typeface="Sitka Display" panose="02000505000000020004" pitchFamily="2" charset="0"/>
              </a:rPr>
              <a:t>aimed </a:t>
            </a:r>
            <a:r>
              <a:rPr lang="en-GB" dirty="0" smtClean="0">
                <a:latin typeface="Sitka Display" panose="02000505000000020004" pitchFamily="2" charset="0"/>
              </a:rPr>
              <a:t>at young scientists regarding the development of a novel tracker for the LHC .</a:t>
            </a:r>
          </a:p>
          <a:p>
            <a:endParaRPr lang="en-GB" dirty="0" smtClean="0">
              <a:latin typeface="Sitka Display" panose="02000505000000020004" pitchFamily="2" charset="0"/>
            </a:endParaRPr>
          </a:p>
          <a:p>
            <a:pPr lvl="1"/>
            <a:r>
              <a:rPr lang="en-GB" dirty="0" smtClean="0">
                <a:latin typeface="Sitka Display" panose="02000505000000020004" pitchFamily="2" charset="0"/>
              </a:rPr>
              <a:t>no fixed process, but I think it is a similar experience among all detectors. </a:t>
            </a:r>
            <a:endParaRPr lang="en-DE" dirty="0" smtClean="0">
              <a:latin typeface="Sitka Display" panose="02000505000000020004" pitchFamily="2" charset="0"/>
            </a:endParaRPr>
          </a:p>
          <a:p>
            <a:pPr lvl="2"/>
            <a:r>
              <a:rPr lang="en-DE" dirty="0" smtClean="0">
                <a:latin typeface="Sitka Display" panose="02000505000000020004" pitchFamily="2" charset="0"/>
              </a:rPr>
              <a:t>There’s some fixed LHCC milestones I will describe that a subdetector must pass</a:t>
            </a:r>
            <a:endParaRPr lang="en-GB" dirty="0" smtClean="0">
              <a:latin typeface="Sitka Display" panose="02000505000000020004" pitchFamily="2" charset="0"/>
            </a:endParaRPr>
          </a:p>
          <a:p>
            <a:pPr lvl="1"/>
            <a:endParaRPr lang="en-GB" dirty="0" smtClean="0">
              <a:latin typeface="Sitka Display" panose="02000505000000020004" pitchFamily="2" charset="0"/>
            </a:endParaRPr>
          </a:p>
          <a:p>
            <a:pPr lvl="1"/>
            <a:r>
              <a:rPr lang="en-GB" dirty="0" smtClean="0">
                <a:latin typeface="Sitka Display" panose="02000505000000020004" pitchFamily="2" charset="0"/>
              </a:rPr>
              <a:t>heavily weighted by my own perspective.</a:t>
            </a:r>
          </a:p>
          <a:p>
            <a:pPr lvl="1"/>
            <a:endParaRPr lang="en-GB" dirty="0" smtClean="0">
              <a:latin typeface="Sitka Display" panose="02000505000000020004" pitchFamily="2" charset="0"/>
            </a:endParaRPr>
          </a:p>
          <a:p>
            <a:pPr lvl="1"/>
            <a:r>
              <a:rPr lang="en-GB" dirty="0" smtClean="0">
                <a:latin typeface="Sitka Display" panose="02000505000000020004" pitchFamily="2" charset="0"/>
              </a:rPr>
              <a:t>Some technical details, but I’d like to keep the focus on the process</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a:t>
            </a:fld>
            <a:endParaRPr lang="en-GB" dirty="0">
              <a:latin typeface="Sitka Display" panose="02000505000000020004" pitchFamily="2" charset="0"/>
            </a:endParaRPr>
          </a:p>
        </p:txBody>
      </p:sp>
    </p:spTree>
    <p:extLst>
      <p:ext uri="{BB962C8B-B14F-4D97-AF65-F5344CB8AC3E}">
        <p14:creationId xmlns:p14="http://schemas.microsoft.com/office/powerpoint/2010/main" val="1813114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itka Display" panose="02000505000000020004" pitchFamily="2" charset="0"/>
              </a:rPr>
              <a:t>Things are getting serious now</a:t>
            </a:r>
            <a:endParaRPr lang="en-GB" dirty="0">
              <a:latin typeface="Sitka Display" panose="02000505000000020004" pitchFamily="2" charset="0"/>
            </a:endParaRPr>
          </a:p>
        </p:txBody>
      </p:sp>
      <p:pic>
        <p:nvPicPr>
          <p:cNvPr id="7" name="Content Placeholder 6"/>
          <p:cNvPicPr>
            <a:picLocks noGrp="1" noChangeAspect="1"/>
          </p:cNvPicPr>
          <p:nvPr>
            <p:ph idx="1"/>
          </p:nvPr>
        </p:nvPicPr>
        <p:blipFill rotWithShape="1">
          <a:blip r:embed="rId3"/>
          <a:srcRect t="14191"/>
          <a:stretch/>
        </p:blipFill>
        <p:spPr>
          <a:xfrm>
            <a:off x="229241" y="923997"/>
            <a:ext cx="3684668" cy="2429453"/>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20</a:t>
            </a:fld>
            <a:endParaRPr lang="en-GB" dirty="0">
              <a:latin typeface="Sitka Display" panose="02000505000000020004" pitchFamily="2" charset="0"/>
            </a:endParaRPr>
          </a:p>
        </p:txBody>
      </p:sp>
      <p:sp>
        <p:nvSpPr>
          <p:cNvPr id="8" name="TextBox 7"/>
          <p:cNvSpPr txBox="1"/>
          <p:nvPr/>
        </p:nvSpPr>
        <p:spPr>
          <a:xfrm>
            <a:off x="325473" y="623915"/>
            <a:ext cx="3761509" cy="300082"/>
          </a:xfrm>
          <a:prstGeom prst="rect">
            <a:avLst/>
          </a:prstGeom>
          <a:noFill/>
        </p:spPr>
        <p:txBody>
          <a:bodyPr wrap="square" rtlCol="0">
            <a:spAutoFit/>
          </a:bodyPr>
          <a:lstStyle/>
          <a:p>
            <a:r>
              <a:rPr lang="en-GB" dirty="0" smtClean="0">
                <a:latin typeface="Sitka Display" panose="02000505000000020004" pitchFamily="2" charset="0"/>
              </a:rPr>
              <a:t>First test beams August 2011</a:t>
            </a:r>
            <a:endParaRPr lang="en-GB" dirty="0">
              <a:latin typeface="Sitka Display" panose="02000505000000020004" pitchFamily="2" charset="0"/>
            </a:endParaRPr>
          </a:p>
        </p:txBody>
      </p:sp>
      <p:pic>
        <p:nvPicPr>
          <p:cNvPr id="10" name="Picture 9"/>
          <p:cNvPicPr>
            <a:picLocks noChangeAspect="1"/>
          </p:cNvPicPr>
          <p:nvPr/>
        </p:nvPicPr>
        <p:blipFill>
          <a:blip r:embed="rId4"/>
          <a:stretch>
            <a:fillRect/>
          </a:stretch>
        </p:blipFill>
        <p:spPr>
          <a:xfrm>
            <a:off x="3960778" y="501711"/>
            <a:ext cx="2497172" cy="4265554"/>
          </a:xfrm>
          <a:prstGeom prst="rect">
            <a:avLst/>
          </a:prstGeom>
        </p:spPr>
      </p:pic>
      <p:pic>
        <p:nvPicPr>
          <p:cNvPr id="11" name="Picture 10"/>
          <p:cNvPicPr>
            <a:picLocks noChangeAspect="1"/>
          </p:cNvPicPr>
          <p:nvPr/>
        </p:nvPicPr>
        <p:blipFill>
          <a:blip r:embed="rId5"/>
          <a:stretch>
            <a:fillRect/>
          </a:stretch>
        </p:blipFill>
        <p:spPr>
          <a:xfrm>
            <a:off x="6595498" y="1208042"/>
            <a:ext cx="2124933" cy="3472605"/>
          </a:xfrm>
          <a:prstGeom prst="rect">
            <a:avLst/>
          </a:prstGeom>
        </p:spPr>
      </p:pic>
      <p:sp>
        <p:nvSpPr>
          <p:cNvPr id="12" name="TextBox 11"/>
          <p:cNvSpPr txBox="1"/>
          <p:nvPr/>
        </p:nvSpPr>
        <p:spPr>
          <a:xfrm>
            <a:off x="6504819" y="864652"/>
            <a:ext cx="2895600" cy="300082"/>
          </a:xfrm>
          <a:prstGeom prst="rect">
            <a:avLst/>
          </a:prstGeom>
          <a:noFill/>
        </p:spPr>
        <p:txBody>
          <a:bodyPr wrap="square" rtlCol="0">
            <a:spAutoFit/>
          </a:bodyPr>
          <a:lstStyle/>
          <a:p>
            <a:r>
              <a:rPr lang="en-GB" dirty="0" smtClean="0">
                <a:latin typeface="Sitka Display" panose="02000505000000020004" pitchFamily="2" charset="0"/>
              </a:rPr>
              <a:t>Regular </a:t>
            </a:r>
            <a:r>
              <a:rPr lang="en-GB" dirty="0" err="1" smtClean="0">
                <a:latin typeface="Sitka Display" panose="02000505000000020004" pitchFamily="2" charset="0"/>
              </a:rPr>
              <a:t>SciFi</a:t>
            </a:r>
            <a:r>
              <a:rPr lang="en-GB" dirty="0" smtClean="0">
                <a:latin typeface="Sitka Display" panose="02000505000000020004" pitchFamily="2" charset="0"/>
              </a:rPr>
              <a:t> Tracker Meetings</a:t>
            </a:r>
            <a:endParaRPr lang="en-GB" dirty="0">
              <a:latin typeface="Sitka Display" panose="02000505000000020004" pitchFamily="2" charset="0"/>
            </a:endParaRPr>
          </a:p>
        </p:txBody>
      </p:sp>
      <p:pic>
        <p:nvPicPr>
          <p:cNvPr id="13" name="Picture 12"/>
          <p:cNvPicPr>
            <a:picLocks noChangeAspect="1"/>
          </p:cNvPicPr>
          <p:nvPr/>
        </p:nvPicPr>
        <p:blipFill rotWithShape="1">
          <a:blip r:embed="rId6"/>
          <a:srcRect r="49878"/>
          <a:stretch/>
        </p:blipFill>
        <p:spPr>
          <a:xfrm>
            <a:off x="1309295" y="3353450"/>
            <a:ext cx="2410691" cy="1264853"/>
          </a:xfrm>
          <a:prstGeom prst="rect">
            <a:avLst/>
          </a:prstGeom>
        </p:spPr>
      </p:pic>
      <p:sp>
        <p:nvSpPr>
          <p:cNvPr id="3" name="TextBox 2"/>
          <p:cNvSpPr txBox="1"/>
          <p:nvPr/>
        </p:nvSpPr>
        <p:spPr>
          <a:xfrm>
            <a:off x="2514640" y="4509795"/>
            <a:ext cx="1884608" cy="246221"/>
          </a:xfrm>
          <a:prstGeom prst="rect">
            <a:avLst/>
          </a:prstGeom>
          <a:noFill/>
        </p:spPr>
        <p:txBody>
          <a:bodyPr wrap="square" rtlCol="0">
            <a:spAutoFit/>
          </a:bodyPr>
          <a:lstStyle/>
          <a:p>
            <a:r>
              <a:rPr lang="en-GB" sz="1000" b="1" dirty="0" smtClean="0"/>
              <a:t>P</a:t>
            </a:r>
            <a:r>
              <a:rPr lang="en-DE" sz="1000" b="1" dirty="0" smtClean="0"/>
              <a:t>hotoelectron signal</a:t>
            </a:r>
            <a:endParaRPr lang="en-GB" sz="1000" b="1" dirty="0"/>
          </a:p>
        </p:txBody>
      </p:sp>
    </p:spTree>
    <p:extLst>
      <p:ext uri="{BB962C8B-B14F-4D97-AF65-F5344CB8AC3E}">
        <p14:creationId xmlns:p14="http://schemas.microsoft.com/office/powerpoint/2010/main" val="4028634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half" idx="1"/>
          </p:nvPr>
        </p:nvPicPr>
        <p:blipFill>
          <a:blip r:embed="rId3"/>
          <a:stretch>
            <a:fillRect/>
          </a:stretch>
        </p:blipFill>
        <p:spPr>
          <a:xfrm>
            <a:off x="714980" y="645087"/>
            <a:ext cx="2448569" cy="2413700"/>
          </a:xfrm>
          <a:prstGeom prst="rect">
            <a:avLst/>
          </a:prstGeom>
        </p:spPr>
      </p:pic>
      <p:pic>
        <p:nvPicPr>
          <p:cNvPr id="11" name="Content Placeholder 10"/>
          <p:cNvPicPr>
            <a:picLocks noGrp="1" noChangeAspect="1"/>
          </p:cNvPicPr>
          <p:nvPr>
            <p:ph sz="half" idx="2"/>
          </p:nvPr>
        </p:nvPicPr>
        <p:blipFill>
          <a:blip r:embed="rId4"/>
          <a:stretch>
            <a:fillRect/>
          </a:stretch>
        </p:blipFill>
        <p:spPr>
          <a:xfrm>
            <a:off x="1097772" y="3139088"/>
            <a:ext cx="2338356" cy="1558904"/>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21</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2.5 m long fibre mats</a:t>
            </a:r>
            <a:endParaRPr lang="en-GB" dirty="0">
              <a:latin typeface="Sitka Display" panose="02000505000000020004" pitchFamily="2" charset="0"/>
            </a:endParaRPr>
          </a:p>
        </p:txBody>
      </p:sp>
      <p:pic>
        <p:nvPicPr>
          <p:cNvPr id="12" name="Picture 11"/>
          <p:cNvPicPr>
            <a:picLocks noChangeAspect="1"/>
          </p:cNvPicPr>
          <p:nvPr/>
        </p:nvPicPr>
        <p:blipFill>
          <a:blip r:embed="rId5"/>
          <a:stretch>
            <a:fillRect/>
          </a:stretch>
        </p:blipFill>
        <p:spPr>
          <a:xfrm>
            <a:off x="4684882" y="699363"/>
            <a:ext cx="3032303" cy="2008058"/>
          </a:xfrm>
          <a:prstGeom prst="rect">
            <a:avLst/>
          </a:prstGeom>
        </p:spPr>
      </p:pic>
      <p:cxnSp>
        <p:nvCxnSpPr>
          <p:cNvPr id="14" name="Straight Arrow Connector 13"/>
          <p:cNvCxnSpPr/>
          <p:nvPr/>
        </p:nvCxnSpPr>
        <p:spPr>
          <a:xfrm>
            <a:off x="4795905" y="2825184"/>
            <a:ext cx="2784763" cy="0"/>
          </a:xfrm>
          <a:prstGeom prst="straightConnector1">
            <a:avLst/>
          </a:prstGeom>
          <a:ln w="57150">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5855777" y="2825184"/>
            <a:ext cx="949299" cy="300082"/>
          </a:xfrm>
          <a:prstGeom prst="rect">
            <a:avLst/>
          </a:prstGeom>
          <a:noFill/>
        </p:spPr>
        <p:txBody>
          <a:bodyPr wrap="none" rtlCol="0">
            <a:spAutoFit/>
          </a:bodyPr>
          <a:lstStyle/>
          <a:p>
            <a:r>
              <a:rPr lang="en-GB" dirty="0" smtClean="0">
                <a:latin typeface="Sitka Display" panose="02000505000000020004" pitchFamily="2" charset="0"/>
              </a:rPr>
              <a:t>~3cm wide</a:t>
            </a:r>
            <a:endParaRPr lang="en-GB" dirty="0">
              <a:latin typeface="Sitka Display" panose="02000505000000020004" pitchFamily="2" charset="0"/>
            </a:endParaRPr>
          </a:p>
        </p:txBody>
      </p:sp>
      <p:pic>
        <p:nvPicPr>
          <p:cNvPr id="16" name="Picture 15"/>
          <p:cNvPicPr>
            <a:picLocks noChangeAspect="1"/>
          </p:cNvPicPr>
          <p:nvPr/>
        </p:nvPicPr>
        <p:blipFill>
          <a:blip r:embed="rId6"/>
          <a:stretch>
            <a:fillRect/>
          </a:stretch>
        </p:blipFill>
        <p:spPr>
          <a:xfrm>
            <a:off x="7486650" y="765041"/>
            <a:ext cx="1124882" cy="803487"/>
          </a:xfrm>
          <a:prstGeom prst="rect">
            <a:avLst/>
          </a:prstGeom>
        </p:spPr>
      </p:pic>
      <p:sp>
        <p:nvSpPr>
          <p:cNvPr id="17" name="TextBox 16"/>
          <p:cNvSpPr txBox="1"/>
          <p:nvPr/>
        </p:nvSpPr>
        <p:spPr>
          <a:xfrm>
            <a:off x="3520698" y="3105867"/>
            <a:ext cx="5360670" cy="1323439"/>
          </a:xfrm>
          <a:prstGeom prst="rect">
            <a:avLst/>
          </a:prstGeom>
          <a:noFill/>
        </p:spPr>
        <p:txBody>
          <a:bodyPr wrap="square" rtlCol="0">
            <a:spAutoFit/>
          </a:bodyPr>
          <a:lstStyle/>
          <a:p>
            <a:r>
              <a:rPr lang="en-DE" sz="1600" u="sng" dirty="0" smtClean="0">
                <a:latin typeface="Sitka Display" panose="02000505000000020004" pitchFamily="2" charset="0"/>
              </a:rPr>
              <a:t>M</a:t>
            </a:r>
            <a:r>
              <a:rPr lang="en-GB" sz="1600" u="sng" dirty="0" smtClean="0">
                <a:latin typeface="Sitka Display" panose="02000505000000020004" pitchFamily="2" charset="0"/>
              </a:rPr>
              <a:t>ore </a:t>
            </a:r>
            <a:r>
              <a:rPr lang="en-GB" sz="1600" u="sng" dirty="0" smtClean="0">
                <a:latin typeface="Sitka Display" panose="02000505000000020004" pitchFamily="2" charset="0"/>
              </a:rPr>
              <a:t>difficult </a:t>
            </a:r>
            <a:r>
              <a:rPr lang="en-GB" sz="1600" dirty="0" smtClean="0">
                <a:latin typeface="Sitka Display" panose="02000505000000020004" pitchFamily="2" charset="0"/>
              </a:rPr>
              <a:t>than the PEBS 80cm mats. </a:t>
            </a:r>
            <a:r>
              <a:rPr lang="en-DE" sz="1600" dirty="0" smtClean="0">
                <a:latin typeface="Sitka Display" panose="02000505000000020004" pitchFamily="2" charset="0"/>
              </a:rPr>
              <a:t>We n</a:t>
            </a:r>
            <a:r>
              <a:rPr lang="en-GB" sz="1600" dirty="0" err="1" smtClean="0">
                <a:latin typeface="Sitka Display" panose="02000505000000020004" pitchFamily="2" charset="0"/>
              </a:rPr>
              <a:t>eed</a:t>
            </a:r>
            <a:r>
              <a:rPr lang="en-GB" sz="1600" dirty="0" smtClean="0">
                <a:latin typeface="Sitka Display" panose="02000505000000020004" pitchFamily="2" charset="0"/>
              </a:rPr>
              <a:t> </a:t>
            </a:r>
            <a:r>
              <a:rPr lang="en-GB" sz="1600" dirty="0" smtClean="0">
                <a:latin typeface="Sitka Display" panose="02000505000000020004" pitchFamily="2" charset="0"/>
              </a:rPr>
              <a:t>semi-automation winding machines. Too big for standard turning machines</a:t>
            </a:r>
            <a:r>
              <a:rPr lang="en-GB" sz="1600" dirty="0" smtClean="0">
                <a:latin typeface="Sitka Display" panose="02000505000000020004" pitchFamily="2" charset="0"/>
              </a:rPr>
              <a:t>.</a:t>
            </a:r>
            <a:endParaRPr lang="en-DE" sz="1600" dirty="0" smtClean="0">
              <a:latin typeface="Sitka Display" panose="02000505000000020004" pitchFamily="2" charset="0"/>
            </a:endParaRPr>
          </a:p>
          <a:p>
            <a:endParaRPr lang="en-GB" sz="1600" dirty="0" smtClean="0">
              <a:latin typeface="Sitka Display" panose="02000505000000020004" pitchFamily="2" charset="0"/>
            </a:endParaRPr>
          </a:p>
          <a:p>
            <a:r>
              <a:rPr lang="en-GB" sz="1600" dirty="0" smtClean="0">
                <a:latin typeface="Sitka Display" panose="02000505000000020004" pitchFamily="2" charset="0"/>
              </a:rPr>
              <a:t>LHCb </a:t>
            </a:r>
            <a:r>
              <a:rPr lang="en-DE" sz="1600" dirty="0" smtClean="0">
                <a:latin typeface="Sitka Display" panose="02000505000000020004" pitchFamily="2" charset="0"/>
              </a:rPr>
              <a:t>Upgrade </a:t>
            </a:r>
            <a:r>
              <a:rPr lang="en-GB" sz="1600" dirty="0" smtClean="0">
                <a:latin typeface="Sitka Display" panose="02000505000000020004" pitchFamily="2" charset="0"/>
              </a:rPr>
              <a:t>requires </a:t>
            </a:r>
            <a:r>
              <a:rPr lang="en-DE" sz="1600" b="1" u="sng" dirty="0" smtClean="0">
                <a:latin typeface="Sitka Display" panose="02000505000000020004" pitchFamily="2" charset="0"/>
              </a:rPr>
              <a:t>hundreds of</a:t>
            </a:r>
            <a:r>
              <a:rPr lang="en-GB" sz="1600" b="1" u="sng" dirty="0" smtClean="0">
                <a:latin typeface="Sitka Display" panose="02000505000000020004" pitchFamily="2" charset="0"/>
              </a:rPr>
              <a:t> </a:t>
            </a:r>
            <a:r>
              <a:rPr lang="en-GB" sz="1600" b="1" u="sng" dirty="0" smtClean="0">
                <a:latin typeface="Sitka Display" panose="02000505000000020004" pitchFamily="2" charset="0"/>
              </a:rPr>
              <a:t>mats without defects</a:t>
            </a:r>
            <a:r>
              <a:rPr lang="en-GB" sz="1600" b="1" u="sng" dirty="0" smtClean="0">
                <a:latin typeface="Sitka Display" panose="02000505000000020004" pitchFamily="2" charset="0"/>
              </a:rPr>
              <a:t>.</a:t>
            </a:r>
            <a:endParaRPr lang="en-GB" sz="1600" b="1" u="sng" dirty="0" smtClean="0">
              <a:latin typeface="Sitka Display" panose="02000505000000020004" pitchFamily="2" charset="0"/>
            </a:endParaRPr>
          </a:p>
        </p:txBody>
      </p:sp>
      <p:sp>
        <p:nvSpPr>
          <p:cNvPr id="18" name="TextBox 17"/>
          <p:cNvSpPr txBox="1"/>
          <p:nvPr/>
        </p:nvSpPr>
        <p:spPr>
          <a:xfrm>
            <a:off x="2517648" y="1016743"/>
            <a:ext cx="918480" cy="300082"/>
          </a:xfrm>
          <a:prstGeom prst="rect">
            <a:avLst/>
          </a:prstGeom>
          <a:noFill/>
        </p:spPr>
        <p:txBody>
          <a:bodyPr wrap="square" rtlCol="0">
            <a:spAutoFit/>
          </a:bodyPr>
          <a:lstStyle/>
          <a:p>
            <a:r>
              <a:rPr lang="en-GB" dirty="0" smtClean="0">
                <a:latin typeface="Sitka Display" panose="02000505000000020004" pitchFamily="2" charset="0"/>
              </a:rPr>
              <a:t>Dec 2011</a:t>
            </a:r>
          </a:p>
        </p:txBody>
      </p:sp>
    </p:spTree>
    <p:extLst>
      <p:ext uri="{BB962C8B-B14F-4D97-AF65-F5344CB8AC3E}">
        <p14:creationId xmlns:p14="http://schemas.microsoft.com/office/powerpoint/2010/main" val="941951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stretch>
            <a:fillRect/>
          </a:stretch>
        </p:blipFill>
        <p:spPr>
          <a:xfrm>
            <a:off x="488933" y="845126"/>
            <a:ext cx="4394234" cy="3471038"/>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22</a:t>
            </a:fld>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5528530" y="1369499"/>
            <a:ext cx="2986820" cy="2422291"/>
          </a:xfrm>
          <a:prstGeom prst="rect">
            <a:avLst/>
          </a:prstGeom>
          <a:effectLst>
            <a:outerShdw blurRad="50800" dist="38100" dir="2700000" algn="tl" rotWithShape="0">
              <a:prstClr val="black">
                <a:alpha val="40000"/>
              </a:prstClr>
            </a:outerShdw>
          </a:effectLst>
        </p:spPr>
      </p:pic>
      <p:sp>
        <p:nvSpPr>
          <p:cNvPr id="10" name="TextBox 9"/>
          <p:cNvSpPr txBox="1"/>
          <p:nvPr/>
        </p:nvSpPr>
        <p:spPr>
          <a:xfrm>
            <a:off x="4970497" y="2221416"/>
            <a:ext cx="757238" cy="300082"/>
          </a:xfrm>
          <a:prstGeom prst="rect">
            <a:avLst/>
          </a:prstGeom>
          <a:noFill/>
        </p:spPr>
        <p:txBody>
          <a:bodyPr wrap="square" rtlCol="0">
            <a:spAutoFit/>
          </a:bodyPr>
          <a:lstStyle/>
          <a:p>
            <a:r>
              <a:rPr lang="en-GB" dirty="0" smtClean="0">
                <a:latin typeface="Sitka Display" panose="02000505000000020004" pitchFamily="2" charset="0"/>
              </a:rPr>
              <a:t>vs.</a:t>
            </a:r>
            <a:endParaRPr lang="en-GB" dirty="0">
              <a:latin typeface="Sitka Display" panose="02000505000000020004" pitchFamily="2" charset="0"/>
            </a:endParaRPr>
          </a:p>
        </p:txBody>
      </p:sp>
      <p:sp>
        <p:nvSpPr>
          <p:cNvPr id="11" name="TextBox 10"/>
          <p:cNvSpPr txBox="1"/>
          <p:nvPr/>
        </p:nvSpPr>
        <p:spPr>
          <a:xfrm>
            <a:off x="6545580" y="1098533"/>
            <a:ext cx="1607820" cy="300082"/>
          </a:xfrm>
          <a:prstGeom prst="rect">
            <a:avLst/>
          </a:prstGeom>
          <a:noFill/>
        </p:spPr>
        <p:txBody>
          <a:bodyPr wrap="square" rtlCol="0">
            <a:spAutoFit/>
          </a:bodyPr>
          <a:lstStyle/>
          <a:p>
            <a:r>
              <a:rPr lang="en-GB" dirty="0" smtClean="0">
                <a:latin typeface="Sitka Display" panose="02000505000000020004" pitchFamily="2" charset="0"/>
              </a:rPr>
              <a:t>CERN/RUSSIA</a:t>
            </a:r>
            <a:endParaRPr lang="en-GB" dirty="0">
              <a:latin typeface="Sitka Display" panose="02000505000000020004" pitchFamily="2" charset="0"/>
            </a:endParaRPr>
          </a:p>
        </p:txBody>
      </p:sp>
    </p:spTree>
    <p:extLst>
      <p:ext uri="{BB962C8B-B14F-4D97-AF65-F5344CB8AC3E}">
        <p14:creationId xmlns:p14="http://schemas.microsoft.com/office/powerpoint/2010/main" val="3087578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781444" y="1804062"/>
            <a:ext cx="7112829" cy="2334466"/>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23</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electronics concepts appear</a:t>
            </a:r>
            <a:endParaRPr lang="en-GB" dirty="0">
              <a:latin typeface="Sitka Display" panose="02000505000000020004" pitchFamily="2" charset="0"/>
            </a:endParaRPr>
          </a:p>
        </p:txBody>
      </p:sp>
      <p:sp>
        <p:nvSpPr>
          <p:cNvPr id="10" name="TextBox 9"/>
          <p:cNvSpPr txBox="1"/>
          <p:nvPr/>
        </p:nvSpPr>
        <p:spPr>
          <a:xfrm>
            <a:off x="2463339" y="4117999"/>
            <a:ext cx="4572000" cy="300082"/>
          </a:xfrm>
          <a:prstGeom prst="rect">
            <a:avLst/>
          </a:prstGeom>
          <a:noFill/>
        </p:spPr>
        <p:txBody>
          <a:bodyPr wrap="square" rtlCol="0">
            <a:spAutoFit/>
          </a:bodyPr>
          <a:lstStyle/>
          <a:p>
            <a:r>
              <a:rPr lang="en-GB" dirty="0" smtClean="0">
                <a:latin typeface="Sitka Display" panose="02000505000000020004" pitchFamily="2" charset="0"/>
              </a:rPr>
              <a:t>Developing specifications for electronics (April 2012)</a:t>
            </a:r>
            <a:endParaRPr lang="en-GB" dirty="0">
              <a:latin typeface="Sitka Display" panose="02000505000000020004" pitchFamily="2" charset="0"/>
            </a:endParaRPr>
          </a:p>
        </p:txBody>
      </p:sp>
      <p:sp>
        <p:nvSpPr>
          <p:cNvPr id="14" name="TextBox 13"/>
          <p:cNvSpPr txBox="1"/>
          <p:nvPr/>
        </p:nvSpPr>
        <p:spPr>
          <a:xfrm>
            <a:off x="3074670" y="739298"/>
            <a:ext cx="2994660" cy="1131079"/>
          </a:xfrm>
          <a:prstGeom prst="rect">
            <a:avLst/>
          </a:prstGeom>
          <a:noFill/>
        </p:spPr>
        <p:txBody>
          <a:bodyPr wrap="square" rtlCol="0">
            <a:spAutoFit/>
          </a:bodyPr>
          <a:lstStyle/>
          <a:p>
            <a:r>
              <a:rPr lang="en-GB" dirty="0" smtClean="0">
                <a:latin typeface="Sitka Display" panose="02000505000000020004" pitchFamily="2" charset="0"/>
              </a:rPr>
              <a:t>5 or 6 bits </a:t>
            </a:r>
            <a:r>
              <a:rPr lang="en-GB" dirty="0" smtClean="0">
                <a:latin typeface="Sitka Display" panose="02000505000000020004" pitchFamily="2" charset="0"/>
                <a:sym typeface="Wingdings" panose="05000000000000000000" pitchFamily="2" charset="2"/>
              </a:rPr>
              <a:t></a:t>
            </a:r>
            <a:r>
              <a:rPr lang="en-GB" dirty="0" smtClean="0">
                <a:latin typeface="Sitka Display" panose="02000505000000020004" pitchFamily="2" charset="0"/>
              </a:rPr>
              <a:t> max 32 photon signals</a:t>
            </a:r>
          </a:p>
          <a:p>
            <a:endParaRPr lang="en-GB" dirty="0" smtClean="0">
              <a:latin typeface="Sitka Display" panose="02000505000000020004" pitchFamily="2" charset="0"/>
            </a:endParaRPr>
          </a:p>
          <a:p>
            <a:r>
              <a:rPr lang="en-GB" dirty="0" smtClean="0">
                <a:latin typeface="Sitka Display" panose="02000505000000020004" pitchFamily="2" charset="0"/>
              </a:rPr>
              <a:t>separate signal and noise (1 - 2 </a:t>
            </a:r>
            <a:r>
              <a:rPr lang="en-GB" dirty="0" err="1" smtClean="0">
                <a:latin typeface="Sitka Display" panose="02000505000000020004" pitchFamily="2" charset="0"/>
              </a:rPr>
              <a:t>p.e.</a:t>
            </a:r>
            <a:r>
              <a:rPr lang="en-GB" dirty="0" smtClean="0">
                <a:latin typeface="Sitka Display" panose="02000505000000020004" pitchFamily="2" charset="0"/>
              </a:rPr>
              <a:t>)</a:t>
            </a:r>
          </a:p>
          <a:p>
            <a:endParaRPr lang="en-GB" dirty="0" smtClean="0">
              <a:latin typeface="Sitka Display" panose="02000505000000020004" pitchFamily="2" charset="0"/>
            </a:endParaRPr>
          </a:p>
          <a:p>
            <a:r>
              <a:rPr lang="en-GB" dirty="0" err="1" smtClean="0">
                <a:latin typeface="Sitka Display" panose="02000505000000020004" pitchFamily="2" charset="0"/>
              </a:rPr>
              <a:t>SiPM</a:t>
            </a:r>
            <a:r>
              <a:rPr lang="en-GB" dirty="0" smtClean="0">
                <a:latin typeface="Sitka Display" panose="02000505000000020004" pitchFamily="2" charset="0"/>
              </a:rPr>
              <a:t> parameters needed as input</a:t>
            </a:r>
            <a:endParaRPr lang="en-GB" dirty="0">
              <a:latin typeface="Sitka Display" panose="02000505000000020004" pitchFamily="2" charset="0"/>
            </a:endParaRPr>
          </a:p>
        </p:txBody>
      </p:sp>
      <p:sp>
        <p:nvSpPr>
          <p:cNvPr id="2" name="TextBox 1"/>
          <p:cNvSpPr txBox="1"/>
          <p:nvPr/>
        </p:nvSpPr>
        <p:spPr>
          <a:xfrm>
            <a:off x="6269232" y="1934055"/>
            <a:ext cx="1131487" cy="507831"/>
          </a:xfrm>
          <a:prstGeom prst="rect">
            <a:avLst/>
          </a:prstGeom>
          <a:noFill/>
        </p:spPr>
        <p:txBody>
          <a:bodyPr wrap="square" rtlCol="0">
            <a:spAutoFit/>
          </a:bodyPr>
          <a:lstStyle/>
          <a:p>
            <a:r>
              <a:rPr lang="en-GB" dirty="0" smtClean="0"/>
              <a:t>B</a:t>
            </a:r>
            <a:r>
              <a:rPr lang="en-DE" dirty="0" smtClean="0"/>
              <a:t>ack-end DAQ</a:t>
            </a:r>
            <a:endParaRPr lang="en-GB" dirty="0"/>
          </a:p>
        </p:txBody>
      </p:sp>
    </p:spTree>
    <p:extLst>
      <p:ext uri="{BB962C8B-B14F-4D97-AF65-F5344CB8AC3E}">
        <p14:creationId xmlns:p14="http://schemas.microsoft.com/office/powerpoint/2010/main" val="11840435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itka Display" panose="02000505000000020004" pitchFamily="2" charset="0"/>
              </a:rPr>
              <a:t>Towards a TDR</a:t>
            </a:r>
            <a:endParaRPr lang="en-GB" dirty="0">
              <a:latin typeface="Sitka Display" panose="02000505000000020004" pitchFamily="2" charset="0"/>
            </a:endParaRPr>
          </a:p>
        </p:txBody>
      </p:sp>
      <p:pic>
        <p:nvPicPr>
          <p:cNvPr id="7" name="Content Placeholder 6"/>
          <p:cNvPicPr>
            <a:picLocks noGrp="1" noChangeAspect="1"/>
          </p:cNvPicPr>
          <p:nvPr>
            <p:ph idx="1"/>
          </p:nvPr>
        </p:nvPicPr>
        <p:blipFill>
          <a:blip r:embed="rId3"/>
          <a:stretch>
            <a:fillRect/>
          </a:stretch>
        </p:blipFill>
        <p:spPr>
          <a:xfrm>
            <a:off x="1772513" y="575815"/>
            <a:ext cx="5321877" cy="1130587"/>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24</a:t>
            </a:fld>
            <a:endParaRPr lang="en-GB" dirty="0">
              <a:latin typeface="Sitka Display" panose="02000505000000020004" pitchFamily="2" charset="0"/>
            </a:endParaRPr>
          </a:p>
        </p:txBody>
      </p:sp>
      <p:sp>
        <p:nvSpPr>
          <p:cNvPr id="8" name="TextBox 7"/>
          <p:cNvSpPr txBox="1"/>
          <p:nvPr/>
        </p:nvSpPr>
        <p:spPr>
          <a:xfrm>
            <a:off x="2029690" y="1627908"/>
            <a:ext cx="4835237" cy="400110"/>
          </a:xfrm>
          <a:prstGeom prst="rect">
            <a:avLst/>
          </a:prstGeom>
          <a:noFill/>
        </p:spPr>
        <p:txBody>
          <a:bodyPr wrap="square" rtlCol="0">
            <a:spAutoFit/>
          </a:bodyPr>
          <a:lstStyle/>
          <a:p>
            <a:r>
              <a:rPr lang="en-GB" sz="2000" dirty="0" smtClean="0">
                <a:latin typeface="Sitka Display" panose="02000505000000020004" pitchFamily="2" charset="0"/>
              </a:rPr>
              <a:t>.... a framework TDR (May 2012)</a:t>
            </a:r>
            <a:endParaRPr lang="en-GB" sz="2000" dirty="0">
              <a:latin typeface="Sitka Display" panose="02000505000000020004" pitchFamily="2" charset="0"/>
            </a:endParaRPr>
          </a:p>
        </p:txBody>
      </p:sp>
      <p:sp>
        <p:nvSpPr>
          <p:cNvPr id="9" name="TextBox 8"/>
          <p:cNvSpPr txBox="1"/>
          <p:nvPr/>
        </p:nvSpPr>
        <p:spPr>
          <a:xfrm>
            <a:off x="1967343" y="1953491"/>
            <a:ext cx="4959927" cy="507831"/>
          </a:xfrm>
          <a:prstGeom prst="rect">
            <a:avLst/>
          </a:prstGeom>
          <a:noFill/>
        </p:spPr>
        <p:txBody>
          <a:bodyPr wrap="square" rtlCol="0">
            <a:spAutoFit/>
          </a:bodyPr>
          <a:lstStyle/>
          <a:p>
            <a:r>
              <a:rPr lang="en-GB" dirty="0" smtClean="0">
                <a:latin typeface="Sitka Display" panose="02000505000000020004" pitchFamily="2" charset="0"/>
              </a:rPr>
              <a:t>(something to go to the funding agencies with, and start to divide tasks among institutes officially)</a:t>
            </a:r>
            <a:endParaRPr lang="en-GB" dirty="0">
              <a:latin typeface="Sitka Display" panose="02000505000000020004" pitchFamily="2" charset="0"/>
            </a:endParaRPr>
          </a:p>
        </p:txBody>
      </p:sp>
      <p:pic>
        <p:nvPicPr>
          <p:cNvPr id="10" name="Picture 9"/>
          <p:cNvPicPr>
            <a:picLocks noChangeAspect="1"/>
          </p:cNvPicPr>
          <p:nvPr/>
        </p:nvPicPr>
        <p:blipFill>
          <a:blip r:embed="rId4"/>
          <a:stretch>
            <a:fillRect/>
          </a:stretch>
        </p:blipFill>
        <p:spPr>
          <a:xfrm>
            <a:off x="2302397" y="2405821"/>
            <a:ext cx="4289818" cy="2311942"/>
          </a:xfrm>
          <a:prstGeom prst="rect">
            <a:avLst/>
          </a:prstGeom>
        </p:spPr>
      </p:pic>
      <p:pic>
        <p:nvPicPr>
          <p:cNvPr id="12" name="Picture 11"/>
          <p:cNvPicPr>
            <a:picLocks noChangeAspect="1"/>
          </p:cNvPicPr>
          <p:nvPr/>
        </p:nvPicPr>
        <p:blipFill>
          <a:blip r:embed="rId5"/>
          <a:stretch>
            <a:fillRect/>
          </a:stretch>
        </p:blipFill>
        <p:spPr>
          <a:xfrm>
            <a:off x="5510895" y="1624891"/>
            <a:ext cx="417777" cy="410111"/>
          </a:xfrm>
          <a:prstGeom prst="rect">
            <a:avLst/>
          </a:prstGeom>
          <a:solidFill>
            <a:schemeClr val="bg1"/>
          </a:solidFill>
        </p:spPr>
      </p:pic>
    </p:spTree>
    <p:extLst>
      <p:ext uri="{BB962C8B-B14F-4D97-AF65-F5344CB8AC3E}">
        <p14:creationId xmlns:p14="http://schemas.microsoft.com/office/powerpoint/2010/main" val="2826409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srcRect l="32618"/>
          <a:stretch/>
        </p:blipFill>
        <p:spPr>
          <a:xfrm>
            <a:off x="304799" y="2196032"/>
            <a:ext cx="1137285" cy="1124903"/>
          </a:xfrm>
          <a:prstGeom prst="ellipse">
            <a:avLst/>
          </a:prstGeom>
          <a:ln>
            <a:noFill/>
          </a:ln>
          <a:effectLst>
            <a:softEdge rad="112500"/>
          </a:effectLst>
        </p:spPr>
      </p:pic>
      <p:sp>
        <p:nvSpPr>
          <p:cNvPr id="2" name="Title 1"/>
          <p:cNvSpPr>
            <a:spLocks noGrp="1"/>
          </p:cNvSpPr>
          <p:nvPr>
            <p:ph type="title"/>
          </p:nvPr>
        </p:nvSpPr>
        <p:spPr>
          <a:xfrm>
            <a:off x="400050" y="240543"/>
            <a:ext cx="7886700" cy="575813"/>
          </a:xfrm>
        </p:spPr>
        <p:txBody>
          <a:bodyPr/>
          <a:lstStyle/>
          <a:p>
            <a:r>
              <a:rPr lang="en-GB" dirty="0" smtClean="0">
                <a:latin typeface="Sitka Display" panose="02000505000000020004" pitchFamily="2" charset="0"/>
              </a:rPr>
              <a:t>A growing collaboration</a:t>
            </a:r>
            <a:endParaRPr lang="en-GB" dirty="0">
              <a:latin typeface="Sitka Display" panose="02000505000000020004" pitchFamily="2" charset="0"/>
            </a:endParaRPr>
          </a:p>
        </p:txBody>
      </p:sp>
      <p:pic>
        <p:nvPicPr>
          <p:cNvPr id="7" name="Content Placeholder 6"/>
          <p:cNvPicPr>
            <a:picLocks noGrp="1" noChangeAspect="1"/>
          </p:cNvPicPr>
          <p:nvPr>
            <p:ph idx="1"/>
          </p:nvPr>
        </p:nvPicPr>
        <p:blipFill>
          <a:blip r:embed="rId4"/>
          <a:stretch>
            <a:fillRect/>
          </a:stretch>
        </p:blipFill>
        <p:spPr>
          <a:xfrm>
            <a:off x="1826895" y="885233"/>
            <a:ext cx="5734050" cy="3746500"/>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25</a:t>
            </a:fld>
            <a:endParaRPr lang="en-GB" dirty="0">
              <a:latin typeface="Sitka Display" panose="02000505000000020004" pitchFamily="2" charset="0"/>
            </a:endParaRPr>
          </a:p>
        </p:txBody>
      </p:sp>
      <p:sp>
        <p:nvSpPr>
          <p:cNvPr id="8" name="Right Arrow 7"/>
          <p:cNvSpPr/>
          <p:nvPr/>
        </p:nvSpPr>
        <p:spPr>
          <a:xfrm>
            <a:off x="1040823" y="2833254"/>
            <a:ext cx="616527" cy="166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304799" y="3320935"/>
            <a:ext cx="1203961" cy="507831"/>
          </a:xfrm>
          <a:prstGeom prst="rect">
            <a:avLst/>
          </a:prstGeom>
          <a:noFill/>
        </p:spPr>
        <p:txBody>
          <a:bodyPr wrap="square" rtlCol="0">
            <a:spAutoFit/>
          </a:bodyPr>
          <a:lstStyle/>
          <a:p>
            <a:r>
              <a:rPr lang="en-GB" dirty="0" smtClean="0">
                <a:latin typeface="Sitka Display" panose="02000505000000020004" pitchFamily="2" charset="0"/>
              </a:rPr>
              <a:t>Yours truly, since 2012</a:t>
            </a:r>
            <a:endParaRPr lang="en-GB" dirty="0">
              <a:latin typeface="Sitka Display" panose="02000505000000020004" pitchFamily="2" charset="0"/>
            </a:endParaRPr>
          </a:p>
        </p:txBody>
      </p:sp>
    </p:spTree>
    <p:extLst>
      <p:ext uri="{BB962C8B-B14F-4D97-AF65-F5344CB8AC3E}">
        <p14:creationId xmlns:p14="http://schemas.microsoft.com/office/powerpoint/2010/main" val="13482981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a:xfrm>
            <a:off x="424759" y="705520"/>
            <a:ext cx="3886200" cy="2013403"/>
          </a:xfrm>
        </p:spPr>
        <p:txBody>
          <a:bodyPr anchor="t">
            <a:normAutofit/>
          </a:bodyPr>
          <a:lstStyle/>
          <a:p>
            <a:r>
              <a:rPr lang="en-GB" sz="1600" dirty="0" smtClean="0">
                <a:latin typeface="Sitka Display" panose="02000505000000020004" pitchFamily="2" charset="0"/>
              </a:rPr>
              <a:t>How to simulate 10 years of radiation damage at 5x available intensity on a 2.5m long fibre with varying integrated dose???</a:t>
            </a:r>
          </a:p>
          <a:p>
            <a:pPr lvl="1"/>
            <a:r>
              <a:rPr lang="en-GB" sz="1200" dirty="0" smtClean="0">
                <a:latin typeface="Sitka Display" panose="02000505000000020004" pitchFamily="2" charset="0"/>
              </a:rPr>
              <a:t>When the magnitude of the effect is rate dependant</a:t>
            </a:r>
          </a:p>
          <a:p>
            <a:pPr lvl="1"/>
            <a:r>
              <a:rPr lang="en-GB" sz="1200" dirty="0" smtClean="0">
                <a:latin typeface="Sitka Display" panose="02000505000000020004" pitchFamily="2" charset="0"/>
              </a:rPr>
              <a:t>Annealing effects are unknown (at this stage) </a:t>
            </a:r>
            <a:endParaRPr lang="en-DE" sz="1200" dirty="0" smtClean="0">
              <a:latin typeface="Sitka Display" panose="02000505000000020004" pitchFamily="2" charset="0"/>
            </a:endParaRPr>
          </a:p>
          <a:p>
            <a:pPr lvl="1"/>
            <a:r>
              <a:rPr lang="en-DE" sz="1200" dirty="0" smtClean="0">
                <a:latin typeface="Sitka Display" panose="02000505000000020004" pitchFamily="2" charset="0"/>
              </a:rPr>
              <a:t>Oxygen effects?? (conflicting literature)</a:t>
            </a:r>
            <a:endParaRPr lang="en-GB" sz="1200" dirty="0" smtClean="0">
              <a:latin typeface="Sitka Display" panose="02000505000000020004" pitchFamily="2" charset="0"/>
            </a:endParaRPr>
          </a:p>
          <a:p>
            <a:pPr lvl="1"/>
            <a:endParaRPr lang="en-GB" sz="1200" dirty="0">
              <a:latin typeface="Sitka Display" panose="02000505000000020004" pitchFamily="2" charset="0"/>
            </a:endParaRPr>
          </a:p>
        </p:txBody>
      </p:sp>
      <p:pic>
        <p:nvPicPr>
          <p:cNvPr id="9" name="Content Placeholder 8"/>
          <p:cNvPicPr>
            <a:picLocks noGrp="1" noChangeAspect="1"/>
          </p:cNvPicPr>
          <p:nvPr>
            <p:ph sz="half" idx="2"/>
          </p:nvPr>
        </p:nvPicPr>
        <p:blipFill>
          <a:blip r:embed="rId3"/>
          <a:stretch>
            <a:fillRect/>
          </a:stretch>
        </p:blipFill>
        <p:spPr>
          <a:xfrm>
            <a:off x="4336704" y="1187531"/>
            <a:ext cx="2232660" cy="1176738"/>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26</a:t>
            </a:fld>
            <a:endParaRPr lang="en-GB" dirty="0">
              <a:latin typeface="Sitka Display" panose="02000505000000020004" pitchFamily="2" charset="0"/>
            </a:endParaRPr>
          </a:p>
        </p:txBody>
      </p:sp>
      <p:sp>
        <p:nvSpPr>
          <p:cNvPr id="2" name="Title 1"/>
          <p:cNvSpPr>
            <a:spLocks noGrp="1"/>
          </p:cNvSpPr>
          <p:nvPr>
            <p:ph type="title"/>
          </p:nvPr>
        </p:nvSpPr>
        <p:spPr/>
        <p:txBody>
          <a:bodyPr/>
          <a:lstStyle/>
          <a:p>
            <a:r>
              <a:rPr lang="en-GB" dirty="0" smtClean="0">
                <a:latin typeface="Sitka Display" panose="02000505000000020004" pitchFamily="2" charset="0"/>
              </a:rPr>
              <a:t>Radiation Damage in Fibres</a:t>
            </a:r>
            <a:endParaRPr lang="en-GB" dirty="0">
              <a:latin typeface="Sitka Display" panose="02000505000000020004" pitchFamily="2" charset="0"/>
            </a:endParaRPr>
          </a:p>
        </p:txBody>
      </p:sp>
      <p:sp>
        <p:nvSpPr>
          <p:cNvPr id="10" name="TextBox 9"/>
          <p:cNvSpPr txBox="1"/>
          <p:nvPr/>
        </p:nvSpPr>
        <p:spPr>
          <a:xfrm>
            <a:off x="4302414" y="705520"/>
            <a:ext cx="1539240" cy="507831"/>
          </a:xfrm>
          <a:prstGeom prst="rect">
            <a:avLst/>
          </a:prstGeom>
          <a:noFill/>
        </p:spPr>
        <p:txBody>
          <a:bodyPr wrap="square" rtlCol="0">
            <a:spAutoFit/>
          </a:bodyPr>
          <a:lstStyle/>
          <a:p>
            <a:r>
              <a:rPr lang="en-GB" dirty="0" smtClean="0">
                <a:latin typeface="Sitka Display" panose="02000505000000020004" pitchFamily="2" charset="0"/>
              </a:rPr>
              <a:t>Beam scan at Karlsruhe in 2012</a:t>
            </a:r>
            <a:endParaRPr lang="en-GB" dirty="0">
              <a:latin typeface="Sitka Display" panose="02000505000000020004" pitchFamily="2" charset="0"/>
            </a:endParaRPr>
          </a:p>
        </p:txBody>
      </p:sp>
      <p:pic>
        <p:nvPicPr>
          <p:cNvPr id="11" name="Picture 10"/>
          <p:cNvPicPr>
            <a:picLocks noChangeAspect="1"/>
          </p:cNvPicPr>
          <p:nvPr/>
        </p:nvPicPr>
        <p:blipFill>
          <a:blip r:embed="rId4"/>
          <a:stretch>
            <a:fillRect/>
          </a:stretch>
        </p:blipFill>
        <p:spPr>
          <a:xfrm>
            <a:off x="6747510" y="829730"/>
            <a:ext cx="2246774" cy="1696375"/>
          </a:xfrm>
          <a:prstGeom prst="rect">
            <a:avLst/>
          </a:prstGeom>
        </p:spPr>
      </p:pic>
      <p:sp>
        <p:nvSpPr>
          <p:cNvPr id="12" name="TextBox 11"/>
          <p:cNvSpPr txBox="1"/>
          <p:nvPr/>
        </p:nvSpPr>
        <p:spPr>
          <a:xfrm>
            <a:off x="6629400" y="321899"/>
            <a:ext cx="1539240" cy="507831"/>
          </a:xfrm>
          <a:prstGeom prst="rect">
            <a:avLst/>
          </a:prstGeom>
          <a:noFill/>
        </p:spPr>
        <p:txBody>
          <a:bodyPr wrap="square" rtlCol="0">
            <a:spAutoFit/>
          </a:bodyPr>
          <a:lstStyle/>
          <a:p>
            <a:r>
              <a:rPr lang="en-GB" dirty="0" smtClean="0">
                <a:latin typeface="Sitka Display" panose="02000505000000020004" pitchFamily="2" charset="0"/>
              </a:rPr>
              <a:t>Fixed Beam at CERN PS</a:t>
            </a:r>
            <a:endParaRPr lang="en-GB" dirty="0">
              <a:latin typeface="Sitka Display" panose="02000505000000020004" pitchFamily="2" charset="0"/>
            </a:endParaRPr>
          </a:p>
        </p:txBody>
      </p:sp>
      <p:sp>
        <p:nvSpPr>
          <p:cNvPr id="13" name="Rectangle 12"/>
          <p:cNvSpPr/>
          <p:nvPr/>
        </p:nvSpPr>
        <p:spPr>
          <a:xfrm>
            <a:off x="4319844" y="3070889"/>
            <a:ext cx="2162772" cy="300082"/>
          </a:xfrm>
          <a:prstGeom prst="rect">
            <a:avLst/>
          </a:prstGeom>
        </p:spPr>
        <p:txBody>
          <a:bodyPr wrap="none">
            <a:spAutoFit/>
          </a:bodyPr>
          <a:lstStyle/>
          <a:p>
            <a:r>
              <a:rPr lang="en-GB" dirty="0" err="1" smtClean="0">
                <a:latin typeface="Sitka Display" panose="02000505000000020004" pitchFamily="2" charset="0"/>
              </a:rPr>
              <a:t>Garching</a:t>
            </a:r>
            <a:r>
              <a:rPr lang="en-GB" dirty="0" smtClean="0">
                <a:latin typeface="Sitka Display" panose="02000505000000020004" pitchFamily="2" charset="0"/>
              </a:rPr>
              <a:t> tandem accelerator</a:t>
            </a:r>
            <a:endParaRPr lang="en-GB" dirty="0">
              <a:latin typeface="Sitka Display" panose="02000505000000020004" pitchFamily="2" charset="0"/>
            </a:endParaRPr>
          </a:p>
        </p:txBody>
      </p:sp>
      <p:pic>
        <p:nvPicPr>
          <p:cNvPr id="14" name="Picture 13"/>
          <p:cNvPicPr>
            <a:picLocks noChangeAspect="1"/>
          </p:cNvPicPr>
          <p:nvPr/>
        </p:nvPicPr>
        <p:blipFill>
          <a:blip r:embed="rId5"/>
          <a:stretch>
            <a:fillRect/>
          </a:stretch>
        </p:blipFill>
        <p:spPr>
          <a:xfrm>
            <a:off x="4319844" y="3370971"/>
            <a:ext cx="2622672" cy="658644"/>
          </a:xfrm>
          <a:prstGeom prst="rect">
            <a:avLst/>
          </a:prstGeom>
        </p:spPr>
      </p:pic>
      <p:pic>
        <p:nvPicPr>
          <p:cNvPr id="15" name="Picture 14"/>
          <p:cNvPicPr>
            <a:picLocks noChangeAspect="1"/>
          </p:cNvPicPr>
          <p:nvPr/>
        </p:nvPicPr>
        <p:blipFill>
          <a:blip r:embed="rId6"/>
          <a:stretch>
            <a:fillRect/>
          </a:stretch>
        </p:blipFill>
        <p:spPr>
          <a:xfrm>
            <a:off x="6896796" y="2780020"/>
            <a:ext cx="1688321" cy="1932769"/>
          </a:xfrm>
          <a:prstGeom prst="rect">
            <a:avLst/>
          </a:prstGeom>
        </p:spPr>
      </p:pic>
      <p:sp>
        <p:nvSpPr>
          <p:cNvPr id="16" name="Rectangle 15"/>
          <p:cNvSpPr/>
          <p:nvPr/>
        </p:nvSpPr>
        <p:spPr>
          <a:xfrm>
            <a:off x="7304578" y="2685188"/>
            <a:ext cx="1132637" cy="507831"/>
          </a:xfrm>
          <a:prstGeom prst="rect">
            <a:avLst/>
          </a:prstGeom>
        </p:spPr>
        <p:txBody>
          <a:bodyPr wrap="square">
            <a:spAutoFit/>
          </a:bodyPr>
          <a:lstStyle/>
          <a:p>
            <a:r>
              <a:rPr lang="en-GB" dirty="0" smtClean="0">
                <a:latin typeface="Sitka Display" panose="02000505000000020004" pitchFamily="2" charset="0"/>
              </a:rPr>
              <a:t>LHCb in-situ (VELO wall)</a:t>
            </a:r>
            <a:endParaRPr lang="en-GB" dirty="0">
              <a:latin typeface="Sitka Display" panose="02000505000000020004" pitchFamily="2" charset="0"/>
            </a:endParaRPr>
          </a:p>
        </p:txBody>
      </p:sp>
      <p:pic>
        <p:nvPicPr>
          <p:cNvPr id="17" name="Picture 16"/>
          <p:cNvPicPr>
            <a:picLocks noChangeAspect="1"/>
          </p:cNvPicPr>
          <p:nvPr/>
        </p:nvPicPr>
        <p:blipFill>
          <a:blip r:embed="rId7"/>
          <a:stretch>
            <a:fillRect/>
          </a:stretch>
        </p:blipFill>
        <p:spPr>
          <a:xfrm>
            <a:off x="335280" y="2299785"/>
            <a:ext cx="3747564" cy="242885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70583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010150" y="4203609"/>
            <a:ext cx="3505200" cy="505314"/>
          </a:xfrm>
        </p:spPr>
        <p:txBody>
          <a:bodyPr>
            <a:normAutofit fontScale="40000" lnSpcReduction="20000"/>
          </a:bodyPr>
          <a:lstStyle/>
          <a:p>
            <a:pPr marL="0" indent="0">
              <a:buNone/>
            </a:pPr>
            <a:r>
              <a:rPr lang="en-GB" dirty="0" smtClean="0">
                <a:latin typeface="Sitka Display" panose="02000505000000020004" pitchFamily="2" charset="0"/>
              </a:rPr>
              <a:t>Studies for the LHCb </a:t>
            </a:r>
            <a:r>
              <a:rPr lang="en-GB" dirty="0" err="1" smtClean="0">
                <a:latin typeface="Sitka Display" panose="02000505000000020004" pitchFamily="2" charset="0"/>
              </a:rPr>
              <a:t>SciFi</a:t>
            </a:r>
            <a:r>
              <a:rPr lang="en-GB" dirty="0" smtClean="0">
                <a:latin typeface="Sitka Display" panose="02000505000000020004" pitchFamily="2" charset="0"/>
              </a:rPr>
              <a:t> Tracker - Development of Modules from Scintillating Fibres and Tests of their Radiation Hardness</a:t>
            </a:r>
          </a:p>
          <a:p>
            <a:pPr marL="0" indent="0">
              <a:buNone/>
            </a:pPr>
            <a:r>
              <a:rPr lang="en-GB" dirty="0" smtClean="0">
                <a:latin typeface="Sitka Display" panose="02000505000000020004" pitchFamily="2" charset="0"/>
              </a:rPr>
              <a:t>Robert </a:t>
            </a:r>
            <a:r>
              <a:rPr lang="en-GB" dirty="0" err="1" smtClean="0">
                <a:latin typeface="Sitka Display" panose="02000505000000020004" pitchFamily="2" charset="0"/>
              </a:rPr>
              <a:t>Ekelhof</a:t>
            </a:r>
            <a:r>
              <a:rPr lang="en-GB" dirty="0" smtClean="0">
                <a:latin typeface="Sitka Display" panose="02000505000000020004" pitchFamily="2" charset="0"/>
              </a:rPr>
              <a:t> (</a:t>
            </a:r>
            <a:r>
              <a:rPr lang="en-GB" dirty="0" err="1" smtClean="0">
                <a:latin typeface="Sitka Display" panose="02000505000000020004" pitchFamily="2" charset="0"/>
              </a:rPr>
              <a:t>Doctorarbeit</a:t>
            </a:r>
            <a:r>
              <a:rPr lang="en-GB" dirty="0" smtClean="0">
                <a:latin typeface="Sitka Display" panose="02000505000000020004" pitchFamily="2" charset="0"/>
              </a:rPr>
              <a:t>, TU </a:t>
            </a:r>
            <a:r>
              <a:rPr lang="en-GB" dirty="0" err="1" smtClean="0">
                <a:latin typeface="Sitka Display" panose="02000505000000020004" pitchFamily="2" charset="0"/>
              </a:rPr>
              <a:t>Dordmund</a:t>
            </a:r>
            <a:r>
              <a:rPr lang="en-GB" dirty="0" smtClean="0">
                <a:latin typeface="Sitka Display" panose="02000505000000020004" pitchFamily="2" charset="0"/>
              </a:rPr>
              <a:t>, 2016) </a:t>
            </a:r>
            <a:endParaRPr lang="en-GB" dirty="0">
              <a:latin typeface="Sitka Display" panose="02000505000000020004" pitchFamily="2" charset="0"/>
            </a:endParaRPr>
          </a:p>
        </p:txBody>
      </p:sp>
      <p:pic>
        <p:nvPicPr>
          <p:cNvPr id="8" name="Content Placeholder 7"/>
          <p:cNvPicPr>
            <a:picLocks noGrp="1" noChangeAspect="1"/>
          </p:cNvPicPr>
          <p:nvPr>
            <p:ph sz="half" idx="2"/>
          </p:nvPr>
        </p:nvPicPr>
        <p:blipFill rotWithShape="1">
          <a:blip r:embed="rId3"/>
          <a:srcRect r="30286"/>
          <a:stretch/>
        </p:blipFill>
        <p:spPr>
          <a:xfrm>
            <a:off x="674395" y="575815"/>
            <a:ext cx="3630905" cy="2623636"/>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27</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A team effort</a:t>
            </a:r>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4465320" y="575815"/>
            <a:ext cx="3700505" cy="2635314"/>
          </a:xfrm>
          <a:prstGeom prst="rect">
            <a:avLst/>
          </a:prstGeom>
          <a:effectLst>
            <a:outerShdw blurRad="50800" dist="38100" dir="2700000" algn="tl" rotWithShape="0">
              <a:prstClr val="black">
                <a:alpha val="40000"/>
              </a:prstClr>
            </a:outerShdw>
          </a:effectLst>
        </p:spPr>
      </p:pic>
      <p:sp>
        <p:nvSpPr>
          <p:cNvPr id="12" name="TextBox 11"/>
          <p:cNvSpPr txBox="1"/>
          <p:nvPr/>
        </p:nvSpPr>
        <p:spPr>
          <a:xfrm>
            <a:off x="979170" y="3409514"/>
            <a:ext cx="3196590" cy="507831"/>
          </a:xfrm>
          <a:prstGeom prst="rect">
            <a:avLst/>
          </a:prstGeom>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latin typeface="Sitka Display" panose="02000505000000020004" pitchFamily="2" charset="0"/>
              </a:rPr>
              <a:t>We base the performance of the Tracker after 50fb</a:t>
            </a:r>
            <a:r>
              <a:rPr lang="en-GB" baseline="30000" dirty="0" smtClean="0">
                <a:latin typeface="Sitka Display" panose="02000505000000020004" pitchFamily="2" charset="0"/>
              </a:rPr>
              <a:t>-1</a:t>
            </a:r>
            <a:r>
              <a:rPr lang="en-GB" dirty="0" smtClean="0">
                <a:latin typeface="Sitka Display" panose="02000505000000020004" pitchFamily="2" charset="0"/>
              </a:rPr>
              <a:t> on this data.</a:t>
            </a:r>
            <a:endParaRPr lang="en-GB" dirty="0">
              <a:latin typeface="Sitka Display" panose="02000505000000020004" pitchFamily="2" charset="0"/>
            </a:endParaRPr>
          </a:p>
        </p:txBody>
      </p:sp>
      <p:sp>
        <p:nvSpPr>
          <p:cNvPr id="13" name="TextBox 12"/>
          <p:cNvSpPr txBox="1"/>
          <p:nvPr/>
        </p:nvSpPr>
        <p:spPr>
          <a:xfrm>
            <a:off x="1165860" y="508544"/>
            <a:ext cx="3596640" cy="300082"/>
          </a:xfrm>
          <a:prstGeom prst="rect">
            <a:avLst/>
          </a:prstGeom>
          <a:noFill/>
        </p:spPr>
        <p:txBody>
          <a:bodyPr wrap="square" rtlCol="0">
            <a:spAutoFit/>
          </a:bodyPr>
          <a:lstStyle/>
          <a:p>
            <a:r>
              <a:rPr lang="en-GB" dirty="0" smtClean="0">
                <a:latin typeface="Sitka Display" panose="02000505000000020004" pitchFamily="2" charset="0"/>
              </a:rPr>
              <a:t>Attenuation coefficient from radiation</a:t>
            </a:r>
            <a:endParaRPr lang="en-GB" dirty="0">
              <a:latin typeface="Sitka Display" panose="02000505000000020004" pitchFamily="2" charset="0"/>
            </a:endParaRPr>
          </a:p>
        </p:txBody>
      </p:sp>
      <p:sp>
        <p:nvSpPr>
          <p:cNvPr id="14" name="TextBox 13"/>
          <p:cNvSpPr txBox="1"/>
          <p:nvPr/>
        </p:nvSpPr>
        <p:spPr>
          <a:xfrm>
            <a:off x="4726390" y="425774"/>
            <a:ext cx="3596640" cy="300082"/>
          </a:xfrm>
          <a:prstGeom prst="rect">
            <a:avLst/>
          </a:prstGeom>
          <a:noFill/>
        </p:spPr>
        <p:txBody>
          <a:bodyPr wrap="square" rtlCol="0">
            <a:spAutoFit/>
          </a:bodyPr>
          <a:lstStyle/>
          <a:p>
            <a:r>
              <a:rPr lang="en-GB" dirty="0" smtClean="0">
                <a:latin typeface="Sitka Display" panose="02000505000000020004" pitchFamily="2" charset="0"/>
              </a:rPr>
              <a:t>Attenuation coefficient from radiation per </a:t>
            </a:r>
            <a:r>
              <a:rPr lang="en-GB" dirty="0" err="1" smtClean="0">
                <a:latin typeface="Sitka Display" panose="02000505000000020004" pitchFamily="2" charset="0"/>
              </a:rPr>
              <a:t>kGy</a:t>
            </a:r>
            <a:endParaRPr lang="en-GB" dirty="0">
              <a:latin typeface="Sitka Display" panose="02000505000000020004" pitchFamily="2" charset="0"/>
            </a:endParaRPr>
          </a:p>
        </p:txBody>
      </p:sp>
      <p:cxnSp>
        <p:nvCxnSpPr>
          <p:cNvPr id="10" name="Straight Connector 9"/>
          <p:cNvCxnSpPr/>
          <p:nvPr/>
        </p:nvCxnSpPr>
        <p:spPr>
          <a:xfrm>
            <a:off x="1085439" y="1861692"/>
            <a:ext cx="2999758"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3374728" y="1887633"/>
            <a:ext cx="710469" cy="415498"/>
          </a:xfrm>
          <a:prstGeom prst="rect">
            <a:avLst/>
          </a:prstGeom>
          <a:noFill/>
        </p:spPr>
        <p:txBody>
          <a:bodyPr wrap="square" rtlCol="0">
            <a:spAutoFit/>
          </a:bodyPr>
          <a:lstStyle/>
          <a:p>
            <a:r>
              <a:rPr lang="en-GB" sz="700" b="1" dirty="0" smtClean="0"/>
              <a:t>N</a:t>
            </a:r>
            <a:r>
              <a:rPr lang="en-DE" sz="700" b="1" dirty="0" smtClean="0"/>
              <a:t>atural attentation of the fibre</a:t>
            </a:r>
            <a:endParaRPr lang="en-GB" sz="700" b="1" dirty="0"/>
          </a:p>
        </p:txBody>
      </p:sp>
    </p:spTree>
    <p:extLst>
      <p:ext uri="{BB962C8B-B14F-4D97-AF65-F5344CB8AC3E}">
        <p14:creationId xmlns:p14="http://schemas.microsoft.com/office/powerpoint/2010/main" val="27506806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866956"/>
            <a:ext cx="3886200" cy="3270704"/>
          </a:xfrm>
        </p:spPr>
        <p:txBody>
          <a:bodyPr>
            <a:noAutofit/>
          </a:bodyPr>
          <a:lstStyle/>
          <a:p>
            <a:r>
              <a:rPr lang="en-GB" sz="1600" dirty="0" smtClean="0">
                <a:latin typeface="Sitka Display" panose="02000505000000020004" pitchFamily="2" charset="0"/>
              </a:rPr>
              <a:t>To be honest, it wasn’t clear in the previous years if a </a:t>
            </a:r>
            <a:r>
              <a:rPr lang="en-GB" sz="1600" dirty="0" err="1" smtClean="0">
                <a:latin typeface="Sitka Display" panose="02000505000000020004" pitchFamily="2" charset="0"/>
              </a:rPr>
              <a:t>SciFi</a:t>
            </a:r>
            <a:r>
              <a:rPr lang="en-GB" sz="1600" dirty="0" smtClean="0">
                <a:latin typeface="Sitka Display" panose="02000505000000020004" pitchFamily="2" charset="0"/>
              </a:rPr>
              <a:t> tracker could work at the LHCb Upgrade </a:t>
            </a:r>
          </a:p>
          <a:p>
            <a:r>
              <a:rPr lang="en-GB" sz="1600" dirty="0" smtClean="0">
                <a:latin typeface="Sitka Display" panose="02000505000000020004" pitchFamily="2" charset="0"/>
              </a:rPr>
              <a:t>Held an LHCb-internal review:</a:t>
            </a:r>
          </a:p>
          <a:p>
            <a:pPr lvl="1"/>
            <a:r>
              <a:rPr lang="en-GB" sz="1400" dirty="0" smtClean="0">
                <a:solidFill>
                  <a:schemeClr val="accent2"/>
                </a:solidFill>
                <a:latin typeface="Sitka Display" panose="02000505000000020004" pitchFamily="2" charset="0"/>
              </a:rPr>
              <a:t>find that the light yield from </a:t>
            </a:r>
            <a:r>
              <a:rPr lang="en-GB" sz="1400" i="1" dirty="0" smtClean="0">
                <a:solidFill>
                  <a:schemeClr val="accent2"/>
                </a:solidFill>
                <a:latin typeface="Sitka Display" panose="02000505000000020004" pitchFamily="2" charset="0"/>
              </a:rPr>
              <a:t>current(2013) </a:t>
            </a:r>
            <a:r>
              <a:rPr lang="en-GB" sz="1400" dirty="0" err="1" smtClean="0">
                <a:solidFill>
                  <a:schemeClr val="accent2"/>
                </a:solidFill>
                <a:latin typeface="Sitka Display" panose="02000505000000020004" pitchFamily="2" charset="0"/>
              </a:rPr>
              <a:t>fibers</a:t>
            </a:r>
            <a:r>
              <a:rPr lang="en-GB" sz="1400" dirty="0" smtClean="0">
                <a:solidFill>
                  <a:schemeClr val="accent2"/>
                </a:solidFill>
                <a:latin typeface="Sitka Display" panose="02000505000000020004" pitchFamily="2" charset="0"/>
              </a:rPr>
              <a:t>, and PDE from </a:t>
            </a:r>
            <a:r>
              <a:rPr lang="en-GB" sz="1400" i="1" dirty="0" smtClean="0">
                <a:solidFill>
                  <a:schemeClr val="accent2"/>
                </a:solidFill>
                <a:latin typeface="Sitka Display" panose="02000505000000020004" pitchFamily="2" charset="0"/>
              </a:rPr>
              <a:t>current(2013) </a:t>
            </a:r>
            <a:r>
              <a:rPr lang="en-GB" sz="1400" dirty="0" err="1" smtClean="0">
                <a:solidFill>
                  <a:schemeClr val="accent2"/>
                </a:solidFill>
                <a:latin typeface="Sitka Display" panose="02000505000000020004" pitchFamily="2" charset="0"/>
              </a:rPr>
              <a:t>SiPM</a:t>
            </a:r>
            <a:r>
              <a:rPr lang="en-DE" sz="1400" dirty="0" smtClean="0">
                <a:solidFill>
                  <a:schemeClr val="accent2"/>
                </a:solidFill>
                <a:latin typeface="Sitka Display" panose="02000505000000020004" pitchFamily="2" charset="0"/>
              </a:rPr>
              <a:t>s</a:t>
            </a:r>
            <a:r>
              <a:rPr lang="en-GB" sz="1400" dirty="0" smtClean="0">
                <a:solidFill>
                  <a:schemeClr val="accent2"/>
                </a:solidFill>
                <a:latin typeface="Sitka Display" panose="02000505000000020004" pitchFamily="2" charset="0"/>
              </a:rPr>
              <a:t> </a:t>
            </a:r>
            <a:r>
              <a:rPr lang="en-GB" sz="1400" dirty="0" smtClean="0">
                <a:solidFill>
                  <a:schemeClr val="accent2"/>
                </a:solidFill>
                <a:latin typeface="Sitka Display" panose="02000505000000020004" pitchFamily="2" charset="0"/>
              </a:rPr>
              <a:t>are </a:t>
            </a:r>
            <a:r>
              <a:rPr lang="en-GB" sz="1400" u="sng" dirty="0" smtClean="0">
                <a:solidFill>
                  <a:schemeClr val="accent2"/>
                </a:solidFill>
                <a:latin typeface="Sitka Display" panose="02000505000000020004" pitchFamily="2" charset="0"/>
              </a:rPr>
              <a:t>at the limit </a:t>
            </a:r>
            <a:r>
              <a:rPr lang="en-GB" sz="1400" dirty="0" smtClean="0">
                <a:solidFill>
                  <a:schemeClr val="accent2"/>
                </a:solidFill>
                <a:latin typeface="Sitka Display" panose="02000505000000020004" pitchFamily="2" charset="0"/>
              </a:rPr>
              <a:t>of the requirements for the LHCb upgrade</a:t>
            </a:r>
          </a:p>
          <a:p>
            <a:pPr lvl="1"/>
            <a:r>
              <a:rPr lang="en-GB" sz="1400" dirty="0" smtClean="0">
                <a:solidFill>
                  <a:srgbClr val="00B050"/>
                </a:solidFill>
                <a:latin typeface="Sitka Display" panose="02000505000000020004" pitchFamily="2" charset="0"/>
              </a:rPr>
              <a:t>the needed performance will be reached with the expected improvements </a:t>
            </a:r>
          </a:p>
          <a:p>
            <a:pPr lvl="1"/>
            <a:r>
              <a:rPr lang="en-GB" sz="1400" dirty="0" smtClean="0">
                <a:latin typeface="Sitka Display" panose="02000505000000020004" pitchFamily="2" charset="0"/>
              </a:rPr>
              <a:t>More fibre layers (5-&gt;6), better </a:t>
            </a:r>
            <a:r>
              <a:rPr lang="en-GB" sz="1400" dirty="0" err="1" smtClean="0">
                <a:latin typeface="Sitka Display" panose="02000505000000020004" pitchFamily="2" charset="0"/>
              </a:rPr>
              <a:t>SiPMs</a:t>
            </a:r>
            <a:r>
              <a:rPr lang="en-GB" sz="1400" dirty="0" smtClean="0">
                <a:latin typeface="Sitka Display" panose="02000505000000020004" pitchFamily="2" charset="0"/>
              </a:rPr>
              <a:t> with higher PDE in the pipeline</a:t>
            </a:r>
          </a:p>
          <a:p>
            <a:pPr lvl="1"/>
            <a:endParaRPr lang="en-GB" sz="1400" dirty="0">
              <a:solidFill>
                <a:schemeClr val="accent2"/>
              </a:solidFill>
              <a:latin typeface="Sitka Display" panose="02000505000000020004" pitchFamily="2" charset="0"/>
            </a:endParaRPr>
          </a:p>
        </p:txBody>
      </p:sp>
      <p:pic>
        <p:nvPicPr>
          <p:cNvPr id="9" name="Content Placeholder 8"/>
          <p:cNvPicPr>
            <a:picLocks noGrp="1" noChangeAspect="1"/>
          </p:cNvPicPr>
          <p:nvPr>
            <p:ph sz="half" idx="2"/>
          </p:nvPr>
        </p:nvPicPr>
        <p:blipFill>
          <a:blip r:embed="rId3"/>
          <a:stretch>
            <a:fillRect/>
          </a:stretch>
        </p:blipFill>
        <p:spPr>
          <a:xfrm>
            <a:off x="4871084" y="2897734"/>
            <a:ext cx="3503295" cy="1788917"/>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28</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Viability Assessment (Feb 2013)</a:t>
            </a:r>
            <a:endParaRPr lang="en-GB" dirty="0">
              <a:latin typeface="Sitka Display" panose="02000505000000020004" pitchFamily="2" charset="0"/>
            </a:endParaRPr>
          </a:p>
        </p:txBody>
      </p:sp>
      <p:pic>
        <p:nvPicPr>
          <p:cNvPr id="8" name="Picture 7"/>
          <p:cNvPicPr>
            <a:picLocks noChangeAspect="1"/>
          </p:cNvPicPr>
          <p:nvPr/>
        </p:nvPicPr>
        <p:blipFill>
          <a:blip r:embed="rId4"/>
          <a:stretch>
            <a:fillRect/>
          </a:stretch>
        </p:blipFill>
        <p:spPr>
          <a:xfrm>
            <a:off x="5612130" y="466122"/>
            <a:ext cx="3011469" cy="2599901"/>
          </a:xfrm>
          <a:prstGeom prst="rect">
            <a:avLst/>
          </a:prstGeom>
        </p:spPr>
      </p:pic>
      <p:sp>
        <p:nvSpPr>
          <p:cNvPr id="10" name="TextBox 9"/>
          <p:cNvSpPr txBox="1"/>
          <p:nvPr/>
        </p:nvSpPr>
        <p:spPr>
          <a:xfrm>
            <a:off x="7552205" y="421304"/>
            <a:ext cx="678180" cy="300082"/>
          </a:xfrm>
          <a:prstGeom prst="rect">
            <a:avLst/>
          </a:prstGeom>
          <a:noFill/>
        </p:spPr>
        <p:txBody>
          <a:bodyPr wrap="square" rtlCol="0">
            <a:spAutoFit/>
          </a:bodyPr>
          <a:lstStyle/>
          <a:p>
            <a:r>
              <a:rPr lang="en-GB" dirty="0" err="1" smtClean="0">
                <a:latin typeface="Sitka Display" panose="02000505000000020004" pitchFamily="2" charset="0"/>
              </a:rPr>
              <a:t>Fluka</a:t>
            </a:r>
            <a:endParaRPr lang="en-GB" dirty="0">
              <a:latin typeface="Sitka Display" panose="02000505000000020004" pitchFamily="2" charset="0"/>
            </a:endParaRPr>
          </a:p>
        </p:txBody>
      </p:sp>
      <p:pic>
        <p:nvPicPr>
          <p:cNvPr id="11" name="Picture 10"/>
          <p:cNvPicPr>
            <a:picLocks noChangeAspect="1"/>
          </p:cNvPicPr>
          <p:nvPr/>
        </p:nvPicPr>
        <p:blipFill>
          <a:blip r:embed="rId5">
            <a:clrChange>
              <a:clrFrom>
                <a:srgbClr val="FFFFFF"/>
              </a:clrFrom>
              <a:clrTo>
                <a:srgbClr val="FFFFFF">
                  <a:alpha val="0"/>
                </a:srgbClr>
              </a:clrTo>
            </a:clrChange>
          </a:blip>
          <a:stretch>
            <a:fillRect/>
          </a:stretch>
        </p:blipFill>
        <p:spPr>
          <a:xfrm>
            <a:off x="3745330" y="-67824"/>
            <a:ext cx="2689860" cy="1344930"/>
          </a:xfrm>
          <a:prstGeom prst="rect">
            <a:avLst/>
          </a:prstGeom>
        </p:spPr>
      </p:pic>
    </p:spTree>
    <p:extLst>
      <p:ext uri="{BB962C8B-B14F-4D97-AF65-F5344CB8AC3E}">
        <p14:creationId xmlns:p14="http://schemas.microsoft.com/office/powerpoint/2010/main" val="245234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643849" y="812540"/>
            <a:ext cx="4606290" cy="1897516"/>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29</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The PACIFIC </a:t>
            </a:r>
            <a:r>
              <a:rPr lang="en-GB" dirty="0" smtClean="0">
                <a:latin typeface="Sitka Display" panose="02000505000000020004" pitchFamily="2" charset="0"/>
              </a:rPr>
              <a:t>is </a:t>
            </a:r>
            <a:r>
              <a:rPr lang="en-GB" dirty="0" smtClean="0">
                <a:latin typeface="Sitka Display" panose="02000505000000020004" pitchFamily="2" charset="0"/>
              </a:rPr>
              <a:t>born</a:t>
            </a:r>
            <a:endParaRPr lang="en-GB" dirty="0">
              <a:latin typeface="Sitka Display" panose="02000505000000020004" pitchFamily="2" charset="0"/>
            </a:endParaRPr>
          </a:p>
        </p:txBody>
      </p:sp>
      <p:sp>
        <p:nvSpPr>
          <p:cNvPr id="9" name="TextBox 8"/>
          <p:cNvSpPr txBox="1"/>
          <p:nvPr/>
        </p:nvSpPr>
        <p:spPr>
          <a:xfrm>
            <a:off x="4251960" y="575815"/>
            <a:ext cx="1409700" cy="300082"/>
          </a:xfrm>
          <a:prstGeom prst="rect">
            <a:avLst/>
          </a:prstGeom>
          <a:noFill/>
        </p:spPr>
        <p:txBody>
          <a:bodyPr wrap="square" rtlCol="0">
            <a:spAutoFit/>
          </a:bodyPr>
          <a:lstStyle/>
          <a:p>
            <a:r>
              <a:rPr lang="en-GB" dirty="0" smtClean="0">
                <a:latin typeface="Sitka Display" panose="02000505000000020004" pitchFamily="2" charset="0"/>
              </a:rPr>
              <a:t>June 2013</a:t>
            </a:r>
            <a:endParaRPr lang="en-GB" dirty="0">
              <a:latin typeface="Sitka Display" panose="02000505000000020004" pitchFamily="2" charset="0"/>
            </a:endParaRPr>
          </a:p>
        </p:txBody>
      </p:sp>
      <p:pic>
        <p:nvPicPr>
          <p:cNvPr id="10" name="Picture 9"/>
          <p:cNvPicPr>
            <a:picLocks noChangeAspect="1"/>
          </p:cNvPicPr>
          <p:nvPr/>
        </p:nvPicPr>
        <p:blipFill>
          <a:blip r:embed="rId4"/>
          <a:stretch>
            <a:fillRect/>
          </a:stretch>
        </p:blipFill>
        <p:spPr>
          <a:xfrm>
            <a:off x="643849" y="3333753"/>
            <a:ext cx="4084401" cy="511729"/>
          </a:xfrm>
          <a:prstGeom prst="rect">
            <a:avLst/>
          </a:prstGeom>
        </p:spPr>
      </p:pic>
      <p:sp>
        <p:nvSpPr>
          <p:cNvPr id="11" name="TextBox 10"/>
          <p:cNvSpPr txBox="1"/>
          <p:nvPr/>
        </p:nvSpPr>
        <p:spPr>
          <a:xfrm>
            <a:off x="298140" y="1403507"/>
            <a:ext cx="1112520" cy="507831"/>
          </a:xfrm>
          <a:prstGeom prst="rect">
            <a:avLst/>
          </a:prstGeom>
          <a:noFill/>
        </p:spPr>
        <p:txBody>
          <a:bodyPr wrap="square" rtlCol="0">
            <a:spAutoFit/>
          </a:bodyPr>
          <a:lstStyle/>
          <a:p>
            <a:r>
              <a:rPr lang="en-GB" dirty="0" smtClean="0">
                <a:latin typeface="Sitka Display" panose="02000505000000020004" pitchFamily="2" charset="0"/>
              </a:rPr>
              <a:t>288,000 channels</a:t>
            </a:r>
            <a:endParaRPr lang="en-GB" dirty="0">
              <a:latin typeface="Sitka Display" panose="02000505000000020004" pitchFamily="2" charset="0"/>
            </a:endParaRPr>
          </a:p>
        </p:txBody>
      </p:sp>
      <p:sp>
        <p:nvSpPr>
          <p:cNvPr id="12" name="TextBox 11"/>
          <p:cNvSpPr txBox="1"/>
          <p:nvPr/>
        </p:nvSpPr>
        <p:spPr>
          <a:xfrm>
            <a:off x="624799" y="3876921"/>
            <a:ext cx="1943100" cy="507831"/>
          </a:xfrm>
          <a:prstGeom prst="rect">
            <a:avLst/>
          </a:prstGeom>
          <a:noFill/>
        </p:spPr>
        <p:txBody>
          <a:bodyPr wrap="square" rtlCol="0">
            <a:spAutoFit/>
          </a:bodyPr>
          <a:lstStyle/>
          <a:p>
            <a:r>
              <a:rPr lang="en-GB" dirty="0" smtClean="0">
                <a:latin typeface="Sitka Display" panose="02000505000000020004" pitchFamily="2" charset="0"/>
              </a:rPr>
              <a:t>3 </a:t>
            </a:r>
            <a:r>
              <a:rPr lang="en-GB" dirty="0" err="1" smtClean="0">
                <a:latin typeface="Sitka Display" panose="02000505000000020004" pitchFamily="2" charset="0"/>
              </a:rPr>
              <a:t>analog</a:t>
            </a:r>
            <a:r>
              <a:rPr lang="en-GB" dirty="0" smtClean="0">
                <a:latin typeface="Sitka Display" panose="02000505000000020004" pitchFamily="2" charset="0"/>
              </a:rPr>
              <a:t> channels, Submitted in May 2013</a:t>
            </a:r>
            <a:endParaRPr lang="en-GB" dirty="0">
              <a:latin typeface="Sitka Display" panose="02000505000000020004" pitchFamily="2" charset="0"/>
            </a:endParaRPr>
          </a:p>
        </p:txBody>
      </p:sp>
      <p:sp>
        <p:nvSpPr>
          <p:cNvPr id="13" name="TextBox 12"/>
          <p:cNvSpPr txBox="1"/>
          <p:nvPr/>
        </p:nvSpPr>
        <p:spPr>
          <a:xfrm>
            <a:off x="544748" y="3048398"/>
            <a:ext cx="1028700" cy="300082"/>
          </a:xfrm>
          <a:prstGeom prst="rect">
            <a:avLst/>
          </a:prstGeom>
          <a:noFill/>
        </p:spPr>
        <p:txBody>
          <a:bodyPr wrap="square" rtlCol="0">
            <a:spAutoFit/>
          </a:bodyPr>
          <a:lstStyle/>
          <a:p>
            <a:r>
              <a:rPr lang="en-GB" dirty="0" smtClean="0">
                <a:latin typeface="Sitka Display" panose="02000505000000020004" pitchFamily="2" charset="0"/>
              </a:rPr>
              <a:t>PACIFICr1</a:t>
            </a:r>
            <a:endParaRPr lang="en-GB" dirty="0">
              <a:latin typeface="Sitka Display" panose="02000505000000020004" pitchFamily="2" charset="0"/>
            </a:endParaRPr>
          </a:p>
        </p:txBody>
      </p:sp>
      <p:sp>
        <p:nvSpPr>
          <p:cNvPr id="2" name="Rectangle 1"/>
          <p:cNvSpPr/>
          <p:nvPr/>
        </p:nvSpPr>
        <p:spPr>
          <a:xfrm>
            <a:off x="4827351" y="3246863"/>
            <a:ext cx="4572000" cy="923330"/>
          </a:xfrm>
          <a:prstGeom prst="rect">
            <a:avLst/>
          </a:prstGeom>
        </p:spPr>
        <p:txBody>
          <a:bodyPr>
            <a:spAutoFit/>
          </a:bodyPr>
          <a:lstStyle/>
          <a:p>
            <a:r>
              <a:rPr lang="en-US" dirty="0"/>
              <a:t>PACIFICr1 channels are used to test different blocks </a:t>
            </a:r>
            <a:r>
              <a:rPr lang="en-US" dirty="0" smtClean="0"/>
              <a:t>implemented;</a:t>
            </a:r>
            <a:r>
              <a:rPr lang="en-DE" dirty="0" smtClean="0"/>
              <a:t> </a:t>
            </a:r>
            <a:r>
              <a:rPr lang="en-US" b="1" u="sng" dirty="0" smtClean="0"/>
              <a:t>Fast </a:t>
            </a:r>
            <a:r>
              <a:rPr lang="en-US" b="1" u="sng" dirty="0"/>
              <a:t>Shaper</a:t>
            </a:r>
            <a:r>
              <a:rPr lang="en-US" dirty="0"/>
              <a:t>, Slow Shaper and Dual Interleaved Integrator.</a:t>
            </a:r>
          </a:p>
          <a:p>
            <a:r>
              <a:rPr lang="en-US" dirty="0" smtClean="0"/>
              <a:t>(</a:t>
            </a:r>
            <a:r>
              <a:rPr lang="en-US" dirty="0"/>
              <a:t>IBM) </a:t>
            </a:r>
            <a:r>
              <a:rPr lang="en-DE" dirty="0" smtClean="0"/>
              <a:t>130 micron </a:t>
            </a:r>
            <a:r>
              <a:rPr lang="en-US" dirty="0" smtClean="0"/>
              <a:t>technology through</a:t>
            </a:r>
            <a:r>
              <a:rPr lang="en-DE" dirty="0" smtClean="0"/>
              <a:t> </a:t>
            </a:r>
            <a:r>
              <a:rPr lang="en-US" dirty="0" smtClean="0"/>
              <a:t>CERN</a:t>
            </a:r>
            <a:r>
              <a:rPr lang="en-US" dirty="0"/>
              <a:t>.</a:t>
            </a:r>
            <a:endParaRPr lang="en-GB" dirty="0"/>
          </a:p>
        </p:txBody>
      </p:sp>
      <p:pic>
        <p:nvPicPr>
          <p:cNvPr id="3" name="Picture 2"/>
          <p:cNvPicPr>
            <a:picLocks noChangeAspect="1"/>
          </p:cNvPicPr>
          <p:nvPr/>
        </p:nvPicPr>
        <p:blipFill>
          <a:blip r:embed="rId5"/>
          <a:stretch>
            <a:fillRect/>
          </a:stretch>
        </p:blipFill>
        <p:spPr>
          <a:xfrm>
            <a:off x="5332712" y="1097087"/>
            <a:ext cx="3093944" cy="1401184"/>
          </a:xfrm>
          <a:prstGeom prst="rect">
            <a:avLst/>
          </a:prstGeom>
        </p:spPr>
      </p:pic>
      <p:sp>
        <p:nvSpPr>
          <p:cNvPr id="14" name="TextBox 13"/>
          <p:cNvSpPr txBox="1"/>
          <p:nvPr/>
        </p:nvSpPr>
        <p:spPr>
          <a:xfrm>
            <a:off x="794783" y="421099"/>
            <a:ext cx="5533285" cy="261610"/>
          </a:xfrm>
          <a:prstGeom prst="rect">
            <a:avLst/>
          </a:prstGeom>
          <a:noFill/>
        </p:spPr>
        <p:txBody>
          <a:bodyPr wrap="square" rtlCol="0">
            <a:spAutoFit/>
          </a:bodyPr>
          <a:lstStyle/>
          <a:p>
            <a:r>
              <a:rPr lang="en-DE" sz="1100" dirty="0" smtClean="0">
                <a:latin typeface="Sitka Display" panose="02000505000000020004" pitchFamily="2" charset="0"/>
              </a:rPr>
              <a:t>(</a:t>
            </a:r>
            <a:r>
              <a:rPr lang="en-US" sz="1100" dirty="0" smtClean="0">
                <a:latin typeface="Sitka Display" panose="02000505000000020004" pitchFamily="2" charset="0"/>
              </a:rPr>
              <a:t>low-Power </a:t>
            </a:r>
            <a:r>
              <a:rPr lang="en-US" sz="1100" dirty="0">
                <a:latin typeface="Sitka Display" panose="02000505000000020004" pitchFamily="2" charset="0"/>
              </a:rPr>
              <a:t>ASIC for the </a:t>
            </a:r>
            <a:r>
              <a:rPr lang="en-US" sz="1100" dirty="0" err="1">
                <a:latin typeface="Sitka Display" panose="02000505000000020004" pitchFamily="2" charset="0"/>
              </a:rPr>
              <a:t>sCIntillating</a:t>
            </a:r>
            <a:r>
              <a:rPr lang="en-US" sz="1100" dirty="0">
                <a:latin typeface="Sitka Display" panose="02000505000000020004" pitchFamily="2" charset="0"/>
              </a:rPr>
              <a:t> </a:t>
            </a:r>
            <a:r>
              <a:rPr lang="en-US" sz="1100" dirty="0" err="1">
                <a:latin typeface="Sitka Display" panose="02000505000000020004" pitchFamily="2" charset="0"/>
              </a:rPr>
              <a:t>FIbres</a:t>
            </a:r>
            <a:r>
              <a:rPr lang="en-US" sz="1100" dirty="0">
                <a:latin typeface="Sitka Display" panose="02000505000000020004" pitchFamily="2" charset="0"/>
              </a:rPr>
              <a:t> </a:t>
            </a:r>
            <a:r>
              <a:rPr lang="en-US" sz="1100" dirty="0" err="1" smtClean="0">
                <a:latin typeface="Sitka Display" panose="02000505000000020004" pitchFamily="2" charset="0"/>
              </a:rPr>
              <a:t>traCker</a:t>
            </a:r>
            <a:r>
              <a:rPr lang="en-DE" sz="1100" dirty="0" smtClean="0">
                <a:latin typeface="Sitka Display" panose="02000505000000020004" pitchFamily="2" charset="0"/>
              </a:rPr>
              <a:t>)</a:t>
            </a:r>
            <a:endParaRPr lang="en-GB" sz="1100" dirty="0">
              <a:latin typeface="Sitka Display" panose="02000505000000020004" pitchFamily="2" charset="0"/>
            </a:endParaRPr>
          </a:p>
        </p:txBody>
      </p:sp>
    </p:spTree>
    <p:extLst>
      <p:ext uri="{BB962C8B-B14F-4D97-AF65-F5344CB8AC3E}">
        <p14:creationId xmlns:p14="http://schemas.microsoft.com/office/powerpoint/2010/main" val="96814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half" idx="1"/>
          </p:nvPr>
        </p:nvPicPr>
        <p:blipFill>
          <a:blip r:embed="rId3"/>
          <a:stretch>
            <a:fillRect/>
          </a:stretch>
        </p:blipFill>
        <p:spPr>
          <a:xfrm>
            <a:off x="2506980" y="1711805"/>
            <a:ext cx="3886200" cy="2920918"/>
          </a:xfrm>
          <a:prstGeom prst="rect">
            <a:avLst/>
          </a:prstGeom>
        </p:spPr>
      </p:pic>
      <p:pic>
        <p:nvPicPr>
          <p:cNvPr id="13" name="Content Placeholder 12"/>
          <p:cNvPicPr>
            <a:picLocks noGrp="1" noChangeAspect="1"/>
          </p:cNvPicPr>
          <p:nvPr>
            <p:ph sz="half" idx="2"/>
          </p:nvPr>
        </p:nvPicPr>
        <p:blipFill>
          <a:blip r:embed="rId4"/>
          <a:stretch>
            <a:fillRect/>
          </a:stretch>
        </p:blipFill>
        <p:spPr>
          <a:xfrm>
            <a:off x="4572000" y="1696799"/>
            <a:ext cx="3886200" cy="2935924"/>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3</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Evolution of Detectors</a:t>
            </a:r>
            <a:endParaRPr lang="en-GB" dirty="0">
              <a:latin typeface="Sitka Display" panose="02000505000000020004" pitchFamily="2" charset="0"/>
            </a:endParaRPr>
          </a:p>
        </p:txBody>
      </p:sp>
      <p:sp>
        <p:nvSpPr>
          <p:cNvPr id="11" name="TextBox 10"/>
          <p:cNvSpPr txBox="1"/>
          <p:nvPr/>
        </p:nvSpPr>
        <p:spPr>
          <a:xfrm>
            <a:off x="3215640" y="1064914"/>
            <a:ext cx="2468880" cy="507831"/>
          </a:xfrm>
          <a:prstGeom prst="rect">
            <a:avLst/>
          </a:prstGeom>
          <a:noFill/>
        </p:spPr>
        <p:txBody>
          <a:bodyPr wrap="square" rtlCol="0">
            <a:spAutoFit/>
          </a:bodyPr>
          <a:lstStyle/>
          <a:p>
            <a:r>
              <a:rPr lang="en-GB" dirty="0" smtClean="0">
                <a:latin typeface="Sitka Display" panose="02000505000000020004" pitchFamily="2" charset="0"/>
              </a:rPr>
              <a:t>LHCb in the Technical Proposal (1998), very similar to HERA-B</a:t>
            </a:r>
            <a:endParaRPr lang="en-GB" dirty="0">
              <a:latin typeface="Sitka Display" panose="02000505000000020004" pitchFamily="2" charset="0"/>
            </a:endParaRPr>
          </a:p>
        </p:txBody>
      </p:sp>
      <p:sp>
        <p:nvSpPr>
          <p:cNvPr id="14" name="TextBox 13"/>
          <p:cNvSpPr txBox="1"/>
          <p:nvPr/>
        </p:nvSpPr>
        <p:spPr>
          <a:xfrm>
            <a:off x="4853940" y="1054427"/>
            <a:ext cx="3208020" cy="300082"/>
          </a:xfrm>
          <a:prstGeom prst="rect">
            <a:avLst/>
          </a:prstGeom>
          <a:noFill/>
        </p:spPr>
        <p:txBody>
          <a:bodyPr wrap="square" rtlCol="0">
            <a:spAutoFit/>
          </a:bodyPr>
          <a:lstStyle/>
          <a:p>
            <a:r>
              <a:rPr lang="en-GB" dirty="0" smtClean="0">
                <a:latin typeface="Sitka Display" panose="02000505000000020004" pitchFamily="2" charset="0"/>
              </a:rPr>
              <a:t>LHCb re-optimized (2003) to be lighter</a:t>
            </a:r>
            <a:endParaRPr lang="en-GB" dirty="0">
              <a:latin typeface="Sitka Display" panose="02000505000000020004" pitchFamily="2" charset="0"/>
            </a:endParaRPr>
          </a:p>
        </p:txBody>
      </p:sp>
      <p:sp>
        <p:nvSpPr>
          <p:cNvPr id="15" name="Rectangle 14"/>
          <p:cNvSpPr/>
          <p:nvPr/>
        </p:nvSpPr>
        <p:spPr>
          <a:xfrm>
            <a:off x="7273919" y="464135"/>
            <a:ext cx="1348446" cy="246221"/>
          </a:xfrm>
          <a:prstGeom prst="rect">
            <a:avLst/>
          </a:prstGeom>
        </p:spPr>
        <p:txBody>
          <a:bodyPr wrap="none">
            <a:spAutoFit/>
          </a:bodyPr>
          <a:lstStyle/>
          <a:p>
            <a:r>
              <a:rPr lang="en-GB" sz="1000" dirty="0">
                <a:latin typeface="Sitka Display" panose="02000505000000020004" pitchFamily="2" charset="0"/>
              </a:rPr>
              <a:t>CERN-LHCC-2001-024</a:t>
            </a:r>
          </a:p>
        </p:txBody>
      </p:sp>
      <p:sp>
        <p:nvSpPr>
          <p:cNvPr id="16" name="Rectangle 15"/>
          <p:cNvSpPr/>
          <p:nvPr/>
        </p:nvSpPr>
        <p:spPr>
          <a:xfrm>
            <a:off x="7273919" y="285213"/>
            <a:ext cx="1257075" cy="246221"/>
          </a:xfrm>
          <a:prstGeom prst="rect">
            <a:avLst/>
          </a:prstGeom>
        </p:spPr>
        <p:txBody>
          <a:bodyPr wrap="none">
            <a:spAutoFit/>
          </a:bodyPr>
          <a:lstStyle/>
          <a:p>
            <a:r>
              <a:rPr lang="en-GB" sz="1000" dirty="0">
                <a:latin typeface="Sitka Display" panose="02000505000000020004" pitchFamily="2" charset="0"/>
              </a:rPr>
              <a:t>CERN-LHCC-98-004</a:t>
            </a:r>
          </a:p>
        </p:txBody>
      </p:sp>
      <p:sp>
        <p:nvSpPr>
          <p:cNvPr id="17" name="Rectangle 16"/>
          <p:cNvSpPr/>
          <p:nvPr/>
        </p:nvSpPr>
        <p:spPr>
          <a:xfrm>
            <a:off x="7273919" y="637712"/>
            <a:ext cx="1353256" cy="246221"/>
          </a:xfrm>
          <a:prstGeom prst="rect">
            <a:avLst/>
          </a:prstGeom>
        </p:spPr>
        <p:txBody>
          <a:bodyPr wrap="none">
            <a:spAutoFit/>
          </a:bodyPr>
          <a:lstStyle/>
          <a:p>
            <a:r>
              <a:rPr lang="en-GB" sz="1000" dirty="0" smtClean="0">
                <a:latin typeface="Sitka Display" panose="02000505000000020004" pitchFamily="2" charset="0"/>
              </a:rPr>
              <a:t>CERN-LHCC 2003-030</a:t>
            </a:r>
            <a:endParaRPr lang="en-GB" sz="1000" dirty="0">
              <a:latin typeface="Sitka Display" panose="02000505000000020004" pitchFamily="2" charset="0"/>
            </a:endParaRPr>
          </a:p>
        </p:txBody>
      </p:sp>
    </p:spTree>
    <p:extLst>
      <p:ext uri="{BB962C8B-B14F-4D97-AF65-F5344CB8AC3E}">
        <p14:creationId xmlns:p14="http://schemas.microsoft.com/office/powerpoint/2010/main" val="219663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94444E-6 3.33333E-6 L -0.24253 0.00247 " pathEditMode="relative" rAng="0" ptsTypes="AA">
                                      <p:cBhvr>
                                        <p:cTn id="6" dur="2000" fill="hold"/>
                                        <p:tgtEl>
                                          <p:spTgt spid="10"/>
                                        </p:tgtEl>
                                        <p:attrNameLst>
                                          <p:attrName>ppt_x</p:attrName>
                                          <p:attrName>ppt_y</p:attrName>
                                        </p:attrNameLst>
                                      </p:cBhvr>
                                      <p:rCtr x="-12135" y="123"/>
                                    </p:animMotion>
                                  </p:childTnLst>
                                </p:cTn>
                              </p:par>
                              <p:par>
                                <p:cTn id="7" presetID="42" presetClass="path" presetSubtype="0" accel="50000" decel="50000" fill="hold" grpId="0" nodeType="withEffect">
                                  <p:stCondLst>
                                    <p:cond delay="0"/>
                                  </p:stCondLst>
                                  <p:childTnLst>
                                    <p:animMotion origin="layout" path="M -2.08167E-17 -1.60494E-6 L -0.25069 0.00062 " pathEditMode="relative" rAng="0" ptsTypes="AA">
                                      <p:cBhvr>
                                        <p:cTn id="8" dur="2000" fill="hold"/>
                                        <p:tgtEl>
                                          <p:spTgt spid="11"/>
                                        </p:tgtEl>
                                        <p:attrNameLst>
                                          <p:attrName>ppt_x</p:attrName>
                                          <p:attrName>ppt_y</p:attrName>
                                        </p:attrNameLst>
                                      </p:cBhvr>
                                      <p:rCtr x="-13212" y="-309"/>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866957"/>
            <a:ext cx="6991350" cy="855164"/>
          </a:xfrm>
        </p:spPr>
        <p:txBody>
          <a:bodyPr/>
          <a:lstStyle/>
          <a:p>
            <a:r>
              <a:rPr lang="en-GB" dirty="0" smtClean="0">
                <a:latin typeface="Sitka Display" panose="02000505000000020004" pitchFamily="2" charset="0"/>
              </a:rPr>
              <a:t>Dortmund: winds first 3m </a:t>
            </a:r>
            <a:r>
              <a:rPr lang="en-GB" dirty="0" err="1" smtClean="0">
                <a:latin typeface="Sitka Display" panose="02000505000000020004" pitchFamily="2" charset="0"/>
              </a:rPr>
              <a:t>SciFi</a:t>
            </a:r>
            <a:r>
              <a:rPr lang="en-GB" dirty="0" smtClean="0">
                <a:latin typeface="Sitka Display" panose="02000505000000020004" pitchFamily="2" charset="0"/>
              </a:rPr>
              <a:t> mat, width </a:t>
            </a:r>
            <a:r>
              <a:rPr lang="en-GB" dirty="0" err="1" smtClean="0">
                <a:latin typeface="Sitka Display" panose="02000505000000020004" pitchFamily="2" charset="0"/>
              </a:rPr>
              <a:t>approx</a:t>
            </a:r>
            <a:r>
              <a:rPr lang="en-GB" dirty="0" smtClean="0">
                <a:latin typeface="Sitka Display" panose="02000505000000020004" pitchFamily="2" charset="0"/>
              </a:rPr>
              <a:t> 1cm!!</a:t>
            </a:r>
            <a:endParaRPr lang="en-GB" dirty="0">
              <a:latin typeface="Sitka Display" panose="02000505000000020004" pitchFamily="2" charset="0"/>
            </a:endParaRPr>
          </a:p>
        </p:txBody>
      </p:sp>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514850" y="1817370"/>
            <a:ext cx="3674745" cy="2449830"/>
          </a:xfr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30</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3m long </a:t>
            </a:r>
            <a:r>
              <a:rPr lang="en-GB" dirty="0" err="1" smtClean="0">
                <a:latin typeface="Sitka Display" panose="02000505000000020004" pitchFamily="2" charset="0"/>
              </a:rPr>
              <a:t>fiber</a:t>
            </a:r>
            <a:r>
              <a:rPr lang="en-GB" dirty="0" smtClean="0">
                <a:latin typeface="Sitka Display" panose="02000505000000020004" pitchFamily="2" charset="0"/>
              </a:rPr>
              <a:t> mat!</a:t>
            </a:r>
            <a:endParaRPr lang="en-GB" dirty="0">
              <a:latin typeface="Sitka Display" panose="02000505000000020004" pitchFamily="2"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650" y="1817370"/>
            <a:ext cx="3674745" cy="2449830"/>
          </a:xfrm>
          <a:prstGeom prst="rect">
            <a:avLst/>
          </a:prstGeom>
        </p:spPr>
      </p:pic>
      <p:sp>
        <p:nvSpPr>
          <p:cNvPr id="3" name="TextBox 2"/>
          <p:cNvSpPr txBox="1"/>
          <p:nvPr/>
        </p:nvSpPr>
        <p:spPr>
          <a:xfrm>
            <a:off x="559165" y="4267200"/>
            <a:ext cx="3744229" cy="400110"/>
          </a:xfrm>
          <a:prstGeom prst="rect">
            <a:avLst/>
          </a:prstGeom>
          <a:noFill/>
        </p:spPr>
        <p:txBody>
          <a:bodyPr wrap="square" rtlCol="0">
            <a:spAutoFit/>
          </a:bodyPr>
          <a:lstStyle/>
          <a:p>
            <a:r>
              <a:rPr lang="en-DE" sz="1000" dirty="0" smtClean="0"/>
              <a:t>Scintillating fibre wound on a threaded wheel. Titanium dioxide loaded glue is used to bond the fibre together. </a:t>
            </a:r>
            <a:endParaRPr lang="en-GB" sz="1000" dirty="0"/>
          </a:p>
        </p:txBody>
      </p:sp>
      <p:sp>
        <p:nvSpPr>
          <p:cNvPr id="10" name="TextBox 9"/>
          <p:cNvSpPr txBox="1"/>
          <p:nvPr/>
        </p:nvSpPr>
        <p:spPr>
          <a:xfrm>
            <a:off x="4445366" y="4230942"/>
            <a:ext cx="3744229" cy="246221"/>
          </a:xfrm>
          <a:prstGeom prst="rect">
            <a:avLst/>
          </a:prstGeom>
          <a:noFill/>
        </p:spPr>
        <p:txBody>
          <a:bodyPr wrap="square" rtlCol="0">
            <a:spAutoFit/>
          </a:bodyPr>
          <a:lstStyle/>
          <a:p>
            <a:r>
              <a:rPr lang="en-DE" sz="1000" dirty="0" smtClean="0"/>
              <a:t>The prototype Dortmund winding machines.</a:t>
            </a:r>
            <a:endParaRPr lang="en-GB" sz="1000" dirty="0"/>
          </a:p>
        </p:txBody>
      </p:sp>
    </p:spTree>
    <p:extLst>
      <p:ext uri="{BB962C8B-B14F-4D97-AF65-F5344CB8AC3E}">
        <p14:creationId xmlns:p14="http://schemas.microsoft.com/office/powerpoint/2010/main" val="16569258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rot="5400000">
            <a:off x="403425" y="1413828"/>
            <a:ext cx="3103478" cy="3176905"/>
          </a:xfrm>
          <a:prstGeom prst="rect">
            <a:avLst/>
          </a:prstGeom>
        </p:spPr>
      </p:pic>
      <p:pic>
        <p:nvPicPr>
          <p:cNvPr id="10" name="Content Placeholder 9"/>
          <p:cNvPicPr>
            <a:picLocks noGrp="1" noChangeAspect="1"/>
          </p:cNvPicPr>
          <p:nvPr>
            <p:ph sz="half" idx="2"/>
          </p:nvPr>
        </p:nvPicPr>
        <p:blipFill>
          <a:blip r:embed="rId4"/>
          <a:stretch>
            <a:fillRect/>
          </a:stretch>
        </p:blipFill>
        <p:spPr>
          <a:xfrm>
            <a:off x="3824103" y="1492556"/>
            <a:ext cx="5152257" cy="1237654"/>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31</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Idea Conflict! (But not the last)</a:t>
            </a:r>
            <a:endParaRPr lang="en-GB" dirty="0">
              <a:latin typeface="Sitka Display" panose="02000505000000020004" pitchFamily="2" charset="0"/>
            </a:endParaRPr>
          </a:p>
        </p:txBody>
      </p:sp>
      <p:sp>
        <p:nvSpPr>
          <p:cNvPr id="9" name="TextBox 8"/>
          <p:cNvSpPr txBox="1"/>
          <p:nvPr/>
        </p:nvSpPr>
        <p:spPr>
          <a:xfrm>
            <a:off x="689955" y="665795"/>
            <a:ext cx="2781300" cy="923330"/>
          </a:xfrm>
          <a:prstGeom prst="rect">
            <a:avLst/>
          </a:prstGeom>
          <a:noFill/>
        </p:spPr>
        <p:txBody>
          <a:bodyPr wrap="square" rtlCol="0">
            <a:spAutoFit/>
          </a:bodyPr>
          <a:lstStyle/>
          <a:p>
            <a:r>
              <a:rPr lang="en-GB" b="1" dirty="0" smtClean="0">
                <a:latin typeface="Sitka Display" panose="02000505000000020004" pitchFamily="2" charset="0"/>
              </a:rPr>
              <a:t>Bi-layer assembly </a:t>
            </a:r>
            <a:r>
              <a:rPr lang="en-GB" dirty="0" smtClean="0">
                <a:latin typeface="Sitka Display" panose="02000505000000020004" pitchFamily="2" charset="0"/>
              </a:rPr>
              <a:t>of the fibre module panels </a:t>
            </a:r>
          </a:p>
          <a:p>
            <a:r>
              <a:rPr lang="en-DE" dirty="0" smtClean="0">
                <a:latin typeface="Sitka Display" panose="02000505000000020004" pitchFamily="2" charset="0"/>
              </a:rPr>
              <a:t>-&gt; </a:t>
            </a:r>
            <a:r>
              <a:rPr lang="en-GB" dirty="0" smtClean="0">
                <a:latin typeface="Sitka Display" panose="02000505000000020004" pitchFamily="2" charset="0"/>
              </a:rPr>
              <a:t>(</a:t>
            </a:r>
            <a:r>
              <a:rPr lang="en-GB" dirty="0" smtClean="0">
                <a:latin typeface="Sitka Display" panose="02000505000000020004" pitchFamily="2" charset="0"/>
              </a:rPr>
              <a:t>80cm construction proven) maybe extends to 250cm??</a:t>
            </a:r>
            <a:endParaRPr lang="en-GB" dirty="0">
              <a:latin typeface="Sitka Display" panose="02000505000000020004" pitchFamily="2" charset="0"/>
            </a:endParaRPr>
          </a:p>
        </p:txBody>
      </p:sp>
      <p:sp>
        <p:nvSpPr>
          <p:cNvPr id="11" name="TextBox 10"/>
          <p:cNvSpPr txBox="1"/>
          <p:nvPr/>
        </p:nvSpPr>
        <p:spPr>
          <a:xfrm>
            <a:off x="4655820" y="771481"/>
            <a:ext cx="4320540" cy="507831"/>
          </a:xfrm>
          <a:prstGeom prst="rect">
            <a:avLst/>
          </a:prstGeom>
          <a:noFill/>
        </p:spPr>
        <p:txBody>
          <a:bodyPr wrap="square" rtlCol="0">
            <a:spAutoFit/>
          </a:bodyPr>
          <a:lstStyle/>
          <a:p>
            <a:r>
              <a:rPr lang="en-GB" b="1" dirty="0" smtClean="0">
                <a:latin typeface="Sitka Display" panose="02000505000000020004" pitchFamily="2" charset="0"/>
              </a:rPr>
              <a:t>Mono-layer: </a:t>
            </a:r>
            <a:r>
              <a:rPr lang="en-GB" dirty="0" smtClean="0">
                <a:latin typeface="Sitka Display" panose="02000505000000020004" pitchFamily="2" charset="0"/>
              </a:rPr>
              <a:t>strip out all </a:t>
            </a:r>
            <a:r>
              <a:rPr lang="en-GB" dirty="0" err="1" smtClean="0">
                <a:latin typeface="Sitka Display" panose="02000505000000020004" pitchFamily="2" charset="0"/>
              </a:rPr>
              <a:t>unneccesary</a:t>
            </a:r>
            <a:r>
              <a:rPr lang="en-GB" dirty="0" smtClean="0">
                <a:latin typeface="Sitka Display" panose="02000505000000020004" pitchFamily="2" charset="0"/>
              </a:rPr>
              <a:t> materials. Lightest option. Protects the fibres.</a:t>
            </a:r>
            <a:endParaRPr lang="en-GB" dirty="0">
              <a:latin typeface="Sitka Display" panose="02000505000000020004" pitchFamily="2" charset="0"/>
            </a:endParaRPr>
          </a:p>
        </p:txBody>
      </p:sp>
      <p:sp>
        <p:nvSpPr>
          <p:cNvPr id="13" name="TextBox 12"/>
          <p:cNvSpPr txBox="1"/>
          <p:nvPr/>
        </p:nvSpPr>
        <p:spPr>
          <a:xfrm>
            <a:off x="3978964" y="3044296"/>
            <a:ext cx="4668520" cy="1546577"/>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GB" b="1" dirty="0" smtClean="0">
                <a:latin typeface="Sitka Display" panose="02000505000000020004" pitchFamily="2" charset="0"/>
              </a:rPr>
              <a:t>Workshops for resolving idea conflicts with internal LHCB reviewers to resolve the issue.</a:t>
            </a:r>
          </a:p>
          <a:p>
            <a:pPr marL="628642" lvl="1" indent="-285750">
              <a:buFont typeface="Arial" panose="020B0604020202020204" pitchFamily="34" charset="0"/>
              <a:buChar char="•"/>
            </a:pPr>
            <a:r>
              <a:rPr lang="en-GB" dirty="0" smtClean="0">
                <a:latin typeface="Sitka Display" panose="02000505000000020004" pitchFamily="2" charset="0"/>
              </a:rPr>
              <a:t>Need to maintain a friendly collaboration</a:t>
            </a:r>
          </a:p>
          <a:p>
            <a:pPr marL="628642" lvl="1" indent="-285750">
              <a:buFont typeface="Arial" panose="020B0604020202020204" pitchFamily="34" charset="0"/>
              <a:buChar char="•"/>
            </a:pPr>
            <a:r>
              <a:rPr lang="en-GB" dirty="0" smtClean="0">
                <a:latin typeface="Sitka Display" panose="02000505000000020004" pitchFamily="2" charset="0"/>
              </a:rPr>
              <a:t>Specifications become well defined.</a:t>
            </a:r>
          </a:p>
          <a:p>
            <a:pPr marL="628642" lvl="1" indent="-285750">
              <a:buFont typeface="Arial" panose="020B0604020202020204" pitchFamily="34" charset="0"/>
              <a:buChar char="•"/>
            </a:pPr>
            <a:r>
              <a:rPr lang="en-GB" dirty="0" smtClean="0">
                <a:latin typeface="Sitka Display" panose="02000505000000020004" pitchFamily="2" charset="0"/>
              </a:rPr>
              <a:t>Competing ideas allowed for them to be tested</a:t>
            </a:r>
          </a:p>
          <a:p>
            <a:pPr marL="628642" lvl="1" indent="-285750">
              <a:buFont typeface="Arial" panose="020B0604020202020204" pitchFamily="34" charset="0"/>
              <a:buChar char="•"/>
            </a:pPr>
            <a:r>
              <a:rPr lang="en-GB" dirty="0" smtClean="0">
                <a:latin typeface="Sitka Display" panose="02000505000000020004" pitchFamily="2" charset="0"/>
              </a:rPr>
              <a:t>Sometimes you need to pick a </a:t>
            </a:r>
            <a:r>
              <a:rPr lang="en-GB" dirty="0" smtClean="0">
                <a:latin typeface="Sitka Display" panose="02000505000000020004" pitchFamily="2" charset="0"/>
              </a:rPr>
              <a:t>single</a:t>
            </a:r>
            <a:r>
              <a:rPr lang="en-DE" dirty="0" smtClean="0">
                <a:latin typeface="Sitka Display" panose="02000505000000020004" pitchFamily="2" charset="0"/>
              </a:rPr>
              <a:t> </a:t>
            </a:r>
            <a:r>
              <a:rPr lang="en-GB" dirty="0" smtClean="0">
                <a:latin typeface="Sitka Display" panose="02000505000000020004" pitchFamily="2" charset="0"/>
              </a:rPr>
              <a:t>path</a:t>
            </a:r>
            <a:r>
              <a:rPr lang="en-GB" dirty="0" smtClean="0">
                <a:latin typeface="Sitka Display" panose="02000505000000020004" pitchFamily="2" charset="0"/>
              </a:rPr>
              <a:t>, and go, and deal with the consequences.</a:t>
            </a:r>
            <a:endParaRPr lang="en-GB" dirty="0">
              <a:latin typeface="Sitka Display" panose="02000505000000020004" pitchFamily="2" charset="0"/>
            </a:endParaRPr>
          </a:p>
        </p:txBody>
      </p:sp>
      <p:sp>
        <p:nvSpPr>
          <p:cNvPr id="2" name="TextBox 1"/>
          <p:cNvSpPr txBox="1"/>
          <p:nvPr/>
        </p:nvSpPr>
        <p:spPr>
          <a:xfrm>
            <a:off x="896212" y="4229755"/>
            <a:ext cx="2513510" cy="430887"/>
          </a:xfrm>
          <a:prstGeom prst="rect">
            <a:avLst/>
          </a:prstGeom>
          <a:noFill/>
        </p:spPr>
        <p:txBody>
          <a:bodyPr wrap="square" rtlCol="0">
            <a:spAutoFit/>
          </a:bodyPr>
          <a:lstStyle/>
          <a:p>
            <a:r>
              <a:rPr lang="en-GB" sz="1050" dirty="0" smtClean="0">
                <a:solidFill>
                  <a:srgbClr val="007FB4"/>
                </a:solidFill>
              </a:rPr>
              <a:t>F</a:t>
            </a:r>
            <a:r>
              <a:rPr lang="en-DE" sz="1050" dirty="0" smtClean="0">
                <a:solidFill>
                  <a:srgbClr val="007FB4"/>
                </a:solidFill>
              </a:rPr>
              <a:t>ibre mat </a:t>
            </a:r>
            <a:r>
              <a:rPr lang="en-DE" sz="1050" dirty="0" smtClean="0"/>
              <a:t>mounted on top of </a:t>
            </a:r>
            <a:r>
              <a:rPr lang="en-DE" sz="1050" dirty="0" smtClean="0">
                <a:solidFill>
                  <a:srgbClr val="A600EA"/>
                </a:solidFill>
              </a:rPr>
              <a:t>foam</a:t>
            </a:r>
            <a:r>
              <a:rPr lang="en-DE" sz="1050" dirty="0" smtClean="0"/>
              <a:t> and carbon fibre sandwich</a:t>
            </a:r>
            <a:endParaRPr lang="en-GB" sz="1050" dirty="0"/>
          </a:p>
        </p:txBody>
      </p:sp>
    </p:spTree>
    <p:extLst>
      <p:ext uri="{BB962C8B-B14F-4D97-AF65-F5344CB8AC3E}">
        <p14:creationId xmlns:p14="http://schemas.microsoft.com/office/powerpoint/2010/main" val="19657237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786289" y="710356"/>
            <a:ext cx="2824162" cy="3765550"/>
          </a:xfrm>
          <a:prstGeom prst="rect">
            <a:avLst/>
          </a:prstGeom>
        </p:spPr>
      </p:pic>
      <p:pic>
        <p:nvPicPr>
          <p:cNvPr id="10" name="Content Placeholder 9"/>
          <p:cNvPicPr>
            <a:picLocks noGrp="1" noChangeAspect="1"/>
          </p:cNvPicPr>
          <p:nvPr>
            <p:ph sz="half" idx="2"/>
          </p:nvPr>
        </p:nvPicPr>
        <p:blipFill>
          <a:blip r:embed="rId4"/>
          <a:stretch>
            <a:fillRect/>
          </a:stretch>
        </p:blipFill>
        <p:spPr>
          <a:xfrm>
            <a:off x="3943350" y="867173"/>
            <a:ext cx="3886200" cy="2914650"/>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32</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The first </a:t>
            </a:r>
            <a:r>
              <a:rPr lang="en-DE" dirty="0" smtClean="0">
                <a:latin typeface="Sitka Display" panose="02000505000000020004" pitchFamily="2" charset="0"/>
              </a:rPr>
              <a:t>2m </a:t>
            </a:r>
            <a:r>
              <a:rPr lang="en-GB" dirty="0" smtClean="0">
                <a:latin typeface="Sitka Display" panose="02000505000000020004" pitchFamily="2" charset="0"/>
              </a:rPr>
              <a:t>dummy </a:t>
            </a:r>
            <a:r>
              <a:rPr lang="en-GB" dirty="0" err="1" smtClean="0">
                <a:latin typeface="Sitka Display" panose="02000505000000020004" pitchFamily="2" charset="0"/>
              </a:rPr>
              <a:t>SciFi</a:t>
            </a:r>
            <a:r>
              <a:rPr lang="en-GB" dirty="0" smtClean="0">
                <a:latin typeface="Sitka Display" panose="02000505000000020004" pitchFamily="2" charset="0"/>
              </a:rPr>
              <a:t> Module</a:t>
            </a:r>
            <a:endParaRPr lang="en-GB" dirty="0">
              <a:latin typeface="Sitka Display" panose="02000505000000020004" pitchFamily="2" charset="0"/>
            </a:endParaRPr>
          </a:p>
        </p:txBody>
      </p:sp>
      <p:sp>
        <p:nvSpPr>
          <p:cNvPr id="9" name="TextBox 8"/>
          <p:cNvSpPr txBox="1"/>
          <p:nvPr/>
        </p:nvSpPr>
        <p:spPr>
          <a:xfrm>
            <a:off x="5158740" y="410274"/>
            <a:ext cx="1242060" cy="300082"/>
          </a:xfrm>
          <a:prstGeom prst="rect">
            <a:avLst/>
          </a:prstGeom>
          <a:noFill/>
        </p:spPr>
        <p:txBody>
          <a:bodyPr wrap="square" rtlCol="0">
            <a:spAutoFit/>
          </a:bodyPr>
          <a:lstStyle/>
          <a:p>
            <a:r>
              <a:rPr lang="en-GB" dirty="0" smtClean="0">
                <a:latin typeface="Sitka Display" panose="02000505000000020004" pitchFamily="2" charset="0"/>
              </a:rPr>
              <a:t>July 2013</a:t>
            </a:r>
            <a:endParaRPr lang="en-GB" dirty="0">
              <a:latin typeface="Sitka Display" panose="02000505000000020004" pitchFamily="2" charset="0"/>
            </a:endParaRPr>
          </a:p>
        </p:txBody>
      </p:sp>
      <p:sp>
        <p:nvSpPr>
          <p:cNvPr id="11" name="TextBox 10"/>
          <p:cNvSpPr txBox="1"/>
          <p:nvPr/>
        </p:nvSpPr>
        <p:spPr>
          <a:xfrm>
            <a:off x="3912870" y="3766712"/>
            <a:ext cx="3733800" cy="507831"/>
          </a:xfrm>
          <a:prstGeom prst="rect">
            <a:avLst/>
          </a:prstGeom>
          <a:noFill/>
        </p:spPr>
        <p:txBody>
          <a:bodyPr wrap="square" rtlCol="0">
            <a:spAutoFit/>
          </a:bodyPr>
          <a:lstStyle/>
          <a:p>
            <a:r>
              <a:rPr lang="en-GB" dirty="0" smtClean="0">
                <a:latin typeface="Sitka Display" panose="02000505000000020004" pitchFamily="2" charset="0"/>
              </a:rPr>
              <a:t>Testing assembly concepts</a:t>
            </a:r>
            <a:r>
              <a:rPr lang="en-GB" dirty="0" smtClean="0">
                <a:latin typeface="Sitka Display" panose="02000505000000020004" pitchFamily="2" charset="0"/>
              </a:rPr>
              <a:t>.</a:t>
            </a:r>
            <a:r>
              <a:rPr lang="en-DE" dirty="0" smtClean="0">
                <a:latin typeface="Sitka Display" panose="02000505000000020004" pitchFamily="2" charset="0"/>
              </a:rPr>
              <a:t> Would be ~1% of a radiation length in material thickness.</a:t>
            </a:r>
            <a:r>
              <a:rPr lang="en-GB" dirty="0" smtClean="0">
                <a:latin typeface="Sitka Display" panose="02000505000000020004" pitchFamily="2" charset="0"/>
              </a:rPr>
              <a:t> </a:t>
            </a:r>
            <a:endParaRPr lang="en-GB" dirty="0">
              <a:latin typeface="Sitka Display" panose="02000505000000020004" pitchFamily="2" charset="0"/>
            </a:endParaRPr>
          </a:p>
        </p:txBody>
      </p:sp>
    </p:spTree>
    <p:extLst>
      <p:ext uri="{BB962C8B-B14F-4D97-AF65-F5344CB8AC3E}">
        <p14:creationId xmlns:p14="http://schemas.microsoft.com/office/powerpoint/2010/main" val="16125297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826769" y="937261"/>
            <a:ext cx="6450445" cy="2081028"/>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33</a:t>
            </a:fld>
            <a:endParaRPr lang="en-GB" dirty="0">
              <a:latin typeface="Sitka Display" panose="02000505000000020004" pitchFamily="2" charset="0"/>
            </a:endParaRPr>
          </a:p>
        </p:txBody>
      </p:sp>
      <p:sp>
        <p:nvSpPr>
          <p:cNvPr id="7" name="Title 6"/>
          <p:cNvSpPr>
            <a:spLocks noGrp="1"/>
          </p:cNvSpPr>
          <p:nvPr>
            <p:ph type="title"/>
          </p:nvPr>
        </p:nvSpPr>
        <p:spPr>
          <a:xfrm>
            <a:off x="628650" y="304802"/>
            <a:ext cx="7886700" cy="575813"/>
          </a:xfrm>
        </p:spPr>
        <p:txBody>
          <a:bodyPr/>
          <a:lstStyle/>
          <a:p>
            <a:r>
              <a:rPr lang="en-GB" dirty="0" smtClean="0">
                <a:latin typeface="Sitka Display" panose="02000505000000020004" pitchFamily="2" charset="0"/>
              </a:rPr>
              <a:t>Decision day...</a:t>
            </a:r>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516661" y="3160868"/>
            <a:ext cx="7998690" cy="1205392"/>
          </a:xfrm>
          <a:prstGeom prst="rect">
            <a:avLst/>
          </a:prstGeom>
        </p:spPr>
      </p:pic>
      <p:cxnSp>
        <p:nvCxnSpPr>
          <p:cNvPr id="3" name="Straight Connector 2"/>
          <p:cNvCxnSpPr/>
          <p:nvPr/>
        </p:nvCxnSpPr>
        <p:spPr>
          <a:xfrm>
            <a:off x="5703488" y="2598475"/>
            <a:ext cx="1473565" cy="0"/>
          </a:xfrm>
          <a:prstGeom prst="line">
            <a:avLst/>
          </a:prstGeom>
        </p:spPr>
        <p:style>
          <a:lnRef idx="3">
            <a:schemeClr val="dk1"/>
          </a:lnRef>
          <a:fillRef idx="0">
            <a:schemeClr val="dk1"/>
          </a:fillRef>
          <a:effectRef idx="2">
            <a:schemeClr val="dk1"/>
          </a:effectRef>
          <a:fontRef idx="minor">
            <a:schemeClr val="tx1"/>
          </a:fontRef>
        </p:style>
      </p:cxnSp>
      <p:sp>
        <p:nvSpPr>
          <p:cNvPr id="10" name="Rectangle 9"/>
          <p:cNvSpPr/>
          <p:nvPr/>
        </p:nvSpPr>
        <p:spPr>
          <a:xfrm>
            <a:off x="2756357" y="4091776"/>
            <a:ext cx="1670918" cy="27448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490887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71500" y="866956"/>
            <a:ext cx="3886200" cy="3765767"/>
          </a:xfrm>
        </p:spPr>
        <p:txBody>
          <a:bodyPr>
            <a:normAutofit/>
          </a:bodyPr>
          <a:lstStyle/>
          <a:p>
            <a:r>
              <a:rPr lang="en-GB" sz="1800" dirty="0" smtClean="0">
                <a:latin typeface="Sitka Display" panose="02000505000000020004" pitchFamily="2" charset="0"/>
              </a:rPr>
              <a:t>Silicon strips </a:t>
            </a:r>
          </a:p>
          <a:p>
            <a:pPr lvl="1"/>
            <a:r>
              <a:rPr lang="en-GB" sz="1500" dirty="0" smtClean="0">
                <a:latin typeface="Sitka Display" panose="02000505000000020004" pitchFamily="2" charset="0"/>
              </a:rPr>
              <a:t>320 micron thick sensor </a:t>
            </a:r>
          </a:p>
          <a:p>
            <a:pPr lvl="1"/>
            <a:r>
              <a:rPr lang="en-GB" sz="1500" dirty="0" smtClean="0">
                <a:latin typeface="Sitka Display" panose="02000505000000020004" pitchFamily="2" charset="0"/>
              </a:rPr>
              <a:t>200 micron wide </a:t>
            </a:r>
            <a:r>
              <a:rPr lang="en-GB" sz="1500" dirty="0" smtClean="0">
                <a:latin typeface="Sitka Display" panose="02000505000000020004" pitchFamily="2" charset="0"/>
              </a:rPr>
              <a:t>strips</a:t>
            </a:r>
            <a:endParaRPr lang="en-DE" sz="1500" dirty="0" smtClean="0">
              <a:latin typeface="Sitka Display" panose="02000505000000020004" pitchFamily="2" charset="0"/>
            </a:endParaRPr>
          </a:p>
          <a:p>
            <a:pPr lvl="1"/>
            <a:r>
              <a:rPr lang="en-GB" sz="1500" dirty="0" smtClean="0">
                <a:latin typeface="Sitka Display" panose="02000505000000020004" pitchFamily="2" charset="0"/>
              </a:rPr>
              <a:t>C</a:t>
            </a:r>
            <a:r>
              <a:rPr lang="en-DE" sz="1500" dirty="0" smtClean="0">
                <a:latin typeface="Sitka Display" panose="02000505000000020004" pitchFamily="2" charset="0"/>
              </a:rPr>
              <a:t>arbon fibre ladder support</a:t>
            </a:r>
            <a:endParaRPr lang="en-GB" sz="1500" dirty="0" smtClean="0">
              <a:latin typeface="Sitka Display" panose="02000505000000020004" pitchFamily="2" charset="0"/>
            </a:endParaRPr>
          </a:p>
          <a:p>
            <a:endParaRPr lang="en-GB" sz="1800" dirty="0" smtClean="0">
              <a:latin typeface="Sitka Display" panose="02000505000000020004" pitchFamily="2" charset="0"/>
            </a:endParaRPr>
          </a:p>
          <a:p>
            <a:r>
              <a:rPr lang="en-GB" sz="1800" dirty="0" smtClean="0">
                <a:latin typeface="Sitka Display" panose="02000505000000020004" pitchFamily="2" charset="0"/>
              </a:rPr>
              <a:t>High-flow </a:t>
            </a:r>
            <a:r>
              <a:rPr lang="en-DE" sz="1800" dirty="0" smtClean="0">
                <a:latin typeface="Sitka Display" panose="02000505000000020004" pitchFamily="2" charset="0"/>
              </a:rPr>
              <a:t>chilled</a:t>
            </a:r>
            <a:r>
              <a:rPr lang="en-GB" sz="1800" dirty="0" smtClean="0">
                <a:latin typeface="Sitka Display" panose="02000505000000020004" pitchFamily="2" charset="0"/>
              </a:rPr>
              <a:t> air</a:t>
            </a:r>
            <a:r>
              <a:rPr lang="en-DE" sz="1800" dirty="0" smtClean="0">
                <a:latin typeface="Sitka Display" panose="02000505000000020004" pitchFamily="2" charset="0"/>
              </a:rPr>
              <a:t>(+15C)</a:t>
            </a:r>
            <a:r>
              <a:rPr lang="en-GB" sz="1800" dirty="0" smtClean="0">
                <a:latin typeface="Sitka Display" panose="02000505000000020004" pitchFamily="2" charset="0"/>
              </a:rPr>
              <a:t> </a:t>
            </a:r>
            <a:r>
              <a:rPr lang="en-GB" sz="1800" dirty="0" smtClean="0">
                <a:latin typeface="Sitka Display" panose="02000505000000020004" pitchFamily="2" charset="0"/>
              </a:rPr>
              <a:t>for cooling</a:t>
            </a:r>
          </a:p>
          <a:p>
            <a:pPr lvl="1"/>
            <a:r>
              <a:rPr lang="en-GB" sz="1400" dirty="0" smtClean="0">
                <a:latin typeface="Sitka Display" panose="02000505000000020004" pitchFamily="2" charset="0"/>
              </a:rPr>
              <a:t>Reduced material in the acceptance</a:t>
            </a:r>
          </a:p>
          <a:p>
            <a:pPr lvl="1"/>
            <a:r>
              <a:rPr lang="en-GB" sz="1400" dirty="0" smtClean="0">
                <a:latin typeface="Sitka Display" panose="02000505000000020004" pitchFamily="2" charset="0"/>
              </a:rPr>
              <a:t>Still requires signal and power cables </a:t>
            </a:r>
          </a:p>
          <a:p>
            <a:pPr lvl="1"/>
            <a:endParaRPr lang="en-GB" sz="1400" dirty="0" smtClean="0">
              <a:latin typeface="Sitka Display" panose="02000505000000020004" pitchFamily="2" charset="0"/>
            </a:endParaRPr>
          </a:p>
          <a:p>
            <a:r>
              <a:rPr lang="en-GB" sz="1800" dirty="0" smtClean="0">
                <a:latin typeface="Sitka Display" panose="02000505000000020004" pitchFamily="2" charset="0"/>
              </a:rPr>
              <a:t>A viable option for an inner tracker</a:t>
            </a:r>
            <a:endParaRPr lang="en-GB" sz="1800" dirty="0">
              <a:latin typeface="Sitka Display" panose="02000505000000020004" pitchFamily="2" charset="0"/>
            </a:endParaRPr>
          </a:p>
        </p:txBody>
      </p:sp>
      <p:pic>
        <p:nvPicPr>
          <p:cNvPr id="8" name="Content Placeholder 7"/>
          <p:cNvPicPr>
            <a:picLocks noGrp="1" noChangeAspect="1"/>
          </p:cNvPicPr>
          <p:nvPr>
            <p:ph sz="half" idx="2"/>
          </p:nvPr>
        </p:nvPicPr>
        <p:blipFill>
          <a:blip r:embed="rId3"/>
          <a:stretch>
            <a:fillRect/>
          </a:stretch>
        </p:blipFill>
        <p:spPr>
          <a:xfrm>
            <a:off x="4543425" y="251108"/>
            <a:ext cx="3886200" cy="1657350"/>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34</a:t>
            </a:fld>
            <a:endParaRPr lang="en-GB" dirty="0">
              <a:latin typeface="Sitka Display" panose="02000505000000020004" pitchFamily="2" charset="0"/>
            </a:endParaRPr>
          </a:p>
        </p:txBody>
      </p:sp>
      <p:sp>
        <p:nvSpPr>
          <p:cNvPr id="7" name="Title 6"/>
          <p:cNvSpPr>
            <a:spLocks noGrp="1"/>
          </p:cNvSpPr>
          <p:nvPr>
            <p:ph type="title"/>
          </p:nvPr>
        </p:nvSpPr>
        <p:spPr>
          <a:xfrm>
            <a:off x="571500" y="302089"/>
            <a:ext cx="7886700" cy="575813"/>
          </a:xfrm>
        </p:spPr>
        <p:txBody>
          <a:bodyPr/>
          <a:lstStyle/>
          <a:p>
            <a:r>
              <a:rPr lang="en-GB" dirty="0" smtClean="0">
                <a:latin typeface="Sitka Display" panose="02000505000000020004" pitchFamily="2" charset="0"/>
              </a:rPr>
              <a:t>The light Silicon IT</a:t>
            </a:r>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6724059" y="1694038"/>
            <a:ext cx="1791291" cy="2938685"/>
          </a:xfrm>
          <a:prstGeom prst="rect">
            <a:avLst/>
          </a:prstGeom>
        </p:spPr>
      </p:pic>
      <p:pic>
        <p:nvPicPr>
          <p:cNvPr id="10" name="Picture 9"/>
          <p:cNvPicPr>
            <a:picLocks noChangeAspect="1"/>
          </p:cNvPicPr>
          <p:nvPr/>
        </p:nvPicPr>
        <p:blipFill>
          <a:blip r:embed="rId5"/>
          <a:stretch>
            <a:fillRect/>
          </a:stretch>
        </p:blipFill>
        <p:spPr>
          <a:xfrm>
            <a:off x="4321031" y="2257419"/>
            <a:ext cx="2262649" cy="1811922"/>
          </a:xfrm>
          <a:prstGeom prst="rect">
            <a:avLst/>
          </a:prstGeom>
        </p:spPr>
      </p:pic>
      <p:sp>
        <p:nvSpPr>
          <p:cNvPr id="11" name="Rectangle 10"/>
          <p:cNvSpPr/>
          <p:nvPr/>
        </p:nvSpPr>
        <p:spPr>
          <a:xfrm>
            <a:off x="4963558" y="4050950"/>
            <a:ext cx="1636987" cy="300082"/>
          </a:xfrm>
          <a:prstGeom prst="rect">
            <a:avLst/>
          </a:prstGeom>
        </p:spPr>
        <p:txBody>
          <a:bodyPr wrap="none">
            <a:spAutoFit/>
          </a:bodyPr>
          <a:lstStyle/>
          <a:p>
            <a:r>
              <a:rPr lang="en-GB" dirty="0">
                <a:latin typeface="Sitka Display" panose="02000505000000020004" pitchFamily="2" charset="0"/>
              </a:rPr>
              <a:t>LHCb-PUB-2014-009</a:t>
            </a:r>
          </a:p>
        </p:txBody>
      </p:sp>
    </p:spTree>
    <p:extLst>
      <p:ext uri="{BB962C8B-B14F-4D97-AF65-F5344CB8AC3E}">
        <p14:creationId xmlns:p14="http://schemas.microsoft.com/office/powerpoint/2010/main" val="2361794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585898" y="821871"/>
            <a:ext cx="7929452" cy="301118"/>
          </a:xfrm>
          <a:prstGeom prst="rect">
            <a:avLst/>
          </a:prstGeom>
        </p:spPr>
      </p:pic>
      <p:pic>
        <p:nvPicPr>
          <p:cNvPr id="10" name="Content Placeholder 9"/>
          <p:cNvPicPr>
            <a:picLocks noGrp="1" noChangeAspect="1"/>
          </p:cNvPicPr>
          <p:nvPr>
            <p:ph sz="half" idx="2"/>
          </p:nvPr>
        </p:nvPicPr>
        <p:blipFill>
          <a:blip r:embed="rId4"/>
          <a:stretch>
            <a:fillRect/>
          </a:stretch>
        </p:blipFill>
        <p:spPr>
          <a:xfrm>
            <a:off x="239390" y="1538683"/>
            <a:ext cx="3869008" cy="2490350"/>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35</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State of the </a:t>
            </a:r>
            <a:r>
              <a:rPr lang="en-GB" dirty="0" err="1" smtClean="0">
                <a:latin typeface="Sitka Display" panose="02000505000000020004" pitchFamily="2" charset="0"/>
              </a:rPr>
              <a:t>SciFi</a:t>
            </a:r>
            <a:endParaRPr lang="en-GB" dirty="0">
              <a:latin typeface="Sitka Display" panose="02000505000000020004" pitchFamily="2" charset="0"/>
            </a:endParaRPr>
          </a:p>
        </p:txBody>
      </p:sp>
      <p:sp>
        <p:nvSpPr>
          <p:cNvPr id="9" name="TextBox 8"/>
          <p:cNvSpPr txBox="1"/>
          <p:nvPr/>
        </p:nvSpPr>
        <p:spPr>
          <a:xfrm>
            <a:off x="628650" y="1143000"/>
            <a:ext cx="2400300" cy="300082"/>
          </a:xfrm>
          <a:prstGeom prst="rect">
            <a:avLst/>
          </a:prstGeom>
          <a:noFill/>
        </p:spPr>
        <p:txBody>
          <a:bodyPr wrap="square" rtlCol="0">
            <a:spAutoFit/>
          </a:bodyPr>
          <a:lstStyle/>
          <a:p>
            <a:r>
              <a:rPr lang="en-GB" dirty="0" smtClean="0">
                <a:latin typeface="Sitka Display" panose="02000505000000020004" pitchFamily="2" charset="0"/>
              </a:rPr>
              <a:t>7cm mats without defects!!</a:t>
            </a:r>
            <a:endParaRPr lang="en-GB" dirty="0">
              <a:latin typeface="Sitka Display" panose="02000505000000020004" pitchFamily="2" charset="0"/>
            </a:endParaRPr>
          </a:p>
        </p:txBody>
      </p:sp>
      <p:pic>
        <p:nvPicPr>
          <p:cNvPr id="11" name="Picture 10"/>
          <p:cNvPicPr>
            <a:picLocks noChangeAspect="1"/>
          </p:cNvPicPr>
          <p:nvPr/>
        </p:nvPicPr>
        <p:blipFill>
          <a:blip r:embed="rId5"/>
          <a:stretch>
            <a:fillRect/>
          </a:stretch>
        </p:blipFill>
        <p:spPr>
          <a:xfrm>
            <a:off x="4254474" y="1313440"/>
            <a:ext cx="4406952" cy="2771219"/>
          </a:xfrm>
          <a:prstGeom prst="rect">
            <a:avLst/>
          </a:prstGeom>
          <a:effectLst>
            <a:outerShdw blurRad="50800" dist="38100" dir="2700000" algn="tl" rotWithShape="0">
              <a:prstClr val="black">
                <a:alpha val="40000"/>
              </a:prstClr>
            </a:outerShdw>
          </a:effectLst>
        </p:spPr>
      </p:pic>
      <p:sp>
        <p:nvSpPr>
          <p:cNvPr id="12" name="TextBox 11"/>
          <p:cNvSpPr txBox="1"/>
          <p:nvPr/>
        </p:nvSpPr>
        <p:spPr>
          <a:xfrm>
            <a:off x="2621280" y="4275110"/>
            <a:ext cx="4179570" cy="507831"/>
          </a:xfrm>
          <a:prstGeom prst="rect">
            <a:avLst/>
          </a:prstGeom>
          <a:noFill/>
        </p:spPr>
        <p:txBody>
          <a:bodyPr wrap="square" rtlCol="0">
            <a:spAutoFit/>
          </a:bodyPr>
          <a:lstStyle/>
          <a:p>
            <a:r>
              <a:rPr lang="en-GB" dirty="0" smtClean="0">
                <a:latin typeface="Sitka Display" panose="02000505000000020004" pitchFamily="2" charset="0"/>
              </a:rPr>
              <a:t>Only 1 detector technology proposed to cover the entire acceptance! 10,000km of fibre (0.5m</a:t>
            </a:r>
            <a:r>
              <a:rPr lang="en-GB" baseline="30000" dirty="0" smtClean="0">
                <a:latin typeface="Sitka Display" panose="02000505000000020004" pitchFamily="2" charset="0"/>
              </a:rPr>
              <a:t>3</a:t>
            </a:r>
            <a:r>
              <a:rPr lang="en-GB" dirty="0" smtClean="0">
                <a:latin typeface="Sitka Display" panose="02000505000000020004" pitchFamily="2" charset="0"/>
              </a:rPr>
              <a:t> of plastic)</a:t>
            </a:r>
            <a:endParaRPr lang="en-GB" dirty="0">
              <a:latin typeface="Sitka Display" panose="02000505000000020004" pitchFamily="2" charset="0"/>
            </a:endParaRPr>
          </a:p>
        </p:txBody>
      </p:sp>
      <p:cxnSp>
        <p:nvCxnSpPr>
          <p:cNvPr id="14" name="Straight Arrow Connector 13"/>
          <p:cNvCxnSpPr/>
          <p:nvPr/>
        </p:nvCxnSpPr>
        <p:spPr>
          <a:xfrm flipV="1">
            <a:off x="6621780" y="4370685"/>
            <a:ext cx="335280" cy="16311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pic>
        <p:nvPicPr>
          <p:cNvPr id="15" name="Picture 14"/>
          <p:cNvPicPr>
            <a:picLocks noChangeAspect="1"/>
          </p:cNvPicPr>
          <p:nvPr/>
        </p:nvPicPr>
        <p:blipFill>
          <a:blip r:embed="rId6">
            <a:clrChange>
              <a:clrFrom>
                <a:srgbClr val="FFFFFF"/>
              </a:clrFrom>
              <a:clrTo>
                <a:srgbClr val="FFFFFF">
                  <a:alpha val="0"/>
                </a:srgbClr>
              </a:clrTo>
            </a:clrChange>
          </a:blip>
          <a:stretch>
            <a:fillRect/>
          </a:stretch>
        </p:blipFill>
        <p:spPr>
          <a:xfrm>
            <a:off x="3261686" y="-92461"/>
            <a:ext cx="2689860" cy="1344930"/>
          </a:xfrm>
          <a:prstGeom prst="rect">
            <a:avLst/>
          </a:prstGeom>
        </p:spPr>
      </p:pic>
      <p:pic>
        <p:nvPicPr>
          <p:cNvPr id="16" name="Picture 15"/>
          <p:cNvPicPr>
            <a:picLocks noChangeAspect="1"/>
          </p:cNvPicPr>
          <p:nvPr/>
        </p:nvPicPr>
        <p:blipFill>
          <a:blip r:embed="rId7"/>
          <a:stretch>
            <a:fillRect/>
          </a:stretch>
        </p:blipFill>
        <p:spPr>
          <a:xfrm>
            <a:off x="5832140" y="250987"/>
            <a:ext cx="1914559" cy="1077496"/>
          </a:xfrm>
          <a:prstGeom prst="rect">
            <a:avLst/>
          </a:prstGeom>
        </p:spPr>
      </p:pic>
      <p:sp>
        <p:nvSpPr>
          <p:cNvPr id="17" name="TextBox 16"/>
          <p:cNvSpPr txBox="1"/>
          <p:nvPr/>
        </p:nvSpPr>
        <p:spPr>
          <a:xfrm>
            <a:off x="6621780" y="4084556"/>
            <a:ext cx="1219200" cy="300082"/>
          </a:xfrm>
          <a:prstGeom prst="rect">
            <a:avLst/>
          </a:prstGeom>
          <a:noFill/>
        </p:spPr>
        <p:txBody>
          <a:bodyPr wrap="square" rtlCol="0">
            <a:spAutoFit/>
          </a:bodyPr>
          <a:lstStyle/>
          <a:p>
            <a:r>
              <a:rPr lang="en-DE" dirty="0" smtClean="0"/>
              <a:t>1% X0/layer</a:t>
            </a:r>
            <a:endParaRPr lang="en-GB" dirty="0"/>
          </a:p>
        </p:txBody>
      </p:sp>
    </p:spTree>
    <p:extLst>
      <p:ext uri="{BB962C8B-B14F-4D97-AF65-F5344CB8AC3E}">
        <p14:creationId xmlns:p14="http://schemas.microsoft.com/office/powerpoint/2010/main" val="170474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36</a:t>
            </a:fld>
            <a:endParaRPr lang="en-GB" dirty="0">
              <a:latin typeface="Sitka Display" panose="02000505000000020004" pitchFamily="2" charset="0"/>
            </a:endParaRPr>
          </a:p>
        </p:txBody>
      </p:sp>
      <p:sp>
        <p:nvSpPr>
          <p:cNvPr id="8" name="Title 7"/>
          <p:cNvSpPr>
            <a:spLocks noGrp="1"/>
          </p:cNvSpPr>
          <p:nvPr>
            <p:ph type="title"/>
          </p:nvPr>
        </p:nvSpPr>
        <p:spPr/>
        <p:txBody>
          <a:bodyPr/>
          <a:lstStyle/>
          <a:p>
            <a:r>
              <a:rPr lang="en-GB" dirty="0" smtClean="0">
                <a:latin typeface="Sitka Display" panose="02000505000000020004" pitchFamily="2" charset="0"/>
              </a:rPr>
              <a:t>The best laid plans.</a:t>
            </a:r>
            <a:endParaRPr lang="en-GB" dirty="0">
              <a:latin typeface="Sitka Display" panose="02000505000000020004" pitchFamily="2" charset="0"/>
            </a:endParaRPr>
          </a:p>
        </p:txBody>
      </p:sp>
      <p:pic>
        <p:nvPicPr>
          <p:cNvPr id="9" name="Picture 8"/>
          <p:cNvPicPr>
            <a:picLocks noChangeAspect="1"/>
          </p:cNvPicPr>
          <p:nvPr/>
        </p:nvPicPr>
        <p:blipFill>
          <a:blip r:embed="rId3">
            <a:clrChange>
              <a:clrFrom>
                <a:srgbClr val="FFFFFF"/>
              </a:clrFrom>
              <a:clrTo>
                <a:srgbClr val="FFFFFF">
                  <a:alpha val="0"/>
                </a:srgbClr>
              </a:clrTo>
            </a:clrChange>
          </a:blip>
          <a:stretch>
            <a:fillRect/>
          </a:stretch>
        </p:blipFill>
        <p:spPr>
          <a:xfrm>
            <a:off x="3342728" y="277334"/>
            <a:ext cx="5544643" cy="4092355"/>
          </a:xfrm>
          <a:prstGeom prst="rect">
            <a:avLst/>
          </a:prstGeom>
        </p:spPr>
      </p:pic>
      <p:sp>
        <p:nvSpPr>
          <p:cNvPr id="10" name="TextBox 9"/>
          <p:cNvSpPr txBox="1"/>
          <p:nvPr/>
        </p:nvSpPr>
        <p:spPr>
          <a:xfrm>
            <a:off x="628650" y="3338174"/>
            <a:ext cx="2502040" cy="1131079"/>
          </a:xfrm>
          <a:prstGeom prst="rect">
            <a:avLst/>
          </a:prstGeom>
          <a:noFill/>
        </p:spPr>
        <p:txBody>
          <a:bodyPr wrap="square" rtlCol="0">
            <a:spAutoFit/>
          </a:bodyPr>
          <a:lstStyle/>
          <a:p>
            <a:r>
              <a:rPr lang="en-GB" dirty="0" smtClean="0">
                <a:solidFill>
                  <a:srgbClr val="FF0000"/>
                </a:solidFill>
                <a:latin typeface="Sitka Display" panose="02000505000000020004" pitchFamily="2" charset="0"/>
              </a:rPr>
              <a:t>Plans should not be confused with schedules. </a:t>
            </a:r>
            <a:endParaRPr lang="en-GB" dirty="0" smtClean="0">
              <a:latin typeface="Sitka Display" panose="02000505000000020004" pitchFamily="2" charset="0"/>
            </a:endParaRPr>
          </a:p>
          <a:p>
            <a:r>
              <a:rPr lang="en-GB" dirty="0" smtClean="0">
                <a:latin typeface="Sitka Display" panose="02000505000000020004" pitchFamily="2" charset="0"/>
              </a:rPr>
              <a:t>The estimated time is always wrong by a factor of 2 in </a:t>
            </a:r>
            <a:r>
              <a:rPr lang="en-GB" dirty="0" smtClean="0">
                <a:latin typeface="Sitka Display" panose="02000505000000020004" pitchFamily="2" charset="0"/>
              </a:rPr>
              <a:t>R&amp;D</a:t>
            </a:r>
            <a:r>
              <a:rPr lang="en-DE" dirty="0" smtClean="0">
                <a:latin typeface="Sitka Display" panose="02000505000000020004" pitchFamily="2" charset="0"/>
              </a:rPr>
              <a:t> (at least)</a:t>
            </a:r>
            <a:r>
              <a:rPr lang="en-GB" dirty="0" smtClean="0">
                <a:latin typeface="Sitka Display" panose="02000505000000020004" pitchFamily="2" charset="0"/>
              </a:rPr>
              <a:t>.</a:t>
            </a:r>
            <a:endParaRPr lang="en-GB" dirty="0">
              <a:latin typeface="Sitka Display" panose="02000505000000020004" pitchFamily="2" charset="0"/>
            </a:endParaRPr>
          </a:p>
        </p:txBody>
      </p:sp>
      <p:pic>
        <p:nvPicPr>
          <p:cNvPr id="11" name="Picture 10"/>
          <p:cNvPicPr>
            <a:picLocks noChangeAspect="1"/>
          </p:cNvPicPr>
          <p:nvPr/>
        </p:nvPicPr>
        <p:blipFill>
          <a:blip r:embed="rId4"/>
          <a:stretch>
            <a:fillRect/>
          </a:stretch>
        </p:blipFill>
        <p:spPr>
          <a:xfrm>
            <a:off x="311608" y="1031039"/>
            <a:ext cx="2921989" cy="2106660"/>
          </a:xfrm>
          <a:prstGeom prst="rect">
            <a:avLst/>
          </a:prstGeom>
        </p:spPr>
      </p:pic>
    </p:spTree>
    <p:extLst>
      <p:ext uri="{BB962C8B-B14F-4D97-AF65-F5344CB8AC3E}">
        <p14:creationId xmlns:p14="http://schemas.microsoft.com/office/powerpoint/2010/main" val="30860380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D15A2-2342-47F2-ACF5-08651A6762C7}" type="datetime1">
              <a:rPr lang="en-US" smtClean="0"/>
              <a:t>10/15/2021</a:t>
            </a:fld>
            <a:endParaRPr lang="en-US" dirty="0"/>
          </a:p>
        </p:txBody>
      </p:sp>
      <p:sp>
        <p:nvSpPr>
          <p:cNvPr id="3" name="Footer Placeholder 2"/>
          <p:cNvSpPr>
            <a:spLocks noGrp="1"/>
          </p:cNvSpPr>
          <p:nvPr>
            <p:ph type="ftr" sz="quarter" idx="11"/>
          </p:nvPr>
        </p:nvSpPr>
        <p:spPr/>
        <p:txBody>
          <a:bodyPr/>
          <a:lstStyle/>
          <a:p>
            <a:r>
              <a:rPr lang="en-US" smtClean="0"/>
              <a:t>Blake Leverington -- LHCb</a:t>
            </a:r>
            <a:endParaRPr lang="en-US" dirty="0"/>
          </a:p>
        </p:txBody>
      </p:sp>
      <p:sp>
        <p:nvSpPr>
          <p:cNvPr id="4" name="Slide Number Placeholder 3"/>
          <p:cNvSpPr>
            <a:spLocks noGrp="1"/>
          </p:cNvSpPr>
          <p:nvPr>
            <p:ph type="sldNum" sz="quarter" idx="12"/>
          </p:nvPr>
        </p:nvSpPr>
        <p:spPr/>
        <p:txBody>
          <a:bodyPr/>
          <a:lstStyle/>
          <a:p>
            <a:fld id="{EE946D39-289F-4B16-8B0D-BB0C4022DF6C}" type="slidenum">
              <a:rPr lang="en-US" smtClean="0"/>
              <a:t>37</a:t>
            </a:fld>
            <a:endParaRPr lang="en-US" dirty="0"/>
          </a:p>
        </p:txBody>
      </p:sp>
      <p:sp>
        <p:nvSpPr>
          <p:cNvPr id="6" name="Title 5"/>
          <p:cNvSpPr>
            <a:spLocks noGrp="1"/>
          </p:cNvSpPr>
          <p:nvPr>
            <p:ph type="title"/>
          </p:nvPr>
        </p:nvSpPr>
        <p:spPr/>
        <p:txBody>
          <a:bodyPr/>
          <a:lstStyle/>
          <a:p>
            <a:r>
              <a:rPr lang="en-DE" dirty="0" smtClean="0"/>
              <a:t>Project Management</a:t>
            </a:r>
            <a:endParaRPr lang="en-GB" dirty="0"/>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5821899" y="2351646"/>
            <a:ext cx="2998998" cy="1662095"/>
          </a:xfrm>
          <a:prstGeom prst="rect">
            <a:avLst/>
          </a:prstGeom>
        </p:spPr>
      </p:pic>
      <p:sp>
        <p:nvSpPr>
          <p:cNvPr id="7" name="TextBox 6"/>
          <p:cNvSpPr txBox="1"/>
          <p:nvPr/>
        </p:nvSpPr>
        <p:spPr>
          <a:xfrm>
            <a:off x="429391" y="916594"/>
            <a:ext cx="3791457" cy="2169825"/>
          </a:xfrm>
          <a:prstGeom prst="rect">
            <a:avLst/>
          </a:prstGeom>
          <a:noFill/>
        </p:spPr>
        <p:txBody>
          <a:bodyPr wrap="square" rtlCol="0">
            <a:spAutoFit/>
          </a:bodyPr>
          <a:lstStyle/>
          <a:p>
            <a:r>
              <a:rPr lang="en-DE" dirty="0" smtClean="0"/>
              <a:t>Divided into Work Packages:</a:t>
            </a:r>
          </a:p>
          <a:p>
            <a:endParaRPr lang="en-DE" dirty="0" smtClean="0"/>
          </a:p>
          <a:p>
            <a:pPr marL="628642" lvl="1" indent="-285750">
              <a:buFont typeface="Arial" panose="020B0604020202020204" pitchFamily="34" charset="0"/>
              <a:buChar char="•"/>
            </a:pPr>
            <a:r>
              <a:rPr lang="en-DE" dirty="0" smtClean="0"/>
              <a:t>Project Leader and </a:t>
            </a:r>
            <a:r>
              <a:rPr lang="en-DE" dirty="0" smtClean="0"/>
              <a:t>Deputy</a:t>
            </a:r>
          </a:p>
          <a:p>
            <a:pPr marL="628642" lvl="1" indent="-285750">
              <a:buFont typeface="Arial" panose="020B0604020202020204" pitchFamily="34" charset="0"/>
              <a:buChar char="•"/>
            </a:pPr>
            <a:endParaRPr lang="en-DE" dirty="0" smtClean="0"/>
          </a:p>
          <a:p>
            <a:pPr marL="628642" lvl="1" indent="-285750">
              <a:buFont typeface="Arial" panose="020B0604020202020204" pitchFamily="34" charset="0"/>
              <a:buChar char="•"/>
            </a:pPr>
            <a:r>
              <a:rPr lang="en-DE" dirty="0" smtClean="0"/>
              <a:t>Package Coordinators (like a WG convener</a:t>
            </a:r>
            <a:r>
              <a:rPr lang="en-DE" dirty="0" smtClean="0"/>
              <a:t>)</a:t>
            </a:r>
            <a:endParaRPr lang="en-DE" dirty="0" smtClean="0"/>
          </a:p>
          <a:p>
            <a:pPr marL="628642" lvl="1" indent="-285750">
              <a:buFont typeface="Arial" panose="020B0604020202020204" pitchFamily="34" charset="0"/>
              <a:buChar char="•"/>
            </a:pPr>
            <a:r>
              <a:rPr lang="en-DE" dirty="0" smtClean="0"/>
              <a:t>Lead by institutes (staff, postdocs, phd) with primary interests in topics</a:t>
            </a:r>
          </a:p>
          <a:p>
            <a:pPr lvl="1"/>
            <a:endParaRPr lang="en-DE" dirty="0" smtClean="0"/>
          </a:p>
          <a:p>
            <a:pPr marL="628642" lvl="1" indent="-285750">
              <a:buFont typeface="Arial" panose="020B0604020202020204" pitchFamily="34" charset="0"/>
              <a:buChar char="•"/>
            </a:pPr>
            <a:r>
              <a:rPr lang="en-DE" dirty="0" smtClean="0"/>
              <a:t>Multiple Interfaces </a:t>
            </a:r>
            <a:r>
              <a:rPr lang="en-DE" dirty="0" smtClean="0"/>
              <a:t>between packages</a:t>
            </a:r>
            <a:r>
              <a:rPr lang="en-DE" dirty="0" smtClean="0">
                <a:solidFill>
                  <a:srgbClr val="00B050"/>
                </a:solidFill>
              </a:rPr>
              <a:t>.</a:t>
            </a:r>
            <a:endParaRPr lang="en-GB" dirty="0">
              <a:solidFill>
                <a:srgbClr val="00B050"/>
              </a:solidFill>
            </a:endParaRPr>
          </a:p>
        </p:txBody>
      </p:sp>
      <p:pic>
        <p:nvPicPr>
          <p:cNvPr id="8" name="Picture 7"/>
          <p:cNvPicPr>
            <a:picLocks noChangeAspect="1"/>
          </p:cNvPicPr>
          <p:nvPr/>
        </p:nvPicPr>
        <p:blipFill>
          <a:blip r:embed="rId3"/>
          <a:stretch>
            <a:fillRect/>
          </a:stretch>
        </p:blipFill>
        <p:spPr>
          <a:xfrm>
            <a:off x="6549720" y="694930"/>
            <a:ext cx="1965630" cy="1638025"/>
          </a:xfrm>
          <a:prstGeom prst="rect">
            <a:avLst/>
          </a:prstGeom>
        </p:spPr>
      </p:pic>
      <p:sp>
        <p:nvSpPr>
          <p:cNvPr id="9" name="TextBox 8"/>
          <p:cNvSpPr txBox="1"/>
          <p:nvPr/>
        </p:nvSpPr>
        <p:spPr>
          <a:xfrm>
            <a:off x="4944335" y="1306696"/>
            <a:ext cx="1427017" cy="300082"/>
          </a:xfrm>
          <a:prstGeom prst="rect">
            <a:avLst/>
          </a:prstGeom>
          <a:noFill/>
        </p:spPr>
        <p:txBody>
          <a:bodyPr wrap="square" rtlCol="0">
            <a:spAutoFit/>
          </a:bodyPr>
          <a:lstStyle/>
          <a:p>
            <a:r>
              <a:rPr lang="en-DE" dirty="0" smtClean="0"/>
              <a:t>From LoI to EDR</a:t>
            </a:r>
            <a:endParaRPr lang="en-GB" dirty="0"/>
          </a:p>
        </p:txBody>
      </p:sp>
      <p:sp>
        <p:nvSpPr>
          <p:cNvPr id="10" name="Left Brace 9"/>
          <p:cNvSpPr/>
          <p:nvPr/>
        </p:nvSpPr>
        <p:spPr>
          <a:xfrm>
            <a:off x="6319404" y="713621"/>
            <a:ext cx="277091" cy="1462838"/>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GB"/>
          </a:p>
        </p:txBody>
      </p:sp>
      <p:sp>
        <p:nvSpPr>
          <p:cNvPr id="11" name="TextBox 10"/>
          <p:cNvSpPr txBox="1"/>
          <p:nvPr/>
        </p:nvSpPr>
        <p:spPr>
          <a:xfrm>
            <a:off x="4572000" y="2812004"/>
            <a:ext cx="1427017" cy="507831"/>
          </a:xfrm>
          <a:prstGeom prst="rect">
            <a:avLst/>
          </a:prstGeom>
          <a:noFill/>
        </p:spPr>
        <p:txBody>
          <a:bodyPr wrap="square" rtlCol="0">
            <a:spAutoFit/>
          </a:bodyPr>
          <a:lstStyle/>
          <a:p>
            <a:r>
              <a:rPr lang="en-DE" dirty="0" smtClean="0"/>
              <a:t>From PRR to Installation</a:t>
            </a:r>
            <a:endParaRPr lang="en-GB" dirty="0"/>
          </a:p>
        </p:txBody>
      </p:sp>
      <p:sp>
        <p:nvSpPr>
          <p:cNvPr id="12" name="Left Brace 11"/>
          <p:cNvSpPr/>
          <p:nvPr/>
        </p:nvSpPr>
        <p:spPr>
          <a:xfrm>
            <a:off x="5488269" y="2550903"/>
            <a:ext cx="277091" cy="1462838"/>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GB"/>
          </a:p>
        </p:txBody>
      </p:sp>
      <p:sp>
        <p:nvSpPr>
          <p:cNvPr id="13" name="TextBox 12"/>
          <p:cNvSpPr txBox="1"/>
          <p:nvPr/>
        </p:nvSpPr>
        <p:spPr>
          <a:xfrm>
            <a:off x="628650" y="491132"/>
            <a:ext cx="3782590" cy="300082"/>
          </a:xfrm>
          <a:prstGeom prst="rect">
            <a:avLst/>
          </a:prstGeom>
          <a:noFill/>
        </p:spPr>
        <p:txBody>
          <a:bodyPr wrap="square" rtlCol="0">
            <a:spAutoFit/>
          </a:bodyPr>
          <a:lstStyle/>
          <a:p>
            <a:r>
              <a:rPr lang="en-DE" dirty="0" smtClean="0"/>
              <a:t>(i.e. things we haven’t be educated for)</a:t>
            </a:r>
            <a:endParaRPr lang="en-GB" dirty="0"/>
          </a:p>
        </p:txBody>
      </p:sp>
      <p:sp>
        <p:nvSpPr>
          <p:cNvPr id="14" name="TextBox 13"/>
          <p:cNvSpPr txBox="1"/>
          <p:nvPr/>
        </p:nvSpPr>
        <p:spPr>
          <a:xfrm>
            <a:off x="468862" y="3374135"/>
            <a:ext cx="4696990" cy="13388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DE" dirty="0" smtClean="0">
                <a:solidFill>
                  <a:srgbClr val="FF0000"/>
                </a:solidFill>
              </a:rPr>
              <a:t>I would estimate that the majority of delays and errors were due to poor communication in the team.</a:t>
            </a:r>
          </a:p>
          <a:p>
            <a:r>
              <a:rPr lang="en-DE" dirty="0" smtClean="0">
                <a:solidFill>
                  <a:srgbClr val="00B050"/>
                </a:solidFill>
              </a:rPr>
              <a:t>Find the (multiple) communication channels that work best for your team.</a:t>
            </a:r>
          </a:p>
          <a:p>
            <a:r>
              <a:rPr lang="en-DE" dirty="0" smtClean="0">
                <a:solidFill>
                  <a:schemeClr val="accent2"/>
                </a:solidFill>
              </a:rPr>
              <a:t>E</a:t>
            </a:r>
            <a:r>
              <a:rPr lang="en-GB" dirty="0" smtClean="0">
                <a:solidFill>
                  <a:schemeClr val="accent2"/>
                </a:solidFill>
              </a:rPr>
              <a:t>m</a:t>
            </a:r>
            <a:r>
              <a:rPr lang="en-DE" dirty="0" smtClean="0">
                <a:solidFill>
                  <a:schemeClr val="accent2"/>
                </a:solidFill>
              </a:rPr>
              <a:t>ail and T</a:t>
            </a:r>
            <a:r>
              <a:rPr lang="en-GB" dirty="0" smtClean="0">
                <a:solidFill>
                  <a:schemeClr val="accent2"/>
                </a:solidFill>
              </a:rPr>
              <a:t>w</a:t>
            </a:r>
            <a:r>
              <a:rPr lang="en-DE" dirty="0" smtClean="0">
                <a:solidFill>
                  <a:schemeClr val="accent2"/>
                </a:solidFill>
              </a:rPr>
              <a:t>ikis are the worst.</a:t>
            </a:r>
          </a:p>
          <a:p>
            <a:r>
              <a:rPr lang="en-DE" dirty="0" smtClean="0">
                <a:solidFill>
                  <a:schemeClr val="tx1"/>
                </a:solidFill>
              </a:rPr>
              <a:t>In person, Video/Telephone, Mattermost chat are the best. </a:t>
            </a:r>
            <a:endParaRPr lang="en-GB" dirty="0">
              <a:solidFill>
                <a:schemeClr val="tx1"/>
              </a:solidFill>
            </a:endParaRPr>
          </a:p>
        </p:txBody>
      </p:sp>
    </p:spTree>
    <p:extLst>
      <p:ext uri="{BB962C8B-B14F-4D97-AF65-F5344CB8AC3E}">
        <p14:creationId xmlns:p14="http://schemas.microsoft.com/office/powerpoint/2010/main" val="3688366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886364"/>
            <a:ext cx="7886700" cy="3959956"/>
          </a:xfrm>
        </p:spPr>
        <p:txBody>
          <a:bodyPr anchor="t"/>
          <a:lstStyle/>
          <a:p>
            <a:r>
              <a:rPr lang="en-GB" b="1" dirty="0" smtClean="0">
                <a:latin typeface="Sitka Display" panose="02000505000000020004" pitchFamily="2" charset="0"/>
              </a:rPr>
              <a:t>TDR: Technical Design Report </a:t>
            </a:r>
          </a:p>
          <a:p>
            <a:r>
              <a:rPr lang="en-GB" sz="1400" dirty="0" smtClean="0">
                <a:latin typeface="Sitka Display" panose="02000505000000020004" pitchFamily="2" charset="0"/>
              </a:rPr>
              <a:t>A document submitted to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of CERN </a:t>
            </a:r>
            <a:r>
              <a:rPr lang="en-GB" sz="1400" b="1" dirty="0" smtClean="0">
                <a:latin typeface="Sitka Display" panose="02000505000000020004" pitchFamily="2" charset="0"/>
              </a:rPr>
              <a:t>describing the design of a </a:t>
            </a:r>
            <a:r>
              <a:rPr lang="en-GB" sz="1400" b="1" dirty="0" err="1" smtClean="0">
                <a:latin typeface="Sitka Display" panose="02000505000000020004" pitchFamily="2" charset="0"/>
              </a:rPr>
              <a:t>subdetector</a:t>
            </a:r>
            <a:r>
              <a:rPr lang="en-GB" sz="1400" b="1" dirty="0" smtClean="0">
                <a:latin typeface="Sitka Display" panose="02000505000000020004" pitchFamily="2" charset="0"/>
              </a:rPr>
              <a:t> </a:t>
            </a:r>
            <a:r>
              <a:rPr lang="en-GB" sz="1400" dirty="0" smtClean="0">
                <a:latin typeface="Sitka Display" panose="02000505000000020004" pitchFamily="2" charset="0"/>
              </a:rPr>
              <a:t>or other subsystem (e.g. online, trigger, computing). This document also describes </a:t>
            </a:r>
            <a:r>
              <a:rPr lang="en-GB" sz="1400" b="1" dirty="0" smtClean="0">
                <a:latin typeface="Sitka Display" panose="02000505000000020004" pitchFamily="2" charset="0"/>
              </a:rPr>
              <a:t>the cost of the detector </a:t>
            </a:r>
            <a:r>
              <a:rPr lang="en-GB" sz="1400" dirty="0" smtClean="0">
                <a:latin typeface="Sitka Display" panose="02000505000000020004" pitchFamily="2" charset="0"/>
              </a:rPr>
              <a:t>and which institutes will be responsible for which elements of the construction. The TDRs of LHCb and the upgrades are collected </a:t>
            </a:r>
            <a:r>
              <a:rPr lang="en-GB" sz="1400" dirty="0" smtClean="0">
                <a:latin typeface="Sitka Display" panose="02000505000000020004" pitchFamily="2" charset="0"/>
                <a:hlinkClick r:id="rId4"/>
              </a:rPr>
              <a:t>here</a:t>
            </a:r>
            <a:r>
              <a:rPr lang="en-GB" sz="1400" dirty="0" smtClean="0">
                <a:latin typeface="Sitka Display" panose="02000505000000020004" pitchFamily="2" charset="0"/>
              </a:rPr>
              <a:t>. The document is reviewed by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with involvement from the </a:t>
            </a:r>
            <a:r>
              <a:rPr lang="en-GB" sz="1400" dirty="0" smtClean="0">
                <a:latin typeface="Sitka Display" panose="02000505000000020004" pitchFamily="2" charset="0"/>
                <a:hlinkClick r:id="rId5"/>
              </a:rPr>
              <a:t>RRB</a:t>
            </a:r>
            <a:r>
              <a:rPr lang="en-GB" sz="1400" dirty="0" smtClean="0">
                <a:latin typeface="Sitka Display" panose="02000505000000020004" pitchFamily="2" charset="0"/>
              </a:rPr>
              <a:t> for financial aspects.</a:t>
            </a:r>
          </a:p>
          <a:p>
            <a:endParaRPr lang="en-GB" sz="1400" dirty="0" smtClean="0">
              <a:latin typeface="Sitka Display" panose="02000505000000020004" pitchFamily="2" charset="0"/>
            </a:endParaRPr>
          </a:p>
          <a:p>
            <a:r>
              <a:rPr lang="en-GB" sz="1600" dirty="0" smtClean="0">
                <a:latin typeface="Sitka Display" panose="02000505000000020004" pitchFamily="2" charset="0"/>
              </a:rPr>
              <a:t>A clear understanding of the requirements, the environment, and the constraints</a:t>
            </a:r>
          </a:p>
          <a:p>
            <a:r>
              <a:rPr lang="en-GB" sz="1600" dirty="0" smtClean="0">
                <a:latin typeface="Sitka Display" panose="02000505000000020004" pitchFamily="2" charset="0"/>
              </a:rPr>
              <a:t> </a:t>
            </a:r>
            <a:r>
              <a:rPr lang="en-GB" sz="1600" u="sng" dirty="0" smtClean="0">
                <a:latin typeface="Sitka Display" panose="02000505000000020004" pitchFamily="2" charset="0"/>
              </a:rPr>
              <a:t>real “proof-of-concept” prototypes </a:t>
            </a:r>
            <a:r>
              <a:rPr lang="en-GB" sz="1600" dirty="0" smtClean="0">
                <a:latin typeface="Sitka Display" panose="02000505000000020004" pitchFamily="2" charset="0"/>
              </a:rPr>
              <a:t>and Monte Carlo simulation to estimate the performance and a good idea how to build this detector</a:t>
            </a:r>
          </a:p>
          <a:p>
            <a:r>
              <a:rPr lang="en-GB" sz="1600" dirty="0" smtClean="0">
                <a:latin typeface="Sitka Display" panose="02000505000000020004" pitchFamily="2" charset="0"/>
              </a:rPr>
              <a:t>Conceptual Designs and estimated Performances of your sensors, electronics, tooling, etc.</a:t>
            </a:r>
          </a:p>
          <a:p>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38</a:t>
            </a:fld>
            <a:endParaRPr lang="en-GB" dirty="0">
              <a:latin typeface="Sitka Display" panose="02000505000000020004" pitchFamily="2" charset="0"/>
            </a:endParaRPr>
          </a:p>
        </p:txBody>
      </p:sp>
      <p:pic>
        <p:nvPicPr>
          <p:cNvPr id="7" name="Picture 6"/>
          <p:cNvPicPr>
            <a:picLocks noChangeAspect="1"/>
          </p:cNvPicPr>
          <p:nvPr/>
        </p:nvPicPr>
        <p:blipFill>
          <a:blip r:embed="rId6"/>
          <a:stretch>
            <a:fillRect/>
          </a:stretch>
        </p:blipFill>
        <p:spPr>
          <a:xfrm>
            <a:off x="4450191" y="797765"/>
            <a:ext cx="417777" cy="410111"/>
          </a:xfrm>
          <a:prstGeom prst="rect">
            <a:avLst/>
          </a:prstGeom>
          <a:solidFill>
            <a:schemeClr val="bg1"/>
          </a:solidFill>
        </p:spPr>
      </p:pic>
    </p:spTree>
    <p:extLst>
      <p:ext uri="{BB962C8B-B14F-4D97-AF65-F5344CB8AC3E}">
        <p14:creationId xmlns:p14="http://schemas.microsoft.com/office/powerpoint/2010/main" val="15309887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39</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Fibres in the TDR</a:t>
            </a:r>
            <a:r>
              <a:rPr lang="en-DE" dirty="0" smtClean="0">
                <a:latin typeface="Sitka Display" panose="02000505000000020004" pitchFamily="2" charset="0"/>
              </a:rPr>
              <a:t> (March 2014)</a:t>
            </a:r>
            <a:endParaRPr lang="en-GB" dirty="0">
              <a:latin typeface="Sitka Display" panose="02000505000000020004" pitchFamily="2" charset="0"/>
            </a:endParaRPr>
          </a:p>
        </p:txBody>
      </p:sp>
      <p:sp>
        <p:nvSpPr>
          <p:cNvPr id="12" name="Content Placeholder 11"/>
          <p:cNvSpPr>
            <a:spLocks noGrp="1"/>
          </p:cNvSpPr>
          <p:nvPr>
            <p:ph sz="half" idx="1"/>
          </p:nvPr>
        </p:nvSpPr>
        <p:spPr/>
        <p:txBody>
          <a:bodyPr>
            <a:normAutofit fontScale="85000" lnSpcReduction="10000"/>
          </a:bodyPr>
          <a:lstStyle/>
          <a:p>
            <a:r>
              <a:rPr lang="en-GB" dirty="0" smtClean="0">
                <a:latin typeface="Sitka Display" panose="02000505000000020004" pitchFamily="2" charset="0"/>
              </a:rPr>
              <a:t> the “Bump Problem”</a:t>
            </a:r>
          </a:p>
          <a:p>
            <a:pPr lvl="1"/>
            <a:r>
              <a:rPr lang="en-GB" dirty="0" smtClean="0">
                <a:latin typeface="Sitka Display" panose="02000505000000020004" pitchFamily="2" charset="0"/>
              </a:rPr>
              <a:t>Causes defects in the fibre winding</a:t>
            </a:r>
          </a:p>
          <a:p>
            <a:pPr lvl="1"/>
            <a:r>
              <a:rPr lang="en-GB" dirty="0" smtClean="0">
                <a:latin typeface="Sitka Display" panose="02000505000000020004" pitchFamily="2" charset="0"/>
              </a:rPr>
              <a:t>Time consuming to fix defects.</a:t>
            </a:r>
          </a:p>
          <a:p>
            <a:pPr lvl="1"/>
            <a:endParaRPr lang="en-GB" dirty="0" smtClean="0">
              <a:latin typeface="Sitka Display" panose="02000505000000020004" pitchFamily="2" charset="0"/>
            </a:endParaRPr>
          </a:p>
          <a:p>
            <a:r>
              <a:rPr lang="en-GB" dirty="0" smtClean="0">
                <a:latin typeface="Sitka Display" panose="02000505000000020004" pitchFamily="2" charset="0"/>
              </a:rPr>
              <a:t>Present the radiation damage studies </a:t>
            </a:r>
          </a:p>
          <a:p>
            <a:pPr lvl="1"/>
            <a:r>
              <a:rPr lang="en-GB" dirty="0" smtClean="0">
                <a:solidFill>
                  <a:schemeClr val="accent2"/>
                </a:solidFill>
                <a:latin typeface="Sitka Display" panose="02000505000000020004" pitchFamily="2" charset="0"/>
              </a:rPr>
              <a:t>40% signal loss expected</a:t>
            </a:r>
          </a:p>
          <a:p>
            <a:pPr lvl="1"/>
            <a:r>
              <a:rPr lang="en-GB" dirty="0" smtClean="0">
                <a:latin typeface="Sitka Display" panose="02000505000000020004" pitchFamily="2" charset="0"/>
              </a:rPr>
              <a:t>Need a 6th layer of fibre</a:t>
            </a:r>
          </a:p>
          <a:p>
            <a:pPr lvl="1"/>
            <a:endParaRPr lang="en-GB" dirty="0" smtClean="0">
              <a:latin typeface="Sitka Display" panose="02000505000000020004" pitchFamily="2" charset="0"/>
            </a:endParaRPr>
          </a:p>
          <a:p>
            <a:r>
              <a:rPr lang="en-GB" dirty="0" smtClean="0">
                <a:latin typeface="Sitka Display" panose="02000505000000020004" pitchFamily="2" charset="0"/>
              </a:rPr>
              <a:t>one scintillating fibre manufacturer, Kuraray</a:t>
            </a:r>
          </a:p>
          <a:p>
            <a:pPr lvl="1"/>
            <a:r>
              <a:rPr lang="en-GB" dirty="0" smtClean="0">
                <a:solidFill>
                  <a:srgbClr val="FF0000"/>
                </a:solidFill>
                <a:latin typeface="Sitka Display" panose="02000505000000020004" pitchFamily="2" charset="0"/>
              </a:rPr>
              <a:t>sole sourcing your central </a:t>
            </a:r>
            <a:r>
              <a:rPr lang="en-GB" dirty="0" smtClean="0">
                <a:solidFill>
                  <a:srgbClr val="FF0000"/>
                </a:solidFill>
                <a:latin typeface="Sitka Display" panose="02000505000000020004" pitchFamily="2" charset="0"/>
              </a:rPr>
              <a:t>component </a:t>
            </a:r>
            <a:r>
              <a:rPr lang="en-GB" dirty="0" smtClean="0">
                <a:solidFill>
                  <a:srgbClr val="FF0000"/>
                </a:solidFill>
                <a:latin typeface="Sitka Display" panose="02000505000000020004" pitchFamily="2" charset="0"/>
              </a:rPr>
              <a:t>is risky</a:t>
            </a:r>
          </a:p>
          <a:p>
            <a:pPr lvl="1"/>
            <a:r>
              <a:rPr lang="en-GB" dirty="0" smtClean="0">
                <a:solidFill>
                  <a:srgbClr val="00B050"/>
                </a:solidFill>
                <a:latin typeface="Sitka Display" panose="02000505000000020004" pitchFamily="2" charset="0"/>
              </a:rPr>
              <a:t>Kuraray willing to improve</a:t>
            </a:r>
          </a:p>
          <a:p>
            <a:pPr lvl="1"/>
            <a:r>
              <a:rPr lang="en-GB" dirty="0" err="1" smtClean="0">
                <a:latin typeface="Sitka Display" panose="02000505000000020004" pitchFamily="2" charset="0"/>
              </a:rPr>
              <a:t>Bicron</a:t>
            </a:r>
            <a:r>
              <a:rPr lang="en-GB" dirty="0" smtClean="0">
                <a:latin typeface="Sitka Display" panose="02000505000000020004" pitchFamily="2" charset="0"/>
              </a:rPr>
              <a:t>/Saint </a:t>
            </a:r>
            <a:r>
              <a:rPr lang="en-GB" dirty="0" err="1" smtClean="0">
                <a:latin typeface="Sitka Display" panose="02000505000000020004" pitchFamily="2" charset="0"/>
              </a:rPr>
              <a:t>Gobain</a:t>
            </a:r>
            <a:r>
              <a:rPr lang="en-GB" dirty="0" smtClean="0">
                <a:latin typeface="Sitka Display" panose="02000505000000020004" pitchFamily="2" charset="0"/>
              </a:rPr>
              <a:t> had poorer quality and wasn’t interested in development.</a:t>
            </a:r>
            <a:endParaRPr lang="en-GB" dirty="0">
              <a:latin typeface="Sitka Display" panose="02000505000000020004" pitchFamily="2" charset="0"/>
            </a:endParaRPr>
          </a:p>
        </p:txBody>
      </p:sp>
      <p:pic>
        <p:nvPicPr>
          <p:cNvPr id="13" name="Content Placeholder 10"/>
          <p:cNvPicPr>
            <a:picLocks noChangeAspect="1"/>
          </p:cNvPicPr>
          <p:nvPr/>
        </p:nvPicPr>
        <p:blipFill>
          <a:blip r:embed="rId3"/>
          <a:stretch>
            <a:fillRect/>
          </a:stretch>
        </p:blipFill>
        <p:spPr>
          <a:xfrm>
            <a:off x="4339589" y="1066801"/>
            <a:ext cx="4698283" cy="218903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48254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4" name="Straight Connector 93">
            <a:extLst>
              <a:ext uri="{FF2B5EF4-FFF2-40B4-BE49-F238E27FC236}">
                <a16:creationId xmlns:a16="http://schemas.microsoft.com/office/drawing/2014/main" id="{6AB54977-33F8-4105-824C-3D0C493D5B00}"/>
              </a:ext>
            </a:extLst>
          </p:cNvPr>
          <p:cNvCxnSpPr>
            <a:cxnSpLocks/>
          </p:cNvCxnSpPr>
          <p:nvPr/>
        </p:nvCxnSpPr>
        <p:spPr>
          <a:xfrm>
            <a:off x="77898" y="934982"/>
            <a:ext cx="120765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272CB9A-11DA-403F-8A2C-8ACABB9E55E3}"/>
              </a:ext>
            </a:extLst>
          </p:cNvPr>
          <p:cNvCxnSpPr>
            <a:stCxn id="31" idx="6"/>
            <a:endCxn id="47" idx="2"/>
          </p:cNvCxnSpPr>
          <p:nvPr/>
        </p:nvCxnSpPr>
        <p:spPr>
          <a:xfrm>
            <a:off x="4837446" y="3114389"/>
            <a:ext cx="2717122"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92DD698-41EA-44B3-A338-53428D7D5050}"/>
              </a:ext>
            </a:extLst>
          </p:cNvPr>
          <p:cNvCxnSpPr>
            <a:stCxn id="22" idx="6"/>
            <a:endCxn id="31" idx="2"/>
          </p:cNvCxnSpPr>
          <p:nvPr/>
        </p:nvCxnSpPr>
        <p:spPr>
          <a:xfrm>
            <a:off x="3629771" y="3114389"/>
            <a:ext cx="68689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a:stCxn id="10" idx="6"/>
            <a:endCxn id="22" idx="2"/>
          </p:cNvCxnSpPr>
          <p:nvPr/>
        </p:nvCxnSpPr>
        <p:spPr>
          <a:xfrm>
            <a:off x="1446913" y="3114389"/>
            <a:ext cx="166208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841838" y="276970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cxnSp>
        <p:nvCxnSpPr>
          <p:cNvPr id="7" name="Straight Connector 6">
            <a:extLst>
              <a:ext uri="{FF2B5EF4-FFF2-40B4-BE49-F238E27FC236}">
                <a16:creationId xmlns:a16="http://schemas.microsoft.com/office/drawing/2014/main" id="{6AB54977-33F8-4105-824C-3D0C493D5B00}"/>
              </a:ext>
            </a:extLst>
          </p:cNvPr>
          <p:cNvCxnSpPr>
            <a:cxnSpLocks/>
            <a:endCxn id="10" idx="2"/>
          </p:cNvCxnSpPr>
          <p:nvPr/>
        </p:nvCxnSpPr>
        <p:spPr>
          <a:xfrm>
            <a:off x="331690" y="3114389"/>
            <a:ext cx="59444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1115086" y="3042952"/>
            <a:ext cx="142875" cy="142875"/>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9" name="Circle: Hollow 8">
            <a:extLst>
              <a:ext uri="{FF2B5EF4-FFF2-40B4-BE49-F238E27FC236}">
                <a16:creationId xmlns:a16="http://schemas.microsoft.com/office/drawing/2014/main" id="{868629C6-9D56-44C4-A90C-D16F2E7AA94B}"/>
              </a:ext>
            </a:extLst>
          </p:cNvPr>
          <p:cNvSpPr/>
          <p:nvPr/>
        </p:nvSpPr>
        <p:spPr>
          <a:xfrm>
            <a:off x="1025789" y="2953654"/>
            <a:ext cx="321470" cy="321470"/>
          </a:xfrm>
          <a:prstGeom prst="donut">
            <a:avLst>
              <a:gd name="adj" fmla="val 5281"/>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926135" y="285400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2" name="Straight Connector 11">
            <a:extLst>
              <a:ext uri="{FF2B5EF4-FFF2-40B4-BE49-F238E27FC236}">
                <a16:creationId xmlns:a16="http://schemas.microsoft.com/office/drawing/2014/main" id="{1B8353AA-1A28-4FAD-AF44-130B899BAAE4}"/>
              </a:ext>
            </a:extLst>
          </p:cNvPr>
          <p:cNvCxnSpPr>
            <a:cxnSpLocks/>
            <a:stCxn id="14" idx="0"/>
            <a:endCxn id="10" idx="4"/>
          </p:cNvCxnSpPr>
          <p:nvPr/>
        </p:nvCxnSpPr>
        <p:spPr>
          <a:xfrm flipV="1">
            <a:off x="1186523" y="3374778"/>
            <a:ext cx="1" cy="249307"/>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1139933" y="3624085"/>
            <a:ext cx="93180" cy="93180"/>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565613" y="2293167"/>
            <a:ext cx="1241820" cy="584775"/>
          </a:xfrm>
          <a:prstGeom prst="rect">
            <a:avLst/>
          </a:prstGeom>
          <a:noFill/>
        </p:spPr>
        <p:txBody>
          <a:bodyPr wrap="square" rtlCol="0">
            <a:spAutoFit/>
          </a:bodyPr>
          <a:lstStyle/>
          <a:p>
            <a:pPr algn="ctr"/>
            <a:r>
              <a:rPr lang="en-GB" sz="1600" dirty="0" smtClean="0">
                <a:solidFill>
                  <a:srgbClr val="03A1A4"/>
                </a:solidFill>
                <a:latin typeface="Sitka Display" panose="02000505000000020004" pitchFamily="2" charset="0"/>
              </a:rPr>
              <a:t>February 2005</a:t>
            </a:r>
            <a:endParaRPr lang="en-GB" sz="1600" dirty="0">
              <a:solidFill>
                <a:srgbClr val="03A1A4"/>
              </a:solidFill>
              <a:latin typeface="Sitka Display" panose="02000505000000020004" pitchFamily="2"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614108" y="3727957"/>
            <a:ext cx="1614462"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LHCb </a:t>
            </a:r>
            <a:r>
              <a:rPr lang="en-GB" sz="1050" dirty="0" err="1" smtClean="0">
                <a:solidFill>
                  <a:schemeClr val="bg2">
                    <a:lumMod val="50000"/>
                  </a:schemeClr>
                </a:solidFill>
                <a:latin typeface="Sitka Display" panose="02000505000000020004" pitchFamily="2" charset="0"/>
              </a:rPr>
              <a:t>Dector</a:t>
            </a:r>
            <a:r>
              <a:rPr lang="en-GB" sz="1050" dirty="0" smtClean="0">
                <a:solidFill>
                  <a:schemeClr val="bg2">
                    <a:lumMod val="50000"/>
                  </a:schemeClr>
                </a:solidFill>
                <a:latin typeface="Sitka Display" panose="02000505000000020004" pitchFamily="2" charset="0"/>
              </a:rPr>
              <a:t> Installation starts</a:t>
            </a:r>
            <a:endParaRPr lang="en-GB" sz="1050" dirty="0">
              <a:solidFill>
                <a:schemeClr val="bg2">
                  <a:lumMod val="50000"/>
                </a:schemeClr>
              </a:solidFill>
              <a:latin typeface="Sitka Display" panose="02000505000000020004" pitchFamily="2" charset="0"/>
            </a:endParaRPr>
          </a:p>
        </p:txBody>
      </p:sp>
      <p:sp>
        <p:nvSpPr>
          <p:cNvPr id="18" name="Arc 17">
            <a:extLst>
              <a:ext uri="{FF2B5EF4-FFF2-40B4-BE49-F238E27FC236}">
                <a16:creationId xmlns:a16="http://schemas.microsoft.com/office/drawing/2014/main" id="{B54B9C7B-4DA7-40E1-B723-68758EB971FE}"/>
              </a:ext>
            </a:extLst>
          </p:cNvPr>
          <p:cNvSpPr/>
          <p:nvPr/>
        </p:nvSpPr>
        <p:spPr>
          <a:xfrm rot="5400000">
            <a:off x="3024696" y="276970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20" name="Oval 19">
            <a:extLst>
              <a:ext uri="{FF2B5EF4-FFF2-40B4-BE49-F238E27FC236}">
                <a16:creationId xmlns:a16="http://schemas.microsoft.com/office/drawing/2014/main" id="{037A3CB3-AA60-41C6-B92B-B84EC0A87E61}"/>
              </a:ext>
            </a:extLst>
          </p:cNvPr>
          <p:cNvSpPr/>
          <p:nvPr/>
        </p:nvSpPr>
        <p:spPr>
          <a:xfrm>
            <a:off x="3297945" y="3042952"/>
            <a:ext cx="142875" cy="142875"/>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1" name="Circle: Hollow 20">
            <a:extLst>
              <a:ext uri="{FF2B5EF4-FFF2-40B4-BE49-F238E27FC236}">
                <a16:creationId xmlns:a16="http://schemas.microsoft.com/office/drawing/2014/main" id="{5AB77009-91CD-4089-A339-205E1FD860BA}"/>
              </a:ext>
            </a:extLst>
          </p:cNvPr>
          <p:cNvSpPr/>
          <p:nvPr/>
        </p:nvSpPr>
        <p:spPr>
          <a:xfrm>
            <a:off x="3208647" y="2953654"/>
            <a:ext cx="321470" cy="321470"/>
          </a:xfrm>
          <a:prstGeom prst="donut">
            <a:avLst>
              <a:gd name="adj" fmla="val 5281"/>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22" name="Circle: Hollow 21">
            <a:extLst>
              <a:ext uri="{FF2B5EF4-FFF2-40B4-BE49-F238E27FC236}">
                <a16:creationId xmlns:a16="http://schemas.microsoft.com/office/drawing/2014/main" id="{EB4F978A-6973-4038-9D44-C992F6903D28}"/>
              </a:ext>
            </a:extLst>
          </p:cNvPr>
          <p:cNvSpPr/>
          <p:nvPr/>
        </p:nvSpPr>
        <p:spPr>
          <a:xfrm>
            <a:off x="3108993" y="285400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23" name="Straight Connector 22">
            <a:extLst>
              <a:ext uri="{FF2B5EF4-FFF2-40B4-BE49-F238E27FC236}">
                <a16:creationId xmlns:a16="http://schemas.microsoft.com/office/drawing/2014/main" id="{7982AF7D-7FF0-494C-891D-C601C69FAD64}"/>
              </a:ext>
            </a:extLst>
          </p:cNvPr>
          <p:cNvCxnSpPr>
            <a:cxnSpLocks/>
            <a:stCxn id="22" idx="0"/>
            <a:endCxn id="24" idx="4"/>
          </p:cNvCxnSpPr>
          <p:nvPr/>
        </p:nvCxnSpPr>
        <p:spPr>
          <a:xfrm flipV="1">
            <a:off x="3369382" y="2610132"/>
            <a:ext cx="0" cy="243868"/>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D26033AC-E99E-4309-BD9B-47A98BA0DEA7}"/>
              </a:ext>
            </a:extLst>
          </p:cNvPr>
          <p:cNvSpPr/>
          <p:nvPr/>
        </p:nvSpPr>
        <p:spPr>
          <a:xfrm>
            <a:off x="3322792" y="2516952"/>
            <a:ext cx="93180" cy="93180"/>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5" name="TextBox 24">
            <a:extLst>
              <a:ext uri="{FF2B5EF4-FFF2-40B4-BE49-F238E27FC236}">
                <a16:creationId xmlns:a16="http://schemas.microsoft.com/office/drawing/2014/main" id="{D297ECE7-7E0E-48D0-9C27-6FB0E3DB79DD}"/>
              </a:ext>
            </a:extLst>
          </p:cNvPr>
          <p:cNvSpPr txBox="1"/>
          <p:nvPr/>
        </p:nvSpPr>
        <p:spPr>
          <a:xfrm>
            <a:off x="2802361" y="3312634"/>
            <a:ext cx="1136540" cy="338554"/>
          </a:xfrm>
          <a:prstGeom prst="rect">
            <a:avLst/>
          </a:prstGeom>
          <a:noFill/>
        </p:spPr>
        <p:txBody>
          <a:bodyPr wrap="square" rtlCol="0">
            <a:spAutoFit/>
          </a:bodyPr>
          <a:lstStyle/>
          <a:p>
            <a:pPr algn="ctr"/>
            <a:r>
              <a:rPr lang="en-GB" sz="1600" dirty="0" smtClean="0">
                <a:solidFill>
                  <a:srgbClr val="03A1A4"/>
                </a:solidFill>
                <a:latin typeface="Sitka Display" panose="02000505000000020004" pitchFamily="2" charset="0"/>
              </a:rPr>
              <a:t>June 2006</a:t>
            </a:r>
            <a:endParaRPr lang="en-GB" sz="1600" dirty="0">
              <a:solidFill>
                <a:srgbClr val="03A1A4"/>
              </a:solidFill>
              <a:latin typeface="Sitka Display" panose="02000505000000020004" pitchFamily="2" charset="0"/>
            </a:endParaRPr>
          </a:p>
        </p:txBody>
      </p:sp>
      <p:sp>
        <p:nvSpPr>
          <p:cNvPr id="26" name="TextBox 25">
            <a:extLst>
              <a:ext uri="{FF2B5EF4-FFF2-40B4-BE49-F238E27FC236}">
                <a16:creationId xmlns:a16="http://schemas.microsoft.com/office/drawing/2014/main" id="{7DEA27D8-0CF3-496D-AD7D-2076231DE52C}"/>
              </a:ext>
            </a:extLst>
          </p:cNvPr>
          <p:cNvSpPr txBox="1"/>
          <p:nvPr/>
        </p:nvSpPr>
        <p:spPr>
          <a:xfrm>
            <a:off x="2735355" y="2074275"/>
            <a:ext cx="1410930"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Installation of the Outer Tracker bridge</a:t>
            </a:r>
            <a:endParaRPr lang="en-GB" sz="1050" dirty="0">
              <a:solidFill>
                <a:schemeClr val="bg2">
                  <a:lumMod val="50000"/>
                </a:schemeClr>
              </a:solidFill>
              <a:latin typeface="Sitka Display" panose="02000505000000020004" pitchFamily="2" charset="0"/>
            </a:endParaRPr>
          </a:p>
        </p:txBody>
      </p:sp>
      <p:sp>
        <p:nvSpPr>
          <p:cNvPr id="27" name="Arc 26">
            <a:extLst>
              <a:ext uri="{FF2B5EF4-FFF2-40B4-BE49-F238E27FC236}">
                <a16:creationId xmlns:a16="http://schemas.microsoft.com/office/drawing/2014/main" id="{A2636062-43D3-463C-B6BD-741D547DE965}"/>
              </a:ext>
            </a:extLst>
          </p:cNvPr>
          <p:cNvSpPr/>
          <p:nvPr/>
        </p:nvSpPr>
        <p:spPr>
          <a:xfrm>
            <a:off x="4232371" y="276970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29" name="Oval 28">
            <a:extLst>
              <a:ext uri="{FF2B5EF4-FFF2-40B4-BE49-F238E27FC236}">
                <a16:creationId xmlns:a16="http://schemas.microsoft.com/office/drawing/2014/main" id="{CDCB9A2B-6699-4804-99AE-7A924FDA4340}"/>
              </a:ext>
            </a:extLst>
          </p:cNvPr>
          <p:cNvSpPr/>
          <p:nvPr/>
        </p:nvSpPr>
        <p:spPr>
          <a:xfrm>
            <a:off x="4505619" y="3042952"/>
            <a:ext cx="142875" cy="142875"/>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30" name="Circle: Hollow 29">
            <a:extLst>
              <a:ext uri="{FF2B5EF4-FFF2-40B4-BE49-F238E27FC236}">
                <a16:creationId xmlns:a16="http://schemas.microsoft.com/office/drawing/2014/main" id="{3A6CDF07-EF0B-4379-8FBF-3718BD896047}"/>
              </a:ext>
            </a:extLst>
          </p:cNvPr>
          <p:cNvSpPr/>
          <p:nvPr/>
        </p:nvSpPr>
        <p:spPr>
          <a:xfrm>
            <a:off x="4416322" y="2953654"/>
            <a:ext cx="321470" cy="321470"/>
          </a:xfrm>
          <a:prstGeom prst="donut">
            <a:avLst>
              <a:gd name="adj" fmla="val 5281"/>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31" name="Circle: Hollow 30">
            <a:extLst>
              <a:ext uri="{FF2B5EF4-FFF2-40B4-BE49-F238E27FC236}">
                <a16:creationId xmlns:a16="http://schemas.microsoft.com/office/drawing/2014/main" id="{FB3E2DCF-4068-4715-BD27-13370B541EAC}"/>
              </a:ext>
            </a:extLst>
          </p:cNvPr>
          <p:cNvSpPr/>
          <p:nvPr/>
        </p:nvSpPr>
        <p:spPr>
          <a:xfrm>
            <a:off x="4316668" y="285400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32" name="Straight Connector 31">
            <a:extLst>
              <a:ext uri="{FF2B5EF4-FFF2-40B4-BE49-F238E27FC236}">
                <a16:creationId xmlns:a16="http://schemas.microsoft.com/office/drawing/2014/main" id="{EA49CDC4-E9AD-4789-BEA6-BFF07A73111B}"/>
              </a:ext>
            </a:extLst>
          </p:cNvPr>
          <p:cNvCxnSpPr>
            <a:cxnSpLocks/>
          </p:cNvCxnSpPr>
          <p:nvPr/>
        </p:nvCxnSpPr>
        <p:spPr>
          <a:xfrm flipV="1">
            <a:off x="4577056" y="3374779"/>
            <a:ext cx="2" cy="295896"/>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D4A8794-EADF-4527-95C6-C9D6781E9C8E}"/>
              </a:ext>
            </a:extLst>
          </p:cNvPr>
          <p:cNvSpPr/>
          <p:nvPr/>
        </p:nvSpPr>
        <p:spPr>
          <a:xfrm>
            <a:off x="4530466" y="3640470"/>
            <a:ext cx="93180" cy="93180"/>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34" name="TextBox 33">
            <a:extLst>
              <a:ext uri="{FF2B5EF4-FFF2-40B4-BE49-F238E27FC236}">
                <a16:creationId xmlns:a16="http://schemas.microsoft.com/office/drawing/2014/main" id="{4BE7D141-E60D-4B00-AA4B-1F588212DCAD}"/>
              </a:ext>
            </a:extLst>
          </p:cNvPr>
          <p:cNvSpPr txBox="1"/>
          <p:nvPr/>
        </p:nvSpPr>
        <p:spPr>
          <a:xfrm>
            <a:off x="3913191" y="2245506"/>
            <a:ext cx="1338854" cy="584775"/>
          </a:xfrm>
          <a:prstGeom prst="rect">
            <a:avLst/>
          </a:prstGeom>
          <a:noFill/>
        </p:spPr>
        <p:txBody>
          <a:bodyPr wrap="square" rtlCol="0">
            <a:spAutoFit/>
          </a:bodyPr>
          <a:lstStyle/>
          <a:p>
            <a:pPr algn="ctr"/>
            <a:r>
              <a:rPr lang="en-GB" sz="1600" dirty="0" smtClean="0">
                <a:solidFill>
                  <a:srgbClr val="03A1A4"/>
                </a:solidFill>
                <a:latin typeface="Sitka Display" panose="02000505000000020004" pitchFamily="2" charset="0"/>
              </a:rPr>
              <a:t>October </a:t>
            </a:r>
          </a:p>
          <a:p>
            <a:pPr algn="ctr"/>
            <a:r>
              <a:rPr lang="en-GB" sz="1600" dirty="0" smtClean="0">
                <a:solidFill>
                  <a:srgbClr val="03A1A4"/>
                </a:solidFill>
                <a:latin typeface="Sitka Display" panose="02000505000000020004" pitchFamily="2" charset="0"/>
              </a:rPr>
              <a:t>2006</a:t>
            </a:r>
            <a:endParaRPr lang="en-GB" sz="1600" dirty="0">
              <a:solidFill>
                <a:srgbClr val="03A1A4"/>
              </a:solidFill>
              <a:latin typeface="Sitka Display" panose="02000505000000020004" pitchFamily="2" charset="0"/>
            </a:endParaRPr>
          </a:p>
        </p:txBody>
      </p:sp>
      <p:sp>
        <p:nvSpPr>
          <p:cNvPr id="35" name="TextBox 34">
            <a:extLst>
              <a:ext uri="{FF2B5EF4-FFF2-40B4-BE49-F238E27FC236}">
                <a16:creationId xmlns:a16="http://schemas.microsoft.com/office/drawing/2014/main" id="{0A5C5A36-EC92-462F-BB70-6A797D63B1DD}"/>
              </a:ext>
            </a:extLst>
          </p:cNvPr>
          <p:cNvSpPr txBox="1"/>
          <p:nvPr/>
        </p:nvSpPr>
        <p:spPr>
          <a:xfrm>
            <a:off x="3992741" y="3757369"/>
            <a:ext cx="1211430" cy="577081"/>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Installation of the Outer and Inner Tracker begins </a:t>
            </a:r>
            <a:endParaRPr lang="en-GB" sz="1050" dirty="0">
              <a:solidFill>
                <a:schemeClr val="bg2">
                  <a:lumMod val="50000"/>
                </a:schemeClr>
              </a:solidFill>
              <a:latin typeface="Sitka Display" panose="02000505000000020004" pitchFamily="2" charset="0"/>
            </a:endParaRPr>
          </a:p>
        </p:txBody>
      </p:sp>
      <p:sp>
        <p:nvSpPr>
          <p:cNvPr id="45" name="Arc 44">
            <a:extLst>
              <a:ext uri="{FF2B5EF4-FFF2-40B4-BE49-F238E27FC236}">
                <a16:creationId xmlns:a16="http://schemas.microsoft.com/office/drawing/2014/main" id="{E3730103-7F8D-4792-83EE-5FFC4A5D2274}"/>
              </a:ext>
            </a:extLst>
          </p:cNvPr>
          <p:cNvSpPr/>
          <p:nvPr/>
        </p:nvSpPr>
        <p:spPr>
          <a:xfrm rot="5400000">
            <a:off x="7370617" y="276970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46" name="Oval 45">
            <a:extLst>
              <a:ext uri="{FF2B5EF4-FFF2-40B4-BE49-F238E27FC236}">
                <a16:creationId xmlns:a16="http://schemas.microsoft.com/office/drawing/2014/main" id="{86694F26-80D5-467D-94C4-C9C860517F5F}"/>
              </a:ext>
            </a:extLst>
          </p:cNvPr>
          <p:cNvSpPr/>
          <p:nvPr/>
        </p:nvSpPr>
        <p:spPr>
          <a:xfrm>
            <a:off x="7643865" y="3042952"/>
            <a:ext cx="142875" cy="142875"/>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47" name="Circle: Hollow 46">
            <a:extLst>
              <a:ext uri="{FF2B5EF4-FFF2-40B4-BE49-F238E27FC236}">
                <a16:creationId xmlns:a16="http://schemas.microsoft.com/office/drawing/2014/main" id="{B0789B4A-0620-4211-9109-6DBE9A07FE51}"/>
              </a:ext>
            </a:extLst>
          </p:cNvPr>
          <p:cNvSpPr/>
          <p:nvPr/>
        </p:nvSpPr>
        <p:spPr>
          <a:xfrm>
            <a:off x="7554568" y="2953654"/>
            <a:ext cx="321470" cy="321470"/>
          </a:xfrm>
          <a:prstGeom prst="donut">
            <a:avLst>
              <a:gd name="adj" fmla="val 5281"/>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7454914" y="285400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49" name="Straight Connector 48">
            <a:extLst>
              <a:ext uri="{FF2B5EF4-FFF2-40B4-BE49-F238E27FC236}">
                <a16:creationId xmlns:a16="http://schemas.microsoft.com/office/drawing/2014/main" id="{15E6C7CE-0DCB-4A82-B08E-519AC3270B85}"/>
              </a:ext>
            </a:extLst>
          </p:cNvPr>
          <p:cNvCxnSpPr>
            <a:cxnSpLocks/>
            <a:stCxn id="48" idx="0"/>
            <a:endCxn id="50" idx="4"/>
          </p:cNvCxnSpPr>
          <p:nvPr/>
        </p:nvCxnSpPr>
        <p:spPr>
          <a:xfrm flipH="1" flipV="1">
            <a:off x="7715302" y="2610132"/>
            <a:ext cx="1" cy="243868"/>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7668712" y="2516952"/>
            <a:ext cx="93180" cy="93180"/>
          </a:xfrm>
          <a:prstGeom prst="ellipse">
            <a:avLst/>
          </a:prstGeom>
          <a:solidFill>
            <a:srgbClr val="03A1A4"/>
          </a:solidFill>
          <a:ln>
            <a:solidFill>
              <a:srgbClr val="03A1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51" name="TextBox 50">
            <a:extLst>
              <a:ext uri="{FF2B5EF4-FFF2-40B4-BE49-F238E27FC236}">
                <a16:creationId xmlns:a16="http://schemas.microsoft.com/office/drawing/2014/main" id="{65F62DC2-C651-4B22-B4CB-1846861868F6}"/>
              </a:ext>
            </a:extLst>
          </p:cNvPr>
          <p:cNvSpPr txBox="1"/>
          <p:nvPr/>
        </p:nvSpPr>
        <p:spPr>
          <a:xfrm>
            <a:off x="7147033" y="3404859"/>
            <a:ext cx="1136540" cy="584775"/>
          </a:xfrm>
          <a:prstGeom prst="rect">
            <a:avLst/>
          </a:prstGeom>
          <a:noFill/>
        </p:spPr>
        <p:txBody>
          <a:bodyPr wrap="square" rtlCol="0">
            <a:spAutoFit/>
          </a:bodyPr>
          <a:lstStyle/>
          <a:p>
            <a:pPr algn="ctr"/>
            <a:r>
              <a:rPr lang="en-GB" sz="1600" dirty="0" smtClean="0">
                <a:solidFill>
                  <a:srgbClr val="03A1A4"/>
                </a:solidFill>
                <a:latin typeface="Sitka Display" panose="02000505000000020004" pitchFamily="2" charset="0"/>
              </a:rPr>
              <a:t>August 2008</a:t>
            </a:r>
            <a:endParaRPr lang="en-GB" sz="1600" dirty="0">
              <a:solidFill>
                <a:srgbClr val="03A1A4"/>
              </a:solidFill>
              <a:latin typeface="Sitka Display" panose="02000505000000020004" pitchFamily="2" charset="0"/>
            </a:endParaRPr>
          </a:p>
        </p:txBody>
      </p:sp>
      <p:sp>
        <p:nvSpPr>
          <p:cNvPr id="52" name="TextBox 51">
            <a:extLst>
              <a:ext uri="{FF2B5EF4-FFF2-40B4-BE49-F238E27FC236}">
                <a16:creationId xmlns:a16="http://schemas.microsoft.com/office/drawing/2014/main" id="{44337E62-7F21-4CD3-9B0D-507A64DF7728}"/>
              </a:ext>
            </a:extLst>
          </p:cNvPr>
          <p:cNvSpPr txBox="1"/>
          <p:nvPr/>
        </p:nvSpPr>
        <p:spPr>
          <a:xfrm>
            <a:off x="6996106" y="2140112"/>
            <a:ext cx="1368488" cy="415498"/>
          </a:xfrm>
          <a:prstGeom prst="rect">
            <a:avLst/>
          </a:prstGeom>
          <a:noFill/>
        </p:spPr>
        <p:txBody>
          <a:bodyPr wrap="square" rtlCol="0">
            <a:spAutoFit/>
          </a:bodyPr>
          <a:lstStyle/>
          <a:p>
            <a:r>
              <a:rPr lang="en-GB" sz="1050" b="1" dirty="0" smtClean="0">
                <a:solidFill>
                  <a:schemeClr val="bg2">
                    <a:lumMod val="50000"/>
                  </a:schemeClr>
                </a:solidFill>
                <a:latin typeface="Sitka Display" panose="02000505000000020004" pitchFamily="2" charset="0"/>
              </a:rPr>
              <a:t>LHCb Assembly is Complete</a:t>
            </a:r>
            <a:endParaRPr lang="en-GB" sz="1050" b="1" dirty="0">
              <a:solidFill>
                <a:schemeClr val="bg2">
                  <a:lumMod val="50000"/>
                </a:schemeClr>
              </a:solidFill>
              <a:latin typeface="Sitka Display" panose="02000505000000020004" pitchFamily="2" charset="0"/>
            </a:endParaRP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678588" y="4115537"/>
            <a:ext cx="1058139"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AF9195-D1C7-4EAB-9766-CBBD5AC04E3E}"/>
              </a:ext>
            </a:extLst>
          </p:cNvPr>
          <p:cNvCxnSpPr>
            <a:cxnSpLocks/>
          </p:cNvCxnSpPr>
          <p:nvPr/>
        </p:nvCxnSpPr>
        <p:spPr>
          <a:xfrm>
            <a:off x="4046758" y="4496033"/>
            <a:ext cx="975092"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67D5D77-7183-46A2-913A-91854EB46B5B}"/>
              </a:ext>
            </a:extLst>
          </p:cNvPr>
          <p:cNvCxnSpPr>
            <a:cxnSpLocks/>
          </p:cNvCxnSpPr>
          <p:nvPr/>
        </p:nvCxnSpPr>
        <p:spPr>
          <a:xfrm>
            <a:off x="2829655" y="2044193"/>
            <a:ext cx="1179963"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FE4C8AC-856E-47A1-86C3-D3143F6DF56B}"/>
              </a:ext>
            </a:extLst>
          </p:cNvPr>
          <p:cNvCxnSpPr>
            <a:cxnSpLocks/>
          </p:cNvCxnSpPr>
          <p:nvPr/>
        </p:nvCxnSpPr>
        <p:spPr>
          <a:xfrm>
            <a:off x="7107713" y="2140112"/>
            <a:ext cx="1175860"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678589" y="4190185"/>
            <a:ext cx="1098288" cy="823715"/>
          </a:xfrm>
          <a:prstGeom prst="rect">
            <a:avLst/>
          </a:prstGeom>
        </p:spPr>
      </p:pic>
      <p:pic>
        <p:nvPicPr>
          <p:cNvPr id="4" name="Picture 3"/>
          <p:cNvPicPr>
            <a:picLocks noChangeAspect="1"/>
          </p:cNvPicPr>
          <p:nvPr/>
        </p:nvPicPr>
        <p:blipFill>
          <a:blip r:embed="rId4"/>
          <a:stretch>
            <a:fillRect/>
          </a:stretch>
        </p:blipFill>
        <p:spPr>
          <a:xfrm>
            <a:off x="2980256" y="3909683"/>
            <a:ext cx="780356" cy="1039995"/>
          </a:xfrm>
          <a:prstGeom prst="rect">
            <a:avLst/>
          </a:prstGeom>
        </p:spPr>
      </p:pic>
      <p:pic>
        <p:nvPicPr>
          <p:cNvPr id="5" name="Picture 4"/>
          <p:cNvPicPr>
            <a:picLocks noChangeAspect="1"/>
          </p:cNvPicPr>
          <p:nvPr/>
        </p:nvPicPr>
        <p:blipFill>
          <a:blip r:embed="rId5"/>
          <a:stretch>
            <a:fillRect/>
          </a:stretch>
        </p:blipFill>
        <p:spPr>
          <a:xfrm>
            <a:off x="5237924" y="3203336"/>
            <a:ext cx="971800" cy="1292697"/>
          </a:xfrm>
          <a:prstGeom prst="rect">
            <a:avLst/>
          </a:prstGeom>
        </p:spPr>
      </p:pic>
      <p:pic>
        <p:nvPicPr>
          <p:cNvPr id="13" name="Picture 12"/>
          <p:cNvPicPr>
            <a:picLocks noChangeAspect="1"/>
          </p:cNvPicPr>
          <p:nvPr/>
        </p:nvPicPr>
        <p:blipFill>
          <a:blip r:embed="rId6"/>
          <a:stretch>
            <a:fillRect/>
          </a:stretch>
        </p:blipFill>
        <p:spPr>
          <a:xfrm>
            <a:off x="5869884" y="2120851"/>
            <a:ext cx="1155372" cy="867107"/>
          </a:xfrm>
          <a:prstGeom prst="rect">
            <a:avLst/>
          </a:prstGeom>
        </p:spPr>
      </p:pic>
      <p:pic>
        <p:nvPicPr>
          <p:cNvPr id="36" name="Picture 35"/>
          <p:cNvPicPr>
            <a:picLocks noChangeAspect="1"/>
          </p:cNvPicPr>
          <p:nvPr/>
        </p:nvPicPr>
        <p:blipFill>
          <a:blip r:embed="rId7"/>
          <a:stretch>
            <a:fillRect/>
          </a:stretch>
        </p:blipFill>
        <p:spPr>
          <a:xfrm>
            <a:off x="6768045" y="3942112"/>
            <a:ext cx="1259074" cy="944306"/>
          </a:xfrm>
          <a:prstGeom prst="rect">
            <a:avLst/>
          </a:prstGeom>
        </p:spPr>
      </p:pic>
      <p:pic>
        <p:nvPicPr>
          <p:cNvPr id="91" name="Picture 90"/>
          <p:cNvPicPr>
            <a:picLocks noChangeAspect="1"/>
          </p:cNvPicPr>
          <p:nvPr/>
        </p:nvPicPr>
        <p:blipFill>
          <a:blip r:embed="rId8"/>
          <a:stretch>
            <a:fillRect/>
          </a:stretch>
        </p:blipFill>
        <p:spPr>
          <a:xfrm>
            <a:off x="25963" y="2876455"/>
            <a:ext cx="666489" cy="448390"/>
          </a:xfrm>
          <a:prstGeom prst="rect">
            <a:avLst/>
          </a:prstGeom>
        </p:spPr>
      </p:pic>
      <p:cxnSp>
        <p:nvCxnSpPr>
          <p:cNvPr id="95" name="Straight Connector 94">
            <a:extLst>
              <a:ext uri="{FF2B5EF4-FFF2-40B4-BE49-F238E27FC236}">
                <a16:creationId xmlns:a16="http://schemas.microsoft.com/office/drawing/2014/main" id="{7141C71E-E08E-4C35-AF33-12A46FFB4E28}"/>
              </a:ext>
            </a:extLst>
          </p:cNvPr>
          <p:cNvCxnSpPr/>
          <p:nvPr/>
        </p:nvCxnSpPr>
        <p:spPr>
          <a:xfrm>
            <a:off x="1264421" y="934982"/>
            <a:ext cx="218285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9" name="Picture 98"/>
          <p:cNvPicPr>
            <a:picLocks noChangeAspect="1"/>
          </p:cNvPicPr>
          <p:nvPr/>
        </p:nvPicPr>
        <p:blipFill>
          <a:blip r:embed="rId9"/>
          <a:stretch>
            <a:fillRect/>
          </a:stretch>
        </p:blipFill>
        <p:spPr>
          <a:xfrm>
            <a:off x="95263" y="1239622"/>
            <a:ext cx="417777" cy="410111"/>
          </a:xfrm>
          <a:prstGeom prst="rect">
            <a:avLst/>
          </a:prstGeom>
          <a:solidFill>
            <a:schemeClr val="bg1"/>
          </a:solidFill>
        </p:spPr>
      </p:pic>
      <p:sp>
        <p:nvSpPr>
          <p:cNvPr id="102" name="TextBox 101"/>
          <p:cNvSpPr txBox="1"/>
          <p:nvPr/>
        </p:nvSpPr>
        <p:spPr>
          <a:xfrm>
            <a:off x="30769" y="900485"/>
            <a:ext cx="2968923" cy="300082"/>
          </a:xfrm>
          <a:prstGeom prst="rect">
            <a:avLst/>
          </a:prstGeom>
          <a:noFill/>
        </p:spPr>
        <p:txBody>
          <a:bodyPr wrap="square" rtlCol="0">
            <a:spAutoFit/>
          </a:bodyPr>
          <a:lstStyle/>
          <a:p>
            <a:r>
              <a:rPr lang="en-GB" dirty="0" smtClean="0">
                <a:latin typeface="Sitka Display" panose="02000505000000020004" pitchFamily="2" charset="0"/>
              </a:rPr>
              <a:t>LHC Start Planned in April 2007</a:t>
            </a:r>
            <a:endParaRPr lang="en-GB" dirty="0">
              <a:latin typeface="Sitka Display" panose="02000505000000020004" pitchFamily="2" charset="0"/>
            </a:endParaRPr>
          </a:p>
        </p:txBody>
      </p:sp>
      <p:cxnSp>
        <p:nvCxnSpPr>
          <p:cNvPr id="104" name="Straight Connector 103">
            <a:extLst>
              <a:ext uri="{FF2B5EF4-FFF2-40B4-BE49-F238E27FC236}">
                <a16:creationId xmlns:a16="http://schemas.microsoft.com/office/drawing/2014/main" id="{7141C71E-E08E-4C35-AF33-12A46FFB4E28}"/>
              </a:ext>
            </a:extLst>
          </p:cNvPr>
          <p:cNvCxnSpPr/>
          <p:nvPr/>
        </p:nvCxnSpPr>
        <p:spPr>
          <a:xfrm>
            <a:off x="3447280" y="934982"/>
            <a:ext cx="218285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5" name="Arc 104">
            <a:extLst>
              <a:ext uri="{FF2B5EF4-FFF2-40B4-BE49-F238E27FC236}">
                <a16:creationId xmlns:a16="http://schemas.microsoft.com/office/drawing/2014/main" id="{AF54DAFC-72BF-4C18-B451-30110FC8EBCC}"/>
              </a:ext>
            </a:extLst>
          </p:cNvPr>
          <p:cNvSpPr/>
          <p:nvPr/>
        </p:nvSpPr>
        <p:spPr>
          <a:xfrm>
            <a:off x="5520352" y="590296"/>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06" name="Oval 105">
            <a:extLst>
              <a:ext uri="{FF2B5EF4-FFF2-40B4-BE49-F238E27FC236}">
                <a16:creationId xmlns:a16="http://schemas.microsoft.com/office/drawing/2014/main" id="{BADB8234-7655-4312-99D5-ACC91B4B894B}"/>
              </a:ext>
            </a:extLst>
          </p:cNvPr>
          <p:cNvSpPr/>
          <p:nvPr/>
        </p:nvSpPr>
        <p:spPr>
          <a:xfrm>
            <a:off x="5793600" y="863545"/>
            <a:ext cx="142875" cy="14287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07" name="Circle: Hollow 8">
            <a:extLst>
              <a:ext uri="{FF2B5EF4-FFF2-40B4-BE49-F238E27FC236}">
                <a16:creationId xmlns:a16="http://schemas.microsoft.com/office/drawing/2014/main" id="{868629C6-9D56-44C4-A90C-D16F2E7AA94B}"/>
              </a:ext>
            </a:extLst>
          </p:cNvPr>
          <p:cNvSpPr/>
          <p:nvPr/>
        </p:nvSpPr>
        <p:spPr>
          <a:xfrm>
            <a:off x="5704303" y="774247"/>
            <a:ext cx="321470" cy="321470"/>
          </a:xfrm>
          <a:prstGeom prst="donut">
            <a:avLst>
              <a:gd name="adj" fmla="val 5281"/>
            </a:avLst>
          </a:prstGeom>
          <a:solidFill>
            <a:srgbClr val="03A1A4"/>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08" name="Circle: Hollow 9">
            <a:extLst>
              <a:ext uri="{FF2B5EF4-FFF2-40B4-BE49-F238E27FC236}">
                <a16:creationId xmlns:a16="http://schemas.microsoft.com/office/drawing/2014/main" id="{1E0E5245-3E9D-45CB-A2A2-78E37536928E}"/>
              </a:ext>
            </a:extLst>
          </p:cNvPr>
          <p:cNvSpPr/>
          <p:nvPr/>
        </p:nvSpPr>
        <p:spPr>
          <a:xfrm>
            <a:off x="5604649" y="67459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09" name="Straight Connector 108">
            <a:extLst>
              <a:ext uri="{FF2B5EF4-FFF2-40B4-BE49-F238E27FC236}">
                <a16:creationId xmlns:a16="http://schemas.microsoft.com/office/drawing/2014/main" id="{1B8353AA-1A28-4FAD-AF44-130B899BAAE4}"/>
              </a:ext>
            </a:extLst>
          </p:cNvPr>
          <p:cNvCxnSpPr>
            <a:cxnSpLocks/>
            <a:stCxn id="110" idx="0"/>
            <a:endCxn id="108" idx="4"/>
          </p:cNvCxnSpPr>
          <p:nvPr/>
        </p:nvCxnSpPr>
        <p:spPr>
          <a:xfrm flipV="1">
            <a:off x="5865037" y="1195371"/>
            <a:ext cx="1" cy="24930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10" name="Oval 109">
            <a:extLst>
              <a:ext uri="{FF2B5EF4-FFF2-40B4-BE49-F238E27FC236}">
                <a16:creationId xmlns:a16="http://schemas.microsoft.com/office/drawing/2014/main" id="{36B49B4F-63E8-4430-9059-553CBCA3AB43}"/>
              </a:ext>
            </a:extLst>
          </p:cNvPr>
          <p:cNvSpPr/>
          <p:nvPr/>
        </p:nvSpPr>
        <p:spPr>
          <a:xfrm>
            <a:off x="5818447" y="1444678"/>
            <a:ext cx="93180" cy="9318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cxnSp>
        <p:nvCxnSpPr>
          <p:cNvPr id="111" name="Straight Connector 110">
            <a:extLst>
              <a:ext uri="{FF2B5EF4-FFF2-40B4-BE49-F238E27FC236}">
                <a16:creationId xmlns:a16="http://schemas.microsoft.com/office/drawing/2014/main" id="{5CE23E97-80CA-4DCE-905B-0371552128FB}"/>
              </a:ext>
            </a:extLst>
          </p:cNvPr>
          <p:cNvCxnSpPr>
            <a:cxnSpLocks/>
          </p:cNvCxnSpPr>
          <p:nvPr/>
        </p:nvCxnSpPr>
        <p:spPr>
          <a:xfrm>
            <a:off x="4737792" y="1885950"/>
            <a:ext cx="2420246"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E959B938-7387-4E6C-B81C-CA1B61488588}"/>
              </a:ext>
            </a:extLst>
          </p:cNvPr>
          <p:cNvSpPr txBox="1"/>
          <p:nvPr/>
        </p:nvSpPr>
        <p:spPr>
          <a:xfrm>
            <a:off x="4737792" y="354707"/>
            <a:ext cx="2206292" cy="338554"/>
          </a:xfrm>
          <a:prstGeom prst="rect">
            <a:avLst/>
          </a:prstGeom>
          <a:noFill/>
          <a:ln>
            <a:noFill/>
          </a:ln>
        </p:spPr>
        <p:txBody>
          <a:bodyPr wrap="square" rtlCol="0">
            <a:spAutoFit/>
          </a:bodyPr>
          <a:lstStyle/>
          <a:p>
            <a:pPr algn="ctr"/>
            <a:r>
              <a:rPr lang="en-GB" sz="1600" dirty="0" smtClean="0">
                <a:solidFill>
                  <a:srgbClr val="00B0F0"/>
                </a:solidFill>
                <a:latin typeface="Sitka Display" panose="02000505000000020004" pitchFamily="2" charset="0"/>
              </a:rPr>
              <a:t>April 2007</a:t>
            </a:r>
            <a:endParaRPr lang="en-GB" sz="1600" dirty="0">
              <a:solidFill>
                <a:srgbClr val="00B0F0"/>
              </a:solidFill>
              <a:latin typeface="Sitka Display" panose="02000505000000020004" pitchFamily="2" charset="0"/>
            </a:endParaRPr>
          </a:p>
        </p:txBody>
      </p:sp>
      <p:sp>
        <p:nvSpPr>
          <p:cNvPr id="113" name="TextBox 112">
            <a:extLst>
              <a:ext uri="{FF2B5EF4-FFF2-40B4-BE49-F238E27FC236}">
                <a16:creationId xmlns:a16="http://schemas.microsoft.com/office/drawing/2014/main" id="{7DEA27D8-0CF3-496D-AD7D-2076231DE52C}"/>
              </a:ext>
            </a:extLst>
          </p:cNvPr>
          <p:cNvSpPr txBox="1"/>
          <p:nvPr/>
        </p:nvSpPr>
        <p:spPr>
          <a:xfrm>
            <a:off x="4648493" y="1573320"/>
            <a:ext cx="2845301" cy="253916"/>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Start delayed due to magnet supports</a:t>
            </a:r>
            <a:endParaRPr lang="en-GB" sz="1050" dirty="0">
              <a:solidFill>
                <a:schemeClr val="bg2">
                  <a:lumMod val="50000"/>
                </a:schemeClr>
              </a:solidFill>
              <a:latin typeface="Sitka Display" panose="02000505000000020004" pitchFamily="2" charset="0"/>
            </a:endParaRPr>
          </a:p>
        </p:txBody>
      </p:sp>
      <p:cxnSp>
        <p:nvCxnSpPr>
          <p:cNvPr id="114" name="Straight Connector 113">
            <a:extLst>
              <a:ext uri="{FF2B5EF4-FFF2-40B4-BE49-F238E27FC236}">
                <a16:creationId xmlns:a16="http://schemas.microsoft.com/office/drawing/2014/main" id="{892DD698-41EA-44B3-A338-53428D7D5050}"/>
              </a:ext>
            </a:extLst>
          </p:cNvPr>
          <p:cNvCxnSpPr>
            <a:stCxn id="119" idx="6"/>
          </p:cNvCxnSpPr>
          <p:nvPr/>
        </p:nvCxnSpPr>
        <p:spPr>
          <a:xfrm>
            <a:off x="8199394" y="946454"/>
            <a:ext cx="27269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7141C71E-E08E-4C35-AF33-12A46FFB4E28}"/>
              </a:ext>
            </a:extLst>
          </p:cNvPr>
          <p:cNvCxnSpPr>
            <a:endCxn id="119" idx="2"/>
          </p:cNvCxnSpPr>
          <p:nvPr/>
        </p:nvCxnSpPr>
        <p:spPr>
          <a:xfrm>
            <a:off x="6016536" y="946454"/>
            <a:ext cx="166208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6" name="Arc 115">
            <a:extLst>
              <a:ext uri="{FF2B5EF4-FFF2-40B4-BE49-F238E27FC236}">
                <a16:creationId xmlns:a16="http://schemas.microsoft.com/office/drawing/2014/main" id="{B54B9C7B-4DA7-40E1-B723-68758EB971FE}"/>
              </a:ext>
            </a:extLst>
          </p:cNvPr>
          <p:cNvSpPr/>
          <p:nvPr/>
        </p:nvSpPr>
        <p:spPr>
          <a:xfrm rot="5400000">
            <a:off x="7594319" y="601768"/>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17" name="Oval 116">
            <a:extLst>
              <a:ext uri="{FF2B5EF4-FFF2-40B4-BE49-F238E27FC236}">
                <a16:creationId xmlns:a16="http://schemas.microsoft.com/office/drawing/2014/main" id="{037A3CB3-AA60-41C6-B92B-B84EC0A87E61}"/>
              </a:ext>
            </a:extLst>
          </p:cNvPr>
          <p:cNvSpPr/>
          <p:nvPr/>
        </p:nvSpPr>
        <p:spPr>
          <a:xfrm>
            <a:off x="7867568" y="875017"/>
            <a:ext cx="142875" cy="1428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B0F0"/>
              </a:solidFill>
            </a:endParaRPr>
          </a:p>
        </p:txBody>
      </p:sp>
      <p:sp>
        <p:nvSpPr>
          <p:cNvPr id="118" name="Circle: Hollow 20">
            <a:extLst>
              <a:ext uri="{FF2B5EF4-FFF2-40B4-BE49-F238E27FC236}">
                <a16:creationId xmlns:a16="http://schemas.microsoft.com/office/drawing/2014/main" id="{5AB77009-91CD-4089-A339-205E1FD860BA}"/>
              </a:ext>
            </a:extLst>
          </p:cNvPr>
          <p:cNvSpPr/>
          <p:nvPr/>
        </p:nvSpPr>
        <p:spPr>
          <a:xfrm>
            <a:off x="7778270" y="785719"/>
            <a:ext cx="321470" cy="321470"/>
          </a:xfrm>
          <a:prstGeom prst="donut">
            <a:avLst>
              <a:gd name="adj" fmla="val 5281"/>
            </a:avLst>
          </a:prstGeom>
          <a:solidFill>
            <a:srgbClr val="EE9524"/>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19" name="Circle: Hollow 21">
            <a:extLst>
              <a:ext uri="{FF2B5EF4-FFF2-40B4-BE49-F238E27FC236}">
                <a16:creationId xmlns:a16="http://schemas.microsoft.com/office/drawing/2014/main" id="{EB4F978A-6973-4038-9D44-C992F6903D28}"/>
              </a:ext>
            </a:extLst>
          </p:cNvPr>
          <p:cNvSpPr/>
          <p:nvPr/>
        </p:nvSpPr>
        <p:spPr>
          <a:xfrm>
            <a:off x="7678616" y="686065"/>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20" name="Straight Connector 119">
            <a:extLst>
              <a:ext uri="{FF2B5EF4-FFF2-40B4-BE49-F238E27FC236}">
                <a16:creationId xmlns:a16="http://schemas.microsoft.com/office/drawing/2014/main" id="{7982AF7D-7FF0-494C-891D-C601C69FAD64}"/>
              </a:ext>
            </a:extLst>
          </p:cNvPr>
          <p:cNvCxnSpPr>
            <a:cxnSpLocks/>
            <a:stCxn id="119" idx="0"/>
            <a:endCxn id="121" idx="4"/>
          </p:cNvCxnSpPr>
          <p:nvPr/>
        </p:nvCxnSpPr>
        <p:spPr>
          <a:xfrm flipV="1">
            <a:off x="7939005" y="442197"/>
            <a:ext cx="0" cy="243868"/>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D26033AC-E99E-4309-BD9B-47A98BA0DEA7}"/>
              </a:ext>
            </a:extLst>
          </p:cNvPr>
          <p:cNvSpPr/>
          <p:nvPr/>
        </p:nvSpPr>
        <p:spPr>
          <a:xfrm>
            <a:off x="7892415" y="349017"/>
            <a:ext cx="93180" cy="9318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2" name="TextBox 121">
            <a:extLst>
              <a:ext uri="{FF2B5EF4-FFF2-40B4-BE49-F238E27FC236}">
                <a16:creationId xmlns:a16="http://schemas.microsoft.com/office/drawing/2014/main" id="{D297ECE7-7E0E-48D0-9C27-6FB0E3DB79DD}"/>
              </a:ext>
            </a:extLst>
          </p:cNvPr>
          <p:cNvSpPr txBox="1"/>
          <p:nvPr/>
        </p:nvSpPr>
        <p:spPr>
          <a:xfrm>
            <a:off x="7371984" y="1144699"/>
            <a:ext cx="1136540" cy="584775"/>
          </a:xfrm>
          <a:prstGeom prst="rect">
            <a:avLst/>
          </a:prstGeom>
          <a:noFill/>
        </p:spPr>
        <p:txBody>
          <a:bodyPr wrap="square" rtlCol="0">
            <a:spAutoFit/>
          </a:bodyPr>
          <a:lstStyle/>
          <a:p>
            <a:pPr algn="ctr"/>
            <a:r>
              <a:rPr lang="en-GB" sz="1600" dirty="0" smtClean="0">
                <a:solidFill>
                  <a:srgbClr val="00B0F0"/>
                </a:solidFill>
                <a:latin typeface="Sitka Display" panose="02000505000000020004" pitchFamily="2" charset="0"/>
              </a:rPr>
              <a:t>10 Sept. 2008</a:t>
            </a:r>
            <a:endParaRPr lang="en-GB" sz="1600" dirty="0">
              <a:solidFill>
                <a:srgbClr val="00B0F0"/>
              </a:solidFill>
              <a:latin typeface="Sitka Display" panose="02000505000000020004" pitchFamily="2" charset="0"/>
            </a:endParaRPr>
          </a:p>
        </p:txBody>
      </p:sp>
      <p:sp>
        <p:nvSpPr>
          <p:cNvPr id="123" name="TextBox 122">
            <a:extLst>
              <a:ext uri="{FF2B5EF4-FFF2-40B4-BE49-F238E27FC236}">
                <a16:creationId xmlns:a16="http://schemas.microsoft.com/office/drawing/2014/main" id="{7DEA27D8-0CF3-496D-AD7D-2076231DE52C}"/>
              </a:ext>
            </a:extLst>
          </p:cNvPr>
          <p:cNvSpPr txBox="1"/>
          <p:nvPr/>
        </p:nvSpPr>
        <p:spPr>
          <a:xfrm>
            <a:off x="7161976" y="114770"/>
            <a:ext cx="1410930" cy="415498"/>
          </a:xfrm>
          <a:prstGeom prst="rect">
            <a:avLst/>
          </a:prstGeom>
          <a:noFill/>
        </p:spPr>
        <p:txBody>
          <a:bodyPr wrap="square" rtlCol="0">
            <a:spAutoFit/>
          </a:bodyPr>
          <a:lstStyle/>
          <a:p>
            <a:r>
              <a:rPr lang="en-GB" sz="1050" dirty="0" smtClean="0">
                <a:solidFill>
                  <a:schemeClr val="bg2">
                    <a:lumMod val="50000"/>
                  </a:schemeClr>
                </a:solidFill>
                <a:latin typeface="Sitka Display" panose="02000505000000020004" pitchFamily="2" charset="0"/>
              </a:rPr>
              <a:t>LHC circulates first beam</a:t>
            </a:r>
            <a:endParaRPr lang="en-GB" sz="1050" dirty="0">
              <a:solidFill>
                <a:schemeClr val="bg2">
                  <a:lumMod val="50000"/>
                </a:schemeClr>
              </a:solidFill>
              <a:latin typeface="Sitka Display" panose="02000505000000020004" pitchFamily="2" charset="0"/>
            </a:endParaRPr>
          </a:p>
        </p:txBody>
      </p:sp>
      <p:cxnSp>
        <p:nvCxnSpPr>
          <p:cNvPr id="124" name="Straight Connector 123">
            <a:extLst>
              <a:ext uri="{FF2B5EF4-FFF2-40B4-BE49-F238E27FC236}">
                <a16:creationId xmlns:a16="http://schemas.microsoft.com/office/drawing/2014/main" id="{267D5D77-7183-46A2-913A-91854EB46B5B}"/>
              </a:ext>
            </a:extLst>
          </p:cNvPr>
          <p:cNvCxnSpPr>
            <a:cxnSpLocks/>
          </p:cNvCxnSpPr>
          <p:nvPr/>
        </p:nvCxnSpPr>
        <p:spPr>
          <a:xfrm>
            <a:off x="7292122" y="128779"/>
            <a:ext cx="1179963"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33" name="Arc 132">
            <a:extLst>
              <a:ext uri="{FF2B5EF4-FFF2-40B4-BE49-F238E27FC236}">
                <a16:creationId xmlns:a16="http://schemas.microsoft.com/office/drawing/2014/main" id="{AF54DAFC-72BF-4C18-B451-30110FC8EBCC}"/>
              </a:ext>
            </a:extLst>
          </p:cNvPr>
          <p:cNvSpPr/>
          <p:nvPr/>
        </p:nvSpPr>
        <p:spPr>
          <a:xfrm>
            <a:off x="8386718" y="61159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34" name="Oval 133">
            <a:extLst>
              <a:ext uri="{FF2B5EF4-FFF2-40B4-BE49-F238E27FC236}">
                <a16:creationId xmlns:a16="http://schemas.microsoft.com/office/drawing/2014/main" id="{BADB8234-7655-4312-99D5-ACC91B4B894B}"/>
              </a:ext>
            </a:extLst>
          </p:cNvPr>
          <p:cNvSpPr/>
          <p:nvPr/>
        </p:nvSpPr>
        <p:spPr>
          <a:xfrm>
            <a:off x="8659966" y="884842"/>
            <a:ext cx="142875" cy="14287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35" name="Circle: Hollow 8">
            <a:extLst>
              <a:ext uri="{FF2B5EF4-FFF2-40B4-BE49-F238E27FC236}">
                <a16:creationId xmlns:a16="http://schemas.microsoft.com/office/drawing/2014/main" id="{868629C6-9D56-44C4-A90C-D16F2E7AA94B}"/>
              </a:ext>
            </a:extLst>
          </p:cNvPr>
          <p:cNvSpPr/>
          <p:nvPr/>
        </p:nvSpPr>
        <p:spPr>
          <a:xfrm>
            <a:off x="8570669" y="795544"/>
            <a:ext cx="321470" cy="321470"/>
          </a:xfrm>
          <a:prstGeom prst="donut">
            <a:avLst>
              <a:gd name="adj" fmla="val 5281"/>
            </a:avLst>
          </a:prstGeom>
          <a:solidFill>
            <a:srgbClr val="03A1A4"/>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sp>
        <p:nvSpPr>
          <p:cNvPr id="136" name="Circle: Hollow 9">
            <a:extLst>
              <a:ext uri="{FF2B5EF4-FFF2-40B4-BE49-F238E27FC236}">
                <a16:creationId xmlns:a16="http://schemas.microsoft.com/office/drawing/2014/main" id="{1E0E5245-3E9D-45CB-A2A2-78E37536928E}"/>
              </a:ext>
            </a:extLst>
          </p:cNvPr>
          <p:cNvSpPr/>
          <p:nvPr/>
        </p:nvSpPr>
        <p:spPr>
          <a:xfrm>
            <a:off x="8471015" y="69589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37" name="Straight Connector 136">
            <a:extLst>
              <a:ext uri="{FF2B5EF4-FFF2-40B4-BE49-F238E27FC236}">
                <a16:creationId xmlns:a16="http://schemas.microsoft.com/office/drawing/2014/main" id="{1B8353AA-1A28-4FAD-AF44-130B899BAAE4}"/>
              </a:ext>
            </a:extLst>
          </p:cNvPr>
          <p:cNvCxnSpPr>
            <a:cxnSpLocks/>
            <a:stCxn id="138" idx="0"/>
            <a:endCxn id="136" idx="4"/>
          </p:cNvCxnSpPr>
          <p:nvPr/>
        </p:nvCxnSpPr>
        <p:spPr>
          <a:xfrm flipV="1">
            <a:off x="8731403" y="1216668"/>
            <a:ext cx="1" cy="24930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38" name="Oval 137">
            <a:extLst>
              <a:ext uri="{FF2B5EF4-FFF2-40B4-BE49-F238E27FC236}">
                <a16:creationId xmlns:a16="http://schemas.microsoft.com/office/drawing/2014/main" id="{36B49B4F-63E8-4430-9059-553CBCA3AB43}"/>
              </a:ext>
            </a:extLst>
          </p:cNvPr>
          <p:cNvSpPr/>
          <p:nvPr/>
        </p:nvSpPr>
        <p:spPr>
          <a:xfrm>
            <a:off x="8684813" y="1465975"/>
            <a:ext cx="93180" cy="9318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39" name="TextBox 138">
            <a:extLst>
              <a:ext uri="{FF2B5EF4-FFF2-40B4-BE49-F238E27FC236}">
                <a16:creationId xmlns:a16="http://schemas.microsoft.com/office/drawing/2014/main" id="{E959B938-7387-4E6C-B81C-CA1B61488588}"/>
              </a:ext>
            </a:extLst>
          </p:cNvPr>
          <p:cNvSpPr txBox="1"/>
          <p:nvPr/>
        </p:nvSpPr>
        <p:spPr>
          <a:xfrm>
            <a:off x="8032185" y="200945"/>
            <a:ext cx="1332527" cy="338554"/>
          </a:xfrm>
          <a:prstGeom prst="rect">
            <a:avLst/>
          </a:prstGeom>
          <a:noFill/>
          <a:ln>
            <a:noFill/>
          </a:ln>
        </p:spPr>
        <p:txBody>
          <a:bodyPr wrap="square" rtlCol="0">
            <a:spAutoFit/>
          </a:bodyPr>
          <a:lstStyle/>
          <a:p>
            <a:pPr algn="ctr"/>
            <a:r>
              <a:rPr lang="en-GB" sz="1600" dirty="0" smtClean="0">
                <a:solidFill>
                  <a:srgbClr val="00B0F0"/>
                </a:solidFill>
                <a:latin typeface="Sitka Display" panose="02000505000000020004" pitchFamily="2" charset="0"/>
              </a:rPr>
              <a:t>19 Sept. 2008</a:t>
            </a:r>
            <a:endParaRPr lang="en-GB" sz="1600" dirty="0">
              <a:solidFill>
                <a:srgbClr val="00B0F0"/>
              </a:solidFill>
              <a:latin typeface="Sitka Display" panose="02000505000000020004" pitchFamily="2" charset="0"/>
            </a:endParaRPr>
          </a:p>
        </p:txBody>
      </p:sp>
      <p:sp>
        <p:nvSpPr>
          <p:cNvPr id="140" name="TextBox 139">
            <a:extLst>
              <a:ext uri="{FF2B5EF4-FFF2-40B4-BE49-F238E27FC236}">
                <a16:creationId xmlns:a16="http://schemas.microsoft.com/office/drawing/2014/main" id="{7DEA27D8-0CF3-496D-AD7D-2076231DE52C}"/>
              </a:ext>
            </a:extLst>
          </p:cNvPr>
          <p:cNvSpPr txBox="1"/>
          <p:nvPr/>
        </p:nvSpPr>
        <p:spPr>
          <a:xfrm>
            <a:off x="8364595" y="1553919"/>
            <a:ext cx="779406" cy="415498"/>
          </a:xfrm>
          <a:prstGeom prst="rect">
            <a:avLst/>
          </a:prstGeom>
          <a:noFill/>
        </p:spPr>
        <p:txBody>
          <a:bodyPr wrap="square" rtlCol="0">
            <a:spAutoFit/>
          </a:bodyPr>
          <a:lstStyle/>
          <a:p>
            <a:r>
              <a:rPr lang="en-GB" sz="1050" b="1" dirty="0" smtClean="0">
                <a:solidFill>
                  <a:srgbClr val="00B0F0"/>
                </a:solidFill>
                <a:latin typeface="Sitka Display" panose="02000505000000020004" pitchFamily="2" charset="0"/>
              </a:rPr>
              <a:t>Magnet Quench</a:t>
            </a:r>
            <a:endParaRPr lang="en-GB" sz="1050" b="1" dirty="0">
              <a:solidFill>
                <a:srgbClr val="00B0F0"/>
              </a:solidFill>
              <a:latin typeface="Sitka Display" panose="02000505000000020004" pitchFamily="2" charset="0"/>
            </a:endParaRPr>
          </a:p>
        </p:txBody>
      </p:sp>
      <p:cxnSp>
        <p:nvCxnSpPr>
          <p:cNvPr id="141" name="Straight Connector 140">
            <a:extLst>
              <a:ext uri="{FF2B5EF4-FFF2-40B4-BE49-F238E27FC236}">
                <a16:creationId xmlns:a16="http://schemas.microsoft.com/office/drawing/2014/main" id="{267D5D77-7183-46A2-913A-91854EB46B5B}"/>
              </a:ext>
            </a:extLst>
          </p:cNvPr>
          <p:cNvCxnSpPr>
            <a:cxnSpLocks/>
          </p:cNvCxnSpPr>
          <p:nvPr/>
        </p:nvCxnSpPr>
        <p:spPr>
          <a:xfrm flipV="1">
            <a:off x="8471015" y="1968656"/>
            <a:ext cx="550415" cy="761"/>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272CB9A-11DA-403F-8A2C-8ACABB9E55E3}"/>
              </a:ext>
            </a:extLst>
          </p:cNvPr>
          <p:cNvCxnSpPr>
            <a:stCxn id="48" idx="6"/>
          </p:cNvCxnSpPr>
          <p:nvPr/>
        </p:nvCxnSpPr>
        <p:spPr>
          <a:xfrm>
            <a:off x="7975692" y="3114389"/>
            <a:ext cx="104573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F272CB9A-11DA-403F-8A2C-8ACABB9E55E3}"/>
              </a:ext>
            </a:extLst>
          </p:cNvPr>
          <p:cNvCxnSpPr/>
          <p:nvPr/>
        </p:nvCxnSpPr>
        <p:spPr>
          <a:xfrm>
            <a:off x="8991793" y="946454"/>
            <a:ext cx="15220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933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wipe(left)">
                                      <p:cBhvr>
                                        <p:cTn id="10" dur="500"/>
                                        <p:tgtEl>
                                          <p:spTgt spid="94"/>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anim calcmode="lin" valueType="num">
                                      <p:cBhvr>
                                        <p:cTn id="53" dur="500" fill="hold"/>
                                        <p:tgtEl>
                                          <p:spTgt spid="17"/>
                                        </p:tgtEl>
                                        <p:attrNameLst>
                                          <p:attrName>ppt_x</p:attrName>
                                        </p:attrNameLst>
                                      </p:cBhvr>
                                      <p:tavLst>
                                        <p:tav tm="0">
                                          <p:val>
                                            <p:strVal val="#ppt_x"/>
                                          </p:val>
                                        </p:tav>
                                        <p:tav tm="100000">
                                          <p:val>
                                            <p:strVal val="#ppt_x"/>
                                          </p:val>
                                        </p:tav>
                                      </p:tavLst>
                                    </p:anim>
                                    <p:anim calcmode="lin" valueType="num">
                                      <p:cBhvr>
                                        <p:cTn id="54" dur="5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left)">
                                      <p:cBhvr>
                                        <p:cTn id="58" dur="500"/>
                                        <p:tgtEl>
                                          <p:spTgt spid="64"/>
                                        </p:tgtEl>
                                      </p:cBhvr>
                                    </p:animEffect>
                                  </p:childTnLst>
                                </p:cTn>
                              </p:par>
                              <p:par>
                                <p:cTn id="59" presetID="53" presetClass="entr" presetSubtype="16"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p:cTn id="61" dur="500" fill="hold"/>
                                        <p:tgtEl>
                                          <p:spTgt spid="3"/>
                                        </p:tgtEl>
                                        <p:attrNameLst>
                                          <p:attrName>ppt_w</p:attrName>
                                        </p:attrNameLst>
                                      </p:cBhvr>
                                      <p:tavLst>
                                        <p:tav tm="0">
                                          <p:val>
                                            <p:fltVal val="0"/>
                                          </p:val>
                                        </p:tav>
                                        <p:tav tm="100000">
                                          <p:val>
                                            <p:strVal val="#ppt_w"/>
                                          </p:val>
                                        </p:tav>
                                      </p:tavLst>
                                    </p:anim>
                                    <p:anim calcmode="lin" valueType="num">
                                      <p:cBhvr>
                                        <p:cTn id="62" dur="500" fill="hold"/>
                                        <p:tgtEl>
                                          <p:spTgt spid="3"/>
                                        </p:tgtEl>
                                        <p:attrNameLst>
                                          <p:attrName>ppt_h</p:attrName>
                                        </p:attrNameLst>
                                      </p:cBhvr>
                                      <p:tavLst>
                                        <p:tav tm="0">
                                          <p:val>
                                            <p:fltVal val="0"/>
                                          </p:val>
                                        </p:tav>
                                        <p:tav tm="100000">
                                          <p:val>
                                            <p:strVal val="#ppt_h"/>
                                          </p:val>
                                        </p:tav>
                                      </p:tavLst>
                                    </p:anim>
                                    <p:animEffect transition="in" filter="fade">
                                      <p:cBhvr>
                                        <p:cTn id="63" dur="500"/>
                                        <p:tgtEl>
                                          <p:spTgt spid="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par>
                                <p:cTn id="69" presetID="22" presetClass="entr" presetSubtype="8"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500"/>
                                        <p:tgtEl>
                                          <p:spTgt spid="95"/>
                                        </p:tgtEl>
                                      </p:cBhvr>
                                    </p:animEffect>
                                  </p:childTnLst>
                                </p:cTn>
                              </p:par>
                            </p:childTnLst>
                          </p:cTn>
                        </p:par>
                        <p:par>
                          <p:cTn id="72" fill="hold">
                            <p:stCondLst>
                              <p:cond delay="500"/>
                            </p:stCondLst>
                            <p:childTnLst>
                              <p:par>
                                <p:cTn id="73" presetID="53" presetClass="entr" presetSubtype="16"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Effect transition="in" filter="fade">
                                      <p:cBhvr>
                                        <p:cTn id="77" dur="500"/>
                                        <p:tgtEl>
                                          <p:spTgt spid="20"/>
                                        </p:tgtEl>
                                      </p:cBhvr>
                                    </p:animEffect>
                                  </p:childTnLst>
                                </p:cTn>
                              </p:par>
                            </p:childTnLst>
                          </p:cTn>
                        </p:par>
                        <p:par>
                          <p:cTn id="78" fill="hold">
                            <p:stCondLst>
                              <p:cond delay="1000"/>
                            </p:stCondLst>
                            <p:childTnLst>
                              <p:par>
                                <p:cTn id="79" presetID="53" presetClass="entr" presetSubtype="16"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animEffect transition="in" filter="fade">
                                      <p:cBhvr>
                                        <p:cTn id="83" dur="500"/>
                                        <p:tgtEl>
                                          <p:spTgt spid="21"/>
                                        </p:tgtEl>
                                      </p:cBhvr>
                                    </p:animEffect>
                                  </p:childTnLst>
                                </p:cTn>
                              </p:par>
                            </p:childTnLst>
                          </p:cTn>
                        </p:par>
                        <p:par>
                          <p:cTn id="84" fill="hold">
                            <p:stCondLst>
                              <p:cond delay="1500"/>
                            </p:stCondLst>
                            <p:childTnLst>
                              <p:par>
                                <p:cTn id="85" presetID="53" presetClass="entr" presetSubtype="16"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childTnLst>
                          </p:cTn>
                        </p:par>
                        <p:par>
                          <p:cTn id="90" fill="hold">
                            <p:stCondLst>
                              <p:cond delay="2000"/>
                            </p:stCondLst>
                            <p:childTnLst>
                              <p:par>
                                <p:cTn id="91" presetID="22" presetClass="entr" presetSubtype="4" fill="hold"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down)">
                                      <p:cBhvr>
                                        <p:cTn id="93" dur="500"/>
                                        <p:tgtEl>
                                          <p:spTgt spid="23"/>
                                        </p:tgtEl>
                                      </p:cBhvr>
                                    </p:animEffect>
                                  </p:childTnLst>
                                </p:cTn>
                              </p:par>
                            </p:childTnLst>
                          </p:cTn>
                        </p:par>
                        <p:par>
                          <p:cTn id="94" fill="hold">
                            <p:stCondLst>
                              <p:cond delay="2500"/>
                            </p:stCondLst>
                            <p:childTnLst>
                              <p:par>
                                <p:cTn id="95" presetID="53" presetClass="entr" presetSubtype="16"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3000"/>
                            </p:stCondLst>
                            <p:childTnLst>
                              <p:par>
                                <p:cTn id="101" presetID="53" presetClass="entr" presetSubtype="16" fill="hold" grpId="0" nodeType="after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500" fill="hold"/>
                                        <p:tgtEl>
                                          <p:spTgt spid="18"/>
                                        </p:tgtEl>
                                        <p:attrNameLst>
                                          <p:attrName>ppt_w</p:attrName>
                                        </p:attrNameLst>
                                      </p:cBhvr>
                                      <p:tavLst>
                                        <p:tav tm="0">
                                          <p:val>
                                            <p:fltVal val="0"/>
                                          </p:val>
                                        </p:tav>
                                        <p:tav tm="100000">
                                          <p:val>
                                            <p:strVal val="#ppt_w"/>
                                          </p:val>
                                        </p:tav>
                                      </p:tavLst>
                                    </p:anim>
                                    <p:anim calcmode="lin" valueType="num">
                                      <p:cBhvr>
                                        <p:cTn id="104" dur="500" fill="hold"/>
                                        <p:tgtEl>
                                          <p:spTgt spid="18"/>
                                        </p:tgtEl>
                                        <p:attrNameLst>
                                          <p:attrName>ppt_h</p:attrName>
                                        </p:attrNameLst>
                                      </p:cBhvr>
                                      <p:tavLst>
                                        <p:tav tm="0">
                                          <p:val>
                                            <p:fltVal val="0"/>
                                          </p:val>
                                        </p:tav>
                                        <p:tav tm="100000">
                                          <p:val>
                                            <p:strVal val="#ppt_h"/>
                                          </p:val>
                                        </p:tav>
                                      </p:tavLst>
                                    </p:anim>
                                    <p:animEffect transition="in" filter="fade">
                                      <p:cBhvr>
                                        <p:cTn id="105" dur="500"/>
                                        <p:tgtEl>
                                          <p:spTgt spid="18"/>
                                        </p:tgtEl>
                                      </p:cBhvr>
                                    </p:animEffect>
                                  </p:childTnLst>
                                </p:cTn>
                              </p:par>
                              <p:par>
                                <p:cTn id="106" presetID="42" presetClass="entr" presetSubtype="0"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anim calcmode="lin" valueType="num">
                                      <p:cBhvr>
                                        <p:cTn id="109" dur="500" fill="hold"/>
                                        <p:tgtEl>
                                          <p:spTgt spid="25"/>
                                        </p:tgtEl>
                                        <p:attrNameLst>
                                          <p:attrName>ppt_x</p:attrName>
                                        </p:attrNameLst>
                                      </p:cBhvr>
                                      <p:tavLst>
                                        <p:tav tm="0">
                                          <p:val>
                                            <p:strVal val="#ppt_x"/>
                                          </p:val>
                                        </p:tav>
                                        <p:tav tm="100000">
                                          <p:val>
                                            <p:strVal val="#ppt_x"/>
                                          </p:val>
                                        </p:tav>
                                      </p:tavLst>
                                    </p:anim>
                                    <p:anim calcmode="lin" valueType="num">
                                      <p:cBhvr>
                                        <p:cTn id="110" dur="500" fill="hold"/>
                                        <p:tgtEl>
                                          <p:spTgt spid="25"/>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500"/>
                                        <p:tgtEl>
                                          <p:spTgt spid="26"/>
                                        </p:tgtEl>
                                      </p:cBhvr>
                                    </p:animEffect>
                                    <p:anim calcmode="lin" valueType="num">
                                      <p:cBhvr>
                                        <p:cTn id="114" dur="500" fill="hold"/>
                                        <p:tgtEl>
                                          <p:spTgt spid="26"/>
                                        </p:tgtEl>
                                        <p:attrNameLst>
                                          <p:attrName>ppt_x</p:attrName>
                                        </p:attrNameLst>
                                      </p:cBhvr>
                                      <p:tavLst>
                                        <p:tav tm="0">
                                          <p:val>
                                            <p:strVal val="#ppt_x"/>
                                          </p:val>
                                        </p:tav>
                                        <p:tav tm="100000">
                                          <p:val>
                                            <p:strVal val="#ppt_x"/>
                                          </p:val>
                                        </p:tav>
                                      </p:tavLst>
                                    </p:anim>
                                    <p:anim calcmode="lin" valueType="num">
                                      <p:cBhvr>
                                        <p:cTn id="115" dur="500" fill="hold"/>
                                        <p:tgtEl>
                                          <p:spTgt spid="26"/>
                                        </p:tgtEl>
                                        <p:attrNameLst>
                                          <p:attrName>ppt_y</p:attrName>
                                        </p:attrNameLst>
                                      </p:cBhvr>
                                      <p:tavLst>
                                        <p:tav tm="0">
                                          <p:val>
                                            <p:strVal val="#ppt_y-.1"/>
                                          </p:val>
                                        </p:tav>
                                        <p:tav tm="100000">
                                          <p:val>
                                            <p:strVal val="#ppt_y"/>
                                          </p:val>
                                        </p:tav>
                                      </p:tavLst>
                                    </p:anim>
                                  </p:childTnLst>
                                </p:cTn>
                              </p:par>
                            </p:childTnLst>
                          </p:cTn>
                        </p:par>
                        <p:par>
                          <p:cTn id="116" fill="hold">
                            <p:stCondLst>
                              <p:cond delay="3500"/>
                            </p:stCondLst>
                            <p:childTnLst>
                              <p:par>
                                <p:cTn id="117" presetID="22" presetClass="entr" presetSubtype="8" fill="hold" nodeType="afterEffect">
                                  <p:stCondLst>
                                    <p:cond delay="0"/>
                                  </p:stCondLst>
                                  <p:childTnLst>
                                    <p:set>
                                      <p:cBhvr>
                                        <p:cTn id="118" dur="1" fill="hold">
                                          <p:stCondLst>
                                            <p:cond delay="0"/>
                                          </p:stCondLst>
                                        </p:cTn>
                                        <p:tgtEl>
                                          <p:spTgt spid="68"/>
                                        </p:tgtEl>
                                        <p:attrNameLst>
                                          <p:attrName>style.visibility</p:attrName>
                                        </p:attrNameLst>
                                      </p:cBhvr>
                                      <p:to>
                                        <p:strVal val="visible"/>
                                      </p:to>
                                    </p:set>
                                    <p:animEffect transition="in" filter="wipe(left)">
                                      <p:cBhvr>
                                        <p:cTn id="119" dur="500"/>
                                        <p:tgtEl>
                                          <p:spTgt spid="68"/>
                                        </p:tgtEl>
                                      </p:cBhvr>
                                    </p:animEffect>
                                  </p:childTnLst>
                                </p:cTn>
                              </p:par>
                              <p:par>
                                <p:cTn id="120" presetID="53" presetClass="entr" presetSubtype="16" fill="hold" nodeType="withEffect">
                                  <p:stCondLst>
                                    <p:cond delay="0"/>
                                  </p:stCondLst>
                                  <p:childTnLst>
                                    <p:set>
                                      <p:cBhvr>
                                        <p:cTn id="121" dur="1" fill="hold">
                                          <p:stCondLst>
                                            <p:cond delay="0"/>
                                          </p:stCondLst>
                                        </p:cTn>
                                        <p:tgtEl>
                                          <p:spTgt spid="4"/>
                                        </p:tgtEl>
                                        <p:attrNameLst>
                                          <p:attrName>style.visibility</p:attrName>
                                        </p:attrNameLst>
                                      </p:cBhvr>
                                      <p:to>
                                        <p:strVal val="visible"/>
                                      </p:to>
                                    </p:set>
                                    <p:anim calcmode="lin" valueType="num">
                                      <p:cBhvr>
                                        <p:cTn id="122" dur="500" fill="hold"/>
                                        <p:tgtEl>
                                          <p:spTgt spid="4"/>
                                        </p:tgtEl>
                                        <p:attrNameLst>
                                          <p:attrName>ppt_w</p:attrName>
                                        </p:attrNameLst>
                                      </p:cBhvr>
                                      <p:tavLst>
                                        <p:tav tm="0">
                                          <p:val>
                                            <p:fltVal val="0"/>
                                          </p:val>
                                        </p:tav>
                                        <p:tav tm="100000">
                                          <p:val>
                                            <p:strVal val="#ppt_w"/>
                                          </p:val>
                                        </p:tav>
                                      </p:tavLst>
                                    </p:anim>
                                    <p:anim calcmode="lin" valueType="num">
                                      <p:cBhvr>
                                        <p:cTn id="123" dur="500" fill="hold"/>
                                        <p:tgtEl>
                                          <p:spTgt spid="4"/>
                                        </p:tgtEl>
                                        <p:attrNameLst>
                                          <p:attrName>ppt_h</p:attrName>
                                        </p:attrNameLst>
                                      </p:cBhvr>
                                      <p:tavLst>
                                        <p:tav tm="0">
                                          <p:val>
                                            <p:fltVal val="0"/>
                                          </p:val>
                                        </p:tav>
                                        <p:tav tm="100000">
                                          <p:val>
                                            <p:strVal val="#ppt_h"/>
                                          </p:val>
                                        </p:tav>
                                      </p:tavLst>
                                    </p:anim>
                                    <p:animEffect transition="in" filter="fade">
                                      <p:cBhvr>
                                        <p:cTn id="124" dur="500"/>
                                        <p:tgtEl>
                                          <p:spTgt spid="4"/>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nodeType="click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wipe(left)">
                                      <p:cBhvr>
                                        <p:cTn id="129" dur="500"/>
                                        <p:tgtEl>
                                          <p:spTgt spid="28"/>
                                        </p:tgtEl>
                                      </p:cBhvr>
                                    </p:animEffect>
                                  </p:childTnLst>
                                </p:cTn>
                              </p:par>
                              <p:par>
                                <p:cTn id="130" presetID="22" presetClass="entr" presetSubtype="8" fill="hold" nodeType="withEffect">
                                  <p:stCondLst>
                                    <p:cond delay="0"/>
                                  </p:stCondLst>
                                  <p:childTnLst>
                                    <p:set>
                                      <p:cBhvr>
                                        <p:cTn id="131" dur="1" fill="hold">
                                          <p:stCondLst>
                                            <p:cond delay="0"/>
                                          </p:stCondLst>
                                        </p:cTn>
                                        <p:tgtEl>
                                          <p:spTgt spid="104"/>
                                        </p:tgtEl>
                                        <p:attrNameLst>
                                          <p:attrName>style.visibility</p:attrName>
                                        </p:attrNameLst>
                                      </p:cBhvr>
                                      <p:to>
                                        <p:strVal val="visible"/>
                                      </p:to>
                                    </p:set>
                                    <p:animEffect transition="in" filter="wipe(left)">
                                      <p:cBhvr>
                                        <p:cTn id="132" dur="500"/>
                                        <p:tgtEl>
                                          <p:spTgt spid="104"/>
                                        </p:tgtEl>
                                      </p:cBhvr>
                                    </p:animEffect>
                                  </p:childTnLst>
                                </p:cTn>
                              </p:par>
                            </p:childTnLst>
                          </p:cTn>
                        </p:par>
                        <p:par>
                          <p:cTn id="133" fill="hold">
                            <p:stCondLst>
                              <p:cond delay="500"/>
                            </p:stCondLst>
                            <p:childTnLst>
                              <p:par>
                                <p:cTn id="134" presetID="53" presetClass="entr" presetSubtype="16" fill="hold" grpId="0" nodeType="afterEffect">
                                  <p:stCondLst>
                                    <p:cond delay="0"/>
                                  </p:stCondLst>
                                  <p:childTnLst>
                                    <p:set>
                                      <p:cBhvr>
                                        <p:cTn id="135" dur="1" fill="hold">
                                          <p:stCondLst>
                                            <p:cond delay="0"/>
                                          </p:stCondLst>
                                        </p:cTn>
                                        <p:tgtEl>
                                          <p:spTgt spid="29"/>
                                        </p:tgtEl>
                                        <p:attrNameLst>
                                          <p:attrName>style.visibility</p:attrName>
                                        </p:attrNameLst>
                                      </p:cBhvr>
                                      <p:to>
                                        <p:strVal val="visible"/>
                                      </p:to>
                                    </p:set>
                                    <p:anim calcmode="lin" valueType="num">
                                      <p:cBhvr>
                                        <p:cTn id="136" dur="500" fill="hold"/>
                                        <p:tgtEl>
                                          <p:spTgt spid="29"/>
                                        </p:tgtEl>
                                        <p:attrNameLst>
                                          <p:attrName>ppt_w</p:attrName>
                                        </p:attrNameLst>
                                      </p:cBhvr>
                                      <p:tavLst>
                                        <p:tav tm="0">
                                          <p:val>
                                            <p:fltVal val="0"/>
                                          </p:val>
                                        </p:tav>
                                        <p:tav tm="100000">
                                          <p:val>
                                            <p:strVal val="#ppt_w"/>
                                          </p:val>
                                        </p:tav>
                                      </p:tavLst>
                                    </p:anim>
                                    <p:anim calcmode="lin" valueType="num">
                                      <p:cBhvr>
                                        <p:cTn id="137" dur="500" fill="hold"/>
                                        <p:tgtEl>
                                          <p:spTgt spid="29"/>
                                        </p:tgtEl>
                                        <p:attrNameLst>
                                          <p:attrName>ppt_h</p:attrName>
                                        </p:attrNameLst>
                                      </p:cBhvr>
                                      <p:tavLst>
                                        <p:tav tm="0">
                                          <p:val>
                                            <p:fltVal val="0"/>
                                          </p:val>
                                        </p:tav>
                                        <p:tav tm="100000">
                                          <p:val>
                                            <p:strVal val="#ppt_h"/>
                                          </p:val>
                                        </p:tav>
                                      </p:tavLst>
                                    </p:anim>
                                    <p:animEffect transition="in" filter="fade">
                                      <p:cBhvr>
                                        <p:cTn id="138" dur="500"/>
                                        <p:tgtEl>
                                          <p:spTgt spid="29"/>
                                        </p:tgtEl>
                                      </p:cBhvr>
                                    </p:animEffect>
                                  </p:childTnLst>
                                </p:cTn>
                              </p:par>
                            </p:childTnLst>
                          </p:cTn>
                        </p:par>
                        <p:par>
                          <p:cTn id="139" fill="hold">
                            <p:stCondLst>
                              <p:cond delay="1000"/>
                            </p:stCondLst>
                            <p:childTnLst>
                              <p:par>
                                <p:cTn id="140" presetID="53" presetClass="entr" presetSubtype="16" fill="hold" grpId="0" nodeType="afterEffect">
                                  <p:stCondLst>
                                    <p:cond delay="0"/>
                                  </p:stCondLst>
                                  <p:childTnLst>
                                    <p:set>
                                      <p:cBhvr>
                                        <p:cTn id="141" dur="1" fill="hold">
                                          <p:stCondLst>
                                            <p:cond delay="0"/>
                                          </p:stCondLst>
                                        </p:cTn>
                                        <p:tgtEl>
                                          <p:spTgt spid="30"/>
                                        </p:tgtEl>
                                        <p:attrNameLst>
                                          <p:attrName>style.visibility</p:attrName>
                                        </p:attrNameLst>
                                      </p:cBhvr>
                                      <p:to>
                                        <p:strVal val="visible"/>
                                      </p:to>
                                    </p:set>
                                    <p:anim calcmode="lin" valueType="num">
                                      <p:cBhvr>
                                        <p:cTn id="142" dur="500" fill="hold"/>
                                        <p:tgtEl>
                                          <p:spTgt spid="30"/>
                                        </p:tgtEl>
                                        <p:attrNameLst>
                                          <p:attrName>ppt_w</p:attrName>
                                        </p:attrNameLst>
                                      </p:cBhvr>
                                      <p:tavLst>
                                        <p:tav tm="0">
                                          <p:val>
                                            <p:fltVal val="0"/>
                                          </p:val>
                                        </p:tav>
                                        <p:tav tm="100000">
                                          <p:val>
                                            <p:strVal val="#ppt_w"/>
                                          </p:val>
                                        </p:tav>
                                      </p:tavLst>
                                    </p:anim>
                                    <p:anim calcmode="lin" valueType="num">
                                      <p:cBhvr>
                                        <p:cTn id="143" dur="500" fill="hold"/>
                                        <p:tgtEl>
                                          <p:spTgt spid="30"/>
                                        </p:tgtEl>
                                        <p:attrNameLst>
                                          <p:attrName>ppt_h</p:attrName>
                                        </p:attrNameLst>
                                      </p:cBhvr>
                                      <p:tavLst>
                                        <p:tav tm="0">
                                          <p:val>
                                            <p:fltVal val="0"/>
                                          </p:val>
                                        </p:tav>
                                        <p:tav tm="100000">
                                          <p:val>
                                            <p:strVal val="#ppt_h"/>
                                          </p:val>
                                        </p:tav>
                                      </p:tavLst>
                                    </p:anim>
                                    <p:animEffect transition="in" filter="fade">
                                      <p:cBhvr>
                                        <p:cTn id="144" dur="500"/>
                                        <p:tgtEl>
                                          <p:spTgt spid="30"/>
                                        </p:tgtEl>
                                      </p:cBhvr>
                                    </p:animEffect>
                                  </p:childTnLst>
                                </p:cTn>
                              </p:par>
                            </p:childTnLst>
                          </p:cTn>
                        </p:par>
                        <p:par>
                          <p:cTn id="145" fill="hold">
                            <p:stCondLst>
                              <p:cond delay="1500"/>
                            </p:stCondLst>
                            <p:childTnLst>
                              <p:par>
                                <p:cTn id="146" presetID="53" presetClass="entr" presetSubtype="16" fill="hold" grpId="0" nodeType="afterEffect">
                                  <p:stCondLst>
                                    <p:cond delay="0"/>
                                  </p:stCondLst>
                                  <p:childTnLst>
                                    <p:set>
                                      <p:cBhvr>
                                        <p:cTn id="147" dur="1" fill="hold">
                                          <p:stCondLst>
                                            <p:cond delay="0"/>
                                          </p:stCondLst>
                                        </p:cTn>
                                        <p:tgtEl>
                                          <p:spTgt spid="31"/>
                                        </p:tgtEl>
                                        <p:attrNameLst>
                                          <p:attrName>style.visibility</p:attrName>
                                        </p:attrNameLst>
                                      </p:cBhvr>
                                      <p:to>
                                        <p:strVal val="visible"/>
                                      </p:to>
                                    </p:set>
                                    <p:anim calcmode="lin" valueType="num">
                                      <p:cBhvr>
                                        <p:cTn id="148" dur="500" fill="hold"/>
                                        <p:tgtEl>
                                          <p:spTgt spid="31"/>
                                        </p:tgtEl>
                                        <p:attrNameLst>
                                          <p:attrName>ppt_w</p:attrName>
                                        </p:attrNameLst>
                                      </p:cBhvr>
                                      <p:tavLst>
                                        <p:tav tm="0">
                                          <p:val>
                                            <p:fltVal val="0"/>
                                          </p:val>
                                        </p:tav>
                                        <p:tav tm="100000">
                                          <p:val>
                                            <p:strVal val="#ppt_w"/>
                                          </p:val>
                                        </p:tav>
                                      </p:tavLst>
                                    </p:anim>
                                    <p:anim calcmode="lin" valueType="num">
                                      <p:cBhvr>
                                        <p:cTn id="149" dur="500" fill="hold"/>
                                        <p:tgtEl>
                                          <p:spTgt spid="31"/>
                                        </p:tgtEl>
                                        <p:attrNameLst>
                                          <p:attrName>ppt_h</p:attrName>
                                        </p:attrNameLst>
                                      </p:cBhvr>
                                      <p:tavLst>
                                        <p:tav tm="0">
                                          <p:val>
                                            <p:fltVal val="0"/>
                                          </p:val>
                                        </p:tav>
                                        <p:tav tm="100000">
                                          <p:val>
                                            <p:strVal val="#ppt_h"/>
                                          </p:val>
                                        </p:tav>
                                      </p:tavLst>
                                    </p:anim>
                                    <p:animEffect transition="in" filter="fade">
                                      <p:cBhvr>
                                        <p:cTn id="150" dur="500"/>
                                        <p:tgtEl>
                                          <p:spTgt spid="31"/>
                                        </p:tgtEl>
                                      </p:cBhvr>
                                    </p:animEffect>
                                  </p:childTnLst>
                                </p:cTn>
                              </p:par>
                            </p:childTnLst>
                          </p:cTn>
                        </p:par>
                        <p:par>
                          <p:cTn id="151" fill="hold">
                            <p:stCondLst>
                              <p:cond delay="2000"/>
                            </p:stCondLst>
                            <p:childTnLst>
                              <p:par>
                                <p:cTn id="152" presetID="22" presetClass="entr" presetSubtype="1" fill="hold" nodeType="afterEffect">
                                  <p:stCondLst>
                                    <p:cond delay="0"/>
                                  </p:stCondLst>
                                  <p:childTnLst>
                                    <p:set>
                                      <p:cBhvr>
                                        <p:cTn id="153" dur="1" fill="hold">
                                          <p:stCondLst>
                                            <p:cond delay="0"/>
                                          </p:stCondLst>
                                        </p:cTn>
                                        <p:tgtEl>
                                          <p:spTgt spid="32"/>
                                        </p:tgtEl>
                                        <p:attrNameLst>
                                          <p:attrName>style.visibility</p:attrName>
                                        </p:attrNameLst>
                                      </p:cBhvr>
                                      <p:to>
                                        <p:strVal val="visible"/>
                                      </p:to>
                                    </p:set>
                                    <p:animEffect transition="in" filter="wipe(up)">
                                      <p:cBhvr>
                                        <p:cTn id="154" dur="500"/>
                                        <p:tgtEl>
                                          <p:spTgt spid="32"/>
                                        </p:tgtEl>
                                      </p:cBhvr>
                                    </p:animEffect>
                                  </p:childTnLst>
                                </p:cTn>
                              </p:par>
                            </p:childTnLst>
                          </p:cTn>
                        </p:par>
                        <p:par>
                          <p:cTn id="155" fill="hold">
                            <p:stCondLst>
                              <p:cond delay="2500"/>
                            </p:stCondLst>
                            <p:childTnLst>
                              <p:par>
                                <p:cTn id="156" presetID="53" presetClass="entr" presetSubtype="16" fill="hold" grpId="0" nodeType="afterEffect">
                                  <p:stCondLst>
                                    <p:cond delay="0"/>
                                  </p:stCondLst>
                                  <p:childTnLst>
                                    <p:set>
                                      <p:cBhvr>
                                        <p:cTn id="157" dur="1" fill="hold">
                                          <p:stCondLst>
                                            <p:cond delay="0"/>
                                          </p:stCondLst>
                                        </p:cTn>
                                        <p:tgtEl>
                                          <p:spTgt spid="33"/>
                                        </p:tgtEl>
                                        <p:attrNameLst>
                                          <p:attrName>style.visibility</p:attrName>
                                        </p:attrNameLst>
                                      </p:cBhvr>
                                      <p:to>
                                        <p:strVal val="visible"/>
                                      </p:to>
                                    </p:set>
                                    <p:anim calcmode="lin" valueType="num">
                                      <p:cBhvr>
                                        <p:cTn id="158" dur="500" fill="hold"/>
                                        <p:tgtEl>
                                          <p:spTgt spid="33"/>
                                        </p:tgtEl>
                                        <p:attrNameLst>
                                          <p:attrName>ppt_w</p:attrName>
                                        </p:attrNameLst>
                                      </p:cBhvr>
                                      <p:tavLst>
                                        <p:tav tm="0">
                                          <p:val>
                                            <p:fltVal val="0"/>
                                          </p:val>
                                        </p:tav>
                                        <p:tav tm="100000">
                                          <p:val>
                                            <p:strVal val="#ppt_w"/>
                                          </p:val>
                                        </p:tav>
                                      </p:tavLst>
                                    </p:anim>
                                    <p:anim calcmode="lin" valueType="num">
                                      <p:cBhvr>
                                        <p:cTn id="159" dur="500" fill="hold"/>
                                        <p:tgtEl>
                                          <p:spTgt spid="33"/>
                                        </p:tgtEl>
                                        <p:attrNameLst>
                                          <p:attrName>ppt_h</p:attrName>
                                        </p:attrNameLst>
                                      </p:cBhvr>
                                      <p:tavLst>
                                        <p:tav tm="0">
                                          <p:val>
                                            <p:fltVal val="0"/>
                                          </p:val>
                                        </p:tav>
                                        <p:tav tm="100000">
                                          <p:val>
                                            <p:strVal val="#ppt_h"/>
                                          </p:val>
                                        </p:tav>
                                      </p:tavLst>
                                    </p:anim>
                                    <p:animEffect transition="in" filter="fade">
                                      <p:cBhvr>
                                        <p:cTn id="160" dur="500"/>
                                        <p:tgtEl>
                                          <p:spTgt spid="33"/>
                                        </p:tgtEl>
                                      </p:cBhvr>
                                    </p:animEffect>
                                  </p:childTnLst>
                                </p:cTn>
                              </p:par>
                            </p:childTnLst>
                          </p:cTn>
                        </p:par>
                        <p:par>
                          <p:cTn id="161" fill="hold">
                            <p:stCondLst>
                              <p:cond delay="3000"/>
                            </p:stCondLst>
                            <p:childTnLst>
                              <p:par>
                                <p:cTn id="162" presetID="53" presetClass="entr" presetSubtype="16" fill="hold" grpId="0" nodeType="afterEffect">
                                  <p:stCondLst>
                                    <p:cond delay="0"/>
                                  </p:stCondLst>
                                  <p:childTnLst>
                                    <p:set>
                                      <p:cBhvr>
                                        <p:cTn id="163" dur="1" fill="hold">
                                          <p:stCondLst>
                                            <p:cond delay="0"/>
                                          </p:stCondLst>
                                        </p:cTn>
                                        <p:tgtEl>
                                          <p:spTgt spid="27"/>
                                        </p:tgtEl>
                                        <p:attrNameLst>
                                          <p:attrName>style.visibility</p:attrName>
                                        </p:attrNameLst>
                                      </p:cBhvr>
                                      <p:to>
                                        <p:strVal val="visible"/>
                                      </p:to>
                                    </p:set>
                                    <p:anim calcmode="lin" valueType="num">
                                      <p:cBhvr>
                                        <p:cTn id="164" dur="500" fill="hold"/>
                                        <p:tgtEl>
                                          <p:spTgt spid="27"/>
                                        </p:tgtEl>
                                        <p:attrNameLst>
                                          <p:attrName>ppt_w</p:attrName>
                                        </p:attrNameLst>
                                      </p:cBhvr>
                                      <p:tavLst>
                                        <p:tav tm="0">
                                          <p:val>
                                            <p:fltVal val="0"/>
                                          </p:val>
                                        </p:tav>
                                        <p:tav tm="100000">
                                          <p:val>
                                            <p:strVal val="#ppt_w"/>
                                          </p:val>
                                        </p:tav>
                                      </p:tavLst>
                                    </p:anim>
                                    <p:anim calcmode="lin" valueType="num">
                                      <p:cBhvr>
                                        <p:cTn id="165" dur="500" fill="hold"/>
                                        <p:tgtEl>
                                          <p:spTgt spid="27"/>
                                        </p:tgtEl>
                                        <p:attrNameLst>
                                          <p:attrName>ppt_h</p:attrName>
                                        </p:attrNameLst>
                                      </p:cBhvr>
                                      <p:tavLst>
                                        <p:tav tm="0">
                                          <p:val>
                                            <p:fltVal val="0"/>
                                          </p:val>
                                        </p:tav>
                                        <p:tav tm="100000">
                                          <p:val>
                                            <p:strVal val="#ppt_h"/>
                                          </p:val>
                                        </p:tav>
                                      </p:tavLst>
                                    </p:anim>
                                    <p:animEffect transition="in" filter="fade">
                                      <p:cBhvr>
                                        <p:cTn id="166" dur="500"/>
                                        <p:tgtEl>
                                          <p:spTgt spid="27"/>
                                        </p:tgtEl>
                                      </p:cBhvr>
                                    </p:animEffect>
                                  </p:childTnLst>
                                </p:cTn>
                              </p:par>
                              <p:par>
                                <p:cTn id="167" presetID="47" presetClass="entr" presetSubtype="0" fill="hold" grpId="0" nodeType="withEffect">
                                  <p:stCondLst>
                                    <p:cond delay="0"/>
                                  </p:stCondLst>
                                  <p:childTnLst>
                                    <p:set>
                                      <p:cBhvr>
                                        <p:cTn id="168" dur="1" fill="hold">
                                          <p:stCondLst>
                                            <p:cond delay="0"/>
                                          </p:stCondLst>
                                        </p:cTn>
                                        <p:tgtEl>
                                          <p:spTgt spid="34"/>
                                        </p:tgtEl>
                                        <p:attrNameLst>
                                          <p:attrName>style.visibility</p:attrName>
                                        </p:attrNameLst>
                                      </p:cBhvr>
                                      <p:to>
                                        <p:strVal val="visible"/>
                                      </p:to>
                                    </p:set>
                                    <p:animEffect transition="in" filter="fade">
                                      <p:cBhvr>
                                        <p:cTn id="169" dur="500"/>
                                        <p:tgtEl>
                                          <p:spTgt spid="34"/>
                                        </p:tgtEl>
                                      </p:cBhvr>
                                    </p:animEffect>
                                    <p:anim calcmode="lin" valueType="num">
                                      <p:cBhvr>
                                        <p:cTn id="170" dur="500" fill="hold"/>
                                        <p:tgtEl>
                                          <p:spTgt spid="34"/>
                                        </p:tgtEl>
                                        <p:attrNameLst>
                                          <p:attrName>ppt_x</p:attrName>
                                        </p:attrNameLst>
                                      </p:cBhvr>
                                      <p:tavLst>
                                        <p:tav tm="0">
                                          <p:val>
                                            <p:strVal val="#ppt_x"/>
                                          </p:val>
                                        </p:tav>
                                        <p:tav tm="100000">
                                          <p:val>
                                            <p:strVal val="#ppt_x"/>
                                          </p:val>
                                        </p:tav>
                                      </p:tavLst>
                                    </p:anim>
                                    <p:anim calcmode="lin" valueType="num">
                                      <p:cBhvr>
                                        <p:cTn id="171" dur="500" fill="hold"/>
                                        <p:tgtEl>
                                          <p:spTgt spid="34"/>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35"/>
                                        </p:tgtEl>
                                        <p:attrNameLst>
                                          <p:attrName>style.visibility</p:attrName>
                                        </p:attrNameLst>
                                      </p:cBhvr>
                                      <p:to>
                                        <p:strVal val="visible"/>
                                      </p:to>
                                    </p:set>
                                    <p:animEffect transition="in" filter="fade">
                                      <p:cBhvr>
                                        <p:cTn id="174" dur="500"/>
                                        <p:tgtEl>
                                          <p:spTgt spid="35"/>
                                        </p:tgtEl>
                                      </p:cBhvr>
                                    </p:animEffect>
                                    <p:anim calcmode="lin" valueType="num">
                                      <p:cBhvr>
                                        <p:cTn id="175" dur="500" fill="hold"/>
                                        <p:tgtEl>
                                          <p:spTgt spid="35"/>
                                        </p:tgtEl>
                                        <p:attrNameLst>
                                          <p:attrName>ppt_x</p:attrName>
                                        </p:attrNameLst>
                                      </p:cBhvr>
                                      <p:tavLst>
                                        <p:tav tm="0">
                                          <p:val>
                                            <p:strVal val="#ppt_x"/>
                                          </p:val>
                                        </p:tav>
                                        <p:tav tm="100000">
                                          <p:val>
                                            <p:strVal val="#ppt_x"/>
                                          </p:val>
                                        </p:tav>
                                      </p:tavLst>
                                    </p:anim>
                                    <p:anim calcmode="lin" valueType="num">
                                      <p:cBhvr>
                                        <p:cTn id="176" dur="500" fill="hold"/>
                                        <p:tgtEl>
                                          <p:spTgt spid="35"/>
                                        </p:tgtEl>
                                        <p:attrNameLst>
                                          <p:attrName>ppt_y</p:attrName>
                                        </p:attrNameLst>
                                      </p:cBhvr>
                                      <p:tavLst>
                                        <p:tav tm="0">
                                          <p:val>
                                            <p:strVal val="#ppt_y+.1"/>
                                          </p:val>
                                        </p:tav>
                                        <p:tav tm="100000">
                                          <p:val>
                                            <p:strVal val="#ppt_y"/>
                                          </p:val>
                                        </p:tav>
                                      </p:tavLst>
                                    </p:anim>
                                  </p:childTnLst>
                                </p:cTn>
                              </p:par>
                            </p:childTnLst>
                          </p:cTn>
                        </p:par>
                        <p:par>
                          <p:cTn id="177" fill="hold">
                            <p:stCondLst>
                              <p:cond delay="3500"/>
                            </p:stCondLst>
                            <p:childTnLst>
                              <p:par>
                                <p:cTn id="178" presetID="22" presetClass="entr" presetSubtype="8" fill="hold" nodeType="afterEffect">
                                  <p:stCondLst>
                                    <p:cond delay="0"/>
                                  </p:stCondLst>
                                  <p:childTnLst>
                                    <p:set>
                                      <p:cBhvr>
                                        <p:cTn id="179" dur="1" fill="hold">
                                          <p:stCondLst>
                                            <p:cond delay="0"/>
                                          </p:stCondLst>
                                        </p:cTn>
                                        <p:tgtEl>
                                          <p:spTgt spid="66"/>
                                        </p:tgtEl>
                                        <p:attrNameLst>
                                          <p:attrName>style.visibility</p:attrName>
                                        </p:attrNameLst>
                                      </p:cBhvr>
                                      <p:to>
                                        <p:strVal val="visible"/>
                                      </p:to>
                                    </p:set>
                                    <p:animEffect transition="in" filter="wipe(left)">
                                      <p:cBhvr>
                                        <p:cTn id="180" dur="500"/>
                                        <p:tgtEl>
                                          <p:spTgt spid="66"/>
                                        </p:tgtEl>
                                      </p:cBhvr>
                                    </p:animEffect>
                                  </p:childTnLst>
                                </p:cTn>
                              </p:par>
                              <p:par>
                                <p:cTn id="181" presetID="53" presetClass="entr" presetSubtype="16" fill="hold" nodeType="withEffect">
                                  <p:stCondLst>
                                    <p:cond delay="0"/>
                                  </p:stCondLst>
                                  <p:childTnLst>
                                    <p:set>
                                      <p:cBhvr>
                                        <p:cTn id="182" dur="1" fill="hold">
                                          <p:stCondLst>
                                            <p:cond delay="0"/>
                                          </p:stCondLst>
                                        </p:cTn>
                                        <p:tgtEl>
                                          <p:spTgt spid="5"/>
                                        </p:tgtEl>
                                        <p:attrNameLst>
                                          <p:attrName>style.visibility</p:attrName>
                                        </p:attrNameLst>
                                      </p:cBhvr>
                                      <p:to>
                                        <p:strVal val="visible"/>
                                      </p:to>
                                    </p:set>
                                    <p:anim calcmode="lin" valueType="num">
                                      <p:cBhvr>
                                        <p:cTn id="183" dur="500" fill="hold"/>
                                        <p:tgtEl>
                                          <p:spTgt spid="5"/>
                                        </p:tgtEl>
                                        <p:attrNameLst>
                                          <p:attrName>ppt_w</p:attrName>
                                        </p:attrNameLst>
                                      </p:cBhvr>
                                      <p:tavLst>
                                        <p:tav tm="0">
                                          <p:val>
                                            <p:fltVal val="0"/>
                                          </p:val>
                                        </p:tav>
                                        <p:tav tm="100000">
                                          <p:val>
                                            <p:strVal val="#ppt_w"/>
                                          </p:val>
                                        </p:tav>
                                      </p:tavLst>
                                    </p:anim>
                                    <p:anim calcmode="lin" valueType="num">
                                      <p:cBhvr>
                                        <p:cTn id="184" dur="500" fill="hold"/>
                                        <p:tgtEl>
                                          <p:spTgt spid="5"/>
                                        </p:tgtEl>
                                        <p:attrNameLst>
                                          <p:attrName>ppt_h</p:attrName>
                                        </p:attrNameLst>
                                      </p:cBhvr>
                                      <p:tavLst>
                                        <p:tav tm="0">
                                          <p:val>
                                            <p:fltVal val="0"/>
                                          </p:val>
                                        </p:tav>
                                        <p:tav tm="100000">
                                          <p:val>
                                            <p:strVal val="#ppt_h"/>
                                          </p:val>
                                        </p:tav>
                                      </p:tavLst>
                                    </p:anim>
                                    <p:animEffect transition="in" filter="fade">
                                      <p:cBhvr>
                                        <p:cTn id="185" dur="500"/>
                                        <p:tgtEl>
                                          <p:spTgt spid="5"/>
                                        </p:tgtEl>
                                      </p:cBhvr>
                                    </p:animEffect>
                                  </p:childTnLst>
                                </p:cTn>
                              </p:par>
                            </p:childTnLst>
                          </p:cTn>
                        </p:par>
                      </p:childTnLst>
                    </p:cTn>
                  </p:par>
                  <p:par>
                    <p:cTn id="186" fill="hold">
                      <p:stCondLst>
                        <p:cond delay="indefinite"/>
                      </p:stCondLst>
                      <p:childTnLst>
                        <p:par>
                          <p:cTn id="187" fill="hold">
                            <p:stCondLst>
                              <p:cond delay="0"/>
                            </p:stCondLst>
                            <p:childTnLst>
                              <p:par>
                                <p:cTn id="188" presetID="53" presetClass="entr" presetSubtype="16" fill="hold" grpId="0" nodeType="clickEffect">
                                  <p:stCondLst>
                                    <p:cond delay="0"/>
                                  </p:stCondLst>
                                  <p:childTnLst>
                                    <p:set>
                                      <p:cBhvr>
                                        <p:cTn id="189" dur="1" fill="hold">
                                          <p:stCondLst>
                                            <p:cond delay="0"/>
                                          </p:stCondLst>
                                        </p:cTn>
                                        <p:tgtEl>
                                          <p:spTgt spid="106"/>
                                        </p:tgtEl>
                                        <p:attrNameLst>
                                          <p:attrName>style.visibility</p:attrName>
                                        </p:attrNameLst>
                                      </p:cBhvr>
                                      <p:to>
                                        <p:strVal val="visible"/>
                                      </p:to>
                                    </p:set>
                                    <p:anim calcmode="lin" valueType="num">
                                      <p:cBhvr>
                                        <p:cTn id="190" dur="500" fill="hold"/>
                                        <p:tgtEl>
                                          <p:spTgt spid="106"/>
                                        </p:tgtEl>
                                        <p:attrNameLst>
                                          <p:attrName>ppt_w</p:attrName>
                                        </p:attrNameLst>
                                      </p:cBhvr>
                                      <p:tavLst>
                                        <p:tav tm="0">
                                          <p:val>
                                            <p:fltVal val="0"/>
                                          </p:val>
                                        </p:tav>
                                        <p:tav tm="100000">
                                          <p:val>
                                            <p:strVal val="#ppt_w"/>
                                          </p:val>
                                        </p:tav>
                                      </p:tavLst>
                                    </p:anim>
                                    <p:anim calcmode="lin" valueType="num">
                                      <p:cBhvr>
                                        <p:cTn id="191" dur="500" fill="hold"/>
                                        <p:tgtEl>
                                          <p:spTgt spid="106"/>
                                        </p:tgtEl>
                                        <p:attrNameLst>
                                          <p:attrName>ppt_h</p:attrName>
                                        </p:attrNameLst>
                                      </p:cBhvr>
                                      <p:tavLst>
                                        <p:tav tm="0">
                                          <p:val>
                                            <p:fltVal val="0"/>
                                          </p:val>
                                        </p:tav>
                                        <p:tav tm="100000">
                                          <p:val>
                                            <p:strVal val="#ppt_h"/>
                                          </p:val>
                                        </p:tav>
                                      </p:tavLst>
                                    </p:anim>
                                    <p:animEffect transition="in" filter="fade">
                                      <p:cBhvr>
                                        <p:cTn id="192" dur="500"/>
                                        <p:tgtEl>
                                          <p:spTgt spid="106"/>
                                        </p:tgtEl>
                                      </p:cBhvr>
                                    </p:animEffect>
                                  </p:childTnLst>
                                </p:cTn>
                              </p:par>
                            </p:childTnLst>
                          </p:cTn>
                        </p:par>
                        <p:par>
                          <p:cTn id="193" fill="hold">
                            <p:stCondLst>
                              <p:cond delay="500"/>
                            </p:stCondLst>
                            <p:childTnLst>
                              <p:par>
                                <p:cTn id="194" presetID="53" presetClass="entr" presetSubtype="16" fill="hold" grpId="0" nodeType="afterEffect">
                                  <p:stCondLst>
                                    <p:cond delay="0"/>
                                  </p:stCondLst>
                                  <p:childTnLst>
                                    <p:set>
                                      <p:cBhvr>
                                        <p:cTn id="195" dur="1" fill="hold">
                                          <p:stCondLst>
                                            <p:cond delay="0"/>
                                          </p:stCondLst>
                                        </p:cTn>
                                        <p:tgtEl>
                                          <p:spTgt spid="107"/>
                                        </p:tgtEl>
                                        <p:attrNameLst>
                                          <p:attrName>style.visibility</p:attrName>
                                        </p:attrNameLst>
                                      </p:cBhvr>
                                      <p:to>
                                        <p:strVal val="visible"/>
                                      </p:to>
                                    </p:set>
                                    <p:anim calcmode="lin" valueType="num">
                                      <p:cBhvr>
                                        <p:cTn id="196" dur="500" fill="hold"/>
                                        <p:tgtEl>
                                          <p:spTgt spid="107"/>
                                        </p:tgtEl>
                                        <p:attrNameLst>
                                          <p:attrName>ppt_w</p:attrName>
                                        </p:attrNameLst>
                                      </p:cBhvr>
                                      <p:tavLst>
                                        <p:tav tm="0">
                                          <p:val>
                                            <p:fltVal val="0"/>
                                          </p:val>
                                        </p:tav>
                                        <p:tav tm="100000">
                                          <p:val>
                                            <p:strVal val="#ppt_w"/>
                                          </p:val>
                                        </p:tav>
                                      </p:tavLst>
                                    </p:anim>
                                    <p:anim calcmode="lin" valueType="num">
                                      <p:cBhvr>
                                        <p:cTn id="197" dur="500" fill="hold"/>
                                        <p:tgtEl>
                                          <p:spTgt spid="107"/>
                                        </p:tgtEl>
                                        <p:attrNameLst>
                                          <p:attrName>ppt_h</p:attrName>
                                        </p:attrNameLst>
                                      </p:cBhvr>
                                      <p:tavLst>
                                        <p:tav tm="0">
                                          <p:val>
                                            <p:fltVal val="0"/>
                                          </p:val>
                                        </p:tav>
                                        <p:tav tm="100000">
                                          <p:val>
                                            <p:strVal val="#ppt_h"/>
                                          </p:val>
                                        </p:tav>
                                      </p:tavLst>
                                    </p:anim>
                                    <p:animEffect transition="in" filter="fade">
                                      <p:cBhvr>
                                        <p:cTn id="198" dur="500"/>
                                        <p:tgtEl>
                                          <p:spTgt spid="107"/>
                                        </p:tgtEl>
                                      </p:cBhvr>
                                    </p:animEffect>
                                  </p:childTnLst>
                                </p:cTn>
                              </p:par>
                            </p:childTnLst>
                          </p:cTn>
                        </p:par>
                        <p:par>
                          <p:cTn id="199" fill="hold">
                            <p:stCondLst>
                              <p:cond delay="1000"/>
                            </p:stCondLst>
                            <p:childTnLst>
                              <p:par>
                                <p:cTn id="200" presetID="53" presetClass="entr" presetSubtype="16" fill="hold" grpId="0" nodeType="afterEffect">
                                  <p:stCondLst>
                                    <p:cond delay="0"/>
                                  </p:stCondLst>
                                  <p:childTnLst>
                                    <p:set>
                                      <p:cBhvr>
                                        <p:cTn id="201" dur="1" fill="hold">
                                          <p:stCondLst>
                                            <p:cond delay="0"/>
                                          </p:stCondLst>
                                        </p:cTn>
                                        <p:tgtEl>
                                          <p:spTgt spid="108"/>
                                        </p:tgtEl>
                                        <p:attrNameLst>
                                          <p:attrName>style.visibility</p:attrName>
                                        </p:attrNameLst>
                                      </p:cBhvr>
                                      <p:to>
                                        <p:strVal val="visible"/>
                                      </p:to>
                                    </p:set>
                                    <p:anim calcmode="lin" valueType="num">
                                      <p:cBhvr>
                                        <p:cTn id="202" dur="500" fill="hold"/>
                                        <p:tgtEl>
                                          <p:spTgt spid="108"/>
                                        </p:tgtEl>
                                        <p:attrNameLst>
                                          <p:attrName>ppt_w</p:attrName>
                                        </p:attrNameLst>
                                      </p:cBhvr>
                                      <p:tavLst>
                                        <p:tav tm="0">
                                          <p:val>
                                            <p:fltVal val="0"/>
                                          </p:val>
                                        </p:tav>
                                        <p:tav tm="100000">
                                          <p:val>
                                            <p:strVal val="#ppt_w"/>
                                          </p:val>
                                        </p:tav>
                                      </p:tavLst>
                                    </p:anim>
                                    <p:anim calcmode="lin" valueType="num">
                                      <p:cBhvr>
                                        <p:cTn id="203" dur="500" fill="hold"/>
                                        <p:tgtEl>
                                          <p:spTgt spid="108"/>
                                        </p:tgtEl>
                                        <p:attrNameLst>
                                          <p:attrName>ppt_h</p:attrName>
                                        </p:attrNameLst>
                                      </p:cBhvr>
                                      <p:tavLst>
                                        <p:tav tm="0">
                                          <p:val>
                                            <p:fltVal val="0"/>
                                          </p:val>
                                        </p:tav>
                                        <p:tav tm="100000">
                                          <p:val>
                                            <p:strVal val="#ppt_h"/>
                                          </p:val>
                                        </p:tav>
                                      </p:tavLst>
                                    </p:anim>
                                    <p:animEffect transition="in" filter="fade">
                                      <p:cBhvr>
                                        <p:cTn id="204" dur="500"/>
                                        <p:tgtEl>
                                          <p:spTgt spid="108"/>
                                        </p:tgtEl>
                                      </p:cBhvr>
                                    </p:animEffect>
                                  </p:childTnLst>
                                </p:cTn>
                              </p:par>
                            </p:childTnLst>
                          </p:cTn>
                        </p:par>
                        <p:par>
                          <p:cTn id="205" fill="hold">
                            <p:stCondLst>
                              <p:cond delay="1500"/>
                            </p:stCondLst>
                            <p:childTnLst>
                              <p:par>
                                <p:cTn id="206" presetID="22" presetClass="entr" presetSubtype="1" fill="hold" nodeType="afterEffect">
                                  <p:stCondLst>
                                    <p:cond delay="0"/>
                                  </p:stCondLst>
                                  <p:childTnLst>
                                    <p:set>
                                      <p:cBhvr>
                                        <p:cTn id="207" dur="1" fill="hold">
                                          <p:stCondLst>
                                            <p:cond delay="0"/>
                                          </p:stCondLst>
                                        </p:cTn>
                                        <p:tgtEl>
                                          <p:spTgt spid="109"/>
                                        </p:tgtEl>
                                        <p:attrNameLst>
                                          <p:attrName>style.visibility</p:attrName>
                                        </p:attrNameLst>
                                      </p:cBhvr>
                                      <p:to>
                                        <p:strVal val="visible"/>
                                      </p:to>
                                    </p:set>
                                    <p:animEffect transition="in" filter="wipe(up)">
                                      <p:cBhvr>
                                        <p:cTn id="208" dur="500"/>
                                        <p:tgtEl>
                                          <p:spTgt spid="109"/>
                                        </p:tgtEl>
                                      </p:cBhvr>
                                    </p:animEffect>
                                  </p:childTnLst>
                                </p:cTn>
                              </p:par>
                            </p:childTnLst>
                          </p:cTn>
                        </p:par>
                        <p:par>
                          <p:cTn id="209" fill="hold">
                            <p:stCondLst>
                              <p:cond delay="2000"/>
                            </p:stCondLst>
                            <p:childTnLst>
                              <p:par>
                                <p:cTn id="210" presetID="53" presetClass="entr" presetSubtype="16" fill="hold" grpId="0" nodeType="afterEffect">
                                  <p:stCondLst>
                                    <p:cond delay="0"/>
                                  </p:stCondLst>
                                  <p:childTnLst>
                                    <p:set>
                                      <p:cBhvr>
                                        <p:cTn id="211" dur="1" fill="hold">
                                          <p:stCondLst>
                                            <p:cond delay="0"/>
                                          </p:stCondLst>
                                        </p:cTn>
                                        <p:tgtEl>
                                          <p:spTgt spid="110"/>
                                        </p:tgtEl>
                                        <p:attrNameLst>
                                          <p:attrName>style.visibility</p:attrName>
                                        </p:attrNameLst>
                                      </p:cBhvr>
                                      <p:to>
                                        <p:strVal val="visible"/>
                                      </p:to>
                                    </p:set>
                                    <p:anim calcmode="lin" valueType="num">
                                      <p:cBhvr>
                                        <p:cTn id="212" dur="500" fill="hold"/>
                                        <p:tgtEl>
                                          <p:spTgt spid="110"/>
                                        </p:tgtEl>
                                        <p:attrNameLst>
                                          <p:attrName>ppt_w</p:attrName>
                                        </p:attrNameLst>
                                      </p:cBhvr>
                                      <p:tavLst>
                                        <p:tav tm="0">
                                          <p:val>
                                            <p:fltVal val="0"/>
                                          </p:val>
                                        </p:tav>
                                        <p:tav tm="100000">
                                          <p:val>
                                            <p:strVal val="#ppt_w"/>
                                          </p:val>
                                        </p:tav>
                                      </p:tavLst>
                                    </p:anim>
                                    <p:anim calcmode="lin" valueType="num">
                                      <p:cBhvr>
                                        <p:cTn id="213" dur="500" fill="hold"/>
                                        <p:tgtEl>
                                          <p:spTgt spid="110"/>
                                        </p:tgtEl>
                                        <p:attrNameLst>
                                          <p:attrName>ppt_h</p:attrName>
                                        </p:attrNameLst>
                                      </p:cBhvr>
                                      <p:tavLst>
                                        <p:tav tm="0">
                                          <p:val>
                                            <p:fltVal val="0"/>
                                          </p:val>
                                        </p:tav>
                                        <p:tav tm="100000">
                                          <p:val>
                                            <p:strVal val="#ppt_h"/>
                                          </p:val>
                                        </p:tav>
                                      </p:tavLst>
                                    </p:anim>
                                    <p:animEffect transition="in" filter="fade">
                                      <p:cBhvr>
                                        <p:cTn id="214" dur="500"/>
                                        <p:tgtEl>
                                          <p:spTgt spid="110"/>
                                        </p:tgtEl>
                                      </p:cBhvr>
                                    </p:animEffect>
                                  </p:childTnLst>
                                </p:cTn>
                              </p:par>
                            </p:childTnLst>
                          </p:cTn>
                        </p:par>
                        <p:par>
                          <p:cTn id="215" fill="hold">
                            <p:stCondLst>
                              <p:cond delay="2500"/>
                            </p:stCondLst>
                            <p:childTnLst>
                              <p:par>
                                <p:cTn id="216" presetID="53" presetClass="entr" presetSubtype="16" fill="hold" grpId="0" nodeType="afterEffect">
                                  <p:stCondLst>
                                    <p:cond delay="0"/>
                                  </p:stCondLst>
                                  <p:childTnLst>
                                    <p:set>
                                      <p:cBhvr>
                                        <p:cTn id="217" dur="1" fill="hold">
                                          <p:stCondLst>
                                            <p:cond delay="0"/>
                                          </p:stCondLst>
                                        </p:cTn>
                                        <p:tgtEl>
                                          <p:spTgt spid="105"/>
                                        </p:tgtEl>
                                        <p:attrNameLst>
                                          <p:attrName>style.visibility</p:attrName>
                                        </p:attrNameLst>
                                      </p:cBhvr>
                                      <p:to>
                                        <p:strVal val="visible"/>
                                      </p:to>
                                    </p:set>
                                    <p:anim calcmode="lin" valueType="num">
                                      <p:cBhvr>
                                        <p:cTn id="218" dur="500" fill="hold"/>
                                        <p:tgtEl>
                                          <p:spTgt spid="105"/>
                                        </p:tgtEl>
                                        <p:attrNameLst>
                                          <p:attrName>ppt_w</p:attrName>
                                        </p:attrNameLst>
                                      </p:cBhvr>
                                      <p:tavLst>
                                        <p:tav tm="0">
                                          <p:val>
                                            <p:fltVal val="0"/>
                                          </p:val>
                                        </p:tav>
                                        <p:tav tm="100000">
                                          <p:val>
                                            <p:strVal val="#ppt_w"/>
                                          </p:val>
                                        </p:tav>
                                      </p:tavLst>
                                    </p:anim>
                                    <p:anim calcmode="lin" valueType="num">
                                      <p:cBhvr>
                                        <p:cTn id="219" dur="500" fill="hold"/>
                                        <p:tgtEl>
                                          <p:spTgt spid="105"/>
                                        </p:tgtEl>
                                        <p:attrNameLst>
                                          <p:attrName>ppt_h</p:attrName>
                                        </p:attrNameLst>
                                      </p:cBhvr>
                                      <p:tavLst>
                                        <p:tav tm="0">
                                          <p:val>
                                            <p:fltVal val="0"/>
                                          </p:val>
                                        </p:tav>
                                        <p:tav tm="100000">
                                          <p:val>
                                            <p:strVal val="#ppt_h"/>
                                          </p:val>
                                        </p:tav>
                                      </p:tavLst>
                                    </p:anim>
                                    <p:animEffect transition="in" filter="fade">
                                      <p:cBhvr>
                                        <p:cTn id="220" dur="500"/>
                                        <p:tgtEl>
                                          <p:spTgt spid="105"/>
                                        </p:tgtEl>
                                      </p:cBhvr>
                                    </p:animEffect>
                                  </p:childTnLst>
                                </p:cTn>
                              </p:par>
                            </p:childTnLst>
                          </p:cTn>
                        </p:par>
                        <p:par>
                          <p:cTn id="221" fill="hold">
                            <p:stCondLst>
                              <p:cond delay="3000"/>
                            </p:stCondLst>
                            <p:childTnLst>
                              <p:par>
                                <p:cTn id="222" presetID="22" presetClass="entr" presetSubtype="8" fill="hold" nodeType="afterEffect">
                                  <p:stCondLst>
                                    <p:cond delay="0"/>
                                  </p:stCondLst>
                                  <p:childTnLst>
                                    <p:set>
                                      <p:cBhvr>
                                        <p:cTn id="223" dur="1" fill="hold">
                                          <p:stCondLst>
                                            <p:cond delay="0"/>
                                          </p:stCondLst>
                                        </p:cTn>
                                        <p:tgtEl>
                                          <p:spTgt spid="111"/>
                                        </p:tgtEl>
                                        <p:attrNameLst>
                                          <p:attrName>style.visibility</p:attrName>
                                        </p:attrNameLst>
                                      </p:cBhvr>
                                      <p:to>
                                        <p:strVal val="visible"/>
                                      </p:to>
                                    </p:set>
                                    <p:animEffect transition="in" filter="wipe(left)">
                                      <p:cBhvr>
                                        <p:cTn id="224" dur="500"/>
                                        <p:tgtEl>
                                          <p:spTgt spid="111"/>
                                        </p:tgtEl>
                                      </p:cBhvr>
                                    </p:animEffect>
                                  </p:childTnLst>
                                </p:cTn>
                              </p:par>
                              <p:par>
                                <p:cTn id="225" presetID="47" presetClass="entr" presetSubtype="0" fill="hold" grpId="0" nodeType="withEffect">
                                  <p:stCondLst>
                                    <p:cond delay="0"/>
                                  </p:stCondLst>
                                  <p:childTnLst>
                                    <p:set>
                                      <p:cBhvr>
                                        <p:cTn id="226" dur="1" fill="hold">
                                          <p:stCondLst>
                                            <p:cond delay="0"/>
                                          </p:stCondLst>
                                        </p:cTn>
                                        <p:tgtEl>
                                          <p:spTgt spid="113"/>
                                        </p:tgtEl>
                                        <p:attrNameLst>
                                          <p:attrName>style.visibility</p:attrName>
                                        </p:attrNameLst>
                                      </p:cBhvr>
                                      <p:to>
                                        <p:strVal val="visible"/>
                                      </p:to>
                                    </p:set>
                                    <p:animEffect transition="in" filter="fade">
                                      <p:cBhvr>
                                        <p:cTn id="227" dur="500"/>
                                        <p:tgtEl>
                                          <p:spTgt spid="113"/>
                                        </p:tgtEl>
                                      </p:cBhvr>
                                    </p:animEffect>
                                    <p:anim calcmode="lin" valueType="num">
                                      <p:cBhvr>
                                        <p:cTn id="228" dur="500" fill="hold"/>
                                        <p:tgtEl>
                                          <p:spTgt spid="113"/>
                                        </p:tgtEl>
                                        <p:attrNameLst>
                                          <p:attrName>ppt_x</p:attrName>
                                        </p:attrNameLst>
                                      </p:cBhvr>
                                      <p:tavLst>
                                        <p:tav tm="0">
                                          <p:val>
                                            <p:strVal val="#ppt_x"/>
                                          </p:val>
                                        </p:tav>
                                        <p:tav tm="100000">
                                          <p:val>
                                            <p:strVal val="#ppt_x"/>
                                          </p:val>
                                        </p:tav>
                                      </p:tavLst>
                                    </p:anim>
                                    <p:anim calcmode="lin" valueType="num">
                                      <p:cBhvr>
                                        <p:cTn id="229" dur="500" fill="hold"/>
                                        <p:tgtEl>
                                          <p:spTgt spid="113"/>
                                        </p:tgtEl>
                                        <p:attrNameLst>
                                          <p:attrName>ppt_y</p:attrName>
                                        </p:attrNameLst>
                                      </p:cBhvr>
                                      <p:tavLst>
                                        <p:tav tm="0">
                                          <p:val>
                                            <p:strVal val="#ppt_y-.1"/>
                                          </p:val>
                                        </p:tav>
                                        <p:tav tm="100000">
                                          <p:val>
                                            <p:strVal val="#ppt_y"/>
                                          </p:val>
                                        </p:tav>
                                      </p:tavLst>
                                    </p:anim>
                                  </p:childTnLst>
                                </p:cTn>
                              </p:par>
                              <p:par>
                                <p:cTn id="230" presetID="47" presetClass="entr" presetSubtype="0" fill="hold" grpId="0" nodeType="withEffect">
                                  <p:stCondLst>
                                    <p:cond delay="0"/>
                                  </p:stCondLst>
                                  <p:childTnLst>
                                    <p:set>
                                      <p:cBhvr>
                                        <p:cTn id="231" dur="1" fill="hold">
                                          <p:stCondLst>
                                            <p:cond delay="0"/>
                                          </p:stCondLst>
                                        </p:cTn>
                                        <p:tgtEl>
                                          <p:spTgt spid="112"/>
                                        </p:tgtEl>
                                        <p:attrNameLst>
                                          <p:attrName>style.visibility</p:attrName>
                                        </p:attrNameLst>
                                      </p:cBhvr>
                                      <p:to>
                                        <p:strVal val="visible"/>
                                      </p:to>
                                    </p:set>
                                    <p:animEffect transition="in" filter="fade">
                                      <p:cBhvr>
                                        <p:cTn id="232" dur="500"/>
                                        <p:tgtEl>
                                          <p:spTgt spid="112"/>
                                        </p:tgtEl>
                                      </p:cBhvr>
                                    </p:animEffect>
                                    <p:anim calcmode="lin" valueType="num">
                                      <p:cBhvr>
                                        <p:cTn id="233" dur="500" fill="hold"/>
                                        <p:tgtEl>
                                          <p:spTgt spid="112"/>
                                        </p:tgtEl>
                                        <p:attrNameLst>
                                          <p:attrName>ppt_x</p:attrName>
                                        </p:attrNameLst>
                                      </p:cBhvr>
                                      <p:tavLst>
                                        <p:tav tm="0">
                                          <p:val>
                                            <p:strVal val="#ppt_x"/>
                                          </p:val>
                                        </p:tav>
                                        <p:tav tm="100000">
                                          <p:val>
                                            <p:strVal val="#ppt_x"/>
                                          </p:val>
                                        </p:tav>
                                      </p:tavLst>
                                    </p:anim>
                                    <p:anim calcmode="lin" valueType="num">
                                      <p:cBhvr>
                                        <p:cTn id="234" dur="500" fill="hold"/>
                                        <p:tgtEl>
                                          <p:spTgt spid="112"/>
                                        </p:tgtEl>
                                        <p:attrNameLst>
                                          <p:attrName>ppt_y</p:attrName>
                                        </p:attrNameLst>
                                      </p:cBhvr>
                                      <p:tavLst>
                                        <p:tav tm="0">
                                          <p:val>
                                            <p:strVal val="#ppt_y-.1"/>
                                          </p:val>
                                        </p:tav>
                                        <p:tav tm="100000">
                                          <p:val>
                                            <p:strVal val="#ppt_y"/>
                                          </p:val>
                                        </p:tav>
                                      </p:tavLst>
                                    </p:anim>
                                  </p:childTnLst>
                                </p:cTn>
                              </p:par>
                              <p:par>
                                <p:cTn id="235" presetID="22" presetClass="entr" presetSubtype="8" fill="hold" nodeType="withEffect">
                                  <p:stCondLst>
                                    <p:cond delay="0"/>
                                  </p:stCondLst>
                                  <p:childTnLst>
                                    <p:set>
                                      <p:cBhvr>
                                        <p:cTn id="236" dur="1" fill="hold">
                                          <p:stCondLst>
                                            <p:cond delay="0"/>
                                          </p:stCondLst>
                                        </p:cTn>
                                        <p:tgtEl>
                                          <p:spTgt spid="44"/>
                                        </p:tgtEl>
                                        <p:attrNameLst>
                                          <p:attrName>style.visibility</p:attrName>
                                        </p:attrNameLst>
                                      </p:cBhvr>
                                      <p:to>
                                        <p:strVal val="visible"/>
                                      </p:to>
                                    </p:set>
                                    <p:animEffect transition="in" filter="wipe(left)">
                                      <p:cBhvr>
                                        <p:cTn id="237" dur="500"/>
                                        <p:tgtEl>
                                          <p:spTgt spid="44"/>
                                        </p:tgtEl>
                                      </p:cBhvr>
                                    </p:animEffect>
                                  </p:childTnLst>
                                </p:cTn>
                              </p:par>
                            </p:childTnLst>
                          </p:cTn>
                        </p:par>
                      </p:childTnLst>
                    </p:cTn>
                  </p:par>
                  <p:par>
                    <p:cTn id="238" fill="hold">
                      <p:stCondLst>
                        <p:cond delay="indefinite"/>
                      </p:stCondLst>
                      <p:childTnLst>
                        <p:par>
                          <p:cTn id="239" fill="hold">
                            <p:stCondLst>
                              <p:cond delay="0"/>
                            </p:stCondLst>
                            <p:childTnLst>
                              <p:par>
                                <p:cTn id="240" presetID="53" presetClass="entr" presetSubtype="16" fill="hold" nodeType="clickEffect">
                                  <p:stCondLst>
                                    <p:cond delay="0"/>
                                  </p:stCondLst>
                                  <p:childTnLst>
                                    <p:set>
                                      <p:cBhvr>
                                        <p:cTn id="241" dur="1" fill="hold">
                                          <p:stCondLst>
                                            <p:cond delay="0"/>
                                          </p:stCondLst>
                                        </p:cTn>
                                        <p:tgtEl>
                                          <p:spTgt spid="13"/>
                                        </p:tgtEl>
                                        <p:attrNameLst>
                                          <p:attrName>style.visibility</p:attrName>
                                        </p:attrNameLst>
                                      </p:cBhvr>
                                      <p:to>
                                        <p:strVal val="visible"/>
                                      </p:to>
                                    </p:set>
                                    <p:anim calcmode="lin" valueType="num">
                                      <p:cBhvr>
                                        <p:cTn id="242" dur="500" fill="hold"/>
                                        <p:tgtEl>
                                          <p:spTgt spid="13"/>
                                        </p:tgtEl>
                                        <p:attrNameLst>
                                          <p:attrName>ppt_w</p:attrName>
                                        </p:attrNameLst>
                                      </p:cBhvr>
                                      <p:tavLst>
                                        <p:tav tm="0">
                                          <p:val>
                                            <p:fltVal val="0"/>
                                          </p:val>
                                        </p:tav>
                                        <p:tav tm="100000">
                                          <p:val>
                                            <p:strVal val="#ppt_w"/>
                                          </p:val>
                                        </p:tav>
                                      </p:tavLst>
                                    </p:anim>
                                    <p:anim calcmode="lin" valueType="num">
                                      <p:cBhvr>
                                        <p:cTn id="243" dur="500" fill="hold"/>
                                        <p:tgtEl>
                                          <p:spTgt spid="13"/>
                                        </p:tgtEl>
                                        <p:attrNameLst>
                                          <p:attrName>ppt_h</p:attrName>
                                        </p:attrNameLst>
                                      </p:cBhvr>
                                      <p:tavLst>
                                        <p:tav tm="0">
                                          <p:val>
                                            <p:fltVal val="0"/>
                                          </p:val>
                                        </p:tav>
                                        <p:tav tm="100000">
                                          <p:val>
                                            <p:strVal val="#ppt_h"/>
                                          </p:val>
                                        </p:tav>
                                      </p:tavLst>
                                    </p:anim>
                                    <p:animEffect transition="in" filter="fade">
                                      <p:cBhvr>
                                        <p:cTn id="244" dur="500"/>
                                        <p:tgtEl>
                                          <p:spTgt spid="13"/>
                                        </p:tgtEl>
                                      </p:cBhvr>
                                    </p:animEffect>
                                  </p:childTnLst>
                                </p:cTn>
                              </p:par>
                              <p:par>
                                <p:cTn id="245" presetID="22" presetClass="entr" presetSubtype="8" fill="hold" nodeType="withEffect">
                                  <p:stCondLst>
                                    <p:cond delay="0"/>
                                  </p:stCondLst>
                                  <p:childTnLst>
                                    <p:set>
                                      <p:cBhvr>
                                        <p:cTn id="246" dur="1" fill="hold">
                                          <p:stCondLst>
                                            <p:cond delay="0"/>
                                          </p:stCondLst>
                                        </p:cTn>
                                        <p:tgtEl>
                                          <p:spTgt spid="115"/>
                                        </p:tgtEl>
                                        <p:attrNameLst>
                                          <p:attrName>style.visibility</p:attrName>
                                        </p:attrNameLst>
                                      </p:cBhvr>
                                      <p:to>
                                        <p:strVal val="visible"/>
                                      </p:to>
                                    </p:set>
                                    <p:animEffect transition="in" filter="wipe(left)">
                                      <p:cBhvr>
                                        <p:cTn id="247" dur="500"/>
                                        <p:tgtEl>
                                          <p:spTgt spid="115"/>
                                        </p:tgtEl>
                                      </p:cBhvr>
                                    </p:animEffect>
                                  </p:childTnLst>
                                </p:cTn>
                              </p:par>
                            </p:childTnLst>
                          </p:cTn>
                        </p:par>
                        <p:par>
                          <p:cTn id="248" fill="hold">
                            <p:stCondLst>
                              <p:cond delay="500"/>
                            </p:stCondLst>
                            <p:childTnLst>
                              <p:par>
                                <p:cTn id="249" presetID="53" presetClass="entr" presetSubtype="16" fill="hold" grpId="0" nodeType="afterEffect">
                                  <p:stCondLst>
                                    <p:cond delay="0"/>
                                  </p:stCondLst>
                                  <p:childTnLst>
                                    <p:set>
                                      <p:cBhvr>
                                        <p:cTn id="250" dur="1" fill="hold">
                                          <p:stCondLst>
                                            <p:cond delay="0"/>
                                          </p:stCondLst>
                                        </p:cTn>
                                        <p:tgtEl>
                                          <p:spTgt spid="46"/>
                                        </p:tgtEl>
                                        <p:attrNameLst>
                                          <p:attrName>style.visibility</p:attrName>
                                        </p:attrNameLst>
                                      </p:cBhvr>
                                      <p:to>
                                        <p:strVal val="visible"/>
                                      </p:to>
                                    </p:set>
                                    <p:anim calcmode="lin" valueType="num">
                                      <p:cBhvr>
                                        <p:cTn id="251" dur="500" fill="hold"/>
                                        <p:tgtEl>
                                          <p:spTgt spid="46"/>
                                        </p:tgtEl>
                                        <p:attrNameLst>
                                          <p:attrName>ppt_w</p:attrName>
                                        </p:attrNameLst>
                                      </p:cBhvr>
                                      <p:tavLst>
                                        <p:tav tm="0">
                                          <p:val>
                                            <p:fltVal val="0"/>
                                          </p:val>
                                        </p:tav>
                                        <p:tav tm="100000">
                                          <p:val>
                                            <p:strVal val="#ppt_w"/>
                                          </p:val>
                                        </p:tav>
                                      </p:tavLst>
                                    </p:anim>
                                    <p:anim calcmode="lin" valueType="num">
                                      <p:cBhvr>
                                        <p:cTn id="252" dur="500" fill="hold"/>
                                        <p:tgtEl>
                                          <p:spTgt spid="46"/>
                                        </p:tgtEl>
                                        <p:attrNameLst>
                                          <p:attrName>ppt_h</p:attrName>
                                        </p:attrNameLst>
                                      </p:cBhvr>
                                      <p:tavLst>
                                        <p:tav tm="0">
                                          <p:val>
                                            <p:fltVal val="0"/>
                                          </p:val>
                                        </p:tav>
                                        <p:tav tm="100000">
                                          <p:val>
                                            <p:strVal val="#ppt_h"/>
                                          </p:val>
                                        </p:tav>
                                      </p:tavLst>
                                    </p:anim>
                                    <p:animEffect transition="in" filter="fade">
                                      <p:cBhvr>
                                        <p:cTn id="253" dur="500"/>
                                        <p:tgtEl>
                                          <p:spTgt spid="46"/>
                                        </p:tgtEl>
                                      </p:cBhvr>
                                    </p:animEffect>
                                  </p:childTnLst>
                                </p:cTn>
                              </p:par>
                            </p:childTnLst>
                          </p:cTn>
                        </p:par>
                        <p:par>
                          <p:cTn id="254" fill="hold">
                            <p:stCondLst>
                              <p:cond delay="1000"/>
                            </p:stCondLst>
                            <p:childTnLst>
                              <p:par>
                                <p:cTn id="255" presetID="53" presetClass="entr" presetSubtype="16" fill="hold" grpId="0" nodeType="afterEffect">
                                  <p:stCondLst>
                                    <p:cond delay="0"/>
                                  </p:stCondLst>
                                  <p:childTnLst>
                                    <p:set>
                                      <p:cBhvr>
                                        <p:cTn id="256" dur="1" fill="hold">
                                          <p:stCondLst>
                                            <p:cond delay="0"/>
                                          </p:stCondLst>
                                        </p:cTn>
                                        <p:tgtEl>
                                          <p:spTgt spid="47"/>
                                        </p:tgtEl>
                                        <p:attrNameLst>
                                          <p:attrName>style.visibility</p:attrName>
                                        </p:attrNameLst>
                                      </p:cBhvr>
                                      <p:to>
                                        <p:strVal val="visible"/>
                                      </p:to>
                                    </p:set>
                                    <p:anim calcmode="lin" valueType="num">
                                      <p:cBhvr>
                                        <p:cTn id="257" dur="500" fill="hold"/>
                                        <p:tgtEl>
                                          <p:spTgt spid="47"/>
                                        </p:tgtEl>
                                        <p:attrNameLst>
                                          <p:attrName>ppt_w</p:attrName>
                                        </p:attrNameLst>
                                      </p:cBhvr>
                                      <p:tavLst>
                                        <p:tav tm="0">
                                          <p:val>
                                            <p:fltVal val="0"/>
                                          </p:val>
                                        </p:tav>
                                        <p:tav tm="100000">
                                          <p:val>
                                            <p:strVal val="#ppt_w"/>
                                          </p:val>
                                        </p:tav>
                                      </p:tavLst>
                                    </p:anim>
                                    <p:anim calcmode="lin" valueType="num">
                                      <p:cBhvr>
                                        <p:cTn id="258" dur="500" fill="hold"/>
                                        <p:tgtEl>
                                          <p:spTgt spid="47"/>
                                        </p:tgtEl>
                                        <p:attrNameLst>
                                          <p:attrName>ppt_h</p:attrName>
                                        </p:attrNameLst>
                                      </p:cBhvr>
                                      <p:tavLst>
                                        <p:tav tm="0">
                                          <p:val>
                                            <p:fltVal val="0"/>
                                          </p:val>
                                        </p:tav>
                                        <p:tav tm="100000">
                                          <p:val>
                                            <p:strVal val="#ppt_h"/>
                                          </p:val>
                                        </p:tav>
                                      </p:tavLst>
                                    </p:anim>
                                    <p:animEffect transition="in" filter="fade">
                                      <p:cBhvr>
                                        <p:cTn id="259" dur="500"/>
                                        <p:tgtEl>
                                          <p:spTgt spid="47"/>
                                        </p:tgtEl>
                                      </p:cBhvr>
                                    </p:animEffect>
                                  </p:childTnLst>
                                </p:cTn>
                              </p:par>
                            </p:childTnLst>
                          </p:cTn>
                        </p:par>
                        <p:par>
                          <p:cTn id="260" fill="hold">
                            <p:stCondLst>
                              <p:cond delay="1500"/>
                            </p:stCondLst>
                            <p:childTnLst>
                              <p:par>
                                <p:cTn id="261" presetID="53" presetClass="entr" presetSubtype="16" fill="hold" grpId="0" nodeType="afterEffect">
                                  <p:stCondLst>
                                    <p:cond delay="0"/>
                                  </p:stCondLst>
                                  <p:childTnLst>
                                    <p:set>
                                      <p:cBhvr>
                                        <p:cTn id="262" dur="1" fill="hold">
                                          <p:stCondLst>
                                            <p:cond delay="0"/>
                                          </p:stCondLst>
                                        </p:cTn>
                                        <p:tgtEl>
                                          <p:spTgt spid="48"/>
                                        </p:tgtEl>
                                        <p:attrNameLst>
                                          <p:attrName>style.visibility</p:attrName>
                                        </p:attrNameLst>
                                      </p:cBhvr>
                                      <p:to>
                                        <p:strVal val="visible"/>
                                      </p:to>
                                    </p:set>
                                    <p:anim calcmode="lin" valueType="num">
                                      <p:cBhvr>
                                        <p:cTn id="263" dur="500" fill="hold"/>
                                        <p:tgtEl>
                                          <p:spTgt spid="48"/>
                                        </p:tgtEl>
                                        <p:attrNameLst>
                                          <p:attrName>ppt_w</p:attrName>
                                        </p:attrNameLst>
                                      </p:cBhvr>
                                      <p:tavLst>
                                        <p:tav tm="0">
                                          <p:val>
                                            <p:fltVal val="0"/>
                                          </p:val>
                                        </p:tav>
                                        <p:tav tm="100000">
                                          <p:val>
                                            <p:strVal val="#ppt_w"/>
                                          </p:val>
                                        </p:tav>
                                      </p:tavLst>
                                    </p:anim>
                                    <p:anim calcmode="lin" valueType="num">
                                      <p:cBhvr>
                                        <p:cTn id="264" dur="500" fill="hold"/>
                                        <p:tgtEl>
                                          <p:spTgt spid="48"/>
                                        </p:tgtEl>
                                        <p:attrNameLst>
                                          <p:attrName>ppt_h</p:attrName>
                                        </p:attrNameLst>
                                      </p:cBhvr>
                                      <p:tavLst>
                                        <p:tav tm="0">
                                          <p:val>
                                            <p:fltVal val="0"/>
                                          </p:val>
                                        </p:tav>
                                        <p:tav tm="100000">
                                          <p:val>
                                            <p:strVal val="#ppt_h"/>
                                          </p:val>
                                        </p:tav>
                                      </p:tavLst>
                                    </p:anim>
                                    <p:animEffect transition="in" filter="fade">
                                      <p:cBhvr>
                                        <p:cTn id="265" dur="500"/>
                                        <p:tgtEl>
                                          <p:spTgt spid="48"/>
                                        </p:tgtEl>
                                      </p:cBhvr>
                                    </p:animEffect>
                                  </p:childTnLst>
                                </p:cTn>
                              </p:par>
                            </p:childTnLst>
                          </p:cTn>
                        </p:par>
                        <p:par>
                          <p:cTn id="266" fill="hold">
                            <p:stCondLst>
                              <p:cond delay="2000"/>
                            </p:stCondLst>
                            <p:childTnLst>
                              <p:par>
                                <p:cTn id="267" presetID="22" presetClass="entr" presetSubtype="4" fill="hold" nodeType="afterEffect">
                                  <p:stCondLst>
                                    <p:cond delay="0"/>
                                  </p:stCondLst>
                                  <p:childTnLst>
                                    <p:set>
                                      <p:cBhvr>
                                        <p:cTn id="268" dur="1" fill="hold">
                                          <p:stCondLst>
                                            <p:cond delay="0"/>
                                          </p:stCondLst>
                                        </p:cTn>
                                        <p:tgtEl>
                                          <p:spTgt spid="49"/>
                                        </p:tgtEl>
                                        <p:attrNameLst>
                                          <p:attrName>style.visibility</p:attrName>
                                        </p:attrNameLst>
                                      </p:cBhvr>
                                      <p:to>
                                        <p:strVal val="visible"/>
                                      </p:to>
                                    </p:set>
                                    <p:animEffect transition="in" filter="wipe(down)">
                                      <p:cBhvr>
                                        <p:cTn id="269" dur="500"/>
                                        <p:tgtEl>
                                          <p:spTgt spid="49"/>
                                        </p:tgtEl>
                                      </p:cBhvr>
                                    </p:animEffect>
                                  </p:childTnLst>
                                </p:cTn>
                              </p:par>
                            </p:childTnLst>
                          </p:cTn>
                        </p:par>
                        <p:par>
                          <p:cTn id="270" fill="hold">
                            <p:stCondLst>
                              <p:cond delay="2500"/>
                            </p:stCondLst>
                            <p:childTnLst>
                              <p:par>
                                <p:cTn id="271" presetID="53" presetClass="entr" presetSubtype="16" fill="hold" grpId="0" nodeType="afterEffect">
                                  <p:stCondLst>
                                    <p:cond delay="0"/>
                                  </p:stCondLst>
                                  <p:childTnLst>
                                    <p:set>
                                      <p:cBhvr>
                                        <p:cTn id="272" dur="1" fill="hold">
                                          <p:stCondLst>
                                            <p:cond delay="0"/>
                                          </p:stCondLst>
                                        </p:cTn>
                                        <p:tgtEl>
                                          <p:spTgt spid="50"/>
                                        </p:tgtEl>
                                        <p:attrNameLst>
                                          <p:attrName>style.visibility</p:attrName>
                                        </p:attrNameLst>
                                      </p:cBhvr>
                                      <p:to>
                                        <p:strVal val="visible"/>
                                      </p:to>
                                    </p:set>
                                    <p:anim calcmode="lin" valueType="num">
                                      <p:cBhvr>
                                        <p:cTn id="273" dur="500" fill="hold"/>
                                        <p:tgtEl>
                                          <p:spTgt spid="50"/>
                                        </p:tgtEl>
                                        <p:attrNameLst>
                                          <p:attrName>ppt_w</p:attrName>
                                        </p:attrNameLst>
                                      </p:cBhvr>
                                      <p:tavLst>
                                        <p:tav tm="0">
                                          <p:val>
                                            <p:fltVal val="0"/>
                                          </p:val>
                                        </p:tav>
                                        <p:tav tm="100000">
                                          <p:val>
                                            <p:strVal val="#ppt_w"/>
                                          </p:val>
                                        </p:tav>
                                      </p:tavLst>
                                    </p:anim>
                                    <p:anim calcmode="lin" valueType="num">
                                      <p:cBhvr>
                                        <p:cTn id="274" dur="500" fill="hold"/>
                                        <p:tgtEl>
                                          <p:spTgt spid="50"/>
                                        </p:tgtEl>
                                        <p:attrNameLst>
                                          <p:attrName>ppt_h</p:attrName>
                                        </p:attrNameLst>
                                      </p:cBhvr>
                                      <p:tavLst>
                                        <p:tav tm="0">
                                          <p:val>
                                            <p:fltVal val="0"/>
                                          </p:val>
                                        </p:tav>
                                        <p:tav tm="100000">
                                          <p:val>
                                            <p:strVal val="#ppt_h"/>
                                          </p:val>
                                        </p:tav>
                                      </p:tavLst>
                                    </p:anim>
                                    <p:animEffect transition="in" filter="fade">
                                      <p:cBhvr>
                                        <p:cTn id="275" dur="500"/>
                                        <p:tgtEl>
                                          <p:spTgt spid="50"/>
                                        </p:tgtEl>
                                      </p:cBhvr>
                                    </p:animEffect>
                                  </p:childTnLst>
                                </p:cTn>
                              </p:par>
                            </p:childTnLst>
                          </p:cTn>
                        </p:par>
                        <p:par>
                          <p:cTn id="276" fill="hold">
                            <p:stCondLst>
                              <p:cond delay="3000"/>
                            </p:stCondLst>
                            <p:childTnLst>
                              <p:par>
                                <p:cTn id="277" presetID="53" presetClass="entr" presetSubtype="16" fill="hold" grpId="0" nodeType="afterEffect">
                                  <p:stCondLst>
                                    <p:cond delay="0"/>
                                  </p:stCondLst>
                                  <p:childTnLst>
                                    <p:set>
                                      <p:cBhvr>
                                        <p:cTn id="278" dur="1" fill="hold">
                                          <p:stCondLst>
                                            <p:cond delay="0"/>
                                          </p:stCondLst>
                                        </p:cTn>
                                        <p:tgtEl>
                                          <p:spTgt spid="45"/>
                                        </p:tgtEl>
                                        <p:attrNameLst>
                                          <p:attrName>style.visibility</p:attrName>
                                        </p:attrNameLst>
                                      </p:cBhvr>
                                      <p:to>
                                        <p:strVal val="visible"/>
                                      </p:to>
                                    </p:set>
                                    <p:anim calcmode="lin" valueType="num">
                                      <p:cBhvr>
                                        <p:cTn id="279" dur="500" fill="hold"/>
                                        <p:tgtEl>
                                          <p:spTgt spid="45"/>
                                        </p:tgtEl>
                                        <p:attrNameLst>
                                          <p:attrName>ppt_w</p:attrName>
                                        </p:attrNameLst>
                                      </p:cBhvr>
                                      <p:tavLst>
                                        <p:tav tm="0">
                                          <p:val>
                                            <p:fltVal val="0"/>
                                          </p:val>
                                        </p:tav>
                                        <p:tav tm="100000">
                                          <p:val>
                                            <p:strVal val="#ppt_w"/>
                                          </p:val>
                                        </p:tav>
                                      </p:tavLst>
                                    </p:anim>
                                    <p:anim calcmode="lin" valueType="num">
                                      <p:cBhvr>
                                        <p:cTn id="280" dur="500" fill="hold"/>
                                        <p:tgtEl>
                                          <p:spTgt spid="45"/>
                                        </p:tgtEl>
                                        <p:attrNameLst>
                                          <p:attrName>ppt_h</p:attrName>
                                        </p:attrNameLst>
                                      </p:cBhvr>
                                      <p:tavLst>
                                        <p:tav tm="0">
                                          <p:val>
                                            <p:fltVal val="0"/>
                                          </p:val>
                                        </p:tav>
                                        <p:tav tm="100000">
                                          <p:val>
                                            <p:strVal val="#ppt_h"/>
                                          </p:val>
                                        </p:tav>
                                      </p:tavLst>
                                    </p:anim>
                                    <p:animEffect transition="in" filter="fade">
                                      <p:cBhvr>
                                        <p:cTn id="281" dur="500"/>
                                        <p:tgtEl>
                                          <p:spTgt spid="45"/>
                                        </p:tgtEl>
                                      </p:cBhvr>
                                    </p:animEffect>
                                  </p:childTnLst>
                                </p:cTn>
                              </p:par>
                              <p:par>
                                <p:cTn id="282" presetID="42" presetClass="entr" presetSubtype="0" fill="hold" grpId="0" nodeType="withEffect">
                                  <p:stCondLst>
                                    <p:cond delay="0"/>
                                  </p:stCondLst>
                                  <p:childTnLst>
                                    <p:set>
                                      <p:cBhvr>
                                        <p:cTn id="283" dur="1" fill="hold">
                                          <p:stCondLst>
                                            <p:cond delay="0"/>
                                          </p:stCondLst>
                                        </p:cTn>
                                        <p:tgtEl>
                                          <p:spTgt spid="51"/>
                                        </p:tgtEl>
                                        <p:attrNameLst>
                                          <p:attrName>style.visibility</p:attrName>
                                        </p:attrNameLst>
                                      </p:cBhvr>
                                      <p:to>
                                        <p:strVal val="visible"/>
                                      </p:to>
                                    </p:set>
                                    <p:animEffect transition="in" filter="fade">
                                      <p:cBhvr>
                                        <p:cTn id="284" dur="500"/>
                                        <p:tgtEl>
                                          <p:spTgt spid="51"/>
                                        </p:tgtEl>
                                      </p:cBhvr>
                                    </p:animEffect>
                                    <p:anim calcmode="lin" valueType="num">
                                      <p:cBhvr>
                                        <p:cTn id="285" dur="500" fill="hold"/>
                                        <p:tgtEl>
                                          <p:spTgt spid="51"/>
                                        </p:tgtEl>
                                        <p:attrNameLst>
                                          <p:attrName>ppt_x</p:attrName>
                                        </p:attrNameLst>
                                      </p:cBhvr>
                                      <p:tavLst>
                                        <p:tav tm="0">
                                          <p:val>
                                            <p:strVal val="#ppt_x"/>
                                          </p:val>
                                        </p:tav>
                                        <p:tav tm="100000">
                                          <p:val>
                                            <p:strVal val="#ppt_x"/>
                                          </p:val>
                                        </p:tav>
                                      </p:tavLst>
                                    </p:anim>
                                    <p:anim calcmode="lin" valueType="num">
                                      <p:cBhvr>
                                        <p:cTn id="286" dur="500" fill="hold"/>
                                        <p:tgtEl>
                                          <p:spTgt spid="51"/>
                                        </p:tgtEl>
                                        <p:attrNameLst>
                                          <p:attrName>ppt_y</p:attrName>
                                        </p:attrNameLst>
                                      </p:cBhvr>
                                      <p:tavLst>
                                        <p:tav tm="0">
                                          <p:val>
                                            <p:strVal val="#ppt_y+.1"/>
                                          </p:val>
                                        </p:tav>
                                        <p:tav tm="100000">
                                          <p:val>
                                            <p:strVal val="#ppt_y"/>
                                          </p:val>
                                        </p:tav>
                                      </p:tavLst>
                                    </p:anim>
                                  </p:childTnLst>
                                </p:cTn>
                              </p:par>
                              <p:par>
                                <p:cTn id="287" presetID="47" presetClass="entr" presetSubtype="0" fill="hold" grpId="0" nodeType="withEffect">
                                  <p:stCondLst>
                                    <p:cond delay="0"/>
                                  </p:stCondLst>
                                  <p:childTnLst>
                                    <p:set>
                                      <p:cBhvr>
                                        <p:cTn id="288" dur="1" fill="hold">
                                          <p:stCondLst>
                                            <p:cond delay="0"/>
                                          </p:stCondLst>
                                        </p:cTn>
                                        <p:tgtEl>
                                          <p:spTgt spid="52"/>
                                        </p:tgtEl>
                                        <p:attrNameLst>
                                          <p:attrName>style.visibility</p:attrName>
                                        </p:attrNameLst>
                                      </p:cBhvr>
                                      <p:to>
                                        <p:strVal val="visible"/>
                                      </p:to>
                                    </p:set>
                                    <p:animEffect transition="in" filter="fade">
                                      <p:cBhvr>
                                        <p:cTn id="289" dur="500"/>
                                        <p:tgtEl>
                                          <p:spTgt spid="52"/>
                                        </p:tgtEl>
                                      </p:cBhvr>
                                    </p:animEffect>
                                    <p:anim calcmode="lin" valueType="num">
                                      <p:cBhvr>
                                        <p:cTn id="290" dur="500" fill="hold"/>
                                        <p:tgtEl>
                                          <p:spTgt spid="52"/>
                                        </p:tgtEl>
                                        <p:attrNameLst>
                                          <p:attrName>ppt_x</p:attrName>
                                        </p:attrNameLst>
                                      </p:cBhvr>
                                      <p:tavLst>
                                        <p:tav tm="0">
                                          <p:val>
                                            <p:strVal val="#ppt_x"/>
                                          </p:val>
                                        </p:tav>
                                        <p:tav tm="100000">
                                          <p:val>
                                            <p:strVal val="#ppt_x"/>
                                          </p:val>
                                        </p:tav>
                                      </p:tavLst>
                                    </p:anim>
                                    <p:anim calcmode="lin" valueType="num">
                                      <p:cBhvr>
                                        <p:cTn id="291" dur="500" fill="hold"/>
                                        <p:tgtEl>
                                          <p:spTgt spid="52"/>
                                        </p:tgtEl>
                                        <p:attrNameLst>
                                          <p:attrName>ppt_y</p:attrName>
                                        </p:attrNameLst>
                                      </p:cBhvr>
                                      <p:tavLst>
                                        <p:tav tm="0">
                                          <p:val>
                                            <p:strVal val="#ppt_y-.1"/>
                                          </p:val>
                                        </p:tav>
                                        <p:tav tm="100000">
                                          <p:val>
                                            <p:strVal val="#ppt_y"/>
                                          </p:val>
                                        </p:tav>
                                      </p:tavLst>
                                    </p:anim>
                                  </p:childTnLst>
                                </p:cTn>
                              </p:par>
                            </p:childTnLst>
                          </p:cTn>
                        </p:par>
                        <p:par>
                          <p:cTn id="292" fill="hold">
                            <p:stCondLst>
                              <p:cond delay="3500"/>
                            </p:stCondLst>
                            <p:childTnLst>
                              <p:par>
                                <p:cTn id="293" presetID="22" presetClass="entr" presetSubtype="8" fill="hold" nodeType="afterEffect">
                                  <p:stCondLst>
                                    <p:cond delay="0"/>
                                  </p:stCondLst>
                                  <p:childTnLst>
                                    <p:set>
                                      <p:cBhvr>
                                        <p:cTn id="294" dur="1" fill="hold">
                                          <p:stCondLst>
                                            <p:cond delay="0"/>
                                          </p:stCondLst>
                                        </p:cTn>
                                        <p:tgtEl>
                                          <p:spTgt spid="69"/>
                                        </p:tgtEl>
                                        <p:attrNameLst>
                                          <p:attrName>style.visibility</p:attrName>
                                        </p:attrNameLst>
                                      </p:cBhvr>
                                      <p:to>
                                        <p:strVal val="visible"/>
                                      </p:to>
                                    </p:set>
                                    <p:animEffect transition="in" filter="wipe(left)">
                                      <p:cBhvr>
                                        <p:cTn id="295" dur="500"/>
                                        <p:tgtEl>
                                          <p:spTgt spid="69"/>
                                        </p:tgtEl>
                                      </p:cBhvr>
                                    </p:animEffect>
                                  </p:childTnLst>
                                </p:cTn>
                              </p:par>
                              <p:par>
                                <p:cTn id="296" presetID="53" presetClass="entr" presetSubtype="16" fill="hold" nodeType="withEffect">
                                  <p:stCondLst>
                                    <p:cond delay="0"/>
                                  </p:stCondLst>
                                  <p:childTnLst>
                                    <p:set>
                                      <p:cBhvr>
                                        <p:cTn id="297" dur="1" fill="hold">
                                          <p:stCondLst>
                                            <p:cond delay="0"/>
                                          </p:stCondLst>
                                        </p:cTn>
                                        <p:tgtEl>
                                          <p:spTgt spid="36"/>
                                        </p:tgtEl>
                                        <p:attrNameLst>
                                          <p:attrName>style.visibility</p:attrName>
                                        </p:attrNameLst>
                                      </p:cBhvr>
                                      <p:to>
                                        <p:strVal val="visible"/>
                                      </p:to>
                                    </p:set>
                                    <p:anim calcmode="lin" valueType="num">
                                      <p:cBhvr>
                                        <p:cTn id="298" dur="500" fill="hold"/>
                                        <p:tgtEl>
                                          <p:spTgt spid="36"/>
                                        </p:tgtEl>
                                        <p:attrNameLst>
                                          <p:attrName>ppt_w</p:attrName>
                                        </p:attrNameLst>
                                      </p:cBhvr>
                                      <p:tavLst>
                                        <p:tav tm="0">
                                          <p:val>
                                            <p:fltVal val="0"/>
                                          </p:val>
                                        </p:tav>
                                        <p:tav tm="100000">
                                          <p:val>
                                            <p:strVal val="#ppt_w"/>
                                          </p:val>
                                        </p:tav>
                                      </p:tavLst>
                                    </p:anim>
                                    <p:anim calcmode="lin" valueType="num">
                                      <p:cBhvr>
                                        <p:cTn id="299" dur="500" fill="hold"/>
                                        <p:tgtEl>
                                          <p:spTgt spid="36"/>
                                        </p:tgtEl>
                                        <p:attrNameLst>
                                          <p:attrName>ppt_h</p:attrName>
                                        </p:attrNameLst>
                                      </p:cBhvr>
                                      <p:tavLst>
                                        <p:tav tm="0">
                                          <p:val>
                                            <p:fltVal val="0"/>
                                          </p:val>
                                        </p:tav>
                                        <p:tav tm="100000">
                                          <p:val>
                                            <p:strVal val="#ppt_h"/>
                                          </p:val>
                                        </p:tav>
                                      </p:tavLst>
                                    </p:anim>
                                    <p:animEffect transition="in" filter="fade">
                                      <p:cBhvr>
                                        <p:cTn id="300" dur="500"/>
                                        <p:tgtEl>
                                          <p:spTgt spid="36"/>
                                        </p:tgtEl>
                                      </p:cBhvr>
                                    </p:animEffect>
                                  </p:childTnLst>
                                </p:cTn>
                              </p:par>
                            </p:childTnLst>
                          </p:cTn>
                        </p:par>
                      </p:childTnLst>
                    </p:cTn>
                  </p:par>
                  <p:par>
                    <p:cTn id="301" fill="hold">
                      <p:stCondLst>
                        <p:cond delay="indefinite"/>
                      </p:stCondLst>
                      <p:childTnLst>
                        <p:par>
                          <p:cTn id="302" fill="hold">
                            <p:stCondLst>
                              <p:cond delay="0"/>
                            </p:stCondLst>
                            <p:childTnLst>
                              <p:par>
                                <p:cTn id="303" presetID="53" presetClass="entr" presetSubtype="16" fill="hold" grpId="0" nodeType="clickEffect">
                                  <p:stCondLst>
                                    <p:cond delay="0"/>
                                  </p:stCondLst>
                                  <p:childTnLst>
                                    <p:set>
                                      <p:cBhvr>
                                        <p:cTn id="304" dur="1" fill="hold">
                                          <p:stCondLst>
                                            <p:cond delay="0"/>
                                          </p:stCondLst>
                                        </p:cTn>
                                        <p:tgtEl>
                                          <p:spTgt spid="117"/>
                                        </p:tgtEl>
                                        <p:attrNameLst>
                                          <p:attrName>style.visibility</p:attrName>
                                        </p:attrNameLst>
                                      </p:cBhvr>
                                      <p:to>
                                        <p:strVal val="visible"/>
                                      </p:to>
                                    </p:set>
                                    <p:anim calcmode="lin" valueType="num">
                                      <p:cBhvr>
                                        <p:cTn id="305" dur="500" fill="hold"/>
                                        <p:tgtEl>
                                          <p:spTgt spid="117"/>
                                        </p:tgtEl>
                                        <p:attrNameLst>
                                          <p:attrName>ppt_w</p:attrName>
                                        </p:attrNameLst>
                                      </p:cBhvr>
                                      <p:tavLst>
                                        <p:tav tm="0">
                                          <p:val>
                                            <p:fltVal val="0"/>
                                          </p:val>
                                        </p:tav>
                                        <p:tav tm="100000">
                                          <p:val>
                                            <p:strVal val="#ppt_w"/>
                                          </p:val>
                                        </p:tav>
                                      </p:tavLst>
                                    </p:anim>
                                    <p:anim calcmode="lin" valueType="num">
                                      <p:cBhvr>
                                        <p:cTn id="306" dur="500" fill="hold"/>
                                        <p:tgtEl>
                                          <p:spTgt spid="117"/>
                                        </p:tgtEl>
                                        <p:attrNameLst>
                                          <p:attrName>ppt_h</p:attrName>
                                        </p:attrNameLst>
                                      </p:cBhvr>
                                      <p:tavLst>
                                        <p:tav tm="0">
                                          <p:val>
                                            <p:fltVal val="0"/>
                                          </p:val>
                                        </p:tav>
                                        <p:tav tm="100000">
                                          <p:val>
                                            <p:strVal val="#ppt_h"/>
                                          </p:val>
                                        </p:tav>
                                      </p:tavLst>
                                    </p:anim>
                                    <p:animEffect transition="in" filter="fade">
                                      <p:cBhvr>
                                        <p:cTn id="307" dur="500"/>
                                        <p:tgtEl>
                                          <p:spTgt spid="117"/>
                                        </p:tgtEl>
                                      </p:cBhvr>
                                    </p:animEffect>
                                  </p:childTnLst>
                                </p:cTn>
                              </p:par>
                            </p:childTnLst>
                          </p:cTn>
                        </p:par>
                        <p:par>
                          <p:cTn id="308" fill="hold">
                            <p:stCondLst>
                              <p:cond delay="500"/>
                            </p:stCondLst>
                            <p:childTnLst>
                              <p:par>
                                <p:cTn id="309" presetID="53" presetClass="entr" presetSubtype="16" fill="hold" grpId="0" nodeType="afterEffect">
                                  <p:stCondLst>
                                    <p:cond delay="0"/>
                                  </p:stCondLst>
                                  <p:childTnLst>
                                    <p:set>
                                      <p:cBhvr>
                                        <p:cTn id="310" dur="1" fill="hold">
                                          <p:stCondLst>
                                            <p:cond delay="0"/>
                                          </p:stCondLst>
                                        </p:cTn>
                                        <p:tgtEl>
                                          <p:spTgt spid="118"/>
                                        </p:tgtEl>
                                        <p:attrNameLst>
                                          <p:attrName>style.visibility</p:attrName>
                                        </p:attrNameLst>
                                      </p:cBhvr>
                                      <p:to>
                                        <p:strVal val="visible"/>
                                      </p:to>
                                    </p:set>
                                    <p:anim calcmode="lin" valueType="num">
                                      <p:cBhvr>
                                        <p:cTn id="311" dur="500" fill="hold"/>
                                        <p:tgtEl>
                                          <p:spTgt spid="118"/>
                                        </p:tgtEl>
                                        <p:attrNameLst>
                                          <p:attrName>ppt_w</p:attrName>
                                        </p:attrNameLst>
                                      </p:cBhvr>
                                      <p:tavLst>
                                        <p:tav tm="0">
                                          <p:val>
                                            <p:fltVal val="0"/>
                                          </p:val>
                                        </p:tav>
                                        <p:tav tm="100000">
                                          <p:val>
                                            <p:strVal val="#ppt_w"/>
                                          </p:val>
                                        </p:tav>
                                      </p:tavLst>
                                    </p:anim>
                                    <p:anim calcmode="lin" valueType="num">
                                      <p:cBhvr>
                                        <p:cTn id="312" dur="500" fill="hold"/>
                                        <p:tgtEl>
                                          <p:spTgt spid="118"/>
                                        </p:tgtEl>
                                        <p:attrNameLst>
                                          <p:attrName>ppt_h</p:attrName>
                                        </p:attrNameLst>
                                      </p:cBhvr>
                                      <p:tavLst>
                                        <p:tav tm="0">
                                          <p:val>
                                            <p:fltVal val="0"/>
                                          </p:val>
                                        </p:tav>
                                        <p:tav tm="100000">
                                          <p:val>
                                            <p:strVal val="#ppt_h"/>
                                          </p:val>
                                        </p:tav>
                                      </p:tavLst>
                                    </p:anim>
                                    <p:animEffect transition="in" filter="fade">
                                      <p:cBhvr>
                                        <p:cTn id="313" dur="500"/>
                                        <p:tgtEl>
                                          <p:spTgt spid="118"/>
                                        </p:tgtEl>
                                      </p:cBhvr>
                                    </p:animEffect>
                                  </p:childTnLst>
                                </p:cTn>
                              </p:par>
                            </p:childTnLst>
                          </p:cTn>
                        </p:par>
                        <p:par>
                          <p:cTn id="314" fill="hold">
                            <p:stCondLst>
                              <p:cond delay="1000"/>
                            </p:stCondLst>
                            <p:childTnLst>
                              <p:par>
                                <p:cTn id="315" presetID="53" presetClass="entr" presetSubtype="16" fill="hold" grpId="0" nodeType="afterEffect">
                                  <p:stCondLst>
                                    <p:cond delay="0"/>
                                  </p:stCondLst>
                                  <p:childTnLst>
                                    <p:set>
                                      <p:cBhvr>
                                        <p:cTn id="316" dur="1" fill="hold">
                                          <p:stCondLst>
                                            <p:cond delay="0"/>
                                          </p:stCondLst>
                                        </p:cTn>
                                        <p:tgtEl>
                                          <p:spTgt spid="119"/>
                                        </p:tgtEl>
                                        <p:attrNameLst>
                                          <p:attrName>style.visibility</p:attrName>
                                        </p:attrNameLst>
                                      </p:cBhvr>
                                      <p:to>
                                        <p:strVal val="visible"/>
                                      </p:to>
                                    </p:set>
                                    <p:anim calcmode="lin" valueType="num">
                                      <p:cBhvr>
                                        <p:cTn id="317" dur="500" fill="hold"/>
                                        <p:tgtEl>
                                          <p:spTgt spid="119"/>
                                        </p:tgtEl>
                                        <p:attrNameLst>
                                          <p:attrName>ppt_w</p:attrName>
                                        </p:attrNameLst>
                                      </p:cBhvr>
                                      <p:tavLst>
                                        <p:tav tm="0">
                                          <p:val>
                                            <p:fltVal val="0"/>
                                          </p:val>
                                        </p:tav>
                                        <p:tav tm="100000">
                                          <p:val>
                                            <p:strVal val="#ppt_w"/>
                                          </p:val>
                                        </p:tav>
                                      </p:tavLst>
                                    </p:anim>
                                    <p:anim calcmode="lin" valueType="num">
                                      <p:cBhvr>
                                        <p:cTn id="318" dur="500" fill="hold"/>
                                        <p:tgtEl>
                                          <p:spTgt spid="119"/>
                                        </p:tgtEl>
                                        <p:attrNameLst>
                                          <p:attrName>ppt_h</p:attrName>
                                        </p:attrNameLst>
                                      </p:cBhvr>
                                      <p:tavLst>
                                        <p:tav tm="0">
                                          <p:val>
                                            <p:fltVal val="0"/>
                                          </p:val>
                                        </p:tav>
                                        <p:tav tm="100000">
                                          <p:val>
                                            <p:strVal val="#ppt_h"/>
                                          </p:val>
                                        </p:tav>
                                      </p:tavLst>
                                    </p:anim>
                                    <p:animEffect transition="in" filter="fade">
                                      <p:cBhvr>
                                        <p:cTn id="319" dur="500"/>
                                        <p:tgtEl>
                                          <p:spTgt spid="119"/>
                                        </p:tgtEl>
                                      </p:cBhvr>
                                    </p:animEffect>
                                  </p:childTnLst>
                                </p:cTn>
                              </p:par>
                            </p:childTnLst>
                          </p:cTn>
                        </p:par>
                        <p:par>
                          <p:cTn id="320" fill="hold">
                            <p:stCondLst>
                              <p:cond delay="1500"/>
                            </p:stCondLst>
                            <p:childTnLst>
                              <p:par>
                                <p:cTn id="321" presetID="22" presetClass="entr" presetSubtype="4" fill="hold" nodeType="afterEffect">
                                  <p:stCondLst>
                                    <p:cond delay="0"/>
                                  </p:stCondLst>
                                  <p:childTnLst>
                                    <p:set>
                                      <p:cBhvr>
                                        <p:cTn id="322" dur="1" fill="hold">
                                          <p:stCondLst>
                                            <p:cond delay="0"/>
                                          </p:stCondLst>
                                        </p:cTn>
                                        <p:tgtEl>
                                          <p:spTgt spid="120"/>
                                        </p:tgtEl>
                                        <p:attrNameLst>
                                          <p:attrName>style.visibility</p:attrName>
                                        </p:attrNameLst>
                                      </p:cBhvr>
                                      <p:to>
                                        <p:strVal val="visible"/>
                                      </p:to>
                                    </p:set>
                                    <p:animEffect transition="in" filter="wipe(down)">
                                      <p:cBhvr>
                                        <p:cTn id="323" dur="500"/>
                                        <p:tgtEl>
                                          <p:spTgt spid="120"/>
                                        </p:tgtEl>
                                      </p:cBhvr>
                                    </p:animEffect>
                                  </p:childTnLst>
                                </p:cTn>
                              </p:par>
                            </p:childTnLst>
                          </p:cTn>
                        </p:par>
                        <p:par>
                          <p:cTn id="324" fill="hold">
                            <p:stCondLst>
                              <p:cond delay="2000"/>
                            </p:stCondLst>
                            <p:childTnLst>
                              <p:par>
                                <p:cTn id="325" presetID="53" presetClass="entr" presetSubtype="16" fill="hold" grpId="0" nodeType="afterEffect">
                                  <p:stCondLst>
                                    <p:cond delay="0"/>
                                  </p:stCondLst>
                                  <p:childTnLst>
                                    <p:set>
                                      <p:cBhvr>
                                        <p:cTn id="326" dur="1" fill="hold">
                                          <p:stCondLst>
                                            <p:cond delay="0"/>
                                          </p:stCondLst>
                                        </p:cTn>
                                        <p:tgtEl>
                                          <p:spTgt spid="121"/>
                                        </p:tgtEl>
                                        <p:attrNameLst>
                                          <p:attrName>style.visibility</p:attrName>
                                        </p:attrNameLst>
                                      </p:cBhvr>
                                      <p:to>
                                        <p:strVal val="visible"/>
                                      </p:to>
                                    </p:set>
                                    <p:anim calcmode="lin" valueType="num">
                                      <p:cBhvr>
                                        <p:cTn id="327" dur="500" fill="hold"/>
                                        <p:tgtEl>
                                          <p:spTgt spid="121"/>
                                        </p:tgtEl>
                                        <p:attrNameLst>
                                          <p:attrName>ppt_w</p:attrName>
                                        </p:attrNameLst>
                                      </p:cBhvr>
                                      <p:tavLst>
                                        <p:tav tm="0">
                                          <p:val>
                                            <p:fltVal val="0"/>
                                          </p:val>
                                        </p:tav>
                                        <p:tav tm="100000">
                                          <p:val>
                                            <p:strVal val="#ppt_w"/>
                                          </p:val>
                                        </p:tav>
                                      </p:tavLst>
                                    </p:anim>
                                    <p:anim calcmode="lin" valueType="num">
                                      <p:cBhvr>
                                        <p:cTn id="328" dur="500" fill="hold"/>
                                        <p:tgtEl>
                                          <p:spTgt spid="121"/>
                                        </p:tgtEl>
                                        <p:attrNameLst>
                                          <p:attrName>ppt_h</p:attrName>
                                        </p:attrNameLst>
                                      </p:cBhvr>
                                      <p:tavLst>
                                        <p:tav tm="0">
                                          <p:val>
                                            <p:fltVal val="0"/>
                                          </p:val>
                                        </p:tav>
                                        <p:tav tm="100000">
                                          <p:val>
                                            <p:strVal val="#ppt_h"/>
                                          </p:val>
                                        </p:tav>
                                      </p:tavLst>
                                    </p:anim>
                                    <p:animEffect transition="in" filter="fade">
                                      <p:cBhvr>
                                        <p:cTn id="329" dur="500"/>
                                        <p:tgtEl>
                                          <p:spTgt spid="121"/>
                                        </p:tgtEl>
                                      </p:cBhvr>
                                    </p:animEffect>
                                  </p:childTnLst>
                                </p:cTn>
                              </p:par>
                            </p:childTnLst>
                          </p:cTn>
                        </p:par>
                        <p:par>
                          <p:cTn id="330" fill="hold">
                            <p:stCondLst>
                              <p:cond delay="2500"/>
                            </p:stCondLst>
                            <p:childTnLst>
                              <p:par>
                                <p:cTn id="331" presetID="53" presetClass="entr" presetSubtype="16" fill="hold" grpId="0" nodeType="afterEffect">
                                  <p:stCondLst>
                                    <p:cond delay="0"/>
                                  </p:stCondLst>
                                  <p:childTnLst>
                                    <p:set>
                                      <p:cBhvr>
                                        <p:cTn id="332" dur="1" fill="hold">
                                          <p:stCondLst>
                                            <p:cond delay="0"/>
                                          </p:stCondLst>
                                        </p:cTn>
                                        <p:tgtEl>
                                          <p:spTgt spid="116"/>
                                        </p:tgtEl>
                                        <p:attrNameLst>
                                          <p:attrName>style.visibility</p:attrName>
                                        </p:attrNameLst>
                                      </p:cBhvr>
                                      <p:to>
                                        <p:strVal val="visible"/>
                                      </p:to>
                                    </p:set>
                                    <p:anim calcmode="lin" valueType="num">
                                      <p:cBhvr>
                                        <p:cTn id="333" dur="500" fill="hold"/>
                                        <p:tgtEl>
                                          <p:spTgt spid="116"/>
                                        </p:tgtEl>
                                        <p:attrNameLst>
                                          <p:attrName>ppt_w</p:attrName>
                                        </p:attrNameLst>
                                      </p:cBhvr>
                                      <p:tavLst>
                                        <p:tav tm="0">
                                          <p:val>
                                            <p:fltVal val="0"/>
                                          </p:val>
                                        </p:tav>
                                        <p:tav tm="100000">
                                          <p:val>
                                            <p:strVal val="#ppt_w"/>
                                          </p:val>
                                        </p:tav>
                                      </p:tavLst>
                                    </p:anim>
                                    <p:anim calcmode="lin" valueType="num">
                                      <p:cBhvr>
                                        <p:cTn id="334" dur="500" fill="hold"/>
                                        <p:tgtEl>
                                          <p:spTgt spid="116"/>
                                        </p:tgtEl>
                                        <p:attrNameLst>
                                          <p:attrName>ppt_h</p:attrName>
                                        </p:attrNameLst>
                                      </p:cBhvr>
                                      <p:tavLst>
                                        <p:tav tm="0">
                                          <p:val>
                                            <p:fltVal val="0"/>
                                          </p:val>
                                        </p:tav>
                                        <p:tav tm="100000">
                                          <p:val>
                                            <p:strVal val="#ppt_h"/>
                                          </p:val>
                                        </p:tav>
                                      </p:tavLst>
                                    </p:anim>
                                    <p:animEffect transition="in" filter="fade">
                                      <p:cBhvr>
                                        <p:cTn id="335" dur="500"/>
                                        <p:tgtEl>
                                          <p:spTgt spid="116"/>
                                        </p:tgtEl>
                                      </p:cBhvr>
                                    </p:animEffect>
                                  </p:childTnLst>
                                </p:cTn>
                              </p:par>
                              <p:par>
                                <p:cTn id="336" presetID="42" presetClass="entr" presetSubtype="0" fill="hold" grpId="0" nodeType="withEffect">
                                  <p:stCondLst>
                                    <p:cond delay="0"/>
                                  </p:stCondLst>
                                  <p:childTnLst>
                                    <p:set>
                                      <p:cBhvr>
                                        <p:cTn id="337" dur="1" fill="hold">
                                          <p:stCondLst>
                                            <p:cond delay="0"/>
                                          </p:stCondLst>
                                        </p:cTn>
                                        <p:tgtEl>
                                          <p:spTgt spid="122"/>
                                        </p:tgtEl>
                                        <p:attrNameLst>
                                          <p:attrName>style.visibility</p:attrName>
                                        </p:attrNameLst>
                                      </p:cBhvr>
                                      <p:to>
                                        <p:strVal val="visible"/>
                                      </p:to>
                                    </p:set>
                                    <p:animEffect transition="in" filter="fade">
                                      <p:cBhvr>
                                        <p:cTn id="338" dur="500"/>
                                        <p:tgtEl>
                                          <p:spTgt spid="122"/>
                                        </p:tgtEl>
                                      </p:cBhvr>
                                    </p:animEffect>
                                    <p:anim calcmode="lin" valueType="num">
                                      <p:cBhvr>
                                        <p:cTn id="339" dur="500" fill="hold"/>
                                        <p:tgtEl>
                                          <p:spTgt spid="122"/>
                                        </p:tgtEl>
                                        <p:attrNameLst>
                                          <p:attrName>ppt_x</p:attrName>
                                        </p:attrNameLst>
                                      </p:cBhvr>
                                      <p:tavLst>
                                        <p:tav tm="0">
                                          <p:val>
                                            <p:strVal val="#ppt_x"/>
                                          </p:val>
                                        </p:tav>
                                        <p:tav tm="100000">
                                          <p:val>
                                            <p:strVal val="#ppt_x"/>
                                          </p:val>
                                        </p:tav>
                                      </p:tavLst>
                                    </p:anim>
                                    <p:anim calcmode="lin" valueType="num">
                                      <p:cBhvr>
                                        <p:cTn id="340" dur="500" fill="hold"/>
                                        <p:tgtEl>
                                          <p:spTgt spid="122"/>
                                        </p:tgtEl>
                                        <p:attrNameLst>
                                          <p:attrName>ppt_y</p:attrName>
                                        </p:attrNameLst>
                                      </p:cBhvr>
                                      <p:tavLst>
                                        <p:tav tm="0">
                                          <p:val>
                                            <p:strVal val="#ppt_y+.1"/>
                                          </p:val>
                                        </p:tav>
                                        <p:tav tm="100000">
                                          <p:val>
                                            <p:strVal val="#ppt_y"/>
                                          </p:val>
                                        </p:tav>
                                      </p:tavLst>
                                    </p:anim>
                                  </p:childTnLst>
                                </p:cTn>
                              </p:par>
                              <p:par>
                                <p:cTn id="341" presetID="47" presetClass="entr" presetSubtype="0" fill="hold" grpId="0" nodeType="withEffect">
                                  <p:stCondLst>
                                    <p:cond delay="0"/>
                                  </p:stCondLst>
                                  <p:childTnLst>
                                    <p:set>
                                      <p:cBhvr>
                                        <p:cTn id="342" dur="1" fill="hold">
                                          <p:stCondLst>
                                            <p:cond delay="0"/>
                                          </p:stCondLst>
                                        </p:cTn>
                                        <p:tgtEl>
                                          <p:spTgt spid="123"/>
                                        </p:tgtEl>
                                        <p:attrNameLst>
                                          <p:attrName>style.visibility</p:attrName>
                                        </p:attrNameLst>
                                      </p:cBhvr>
                                      <p:to>
                                        <p:strVal val="visible"/>
                                      </p:to>
                                    </p:set>
                                    <p:animEffect transition="in" filter="fade">
                                      <p:cBhvr>
                                        <p:cTn id="343" dur="500"/>
                                        <p:tgtEl>
                                          <p:spTgt spid="123"/>
                                        </p:tgtEl>
                                      </p:cBhvr>
                                    </p:animEffect>
                                    <p:anim calcmode="lin" valueType="num">
                                      <p:cBhvr>
                                        <p:cTn id="344" dur="500" fill="hold"/>
                                        <p:tgtEl>
                                          <p:spTgt spid="123"/>
                                        </p:tgtEl>
                                        <p:attrNameLst>
                                          <p:attrName>ppt_x</p:attrName>
                                        </p:attrNameLst>
                                      </p:cBhvr>
                                      <p:tavLst>
                                        <p:tav tm="0">
                                          <p:val>
                                            <p:strVal val="#ppt_x"/>
                                          </p:val>
                                        </p:tav>
                                        <p:tav tm="100000">
                                          <p:val>
                                            <p:strVal val="#ppt_x"/>
                                          </p:val>
                                        </p:tav>
                                      </p:tavLst>
                                    </p:anim>
                                    <p:anim calcmode="lin" valueType="num">
                                      <p:cBhvr>
                                        <p:cTn id="345" dur="500" fill="hold"/>
                                        <p:tgtEl>
                                          <p:spTgt spid="123"/>
                                        </p:tgtEl>
                                        <p:attrNameLst>
                                          <p:attrName>ppt_y</p:attrName>
                                        </p:attrNameLst>
                                      </p:cBhvr>
                                      <p:tavLst>
                                        <p:tav tm="0">
                                          <p:val>
                                            <p:strVal val="#ppt_y-.1"/>
                                          </p:val>
                                        </p:tav>
                                        <p:tav tm="100000">
                                          <p:val>
                                            <p:strVal val="#ppt_y"/>
                                          </p:val>
                                        </p:tav>
                                      </p:tavLst>
                                    </p:anim>
                                  </p:childTnLst>
                                </p:cTn>
                              </p:par>
                            </p:childTnLst>
                          </p:cTn>
                        </p:par>
                        <p:par>
                          <p:cTn id="346" fill="hold">
                            <p:stCondLst>
                              <p:cond delay="3000"/>
                            </p:stCondLst>
                            <p:childTnLst>
                              <p:par>
                                <p:cTn id="347" presetID="22" presetClass="entr" presetSubtype="8" fill="hold" nodeType="afterEffect">
                                  <p:stCondLst>
                                    <p:cond delay="0"/>
                                  </p:stCondLst>
                                  <p:childTnLst>
                                    <p:set>
                                      <p:cBhvr>
                                        <p:cTn id="348" dur="1" fill="hold">
                                          <p:stCondLst>
                                            <p:cond delay="0"/>
                                          </p:stCondLst>
                                        </p:cTn>
                                        <p:tgtEl>
                                          <p:spTgt spid="124"/>
                                        </p:tgtEl>
                                        <p:attrNameLst>
                                          <p:attrName>style.visibility</p:attrName>
                                        </p:attrNameLst>
                                      </p:cBhvr>
                                      <p:to>
                                        <p:strVal val="visible"/>
                                      </p:to>
                                    </p:set>
                                    <p:animEffect transition="in" filter="wipe(left)">
                                      <p:cBhvr>
                                        <p:cTn id="349" dur="500"/>
                                        <p:tgtEl>
                                          <p:spTgt spid="124"/>
                                        </p:tgtEl>
                                      </p:cBhvr>
                                    </p:animEffect>
                                  </p:childTnLst>
                                </p:cTn>
                              </p:par>
                            </p:childTnLst>
                          </p:cTn>
                        </p:par>
                      </p:childTnLst>
                    </p:cTn>
                  </p:par>
                  <p:par>
                    <p:cTn id="350" fill="hold">
                      <p:stCondLst>
                        <p:cond delay="indefinite"/>
                      </p:stCondLst>
                      <p:childTnLst>
                        <p:par>
                          <p:cTn id="351" fill="hold">
                            <p:stCondLst>
                              <p:cond delay="0"/>
                            </p:stCondLst>
                            <p:childTnLst>
                              <p:par>
                                <p:cTn id="352" presetID="22" presetClass="entr" presetSubtype="8" fill="hold" nodeType="clickEffect">
                                  <p:stCondLst>
                                    <p:cond delay="0"/>
                                  </p:stCondLst>
                                  <p:childTnLst>
                                    <p:set>
                                      <p:cBhvr>
                                        <p:cTn id="353" dur="1" fill="hold">
                                          <p:stCondLst>
                                            <p:cond delay="0"/>
                                          </p:stCondLst>
                                        </p:cTn>
                                        <p:tgtEl>
                                          <p:spTgt spid="114"/>
                                        </p:tgtEl>
                                        <p:attrNameLst>
                                          <p:attrName>style.visibility</p:attrName>
                                        </p:attrNameLst>
                                      </p:cBhvr>
                                      <p:to>
                                        <p:strVal val="visible"/>
                                      </p:to>
                                    </p:set>
                                    <p:animEffect transition="in" filter="wipe(left)">
                                      <p:cBhvr>
                                        <p:cTn id="354" dur="500"/>
                                        <p:tgtEl>
                                          <p:spTgt spid="114"/>
                                        </p:tgtEl>
                                      </p:cBhvr>
                                    </p:animEffect>
                                  </p:childTnLst>
                                </p:cTn>
                              </p:par>
                            </p:childTnLst>
                          </p:cTn>
                        </p:par>
                        <p:par>
                          <p:cTn id="355" fill="hold">
                            <p:stCondLst>
                              <p:cond delay="500"/>
                            </p:stCondLst>
                            <p:childTnLst>
                              <p:par>
                                <p:cTn id="356" presetID="53" presetClass="entr" presetSubtype="16" fill="hold" grpId="0" nodeType="afterEffect">
                                  <p:stCondLst>
                                    <p:cond delay="0"/>
                                  </p:stCondLst>
                                  <p:childTnLst>
                                    <p:set>
                                      <p:cBhvr>
                                        <p:cTn id="357" dur="1" fill="hold">
                                          <p:stCondLst>
                                            <p:cond delay="0"/>
                                          </p:stCondLst>
                                        </p:cTn>
                                        <p:tgtEl>
                                          <p:spTgt spid="134"/>
                                        </p:tgtEl>
                                        <p:attrNameLst>
                                          <p:attrName>style.visibility</p:attrName>
                                        </p:attrNameLst>
                                      </p:cBhvr>
                                      <p:to>
                                        <p:strVal val="visible"/>
                                      </p:to>
                                    </p:set>
                                    <p:anim calcmode="lin" valueType="num">
                                      <p:cBhvr>
                                        <p:cTn id="358" dur="500" fill="hold"/>
                                        <p:tgtEl>
                                          <p:spTgt spid="134"/>
                                        </p:tgtEl>
                                        <p:attrNameLst>
                                          <p:attrName>ppt_w</p:attrName>
                                        </p:attrNameLst>
                                      </p:cBhvr>
                                      <p:tavLst>
                                        <p:tav tm="0">
                                          <p:val>
                                            <p:fltVal val="0"/>
                                          </p:val>
                                        </p:tav>
                                        <p:tav tm="100000">
                                          <p:val>
                                            <p:strVal val="#ppt_w"/>
                                          </p:val>
                                        </p:tav>
                                      </p:tavLst>
                                    </p:anim>
                                    <p:anim calcmode="lin" valueType="num">
                                      <p:cBhvr>
                                        <p:cTn id="359" dur="500" fill="hold"/>
                                        <p:tgtEl>
                                          <p:spTgt spid="134"/>
                                        </p:tgtEl>
                                        <p:attrNameLst>
                                          <p:attrName>ppt_h</p:attrName>
                                        </p:attrNameLst>
                                      </p:cBhvr>
                                      <p:tavLst>
                                        <p:tav tm="0">
                                          <p:val>
                                            <p:fltVal val="0"/>
                                          </p:val>
                                        </p:tav>
                                        <p:tav tm="100000">
                                          <p:val>
                                            <p:strVal val="#ppt_h"/>
                                          </p:val>
                                        </p:tav>
                                      </p:tavLst>
                                    </p:anim>
                                    <p:animEffect transition="in" filter="fade">
                                      <p:cBhvr>
                                        <p:cTn id="360" dur="500"/>
                                        <p:tgtEl>
                                          <p:spTgt spid="134"/>
                                        </p:tgtEl>
                                      </p:cBhvr>
                                    </p:animEffect>
                                  </p:childTnLst>
                                </p:cTn>
                              </p:par>
                            </p:childTnLst>
                          </p:cTn>
                        </p:par>
                        <p:par>
                          <p:cTn id="361" fill="hold">
                            <p:stCondLst>
                              <p:cond delay="1000"/>
                            </p:stCondLst>
                            <p:childTnLst>
                              <p:par>
                                <p:cTn id="362" presetID="53" presetClass="entr" presetSubtype="16" fill="hold" grpId="0" nodeType="afterEffect">
                                  <p:stCondLst>
                                    <p:cond delay="0"/>
                                  </p:stCondLst>
                                  <p:childTnLst>
                                    <p:set>
                                      <p:cBhvr>
                                        <p:cTn id="363" dur="1" fill="hold">
                                          <p:stCondLst>
                                            <p:cond delay="0"/>
                                          </p:stCondLst>
                                        </p:cTn>
                                        <p:tgtEl>
                                          <p:spTgt spid="135"/>
                                        </p:tgtEl>
                                        <p:attrNameLst>
                                          <p:attrName>style.visibility</p:attrName>
                                        </p:attrNameLst>
                                      </p:cBhvr>
                                      <p:to>
                                        <p:strVal val="visible"/>
                                      </p:to>
                                    </p:set>
                                    <p:anim calcmode="lin" valueType="num">
                                      <p:cBhvr>
                                        <p:cTn id="364" dur="500" fill="hold"/>
                                        <p:tgtEl>
                                          <p:spTgt spid="135"/>
                                        </p:tgtEl>
                                        <p:attrNameLst>
                                          <p:attrName>ppt_w</p:attrName>
                                        </p:attrNameLst>
                                      </p:cBhvr>
                                      <p:tavLst>
                                        <p:tav tm="0">
                                          <p:val>
                                            <p:fltVal val="0"/>
                                          </p:val>
                                        </p:tav>
                                        <p:tav tm="100000">
                                          <p:val>
                                            <p:strVal val="#ppt_w"/>
                                          </p:val>
                                        </p:tav>
                                      </p:tavLst>
                                    </p:anim>
                                    <p:anim calcmode="lin" valueType="num">
                                      <p:cBhvr>
                                        <p:cTn id="365" dur="500" fill="hold"/>
                                        <p:tgtEl>
                                          <p:spTgt spid="135"/>
                                        </p:tgtEl>
                                        <p:attrNameLst>
                                          <p:attrName>ppt_h</p:attrName>
                                        </p:attrNameLst>
                                      </p:cBhvr>
                                      <p:tavLst>
                                        <p:tav tm="0">
                                          <p:val>
                                            <p:fltVal val="0"/>
                                          </p:val>
                                        </p:tav>
                                        <p:tav tm="100000">
                                          <p:val>
                                            <p:strVal val="#ppt_h"/>
                                          </p:val>
                                        </p:tav>
                                      </p:tavLst>
                                    </p:anim>
                                    <p:animEffect transition="in" filter="fade">
                                      <p:cBhvr>
                                        <p:cTn id="366" dur="500"/>
                                        <p:tgtEl>
                                          <p:spTgt spid="135"/>
                                        </p:tgtEl>
                                      </p:cBhvr>
                                    </p:animEffect>
                                  </p:childTnLst>
                                </p:cTn>
                              </p:par>
                            </p:childTnLst>
                          </p:cTn>
                        </p:par>
                        <p:par>
                          <p:cTn id="367" fill="hold">
                            <p:stCondLst>
                              <p:cond delay="1500"/>
                            </p:stCondLst>
                            <p:childTnLst>
                              <p:par>
                                <p:cTn id="368" presetID="53" presetClass="entr" presetSubtype="16" fill="hold" grpId="0" nodeType="afterEffect">
                                  <p:stCondLst>
                                    <p:cond delay="0"/>
                                  </p:stCondLst>
                                  <p:childTnLst>
                                    <p:set>
                                      <p:cBhvr>
                                        <p:cTn id="369" dur="1" fill="hold">
                                          <p:stCondLst>
                                            <p:cond delay="0"/>
                                          </p:stCondLst>
                                        </p:cTn>
                                        <p:tgtEl>
                                          <p:spTgt spid="136"/>
                                        </p:tgtEl>
                                        <p:attrNameLst>
                                          <p:attrName>style.visibility</p:attrName>
                                        </p:attrNameLst>
                                      </p:cBhvr>
                                      <p:to>
                                        <p:strVal val="visible"/>
                                      </p:to>
                                    </p:set>
                                    <p:anim calcmode="lin" valueType="num">
                                      <p:cBhvr>
                                        <p:cTn id="370" dur="500" fill="hold"/>
                                        <p:tgtEl>
                                          <p:spTgt spid="136"/>
                                        </p:tgtEl>
                                        <p:attrNameLst>
                                          <p:attrName>ppt_w</p:attrName>
                                        </p:attrNameLst>
                                      </p:cBhvr>
                                      <p:tavLst>
                                        <p:tav tm="0">
                                          <p:val>
                                            <p:fltVal val="0"/>
                                          </p:val>
                                        </p:tav>
                                        <p:tav tm="100000">
                                          <p:val>
                                            <p:strVal val="#ppt_w"/>
                                          </p:val>
                                        </p:tav>
                                      </p:tavLst>
                                    </p:anim>
                                    <p:anim calcmode="lin" valueType="num">
                                      <p:cBhvr>
                                        <p:cTn id="371" dur="500" fill="hold"/>
                                        <p:tgtEl>
                                          <p:spTgt spid="136"/>
                                        </p:tgtEl>
                                        <p:attrNameLst>
                                          <p:attrName>ppt_h</p:attrName>
                                        </p:attrNameLst>
                                      </p:cBhvr>
                                      <p:tavLst>
                                        <p:tav tm="0">
                                          <p:val>
                                            <p:fltVal val="0"/>
                                          </p:val>
                                        </p:tav>
                                        <p:tav tm="100000">
                                          <p:val>
                                            <p:strVal val="#ppt_h"/>
                                          </p:val>
                                        </p:tav>
                                      </p:tavLst>
                                    </p:anim>
                                    <p:animEffect transition="in" filter="fade">
                                      <p:cBhvr>
                                        <p:cTn id="372" dur="500"/>
                                        <p:tgtEl>
                                          <p:spTgt spid="136"/>
                                        </p:tgtEl>
                                      </p:cBhvr>
                                    </p:animEffect>
                                  </p:childTnLst>
                                </p:cTn>
                              </p:par>
                            </p:childTnLst>
                          </p:cTn>
                        </p:par>
                        <p:par>
                          <p:cTn id="373" fill="hold">
                            <p:stCondLst>
                              <p:cond delay="2000"/>
                            </p:stCondLst>
                            <p:childTnLst>
                              <p:par>
                                <p:cTn id="374" presetID="22" presetClass="entr" presetSubtype="1" fill="hold" nodeType="afterEffect">
                                  <p:stCondLst>
                                    <p:cond delay="0"/>
                                  </p:stCondLst>
                                  <p:childTnLst>
                                    <p:set>
                                      <p:cBhvr>
                                        <p:cTn id="375" dur="1" fill="hold">
                                          <p:stCondLst>
                                            <p:cond delay="0"/>
                                          </p:stCondLst>
                                        </p:cTn>
                                        <p:tgtEl>
                                          <p:spTgt spid="137"/>
                                        </p:tgtEl>
                                        <p:attrNameLst>
                                          <p:attrName>style.visibility</p:attrName>
                                        </p:attrNameLst>
                                      </p:cBhvr>
                                      <p:to>
                                        <p:strVal val="visible"/>
                                      </p:to>
                                    </p:set>
                                    <p:animEffect transition="in" filter="wipe(up)">
                                      <p:cBhvr>
                                        <p:cTn id="376" dur="500"/>
                                        <p:tgtEl>
                                          <p:spTgt spid="137"/>
                                        </p:tgtEl>
                                      </p:cBhvr>
                                    </p:animEffect>
                                  </p:childTnLst>
                                </p:cTn>
                              </p:par>
                            </p:childTnLst>
                          </p:cTn>
                        </p:par>
                        <p:par>
                          <p:cTn id="377" fill="hold">
                            <p:stCondLst>
                              <p:cond delay="2500"/>
                            </p:stCondLst>
                            <p:childTnLst>
                              <p:par>
                                <p:cTn id="378" presetID="53" presetClass="entr" presetSubtype="16" fill="hold" grpId="0" nodeType="afterEffect">
                                  <p:stCondLst>
                                    <p:cond delay="0"/>
                                  </p:stCondLst>
                                  <p:childTnLst>
                                    <p:set>
                                      <p:cBhvr>
                                        <p:cTn id="379" dur="1" fill="hold">
                                          <p:stCondLst>
                                            <p:cond delay="0"/>
                                          </p:stCondLst>
                                        </p:cTn>
                                        <p:tgtEl>
                                          <p:spTgt spid="138"/>
                                        </p:tgtEl>
                                        <p:attrNameLst>
                                          <p:attrName>style.visibility</p:attrName>
                                        </p:attrNameLst>
                                      </p:cBhvr>
                                      <p:to>
                                        <p:strVal val="visible"/>
                                      </p:to>
                                    </p:set>
                                    <p:anim calcmode="lin" valueType="num">
                                      <p:cBhvr>
                                        <p:cTn id="380" dur="500" fill="hold"/>
                                        <p:tgtEl>
                                          <p:spTgt spid="138"/>
                                        </p:tgtEl>
                                        <p:attrNameLst>
                                          <p:attrName>ppt_w</p:attrName>
                                        </p:attrNameLst>
                                      </p:cBhvr>
                                      <p:tavLst>
                                        <p:tav tm="0">
                                          <p:val>
                                            <p:fltVal val="0"/>
                                          </p:val>
                                        </p:tav>
                                        <p:tav tm="100000">
                                          <p:val>
                                            <p:strVal val="#ppt_w"/>
                                          </p:val>
                                        </p:tav>
                                      </p:tavLst>
                                    </p:anim>
                                    <p:anim calcmode="lin" valueType="num">
                                      <p:cBhvr>
                                        <p:cTn id="381" dur="500" fill="hold"/>
                                        <p:tgtEl>
                                          <p:spTgt spid="138"/>
                                        </p:tgtEl>
                                        <p:attrNameLst>
                                          <p:attrName>ppt_h</p:attrName>
                                        </p:attrNameLst>
                                      </p:cBhvr>
                                      <p:tavLst>
                                        <p:tav tm="0">
                                          <p:val>
                                            <p:fltVal val="0"/>
                                          </p:val>
                                        </p:tav>
                                        <p:tav tm="100000">
                                          <p:val>
                                            <p:strVal val="#ppt_h"/>
                                          </p:val>
                                        </p:tav>
                                      </p:tavLst>
                                    </p:anim>
                                    <p:animEffect transition="in" filter="fade">
                                      <p:cBhvr>
                                        <p:cTn id="382" dur="500"/>
                                        <p:tgtEl>
                                          <p:spTgt spid="138"/>
                                        </p:tgtEl>
                                      </p:cBhvr>
                                    </p:animEffect>
                                  </p:childTnLst>
                                </p:cTn>
                              </p:par>
                            </p:childTnLst>
                          </p:cTn>
                        </p:par>
                        <p:par>
                          <p:cTn id="383" fill="hold">
                            <p:stCondLst>
                              <p:cond delay="3000"/>
                            </p:stCondLst>
                            <p:childTnLst>
                              <p:par>
                                <p:cTn id="384" presetID="53" presetClass="entr" presetSubtype="16" fill="hold" grpId="0" nodeType="afterEffect">
                                  <p:stCondLst>
                                    <p:cond delay="0"/>
                                  </p:stCondLst>
                                  <p:childTnLst>
                                    <p:set>
                                      <p:cBhvr>
                                        <p:cTn id="385" dur="1" fill="hold">
                                          <p:stCondLst>
                                            <p:cond delay="0"/>
                                          </p:stCondLst>
                                        </p:cTn>
                                        <p:tgtEl>
                                          <p:spTgt spid="133"/>
                                        </p:tgtEl>
                                        <p:attrNameLst>
                                          <p:attrName>style.visibility</p:attrName>
                                        </p:attrNameLst>
                                      </p:cBhvr>
                                      <p:to>
                                        <p:strVal val="visible"/>
                                      </p:to>
                                    </p:set>
                                    <p:anim calcmode="lin" valueType="num">
                                      <p:cBhvr>
                                        <p:cTn id="386" dur="500" fill="hold"/>
                                        <p:tgtEl>
                                          <p:spTgt spid="133"/>
                                        </p:tgtEl>
                                        <p:attrNameLst>
                                          <p:attrName>ppt_w</p:attrName>
                                        </p:attrNameLst>
                                      </p:cBhvr>
                                      <p:tavLst>
                                        <p:tav tm="0">
                                          <p:val>
                                            <p:fltVal val="0"/>
                                          </p:val>
                                        </p:tav>
                                        <p:tav tm="100000">
                                          <p:val>
                                            <p:strVal val="#ppt_w"/>
                                          </p:val>
                                        </p:tav>
                                      </p:tavLst>
                                    </p:anim>
                                    <p:anim calcmode="lin" valueType="num">
                                      <p:cBhvr>
                                        <p:cTn id="387" dur="500" fill="hold"/>
                                        <p:tgtEl>
                                          <p:spTgt spid="133"/>
                                        </p:tgtEl>
                                        <p:attrNameLst>
                                          <p:attrName>ppt_h</p:attrName>
                                        </p:attrNameLst>
                                      </p:cBhvr>
                                      <p:tavLst>
                                        <p:tav tm="0">
                                          <p:val>
                                            <p:fltVal val="0"/>
                                          </p:val>
                                        </p:tav>
                                        <p:tav tm="100000">
                                          <p:val>
                                            <p:strVal val="#ppt_h"/>
                                          </p:val>
                                        </p:tav>
                                      </p:tavLst>
                                    </p:anim>
                                    <p:animEffect transition="in" filter="fade">
                                      <p:cBhvr>
                                        <p:cTn id="388" dur="500"/>
                                        <p:tgtEl>
                                          <p:spTgt spid="133"/>
                                        </p:tgtEl>
                                      </p:cBhvr>
                                    </p:animEffect>
                                  </p:childTnLst>
                                </p:cTn>
                              </p:par>
                              <p:par>
                                <p:cTn id="389" presetID="47" presetClass="entr" presetSubtype="0" fill="hold" grpId="0" nodeType="withEffect">
                                  <p:stCondLst>
                                    <p:cond delay="0"/>
                                  </p:stCondLst>
                                  <p:childTnLst>
                                    <p:set>
                                      <p:cBhvr>
                                        <p:cTn id="390" dur="1" fill="hold">
                                          <p:stCondLst>
                                            <p:cond delay="0"/>
                                          </p:stCondLst>
                                        </p:cTn>
                                        <p:tgtEl>
                                          <p:spTgt spid="139"/>
                                        </p:tgtEl>
                                        <p:attrNameLst>
                                          <p:attrName>style.visibility</p:attrName>
                                        </p:attrNameLst>
                                      </p:cBhvr>
                                      <p:to>
                                        <p:strVal val="visible"/>
                                      </p:to>
                                    </p:set>
                                    <p:animEffect transition="in" filter="fade">
                                      <p:cBhvr>
                                        <p:cTn id="391" dur="500"/>
                                        <p:tgtEl>
                                          <p:spTgt spid="139"/>
                                        </p:tgtEl>
                                      </p:cBhvr>
                                    </p:animEffect>
                                    <p:anim calcmode="lin" valueType="num">
                                      <p:cBhvr>
                                        <p:cTn id="392" dur="500" fill="hold"/>
                                        <p:tgtEl>
                                          <p:spTgt spid="139"/>
                                        </p:tgtEl>
                                        <p:attrNameLst>
                                          <p:attrName>ppt_x</p:attrName>
                                        </p:attrNameLst>
                                      </p:cBhvr>
                                      <p:tavLst>
                                        <p:tav tm="0">
                                          <p:val>
                                            <p:strVal val="#ppt_x"/>
                                          </p:val>
                                        </p:tav>
                                        <p:tav tm="100000">
                                          <p:val>
                                            <p:strVal val="#ppt_x"/>
                                          </p:val>
                                        </p:tav>
                                      </p:tavLst>
                                    </p:anim>
                                    <p:anim calcmode="lin" valueType="num">
                                      <p:cBhvr>
                                        <p:cTn id="393" dur="500" fill="hold"/>
                                        <p:tgtEl>
                                          <p:spTgt spid="139"/>
                                        </p:tgtEl>
                                        <p:attrNameLst>
                                          <p:attrName>ppt_y</p:attrName>
                                        </p:attrNameLst>
                                      </p:cBhvr>
                                      <p:tavLst>
                                        <p:tav tm="0">
                                          <p:val>
                                            <p:strVal val="#ppt_y-.1"/>
                                          </p:val>
                                        </p:tav>
                                        <p:tav tm="100000">
                                          <p:val>
                                            <p:strVal val="#ppt_y"/>
                                          </p:val>
                                        </p:tav>
                                      </p:tavLst>
                                    </p:anim>
                                  </p:childTnLst>
                                </p:cTn>
                              </p:par>
                              <p:par>
                                <p:cTn id="394" presetID="47" presetClass="entr" presetSubtype="0" fill="hold" grpId="0" nodeType="withEffect">
                                  <p:stCondLst>
                                    <p:cond delay="0"/>
                                  </p:stCondLst>
                                  <p:childTnLst>
                                    <p:set>
                                      <p:cBhvr>
                                        <p:cTn id="395" dur="1" fill="hold">
                                          <p:stCondLst>
                                            <p:cond delay="0"/>
                                          </p:stCondLst>
                                        </p:cTn>
                                        <p:tgtEl>
                                          <p:spTgt spid="140"/>
                                        </p:tgtEl>
                                        <p:attrNameLst>
                                          <p:attrName>style.visibility</p:attrName>
                                        </p:attrNameLst>
                                      </p:cBhvr>
                                      <p:to>
                                        <p:strVal val="visible"/>
                                      </p:to>
                                    </p:set>
                                    <p:animEffect transition="in" filter="fade">
                                      <p:cBhvr>
                                        <p:cTn id="396" dur="500"/>
                                        <p:tgtEl>
                                          <p:spTgt spid="140"/>
                                        </p:tgtEl>
                                      </p:cBhvr>
                                    </p:animEffect>
                                    <p:anim calcmode="lin" valueType="num">
                                      <p:cBhvr>
                                        <p:cTn id="397" dur="500" fill="hold"/>
                                        <p:tgtEl>
                                          <p:spTgt spid="140"/>
                                        </p:tgtEl>
                                        <p:attrNameLst>
                                          <p:attrName>ppt_x</p:attrName>
                                        </p:attrNameLst>
                                      </p:cBhvr>
                                      <p:tavLst>
                                        <p:tav tm="0">
                                          <p:val>
                                            <p:strVal val="#ppt_x"/>
                                          </p:val>
                                        </p:tav>
                                        <p:tav tm="100000">
                                          <p:val>
                                            <p:strVal val="#ppt_x"/>
                                          </p:val>
                                        </p:tav>
                                      </p:tavLst>
                                    </p:anim>
                                    <p:anim calcmode="lin" valueType="num">
                                      <p:cBhvr>
                                        <p:cTn id="398" dur="500" fill="hold"/>
                                        <p:tgtEl>
                                          <p:spTgt spid="140"/>
                                        </p:tgtEl>
                                        <p:attrNameLst>
                                          <p:attrName>ppt_y</p:attrName>
                                        </p:attrNameLst>
                                      </p:cBhvr>
                                      <p:tavLst>
                                        <p:tav tm="0">
                                          <p:val>
                                            <p:strVal val="#ppt_y-.1"/>
                                          </p:val>
                                        </p:tav>
                                        <p:tav tm="100000">
                                          <p:val>
                                            <p:strVal val="#ppt_y"/>
                                          </p:val>
                                        </p:tav>
                                      </p:tavLst>
                                    </p:anim>
                                  </p:childTnLst>
                                </p:cTn>
                              </p:par>
                            </p:childTnLst>
                          </p:cTn>
                        </p:par>
                        <p:par>
                          <p:cTn id="399" fill="hold">
                            <p:stCondLst>
                              <p:cond delay="3500"/>
                            </p:stCondLst>
                            <p:childTnLst>
                              <p:par>
                                <p:cTn id="400" presetID="22" presetClass="entr" presetSubtype="8" fill="hold" nodeType="afterEffect">
                                  <p:stCondLst>
                                    <p:cond delay="0"/>
                                  </p:stCondLst>
                                  <p:childTnLst>
                                    <p:set>
                                      <p:cBhvr>
                                        <p:cTn id="401" dur="1" fill="hold">
                                          <p:stCondLst>
                                            <p:cond delay="0"/>
                                          </p:stCondLst>
                                        </p:cTn>
                                        <p:tgtEl>
                                          <p:spTgt spid="141"/>
                                        </p:tgtEl>
                                        <p:attrNameLst>
                                          <p:attrName>style.visibility</p:attrName>
                                        </p:attrNameLst>
                                      </p:cBhvr>
                                      <p:to>
                                        <p:strVal val="visible"/>
                                      </p:to>
                                    </p:set>
                                    <p:animEffect transition="in" filter="wipe(left)">
                                      <p:cBhvr>
                                        <p:cTn id="402" dur="500"/>
                                        <p:tgtEl>
                                          <p:spTgt spid="141"/>
                                        </p:tgtEl>
                                      </p:cBhvr>
                                    </p:animEffect>
                                  </p:childTnLst>
                                </p:cTn>
                              </p:par>
                              <p:par>
                                <p:cTn id="403" presetID="22" presetClass="entr" presetSubtype="8" fill="hold" nodeType="withEffect">
                                  <p:stCondLst>
                                    <p:cond delay="0"/>
                                  </p:stCondLst>
                                  <p:childTnLst>
                                    <p:set>
                                      <p:cBhvr>
                                        <p:cTn id="404" dur="1" fill="hold">
                                          <p:stCondLst>
                                            <p:cond delay="0"/>
                                          </p:stCondLst>
                                        </p:cTn>
                                        <p:tgtEl>
                                          <p:spTgt spid="143"/>
                                        </p:tgtEl>
                                        <p:attrNameLst>
                                          <p:attrName>style.visibility</p:attrName>
                                        </p:attrNameLst>
                                      </p:cBhvr>
                                      <p:to>
                                        <p:strVal val="visible"/>
                                      </p:to>
                                    </p:set>
                                    <p:animEffect transition="in" filter="wipe(left)">
                                      <p:cBhvr>
                                        <p:cTn id="405" dur="500"/>
                                        <p:tgtEl>
                                          <p:spTgt spid="143"/>
                                        </p:tgtEl>
                                      </p:cBhvr>
                                    </p:animEffect>
                                  </p:childTnLst>
                                </p:cTn>
                              </p:par>
                              <p:par>
                                <p:cTn id="406" presetID="22" presetClass="entr" presetSubtype="8" fill="hold" nodeType="withEffect">
                                  <p:stCondLst>
                                    <p:cond delay="0"/>
                                  </p:stCondLst>
                                  <p:childTnLst>
                                    <p:set>
                                      <p:cBhvr>
                                        <p:cTn id="407" dur="1" fill="hold">
                                          <p:stCondLst>
                                            <p:cond delay="0"/>
                                          </p:stCondLst>
                                        </p:cTn>
                                        <p:tgtEl>
                                          <p:spTgt spid="148"/>
                                        </p:tgtEl>
                                        <p:attrNameLst>
                                          <p:attrName>style.visibility</p:attrName>
                                        </p:attrNameLst>
                                      </p:cBhvr>
                                      <p:to>
                                        <p:strVal val="visible"/>
                                      </p:to>
                                    </p:set>
                                    <p:animEffect transition="in" filter="wipe(left)">
                                      <p:cBhvr>
                                        <p:cTn id="40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18" grpId="0" animBg="1"/>
      <p:bldP spid="20" grpId="0" animBg="1"/>
      <p:bldP spid="21" grpId="0" animBg="1"/>
      <p:bldP spid="22" grpId="0" animBg="1"/>
      <p:bldP spid="24" grpId="0" animBg="1"/>
      <p:bldP spid="25" grpId="0"/>
      <p:bldP spid="26" grpId="0"/>
      <p:bldP spid="27" grpId="0" animBg="1"/>
      <p:bldP spid="29" grpId="0" animBg="1"/>
      <p:bldP spid="30" grpId="0" animBg="1"/>
      <p:bldP spid="31" grpId="0" animBg="1"/>
      <p:bldP spid="33" grpId="0" animBg="1"/>
      <p:bldP spid="34" grpId="0"/>
      <p:bldP spid="35" grpId="0"/>
      <p:bldP spid="45" grpId="0" animBg="1"/>
      <p:bldP spid="46" grpId="0" animBg="1"/>
      <p:bldP spid="47" grpId="0" animBg="1"/>
      <p:bldP spid="48" grpId="0" animBg="1"/>
      <p:bldP spid="50" grpId="0" animBg="1"/>
      <p:bldP spid="51" grpId="0"/>
      <p:bldP spid="52" grpId="0"/>
      <p:bldP spid="105" grpId="0" animBg="1"/>
      <p:bldP spid="106" grpId="0" animBg="1"/>
      <p:bldP spid="107" grpId="0" animBg="1"/>
      <p:bldP spid="108" grpId="0" animBg="1"/>
      <p:bldP spid="110" grpId="0" animBg="1"/>
      <p:bldP spid="112" grpId="0"/>
      <p:bldP spid="113" grpId="0"/>
      <p:bldP spid="116" grpId="0" animBg="1"/>
      <p:bldP spid="117" grpId="0" animBg="1"/>
      <p:bldP spid="118" grpId="0" animBg="1"/>
      <p:bldP spid="119" grpId="0" animBg="1"/>
      <p:bldP spid="121" grpId="0" animBg="1"/>
      <p:bldP spid="122" grpId="0"/>
      <p:bldP spid="123" grpId="0"/>
      <p:bldP spid="133" grpId="0" animBg="1"/>
      <p:bldP spid="134" grpId="0" animBg="1"/>
      <p:bldP spid="135" grpId="0" animBg="1"/>
      <p:bldP spid="136" grpId="0" animBg="1"/>
      <p:bldP spid="138" grpId="0" animBg="1"/>
      <p:bldP spid="139" grpId="0"/>
      <p:bldP spid="14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19"/>
          <p:cNvSpPr>
            <a:spLocks noGrp="1"/>
          </p:cNvSpPr>
          <p:nvPr>
            <p:ph sz="half" idx="1"/>
          </p:nvPr>
        </p:nvSpPr>
        <p:spPr/>
        <p:txBody>
          <a:bodyPr>
            <a:noAutofit/>
          </a:bodyPr>
          <a:lstStyle/>
          <a:p>
            <a:r>
              <a:rPr lang="en-GB" sz="1600" dirty="0" smtClean="0">
                <a:latin typeface="Sitka Display" panose="02000505000000020004" pitchFamily="2" charset="0"/>
              </a:rPr>
              <a:t>Working with two </a:t>
            </a:r>
            <a:r>
              <a:rPr lang="en-GB" sz="1600" dirty="0" err="1" smtClean="0">
                <a:latin typeface="Sitka Display" panose="02000505000000020004" pitchFamily="2" charset="0"/>
              </a:rPr>
              <a:t>SiPM</a:t>
            </a:r>
            <a:r>
              <a:rPr lang="en-GB" sz="1600" dirty="0" smtClean="0">
                <a:latin typeface="Sitka Display" panose="02000505000000020004" pitchFamily="2" charset="0"/>
              </a:rPr>
              <a:t> </a:t>
            </a:r>
            <a:r>
              <a:rPr lang="en-GB" sz="1600" dirty="0" err="1" smtClean="0">
                <a:latin typeface="Sitka Display" panose="02000505000000020004" pitchFamily="2" charset="0"/>
              </a:rPr>
              <a:t>manufactureres</a:t>
            </a:r>
            <a:r>
              <a:rPr lang="en-GB" sz="1600" dirty="0" smtClean="0">
                <a:latin typeface="Sitka Display" panose="02000505000000020004" pitchFamily="2" charset="0"/>
              </a:rPr>
              <a:t> Hamamatsu (good) and KETEK (packaging issues</a:t>
            </a:r>
            <a:r>
              <a:rPr lang="en-GB" sz="1600" dirty="0" smtClean="0">
                <a:latin typeface="Sitka Display" panose="02000505000000020004" pitchFamily="2" charset="0"/>
              </a:rPr>
              <a:t>)</a:t>
            </a:r>
            <a:endParaRPr lang="en-DE" sz="1600" dirty="0" smtClean="0">
              <a:latin typeface="Sitka Display" panose="02000505000000020004" pitchFamily="2" charset="0"/>
            </a:endParaRPr>
          </a:p>
          <a:p>
            <a:endParaRPr lang="en-DE" sz="1600" dirty="0">
              <a:latin typeface="Sitka Display" panose="02000505000000020004" pitchFamily="2" charset="0"/>
            </a:endParaRPr>
          </a:p>
          <a:p>
            <a:endParaRPr lang="en-GB" sz="1600" dirty="0" smtClean="0">
              <a:latin typeface="Sitka Display" panose="02000505000000020004" pitchFamily="2" charset="0"/>
            </a:endParaRPr>
          </a:p>
          <a:p>
            <a:endParaRPr lang="en-GB" sz="1600" dirty="0" smtClean="0">
              <a:latin typeface="Sitka Display" panose="02000505000000020004" pitchFamily="2" charset="0"/>
            </a:endParaRPr>
          </a:p>
          <a:p>
            <a:r>
              <a:rPr lang="en-GB" sz="1600" dirty="0" smtClean="0">
                <a:latin typeface="Sitka Display" panose="02000505000000020004" pitchFamily="2" charset="0"/>
              </a:rPr>
              <a:t>PDE improving regularly</a:t>
            </a:r>
            <a:br>
              <a:rPr lang="en-GB" sz="1600" dirty="0" smtClean="0">
                <a:latin typeface="Sitka Display" panose="02000505000000020004" pitchFamily="2" charset="0"/>
              </a:rPr>
            </a:br>
            <a:r>
              <a:rPr lang="en-GB" sz="1600" dirty="0" smtClean="0">
                <a:latin typeface="Sitka Display" panose="02000505000000020004" pitchFamily="2" charset="0"/>
              </a:rPr>
              <a:t> (peak at 28% </a:t>
            </a:r>
            <a:r>
              <a:rPr lang="en-GB" sz="1600" dirty="0" smtClean="0">
                <a:latin typeface="Sitka Display" panose="02000505000000020004" pitchFamily="2" charset="0"/>
                <a:sym typeface="Wingdings" panose="05000000000000000000" pitchFamily="2" charset="2"/>
              </a:rPr>
              <a:t> </a:t>
            </a:r>
            <a:r>
              <a:rPr lang="en-GB" sz="1600" dirty="0" smtClean="0">
                <a:solidFill>
                  <a:srgbClr val="00B050"/>
                </a:solidFill>
                <a:latin typeface="Sitka Display" panose="02000505000000020004" pitchFamily="2" charset="0"/>
                <a:sym typeface="Wingdings" panose="05000000000000000000" pitchFamily="2" charset="2"/>
              </a:rPr>
              <a:t>40% now</a:t>
            </a:r>
            <a:r>
              <a:rPr lang="en-GB" sz="1600" dirty="0" smtClean="0">
                <a:latin typeface="Sitka Display" panose="02000505000000020004" pitchFamily="2" charset="0"/>
              </a:rPr>
              <a:t>)</a:t>
            </a:r>
          </a:p>
          <a:p>
            <a:pPr lvl="1"/>
            <a:r>
              <a:rPr lang="en-GB" sz="1400" dirty="0" smtClean="0">
                <a:latin typeface="Sitka Display" panose="02000505000000020004" pitchFamily="2" charset="0"/>
              </a:rPr>
              <a:t>40% improvement in 2 years!</a:t>
            </a:r>
          </a:p>
          <a:p>
            <a:pPr lvl="1"/>
            <a:endParaRPr lang="en-GB" sz="1400" dirty="0" smtClean="0">
              <a:latin typeface="Sitka Display" panose="02000505000000020004" pitchFamily="2" charset="0"/>
            </a:endParaRPr>
          </a:p>
          <a:p>
            <a:r>
              <a:rPr lang="en-GB" sz="1600" dirty="0" err="1" smtClean="0">
                <a:solidFill>
                  <a:schemeClr val="accent2"/>
                </a:solidFill>
                <a:latin typeface="Sitka Display" panose="02000505000000020004" pitchFamily="2" charset="0"/>
              </a:rPr>
              <a:t>SiPMs</a:t>
            </a:r>
            <a:r>
              <a:rPr lang="en-GB" sz="1600" dirty="0" smtClean="0">
                <a:solidFill>
                  <a:schemeClr val="accent2"/>
                </a:solidFill>
                <a:latin typeface="Sitka Display" panose="02000505000000020004" pitchFamily="2" charset="0"/>
              </a:rPr>
              <a:t> needs cooling to </a:t>
            </a:r>
            <a:br>
              <a:rPr lang="en-GB" sz="1600" dirty="0" smtClean="0">
                <a:solidFill>
                  <a:schemeClr val="accent2"/>
                </a:solidFill>
                <a:latin typeface="Sitka Display" panose="02000505000000020004" pitchFamily="2" charset="0"/>
              </a:rPr>
            </a:br>
            <a:r>
              <a:rPr lang="en-GB" sz="1600" dirty="0" smtClean="0">
                <a:solidFill>
                  <a:schemeClr val="accent2"/>
                </a:solidFill>
                <a:latin typeface="Sitka Display" panose="02000505000000020004" pitchFamily="2" charset="0"/>
              </a:rPr>
              <a:t>-</a:t>
            </a:r>
            <a:r>
              <a:rPr lang="en-GB" sz="1600" dirty="0" smtClean="0">
                <a:solidFill>
                  <a:schemeClr val="accent2"/>
                </a:solidFill>
                <a:latin typeface="Sitka Display" panose="02000505000000020004" pitchFamily="2" charset="0"/>
              </a:rPr>
              <a:t>40</a:t>
            </a:r>
            <a:r>
              <a:rPr lang="en-DE" sz="1600" dirty="0" smtClean="0">
                <a:solidFill>
                  <a:schemeClr val="accent2"/>
                </a:solidFill>
                <a:latin typeface="Sitka Display" panose="02000505000000020004" pitchFamily="2" charset="0"/>
              </a:rPr>
              <a:t> </a:t>
            </a:r>
            <a:r>
              <a:rPr lang="en-GB" sz="1600" dirty="0" err="1" smtClean="0">
                <a:solidFill>
                  <a:schemeClr val="accent2"/>
                </a:solidFill>
                <a:latin typeface="Sitka Display" panose="02000505000000020004" pitchFamily="2" charset="0"/>
              </a:rPr>
              <a:t>degC</a:t>
            </a:r>
            <a:r>
              <a:rPr lang="en-GB" sz="1600" dirty="0" smtClean="0">
                <a:solidFill>
                  <a:schemeClr val="accent2"/>
                </a:solidFill>
                <a:latin typeface="Sitka Display" panose="02000505000000020004" pitchFamily="2" charset="0"/>
              </a:rPr>
              <a:t> </a:t>
            </a:r>
            <a:r>
              <a:rPr lang="en-GB" sz="1600" dirty="0" smtClean="0">
                <a:solidFill>
                  <a:schemeClr val="accent2"/>
                </a:solidFill>
                <a:latin typeface="Sitka Display" panose="02000505000000020004" pitchFamily="2" charset="0"/>
              </a:rPr>
              <a:t>due to radiation damage</a:t>
            </a:r>
          </a:p>
          <a:p>
            <a:endParaRPr lang="en-GB" sz="1600" dirty="0" smtClean="0">
              <a:solidFill>
                <a:schemeClr val="accent2"/>
              </a:solidFill>
              <a:latin typeface="Sitka Display" panose="02000505000000020004" pitchFamily="2" charset="0"/>
            </a:endParaRPr>
          </a:p>
          <a:p>
            <a:r>
              <a:rPr lang="en-DE" sz="1600" dirty="0" smtClean="0">
                <a:solidFill>
                  <a:srgbClr val="00B050"/>
                </a:solidFill>
                <a:latin typeface="Sitka Display" panose="02000505000000020004" pitchFamily="2" charset="0"/>
              </a:rPr>
              <a:t>Signal </a:t>
            </a:r>
            <a:r>
              <a:rPr lang="en-GB" sz="1600" dirty="0" smtClean="0">
                <a:solidFill>
                  <a:srgbClr val="00B050"/>
                </a:solidFill>
                <a:latin typeface="Sitka Display" panose="02000505000000020004" pitchFamily="2" charset="0"/>
              </a:rPr>
              <a:t>and </a:t>
            </a:r>
            <a:r>
              <a:rPr lang="en-GB" sz="1600" dirty="0" smtClean="0">
                <a:solidFill>
                  <a:srgbClr val="00B050"/>
                </a:solidFill>
                <a:latin typeface="Sitka Display" panose="02000505000000020004" pitchFamily="2" charset="0"/>
              </a:rPr>
              <a:t>hit efficiency is understood</a:t>
            </a:r>
          </a:p>
        </p:txBody>
      </p:sp>
      <p:sp>
        <p:nvSpPr>
          <p:cNvPr id="2" name="Date Placeholder 1"/>
          <p:cNvSpPr>
            <a:spLocks noGrp="1"/>
          </p:cNvSpPr>
          <p:nvPr>
            <p:ph type="dt" sz="half" idx="10"/>
          </p:nvPr>
        </p:nvSpPr>
        <p:spPr/>
        <p:txBody>
          <a:bodyPr/>
          <a:lstStyle/>
          <a:p>
            <a:fld id="{5F7B5FEF-CE8F-4CDF-BE14-5EB6DCD604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40</a:t>
            </a:fld>
            <a:endParaRPr lang="en-GB" dirty="0">
              <a:latin typeface="Sitka Display" panose="02000505000000020004" pitchFamily="2" charset="0"/>
            </a:endParaRPr>
          </a:p>
        </p:txBody>
      </p:sp>
      <p:sp>
        <p:nvSpPr>
          <p:cNvPr id="5" name="Title 4"/>
          <p:cNvSpPr>
            <a:spLocks noGrp="1"/>
          </p:cNvSpPr>
          <p:nvPr>
            <p:ph type="title"/>
          </p:nvPr>
        </p:nvSpPr>
        <p:spPr/>
        <p:txBody>
          <a:bodyPr/>
          <a:lstStyle/>
          <a:p>
            <a:r>
              <a:rPr lang="en-GB" dirty="0" err="1" smtClean="0">
                <a:latin typeface="Sitka Display" panose="02000505000000020004" pitchFamily="2" charset="0"/>
              </a:rPr>
              <a:t>SiPMs</a:t>
            </a:r>
            <a:r>
              <a:rPr lang="en-GB" dirty="0" smtClean="0">
                <a:latin typeface="Sitka Display" panose="02000505000000020004" pitchFamily="2" charset="0"/>
              </a:rPr>
              <a:t> in the TDR</a:t>
            </a:r>
            <a:endParaRPr lang="en-GB" dirty="0">
              <a:latin typeface="Sitka Display" panose="02000505000000020004" pitchFamily="2" charset="0"/>
            </a:endParaRPr>
          </a:p>
        </p:txBody>
      </p:sp>
      <p:pic>
        <p:nvPicPr>
          <p:cNvPr id="7" name="Picture 6"/>
          <p:cNvPicPr>
            <a:picLocks noChangeAspect="1"/>
          </p:cNvPicPr>
          <p:nvPr/>
        </p:nvPicPr>
        <p:blipFill>
          <a:blip r:embed="rId3"/>
          <a:stretch>
            <a:fillRect/>
          </a:stretch>
        </p:blipFill>
        <p:spPr>
          <a:xfrm>
            <a:off x="5211576" y="2"/>
            <a:ext cx="3303774" cy="2285998"/>
          </a:xfrm>
          <a:prstGeom prst="rect">
            <a:avLst/>
          </a:prstGeom>
        </p:spPr>
      </p:pic>
      <p:sp>
        <p:nvSpPr>
          <p:cNvPr id="11" name="TextBox 10"/>
          <p:cNvSpPr txBox="1"/>
          <p:nvPr/>
        </p:nvSpPr>
        <p:spPr>
          <a:xfrm>
            <a:off x="5558547" y="99805"/>
            <a:ext cx="1798806"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1200" dirty="0" err="1" smtClean="0">
                <a:latin typeface="Sitka Display" panose="02000505000000020004" pitchFamily="2" charset="0"/>
              </a:rPr>
              <a:t>SiPM</a:t>
            </a:r>
            <a:r>
              <a:rPr lang="en-GB" sz="1200" dirty="0" smtClean="0">
                <a:latin typeface="Sitka Display" panose="02000505000000020004" pitchFamily="2" charset="0"/>
              </a:rPr>
              <a:t> irradiation </a:t>
            </a:r>
            <a:r>
              <a:rPr lang="en-GB" sz="1200" dirty="0" smtClean="0">
                <a:latin typeface="Sitka Display" panose="02000505000000020004" pitchFamily="2" charset="0"/>
                <a:sym typeface="Wingdings" panose="05000000000000000000" pitchFamily="2" charset="2"/>
              </a:rPr>
              <a:t> -40C cooling will be required</a:t>
            </a:r>
            <a:endParaRPr lang="en-GB" sz="1200" dirty="0">
              <a:latin typeface="Sitka Display" panose="02000505000000020004" pitchFamily="2" charset="0"/>
            </a:endParaRPr>
          </a:p>
        </p:txBody>
      </p:sp>
      <p:pic>
        <p:nvPicPr>
          <p:cNvPr id="19" name="Picture 18"/>
          <p:cNvPicPr>
            <a:picLocks noChangeAspect="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5412570" y="2286000"/>
            <a:ext cx="3286097" cy="2631117"/>
          </a:xfrm>
          <a:prstGeom prst="rect">
            <a:avLst/>
          </a:prstGeom>
        </p:spPr>
      </p:pic>
      <p:pic>
        <p:nvPicPr>
          <p:cNvPr id="10" name="Picture 9"/>
          <p:cNvPicPr>
            <a:picLocks noChangeAspect="1"/>
          </p:cNvPicPr>
          <p:nvPr/>
        </p:nvPicPr>
        <p:blipFill rotWithShape="1">
          <a:blip r:embed="rId6"/>
          <a:srcRect t="53729"/>
          <a:stretch/>
        </p:blipFill>
        <p:spPr>
          <a:xfrm>
            <a:off x="216477" y="1877149"/>
            <a:ext cx="2355273" cy="552236"/>
          </a:xfrm>
          <a:prstGeom prst="rect">
            <a:avLst/>
          </a:prstGeom>
        </p:spPr>
      </p:pic>
      <p:sp>
        <p:nvSpPr>
          <p:cNvPr id="12" name="TextBox 11"/>
          <p:cNvSpPr txBox="1"/>
          <p:nvPr/>
        </p:nvSpPr>
        <p:spPr>
          <a:xfrm>
            <a:off x="563700" y="1531213"/>
            <a:ext cx="1939637" cy="300082"/>
          </a:xfrm>
          <a:prstGeom prst="rect">
            <a:avLst/>
          </a:prstGeom>
          <a:noFill/>
        </p:spPr>
        <p:txBody>
          <a:bodyPr wrap="square" rtlCol="0">
            <a:spAutoFit/>
          </a:bodyPr>
          <a:lstStyle/>
          <a:p>
            <a:r>
              <a:rPr lang="en-GB" dirty="0" smtClean="0">
                <a:latin typeface="Sitka Display" panose="02000505000000020004" pitchFamily="2" charset="0"/>
              </a:rPr>
              <a:t>KETEK </a:t>
            </a:r>
            <a:r>
              <a:rPr lang="en-GB" dirty="0" err="1" smtClean="0">
                <a:latin typeface="Sitka Display" panose="02000505000000020004" pitchFamily="2" charset="0"/>
              </a:rPr>
              <a:t>Sipm</a:t>
            </a:r>
            <a:r>
              <a:rPr lang="en-GB" dirty="0" smtClean="0">
                <a:latin typeface="Sitka Display" panose="02000505000000020004" pitchFamily="2" charset="0"/>
              </a:rPr>
              <a:t> Array</a:t>
            </a:r>
            <a:endParaRPr lang="en-GB" dirty="0">
              <a:latin typeface="Sitka Display" panose="02000505000000020004" pitchFamily="2" charset="0"/>
            </a:endParaRPr>
          </a:p>
        </p:txBody>
      </p:sp>
      <p:pic>
        <p:nvPicPr>
          <p:cNvPr id="13" name="Picture 12"/>
          <p:cNvPicPr>
            <a:picLocks noChangeAspect="1"/>
          </p:cNvPicPr>
          <p:nvPr/>
        </p:nvPicPr>
        <p:blipFill>
          <a:blip r:embed="rId7"/>
          <a:stretch>
            <a:fillRect/>
          </a:stretch>
        </p:blipFill>
        <p:spPr>
          <a:xfrm>
            <a:off x="2772744" y="1854840"/>
            <a:ext cx="2437132" cy="544466"/>
          </a:xfrm>
          <a:prstGeom prst="rect">
            <a:avLst/>
          </a:prstGeom>
        </p:spPr>
      </p:pic>
      <p:sp>
        <p:nvSpPr>
          <p:cNvPr id="14" name="TextBox 13"/>
          <p:cNvSpPr txBox="1"/>
          <p:nvPr/>
        </p:nvSpPr>
        <p:spPr>
          <a:xfrm>
            <a:off x="2838399" y="1531213"/>
            <a:ext cx="1939637" cy="300082"/>
          </a:xfrm>
          <a:prstGeom prst="rect">
            <a:avLst/>
          </a:prstGeom>
          <a:noFill/>
        </p:spPr>
        <p:txBody>
          <a:bodyPr wrap="square" rtlCol="0">
            <a:spAutoFit/>
          </a:bodyPr>
          <a:lstStyle/>
          <a:p>
            <a:r>
              <a:rPr lang="en-GB" dirty="0" smtClean="0">
                <a:latin typeface="Sitka Display" panose="02000505000000020004" pitchFamily="2" charset="0"/>
              </a:rPr>
              <a:t>Hamamatsu </a:t>
            </a:r>
            <a:r>
              <a:rPr lang="en-GB" dirty="0" err="1" smtClean="0">
                <a:latin typeface="Sitka Display" panose="02000505000000020004" pitchFamily="2" charset="0"/>
              </a:rPr>
              <a:t>SiPM</a:t>
            </a:r>
            <a:r>
              <a:rPr lang="en-GB" dirty="0" smtClean="0">
                <a:latin typeface="Sitka Display" panose="02000505000000020004" pitchFamily="2" charset="0"/>
              </a:rPr>
              <a:t> array</a:t>
            </a:r>
            <a:endParaRPr lang="en-GB" dirty="0">
              <a:latin typeface="Sitka Display" panose="02000505000000020004" pitchFamily="2" charset="0"/>
            </a:endParaRPr>
          </a:p>
        </p:txBody>
      </p:sp>
    </p:spTree>
    <p:extLst>
      <p:ext uri="{BB962C8B-B14F-4D97-AF65-F5344CB8AC3E}">
        <p14:creationId xmlns:p14="http://schemas.microsoft.com/office/powerpoint/2010/main" val="15892510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B5FEF-CE8F-4CDF-BE14-5EB6DCD604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41</a:t>
            </a:fld>
            <a:endParaRPr lang="en-GB" dirty="0">
              <a:latin typeface="Sitka Display" panose="02000505000000020004" pitchFamily="2" charset="0"/>
            </a:endParaRPr>
          </a:p>
        </p:txBody>
      </p:sp>
      <p:sp>
        <p:nvSpPr>
          <p:cNvPr id="5" name="Title 4"/>
          <p:cNvSpPr>
            <a:spLocks noGrp="1"/>
          </p:cNvSpPr>
          <p:nvPr>
            <p:ph type="title"/>
          </p:nvPr>
        </p:nvSpPr>
        <p:spPr>
          <a:xfrm>
            <a:off x="146374" y="1199"/>
            <a:ext cx="7886700" cy="575813"/>
          </a:xfrm>
        </p:spPr>
        <p:txBody>
          <a:bodyPr>
            <a:normAutofit/>
          </a:bodyPr>
          <a:lstStyle/>
          <a:p>
            <a:r>
              <a:rPr lang="en-GB" sz="2800" dirty="0" smtClean="0">
                <a:latin typeface="Sitka Display" panose="02000505000000020004" pitchFamily="2" charset="0"/>
              </a:rPr>
              <a:t>Conceptual Integration (2014)</a:t>
            </a:r>
            <a:endParaRPr lang="en-GB" sz="2800" dirty="0">
              <a:latin typeface="Sitka Display" panose="02000505000000020004" pitchFamily="2" charset="0"/>
            </a:endParaRPr>
          </a:p>
        </p:txBody>
      </p:sp>
      <p:pic>
        <p:nvPicPr>
          <p:cNvPr id="6" name="Picture 5"/>
          <p:cNvPicPr>
            <a:picLocks noChangeAspect="1"/>
          </p:cNvPicPr>
          <p:nvPr/>
        </p:nvPicPr>
        <p:blipFill>
          <a:blip r:embed="rId3"/>
          <a:stretch>
            <a:fillRect/>
          </a:stretch>
        </p:blipFill>
        <p:spPr>
          <a:xfrm>
            <a:off x="289791" y="575815"/>
            <a:ext cx="2128247" cy="2063334"/>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a:off x="5469358" y="2373616"/>
            <a:ext cx="3524044" cy="2355940"/>
          </a:xfrm>
          <a:prstGeom prst="rect">
            <a:avLst/>
          </a:prstGeom>
        </p:spPr>
      </p:pic>
      <p:pic>
        <p:nvPicPr>
          <p:cNvPr id="8" name="Picture 7"/>
          <p:cNvPicPr>
            <a:picLocks noChangeAspect="1"/>
          </p:cNvPicPr>
          <p:nvPr/>
        </p:nvPicPr>
        <p:blipFill>
          <a:blip r:embed="rId5"/>
          <a:stretch>
            <a:fillRect/>
          </a:stretch>
        </p:blipFill>
        <p:spPr>
          <a:xfrm>
            <a:off x="557638" y="2657927"/>
            <a:ext cx="2843697" cy="1895798"/>
          </a:xfrm>
          <a:prstGeom prst="rect">
            <a:avLst/>
          </a:prstGeom>
        </p:spPr>
      </p:pic>
      <p:pic>
        <p:nvPicPr>
          <p:cNvPr id="9" name="Picture 8"/>
          <p:cNvPicPr>
            <a:picLocks noChangeAspect="1"/>
          </p:cNvPicPr>
          <p:nvPr/>
        </p:nvPicPr>
        <p:blipFill>
          <a:blip r:embed="rId6"/>
          <a:stretch>
            <a:fillRect/>
          </a:stretch>
        </p:blipFill>
        <p:spPr>
          <a:xfrm>
            <a:off x="2494041" y="608795"/>
            <a:ext cx="1332447" cy="2016152"/>
          </a:xfrm>
          <a:prstGeom prst="rect">
            <a:avLst/>
          </a:prstGeom>
        </p:spPr>
      </p:pic>
      <p:pic>
        <p:nvPicPr>
          <p:cNvPr id="10" name="Picture 9"/>
          <p:cNvPicPr>
            <a:picLocks noChangeAspect="1"/>
          </p:cNvPicPr>
          <p:nvPr/>
        </p:nvPicPr>
        <p:blipFill>
          <a:blip r:embed="rId7"/>
          <a:stretch>
            <a:fillRect/>
          </a:stretch>
        </p:blipFill>
        <p:spPr>
          <a:xfrm>
            <a:off x="5234940" y="2"/>
            <a:ext cx="3428047" cy="2411474"/>
          </a:xfrm>
          <a:prstGeom prst="rect">
            <a:avLst/>
          </a:prstGeom>
        </p:spPr>
      </p:pic>
      <p:sp>
        <p:nvSpPr>
          <p:cNvPr id="11" name="TextBox 10"/>
          <p:cNvSpPr txBox="1"/>
          <p:nvPr/>
        </p:nvSpPr>
        <p:spPr>
          <a:xfrm>
            <a:off x="3693898" y="3020969"/>
            <a:ext cx="177546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latin typeface="Sitka Display" panose="02000505000000020004" pitchFamily="2" charset="0"/>
              </a:rPr>
              <a:t>Mostly detector physicists’ conceptual designs, and </a:t>
            </a:r>
            <a:r>
              <a:rPr lang="en-GB" u="sng" dirty="0" smtClean="0">
                <a:latin typeface="Sitka Display" panose="02000505000000020004" pitchFamily="2" charset="0"/>
              </a:rPr>
              <a:t>not engineering</a:t>
            </a:r>
            <a:r>
              <a:rPr lang="en-GB" dirty="0" smtClean="0">
                <a:latin typeface="Sitka Display" panose="02000505000000020004" pitchFamily="2" charset="0"/>
              </a:rPr>
              <a:t>.</a:t>
            </a:r>
            <a:endParaRPr lang="en-GB" dirty="0">
              <a:latin typeface="Sitka Display" panose="02000505000000020004" pitchFamily="2" charset="0"/>
            </a:endParaRPr>
          </a:p>
        </p:txBody>
      </p:sp>
    </p:spTree>
    <p:extLst>
      <p:ext uri="{BB962C8B-B14F-4D97-AF65-F5344CB8AC3E}">
        <p14:creationId xmlns:p14="http://schemas.microsoft.com/office/powerpoint/2010/main" val="18920712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1F1A0-BC51-4412-8641-88FD8B9FC98A}"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42</a:t>
            </a:fld>
            <a:endParaRPr lang="en-GB" dirty="0">
              <a:latin typeface="Sitka Display" panose="02000505000000020004" pitchFamily="2" charset="0"/>
            </a:endParaRPr>
          </a:p>
        </p:txBody>
      </p:sp>
      <p:sp>
        <p:nvSpPr>
          <p:cNvPr id="9" name="Arc 8">
            <a:extLst>
              <a:ext uri="{FF2B5EF4-FFF2-40B4-BE49-F238E27FC236}">
                <a16:creationId xmlns:a16="http://schemas.microsoft.com/office/drawing/2014/main" id="{AF54DAFC-72BF-4C18-B451-30110FC8EBCC}"/>
              </a:ext>
            </a:extLst>
          </p:cNvPr>
          <p:cNvSpPr/>
          <p:nvPr/>
        </p:nvSpPr>
        <p:spPr>
          <a:xfrm>
            <a:off x="985579" y="1988604"/>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cxnSp>
        <p:nvCxnSpPr>
          <p:cNvPr id="10" name="Straight Connector 9">
            <a:extLst>
              <a:ext uri="{FF2B5EF4-FFF2-40B4-BE49-F238E27FC236}">
                <a16:creationId xmlns:a16="http://schemas.microsoft.com/office/drawing/2014/main" id="{6AB54977-33F8-4105-824C-3D0C493D5B00}"/>
              </a:ext>
            </a:extLst>
          </p:cNvPr>
          <p:cNvCxnSpPr>
            <a:cxnSpLocks/>
            <a:endCxn id="13" idx="2"/>
          </p:cNvCxnSpPr>
          <p:nvPr/>
        </p:nvCxnSpPr>
        <p:spPr>
          <a:xfrm>
            <a:off x="475431" y="2333290"/>
            <a:ext cx="59444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ADB8234-7655-4312-99D5-ACC91B4B894B}"/>
              </a:ext>
            </a:extLst>
          </p:cNvPr>
          <p:cNvSpPr/>
          <p:nvPr/>
        </p:nvSpPr>
        <p:spPr>
          <a:xfrm>
            <a:off x="1258827" y="2261853"/>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2" name="Circle: Hollow 8">
            <a:extLst>
              <a:ext uri="{FF2B5EF4-FFF2-40B4-BE49-F238E27FC236}">
                <a16:creationId xmlns:a16="http://schemas.microsoft.com/office/drawing/2014/main" id="{868629C6-9D56-44C4-A90C-D16F2E7AA94B}"/>
              </a:ext>
            </a:extLst>
          </p:cNvPr>
          <p:cNvSpPr/>
          <p:nvPr/>
        </p:nvSpPr>
        <p:spPr>
          <a:xfrm>
            <a:off x="1169530" y="2172555"/>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3" name="Circle: Hollow 9">
            <a:extLst>
              <a:ext uri="{FF2B5EF4-FFF2-40B4-BE49-F238E27FC236}">
                <a16:creationId xmlns:a16="http://schemas.microsoft.com/office/drawing/2014/main" id="{1E0E5245-3E9D-45CB-A2A2-78E37536928E}"/>
              </a:ext>
            </a:extLst>
          </p:cNvPr>
          <p:cNvSpPr/>
          <p:nvPr/>
        </p:nvSpPr>
        <p:spPr>
          <a:xfrm>
            <a:off x="1069876" y="2072901"/>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4" name="Straight Connector 13">
            <a:extLst>
              <a:ext uri="{FF2B5EF4-FFF2-40B4-BE49-F238E27FC236}">
                <a16:creationId xmlns:a16="http://schemas.microsoft.com/office/drawing/2014/main" id="{1B8353AA-1A28-4FAD-AF44-130B899BAAE4}"/>
              </a:ext>
            </a:extLst>
          </p:cNvPr>
          <p:cNvCxnSpPr>
            <a:cxnSpLocks/>
            <a:stCxn id="15" idx="0"/>
            <a:endCxn id="13" idx="4"/>
          </p:cNvCxnSpPr>
          <p:nvPr/>
        </p:nvCxnSpPr>
        <p:spPr>
          <a:xfrm flipV="1">
            <a:off x="1330264" y="2593679"/>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6B49B4F-63E8-4430-9059-553CBCA3AB43}"/>
              </a:ext>
            </a:extLst>
          </p:cNvPr>
          <p:cNvSpPr/>
          <p:nvPr/>
        </p:nvSpPr>
        <p:spPr>
          <a:xfrm>
            <a:off x="1283674" y="2842986"/>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709354" y="1512068"/>
            <a:ext cx="1241820"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January  2007</a:t>
            </a:r>
            <a:endParaRPr lang="en-GB" sz="1600" dirty="0">
              <a:solidFill>
                <a:srgbClr val="002060"/>
              </a:solidFill>
              <a:latin typeface="Sitka Display" panose="02000505000000020004" pitchFamily="2"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947651" y="2954034"/>
            <a:ext cx="1046994" cy="738664"/>
          </a:xfrm>
          <a:prstGeom prst="rect">
            <a:avLst/>
          </a:prstGeom>
          <a:noFill/>
        </p:spPr>
        <p:txBody>
          <a:bodyPr wrap="square" rtlCol="0">
            <a:spAutoFit/>
          </a:bodyPr>
          <a:lstStyle/>
          <a:p>
            <a:r>
              <a:rPr lang="en-GB" sz="1050" dirty="0" smtClean="0">
                <a:latin typeface="Sitka Display" panose="02000505000000020004" pitchFamily="2" charset="0"/>
                <a:hlinkClick r:id="rId3"/>
              </a:rPr>
              <a:t>1st LHCb Collaboration Upgrade Workshop </a:t>
            </a:r>
            <a:endParaRPr lang="en-GB" sz="1050" dirty="0">
              <a:solidFill>
                <a:schemeClr val="bg2">
                  <a:lumMod val="50000"/>
                </a:schemeClr>
              </a:solidFill>
              <a:latin typeface="Sitka Display" panose="02000505000000020004" pitchFamily="2" charset="0"/>
            </a:endParaRPr>
          </a:p>
        </p:txBody>
      </p:sp>
      <p:cxnSp>
        <p:nvCxnSpPr>
          <p:cNvPr id="42" name="Straight Connector 41">
            <a:extLst>
              <a:ext uri="{FF2B5EF4-FFF2-40B4-BE49-F238E27FC236}">
                <a16:creationId xmlns:a16="http://schemas.microsoft.com/office/drawing/2014/main" id="{5CE23E97-80CA-4DCE-905B-0371552128FB}"/>
              </a:ext>
            </a:extLst>
          </p:cNvPr>
          <p:cNvCxnSpPr>
            <a:cxnSpLocks/>
          </p:cNvCxnSpPr>
          <p:nvPr/>
        </p:nvCxnSpPr>
        <p:spPr>
          <a:xfrm>
            <a:off x="981031" y="3685522"/>
            <a:ext cx="755290"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p:nvPicPr>
        <p:blipFill>
          <a:blip r:embed="rId4"/>
          <a:stretch>
            <a:fillRect/>
          </a:stretch>
        </p:blipFill>
        <p:spPr>
          <a:xfrm>
            <a:off x="169704" y="2095356"/>
            <a:ext cx="666489" cy="448390"/>
          </a:xfrm>
          <a:prstGeom prst="rect">
            <a:avLst/>
          </a:prstGeom>
        </p:spPr>
      </p:pic>
      <p:cxnSp>
        <p:nvCxnSpPr>
          <p:cNvPr id="53" name="Straight Connector 52">
            <a:extLst>
              <a:ext uri="{FF2B5EF4-FFF2-40B4-BE49-F238E27FC236}">
                <a16:creationId xmlns:a16="http://schemas.microsoft.com/office/drawing/2014/main" id="{7141C71E-E08E-4C35-AF33-12A46FFB4E28}"/>
              </a:ext>
            </a:extLst>
          </p:cNvPr>
          <p:cNvCxnSpPr>
            <a:endCxn id="25" idx="2"/>
          </p:cNvCxnSpPr>
          <p:nvPr/>
        </p:nvCxnSpPr>
        <p:spPr>
          <a:xfrm flipV="1">
            <a:off x="1590654" y="2352232"/>
            <a:ext cx="260239" cy="1727"/>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AF54DAFC-72BF-4C18-B451-30110FC8EBCC}"/>
              </a:ext>
            </a:extLst>
          </p:cNvPr>
          <p:cNvSpPr/>
          <p:nvPr/>
        </p:nvSpPr>
        <p:spPr>
          <a:xfrm>
            <a:off x="1766596" y="2007546"/>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23" name="Oval 22">
            <a:extLst>
              <a:ext uri="{FF2B5EF4-FFF2-40B4-BE49-F238E27FC236}">
                <a16:creationId xmlns:a16="http://schemas.microsoft.com/office/drawing/2014/main" id="{BADB8234-7655-4312-99D5-ACC91B4B894B}"/>
              </a:ext>
            </a:extLst>
          </p:cNvPr>
          <p:cNvSpPr/>
          <p:nvPr/>
        </p:nvSpPr>
        <p:spPr>
          <a:xfrm>
            <a:off x="2039844" y="2280795"/>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24" name="Circle: Hollow 8">
            <a:extLst>
              <a:ext uri="{FF2B5EF4-FFF2-40B4-BE49-F238E27FC236}">
                <a16:creationId xmlns:a16="http://schemas.microsoft.com/office/drawing/2014/main" id="{868629C6-9D56-44C4-A90C-D16F2E7AA94B}"/>
              </a:ext>
            </a:extLst>
          </p:cNvPr>
          <p:cNvSpPr/>
          <p:nvPr/>
        </p:nvSpPr>
        <p:spPr>
          <a:xfrm>
            <a:off x="1950547" y="2191497"/>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25" name="Circle: Hollow 9">
            <a:extLst>
              <a:ext uri="{FF2B5EF4-FFF2-40B4-BE49-F238E27FC236}">
                <a16:creationId xmlns:a16="http://schemas.microsoft.com/office/drawing/2014/main" id="{1E0E5245-3E9D-45CB-A2A2-78E37536928E}"/>
              </a:ext>
            </a:extLst>
          </p:cNvPr>
          <p:cNvSpPr/>
          <p:nvPr/>
        </p:nvSpPr>
        <p:spPr>
          <a:xfrm>
            <a:off x="1850893" y="209184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26" name="Straight Connector 25">
            <a:extLst>
              <a:ext uri="{FF2B5EF4-FFF2-40B4-BE49-F238E27FC236}">
                <a16:creationId xmlns:a16="http://schemas.microsoft.com/office/drawing/2014/main" id="{1B8353AA-1A28-4FAD-AF44-130B899BAAE4}"/>
              </a:ext>
            </a:extLst>
          </p:cNvPr>
          <p:cNvCxnSpPr>
            <a:cxnSpLocks/>
            <a:stCxn id="27" idx="0"/>
            <a:endCxn id="25" idx="4"/>
          </p:cNvCxnSpPr>
          <p:nvPr/>
        </p:nvCxnSpPr>
        <p:spPr>
          <a:xfrm flipV="1">
            <a:off x="2111281" y="2612621"/>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36B49B4F-63E8-4430-9059-553CBCA3AB43}"/>
              </a:ext>
            </a:extLst>
          </p:cNvPr>
          <p:cNvSpPr/>
          <p:nvPr/>
        </p:nvSpPr>
        <p:spPr>
          <a:xfrm>
            <a:off x="2064691" y="2861928"/>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28" name="TextBox 27">
            <a:extLst>
              <a:ext uri="{FF2B5EF4-FFF2-40B4-BE49-F238E27FC236}">
                <a16:creationId xmlns:a16="http://schemas.microsoft.com/office/drawing/2014/main" id="{E959B938-7387-4E6C-B81C-CA1B61488588}"/>
              </a:ext>
            </a:extLst>
          </p:cNvPr>
          <p:cNvSpPr txBox="1"/>
          <p:nvPr/>
        </p:nvSpPr>
        <p:spPr>
          <a:xfrm>
            <a:off x="1656931" y="1504893"/>
            <a:ext cx="980248"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April 2008</a:t>
            </a:r>
            <a:endParaRPr lang="en-GB" sz="1600" dirty="0">
              <a:solidFill>
                <a:srgbClr val="002060"/>
              </a:solidFill>
              <a:latin typeface="Sitka Display" panose="02000505000000020004" pitchFamily="2" charset="0"/>
            </a:endParaRPr>
          </a:p>
        </p:txBody>
      </p:sp>
      <p:sp>
        <p:nvSpPr>
          <p:cNvPr id="29" name="TextBox 28">
            <a:extLst>
              <a:ext uri="{FF2B5EF4-FFF2-40B4-BE49-F238E27FC236}">
                <a16:creationId xmlns:a16="http://schemas.microsoft.com/office/drawing/2014/main" id="{E623F98E-5FFF-4701-A99F-87B202C66033}"/>
              </a:ext>
            </a:extLst>
          </p:cNvPr>
          <p:cNvSpPr txBox="1"/>
          <p:nvPr/>
        </p:nvSpPr>
        <p:spPr>
          <a:xfrm>
            <a:off x="1780957" y="2965800"/>
            <a:ext cx="1130280" cy="577081"/>
          </a:xfrm>
          <a:prstGeom prst="rect">
            <a:avLst/>
          </a:prstGeom>
          <a:noFill/>
        </p:spPr>
        <p:txBody>
          <a:bodyPr wrap="square" rtlCol="0">
            <a:spAutoFit/>
          </a:bodyPr>
          <a:lstStyle/>
          <a:p>
            <a:r>
              <a:rPr lang="en-GB" sz="1050" dirty="0" smtClean="0">
                <a:latin typeface="Sitka Display" panose="02000505000000020004" pitchFamily="2" charset="0"/>
              </a:rPr>
              <a:t>Expression of Interest</a:t>
            </a:r>
            <a:r>
              <a:rPr lang="en-DE" sz="1050" dirty="0" smtClean="0">
                <a:latin typeface="Sitka Display" panose="02000505000000020004" pitchFamily="2" charset="0"/>
              </a:rPr>
              <a:t> </a:t>
            </a:r>
            <a:r>
              <a:rPr lang="en-DE" sz="1050" b="1" dirty="0" smtClean="0">
                <a:latin typeface="Sitka Display" panose="02000505000000020004" pitchFamily="2" charset="0"/>
              </a:rPr>
              <a:t>(EoI)</a:t>
            </a:r>
            <a:r>
              <a:rPr lang="en-GB" sz="1050" dirty="0" smtClean="0">
                <a:latin typeface="Sitka Display" panose="02000505000000020004" pitchFamily="2" charset="0"/>
              </a:rPr>
              <a:t> Submitted</a:t>
            </a:r>
            <a:endParaRPr lang="en-GB" sz="1050" dirty="0">
              <a:solidFill>
                <a:schemeClr val="bg2">
                  <a:lumMod val="50000"/>
                </a:schemeClr>
              </a:solidFill>
              <a:latin typeface="Sitka Display" panose="02000505000000020004" pitchFamily="2" charset="0"/>
            </a:endParaRPr>
          </a:p>
        </p:txBody>
      </p:sp>
      <p:cxnSp>
        <p:nvCxnSpPr>
          <p:cNvPr id="30" name="Straight Connector 29">
            <a:extLst>
              <a:ext uri="{FF2B5EF4-FFF2-40B4-BE49-F238E27FC236}">
                <a16:creationId xmlns:a16="http://schemas.microsoft.com/office/drawing/2014/main" id="{5CE23E97-80CA-4DCE-905B-0371552128FB}"/>
              </a:ext>
            </a:extLst>
          </p:cNvPr>
          <p:cNvCxnSpPr>
            <a:cxnSpLocks/>
          </p:cNvCxnSpPr>
          <p:nvPr/>
        </p:nvCxnSpPr>
        <p:spPr>
          <a:xfrm>
            <a:off x="1742947" y="3542881"/>
            <a:ext cx="918538"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141C71E-E08E-4C35-AF33-12A46FFB4E28}"/>
              </a:ext>
            </a:extLst>
          </p:cNvPr>
          <p:cNvCxnSpPr/>
          <p:nvPr/>
        </p:nvCxnSpPr>
        <p:spPr>
          <a:xfrm>
            <a:off x="2363368" y="2351112"/>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15918" y="2499475"/>
            <a:ext cx="774059" cy="253916"/>
          </a:xfrm>
          <a:prstGeom prst="rect">
            <a:avLst/>
          </a:prstGeom>
          <a:noFill/>
        </p:spPr>
        <p:txBody>
          <a:bodyPr wrap="square" rtlCol="0">
            <a:spAutoFit/>
          </a:bodyPr>
          <a:lstStyle/>
          <a:p>
            <a:r>
              <a:rPr lang="en-GB" sz="1050" b="1" dirty="0" smtClean="0">
                <a:solidFill>
                  <a:srgbClr val="FF0000"/>
                </a:solidFill>
                <a:latin typeface="Sitka Display" panose="02000505000000020004" pitchFamily="2" charset="0"/>
              </a:rPr>
              <a:t>UPGRADE</a:t>
            </a:r>
            <a:endParaRPr lang="en-GB" sz="1050" b="1" dirty="0">
              <a:solidFill>
                <a:srgbClr val="FF0000"/>
              </a:solidFill>
              <a:latin typeface="Sitka Display" panose="02000505000000020004" pitchFamily="2" charset="0"/>
            </a:endParaRPr>
          </a:p>
        </p:txBody>
      </p:sp>
      <p:sp>
        <p:nvSpPr>
          <p:cNvPr id="87" name="Arc 86">
            <a:extLst>
              <a:ext uri="{FF2B5EF4-FFF2-40B4-BE49-F238E27FC236}">
                <a16:creationId xmlns:a16="http://schemas.microsoft.com/office/drawing/2014/main" id="{AF54DAFC-72BF-4C18-B451-30110FC8EBCC}"/>
              </a:ext>
            </a:extLst>
          </p:cNvPr>
          <p:cNvSpPr/>
          <p:nvPr/>
        </p:nvSpPr>
        <p:spPr>
          <a:xfrm>
            <a:off x="3495145" y="2006426"/>
            <a:ext cx="689372" cy="689372"/>
          </a:xfrm>
          <a:prstGeom prst="arc">
            <a:avLst>
              <a:gd name="adj1" fmla="val 10735867"/>
              <a:gd name="adj2" fmla="val 16152050"/>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88" name="Oval 87">
            <a:extLst>
              <a:ext uri="{FF2B5EF4-FFF2-40B4-BE49-F238E27FC236}">
                <a16:creationId xmlns:a16="http://schemas.microsoft.com/office/drawing/2014/main" id="{BADB8234-7655-4312-99D5-ACC91B4B894B}"/>
              </a:ext>
            </a:extLst>
          </p:cNvPr>
          <p:cNvSpPr/>
          <p:nvPr/>
        </p:nvSpPr>
        <p:spPr>
          <a:xfrm>
            <a:off x="3768393" y="2279675"/>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89" name="Circle: Hollow 8">
            <a:extLst>
              <a:ext uri="{FF2B5EF4-FFF2-40B4-BE49-F238E27FC236}">
                <a16:creationId xmlns:a16="http://schemas.microsoft.com/office/drawing/2014/main" id="{868629C6-9D56-44C4-A90C-D16F2E7AA94B}"/>
              </a:ext>
            </a:extLst>
          </p:cNvPr>
          <p:cNvSpPr/>
          <p:nvPr/>
        </p:nvSpPr>
        <p:spPr>
          <a:xfrm>
            <a:off x="3679096" y="2190377"/>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90" name="Circle: Hollow 9">
            <a:extLst>
              <a:ext uri="{FF2B5EF4-FFF2-40B4-BE49-F238E27FC236}">
                <a16:creationId xmlns:a16="http://schemas.microsoft.com/office/drawing/2014/main" id="{1E0E5245-3E9D-45CB-A2A2-78E37536928E}"/>
              </a:ext>
            </a:extLst>
          </p:cNvPr>
          <p:cNvSpPr/>
          <p:nvPr/>
        </p:nvSpPr>
        <p:spPr>
          <a:xfrm>
            <a:off x="3579442" y="209072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91" name="Straight Connector 90">
            <a:extLst>
              <a:ext uri="{FF2B5EF4-FFF2-40B4-BE49-F238E27FC236}">
                <a16:creationId xmlns:a16="http://schemas.microsoft.com/office/drawing/2014/main" id="{1B8353AA-1A28-4FAD-AF44-130B899BAAE4}"/>
              </a:ext>
            </a:extLst>
          </p:cNvPr>
          <p:cNvCxnSpPr>
            <a:cxnSpLocks/>
          </p:cNvCxnSpPr>
          <p:nvPr/>
        </p:nvCxnSpPr>
        <p:spPr>
          <a:xfrm flipV="1">
            <a:off x="3839829" y="1841416"/>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92" name="Oval 91">
            <a:extLst>
              <a:ext uri="{FF2B5EF4-FFF2-40B4-BE49-F238E27FC236}">
                <a16:creationId xmlns:a16="http://schemas.microsoft.com/office/drawing/2014/main" id="{36B49B4F-63E8-4430-9059-553CBCA3AB43}"/>
              </a:ext>
            </a:extLst>
          </p:cNvPr>
          <p:cNvSpPr/>
          <p:nvPr/>
        </p:nvSpPr>
        <p:spPr>
          <a:xfrm>
            <a:off x="3793239" y="1778805"/>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93" name="TextBox 92">
            <a:extLst>
              <a:ext uri="{FF2B5EF4-FFF2-40B4-BE49-F238E27FC236}">
                <a16:creationId xmlns:a16="http://schemas.microsoft.com/office/drawing/2014/main" id="{E623F98E-5FFF-4701-A99F-87B202C66033}"/>
              </a:ext>
            </a:extLst>
          </p:cNvPr>
          <p:cNvSpPr txBox="1"/>
          <p:nvPr/>
        </p:nvSpPr>
        <p:spPr>
          <a:xfrm>
            <a:off x="3422878" y="1334815"/>
            <a:ext cx="1130280" cy="415498"/>
          </a:xfrm>
          <a:prstGeom prst="rect">
            <a:avLst/>
          </a:prstGeom>
          <a:noFill/>
        </p:spPr>
        <p:txBody>
          <a:bodyPr wrap="square" rtlCol="0">
            <a:spAutoFit/>
          </a:bodyPr>
          <a:lstStyle/>
          <a:p>
            <a:r>
              <a:rPr lang="en-GB" sz="1050" dirty="0" smtClean="0">
                <a:latin typeface="Sitka Display" panose="02000505000000020004" pitchFamily="2" charset="0"/>
              </a:rPr>
              <a:t>Letter of Intent Submitted</a:t>
            </a:r>
            <a:endParaRPr lang="en-GB" sz="1050" dirty="0">
              <a:solidFill>
                <a:schemeClr val="bg2">
                  <a:lumMod val="50000"/>
                </a:schemeClr>
              </a:solidFill>
              <a:latin typeface="Sitka Display" panose="02000505000000020004" pitchFamily="2" charset="0"/>
            </a:endParaRPr>
          </a:p>
        </p:txBody>
      </p:sp>
      <p:cxnSp>
        <p:nvCxnSpPr>
          <p:cNvPr id="94" name="Straight Connector 93">
            <a:extLst>
              <a:ext uri="{FF2B5EF4-FFF2-40B4-BE49-F238E27FC236}">
                <a16:creationId xmlns:a16="http://schemas.microsoft.com/office/drawing/2014/main" id="{5CE23E97-80CA-4DCE-905B-0371552128FB}"/>
              </a:ext>
            </a:extLst>
          </p:cNvPr>
          <p:cNvCxnSpPr>
            <a:cxnSpLocks/>
          </p:cNvCxnSpPr>
          <p:nvPr/>
        </p:nvCxnSpPr>
        <p:spPr>
          <a:xfrm>
            <a:off x="3401051" y="1359869"/>
            <a:ext cx="918538"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E959B938-7387-4E6C-B81C-CA1B61488588}"/>
              </a:ext>
            </a:extLst>
          </p:cNvPr>
          <p:cNvSpPr txBox="1"/>
          <p:nvPr/>
        </p:nvSpPr>
        <p:spPr>
          <a:xfrm>
            <a:off x="3370276" y="2581779"/>
            <a:ext cx="1100408"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March 2011</a:t>
            </a:r>
            <a:endParaRPr lang="en-GB" sz="1600" dirty="0">
              <a:solidFill>
                <a:srgbClr val="002060"/>
              </a:solidFill>
              <a:latin typeface="Sitka Display" panose="02000505000000020004" pitchFamily="2" charset="0"/>
            </a:endParaRPr>
          </a:p>
        </p:txBody>
      </p:sp>
      <p:sp>
        <p:nvSpPr>
          <p:cNvPr id="31" name="Rectangle 30"/>
          <p:cNvSpPr/>
          <p:nvPr/>
        </p:nvSpPr>
        <p:spPr>
          <a:xfrm>
            <a:off x="3390879" y="1165375"/>
            <a:ext cx="1085554" cy="215444"/>
          </a:xfrm>
          <a:prstGeom prst="rect">
            <a:avLst/>
          </a:prstGeom>
        </p:spPr>
        <p:txBody>
          <a:bodyPr wrap="none">
            <a:spAutoFit/>
          </a:bodyPr>
          <a:lstStyle/>
          <a:p>
            <a:r>
              <a:rPr lang="en-GB" sz="800" dirty="0">
                <a:latin typeface="Sitka Display" panose="02000505000000020004" pitchFamily="2" charset="0"/>
              </a:rPr>
              <a:t>CERN-LHCC-2011-001</a:t>
            </a:r>
          </a:p>
        </p:txBody>
      </p:sp>
      <p:cxnSp>
        <p:nvCxnSpPr>
          <p:cNvPr id="122" name="Straight Connector 121">
            <a:extLst>
              <a:ext uri="{FF2B5EF4-FFF2-40B4-BE49-F238E27FC236}">
                <a16:creationId xmlns:a16="http://schemas.microsoft.com/office/drawing/2014/main" id="{7141C71E-E08E-4C35-AF33-12A46FFB4E28}"/>
              </a:ext>
            </a:extLst>
          </p:cNvPr>
          <p:cNvCxnSpPr>
            <a:endCxn id="90" idx="2"/>
          </p:cNvCxnSpPr>
          <p:nvPr/>
        </p:nvCxnSpPr>
        <p:spPr>
          <a:xfrm>
            <a:off x="2361314" y="2351112"/>
            <a:ext cx="121812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8" name="Arc 97">
            <a:extLst>
              <a:ext uri="{FF2B5EF4-FFF2-40B4-BE49-F238E27FC236}">
                <a16:creationId xmlns:a16="http://schemas.microsoft.com/office/drawing/2014/main" id="{AF54DAFC-72BF-4C18-B451-30110FC8EBCC}"/>
              </a:ext>
            </a:extLst>
          </p:cNvPr>
          <p:cNvSpPr/>
          <p:nvPr/>
        </p:nvSpPr>
        <p:spPr>
          <a:xfrm>
            <a:off x="4464417" y="2006426"/>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99" name="Oval 98">
            <a:extLst>
              <a:ext uri="{FF2B5EF4-FFF2-40B4-BE49-F238E27FC236}">
                <a16:creationId xmlns:a16="http://schemas.microsoft.com/office/drawing/2014/main" id="{BADB8234-7655-4312-99D5-ACC91B4B894B}"/>
              </a:ext>
            </a:extLst>
          </p:cNvPr>
          <p:cNvSpPr/>
          <p:nvPr/>
        </p:nvSpPr>
        <p:spPr>
          <a:xfrm>
            <a:off x="4737665" y="2279675"/>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00" name="Circle: Hollow 8">
            <a:extLst>
              <a:ext uri="{FF2B5EF4-FFF2-40B4-BE49-F238E27FC236}">
                <a16:creationId xmlns:a16="http://schemas.microsoft.com/office/drawing/2014/main" id="{868629C6-9D56-44C4-A90C-D16F2E7AA94B}"/>
              </a:ext>
            </a:extLst>
          </p:cNvPr>
          <p:cNvSpPr/>
          <p:nvPr/>
        </p:nvSpPr>
        <p:spPr>
          <a:xfrm>
            <a:off x="4648368" y="2190377"/>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11" name="Circle: Hollow 9">
            <a:extLst>
              <a:ext uri="{FF2B5EF4-FFF2-40B4-BE49-F238E27FC236}">
                <a16:creationId xmlns:a16="http://schemas.microsoft.com/office/drawing/2014/main" id="{1E0E5245-3E9D-45CB-A2A2-78E37536928E}"/>
              </a:ext>
            </a:extLst>
          </p:cNvPr>
          <p:cNvSpPr/>
          <p:nvPr/>
        </p:nvSpPr>
        <p:spPr>
          <a:xfrm>
            <a:off x="4548714" y="209072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12" name="Straight Connector 111">
            <a:extLst>
              <a:ext uri="{FF2B5EF4-FFF2-40B4-BE49-F238E27FC236}">
                <a16:creationId xmlns:a16="http://schemas.microsoft.com/office/drawing/2014/main" id="{1B8353AA-1A28-4FAD-AF44-130B899BAAE4}"/>
              </a:ext>
            </a:extLst>
          </p:cNvPr>
          <p:cNvCxnSpPr>
            <a:cxnSpLocks/>
            <a:stCxn id="113" idx="0"/>
            <a:endCxn id="111" idx="4"/>
          </p:cNvCxnSpPr>
          <p:nvPr/>
        </p:nvCxnSpPr>
        <p:spPr>
          <a:xfrm flipV="1">
            <a:off x="4809102" y="2611501"/>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13" name="Oval 112">
            <a:extLst>
              <a:ext uri="{FF2B5EF4-FFF2-40B4-BE49-F238E27FC236}">
                <a16:creationId xmlns:a16="http://schemas.microsoft.com/office/drawing/2014/main" id="{36B49B4F-63E8-4430-9059-553CBCA3AB43}"/>
              </a:ext>
            </a:extLst>
          </p:cNvPr>
          <p:cNvSpPr/>
          <p:nvPr/>
        </p:nvSpPr>
        <p:spPr>
          <a:xfrm>
            <a:off x="4762512" y="2860808"/>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14" name="TextBox 113">
            <a:extLst>
              <a:ext uri="{FF2B5EF4-FFF2-40B4-BE49-F238E27FC236}">
                <a16:creationId xmlns:a16="http://schemas.microsoft.com/office/drawing/2014/main" id="{E623F98E-5FFF-4701-A99F-87B202C66033}"/>
              </a:ext>
            </a:extLst>
          </p:cNvPr>
          <p:cNvSpPr txBox="1"/>
          <p:nvPr/>
        </p:nvSpPr>
        <p:spPr>
          <a:xfrm>
            <a:off x="4478778" y="2964680"/>
            <a:ext cx="1130280" cy="415498"/>
          </a:xfrm>
          <a:prstGeom prst="rect">
            <a:avLst/>
          </a:prstGeom>
          <a:noFill/>
        </p:spPr>
        <p:txBody>
          <a:bodyPr wrap="square" rtlCol="0">
            <a:spAutoFit/>
          </a:bodyPr>
          <a:lstStyle/>
          <a:p>
            <a:r>
              <a:rPr lang="en-DE" sz="1050" dirty="0" smtClean="0">
                <a:latin typeface="Sitka Display" panose="02000505000000020004" pitchFamily="2" charset="0"/>
              </a:rPr>
              <a:t>Framework</a:t>
            </a:r>
          </a:p>
          <a:p>
            <a:r>
              <a:rPr lang="en-DE" sz="1050" dirty="0" smtClean="0">
                <a:solidFill>
                  <a:srgbClr val="002060"/>
                </a:solidFill>
                <a:latin typeface="Sitka Display" panose="02000505000000020004" pitchFamily="2" charset="0"/>
              </a:rPr>
              <a:t>TDR</a:t>
            </a:r>
            <a:endParaRPr lang="en-GB" sz="1050" dirty="0">
              <a:solidFill>
                <a:srgbClr val="002060"/>
              </a:solidFill>
              <a:latin typeface="Sitka Display" panose="02000505000000020004" pitchFamily="2" charset="0"/>
            </a:endParaRPr>
          </a:p>
        </p:txBody>
      </p:sp>
      <p:cxnSp>
        <p:nvCxnSpPr>
          <p:cNvPr id="116" name="Straight Connector 115">
            <a:extLst>
              <a:ext uri="{FF2B5EF4-FFF2-40B4-BE49-F238E27FC236}">
                <a16:creationId xmlns:a16="http://schemas.microsoft.com/office/drawing/2014/main" id="{5CE23E97-80CA-4DCE-905B-0371552128FB}"/>
              </a:ext>
            </a:extLst>
          </p:cNvPr>
          <p:cNvCxnSpPr>
            <a:cxnSpLocks/>
            <a:endCxn id="114" idx="2"/>
          </p:cNvCxnSpPr>
          <p:nvPr/>
        </p:nvCxnSpPr>
        <p:spPr>
          <a:xfrm>
            <a:off x="4548714" y="3380178"/>
            <a:ext cx="495204"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141C71E-E08E-4C35-AF33-12A46FFB4E28}"/>
              </a:ext>
            </a:extLst>
          </p:cNvPr>
          <p:cNvCxnSpPr/>
          <p:nvPr/>
        </p:nvCxnSpPr>
        <p:spPr>
          <a:xfrm>
            <a:off x="5061189" y="2349992"/>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7141C71E-E08E-4C35-AF33-12A46FFB4E28}"/>
              </a:ext>
            </a:extLst>
          </p:cNvPr>
          <p:cNvCxnSpPr>
            <a:stCxn id="90" idx="6"/>
            <a:endCxn id="111" idx="2"/>
          </p:cNvCxnSpPr>
          <p:nvPr/>
        </p:nvCxnSpPr>
        <p:spPr>
          <a:xfrm>
            <a:off x="4100220" y="2351112"/>
            <a:ext cx="44849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E959B938-7387-4E6C-B81C-CA1B61488588}"/>
              </a:ext>
            </a:extLst>
          </p:cNvPr>
          <p:cNvSpPr txBox="1"/>
          <p:nvPr/>
        </p:nvSpPr>
        <p:spPr>
          <a:xfrm>
            <a:off x="4403396" y="1457236"/>
            <a:ext cx="811411" cy="584775"/>
          </a:xfrm>
          <a:prstGeom prst="rect">
            <a:avLst/>
          </a:prstGeom>
          <a:noFill/>
          <a:ln>
            <a:noFill/>
          </a:ln>
        </p:spPr>
        <p:txBody>
          <a:bodyPr wrap="square" rtlCol="0">
            <a:spAutoFit/>
          </a:bodyPr>
          <a:lstStyle/>
          <a:p>
            <a:pPr algn="ctr"/>
            <a:r>
              <a:rPr lang="en-DE" sz="1600" dirty="0" smtClean="0">
                <a:solidFill>
                  <a:srgbClr val="002060"/>
                </a:solidFill>
                <a:latin typeface="Sitka Display" panose="02000505000000020004" pitchFamily="2" charset="0"/>
              </a:rPr>
              <a:t>May</a:t>
            </a:r>
            <a:r>
              <a:rPr lang="en-GB" sz="1600" dirty="0" smtClean="0">
                <a:solidFill>
                  <a:srgbClr val="002060"/>
                </a:solidFill>
                <a:latin typeface="Sitka Display" panose="02000505000000020004" pitchFamily="2" charset="0"/>
              </a:rPr>
              <a:t> 20</a:t>
            </a:r>
            <a:r>
              <a:rPr lang="en-DE" sz="1600" dirty="0" smtClean="0">
                <a:solidFill>
                  <a:srgbClr val="002060"/>
                </a:solidFill>
                <a:latin typeface="Sitka Display" panose="02000505000000020004" pitchFamily="2" charset="0"/>
              </a:rPr>
              <a:t>12</a:t>
            </a:r>
            <a:endParaRPr lang="en-GB" sz="1600" dirty="0">
              <a:solidFill>
                <a:srgbClr val="002060"/>
              </a:solidFill>
              <a:latin typeface="Sitka Display" panose="02000505000000020004" pitchFamily="2" charset="0"/>
            </a:endParaRPr>
          </a:p>
        </p:txBody>
      </p:sp>
      <p:sp>
        <p:nvSpPr>
          <p:cNvPr id="125" name="Arc 124">
            <a:extLst>
              <a:ext uri="{FF2B5EF4-FFF2-40B4-BE49-F238E27FC236}">
                <a16:creationId xmlns:a16="http://schemas.microsoft.com/office/drawing/2014/main" id="{AF54DAFC-72BF-4C18-B451-30110FC8EBCC}"/>
              </a:ext>
            </a:extLst>
          </p:cNvPr>
          <p:cNvSpPr/>
          <p:nvPr/>
        </p:nvSpPr>
        <p:spPr>
          <a:xfrm>
            <a:off x="5602790" y="2005305"/>
            <a:ext cx="689372" cy="689372"/>
          </a:xfrm>
          <a:prstGeom prst="arc">
            <a:avLst>
              <a:gd name="adj1" fmla="val 10735867"/>
              <a:gd name="adj2" fmla="val 16152050"/>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32" name="Oval 131">
            <a:extLst>
              <a:ext uri="{FF2B5EF4-FFF2-40B4-BE49-F238E27FC236}">
                <a16:creationId xmlns:a16="http://schemas.microsoft.com/office/drawing/2014/main" id="{BADB8234-7655-4312-99D5-ACC91B4B894B}"/>
              </a:ext>
            </a:extLst>
          </p:cNvPr>
          <p:cNvSpPr/>
          <p:nvPr/>
        </p:nvSpPr>
        <p:spPr>
          <a:xfrm>
            <a:off x="5876038" y="2278554"/>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35" name="Circle: Hollow 8">
            <a:extLst>
              <a:ext uri="{FF2B5EF4-FFF2-40B4-BE49-F238E27FC236}">
                <a16:creationId xmlns:a16="http://schemas.microsoft.com/office/drawing/2014/main" id="{868629C6-9D56-44C4-A90C-D16F2E7AA94B}"/>
              </a:ext>
            </a:extLst>
          </p:cNvPr>
          <p:cNvSpPr/>
          <p:nvPr/>
        </p:nvSpPr>
        <p:spPr>
          <a:xfrm>
            <a:off x="5786741" y="2189256"/>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37" name="Circle: Hollow 9">
            <a:extLst>
              <a:ext uri="{FF2B5EF4-FFF2-40B4-BE49-F238E27FC236}">
                <a16:creationId xmlns:a16="http://schemas.microsoft.com/office/drawing/2014/main" id="{1E0E5245-3E9D-45CB-A2A2-78E37536928E}"/>
              </a:ext>
            </a:extLst>
          </p:cNvPr>
          <p:cNvSpPr/>
          <p:nvPr/>
        </p:nvSpPr>
        <p:spPr>
          <a:xfrm>
            <a:off x="5687087" y="2089602"/>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39" name="Straight Connector 138">
            <a:extLst>
              <a:ext uri="{FF2B5EF4-FFF2-40B4-BE49-F238E27FC236}">
                <a16:creationId xmlns:a16="http://schemas.microsoft.com/office/drawing/2014/main" id="{1B8353AA-1A28-4FAD-AF44-130B899BAAE4}"/>
              </a:ext>
            </a:extLst>
          </p:cNvPr>
          <p:cNvCxnSpPr>
            <a:cxnSpLocks/>
          </p:cNvCxnSpPr>
          <p:nvPr/>
        </p:nvCxnSpPr>
        <p:spPr>
          <a:xfrm flipV="1">
            <a:off x="5947474" y="1840295"/>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41" name="Oval 140">
            <a:extLst>
              <a:ext uri="{FF2B5EF4-FFF2-40B4-BE49-F238E27FC236}">
                <a16:creationId xmlns:a16="http://schemas.microsoft.com/office/drawing/2014/main" id="{36B49B4F-63E8-4430-9059-553CBCA3AB43}"/>
              </a:ext>
            </a:extLst>
          </p:cNvPr>
          <p:cNvSpPr/>
          <p:nvPr/>
        </p:nvSpPr>
        <p:spPr>
          <a:xfrm>
            <a:off x="5900884" y="1777684"/>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43" name="TextBox 142">
            <a:extLst>
              <a:ext uri="{FF2B5EF4-FFF2-40B4-BE49-F238E27FC236}">
                <a16:creationId xmlns:a16="http://schemas.microsoft.com/office/drawing/2014/main" id="{E623F98E-5FFF-4701-A99F-87B202C66033}"/>
              </a:ext>
            </a:extLst>
          </p:cNvPr>
          <p:cNvSpPr txBox="1"/>
          <p:nvPr/>
        </p:nvSpPr>
        <p:spPr>
          <a:xfrm>
            <a:off x="5638259" y="1323964"/>
            <a:ext cx="1130280" cy="415498"/>
          </a:xfrm>
          <a:prstGeom prst="rect">
            <a:avLst/>
          </a:prstGeom>
          <a:noFill/>
        </p:spPr>
        <p:txBody>
          <a:bodyPr wrap="square" rtlCol="0">
            <a:spAutoFit/>
          </a:bodyPr>
          <a:lstStyle/>
          <a:p>
            <a:r>
              <a:rPr lang="en-GB" sz="1050" dirty="0" smtClean="0">
                <a:latin typeface="Sitka Display" panose="02000505000000020004" pitchFamily="2" charset="0"/>
              </a:rPr>
              <a:t>Viability</a:t>
            </a:r>
          </a:p>
          <a:p>
            <a:r>
              <a:rPr lang="en-GB" sz="1050" dirty="0" smtClean="0">
                <a:solidFill>
                  <a:schemeClr val="bg2">
                    <a:lumMod val="50000"/>
                  </a:schemeClr>
                </a:solidFill>
                <a:latin typeface="Sitka Display" panose="02000505000000020004" pitchFamily="2" charset="0"/>
              </a:rPr>
              <a:t>Assessment</a:t>
            </a:r>
            <a:endParaRPr lang="en-GB" sz="1050" dirty="0">
              <a:solidFill>
                <a:schemeClr val="bg2">
                  <a:lumMod val="50000"/>
                </a:schemeClr>
              </a:solidFill>
              <a:latin typeface="Sitka Display" panose="02000505000000020004" pitchFamily="2" charset="0"/>
            </a:endParaRPr>
          </a:p>
        </p:txBody>
      </p:sp>
      <p:cxnSp>
        <p:nvCxnSpPr>
          <p:cNvPr id="152" name="Straight Connector 151">
            <a:extLst>
              <a:ext uri="{FF2B5EF4-FFF2-40B4-BE49-F238E27FC236}">
                <a16:creationId xmlns:a16="http://schemas.microsoft.com/office/drawing/2014/main" id="{5CE23E97-80CA-4DCE-905B-0371552128FB}"/>
              </a:ext>
            </a:extLst>
          </p:cNvPr>
          <p:cNvCxnSpPr>
            <a:cxnSpLocks/>
          </p:cNvCxnSpPr>
          <p:nvPr/>
        </p:nvCxnSpPr>
        <p:spPr>
          <a:xfrm>
            <a:off x="5616432" y="1349018"/>
            <a:ext cx="690414"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E959B938-7387-4E6C-B81C-CA1B61488588}"/>
              </a:ext>
            </a:extLst>
          </p:cNvPr>
          <p:cNvSpPr txBox="1"/>
          <p:nvPr/>
        </p:nvSpPr>
        <p:spPr>
          <a:xfrm>
            <a:off x="5477921" y="2580658"/>
            <a:ext cx="952320" cy="584775"/>
          </a:xfrm>
          <a:prstGeom prst="rect">
            <a:avLst/>
          </a:prstGeom>
          <a:noFill/>
          <a:ln>
            <a:noFill/>
          </a:ln>
        </p:spPr>
        <p:txBody>
          <a:bodyPr wrap="square" rtlCol="0">
            <a:spAutoFit/>
          </a:bodyPr>
          <a:lstStyle/>
          <a:p>
            <a:pPr algn="ctr"/>
            <a:r>
              <a:rPr lang="en-DE" sz="1600" dirty="0" smtClean="0">
                <a:solidFill>
                  <a:srgbClr val="002060"/>
                </a:solidFill>
                <a:latin typeface="Sitka Display" panose="02000505000000020004" pitchFamily="2" charset="0"/>
              </a:rPr>
              <a:t>February 2013</a:t>
            </a:r>
            <a:endParaRPr lang="en-GB" sz="1600" dirty="0">
              <a:solidFill>
                <a:srgbClr val="002060"/>
              </a:solidFill>
              <a:latin typeface="Sitka Display" panose="02000505000000020004" pitchFamily="2" charset="0"/>
            </a:endParaRPr>
          </a:p>
        </p:txBody>
      </p:sp>
      <p:sp>
        <p:nvSpPr>
          <p:cNvPr id="156" name="Arc 155">
            <a:extLst>
              <a:ext uri="{FF2B5EF4-FFF2-40B4-BE49-F238E27FC236}">
                <a16:creationId xmlns:a16="http://schemas.microsoft.com/office/drawing/2014/main" id="{AF54DAFC-72BF-4C18-B451-30110FC8EBCC}"/>
              </a:ext>
            </a:extLst>
          </p:cNvPr>
          <p:cNvSpPr/>
          <p:nvPr/>
        </p:nvSpPr>
        <p:spPr>
          <a:xfrm>
            <a:off x="6849847" y="1987962"/>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57" name="Oval 156">
            <a:extLst>
              <a:ext uri="{FF2B5EF4-FFF2-40B4-BE49-F238E27FC236}">
                <a16:creationId xmlns:a16="http://schemas.microsoft.com/office/drawing/2014/main" id="{BADB8234-7655-4312-99D5-ACC91B4B894B}"/>
              </a:ext>
            </a:extLst>
          </p:cNvPr>
          <p:cNvSpPr/>
          <p:nvPr/>
        </p:nvSpPr>
        <p:spPr>
          <a:xfrm>
            <a:off x="7123095" y="2261211"/>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58" name="Circle: Hollow 8">
            <a:extLst>
              <a:ext uri="{FF2B5EF4-FFF2-40B4-BE49-F238E27FC236}">
                <a16:creationId xmlns:a16="http://schemas.microsoft.com/office/drawing/2014/main" id="{868629C6-9D56-44C4-A90C-D16F2E7AA94B}"/>
              </a:ext>
            </a:extLst>
          </p:cNvPr>
          <p:cNvSpPr/>
          <p:nvPr/>
        </p:nvSpPr>
        <p:spPr>
          <a:xfrm>
            <a:off x="7033798" y="2171913"/>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59" name="Circle: Hollow 9">
            <a:extLst>
              <a:ext uri="{FF2B5EF4-FFF2-40B4-BE49-F238E27FC236}">
                <a16:creationId xmlns:a16="http://schemas.microsoft.com/office/drawing/2014/main" id="{1E0E5245-3E9D-45CB-A2A2-78E37536928E}"/>
              </a:ext>
            </a:extLst>
          </p:cNvPr>
          <p:cNvSpPr/>
          <p:nvPr/>
        </p:nvSpPr>
        <p:spPr>
          <a:xfrm>
            <a:off x="6934144" y="2072259"/>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60" name="Straight Connector 159">
            <a:extLst>
              <a:ext uri="{FF2B5EF4-FFF2-40B4-BE49-F238E27FC236}">
                <a16:creationId xmlns:a16="http://schemas.microsoft.com/office/drawing/2014/main" id="{1B8353AA-1A28-4FAD-AF44-130B899BAAE4}"/>
              </a:ext>
            </a:extLst>
          </p:cNvPr>
          <p:cNvCxnSpPr>
            <a:cxnSpLocks/>
            <a:stCxn id="161" idx="0"/>
            <a:endCxn id="159" idx="4"/>
          </p:cNvCxnSpPr>
          <p:nvPr/>
        </p:nvCxnSpPr>
        <p:spPr>
          <a:xfrm flipV="1">
            <a:off x="7194532" y="2593037"/>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61" name="Oval 160">
            <a:extLst>
              <a:ext uri="{FF2B5EF4-FFF2-40B4-BE49-F238E27FC236}">
                <a16:creationId xmlns:a16="http://schemas.microsoft.com/office/drawing/2014/main" id="{36B49B4F-63E8-4430-9059-553CBCA3AB43}"/>
              </a:ext>
            </a:extLst>
          </p:cNvPr>
          <p:cNvSpPr/>
          <p:nvPr/>
        </p:nvSpPr>
        <p:spPr>
          <a:xfrm>
            <a:off x="7147942" y="2842344"/>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cxnSp>
        <p:nvCxnSpPr>
          <p:cNvPr id="162" name="Straight Connector 161">
            <a:extLst>
              <a:ext uri="{FF2B5EF4-FFF2-40B4-BE49-F238E27FC236}">
                <a16:creationId xmlns:a16="http://schemas.microsoft.com/office/drawing/2014/main" id="{5CE23E97-80CA-4DCE-905B-0371552128FB}"/>
              </a:ext>
            </a:extLst>
          </p:cNvPr>
          <p:cNvCxnSpPr>
            <a:cxnSpLocks/>
          </p:cNvCxnSpPr>
          <p:nvPr/>
        </p:nvCxnSpPr>
        <p:spPr>
          <a:xfrm>
            <a:off x="6946995" y="3236490"/>
            <a:ext cx="495204"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7141C71E-E08E-4C35-AF33-12A46FFB4E28}"/>
              </a:ext>
            </a:extLst>
          </p:cNvPr>
          <p:cNvCxnSpPr>
            <a:stCxn id="137" idx="6"/>
            <a:endCxn id="159" idx="2"/>
          </p:cNvCxnSpPr>
          <p:nvPr/>
        </p:nvCxnSpPr>
        <p:spPr>
          <a:xfrm flipV="1">
            <a:off x="6207865" y="2332648"/>
            <a:ext cx="726279" cy="173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E959B938-7387-4E6C-B81C-CA1B61488588}"/>
              </a:ext>
            </a:extLst>
          </p:cNvPr>
          <p:cNvSpPr txBox="1"/>
          <p:nvPr/>
        </p:nvSpPr>
        <p:spPr>
          <a:xfrm>
            <a:off x="6613893" y="1438772"/>
            <a:ext cx="1161278" cy="584775"/>
          </a:xfrm>
          <a:prstGeom prst="rect">
            <a:avLst/>
          </a:prstGeom>
          <a:noFill/>
          <a:ln>
            <a:noFill/>
          </a:ln>
        </p:spPr>
        <p:txBody>
          <a:bodyPr wrap="square" rtlCol="0">
            <a:spAutoFit/>
          </a:bodyPr>
          <a:lstStyle/>
          <a:p>
            <a:pPr algn="ctr"/>
            <a:r>
              <a:rPr lang="en-DE" sz="1600" dirty="0" smtClean="0">
                <a:solidFill>
                  <a:srgbClr val="002060"/>
                </a:solidFill>
                <a:latin typeface="Sitka Display" panose="02000505000000020004" pitchFamily="2" charset="0"/>
              </a:rPr>
              <a:t>November</a:t>
            </a:r>
            <a:r>
              <a:rPr lang="en-GB" sz="1600" dirty="0" smtClean="0">
                <a:solidFill>
                  <a:srgbClr val="002060"/>
                </a:solidFill>
                <a:latin typeface="Sitka Display" panose="02000505000000020004" pitchFamily="2" charset="0"/>
              </a:rPr>
              <a:t> 20</a:t>
            </a:r>
            <a:r>
              <a:rPr lang="en-DE" sz="1600" dirty="0" smtClean="0">
                <a:solidFill>
                  <a:srgbClr val="002060"/>
                </a:solidFill>
                <a:latin typeface="Sitka Display" panose="02000505000000020004" pitchFamily="2" charset="0"/>
              </a:rPr>
              <a:t>13</a:t>
            </a:r>
            <a:endParaRPr lang="en-GB" sz="1600" dirty="0">
              <a:solidFill>
                <a:srgbClr val="002060"/>
              </a:solidFill>
              <a:latin typeface="Sitka Display" panose="02000505000000020004" pitchFamily="2" charset="0"/>
            </a:endParaRPr>
          </a:p>
        </p:txBody>
      </p:sp>
      <p:sp>
        <p:nvSpPr>
          <p:cNvPr id="166" name="TextBox 165">
            <a:extLst>
              <a:ext uri="{FF2B5EF4-FFF2-40B4-BE49-F238E27FC236}">
                <a16:creationId xmlns:a16="http://schemas.microsoft.com/office/drawing/2014/main" id="{E623F98E-5FFF-4701-A99F-87B202C66033}"/>
              </a:ext>
            </a:extLst>
          </p:cNvPr>
          <p:cNvSpPr txBox="1"/>
          <p:nvPr/>
        </p:nvSpPr>
        <p:spPr>
          <a:xfrm>
            <a:off x="6853604" y="2988208"/>
            <a:ext cx="1130280" cy="253916"/>
          </a:xfrm>
          <a:prstGeom prst="rect">
            <a:avLst/>
          </a:prstGeom>
          <a:noFill/>
        </p:spPr>
        <p:txBody>
          <a:bodyPr wrap="square" rtlCol="0">
            <a:spAutoFit/>
          </a:bodyPr>
          <a:lstStyle/>
          <a:p>
            <a:r>
              <a:rPr lang="en-DE" sz="1050" dirty="0" smtClean="0">
                <a:latin typeface="Sitka Display" panose="02000505000000020004" pitchFamily="2" charset="0"/>
              </a:rPr>
              <a:t>T</a:t>
            </a:r>
            <a:r>
              <a:rPr lang="en-GB" sz="1050" dirty="0" smtClean="0">
                <a:latin typeface="Sitka Display" panose="02000505000000020004" pitchFamily="2" charset="0"/>
              </a:rPr>
              <a:t>e</a:t>
            </a:r>
            <a:r>
              <a:rPr lang="en-DE" sz="1050" dirty="0" smtClean="0">
                <a:latin typeface="Sitka Display" panose="02000505000000020004" pitchFamily="2" charset="0"/>
              </a:rPr>
              <a:t>ch choice.</a:t>
            </a:r>
            <a:endParaRPr lang="en-GB" sz="1050" dirty="0">
              <a:solidFill>
                <a:schemeClr val="bg2">
                  <a:lumMod val="50000"/>
                </a:schemeClr>
              </a:solidFill>
              <a:latin typeface="Sitka Display" panose="02000505000000020004" pitchFamily="2" charset="0"/>
            </a:endParaRPr>
          </a:p>
        </p:txBody>
      </p:sp>
      <p:cxnSp>
        <p:nvCxnSpPr>
          <p:cNvPr id="167" name="Straight Connector 166">
            <a:extLst>
              <a:ext uri="{FF2B5EF4-FFF2-40B4-BE49-F238E27FC236}">
                <a16:creationId xmlns:a16="http://schemas.microsoft.com/office/drawing/2014/main" id="{7141C71E-E08E-4C35-AF33-12A46FFB4E28}"/>
              </a:ext>
            </a:extLst>
          </p:cNvPr>
          <p:cNvCxnSpPr/>
          <p:nvPr/>
        </p:nvCxnSpPr>
        <p:spPr>
          <a:xfrm>
            <a:off x="7436908" y="2349992"/>
            <a:ext cx="64147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8" name="Arc 167">
            <a:extLst>
              <a:ext uri="{FF2B5EF4-FFF2-40B4-BE49-F238E27FC236}">
                <a16:creationId xmlns:a16="http://schemas.microsoft.com/office/drawing/2014/main" id="{AF54DAFC-72BF-4C18-B451-30110FC8EBCC}"/>
              </a:ext>
            </a:extLst>
          </p:cNvPr>
          <p:cNvSpPr/>
          <p:nvPr/>
        </p:nvSpPr>
        <p:spPr>
          <a:xfrm>
            <a:off x="7978509" y="2005305"/>
            <a:ext cx="689372" cy="689372"/>
          </a:xfrm>
          <a:prstGeom prst="arc">
            <a:avLst>
              <a:gd name="adj1" fmla="val 10735867"/>
              <a:gd name="adj2" fmla="val 16152050"/>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sp>
        <p:nvSpPr>
          <p:cNvPr id="169" name="Oval 168">
            <a:extLst>
              <a:ext uri="{FF2B5EF4-FFF2-40B4-BE49-F238E27FC236}">
                <a16:creationId xmlns:a16="http://schemas.microsoft.com/office/drawing/2014/main" id="{BADB8234-7655-4312-99D5-ACC91B4B894B}"/>
              </a:ext>
            </a:extLst>
          </p:cNvPr>
          <p:cNvSpPr/>
          <p:nvPr/>
        </p:nvSpPr>
        <p:spPr>
          <a:xfrm>
            <a:off x="8251757" y="2278554"/>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70" name="Circle: Hollow 8">
            <a:extLst>
              <a:ext uri="{FF2B5EF4-FFF2-40B4-BE49-F238E27FC236}">
                <a16:creationId xmlns:a16="http://schemas.microsoft.com/office/drawing/2014/main" id="{868629C6-9D56-44C4-A90C-D16F2E7AA94B}"/>
              </a:ext>
            </a:extLst>
          </p:cNvPr>
          <p:cNvSpPr/>
          <p:nvPr/>
        </p:nvSpPr>
        <p:spPr>
          <a:xfrm>
            <a:off x="8162460" y="2189256"/>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71" name="Circle: Hollow 9">
            <a:extLst>
              <a:ext uri="{FF2B5EF4-FFF2-40B4-BE49-F238E27FC236}">
                <a16:creationId xmlns:a16="http://schemas.microsoft.com/office/drawing/2014/main" id="{1E0E5245-3E9D-45CB-A2A2-78E37536928E}"/>
              </a:ext>
            </a:extLst>
          </p:cNvPr>
          <p:cNvSpPr/>
          <p:nvPr/>
        </p:nvSpPr>
        <p:spPr>
          <a:xfrm>
            <a:off x="8062806" y="2089602"/>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72" name="Straight Connector 171">
            <a:extLst>
              <a:ext uri="{FF2B5EF4-FFF2-40B4-BE49-F238E27FC236}">
                <a16:creationId xmlns:a16="http://schemas.microsoft.com/office/drawing/2014/main" id="{1B8353AA-1A28-4FAD-AF44-130B899BAAE4}"/>
              </a:ext>
            </a:extLst>
          </p:cNvPr>
          <p:cNvCxnSpPr>
            <a:cxnSpLocks/>
          </p:cNvCxnSpPr>
          <p:nvPr/>
        </p:nvCxnSpPr>
        <p:spPr>
          <a:xfrm flipV="1">
            <a:off x="8323193" y="1840295"/>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3" name="Oval 172">
            <a:extLst>
              <a:ext uri="{FF2B5EF4-FFF2-40B4-BE49-F238E27FC236}">
                <a16:creationId xmlns:a16="http://schemas.microsoft.com/office/drawing/2014/main" id="{36B49B4F-63E8-4430-9059-553CBCA3AB43}"/>
              </a:ext>
            </a:extLst>
          </p:cNvPr>
          <p:cNvSpPr/>
          <p:nvPr/>
        </p:nvSpPr>
        <p:spPr>
          <a:xfrm>
            <a:off x="8276603" y="1777684"/>
            <a:ext cx="93180" cy="9318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74" name="TextBox 173">
            <a:extLst>
              <a:ext uri="{FF2B5EF4-FFF2-40B4-BE49-F238E27FC236}">
                <a16:creationId xmlns:a16="http://schemas.microsoft.com/office/drawing/2014/main" id="{E623F98E-5FFF-4701-A99F-87B202C66033}"/>
              </a:ext>
            </a:extLst>
          </p:cNvPr>
          <p:cNvSpPr txBox="1"/>
          <p:nvPr/>
        </p:nvSpPr>
        <p:spPr>
          <a:xfrm>
            <a:off x="8028023" y="1233435"/>
            <a:ext cx="911813" cy="523220"/>
          </a:xfrm>
          <a:prstGeom prst="rect">
            <a:avLst/>
          </a:prstGeom>
          <a:noFill/>
        </p:spPr>
        <p:txBody>
          <a:bodyPr wrap="square" rtlCol="0">
            <a:spAutoFit/>
          </a:bodyPr>
          <a:lstStyle/>
          <a:p>
            <a:r>
              <a:rPr lang="en-DE" sz="1400" b="1" dirty="0" smtClean="0">
                <a:latin typeface="Sitka Display" panose="02000505000000020004" pitchFamily="2" charset="0"/>
              </a:rPr>
              <a:t>Tracking TDR</a:t>
            </a:r>
            <a:endParaRPr lang="en-GB" sz="1400" b="1" dirty="0">
              <a:solidFill>
                <a:schemeClr val="bg2">
                  <a:lumMod val="50000"/>
                </a:schemeClr>
              </a:solidFill>
              <a:latin typeface="Sitka Display" panose="02000505000000020004" pitchFamily="2" charset="0"/>
            </a:endParaRPr>
          </a:p>
        </p:txBody>
      </p:sp>
      <p:cxnSp>
        <p:nvCxnSpPr>
          <p:cNvPr id="175" name="Straight Connector 174">
            <a:extLst>
              <a:ext uri="{FF2B5EF4-FFF2-40B4-BE49-F238E27FC236}">
                <a16:creationId xmlns:a16="http://schemas.microsoft.com/office/drawing/2014/main" id="{5CE23E97-80CA-4DCE-905B-0371552128FB}"/>
              </a:ext>
            </a:extLst>
          </p:cNvPr>
          <p:cNvCxnSpPr>
            <a:cxnSpLocks/>
          </p:cNvCxnSpPr>
          <p:nvPr/>
        </p:nvCxnSpPr>
        <p:spPr>
          <a:xfrm>
            <a:off x="8006196" y="1258489"/>
            <a:ext cx="690414"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E959B938-7387-4E6C-B81C-CA1B61488588}"/>
              </a:ext>
            </a:extLst>
          </p:cNvPr>
          <p:cNvSpPr txBox="1"/>
          <p:nvPr/>
        </p:nvSpPr>
        <p:spPr>
          <a:xfrm>
            <a:off x="7853640" y="2580658"/>
            <a:ext cx="952320" cy="584775"/>
          </a:xfrm>
          <a:prstGeom prst="rect">
            <a:avLst/>
          </a:prstGeom>
          <a:noFill/>
          <a:ln>
            <a:noFill/>
          </a:ln>
        </p:spPr>
        <p:txBody>
          <a:bodyPr wrap="square" rtlCol="0">
            <a:spAutoFit/>
          </a:bodyPr>
          <a:lstStyle/>
          <a:p>
            <a:pPr algn="ctr"/>
            <a:r>
              <a:rPr lang="en-DE" sz="1600" dirty="0" smtClean="0">
                <a:solidFill>
                  <a:srgbClr val="002060"/>
                </a:solidFill>
                <a:latin typeface="Sitka Display" panose="02000505000000020004" pitchFamily="2" charset="0"/>
              </a:rPr>
              <a:t>March 2014</a:t>
            </a:r>
            <a:endParaRPr lang="en-GB" sz="1600" dirty="0">
              <a:solidFill>
                <a:srgbClr val="002060"/>
              </a:solidFill>
              <a:latin typeface="Sitka Display" panose="02000505000000020004" pitchFamily="2" charset="0"/>
            </a:endParaRPr>
          </a:p>
        </p:txBody>
      </p:sp>
      <p:pic>
        <p:nvPicPr>
          <p:cNvPr id="177" name="Picture 176"/>
          <p:cNvPicPr>
            <a:picLocks noChangeAspect="1"/>
          </p:cNvPicPr>
          <p:nvPr/>
        </p:nvPicPr>
        <p:blipFill>
          <a:blip r:embed="rId4"/>
          <a:stretch>
            <a:fillRect/>
          </a:stretch>
        </p:blipFill>
        <p:spPr>
          <a:xfrm>
            <a:off x="147288" y="1866305"/>
            <a:ext cx="373717" cy="251423"/>
          </a:xfrm>
          <a:prstGeom prst="rect">
            <a:avLst/>
          </a:prstGeom>
        </p:spPr>
      </p:pic>
      <p:pic>
        <p:nvPicPr>
          <p:cNvPr id="178" name="Picture 177"/>
          <p:cNvPicPr>
            <a:picLocks noChangeAspect="1"/>
          </p:cNvPicPr>
          <p:nvPr/>
        </p:nvPicPr>
        <p:blipFill>
          <a:blip r:embed="rId5"/>
          <a:stretch>
            <a:fillRect/>
          </a:stretch>
        </p:blipFill>
        <p:spPr>
          <a:xfrm>
            <a:off x="1980040" y="3667211"/>
            <a:ext cx="417777" cy="410111"/>
          </a:xfrm>
          <a:prstGeom prst="rect">
            <a:avLst/>
          </a:prstGeom>
          <a:solidFill>
            <a:schemeClr val="bg1"/>
          </a:solidFill>
        </p:spPr>
      </p:pic>
      <p:pic>
        <p:nvPicPr>
          <p:cNvPr id="179" name="Picture 178"/>
          <p:cNvPicPr>
            <a:picLocks noChangeAspect="1"/>
          </p:cNvPicPr>
          <p:nvPr/>
        </p:nvPicPr>
        <p:blipFill>
          <a:blip r:embed="rId4"/>
          <a:stretch>
            <a:fillRect/>
          </a:stretch>
        </p:blipFill>
        <p:spPr>
          <a:xfrm>
            <a:off x="5786883" y="1030374"/>
            <a:ext cx="373717" cy="251423"/>
          </a:xfrm>
          <a:prstGeom prst="rect">
            <a:avLst/>
          </a:prstGeom>
        </p:spPr>
      </p:pic>
      <p:pic>
        <p:nvPicPr>
          <p:cNvPr id="181" name="Picture 180"/>
          <p:cNvPicPr>
            <a:picLocks noChangeAspect="1"/>
          </p:cNvPicPr>
          <p:nvPr/>
        </p:nvPicPr>
        <p:blipFill>
          <a:blip r:embed="rId5"/>
          <a:stretch>
            <a:fillRect/>
          </a:stretch>
        </p:blipFill>
        <p:spPr>
          <a:xfrm>
            <a:off x="3724767" y="803861"/>
            <a:ext cx="417777" cy="410111"/>
          </a:xfrm>
          <a:prstGeom prst="rect">
            <a:avLst/>
          </a:prstGeom>
          <a:solidFill>
            <a:schemeClr val="bg1"/>
          </a:solidFill>
        </p:spPr>
      </p:pic>
      <p:pic>
        <p:nvPicPr>
          <p:cNvPr id="182" name="Picture 181"/>
          <p:cNvPicPr>
            <a:picLocks noChangeAspect="1"/>
          </p:cNvPicPr>
          <p:nvPr/>
        </p:nvPicPr>
        <p:blipFill>
          <a:blip r:embed="rId5"/>
          <a:stretch>
            <a:fillRect/>
          </a:stretch>
        </p:blipFill>
        <p:spPr>
          <a:xfrm>
            <a:off x="4600212" y="3459337"/>
            <a:ext cx="417777" cy="410111"/>
          </a:xfrm>
          <a:prstGeom prst="rect">
            <a:avLst/>
          </a:prstGeom>
          <a:solidFill>
            <a:schemeClr val="bg1"/>
          </a:solidFill>
        </p:spPr>
      </p:pic>
      <p:pic>
        <p:nvPicPr>
          <p:cNvPr id="183" name="Picture 182"/>
          <p:cNvPicPr>
            <a:picLocks noChangeAspect="1"/>
          </p:cNvPicPr>
          <p:nvPr/>
        </p:nvPicPr>
        <p:blipFill>
          <a:blip r:embed="rId5"/>
          <a:stretch>
            <a:fillRect/>
          </a:stretch>
        </p:blipFill>
        <p:spPr>
          <a:xfrm>
            <a:off x="8142514" y="798551"/>
            <a:ext cx="417777" cy="410111"/>
          </a:xfrm>
          <a:prstGeom prst="rect">
            <a:avLst/>
          </a:prstGeom>
          <a:solidFill>
            <a:schemeClr val="bg1"/>
          </a:solidFill>
        </p:spPr>
      </p:pic>
      <p:pic>
        <p:nvPicPr>
          <p:cNvPr id="184" name="Picture 183"/>
          <p:cNvPicPr>
            <a:picLocks noChangeAspect="1"/>
          </p:cNvPicPr>
          <p:nvPr/>
        </p:nvPicPr>
        <p:blipFill>
          <a:blip r:embed="rId4"/>
          <a:stretch>
            <a:fillRect/>
          </a:stretch>
        </p:blipFill>
        <p:spPr>
          <a:xfrm>
            <a:off x="7033149" y="3371792"/>
            <a:ext cx="373717" cy="251423"/>
          </a:xfrm>
          <a:prstGeom prst="rect">
            <a:avLst/>
          </a:prstGeom>
        </p:spPr>
      </p:pic>
      <p:pic>
        <p:nvPicPr>
          <p:cNvPr id="185" name="Picture 184"/>
          <p:cNvPicPr>
            <a:picLocks noChangeAspect="1"/>
          </p:cNvPicPr>
          <p:nvPr/>
        </p:nvPicPr>
        <p:blipFill>
          <a:blip r:embed="rId4"/>
          <a:stretch>
            <a:fillRect/>
          </a:stretch>
        </p:blipFill>
        <p:spPr>
          <a:xfrm>
            <a:off x="1117283" y="3759298"/>
            <a:ext cx="373717" cy="251423"/>
          </a:xfrm>
          <a:prstGeom prst="rect">
            <a:avLst/>
          </a:prstGeom>
        </p:spPr>
      </p:pic>
      <p:pic>
        <p:nvPicPr>
          <p:cNvPr id="86" name="Picture 85"/>
          <p:cNvPicPr>
            <a:picLocks noChangeAspect="1"/>
          </p:cNvPicPr>
          <p:nvPr/>
        </p:nvPicPr>
        <p:blipFill>
          <a:blip r:embed="rId6">
            <a:clrChange>
              <a:clrFrom>
                <a:srgbClr val="FFFFFF"/>
              </a:clrFrom>
              <a:clrTo>
                <a:srgbClr val="FFFFFF">
                  <a:alpha val="0"/>
                </a:srgbClr>
              </a:clrTo>
            </a:clrChange>
          </a:blip>
          <a:stretch>
            <a:fillRect/>
          </a:stretch>
        </p:blipFill>
        <p:spPr>
          <a:xfrm>
            <a:off x="6849847" y="3014615"/>
            <a:ext cx="2689860" cy="1344930"/>
          </a:xfrm>
          <a:prstGeom prst="rect">
            <a:avLst/>
          </a:prstGeom>
        </p:spPr>
      </p:pic>
    </p:spTree>
    <p:extLst>
      <p:ext uri="{BB962C8B-B14F-4D97-AF65-F5344CB8AC3E}">
        <p14:creationId xmlns:p14="http://schemas.microsoft.com/office/powerpoint/2010/main" val="1746585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500"/>
                                        <p:tgtEl>
                                          <p:spTgt spid="12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8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89"/>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90"/>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9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93"/>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9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01"/>
                                        </p:tgtEl>
                                        <p:attrNameLst>
                                          <p:attrName>style.visibility</p:attrName>
                                        </p:attrNameLst>
                                      </p:cBhvr>
                                      <p:to>
                                        <p:strVal val="visible"/>
                                      </p:to>
                                    </p:set>
                                  </p:childTnLst>
                                </p:cTn>
                              </p:par>
                            </p:childTnLst>
                          </p:cTn>
                        </p:par>
                        <p:par>
                          <p:cTn id="34" fill="hold">
                            <p:stCondLst>
                              <p:cond delay="0"/>
                            </p:stCondLst>
                            <p:childTnLst>
                              <p:par>
                                <p:cTn id="35" presetID="22" presetClass="entr" presetSubtype="8" fill="hold" nodeType="after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wipe(left)">
                                      <p:cBhvr>
                                        <p:cTn id="37" dur="500"/>
                                        <p:tgtEl>
                                          <p:spTgt spid="117"/>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123"/>
                                        </p:tgtEl>
                                        <p:attrNameLst>
                                          <p:attrName>style.visibility</p:attrName>
                                        </p:attrNameLst>
                                      </p:cBhvr>
                                      <p:to>
                                        <p:strVal val="visible"/>
                                      </p:to>
                                    </p:set>
                                    <p:animEffect transition="in" filter="wipe(left)">
                                      <p:cBhvr>
                                        <p:cTn id="41" dur="500"/>
                                        <p:tgtEl>
                                          <p:spTgt spid="123"/>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3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3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37"/>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3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4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43"/>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52"/>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55"/>
                                        </p:tgtEl>
                                        <p:attrNameLst>
                                          <p:attrName>style.visibility</p:attrName>
                                        </p:attrNameLst>
                                      </p:cBhvr>
                                      <p:to>
                                        <p:strVal val="visible"/>
                                      </p:to>
                                    </p:set>
                                  </p:childTnLst>
                                </p:cTn>
                              </p:par>
                            </p:childTnLst>
                          </p:cTn>
                        </p:par>
                        <p:par>
                          <p:cTn id="62" fill="hold">
                            <p:stCondLst>
                              <p:cond delay="0"/>
                            </p:stCondLst>
                            <p:childTnLst>
                              <p:par>
                                <p:cTn id="63" presetID="22" presetClass="entr" presetSubtype="8" fill="hold"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wipe(left)">
                                      <p:cBhvr>
                                        <p:cTn id="65" dur="500"/>
                                        <p:tgtEl>
                                          <p:spTgt spid="163"/>
                                        </p:tgtEl>
                                      </p:cBhvr>
                                    </p:animEffect>
                                  </p:childTnLst>
                                </p:cTn>
                              </p:par>
                              <p:par>
                                <p:cTn id="66" presetID="1" presetClass="entr" presetSubtype="0" fill="hold" grpId="0" nodeType="withEffect">
                                  <p:stCondLst>
                                    <p:cond delay="0"/>
                                  </p:stCondLst>
                                  <p:childTnLst>
                                    <p:set>
                                      <p:cBhvr>
                                        <p:cTn id="67" dur="1" fill="hold">
                                          <p:stCondLst>
                                            <p:cond delay="0"/>
                                          </p:stCondLst>
                                        </p:cTn>
                                        <p:tgtEl>
                                          <p:spTgt spid="166"/>
                                        </p:tgtEl>
                                        <p:attrNameLst>
                                          <p:attrName>style.visibility</p:attrName>
                                        </p:attrNameLst>
                                      </p:cBhvr>
                                      <p:to>
                                        <p:strVal val="visible"/>
                                      </p:to>
                                    </p:set>
                                  </p:childTnLst>
                                </p:cTn>
                              </p:par>
                            </p:childTnLst>
                          </p:cTn>
                        </p:par>
                        <p:par>
                          <p:cTn id="68" fill="hold">
                            <p:stCondLst>
                              <p:cond delay="500"/>
                            </p:stCondLst>
                            <p:childTnLst>
                              <p:par>
                                <p:cTn id="69" presetID="22" presetClass="entr" presetSubtype="8" fill="hold" nodeType="afterEffect">
                                  <p:stCondLst>
                                    <p:cond delay="0"/>
                                  </p:stCondLst>
                                  <p:childTnLst>
                                    <p:set>
                                      <p:cBhvr>
                                        <p:cTn id="70" dur="1" fill="hold">
                                          <p:stCondLst>
                                            <p:cond delay="0"/>
                                          </p:stCondLst>
                                        </p:cTn>
                                        <p:tgtEl>
                                          <p:spTgt spid="167"/>
                                        </p:tgtEl>
                                        <p:attrNameLst>
                                          <p:attrName>style.visibility</p:attrName>
                                        </p:attrNameLst>
                                      </p:cBhvr>
                                      <p:to>
                                        <p:strVal val="visible"/>
                                      </p:to>
                                    </p:set>
                                    <p:animEffect transition="in" filter="wipe(left)">
                                      <p:cBhvr>
                                        <p:cTn id="71" dur="500"/>
                                        <p:tgtEl>
                                          <p:spTgt spid="167"/>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68"/>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169"/>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170"/>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171"/>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172"/>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173"/>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174"/>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0"/>
                                          </p:stCondLst>
                                        </p:cTn>
                                        <p:tgtEl>
                                          <p:spTgt spid="175"/>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76"/>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ppt_x"/>
                                          </p:val>
                                        </p:tav>
                                        <p:tav tm="100000">
                                          <p:val>
                                            <p:strVal val="#ppt_x"/>
                                          </p:val>
                                        </p:tav>
                                      </p:tavLst>
                                    </p:anim>
                                    <p:anim calcmode="lin" valueType="num">
                                      <p:cBhvr additive="base">
                                        <p:cTn id="97"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2" grpId="0" animBg="1"/>
      <p:bldP spid="93" grpId="0"/>
      <p:bldP spid="101" grpId="0"/>
      <p:bldP spid="31" grpId="0"/>
      <p:bldP spid="125" grpId="0" animBg="1"/>
      <p:bldP spid="132" grpId="0" animBg="1"/>
      <p:bldP spid="135" grpId="0" animBg="1"/>
      <p:bldP spid="137" grpId="0" animBg="1"/>
      <p:bldP spid="141" grpId="0" animBg="1"/>
      <p:bldP spid="143" grpId="0"/>
      <p:bldP spid="155" grpId="0"/>
      <p:bldP spid="166" grpId="0"/>
      <p:bldP spid="168" grpId="0" animBg="1"/>
      <p:bldP spid="169" grpId="0" animBg="1"/>
      <p:bldP spid="170" grpId="0" animBg="1"/>
      <p:bldP spid="171" grpId="0" animBg="1"/>
      <p:bldP spid="173" grpId="0" animBg="1"/>
      <p:bldP spid="174" grpId="0"/>
      <p:bldP spid="17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B5FEF-CE8F-4CDF-BE14-5EB6DCD604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43</a:t>
            </a:fld>
            <a:endParaRPr lang="en-GB" dirty="0">
              <a:latin typeface="Sitka Display" panose="02000505000000020004" pitchFamily="2" charset="0"/>
            </a:endParaRPr>
          </a:p>
        </p:txBody>
      </p:sp>
      <p:sp>
        <p:nvSpPr>
          <p:cNvPr id="5" name="Title 4"/>
          <p:cNvSpPr>
            <a:spLocks noGrp="1"/>
          </p:cNvSpPr>
          <p:nvPr>
            <p:ph type="title"/>
          </p:nvPr>
        </p:nvSpPr>
        <p:spPr/>
        <p:txBody>
          <a:bodyPr/>
          <a:lstStyle/>
          <a:p>
            <a:r>
              <a:rPr lang="en-GB" dirty="0" smtClean="0">
                <a:latin typeface="Sitka Display" panose="02000505000000020004" pitchFamily="2" charset="0"/>
              </a:rPr>
              <a:t>Prototype</a:t>
            </a:r>
            <a:r>
              <a:rPr lang="en-DE" dirty="0" smtClean="0">
                <a:latin typeface="Sitka Display" panose="02000505000000020004" pitchFamily="2" charset="0"/>
              </a:rPr>
              <a:t>s</a:t>
            </a:r>
            <a:endParaRPr lang="en-GB" dirty="0">
              <a:latin typeface="Sitka Display" panose="02000505000000020004" pitchFamily="2"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8640" y="999426"/>
            <a:ext cx="1882333" cy="334422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139440" y="999426"/>
            <a:ext cx="5014412" cy="3344227"/>
          </a:xfrm>
          <a:prstGeom prst="rect">
            <a:avLst/>
          </a:prstGeom>
        </p:spPr>
      </p:pic>
      <p:sp>
        <p:nvSpPr>
          <p:cNvPr id="8" name="TextBox 7"/>
          <p:cNvSpPr txBox="1"/>
          <p:nvPr/>
        </p:nvSpPr>
        <p:spPr>
          <a:xfrm>
            <a:off x="3028950" y="4293848"/>
            <a:ext cx="4956048" cy="261610"/>
          </a:xfrm>
          <a:prstGeom prst="rect">
            <a:avLst/>
          </a:prstGeom>
          <a:noFill/>
        </p:spPr>
        <p:txBody>
          <a:bodyPr wrap="square" rtlCol="0">
            <a:spAutoFit/>
          </a:bodyPr>
          <a:lstStyle/>
          <a:p>
            <a:r>
              <a:rPr lang="en-DE" sz="1050" dirty="0" smtClean="0"/>
              <a:t>The first 5m (mostly) dummy module hung on the wall in Heidelberg.</a:t>
            </a:r>
            <a:endParaRPr lang="en-GB" sz="1050" dirty="0"/>
          </a:p>
        </p:txBody>
      </p:sp>
      <p:sp>
        <p:nvSpPr>
          <p:cNvPr id="9" name="TextBox 8"/>
          <p:cNvSpPr txBox="1"/>
          <p:nvPr/>
        </p:nvSpPr>
        <p:spPr>
          <a:xfrm>
            <a:off x="459105" y="4318751"/>
            <a:ext cx="2113407" cy="261610"/>
          </a:xfrm>
          <a:prstGeom prst="rect">
            <a:avLst/>
          </a:prstGeom>
          <a:noFill/>
        </p:spPr>
        <p:txBody>
          <a:bodyPr wrap="square" rtlCol="0">
            <a:spAutoFit/>
          </a:bodyPr>
          <a:lstStyle/>
          <a:p>
            <a:r>
              <a:rPr lang="en-DE" sz="1050" dirty="0" smtClean="0"/>
              <a:t>Fibre modules for test beam.</a:t>
            </a:r>
            <a:endParaRPr lang="en-GB" sz="1050" dirty="0"/>
          </a:p>
        </p:txBody>
      </p:sp>
    </p:spTree>
    <p:extLst>
      <p:ext uri="{BB962C8B-B14F-4D97-AF65-F5344CB8AC3E}">
        <p14:creationId xmlns:p14="http://schemas.microsoft.com/office/powerpoint/2010/main" val="10157420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B5FEF-CE8F-4CDF-BE14-5EB6DCD604E1}" type="datetime1">
              <a:rPr lang="en-US" smtClean="0"/>
              <a:t>10/15/2021</a:t>
            </a:fld>
            <a:endParaRPr lang="en-US" dirty="0"/>
          </a:p>
        </p:txBody>
      </p:sp>
      <p:sp>
        <p:nvSpPr>
          <p:cNvPr id="3" name="Footer Placeholder 2"/>
          <p:cNvSpPr>
            <a:spLocks noGrp="1"/>
          </p:cNvSpPr>
          <p:nvPr>
            <p:ph type="ftr" sz="quarter" idx="11"/>
          </p:nvPr>
        </p:nvSpPr>
        <p:spPr/>
        <p:txBody>
          <a:bodyPr/>
          <a:lstStyle/>
          <a:p>
            <a:r>
              <a:rPr lang="en-US" smtClean="0"/>
              <a:t>Blake Leverington -- LHCb</a:t>
            </a:r>
            <a:endParaRPr lang="en-US" dirty="0"/>
          </a:p>
        </p:txBody>
      </p:sp>
      <p:sp>
        <p:nvSpPr>
          <p:cNvPr id="4" name="Slide Number Placeholder 3"/>
          <p:cNvSpPr>
            <a:spLocks noGrp="1"/>
          </p:cNvSpPr>
          <p:nvPr>
            <p:ph type="sldNum" sz="quarter" idx="12"/>
          </p:nvPr>
        </p:nvSpPr>
        <p:spPr/>
        <p:txBody>
          <a:bodyPr/>
          <a:lstStyle/>
          <a:p>
            <a:fld id="{EE946D39-289F-4B16-8B0D-BB0C4022DF6C}" type="slidenum">
              <a:rPr lang="en-US" smtClean="0"/>
              <a:t>44</a:t>
            </a:fld>
            <a:endParaRPr lang="en-US" dirty="0"/>
          </a:p>
        </p:txBody>
      </p:sp>
      <p:sp>
        <p:nvSpPr>
          <p:cNvPr id="5" name="Title 4"/>
          <p:cNvSpPr>
            <a:spLocks noGrp="1"/>
          </p:cNvSpPr>
          <p:nvPr>
            <p:ph type="title"/>
          </p:nvPr>
        </p:nvSpPr>
        <p:spPr/>
        <p:txBody>
          <a:bodyPr/>
          <a:lstStyle/>
          <a:p>
            <a:r>
              <a:rPr lang="en-DE" dirty="0" smtClean="0"/>
              <a:t>Test beams (2015-2016)</a:t>
            </a:r>
            <a:endParaRPr lang="en-GB" dirty="0"/>
          </a:p>
        </p:txBody>
      </p:sp>
      <p:pic>
        <p:nvPicPr>
          <p:cNvPr id="6" name="Picture 5"/>
          <p:cNvPicPr>
            <a:picLocks noChangeAspect="1"/>
          </p:cNvPicPr>
          <p:nvPr/>
        </p:nvPicPr>
        <p:blipFill>
          <a:blip r:embed="rId2"/>
          <a:stretch>
            <a:fillRect/>
          </a:stretch>
        </p:blipFill>
        <p:spPr>
          <a:xfrm>
            <a:off x="5448299" y="344235"/>
            <a:ext cx="2827021" cy="1888311"/>
          </a:xfrm>
          <a:prstGeom prst="rect">
            <a:avLst/>
          </a:prstGeom>
        </p:spPr>
      </p:pic>
      <p:pic>
        <p:nvPicPr>
          <p:cNvPr id="7" name="Picture 6"/>
          <p:cNvPicPr>
            <a:picLocks noChangeAspect="1"/>
          </p:cNvPicPr>
          <p:nvPr/>
        </p:nvPicPr>
        <p:blipFill>
          <a:blip r:embed="rId3"/>
          <a:stretch>
            <a:fillRect/>
          </a:stretch>
        </p:blipFill>
        <p:spPr>
          <a:xfrm>
            <a:off x="410492" y="815340"/>
            <a:ext cx="5255965" cy="3505324"/>
          </a:xfrm>
          <a:prstGeom prst="rect">
            <a:avLst/>
          </a:prstGeom>
        </p:spPr>
      </p:pic>
      <p:sp>
        <p:nvSpPr>
          <p:cNvPr id="8" name="TextBox 7"/>
          <p:cNvSpPr txBox="1"/>
          <p:nvPr/>
        </p:nvSpPr>
        <p:spPr>
          <a:xfrm>
            <a:off x="323850" y="4320664"/>
            <a:ext cx="4724400" cy="300082"/>
          </a:xfrm>
          <a:prstGeom prst="rect">
            <a:avLst/>
          </a:prstGeom>
          <a:noFill/>
        </p:spPr>
        <p:txBody>
          <a:bodyPr wrap="square" rtlCol="0">
            <a:spAutoFit/>
          </a:bodyPr>
          <a:lstStyle/>
          <a:p>
            <a:r>
              <a:rPr lang="en-DE" dirty="0" smtClean="0"/>
              <a:t>Single fibre mat modules at the SPS H8 beamline</a:t>
            </a:r>
            <a:endParaRPr lang="en-GB" dirty="0"/>
          </a:p>
        </p:txBody>
      </p:sp>
      <p:sp>
        <p:nvSpPr>
          <p:cNvPr id="9" name="TextBox 8"/>
          <p:cNvSpPr txBox="1"/>
          <p:nvPr/>
        </p:nvSpPr>
        <p:spPr>
          <a:xfrm>
            <a:off x="5753099" y="2243183"/>
            <a:ext cx="2731770" cy="507831"/>
          </a:xfrm>
          <a:prstGeom prst="rect">
            <a:avLst/>
          </a:prstGeom>
          <a:noFill/>
        </p:spPr>
        <p:txBody>
          <a:bodyPr wrap="square" rtlCol="0">
            <a:spAutoFit/>
          </a:bodyPr>
          <a:lstStyle/>
          <a:p>
            <a:r>
              <a:rPr lang="en-DE" dirty="0" smtClean="0"/>
              <a:t>Spiroc electronics connected to an SiPM arrray</a:t>
            </a:r>
            <a:endParaRPr lang="en-GB" dirty="0"/>
          </a:p>
        </p:txBody>
      </p:sp>
      <p:pic>
        <p:nvPicPr>
          <p:cNvPr id="10" name="Picture 9"/>
          <p:cNvPicPr>
            <a:picLocks noChangeAspect="1"/>
          </p:cNvPicPr>
          <p:nvPr/>
        </p:nvPicPr>
        <p:blipFill>
          <a:blip r:embed="rId4"/>
          <a:stretch>
            <a:fillRect/>
          </a:stretch>
        </p:blipFill>
        <p:spPr>
          <a:xfrm>
            <a:off x="5780152" y="2748961"/>
            <a:ext cx="2806599" cy="1871785"/>
          </a:xfrm>
          <a:prstGeom prst="rect">
            <a:avLst/>
          </a:prstGeom>
        </p:spPr>
      </p:pic>
    </p:spTree>
    <p:extLst>
      <p:ext uri="{BB962C8B-B14F-4D97-AF65-F5344CB8AC3E}">
        <p14:creationId xmlns:p14="http://schemas.microsoft.com/office/powerpoint/2010/main" val="32397879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575816"/>
            <a:ext cx="6214110" cy="4056908"/>
          </a:xfrm>
        </p:spPr>
        <p:txBody>
          <a:bodyPr anchor="t">
            <a:normAutofit fontScale="77500" lnSpcReduction="20000"/>
          </a:bodyPr>
          <a:lstStyle/>
          <a:p>
            <a:endParaRPr lang="en-GB" dirty="0" smtClean="0">
              <a:latin typeface="Sitka Display" panose="02000505000000020004" pitchFamily="2" charset="0"/>
            </a:endParaRPr>
          </a:p>
          <a:p>
            <a:r>
              <a:rPr lang="en-GB" dirty="0" smtClean="0">
                <a:latin typeface="Sitka Display" panose="02000505000000020004" pitchFamily="2" charset="0"/>
              </a:rPr>
              <a:t>We need to produce 128 scintillating fibre modules </a:t>
            </a:r>
          </a:p>
          <a:p>
            <a:pPr lvl="1"/>
            <a:r>
              <a:rPr lang="en-GB" dirty="0" smtClean="0">
                <a:latin typeface="Sitka Display" panose="02000505000000020004" pitchFamily="2" charset="0"/>
              </a:rPr>
              <a:t>10,000 km of fibre to process</a:t>
            </a:r>
          </a:p>
          <a:p>
            <a:pPr lvl="1"/>
            <a:endParaRPr lang="en-GB" dirty="0" smtClean="0">
              <a:latin typeface="Sitka Display" panose="02000505000000020004" pitchFamily="2" charset="0"/>
            </a:endParaRPr>
          </a:p>
          <a:p>
            <a:r>
              <a:rPr lang="en-GB" dirty="0" smtClean="0">
                <a:latin typeface="Sitka Display" panose="02000505000000020004" pitchFamily="2" charset="0"/>
              </a:rPr>
              <a:t>Mats &amp; Modules:</a:t>
            </a:r>
          </a:p>
          <a:p>
            <a:pPr lvl="1"/>
            <a:r>
              <a:rPr lang="en-GB" dirty="0" smtClean="0">
                <a:latin typeface="Sitka Display" panose="02000505000000020004" pitchFamily="2" charset="0"/>
              </a:rPr>
              <a:t>1024 mats + mats</a:t>
            </a:r>
          </a:p>
          <a:p>
            <a:pPr lvl="1"/>
            <a:r>
              <a:rPr lang="en-GB" dirty="0" smtClean="0">
                <a:latin typeface="Sitka Display" panose="02000505000000020004" pitchFamily="2" charset="0"/>
              </a:rPr>
              <a:t>128 modules+ spares</a:t>
            </a:r>
          </a:p>
          <a:p>
            <a:pPr lvl="1"/>
            <a:endParaRPr lang="en-GB" dirty="0" smtClean="0">
              <a:latin typeface="Sitka Display" panose="02000505000000020004" pitchFamily="2" charset="0"/>
            </a:endParaRPr>
          </a:p>
          <a:p>
            <a:r>
              <a:rPr lang="en-GB" dirty="0" err="1" smtClean="0">
                <a:latin typeface="Sitka Display" panose="02000505000000020004" pitchFamily="2" charset="0"/>
              </a:rPr>
              <a:t>Sipms</a:t>
            </a:r>
            <a:r>
              <a:rPr lang="en-GB" dirty="0" smtClean="0">
                <a:latin typeface="Sitka Display" panose="02000505000000020004" pitchFamily="2" charset="0"/>
              </a:rPr>
              <a:t>:</a:t>
            </a:r>
          </a:p>
          <a:p>
            <a:pPr lvl="1"/>
            <a:r>
              <a:rPr lang="en-GB" dirty="0" smtClean="0">
                <a:latin typeface="Sitka Display" panose="02000505000000020004" pitchFamily="2" charset="0"/>
              </a:rPr>
              <a:t>4096 arrays + spares</a:t>
            </a:r>
          </a:p>
          <a:p>
            <a:pPr lvl="1"/>
            <a:endParaRPr lang="en-GB" dirty="0" smtClean="0">
              <a:latin typeface="Sitka Display" panose="02000505000000020004" pitchFamily="2" charset="0"/>
            </a:endParaRPr>
          </a:p>
          <a:p>
            <a:r>
              <a:rPr lang="en-GB" dirty="0" smtClean="0">
                <a:latin typeface="Sitka Display" panose="02000505000000020004" pitchFamily="2" charset="0"/>
              </a:rPr>
              <a:t>Electronics: </a:t>
            </a:r>
          </a:p>
          <a:p>
            <a:pPr lvl="1"/>
            <a:r>
              <a:rPr lang="en-GB" dirty="0" smtClean="0">
                <a:latin typeface="Sitka Display" panose="02000505000000020004" pitchFamily="2" charset="0"/>
              </a:rPr>
              <a:t>8192 PACIFIC </a:t>
            </a:r>
            <a:r>
              <a:rPr lang="en-GB" dirty="0" err="1" smtClean="0">
                <a:latin typeface="Sitka Display" panose="02000505000000020004" pitchFamily="2" charset="0"/>
              </a:rPr>
              <a:t>asic</a:t>
            </a:r>
            <a:r>
              <a:rPr lang="en-GB" dirty="0" smtClean="0">
                <a:latin typeface="Sitka Display" panose="02000505000000020004" pitchFamily="2" charset="0"/>
              </a:rPr>
              <a:t> + spares , 2048 boards</a:t>
            </a:r>
          </a:p>
          <a:p>
            <a:pPr lvl="1"/>
            <a:r>
              <a:rPr lang="en-GB" dirty="0" smtClean="0">
                <a:latin typeface="Sitka Display" panose="02000505000000020004" pitchFamily="2" charset="0"/>
              </a:rPr>
              <a:t>2048 FPGA boards</a:t>
            </a:r>
          </a:p>
          <a:p>
            <a:pPr lvl="1"/>
            <a:r>
              <a:rPr lang="en-GB" dirty="0" smtClean="0">
                <a:latin typeface="Sitka Display" panose="02000505000000020004" pitchFamily="2" charset="0"/>
              </a:rPr>
              <a:t>512 Master boards</a:t>
            </a:r>
            <a:endParaRPr lang="en-DE" dirty="0" smtClean="0">
              <a:latin typeface="Sitka Display" panose="02000505000000020004" pitchFamily="2" charset="0"/>
            </a:endParaRPr>
          </a:p>
          <a:p>
            <a:pPr lvl="1"/>
            <a:endParaRPr lang="en-DE" dirty="0">
              <a:latin typeface="Sitka Display" panose="02000505000000020004" pitchFamily="2" charset="0"/>
            </a:endParaRPr>
          </a:p>
          <a:p>
            <a:r>
              <a:rPr lang="en-DE" sz="2200" dirty="0" smtClean="0">
                <a:latin typeface="Sitka Display" panose="02000505000000020004" pitchFamily="2" charset="0"/>
              </a:rPr>
              <a:t>Assemble all of this as 12 C-Frames</a:t>
            </a:r>
            <a:endParaRPr lang="en-GB" sz="2200" dirty="0" smtClean="0">
              <a:latin typeface="Sitka Display" panose="02000505000000020004" pitchFamily="2" charset="0"/>
            </a:endParaRP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45</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DE" dirty="0" smtClean="0">
                <a:latin typeface="Sitka Display" panose="02000505000000020004" pitchFamily="2" charset="0"/>
              </a:rPr>
              <a:t>P</a:t>
            </a:r>
            <a:r>
              <a:rPr lang="en-GB" dirty="0" err="1" smtClean="0">
                <a:latin typeface="Sitka Display" panose="02000505000000020004" pitchFamily="2" charset="0"/>
              </a:rPr>
              <a:t>roduction</a:t>
            </a:r>
            <a:r>
              <a:rPr lang="en-DE" dirty="0" smtClean="0">
                <a:latin typeface="Sitka Display" panose="02000505000000020004" pitchFamily="2" charset="0"/>
              </a:rPr>
              <a:t> numbers</a:t>
            </a:r>
            <a:endParaRPr lang="en-GB" dirty="0">
              <a:latin typeface="Sitka Display" panose="02000505000000020004" pitchFamily="2" charset="0"/>
            </a:endParaRPr>
          </a:p>
        </p:txBody>
      </p:sp>
    </p:spTree>
    <p:extLst>
      <p:ext uri="{BB962C8B-B14F-4D97-AF65-F5344CB8AC3E}">
        <p14:creationId xmlns:p14="http://schemas.microsoft.com/office/powerpoint/2010/main" val="13650899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GB" sz="1800" b="1" dirty="0" smtClean="0">
                <a:latin typeface="Sitka Display" panose="02000505000000020004" pitchFamily="2" charset="0"/>
              </a:rPr>
              <a:t>EDR: Engineering Design Review </a:t>
            </a:r>
          </a:p>
          <a:p>
            <a:r>
              <a:rPr lang="en-GB" sz="1600" dirty="0" smtClean="0">
                <a:latin typeface="Sitka Display" panose="02000505000000020004" pitchFamily="2" charset="0"/>
              </a:rPr>
              <a:t>A milestone during the construction of a </a:t>
            </a:r>
            <a:r>
              <a:rPr lang="en-GB" sz="1600" dirty="0" err="1" smtClean="0">
                <a:latin typeface="Sitka Display" panose="02000505000000020004" pitchFamily="2" charset="0"/>
              </a:rPr>
              <a:t>subdetector</a:t>
            </a:r>
            <a:r>
              <a:rPr lang="en-GB" sz="1600" dirty="0" smtClean="0">
                <a:latin typeface="Sitka Display" panose="02000505000000020004" pitchFamily="2" charset="0"/>
              </a:rPr>
              <a:t>. The EDR is a meeting with accompanying documentation that describes the </a:t>
            </a:r>
            <a:r>
              <a:rPr lang="en-GB" sz="1600" b="1" u="sng" dirty="0" smtClean="0">
                <a:latin typeface="Sitka Display" panose="02000505000000020004" pitchFamily="2" charset="0"/>
              </a:rPr>
              <a:t>detailed design </a:t>
            </a:r>
            <a:r>
              <a:rPr lang="en-GB" sz="1600" b="1" dirty="0" smtClean="0">
                <a:latin typeface="Sitka Display" panose="02000505000000020004" pitchFamily="2" charset="0"/>
              </a:rPr>
              <a:t>of a component system of the detector (e.g. sensors, an </a:t>
            </a:r>
            <a:r>
              <a:rPr lang="en-GB" sz="1600" b="1" dirty="0" smtClean="0">
                <a:latin typeface="Sitka Display" panose="02000505000000020004" pitchFamily="2" charset="0"/>
                <a:hlinkClick r:id="rId3"/>
              </a:rPr>
              <a:t>ASIC</a:t>
            </a:r>
            <a:r>
              <a:rPr lang="en-GB" sz="1600" b="1" dirty="0" smtClean="0">
                <a:latin typeface="Sitka Display" panose="02000505000000020004" pitchFamily="2" charset="0"/>
              </a:rPr>
              <a:t>, high voltage system) </a:t>
            </a:r>
            <a:r>
              <a:rPr lang="en-GB" sz="1600" dirty="0" smtClean="0">
                <a:latin typeface="Sitka Display" panose="02000505000000020004" pitchFamily="2" charset="0"/>
              </a:rPr>
              <a:t>based on </a:t>
            </a:r>
            <a:r>
              <a:rPr lang="en-GB" sz="1600" b="1" dirty="0" smtClean="0">
                <a:latin typeface="Sitka Display" panose="02000505000000020004" pitchFamily="2" charset="0"/>
              </a:rPr>
              <a:t>drawings and prototypes</a:t>
            </a:r>
            <a:r>
              <a:rPr lang="en-GB" sz="1600" dirty="0" smtClean="0">
                <a:latin typeface="Sitka Display" panose="02000505000000020004" pitchFamily="2" charset="0"/>
              </a:rPr>
              <a:t> that have been produced. Reviewers with relevant expertise from other </a:t>
            </a:r>
            <a:r>
              <a:rPr lang="en-GB" sz="1600" dirty="0" err="1" smtClean="0">
                <a:latin typeface="Sitka Display" panose="02000505000000020004" pitchFamily="2" charset="0"/>
              </a:rPr>
              <a:t>subdetectors</a:t>
            </a:r>
            <a:r>
              <a:rPr lang="en-GB" sz="1600" dirty="0" smtClean="0">
                <a:latin typeface="Sitka Display" panose="02000505000000020004" pitchFamily="2" charset="0"/>
              </a:rPr>
              <a:t> in LHCb and from other experiments are usually appointed to conduct the review and make recommendations. </a:t>
            </a:r>
            <a:endParaRPr lang="en-DE" sz="1600" dirty="0" smtClean="0">
              <a:latin typeface="Sitka Display" panose="02000505000000020004" pitchFamily="2" charset="0"/>
            </a:endParaRPr>
          </a:p>
          <a:p>
            <a:endParaRPr lang="en-DE" sz="1600" dirty="0">
              <a:latin typeface="Sitka Display" panose="02000505000000020004" pitchFamily="2" charset="0"/>
            </a:endParaRPr>
          </a:p>
          <a:p>
            <a:r>
              <a:rPr lang="en-GB" sz="1600" dirty="0" smtClean="0">
                <a:latin typeface="Sitka Display" panose="02000505000000020004" pitchFamily="2" charset="0"/>
              </a:rPr>
              <a:t>The next major milestone is the </a:t>
            </a:r>
            <a:r>
              <a:rPr lang="en-GB" sz="1600" dirty="0" smtClean="0">
                <a:latin typeface="Sitka Display" panose="02000505000000020004" pitchFamily="2" charset="0"/>
                <a:hlinkClick r:id="rId4"/>
              </a:rPr>
              <a:t>PRR</a:t>
            </a:r>
            <a:r>
              <a:rPr lang="en-GB" sz="1600" dirty="0" smtClean="0">
                <a:latin typeface="Sitka Display" panose="02000505000000020004" pitchFamily="2" charset="0"/>
              </a:rPr>
              <a:t>.</a:t>
            </a:r>
          </a:p>
          <a:p>
            <a:endParaRPr lang="en-GB" sz="1600" dirty="0">
              <a:latin typeface="Sitka Display" panose="02000505000000020004" pitchFamily="2" charset="0"/>
            </a:endParaRP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46</a:t>
            </a:fld>
            <a:endParaRPr lang="en-GB" dirty="0">
              <a:latin typeface="Sitka Display" panose="02000505000000020004" pitchFamily="2" charset="0"/>
            </a:endParaRPr>
          </a:p>
        </p:txBody>
      </p:sp>
      <p:pic>
        <p:nvPicPr>
          <p:cNvPr id="7" name="Picture 6"/>
          <p:cNvPicPr>
            <a:picLocks noChangeAspect="1"/>
          </p:cNvPicPr>
          <p:nvPr/>
        </p:nvPicPr>
        <p:blipFill>
          <a:blip r:embed="rId5"/>
          <a:stretch>
            <a:fillRect/>
          </a:stretch>
        </p:blipFill>
        <p:spPr>
          <a:xfrm>
            <a:off x="4019043" y="1432710"/>
            <a:ext cx="373717" cy="251423"/>
          </a:xfrm>
          <a:prstGeom prst="rect">
            <a:avLst/>
          </a:prstGeom>
        </p:spPr>
      </p:pic>
    </p:spTree>
    <p:extLst>
      <p:ext uri="{BB962C8B-B14F-4D97-AF65-F5344CB8AC3E}">
        <p14:creationId xmlns:p14="http://schemas.microsoft.com/office/powerpoint/2010/main" val="18753379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866957"/>
            <a:ext cx="2548890" cy="3103064"/>
          </a:xfrm>
        </p:spPr>
        <p:txBody>
          <a:bodyPr>
            <a:noAutofit/>
          </a:bodyPr>
          <a:lstStyle/>
          <a:p>
            <a:r>
              <a:rPr lang="en-GB" sz="1600" dirty="0" smtClean="0">
                <a:latin typeface="Sitka Display" panose="02000505000000020004" pitchFamily="2" charset="0"/>
              </a:rPr>
              <a:t>The fibre mat production reaches an advanced stage</a:t>
            </a:r>
          </a:p>
          <a:p>
            <a:endParaRPr lang="en-GB" sz="1600" dirty="0" smtClean="0">
              <a:latin typeface="Sitka Display" panose="02000505000000020004" pitchFamily="2" charset="0"/>
            </a:endParaRPr>
          </a:p>
          <a:p>
            <a:r>
              <a:rPr lang="en-GB" sz="1600" dirty="0" smtClean="0">
                <a:latin typeface="Sitka Display" panose="02000505000000020004" pitchFamily="2" charset="0"/>
              </a:rPr>
              <a:t>Step by step production process is defined</a:t>
            </a:r>
          </a:p>
          <a:p>
            <a:endParaRPr lang="en-GB" sz="1600" dirty="0" smtClean="0">
              <a:latin typeface="Sitka Display" panose="02000505000000020004" pitchFamily="2" charset="0"/>
            </a:endParaRPr>
          </a:p>
          <a:p>
            <a:r>
              <a:rPr lang="en-GB" sz="1600" dirty="0" smtClean="0">
                <a:latin typeface="Sitka Display" panose="02000505000000020004" pitchFamily="2" charset="0"/>
              </a:rPr>
              <a:t>4 custom winding machines are to be ordered for mat production</a:t>
            </a:r>
            <a:endParaRPr lang="en-GB" sz="1600" dirty="0">
              <a:latin typeface="Sitka Display" panose="02000505000000020004" pitchFamily="2" charset="0"/>
            </a:endParaRPr>
          </a:p>
        </p:txBody>
      </p:sp>
      <p:pic>
        <p:nvPicPr>
          <p:cNvPr id="8" name="Content Placeholder 7"/>
          <p:cNvPicPr>
            <a:picLocks noGrp="1" noChangeAspect="1"/>
          </p:cNvPicPr>
          <p:nvPr>
            <p:ph sz="half" idx="2"/>
          </p:nvPr>
        </p:nvPicPr>
        <p:blipFill rotWithShape="1">
          <a:blip r:embed="rId3"/>
          <a:srcRect l="16962" r="17548"/>
          <a:stretch/>
        </p:blipFill>
        <p:spPr>
          <a:xfrm>
            <a:off x="3177540" y="575815"/>
            <a:ext cx="3227070" cy="3285442"/>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47</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Fibre Mats in the EDR</a:t>
            </a:r>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6457950" y="575815"/>
            <a:ext cx="2700315" cy="4045598"/>
          </a:xfrm>
          <a:prstGeom prst="rect">
            <a:avLst/>
          </a:prstGeom>
        </p:spPr>
      </p:pic>
    </p:spTree>
    <p:extLst>
      <p:ext uri="{BB962C8B-B14F-4D97-AF65-F5344CB8AC3E}">
        <p14:creationId xmlns:p14="http://schemas.microsoft.com/office/powerpoint/2010/main" val="27131560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48</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8 EDR fibre mats (Summer 2015)</a:t>
            </a:r>
            <a:endParaRPr lang="en-GB" dirty="0">
              <a:latin typeface="Sitka Display" panose="02000505000000020004" pitchFamily="2" charset="0"/>
            </a:endParaRPr>
          </a:p>
        </p:txBody>
      </p:sp>
      <p:pic>
        <p:nvPicPr>
          <p:cNvPr id="8" name="Content Placeholder 7"/>
          <p:cNvPicPr>
            <a:picLocks noGrp="1" noChangeAspect="1"/>
          </p:cNvPicPr>
          <p:nvPr>
            <p:ph sz="half" idx="1"/>
          </p:nvPr>
        </p:nvPicPr>
        <p:blipFill>
          <a:blip r:embed="rId3" cstate="hqprint">
            <a:extLst>
              <a:ext uri="{28A0092B-C50C-407E-A947-70E740481C1C}">
                <a14:useLocalDpi xmlns:a14="http://schemas.microsoft.com/office/drawing/2010/main"/>
              </a:ext>
            </a:extLst>
          </a:blip>
          <a:stretch>
            <a:fillRect/>
          </a:stretch>
        </p:blipFill>
        <p:spPr>
          <a:xfrm>
            <a:off x="1413452" y="651194"/>
            <a:ext cx="6073198" cy="4048799"/>
          </a:xfrm>
          <a:prstGeom prst="rect">
            <a:avLst/>
          </a:prstGeom>
        </p:spPr>
      </p:pic>
    </p:spTree>
    <p:extLst>
      <p:ext uri="{BB962C8B-B14F-4D97-AF65-F5344CB8AC3E}">
        <p14:creationId xmlns:p14="http://schemas.microsoft.com/office/powerpoint/2010/main" val="42285087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Autofit/>
          </a:bodyPr>
          <a:lstStyle/>
          <a:p>
            <a:r>
              <a:rPr lang="en-GB" sz="1600" b="1" u="sng" dirty="0" smtClean="0">
                <a:latin typeface="Sitka Display" panose="02000505000000020004" pitchFamily="2" charset="0"/>
              </a:rPr>
              <a:t>First prototype module</a:t>
            </a:r>
            <a:r>
              <a:rPr lang="en-GB" sz="1600" dirty="0" smtClean="0">
                <a:latin typeface="Sitka Display" panose="02000505000000020004" pitchFamily="2" charset="0"/>
              </a:rPr>
              <a:t> is made with the EDR fibre mats</a:t>
            </a:r>
          </a:p>
          <a:p>
            <a:endParaRPr lang="en-GB" sz="1600" dirty="0" smtClean="0">
              <a:latin typeface="Sitka Display" panose="02000505000000020004" pitchFamily="2" charset="0"/>
            </a:endParaRPr>
          </a:p>
          <a:p>
            <a:r>
              <a:rPr lang="en-GB" sz="1600" dirty="0" smtClean="0">
                <a:latin typeface="Sitka Display" panose="02000505000000020004" pitchFamily="2" charset="0"/>
              </a:rPr>
              <a:t>Alignment tooling developed</a:t>
            </a:r>
          </a:p>
          <a:p>
            <a:pPr lvl="1"/>
            <a:r>
              <a:rPr lang="en-GB" sz="1400" b="1" dirty="0" smtClean="0">
                <a:solidFill>
                  <a:srgbClr val="FF0000"/>
                </a:solidFill>
                <a:latin typeface="Sitka Display" panose="02000505000000020004" pitchFamily="2" charset="0"/>
              </a:rPr>
              <a:t>Creating the tooling is almost as much work as the objects themselves</a:t>
            </a:r>
          </a:p>
          <a:p>
            <a:pPr lvl="1"/>
            <a:endParaRPr lang="en-GB" sz="1400" b="1" dirty="0" smtClean="0">
              <a:latin typeface="Sitka Display" panose="02000505000000020004" pitchFamily="2" charset="0"/>
            </a:endParaRPr>
          </a:p>
          <a:p>
            <a:r>
              <a:rPr lang="en-GB" sz="1600" dirty="0" smtClean="0">
                <a:latin typeface="Sitka Display" panose="02000505000000020004" pitchFamily="2" charset="0"/>
              </a:rPr>
              <a:t>Not the final version but the collaboration gives the go ahead to prepare everything for serial production</a:t>
            </a:r>
          </a:p>
          <a:p>
            <a:pPr lvl="1"/>
            <a:r>
              <a:rPr lang="en-GB" sz="1400" dirty="0" smtClean="0">
                <a:latin typeface="Sitka Display" panose="02000505000000020004" pitchFamily="2" charset="0"/>
              </a:rPr>
              <a:t>Design of beam pipe modules</a:t>
            </a:r>
          </a:p>
          <a:p>
            <a:pPr lvl="1"/>
            <a:r>
              <a:rPr lang="en-GB" sz="1400" dirty="0" smtClean="0">
                <a:latin typeface="Sitka Display" panose="02000505000000020004" pitchFamily="2" charset="0"/>
              </a:rPr>
              <a:t>Fire safety burn tests</a:t>
            </a:r>
          </a:p>
          <a:p>
            <a:pPr lvl="1"/>
            <a:r>
              <a:rPr lang="en-GB" sz="1400" dirty="0" smtClean="0">
                <a:latin typeface="Sitka Display" panose="02000505000000020004" pitchFamily="2" charset="0"/>
              </a:rPr>
              <a:t>Light leaks</a:t>
            </a:r>
            <a:endParaRPr lang="en-GB" sz="1400" dirty="0">
              <a:latin typeface="Sitka Display" panose="02000505000000020004" pitchFamily="2" charset="0"/>
            </a:endParaRPr>
          </a:p>
        </p:txBody>
      </p:sp>
      <p:pic>
        <p:nvPicPr>
          <p:cNvPr id="8" name="Content Placeholder 7"/>
          <p:cNvPicPr>
            <a:picLocks noGrp="1" noChangeAspect="1"/>
          </p:cNvPicPr>
          <p:nvPr>
            <p:ph sz="half" idx="2"/>
          </p:nvPr>
        </p:nvPicPr>
        <p:blipFill>
          <a:blip r:embed="rId3"/>
          <a:stretch>
            <a:fillRect/>
          </a:stretch>
        </p:blipFill>
        <p:spPr>
          <a:xfrm>
            <a:off x="4710430" y="2514006"/>
            <a:ext cx="3886200" cy="2185987"/>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49</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Modules </a:t>
            </a:r>
            <a:endParaRPr lang="en-GB" dirty="0">
              <a:latin typeface="Sitka Display" panose="02000505000000020004" pitchFamily="2" charset="0"/>
            </a:endParaRPr>
          </a:p>
        </p:txBody>
      </p:sp>
      <p:pic>
        <p:nvPicPr>
          <p:cNvPr id="11" name="Picture 10"/>
          <p:cNvPicPr>
            <a:picLocks noChangeAspect="1"/>
          </p:cNvPicPr>
          <p:nvPr/>
        </p:nvPicPr>
        <p:blipFill>
          <a:blip r:embed="rId4"/>
          <a:stretch>
            <a:fillRect/>
          </a:stretch>
        </p:blipFill>
        <p:spPr>
          <a:xfrm>
            <a:off x="5155965" y="189640"/>
            <a:ext cx="2995130" cy="2111006"/>
          </a:xfrm>
          <a:prstGeom prst="rect">
            <a:avLst/>
          </a:prstGeom>
        </p:spPr>
      </p:pic>
    </p:spTree>
    <p:extLst>
      <p:ext uri="{BB962C8B-B14F-4D97-AF65-F5344CB8AC3E}">
        <p14:creationId xmlns:p14="http://schemas.microsoft.com/office/powerpoint/2010/main" val="3715871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1F1A0-BC51-4412-8641-88FD8B9FC98A}"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5</a:t>
            </a:fld>
            <a:endParaRPr lang="en-GB" dirty="0">
              <a:latin typeface="Sitka Display" panose="02000505000000020004" pitchFamily="2" charset="0"/>
            </a:endParaRPr>
          </a:p>
        </p:txBody>
      </p:sp>
      <p:pic>
        <p:nvPicPr>
          <p:cNvPr id="5" name="Picture 4"/>
          <p:cNvPicPr>
            <a:picLocks noChangeAspect="1"/>
          </p:cNvPicPr>
          <p:nvPr/>
        </p:nvPicPr>
        <p:blipFill>
          <a:blip r:embed="rId3"/>
          <a:stretch>
            <a:fillRect/>
          </a:stretch>
        </p:blipFill>
        <p:spPr>
          <a:xfrm>
            <a:off x="268395" y="141592"/>
            <a:ext cx="4447506" cy="2329646"/>
          </a:xfrm>
          <a:prstGeom prst="rect">
            <a:avLst/>
          </a:prstGeom>
        </p:spPr>
      </p:pic>
      <p:sp>
        <p:nvSpPr>
          <p:cNvPr id="9" name="Arc 8">
            <a:extLst>
              <a:ext uri="{FF2B5EF4-FFF2-40B4-BE49-F238E27FC236}">
                <a16:creationId xmlns:a16="http://schemas.microsoft.com/office/drawing/2014/main" id="{AF54DAFC-72BF-4C18-B451-30110FC8EBCC}"/>
              </a:ext>
            </a:extLst>
          </p:cNvPr>
          <p:cNvSpPr/>
          <p:nvPr/>
        </p:nvSpPr>
        <p:spPr>
          <a:xfrm>
            <a:off x="2655398" y="3034329"/>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013" dirty="0"/>
          </a:p>
        </p:txBody>
      </p:sp>
      <p:cxnSp>
        <p:nvCxnSpPr>
          <p:cNvPr id="10" name="Straight Connector 9">
            <a:extLst>
              <a:ext uri="{FF2B5EF4-FFF2-40B4-BE49-F238E27FC236}">
                <a16:creationId xmlns:a16="http://schemas.microsoft.com/office/drawing/2014/main" id="{6AB54977-33F8-4105-824C-3D0C493D5B00}"/>
              </a:ext>
            </a:extLst>
          </p:cNvPr>
          <p:cNvCxnSpPr>
            <a:cxnSpLocks/>
            <a:endCxn id="13" idx="2"/>
          </p:cNvCxnSpPr>
          <p:nvPr/>
        </p:nvCxnSpPr>
        <p:spPr>
          <a:xfrm>
            <a:off x="2145250" y="3379015"/>
            <a:ext cx="59444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ADB8234-7655-4312-99D5-ACC91B4B894B}"/>
              </a:ext>
            </a:extLst>
          </p:cNvPr>
          <p:cNvSpPr/>
          <p:nvPr/>
        </p:nvSpPr>
        <p:spPr>
          <a:xfrm>
            <a:off x="2928646" y="3307578"/>
            <a:ext cx="142875" cy="1428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2" name="Circle: Hollow 8">
            <a:extLst>
              <a:ext uri="{FF2B5EF4-FFF2-40B4-BE49-F238E27FC236}">
                <a16:creationId xmlns:a16="http://schemas.microsoft.com/office/drawing/2014/main" id="{868629C6-9D56-44C4-A90C-D16F2E7AA94B}"/>
              </a:ext>
            </a:extLst>
          </p:cNvPr>
          <p:cNvSpPr/>
          <p:nvPr/>
        </p:nvSpPr>
        <p:spPr>
          <a:xfrm>
            <a:off x="2839349" y="3218280"/>
            <a:ext cx="321470" cy="321470"/>
          </a:xfrm>
          <a:prstGeom prst="donut">
            <a:avLst>
              <a:gd name="adj" fmla="val 528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02060"/>
              </a:solidFill>
            </a:endParaRPr>
          </a:p>
        </p:txBody>
      </p:sp>
      <p:sp>
        <p:nvSpPr>
          <p:cNvPr id="13" name="Circle: Hollow 9">
            <a:extLst>
              <a:ext uri="{FF2B5EF4-FFF2-40B4-BE49-F238E27FC236}">
                <a16:creationId xmlns:a16="http://schemas.microsoft.com/office/drawing/2014/main" id="{1E0E5245-3E9D-45CB-A2A2-78E37536928E}"/>
              </a:ext>
            </a:extLst>
          </p:cNvPr>
          <p:cNvSpPr/>
          <p:nvPr/>
        </p:nvSpPr>
        <p:spPr>
          <a:xfrm>
            <a:off x="2739695" y="3118626"/>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chemeClr val="tx1"/>
              </a:solidFill>
            </a:endParaRPr>
          </a:p>
        </p:txBody>
      </p:sp>
      <p:cxnSp>
        <p:nvCxnSpPr>
          <p:cNvPr id="14" name="Straight Connector 13">
            <a:extLst>
              <a:ext uri="{FF2B5EF4-FFF2-40B4-BE49-F238E27FC236}">
                <a16:creationId xmlns:a16="http://schemas.microsoft.com/office/drawing/2014/main" id="{1B8353AA-1A28-4FAD-AF44-130B899BAAE4}"/>
              </a:ext>
            </a:extLst>
          </p:cNvPr>
          <p:cNvCxnSpPr>
            <a:cxnSpLocks/>
            <a:stCxn id="15" idx="0"/>
            <a:endCxn id="13" idx="4"/>
          </p:cNvCxnSpPr>
          <p:nvPr/>
        </p:nvCxnSpPr>
        <p:spPr>
          <a:xfrm flipV="1">
            <a:off x="3000083" y="3639404"/>
            <a:ext cx="1" cy="24930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6B49B4F-63E8-4430-9059-553CBCA3AB43}"/>
              </a:ext>
            </a:extLst>
          </p:cNvPr>
          <p:cNvSpPr/>
          <p:nvPr/>
        </p:nvSpPr>
        <p:spPr>
          <a:xfrm>
            <a:off x="2953493" y="3888711"/>
            <a:ext cx="93180" cy="93180"/>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solidFill>
                <a:srgbClr val="03A1A4"/>
              </a:solidFill>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2379173" y="2557793"/>
            <a:ext cx="1241820" cy="584775"/>
          </a:xfrm>
          <a:prstGeom prst="rect">
            <a:avLst/>
          </a:prstGeom>
          <a:noFill/>
          <a:ln>
            <a:noFill/>
          </a:ln>
        </p:spPr>
        <p:txBody>
          <a:bodyPr wrap="square" rtlCol="0">
            <a:spAutoFit/>
          </a:bodyPr>
          <a:lstStyle/>
          <a:p>
            <a:pPr algn="ctr"/>
            <a:r>
              <a:rPr lang="en-GB" sz="1600" dirty="0" smtClean="0">
                <a:solidFill>
                  <a:srgbClr val="002060"/>
                </a:solidFill>
                <a:latin typeface="Sitka Display" panose="02000505000000020004" pitchFamily="2" charset="0"/>
              </a:rPr>
              <a:t>January  2007</a:t>
            </a:r>
            <a:endParaRPr lang="en-GB" sz="1600" dirty="0">
              <a:solidFill>
                <a:srgbClr val="002060"/>
              </a:solidFill>
              <a:latin typeface="Sitka Display" panose="02000505000000020004" pitchFamily="2"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2427668" y="3992583"/>
            <a:ext cx="1614462" cy="415498"/>
          </a:xfrm>
          <a:prstGeom prst="rect">
            <a:avLst/>
          </a:prstGeom>
          <a:noFill/>
        </p:spPr>
        <p:txBody>
          <a:bodyPr wrap="square" rtlCol="0">
            <a:spAutoFit/>
          </a:bodyPr>
          <a:lstStyle/>
          <a:p>
            <a:r>
              <a:rPr lang="en-GB" sz="1050" dirty="0" smtClean="0">
                <a:latin typeface="Sitka Display" panose="02000505000000020004" pitchFamily="2" charset="0"/>
                <a:hlinkClick r:id="rId4"/>
              </a:rPr>
              <a:t>1st LHCb Collaboration Upgrade Workshop </a:t>
            </a:r>
            <a:endParaRPr lang="en-GB" sz="1050" dirty="0">
              <a:solidFill>
                <a:schemeClr val="bg2">
                  <a:lumMod val="50000"/>
                </a:schemeClr>
              </a:solidFill>
              <a:latin typeface="Sitka Display" panose="02000505000000020004" pitchFamily="2" charset="0"/>
            </a:endParaRPr>
          </a:p>
        </p:txBody>
      </p:sp>
      <p:cxnSp>
        <p:nvCxnSpPr>
          <p:cNvPr id="42" name="Straight Connector 41">
            <a:extLst>
              <a:ext uri="{FF2B5EF4-FFF2-40B4-BE49-F238E27FC236}">
                <a16:creationId xmlns:a16="http://schemas.microsoft.com/office/drawing/2014/main" id="{5CE23E97-80CA-4DCE-905B-0371552128FB}"/>
              </a:ext>
            </a:extLst>
          </p:cNvPr>
          <p:cNvCxnSpPr>
            <a:cxnSpLocks/>
          </p:cNvCxnSpPr>
          <p:nvPr/>
        </p:nvCxnSpPr>
        <p:spPr>
          <a:xfrm>
            <a:off x="2492148" y="4380163"/>
            <a:ext cx="1058139"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p:nvPicPr>
        <p:blipFill>
          <a:blip r:embed="rId5"/>
          <a:stretch>
            <a:fillRect/>
          </a:stretch>
        </p:blipFill>
        <p:spPr>
          <a:xfrm>
            <a:off x="1839523" y="3141081"/>
            <a:ext cx="666489" cy="448390"/>
          </a:xfrm>
          <a:prstGeom prst="rect">
            <a:avLst/>
          </a:prstGeom>
        </p:spPr>
      </p:pic>
      <p:cxnSp>
        <p:nvCxnSpPr>
          <p:cNvPr id="53" name="Straight Connector 52">
            <a:extLst>
              <a:ext uri="{FF2B5EF4-FFF2-40B4-BE49-F238E27FC236}">
                <a16:creationId xmlns:a16="http://schemas.microsoft.com/office/drawing/2014/main" id="{7141C71E-E08E-4C35-AF33-12A46FFB4E28}"/>
              </a:ext>
            </a:extLst>
          </p:cNvPr>
          <p:cNvCxnSpPr/>
          <p:nvPr/>
        </p:nvCxnSpPr>
        <p:spPr>
          <a:xfrm>
            <a:off x="3260473" y="3399684"/>
            <a:ext cx="166208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5" name="Picture 54"/>
          <p:cNvPicPr>
            <a:picLocks noChangeAspect="1"/>
          </p:cNvPicPr>
          <p:nvPr/>
        </p:nvPicPr>
        <p:blipFill>
          <a:blip r:embed="rId6"/>
          <a:stretch>
            <a:fillRect/>
          </a:stretch>
        </p:blipFill>
        <p:spPr>
          <a:xfrm>
            <a:off x="4922553" y="981136"/>
            <a:ext cx="3708779" cy="3102338"/>
          </a:xfrm>
          <a:prstGeom prst="rect">
            <a:avLst/>
          </a:prstGeom>
        </p:spPr>
      </p:pic>
      <p:sp>
        <p:nvSpPr>
          <p:cNvPr id="56" name="TextBox 55"/>
          <p:cNvSpPr txBox="1"/>
          <p:nvPr/>
        </p:nvSpPr>
        <p:spPr>
          <a:xfrm>
            <a:off x="5751884" y="583586"/>
            <a:ext cx="3078480" cy="300082"/>
          </a:xfrm>
          <a:prstGeom prst="rect">
            <a:avLst/>
          </a:prstGeom>
          <a:noFill/>
        </p:spPr>
        <p:txBody>
          <a:bodyPr wrap="square" rtlCol="0">
            <a:spAutoFit/>
          </a:bodyPr>
          <a:lstStyle/>
          <a:p>
            <a:r>
              <a:rPr lang="en-GB" dirty="0" smtClean="0">
                <a:latin typeface="Sitka Display" panose="02000505000000020004" pitchFamily="2" charset="0"/>
              </a:rPr>
              <a:t>Prediction, by Franz </a:t>
            </a:r>
            <a:r>
              <a:rPr lang="en-GB" dirty="0" err="1" smtClean="0">
                <a:latin typeface="Sitka Display" panose="02000505000000020004" pitchFamily="2" charset="0"/>
              </a:rPr>
              <a:t>Muheim</a:t>
            </a:r>
            <a:endParaRPr lang="en-GB" dirty="0">
              <a:latin typeface="Sitka Display" panose="02000505000000020004" pitchFamily="2" charset="0"/>
            </a:endParaRPr>
          </a:p>
        </p:txBody>
      </p:sp>
      <p:sp>
        <p:nvSpPr>
          <p:cNvPr id="57" name="TextBox 56"/>
          <p:cNvSpPr txBox="1"/>
          <p:nvPr/>
        </p:nvSpPr>
        <p:spPr>
          <a:xfrm>
            <a:off x="4922552" y="4086674"/>
            <a:ext cx="3436587" cy="507831"/>
          </a:xfrm>
          <a:prstGeom prst="rect">
            <a:avLst/>
          </a:prstGeom>
          <a:noFill/>
        </p:spPr>
        <p:txBody>
          <a:bodyPr wrap="square" rtlCol="0">
            <a:spAutoFit/>
          </a:bodyPr>
          <a:lstStyle/>
          <a:p>
            <a:r>
              <a:rPr lang="en-GB" dirty="0" smtClean="0">
                <a:latin typeface="Sitka Display" panose="02000505000000020004" pitchFamily="2" charset="0"/>
              </a:rPr>
              <a:t>Expression of Interest (</a:t>
            </a:r>
            <a:r>
              <a:rPr lang="en-GB" dirty="0" err="1" smtClean="0">
                <a:latin typeface="Sitka Display" panose="02000505000000020004" pitchFamily="2" charset="0"/>
              </a:rPr>
              <a:t>EoI</a:t>
            </a:r>
            <a:r>
              <a:rPr lang="en-GB" dirty="0" smtClean="0">
                <a:latin typeface="Sitka Display" panose="02000505000000020004" pitchFamily="2" charset="0"/>
              </a:rPr>
              <a:t>) for a detector upgrade submitted in April 2008</a:t>
            </a:r>
            <a:endParaRPr lang="en-GB" dirty="0">
              <a:latin typeface="Sitka Display" panose="02000505000000020004" pitchFamily="2" charset="0"/>
            </a:endParaRPr>
          </a:p>
        </p:txBody>
      </p:sp>
    </p:spTree>
    <p:extLst>
      <p:ext uri="{BB962C8B-B14F-4D97-AF65-F5344CB8AC3E}">
        <p14:creationId xmlns:p14="http://schemas.microsoft.com/office/powerpoint/2010/main" val="93759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par>
                                <p:cTn id="48" presetID="47"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anim calcmode="lin" valueType="num">
                                      <p:cBhvr>
                                        <p:cTn id="51" dur="500" fill="hold"/>
                                        <p:tgtEl>
                                          <p:spTgt spid="16"/>
                                        </p:tgtEl>
                                        <p:attrNameLst>
                                          <p:attrName>ppt_x</p:attrName>
                                        </p:attrNameLst>
                                      </p:cBhvr>
                                      <p:tavLst>
                                        <p:tav tm="0">
                                          <p:val>
                                            <p:strVal val="#ppt_x"/>
                                          </p:val>
                                        </p:tav>
                                        <p:tav tm="100000">
                                          <p:val>
                                            <p:strVal val="#ppt_x"/>
                                          </p:val>
                                        </p:tav>
                                      </p:tavLst>
                                    </p:anim>
                                    <p:anim calcmode="lin" valueType="num">
                                      <p:cBhvr>
                                        <p:cTn id="52" dur="5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anim calcmode="lin" valueType="num">
                                      <p:cBhvr>
                                        <p:cTn id="56" dur="500" fill="hold"/>
                                        <p:tgtEl>
                                          <p:spTgt spid="17"/>
                                        </p:tgtEl>
                                        <p:attrNameLst>
                                          <p:attrName>ppt_x</p:attrName>
                                        </p:attrNameLst>
                                      </p:cBhvr>
                                      <p:tavLst>
                                        <p:tav tm="0">
                                          <p:val>
                                            <p:strVal val="#ppt_x"/>
                                          </p:val>
                                        </p:tav>
                                        <p:tav tm="100000">
                                          <p:val>
                                            <p:strVal val="#ppt_x"/>
                                          </p:val>
                                        </p:tav>
                                      </p:tavLst>
                                    </p:anim>
                                    <p:anim calcmode="lin" valueType="num">
                                      <p:cBhvr>
                                        <p:cTn id="57" dur="500" fill="hold"/>
                                        <p:tgtEl>
                                          <p:spTgt spid="17"/>
                                        </p:tgtEl>
                                        <p:attrNameLst>
                                          <p:attrName>ppt_y</p:attrName>
                                        </p:attrNameLst>
                                      </p:cBhvr>
                                      <p:tavLst>
                                        <p:tav tm="0">
                                          <p:val>
                                            <p:strVal val="#ppt_y+.1"/>
                                          </p:val>
                                        </p:tav>
                                        <p:tav tm="100000">
                                          <p:val>
                                            <p:strVal val="#ppt_y"/>
                                          </p:val>
                                        </p:tav>
                                      </p:tavLst>
                                    </p:anim>
                                  </p:childTnLst>
                                </p:cTn>
                              </p:par>
                            </p:childTnLst>
                          </p:cTn>
                        </p:par>
                        <p:par>
                          <p:cTn id="58" fill="hold">
                            <p:stCondLst>
                              <p:cond delay="3500"/>
                            </p:stCondLst>
                            <p:childTnLst>
                              <p:par>
                                <p:cTn id="59" presetID="22" presetClass="entr" presetSubtype="8" fill="hold"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left)">
                                      <p:cBhvr>
                                        <p:cTn id="65" dur="500"/>
                                        <p:tgtEl>
                                          <p:spTgt spid="53"/>
                                        </p:tgtEl>
                                      </p:cBhvr>
                                    </p:animEffect>
                                  </p:childTnLst>
                                </p:cTn>
                              </p:par>
                            </p:childTnLst>
                          </p:cTn>
                        </p:par>
                        <p:par>
                          <p:cTn id="66" fill="hold">
                            <p:stCondLst>
                              <p:cond delay="4500"/>
                            </p:stCondLst>
                            <p:childTnLst>
                              <p:par>
                                <p:cTn id="67" presetID="1" presetClass="entr" presetSubtype="0" fill="hold" nodeType="afterEffect">
                                  <p:stCondLst>
                                    <p:cond delay="0"/>
                                  </p:stCondLst>
                                  <p:childTnLst>
                                    <p:set>
                                      <p:cBhvr>
                                        <p:cTn id="68" dur="1" fill="hold">
                                          <p:stCondLst>
                                            <p:cond delay="0"/>
                                          </p:stCondLst>
                                        </p:cTn>
                                        <p:tgtEl>
                                          <p:spTgt spid="5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5" grpId="0" animBg="1"/>
      <p:bldP spid="16" grpId="0"/>
      <p:bldP spid="17" grpId="0"/>
      <p:bldP spid="56" grpId="0"/>
      <p:bldP spid="5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46362" y="287908"/>
            <a:ext cx="3886200" cy="4191449"/>
          </a:xfrm>
        </p:spPr>
        <p:txBody>
          <a:bodyPr>
            <a:normAutofit fontScale="62500" lnSpcReduction="20000"/>
          </a:bodyPr>
          <a:lstStyle/>
          <a:p>
            <a:endParaRPr lang="en-GB" dirty="0" smtClean="0">
              <a:latin typeface="Sitka Display" panose="02000505000000020004" pitchFamily="2" charset="0"/>
            </a:endParaRPr>
          </a:p>
          <a:p>
            <a:r>
              <a:rPr lang="en-GB" dirty="0" smtClean="0">
                <a:latin typeface="Sitka Display" panose="02000505000000020004" pitchFamily="2" charset="0"/>
              </a:rPr>
              <a:t>H2011: First version of 128 channel, 230μm x 1.32mm (</a:t>
            </a:r>
            <a:r>
              <a:rPr lang="en-GB" dirty="0" err="1" smtClean="0">
                <a:latin typeface="Sitka Display" panose="02000505000000020004" pitchFamily="2" charset="0"/>
              </a:rPr>
              <a:t>WxH</a:t>
            </a:r>
            <a:r>
              <a:rPr lang="en-GB" dirty="0" smtClean="0">
                <a:latin typeface="Sitka Display" panose="02000505000000020004" pitchFamily="2" charset="0"/>
              </a:rPr>
              <a:t>), 84 </a:t>
            </a:r>
            <a:r>
              <a:rPr lang="en-GB" dirty="0" err="1" smtClean="0">
                <a:latin typeface="Sitka Display" panose="02000505000000020004" pitchFamily="2" charset="0"/>
              </a:rPr>
              <a:t>pixels,y,ΔV</a:t>
            </a:r>
            <a:r>
              <a:rPr lang="en-GB" dirty="0" smtClean="0">
                <a:latin typeface="Sitka Display" panose="02000505000000020004" pitchFamily="2" charset="0"/>
              </a:rPr>
              <a:t>=1.3V. </a:t>
            </a:r>
          </a:p>
          <a:p>
            <a:pPr lvl="1"/>
            <a:r>
              <a:rPr lang="en-GB" dirty="0" smtClean="0">
                <a:solidFill>
                  <a:srgbClr val="FF0000"/>
                </a:solidFill>
                <a:latin typeface="Sitka Display" panose="02000505000000020004" pitchFamily="2" charset="0"/>
              </a:rPr>
              <a:t>Low PDE (~30% peak)</a:t>
            </a:r>
          </a:p>
          <a:p>
            <a:pPr lvl="1"/>
            <a:r>
              <a:rPr lang="en-GB" dirty="0" smtClean="0">
                <a:solidFill>
                  <a:srgbClr val="FF0000"/>
                </a:solidFill>
                <a:latin typeface="Sitka Display" panose="02000505000000020004" pitchFamily="2" charset="0"/>
              </a:rPr>
              <a:t>High cross-talk (~20%)</a:t>
            </a:r>
          </a:p>
          <a:p>
            <a:pPr lvl="1"/>
            <a:r>
              <a:rPr lang="en-GB" dirty="0" smtClean="0">
                <a:latin typeface="Sitka Display" panose="02000505000000020004" pitchFamily="2" charset="0"/>
              </a:rPr>
              <a:t>Very temperature sensitive due to low ΔV</a:t>
            </a:r>
          </a:p>
          <a:p>
            <a:r>
              <a:rPr lang="en-GB" sz="1900" dirty="0" smtClean="0">
                <a:latin typeface="Sitka Display" panose="02000505000000020004" pitchFamily="2" charset="0"/>
              </a:rPr>
              <a:t>H2014</a:t>
            </a:r>
            <a:r>
              <a:rPr lang="en-GB" sz="1900" dirty="0" smtClean="0">
                <a:latin typeface="Sitka Display" panose="02000505000000020004" pitchFamily="2" charset="0"/>
              </a:rPr>
              <a:t>: First version with trenches,</a:t>
            </a:r>
            <a:r>
              <a:rPr lang="en-GB" sz="1800" dirty="0" smtClean="0">
                <a:latin typeface="Sitka Display" panose="02000505000000020004" pitchFamily="2" charset="0"/>
              </a:rPr>
              <a:t> 230μm x 1.5mm (</a:t>
            </a:r>
            <a:r>
              <a:rPr lang="en-GB" sz="1800" dirty="0" err="1" smtClean="0">
                <a:latin typeface="Sitka Display" panose="02000505000000020004" pitchFamily="2" charset="0"/>
              </a:rPr>
              <a:t>WxH</a:t>
            </a:r>
            <a:r>
              <a:rPr lang="en-GB" sz="1800" dirty="0" smtClean="0">
                <a:latin typeface="Sitka Display" panose="02000505000000020004" pitchFamily="2" charset="0"/>
              </a:rPr>
              <a:t>), 96 pixels , </a:t>
            </a:r>
            <a:r>
              <a:rPr lang="en-GB" sz="1900" dirty="0" smtClean="0">
                <a:latin typeface="Sitka Display" panose="02000505000000020004" pitchFamily="2" charset="0"/>
              </a:rPr>
              <a:t>ΔV=3.5V</a:t>
            </a:r>
          </a:p>
          <a:p>
            <a:pPr lvl="1"/>
            <a:r>
              <a:rPr lang="en-GB" dirty="0" smtClean="0">
                <a:latin typeface="Sitka Display" panose="02000505000000020004" pitchFamily="2" charset="0"/>
              </a:rPr>
              <a:t>Medium PDE (~40% peak)</a:t>
            </a:r>
          </a:p>
          <a:p>
            <a:pPr lvl="1"/>
            <a:r>
              <a:rPr lang="en-GB" dirty="0" smtClean="0">
                <a:latin typeface="Sitka Display" panose="02000505000000020004" pitchFamily="2" charset="0"/>
              </a:rPr>
              <a:t>Medium cross-talk (~12%)</a:t>
            </a:r>
          </a:p>
          <a:p>
            <a:pPr lvl="1"/>
            <a:r>
              <a:rPr lang="en-GB" dirty="0" smtClean="0">
                <a:latin typeface="Sitka Display" panose="02000505000000020004" pitchFamily="2" charset="0"/>
              </a:rPr>
              <a:t>Large stable operation range</a:t>
            </a:r>
          </a:p>
          <a:p>
            <a:r>
              <a:rPr lang="en-GB" dirty="0" smtClean="0">
                <a:latin typeface="Sitka Display" panose="02000505000000020004" pitchFamily="2" charset="0"/>
              </a:rPr>
              <a:t>H2015</a:t>
            </a:r>
            <a:r>
              <a:rPr lang="en-GB" dirty="0" smtClean="0">
                <a:latin typeface="Sitka Display" panose="02000505000000020004" pitchFamily="2" charset="0"/>
              </a:rPr>
              <a:t>: new trench LCT5, smaller dead zones, 230μm x 1.625mm (</a:t>
            </a:r>
            <a:r>
              <a:rPr lang="en-GB" dirty="0" err="1" smtClean="0">
                <a:latin typeface="Sitka Display" panose="02000505000000020004" pitchFamily="2" charset="0"/>
              </a:rPr>
              <a:t>WxH</a:t>
            </a:r>
            <a:r>
              <a:rPr lang="en-GB" dirty="0" smtClean="0">
                <a:latin typeface="Sitka Display" panose="02000505000000020004" pitchFamily="2" charset="0"/>
              </a:rPr>
              <a:t>), 104 pixels, typical ΔV=3.5V</a:t>
            </a:r>
          </a:p>
          <a:p>
            <a:pPr lvl="1"/>
            <a:r>
              <a:rPr lang="en-GB" dirty="0" smtClean="0">
                <a:solidFill>
                  <a:srgbClr val="00B050"/>
                </a:solidFill>
                <a:latin typeface="Sitka Display" panose="02000505000000020004" pitchFamily="2" charset="0"/>
              </a:rPr>
              <a:t>High PDE (~50% peak)</a:t>
            </a:r>
          </a:p>
          <a:p>
            <a:pPr lvl="1"/>
            <a:r>
              <a:rPr lang="en-GB" dirty="0" smtClean="0">
                <a:solidFill>
                  <a:srgbClr val="00B050"/>
                </a:solidFill>
                <a:latin typeface="Sitka Display" panose="02000505000000020004" pitchFamily="2" charset="0"/>
              </a:rPr>
              <a:t>Low direct cross-talk but medium AP and delayed cross-talk (9% correlated)</a:t>
            </a:r>
          </a:p>
          <a:p>
            <a:pPr lvl="1"/>
            <a:endParaRPr lang="en-GB" dirty="0" smtClean="0">
              <a:solidFill>
                <a:srgbClr val="00B050"/>
              </a:solidFill>
              <a:latin typeface="Sitka Display" panose="02000505000000020004" pitchFamily="2" charset="0"/>
            </a:endParaRPr>
          </a:p>
          <a:p>
            <a:r>
              <a:rPr lang="en-GB" dirty="0" err="1" smtClean="0">
                <a:latin typeface="Sitka Display" panose="02000505000000020004" pitchFamily="2" charset="0"/>
              </a:rPr>
              <a:t>Ketek</a:t>
            </a:r>
            <a:r>
              <a:rPr lang="en-GB" dirty="0" smtClean="0">
                <a:latin typeface="Sitka Display" panose="02000505000000020004" pitchFamily="2" charset="0"/>
              </a:rPr>
              <a:t> arrays were very nice, with </a:t>
            </a:r>
            <a:r>
              <a:rPr lang="en-GB" dirty="0" smtClean="0">
                <a:solidFill>
                  <a:srgbClr val="00B050"/>
                </a:solidFill>
                <a:latin typeface="Sitka Display" panose="02000505000000020004" pitchFamily="2" charset="0"/>
              </a:rPr>
              <a:t>similar or better performance </a:t>
            </a:r>
            <a:r>
              <a:rPr lang="en-GB" dirty="0" smtClean="0">
                <a:latin typeface="Sitka Display" panose="02000505000000020004" pitchFamily="2" charset="0"/>
              </a:rPr>
              <a:t>but there were </a:t>
            </a:r>
            <a:r>
              <a:rPr lang="en-GB" dirty="0" smtClean="0">
                <a:solidFill>
                  <a:srgbClr val="FF0000"/>
                </a:solidFill>
                <a:latin typeface="Sitka Display" panose="02000505000000020004" pitchFamily="2" charset="0"/>
              </a:rPr>
              <a:t>too many production problems </a:t>
            </a:r>
            <a:r>
              <a:rPr lang="en-GB" dirty="0" smtClean="0">
                <a:latin typeface="Sitka Display" panose="02000505000000020004" pitchFamily="2" charset="0"/>
              </a:rPr>
              <a:t>with the silicon and packaging at this time</a:t>
            </a:r>
            <a:endParaRPr lang="en-GB" dirty="0">
              <a:latin typeface="Sitka Display" panose="02000505000000020004" pitchFamily="2" charset="0"/>
            </a:endParaRPr>
          </a:p>
        </p:txBody>
      </p:sp>
      <p:pic>
        <p:nvPicPr>
          <p:cNvPr id="8" name="Content Placeholder 7"/>
          <p:cNvPicPr>
            <a:picLocks noGrp="1" noChangeAspect="1"/>
          </p:cNvPicPr>
          <p:nvPr>
            <p:ph sz="half" idx="2"/>
          </p:nvPr>
        </p:nvPicPr>
        <p:blipFill rotWithShape="1">
          <a:blip r:embed="rId3"/>
          <a:srcRect l="-2" r="-5990"/>
          <a:stretch/>
        </p:blipFill>
        <p:spPr>
          <a:xfrm>
            <a:off x="4421042" y="47083"/>
            <a:ext cx="3388015" cy="2424932"/>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50</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err="1" smtClean="0">
                <a:latin typeface="Sitka Display" panose="02000505000000020004" pitchFamily="2" charset="0"/>
              </a:rPr>
              <a:t>SiPM</a:t>
            </a:r>
            <a:r>
              <a:rPr lang="en-GB" dirty="0" smtClean="0">
                <a:latin typeface="Sitka Display" panose="02000505000000020004" pitchFamily="2" charset="0"/>
              </a:rPr>
              <a:t> EDR in 2016</a:t>
            </a:r>
            <a:endParaRPr lang="en-GB" dirty="0">
              <a:latin typeface="Sitka Display" panose="02000505000000020004" pitchFamily="2" charset="0"/>
            </a:endParaRPr>
          </a:p>
        </p:txBody>
      </p:sp>
      <p:pic>
        <p:nvPicPr>
          <p:cNvPr id="9" name="Picture 8"/>
          <p:cNvPicPr>
            <a:picLocks noChangeAspect="1"/>
          </p:cNvPicPr>
          <p:nvPr/>
        </p:nvPicPr>
        <p:blipFill rotWithShape="1">
          <a:blip r:embed="rId4"/>
          <a:srcRect t="53729"/>
          <a:stretch/>
        </p:blipFill>
        <p:spPr>
          <a:xfrm>
            <a:off x="4159826" y="4193336"/>
            <a:ext cx="2355273" cy="552236"/>
          </a:xfrm>
          <a:prstGeom prst="rect">
            <a:avLst/>
          </a:prstGeom>
        </p:spPr>
      </p:pic>
      <p:sp>
        <p:nvSpPr>
          <p:cNvPr id="10" name="TextBox 9"/>
          <p:cNvSpPr txBox="1"/>
          <p:nvPr/>
        </p:nvSpPr>
        <p:spPr>
          <a:xfrm>
            <a:off x="4536786" y="3890982"/>
            <a:ext cx="1939637" cy="300082"/>
          </a:xfrm>
          <a:prstGeom prst="rect">
            <a:avLst/>
          </a:prstGeom>
          <a:noFill/>
        </p:spPr>
        <p:txBody>
          <a:bodyPr wrap="square" rtlCol="0">
            <a:spAutoFit/>
          </a:bodyPr>
          <a:lstStyle/>
          <a:p>
            <a:r>
              <a:rPr lang="en-GB" dirty="0" smtClean="0">
                <a:latin typeface="Sitka Display" panose="02000505000000020004" pitchFamily="2" charset="0"/>
              </a:rPr>
              <a:t>KETEK </a:t>
            </a:r>
            <a:r>
              <a:rPr lang="en-GB" dirty="0" err="1" smtClean="0">
                <a:latin typeface="Sitka Display" panose="02000505000000020004" pitchFamily="2" charset="0"/>
              </a:rPr>
              <a:t>Sipm</a:t>
            </a:r>
            <a:r>
              <a:rPr lang="en-GB" dirty="0" smtClean="0">
                <a:latin typeface="Sitka Display" panose="02000505000000020004" pitchFamily="2" charset="0"/>
              </a:rPr>
              <a:t> Array</a:t>
            </a:r>
            <a:endParaRPr lang="en-GB" dirty="0">
              <a:latin typeface="Sitka Display" panose="02000505000000020004" pitchFamily="2" charset="0"/>
            </a:endParaRPr>
          </a:p>
        </p:txBody>
      </p:sp>
      <p:pic>
        <p:nvPicPr>
          <p:cNvPr id="11" name="Picture 10"/>
          <p:cNvPicPr>
            <a:picLocks noChangeAspect="1"/>
          </p:cNvPicPr>
          <p:nvPr/>
        </p:nvPicPr>
        <p:blipFill>
          <a:blip r:embed="rId5"/>
          <a:stretch>
            <a:fillRect/>
          </a:stretch>
        </p:blipFill>
        <p:spPr>
          <a:xfrm>
            <a:off x="6537035" y="4191064"/>
            <a:ext cx="2437132" cy="544466"/>
          </a:xfrm>
          <a:prstGeom prst="rect">
            <a:avLst/>
          </a:prstGeom>
        </p:spPr>
      </p:pic>
      <p:sp>
        <p:nvSpPr>
          <p:cNvPr id="12" name="TextBox 11"/>
          <p:cNvSpPr txBox="1"/>
          <p:nvPr/>
        </p:nvSpPr>
        <p:spPr>
          <a:xfrm>
            <a:off x="6457950" y="3912088"/>
            <a:ext cx="1939637" cy="300082"/>
          </a:xfrm>
          <a:prstGeom prst="rect">
            <a:avLst/>
          </a:prstGeom>
          <a:noFill/>
        </p:spPr>
        <p:txBody>
          <a:bodyPr wrap="square" rtlCol="0">
            <a:spAutoFit/>
          </a:bodyPr>
          <a:lstStyle/>
          <a:p>
            <a:r>
              <a:rPr lang="en-GB" dirty="0" smtClean="0">
                <a:latin typeface="Sitka Display" panose="02000505000000020004" pitchFamily="2" charset="0"/>
              </a:rPr>
              <a:t>Hamamatsu </a:t>
            </a:r>
            <a:r>
              <a:rPr lang="en-GB" dirty="0" err="1" smtClean="0">
                <a:latin typeface="Sitka Display" panose="02000505000000020004" pitchFamily="2" charset="0"/>
              </a:rPr>
              <a:t>SiPM</a:t>
            </a:r>
            <a:r>
              <a:rPr lang="en-GB" dirty="0" smtClean="0">
                <a:latin typeface="Sitka Display" panose="02000505000000020004" pitchFamily="2" charset="0"/>
              </a:rPr>
              <a:t> array</a:t>
            </a:r>
            <a:endParaRPr lang="en-GB" dirty="0">
              <a:latin typeface="Sitka Display" panose="02000505000000020004" pitchFamily="2" charset="0"/>
            </a:endParaRPr>
          </a:p>
        </p:txBody>
      </p:sp>
      <p:pic>
        <p:nvPicPr>
          <p:cNvPr id="13" name="Picture 12"/>
          <p:cNvPicPr>
            <a:picLocks noChangeAspect="1"/>
          </p:cNvPicPr>
          <p:nvPr/>
        </p:nvPicPr>
        <p:blipFill>
          <a:blip r:embed="rId6"/>
          <a:stretch>
            <a:fillRect/>
          </a:stretch>
        </p:blipFill>
        <p:spPr>
          <a:xfrm>
            <a:off x="4536786" y="2553619"/>
            <a:ext cx="2799296" cy="1255759"/>
          </a:xfrm>
          <a:prstGeom prst="rect">
            <a:avLst/>
          </a:prstGeom>
        </p:spPr>
      </p:pic>
      <p:sp>
        <p:nvSpPr>
          <p:cNvPr id="14" name="TextBox 13"/>
          <p:cNvSpPr txBox="1"/>
          <p:nvPr/>
        </p:nvSpPr>
        <p:spPr>
          <a:xfrm>
            <a:off x="7336082" y="3342349"/>
            <a:ext cx="1364673" cy="507831"/>
          </a:xfrm>
          <a:prstGeom prst="rect">
            <a:avLst/>
          </a:prstGeom>
          <a:noFill/>
        </p:spPr>
        <p:txBody>
          <a:bodyPr wrap="square" rtlCol="0">
            <a:spAutoFit/>
          </a:bodyPr>
          <a:lstStyle/>
          <a:p>
            <a:r>
              <a:rPr lang="en-GB" dirty="0" smtClean="0">
                <a:solidFill>
                  <a:srgbClr val="FF0000"/>
                </a:solidFill>
                <a:latin typeface="Sitka Display" panose="02000505000000020004" pitchFamily="2" charset="0"/>
              </a:rPr>
              <a:t>1 year later than TDR plan </a:t>
            </a:r>
            <a:endParaRPr lang="en-GB" dirty="0">
              <a:solidFill>
                <a:srgbClr val="FF0000"/>
              </a:solidFill>
              <a:latin typeface="Sitka Display" panose="02000505000000020004" pitchFamily="2" charset="0"/>
            </a:endParaRPr>
          </a:p>
        </p:txBody>
      </p:sp>
    </p:spTree>
    <p:extLst>
      <p:ext uri="{BB962C8B-B14F-4D97-AF65-F5344CB8AC3E}">
        <p14:creationId xmlns:p14="http://schemas.microsoft.com/office/powerpoint/2010/main" val="8115631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92892" y="155076"/>
            <a:ext cx="7886700" cy="575813"/>
          </a:xfrm>
        </p:spPr>
        <p:txBody>
          <a:bodyPr/>
          <a:lstStyle/>
          <a:p>
            <a:r>
              <a:rPr lang="en-GB" dirty="0" smtClean="0">
                <a:latin typeface="Sitka Display" panose="02000505000000020004" pitchFamily="2" charset="0"/>
              </a:rPr>
              <a:t>The Cold-Box (2016)</a:t>
            </a:r>
            <a:endParaRPr lang="en-GB" dirty="0">
              <a:latin typeface="Sitka Display" panose="02000505000000020004" pitchFamily="2" charset="0"/>
            </a:endParaRPr>
          </a:p>
        </p:txBody>
      </p:sp>
      <p:pic>
        <p:nvPicPr>
          <p:cNvPr id="10" name="Content Placeholder 9"/>
          <p:cNvPicPr>
            <a:picLocks noGrp="1" noChangeAspect="1"/>
          </p:cNvPicPr>
          <p:nvPr>
            <p:ph idx="1"/>
          </p:nvPr>
        </p:nvPicPr>
        <p:blipFill>
          <a:blip r:embed="rId3" cstate="hqprint">
            <a:extLst>
              <a:ext uri="{28A0092B-C50C-407E-A947-70E740481C1C}">
                <a14:useLocalDpi xmlns:a14="http://schemas.microsoft.com/office/drawing/2010/main"/>
              </a:ext>
            </a:extLst>
          </a:blip>
          <a:stretch>
            <a:fillRect/>
          </a:stretch>
        </p:blipFill>
        <p:spPr>
          <a:xfrm>
            <a:off x="371200" y="844878"/>
            <a:ext cx="4294348" cy="3218458"/>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51</a:t>
            </a:fld>
            <a:endParaRPr lang="en-GB" dirty="0">
              <a:latin typeface="Sitka Display" panose="02000505000000020004" pitchFamily="2" charset="0"/>
            </a:endParaRPr>
          </a:p>
        </p:txBody>
      </p:sp>
      <p:sp>
        <p:nvSpPr>
          <p:cNvPr id="11" name="TextBox 10"/>
          <p:cNvSpPr txBox="1"/>
          <p:nvPr/>
        </p:nvSpPr>
        <p:spPr>
          <a:xfrm>
            <a:off x="292892" y="4027284"/>
            <a:ext cx="4099560" cy="300082"/>
          </a:xfrm>
          <a:prstGeom prst="rect">
            <a:avLst/>
          </a:prstGeom>
          <a:noFill/>
        </p:spPr>
        <p:txBody>
          <a:bodyPr wrap="square" rtlCol="0">
            <a:spAutoFit/>
          </a:bodyPr>
          <a:lstStyle/>
          <a:p>
            <a:r>
              <a:rPr lang="en-GB" dirty="0" smtClean="0">
                <a:latin typeface="Sitka Display" panose="02000505000000020004" pitchFamily="2" charset="0"/>
              </a:rPr>
              <a:t>Rob </a:t>
            </a:r>
            <a:r>
              <a:rPr lang="en-GB" dirty="0" err="1" smtClean="0">
                <a:latin typeface="Sitka Display" panose="02000505000000020004" pitchFamily="2" charset="0"/>
              </a:rPr>
              <a:t>Walet</a:t>
            </a:r>
            <a:r>
              <a:rPr lang="en-GB" dirty="0" smtClean="0">
                <a:latin typeface="Sitka Display" panose="02000505000000020004" pitchFamily="2" charset="0"/>
              </a:rPr>
              <a:t>, engineer and designer for </a:t>
            </a:r>
            <a:r>
              <a:rPr lang="en-GB" dirty="0" err="1" smtClean="0">
                <a:latin typeface="Sitka Display" panose="02000505000000020004" pitchFamily="2" charset="0"/>
              </a:rPr>
              <a:t>SciFi</a:t>
            </a:r>
            <a:endParaRPr lang="en-GB" dirty="0">
              <a:latin typeface="Sitka Display" panose="02000505000000020004" pitchFamily="2" charset="0"/>
            </a:endParaRPr>
          </a:p>
        </p:txBody>
      </p:sp>
      <p:pic>
        <p:nvPicPr>
          <p:cNvPr id="14" name="Picture 13"/>
          <p:cNvPicPr>
            <a:picLocks noChangeAspect="1"/>
          </p:cNvPicPr>
          <p:nvPr/>
        </p:nvPicPr>
        <p:blipFill>
          <a:blip r:embed="rId4"/>
          <a:stretch>
            <a:fillRect/>
          </a:stretch>
        </p:blipFill>
        <p:spPr>
          <a:xfrm>
            <a:off x="4743856" y="269065"/>
            <a:ext cx="3913059" cy="3236135"/>
          </a:xfrm>
          <a:prstGeom prst="rect">
            <a:avLst/>
          </a:prstGeom>
        </p:spPr>
      </p:pic>
    </p:spTree>
    <p:extLst>
      <p:ext uri="{BB962C8B-B14F-4D97-AF65-F5344CB8AC3E}">
        <p14:creationId xmlns:p14="http://schemas.microsoft.com/office/powerpoint/2010/main" val="16075906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sz="half" idx="1"/>
          </p:nvPr>
        </p:nvPicPr>
        <p:blipFill>
          <a:blip r:embed="rId3">
            <a:clrChange>
              <a:clrFrom>
                <a:srgbClr val="FFFFFF"/>
              </a:clrFrom>
              <a:clrTo>
                <a:srgbClr val="FFFFFF">
                  <a:alpha val="0"/>
                </a:srgbClr>
              </a:clrTo>
            </a:clrChange>
          </a:blip>
          <a:stretch>
            <a:fillRect/>
          </a:stretch>
        </p:blipFill>
        <p:spPr>
          <a:xfrm>
            <a:off x="577352" y="1123577"/>
            <a:ext cx="7852437" cy="3325090"/>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52</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Electronics EDR (Summer 2016)</a:t>
            </a:r>
            <a:endParaRPr lang="en-GB" dirty="0">
              <a:latin typeface="Sitka Display" panose="02000505000000020004" pitchFamily="2" charset="0"/>
            </a:endParaRPr>
          </a:p>
        </p:txBody>
      </p:sp>
      <p:sp>
        <p:nvSpPr>
          <p:cNvPr id="13" name="TextBox 12"/>
          <p:cNvSpPr txBox="1"/>
          <p:nvPr/>
        </p:nvSpPr>
        <p:spPr>
          <a:xfrm>
            <a:off x="6061363" y="1676400"/>
            <a:ext cx="2001982" cy="300082"/>
          </a:xfrm>
          <a:prstGeom prst="rect">
            <a:avLst/>
          </a:prstGeom>
          <a:noFill/>
        </p:spPr>
        <p:txBody>
          <a:bodyPr wrap="square" rtlCol="0">
            <a:spAutoFit/>
          </a:bodyPr>
          <a:lstStyle/>
          <a:p>
            <a:r>
              <a:rPr lang="en-GB" dirty="0" smtClean="0">
                <a:latin typeface="Sitka Display" panose="02000505000000020004" pitchFamily="2" charset="0"/>
              </a:rPr>
              <a:t>Prototype Front-end</a:t>
            </a:r>
            <a:endParaRPr lang="en-GB" dirty="0">
              <a:latin typeface="Sitka Display" panose="02000505000000020004" pitchFamily="2" charset="0"/>
            </a:endParaRPr>
          </a:p>
        </p:txBody>
      </p:sp>
    </p:spTree>
    <p:extLst>
      <p:ext uri="{BB962C8B-B14F-4D97-AF65-F5344CB8AC3E}">
        <p14:creationId xmlns:p14="http://schemas.microsoft.com/office/powerpoint/2010/main" val="39210367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B5FEF-CE8F-4CDF-BE14-5EB6DCD604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53</a:t>
            </a:fld>
            <a:endParaRPr lang="en-GB" dirty="0">
              <a:latin typeface="Sitka Display" panose="02000505000000020004" pitchFamily="2" charset="0"/>
            </a:endParaRPr>
          </a:p>
        </p:txBody>
      </p:sp>
      <p:sp>
        <p:nvSpPr>
          <p:cNvPr id="26" name="Title 25"/>
          <p:cNvSpPr>
            <a:spLocks noGrp="1"/>
          </p:cNvSpPr>
          <p:nvPr>
            <p:ph type="title"/>
          </p:nvPr>
        </p:nvSpPr>
        <p:spPr/>
        <p:txBody>
          <a:bodyPr/>
          <a:lstStyle/>
          <a:p>
            <a:r>
              <a:rPr lang="en-GB" dirty="0" smtClean="0">
                <a:latin typeface="Sitka Display" panose="02000505000000020004" pitchFamily="2" charset="0"/>
              </a:rPr>
              <a:t>PACIFIC ASIC Development</a:t>
            </a:r>
            <a:endParaRPr lang="en-GB" dirty="0">
              <a:latin typeface="Sitka Display" panose="02000505000000020004" pitchFamily="2" charset="0"/>
            </a:endParaRPr>
          </a:p>
        </p:txBody>
      </p:sp>
      <p:pic>
        <p:nvPicPr>
          <p:cNvPr id="27" name="Picture 26"/>
          <p:cNvPicPr>
            <a:picLocks noChangeAspect="1"/>
          </p:cNvPicPr>
          <p:nvPr/>
        </p:nvPicPr>
        <p:blipFill>
          <a:blip r:embed="rId3"/>
          <a:stretch>
            <a:fillRect/>
          </a:stretch>
        </p:blipFill>
        <p:spPr>
          <a:xfrm>
            <a:off x="628650" y="640730"/>
            <a:ext cx="7886700" cy="3951538"/>
          </a:xfrm>
          <a:prstGeom prst="rect">
            <a:avLst/>
          </a:prstGeom>
        </p:spPr>
      </p:pic>
      <p:sp>
        <p:nvSpPr>
          <p:cNvPr id="31" name="TextBox 30"/>
          <p:cNvSpPr txBox="1"/>
          <p:nvPr/>
        </p:nvSpPr>
        <p:spPr>
          <a:xfrm>
            <a:off x="2432050" y="1843984"/>
            <a:ext cx="508000" cy="300082"/>
          </a:xfrm>
          <a:prstGeom prst="rect">
            <a:avLst/>
          </a:prstGeom>
          <a:solidFill>
            <a:srgbClr val="FF0000"/>
          </a:solidFill>
        </p:spPr>
        <p:txBody>
          <a:bodyPr wrap="square" rtlCol="0">
            <a:spAutoFit/>
          </a:bodyPr>
          <a:lstStyle/>
          <a:p>
            <a:r>
              <a:rPr lang="en-GB" b="1" dirty="0" smtClean="0">
                <a:latin typeface="Sitka Display" panose="02000505000000020004" pitchFamily="2" charset="0"/>
              </a:rPr>
              <a:t>TDR</a:t>
            </a:r>
            <a:endParaRPr lang="en-GB" b="1" dirty="0">
              <a:latin typeface="Sitka Display" panose="02000505000000020004" pitchFamily="2" charset="0"/>
            </a:endParaRPr>
          </a:p>
        </p:txBody>
      </p:sp>
      <p:sp>
        <p:nvSpPr>
          <p:cNvPr id="34" name="TextBox 33"/>
          <p:cNvSpPr txBox="1"/>
          <p:nvPr/>
        </p:nvSpPr>
        <p:spPr>
          <a:xfrm>
            <a:off x="7075170" y="3225744"/>
            <a:ext cx="508000" cy="300082"/>
          </a:xfrm>
          <a:prstGeom prst="rect">
            <a:avLst/>
          </a:prstGeom>
          <a:solidFill>
            <a:srgbClr val="FF0000"/>
          </a:solidFill>
        </p:spPr>
        <p:txBody>
          <a:bodyPr wrap="square" rtlCol="0">
            <a:spAutoFit/>
          </a:bodyPr>
          <a:lstStyle/>
          <a:p>
            <a:r>
              <a:rPr lang="en-GB" b="1" dirty="0" smtClean="0">
                <a:latin typeface="Sitka Display" panose="02000505000000020004" pitchFamily="2" charset="0"/>
              </a:rPr>
              <a:t>EDR</a:t>
            </a:r>
            <a:endParaRPr lang="en-GB" b="1" dirty="0">
              <a:latin typeface="Sitka Display" panose="02000505000000020004" pitchFamily="2" charset="0"/>
            </a:endParaRPr>
          </a:p>
        </p:txBody>
      </p:sp>
    </p:spTree>
    <p:extLst>
      <p:ext uri="{BB962C8B-B14F-4D97-AF65-F5344CB8AC3E}">
        <p14:creationId xmlns:p14="http://schemas.microsoft.com/office/powerpoint/2010/main" val="14564902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half" idx="1"/>
          </p:nvPr>
        </p:nvPicPr>
        <p:blipFill>
          <a:blip r:embed="rId3"/>
          <a:stretch>
            <a:fillRect/>
          </a:stretch>
        </p:blipFill>
        <p:spPr>
          <a:xfrm>
            <a:off x="3484418" y="678873"/>
            <a:ext cx="5030932" cy="2368687"/>
          </a:xfrm>
          <a:prstGeom prst="rect">
            <a:avLst/>
          </a:prstGeom>
        </p:spPr>
      </p:pic>
      <p:pic>
        <p:nvPicPr>
          <p:cNvPr id="8" name="Content Placeholder 7"/>
          <p:cNvPicPr>
            <a:picLocks noGrp="1" noChangeAspect="1"/>
          </p:cNvPicPr>
          <p:nvPr>
            <p:ph sz="half" idx="2"/>
          </p:nvPr>
        </p:nvPicPr>
        <p:blipFill>
          <a:blip r:embed="rId4"/>
          <a:stretch>
            <a:fillRect/>
          </a:stretch>
        </p:blipFill>
        <p:spPr>
          <a:xfrm>
            <a:off x="415635" y="697275"/>
            <a:ext cx="2964873" cy="3953165"/>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54</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Electronics EDR</a:t>
            </a:r>
            <a:endParaRPr lang="en-GB" dirty="0">
              <a:latin typeface="Sitka Display" panose="02000505000000020004" pitchFamily="2" charset="0"/>
            </a:endParaRPr>
          </a:p>
        </p:txBody>
      </p:sp>
      <p:sp>
        <p:nvSpPr>
          <p:cNvPr id="10" name="TextBox 9"/>
          <p:cNvSpPr txBox="1"/>
          <p:nvPr/>
        </p:nvSpPr>
        <p:spPr>
          <a:xfrm>
            <a:off x="3855893" y="3373582"/>
            <a:ext cx="3916508"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latin typeface="Sitka Display" panose="02000505000000020004" pitchFamily="2" charset="0"/>
              </a:rPr>
              <a:t>Full processing chain is understood.</a:t>
            </a:r>
          </a:p>
          <a:p>
            <a:endParaRPr lang="en-GB" dirty="0" smtClean="0">
              <a:latin typeface="Sitka Display" panose="02000505000000020004" pitchFamily="2" charset="0"/>
            </a:endParaRPr>
          </a:p>
          <a:p>
            <a:r>
              <a:rPr lang="en-GB" dirty="0" smtClean="0">
                <a:latin typeface="Sitka Display" panose="02000505000000020004" pitchFamily="2" charset="0"/>
              </a:rPr>
              <a:t>All components are designed and prototyped.</a:t>
            </a:r>
          </a:p>
          <a:p>
            <a:endParaRPr lang="en-GB" dirty="0" smtClean="0">
              <a:latin typeface="Sitka Display" panose="02000505000000020004" pitchFamily="2" charset="0"/>
            </a:endParaRPr>
          </a:p>
          <a:p>
            <a:r>
              <a:rPr lang="en-GB" dirty="0" smtClean="0">
                <a:latin typeface="Sitka Display" panose="02000505000000020004" pitchFamily="2" charset="0"/>
              </a:rPr>
              <a:t>All the specifications and requirements are met.</a:t>
            </a:r>
            <a:endParaRPr lang="en-GB" dirty="0">
              <a:latin typeface="Sitka Display" panose="02000505000000020004" pitchFamily="2" charset="0"/>
            </a:endParaRPr>
          </a:p>
        </p:txBody>
      </p:sp>
      <p:sp>
        <p:nvSpPr>
          <p:cNvPr id="11" name="TextBox 10"/>
          <p:cNvSpPr txBox="1"/>
          <p:nvPr/>
        </p:nvSpPr>
        <p:spPr>
          <a:xfrm>
            <a:off x="983673" y="604375"/>
            <a:ext cx="1357746"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dirty="0" smtClean="0">
                <a:latin typeface="Sitka Display" panose="02000505000000020004" pitchFamily="2" charset="0"/>
              </a:rPr>
              <a:t>128-channel </a:t>
            </a:r>
            <a:r>
              <a:rPr lang="en-GB" sz="1100" dirty="0" err="1" smtClean="0">
                <a:latin typeface="Sitka Display" panose="02000505000000020004" pitchFamily="2" charset="0"/>
              </a:rPr>
              <a:t>SiPM</a:t>
            </a:r>
            <a:endParaRPr lang="en-GB" sz="1100" dirty="0">
              <a:latin typeface="Sitka Display" panose="02000505000000020004" pitchFamily="2" charset="0"/>
            </a:endParaRPr>
          </a:p>
        </p:txBody>
      </p:sp>
      <p:pic>
        <p:nvPicPr>
          <p:cNvPr id="12" name="Picture 11"/>
          <p:cNvPicPr>
            <a:picLocks noChangeAspect="1"/>
          </p:cNvPicPr>
          <p:nvPr/>
        </p:nvPicPr>
        <p:blipFill>
          <a:blip r:embed="rId5"/>
          <a:stretch>
            <a:fillRect/>
          </a:stretch>
        </p:blipFill>
        <p:spPr>
          <a:xfrm>
            <a:off x="1588880" y="802776"/>
            <a:ext cx="176282" cy="180033"/>
          </a:xfrm>
          <a:prstGeom prst="rect">
            <a:avLst/>
          </a:prstGeom>
        </p:spPr>
      </p:pic>
      <p:sp>
        <p:nvSpPr>
          <p:cNvPr id="2" name="Rectangle 1"/>
          <p:cNvSpPr/>
          <p:nvPr/>
        </p:nvSpPr>
        <p:spPr>
          <a:xfrm>
            <a:off x="3703874" y="548068"/>
            <a:ext cx="3714478" cy="261610"/>
          </a:xfrm>
          <a:prstGeom prst="rect">
            <a:avLst/>
          </a:prstGeom>
        </p:spPr>
        <p:txBody>
          <a:bodyPr wrap="none">
            <a:spAutoFit/>
          </a:bodyPr>
          <a:lstStyle/>
          <a:p>
            <a:r>
              <a:rPr lang="en-DE" sz="1100" dirty="0" smtClean="0"/>
              <a:t>524,288 channels </a:t>
            </a:r>
            <a:r>
              <a:rPr lang="en-DE" sz="1100" dirty="0" smtClean="0">
                <a:sym typeface="Wingdings" panose="05000000000000000000" pitchFamily="2" charset="2"/>
              </a:rPr>
              <a:t> 4096 data links, 1024 control fibres </a:t>
            </a:r>
            <a:endParaRPr lang="en-GB" sz="1100" dirty="0"/>
          </a:p>
        </p:txBody>
      </p:sp>
    </p:spTree>
    <p:extLst>
      <p:ext uri="{BB962C8B-B14F-4D97-AF65-F5344CB8AC3E}">
        <p14:creationId xmlns:p14="http://schemas.microsoft.com/office/powerpoint/2010/main" val="22793361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32070" y="1156284"/>
            <a:ext cx="3886200" cy="2185042"/>
          </a:xfrm>
        </p:spPr>
      </p:pic>
      <p:sp>
        <p:nvSpPr>
          <p:cNvPr id="4" name="Date Placeholder 3"/>
          <p:cNvSpPr>
            <a:spLocks noGrp="1"/>
          </p:cNvSpPr>
          <p:nvPr>
            <p:ph type="dt" sz="half" idx="10"/>
          </p:nvPr>
        </p:nvSpPr>
        <p:spPr/>
        <p:txBody>
          <a:bodyPr/>
          <a:lstStyle/>
          <a:p>
            <a:fld id="{89E99E99-C79A-48FE-B0E9-3525D616C7E1}"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55</a:t>
            </a:fld>
            <a:endParaRPr lang="en-US" dirty="0"/>
          </a:p>
        </p:txBody>
      </p:sp>
      <p:sp>
        <p:nvSpPr>
          <p:cNvPr id="7" name="Title 6"/>
          <p:cNvSpPr>
            <a:spLocks noGrp="1"/>
          </p:cNvSpPr>
          <p:nvPr>
            <p:ph type="title"/>
          </p:nvPr>
        </p:nvSpPr>
        <p:spPr/>
        <p:txBody>
          <a:bodyPr/>
          <a:lstStyle/>
          <a:p>
            <a:r>
              <a:rPr lang="en-DE" dirty="0" smtClean="0"/>
              <a:t>More prototypes and testbeam</a:t>
            </a:r>
            <a:endParaRPr lang="en-GB" dirty="0"/>
          </a:p>
        </p:txBody>
      </p:sp>
      <p:pic>
        <p:nvPicPr>
          <p:cNvPr id="10" name="Content Placeholder 9"/>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526256" y="1156284"/>
            <a:ext cx="4319588" cy="2428717"/>
          </a:xfrm>
        </p:spPr>
      </p:pic>
      <p:sp>
        <p:nvSpPr>
          <p:cNvPr id="12" name="TextBox 11"/>
          <p:cNvSpPr txBox="1"/>
          <p:nvPr/>
        </p:nvSpPr>
        <p:spPr>
          <a:xfrm>
            <a:off x="720328" y="3634522"/>
            <a:ext cx="3931444" cy="300082"/>
          </a:xfrm>
          <a:prstGeom prst="rect">
            <a:avLst/>
          </a:prstGeom>
          <a:noFill/>
        </p:spPr>
        <p:txBody>
          <a:bodyPr wrap="square" rtlCol="0">
            <a:spAutoFit/>
          </a:bodyPr>
          <a:lstStyle/>
          <a:p>
            <a:r>
              <a:rPr lang="en-DE" dirty="0" smtClean="0"/>
              <a:t>64-channel PACIFICr5 board at DESY test beam</a:t>
            </a:r>
            <a:endParaRPr lang="en-GB" dirty="0"/>
          </a:p>
        </p:txBody>
      </p:sp>
      <p:sp>
        <p:nvSpPr>
          <p:cNvPr id="13" name="TextBox 12"/>
          <p:cNvSpPr txBox="1"/>
          <p:nvPr/>
        </p:nvSpPr>
        <p:spPr>
          <a:xfrm>
            <a:off x="5109448" y="3434960"/>
            <a:ext cx="3931444" cy="300082"/>
          </a:xfrm>
          <a:prstGeom prst="rect">
            <a:avLst/>
          </a:prstGeom>
          <a:noFill/>
        </p:spPr>
        <p:txBody>
          <a:bodyPr wrap="square" rtlCol="0">
            <a:spAutoFit/>
          </a:bodyPr>
          <a:lstStyle/>
          <a:p>
            <a:r>
              <a:rPr lang="en-DE" dirty="0" smtClean="0"/>
              <a:t>Scintillating fibre telecope, and two SciFi DUT mats</a:t>
            </a:r>
            <a:endParaRPr lang="en-GB" dirty="0"/>
          </a:p>
        </p:txBody>
      </p:sp>
    </p:spTree>
    <p:extLst>
      <p:ext uri="{BB962C8B-B14F-4D97-AF65-F5344CB8AC3E}">
        <p14:creationId xmlns:p14="http://schemas.microsoft.com/office/powerpoint/2010/main" val="6724450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r>
              <a:rPr lang="en-GB" sz="1400" b="1" dirty="0" smtClean="0">
                <a:latin typeface="Sitka Display" panose="02000505000000020004" pitchFamily="2" charset="0"/>
              </a:rPr>
              <a:t>PRR: Production Readiness Review </a:t>
            </a:r>
          </a:p>
          <a:p>
            <a:r>
              <a:rPr lang="en-GB" sz="1400" dirty="0" smtClean="0">
                <a:latin typeface="Sitka Display" panose="02000505000000020004" pitchFamily="2" charset="0"/>
              </a:rPr>
              <a:t>A milestone during the construction of a sub-detector. The PRR occurs after the </a:t>
            </a:r>
            <a:r>
              <a:rPr lang="en-GB" sz="1400" dirty="0" smtClean="0">
                <a:latin typeface="Sitka Display" panose="02000505000000020004" pitchFamily="2" charset="0"/>
                <a:hlinkClick r:id="rId3"/>
              </a:rPr>
              <a:t>EDR</a:t>
            </a:r>
            <a:r>
              <a:rPr lang="en-GB" sz="1400" dirty="0" smtClean="0">
                <a:latin typeface="Sitka Display" panose="02000505000000020004" pitchFamily="2" charset="0"/>
              </a:rPr>
              <a:t>. </a:t>
            </a:r>
            <a:r>
              <a:rPr lang="en-DE" sz="1400" dirty="0" smtClean="0">
                <a:latin typeface="Sitka Display" panose="02000505000000020004" pitchFamily="2" charset="0"/>
              </a:rPr>
              <a:t/>
            </a:r>
            <a:br>
              <a:rPr lang="en-DE" sz="1400" dirty="0" smtClean="0">
                <a:latin typeface="Sitka Display" panose="02000505000000020004" pitchFamily="2" charset="0"/>
              </a:rPr>
            </a:br>
            <a:endParaRPr lang="en-DE" sz="1400" dirty="0" smtClean="0">
              <a:latin typeface="Sitka Display" panose="02000505000000020004" pitchFamily="2" charset="0"/>
            </a:endParaRPr>
          </a:p>
          <a:p>
            <a:r>
              <a:rPr lang="en-GB" sz="1400" dirty="0" smtClean="0">
                <a:latin typeface="Sitka Display" panose="02000505000000020004" pitchFamily="2" charset="0"/>
              </a:rPr>
              <a:t>The PRR is a meeting with accompanying documentation that describes the detailed design of a component system of the detector (e.g. sensors, an </a:t>
            </a:r>
            <a:r>
              <a:rPr lang="en-GB" sz="1400" dirty="0" smtClean="0">
                <a:latin typeface="Sitka Display" panose="02000505000000020004" pitchFamily="2" charset="0"/>
                <a:hlinkClick r:id="rId4"/>
              </a:rPr>
              <a:t>ASIC</a:t>
            </a:r>
            <a:r>
              <a:rPr lang="en-GB" sz="1400" dirty="0" smtClean="0">
                <a:latin typeface="Sitka Display" panose="02000505000000020004" pitchFamily="2" charset="0"/>
              </a:rPr>
              <a:t>, high voltage system). Reviewers with relevant expertise from other sub-detectors in LHCb and from other experiments are usually appointed to conduct the review and make recommendations.</a:t>
            </a:r>
            <a:endParaRPr lang="en-DE" sz="1400" dirty="0" smtClean="0">
              <a:latin typeface="Sitka Display" panose="02000505000000020004" pitchFamily="2" charset="0"/>
            </a:endParaRPr>
          </a:p>
          <a:p>
            <a:endParaRPr lang="en-DE" sz="1400" dirty="0" smtClean="0">
              <a:latin typeface="Sitka Display" panose="02000505000000020004" pitchFamily="2" charset="0"/>
            </a:endParaRPr>
          </a:p>
          <a:p>
            <a:r>
              <a:rPr lang="en-GB" sz="1400" dirty="0" smtClean="0">
                <a:latin typeface="Sitka Display" panose="02000505000000020004" pitchFamily="2" charset="0"/>
              </a:rPr>
              <a:t> </a:t>
            </a:r>
            <a:r>
              <a:rPr lang="en-GB" sz="1400" dirty="0" smtClean="0">
                <a:solidFill>
                  <a:srgbClr val="00B050"/>
                </a:solidFill>
                <a:latin typeface="Sitka Display" panose="02000505000000020004" pitchFamily="2" charset="0"/>
              </a:rPr>
              <a:t>The </a:t>
            </a:r>
            <a:r>
              <a:rPr lang="en-GB" sz="1400" b="1" dirty="0" smtClean="0">
                <a:solidFill>
                  <a:srgbClr val="00B050"/>
                </a:solidFill>
                <a:latin typeface="Sitka Display" panose="02000505000000020004" pitchFamily="2" charset="0"/>
              </a:rPr>
              <a:t>PRR makes recommendations for revisions or approves that the final production of this element of the sub-detector can start</a:t>
            </a:r>
            <a:r>
              <a:rPr lang="en-GB" sz="1400" dirty="0" smtClean="0">
                <a:solidFill>
                  <a:srgbClr val="00B050"/>
                </a:solidFill>
                <a:latin typeface="Sitka Display" panose="02000505000000020004" pitchFamily="2" charset="0"/>
              </a:rPr>
              <a:t>.</a:t>
            </a:r>
          </a:p>
          <a:p>
            <a:endParaRPr lang="en-GB" sz="1400" dirty="0">
              <a:latin typeface="Sitka Display" panose="02000505000000020004" pitchFamily="2" charset="0"/>
            </a:endParaRP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56</a:t>
            </a:fld>
            <a:endParaRPr lang="en-GB" dirty="0">
              <a:latin typeface="Sitka Display" panose="02000505000000020004" pitchFamily="2" charset="0"/>
            </a:endParaRPr>
          </a:p>
        </p:txBody>
      </p:sp>
      <p:pic>
        <p:nvPicPr>
          <p:cNvPr id="7" name="Picture 6"/>
          <p:cNvPicPr>
            <a:picLocks noChangeAspect="1"/>
          </p:cNvPicPr>
          <p:nvPr/>
        </p:nvPicPr>
        <p:blipFill>
          <a:blip r:embed="rId5"/>
          <a:stretch>
            <a:fillRect/>
          </a:stretch>
        </p:blipFill>
        <p:spPr>
          <a:xfrm>
            <a:off x="3598419" y="1408326"/>
            <a:ext cx="373717" cy="251423"/>
          </a:xfrm>
          <a:prstGeom prst="rect">
            <a:avLst/>
          </a:prstGeom>
        </p:spPr>
      </p:pic>
    </p:spTree>
    <p:extLst>
      <p:ext uri="{BB962C8B-B14F-4D97-AF65-F5344CB8AC3E}">
        <p14:creationId xmlns:p14="http://schemas.microsoft.com/office/powerpoint/2010/main" val="85523315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651164" y="788656"/>
            <a:ext cx="3616033" cy="3765767"/>
          </a:xfrm>
        </p:spPr>
        <p:txBody>
          <a:bodyPr>
            <a:normAutofit fontScale="92500" lnSpcReduction="10000"/>
          </a:bodyPr>
          <a:lstStyle/>
          <a:p>
            <a:r>
              <a:rPr lang="en-GB" sz="1600" dirty="0" smtClean="0">
                <a:latin typeface="Sitka Display" panose="02000505000000020004" pitchFamily="2" charset="0"/>
              </a:rPr>
              <a:t>Reviewed by internal LHCb collaboration referees (experts)</a:t>
            </a:r>
          </a:p>
          <a:p>
            <a:endParaRPr lang="en-GB" sz="1600" dirty="0" smtClean="0">
              <a:latin typeface="Sitka Display" panose="02000505000000020004" pitchFamily="2" charset="0"/>
            </a:endParaRPr>
          </a:p>
          <a:p>
            <a:r>
              <a:rPr lang="en-GB" sz="1600" dirty="0" smtClean="0">
                <a:solidFill>
                  <a:schemeClr val="accent2"/>
                </a:solidFill>
                <a:latin typeface="Sitka Display" panose="02000505000000020004" pitchFamily="2" charset="0"/>
              </a:rPr>
              <a:t>Typically a lot of time and expense involved in building a detector</a:t>
            </a:r>
          </a:p>
          <a:p>
            <a:endParaRPr lang="en-GB" sz="1600" dirty="0" smtClean="0">
              <a:latin typeface="Sitka Display" panose="02000505000000020004" pitchFamily="2" charset="0"/>
            </a:endParaRPr>
          </a:p>
          <a:p>
            <a:r>
              <a:rPr lang="en-GB" sz="1600" dirty="0" smtClean="0">
                <a:latin typeface="Sitka Display" panose="02000505000000020004" pitchFamily="2" charset="0"/>
              </a:rPr>
              <a:t>Improvements in processes since EDR</a:t>
            </a:r>
          </a:p>
          <a:p>
            <a:pPr lvl="1"/>
            <a:r>
              <a:rPr lang="en-GB" sz="1100" dirty="0" smtClean="0">
                <a:latin typeface="Sitka Display" panose="02000505000000020004" pitchFamily="2" charset="0"/>
              </a:rPr>
              <a:t>Step-by step-description of the process, </a:t>
            </a:r>
            <a:r>
              <a:rPr lang="en-GB" sz="1100" b="1" u="sng" dirty="0" smtClean="0">
                <a:latin typeface="Sitka Display" panose="02000505000000020004" pitchFamily="2" charset="0"/>
              </a:rPr>
              <a:t>documented</a:t>
            </a:r>
          </a:p>
          <a:p>
            <a:pPr lvl="1"/>
            <a:endParaRPr lang="en-GB" sz="1200" dirty="0" smtClean="0">
              <a:latin typeface="Sitka Display" panose="02000505000000020004" pitchFamily="2" charset="0"/>
            </a:endParaRPr>
          </a:p>
          <a:p>
            <a:r>
              <a:rPr lang="en-GB" sz="1600" dirty="0" smtClean="0">
                <a:latin typeface="Sitka Display" panose="02000505000000020004" pitchFamily="2" charset="0"/>
              </a:rPr>
              <a:t>Materials are in hand to start full </a:t>
            </a:r>
            <a:r>
              <a:rPr lang="en-GB" sz="1600" dirty="0" err="1" smtClean="0">
                <a:latin typeface="Sitka Display" panose="02000505000000020004" pitchFamily="2" charset="0"/>
              </a:rPr>
              <a:t>produ</a:t>
            </a:r>
            <a:r>
              <a:rPr lang="en-DE" sz="1600" dirty="0" smtClean="0">
                <a:latin typeface="Sitka Display" panose="02000505000000020004" pitchFamily="2" charset="0"/>
              </a:rPr>
              <a:t>c</a:t>
            </a:r>
            <a:r>
              <a:rPr lang="en-GB" sz="1600" dirty="0" err="1" smtClean="0">
                <a:latin typeface="Sitka Display" panose="02000505000000020004" pitchFamily="2" charset="0"/>
              </a:rPr>
              <a:t>tion</a:t>
            </a:r>
            <a:endParaRPr lang="en-DE" sz="1600" dirty="0" smtClean="0">
              <a:latin typeface="Sitka Display" panose="02000505000000020004" pitchFamily="2" charset="0"/>
            </a:endParaRPr>
          </a:p>
          <a:p>
            <a:endParaRPr lang="en-GB" sz="1600" dirty="0" smtClean="0">
              <a:latin typeface="Sitka Display" panose="02000505000000020004" pitchFamily="2" charset="0"/>
            </a:endParaRPr>
          </a:p>
          <a:p>
            <a:r>
              <a:rPr lang="en-DE" sz="1600" dirty="0" smtClean="0">
                <a:latin typeface="Sitka Display" panose="02000505000000020004" pitchFamily="2" charset="0"/>
              </a:rPr>
              <a:t>Designs are fully tested. Tooling is ready.  QA is ready.</a:t>
            </a:r>
          </a:p>
          <a:p>
            <a:pPr lvl="1"/>
            <a:r>
              <a:rPr lang="en-DE" sz="1300" b="1" dirty="0" smtClean="0">
                <a:solidFill>
                  <a:srgbClr val="FF0000"/>
                </a:solidFill>
                <a:latin typeface="Sitka Display" panose="02000505000000020004" pitchFamily="2" charset="0"/>
              </a:rPr>
              <a:t>This was the most time consuming part between EDR and PRR.</a:t>
            </a:r>
            <a:endParaRPr lang="en-GB" sz="1300" b="1" dirty="0">
              <a:solidFill>
                <a:srgbClr val="FF0000"/>
              </a:solidFill>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57</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PRR</a:t>
            </a:r>
            <a:endParaRPr lang="en-GB" dirty="0">
              <a:latin typeface="Sitka Display" panose="02000505000000020004" pitchFamily="2" charset="0"/>
            </a:endParaRPr>
          </a:p>
        </p:txBody>
      </p:sp>
      <p:pic>
        <p:nvPicPr>
          <p:cNvPr id="12" name="Picture 11"/>
          <p:cNvPicPr>
            <a:picLocks noChangeAspect="1"/>
          </p:cNvPicPr>
          <p:nvPr/>
        </p:nvPicPr>
        <p:blipFill>
          <a:blip r:embed="rId3"/>
          <a:stretch>
            <a:fillRect/>
          </a:stretch>
        </p:blipFill>
        <p:spPr>
          <a:xfrm>
            <a:off x="7322127" y="1352697"/>
            <a:ext cx="1709856" cy="2519648"/>
          </a:xfrm>
          <a:prstGeom prst="rect">
            <a:avLst/>
          </a:prstGeom>
        </p:spPr>
      </p:pic>
      <p:pic>
        <p:nvPicPr>
          <p:cNvPr id="13" name="Picture 12"/>
          <p:cNvPicPr>
            <a:picLocks noChangeAspect="1"/>
          </p:cNvPicPr>
          <p:nvPr/>
        </p:nvPicPr>
        <p:blipFill>
          <a:blip r:embed="rId4"/>
          <a:stretch>
            <a:fillRect/>
          </a:stretch>
        </p:blipFill>
        <p:spPr>
          <a:xfrm>
            <a:off x="4501412" y="955429"/>
            <a:ext cx="2176479" cy="3314184"/>
          </a:xfrm>
          <a:prstGeom prst="rect">
            <a:avLst/>
          </a:prstGeom>
        </p:spPr>
      </p:pic>
      <p:sp>
        <p:nvSpPr>
          <p:cNvPr id="14" name="TextBox 13"/>
          <p:cNvSpPr txBox="1"/>
          <p:nvPr/>
        </p:nvSpPr>
        <p:spPr>
          <a:xfrm>
            <a:off x="4547753" y="684311"/>
            <a:ext cx="1849582" cy="300082"/>
          </a:xfrm>
          <a:prstGeom prst="rect">
            <a:avLst/>
          </a:prstGeom>
          <a:noFill/>
        </p:spPr>
        <p:txBody>
          <a:bodyPr wrap="square" rtlCol="0">
            <a:spAutoFit/>
          </a:bodyPr>
          <a:lstStyle/>
          <a:p>
            <a:r>
              <a:rPr lang="en-GB" dirty="0" smtClean="0">
                <a:latin typeface="Sitka Display" panose="02000505000000020004" pitchFamily="2" charset="0"/>
              </a:rPr>
              <a:t>Fibre mat Glue-casting</a:t>
            </a:r>
            <a:endParaRPr lang="en-GB" dirty="0">
              <a:latin typeface="Sitka Display" panose="02000505000000020004" pitchFamily="2" charset="0"/>
            </a:endParaRPr>
          </a:p>
        </p:txBody>
      </p:sp>
      <p:sp>
        <p:nvSpPr>
          <p:cNvPr id="15" name="Right Arrow 14"/>
          <p:cNvSpPr/>
          <p:nvPr/>
        </p:nvSpPr>
        <p:spPr>
          <a:xfrm>
            <a:off x="6733309" y="2410691"/>
            <a:ext cx="477982" cy="2608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7592291" y="1004455"/>
            <a:ext cx="1267691" cy="300082"/>
          </a:xfrm>
          <a:prstGeom prst="rect">
            <a:avLst/>
          </a:prstGeom>
          <a:noFill/>
        </p:spPr>
        <p:txBody>
          <a:bodyPr wrap="square" rtlCol="0">
            <a:spAutoFit/>
          </a:bodyPr>
          <a:lstStyle/>
          <a:p>
            <a:r>
              <a:rPr lang="en-GB" dirty="0" smtClean="0">
                <a:latin typeface="Sitka Display" panose="02000505000000020004" pitchFamily="2" charset="0"/>
              </a:rPr>
              <a:t>Foil-lamination</a:t>
            </a:r>
            <a:endParaRPr lang="en-GB" dirty="0">
              <a:latin typeface="Sitka Display" panose="02000505000000020004" pitchFamily="2" charset="0"/>
            </a:endParaRPr>
          </a:p>
        </p:txBody>
      </p:sp>
    </p:spTree>
    <p:extLst>
      <p:ext uri="{BB962C8B-B14F-4D97-AF65-F5344CB8AC3E}">
        <p14:creationId xmlns:p14="http://schemas.microsoft.com/office/powerpoint/2010/main" val="28373090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58</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err="1" smtClean="0">
                <a:latin typeface="Sitka Display" panose="02000505000000020004" pitchFamily="2" charset="0"/>
              </a:rPr>
              <a:t>SciFi</a:t>
            </a:r>
            <a:r>
              <a:rPr lang="en-GB" dirty="0" smtClean="0">
                <a:latin typeface="Sitka Display" panose="02000505000000020004" pitchFamily="2" charset="0"/>
              </a:rPr>
              <a:t> </a:t>
            </a:r>
            <a:r>
              <a:rPr lang="en-DE" dirty="0" smtClean="0">
                <a:latin typeface="Sitka Display" panose="02000505000000020004" pitchFamily="2" charset="0"/>
              </a:rPr>
              <a:t>M</a:t>
            </a:r>
            <a:r>
              <a:rPr lang="en-GB" dirty="0" smtClean="0">
                <a:latin typeface="Sitka Display" panose="02000505000000020004" pitchFamily="2" charset="0"/>
              </a:rPr>
              <a:t>o</a:t>
            </a:r>
            <a:r>
              <a:rPr lang="en-DE" dirty="0" smtClean="0">
                <a:latin typeface="Sitka Display" panose="02000505000000020004" pitchFamily="2" charset="0"/>
              </a:rPr>
              <a:t>dule </a:t>
            </a:r>
            <a:r>
              <a:rPr lang="en-GB" dirty="0" smtClean="0">
                <a:latin typeface="Sitka Display" panose="02000505000000020004" pitchFamily="2" charset="0"/>
              </a:rPr>
              <a:t>Production Model</a:t>
            </a:r>
            <a:endParaRPr lang="en-GB" dirty="0">
              <a:latin typeface="Sitka Display" panose="02000505000000020004" pitchFamily="2" charset="0"/>
            </a:endParaRPr>
          </a:p>
        </p:txBody>
      </p:sp>
      <p:pic>
        <p:nvPicPr>
          <p:cNvPr id="8" name="Content Placeholder 7"/>
          <p:cNvPicPr>
            <a:picLocks noGrp="1" noChangeAspect="1"/>
          </p:cNvPicPr>
          <p:nvPr>
            <p:ph sz="half" idx="1"/>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384810" y="175354"/>
            <a:ext cx="8050530" cy="4524640"/>
          </a:xfrm>
          <a:prstGeom prst="rect">
            <a:avLst/>
          </a:prstGeom>
        </p:spPr>
      </p:pic>
    </p:spTree>
    <p:extLst>
      <p:ext uri="{BB962C8B-B14F-4D97-AF65-F5344CB8AC3E}">
        <p14:creationId xmlns:p14="http://schemas.microsoft.com/office/powerpoint/2010/main" val="5465665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E99E99-C79A-48FE-B0E9-3525D616C7E1}"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59</a:t>
            </a:fld>
            <a:endParaRPr lang="en-US" dirty="0"/>
          </a:p>
        </p:txBody>
      </p:sp>
      <p:sp>
        <p:nvSpPr>
          <p:cNvPr id="7" name="Title 6"/>
          <p:cNvSpPr>
            <a:spLocks noGrp="1"/>
          </p:cNvSpPr>
          <p:nvPr>
            <p:ph type="title"/>
          </p:nvPr>
        </p:nvSpPr>
        <p:spPr/>
        <p:txBody>
          <a:bodyPr>
            <a:noAutofit/>
          </a:bodyPr>
          <a:lstStyle/>
          <a:p>
            <a:r>
              <a:rPr lang="en-DE" sz="2400" dirty="0" smtClean="0"/>
              <a:t>Testbeam with final electronics and production </a:t>
            </a:r>
            <a:r>
              <a:rPr lang="en-DE" sz="2400" dirty="0" smtClean="0"/>
              <a:t>modules (July 2018)</a:t>
            </a:r>
            <a:endParaRPr lang="en-GB" sz="2400" dirty="0"/>
          </a:p>
        </p:txBody>
      </p:sp>
      <p:sp>
        <p:nvSpPr>
          <p:cNvPr id="9" name="Content Placeholder 8"/>
          <p:cNvSpPr>
            <a:spLocks noGrp="1"/>
          </p:cNvSpPr>
          <p:nvPr>
            <p:ph sz="half" idx="1"/>
          </p:nvPr>
        </p:nvSpPr>
        <p:spPr/>
        <p:txBody>
          <a:bodyPr/>
          <a:lstStyle/>
          <a:p>
            <a:endParaRPr lang="en-GB" dirty="0"/>
          </a:p>
        </p:txBody>
      </p:sp>
      <p:pic>
        <p:nvPicPr>
          <p:cNvPr id="10" name="Content Placeholder 9"/>
          <p:cNvPicPr>
            <a:picLocks noGrp="1" noChangeAspect="1"/>
          </p:cNvPicPr>
          <p:nvPr>
            <p:ph sz="half" idx="2"/>
          </p:nvPr>
        </p:nvPicPr>
        <p:blipFill rotWithShape="1">
          <a:blip r:embed="rId2"/>
          <a:srcRect b="22956"/>
          <a:stretch/>
        </p:blipFill>
        <p:spPr>
          <a:xfrm>
            <a:off x="886692" y="710555"/>
            <a:ext cx="5571258" cy="2517553"/>
          </a:xfrm>
          <a:prstGeom prst="rect">
            <a:avLst/>
          </a:prstGeom>
        </p:spPr>
      </p:pic>
      <p:pic>
        <p:nvPicPr>
          <p:cNvPr id="11" name="Picture 10"/>
          <p:cNvPicPr>
            <a:picLocks noChangeAspect="1"/>
          </p:cNvPicPr>
          <p:nvPr/>
        </p:nvPicPr>
        <p:blipFill>
          <a:blip r:embed="rId3"/>
          <a:stretch>
            <a:fillRect/>
          </a:stretch>
        </p:blipFill>
        <p:spPr>
          <a:xfrm>
            <a:off x="803563" y="3124160"/>
            <a:ext cx="6505813" cy="1970849"/>
          </a:xfrm>
          <a:prstGeom prst="rect">
            <a:avLst/>
          </a:prstGeom>
        </p:spPr>
      </p:pic>
      <p:pic>
        <p:nvPicPr>
          <p:cNvPr id="12" name="Content Placeholder 6"/>
          <p:cNvPicPr>
            <a:picLocks noChangeAspect="1"/>
          </p:cNvPicPr>
          <p:nvPr/>
        </p:nvPicPr>
        <p:blipFill>
          <a:blip r:embed="rId4"/>
          <a:stretch>
            <a:fillRect/>
          </a:stretch>
        </p:blipFill>
        <p:spPr>
          <a:xfrm>
            <a:off x="7254056" y="3357511"/>
            <a:ext cx="1530488" cy="1504146"/>
          </a:xfrm>
          <a:prstGeom prst="rect">
            <a:avLst/>
          </a:prstGeom>
        </p:spPr>
      </p:pic>
      <p:sp>
        <p:nvSpPr>
          <p:cNvPr id="14" name="TextBox 13"/>
          <p:cNvSpPr txBox="1"/>
          <p:nvPr/>
        </p:nvSpPr>
        <p:spPr>
          <a:xfrm>
            <a:off x="7309376" y="2660835"/>
            <a:ext cx="1889944" cy="715581"/>
          </a:xfrm>
          <a:prstGeom prst="rect">
            <a:avLst/>
          </a:prstGeom>
          <a:noFill/>
        </p:spPr>
        <p:txBody>
          <a:bodyPr wrap="square" rtlCol="0">
            <a:spAutoFit/>
          </a:bodyPr>
          <a:lstStyle/>
          <a:p>
            <a:r>
              <a:rPr lang="en-DE" dirty="0" smtClean="0"/>
              <a:t>99% </a:t>
            </a:r>
            <a:r>
              <a:rPr lang="en-DE" dirty="0" smtClean="0"/>
              <a:t>hit eff</a:t>
            </a:r>
            <a:r>
              <a:rPr lang="en-DE" dirty="0" smtClean="0"/>
              <a:t>., </a:t>
            </a:r>
            <a:br>
              <a:rPr lang="en-DE" dirty="0" smtClean="0"/>
            </a:br>
            <a:r>
              <a:rPr lang="en-DE" dirty="0" smtClean="0"/>
              <a:t>70 micron hit resolution</a:t>
            </a:r>
            <a:endParaRPr lang="en-GB" dirty="0"/>
          </a:p>
        </p:txBody>
      </p:sp>
    </p:spTree>
    <p:extLst>
      <p:ext uri="{BB962C8B-B14F-4D97-AF65-F5344CB8AC3E}">
        <p14:creationId xmlns:p14="http://schemas.microsoft.com/office/powerpoint/2010/main" val="2444075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idx="1"/>
          </p:nvPr>
        </p:nvSpPr>
        <p:spPr>
          <a:xfrm>
            <a:off x="629842" y="889398"/>
            <a:ext cx="3868340" cy="398382"/>
          </a:xfrm>
        </p:spPr>
        <p:txBody>
          <a:bodyPr anchor="b">
            <a:normAutofit/>
          </a:bodyPr>
          <a:lstStyle/>
          <a:p>
            <a:r>
              <a:rPr lang="en-GB" dirty="0" smtClean="0">
                <a:latin typeface="Sitka Display" panose="02000505000000020004" pitchFamily="2" charset="0"/>
              </a:rPr>
              <a:t>Motivation</a:t>
            </a:r>
            <a:endParaRPr lang="en-GB" dirty="0">
              <a:latin typeface="Sitka Display" panose="02000505000000020004" pitchFamily="2" charset="0"/>
            </a:endParaRPr>
          </a:p>
        </p:txBody>
      </p:sp>
      <p:sp>
        <p:nvSpPr>
          <p:cNvPr id="9" name="Content Placeholder 8"/>
          <p:cNvSpPr>
            <a:spLocks noGrp="1"/>
          </p:cNvSpPr>
          <p:nvPr>
            <p:ph sz="half" idx="2"/>
          </p:nvPr>
        </p:nvSpPr>
        <p:spPr>
          <a:xfrm>
            <a:off x="629842" y="1287780"/>
            <a:ext cx="3462098" cy="3354468"/>
          </a:xfrm>
        </p:spPr>
        <p:txBody>
          <a:bodyPr anchor="t"/>
          <a:lstStyle/>
          <a:p>
            <a:pPr>
              <a:lnSpc>
                <a:spcPct val="100000"/>
              </a:lnSpc>
              <a:spcAft>
                <a:spcPts val="1200"/>
              </a:spcAft>
            </a:pPr>
            <a:r>
              <a:rPr lang="en-GB" sz="1800" dirty="0" smtClean="0">
                <a:latin typeface="Sitka Display" panose="02000505000000020004" pitchFamily="2" charset="0"/>
              </a:rPr>
              <a:t>No data or published papers yet, but lots of MC </a:t>
            </a:r>
          </a:p>
          <a:p>
            <a:pPr>
              <a:lnSpc>
                <a:spcPct val="100000"/>
              </a:lnSpc>
              <a:spcAft>
                <a:spcPts val="1200"/>
              </a:spcAft>
            </a:pPr>
            <a:r>
              <a:rPr lang="en-GB" sz="1800" dirty="0" smtClean="0">
                <a:latin typeface="Sitka Display" panose="02000505000000020004" pitchFamily="2" charset="0"/>
              </a:rPr>
              <a:t>Smaller uncertainties to find SM deviations</a:t>
            </a:r>
          </a:p>
          <a:p>
            <a:pPr lvl="1">
              <a:lnSpc>
                <a:spcPct val="100000"/>
              </a:lnSpc>
              <a:spcAft>
                <a:spcPts val="1200"/>
              </a:spcAft>
            </a:pPr>
            <a:r>
              <a:rPr lang="en-GB" b="1" dirty="0" smtClean="0">
                <a:solidFill>
                  <a:srgbClr val="FF0000"/>
                </a:solidFill>
                <a:latin typeface="Sitka Display" panose="02000505000000020004" pitchFamily="2" charset="0"/>
              </a:rPr>
              <a:t>10 fb</a:t>
            </a:r>
            <a:r>
              <a:rPr lang="en-GB" b="1" baseline="30000" dirty="0" smtClean="0">
                <a:solidFill>
                  <a:srgbClr val="FF0000"/>
                </a:solidFill>
                <a:latin typeface="Sitka Display" panose="02000505000000020004" pitchFamily="2" charset="0"/>
              </a:rPr>
              <a:t>-1 </a:t>
            </a:r>
            <a:r>
              <a:rPr lang="en-GB" b="1" dirty="0" smtClean="0">
                <a:solidFill>
                  <a:srgbClr val="FF0000"/>
                </a:solidFill>
                <a:latin typeface="Sitka Display" panose="02000505000000020004" pitchFamily="2" charset="0"/>
                <a:sym typeface="Wingdings" panose="05000000000000000000" pitchFamily="2" charset="2"/>
              </a:rPr>
              <a:t> 100 fb</a:t>
            </a:r>
            <a:r>
              <a:rPr lang="en-GB" b="1" baseline="30000" dirty="0" smtClean="0">
                <a:solidFill>
                  <a:srgbClr val="FF0000"/>
                </a:solidFill>
                <a:latin typeface="Sitka Display" panose="02000505000000020004" pitchFamily="2" charset="0"/>
                <a:sym typeface="Wingdings" panose="05000000000000000000" pitchFamily="2" charset="2"/>
              </a:rPr>
              <a:t>-1</a:t>
            </a:r>
          </a:p>
          <a:p>
            <a:pPr lvl="1">
              <a:lnSpc>
                <a:spcPct val="100000"/>
              </a:lnSpc>
              <a:spcAft>
                <a:spcPts val="1200"/>
              </a:spcAft>
            </a:pPr>
            <a:r>
              <a:rPr lang="en-GB" sz="1400" dirty="0" smtClean="0">
                <a:latin typeface="Sitka Display" panose="02000505000000020004" pitchFamily="2" charset="0"/>
                <a:sym typeface="Wingdings" panose="05000000000000000000" pitchFamily="2" charset="2"/>
              </a:rPr>
              <a:t>Physics case should be robust </a:t>
            </a:r>
          </a:p>
          <a:p>
            <a:pPr lvl="1">
              <a:lnSpc>
                <a:spcPct val="100000"/>
              </a:lnSpc>
              <a:spcAft>
                <a:spcPts val="1200"/>
              </a:spcAft>
            </a:pPr>
            <a:r>
              <a:rPr lang="en-GB" sz="1400" dirty="0" err="1" smtClean="0">
                <a:latin typeface="Sitka Display" panose="02000505000000020004" pitchFamily="2" charset="0"/>
                <a:sym typeface="Wingdings" panose="05000000000000000000" pitchFamily="2" charset="2"/>
              </a:rPr>
              <a:t>stat.uncertainties</a:t>
            </a:r>
            <a:r>
              <a:rPr lang="en-GB" sz="1400" dirty="0" smtClean="0">
                <a:latin typeface="Sitka Display" panose="02000505000000020004" pitchFamily="2" charset="0"/>
                <a:sym typeface="Wingdings" panose="05000000000000000000" pitchFamily="2" charset="2"/>
              </a:rPr>
              <a:t> of </a:t>
            </a:r>
            <a:r>
              <a:rPr lang="en-GB" sz="1400" b="1" dirty="0" smtClean="0">
                <a:latin typeface="Sitka Display" panose="02000505000000020004" pitchFamily="2" charset="0"/>
              </a:rPr>
              <a:t>O(few %) </a:t>
            </a:r>
            <a:r>
              <a:rPr lang="en-GB" sz="1400" b="1" dirty="0" smtClean="0">
                <a:latin typeface="Sitka Display" panose="02000505000000020004" pitchFamily="2" charset="0"/>
                <a:sym typeface="Wingdings" panose="05000000000000000000" pitchFamily="2" charset="2"/>
              </a:rPr>
              <a:t> </a:t>
            </a:r>
            <a:r>
              <a:rPr lang="en-GB" sz="1400" b="1" dirty="0" smtClean="0">
                <a:latin typeface="Sitka Display" panose="02000505000000020004" pitchFamily="2" charset="0"/>
              </a:rPr>
              <a:t>O(1%) in many channels</a:t>
            </a:r>
          </a:p>
          <a:p>
            <a:pPr>
              <a:lnSpc>
                <a:spcPct val="100000"/>
              </a:lnSpc>
            </a:pPr>
            <a:endParaRPr lang="en-GB" dirty="0">
              <a:latin typeface="Sitka Display" panose="02000505000000020004" pitchFamily="2" charset="0"/>
            </a:endParaRPr>
          </a:p>
        </p:txBody>
      </p:sp>
      <p:sp>
        <p:nvSpPr>
          <p:cNvPr id="10" name="Text Placeholder 9"/>
          <p:cNvSpPr>
            <a:spLocks noGrp="1"/>
          </p:cNvSpPr>
          <p:nvPr>
            <p:ph type="body" sz="quarter" idx="3"/>
          </p:nvPr>
        </p:nvSpPr>
        <p:spPr>
          <a:xfrm>
            <a:off x="4091941" y="889398"/>
            <a:ext cx="4424602" cy="398382"/>
          </a:xfrm>
        </p:spPr>
        <p:txBody>
          <a:bodyPr anchor="b"/>
          <a:lstStyle/>
          <a:p>
            <a:r>
              <a:rPr lang="en-GB" dirty="0" smtClean="0">
                <a:latin typeface="Sitka Display" panose="02000505000000020004" pitchFamily="2" charset="0"/>
              </a:rPr>
              <a:t>Detector Requirements</a:t>
            </a:r>
            <a:endParaRPr lang="en-GB" dirty="0">
              <a:latin typeface="Sitka Display" panose="02000505000000020004" pitchFamily="2" charset="0"/>
            </a:endParaRPr>
          </a:p>
        </p:txBody>
      </p:sp>
      <p:sp>
        <p:nvSpPr>
          <p:cNvPr id="11" name="Content Placeholder 10"/>
          <p:cNvSpPr>
            <a:spLocks noGrp="1"/>
          </p:cNvSpPr>
          <p:nvPr>
            <p:ph sz="quarter" idx="4"/>
          </p:nvPr>
        </p:nvSpPr>
        <p:spPr>
          <a:xfrm>
            <a:off x="4091941" y="1287780"/>
            <a:ext cx="4424602" cy="3421380"/>
          </a:xfrm>
        </p:spPr>
        <p:txBody>
          <a:bodyPr anchor="t">
            <a:normAutofit fontScale="85000" lnSpcReduction="10000"/>
          </a:bodyPr>
          <a:lstStyle/>
          <a:p>
            <a:pPr>
              <a:lnSpc>
                <a:spcPct val="100000"/>
              </a:lnSpc>
              <a:spcAft>
                <a:spcPts val="1200"/>
              </a:spcAft>
            </a:pPr>
            <a:r>
              <a:rPr lang="en-GB" sz="1600" dirty="0" smtClean="0">
                <a:latin typeface="Sitka Display" panose="02000505000000020004" pitchFamily="2" charset="0"/>
              </a:rPr>
              <a:t>40 MHz detector readout electronics (25 ns bunch crossing)</a:t>
            </a:r>
          </a:p>
          <a:p>
            <a:pPr>
              <a:lnSpc>
                <a:spcPct val="100000"/>
              </a:lnSpc>
              <a:spcAft>
                <a:spcPts val="1200"/>
              </a:spcAft>
            </a:pPr>
            <a:r>
              <a:rPr lang="en-GB" sz="1600" dirty="0" smtClean="0">
                <a:latin typeface="Sitka Display" panose="02000505000000020004" pitchFamily="2" charset="0"/>
              </a:rPr>
              <a:t>Remove the L0  Hardware trigger </a:t>
            </a:r>
            <a:r>
              <a:rPr lang="en-GB" sz="1600" dirty="0" smtClean="0">
                <a:latin typeface="Sitka Display" panose="02000505000000020004" pitchFamily="2" charset="0"/>
                <a:sym typeface="Wingdings" panose="05000000000000000000" pitchFamily="2" charset="2"/>
              </a:rPr>
              <a:t> flexible software</a:t>
            </a:r>
            <a:endParaRPr lang="en-GB" sz="1600" dirty="0" smtClean="0">
              <a:latin typeface="Sitka Display" panose="02000505000000020004" pitchFamily="2" charset="0"/>
            </a:endParaRPr>
          </a:p>
          <a:p>
            <a:pPr>
              <a:lnSpc>
                <a:spcPct val="100000"/>
              </a:lnSpc>
              <a:spcAft>
                <a:spcPts val="1200"/>
              </a:spcAft>
            </a:pPr>
            <a:r>
              <a:rPr lang="en-GB" sz="1600" dirty="0" err="1" smtClean="0">
                <a:latin typeface="Sitka Display" panose="02000505000000020004" pitchFamily="2" charset="0"/>
              </a:rPr>
              <a:t>Instantaneuous</a:t>
            </a:r>
            <a:r>
              <a:rPr lang="en-GB" sz="1600" dirty="0" smtClean="0">
                <a:latin typeface="Sitka Display" panose="02000505000000020004" pitchFamily="2" charset="0"/>
              </a:rPr>
              <a:t> luminosity x 10 (above design)  </a:t>
            </a:r>
            <a:br>
              <a:rPr lang="en-GB" sz="1600" dirty="0" smtClean="0">
                <a:latin typeface="Sitka Display" panose="02000505000000020004" pitchFamily="2" charset="0"/>
              </a:rPr>
            </a:br>
            <a:r>
              <a:rPr lang="en-GB" sz="1600" b="1" dirty="0" smtClean="0">
                <a:solidFill>
                  <a:srgbClr val="FF0000"/>
                </a:solidFill>
                <a:latin typeface="Sitka Display" panose="02000505000000020004" pitchFamily="2" charset="0"/>
              </a:rPr>
              <a:t>2 </a:t>
            </a:r>
            <a:r>
              <a:rPr lang="en-GB" sz="1600" b="1" dirty="0" smtClean="0">
                <a:solidFill>
                  <a:srgbClr val="FF0000"/>
                </a:solidFill>
                <a:latin typeface="Sitka Display" panose="02000505000000020004" pitchFamily="2" charset="0"/>
                <a:sym typeface="Wingdings" panose="05000000000000000000" pitchFamily="2" charset="2"/>
              </a:rPr>
              <a:t> 20  x 10</a:t>
            </a:r>
            <a:r>
              <a:rPr lang="en-GB" sz="1600" b="1" baseline="30000" dirty="0" smtClean="0">
                <a:solidFill>
                  <a:srgbClr val="FF0000"/>
                </a:solidFill>
                <a:latin typeface="Sitka Display" panose="02000505000000020004" pitchFamily="2" charset="0"/>
                <a:sym typeface="Wingdings" panose="05000000000000000000" pitchFamily="2" charset="2"/>
              </a:rPr>
              <a:t>32 </a:t>
            </a:r>
            <a:r>
              <a:rPr lang="en-GB" sz="1600" b="1" dirty="0" smtClean="0">
                <a:solidFill>
                  <a:srgbClr val="FF0000"/>
                </a:solidFill>
                <a:latin typeface="Sitka Display" panose="02000505000000020004" pitchFamily="2" charset="0"/>
              </a:rPr>
              <a:t>cm</a:t>
            </a:r>
            <a:r>
              <a:rPr lang="en-GB" sz="1600" b="1" baseline="30000" dirty="0" smtClean="0">
                <a:solidFill>
                  <a:srgbClr val="FF0000"/>
                </a:solidFill>
                <a:latin typeface="Sitka Display" panose="02000505000000020004" pitchFamily="2" charset="0"/>
              </a:rPr>
              <a:t>-2</a:t>
            </a:r>
            <a:r>
              <a:rPr lang="en-GB" sz="1600" b="1" dirty="0" smtClean="0">
                <a:solidFill>
                  <a:srgbClr val="FF0000"/>
                </a:solidFill>
                <a:latin typeface="Sitka Display" panose="02000505000000020004" pitchFamily="2" charset="0"/>
              </a:rPr>
              <a:t>s</a:t>
            </a:r>
            <a:r>
              <a:rPr lang="en-GB" sz="1600" b="1" baseline="30000" dirty="0" smtClean="0">
                <a:solidFill>
                  <a:srgbClr val="FF0000"/>
                </a:solidFill>
                <a:latin typeface="Sitka Display" panose="02000505000000020004" pitchFamily="2" charset="0"/>
              </a:rPr>
              <a:t>-1</a:t>
            </a:r>
            <a:endParaRPr lang="en-GB" sz="1600" b="1" baseline="30000" dirty="0" smtClean="0">
              <a:solidFill>
                <a:srgbClr val="FF0000"/>
              </a:solidFill>
              <a:latin typeface="Sitka Display" panose="02000505000000020004" pitchFamily="2" charset="0"/>
              <a:sym typeface="Wingdings" panose="05000000000000000000" pitchFamily="2" charset="2"/>
            </a:endParaRPr>
          </a:p>
          <a:p>
            <a:pPr>
              <a:lnSpc>
                <a:spcPct val="100000"/>
              </a:lnSpc>
            </a:pPr>
            <a:r>
              <a:rPr lang="en-GB" sz="1600" dirty="0" smtClean="0">
                <a:latin typeface="Sitka Display" panose="02000505000000020004" pitchFamily="2" charset="0"/>
                <a:sym typeface="Wingdings" panose="05000000000000000000" pitchFamily="2" charset="2"/>
              </a:rPr>
              <a:t>High tracking efficiency (99%)</a:t>
            </a:r>
          </a:p>
          <a:p>
            <a:pPr lvl="1">
              <a:lnSpc>
                <a:spcPct val="100000"/>
              </a:lnSpc>
              <a:spcBef>
                <a:spcPts val="0"/>
              </a:spcBef>
            </a:pPr>
            <a:endParaRPr lang="en-GB" sz="1300" dirty="0" smtClean="0">
              <a:latin typeface="Sitka Display" panose="02000505000000020004" pitchFamily="2" charset="0"/>
              <a:sym typeface="Wingdings" panose="05000000000000000000" pitchFamily="2" charset="2"/>
            </a:endParaRPr>
          </a:p>
          <a:p>
            <a:pPr>
              <a:lnSpc>
                <a:spcPct val="100000"/>
              </a:lnSpc>
              <a:spcAft>
                <a:spcPts val="1200"/>
              </a:spcAft>
            </a:pPr>
            <a:r>
              <a:rPr lang="en-GB" sz="1600" dirty="0" smtClean="0">
                <a:latin typeface="Sitka Display" panose="02000505000000020004" pitchFamily="2" charset="0"/>
                <a:sym typeface="Wingdings" panose="05000000000000000000" pitchFamily="2" charset="2"/>
              </a:rPr>
              <a:t>Reasonable detector occupancy for pattern recognition</a:t>
            </a:r>
          </a:p>
          <a:p>
            <a:pPr>
              <a:lnSpc>
                <a:spcPct val="120000"/>
              </a:lnSpc>
            </a:pPr>
            <a:r>
              <a:rPr lang="en-GB" sz="1700" dirty="0" smtClean="0">
                <a:latin typeface="Sitka Display" panose="02000505000000020004" pitchFamily="2" charset="0"/>
              </a:rPr>
              <a:t>Try to reduce material where possible</a:t>
            </a:r>
          </a:p>
          <a:p>
            <a:pPr lvl="1">
              <a:lnSpc>
                <a:spcPct val="120000"/>
              </a:lnSpc>
            </a:pPr>
            <a:r>
              <a:rPr lang="en-GB" sz="1000" dirty="0" err="1" smtClean="0">
                <a:latin typeface="Sitka Display" panose="02000505000000020004" pitchFamily="2" charset="0"/>
              </a:rPr>
              <a:t>Secondaries</a:t>
            </a:r>
            <a:r>
              <a:rPr lang="en-GB" sz="1000" dirty="0" smtClean="0">
                <a:latin typeface="Sitka Display" panose="02000505000000020004" pitchFamily="2" charset="0"/>
              </a:rPr>
              <a:t> were a large problem for HERA-B</a:t>
            </a:r>
          </a:p>
          <a:p>
            <a:pPr lvl="1">
              <a:lnSpc>
                <a:spcPct val="120000"/>
              </a:lnSpc>
            </a:pPr>
            <a:r>
              <a:rPr lang="en-GB" sz="1000" dirty="0" err="1" smtClean="0">
                <a:latin typeface="Sitka Display" panose="02000505000000020004" pitchFamily="2" charset="0"/>
              </a:rPr>
              <a:t>Secondaries</a:t>
            </a:r>
            <a:r>
              <a:rPr lang="en-GB" sz="1000" dirty="0" smtClean="0">
                <a:latin typeface="Sitka Display" panose="02000505000000020004" pitchFamily="2" charset="0"/>
              </a:rPr>
              <a:t> produce more hits than primaries in T-stations</a:t>
            </a:r>
          </a:p>
        </p:txBody>
      </p:sp>
      <p:sp>
        <p:nvSpPr>
          <p:cNvPr id="2" name="Date Placeholder 1"/>
          <p:cNvSpPr>
            <a:spLocks noGrp="1"/>
          </p:cNvSpPr>
          <p:nvPr>
            <p:ph type="dt" sz="half" idx="10"/>
          </p:nvPr>
        </p:nvSpPr>
        <p:spPr/>
        <p:txBody>
          <a:bodyPr/>
          <a:lstStyle/>
          <a:p>
            <a:fld id="{51B1F1A0-BC51-4412-8641-88FD8B9FC98A}"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3" name="Footer Placeholder 2"/>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4" name="Slide Number Placeholder 3"/>
          <p:cNvSpPr>
            <a:spLocks noGrp="1"/>
          </p:cNvSpPr>
          <p:nvPr>
            <p:ph type="sldNum" sz="quarter" idx="12"/>
          </p:nvPr>
        </p:nvSpPr>
        <p:spPr/>
        <p:txBody>
          <a:bodyPr/>
          <a:lstStyle/>
          <a:p>
            <a:fld id="{D2EDFB8A-49FA-44DD-AA2E-26411AD3E977}" type="slidenum">
              <a:rPr lang="en-GB" smtClean="0">
                <a:latin typeface="Sitka Display" panose="02000505000000020004" pitchFamily="2" charset="0"/>
              </a:rPr>
              <a:t>6</a:t>
            </a:fld>
            <a:endParaRPr lang="en-GB" dirty="0">
              <a:latin typeface="Sitka Display" panose="02000505000000020004" pitchFamily="2" charset="0"/>
            </a:endParaRPr>
          </a:p>
        </p:txBody>
      </p:sp>
      <p:sp>
        <p:nvSpPr>
          <p:cNvPr id="5" name="Title 4"/>
          <p:cNvSpPr>
            <a:spLocks noGrp="1"/>
          </p:cNvSpPr>
          <p:nvPr>
            <p:ph type="title"/>
          </p:nvPr>
        </p:nvSpPr>
        <p:spPr>
          <a:xfrm>
            <a:off x="628650" y="2"/>
            <a:ext cx="7886700" cy="889396"/>
          </a:xfrm>
        </p:spPr>
        <p:txBody>
          <a:bodyPr>
            <a:normAutofit fontScale="90000"/>
          </a:bodyPr>
          <a:lstStyle/>
          <a:p>
            <a:r>
              <a:rPr lang="en-GB" dirty="0" smtClean="0">
                <a:latin typeface="Sitka Display" panose="02000505000000020004" pitchFamily="2" charset="0"/>
              </a:rPr>
              <a:t>Upgrade of the LHCb Detector</a:t>
            </a:r>
            <a:br>
              <a:rPr lang="en-GB" dirty="0" smtClean="0">
                <a:latin typeface="Sitka Display" panose="02000505000000020004" pitchFamily="2" charset="0"/>
              </a:rPr>
            </a:br>
            <a:r>
              <a:rPr lang="en-GB" dirty="0" smtClean="0">
                <a:latin typeface="Sitka Display" panose="02000505000000020004" pitchFamily="2" charset="0"/>
              </a:rPr>
              <a:t>(as planned in 2007-2008)</a:t>
            </a:r>
            <a:endParaRPr lang="en-GB" dirty="0">
              <a:latin typeface="Sitka Display" panose="02000505000000020004" pitchFamily="2" charset="0"/>
            </a:endParaRPr>
          </a:p>
        </p:txBody>
      </p:sp>
    </p:spTree>
    <p:extLst>
      <p:ext uri="{BB962C8B-B14F-4D97-AF65-F5344CB8AC3E}">
        <p14:creationId xmlns:p14="http://schemas.microsoft.com/office/powerpoint/2010/main" val="23443913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endParaRPr lang="en-GB"/>
          </a:p>
        </p:txBody>
      </p:sp>
      <p:sp>
        <p:nvSpPr>
          <p:cNvPr id="4" name="Date Placeholder 3"/>
          <p:cNvSpPr>
            <a:spLocks noGrp="1"/>
          </p:cNvSpPr>
          <p:nvPr>
            <p:ph type="dt" sz="half" idx="10"/>
          </p:nvPr>
        </p:nvSpPr>
        <p:spPr/>
        <p:txBody>
          <a:bodyPr/>
          <a:lstStyle/>
          <a:p>
            <a:fld id="{89E99E99-C79A-48FE-B0E9-3525D616C7E1}" type="datetime1">
              <a:rPr lang="en-US" smtClean="0"/>
              <a:t>10/15/2021</a:t>
            </a:fld>
            <a:endParaRPr lang="en-US" dirty="0"/>
          </a:p>
        </p:txBody>
      </p:sp>
      <p:sp>
        <p:nvSpPr>
          <p:cNvPr id="5" name="Footer Placeholder 4"/>
          <p:cNvSpPr>
            <a:spLocks noGrp="1"/>
          </p:cNvSpPr>
          <p:nvPr>
            <p:ph type="ftr" sz="quarter" idx="11"/>
          </p:nvPr>
        </p:nvSpPr>
        <p:spPr/>
        <p:txBody>
          <a:bodyPr/>
          <a:lstStyle/>
          <a:p>
            <a:r>
              <a:rPr lang="en-US" smtClean="0"/>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60</a:t>
            </a:fld>
            <a:endParaRPr lang="en-US" dirty="0"/>
          </a:p>
        </p:txBody>
      </p:sp>
      <p:sp>
        <p:nvSpPr>
          <p:cNvPr id="7" name="Title 6"/>
          <p:cNvSpPr>
            <a:spLocks noGrp="1"/>
          </p:cNvSpPr>
          <p:nvPr>
            <p:ph type="title"/>
          </p:nvPr>
        </p:nvSpPr>
        <p:spPr/>
        <p:txBody>
          <a:bodyPr/>
          <a:lstStyle/>
          <a:p>
            <a:r>
              <a:rPr lang="en-DE" dirty="0" smtClean="0"/>
              <a:t>Production C-Frame model</a:t>
            </a:r>
            <a:endParaRPr lang="en-GB" dirty="0"/>
          </a:p>
        </p:txBody>
      </p:sp>
      <p:pic>
        <p:nvPicPr>
          <p:cNvPr id="8" name="Content Placeholder 7"/>
          <p:cNvPicPr>
            <a:picLocks noGrp="1" noChangeAspect="1"/>
          </p:cNvPicPr>
          <p:nvPr>
            <p:ph sz="half" idx="1"/>
          </p:nvPr>
        </p:nvPicPr>
        <p:blipFill>
          <a:blip r:embed="rId2"/>
          <a:stretch>
            <a:fillRect/>
          </a:stretch>
        </p:blipFill>
        <p:spPr>
          <a:xfrm>
            <a:off x="1202055" y="655755"/>
            <a:ext cx="6511290" cy="4111509"/>
          </a:xfrm>
          <a:prstGeom prst="rect">
            <a:avLst/>
          </a:prstGeom>
        </p:spPr>
      </p:pic>
    </p:spTree>
    <p:extLst>
      <p:ext uri="{BB962C8B-B14F-4D97-AF65-F5344CB8AC3E}">
        <p14:creationId xmlns:p14="http://schemas.microsoft.com/office/powerpoint/2010/main" val="36665453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328378" y="530315"/>
            <a:ext cx="3129196" cy="1636662"/>
          </a:xfrm>
          <a:prstGeom prst="rect">
            <a:avLst/>
          </a:prstGeo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61</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Be ready on time...</a:t>
            </a:r>
            <a:endParaRPr lang="en-GB" dirty="0">
              <a:latin typeface="Sitka Display" panose="02000505000000020004" pitchFamily="2" charset="0"/>
            </a:endParaRPr>
          </a:p>
        </p:txBody>
      </p:sp>
      <p:pic>
        <p:nvPicPr>
          <p:cNvPr id="10" name="Picture 9"/>
          <p:cNvPicPr>
            <a:picLocks noChangeAspect="1"/>
          </p:cNvPicPr>
          <p:nvPr/>
        </p:nvPicPr>
        <p:blipFill rotWithShape="1">
          <a:blip r:embed="rId4"/>
          <a:srcRect b="73790"/>
          <a:stretch/>
        </p:blipFill>
        <p:spPr>
          <a:xfrm>
            <a:off x="1209647" y="3255621"/>
            <a:ext cx="6892263" cy="971099"/>
          </a:xfrm>
          <a:prstGeom prst="rect">
            <a:avLst/>
          </a:prstGeom>
        </p:spPr>
      </p:pic>
      <p:sp>
        <p:nvSpPr>
          <p:cNvPr id="12" name="TextBox 11"/>
          <p:cNvSpPr txBox="1"/>
          <p:nvPr/>
        </p:nvSpPr>
        <p:spPr>
          <a:xfrm>
            <a:off x="1061264" y="3011206"/>
            <a:ext cx="1784985" cy="253916"/>
          </a:xfrm>
          <a:prstGeom prst="rect">
            <a:avLst/>
          </a:prstGeom>
          <a:noFill/>
        </p:spPr>
        <p:txBody>
          <a:bodyPr wrap="square" rtlCol="0">
            <a:spAutoFit/>
          </a:bodyPr>
          <a:lstStyle/>
          <a:p>
            <a:r>
              <a:rPr lang="en-GB" sz="1050" b="1" dirty="0" smtClean="0">
                <a:latin typeface="Sitka Display" panose="02000505000000020004" pitchFamily="2" charset="0"/>
              </a:rPr>
              <a:t>mats and modules</a:t>
            </a:r>
            <a:endParaRPr lang="en-GB" sz="1050" b="1" dirty="0">
              <a:latin typeface="Sitka Display" panose="02000505000000020004" pitchFamily="2" charset="0"/>
            </a:endParaRPr>
          </a:p>
        </p:txBody>
      </p:sp>
      <p:sp>
        <p:nvSpPr>
          <p:cNvPr id="13" name="Right Arrow 12"/>
          <p:cNvSpPr/>
          <p:nvPr/>
        </p:nvSpPr>
        <p:spPr>
          <a:xfrm>
            <a:off x="2247900" y="3086100"/>
            <a:ext cx="1844039"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2403392" y="2819477"/>
            <a:ext cx="1784985" cy="253916"/>
          </a:xfrm>
          <a:prstGeom prst="rect">
            <a:avLst/>
          </a:prstGeom>
          <a:noFill/>
        </p:spPr>
        <p:txBody>
          <a:bodyPr wrap="square" rtlCol="0">
            <a:spAutoFit/>
          </a:bodyPr>
          <a:lstStyle/>
          <a:p>
            <a:r>
              <a:rPr lang="en-GB" sz="1050" b="1" dirty="0" smtClean="0">
                <a:latin typeface="Sitka Display" panose="02000505000000020004" pitchFamily="2" charset="0"/>
              </a:rPr>
              <a:t>electronics</a:t>
            </a:r>
            <a:endParaRPr lang="en-GB" sz="1050" b="1" dirty="0">
              <a:latin typeface="Sitka Display" panose="02000505000000020004" pitchFamily="2" charset="0"/>
            </a:endParaRPr>
          </a:p>
        </p:txBody>
      </p:sp>
      <p:sp>
        <p:nvSpPr>
          <p:cNvPr id="15" name="Right Arrow 14"/>
          <p:cNvSpPr/>
          <p:nvPr/>
        </p:nvSpPr>
        <p:spPr>
          <a:xfrm>
            <a:off x="3169919" y="2882054"/>
            <a:ext cx="1943101" cy="888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2306953" y="2599198"/>
            <a:ext cx="1784985" cy="253916"/>
          </a:xfrm>
          <a:prstGeom prst="rect">
            <a:avLst/>
          </a:prstGeom>
          <a:noFill/>
        </p:spPr>
        <p:txBody>
          <a:bodyPr wrap="square" rtlCol="0">
            <a:spAutoFit/>
          </a:bodyPr>
          <a:lstStyle/>
          <a:p>
            <a:r>
              <a:rPr lang="en-GB" sz="1050" b="1" dirty="0" err="1" smtClean="0">
                <a:latin typeface="Sitka Display" panose="02000505000000020004" pitchFamily="2" charset="0"/>
              </a:rPr>
              <a:t>SiPM</a:t>
            </a:r>
            <a:endParaRPr lang="en-GB" sz="1050" b="1" dirty="0">
              <a:latin typeface="Sitka Display" panose="02000505000000020004" pitchFamily="2" charset="0"/>
            </a:endParaRPr>
          </a:p>
        </p:txBody>
      </p:sp>
      <p:sp>
        <p:nvSpPr>
          <p:cNvPr id="18" name="Right Arrow 17"/>
          <p:cNvSpPr/>
          <p:nvPr/>
        </p:nvSpPr>
        <p:spPr>
          <a:xfrm>
            <a:off x="2727961" y="2714046"/>
            <a:ext cx="1760219" cy="90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2565082" y="2461120"/>
            <a:ext cx="1784985" cy="253916"/>
          </a:xfrm>
          <a:prstGeom prst="rect">
            <a:avLst/>
          </a:prstGeom>
          <a:noFill/>
        </p:spPr>
        <p:txBody>
          <a:bodyPr wrap="square" rtlCol="0">
            <a:spAutoFit/>
          </a:bodyPr>
          <a:lstStyle/>
          <a:p>
            <a:r>
              <a:rPr lang="en-GB" sz="1050" b="1" dirty="0" smtClean="0">
                <a:latin typeface="Sitka Display" panose="02000505000000020004" pitchFamily="2" charset="0"/>
              </a:rPr>
              <a:t>Cold-box</a:t>
            </a:r>
            <a:endParaRPr lang="en-GB" sz="1050" b="1" dirty="0">
              <a:latin typeface="Sitka Display" panose="02000505000000020004" pitchFamily="2" charset="0"/>
            </a:endParaRPr>
          </a:p>
        </p:txBody>
      </p:sp>
      <p:sp>
        <p:nvSpPr>
          <p:cNvPr id="21" name="Right Arrow 20"/>
          <p:cNvSpPr/>
          <p:nvPr/>
        </p:nvSpPr>
        <p:spPr>
          <a:xfrm>
            <a:off x="3169920" y="2552700"/>
            <a:ext cx="1630680" cy="849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ight Arrow 22"/>
          <p:cNvSpPr/>
          <p:nvPr/>
        </p:nvSpPr>
        <p:spPr>
          <a:xfrm>
            <a:off x="4188377" y="2388450"/>
            <a:ext cx="1000843" cy="1433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3028950" y="2102763"/>
            <a:ext cx="1640711" cy="253916"/>
          </a:xfrm>
          <a:prstGeom prst="rect">
            <a:avLst/>
          </a:prstGeom>
          <a:noFill/>
        </p:spPr>
        <p:txBody>
          <a:bodyPr wrap="square" rtlCol="0">
            <a:spAutoFit/>
          </a:bodyPr>
          <a:lstStyle/>
          <a:p>
            <a:r>
              <a:rPr lang="en-GB" sz="1050" b="1" dirty="0" smtClean="0">
                <a:latin typeface="Sitka Display" panose="02000505000000020004" pitchFamily="2" charset="0"/>
              </a:rPr>
              <a:t>C-Frame Assembly</a:t>
            </a:r>
            <a:endParaRPr lang="en-GB" sz="1050" b="1" dirty="0">
              <a:latin typeface="Sitka Display" panose="02000505000000020004" pitchFamily="2" charset="0"/>
            </a:endParaRPr>
          </a:p>
        </p:txBody>
      </p:sp>
      <p:sp>
        <p:nvSpPr>
          <p:cNvPr id="25" name="Right Arrow 24"/>
          <p:cNvSpPr/>
          <p:nvPr/>
        </p:nvSpPr>
        <p:spPr>
          <a:xfrm>
            <a:off x="5415197" y="2390689"/>
            <a:ext cx="276943" cy="1411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ight Arrow 25"/>
          <p:cNvSpPr/>
          <p:nvPr/>
        </p:nvSpPr>
        <p:spPr>
          <a:xfrm>
            <a:off x="5973362" y="2402168"/>
            <a:ext cx="572218" cy="1505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26"/>
          <p:cNvSpPr txBox="1"/>
          <p:nvPr/>
        </p:nvSpPr>
        <p:spPr>
          <a:xfrm rot="19518643">
            <a:off x="5055869" y="1927597"/>
            <a:ext cx="1242060" cy="246221"/>
          </a:xfrm>
          <a:prstGeom prst="rect">
            <a:avLst/>
          </a:prstGeom>
          <a:noFill/>
        </p:spPr>
        <p:txBody>
          <a:bodyPr wrap="square" rtlCol="0">
            <a:spAutoFit/>
          </a:bodyPr>
          <a:lstStyle/>
          <a:p>
            <a:r>
              <a:rPr lang="en-GB" sz="1000" b="1" dirty="0" smtClean="0">
                <a:latin typeface="Sitka Display" panose="02000505000000020004" pitchFamily="2" charset="0"/>
              </a:rPr>
              <a:t>COVID Lockdown</a:t>
            </a:r>
            <a:endParaRPr lang="en-GB" sz="1000" b="1" dirty="0">
              <a:latin typeface="Sitka Display" panose="02000505000000020004" pitchFamily="2" charset="0"/>
            </a:endParaRPr>
          </a:p>
        </p:txBody>
      </p:sp>
      <p:sp>
        <p:nvSpPr>
          <p:cNvPr id="28" name="TextBox 27"/>
          <p:cNvSpPr txBox="1"/>
          <p:nvPr/>
        </p:nvSpPr>
        <p:spPr>
          <a:xfrm rot="19518643">
            <a:off x="5575427" y="1979653"/>
            <a:ext cx="1242060" cy="246221"/>
          </a:xfrm>
          <a:prstGeom prst="rect">
            <a:avLst/>
          </a:prstGeom>
          <a:noFill/>
        </p:spPr>
        <p:txBody>
          <a:bodyPr wrap="square" rtlCol="0">
            <a:spAutoFit/>
          </a:bodyPr>
          <a:lstStyle/>
          <a:p>
            <a:r>
              <a:rPr lang="en-GB" sz="1000" b="1" dirty="0" smtClean="0">
                <a:latin typeface="Sitka Display" panose="02000505000000020004" pitchFamily="2" charset="0"/>
              </a:rPr>
              <a:t>COVID Lockdown</a:t>
            </a:r>
            <a:endParaRPr lang="en-GB" sz="1000" b="1" dirty="0">
              <a:latin typeface="Sitka Display" panose="02000505000000020004" pitchFamily="2" charset="0"/>
            </a:endParaRPr>
          </a:p>
        </p:txBody>
      </p:sp>
      <p:pic>
        <p:nvPicPr>
          <p:cNvPr id="29" name="Picture 28"/>
          <p:cNvPicPr>
            <a:picLocks noChangeAspect="1"/>
          </p:cNvPicPr>
          <p:nvPr/>
        </p:nvPicPr>
        <p:blipFill>
          <a:blip r:embed="rId5"/>
          <a:stretch>
            <a:fillRect/>
          </a:stretch>
        </p:blipFill>
        <p:spPr>
          <a:xfrm>
            <a:off x="4669661" y="3669044"/>
            <a:ext cx="2084117" cy="499096"/>
          </a:xfrm>
          <a:prstGeom prst="rect">
            <a:avLst/>
          </a:prstGeom>
        </p:spPr>
      </p:pic>
      <p:sp>
        <p:nvSpPr>
          <p:cNvPr id="30" name="TextBox 29"/>
          <p:cNvSpPr txBox="1"/>
          <p:nvPr/>
        </p:nvSpPr>
        <p:spPr>
          <a:xfrm rot="19966733">
            <a:off x="856472" y="2307712"/>
            <a:ext cx="245429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b="1" dirty="0" smtClean="0">
                <a:latin typeface="Sitka Display" panose="02000505000000020004" pitchFamily="2" charset="0"/>
              </a:rPr>
              <a:t>Production</a:t>
            </a:r>
            <a:endParaRPr lang="en-GB" b="1" dirty="0">
              <a:latin typeface="Sitka Display" panose="02000505000000020004" pitchFamily="2" charset="0"/>
            </a:endParaRPr>
          </a:p>
        </p:txBody>
      </p:sp>
      <p:pic>
        <p:nvPicPr>
          <p:cNvPr id="31" name="Picture 30"/>
          <p:cNvPicPr>
            <a:picLocks noChangeAspect="1"/>
          </p:cNvPicPr>
          <p:nvPr/>
        </p:nvPicPr>
        <p:blipFill rotWithShape="1">
          <a:blip r:embed="rId6"/>
          <a:srcRect b="97310"/>
          <a:stretch/>
        </p:blipFill>
        <p:spPr>
          <a:xfrm>
            <a:off x="3757846" y="779151"/>
            <a:ext cx="5387212" cy="156184"/>
          </a:xfrm>
          <a:prstGeom prst="rect">
            <a:avLst/>
          </a:prstGeom>
        </p:spPr>
      </p:pic>
      <p:pic>
        <p:nvPicPr>
          <p:cNvPr id="32" name="Picture 31"/>
          <p:cNvPicPr>
            <a:picLocks noChangeAspect="1"/>
          </p:cNvPicPr>
          <p:nvPr/>
        </p:nvPicPr>
        <p:blipFill rotWithShape="1">
          <a:blip r:embed="rId6"/>
          <a:srcRect t="15813" b="74475"/>
          <a:stretch/>
        </p:blipFill>
        <p:spPr>
          <a:xfrm>
            <a:off x="3756788" y="926962"/>
            <a:ext cx="5387212" cy="563879"/>
          </a:xfrm>
          <a:prstGeom prst="rect">
            <a:avLst/>
          </a:prstGeom>
        </p:spPr>
      </p:pic>
      <p:sp>
        <p:nvSpPr>
          <p:cNvPr id="33" name="TextBox 32"/>
          <p:cNvSpPr txBox="1"/>
          <p:nvPr/>
        </p:nvSpPr>
        <p:spPr>
          <a:xfrm>
            <a:off x="1325880" y="4226720"/>
            <a:ext cx="6233160" cy="507831"/>
          </a:xfrm>
          <a:prstGeom prst="rect">
            <a:avLst/>
          </a:prstGeom>
          <a:noFill/>
        </p:spPr>
        <p:txBody>
          <a:bodyPr wrap="square" rtlCol="0">
            <a:spAutoFit/>
          </a:bodyPr>
          <a:lstStyle/>
          <a:p>
            <a:r>
              <a:rPr lang="en-GB" dirty="0" smtClean="0">
                <a:latin typeface="Sitka Display" panose="02000505000000020004" pitchFamily="2" charset="0"/>
              </a:rPr>
              <a:t>1 – 2 years longer to start and finish production than guessed at in the TDR </a:t>
            </a:r>
          </a:p>
          <a:p>
            <a:pPr lvl="1"/>
            <a:r>
              <a:rPr lang="en-GB" b="1" dirty="0" smtClean="0">
                <a:solidFill>
                  <a:srgbClr val="FF0000"/>
                </a:solidFill>
                <a:latin typeface="Sitka Display" panose="02000505000000020004" pitchFamily="2" charset="0"/>
                <a:sym typeface="Wingdings" panose="05000000000000000000" pitchFamily="2" charset="2"/>
              </a:rPr>
              <a:t> </a:t>
            </a:r>
            <a:r>
              <a:rPr lang="en-GB" b="1" dirty="0" smtClean="0">
                <a:solidFill>
                  <a:srgbClr val="FF0000"/>
                </a:solidFill>
                <a:latin typeface="Sitka Display" panose="02000505000000020004" pitchFamily="2" charset="0"/>
              </a:rPr>
              <a:t>The end date always matched the end of LS2</a:t>
            </a:r>
            <a:r>
              <a:rPr lang="en-DE" b="1" smtClean="0">
                <a:solidFill>
                  <a:srgbClr val="FF0000"/>
                </a:solidFill>
                <a:latin typeface="Sitka Display" panose="02000505000000020004" pitchFamily="2" charset="0"/>
              </a:rPr>
              <a:t> (which shifted)</a:t>
            </a:r>
            <a:endParaRPr lang="en-GB" b="1" dirty="0">
              <a:solidFill>
                <a:srgbClr val="FF0000"/>
              </a:solidFill>
              <a:latin typeface="Sitka Display" panose="02000505000000020004" pitchFamily="2" charset="0"/>
            </a:endParaRPr>
          </a:p>
        </p:txBody>
      </p:sp>
      <p:sp>
        <p:nvSpPr>
          <p:cNvPr id="34" name="TextBox 33"/>
          <p:cNvSpPr txBox="1"/>
          <p:nvPr/>
        </p:nvSpPr>
        <p:spPr>
          <a:xfrm>
            <a:off x="6826802" y="2412281"/>
            <a:ext cx="1815258" cy="715581"/>
          </a:xfrm>
          <a:prstGeom prst="rect">
            <a:avLst/>
          </a:prstGeom>
          <a:noFill/>
        </p:spPr>
        <p:txBody>
          <a:bodyPr wrap="square" rtlCol="0">
            <a:spAutoFit/>
          </a:bodyPr>
          <a:lstStyle/>
          <a:p>
            <a:r>
              <a:rPr lang="en-DE" b="1" u="sng" dirty="0" smtClean="0"/>
              <a:t>15 years </a:t>
            </a:r>
            <a:r>
              <a:rPr lang="en-DE" dirty="0" smtClean="0"/>
              <a:t>from conception to </a:t>
            </a:r>
            <a:r>
              <a:rPr lang="en-DE" dirty="0" smtClean="0"/>
              <a:t>the end of installation</a:t>
            </a:r>
            <a:r>
              <a:rPr lang="en-DE" dirty="0" smtClean="0"/>
              <a:t>.</a:t>
            </a:r>
            <a:endParaRPr lang="en-GB" dirty="0"/>
          </a:p>
        </p:txBody>
      </p:sp>
      <p:sp>
        <p:nvSpPr>
          <p:cNvPr id="2" name="TextBox 1"/>
          <p:cNvSpPr txBox="1"/>
          <p:nvPr/>
        </p:nvSpPr>
        <p:spPr>
          <a:xfrm>
            <a:off x="4045727" y="528772"/>
            <a:ext cx="1646413" cy="300082"/>
          </a:xfrm>
          <a:prstGeom prst="rect">
            <a:avLst/>
          </a:prstGeom>
          <a:noFill/>
        </p:spPr>
        <p:txBody>
          <a:bodyPr wrap="square" rtlCol="0">
            <a:spAutoFit/>
          </a:bodyPr>
          <a:lstStyle/>
          <a:p>
            <a:r>
              <a:rPr lang="en-DE" dirty="0" smtClean="0"/>
              <a:t>Old TDR schedule</a:t>
            </a:r>
            <a:endParaRPr lang="en-GB" dirty="0"/>
          </a:p>
        </p:txBody>
      </p:sp>
    </p:spTree>
    <p:extLst>
      <p:ext uri="{BB962C8B-B14F-4D97-AF65-F5344CB8AC3E}">
        <p14:creationId xmlns:p14="http://schemas.microsoft.com/office/powerpoint/2010/main" val="41294620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186815" y="1657396"/>
            <a:ext cx="3684270" cy="2071506"/>
          </a:xfr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62</a:t>
            </a:fld>
            <a:endParaRPr lang="en-GB" dirty="0">
              <a:latin typeface="Sitka Display" panose="02000505000000020004" pitchFamily="2" charset="0"/>
            </a:endParaRPr>
          </a:p>
        </p:txBody>
      </p:sp>
      <p:pic>
        <p:nvPicPr>
          <p:cNvPr id="9" name="Picture 8"/>
          <p:cNvPicPr>
            <a:picLocks noChangeAspect="1"/>
          </p:cNvPicPr>
          <p:nvPr/>
        </p:nvPicPr>
        <p:blipFill rotWithShape="1">
          <a:blip r:embed="rId4"/>
          <a:srcRect b="17047"/>
          <a:stretch/>
        </p:blipFill>
        <p:spPr>
          <a:xfrm>
            <a:off x="5446554" y="619034"/>
            <a:ext cx="2341085" cy="3879531"/>
          </a:xfrm>
          <a:prstGeom prst="rect">
            <a:avLst/>
          </a:prstGeom>
          <a:effectLst>
            <a:outerShdw blurRad="50800" dist="38100" dir="2700000" algn="tl" rotWithShape="0">
              <a:prstClr val="black">
                <a:alpha val="40000"/>
              </a:prstClr>
            </a:outerShdw>
          </a:effectLst>
        </p:spPr>
      </p:pic>
      <p:sp>
        <p:nvSpPr>
          <p:cNvPr id="11" name="TextBox 10"/>
          <p:cNvSpPr txBox="1"/>
          <p:nvPr/>
        </p:nvSpPr>
        <p:spPr>
          <a:xfrm>
            <a:off x="1186815" y="1149565"/>
            <a:ext cx="1965960" cy="507831"/>
          </a:xfrm>
          <a:prstGeom prst="rect">
            <a:avLst/>
          </a:prstGeom>
          <a:noFill/>
        </p:spPr>
        <p:txBody>
          <a:bodyPr wrap="square" rtlCol="0">
            <a:spAutoFit/>
          </a:bodyPr>
          <a:lstStyle/>
          <a:p>
            <a:r>
              <a:rPr lang="en-GB" dirty="0" smtClean="0">
                <a:latin typeface="Sitka Display" panose="02000505000000020004" pitchFamily="2" charset="0"/>
              </a:rPr>
              <a:t>First module assembly (June 2016)</a:t>
            </a:r>
            <a:endParaRPr lang="en-GB" dirty="0">
              <a:latin typeface="Sitka Display" panose="02000505000000020004" pitchFamily="2" charset="0"/>
            </a:endParaRPr>
          </a:p>
        </p:txBody>
      </p:sp>
      <p:sp>
        <p:nvSpPr>
          <p:cNvPr id="12" name="TextBox 11"/>
          <p:cNvSpPr txBox="1"/>
          <p:nvPr/>
        </p:nvSpPr>
        <p:spPr>
          <a:xfrm>
            <a:off x="5288280" y="200294"/>
            <a:ext cx="2876549" cy="300082"/>
          </a:xfrm>
          <a:prstGeom prst="rect">
            <a:avLst/>
          </a:prstGeom>
          <a:noFill/>
        </p:spPr>
        <p:txBody>
          <a:bodyPr wrap="square" rtlCol="0">
            <a:spAutoFit/>
          </a:bodyPr>
          <a:lstStyle/>
          <a:p>
            <a:r>
              <a:rPr lang="en-GB" dirty="0" smtClean="0">
                <a:latin typeface="Sitka Display" panose="02000505000000020004" pitchFamily="2" charset="0"/>
              </a:rPr>
              <a:t>Module storage at Point8 (July 2020)</a:t>
            </a:r>
            <a:endParaRPr lang="en-GB" dirty="0">
              <a:latin typeface="Sitka Display" panose="02000505000000020004" pitchFamily="2" charset="0"/>
            </a:endParaRPr>
          </a:p>
        </p:txBody>
      </p:sp>
    </p:spTree>
    <p:extLst>
      <p:ext uri="{BB962C8B-B14F-4D97-AF65-F5344CB8AC3E}">
        <p14:creationId xmlns:p14="http://schemas.microsoft.com/office/powerpoint/2010/main" val="269558453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628650" y="695960"/>
            <a:ext cx="7589520" cy="3794760"/>
          </a:xfrm>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63</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a:t>
            </a:r>
            <a:r>
              <a:rPr lang="en-GB" dirty="0" err="1" smtClean="0">
                <a:latin typeface="Sitka Display" panose="02000505000000020004" pitchFamily="2" charset="0"/>
              </a:rPr>
              <a:t>SiPMs</a:t>
            </a:r>
            <a:r>
              <a:rPr lang="en-GB" dirty="0" smtClean="0">
                <a:latin typeface="Sitka Display" panose="02000505000000020004" pitchFamily="2" charset="0"/>
              </a:rPr>
              <a:t> on a cold-bar</a:t>
            </a:r>
            <a:endParaRPr lang="en-GB" dirty="0">
              <a:latin typeface="Sitka Display" panose="02000505000000020004" pitchFamily="2" charset="0"/>
            </a:endParaRPr>
          </a:p>
        </p:txBody>
      </p:sp>
    </p:spTree>
    <p:extLst>
      <p:ext uri="{BB962C8B-B14F-4D97-AF65-F5344CB8AC3E}">
        <p14:creationId xmlns:p14="http://schemas.microsoft.com/office/powerpoint/2010/main" val="397952673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336738" y="1464349"/>
            <a:ext cx="2868930" cy="2151698"/>
          </a:xfrm>
          <a:effectLst>
            <a:outerShdw blurRad="50800" dist="38100" dir="2700000" algn="tl" rotWithShape="0">
              <a:prstClr val="black">
                <a:alpha val="40000"/>
              </a:prstClr>
            </a:outerShdw>
          </a:effectLst>
        </p:spPr>
      </p:pic>
      <p:pic>
        <p:nvPicPr>
          <p:cNvPr id="10" name="Content Placeholder 9"/>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468063" y="575231"/>
            <a:ext cx="2784834" cy="3850800"/>
          </a:xfr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64</a:t>
            </a:fld>
            <a:endParaRPr lang="en-GB" dirty="0">
              <a:latin typeface="Sitka Display" panose="02000505000000020004" pitchFamily="2" charset="0"/>
            </a:endParaRPr>
          </a:p>
        </p:txBody>
      </p:sp>
      <p:sp>
        <p:nvSpPr>
          <p:cNvPr id="9" name="TextBox 8"/>
          <p:cNvSpPr txBox="1"/>
          <p:nvPr/>
        </p:nvSpPr>
        <p:spPr>
          <a:xfrm>
            <a:off x="1790700" y="826344"/>
            <a:ext cx="3169920" cy="507831"/>
          </a:xfrm>
          <a:prstGeom prst="rect">
            <a:avLst/>
          </a:prstGeom>
          <a:noFill/>
        </p:spPr>
        <p:txBody>
          <a:bodyPr wrap="square" rtlCol="0">
            <a:spAutoFit/>
          </a:bodyPr>
          <a:lstStyle/>
          <a:p>
            <a:r>
              <a:rPr lang="en-GB" dirty="0" smtClean="0">
                <a:latin typeface="Sitka Display" panose="02000505000000020004" pitchFamily="2" charset="0"/>
              </a:rPr>
              <a:t>First 7cm fibre mat with </a:t>
            </a:r>
            <a:r>
              <a:rPr lang="en-GB" dirty="0" err="1" smtClean="0">
                <a:latin typeface="Sitka Display" panose="02000505000000020004" pitchFamily="2" charset="0"/>
              </a:rPr>
              <a:t>SiPM</a:t>
            </a:r>
            <a:r>
              <a:rPr lang="en-GB" dirty="0" smtClean="0">
                <a:latin typeface="Sitka Display" panose="02000505000000020004" pitchFamily="2" charset="0"/>
              </a:rPr>
              <a:t> </a:t>
            </a:r>
          </a:p>
          <a:p>
            <a:r>
              <a:rPr lang="en-GB" dirty="0" smtClean="0">
                <a:latin typeface="Sitka Display" panose="02000505000000020004" pitchFamily="2" charset="0"/>
              </a:rPr>
              <a:t>(August 2014)</a:t>
            </a:r>
            <a:endParaRPr lang="en-GB" dirty="0">
              <a:latin typeface="Sitka Display" panose="02000505000000020004" pitchFamily="2" charset="0"/>
            </a:endParaRPr>
          </a:p>
        </p:txBody>
      </p:sp>
      <p:sp>
        <p:nvSpPr>
          <p:cNvPr id="11" name="Rectangle 10"/>
          <p:cNvSpPr/>
          <p:nvPr/>
        </p:nvSpPr>
        <p:spPr>
          <a:xfrm>
            <a:off x="5811415" y="275149"/>
            <a:ext cx="4572000" cy="300082"/>
          </a:xfrm>
          <a:prstGeom prst="rect">
            <a:avLst/>
          </a:prstGeom>
        </p:spPr>
        <p:txBody>
          <a:bodyPr>
            <a:spAutoFit/>
          </a:bodyPr>
          <a:lstStyle/>
          <a:p>
            <a:r>
              <a:rPr lang="en-GB" dirty="0" smtClean="0">
                <a:latin typeface="Sitka Display" panose="02000505000000020004" pitchFamily="2" charset="0"/>
              </a:rPr>
              <a:t>First finished C-Frame (Feb. 2020)</a:t>
            </a:r>
            <a:endParaRPr lang="en-GB" dirty="0">
              <a:latin typeface="Sitka Display" panose="02000505000000020004" pitchFamily="2" charset="0"/>
            </a:endParaRPr>
          </a:p>
        </p:txBody>
      </p:sp>
      <p:pic>
        <p:nvPicPr>
          <p:cNvPr id="2" name="Picture 1"/>
          <p:cNvPicPr>
            <a:picLocks noChangeAspect="1"/>
          </p:cNvPicPr>
          <p:nvPr/>
        </p:nvPicPr>
        <p:blipFill>
          <a:blip r:embed="rId5"/>
          <a:stretch>
            <a:fillRect/>
          </a:stretch>
        </p:blipFill>
        <p:spPr>
          <a:xfrm>
            <a:off x="216841" y="3315965"/>
            <a:ext cx="1107234" cy="1110066"/>
          </a:xfrm>
          <a:prstGeom prst="rect">
            <a:avLst/>
          </a:prstGeom>
        </p:spPr>
      </p:pic>
      <p:pic>
        <p:nvPicPr>
          <p:cNvPr id="7" name="Picture 6"/>
          <p:cNvPicPr>
            <a:picLocks noChangeAspect="1"/>
          </p:cNvPicPr>
          <p:nvPr/>
        </p:nvPicPr>
        <p:blipFill rotWithShape="1">
          <a:blip r:embed="rId6"/>
          <a:srcRect l="14737" t="11534" r="11401" b="13671"/>
          <a:stretch/>
        </p:blipFill>
        <p:spPr>
          <a:xfrm>
            <a:off x="4434414" y="3315965"/>
            <a:ext cx="1020986" cy="1110066"/>
          </a:xfrm>
          <a:prstGeom prst="rect">
            <a:avLst/>
          </a:prstGeom>
        </p:spPr>
      </p:pic>
    </p:spTree>
    <p:extLst>
      <p:ext uri="{BB962C8B-B14F-4D97-AF65-F5344CB8AC3E}">
        <p14:creationId xmlns:p14="http://schemas.microsoft.com/office/powerpoint/2010/main" val="12221157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79071" y="1092399"/>
            <a:ext cx="3105150" cy="2328863"/>
          </a:xfrm>
          <a:effectLst>
            <a:outerShdw blurRad="50800" dist="38100" dir="2700000" algn="tl" rotWithShape="0">
              <a:prstClr val="black">
                <a:alpha val="40000"/>
              </a:prstClr>
            </a:outerShdw>
          </a:effectLst>
        </p:spPr>
      </p:pic>
      <p:pic>
        <p:nvPicPr>
          <p:cNvPr id="10" name="Content Placeholder 9"/>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94606" y="792878"/>
            <a:ext cx="1887807" cy="3771265"/>
          </a:xfr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65</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First </a:t>
            </a:r>
            <a:r>
              <a:rPr lang="en-DE" dirty="0" smtClean="0">
                <a:latin typeface="Sitka Display" panose="02000505000000020004" pitchFamily="2" charset="0"/>
              </a:rPr>
              <a:t>4 </a:t>
            </a:r>
            <a:r>
              <a:rPr lang="en-GB" dirty="0" smtClean="0">
                <a:latin typeface="Sitka Display" panose="02000505000000020004" pitchFamily="2" charset="0"/>
              </a:rPr>
              <a:t>Frames </a:t>
            </a:r>
            <a:r>
              <a:rPr lang="en-GB" dirty="0" smtClean="0">
                <a:latin typeface="Sitka Display" panose="02000505000000020004" pitchFamily="2" charset="0"/>
              </a:rPr>
              <a:t>Installed</a:t>
            </a:r>
            <a:r>
              <a:rPr lang="en-DE" dirty="0" smtClean="0">
                <a:latin typeface="Sitka Display" panose="02000505000000020004" pitchFamily="2" charset="0"/>
              </a:rPr>
              <a:t> (May 2021)</a:t>
            </a:r>
            <a:endParaRPr lang="en-GB" dirty="0">
              <a:latin typeface="Sitka Display" panose="02000505000000020004" pitchFamily="2" charset="0"/>
            </a:endParaRPr>
          </a:p>
        </p:txBody>
      </p:sp>
      <p:pic>
        <p:nvPicPr>
          <p:cNvPr id="9" name="Picture 8"/>
          <p:cNvPicPr>
            <a:picLocks noChangeAspect="1"/>
          </p:cNvPicPr>
          <p:nvPr/>
        </p:nvPicPr>
        <p:blipFill>
          <a:blip r:embed="rId5"/>
          <a:stretch>
            <a:fillRect/>
          </a:stretch>
        </p:blipFill>
        <p:spPr>
          <a:xfrm>
            <a:off x="3714223" y="1315302"/>
            <a:ext cx="2210854" cy="2948940"/>
          </a:xfrm>
          <a:prstGeom prst="rect">
            <a:avLst/>
          </a:prstGeom>
          <a:effectLst>
            <a:outerShdw blurRad="50800" dist="38100" dir="2700000" algn="tl" rotWithShape="0">
              <a:prstClr val="black">
                <a:alpha val="40000"/>
              </a:prstClr>
            </a:outerShdw>
          </a:effectLst>
        </p:spPr>
      </p:pic>
      <p:sp>
        <p:nvSpPr>
          <p:cNvPr id="11" name="TextBox 10"/>
          <p:cNvSpPr txBox="1"/>
          <p:nvPr/>
        </p:nvSpPr>
        <p:spPr>
          <a:xfrm>
            <a:off x="6027420" y="451474"/>
            <a:ext cx="2377439" cy="300082"/>
          </a:xfrm>
          <a:prstGeom prst="rect">
            <a:avLst/>
          </a:prstGeom>
          <a:noFill/>
        </p:spPr>
        <p:txBody>
          <a:bodyPr wrap="square" rtlCol="0">
            <a:spAutoFit/>
          </a:bodyPr>
          <a:lstStyle/>
          <a:p>
            <a:r>
              <a:rPr lang="en-GB" dirty="0" smtClean="0">
                <a:latin typeface="Sitka Display" panose="02000505000000020004" pitchFamily="2" charset="0"/>
              </a:rPr>
              <a:t>6 of 12 C-Frames </a:t>
            </a:r>
            <a:r>
              <a:rPr lang="en-GB" dirty="0" smtClean="0">
                <a:latin typeface="Sitka Display" panose="02000505000000020004" pitchFamily="2" charset="0"/>
              </a:rPr>
              <a:t>installed</a:t>
            </a:r>
            <a:r>
              <a:rPr lang="en-DE" dirty="0" smtClean="0">
                <a:latin typeface="Sitka Display" panose="02000505000000020004" pitchFamily="2" charset="0"/>
              </a:rPr>
              <a:t> (July)</a:t>
            </a:r>
            <a:endParaRPr lang="en-GB" dirty="0">
              <a:latin typeface="Sitka Display" panose="02000505000000020004" pitchFamily="2" charset="0"/>
            </a:endParaRPr>
          </a:p>
        </p:txBody>
      </p:sp>
    </p:spTree>
    <p:extLst>
      <p:ext uri="{BB962C8B-B14F-4D97-AF65-F5344CB8AC3E}">
        <p14:creationId xmlns:p14="http://schemas.microsoft.com/office/powerpoint/2010/main" val="36567956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stretch>
            <a:fillRect/>
          </a:stretch>
        </p:blipFill>
        <p:spPr>
          <a:xfrm>
            <a:off x="704850" y="1094774"/>
            <a:ext cx="5226530" cy="1130060"/>
          </a:xfrm>
          <a:prstGeom prst="rect">
            <a:avLst/>
          </a:prstGeom>
        </p:spPr>
      </p:pic>
      <p:sp>
        <p:nvSpPr>
          <p:cNvPr id="3" name="Content Placeholder 2"/>
          <p:cNvSpPr>
            <a:spLocks noGrp="1"/>
          </p:cNvSpPr>
          <p:nvPr>
            <p:ph sz="half" idx="2"/>
          </p:nvPr>
        </p:nvSpPr>
        <p:spPr>
          <a:xfrm>
            <a:off x="628650" y="2293378"/>
            <a:ext cx="3745230" cy="2270759"/>
          </a:xfrm>
        </p:spPr>
        <p:txBody>
          <a:bodyPr>
            <a:normAutofit/>
          </a:bodyPr>
          <a:lstStyle/>
          <a:p>
            <a:r>
              <a:rPr lang="en-GB" sz="1600" b="1" dirty="0" smtClean="0">
                <a:solidFill>
                  <a:srgbClr val="00B050"/>
                </a:solidFill>
                <a:latin typeface="Sitka Display" panose="02000505000000020004" pitchFamily="2" charset="0"/>
              </a:rPr>
              <a:t>What if we had 300 fb</a:t>
            </a:r>
            <a:r>
              <a:rPr lang="en-GB" sz="1600" b="1" baseline="30000" dirty="0" smtClean="0">
                <a:solidFill>
                  <a:srgbClr val="00B050"/>
                </a:solidFill>
                <a:latin typeface="Sitka Display" panose="02000505000000020004" pitchFamily="2" charset="0"/>
              </a:rPr>
              <a:t>-1 </a:t>
            </a:r>
            <a:r>
              <a:rPr lang="en-GB" sz="1600" b="1" dirty="0" smtClean="0">
                <a:solidFill>
                  <a:srgbClr val="00B050"/>
                </a:solidFill>
                <a:latin typeface="Sitka Display" panose="02000505000000020004" pitchFamily="2" charset="0"/>
              </a:rPr>
              <a:t>of data instead of just 50?....</a:t>
            </a:r>
          </a:p>
          <a:p>
            <a:endParaRPr lang="en-GB" sz="1600" dirty="0" smtClean="0">
              <a:latin typeface="Sitka Display" panose="02000505000000020004" pitchFamily="2" charset="0"/>
            </a:endParaRPr>
          </a:p>
          <a:p>
            <a:r>
              <a:rPr lang="en-GB" sz="1600" dirty="0" smtClean="0">
                <a:latin typeface="Sitka Display" panose="02000505000000020004" pitchFamily="2" charset="0"/>
              </a:rPr>
              <a:t>First workshop in April 2016.</a:t>
            </a:r>
          </a:p>
          <a:p>
            <a:endParaRPr lang="en-GB" sz="1600" dirty="0" smtClean="0">
              <a:latin typeface="Sitka Display" panose="02000505000000020004" pitchFamily="2" charset="0"/>
            </a:endParaRPr>
          </a:p>
          <a:p>
            <a:r>
              <a:rPr lang="en-GB" sz="1600" b="1" u="sng" dirty="0" smtClean="0">
                <a:latin typeface="Sitka Display" panose="02000505000000020004" pitchFamily="2" charset="0"/>
              </a:rPr>
              <a:t>The LHCb Upgrade II </a:t>
            </a:r>
            <a:r>
              <a:rPr lang="en-GB" sz="1600" b="1" u="sng" dirty="0" err="1" smtClean="0">
                <a:latin typeface="Sitka Display" panose="02000505000000020004" pitchFamily="2" charset="0"/>
              </a:rPr>
              <a:t>EoI</a:t>
            </a:r>
            <a:r>
              <a:rPr lang="en-GB" sz="1600" b="1" u="sng" dirty="0" smtClean="0">
                <a:latin typeface="Sitka Display" panose="02000505000000020004" pitchFamily="2" charset="0"/>
              </a:rPr>
              <a:t> </a:t>
            </a:r>
            <a:r>
              <a:rPr lang="en-GB" sz="1600" dirty="0" smtClean="0">
                <a:latin typeface="Sitka Display" panose="02000505000000020004" pitchFamily="2" charset="0"/>
              </a:rPr>
              <a:t>was submitted to the LHCC in </a:t>
            </a:r>
            <a:r>
              <a:rPr lang="en-GB" sz="1600" b="1" u="sng" dirty="0" smtClean="0">
                <a:latin typeface="Sitka Display" panose="02000505000000020004" pitchFamily="2" charset="0"/>
              </a:rPr>
              <a:t>February 2017</a:t>
            </a:r>
            <a:r>
              <a:rPr lang="en-GB" sz="1600" dirty="0" smtClean="0">
                <a:latin typeface="Sitka Display" panose="02000505000000020004" pitchFamily="2" charset="0"/>
              </a:rPr>
              <a:t>.</a:t>
            </a: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66</a:t>
            </a:fld>
            <a:endParaRPr lang="en-GB" dirty="0">
              <a:latin typeface="Sitka Display" panose="02000505000000020004" pitchFamily="2" charset="0"/>
            </a:endParaRPr>
          </a:p>
        </p:txBody>
      </p:sp>
      <p:sp>
        <p:nvSpPr>
          <p:cNvPr id="7" name="Title 6"/>
          <p:cNvSpPr>
            <a:spLocks noGrp="1"/>
          </p:cNvSpPr>
          <p:nvPr>
            <p:ph type="title"/>
          </p:nvPr>
        </p:nvSpPr>
        <p:spPr>
          <a:xfrm>
            <a:off x="628650" y="310515"/>
            <a:ext cx="7886700" cy="575813"/>
          </a:xfrm>
        </p:spPr>
        <p:txBody>
          <a:bodyPr/>
          <a:lstStyle/>
          <a:p>
            <a:r>
              <a:rPr lang="en-GB" dirty="0" smtClean="0">
                <a:latin typeface="Sitka Display" panose="02000505000000020004" pitchFamily="2" charset="0"/>
              </a:rPr>
              <a:t>This looks familiar...</a:t>
            </a:r>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5989321" y="1089454"/>
            <a:ext cx="2860056" cy="1135379"/>
          </a:xfrm>
          <a:prstGeom prst="rect">
            <a:avLst/>
          </a:prstGeom>
        </p:spPr>
      </p:pic>
      <p:pic>
        <p:nvPicPr>
          <p:cNvPr id="10" name="Picture 9"/>
          <p:cNvPicPr>
            <a:picLocks noChangeAspect="1"/>
          </p:cNvPicPr>
          <p:nvPr/>
        </p:nvPicPr>
        <p:blipFill>
          <a:blip r:embed="rId5"/>
          <a:stretch>
            <a:fillRect/>
          </a:stretch>
        </p:blipFill>
        <p:spPr>
          <a:xfrm>
            <a:off x="4770120" y="2427959"/>
            <a:ext cx="3638410" cy="1996217"/>
          </a:xfrm>
          <a:prstGeom prst="rect">
            <a:avLst/>
          </a:prstGeom>
        </p:spPr>
      </p:pic>
      <p:sp>
        <p:nvSpPr>
          <p:cNvPr id="2" name="Rectangle 1"/>
          <p:cNvSpPr/>
          <p:nvPr/>
        </p:nvSpPr>
        <p:spPr>
          <a:xfrm>
            <a:off x="3894422" y="4521041"/>
            <a:ext cx="6796442" cy="246221"/>
          </a:xfrm>
          <a:prstGeom prst="rect">
            <a:avLst/>
          </a:prstGeom>
        </p:spPr>
        <p:txBody>
          <a:bodyPr wrap="square">
            <a:spAutoFit/>
          </a:bodyPr>
          <a:lstStyle/>
          <a:p>
            <a:r>
              <a:rPr lang="en-US" sz="1000" dirty="0" smtClean="0"/>
              <a:t>Expression </a:t>
            </a:r>
            <a:r>
              <a:rPr lang="en-US" sz="1000" dirty="0"/>
              <a:t>of Interest is CERN-LHCC-2018-003, </a:t>
            </a:r>
            <a:r>
              <a:rPr lang="en-US" sz="1000" dirty="0" smtClean="0"/>
              <a:t>Physics </a:t>
            </a:r>
            <a:r>
              <a:rPr lang="en-US" sz="1000" dirty="0"/>
              <a:t>Case CERN/LHCC-2018-027.</a:t>
            </a:r>
          </a:p>
        </p:txBody>
      </p:sp>
    </p:spTree>
    <p:extLst>
      <p:ext uri="{BB962C8B-B14F-4D97-AF65-F5344CB8AC3E}">
        <p14:creationId xmlns:p14="http://schemas.microsoft.com/office/powerpoint/2010/main" val="37400780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flipH="1">
            <a:off x="0" y="-4025"/>
            <a:ext cx="9144000" cy="5151550"/>
          </a:xfrm>
          <a:prstGeom prst="rect">
            <a:avLst/>
          </a:prstGeom>
        </p:spPr>
      </p:pic>
      <p:sp>
        <p:nvSpPr>
          <p:cNvPr id="2" name="Title 1"/>
          <p:cNvSpPr>
            <a:spLocks noGrp="1"/>
          </p:cNvSpPr>
          <p:nvPr>
            <p:ph type="title"/>
          </p:nvPr>
        </p:nvSpPr>
        <p:spPr>
          <a:noFill/>
          <a:ln>
            <a:noFill/>
          </a:ln>
        </p:spPr>
        <p:style>
          <a:lnRef idx="0">
            <a:scrgbClr r="0" g="0" b="0"/>
          </a:lnRef>
          <a:fillRef idx="0">
            <a:scrgbClr r="0" g="0" b="0"/>
          </a:fillRef>
          <a:effectRef idx="0">
            <a:scrgbClr r="0" g="0" b="0"/>
          </a:effectRef>
          <a:fontRef idx="minor">
            <a:schemeClr val="dk1"/>
          </a:fontRef>
        </p:style>
        <p:txBody>
          <a:bodyPr/>
          <a:lstStyle/>
          <a:p>
            <a:r>
              <a:rPr lang="en-GB" dirty="0" smtClean="0">
                <a:ln w="0"/>
                <a:solidFill>
                  <a:schemeClr val="bg1"/>
                </a:solidFill>
                <a:effectLst>
                  <a:glow rad="63500">
                    <a:schemeClr val="accent2">
                      <a:satMod val="175000"/>
                      <a:alpha val="40000"/>
                    </a:schemeClr>
                  </a:glow>
                  <a:outerShdw blurRad="38100" dist="19050" dir="2700000" algn="tl" rotWithShape="0">
                    <a:schemeClr val="dk1">
                      <a:alpha val="40000"/>
                    </a:schemeClr>
                  </a:outerShdw>
                </a:effectLst>
                <a:latin typeface="Sitka Display" panose="02000505000000020004" pitchFamily="2" charset="0"/>
              </a:rPr>
              <a:t>The </a:t>
            </a:r>
            <a:r>
              <a:rPr lang="en-GB" dirty="0" smtClean="0">
                <a:ln w="0"/>
                <a:solidFill>
                  <a:schemeClr val="bg1"/>
                </a:solidFill>
                <a:effectLst>
                  <a:glow rad="63500">
                    <a:schemeClr val="accent2">
                      <a:satMod val="175000"/>
                      <a:alpha val="40000"/>
                    </a:schemeClr>
                  </a:glow>
                  <a:outerShdw blurRad="38100" dist="19050" dir="2700000" algn="tl" rotWithShape="0">
                    <a:schemeClr val="dk1">
                      <a:alpha val="40000"/>
                    </a:schemeClr>
                  </a:outerShdw>
                </a:effectLst>
                <a:latin typeface="Sitka Display" panose="02000505000000020004" pitchFamily="2" charset="0"/>
              </a:rPr>
              <a:t>End</a:t>
            </a:r>
            <a:r>
              <a:rPr lang="en-DE" dirty="0" smtClean="0">
                <a:ln w="0"/>
                <a:solidFill>
                  <a:schemeClr val="bg1"/>
                </a:solidFill>
                <a:effectLst>
                  <a:glow rad="63500">
                    <a:schemeClr val="accent2">
                      <a:satMod val="175000"/>
                      <a:alpha val="40000"/>
                    </a:schemeClr>
                  </a:glow>
                  <a:outerShdw blurRad="38100" dist="19050" dir="2700000" algn="tl" rotWithShape="0">
                    <a:schemeClr val="dk1">
                      <a:alpha val="40000"/>
                    </a:schemeClr>
                  </a:outerShdw>
                </a:effectLst>
                <a:latin typeface="Sitka Display" panose="02000505000000020004" pitchFamily="2" charset="0"/>
              </a:rPr>
              <a:t>(?)</a:t>
            </a:r>
            <a:r>
              <a:rPr lang="en-GB" dirty="0" smtClean="0">
                <a:solidFill>
                  <a:schemeClr val="bg1"/>
                </a:solidFill>
                <a:latin typeface="Sitka Display" panose="02000505000000020004" pitchFamily="2" charset="0"/>
              </a:rPr>
              <a:t>	</a:t>
            </a:r>
            <a:endParaRPr lang="en-GB" dirty="0">
              <a:solidFill>
                <a:schemeClr val="bg1"/>
              </a:solidFill>
              <a:latin typeface="Sitka Display" panose="02000505000000020004" pitchFamily="2" charset="0"/>
            </a:endParaRPr>
          </a:p>
        </p:txBody>
      </p:sp>
    </p:spTree>
    <p:extLst>
      <p:ext uri="{BB962C8B-B14F-4D97-AF65-F5344CB8AC3E}">
        <p14:creationId xmlns:p14="http://schemas.microsoft.com/office/powerpoint/2010/main" val="9352787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GB" dirty="0" smtClean="0">
                <a:latin typeface="Sitka Display" panose="02000505000000020004" pitchFamily="2" charset="0"/>
              </a:rPr>
              <a:t>backup</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68</a:t>
            </a:fld>
            <a:endParaRPr lang="en-GB" dirty="0">
              <a:latin typeface="Sitka Display" panose="02000505000000020004" pitchFamily="2" charset="0"/>
            </a:endParaRPr>
          </a:p>
        </p:txBody>
      </p:sp>
    </p:spTree>
    <p:extLst>
      <p:ext uri="{BB962C8B-B14F-4D97-AF65-F5344CB8AC3E}">
        <p14:creationId xmlns:p14="http://schemas.microsoft.com/office/powerpoint/2010/main" val="9576305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itka Display" panose="02000505000000020004" pitchFamily="2" charset="0"/>
              </a:rPr>
              <a:t>References</a:t>
            </a:r>
            <a:endParaRPr lang="en-GB" dirty="0">
              <a:latin typeface="Sitka Display" panose="02000505000000020004" pitchFamily="2" charset="0"/>
            </a:endParaRPr>
          </a:p>
        </p:txBody>
      </p:sp>
      <p:sp>
        <p:nvSpPr>
          <p:cNvPr id="3" name="Content Placeholder 2"/>
          <p:cNvSpPr>
            <a:spLocks noGrp="1"/>
          </p:cNvSpPr>
          <p:nvPr>
            <p:ph idx="1"/>
          </p:nvPr>
        </p:nvSpPr>
        <p:spPr/>
        <p:txBody>
          <a:bodyPr/>
          <a:lstStyle/>
          <a:p>
            <a:r>
              <a:rPr lang="en-GB" dirty="0" smtClean="0">
                <a:latin typeface="Sitka Display" panose="02000505000000020004" pitchFamily="2" charset="0"/>
                <a:hlinkClick r:id="rId3"/>
              </a:rPr>
              <a:t>Advances in Tracking Detectors</a:t>
            </a:r>
            <a:r>
              <a:rPr lang="en-GB" dirty="0" smtClean="0">
                <a:latin typeface="Sitka Display" panose="02000505000000020004" pitchFamily="2" charset="0"/>
              </a:rPr>
              <a:t> Frank Hartmann and </a:t>
            </a:r>
            <a:r>
              <a:rPr lang="en-GB" dirty="0" err="1" smtClean="0">
                <a:latin typeface="Sitka Display" panose="02000505000000020004" pitchFamily="2" charset="0"/>
              </a:rPr>
              <a:t>Jochen</a:t>
            </a:r>
            <a:r>
              <a:rPr lang="en-GB" dirty="0" smtClean="0">
                <a:latin typeface="Sitka Display" panose="02000505000000020004" pitchFamily="2" charset="0"/>
              </a:rPr>
              <a:t> Kaminski Annual Review of Nuclear and Particle Science 2011 61:1, 197-221  </a:t>
            </a:r>
            <a:r>
              <a:rPr lang="en-GB" dirty="0" smtClean="0">
                <a:latin typeface="Sitka Display" panose="02000505000000020004" pitchFamily="2" charset="0"/>
                <a:hlinkClick r:id="rId4"/>
              </a:rPr>
              <a:t>https://doi.org/10.1146/annurev-nucl-102010-130052</a:t>
            </a:r>
            <a:r>
              <a:rPr lang="en-GB" dirty="0" smtClean="0">
                <a:latin typeface="Sitka Display" panose="02000505000000020004" pitchFamily="2" charset="0"/>
              </a:rPr>
              <a:t> </a:t>
            </a:r>
          </a:p>
          <a:p>
            <a:endParaRPr lang="en-GB" dirty="0" smtClean="0">
              <a:latin typeface="Sitka Display" panose="02000505000000020004" pitchFamily="2" charset="0"/>
            </a:endParaRPr>
          </a:p>
          <a:p>
            <a:r>
              <a:rPr lang="en-GB" dirty="0" smtClean="0">
                <a:latin typeface="Sitka Display" panose="02000505000000020004" pitchFamily="2" charset="0"/>
                <a:hlinkClick r:id="rId5"/>
              </a:rPr>
              <a:t>THE USE OF SCINTILLATING FIBERS FOR CHARGED-PARTICLE TRACKING</a:t>
            </a:r>
            <a:r>
              <a:rPr lang="en-GB" dirty="0" smtClean="0">
                <a:latin typeface="Sitka Display" panose="02000505000000020004" pitchFamily="2" charset="0"/>
              </a:rPr>
              <a:t> R. C. </a:t>
            </a:r>
            <a:r>
              <a:rPr lang="en-GB" dirty="0" err="1" smtClean="0">
                <a:latin typeface="Sitka Display" panose="02000505000000020004" pitchFamily="2" charset="0"/>
              </a:rPr>
              <a:t>Ruchti</a:t>
            </a:r>
            <a:r>
              <a:rPr lang="en-GB" dirty="0" smtClean="0">
                <a:latin typeface="Sitka Display" panose="02000505000000020004" pitchFamily="2" charset="0"/>
              </a:rPr>
              <a:t> Annual Review of Nuclear and Particle Science 1996 46:1, 281-319  </a:t>
            </a:r>
            <a:br>
              <a:rPr lang="en-GB" dirty="0" smtClean="0">
                <a:latin typeface="Sitka Display" panose="02000505000000020004" pitchFamily="2" charset="0"/>
              </a:rPr>
            </a:br>
            <a:r>
              <a:rPr lang="en-GB" dirty="0" smtClean="0">
                <a:latin typeface="Sitka Display" panose="02000505000000020004" pitchFamily="2" charset="0"/>
                <a:hlinkClick r:id="rId6"/>
              </a:rPr>
              <a:t>https://doi.org/10.1146/annurev.nucl.46.1.281</a:t>
            </a:r>
            <a:r>
              <a:rPr lang="en-GB" dirty="0" smtClean="0">
                <a:latin typeface="Sitka Display" panose="02000505000000020004" pitchFamily="2" charset="0"/>
              </a:rPr>
              <a:t> </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69</a:t>
            </a:fld>
            <a:endParaRPr lang="en-GB" dirty="0">
              <a:latin typeface="Sitka Display" panose="02000505000000020004" pitchFamily="2" charset="0"/>
            </a:endParaRPr>
          </a:p>
        </p:txBody>
      </p:sp>
    </p:spTree>
    <p:extLst>
      <p:ext uri="{BB962C8B-B14F-4D97-AF65-F5344CB8AC3E}">
        <p14:creationId xmlns:p14="http://schemas.microsoft.com/office/powerpoint/2010/main" val="1746066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85062" y="447258"/>
            <a:ext cx="3868340" cy="617934"/>
          </a:xfrm>
        </p:spPr>
        <p:txBody>
          <a:bodyPr/>
          <a:lstStyle/>
          <a:p>
            <a:r>
              <a:rPr lang="en-GB" dirty="0" smtClean="0">
                <a:latin typeface="Sitka Display" panose="02000505000000020004" pitchFamily="2" charset="0"/>
              </a:rPr>
              <a:t>Main tracking System of LHCb</a:t>
            </a:r>
            <a:endParaRPr lang="en-GB" dirty="0">
              <a:latin typeface="Sitka Display" panose="02000505000000020004" pitchFamily="2" charset="0"/>
            </a:endParaRPr>
          </a:p>
        </p:txBody>
      </p:sp>
      <p:pic>
        <p:nvPicPr>
          <p:cNvPr id="10" name="Content Placeholder 9"/>
          <p:cNvPicPr>
            <a:picLocks noGrp="1" noChangeAspect="1"/>
          </p:cNvPicPr>
          <p:nvPr>
            <p:ph sz="half" idx="2"/>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33606" y="447258"/>
            <a:ext cx="6052502" cy="4208269"/>
          </a:xfrm>
        </p:spPr>
      </p:pic>
      <p:sp>
        <p:nvSpPr>
          <p:cNvPr id="6" name="Date Placeholder 5"/>
          <p:cNvSpPr>
            <a:spLocks noGrp="1"/>
          </p:cNvSpPr>
          <p:nvPr>
            <p:ph type="dt" sz="half" idx="10"/>
          </p:nvPr>
        </p:nvSpPr>
        <p:spPr/>
        <p:txBody>
          <a:bodyPr/>
          <a:lstStyle/>
          <a:p>
            <a:fld id="{743C4325-12B7-4B53-9FC1-9A813D34630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7" name="Footer Placeholder 6"/>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8" name="Slide Number Placeholder 7"/>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7</a:t>
            </a:fld>
            <a:endParaRPr lang="en-GB" dirty="0">
              <a:latin typeface="Sitka Display" panose="02000505000000020004" pitchFamily="2" charset="0"/>
            </a:endParaRPr>
          </a:p>
        </p:txBody>
      </p:sp>
      <p:cxnSp>
        <p:nvCxnSpPr>
          <p:cNvPr id="4" name="Straight Arrow Connector 3"/>
          <p:cNvCxnSpPr/>
          <p:nvPr/>
        </p:nvCxnSpPr>
        <p:spPr>
          <a:xfrm flipH="1" flipV="1">
            <a:off x="7466504" y="1539350"/>
            <a:ext cx="72362" cy="290766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 name="TextBox 4"/>
          <p:cNvSpPr txBox="1"/>
          <p:nvPr/>
        </p:nvSpPr>
        <p:spPr>
          <a:xfrm>
            <a:off x="7586108" y="2835298"/>
            <a:ext cx="610600" cy="300082"/>
          </a:xfrm>
          <a:prstGeom prst="rect">
            <a:avLst/>
          </a:prstGeom>
          <a:noFill/>
        </p:spPr>
        <p:txBody>
          <a:bodyPr wrap="square" rtlCol="0">
            <a:spAutoFit/>
          </a:bodyPr>
          <a:lstStyle/>
          <a:p>
            <a:r>
              <a:rPr lang="en-DE" dirty="0" smtClean="0"/>
              <a:t>5 m</a:t>
            </a:r>
            <a:endParaRPr lang="en-GB" dirty="0"/>
          </a:p>
        </p:txBody>
      </p:sp>
      <p:sp>
        <p:nvSpPr>
          <p:cNvPr id="11" name="TextBox 10"/>
          <p:cNvSpPr txBox="1"/>
          <p:nvPr/>
        </p:nvSpPr>
        <p:spPr>
          <a:xfrm>
            <a:off x="5034778" y="4328134"/>
            <a:ext cx="610600" cy="300082"/>
          </a:xfrm>
          <a:prstGeom prst="rect">
            <a:avLst/>
          </a:prstGeom>
          <a:noFill/>
        </p:spPr>
        <p:txBody>
          <a:bodyPr wrap="square" rtlCol="0">
            <a:spAutoFit/>
          </a:bodyPr>
          <a:lstStyle/>
          <a:p>
            <a:r>
              <a:rPr lang="en-DE" dirty="0"/>
              <a:t>6</a:t>
            </a:r>
            <a:r>
              <a:rPr lang="en-DE" dirty="0" smtClean="0"/>
              <a:t> m</a:t>
            </a:r>
            <a:endParaRPr lang="en-GB" dirty="0"/>
          </a:p>
        </p:txBody>
      </p:sp>
      <p:cxnSp>
        <p:nvCxnSpPr>
          <p:cNvPr id="12" name="Straight Arrow Connector 11"/>
          <p:cNvCxnSpPr/>
          <p:nvPr/>
        </p:nvCxnSpPr>
        <p:spPr>
          <a:xfrm flipH="1" flipV="1">
            <a:off x="4183874" y="4104932"/>
            <a:ext cx="2420857" cy="5505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904154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r>
              <a:rPr lang="en-GB" dirty="0" smtClean="0">
                <a:latin typeface="Sitka Display" panose="02000505000000020004" pitchFamily="2" charset="0"/>
              </a:rPr>
              <a:t>Higher granularity means more channels:</a:t>
            </a:r>
          </a:p>
          <a:p>
            <a:pPr lvl="1"/>
            <a:r>
              <a:rPr lang="en-GB" dirty="0" smtClean="0">
                <a:latin typeface="Sitka Display" panose="02000505000000020004" pitchFamily="2" charset="0"/>
              </a:rPr>
              <a:t>Lots of power to </a:t>
            </a:r>
            <a:r>
              <a:rPr lang="en-GB" dirty="0" err="1" smtClean="0">
                <a:latin typeface="Sitka Display" panose="02000505000000020004" pitchFamily="2" charset="0"/>
              </a:rPr>
              <a:t>dissapate</a:t>
            </a:r>
            <a:endParaRPr lang="en-GB" dirty="0" smtClean="0">
              <a:latin typeface="Sitka Display" panose="02000505000000020004" pitchFamily="2" charset="0"/>
            </a:endParaRPr>
          </a:p>
          <a:p>
            <a:pPr lvl="1"/>
            <a:r>
              <a:rPr lang="en-GB" dirty="0" smtClean="0">
                <a:latin typeface="Sitka Display" panose="02000505000000020004" pitchFamily="2" charset="0"/>
              </a:rPr>
              <a:t>Lots of optical fibres to clean and inspect</a:t>
            </a:r>
          </a:p>
          <a:p>
            <a:pPr lvl="1"/>
            <a:endParaRPr lang="en-GB" dirty="0" smtClean="0">
              <a:latin typeface="Sitka Display" panose="02000505000000020004" pitchFamily="2" charset="0"/>
            </a:endParaRPr>
          </a:p>
          <a:p>
            <a:r>
              <a:rPr lang="en-GB" dirty="0" smtClean="0">
                <a:latin typeface="Sitka Display" panose="02000505000000020004" pitchFamily="2" charset="0"/>
              </a:rPr>
              <a:t>Silicon means cooling when there’s radiation damage</a:t>
            </a:r>
          </a:p>
          <a:p>
            <a:pPr lvl="1"/>
            <a:r>
              <a:rPr lang="en-GB" dirty="0" smtClean="0">
                <a:latin typeface="Sitka Display" panose="02000505000000020004" pitchFamily="2" charset="0"/>
              </a:rPr>
              <a:t>Cooling and cables in the acceptance are bad for LHCb</a:t>
            </a:r>
          </a:p>
          <a:p>
            <a:pPr lvl="1"/>
            <a:endParaRPr lang="en-GB" dirty="0" smtClean="0">
              <a:latin typeface="Sitka Display" panose="02000505000000020004" pitchFamily="2" charset="0"/>
            </a:endParaRPr>
          </a:p>
          <a:p>
            <a:r>
              <a:rPr lang="en-GB" dirty="0" smtClean="0">
                <a:latin typeface="Sitka Display" panose="02000505000000020004" pitchFamily="2" charset="0"/>
              </a:rPr>
              <a:t>Don’t underestimate the </a:t>
            </a:r>
            <a:r>
              <a:rPr lang="en-GB" dirty="0" err="1" smtClean="0">
                <a:latin typeface="Sitka Display" panose="02000505000000020004" pitchFamily="2" charset="0"/>
              </a:rPr>
              <a:t>infractructure</a:t>
            </a:r>
            <a:r>
              <a:rPr lang="en-GB" dirty="0" smtClean="0">
                <a:latin typeface="Sitka Display" panose="02000505000000020004" pitchFamily="2" charset="0"/>
              </a:rPr>
              <a:t> requirements...</a:t>
            </a:r>
          </a:p>
          <a:p>
            <a:pPr lvl="1"/>
            <a:r>
              <a:rPr lang="en-GB" dirty="0" smtClean="0">
                <a:latin typeface="Sitka Display" panose="02000505000000020004" pitchFamily="2" charset="0"/>
              </a:rPr>
              <a:t>Density of services, cables and fibres</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89E99E99-C79A-48FE-B0E9-3525D616C7E1}"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t>70</a:t>
            </a:fld>
            <a:endParaRPr lang="en-GB" dirty="0">
              <a:latin typeface="Sitka Display" panose="02000505000000020004" pitchFamily="2" charset="0"/>
            </a:endParaRPr>
          </a:p>
        </p:txBody>
      </p:sp>
      <p:sp>
        <p:nvSpPr>
          <p:cNvPr id="7" name="Title 6"/>
          <p:cNvSpPr>
            <a:spLocks noGrp="1"/>
          </p:cNvSpPr>
          <p:nvPr>
            <p:ph type="title"/>
          </p:nvPr>
        </p:nvSpPr>
        <p:spPr/>
        <p:txBody>
          <a:bodyPr/>
          <a:lstStyle/>
          <a:p>
            <a:r>
              <a:rPr lang="en-GB" dirty="0" smtClean="0">
                <a:latin typeface="Sitka Display" panose="02000505000000020004" pitchFamily="2" charset="0"/>
              </a:rPr>
              <a:t>Thoughts for Upgrade 2</a:t>
            </a:r>
            <a:endParaRPr lang="en-GB" dirty="0">
              <a:latin typeface="Sitka Display" panose="02000505000000020004" pitchFamily="2" charset="0"/>
            </a:endParaRPr>
          </a:p>
        </p:txBody>
      </p:sp>
    </p:spTree>
    <p:extLst>
      <p:ext uri="{BB962C8B-B14F-4D97-AF65-F5344CB8AC3E}">
        <p14:creationId xmlns:p14="http://schemas.microsoft.com/office/powerpoint/2010/main" val="42484349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1998600" y="798289"/>
            <a:ext cx="4720080" cy="3746500"/>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71</a:t>
            </a:fld>
            <a:endParaRPr lang="en-GB" dirty="0">
              <a:latin typeface="Sitka Display" panose="02000505000000020004" pitchFamily="2" charset="0"/>
            </a:endParaRPr>
          </a:p>
        </p:txBody>
      </p:sp>
    </p:spTree>
    <p:extLst>
      <p:ext uri="{BB962C8B-B14F-4D97-AF65-F5344CB8AC3E}">
        <p14:creationId xmlns:p14="http://schemas.microsoft.com/office/powerpoint/2010/main" val="266994341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1809458" y="885825"/>
            <a:ext cx="5525083" cy="3746500"/>
          </a:xfrm>
          <a:prstGeom prst="rect">
            <a:avLst/>
          </a:prstGeom>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72</a:t>
            </a:fld>
            <a:endParaRPr lang="en-GB" dirty="0">
              <a:latin typeface="Sitka Display" panose="02000505000000020004" pitchFamily="2" charset="0"/>
            </a:endParaRPr>
          </a:p>
        </p:txBody>
      </p:sp>
    </p:spTree>
    <p:extLst>
      <p:ext uri="{BB962C8B-B14F-4D97-AF65-F5344CB8AC3E}">
        <p14:creationId xmlns:p14="http://schemas.microsoft.com/office/powerpoint/2010/main" val="163979324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73</a:t>
            </a:fld>
            <a:endParaRPr lang="en-GB" dirty="0">
              <a:latin typeface="Sitka Display" panose="02000505000000020004" pitchFamily="2" charset="0"/>
            </a:endParaRPr>
          </a:p>
        </p:txBody>
      </p:sp>
      <p:pic>
        <p:nvPicPr>
          <p:cNvPr id="7" name="Content Placeholder 6" descr="D:\Temp\TMP1.TI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225445" y="906607"/>
            <a:ext cx="2734671" cy="374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37709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itka Display" panose="02000505000000020004" pitchFamily="2" charset="0"/>
              </a:rPr>
              <a:t>The LHCb Upgrade</a:t>
            </a:r>
            <a:endParaRPr lang="en-GB" dirty="0">
              <a:latin typeface="Sitka Display" panose="02000505000000020004" pitchFamily="2" charset="0"/>
            </a:endParaRPr>
          </a:p>
        </p:txBody>
      </p:sp>
      <p:sp>
        <p:nvSpPr>
          <p:cNvPr id="3" name="Content Placeholder 2"/>
          <p:cNvSpPr>
            <a:spLocks noGrp="1"/>
          </p:cNvSpPr>
          <p:nvPr>
            <p:ph idx="1"/>
          </p:nvPr>
        </p:nvSpPr>
        <p:spPr>
          <a:xfrm>
            <a:off x="628650" y="886364"/>
            <a:ext cx="7886700" cy="3769456"/>
          </a:xfrm>
        </p:spPr>
        <p:txBody>
          <a:bodyPr>
            <a:normAutofit lnSpcReduction="10000"/>
          </a:bodyPr>
          <a:lstStyle/>
          <a:p>
            <a:r>
              <a:rPr lang="en-GB" dirty="0" smtClean="0">
                <a:latin typeface="Sitka Display" panose="02000505000000020004" pitchFamily="2" charset="0"/>
              </a:rPr>
              <a:t>Letter of Intent for LHCb</a:t>
            </a:r>
            <a:br>
              <a:rPr lang="en-GB" dirty="0" smtClean="0">
                <a:latin typeface="Sitka Display" panose="02000505000000020004" pitchFamily="2" charset="0"/>
              </a:rPr>
            </a:br>
            <a:r>
              <a:rPr lang="en-GB" dirty="0" smtClean="0">
                <a:latin typeface="Sitka Display" panose="02000505000000020004" pitchFamily="2" charset="0"/>
              </a:rPr>
              <a:t>“While LHCb will be able to measure a host of interesting channels in heavy flavour decays in the upcoming few years, a </a:t>
            </a:r>
            <a:r>
              <a:rPr lang="en-GB" u="sng" dirty="0" smtClean="0">
                <a:latin typeface="Sitka Display" panose="02000505000000020004" pitchFamily="2" charset="0"/>
              </a:rPr>
              <a:t>limit of about 1 fb</a:t>
            </a:r>
            <a:r>
              <a:rPr lang="en-GB" u="sng" baseline="30000" dirty="0" smtClean="0">
                <a:latin typeface="Sitka Display" panose="02000505000000020004" pitchFamily="2" charset="0"/>
              </a:rPr>
              <a:t>−1</a:t>
            </a:r>
            <a:r>
              <a:rPr lang="en-GB" u="sng" dirty="0" smtClean="0">
                <a:latin typeface="Sitka Display" panose="02000505000000020004" pitchFamily="2" charset="0"/>
              </a:rPr>
              <a:t> of data per year</a:t>
            </a:r>
            <a:r>
              <a:rPr lang="en-GB" dirty="0" smtClean="0">
                <a:latin typeface="Sitka Display" panose="02000505000000020004" pitchFamily="2" charset="0"/>
              </a:rPr>
              <a:t> cannot be overcome without upgrading the detector. The LHC machine does not face such a limitation. </a:t>
            </a:r>
            <a:br>
              <a:rPr lang="en-GB" dirty="0" smtClean="0">
                <a:latin typeface="Sitka Display" panose="02000505000000020004" pitchFamily="2" charset="0"/>
              </a:rPr>
            </a:br>
            <a:r>
              <a:rPr lang="en-GB" dirty="0" smtClean="0">
                <a:latin typeface="Sitka Display" panose="02000505000000020004" pitchFamily="2" charset="0"/>
              </a:rPr>
              <a:t/>
            </a:r>
            <a:br>
              <a:rPr lang="en-GB" dirty="0" smtClean="0">
                <a:latin typeface="Sitka Display" panose="02000505000000020004" pitchFamily="2" charset="0"/>
              </a:rPr>
            </a:br>
            <a:r>
              <a:rPr lang="en-GB" dirty="0" smtClean="0">
                <a:latin typeface="Sitka Display" panose="02000505000000020004" pitchFamily="2" charset="0"/>
              </a:rPr>
              <a:t>With the upgraded detector, </a:t>
            </a:r>
            <a:r>
              <a:rPr lang="en-GB" u="sng" dirty="0" smtClean="0">
                <a:latin typeface="Sitka Display" panose="02000505000000020004" pitchFamily="2" charset="0"/>
              </a:rPr>
              <a:t>read out at 40MHz</a:t>
            </a:r>
            <a:r>
              <a:rPr lang="en-GB" dirty="0" smtClean="0">
                <a:latin typeface="Sitka Display" panose="02000505000000020004" pitchFamily="2" charset="0"/>
              </a:rPr>
              <a:t>, a much more flexible software-based triggering strategy will allow a large increase not only in data rate, as the detector would collect </a:t>
            </a:r>
            <a:r>
              <a:rPr lang="en-GB" u="sng" dirty="0" smtClean="0">
                <a:latin typeface="Sitka Display" panose="02000505000000020004" pitchFamily="2" charset="0"/>
              </a:rPr>
              <a:t>5 fb</a:t>
            </a:r>
            <a:r>
              <a:rPr lang="en-GB" u="sng" baseline="30000" dirty="0" smtClean="0">
                <a:latin typeface="Sitka Display" panose="02000505000000020004" pitchFamily="2" charset="0"/>
              </a:rPr>
              <a:t>−1</a:t>
            </a:r>
            <a:r>
              <a:rPr lang="en-GB" u="sng" dirty="0" smtClean="0">
                <a:latin typeface="Sitka Display" panose="02000505000000020004" pitchFamily="2" charset="0"/>
              </a:rPr>
              <a:t> per year</a:t>
            </a:r>
            <a:r>
              <a:rPr lang="en-GB" dirty="0" smtClean="0">
                <a:latin typeface="Sitka Display" panose="02000505000000020004" pitchFamily="2" charset="0"/>
              </a:rPr>
              <a:t>, but also the ability to </a:t>
            </a:r>
            <a:r>
              <a:rPr lang="en-GB" u="sng" dirty="0" smtClean="0">
                <a:latin typeface="Sitka Display" panose="02000505000000020004" pitchFamily="2" charset="0"/>
              </a:rPr>
              <a:t>increase trigger efficiencies </a:t>
            </a:r>
            <a:r>
              <a:rPr lang="en-GB" dirty="0" smtClean="0">
                <a:latin typeface="Sitka Display" panose="02000505000000020004" pitchFamily="2" charset="0"/>
              </a:rPr>
              <a:t>especially in decays to hadronic final states. </a:t>
            </a:r>
            <a:br>
              <a:rPr lang="en-GB" dirty="0" smtClean="0">
                <a:latin typeface="Sitka Display" panose="02000505000000020004" pitchFamily="2" charset="0"/>
              </a:rPr>
            </a:br>
            <a:r>
              <a:rPr lang="en-GB" dirty="0" smtClean="0">
                <a:latin typeface="Sitka Display" panose="02000505000000020004" pitchFamily="2" charset="0"/>
              </a:rPr>
              <a:t/>
            </a:r>
            <a:br>
              <a:rPr lang="en-GB" dirty="0" smtClean="0">
                <a:latin typeface="Sitka Display" panose="02000505000000020004" pitchFamily="2" charset="0"/>
              </a:rPr>
            </a:br>
            <a:r>
              <a:rPr lang="en-GB" dirty="0" smtClean="0">
                <a:latin typeface="Sitka Display" panose="02000505000000020004" pitchFamily="2" charset="0"/>
              </a:rPr>
              <a:t>In addition, it will be </a:t>
            </a:r>
            <a:r>
              <a:rPr lang="en-GB" u="sng" dirty="0" smtClean="0">
                <a:latin typeface="Sitka Display" panose="02000505000000020004" pitchFamily="2" charset="0"/>
              </a:rPr>
              <a:t>possible to change triggers </a:t>
            </a:r>
            <a:r>
              <a:rPr lang="en-GB" dirty="0" smtClean="0">
                <a:latin typeface="Sitka Display" panose="02000505000000020004" pitchFamily="2" charset="0"/>
              </a:rPr>
              <a:t>to explore different physics as LHC discoveries point us to the most interesting channels.” </a:t>
            </a:r>
            <a:endParaRPr lang="en-GB"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74</a:t>
            </a:fld>
            <a:endParaRPr lang="en-GB" dirty="0">
              <a:latin typeface="Sitka Display" panose="02000505000000020004" pitchFamily="2" charset="0"/>
            </a:endParaRPr>
          </a:p>
        </p:txBody>
      </p:sp>
    </p:spTree>
    <p:extLst>
      <p:ext uri="{BB962C8B-B14F-4D97-AF65-F5344CB8AC3E}">
        <p14:creationId xmlns:p14="http://schemas.microsoft.com/office/powerpoint/2010/main" val="197842377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b="1" dirty="0" smtClean="0">
                <a:latin typeface="Sitka Display" panose="02000505000000020004" pitchFamily="2" charset="0"/>
              </a:rPr>
              <a:t>Technical Proposal </a:t>
            </a:r>
          </a:p>
          <a:p>
            <a:r>
              <a:rPr lang="en-GB" sz="1400" dirty="0" smtClean="0">
                <a:latin typeface="Sitka Display" panose="02000505000000020004" pitchFamily="2" charset="0"/>
              </a:rPr>
              <a:t>A document submitted to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of CERN describing the design of a new experiment or major upgrade, outlining the physics case and detector design. This document contains more detail than the </a:t>
            </a:r>
            <a:r>
              <a:rPr lang="en-GB" sz="1400" dirty="0" err="1" smtClean="0">
                <a:latin typeface="Sitka Display" panose="02000505000000020004" pitchFamily="2" charset="0"/>
                <a:hlinkClick r:id="rId4"/>
              </a:rPr>
              <a:t>LoI</a:t>
            </a:r>
            <a:r>
              <a:rPr lang="en-GB" sz="1400" dirty="0" smtClean="0">
                <a:latin typeface="Sitka Display" panose="02000505000000020004" pitchFamily="2" charset="0"/>
              </a:rPr>
              <a:t>, for example reporting on </a:t>
            </a:r>
            <a:r>
              <a:rPr lang="en-GB" sz="1400" dirty="0" smtClean="0">
                <a:latin typeface="Sitka Display" panose="02000505000000020004" pitchFamily="2" charset="0"/>
                <a:hlinkClick r:id="rId5"/>
              </a:rPr>
              <a:t>R&amp;D</a:t>
            </a:r>
            <a:r>
              <a:rPr lang="en-GB" sz="1400" dirty="0" smtClean="0">
                <a:latin typeface="Sitka Display" panose="02000505000000020004" pitchFamily="2" charset="0"/>
              </a:rPr>
              <a:t> that shows the feasibility of the project and possibly estimating the cost. The </a:t>
            </a:r>
            <a:r>
              <a:rPr lang="en-GB" sz="1400" dirty="0" smtClean="0">
                <a:latin typeface="Sitka Display" panose="02000505000000020004" pitchFamily="2" charset="0"/>
                <a:hlinkClick r:id="rId3"/>
              </a:rPr>
              <a:t>LHCC</a:t>
            </a:r>
            <a:r>
              <a:rPr lang="en-GB" sz="1400" dirty="0" smtClean="0">
                <a:latin typeface="Sitka Display" panose="02000505000000020004" pitchFamily="2" charset="0"/>
              </a:rPr>
              <a:t> reviews the document and determines if the collaboration should proceed to the next stage of approval, typically </a:t>
            </a:r>
            <a:r>
              <a:rPr lang="en-GB" sz="1400" dirty="0" smtClean="0">
                <a:latin typeface="Sitka Display" panose="02000505000000020004" pitchFamily="2" charset="0"/>
                <a:hlinkClick r:id="rId6"/>
              </a:rPr>
              <a:t>TDR</a:t>
            </a:r>
            <a:r>
              <a:rPr lang="en-GB" sz="1400" dirty="0" smtClean="0">
                <a:latin typeface="Sitka Display" panose="02000505000000020004" pitchFamily="2" charset="0"/>
              </a:rPr>
              <a:t>s for the individual </a:t>
            </a:r>
            <a:r>
              <a:rPr lang="en-GB" sz="1400" dirty="0" err="1" smtClean="0">
                <a:latin typeface="Sitka Display" panose="02000505000000020004" pitchFamily="2" charset="0"/>
              </a:rPr>
              <a:t>subdetectors</a:t>
            </a:r>
            <a:r>
              <a:rPr lang="en-GB" sz="1400" dirty="0" smtClean="0">
                <a:latin typeface="Sitka Display" panose="02000505000000020004" pitchFamily="2" charset="0"/>
              </a:rPr>
              <a:t> and systems of the experiment. If costs are involved the </a:t>
            </a:r>
            <a:r>
              <a:rPr lang="en-GB" sz="1400" dirty="0" smtClean="0">
                <a:latin typeface="Sitka Display" panose="02000505000000020004" pitchFamily="2" charset="0"/>
                <a:hlinkClick r:id="rId7"/>
              </a:rPr>
              <a:t>RRB</a:t>
            </a:r>
            <a:r>
              <a:rPr lang="en-GB" sz="1400" dirty="0" smtClean="0">
                <a:latin typeface="Sitka Display" panose="02000505000000020004" pitchFamily="2" charset="0"/>
              </a:rPr>
              <a:t> of CERN is involved in the approval.</a:t>
            </a:r>
          </a:p>
          <a:p>
            <a:r>
              <a:rPr lang="en-GB" sz="1400" dirty="0" smtClean="0">
                <a:latin typeface="Sitka Display" panose="02000505000000020004" pitchFamily="2" charset="0"/>
              </a:rPr>
              <a:t>For the original LHCb experiment this is </a:t>
            </a:r>
            <a:r>
              <a:rPr lang="en-GB" sz="1400" dirty="0" smtClean="0">
                <a:latin typeface="Sitka Display" panose="02000505000000020004" pitchFamily="2" charset="0"/>
                <a:hlinkClick r:id="rId8"/>
              </a:rPr>
              <a:t>CERN-98-004</a:t>
            </a:r>
            <a:r>
              <a:rPr lang="en-GB" sz="1400" dirty="0" smtClean="0">
                <a:latin typeface="Sitka Display" panose="02000505000000020004" pitchFamily="2" charset="0"/>
              </a:rPr>
              <a:t> followed by an LHCb </a:t>
            </a:r>
            <a:r>
              <a:rPr lang="en-GB" sz="1400" dirty="0" err="1" smtClean="0">
                <a:latin typeface="Sitka Display" panose="02000505000000020004" pitchFamily="2" charset="0"/>
              </a:rPr>
              <a:t>reoptimized</a:t>
            </a:r>
            <a:r>
              <a:rPr lang="en-GB" sz="1400" dirty="0" smtClean="0">
                <a:latin typeface="Sitka Display" panose="02000505000000020004" pitchFamily="2" charset="0"/>
              </a:rPr>
              <a:t> detector design and performance </a:t>
            </a:r>
            <a:r>
              <a:rPr lang="en-GB" sz="1400" dirty="0" smtClean="0">
                <a:latin typeface="Sitka Display" panose="02000505000000020004" pitchFamily="2" charset="0"/>
                <a:hlinkClick r:id="rId6"/>
              </a:rPr>
              <a:t>TDR</a:t>
            </a:r>
            <a:r>
              <a:rPr lang="en-GB" sz="1400" dirty="0" smtClean="0">
                <a:latin typeface="Sitka Display" panose="02000505000000020004" pitchFamily="2" charset="0"/>
              </a:rPr>
              <a:t> that is </a:t>
            </a:r>
            <a:r>
              <a:rPr lang="en-GB" sz="1400" dirty="0" smtClean="0">
                <a:latin typeface="Sitka Display" panose="02000505000000020004" pitchFamily="2" charset="0"/>
                <a:hlinkClick r:id="rId9"/>
              </a:rPr>
              <a:t>CERN/LHCC 2003-030</a:t>
            </a:r>
            <a:r>
              <a:rPr lang="en-GB" sz="1400" dirty="0" smtClean="0">
                <a:latin typeface="Sitka Display" panose="02000505000000020004" pitchFamily="2" charset="0"/>
              </a:rPr>
              <a:t>. For the LHCb Upgrade I the equivalent document is known as a Framework </a:t>
            </a:r>
            <a:r>
              <a:rPr lang="en-GB" sz="1400" dirty="0" smtClean="0">
                <a:latin typeface="Sitka Display" panose="02000505000000020004" pitchFamily="2" charset="0"/>
                <a:hlinkClick r:id="rId6"/>
              </a:rPr>
              <a:t>TDR</a:t>
            </a:r>
            <a:r>
              <a:rPr lang="en-GB" sz="1400" dirty="0" smtClean="0">
                <a:latin typeface="Sitka Display" panose="02000505000000020004" pitchFamily="2" charset="0"/>
              </a:rPr>
              <a:t>, and is </a:t>
            </a:r>
            <a:r>
              <a:rPr lang="en-GB" sz="1400" dirty="0" smtClean="0">
                <a:latin typeface="Sitka Display" panose="02000505000000020004" pitchFamily="2" charset="0"/>
                <a:hlinkClick r:id="rId10"/>
              </a:rPr>
              <a:t>CERN/LHCC-2012-007</a:t>
            </a:r>
            <a:r>
              <a:rPr lang="en-GB" sz="1400" dirty="0" smtClean="0">
                <a:latin typeface="Sitka Display" panose="02000505000000020004" pitchFamily="2" charset="0"/>
              </a:rPr>
              <a:t>. For the LHCb Upgrade II the equivalent document is due to be submitted around late 2020.</a:t>
            </a:r>
            <a:endParaRPr lang="en-GB" sz="1400" dirty="0">
              <a:latin typeface="Sitka Display" panose="02000505000000020004" pitchFamily="2" charset="0"/>
            </a:endParaRPr>
          </a:p>
        </p:txBody>
      </p:sp>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75</a:t>
            </a:fld>
            <a:endParaRPr lang="en-GB" dirty="0">
              <a:latin typeface="Sitka Display" panose="02000505000000020004" pitchFamily="2" charset="0"/>
            </a:endParaRPr>
          </a:p>
        </p:txBody>
      </p:sp>
    </p:spTree>
    <p:extLst>
      <p:ext uri="{BB962C8B-B14F-4D97-AF65-F5344CB8AC3E}">
        <p14:creationId xmlns:p14="http://schemas.microsoft.com/office/powerpoint/2010/main" val="1430159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323309" y="551624"/>
            <a:ext cx="5655122" cy="4054427"/>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8</a:t>
            </a:fld>
            <a:endParaRPr lang="en-GB" dirty="0">
              <a:latin typeface="Sitka Display" panose="02000505000000020004" pitchFamily="2" charset="0"/>
            </a:endParaRPr>
          </a:p>
        </p:txBody>
      </p:sp>
      <p:pic>
        <p:nvPicPr>
          <p:cNvPr id="10" name="Picture 9"/>
          <p:cNvPicPr>
            <a:picLocks noChangeAspect="1"/>
          </p:cNvPicPr>
          <p:nvPr/>
        </p:nvPicPr>
        <p:blipFill>
          <a:blip r:embed="rId4"/>
          <a:stretch>
            <a:fillRect/>
          </a:stretch>
        </p:blipFill>
        <p:spPr>
          <a:xfrm>
            <a:off x="4025576" y="204894"/>
            <a:ext cx="1952855" cy="451527"/>
          </a:xfrm>
          <a:prstGeom prst="rect">
            <a:avLst/>
          </a:prstGeom>
        </p:spPr>
      </p:pic>
      <p:sp>
        <p:nvSpPr>
          <p:cNvPr id="11" name="TextBox 10"/>
          <p:cNvSpPr txBox="1"/>
          <p:nvPr/>
        </p:nvSpPr>
        <p:spPr>
          <a:xfrm>
            <a:off x="4735289" y="-10377"/>
            <a:ext cx="1334041" cy="306370"/>
          </a:xfrm>
          <a:prstGeom prst="rect">
            <a:avLst/>
          </a:prstGeom>
          <a:noFill/>
        </p:spPr>
        <p:txBody>
          <a:bodyPr wrap="square" rtlCol="0">
            <a:spAutoFit/>
          </a:bodyPr>
          <a:lstStyle/>
          <a:p>
            <a:r>
              <a:rPr lang="en-GB" dirty="0" smtClean="0">
                <a:latin typeface="Sitka Display" panose="02000505000000020004" pitchFamily="2" charset="0"/>
              </a:rPr>
              <a:t>Marcel </a:t>
            </a:r>
            <a:r>
              <a:rPr lang="en-GB" dirty="0" err="1" smtClean="0">
                <a:latin typeface="Sitka Display" panose="02000505000000020004" pitchFamily="2" charset="0"/>
              </a:rPr>
              <a:t>Merk</a:t>
            </a:r>
            <a:r>
              <a:rPr lang="en-GB" dirty="0" smtClean="0">
                <a:latin typeface="Sitka Display" panose="02000505000000020004" pitchFamily="2" charset="0"/>
              </a:rPr>
              <a:t> at</a:t>
            </a:r>
            <a:endParaRPr lang="en-GB" dirty="0">
              <a:latin typeface="Sitka Display" panose="02000505000000020004" pitchFamily="2" charset="0"/>
            </a:endParaRPr>
          </a:p>
        </p:txBody>
      </p:sp>
      <p:pic>
        <p:nvPicPr>
          <p:cNvPr id="12" name="Picture 11"/>
          <p:cNvPicPr>
            <a:picLocks noChangeAspect="1"/>
          </p:cNvPicPr>
          <p:nvPr/>
        </p:nvPicPr>
        <p:blipFill>
          <a:blip r:embed="rId5"/>
          <a:stretch>
            <a:fillRect/>
          </a:stretch>
        </p:blipFill>
        <p:spPr>
          <a:xfrm>
            <a:off x="6115050" y="1668804"/>
            <a:ext cx="2807469" cy="1820065"/>
          </a:xfrm>
          <a:prstGeom prst="rect">
            <a:avLst/>
          </a:prstGeom>
        </p:spPr>
      </p:pic>
      <p:sp>
        <p:nvSpPr>
          <p:cNvPr id="16" name="Title 6"/>
          <p:cNvSpPr>
            <a:spLocks noGrp="1"/>
          </p:cNvSpPr>
          <p:nvPr>
            <p:ph type="title"/>
          </p:nvPr>
        </p:nvSpPr>
        <p:spPr>
          <a:xfrm>
            <a:off x="201930" y="56159"/>
            <a:ext cx="7886700" cy="575813"/>
          </a:xfrm>
        </p:spPr>
        <p:txBody>
          <a:bodyPr/>
          <a:lstStyle/>
          <a:p>
            <a:r>
              <a:rPr lang="en-GB" dirty="0" smtClean="0">
                <a:latin typeface="Sitka Display" panose="02000505000000020004" pitchFamily="2" charset="0"/>
              </a:rPr>
              <a:t>Outer Tracker</a:t>
            </a:r>
            <a:endParaRPr lang="en-GB" dirty="0">
              <a:latin typeface="Sitka Display" panose="02000505000000020004" pitchFamily="2" charset="0"/>
            </a:endParaRPr>
          </a:p>
        </p:txBody>
      </p:sp>
      <p:sp>
        <p:nvSpPr>
          <p:cNvPr id="17" name="TextBox 16"/>
          <p:cNvSpPr txBox="1"/>
          <p:nvPr/>
        </p:nvSpPr>
        <p:spPr>
          <a:xfrm>
            <a:off x="5806710" y="365880"/>
            <a:ext cx="1440180" cy="300082"/>
          </a:xfrm>
          <a:prstGeom prst="rect">
            <a:avLst/>
          </a:prstGeom>
          <a:noFill/>
        </p:spPr>
        <p:txBody>
          <a:bodyPr wrap="square" rtlCol="0">
            <a:spAutoFit/>
          </a:bodyPr>
          <a:lstStyle/>
          <a:p>
            <a:r>
              <a:rPr lang="en-GB" dirty="0" smtClean="0">
                <a:latin typeface="Sitka Display" panose="02000505000000020004" pitchFamily="2" charset="0"/>
              </a:rPr>
              <a:t>, 2007</a:t>
            </a:r>
            <a:endParaRPr lang="en-GB" dirty="0">
              <a:latin typeface="Sitka Display" panose="02000505000000020004" pitchFamily="2" charset="0"/>
            </a:endParaRPr>
          </a:p>
        </p:txBody>
      </p:sp>
      <p:cxnSp>
        <p:nvCxnSpPr>
          <p:cNvPr id="19" name="Straight Arrow Connector 18"/>
          <p:cNvCxnSpPr/>
          <p:nvPr/>
        </p:nvCxnSpPr>
        <p:spPr>
          <a:xfrm flipV="1">
            <a:off x="7787640" y="2103120"/>
            <a:ext cx="807720" cy="188976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78674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308517" y="319206"/>
            <a:ext cx="5806533" cy="4353648"/>
          </a:xfrm>
          <a:prstGeom prst="rect">
            <a:avLst/>
          </a:prstGeom>
          <a:effectLst>
            <a:outerShdw blurRad="50800" dist="38100" dir="2700000" algn="tl" rotWithShape="0">
              <a:prstClr val="black">
                <a:alpha val="40000"/>
              </a:prstClr>
            </a:outerShdw>
          </a:effectLst>
        </p:spPr>
      </p:pic>
      <p:sp>
        <p:nvSpPr>
          <p:cNvPr id="4" name="Date Placeholder 3"/>
          <p:cNvSpPr>
            <a:spLocks noGrp="1"/>
          </p:cNvSpPr>
          <p:nvPr>
            <p:ph type="dt" sz="half" idx="10"/>
          </p:nvPr>
        </p:nvSpPr>
        <p:spPr/>
        <p:txBody>
          <a:bodyPr/>
          <a:lstStyle/>
          <a:p>
            <a:fld id="{0519C8FE-E334-44A5-9BBB-8020C360702D}" type="datetime1">
              <a:rPr lang="en-GB" smtClean="0">
                <a:latin typeface="Sitka Display" panose="02000505000000020004" pitchFamily="2" charset="0"/>
              </a:rPr>
              <a:t>15/10/2021</a:t>
            </a:fld>
            <a:endParaRPr lang="en-GB" dirty="0">
              <a:latin typeface="Sitka Display" panose="02000505000000020004" pitchFamily="2" charset="0"/>
            </a:endParaRPr>
          </a:p>
        </p:txBody>
      </p:sp>
      <p:sp>
        <p:nvSpPr>
          <p:cNvPr id="5" name="Footer Placeholder 4"/>
          <p:cNvSpPr>
            <a:spLocks noGrp="1"/>
          </p:cNvSpPr>
          <p:nvPr>
            <p:ph type="ftr" sz="quarter" idx="11"/>
          </p:nvPr>
        </p:nvSpPr>
        <p:spPr/>
        <p:txBody>
          <a:bodyPr/>
          <a:lstStyle/>
          <a:p>
            <a:r>
              <a:rPr lang="en-GB" dirty="0" smtClean="0">
                <a:latin typeface="Sitka Display" panose="02000505000000020004" pitchFamily="2" charset="0"/>
              </a:rPr>
              <a:t>Blake Leverington -- LHCb</a:t>
            </a:r>
            <a:endParaRPr lang="en-GB" dirty="0">
              <a:latin typeface="Sitka Display" panose="02000505000000020004" pitchFamily="2" charset="0"/>
            </a:endParaRPr>
          </a:p>
        </p:txBody>
      </p:sp>
      <p:sp>
        <p:nvSpPr>
          <p:cNvPr id="6" name="Slide Number Placeholder 5"/>
          <p:cNvSpPr>
            <a:spLocks noGrp="1"/>
          </p:cNvSpPr>
          <p:nvPr>
            <p:ph type="sldNum" sz="quarter" idx="12"/>
          </p:nvPr>
        </p:nvSpPr>
        <p:spPr/>
        <p:txBody>
          <a:bodyPr/>
          <a:lstStyle/>
          <a:p>
            <a:fld id="{EE946D39-289F-4B16-8B0D-BB0C4022DF6C}" type="slidenum">
              <a:rPr lang="en-GB" smtClean="0">
                <a:latin typeface="Sitka Display" panose="02000505000000020004" pitchFamily="2" charset="0"/>
              </a:rPr>
              <a:pPr/>
              <a:t>9</a:t>
            </a:fld>
            <a:endParaRPr lang="en-GB" dirty="0">
              <a:latin typeface="Sitka Display" panose="02000505000000020004" pitchFamily="2" charset="0"/>
            </a:endParaRPr>
          </a:p>
        </p:txBody>
      </p:sp>
      <p:pic>
        <p:nvPicPr>
          <p:cNvPr id="9" name="Picture 8"/>
          <p:cNvPicPr>
            <a:picLocks noChangeAspect="1"/>
          </p:cNvPicPr>
          <p:nvPr/>
        </p:nvPicPr>
        <p:blipFill>
          <a:blip r:embed="rId4"/>
          <a:stretch>
            <a:fillRect/>
          </a:stretch>
        </p:blipFill>
        <p:spPr>
          <a:xfrm>
            <a:off x="6252210" y="1406575"/>
            <a:ext cx="2755838" cy="2178910"/>
          </a:xfrm>
          <a:prstGeom prst="rect">
            <a:avLst/>
          </a:prstGeom>
        </p:spPr>
      </p:pic>
    </p:spTree>
    <p:extLst>
      <p:ext uri="{BB962C8B-B14F-4D97-AF65-F5344CB8AC3E}">
        <p14:creationId xmlns:p14="http://schemas.microsoft.com/office/powerpoint/2010/main" val="2747124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LHCbSciFi_F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bSciFi_Formal" id="{3DC4C81B-E57C-4443-8786-C680E60AD352}" vid="{24FFA0A8-BCB6-4AD3-A85D-6E14A82F1B1E}"/>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LHCbSciFi_Formal</Template>
  <TotalTime>0</TotalTime>
  <Words>4274</Words>
  <Application>Microsoft Office PowerPoint</Application>
  <PresentationFormat>On-screen Show (16:9)</PresentationFormat>
  <Paragraphs>781</Paragraphs>
  <Slides>75</Slides>
  <Notes>70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75</vt:i4>
      </vt:variant>
    </vt:vector>
  </HeadingPairs>
  <TitlesOfParts>
    <vt:vector size="84" baseType="lpstr">
      <vt:lpstr>Franklin Gothic Medium</vt:lpstr>
      <vt:lpstr>Franklin Gothic Book</vt:lpstr>
      <vt:lpstr>Calibri</vt:lpstr>
      <vt:lpstr>Calibri Light</vt:lpstr>
      <vt:lpstr>Sitka Display</vt:lpstr>
      <vt:lpstr>Wingdings</vt:lpstr>
      <vt:lpstr>Arial</vt:lpstr>
      <vt:lpstr>LHCbSciFi_Formal</vt:lpstr>
      <vt:lpstr>Office Theme</vt:lpstr>
      <vt:lpstr>A history and development of the LHCb Scintillating Fibre Tracker </vt:lpstr>
      <vt:lpstr>PowerPoint Presentation</vt:lpstr>
      <vt:lpstr>Evolution of Detectors</vt:lpstr>
      <vt:lpstr>PowerPoint Presentation</vt:lpstr>
      <vt:lpstr>PowerPoint Presentation</vt:lpstr>
      <vt:lpstr>Upgrade of the LHCb Detector (as planned in 2007-2008)</vt:lpstr>
      <vt:lpstr>PowerPoint Presentation</vt:lpstr>
      <vt:lpstr>Outer Tracker</vt:lpstr>
      <vt:lpstr>PowerPoint Presentation</vt:lpstr>
      <vt:lpstr>IT+OT Material for 1 T-Station</vt:lpstr>
      <vt:lpstr>PowerPoint Presentation</vt:lpstr>
      <vt:lpstr>PowerPoint Presentation</vt:lpstr>
      <vt:lpstr>LoI Proposals</vt:lpstr>
      <vt:lpstr>Previous SciFi Trackers</vt:lpstr>
      <vt:lpstr>Previous SciFi Trackers</vt:lpstr>
      <vt:lpstr>Previous SciFi Trackers</vt:lpstr>
      <vt:lpstr>Let the workshops begin!</vt:lpstr>
      <vt:lpstr>Tracking and the upgrade</vt:lpstr>
      <vt:lpstr>Critical R &amp; D Points</vt:lpstr>
      <vt:lpstr>Things are getting serious now</vt:lpstr>
      <vt:lpstr>First 2.5 m long fibre mats</vt:lpstr>
      <vt:lpstr>PowerPoint Presentation</vt:lpstr>
      <vt:lpstr>First electronics concepts appear</vt:lpstr>
      <vt:lpstr>Towards a TDR</vt:lpstr>
      <vt:lpstr>A growing collaboration</vt:lpstr>
      <vt:lpstr>Radiation Damage in Fibres</vt:lpstr>
      <vt:lpstr>A team effort</vt:lpstr>
      <vt:lpstr>Viability Assessment (Feb 2013)</vt:lpstr>
      <vt:lpstr>The PACIFIC is born</vt:lpstr>
      <vt:lpstr>First 3m long fiber mat!</vt:lpstr>
      <vt:lpstr>First Idea Conflict! (But not the last)</vt:lpstr>
      <vt:lpstr>The first 2m dummy SciFi Module</vt:lpstr>
      <vt:lpstr>Decision day...</vt:lpstr>
      <vt:lpstr>The light Silicon IT</vt:lpstr>
      <vt:lpstr>State of the SciFi</vt:lpstr>
      <vt:lpstr>The best laid plans.</vt:lpstr>
      <vt:lpstr>Project Management</vt:lpstr>
      <vt:lpstr>PowerPoint Presentation</vt:lpstr>
      <vt:lpstr>Fibres in the TDR (March 2014)</vt:lpstr>
      <vt:lpstr>SiPMs in the TDR</vt:lpstr>
      <vt:lpstr>Conceptual Integration (2014)</vt:lpstr>
      <vt:lpstr>PowerPoint Presentation</vt:lpstr>
      <vt:lpstr>Prototypes</vt:lpstr>
      <vt:lpstr>Test beams (2015-2016)</vt:lpstr>
      <vt:lpstr>Production numbers</vt:lpstr>
      <vt:lpstr>PowerPoint Presentation</vt:lpstr>
      <vt:lpstr>Fibre Mats in the EDR</vt:lpstr>
      <vt:lpstr>8 EDR fibre mats (Summer 2015)</vt:lpstr>
      <vt:lpstr>Modules </vt:lpstr>
      <vt:lpstr>SiPM EDR in 2016</vt:lpstr>
      <vt:lpstr>The Cold-Box (2016)</vt:lpstr>
      <vt:lpstr>Electronics EDR (Summer 2016)</vt:lpstr>
      <vt:lpstr>PACIFIC ASIC Development</vt:lpstr>
      <vt:lpstr>Electronics EDR</vt:lpstr>
      <vt:lpstr>More prototypes and testbeam</vt:lpstr>
      <vt:lpstr>PowerPoint Presentation</vt:lpstr>
      <vt:lpstr>PRR</vt:lpstr>
      <vt:lpstr>SciFi Module Production Model</vt:lpstr>
      <vt:lpstr>Testbeam with final electronics and production modules (July 2018)</vt:lpstr>
      <vt:lpstr>Production C-Frame model</vt:lpstr>
      <vt:lpstr>Be ready on time...</vt:lpstr>
      <vt:lpstr>PowerPoint Presentation</vt:lpstr>
      <vt:lpstr>First SiPMs on a cold-bar</vt:lpstr>
      <vt:lpstr>PowerPoint Presentation</vt:lpstr>
      <vt:lpstr>First 4 Frames Installed (May 2021)</vt:lpstr>
      <vt:lpstr>This looks familiar...</vt:lpstr>
      <vt:lpstr>The End(?) </vt:lpstr>
      <vt:lpstr>PowerPoint Presentation</vt:lpstr>
      <vt:lpstr>References</vt:lpstr>
      <vt:lpstr>Thoughts for Upgrade 2</vt:lpstr>
      <vt:lpstr>PowerPoint Presentation</vt:lpstr>
      <vt:lpstr>PowerPoint Presentation</vt:lpstr>
      <vt:lpstr>PowerPoint Presentation</vt:lpstr>
      <vt:lpstr>The LHCb Upgrade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history and development of the LHCb Scintillating Fibre Tracker</dc:title>
  <dc:creator>leverington</dc:creator>
  <cp:lastModifiedBy>leverington</cp:lastModifiedBy>
  <cp:revision>194</cp:revision>
  <dcterms:created xsi:type="dcterms:W3CDTF">2021-10-01T08:27:04Z</dcterms:created>
  <dcterms:modified xsi:type="dcterms:W3CDTF">2021-10-15T11:42:04Z</dcterms:modified>
</cp:coreProperties>
</file>