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tiff" ContentType="image/tif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2" r:id="rId1"/>
  </p:sldMasterIdLst>
  <p:notesMasterIdLst>
    <p:notesMasterId r:id="rId62"/>
  </p:notesMasterIdLst>
  <p:handoutMasterIdLst>
    <p:handoutMasterId r:id="rId63"/>
  </p:handoutMasterIdLst>
  <p:sldIdLst>
    <p:sldId id="294" r:id="rId2"/>
    <p:sldId id="323" r:id="rId3"/>
    <p:sldId id="324" r:id="rId4"/>
    <p:sldId id="334" r:id="rId5"/>
    <p:sldId id="325" r:id="rId6"/>
    <p:sldId id="300" r:id="rId7"/>
    <p:sldId id="275" r:id="rId8"/>
    <p:sldId id="298" r:id="rId9"/>
    <p:sldId id="301" r:id="rId10"/>
    <p:sldId id="351" r:id="rId11"/>
    <p:sldId id="304" r:id="rId12"/>
    <p:sldId id="303" r:id="rId13"/>
    <p:sldId id="306" r:id="rId14"/>
    <p:sldId id="305" r:id="rId15"/>
    <p:sldId id="307" r:id="rId16"/>
    <p:sldId id="308" r:id="rId17"/>
    <p:sldId id="335" r:id="rId18"/>
    <p:sldId id="336" r:id="rId19"/>
    <p:sldId id="353" r:id="rId20"/>
    <p:sldId id="310" r:id="rId21"/>
    <p:sldId id="312" r:id="rId22"/>
    <p:sldId id="311" r:id="rId23"/>
    <p:sldId id="313" r:id="rId24"/>
    <p:sldId id="314" r:id="rId25"/>
    <p:sldId id="316" r:id="rId26"/>
    <p:sldId id="354" r:id="rId27"/>
    <p:sldId id="352" r:id="rId28"/>
    <p:sldId id="317" r:id="rId29"/>
    <p:sldId id="319" r:id="rId30"/>
    <p:sldId id="322" r:id="rId31"/>
    <p:sldId id="321" r:id="rId32"/>
    <p:sldId id="320" r:id="rId33"/>
    <p:sldId id="327" r:id="rId34"/>
    <p:sldId id="355" r:id="rId35"/>
    <p:sldId id="337" r:id="rId36"/>
    <p:sldId id="328" r:id="rId37"/>
    <p:sldId id="344" r:id="rId38"/>
    <p:sldId id="326" r:id="rId39"/>
    <p:sldId id="329" r:id="rId40"/>
    <p:sldId id="331" r:id="rId41"/>
    <p:sldId id="356" r:id="rId42"/>
    <p:sldId id="339" r:id="rId43"/>
    <p:sldId id="338" r:id="rId44"/>
    <p:sldId id="357" r:id="rId45"/>
    <p:sldId id="340" r:id="rId46"/>
    <p:sldId id="341" r:id="rId47"/>
    <p:sldId id="343" r:id="rId48"/>
    <p:sldId id="345" r:id="rId49"/>
    <p:sldId id="361" r:id="rId50"/>
    <p:sldId id="278" r:id="rId51"/>
    <p:sldId id="358" r:id="rId52"/>
    <p:sldId id="346" r:id="rId53"/>
    <p:sldId id="347" r:id="rId54"/>
    <p:sldId id="348" r:id="rId55"/>
    <p:sldId id="349" r:id="rId56"/>
    <p:sldId id="350" r:id="rId57"/>
    <p:sldId id="359" r:id="rId58"/>
    <p:sldId id="360" r:id="rId59"/>
    <p:sldId id="332" r:id="rId60"/>
    <p:sldId id="299" r:id="rId61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142">
          <p15:clr>
            <a:srgbClr val="A4A3A4"/>
          </p15:clr>
        </p15:guide>
        <p15:guide id="2" orient="horz" pos="4027">
          <p15:clr>
            <a:srgbClr val="A4A3A4"/>
          </p15:clr>
        </p15:guide>
        <p15:guide id="3" orient="horz" pos="1698">
          <p15:clr>
            <a:srgbClr val="A4A3A4"/>
          </p15:clr>
        </p15:guide>
        <p15:guide id="4" orient="horz" pos="152">
          <p15:clr>
            <a:srgbClr val="A4A3A4"/>
          </p15:clr>
        </p15:guide>
        <p15:guide id="5" orient="horz" pos="2790">
          <p15:clr>
            <a:srgbClr val="A4A3A4"/>
          </p15:clr>
        </p15:guide>
        <p15:guide id="6" orient="horz" pos="604">
          <p15:clr>
            <a:srgbClr val="A4A3A4"/>
          </p15:clr>
        </p15:guide>
        <p15:guide id="7" pos="5616">
          <p15:clr>
            <a:srgbClr val="A4A3A4"/>
          </p15:clr>
        </p15:guide>
        <p15:guide id="8" pos="136">
          <p15:clr>
            <a:srgbClr val="A4A3A4"/>
          </p15:clr>
        </p15:guide>
        <p15:guide id="9" pos="589">
          <p15:clr>
            <a:srgbClr val="A4A3A4"/>
          </p15:clr>
        </p15:guide>
        <p15:guide id="10" pos="4453">
          <p15:clr>
            <a:srgbClr val="A4A3A4"/>
          </p15:clr>
        </p15:guide>
        <p15:guide id="11" pos="5163">
          <p15:clr>
            <a:srgbClr val="A4A3A4"/>
          </p15:clr>
        </p15:guide>
        <p15:guide id="12" pos="463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50504E"/>
    <a:srgbClr val="404040"/>
    <a:srgbClr val="4E4E4E"/>
    <a:srgbClr val="004C97"/>
    <a:srgbClr val="63666A"/>
    <a:srgbClr val="99D6EA"/>
    <a:srgbClr val="505050"/>
    <a:srgbClr val="A7A8AA"/>
    <a:srgbClr val="003087"/>
    <a:srgbClr val="0F2D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28" autoAdjust="0"/>
    <p:restoredTop sz="94663"/>
  </p:normalViewPr>
  <p:slideViewPr>
    <p:cSldViewPr snapToGrid="0" snapToObjects="1" showGuides="1">
      <p:cViewPr varScale="1">
        <p:scale>
          <a:sx n="114" d="100"/>
          <a:sy n="114" d="100"/>
        </p:scale>
        <p:origin x="1672" y="176"/>
      </p:cViewPr>
      <p:guideLst>
        <p:guide orient="horz" pos="4142"/>
        <p:guide orient="horz" pos="4027"/>
        <p:guide orient="horz" pos="1698"/>
        <p:guide orient="horz" pos="152"/>
        <p:guide orient="horz" pos="2790"/>
        <p:guide orient="horz" pos="604"/>
        <p:guide pos="5616"/>
        <p:guide pos="136"/>
        <p:guide pos="589"/>
        <p:guide pos="4453"/>
        <p:guide pos="5163"/>
        <p:guide pos="463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9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3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9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1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95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98.wmf"/><Relationship Id="rId1" Type="http://schemas.openxmlformats.org/officeDocument/2006/relationships/image" Target="../media/image9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DBB872F3-6144-3148-BC13-C063BA20AE80}" type="datetimeFigureOut">
              <a:rPr lang="en-US"/>
              <a:pPr>
                <a:defRPr/>
              </a:pPr>
              <a:t>4/16/21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0ACDB0ED-0BEE-9846-B9EA-5C7BFF0628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16456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531CFD29-8380-B24A-89EC-384D8B8A981B}" type="datetimeFigureOut">
              <a:rPr lang="en-US"/>
              <a:pPr>
                <a:defRPr/>
              </a:pPr>
              <a:t>4/16/21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CAD08E57-B576-F641-BEA6-C3D752DF7F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6400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Geneva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341924" y="4963772"/>
            <a:ext cx="8499231" cy="1529241"/>
          </a:xfrm>
          <a:prstGeom prst="rect">
            <a:avLst/>
          </a:prstGeom>
        </p:spPr>
        <p:txBody>
          <a:bodyPr lIns="0" tIns="45720" rIns="0" bIns="45720">
            <a:noAutofit/>
          </a:bodyPr>
          <a:lstStyle>
            <a:lvl1pPr marL="0" indent="0">
              <a:buFontTx/>
              <a:buNone/>
              <a:defRPr sz="20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-17762" y="-1"/>
            <a:ext cx="9189720" cy="896936"/>
          </a:xfrm>
          <a:prstGeom prst="rect">
            <a:avLst/>
          </a:prstGeom>
          <a:solidFill>
            <a:srgbClr val="004C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24"/>
          <p:cNvSpPr>
            <a:spLocks noGrp="1"/>
          </p:cNvSpPr>
          <p:nvPr>
            <p:ph type="body" sz="quarter" idx="11"/>
          </p:nvPr>
        </p:nvSpPr>
        <p:spPr>
          <a:xfrm>
            <a:off x="341924" y="3951841"/>
            <a:ext cx="8499232" cy="1003049"/>
          </a:xfrm>
          <a:prstGeom prst="rect">
            <a:avLst/>
          </a:prstGeom>
        </p:spPr>
        <p:txBody>
          <a:bodyPr vert="horz" wrap="square" lIns="0" tIns="45720" anchor="ctr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Tx/>
              <a:buNone/>
              <a:defRPr sz="3200" b="1" i="0">
                <a:solidFill>
                  <a:srgbClr val="004C97"/>
                </a:solidFill>
              </a:defRPr>
            </a:lvl1pPr>
            <a:lvl2pPr marL="0" indent="0">
              <a:buFontTx/>
              <a:buNone/>
              <a:defRPr sz="2800" b="1" i="0">
                <a:solidFill>
                  <a:srgbClr val="004C97"/>
                </a:solidFill>
              </a:defRPr>
            </a:lvl2pPr>
            <a:lvl3pPr marL="0" indent="0">
              <a:buFontTx/>
              <a:buNone/>
              <a:defRPr sz="2800" b="1" i="0">
                <a:solidFill>
                  <a:srgbClr val="004C97"/>
                </a:solidFill>
              </a:defRPr>
            </a:lvl3pPr>
            <a:lvl4pPr marL="0" indent="0">
              <a:buFontTx/>
              <a:buNone/>
              <a:defRPr sz="2800" b="1" i="0">
                <a:solidFill>
                  <a:srgbClr val="004C97"/>
                </a:solidFill>
              </a:defRPr>
            </a:lvl4pPr>
            <a:lvl5pPr marL="0" indent="0">
              <a:buFontTx/>
              <a:buNone/>
              <a:defRPr sz="2800" b="1" i="0">
                <a:solidFill>
                  <a:srgbClr val="004C97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3" name="Picture 12" descr="14-0218-16D.lr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16" b="25769"/>
          <a:stretch/>
        </p:blipFill>
        <p:spPr>
          <a:xfrm>
            <a:off x="-17762" y="817011"/>
            <a:ext cx="9189720" cy="2966102"/>
          </a:xfrm>
          <a:prstGeom prst="rect">
            <a:avLst/>
          </a:prstGeom>
        </p:spPr>
      </p:pic>
      <p:pic>
        <p:nvPicPr>
          <p:cNvPr id="14" name="Picture 13" descr="FermiLogoBar_DOE_KO_horiz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761" y="249843"/>
            <a:ext cx="9010786" cy="301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4414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Bottom: 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958849"/>
            <a:ext cx="3027894" cy="502267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3542712" y="958850"/>
            <a:ext cx="5347605" cy="5022675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6"/>
          </p:nvPr>
        </p:nvSpPr>
        <p:spPr>
          <a:xfrm>
            <a:off x="736827" y="6504213"/>
            <a:ext cx="675368" cy="241300"/>
          </a:xfrm>
        </p:spPr>
        <p:txBody>
          <a:bodyPr/>
          <a:lstStyle>
            <a:lvl1pPr>
              <a:defRPr sz="1200" smtClean="0"/>
            </a:lvl1pPr>
          </a:lstStyle>
          <a:p>
            <a:pPr>
              <a:defRPr/>
            </a:pPr>
            <a:fld id="{2514EC41-8643-4704-BC5A-537E266787E0}" type="datetime1">
              <a:rPr lang="en-US" smtClean="0"/>
              <a:t>4/16/21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7"/>
          </p:nvPr>
        </p:nvSpPr>
        <p:spPr>
          <a:xfrm>
            <a:off x="1530601" y="6504213"/>
            <a:ext cx="6262119" cy="250031"/>
          </a:xfrm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 dirty="0"/>
              <a:t>Presenter | Presentation Title or Meeting Title</a:t>
            </a:r>
            <a:endParaRPr lang="en-US" b="1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 sz="1200" smtClean="0"/>
            </a:lvl1pPr>
          </a:lstStyle>
          <a:p>
            <a:pPr>
              <a:defRPr/>
            </a:pPr>
            <a:fld id="{979A04A2-726F-2143-A443-7788AF27176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600" y="254026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3" name="Picture 12" descr="A picture containing icon&#10;&#10;Description automatically generated">
            <a:extLst>
              <a:ext uri="{FF2B5EF4-FFF2-40B4-BE49-F238E27FC236}">
                <a16:creationId xmlns:a16="http://schemas.microsoft.com/office/drawing/2014/main" id="{A6277B28-07F0-1A40-A152-F179A1370DF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811947" y="6258848"/>
            <a:ext cx="1108394" cy="199149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DCC5D535-9066-B247-8A94-392C689516EB}"/>
              </a:ext>
            </a:extLst>
          </p:cNvPr>
          <p:cNvSpPr/>
          <p:nvPr userDrawn="1"/>
        </p:nvSpPr>
        <p:spPr>
          <a:xfrm>
            <a:off x="214491" y="6323962"/>
            <a:ext cx="7531101" cy="73025"/>
          </a:xfrm>
          <a:prstGeom prst="rect">
            <a:avLst/>
          </a:prstGeom>
          <a:solidFill>
            <a:srgbClr val="97D7E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18363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Bottom: 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224073" y="971550"/>
            <a:ext cx="8686800" cy="3726717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50505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686800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54B56BB4-B6C9-43B5-9923-8E61D8506331}" type="datetime1">
              <a:rPr lang="en-US" smtClean="0"/>
              <a:t>4/16/21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3" y="6504213"/>
            <a:ext cx="625195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dirty="0"/>
              <a:t>Presenter | Presentation Title or Meeting Title</a:t>
            </a:r>
            <a:endParaRPr lang="en-US" b="1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3" name="Picture 12" descr="A picture containing icon&#10;&#10;Description automatically generated">
            <a:extLst>
              <a:ext uri="{FF2B5EF4-FFF2-40B4-BE49-F238E27FC236}">
                <a16:creationId xmlns:a16="http://schemas.microsoft.com/office/drawing/2014/main" id="{496DF85D-9E15-6943-AE30-0ED88E91D42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811947" y="6258848"/>
            <a:ext cx="1108394" cy="199149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F9D5FCF3-4E2F-704F-BE1D-3307737332FD}"/>
              </a:ext>
            </a:extLst>
          </p:cNvPr>
          <p:cNvSpPr/>
          <p:nvPr userDrawn="1"/>
        </p:nvSpPr>
        <p:spPr>
          <a:xfrm>
            <a:off x="214491" y="6323962"/>
            <a:ext cx="7531101" cy="73025"/>
          </a:xfrm>
          <a:prstGeom prst="rect">
            <a:avLst/>
          </a:prstGeom>
          <a:solidFill>
            <a:srgbClr val="97D7E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19153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ictur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36827" y="6504213"/>
            <a:ext cx="675368" cy="241300"/>
          </a:xfrm>
        </p:spPr>
        <p:txBody>
          <a:bodyPr/>
          <a:lstStyle/>
          <a:p>
            <a:pPr>
              <a:defRPr/>
            </a:pPr>
            <a:fld id="{48668293-F7EE-4592-8168-8DE5A9AB0518}" type="datetime1">
              <a:rPr lang="en-US" smtClean="0"/>
              <a:t>4/16/21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30602" y="6504213"/>
            <a:ext cx="6260399" cy="242873"/>
          </a:xfrm>
        </p:spPr>
        <p:txBody>
          <a:bodyPr/>
          <a:lstStyle/>
          <a:p>
            <a:pPr>
              <a:defRPr/>
            </a:pPr>
            <a:r>
              <a:rPr lang="en-US" dirty="0"/>
              <a:t>Presenter | Presentation Title or Meeting Title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222250" y="254000"/>
            <a:ext cx="8675688" cy="5802923"/>
          </a:xfrm>
          <a:prstGeom prst="rect">
            <a:avLst/>
          </a:prstGeom>
        </p:spPr>
        <p:txBody>
          <a:bodyPr vert="horz"/>
          <a:lstStyle>
            <a:lvl1pPr>
              <a:defRPr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pic>
        <p:nvPicPr>
          <p:cNvPr id="6" name="Picture 5" descr="A picture containing icon&#10;&#10;Description automatically generated">
            <a:extLst>
              <a:ext uri="{FF2B5EF4-FFF2-40B4-BE49-F238E27FC236}">
                <a16:creationId xmlns:a16="http://schemas.microsoft.com/office/drawing/2014/main" id="{7195FC8E-A302-604F-B566-3B477A1532F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811947" y="6258848"/>
            <a:ext cx="1108394" cy="199149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2A2A4A72-F504-5545-BC7E-7E2B7738B172}"/>
              </a:ext>
            </a:extLst>
          </p:cNvPr>
          <p:cNvSpPr/>
          <p:nvPr userDrawn="1"/>
        </p:nvSpPr>
        <p:spPr>
          <a:xfrm>
            <a:off x="214491" y="6323962"/>
            <a:ext cx="7531101" cy="73025"/>
          </a:xfrm>
          <a:prstGeom prst="rect">
            <a:avLst/>
          </a:prstGeom>
          <a:solidFill>
            <a:srgbClr val="97D7E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22215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Bottom: Extra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119479D-B55D-419A-A6DD-AEF08D380399}" type="datetime1">
              <a:rPr lang="en-US" smtClean="0"/>
              <a:t>4/16/21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30603" y="6504213"/>
            <a:ext cx="6272278" cy="242873"/>
          </a:xfrm>
        </p:spPr>
        <p:txBody>
          <a:bodyPr/>
          <a:lstStyle/>
          <a:p>
            <a:pPr>
              <a:defRPr/>
            </a:pPr>
            <a:r>
              <a:rPr lang="en-US" dirty="0"/>
              <a:t>Presenter | Presentation Title or Meeting Title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4" name="Picture Placeholder 14"/>
          <p:cNvSpPr>
            <a:spLocks noGrp="1"/>
          </p:cNvSpPr>
          <p:nvPr>
            <p:ph type="pic" sz="quarter" idx="19"/>
          </p:nvPr>
        </p:nvSpPr>
        <p:spPr>
          <a:xfrm>
            <a:off x="205694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5" name="Picture Placeholder 14"/>
          <p:cNvSpPr>
            <a:spLocks noGrp="1"/>
          </p:cNvSpPr>
          <p:nvPr>
            <p:ph type="pic" sz="quarter" idx="20"/>
          </p:nvPr>
        </p:nvSpPr>
        <p:spPr>
          <a:xfrm>
            <a:off x="197942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6" name="Picture Placeholder 14"/>
          <p:cNvSpPr>
            <a:spLocks noGrp="1"/>
          </p:cNvSpPr>
          <p:nvPr>
            <p:ph type="pic" sz="quarter" idx="21"/>
          </p:nvPr>
        </p:nvSpPr>
        <p:spPr>
          <a:xfrm>
            <a:off x="375320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Picture Placeholder 14"/>
          <p:cNvSpPr>
            <a:spLocks noGrp="1"/>
          </p:cNvSpPr>
          <p:nvPr>
            <p:ph type="pic" sz="quarter" idx="22"/>
          </p:nvPr>
        </p:nvSpPr>
        <p:spPr>
          <a:xfrm>
            <a:off x="5534456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8" name="Picture Placeholder 14"/>
          <p:cNvSpPr>
            <a:spLocks noGrp="1"/>
          </p:cNvSpPr>
          <p:nvPr>
            <p:ph type="pic" sz="quarter" idx="23"/>
          </p:nvPr>
        </p:nvSpPr>
        <p:spPr>
          <a:xfrm>
            <a:off x="730076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9" name="Picture Placeholder 14"/>
          <p:cNvSpPr>
            <a:spLocks noGrp="1"/>
          </p:cNvSpPr>
          <p:nvPr>
            <p:ph type="pic" sz="quarter" idx="14"/>
          </p:nvPr>
        </p:nvSpPr>
        <p:spPr>
          <a:xfrm>
            <a:off x="205694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0" name="Picture Placeholder 14"/>
          <p:cNvSpPr>
            <a:spLocks noGrp="1"/>
          </p:cNvSpPr>
          <p:nvPr>
            <p:ph type="pic" sz="quarter" idx="15"/>
          </p:nvPr>
        </p:nvSpPr>
        <p:spPr>
          <a:xfrm>
            <a:off x="197942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1" name="Picture Placeholder 14"/>
          <p:cNvSpPr>
            <a:spLocks noGrp="1"/>
          </p:cNvSpPr>
          <p:nvPr>
            <p:ph type="pic" sz="quarter" idx="16"/>
          </p:nvPr>
        </p:nvSpPr>
        <p:spPr>
          <a:xfrm>
            <a:off x="375320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2" name="Picture Placeholder 14"/>
          <p:cNvSpPr>
            <a:spLocks noGrp="1"/>
          </p:cNvSpPr>
          <p:nvPr>
            <p:ph type="pic" sz="quarter" idx="17"/>
          </p:nvPr>
        </p:nvSpPr>
        <p:spPr>
          <a:xfrm>
            <a:off x="5534456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3" name="Picture Placeholder 14"/>
          <p:cNvSpPr>
            <a:spLocks noGrp="1"/>
          </p:cNvSpPr>
          <p:nvPr>
            <p:ph type="pic" sz="quarter" idx="18"/>
          </p:nvPr>
        </p:nvSpPr>
        <p:spPr>
          <a:xfrm>
            <a:off x="730076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4" name="Picture Placeholder 14"/>
          <p:cNvSpPr>
            <a:spLocks noGrp="1"/>
          </p:cNvSpPr>
          <p:nvPr>
            <p:ph type="pic" sz="quarter" idx="24"/>
          </p:nvPr>
        </p:nvSpPr>
        <p:spPr>
          <a:xfrm>
            <a:off x="205694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5" name="Picture Placeholder 14"/>
          <p:cNvSpPr>
            <a:spLocks noGrp="1"/>
          </p:cNvSpPr>
          <p:nvPr>
            <p:ph type="pic" sz="quarter" idx="25"/>
          </p:nvPr>
        </p:nvSpPr>
        <p:spPr>
          <a:xfrm>
            <a:off x="197942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6" name="Picture Placeholder 14"/>
          <p:cNvSpPr>
            <a:spLocks noGrp="1"/>
          </p:cNvSpPr>
          <p:nvPr>
            <p:ph type="pic" sz="quarter" idx="26"/>
          </p:nvPr>
        </p:nvSpPr>
        <p:spPr>
          <a:xfrm>
            <a:off x="375320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7" name="Picture Placeholder 14"/>
          <p:cNvSpPr>
            <a:spLocks noGrp="1"/>
          </p:cNvSpPr>
          <p:nvPr>
            <p:ph type="pic" sz="quarter" idx="27"/>
          </p:nvPr>
        </p:nvSpPr>
        <p:spPr>
          <a:xfrm>
            <a:off x="5534456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8" name="Picture Placeholder 14"/>
          <p:cNvSpPr>
            <a:spLocks noGrp="1"/>
          </p:cNvSpPr>
          <p:nvPr>
            <p:ph type="pic" sz="quarter" idx="28"/>
          </p:nvPr>
        </p:nvSpPr>
        <p:spPr>
          <a:xfrm>
            <a:off x="730076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pic>
        <p:nvPicPr>
          <p:cNvPr id="23" name="Picture 22" descr="A picture containing icon&#10;&#10;Description automatically generated">
            <a:extLst>
              <a:ext uri="{FF2B5EF4-FFF2-40B4-BE49-F238E27FC236}">
                <a16:creationId xmlns:a16="http://schemas.microsoft.com/office/drawing/2014/main" id="{B79370FC-E149-604A-B4F3-08DEA3D84B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811947" y="6258848"/>
            <a:ext cx="1108394" cy="199149"/>
          </a:xfrm>
          <a:prstGeom prst="rect">
            <a:avLst/>
          </a:prstGeom>
        </p:spPr>
      </p:pic>
      <p:sp>
        <p:nvSpPr>
          <p:cNvPr id="39" name="Rectangle 38">
            <a:extLst>
              <a:ext uri="{FF2B5EF4-FFF2-40B4-BE49-F238E27FC236}">
                <a16:creationId xmlns:a16="http://schemas.microsoft.com/office/drawing/2014/main" id="{36FF585D-DDCF-264A-ADC6-3B99862B5097}"/>
              </a:ext>
            </a:extLst>
          </p:cNvPr>
          <p:cNvSpPr/>
          <p:nvPr userDrawn="1"/>
        </p:nvSpPr>
        <p:spPr>
          <a:xfrm>
            <a:off x="214491" y="6323962"/>
            <a:ext cx="7531101" cy="73025"/>
          </a:xfrm>
          <a:prstGeom prst="rect">
            <a:avLst/>
          </a:prstGeom>
          <a:solidFill>
            <a:srgbClr val="97D7E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01617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341924" y="4963772"/>
            <a:ext cx="8499231" cy="1529241"/>
          </a:xfrm>
          <a:prstGeom prst="rect">
            <a:avLst/>
          </a:prstGeom>
        </p:spPr>
        <p:txBody>
          <a:bodyPr lIns="0" tIns="45720" rIns="0" bIns="45720">
            <a:noAutofit/>
          </a:bodyPr>
          <a:lstStyle>
            <a:lvl1pPr marL="0" indent="0">
              <a:buFontTx/>
              <a:buNone/>
              <a:defRPr sz="20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-17762" y="-1"/>
            <a:ext cx="9189720" cy="896936"/>
          </a:xfrm>
          <a:prstGeom prst="rect">
            <a:avLst/>
          </a:prstGeom>
          <a:solidFill>
            <a:srgbClr val="004C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24"/>
          <p:cNvSpPr>
            <a:spLocks noGrp="1"/>
          </p:cNvSpPr>
          <p:nvPr>
            <p:ph type="body" sz="quarter" idx="11"/>
          </p:nvPr>
        </p:nvSpPr>
        <p:spPr>
          <a:xfrm>
            <a:off x="341924" y="3951841"/>
            <a:ext cx="8499232" cy="1003049"/>
          </a:xfrm>
          <a:prstGeom prst="rect">
            <a:avLst/>
          </a:prstGeom>
        </p:spPr>
        <p:txBody>
          <a:bodyPr vert="horz" wrap="square" lIns="0" tIns="45720" anchor="ctr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Tx/>
              <a:buNone/>
              <a:defRPr sz="3200" b="1" i="0">
                <a:solidFill>
                  <a:srgbClr val="004C97"/>
                </a:solidFill>
              </a:defRPr>
            </a:lvl1pPr>
            <a:lvl2pPr marL="0" indent="0">
              <a:buFontTx/>
              <a:buNone/>
              <a:defRPr sz="2800" b="1" i="0">
                <a:solidFill>
                  <a:srgbClr val="004C97"/>
                </a:solidFill>
              </a:defRPr>
            </a:lvl2pPr>
            <a:lvl3pPr marL="0" indent="0">
              <a:buFontTx/>
              <a:buNone/>
              <a:defRPr sz="2800" b="1" i="0">
                <a:solidFill>
                  <a:srgbClr val="004C97"/>
                </a:solidFill>
              </a:defRPr>
            </a:lvl3pPr>
            <a:lvl4pPr marL="0" indent="0">
              <a:buFontTx/>
              <a:buNone/>
              <a:defRPr sz="2800" b="1" i="0">
                <a:solidFill>
                  <a:srgbClr val="004C97"/>
                </a:solidFill>
              </a:defRPr>
            </a:lvl4pPr>
            <a:lvl5pPr marL="0" indent="0">
              <a:buFontTx/>
              <a:buNone/>
              <a:defRPr sz="2800" b="1" i="0">
                <a:solidFill>
                  <a:srgbClr val="004C97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/>
          <a:srcRect t="27868" b="27868"/>
          <a:stretch/>
        </p:blipFill>
        <p:spPr>
          <a:xfrm>
            <a:off x="-17762" y="817011"/>
            <a:ext cx="9189720" cy="2966102"/>
          </a:xfrm>
          <a:prstGeom prst="rect">
            <a:avLst/>
          </a:prstGeom>
        </p:spPr>
      </p:pic>
      <p:pic>
        <p:nvPicPr>
          <p:cNvPr id="14" name="Picture 13" descr="FermiLogoBar_DOE_KO_horiz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761" y="249843"/>
            <a:ext cx="9010786" cy="30189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EE0C33E-87CE-4D84-8836-3007E02D5E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99140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341924" y="4963772"/>
            <a:ext cx="8499231" cy="1529241"/>
          </a:xfrm>
          <a:prstGeom prst="rect">
            <a:avLst/>
          </a:prstGeom>
        </p:spPr>
        <p:txBody>
          <a:bodyPr lIns="0" tIns="45720" rIns="0" bIns="45720">
            <a:noAutofit/>
          </a:bodyPr>
          <a:lstStyle>
            <a:lvl1pPr marL="0" indent="0">
              <a:buFontTx/>
              <a:buNone/>
              <a:defRPr sz="20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-17762" y="-1"/>
            <a:ext cx="9189720" cy="896936"/>
          </a:xfrm>
          <a:prstGeom prst="rect">
            <a:avLst/>
          </a:prstGeom>
          <a:solidFill>
            <a:srgbClr val="004C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24"/>
          <p:cNvSpPr>
            <a:spLocks noGrp="1"/>
          </p:cNvSpPr>
          <p:nvPr>
            <p:ph type="body" sz="quarter" idx="11"/>
          </p:nvPr>
        </p:nvSpPr>
        <p:spPr>
          <a:xfrm>
            <a:off x="341924" y="3951841"/>
            <a:ext cx="8499232" cy="1003049"/>
          </a:xfrm>
          <a:prstGeom prst="rect">
            <a:avLst/>
          </a:prstGeom>
        </p:spPr>
        <p:txBody>
          <a:bodyPr vert="horz" wrap="square" lIns="0" tIns="45720" anchor="ctr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Tx/>
              <a:buNone/>
              <a:defRPr sz="3200" b="1" i="0">
                <a:solidFill>
                  <a:srgbClr val="004C97"/>
                </a:solidFill>
              </a:defRPr>
            </a:lvl1pPr>
            <a:lvl2pPr marL="0" indent="0">
              <a:buFontTx/>
              <a:buNone/>
              <a:defRPr sz="2800" b="1" i="0">
                <a:solidFill>
                  <a:srgbClr val="004C97"/>
                </a:solidFill>
              </a:defRPr>
            </a:lvl2pPr>
            <a:lvl3pPr marL="0" indent="0">
              <a:buFontTx/>
              <a:buNone/>
              <a:defRPr sz="2800" b="1" i="0">
                <a:solidFill>
                  <a:srgbClr val="004C97"/>
                </a:solidFill>
              </a:defRPr>
            </a:lvl3pPr>
            <a:lvl4pPr marL="0" indent="0">
              <a:buFontTx/>
              <a:buNone/>
              <a:defRPr sz="2800" b="1" i="0">
                <a:solidFill>
                  <a:srgbClr val="004C97"/>
                </a:solidFill>
              </a:defRPr>
            </a:lvl4pPr>
            <a:lvl5pPr marL="0" indent="0">
              <a:buFontTx/>
              <a:buNone/>
              <a:defRPr sz="2800" b="1" i="0">
                <a:solidFill>
                  <a:srgbClr val="004C97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 rotWithShape="1">
          <a:blip r:embed="rId2"/>
          <a:srcRect t="14599" b="36987"/>
          <a:stretch/>
        </p:blipFill>
        <p:spPr>
          <a:xfrm>
            <a:off x="-17762" y="817011"/>
            <a:ext cx="9189720" cy="2966102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4" name="Picture 13" descr="FermiLogoBar_DOE_KO_horiz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761" y="249843"/>
            <a:ext cx="9010786" cy="301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82226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Slide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341924" y="4963772"/>
            <a:ext cx="8499231" cy="1529241"/>
          </a:xfrm>
          <a:prstGeom prst="rect">
            <a:avLst/>
          </a:prstGeom>
        </p:spPr>
        <p:txBody>
          <a:bodyPr lIns="0" tIns="45720" rIns="0" bIns="45720">
            <a:noAutofit/>
          </a:bodyPr>
          <a:lstStyle>
            <a:lvl1pPr marL="0" indent="0">
              <a:buFontTx/>
              <a:buNone/>
              <a:defRPr sz="20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-17762" y="-1"/>
            <a:ext cx="9189720" cy="896936"/>
          </a:xfrm>
          <a:prstGeom prst="rect">
            <a:avLst/>
          </a:prstGeom>
          <a:solidFill>
            <a:srgbClr val="004C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24"/>
          <p:cNvSpPr>
            <a:spLocks noGrp="1"/>
          </p:cNvSpPr>
          <p:nvPr>
            <p:ph type="body" sz="quarter" idx="11"/>
          </p:nvPr>
        </p:nvSpPr>
        <p:spPr>
          <a:xfrm>
            <a:off x="341924" y="3951841"/>
            <a:ext cx="8499232" cy="1003049"/>
          </a:xfrm>
          <a:prstGeom prst="rect">
            <a:avLst/>
          </a:prstGeom>
        </p:spPr>
        <p:txBody>
          <a:bodyPr vert="horz" wrap="square" lIns="0" tIns="45720" anchor="ctr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Tx/>
              <a:buNone/>
              <a:defRPr sz="3200" b="1" i="0">
                <a:solidFill>
                  <a:srgbClr val="004C97"/>
                </a:solidFill>
              </a:defRPr>
            </a:lvl1pPr>
            <a:lvl2pPr marL="0" indent="0">
              <a:buFontTx/>
              <a:buNone/>
              <a:defRPr sz="2800" b="1" i="0">
                <a:solidFill>
                  <a:srgbClr val="004C97"/>
                </a:solidFill>
              </a:defRPr>
            </a:lvl2pPr>
            <a:lvl3pPr marL="0" indent="0">
              <a:buFontTx/>
              <a:buNone/>
              <a:defRPr sz="2800" b="1" i="0">
                <a:solidFill>
                  <a:srgbClr val="004C97"/>
                </a:solidFill>
              </a:defRPr>
            </a:lvl3pPr>
            <a:lvl4pPr marL="0" indent="0">
              <a:buFontTx/>
              <a:buNone/>
              <a:defRPr sz="2800" b="1" i="0">
                <a:solidFill>
                  <a:srgbClr val="004C97"/>
                </a:solidFill>
              </a:defRPr>
            </a:lvl4pPr>
            <a:lvl5pPr marL="0" indent="0">
              <a:buFontTx/>
              <a:buNone/>
              <a:defRPr sz="2800" b="1" i="0">
                <a:solidFill>
                  <a:srgbClr val="004C97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 rotWithShape="1">
          <a:blip r:embed="rId2"/>
          <a:srcRect t="10916" b="40730"/>
          <a:stretch/>
        </p:blipFill>
        <p:spPr>
          <a:xfrm>
            <a:off x="-17762" y="817011"/>
            <a:ext cx="9189720" cy="2966102"/>
          </a:xfrm>
          <a:prstGeom prst="rect">
            <a:avLst/>
          </a:prstGeom>
        </p:spPr>
      </p:pic>
      <p:pic>
        <p:nvPicPr>
          <p:cNvPr id="14" name="Picture 13" descr="FermiLogoBar_DOE_KO_horiz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761" y="249843"/>
            <a:ext cx="9010786" cy="301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48143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Title Slide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341924" y="4963772"/>
            <a:ext cx="8499231" cy="1529241"/>
          </a:xfrm>
          <a:prstGeom prst="rect">
            <a:avLst/>
          </a:prstGeom>
        </p:spPr>
        <p:txBody>
          <a:bodyPr lIns="0" tIns="45720" rIns="0" bIns="45720">
            <a:noAutofit/>
          </a:bodyPr>
          <a:lstStyle>
            <a:lvl1pPr marL="0" indent="0">
              <a:buFontTx/>
              <a:buNone/>
              <a:defRPr sz="20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-17762" y="-1"/>
            <a:ext cx="9189720" cy="896936"/>
          </a:xfrm>
          <a:prstGeom prst="rect">
            <a:avLst/>
          </a:prstGeom>
          <a:solidFill>
            <a:srgbClr val="004C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24"/>
          <p:cNvSpPr>
            <a:spLocks noGrp="1"/>
          </p:cNvSpPr>
          <p:nvPr>
            <p:ph type="body" sz="quarter" idx="11"/>
          </p:nvPr>
        </p:nvSpPr>
        <p:spPr>
          <a:xfrm>
            <a:off x="341924" y="3951841"/>
            <a:ext cx="8499232" cy="1003049"/>
          </a:xfrm>
          <a:prstGeom prst="rect">
            <a:avLst/>
          </a:prstGeom>
        </p:spPr>
        <p:txBody>
          <a:bodyPr vert="horz" wrap="square" lIns="0" tIns="45720" anchor="ctr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Tx/>
              <a:buNone/>
              <a:defRPr sz="3200" b="1" i="0">
                <a:solidFill>
                  <a:srgbClr val="004C97"/>
                </a:solidFill>
              </a:defRPr>
            </a:lvl1pPr>
            <a:lvl2pPr marL="0" indent="0">
              <a:buFontTx/>
              <a:buNone/>
              <a:defRPr sz="2800" b="1" i="0">
                <a:solidFill>
                  <a:srgbClr val="004C97"/>
                </a:solidFill>
              </a:defRPr>
            </a:lvl2pPr>
            <a:lvl3pPr marL="0" indent="0">
              <a:buFontTx/>
              <a:buNone/>
              <a:defRPr sz="2800" b="1" i="0">
                <a:solidFill>
                  <a:srgbClr val="004C97"/>
                </a:solidFill>
              </a:defRPr>
            </a:lvl3pPr>
            <a:lvl4pPr marL="0" indent="0">
              <a:buFontTx/>
              <a:buNone/>
              <a:defRPr sz="2800" b="1" i="0">
                <a:solidFill>
                  <a:srgbClr val="004C97"/>
                </a:solidFill>
              </a:defRPr>
            </a:lvl4pPr>
            <a:lvl5pPr marL="0" indent="0">
              <a:buFontTx/>
              <a:buNone/>
              <a:defRPr sz="2800" b="1" i="0">
                <a:solidFill>
                  <a:srgbClr val="004C97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 rotWithShape="1">
          <a:blip r:embed="rId2"/>
          <a:srcRect t="16134" b="35512"/>
          <a:stretch/>
        </p:blipFill>
        <p:spPr>
          <a:xfrm>
            <a:off x="-17762" y="817011"/>
            <a:ext cx="9189720" cy="2966102"/>
          </a:xfrm>
          <a:prstGeom prst="rect">
            <a:avLst/>
          </a:prstGeom>
        </p:spPr>
      </p:pic>
      <p:pic>
        <p:nvPicPr>
          <p:cNvPr id="14" name="Picture 13" descr="FermiLogoBar_DOE_KO_horiz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761" y="249843"/>
            <a:ext cx="9010786" cy="301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99636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Title Slide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341924" y="4963772"/>
            <a:ext cx="8499231" cy="1529241"/>
          </a:xfrm>
          <a:prstGeom prst="rect">
            <a:avLst/>
          </a:prstGeom>
        </p:spPr>
        <p:txBody>
          <a:bodyPr lIns="0" tIns="45720" rIns="0" bIns="45720">
            <a:noAutofit/>
          </a:bodyPr>
          <a:lstStyle>
            <a:lvl1pPr marL="0" indent="0">
              <a:buFontTx/>
              <a:buNone/>
              <a:defRPr sz="20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-17762" y="-1"/>
            <a:ext cx="9189720" cy="896936"/>
          </a:xfrm>
          <a:prstGeom prst="rect">
            <a:avLst/>
          </a:prstGeom>
          <a:solidFill>
            <a:srgbClr val="004C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24"/>
          <p:cNvSpPr>
            <a:spLocks noGrp="1"/>
          </p:cNvSpPr>
          <p:nvPr>
            <p:ph type="body" sz="quarter" idx="11"/>
          </p:nvPr>
        </p:nvSpPr>
        <p:spPr>
          <a:xfrm>
            <a:off x="341924" y="3951841"/>
            <a:ext cx="8499232" cy="1003049"/>
          </a:xfrm>
          <a:prstGeom prst="rect">
            <a:avLst/>
          </a:prstGeom>
        </p:spPr>
        <p:txBody>
          <a:bodyPr vert="horz" wrap="square" lIns="0" tIns="45720" anchor="ctr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Tx/>
              <a:buNone/>
              <a:defRPr sz="3200" b="1" i="0">
                <a:solidFill>
                  <a:srgbClr val="004C97"/>
                </a:solidFill>
              </a:defRPr>
            </a:lvl1pPr>
            <a:lvl2pPr marL="0" indent="0">
              <a:buFontTx/>
              <a:buNone/>
              <a:defRPr sz="2800" b="1" i="0">
                <a:solidFill>
                  <a:srgbClr val="004C97"/>
                </a:solidFill>
              </a:defRPr>
            </a:lvl2pPr>
            <a:lvl3pPr marL="0" indent="0">
              <a:buFontTx/>
              <a:buNone/>
              <a:defRPr sz="2800" b="1" i="0">
                <a:solidFill>
                  <a:srgbClr val="004C97"/>
                </a:solidFill>
              </a:defRPr>
            </a:lvl3pPr>
            <a:lvl4pPr marL="0" indent="0">
              <a:buFontTx/>
              <a:buNone/>
              <a:defRPr sz="2800" b="1" i="0">
                <a:solidFill>
                  <a:srgbClr val="004C97"/>
                </a:solidFill>
              </a:defRPr>
            </a:lvl4pPr>
            <a:lvl5pPr marL="0" indent="0">
              <a:buFontTx/>
              <a:buNone/>
              <a:defRPr sz="2800" b="1" i="0">
                <a:solidFill>
                  <a:srgbClr val="004C97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 rotWithShape="1">
          <a:blip r:embed="rId2"/>
          <a:srcRect t="39239" b="12407"/>
          <a:stretch/>
        </p:blipFill>
        <p:spPr>
          <a:xfrm>
            <a:off x="-17762" y="817011"/>
            <a:ext cx="9189720" cy="2966102"/>
          </a:xfrm>
          <a:prstGeom prst="rect">
            <a:avLst/>
          </a:prstGeom>
        </p:spPr>
      </p:pic>
      <p:pic>
        <p:nvPicPr>
          <p:cNvPr id="14" name="Picture 13" descr="FermiLogoBar_DOE_KO_horiz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761" y="249843"/>
            <a:ext cx="9010786" cy="301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01162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itle Slide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341924" y="4963772"/>
            <a:ext cx="8499231" cy="1529241"/>
          </a:xfrm>
          <a:prstGeom prst="rect">
            <a:avLst/>
          </a:prstGeom>
        </p:spPr>
        <p:txBody>
          <a:bodyPr lIns="0" tIns="45720" rIns="0" bIns="45720">
            <a:noAutofit/>
          </a:bodyPr>
          <a:lstStyle>
            <a:lvl1pPr marL="0" indent="0">
              <a:buFontTx/>
              <a:buNone/>
              <a:defRPr sz="20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-17762" y="-1"/>
            <a:ext cx="9189720" cy="896936"/>
          </a:xfrm>
          <a:prstGeom prst="rect">
            <a:avLst/>
          </a:prstGeom>
          <a:solidFill>
            <a:srgbClr val="004C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24"/>
          <p:cNvSpPr>
            <a:spLocks noGrp="1"/>
          </p:cNvSpPr>
          <p:nvPr>
            <p:ph type="body" sz="quarter" idx="11"/>
          </p:nvPr>
        </p:nvSpPr>
        <p:spPr>
          <a:xfrm>
            <a:off x="341924" y="3951841"/>
            <a:ext cx="8499232" cy="1003049"/>
          </a:xfrm>
          <a:prstGeom prst="rect">
            <a:avLst/>
          </a:prstGeom>
        </p:spPr>
        <p:txBody>
          <a:bodyPr vert="horz" wrap="square" lIns="0" tIns="45720" anchor="ctr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Tx/>
              <a:buNone/>
              <a:defRPr sz="3200" b="1" i="0">
                <a:solidFill>
                  <a:srgbClr val="004C97"/>
                </a:solidFill>
              </a:defRPr>
            </a:lvl1pPr>
            <a:lvl2pPr marL="0" indent="0">
              <a:buFontTx/>
              <a:buNone/>
              <a:defRPr sz="2800" b="1" i="0">
                <a:solidFill>
                  <a:srgbClr val="004C97"/>
                </a:solidFill>
              </a:defRPr>
            </a:lvl2pPr>
            <a:lvl3pPr marL="0" indent="0">
              <a:buFontTx/>
              <a:buNone/>
              <a:defRPr sz="2800" b="1" i="0">
                <a:solidFill>
                  <a:srgbClr val="004C97"/>
                </a:solidFill>
              </a:defRPr>
            </a:lvl3pPr>
            <a:lvl4pPr marL="0" indent="0">
              <a:buFontTx/>
              <a:buNone/>
              <a:defRPr sz="2800" b="1" i="0">
                <a:solidFill>
                  <a:srgbClr val="004C97"/>
                </a:solidFill>
              </a:defRPr>
            </a:lvl4pPr>
            <a:lvl5pPr marL="0" indent="0">
              <a:buFontTx/>
              <a:buNone/>
              <a:defRPr sz="2800" b="1" i="0">
                <a:solidFill>
                  <a:srgbClr val="004C97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/>
          <a:srcRect l="7732" r="7732"/>
          <a:stretch/>
        </p:blipFill>
        <p:spPr>
          <a:xfrm>
            <a:off x="-17762" y="817011"/>
            <a:ext cx="9189720" cy="2966102"/>
          </a:xfrm>
          <a:prstGeom prst="rect">
            <a:avLst/>
          </a:prstGeom>
        </p:spPr>
      </p:pic>
      <p:pic>
        <p:nvPicPr>
          <p:cNvPr id="14" name="Picture 13" descr="FermiLogoBar_DOE_KO_horiz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761" y="249843"/>
            <a:ext cx="9010786" cy="301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1796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Bottom: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971550"/>
            <a:ext cx="8672513" cy="5059363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B879BE76-EF6B-44BC-8D94-C15E920C2259}" type="datetime1">
              <a:rPr lang="en-US" smtClean="0"/>
              <a:t>4/16/21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3" y="6504213"/>
            <a:ext cx="626211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dirty="0"/>
              <a:t>Presenter | Presentation Title or Meeting Title</a:t>
            </a:r>
            <a:endParaRPr lang="en-US" b="1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2" name="Picture 11" descr="A picture containing icon&#10;&#10;Description automatically generated">
            <a:extLst>
              <a:ext uri="{FF2B5EF4-FFF2-40B4-BE49-F238E27FC236}">
                <a16:creationId xmlns:a16="http://schemas.microsoft.com/office/drawing/2014/main" id="{9CC9F3FA-594D-7948-B9BB-A349A58089C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811947" y="6258848"/>
            <a:ext cx="1108394" cy="199149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5FED55EB-E5AE-1140-8A4A-A11133DEEC2F}"/>
              </a:ext>
            </a:extLst>
          </p:cNvPr>
          <p:cNvSpPr/>
          <p:nvPr userDrawn="1"/>
        </p:nvSpPr>
        <p:spPr>
          <a:xfrm>
            <a:off x="214491" y="6323962"/>
            <a:ext cx="7531101" cy="73025"/>
          </a:xfrm>
          <a:prstGeom prst="rect">
            <a:avLst/>
          </a:prstGeom>
          <a:solidFill>
            <a:srgbClr val="97D7E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226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Bottom: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971550"/>
            <a:ext cx="4206240" cy="3633788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4692452" y="971550"/>
            <a:ext cx="4215383" cy="3633788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29365" y="4765101"/>
            <a:ext cx="4205476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9"/>
          </p:nvPr>
        </p:nvSpPr>
        <p:spPr>
          <a:xfrm>
            <a:off x="4692450" y="4765101"/>
            <a:ext cx="4206239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4BA09CF2-4671-42BC-B551-B80B255A1DDA}" type="datetime1">
              <a:rPr lang="en-US" smtClean="0"/>
              <a:t>4/16/21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2" y="6504213"/>
            <a:ext cx="626211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dirty="0"/>
              <a:t>Presenter | Presentation Title or Meeting Title</a:t>
            </a:r>
            <a:endParaRPr lang="en-US" b="1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5" name="Picture 14" descr="A picture containing icon&#10;&#10;Description automatically generated">
            <a:extLst>
              <a:ext uri="{FF2B5EF4-FFF2-40B4-BE49-F238E27FC236}">
                <a16:creationId xmlns:a16="http://schemas.microsoft.com/office/drawing/2014/main" id="{1DA16756-E255-8B4F-A3A1-3BBDD1DB051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811947" y="6258848"/>
            <a:ext cx="1108394" cy="199149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87E78866-2134-CA4E-800C-6577038C03A7}"/>
              </a:ext>
            </a:extLst>
          </p:cNvPr>
          <p:cNvSpPr/>
          <p:nvPr userDrawn="1"/>
        </p:nvSpPr>
        <p:spPr>
          <a:xfrm>
            <a:off x="214491" y="6323962"/>
            <a:ext cx="7531101" cy="73025"/>
          </a:xfrm>
          <a:prstGeom prst="rect">
            <a:avLst/>
          </a:prstGeom>
          <a:solidFill>
            <a:srgbClr val="97D7E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95800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CA023FD5-BBFE-48BA-8E1A-DD6F9BF3764E}" type="datetime1">
              <a:rPr lang="en-US" smtClean="0"/>
              <a:t>4/16/21</a:t>
            </a:fld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2" y="6504213"/>
            <a:ext cx="6260399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dirty="0"/>
              <a:t>Presenter | Presentation Title or Meeting Title</a:t>
            </a:r>
            <a:endParaRPr lang="en-US" b="1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0" name="Date Placeholder 3"/>
          <p:cNvSpPr txBox="1">
            <a:spLocks/>
          </p:cNvSpPr>
          <p:nvPr/>
        </p:nvSpPr>
        <p:spPr>
          <a:xfrm>
            <a:off x="6450013" y="4477484"/>
            <a:ext cx="1076325" cy="2413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215900" y="6164743"/>
            <a:ext cx="8699500" cy="197990"/>
            <a:chOff x="600217" y="6258863"/>
            <a:chExt cx="8297721" cy="188846"/>
          </a:xfrm>
        </p:grpSpPr>
        <p:cxnSp>
          <p:nvCxnSpPr>
            <p:cNvPr id="10" name="Straight Connector 9"/>
            <p:cNvCxnSpPr/>
            <p:nvPr userDrawn="1"/>
          </p:nvCxnSpPr>
          <p:spPr>
            <a:xfrm>
              <a:off x="600217" y="6357936"/>
              <a:ext cx="7190785" cy="0"/>
            </a:xfrm>
            <a:prstGeom prst="line">
              <a:avLst/>
            </a:prstGeom>
            <a:ln w="76200" cmpd="sng">
              <a:solidFill>
                <a:srgbClr val="99D6E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3" name="Picture 6" descr="FermiLogo_RGB_NALBlue.png"/>
            <p:cNvPicPr>
              <a:picLocks noChangeAspect="1"/>
            </p:cNvPicPr>
            <p:nvPr userDrawn="1"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53781" y="6258863"/>
              <a:ext cx="1044157" cy="1888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19" r:id="rId1"/>
    <p:sldLayoutId id="2147484123" r:id="rId2"/>
    <p:sldLayoutId id="2147484124" r:id="rId3"/>
    <p:sldLayoutId id="2147484125" r:id="rId4"/>
    <p:sldLayoutId id="2147484126" r:id="rId5"/>
    <p:sldLayoutId id="2147484128" r:id="rId6"/>
    <p:sldLayoutId id="2147484127" r:id="rId7"/>
    <p:sldLayoutId id="2147484104" r:id="rId8"/>
    <p:sldLayoutId id="2147484105" r:id="rId9"/>
    <p:sldLayoutId id="2147484120" r:id="rId10"/>
    <p:sldLayoutId id="2147484103" r:id="rId11"/>
    <p:sldLayoutId id="2147484122" r:id="rId12"/>
    <p:sldLayoutId id="2147484116" r:id="rId13"/>
  </p:sldLayoutIdLst>
  <p:hf hdr="0" ftr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1700" b="1" kern="1200">
          <a:solidFill>
            <a:srgbClr val="2E5286"/>
          </a:solidFill>
          <a:latin typeface="Helvetica"/>
          <a:ea typeface="Geneva" charset="0"/>
          <a:cs typeface="ＭＳ Ｐゴシック" charset="0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rgbClr val="7F7F7F"/>
          </a:solidFill>
          <a:latin typeface="Helvetica"/>
          <a:ea typeface="Geneva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7" Type="http://schemas.openxmlformats.org/officeDocument/2006/relationships/image" Target="../media/image40.emf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47.jpeg"/><Relationship Id="rId7" Type="http://schemas.openxmlformats.org/officeDocument/2006/relationships/image" Target="../media/image38.pn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9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53.png"/><Relationship Id="rId4" Type="http://schemas.openxmlformats.org/officeDocument/2006/relationships/oleObject" Target="../embeddings/oleObject2.bin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emf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iconarchive.com/show/flag-icons-by-gosquared/Italy-icon.html" TargetMode="External"/><Relationship Id="rId13" Type="http://schemas.openxmlformats.org/officeDocument/2006/relationships/image" Target="../media/image17.png"/><Relationship Id="rId18" Type="http://schemas.openxmlformats.org/officeDocument/2006/relationships/image" Target="../media/image22.png"/><Relationship Id="rId3" Type="http://schemas.openxmlformats.org/officeDocument/2006/relationships/hyperlink" Target="http://www.iconarchive.com/show/flag-icons-by-gosquared/United-States-icon.html" TargetMode="External"/><Relationship Id="rId7" Type="http://schemas.openxmlformats.org/officeDocument/2006/relationships/image" Target="../media/image14.png"/><Relationship Id="rId12" Type="http://schemas.openxmlformats.org/officeDocument/2006/relationships/hyperlink" Target="http://www.iconarchive.com/show/flag-icons-by-gosquared/United-Kingdom-icon.html" TargetMode="External"/><Relationship Id="rId17" Type="http://schemas.openxmlformats.org/officeDocument/2006/relationships/image" Target="../media/image21.png"/><Relationship Id="rId2" Type="http://schemas.openxmlformats.org/officeDocument/2006/relationships/image" Target="../media/image11.emf"/><Relationship Id="rId16" Type="http://schemas.openxmlformats.org/officeDocument/2006/relationships/image" Target="../media/image20.emf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www.iconarchive.com/show/flag-icons-by-gosquared/Spain-icon.html" TargetMode="External"/><Relationship Id="rId11" Type="http://schemas.openxmlformats.org/officeDocument/2006/relationships/image" Target="../media/image16.png"/><Relationship Id="rId5" Type="http://schemas.openxmlformats.org/officeDocument/2006/relationships/image" Target="../media/image13.png"/><Relationship Id="rId15" Type="http://schemas.openxmlformats.org/officeDocument/2006/relationships/image" Target="../media/image19.tiff"/><Relationship Id="rId10" Type="http://schemas.openxmlformats.org/officeDocument/2006/relationships/hyperlink" Target="http://www.iconarchive.com/show/flag-icons-by-gosquared/Japan-icon.html" TargetMode="External"/><Relationship Id="rId4" Type="http://schemas.openxmlformats.org/officeDocument/2006/relationships/image" Target="../media/image12.png"/><Relationship Id="rId9" Type="http://schemas.openxmlformats.org/officeDocument/2006/relationships/image" Target="../media/image15.png"/><Relationship Id="rId14" Type="http://schemas.openxmlformats.org/officeDocument/2006/relationships/image" Target="../media/image18.gif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7" Type="http://schemas.openxmlformats.org/officeDocument/2006/relationships/image" Target="../media/image65.jpeg"/><Relationship Id="rId2" Type="http://schemas.openxmlformats.org/officeDocument/2006/relationships/image" Target="../media/image61.jp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microsoft.com/office/2007/relationships/hdphoto" Target="../media/hdphoto2.wdp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3" Type="http://schemas.openxmlformats.org/officeDocument/2006/relationships/image" Target="../media/image67.jpeg"/><Relationship Id="rId7" Type="http://schemas.openxmlformats.org/officeDocument/2006/relationships/image" Target="../media/image36.pn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7.png"/><Relationship Id="rId5" Type="http://schemas.openxmlformats.org/officeDocument/2006/relationships/image" Target="../media/image35.png"/><Relationship Id="rId4" Type="http://schemas.openxmlformats.org/officeDocument/2006/relationships/image" Target="../media/image68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emf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73.emf"/><Relationship Id="rId4" Type="http://schemas.openxmlformats.org/officeDocument/2006/relationships/image" Target="../media/image72.emf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emf"/><Relationship Id="rId1" Type="http://schemas.openxmlformats.org/officeDocument/2006/relationships/slideLayout" Target="../slideLayouts/slideLayout8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8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8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emf"/><Relationship Id="rId2" Type="http://schemas.openxmlformats.org/officeDocument/2006/relationships/image" Target="../media/image77.emf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79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8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8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emf"/><Relationship Id="rId1" Type="http://schemas.openxmlformats.org/officeDocument/2006/relationships/slideLayout" Target="../slideLayouts/slideLayout8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wmf"/><Relationship Id="rId2" Type="http://schemas.openxmlformats.org/officeDocument/2006/relationships/image" Target="../media/image83.jpeg"/><Relationship Id="rId1" Type="http://schemas.openxmlformats.org/officeDocument/2006/relationships/slideLayout" Target="../slideLayouts/slideLayout8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emf"/><Relationship Id="rId1" Type="http://schemas.openxmlformats.org/officeDocument/2006/relationships/slideLayout" Target="../slideLayouts/slideLayout8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23.emf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8.xml"/><Relationship Id="rId6" Type="http://schemas.microsoft.com/office/2007/relationships/hdphoto" Target="../media/hdphoto1.wdp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emf"/><Relationship Id="rId7" Type="http://schemas.openxmlformats.org/officeDocument/2006/relationships/image" Target="../media/image1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0.jpeg"/><Relationship Id="rId5" Type="http://schemas.openxmlformats.org/officeDocument/2006/relationships/image" Target="../media/image89.png"/><Relationship Id="rId4" Type="http://schemas.openxmlformats.org/officeDocument/2006/relationships/image" Target="../media/image88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91.wmf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8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jpg"/><Relationship Id="rId1" Type="http://schemas.openxmlformats.org/officeDocument/2006/relationships/slideLayout" Target="../slideLayouts/slideLayout8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95.wmf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0.emf"/><Relationship Id="rId3" Type="http://schemas.openxmlformats.org/officeDocument/2006/relationships/oleObject" Target="../embeddings/oleObject6.bin"/><Relationship Id="rId7" Type="http://schemas.openxmlformats.org/officeDocument/2006/relationships/image" Target="../media/image99.jpeg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98.w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97.w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37149" y="5629349"/>
            <a:ext cx="8499231" cy="733352"/>
          </a:xfrm>
        </p:spPr>
        <p:txBody>
          <a:bodyPr/>
          <a:lstStyle/>
          <a:p>
            <a:r>
              <a:rPr lang="en-US" dirty="0"/>
              <a:t>Maria Baldini	</a:t>
            </a:r>
          </a:p>
          <a:p>
            <a:r>
              <a:rPr lang="en-US" dirty="0"/>
              <a:t>April 16</a:t>
            </a:r>
            <a:r>
              <a:rPr lang="en-US" baseline="30000" dirty="0"/>
              <a:t>th</a:t>
            </a:r>
            <a:r>
              <a:rPr lang="en-US" dirty="0"/>
              <a:t> 2021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61925" y="4189966"/>
            <a:ext cx="8982075" cy="1003049"/>
          </a:xfrm>
        </p:spPr>
        <p:txBody>
          <a:bodyPr>
            <a:noAutofit/>
          </a:bodyPr>
          <a:lstStyle/>
          <a:p>
            <a:r>
              <a:rPr lang="en-US" dirty="0"/>
              <a:t>Nb</a:t>
            </a:r>
            <a:r>
              <a:rPr lang="en-US" baseline="-25000" dirty="0"/>
              <a:t>3</a:t>
            </a:r>
            <a:r>
              <a:rPr lang="en-US" dirty="0"/>
              <a:t>Sn Superconducting Accelerator Magnets: state of the art, fabrication and test in the US of the first low-beta quadrupoles for HL-LHC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A55D3AA-673D-4217-A734-137673D7A4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95975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7C9554E-15D7-494F-B807-DAF15D7D4F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Superconducting accelerator magnets</a:t>
            </a:r>
          </a:p>
          <a:p>
            <a:r>
              <a:rPr lang="en-US" b="1" dirty="0" err="1"/>
              <a:t>NbTi</a:t>
            </a:r>
            <a:r>
              <a:rPr lang="en-US" b="1" dirty="0"/>
              <a:t> and Nb3Sn materials: some basics of superconductivity</a:t>
            </a:r>
          </a:p>
          <a:p>
            <a:r>
              <a:rPr lang="en-US" dirty="0"/>
              <a:t>Superconducting wires and cables</a:t>
            </a:r>
          </a:p>
          <a:p>
            <a:r>
              <a:rPr lang="en-US" dirty="0"/>
              <a:t>Coil fabrication</a:t>
            </a:r>
          </a:p>
          <a:p>
            <a:r>
              <a:rPr lang="en-US" dirty="0"/>
              <a:t>Magnet protection and assembly</a:t>
            </a:r>
          </a:p>
          <a:p>
            <a:r>
              <a:rPr lang="en-US" dirty="0"/>
              <a:t>Training and testing</a:t>
            </a:r>
          </a:p>
          <a:p>
            <a:endParaRPr lang="en-US" b="1" dirty="0"/>
          </a:p>
          <a:p>
            <a:r>
              <a:rPr lang="en-US" dirty="0"/>
              <a:t>Bus Bar protection</a:t>
            </a:r>
          </a:p>
          <a:p>
            <a:r>
              <a:rPr lang="en-US" dirty="0"/>
              <a:t>Quench heaters assessment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AF21643-BDA9-4F5E-925B-2E72DE0759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Table of contents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DCD17E-0AC3-406D-98CE-7E180E8AB0C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64BDF31E-0723-426A-BBC9-17600E79B4F0}" type="datetime1">
              <a:rPr lang="en-US" smtClean="0"/>
              <a:t>4/16/21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1512E7-BEBF-450C-B647-2A645ABAFF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97937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760B49B-DC04-4361-A03E-AB8A1D59C5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  <a:defRPr/>
            </a:pPr>
            <a:r>
              <a:rPr lang="en-US" altLang="en-US" sz="1800" dirty="0"/>
              <a:t>For 40-50 years, superconductivity remained a research activity, until material suitable for practical application were discovered</a:t>
            </a:r>
          </a:p>
          <a:p>
            <a:pPr lvl="1">
              <a:buFont typeface="Wingdings" panose="05000000000000000000" pitchFamily="2" charset="2"/>
              <a:buChar char="§"/>
              <a:defRPr/>
            </a:pPr>
            <a:r>
              <a:rPr lang="en-US" altLang="en-US" sz="1800" b="1" dirty="0">
                <a:solidFill>
                  <a:srgbClr val="404040"/>
                </a:solidFill>
              </a:rPr>
              <a:t>type II superconductors</a:t>
            </a:r>
            <a:r>
              <a:rPr lang="en-US" altLang="en-US" sz="1800" dirty="0">
                <a:solidFill>
                  <a:srgbClr val="404040"/>
                </a:solidFill>
              </a:rPr>
              <a:t>.</a:t>
            </a:r>
          </a:p>
          <a:p>
            <a:pPr>
              <a:buFont typeface="Wingdings" panose="05000000000000000000" pitchFamily="2" charset="2"/>
              <a:buChar char="§"/>
              <a:defRPr/>
            </a:pPr>
            <a:r>
              <a:rPr lang="en-US" altLang="en-US" sz="1800" b="1" dirty="0">
                <a:solidFill>
                  <a:srgbClr val="404040"/>
                </a:solidFill>
              </a:rPr>
              <a:t>Nb</a:t>
            </a:r>
            <a:r>
              <a:rPr lang="en-US" altLang="en-US" sz="1800" b="1" baseline="-25000" dirty="0">
                <a:solidFill>
                  <a:srgbClr val="404040"/>
                </a:solidFill>
              </a:rPr>
              <a:t>3</a:t>
            </a:r>
            <a:r>
              <a:rPr lang="en-US" altLang="en-US" sz="1800" b="1" dirty="0">
                <a:solidFill>
                  <a:srgbClr val="404040"/>
                </a:solidFill>
              </a:rPr>
              <a:t>Sn and </a:t>
            </a:r>
            <a:r>
              <a:rPr lang="en-US" altLang="en-US" sz="1800" b="1" dirty="0" err="1">
                <a:solidFill>
                  <a:srgbClr val="404040"/>
                </a:solidFill>
              </a:rPr>
              <a:t>Nb-Ti</a:t>
            </a:r>
            <a:r>
              <a:rPr lang="en-US" altLang="en-US" sz="1800" dirty="0">
                <a:solidFill>
                  <a:srgbClr val="404040"/>
                </a:solidFill>
              </a:rPr>
              <a:t>, discovered in 1954 and 1961, are the most commonly used type II superconductors (80-90% of all superconducting devices).</a:t>
            </a:r>
          </a:p>
          <a:p>
            <a:pPr>
              <a:buFont typeface="Wingdings" panose="05000000000000000000" pitchFamily="2" charset="2"/>
              <a:buChar char="§"/>
              <a:defRPr/>
            </a:pPr>
            <a:r>
              <a:rPr lang="en-US" altLang="en-US" sz="1800" dirty="0">
                <a:solidFill>
                  <a:srgbClr val="404040"/>
                </a:solidFill>
              </a:rPr>
              <a:t>Since their critical temperature </a:t>
            </a:r>
            <a:r>
              <a:rPr lang="en-US" altLang="en-US" sz="1800" i="1" dirty="0">
                <a:solidFill>
                  <a:srgbClr val="404040"/>
                </a:solidFill>
              </a:rPr>
              <a:t>T</a:t>
            </a:r>
            <a:r>
              <a:rPr lang="en-US" altLang="en-US" sz="1800" i="1" baseline="-25000" dirty="0">
                <a:solidFill>
                  <a:srgbClr val="404040"/>
                </a:solidFill>
              </a:rPr>
              <a:t>c</a:t>
            </a:r>
            <a:r>
              <a:rPr lang="en-US" altLang="en-US" sz="1800" dirty="0">
                <a:solidFill>
                  <a:srgbClr val="404040"/>
                </a:solidFill>
              </a:rPr>
              <a:t> is 9 K (for </a:t>
            </a:r>
            <a:r>
              <a:rPr lang="en-US" altLang="en-US" sz="1800" dirty="0" err="1">
                <a:solidFill>
                  <a:srgbClr val="404040"/>
                </a:solidFill>
              </a:rPr>
              <a:t>NbTi</a:t>
            </a:r>
            <a:r>
              <a:rPr lang="en-US" altLang="en-US" sz="1800" dirty="0">
                <a:solidFill>
                  <a:srgbClr val="404040"/>
                </a:solidFill>
              </a:rPr>
              <a:t>) and 18 K (for Nb</a:t>
            </a:r>
            <a:r>
              <a:rPr lang="en-US" altLang="en-US" sz="1800" baseline="-25000" dirty="0">
                <a:solidFill>
                  <a:srgbClr val="404040"/>
                </a:solidFill>
              </a:rPr>
              <a:t>3</a:t>
            </a:r>
            <a:r>
              <a:rPr lang="en-US" altLang="en-US" sz="1800" dirty="0">
                <a:solidFill>
                  <a:srgbClr val="404040"/>
                </a:solidFill>
              </a:rPr>
              <a:t>Sn) at 0 T, they are defined as </a:t>
            </a:r>
            <a:r>
              <a:rPr lang="en-US" altLang="en-US" sz="1800" b="1" dirty="0">
                <a:solidFill>
                  <a:srgbClr val="404040"/>
                </a:solidFill>
              </a:rPr>
              <a:t>low temperature superconductors</a:t>
            </a:r>
            <a:r>
              <a:rPr lang="en-US" altLang="en-US" sz="1800" dirty="0">
                <a:solidFill>
                  <a:srgbClr val="404040"/>
                </a:solidFill>
              </a:rPr>
              <a:t>.</a:t>
            </a:r>
          </a:p>
          <a:p>
            <a:pPr lvl="1">
              <a:buFont typeface="Wingdings" panose="05000000000000000000" pitchFamily="2" charset="2"/>
              <a:buChar char="§"/>
              <a:defRPr/>
            </a:pPr>
            <a:r>
              <a:rPr lang="en-US" altLang="en-US" sz="1800" dirty="0"/>
              <a:t>High temperature superconductors (HTS) have a </a:t>
            </a:r>
            <a:r>
              <a:rPr lang="en-US" altLang="en-US" sz="1800" i="1" dirty="0"/>
              <a:t>T</a:t>
            </a:r>
            <a:r>
              <a:rPr lang="en-US" altLang="en-US" sz="1800" i="1" baseline="-25000" dirty="0"/>
              <a:t>c</a:t>
            </a:r>
            <a:r>
              <a:rPr lang="en-US" altLang="en-US" sz="1800" dirty="0"/>
              <a:t> up to 80-120 K (R&amp;D)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45A238E-C66F-4610-80E2-EEE6489EAB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Superconducting materials for applications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F764D2-E6AA-4370-93FC-0B103CE88CF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5AABE465-5913-43DD-8FA2-8C0AAA4588EB}" type="datetime1">
              <a:rPr lang="en-US" smtClean="0"/>
              <a:t>4/16/21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5FAEE9-E325-4301-8581-7D46070D16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grpSp>
        <p:nvGrpSpPr>
          <p:cNvPr id="7" name="Group 1">
            <a:extLst>
              <a:ext uri="{FF2B5EF4-FFF2-40B4-BE49-F238E27FC236}">
                <a16:creationId xmlns:a16="http://schemas.microsoft.com/office/drawing/2014/main" id="{AA1AEF44-DBFF-4971-9FB4-6A5F9A6D4874}"/>
              </a:ext>
            </a:extLst>
          </p:cNvPr>
          <p:cNvGrpSpPr>
            <a:grpSpLocks/>
          </p:cNvGrpSpPr>
          <p:nvPr/>
        </p:nvGrpSpPr>
        <p:grpSpPr bwMode="auto">
          <a:xfrm>
            <a:off x="528973" y="3695955"/>
            <a:ext cx="5308600" cy="2354263"/>
            <a:chOff x="254000" y="3962400"/>
            <a:chExt cx="5308600" cy="2354263"/>
          </a:xfrm>
        </p:grpSpPr>
        <p:grpSp>
          <p:nvGrpSpPr>
            <p:cNvPr id="8" name="Group 264">
              <a:extLst>
                <a:ext uri="{FF2B5EF4-FFF2-40B4-BE49-F238E27FC236}">
                  <a16:creationId xmlns:a16="http://schemas.microsoft.com/office/drawing/2014/main" id="{0BB8FDC9-A361-4537-BB8D-AE509EBADE2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05150" y="3962400"/>
              <a:ext cx="2457450" cy="2201863"/>
              <a:chOff x="3363" y="2773"/>
              <a:chExt cx="1248" cy="1387"/>
            </a:xfrm>
          </p:grpSpPr>
          <p:grpSp>
            <p:nvGrpSpPr>
              <p:cNvPr id="35" name="Group 214">
                <a:extLst>
                  <a:ext uri="{FF2B5EF4-FFF2-40B4-BE49-F238E27FC236}">
                    <a16:creationId xmlns:a16="http://schemas.microsoft.com/office/drawing/2014/main" id="{A50DAAEE-71F3-4F87-AE38-3A49DAC9E6F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432" y="2823"/>
                <a:ext cx="187" cy="1250"/>
                <a:chOff x="3430" y="2890"/>
                <a:chExt cx="187" cy="1180"/>
              </a:xfrm>
            </p:grpSpPr>
            <p:sp>
              <p:nvSpPr>
                <p:cNvPr id="85" name="AutoShape 168">
                  <a:extLst>
                    <a:ext uri="{FF2B5EF4-FFF2-40B4-BE49-F238E27FC236}">
                      <a16:creationId xmlns:a16="http://schemas.microsoft.com/office/drawing/2014/main" id="{F76E9904-1B01-473D-9C7E-98A9B7CA70A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93" y="3117"/>
                  <a:ext cx="64" cy="720"/>
                </a:xfrm>
                <a:prstGeom prst="can">
                  <a:avLst>
                    <a:gd name="adj" fmla="val 37500"/>
                  </a:avLst>
                </a:prstGeom>
                <a:solidFill>
                  <a:srgbClr val="DDDDDD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127000" dist="38099" dir="2640022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1" hangingPunct="1">
                    <a:defRPr/>
                  </a:pPr>
                  <a:endParaRPr lang="en-US">
                    <a:latin typeface="Arial" charset="0"/>
                  </a:endParaRPr>
                </a:p>
              </p:txBody>
            </p:sp>
            <p:sp>
              <p:nvSpPr>
                <p:cNvPr id="86" name="Freeform 204">
                  <a:extLst>
                    <a:ext uri="{FF2B5EF4-FFF2-40B4-BE49-F238E27FC236}">
                      <a16:creationId xmlns:a16="http://schemas.microsoft.com/office/drawing/2014/main" id="{DAA87102-2218-438D-B21D-DB3049E0EE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30" y="2896"/>
                  <a:ext cx="97" cy="1158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1" hangingPunct="1">
                    <a:defRPr/>
                  </a:pPr>
                  <a:endParaRPr lang="en-US">
                    <a:latin typeface="Arial" charset="0"/>
                  </a:endParaRPr>
                </a:p>
              </p:txBody>
            </p:sp>
            <p:sp>
              <p:nvSpPr>
                <p:cNvPr id="87" name="Freeform 205">
                  <a:extLst>
                    <a:ext uri="{FF2B5EF4-FFF2-40B4-BE49-F238E27FC236}">
                      <a16:creationId xmlns:a16="http://schemas.microsoft.com/office/drawing/2014/main" id="{2F31F7D6-943B-4A75-87EC-6910AECA818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3530" y="2890"/>
                  <a:ext cx="27" cy="1177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1" hangingPunct="1">
                    <a:defRPr/>
                  </a:pPr>
                  <a:endParaRPr lang="en-US">
                    <a:latin typeface="Arial" charset="0"/>
                  </a:endParaRPr>
                </a:p>
              </p:txBody>
            </p:sp>
            <p:sp>
              <p:nvSpPr>
                <p:cNvPr id="88" name="Freeform 206">
                  <a:extLst>
                    <a:ext uri="{FF2B5EF4-FFF2-40B4-BE49-F238E27FC236}">
                      <a16:creationId xmlns:a16="http://schemas.microsoft.com/office/drawing/2014/main" id="{3C87CE6E-1952-4066-94F5-133BCFDEBF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97" y="2896"/>
                  <a:ext cx="30" cy="1174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1" hangingPunct="1">
                    <a:defRPr/>
                  </a:pPr>
                  <a:endParaRPr lang="en-US">
                    <a:latin typeface="Arial" charset="0"/>
                  </a:endParaRPr>
                </a:p>
              </p:txBody>
            </p:sp>
            <p:sp>
              <p:nvSpPr>
                <p:cNvPr id="89" name="Freeform 207">
                  <a:extLst>
                    <a:ext uri="{FF2B5EF4-FFF2-40B4-BE49-F238E27FC236}">
                      <a16:creationId xmlns:a16="http://schemas.microsoft.com/office/drawing/2014/main" id="{2BE21EFF-4A37-42B4-88E6-4A0EB2D2A70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3534" y="2901"/>
                  <a:ext cx="85" cy="1138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1" hangingPunct="1">
                    <a:defRPr/>
                  </a:pPr>
                  <a:endParaRPr lang="en-US">
                    <a:latin typeface="Arial" charset="0"/>
                  </a:endParaRPr>
                </a:p>
              </p:txBody>
            </p:sp>
          </p:grpSp>
          <p:grpSp>
            <p:nvGrpSpPr>
              <p:cNvPr id="36" name="Group 215">
                <a:extLst>
                  <a:ext uri="{FF2B5EF4-FFF2-40B4-BE49-F238E27FC236}">
                    <a16:creationId xmlns:a16="http://schemas.microsoft.com/office/drawing/2014/main" id="{AFCA14F8-79D8-4B1D-A02D-1BC710C3A53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95" y="2786"/>
                <a:ext cx="187" cy="1250"/>
                <a:chOff x="3430" y="2890"/>
                <a:chExt cx="187" cy="1180"/>
              </a:xfrm>
            </p:grpSpPr>
            <p:sp>
              <p:nvSpPr>
                <p:cNvPr id="80" name="AutoShape 216">
                  <a:extLst>
                    <a:ext uri="{FF2B5EF4-FFF2-40B4-BE49-F238E27FC236}">
                      <a16:creationId xmlns:a16="http://schemas.microsoft.com/office/drawing/2014/main" id="{0B866A36-4ED2-49C9-AE05-DF24C4748BA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93" y="3117"/>
                  <a:ext cx="64" cy="720"/>
                </a:xfrm>
                <a:prstGeom prst="can">
                  <a:avLst>
                    <a:gd name="adj" fmla="val 37500"/>
                  </a:avLst>
                </a:prstGeom>
                <a:solidFill>
                  <a:srgbClr val="DDDDDD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127000" dist="38099" dir="2640022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1" hangingPunct="1">
                    <a:defRPr/>
                  </a:pPr>
                  <a:endParaRPr lang="en-US">
                    <a:latin typeface="Arial" charset="0"/>
                  </a:endParaRPr>
                </a:p>
              </p:txBody>
            </p:sp>
            <p:sp>
              <p:nvSpPr>
                <p:cNvPr id="81" name="Freeform 217">
                  <a:extLst>
                    <a:ext uri="{FF2B5EF4-FFF2-40B4-BE49-F238E27FC236}">
                      <a16:creationId xmlns:a16="http://schemas.microsoft.com/office/drawing/2014/main" id="{F6A996C3-6295-4021-9CC2-FAE16C40393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30" y="2896"/>
                  <a:ext cx="97" cy="1158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1" hangingPunct="1">
                    <a:defRPr/>
                  </a:pPr>
                  <a:endParaRPr lang="en-US">
                    <a:latin typeface="Arial" charset="0"/>
                  </a:endParaRPr>
                </a:p>
              </p:txBody>
            </p:sp>
            <p:sp>
              <p:nvSpPr>
                <p:cNvPr id="82" name="Freeform 218">
                  <a:extLst>
                    <a:ext uri="{FF2B5EF4-FFF2-40B4-BE49-F238E27FC236}">
                      <a16:creationId xmlns:a16="http://schemas.microsoft.com/office/drawing/2014/main" id="{1D46C505-9FCE-4751-8869-43A13C328DF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3530" y="2890"/>
                  <a:ext cx="27" cy="1177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1" hangingPunct="1">
                    <a:defRPr/>
                  </a:pPr>
                  <a:endParaRPr lang="en-US">
                    <a:latin typeface="Arial" charset="0"/>
                  </a:endParaRPr>
                </a:p>
              </p:txBody>
            </p:sp>
            <p:sp>
              <p:nvSpPr>
                <p:cNvPr id="83" name="Freeform 219">
                  <a:extLst>
                    <a:ext uri="{FF2B5EF4-FFF2-40B4-BE49-F238E27FC236}">
                      <a16:creationId xmlns:a16="http://schemas.microsoft.com/office/drawing/2014/main" id="{44EE2DB2-CA0D-43FF-BA01-1361B25B3E8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97" y="2896"/>
                  <a:ext cx="30" cy="1174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1" hangingPunct="1">
                    <a:defRPr/>
                  </a:pPr>
                  <a:endParaRPr lang="en-US">
                    <a:latin typeface="Arial" charset="0"/>
                  </a:endParaRPr>
                </a:p>
              </p:txBody>
            </p:sp>
            <p:sp>
              <p:nvSpPr>
                <p:cNvPr id="84" name="Freeform 220">
                  <a:extLst>
                    <a:ext uri="{FF2B5EF4-FFF2-40B4-BE49-F238E27FC236}">
                      <a16:creationId xmlns:a16="http://schemas.microsoft.com/office/drawing/2014/main" id="{BCB8DA6B-BAB8-4088-A05C-8C5A2AB1DD2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3533" y="2901"/>
                  <a:ext cx="85" cy="1138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1" hangingPunct="1">
                    <a:defRPr/>
                  </a:pPr>
                  <a:endParaRPr lang="en-US">
                    <a:latin typeface="Arial" charset="0"/>
                  </a:endParaRPr>
                </a:p>
              </p:txBody>
            </p:sp>
          </p:grpSp>
          <p:grpSp>
            <p:nvGrpSpPr>
              <p:cNvPr id="37" name="Group 221">
                <a:extLst>
                  <a:ext uri="{FF2B5EF4-FFF2-40B4-BE49-F238E27FC236}">
                    <a16:creationId xmlns:a16="http://schemas.microsoft.com/office/drawing/2014/main" id="{1D724EC5-E9BE-4324-92AD-7F10CD76D13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814" y="2773"/>
                <a:ext cx="187" cy="1250"/>
                <a:chOff x="3430" y="2890"/>
                <a:chExt cx="187" cy="1180"/>
              </a:xfrm>
            </p:grpSpPr>
            <p:sp>
              <p:nvSpPr>
                <p:cNvPr id="75" name="AutoShape 222">
                  <a:extLst>
                    <a:ext uri="{FF2B5EF4-FFF2-40B4-BE49-F238E27FC236}">
                      <a16:creationId xmlns:a16="http://schemas.microsoft.com/office/drawing/2014/main" id="{C0422925-0444-491D-9F04-916F6CC2B75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93" y="3117"/>
                  <a:ext cx="64" cy="720"/>
                </a:xfrm>
                <a:prstGeom prst="can">
                  <a:avLst>
                    <a:gd name="adj" fmla="val 37500"/>
                  </a:avLst>
                </a:prstGeom>
                <a:solidFill>
                  <a:srgbClr val="DDDDDD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127000" dist="38099" dir="2640022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1" hangingPunct="1">
                    <a:defRPr/>
                  </a:pPr>
                  <a:endParaRPr lang="en-US">
                    <a:latin typeface="Arial" charset="0"/>
                  </a:endParaRPr>
                </a:p>
              </p:txBody>
            </p:sp>
            <p:sp>
              <p:nvSpPr>
                <p:cNvPr id="76" name="Freeform 223">
                  <a:extLst>
                    <a:ext uri="{FF2B5EF4-FFF2-40B4-BE49-F238E27FC236}">
                      <a16:creationId xmlns:a16="http://schemas.microsoft.com/office/drawing/2014/main" id="{5F4872D9-0B0A-4307-81A4-F8DEA53300F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30" y="2896"/>
                  <a:ext cx="97" cy="1158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1" hangingPunct="1">
                    <a:defRPr/>
                  </a:pPr>
                  <a:endParaRPr lang="en-US">
                    <a:latin typeface="Arial" charset="0"/>
                  </a:endParaRPr>
                </a:p>
              </p:txBody>
            </p:sp>
            <p:sp>
              <p:nvSpPr>
                <p:cNvPr id="77" name="Freeform 224">
                  <a:extLst>
                    <a:ext uri="{FF2B5EF4-FFF2-40B4-BE49-F238E27FC236}">
                      <a16:creationId xmlns:a16="http://schemas.microsoft.com/office/drawing/2014/main" id="{6E0F3168-AD70-43CF-A582-81FFFB1620C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3530" y="2890"/>
                  <a:ext cx="27" cy="1177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1" hangingPunct="1">
                    <a:defRPr/>
                  </a:pPr>
                  <a:endParaRPr lang="en-US">
                    <a:latin typeface="Arial" charset="0"/>
                  </a:endParaRPr>
                </a:p>
              </p:txBody>
            </p:sp>
            <p:sp>
              <p:nvSpPr>
                <p:cNvPr id="78" name="Freeform 225">
                  <a:extLst>
                    <a:ext uri="{FF2B5EF4-FFF2-40B4-BE49-F238E27FC236}">
                      <a16:creationId xmlns:a16="http://schemas.microsoft.com/office/drawing/2014/main" id="{6B3F4750-4C5D-47ED-9712-207775A32A5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97" y="2896"/>
                  <a:ext cx="30" cy="1174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1" hangingPunct="1">
                    <a:defRPr/>
                  </a:pPr>
                  <a:endParaRPr lang="en-US">
                    <a:latin typeface="Arial" charset="0"/>
                  </a:endParaRPr>
                </a:p>
              </p:txBody>
            </p:sp>
            <p:sp>
              <p:nvSpPr>
                <p:cNvPr id="79" name="Freeform 226">
                  <a:extLst>
                    <a:ext uri="{FF2B5EF4-FFF2-40B4-BE49-F238E27FC236}">
                      <a16:creationId xmlns:a16="http://schemas.microsoft.com/office/drawing/2014/main" id="{E23B06CF-57A6-42AF-BFAB-4DFA2A83F4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3532" y="2901"/>
                  <a:ext cx="85" cy="1138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1" hangingPunct="1">
                    <a:defRPr/>
                  </a:pPr>
                  <a:endParaRPr lang="en-US">
                    <a:latin typeface="Arial" charset="0"/>
                  </a:endParaRPr>
                </a:p>
              </p:txBody>
            </p:sp>
          </p:grpSp>
          <p:grpSp>
            <p:nvGrpSpPr>
              <p:cNvPr id="38" name="Group 227">
                <a:extLst>
                  <a:ext uri="{FF2B5EF4-FFF2-40B4-BE49-F238E27FC236}">
                    <a16:creationId xmlns:a16="http://schemas.microsoft.com/office/drawing/2014/main" id="{D9BFF2EB-B3A0-46A2-9AE5-E7627815325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17" y="2775"/>
                <a:ext cx="187" cy="1250"/>
                <a:chOff x="3430" y="2890"/>
                <a:chExt cx="187" cy="1180"/>
              </a:xfrm>
            </p:grpSpPr>
            <p:sp>
              <p:nvSpPr>
                <p:cNvPr id="70" name="AutoShape 228">
                  <a:extLst>
                    <a:ext uri="{FF2B5EF4-FFF2-40B4-BE49-F238E27FC236}">
                      <a16:creationId xmlns:a16="http://schemas.microsoft.com/office/drawing/2014/main" id="{30EB8C8D-FA03-4CBB-8A9F-C15262F27E4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93" y="3117"/>
                  <a:ext cx="64" cy="720"/>
                </a:xfrm>
                <a:prstGeom prst="can">
                  <a:avLst>
                    <a:gd name="adj" fmla="val 37500"/>
                  </a:avLst>
                </a:prstGeom>
                <a:solidFill>
                  <a:srgbClr val="DDDDDD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127000" dist="38099" dir="2640022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1" hangingPunct="1">
                    <a:defRPr/>
                  </a:pPr>
                  <a:endParaRPr lang="en-US">
                    <a:latin typeface="Arial" charset="0"/>
                  </a:endParaRPr>
                </a:p>
              </p:txBody>
            </p:sp>
            <p:sp>
              <p:nvSpPr>
                <p:cNvPr id="71" name="Freeform 229">
                  <a:extLst>
                    <a:ext uri="{FF2B5EF4-FFF2-40B4-BE49-F238E27FC236}">
                      <a16:creationId xmlns:a16="http://schemas.microsoft.com/office/drawing/2014/main" id="{C91F27E8-4B7C-45C8-BE8F-6138BD6BF4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30" y="2896"/>
                  <a:ext cx="97" cy="1158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1" hangingPunct="1">
                    <a:defRPr/>
                  </a:pPr>
                  <a:endParaRPr lang="en-US">
                    <a:latin typeface="Arial" charset="0"/>
                  </a:endParaRPr>
                </a:p>
              </p:txBody>
            </p:sp>
            <p:sp>
              <p:nvSpPr>
                <p:cNvPr id="72" name="Freeform 230">
                  <a:extLst>
                    <a:ext uri="{FF2B5EF4-FFF2-40B4-BE49-F238E27FC236}">
                      <a16:creationId xmlns:a16="http://schemas.microsoft.com/office/drawing/2014/main" id="{96DF4946-83A2-43C9-B74D-429BE19CE06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3530" y="2890"/>
                  <a:ext cx="27" cy="1177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1" hangingPunct="1">
                    <a:defRPr/>
                  </a:pPr>
                  <a:endParaRPr lang="en-US">
                    <a:latin typeface="Arial" charset="0"/>
                  </a:endParaRPr>
                </a:p>
              </p:txBody>
            </p:sp>
            <p:sp>
              <p:nvSpPr>
                <p:cNvPr id="73" name="Freeform 231">
                  <a:extLst>
                    <a:ext uri="{FF2B5EF4-FFF2-40B4-BE49-F238E27FC236}">
                      <a16:creationId xmlns:a16="http://schemas.microsoft.com/office/drawing/2014/main" id="{BCFB5133-C256-48C5-A338-72BDA46A4DE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97" y="2896"/>
                  <a:ext cx="30" cy="1174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1" hangingPunct="1">
                    <a:defRPr/>
                  </a:pPr>
                  <a:endParaRPr lang="en-US">
                    <a:latin typeface="Arial" charset="0"/>
                  </a:endParaRPr>
                </a:p>
              </p:txBody>
            </p:sp>
            <p:sp>
              <p:nvSpPr>
                <p:cNvPr id="74" name="Freeform 232">
                  <a:extLst>
                    <a:ext uri="{FF2B5EF4-FFF2-40B4-BE49-F238E27FC236}">
                      <a16:creationId xmlns:a16="http://schemas.microsoft.com/office/drawing/2014/main" id="{42B04F08-E4C5-433E-87D1-9F554C965B3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3532" y="2901"/>
                  <a:ext cx="85" cy="1138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1" hangingPunct="1">
                    <a:defRPr/>
                  </a:pPr>
                  <a:endParaRPr lang="en-US">
                    <a:latin typeface="Arial" charset="0"/>
                  </a:endParaRPr>
                </a:p>
              </p:txBody>
            </p:sp>
          </p:grpSp>
          <p:grpSp>
            <p:nvGrpSpPr>
              <p:cNvPr id="39" name="Group 234">
                <a:extLst>
                  <a:ext uri="{FF2B5EF4-FFF2-40B4-BE49-F238E27FC236}">
                    <a16:creationId xmlns:a16="http://schemas.microsoft.com/office/drawing/2014/main" id="{CB8A7F56-EE5F-4956-94F1-72636848FC1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30" y="2793"/>
                <a:ext cx="187" cy="1250"/>
                <a:chOff x="3430" y="2890"/>
                <a:chExt cx="187" cy="1180"/>
              </a:xfrm>
            </p:grpSpPr>
            <p:sp>
              <p:nvSpPr>
                <p:cNvPr id="65" name="AutoShape 235">
                  <a:extLst>
                    <a:ext uri="{FF2B5EF4-FFF2-40B4-BE49-F238E27FC236}">
                      <a16:creationId xmlns:a16="http://schemas.microsoft.com/office/drawing/2014/main" id="{B0963E05-ECB4-4D88-B3A5-C974F481FD7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93" y="3117"/>
                  <a:ext cx="64" cy="720"/>
                </a:xfrm>
                <a:prstGeom prst="can">
                  <a:avLst>
                    <a:gd name="adj" fmla="val 37500"/>
                  </a:avLst>
                </a:prstGeom>
                <a:solidFill>
                  <a:srgbClr val="DDDDDD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127000" dist="38099" dir="2640022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1" hangingPunct="1">
                    <a:defRPr/>
                  </a:pPr>
                  <a:endParaRPr lang="en-US">
                    <a:latin typeface="Arial" charset="0"/>
                  </a:endParaRPr>
                </a:p>
              </p:txBody>
            </p:sp>
            <p:sp>
              <p:nvSpPr>
                <p:cNvPr id="66" name="Freeform 236">
                  <a:extLst>
                    <a:ext uri="{FF2B5EF4-FFF2-40B4-BE49-F238E27FC236}">
                      <a16:creationId xmlns:a16="http://schemas.microsoft.com/office/drawing/2014/main" id="{E3854211-D991-4B44-B067-B5254E7B6F7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30" y="2896"/>
                  <a:ext cx="97" cy="1158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1" hangingPunct="1">
                    <a:defRPr/>
                  </a:pPr>
                  <a:endParaRPr lang="en-US">
                    <a:latin typeface="Arial" charset="0"/>
                  </a:endParaRPr>
                </a:p>
              </p:txBody>
            </p:sp>
            <p:sp>
              <p:nvSpPr>
                <p:cNvPr id="67" name="Freeform 237">
                  <a:extLst>
                    <a:ext uri="{FF2B5EF4-FFF2-40B4-BE49-F238E27FC236}">
                      <a16:creationId xmlns:a16="http://schemas.microsoft.com/office/drawing/2014/main" id="{64371694-525B-4EC0-AE89-B5C71D4B6F7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3530" y="2890"/>
                  <a:ext cx="27" cy="1177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1" hangingPunct="1">
                    <a:defRPr/>
                  </a:pPr>
                  <a:endParaRPr lang="en-US">
                    <a:latin typeface="Arial" charset="0"/>
                  </a:endParaRPr>
                </a:p>
              </p:txBody>
            </p:sp>
            <p:sp>
              <p:nvSpPr>
                <p:cNvPr id="68" name="Freeform 238">
                  <a:extLst>
                    <a:ext uri="{FF2B5EF4-FFF2-40B4-BE49-F238E27FC236}">
                      <a16:creationId xmlns:a16="http://schemas.microsoft.com/office/drawing/2014/main" id="{1DEC4A06-E31F-44B0-A36E-BBDE3236505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97" y="2896"/>
                  <a:ext cx="30" cy="1174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1" hangingPunct="1">
                    <a:defRPr/>
                  </a:pPr>
                  <a:endParaRPr lang="en-US">
                    <a:latin typeface="Arial" charset="0"/>
                  </a:endParaRPr>
                </a:p>
              </p:txBody>
            </p:sp>
            <p:sp>
              <p:nvSpPr>
                <p:cNvPr id="69" name="Freeform 239">
                  <a:extLst>
                    <a:ext uri="{FF2B5EF4-FFF2-40B4-BE49-F238E27FC236}">
                      <a16:creationId xmlns:a16="http://schemas.microsoft.com/office/drawing/2014/main" id="{22439AAF-7F6E-4075-8E92-1CDB8F6EBDB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3532" y="2901"/>
                  <a:ext cx="85" cy="1138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1" hangingPunct="1">
                    <a:defRPr/>
                  </a:pPr>
                  <a:endParaRPr lang="en-US">
                    <a:latin typeface="Arial" charset="0"/>
                  </a:endParaRPr>
                </a:p>
              </p:txBody>
            </p:sp>
          </p:grpSp>
          <p:grpSp>
            <p:nvGrpSpPr>
              <p:cNvPr id="40" name="Group 240">
                <a:extLst>
                  <a:ext uri="{FF2B5EF4-FFF2-40B4-BE49-F238E27FC236}">
                    <a16:creationId xmlns:a16="http://schemas.microsoft.com/office/drawing/2014/main" id="{852C8CBC-5DAA-4006-A83A-81DDC53DD5C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303" y="2871"/>
                <a:ext cx="187" cy="1250"/>
                <a:chOff x="3430" y="2890"/>
                <a:chExt cx="187" cy="1180"/>
              </a:xfrm>
            </p:grpSpPr>
            <p:sp>
              <p:nvSpPr>
                <p:cNvPr id="60" name="AutoShape 241">
                  <a:extLst>
                    <a:ext uri="{FF2B5EF4-FFF2-40B4-BE49-F238E27FC236}">
                      <a16:creationId xmlns:a16="http://schemas.microsoft.com/office/drawing/2014/main" id="{79FDB819-7EA6-4510-A374-AA8E8D15E4A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93" y="3117"/>
                  <a:ext cx="64" cy="720"/>
                </a:xfrm>
                <a:prstGeom prst="can">
                  <a:avLst>
                    <a:gd name="adj" fmla="val 37500"/>
                  </a:avLst>
                </a:prstGeom>
                <a:solidFill>
                  <a:srgbClr val="DDDDDD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127000" dist="38099" dir="2640022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1" hangingPunct="1">
                    <a:defRPr/>
                  </a:pPr>
                  <a:endParaRPr lang="en-US">
                    <a:latin typeface="Arial" charset="0"/>
                  </a:endParaRPr>
                </a:p>
              </p:txBody>
            </p:sp>
            <p:sp>
              <p:nvSpPr>
                <p:cNvPr id="61" name="Freeform 242">
                  <a:extLst>
                    <a:ext uri="{FF2B5EF4-FFF2-40B4-BE49-F238E27FC236}">
                      <a16:creationId xmlns:a16="http://schemas.microsoft.com/office/drawing/2014/main" id="{C2B1EEED-3DFB-4DB0-BE3A-6AE37FB57DF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30" y="2896"/>
                  <a:ext cx="97" cy="1158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1" hangingPunct="1">
                    <a:defRPr/>
                  </a:pPr>
                  <a:endParaRPr lang="en-US">
                    <a:latin typeface="Arial" charset="0"/>
                  </a:endParaRPr>
                </a:p>
              </p:txBody>
            </p:sp>
            <p:sp>
              <p:nvSpPr>
                <p:cNvPr id="62" name="Freeform 243">
                  <a:extLst>
                    <a:ext uri="{FF2B5EF4-FFF2-40B4-BE49-F238E27FC236}">
                      <a16:creationId xmlns:a16="http://schemas.microsoft.com/office/drawing/2014/main" id="{D1AFD47E-3677-4D0D-8B39-8CB0C43DBCF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3530" y="2890"/>
                  <a:ext cx="27" cy="1177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1" hangingPunct="1">
                    <a:defRPr/>
                  </a:pPr>
                  <a:endParaRPr lang="en-US">
                    <a:latin typeface="Arial" charset="0"/>
                  </a:endParaRPr>
                </a:p>
              </p:txBody>
            </p:sp>
            <p:sp>
              <p:nvSpPr>
                <p:cNvPr id="63" name="Freeform 244">
                  <a:extLst>
                    <a:ext uri="{FF2B5EF4-FFF2-40B4-BE49-F238E27FC236}">
                      <a16:creationId xmlns:a16="http://schemas.microsoft.com/office/drawing/2014/main" id="{6580D2D5-5F07-4634-AC61-D0F0B7B108D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97" y="2896"/>
                  <a:ext cx="30" cy="1174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1" hangingPunct="1">
                    <a:defRPr/>
                  </a:pPr>
                  <a:endParaRPr lang="en-US">
                    <a:latin typeface="Arial" charset="0"/>
                  </a:endParaRPr>
                </a:p>
              </p:txBody>
            </p:sp>
            <p:sp>
              <p:nvSpPr>
                <p:cNvPr id="64" name="Freeform 245">
                  <a:extLst>
                    <a:ext uri="{FF2B5EF4-FFF2-40B4-BE49-F238E27FC236}">
                      <a16:creationId xmlns:a16="http://schemas.microsoft.com/office/drawing/2014/main" id="{2E7BDD53-34E3-4C08-B2D5-7B0BC348C80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3532" y="2901"/>
                  <a:ext cx="85" cy="1138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1" hangingPunct="1">
                    <a:defRPr/>
                  </a:pPr>
                  <a:endParaRPr lang="en-US">
                    <a:latin typeface="Arial" charset="0"/>
                  </a:endParaRPr>
                </a:p>
              </p:txBody>
            </p:sp>
          </p:grpSp>
          <p:grpSp>
            <p:nvGrpSpPr>
              <p:cNvPr id="41" name="Group 246">
                <a:extLst>
                  <a:ext uri="{FF2B5EF4-FFF2-40B4-BE49-F238E27FC236}">
                    <a16:creationId xmlns:a16="http://schemas.microsoft.com/office/drawing/2014/main" id="{06E1D222-B950-4545-B2B5-738E9DF0D22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101" y="2905"/>
                <a:ext cx="187" cy="1250"/>
                <a:chOff x="3430" y="2890"/>
                <a:chExt cx="187" cy="1180"/>
              </a:xfrm>
            </p:grpSpPr>
            <p:sp>
              <p:nvSpPr>
                <p:cNvPr id="55" name="AutoShape 247">
                  <a:extLst>
                    <a:ext uri="{FF2B5EF4-FFF2-40B4-BE49-F238E27FC236}">
                      <a16:creationId xmlns:a16="http://schemas.microsoft.com/office/drawing/2014/main" id="{4E0D9C95-D762-4C88-BF9D-24720987BB8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93" y="3117"/>
                  <a:ext cx="64" cy="720"/>
                </a:xfrm>
                <a:prstGeom prst="can">
                  <a:avLst>
                    <a:gd name="adj" fmla="val 37500"/>
                  </a:avLst>
                </a:prstGeom>
                <a:solidFill>
                  <a:srgbClr val="DDDDDD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127000" dist="38099" dir="2640022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1" hangingPunct="1">
                    <a:defRPr/>
                  </a:pPr>
                  <a:endParaRPr lang="en-US">
                    <a:latin typeface="Arial" charset="0"/>
                  </a:endParaRPr>
                </a:p>
              </p:txBody>
            </p:sp>
            <p:sp>
              <p:nvSpPr>
                <p:cNvPr id="56" name="Freeform 248">
                  <a:extLst>
                    <a:ext uri="{FF2B5EF4-FFF2-40B4-BE49-F238E27FC236}">
                      <a16:creationId xmlns:a16="http://schemas.microsoft.com/office/drawing/2014/main" id="{6A0F6D38-AEEE-47E9-8968-4518F147A60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30" y="2896"/>
                  <a:ext cx="97" cy="1158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1" hangingPunct="1">
                    <a:defRPr/>
                  </a:pPr>
                  <a:endParaRPr lang="en-US">
                    <a:latin typeface="Arial" charset="0"/>
                  </a:endParaRPr>
                </a:p>
              </p:txBody>
            </p:sp>
            <p:sp>
              <p:nvSpPr>
                <p:cNvPr id="57" name="Freeform 249">
                  <a:extLst>
                    <a:ext uri="{FF2B5EF4-FFF2-40B4-BE49-F238E27FC236}">
                      <a16:creationId xmlns:a16="http://schemas.microsoft.com/office/drawing/2014/main" id="{DBF7B86B-AE6F-49FE-85BF-7EC98691D8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3530" y="2890"/>
                  <a:ext cx="27" cy="1177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1" hangingPunct="1">
                    <a:defRPr/>
                  </a:pPr>
                  <a:endParaRPr lang="en-US">
                    <a:latin typeface="Arial" charset="0"/>
                  </a:endParaRPr>
                </a:p>
              </p:txBody>
            </p:sp>
            <p:sp>
              <p:nvSpPr>
                <p:cNvPr id="58" name="Freeform 250">
                  <a:extLst>
                    <a:ext uri="{FF2B5EF4-FFF2-40B4-BE49-F238E27FC236}">
                      <a16:creationId xmlns:a16="http://schemas.microsoft.com/office/drawing/2014/main" id="{A0A1BD45-1445-4F02-B975-2E5632A1151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97" y="2896"/>
                  <a:ext cx="30" cy="1174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1" hangingPunct="1">
                    <a:defRPr/>
                  </a:pPr>
                  <a:endParaRPr lang="en-US">
                    <a:latin typeface="Arial" charset="0"/>
                  </a:endParaRPr>
                </a:p>
              </p:txBody>
            </p:sp>
            <p:sp>
              <p:nvSpPr>
                <p:cNvPr id="59" name="Freeform 251">
                  <a:extLst>
                    <a:ext uri="{FF2B5EF4-FFF2-40B4-BE49-F238E27FC236}">
                      <a16:creationId xmlns:a16="http://schemas.microsoft.com/office/drawing/2014/main" id="{1B3E2A23-2BC6-4FBA-A3F0-208A939694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3532" y="2901"/>
                  <a:ext cx="85" cy="1138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1" hangingPunct="1">
                    <a:defRPr/>
                  </a:pPr>
                  <a:endParaRPr lang="en-US">
                    <a:latin typeface="Arial" charset="0"/>
                  </a:endParaRPr>
                </a:p>
              </p:txBody>
            </p:sp>
          </p:grpSp>
          <p:grpSp>
            <p:nvGrpSpPr>
              <p:cNvPr id="42" name="Group 252">
                <a:extLst>
                  <a:ext uri="{FF2B5EF4-FFF2-40B4-BE49-F238E27FC236}">
                    <a16:creationId xmlns:a16="http://schemas.microsoft.com/office/drawing/2014/main" id="{1246738E-44CC-41FA-BF97-3F3D30CDB95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888" y="2910"/>
                <a:ext cx="187" cy="1250"/>
                <a:chOff x="3430" y="2890"/>
                <a:chExt cx="187" cy="1180"/>
              </a:xfrm>
            </p:grpSpPr>
            <p:sp>
              <p:nvSpPr>
                <p:cNvPr id="50" name="AutoShape 253">
                  <a:extLst>
                    <a:ext uri="{FF2B5EF4-FFF2-40B4-BE49-F238E27FC236}">
                      <a16:creationId xmlns:a16="http://schemas.microsoft.com/office/drawing/2014/main" id="{FD59F9AE-808D-4EB5-892D-00B77E77721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93" y="3117"/>
                  <a:ext cx="64" cy="720"/>
                </a:xfrm>
                <a:prstGeom prst="can">
                  <a:avLst>
                    <a:gd name="adj" fmla="val 37500"/>
                  </a:avLst>
                </a:prstGeom>
                <a:solidFill>
                  <a:srgbClr val="DDDDDD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127000" dist="38099" dir="2640022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1" hangingPunct="1">
                    <a:defRPr/>
                  </a:pPr>
                  <a:endParaRPr lang="en-US">
                    <a:latin typeface="Arial" charset="0"/>
                  </a:endParaRPr>
                </a:p>
              </p:txBody>
            </p:sp>
            <p:sp>
              <p:nvSpPr>
                <p:cNvPr id="51" name="Freeform 254">
                  <a:extLst>
                    <a:ext uri="{FF2B5EF4-FFF2-40B4-BE49-F238E27FC236}">
                      <a16:creationId xmlns:a16="http://schemas.microsoft.com/office/drawing/2014/main" id="{30C8EACB-E643-44D7-8DB0-444F8E947C1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30" y="2896"/>
                  <a:ext cx="97" cy="1158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1" hangingPunct="1">
                    <a:defRPr/>
                  </a:pPr>
                  <a:endParaRPr lang="en-US">
                    <a:latin typeface="Arial" charset="0"/>
                  </a:endParaRPr>
                </a:p>
              </p:txBody>
            </p:sp>
            <p:sp>
              <p:nvSpPr>
                <p:cNvPr id="52" name="Freeform 255">
                  <a:extLst>
                    <a:ext uri="{FF2B5EF4-FFF2-40B4-BE49-F238E27FC236}">
                      <a16:creationId xmlns:a16="http://schemas.microsoft.com/office/drawing/2014/main" id="{279AA0D3-87BD-414B-B931-0CE597E6A4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3530" y="2890"/>
                  <a:ext cx="27" cy="1177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1" hangingPunct="1">
                    <a:defRPr/>
                  </a:pPr>
                  <a:endParaRPr lang="en-US">
                    <a:latin typeface="Arial" charset="0"/>
                  </a:endParaRPr>
                </a:p>
              </p:txBody>
            </p:sp>
            <p:sp>
              <p:nvSpPr>
                <p:cNvPr id="53" name="Freeform 256">
                  <a:extLst>
                    <a:ext uri="{FF2B5EF4-FFF2-40B4-BE49-F238E27FC236}">
                      <a16:creationId xmlns:a16="http://schemas.microsoft.com/office/drawing/2014/main" id="{E2A76BD9-B2BD-4CE7-BBA8-E5B63B3212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97" y="2896"/>
                  <a:ext cx="30" cy="1174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1" hangingPunct="1">
                    <a:defRPr/>
                  </a:pPr>
                  <a:endParaRPr lang="en-US">
                    <a:latin typeface="Arial" charset="0"/>
                  </a:endParaRPr>
                </a:p>
              </p:txBody>
            </p:sp>
            <p:sp>
              <p:nvSpPr>
                <p:cNvPr id="54" name="Freeform 257">
                  <a:extLst>
                    <a:ext uri="{FF2B5EF4-FFF2-40B4-BE49-F238E27FC236}">
                      <a16:creationId xmlns:a16="http://schemas.microsoft.com/office/drawing/2014/main" id="{C5AE2CE2-B734-4330-8CD3-A011D3114B3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3532" y="2901"/>
                  <a:ext cx="85" cy="1138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1" hangingPunct="1">
                    <a:defRPr/>
                  </a:pPr>
                  <a:endParaRPr lang="en-US">
                    <a:latin typeface="Arial" charset="0"/>
                  </a:endParaRPr>
                </a:p>
              </p:txBody>
            </p:sp>
          </p:grpSp>
          <p:grpSp>
            <p:nvGrpSpPr>
              <p:cNvPr id="43" name="Group 258">
                <a:extLst>
                  <a:ext uri="{FF2B5EF4-FFF2-40B4-BE49-F238E27FC236}">
                    <a16:creationId xmlns:a16="http://schemas.microsoft.com/office/drawing/2014/main" id="{63622264-FF5F-4415-B0AE-868299DE796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647" y="2901"/>
                <a:ext cx="187" cy="1250"/>
                <a:chOff x="3430" y="2890"/>
                <a:chExt cx="187" cy="1180"/>
              </a:xfrm>
            </p:grpSpPr>
            <p:sp>
              <p:nvSpPr>
                <p:cNvPr id="45" name="AutoShape 259">
                  <a:extLst>
                    <a:ext uri="{FF2B5EF4-FFF2-40B4-BE49-F238E27FC236}">
                      <a16:creationId xmlns:a16="http://schemas.microsoft.com/office/drawing/2014/main" id="{0C292195-719F-4F15-9FE4-BEE1B3B3613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93" y="3117"/>
                  <a:ext cx="64" cy="720"/>
                </a:xfrm>
                <a:prstGeom prst="can">
                  <a:avLst>
                    <a:gd name="adj" fmla="val 37500"/>
                  </a:avLst>
                </a:prstGeom>
                <a:solidFill>
                  <a:srgbClr val="DDDDDD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127000" dist="38099" dir="2640022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1" hangingPunct="1">
                    <a:defRPr/>
                  </a:pPr>
                  <a:endParaRPr lang="en-US">
                    <a:latin typeface="Arial" charset="0"/>
                  </a:endParaRPr>
                </a:p>
              </p:txBody>
            </p:sp>
            <p:sp>
              <p:nvSpPr>
                <p:cNvPr id="46" name="Freeform 260">
                  <a:extLst>
                    <a:ext uri="{FF2B5EF4-FFF2-40B4-BE49-F238E27FC236}">
                      <a16:creationId xmlns:a16="http://schemas.microsoft.com/office/drawing/2014/main" id="{B578D610-EF6A-457F-8045-35DD5B26288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30" y="2896"/>
                  <a:ext cx="97" cy="1158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1" hangingPunct="1">
                    <a:defRPr/>
                  </a:pPr>
                  <a:endParaRPr lang="en-US">
                    <a:latin typeface="Arial" charset="0"/>
                  </a:endParaRPr>
                </a:p>
              </p:txBody>
            </p:sp>
            <p:sp>
              <p:nvSpPr>
                <p:cNvPr id="47" name="Freeform 261">
                  <a:extLst>
                    <a:ext uri="{FF2B5EF4-FFF2-40B4-BE49-F238E27FC236}">
                      <a16:creationId xmlns:a16="http://schemas.microsoft.com/office/drawing/2014/main" id="{55BB6DBD-1F8A-4759-BCB2-55BF8BACD14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3530" y="2890"/>
                  <a:ext cx="27" cy="1177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1" hangingPunct="1">
                    <a:defRPr/>
                  </a:pPr>
                  <a:endParaRPr lang="en-US">
                    <a:latin typeface="Arial" charset="0"/>
                  </a:endParaRPr>
                </a:p>
              </p:txBody>
            </p:sp>
            <p:sp>
              <p:nvSpPr>
                <p:cNvPr id="48" name="Freeform 262">
                  <a:extLst>
                    <a:ext uri="{FF2B5EF4-FFF2-40B4-BE49-F238E27FC236}">
                      <a16:creationId xmlns:a16="http://schemas.microsoft.com/office/drawing/2014/main" id="{2C187689-86FA-4FD9-A028-E7884B49B4C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97" y="2896"/>
                  <a:ext cx="30" cy="1174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1" hangingPunct="1">
                    <a:defRPr/>
                  </a:pPr>
                  <a:endParaRPr lang="en-US">
                    <a:latin typeface="Arial" charset="0"/>
                  </a:endParaRPr>
                </a:p>
              </p:txBody>
            </p:sp>
            <p:sp>
              <p:nvSpPr>
                <p:cNvPr id="49" name="Freeform 263">
                  <a:extLst>
                    <a:ext uri="{FF2B5EF4-FFF2-40B4-BE49-F238E27FC236}">
                      <a16:creationId xmlns:a16="http://schemas.microsoft.com/office/drawing/2014/main" id="{1E834AF7-B22C-4EF5-A71A-FBCC8A1D791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3532" y="2901"/>
                  <a:ext cx="85" cy="1138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1" hangingPunct="1">
                    <a:defRPr/>
                  </a:pPr>
                  <a:endParaRPr lang="en-US">
                    <a:latin typeface="Arial" charset="0"/>
                  </a:endParaRPr>
                </a:p>
              </p:txBody>
            </p:sp>
          </p:grpSp>
          <p:sp>
            <p:nvSpPr>
              <p:cNvPr id="44" name="AutoShape 166">
                <a:extLst>
                  <a:ext uri="{FF2B5EF4-FFF2-40B4-BE49-F238E27FC236}">
                    <a16:creationId xmlns:a16="http://schemas.microsoft.com/office/drawing/2014/main" id="{D996E17B-A244-4171-AB84-F77E0E9C75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3" y="2976"/>
                <a:ext cx="1248" cy="1008"/>
              </a:xfrm>
              <a:prstGeom prst="can">
                <a:avLst>
                  <a:gd name="adj" fmla="val 25000"/>
                </a:avLst>
              </a:prstGeom>
              <a:solidFill>
                <a:srgbClr val="FF6666">
                  <a:alpha val="34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127000" dist="38099" dir="2640022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</p:grpSp>
        <p:grpSp>
          <p:nvGrpSpPr>
            <p:cNvPr id="9" name="Group 265">
              <a:extLst>
                <a:ext uri="{FF2B5EF4-FFF2-40B4-BE49-F238E27FC236}">
                  <a16:creationId xmlns:a16="http://schemas.microsoft.com/office/drawing/2014/main" id="{CE3270A9-9D53-4844-9783-74C8FFC7243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8763" y="4090988"/>
              <a:ext cx="2511425" cy="2225675"/>
              <a:chOff x="3360" y="1171"/>
              <a:chExt cx="1248" cy="1402"/>
            </a:xfrm>
          </p:grpSpPr>
          <p:sp>
            <p:nvSpPr>
              <p:cNvPr id="12" name="AutoShape 155">
                <a:extLst>
                  <a:ext uri="{FF2B5EF4-FFF2-40B4-BE49-F238E27FC236}">
                    <a16:creationId xmlns:a16="http://schemas.microsoft.com/office/drawing/2014/main" id="{484263A8-ABA4-4C35-98A3-D03C749F46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56" y="1390"/>
                <a:ext cx="1056" cy="816"/>
              </a:xfrm>
              <a:prstGeom prst="can">
                <a:avLst>
                  <a:gd name="adj" fmla="val 25000"/>
                </a:avLst>
              </a:prstGeom>
              <a:solidFill>
                <a:srgbClr val="FF66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127000" dist="38099" dir="2640022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13" name="AutoShape 154">
                <a:extLst>
                  <a:ext uri="{FF2B5EF4-FFF2-40B4-BE49-F238E27FC236}">
                    <a16:creationId xmlns:a16="http://schemas.microsoft.com/office/drawing/2014/main" id="{CE531039-0583-4327-9BE5-DCA0524157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0" y="1294"/>
                <a:ext cx="1248" cy="1008"/>
              </a:xfrm>
              <a:prstGeom prst="can">
                <a:avLst>
                  <a:gd name="adj" fmla="val 25000"/>
                </a:avLst>
              </a:prstGeom>
              <a:solidFill>
                <a:srgbClr val="C0C0C0">
                  <a:alpha val="34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127000" dist="38099" dir="2640022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grpSp>
            <p:nvGrpSpPr>
              <p:cNvPr id="14" name="Group 203">
                <a:extLst>
                  <a:ext uri="{FF2B5EF4-FFF2-40B4-BE49-F238E27FC236}">
                    <a16:creationId xmlns:a16="http://schemas.microsoft.com/office/drawing/2014/main" id="{47D62BE1-85CB-471D-920D-B3706C37E6C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407" y="1171"/>
                <a:ext cx="1174" cy="1402"/>
                <a:chOff x="3611" y="1427"/>
                <a:chExt cx="728" cy="911"/>
              </a:xfrm>
            </p:grpSpPr>
            <p:grpSp>
              <p:nvGrpSpPr>
                <p:cNvPr id="15" name="Group 183">
                  <a:extLst>
                    <a:ext uri="{FF2B5EF4-FFF2-40B4-BE49-F238E27FC236}">
                      <a16:creationId xmlns:a16="http://schemas.microsoft.com/office/drawing/2014/main" id="{F962841A-3573-4911-A15A-132527DD65E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611" y="1427"/>
                  <a:ext cx="186" cy="879"/>
                  <a:chOff x="382" y="2270"/>
                  <a:chExt cx="186" cy="879"/>
                </a:xfrm>
              </p:grpSpPr>
              <p:grpSp>
                <p:nvGrpSpPr>
                  <p:cNvPr id="31" name="Group 184">
                    <a:extLst>
                      <a:ext uri="{FF2B5EF4-FFF2-40B4-BE49-F238E27FC236}">
                        <a16:creationId xmlns:a16="http://schemas.microsoft.com/office/drawing/2014/main" id="{89C021C9-FD23-4550-BC1A-CAFD3935C32A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82" y="2414"/>
                    <a:ext cx="186" cy="735"/>
                    <a:chOff x="382" y="2414"/>
                    <a:chExt cx="186" cy="735"/>
                  </a:xfrm>
                </p:grpSpPr>
                <p:sp>
                  <p:nvSpPr>
                    <p:cNvPr id="33" name="Line 185">
                      <a:extLst>
                        <a:ext uri="{FF2B5EF4-FFF2-40B4-BE49-F238E27FC236}">
                          <a16:creationId xmlns:a16="http://schemas.microsoft.com/office/drawing/2014/main" id="{78A32DA9-A718-4E0B-93A5-E65C1000C61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563" y="2987"/>
                      <a:ext cx="2" cy="162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FF"/>
                      </a:solidFill>
                      <a:round/>
                      <a:headEnd type="none" w="sm" len="lg"/>
                      <a:tailEnd type="none" w="sm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 eaLnBrk="1" hangingPunct="1">
                        <a:defRPr/>
                      </a:pPr>
                      <a:endParaRPr lang="en-US">
                        <a:latin typeface="Arial" charset="0"/>
                      </a:endParaRPr>
                    </a:p>
                  </p:txBody>
                </p:sp>
                <p:sp>
                  <p:nvSpPr>
                    <p:cNvPr id="34" name="Freeform 186">
                      <a:extLst>
                        <a:ext uri="{FF2B5EF4-FFF2-40B4-BE49-F238E27FC236}">
                          <a16:creationId xmlns:a16="http://schemas.microsoft.com/office/drawing/2014/main" id="{B14E4D7B-980B-43E9-8C8F-100DD385B1AA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382" y="2414"/>
                      <a:ext cx="186" cy="582"/>
                    </a:xfrm>
                    <a:custGeom>
                      <a:avLst/>
                      <a:gdLst>
                        <a:gd name="T0" fmla="*/ 123 w 125"/>
                        <a:gd name="T1" fmla="*/ 587 h 587"/>
                        <a:gd name="T2" fmla="*/ 109 w 125"/>
                        <a:gd name="T3" fmla="*/ 510 h 587"/>
                        <a:gd name="T4" fmla="*/ 24 w 125"/>
                        <a:gd name="T5" fmla="*/ 459 h 587"/>
                        <a:gd name="T6" fmla="*/ 13 w 125"/>
                        <a:gd name="T7" fmla="*/ 131 h 587"/>
                        <a:gd name="T8" fmla="*/ 104 w 125"/>
                        <a:gd name="T9" fmla="*/ 78 h 587"/>
                        <a:gd name="T10" fmla="*/ 117 w 125"/>
                        <a:gd name="T11" fmla="*/ 0 h 58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</a:cxnLst>
                      <a:rect l="0" t="0" r="r" b="b"/>
                      <a:pathLst>
                        <a:path w="125" h="587">
                          <a:moveTo>
                            <a:pt x="123" y="587"/>
                          </a:moveTo>
                          <a:cubicBezTo>
                            <a:pt x="121" y="574"/>
                            <a:pt x="125" y="531"/>
                            <a:pt x="109" y="510"/>
                          </a:cubicBezTo>
                          <a:cubicBezTo>
                            <a:pt x="93" y="489"/>
                            <a:pt x="40" y="522"/>
                            <a:pt x="24" y="459"/>
                          </a:cubicBezTo>
                          <a:cubicBezTo>
                            <a:pt x="8" y="396"/>
                            <a:pt x="0" y="194"/>
                            <a:pt x="13" y="131"/>
                          </a:cubicBezTo>
                          <a:cubicBezTo>
                            <a:pt x="26" y="68"/>
                            <a:pt x="87" y="100"/>
                            <a:pt x="104" y="78"/>
                          </a:cubicBezTo>
                          <a:cubicBezTo>
                            <a:pt x="121" y="56"/>
                            <a:pt x="114" y="16"/>
                            <a:pt x="117" y="0"/>
                          </a:cubicBezTo>
                        </a:path>
                      </a:pathLst>
                    </a:custGeom>
                    <a:noFill/>
                    <a:ln w="9525" cap="flat" cmpd="sng">
                      <a:solidFill>
                        <a:srgbClr val="0000FF"/>
                      </a:solidFill>
                      <a:prstDash val="solid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 eaLnBrk="1" hangingPunct="1">
                        <a:defRPr/>
                      </a:pPr>
                      <a:endParaRPr lang="en-US">
                        <a:latin typeface="Arial" charset="0"/>
                      </a:endParaRPr>
                    </a:p>
                  </p:txBody>
                </p:sp>
              </p:grpSp>
              <p:sp>
                <p:nvSpPr>
                  <p:cNvPr id="32" name="Line 187">
                    <a:extLst>
                      <a:ext uri="{FF2B5EF4-FFF2-40B4-BE49-F238E27FC236}">
                        <a16:creationId xmlns:a16="http://schemas.microsoft.com/office/drawing/2014/main" id="{E60C087B-0351-4C03-89E2-E7DDC125E4F2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556" y="2270"/>
                    <a:ext cx="2" cy="147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 type="triangle" w="sm" len="lg"/>
                    <a:tailEnd type="none" w="sm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eaLnBrk="1" hangingPunct="1">
                      <a:defRPr/>
                    </a:pPr>
                    <a:endParaRPr lang="en-US">
                      <a:latin typeface="Arial" charset="0"/>
                    </a:endParaRPr>
                  </a:p>
                </p:txBody>
              </p:sp>
            </p:grpSp>
            <p:grpSp>
              <p:nvGrpSpPr>
                <p:cNvPr id="16" name="Group 188">
                  <a:extLst>
                    <a:ext uri="{FF2B5EF4-FFF2-40B4-BE49-F238E27FC236}">
                      <a16:creationId xmlns:a16="http://schemas.microsoft.com/office/drawing/2014/main" id="{48DB1719-730C-46A0-841B-BC5FA10F2F9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803" y="1459"/>
                  <a:ext cx="125" cy="879"/>
                  <a:chOff x="558" y="2290"/>
                  <a:chExt cx="125" cy="879"/>
                </a:xfrm>
              </p:grpSpPr>
              <p:sp>
                <p:nvSpPr>
                  <p:cNvPr id="27" name="Line 189">
                    <a:extLst>
                      <a:ext uri="{FF2B5EF4-FFF2-40B4-BE49-F238E27FC236}">
                        <a16:creationId xmlns:a16="http://schemas.microsoft.com/office/drawing/2014/main" id="{E20D610C-2D89-4B30-8FB9-BD954BCA6D93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74" y="2290"/>
                    <a:ext cx="2" cy="147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 type="triangle" w="sm" len="lg"/>
                    <a:tailEnd type="none" w="sm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eaLnBrk="1" hangingPunct="1">
                      <a:defRPr/>
                    </a:pPr>
                    <a:endParaRPr lang="en-US">
                      <a:latin typeface="Arial" charset="0"/>
                    </a:endParaRPr>
                  </a:p>
                </p:txBody>
              </p:sp>
              <p:grpSp>
                <p:nvGrpSpPr>
                  <p:cNvPr id="28" name="Group 190">
                    <a:extLst>
                      <a:ext uri="{FF2B5EF4-FFF2-40B4-BE49-F238E27FC236}">
                        <a16:creationId xmlns:a16="http://schemas.microsoft.com/office/drawing/2014/main" id="{E8C1CAEE-CC2E-4734-91F3-1BE3E7AC1991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558" y="2434"/>
                    <a:ext cx="125" cy="735"/>
                    <a:chOff x="558" y="2434"/>
                    <a:chExt cx="125" cy="735"/>
                  </a:xfrm>
                </p:grpSpPr>
                <p:sp>
                  <p:nvSpPr>
                    <p:cNvPr id="29" name="Line 191">
                      <a:extLst>
                        <a:ext uri="{FF2B5EF4-FFF2-40B4-BE49-F238E27FC236}">
                          <a16:creationId xmlns:a16="http://schemas.microsoft.com/office/drawing/2014/main" id="{E14C3E3E-C48D-4512-A338-B97DC893838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679" y="3007"/>
                      <a:ext cx="1" cy="162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FF"/>
                      </a:solidFill>
                      <a:round/>
                      <a:headEnd type="none" w="sm" len="lg"/>
                      <a:tailEnd type="none" w="sm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 eaLnBrk="1" hangingPunct="1">
                        <a:defRPr/>
                      </a:pPr>
                      <a:endParaRPr lang="en-US">
                        <a:latin typeface="Arial" charset="0"/>
                      </a:endParaRPr>
                    </a:p>
                  </p:txBody>
                </p:sp>
                <p:sp>
                  <p:nvSpPr>
                    <p:cNvPr id="30" name="Freeform 192">
                      <a:extLst>
                        <a:ext uri="{FF2B5EF4-FFF2-40B4-BE49-F238E27FC236}">
                          <a16:creationId xmlns:a16="http://schemas.microsoft.com/office/drawing/2014/main" id="{1F627FB1-25B9-4F15-B0B4-BCAF86D054AB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58" y="2434"/>
                      <a:ext cx="125" cy="582"/>
                    </a:xfrm>
                    <a:custGeom>
                      <a:avLst/>
                      <a:gdLst>
                        <a:gd name="T0" fmla="*/ 123 w 125"/>
                        <a:gd name="T1" fmla="*/ 587 h 587"/>
                        <a:gd name="T2" fmla="*/ 109 w 125"/>
                        <a:gd name="T3" fmla="*/ 510 h 587"/>
                        <a:gd name="T4" fmla="*/ 24 w 125"/>
                        <a:gd name="T5" fmla="*/ 459 h 587"/>
                        <a:gd name="T6" fmla="*/ 13 w 125"/>
                        <a:gd name="T7" fmla="*/ 131 h 587"/>
                        <a:gd name="T8" fmla="*/ 104 w 125"/>
                        <a:gd name="T9" fmla="*/ 78 h 587"/>
                        <a:gd name="T10" fmla="*/ 117 w 125"/>
                        <a:gd name="T11" fmla="*/ 0 h 58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</a:cxnLst>
                      <a:rect l="0" t="0" r="r" b="b"/>
                      <a:pathLst>
                        <a:path w="125" h="587">
                          <a:moveTo>
                            <a:pt x="123" y="587"/>
                          </a:moveTo>
                          <a:cubicBezTo>
                            <a:pt x="121" y="574"/>
                            <a:pt x="125" y="531"/>
                            <a:pt x="109" y="510"/>
                          </a:cubicBezTo>
                          <a:cubicBezTo>
                            <a:pt x="93" y="489"/>
                            <a:pt x="40" y="522"/>
                            <a:pt x="24" y="459"/>
                          </a:cubicBezTo>
                          <a:cubicBezTo>
                            <a:pt x="8" y="396"/>
                            <a:pt x="0" y="194"/>
                            <a:pt x="13" y="131"/>
                          </a:cubicBezTo>
                          <a:cubicBezTo>
                            <a:pt x="26" y="68"/>
                            <a:pt x="87" y="100"/>
                            <a:pt x="104" y="78"/>
                          </a:cubicBezTo>
                          <a:cubicBezTo>
                            <a:pt x="121" y="56"/>
                            <a:pt x="114" y="16"/>
                            <a:pt x="117" y="0"/>
                          </a:cubicBezTo>
                        </a:path>
                      </a:pathLst>
                    </a:custGeom>
                    <a:noFill/>
                    <a:ln w="9525" cap="flat" cmpd="sng">
                      <a:solidFill>
                        <a:srgbClr val="0000FF"/>
                      </a:solidFill>
                      <a:prstDash val="solid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 eaLnBrk="1" hangingPunct="1">
                        <a:defRPr/>
                      </a:pPr>
                      <a:endParaRPr lang="en-US">
                        <a:latin typeface="Arial" charset="0"/>
                      </a:endParaRPr>
                    </a:p>
                  </p:txBody>
                </p:sp>
              </p:grpSp>
            </p:grpSp>
            <p:grpSp>
              <p:nvGrpSpPr>
                <p:cNvPr id="17" name="Group 193">
                  <a:extLst>
                    <a:ext uri="{FF2B5EF4-FFF2-40B4-BE49-F238E27FC236}">
                      <a16:creationId xmlns:a16="http://schemas.microsoft.com/office/drawing/2014/main" id="{748B456A-53CD-428C-B0E3-F9D64F215A7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flipH="1">
                  <a:off x="4153" y="1439"/>
                  <a:ext cx="186" cy="879"/>
                  <a:chOff x="382" y="2270"/>
                  <a:chExt cx="186" cy="879"/>
                </a:xfrm>
              </p:grpSpPr>
              <p:grpSp>
                <p:nvGrpSpPr>
                  <p:cNvPr id="23" name="Group 194">
                    <a:extLst>
                      <a:ext uri="{FF2B5EF4-FFF2-40B4-BE49-F238E27FC236}">
                        <a16:creationId xmlns:a16="http://schemas.microsoft.com/office/drawing/2014/main" id="{A33F20B7-52DA-4529-A5A1-459E19F049D9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82" y="2414"/>
                    <a:ext cx="186" cy="735"/>
                    <a:chOff x="382" y="2414"/>
                    <a:chExt cx="186" cy="735"/>
                  </a:xfrm>
                </p:grpSpPr>
                <p:sp>
                  <p:nvSpPr>
                    <p:cNvPr id="25" name="Line 195">
                      <a:extLst>
                        <a:ext uri="{FF2B5EF4-FFF2-40B4-BE49-F238E27FC236}">
                          <a16:creationId xmlns:a16="http://schemas.microsoft.com/office/drawing/2014/main" id="{2A071D58-B67E-44CF-8B9A-E2EB5B3159B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563" y="2987"/>
                      <a:ext cx="2" cy="162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FF"/>
                      </a:solidFill>
                      <a:round/>
                      <a:headEnd type="none" w="sm" len="lg"/>
                      <a:tailEnd type="none" w="sm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 eaLnBrk="1" hangingPunct="1">
                        <a:defRPr/>
                      </a:pPr>
                      <a:endParaRPr lang="en-US">
                        <a:latin typeface="Arial" charset="0"/>
                      </a:endParaRPr>
                    </a:p>
                  </p:txBody>
                </p:sp>
                <p:sp>
                  <p:nvSpPr>
                    <p:cNvPr id="26" name="Freeform 196">
                      <a:extLst>
                        <a:ext uri="{FF2B5EF4-FFF2-40B4-BE49-F238E27FC236}">
                          <a16:creationId xmlns:a16="http://schemas.microsoft.com/office/drawing/2014/main" id="{719E5FB1-1334-4562-B777-CB2AA9A26ACB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382" y="2414"/>
                      <a:ext cx="186" cy="582"/>
                    </a:xfrm>
                    <a:custGeom>
                      <a:avLst/>
                      <a:gdLst>
                        <a:gd name="T0" fmla="*/ 123 w 125"/>
                        <a:gd name="T1" fmla="*/ 587 h 587"/>
                        <a:gd name="T2" fmla="*/ 109 w 125"/>
                        <a:gd name="T3" fmla="*/ 510 h 587"/>
                        <a:gd name="T4" fmla="*/ 24 w 125"/>
                        <a:gd name="T5" fmla="*/ 459 h 587"/>
                        <a:gd name="T6" fmla="*/ 13 w 125"/>
                        <a:gd name="T7" fmla="*/ 131 h 587"/>
                        <a:gd name="T8" fmla="*/ 104 w 125"/>
                        <a:gd name="T9" fmla="*/ 78 h 587"/>
                        <a:gd name="T10" fmla="*/ 117 w 125"/>
                        <a:gd name="T11" fmla="*/ 0 h 58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</a:cxnLst>
                      <a:rect l="0" t="0" r="r" b="b"/>
                      <a:pathLst>
                        <a:path w="125" h="587">
                          <a:moveTo>
                            <a:pt x="123" y="587"/>
                          </a:moveTo>
                          <a:cubicBezTo>
                            <a:pt x="121" y="574"/>
                            <a:pt x="125" y="531"/>
                            <a:pt x="109" y="510"/>
                          </a:cubicBezTo>
                          <a:cubicBezTo>
                            <a:pt x="93" y="489"/>
                            <a:pt x="40" y="522"/>
                            <a:pt x="24" y="459"/>
                          </a:cubicBezTo>
                          <a:cubicBezTo>
                            <a:pt x="8" y="396"/>
                            <a:pt x="0" y="194"/>
                            <a:pt x="13" y="131"/>
                          </a:cubicBezTo>
                          <a:cubicBezTo>
                            <a:pt x="26" y="68"/>
                            <a:pt x="87" y="100"/>
                            <a:pt x="104" y="78"/>
                          </a:cubicBezTo>
                          <a:cubicBezTo>
                            <a:pt x="121" y="56"/>
                            <a:pt x="114" y="16"/>
                            <a:pt x="117" y="0"/>
                          </a:cubicBezTo>
                        </a:path>
                      </a:pathLst>
                    </a:custGeom>
                    <a:noFill/>
                    <a:ln w="9525" cap="flat" cmpd="sng">
                      <a:solidFill>
                        <a:srgbClr val="0000FF"/>
                      </a:solidFill>
                      <a:prstDash val="solid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 eaLnBrk="1" hangingPunct="1">
                        <a:defRPr/>
                      </a:pPr>
                      <a:endParaRPr lang="en-US">
                        <a:latin typeface="Arial" charset="0"/>
                      </a:endParaRPr>
                    </a:p>
                  </p:txBody>
                </p:sp>
              </p:grpSp>
              <p:sp>
                <p:nvSpPr>
                  <p:cNvPr id="24" name="Line 197">
                    <a:extLst>
                      <a:ext uri="{FF2B5EF4-FFF2-40B4-BE49-F238E27FC236}">
                        <a16:creationId xmlns:a16="http://schemas.microsoft.com/office/drawing/2014/main" id="{598BA4E8-FEC9-43DF-B56D-4F07C80A129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556" y="2270"/>
                    <a:ext cx="2" cy="147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 type="triangle" w="sm" len="lg"/>
                    <a:tailEnd type="none" w="sm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eaLnBrk="1" hangingPunct="1">
                      <a:defRPr/>
                    </a:pPr>
                    <a:endParaRPr lang="en-US">
                      <a:latin typeface="Arial" charset="0"/>
                    </a:endParaRPr>
                  </a:p>
                </p:txBody>
              </p:sp>
            </p:grpSp>
            <p:grpSp>
              <p:nvGrpSpPr>
                <p:cNvPr id="18" name="Group 198">
                  <a:extLst>
                    <a:ext uri="{FF2B5EF4-FFF2-40B4-BE49-F238E27FC236}">
                      <a16:creationId xmlns:a16="http://schemas.microsoft.com/office/drawing/2014/main" id="{8FAC96C2-EACD-4738-8A4C-2268EFC9B09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flipH="1">
                  <a:off x="4017" y="1453"/>
                  <a:ext cx="125" cy="879"/>
                  <a:chOff x="558" y="2290"/>
                  <a:chExt cx="125" cy="879"/>
                </a:xfrm>
              </p:grpSpPr>
              <p:sp>
                <p:nvSpPr>
                  <p:cNvPr id="19" name="Line 199">
                    <a:extLst>
                      <a:ext uri="{FF2B5EF4-FFF2-40B4-BE49-F238E27FC236}">
                        <a16:creationId xmlns:a16="http://schemas.microsoft.com/office/drawing/2014/main" id="{39F30A05-059C-4121-996F-198EF3DC7B57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74" y="2290"/>
                    <a:ext cx="2" cy="147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 type="triangle" w="sm" len="lg"/>
                    <a:tailEnd type="none" w="sm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eaLnBrk="1" hangingPunct="1">
                      <a:defRPr/>
                    </a:pPr>
                    <a:endParaRPr lang="en-US">
                      <a:latin typeface="Arial" charset="0"/>
                    </a:endParaRPr>
                  </a:p>
                </p:txBody>
              </p:sp>
              <p:grpSp>
                <p:nvGrpSpPr>
                  <p:cNvPr id="20" name="Group 200">
                    <a:extLst>
                      <a:ext uri="{FF2B5EF4-FFF2-40B4-BE49-F238E27FC236}">
                        <a16:creationId xmlns:a16="http://schemas.microsoft.com/office/drawing/2014/main" id="{5BD9EBA1-6AB6-45A8-A41C-F2BC1F464E0F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558" y="2434"/>
                    <a:ext cx="125" cy="735"/>
                    <a:chOff x="558" y="2434"/>
                    <a:chExt cx="125" cy="735"/>
                  </a:xfrm>
                </p:grpSpPr>
                <p:sp>
                  <p:nvSpPr>
                    <p:cNvPr id="21" name="Line 201">
                      <a:extLst>
                        <a:ext uri="{FF2B5EF4-FFF2-40B4-BE49-F238E27FC236}">
                          <a16:creationId xmlns:a16="http://schemas.microsoft.com/office/drawing/2014/main" id="{77C3464B-3B60-4E5D-A568-F620ECF2212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679" y="3007"/>
                      <a:ext cx="1" cy="162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FF"/>
                      </a:solidFill>
                      <a:round/>
                      <a:headEnd type="none" w="sm" len="lg"/>
                      <a:tailEnd type="none" w="sm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 eaLnBrk="1" hangingPunct="1">
                        <a:defRPr/>
                      </a:pPr>
                      <a:endParaRPr lang="en-US">
                        <a:latin typeface="Arial" charset="0"/>
                      </a:endParaRPr>
                    </a:p>
                  </p:txBody>
                </p:sp>
                <p:sp>
                  <p:nvSpPr>
                    <p:cNvPr id="22" name="Freeform 202">
                      <a:extLst>
                        <a:ext uri="{FF2B5EF4-FFF2-40B4-BE49-F238E27FC236}">
                          <a16:creationId xmlns:a16="http://schemas.microsoft.com/office/drawing/2014/main" id="{6D190B85-80F0-437A-8C77-8ABDEECE727D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58" y="2434"/>
                      <a:ext cx="125" cy="582"/>
                    </a:xfrm>
                    <a:custGeom>
                      <a:avLst/>
                      <a:gdLst>
                        <a:gd name="T0" fmla="*/ 123 w 125"/>
                        <a:gd name="T1" fmla="*/ 587 h 587"/>
                        <a:gd name="T2" fmla="*/ 109 w 125"/>
                        <a:gd name="T3" fmla="*/ 510 h 587"/>
                        <a:gd name="T4" fmla="*/ 24 w 125"/>
                        <a:gd name="T5" fmla="*/ 459 h 587"/>
                        <a:gd name="T6" fmla="*/ 13 w 125"/>
                        <a:gd name="T7" fmla="*/ 131 h 587"/>
                        <a:gd name="T8" fmla="*/ 104 w 125"/>
                        <a:gd name="T9" fmla="*/ 78 h 587"/>
                        <a:gd name="T10" fmla="*/ 117 w 125"/>
                        <a:gd name="T11" fmla="*/ 0 h 58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</a:cxnLst>
                      <a:rect l="0" t="0" r="r" b="b"/>
                      <a:pathLst>
                        <a:path w="125" h="587">
                          <a:moveTo>
                            <a:pt x="123" y="587"/>
                          </a:moveTo>
                          <a:cubicBezTo>
                            <a:pt x="121" y="574"/>
                            <a:pt x="125" y="531"/>
                            <a:pt x="109" y="510"/>
                          </a:cubicBezTo>
                          <a:cubicBezTo>
                            <a:pt x="93" y="489"/>
                            <a:pt x="40" y="522"/>
                            <a:pt x="24" y="459"/>
                          </a:cubicBezTo>
                          <a:cubicBezTo>
                            <a:pt x="8" y="396"/>
                            <a:pt x="0" y="194"/>
                            <a:pt x="13" y="131"/>
                          </a:cubicBezTo>
                          <a:cubicBezTo>
                            <a:pt x="26" y="68"/>
                            <a:pt x="87" y="100"/>
                            <a:pt x="104" y="78"/>
                          </a:cubicBezTo>
                          <a:cubicBezTo>
                            <a:pt x="121" y="56"/>
                            <a:pt x="114" y="16"/>
                            <a:pt x="117" y="0"/>
                          </a:cubicBezTo>
                        </a:path>
                      </a:pathLst>
                    </a:custGeom>
                    <a:noFill/>
                    <a:ln w="9525" cap="flat" cmpd="sng">
                      <a:solidFill>
                        <a:srgbClr val="0000FF"/>
                      </a:solidFill>
                      <a:prstDash val="solid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 eaLnBrk="1" hangingPunct="1">
                        <a:defRPr/>
                      </a:pPr>
                      <a:endParaRPr lang="en-US">
                        <a:latin typeface="Arial" charset="0"/>
                      </a:endParaRPr>
                    </a:p>
                  </p:txBody>
                </p:sp>
              </p:grpSp>
            </p:grpSp>
          </p:grpSp>
        </p:grpSp>
        <p:sp>
          <p:nvSpPr>
            <p:cNvPr id="10" name="Text Box 7">
              <a:extLst>
                <a:ext uri="{FF2B5EF4-FFF2-40B4-BE49-F238E27FC236}">
                  <a16:creationId xmlns:a16="http://schemas.microsoft.com/office/drawing/2014/main" id="{E224B3A1-0648-4FE7-A14B-477A185CF7C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4000" y="5951538"/>
              <a:ext cx="801688" cy="277812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FF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SzPct val="60000"/>
                <a:buBlip>
                  <a:blip r:embed="rId2"/>
                </a:buBlip>
                <a:defRPr sz="2400">
                  <a:solidFill>
                    <a:schemeClr val="tx1"/>
                  </a:solidFill>
                  <a:latin typeface="Book Antiqua" panose="02040602050305030304" pitchFamily="18" charset="0"/>
                </a:defRPr>
              </a:lvl1pPr>
              <a:lvl2pPr marL="742950" indent="-285750">
                <a:spcBef>
                  <a:spcPct val="20000"/>
                </a:spcBef>
                <a:buSzPct val="60000"/>
                <a:buBlip>
                  <a:blip r:embed="rId3"/>
                </a:buBlip>
                <a:defRPr sz="2000">
                  <a:solidFill>
                    <a:schemeClr val="tx1"/>
                  </a:solidFill>
                  <a:latin typeface="Book Antiqua" panose="02040602050305030304" pitchFamily="18" charset="0"/>
                </a:defRPr>
              </a:lvl2pPr>
              <a:lvl3pPr marL="1143000" indent="-228600">
                <a:spcBef>
                  <a:spcPct val="20000"/>
                </a:spcBef>
                <a:buSzPct val="60000"/>
                <a:buBlip>
                  <a:blip r:embed="rId4"/>
                </a:buBlip>
                <a:defRPr>
                  <a:solidFill>
                    <a:schemeClr val="tx1"/>
                  </a:solidFill>
                  <a:latin typeface="Book Antiqua" panose="02040602050305030304" pitchFamily="18" charset="0"/>
                </a:defRPr>
              </a:lvl3pPr>
              <a:lvl4pPr marL="1600200" indent="-228600">
                <a:spcBef>
                  <a:spcPct val="20000"/>
                </a:spcBef>
                <a:buSzPct val="60000"/>
                <a:buBlip>
                  <a:blip r:embed="rId5"/>
                </a:buBlip>
                <a:defRPr sz="1600">
                  <a:solidFill>
                    <a:schemeClr val="tx1"/>
                  </a:solidFill>
                  <a:latin typeface="Book Antiqua" panose="02040602050305030304" pitchFamily="18" charset="0"/>
                </a:defRPr>
              </a:lvl4pPr>
              <a:lvl5pPr marL="2057400" indent="-228600">
                <a:spcBef>
                  <a:spcPct val="20000"/>
                </a:spcBef>
                <a:buSzPct val="60000"/>
                <a:buBlip>
                  <a:blip r:embed="rId6"/>
                </a:buBlip>
                <a:defRPr sz="1600">
                  <a:solidFill>
                    <a:schemeClr val="tx1"/>
                  </a:solidFill>
                  <a:latin typeface="Book Antiqua" panose="0204060205030503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600">
                  <a:solidFill>
                    <a:schemeClr val="tx1"/>
                  </a:solidFill>
                  <a:latin typeface="Book Antiqua" panose="0204060205030503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600">
                  <a:solidFill>
                    <a:schemeClr val="tx1"/>
                  </a:solidFill>
                  <a:latin typeface="Book Antiqua" panose="0204060205030503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600">
                  <a:solidFill>
                    <a:schemeClr val="tx1"/>
                  </a:solidFill>
                  <a:latin typeface="Book Antiqua" panose="0204060205030503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600">
                  <a:solidFill>
                    <a:schemeClr val="tx1"/>
                  </a:solidFill>
                  <a:latin typeface="Book Antiqua" panose="02040602050305030304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SzTx/>
                <a:buFontTx/>
                <a:buNone/>
              </a:pPr>
              <a:r>
                <a:rPr lang="en-US" altLang="en-US" sz="1200" b="1" i="1">
                  <a:solidFill>
                    <a:srgbClr val="FF0000"/>
                  </a:solidFill>
                </a:rPr>
                <a:t>B</a:t>
              </a:r>
              <a:r>
                <a:rPr lang="en-US" altLang="en-US" sz="1200" b="1" i="1">
                  <a:solidFill>
                    <a:srgbClr val="FF0000"/>
                  </a:solidFill>
                  <a:ea typeface="MS PGothic" panose="020B0600070205080204" pitchFamily="34" charset="-128"/>
                </a:rPr>
                <a:t>&lt;</a:t>
              </a:r>
              <a:r>
                <a:rPr lang="en-US" altLang="en-US" sz="1200" b="1" i="1">
                  <a:solidFill>
                    <a:srgbClr val="FF0000"/>
                  </a:solidFill>
                </a:rPr>
                <a:t>B</a:t>
              </a:r>
              <a:r>
                <a:rPr lang="en-US" altLang="en-US" sz="1200" b="1" i="1" baseline="-25000">
                  <a:solidFill>
                    <a:srgbClr val="FF0000"/>
                  </a:solidFill>
                </a:rPr>
                <a:t>c1</a:t>
              </a:r>
              <a:endParaRPr lang="en-US" altLang="en-US" sz="1200" b="1" i="1">
                <a:solidFill>
                  <a:srgbClr val="FF0000"/>
                </a:solidFill>
                <a:ea typeface="MS PGothic" panose="020B0600070205080204" pitchFamily="34" charset="-128"/>
              </a:endParaRPr>
            </a:p>
          </p:txBody>
        </p:sp>
        <p:sp>
          <p:nvSpPr>
            <p:cNvPr id="11" name="Text Box 7">
              <a:extLst>
                <a:ext uri="{FF2B5EF4-FFF2-40B4-BE49-F238E27FC236}">
                  <a16:creationId xmlns:a16="http://schemas.microsoft.com/office/drawing/2014/main" id="{C27D11B0-0587-4213-83FD-10E02DF6D86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08313" y="5972175"/>
              <a:ext cx="1030287" cy="276225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FF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SzPct val="60000"/>
                <a:buBlip>
                  <a:blip r:embed="rId2"/>
                </a:buBlip>
                <a:defRPr sz="2400">
                  <a:solidFill>
                    <a:schemeClr val="tx1"/>
                  </a:solidFill>
                  <a:latin typeface="Book Antiqua" panose="02040602050305030304" pitchFamily="18" charset="0"/>
                </a:defRPr>
              </a:lvl1pPr>
              <a:lvl2pPr marL="742950" indent="-285750">
                <a:spcBef>
                  <a:spcPct val="20000"/>
                </a:spcBef>
                <a:buSzPct val="60000"/>
                <a:buBlip>
                  <a:blip r:embed="rId3"/>
                </a:buBlip>
                <a:defRPr sz="2000">
                  <a:solidFill>
                    <a:schemeClr val="tx1"/>
                  </a:solidFill>
                  <a:latin typeface="Book Antiqua" panose="02040602050305030304" pitchFamily="18" charset="0"/>
                </a:defRPr>
              </a:lvl2pPr>
              <a:lvl3pPr marL="1143000" indent="-228600">
                <a:spcBef>
                  <a:spcPct val="20000"/>
                </a:spcBef>
                <a:buSzPct val="60000"/>
                <a:buBlip>
                  <a:blip r:embed="rId4"/>
                </a:buBlip>
                <a:defRPr>
                  <a:solidFill>
                    <a:schemeClr val="tx1"/>
                  </a:solidFill>
                  <a:latin typeface="Book Antiqua" panose="02040602050305030304" pitchFamily="18" charset="0"/>
                </a:defRPr>
              </a:lvl3pPr>
              <a:lvl4pPr marL="1600200" indent="-228600">
                <a:spcBef>
                  <a:spcPct val="20000"/>
                </a:spcBef>
                <a:buSzPct val="60000"/>
                <a:buBlip>
                  <a:blip r:embed="rId5"/>
                </a:buBlip>
                <a:defRPr sz="1600">
                  <a:solidFill>
                    <a:schemeClr val="tx1"/>
                  </a:solidFill>
                  <a:latin typeface="Book Antiqua" panose="02040602050305030304" pitchFamily="18" charset="0"/>
                </a:defRPr>
              </a:lvl4pPr>
              <a:lvl5pPr marL="2057400" indent="-228600">
                <a:spcBef>
                  <a:spcPct val="20000"/>
                </a:spcBef>
                <a:buSzPct val="60000"/>
                <a:buBlip>
                  <a:blip r:embed="rId6"/>
                </a:buBlip>
                <a:defRPr sz="1600">
                  <a:solidFill>
                    <a:schemeClr val="tx1"/>
                  </a:solidFill>
                  <a:latin typeface="Book Antiqua" panose="0204060205030503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600">
                  <a:solidFill>
                    <a:schemeClr val="tx1"/>
                  </a:solidFill>
                  <a:latin typeface="Book Antiqua" panose="0204060205030503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600">
                  <a:solidFill>
                    <a:schemeClr val="tx1"/>
                  </a:solidFill>
                  <a:latin typeface="Book Antiqua" panose="0204060205030503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600">
                  <a:solidFill>
                    <a:schemeClr val="tx1"/>
                  </a:solidFill>
                  <a:latin typeface="Book Antiqua" panose="0204060205030503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600">
                  <a:solidFill>
                    <a:schemeClr val="tx1"/>
                  </a:solidFill>
                  <a:latin typeface="Book Antiqua" panose="02040602050305030304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SzTx/>
                <a:buFontTx/>
                <a:buNone/>
              </a:pPr>
              <a:r>
                <a:rPr lang="en-US" altLang="en-US" sz="1200" b="1" i="1">
                  <a:solidFill>
                    <a:srgbClr val="FF0000"/>
                  </a:solidFill>
                </a:rPr>
                <a:t>B</a:t>
              </a:r>
              <a:r>
                <a:rPr lang="en-US" altLang="en-US" sz="1200" b="1" i="1" baseline="-25000">
                  <a:solidFill>
                    <a:srgbClr val="FF0000"/>
                  </a:solidFill>
                </a:rPr>
                <a:t>c1</a:t>
              </a:r>
              <a:r>
                <a:rPr lang="en-US" altLang="en-US" sz="1200" b="1" i="1">
                  <a:solidFill>
                    <a:srgbClr val="FF0000"/>
                  </a:solidFill>
                </a:rPr>
                <a:t>&lt;B</a:t>
              </a:r>
              <a:r>
                <a:rPr lang="en-US" altLang="en-US" sz="1200" b="1" i="1">
                  <a:solidFill>
                    <a:srgbClr val="FF0000"/>
                  </a:solidFill>
                  <a:ea typeface="MS PGothic" panose="020B0600070205080204" pitchFamily="34" charset="-128"/>
                </a:rPr>
                <a:t>&lt;</a:t>
              </a:r>
              <a:r>
                <a:rPr lang="en-US" altLang="en-US" sz="1200" b="1" i="1">
                  <a:solidFill>
                    <a:srgbClr val="FF0000"/>
                  </a:solidFill>
                </a:rPr>
                <a:t>B</a:t>
              </a:r>
              <a:r>
                <a:rPr lang="en-US" altLang="en-US" sz="1200" b="1" i="1" baseline="-25000">
                  <a:solidFill>
                    <a:srgbClr val="FF0000"/>
                  </a:solidFill>
                </a:rPr>
                <a:t>c2</a:t>
              </a:r>
              <a:endParaRPr lang="en-US" altLang="en-US" sz="1200" b="1" i="1">
                <a:solidFill>
                  <a:srgbClr val="FF0000"/>
                </a:solidFill>
                <a:ea typeface="MS PGothic" panose="020B0600070205080204" pitchFamily="34" charset="-128"/>
              </a:endParaRPr>
            </a:p>
          </p:txBody>
        </p:sp>
      </p:grpSp>
      <p:pic>
        <p:nvPicPr>
          <p:cNvPr id="90" name="Picture 89">
            <a:extLst>
              <a:ext uri="{FF2B5EF4-FFF2-40B4-BE49-F238E27FC236}">
                <a16:creationId xmlns:a16="http://schemas.microsoft.com/office/drawing/2014/main" id="{AB89B88F-098C-4E60-AC39-F2C52ECC4AF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38848" y="3603060"/>
            <a:ext cx="3049661" cy="2289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81119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67783CA-8E90-49F4-96E4-162E5EA8DF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775" y="679629"/>
            <a:ext cx="8672513" cy="5372100"/>
          </a:xfrm>
        </p:spPr>
        <p:txBody>
          <a:bodyPr/>
          <a:lstStyle/>
          <a:p>
            <a:r>
              <a:rPr lang="en-US" sz="2000" dirty="0"/>
              <a:t>Type II superconductors find it energetically favorable to allow flux to enter via normal zones of fixed flux quanta: “fluxoids” or vortices. The fluxoids or flux lines are vortices of normal material “surrounded” by supercurrents shielding the superconducting material.</a:t>
            </a:r>
          </a:p>
          <a:p>
            <a:r>
              <a:rPr lang="en-US" sz="2000" dirty="0"/>
              <a:t>Fluxoids in the presence of current flow (e.g. transport current) are subjected to Lorentz force:</a:t>
            </a:r>
          </a:p>
          <a:p>
            <a:r>
              <a:rPr lang="en-US" sz="2000" dirty="0"/>
              <a:t>⇒ Concept of flux-flow and associated heating</a:t>
            </a:r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Solution for real conductors: </a:t>
            </a:r>
            <a:r>
              <a:rPr lang="en-US" sz="2000" dirty="0">
                <a:solidFill>
                  <a:srgbClr val="C00000"/>
                </a:solidFill>
              </a:rPr>
              <a:t>provide mechanism to </a:t>
            </a:r>
            <a:r>
              <a:rPr lang="en-US" sz="2000" b="1" i="1" dirty="0">
                <a:solidFill>
                  <a:srgbClr val="C00000"/>
                </a:solidFill>
              </a:rPr>
              <a:t>pin </a:t>
            </a:r>
            <a:r>
              <a:rPr lang="en-US" sz="2000" dirty="0">
                <a:solidFill>
                  <a:srgbClr val="C00000"/>
                </a:solidFill>
              </a:rPr>
              <a:t>the fluxoids</a:t>
            </a:r>
            <a:r>
              <a:rPr lang="en-US" sz="2000" dirty="0"/>
              <a:t>. They have defects to prevent the flow of fluxoid</a:t>
            </a:r>
          </a:p>
          <a:p>
            <a:r>
              <a:rPr lang="en-US" sz="2000" b="1" dirty="0"/>
              <a:t>The ability of real conductors to carry transport current depends on the number, distribution, and strength of such pinning centers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75A9568-0536-4502-863A-A9836D379B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110914"/>
            <a:ext cx="8686800" cy="427877"/>
          </a:xfrm>
        </p:spPr>
        <p:txBody>
          <a:bodyPr/>
          <a:lstStyle/>
          <a:p>
            <a:r>
              <a:rPr lang="en-US" dirty="0"/>
              <a:t>Some basic of superconductivity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D5A879-F3CA-4450-A97B-CDE699B54FC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2A308481-3F71-493C-93A8-295F478D6053}" type="datetime1">
              <a:rPr lang="en-US" smtClean="0"/>
              <a:t>4/16/21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18456-745E-4EC5-ABE9-4E4F6F8672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7383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6E35273-3E0E-4458-8B98-F1779E7311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Practical superconductors </a:t>
            </a:r>
            <a:r>
              <a:rPr lang="en-US" dirty="0" err="1"/>
              <a:t>NbTi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FE35C9-E8B8-4D7B-8051-F7A96D66344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6DD70EE-7962-41FB-B4DE-5DF8F5E4E0BB}" type="datetime1">
              <a:rPr lang="en-US" smtClean="0"/>
              <a:t>4/16/21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907D0D-5746-4769-B4B7-7C9F95C35C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AE006BE3-E110-4604-8FF2-1A901FB654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71550"/>
            <a:ext cx="8672513" cy="5059363"/>
          </a:xfrm>
        </p:spPr>
        <p:txBody>
          <a:bodyPr/>
          <a:lstStyle/>
          <a:p>
            <a:r>
              <a:rPr lang="en-US" altLang="en-US" dirty="0" err="1"/>
              <a:t>Nb-Ti</a:t>
            </a:r>
            <a:r>
              <a:rPr lang="en-US" altLang="en-US" dirty="0"/>
              <a:t> is the </a:t>
            </a:r>
            <a:r>
              <a:rPr lang="en-US" altLang="en-US" b="1" dirty="0">
                <a:solidFill>
                  <a:srgbClr val="FF0000"/>
                </a:solidFill>
              </a:rPr>
              <a:t>most widely used </a:t>
            </a:r>
            <a:r>
              <a:rPr lang="en-US" altLang="en-US" dirty="0"/>
              <a:t>superconductor.</a:t>
            </a:r>
          </a:p>
          <a:p>
            <a:r>
              <a:rPr lang="en-US" altLang="en-US" dirty="0"/>
              <a:t>The </a:t>
            </a:r>
            <a:r>
              <a:rPr lang="en-US" altLang="en-US" b="1" dirty="0" err="1">
                <a:solidFill>
                  <a:srgbClr val="FF0000"/>
                </a:solidFill>
              </a:rPr>
              <a:t>Tevatron</a:t>
            </a:r>
            <a:r>
              <a:rPr lang="en-US" altLang="en-US" dirty="0"/>
              <a:t> accelerator, built at Fermilab in the early 80s, was the first project where </a:t>
            </a:r>
            <a:r>
              <a:rPr lang="en-US" altLang="en-US" dirty="0" err="1"/>
              <a:t>Nb-Ti</a:t>
            </a:r>
            <a:r>
              <a:rPr lang="en-US" altLang="en-US" dirty="0"/>
              <a:t> was implemented on large scale.</a:t>
            </a:r>
          </a:p>
          <a:p>
            <a:r>
              <a:rPr lang="en-US" altLang="en-US" dirty="0"/>
              <a:t>In </a:t>
            </a:r>
            <a:r>
              <a:rPr lang="en-US" altLang="en-US" b="1" dirty="0">
                <a:solidFill>
                  <a:srgbClr val="FF0000"/>
                </a:solidFill>
              </a:rPr>
              <a:t>High Energy Physics</a:t>
            </a:r>
            <a:r>
              <a:rPr lang="en-US" altLang="en-US" dirty="0"/>
              <a:t>, </a:t>
            </a:r>
            <a:r>
              <a:rPr lang="en-US" altLang="en-US" dirty="0" err="1"/>
              <a:t>Nb-Ti</a:t>
            </a:r>
            <a:r>
              <a:rPr lang="en-US" altLang="en-US" dirty="0"/>
              <a:t> has been used also for</a:t>
            </a:r>
          </a:p>
          <a:p>
            <a:pPr lvl="2"/>
            <a:r>
              <a:rPr lang="en-US" altLang="en-US" dirty="0"/>
              <a:t>HERA at DESY</a:t>
            </a:r>
          </a:p>
          <a:p>
            <a:pPr lvl="2"/>
            <a:r>
              <a:rPr lang="en-US" altLang="en-US" dirty="0"/>
              <a:t>RHIC at BNL</a:t>
            </a:r>
          </a:p>
          <a:p>
            <a:pPr lvl="2"/>
            <a:r>
              <a:rPr lang="en-US" altLang="en-US" dirty="0"/>
              <a:t>SSC (project canceled in 1993)</a:t>
            </a:r>
          </a:p>
          <a:p>
            <a:pPr lvl="2"/>
            <a:r>
              <a:rPr lang="en-US" altLang="en-US" dirty="0"/>
              <a:t>LHC at CERN</a:t>
            </a:r>
          </a:p>
          <a:p>
            <a:r>
              <a:rPr lang="en-US" altLang="en-US" dirty="0"/>
              <a:t>The cost is approximately 100-150 US$ per kg of wire.</a:t>
            </a:r>
          </a:p>
          <a:p>
            <a:r>
              <a:rPr lang="en-US" altLang="en-US" dirty="0"/>
              <a:t>From 1500 to 2000 tons are produced yearly.</a:t>
            </a:r>
          </a:p>
        </p:txBody>
      </p:sp>
    </p:spTree>
    <p:extLst>
      <p:ext uri="{BB962C8B-B14F-4D97-AF65-F5344CB8AC3E}">
        <p14:creationId xmlns:p14="http://schemas.microsoft.com/office/powerpoint/2010/main" val="38939815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51A3A4E-17EE-4087-9E5B-EB2288C761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Practical superconductors </a:t>
            </a:r>
            <a:r>
              <a:rPr lang="en-US" dirty="0" err="1"/>
              <a:t>NbTi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673B9C-CE99-4C52-B881-BA938D00ED2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06D247F2-4972-43D0-A20E-CE86BC951E48}" type="datetime1">
              <a:rPr lang="en-US" smtClean="0"/>
              <a:t>4/16/21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07079F-D757-4D63-9E55-B5FBFFA15E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E333678E-2C48-47DA-901C-E671F29891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71550"/>
            <a:ext cx="5324475" cy="5059363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§"/>
              <a:defRPr/>
            </a:pPr>
            <a:r>
              <a:rPr lang="en-US" altLang="en-US" b="1" dirty="0">
                <a:solidFill>
                  <a:srgbClr val="FF0000"/>
                </a:solidFill>
              </a:rPr>
              <a:t>Niobium and titanium </a:t>
            </a:r>
            <a:r>
              <a:rPr lang="en-US" altLang="en-US" dirty="0"/>
              <a:t>are both soluble and at high temperature they combine in a ductile alloy: excellent mechanical propertied </a:t>
            </a:r>
          </a:p>
          <a:p>
            <a:pPr lvl="1">
              <a:buFont typeface="Wingdings" panose="05000000000000000000" pitchFamily="2" charset="2"/>
              <a:buChar char="§"/>
              <a:defRPr/>
            </a:pPr>
            <a:r>
              <a:rPr lang="en-US" altLang="en-US" dirty="0"/>
              <a:t>It is easy to process by </a:t>
            </a:r>
            <a:r>
              <a:rPr lang="en-US" altLang="en-US" b="1" dirty="0">
                <a:solidFill>
                  <a:srgbClr val="FF0000"/>
                </a:solidFill>
              </a:rPr>
              <a:t>extrusion and drawing</a:t>
            </a:r>
            <a:r>
              <a:rPr lang="en-US" altLang="en-US" dirty="0"/>
              <a:t> techniques.</a:t>
            </a:r>
          </a:p>
          <a:p>
            <a:pPr>
              <a:buFont typeface="Wingdings" panose="05000000000000000000" pitchFamily="2" charset="2"/>
              <a:buChar char="§"/>
              <a:defRPr/>
            </a:pPr>
            <a:r>
              <a:rPr lang="en-US" altLang="en-US" dirty="0"/>
              <a:t>Critical temperature </a:t>
            </a:r>
            <a:r>
              <a:rPr lang="en-US" altLang="en-US" i="1" dirty="0"/>
              <a:t>T</a:t>
            </a:r>
            <a:r>
              <a:rPr lang="en-US" altLang="en-US" i="1" baseline="-25000" dirty="0"/>
              <a:t>c</a:t>
            </a:r>
            <a:r>
              <a:rPr lang="en-US" altLang="en-US" dirty="0"/>
              <a:t> and upper critical magnetic field </a:t>
            </a:r>
            <a:r>
              <a:rPr lang="en-US" altLang="en-US" i="1" dirty="0"/>
              <a:t>B</a:t>
            </a:r>
            <a:r>
              <a:rPr lang="en-US" altLang="en-US" i="1" baseline="-25000" dirty="0"/>
              <a:t>C2</a:t>
            </a:r>
            <a:r>
              <a:rPr lang="en-US" altLang="en-US" dirty="0"/>
              <a:t> depend on </a:t>
            </a:r>
            <a:r>
              <a:rPr lang="en-US" altLang="en-US" dirty="0" err="1"/>
              <a:t>Ti</a:t>
            </a:r>
            <a:r>
              <a:rPr lang="en-US" altLang="en-US" dirty="0"/>
              <a:t> content: the optimal is 46.5-47 in weight %.</a:t>
            </a:r>
          </a:p>
          <a:p>
            <a:pPr lvl="1">
              <a:buFont typeface="Wingdings" panose="05000000000000000000" pitchFamily="2" charset="2"/>
              <a:buChar char="§"/>
              <a:defRPr/>
            </a:pPr>
            <a:r>
              <a:rPr lang="en-US" altLang="en-US" i="1" dirty="0"/>
              <a:t>T</a:t>
            </a:r>
            <a:r>
              <a:rPr lang="en-US" altLang="en-US" i="1" baseline="-25000" dirty="0"/>
              <a:t>c</a:t>
            </a:r>
            <a:r>
              <a:rPr lang="en-US" altLang="en-US" dirty="0"/>
              <a:t>  is </a:t>
            </a:r>
            <a:r>
              <a:rPr lang="en-US" altLang="en-US" b="1" dirty="0">
                <a:solidFill>
                  <a:srgbClr val="FF0000"/>
                </a:solidFill>
              </a:rPr>
              <a:t>~9.2 K </a:t>
            </a:r>
            <a:r>
              <a:rPr lang="en-US" altLang="en-US" dirty="0"/>
              <a:t>at 0 T.</a:t>
            </a:r>
          </a:p>
          <a:p>
            <a:pPr lvl="1">
              <a:buFont typeface="Wingdings" panose="05000000000000000000" pitchFamily="2" charset="2"/>
              <a:buChar char="§"/>
              <a:defRPr/>
            </a:pPr>
            <a:r>
              <a:rPr lang="en-US" altLang="en-US" i="1" dirty="0"/>
              <a:t>B</a:t>
            </a:r>
            <a:r>
              <a:rPr lang="en-US" altLang="en-US" i="1" baseline="-25000" dirty="0"/>
              <a:t>C2</a:t>
            </a:r>
            <a:r>
              <a:rPr lang="en-US" altLang="en-US" i="1" dirty="0"/>
              <a:t> </a:t>
            </a:r>
            <a:r>
              <a:rPr lang="en-US" altLang="en-US" dirty="0"/>
              <a:t>is </a:t>
            </a:r>
            <a:r>
              <a:rPr lang="en-US" altLang="en-US" b="1" dirty="0">
                <a:solidFill>
                  <a:srgbClr val="FF0000"/>
                </a:solidFill>
              </a:rPr>
              <a:t>~14.5 T </a:t>
            </a:r>
            <a:r>
              <a:rPr lang="en-US" altLang="en-US" dirty="0"/>
              <a:t>at 0 K.</a:t>
            </a:r>
          </a:p>
          <a:p>
            <a:pPr>
              <a:buFont typeface="Wingdings" panose="05000000000000000000" pitchFamily="2" charset="2"/>
              <a:buChar char="§"/>
              <a:defRPr/>
            </a:pPr>
            <a:r>
              <a:rPr lang="en-US" altLang="en-US" dirty="0"/>
              <a:t>The critical current </a:t>
            </a:r>
            <a:r>
              <a:rPr lang="en-US" altLang="en-US" i="1" dirty="0" err="1"/>
              <a:t>J</a:t>
            </a:r>
            <a:r>
              <a:rPr lang="en-US" altLang="en-US" i="1" baseline="-25000" dirty="0" err="1"/>
              <a:t>c</a:t>
            </a:r>
            <a:r>
              <a:rPr lang="en-US" altLang="en-US" i="1" dirty="0"/>
              <a:t> </a:t>
            </a:r>
            <a:r>
              <a:rPr lang="en-US" altLang="en-US" dirty="0"/>
              <a:t>depends on the microstructure.</a:t>
            </a:r>
          </a:p>
          <a:p>
            <a:pPr>
              <a:buFontTx/>
              <a:buBlip>
                <a:blip r:embed="rId2"/>
              </a:buBlip>
              <a:defRPr/>
            </a:pPr>
            <a:endParaRPr lang="en-US" altLang="en-US" dirty="0"/>
          </a:p>
        </p:txBody>
      </p:sp>
      <p:pic>
        <p:nvPicPr>
          <p:cNvPr id="8" name="Picture 8">
            <a:extLst>
              <a:ext uri="{FF2B5EF4-FFF2-40B4-BE49-F238E27FC236}">
                <a16:creationId xmlns:a16="http://schemas.microsoft.com/office/drawing/2014/main" id="{4A22A807-8579-4E13-ACAF-1D6065309F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011"/>
          <a:stretch>
            <a:fillRect/>
          </a:stretch>
        </p:blipFill>
        <p:spPr bwMode="auto">
          <a:xfrm>
            <a:off x="5822697" y="960663"/>
            <a:ext cx="3015541" cy="2732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469090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35AD6DF-DE34-4C53-89EA-3147EA6D37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Practical superconductors: Nb</a:t>
            </a:r>
            <a:r>
              <a:rPr lang="en-US" baseline="-25000" dirty="0"/>
              <a:t>3</a:t>
            </a:r>
            <a:r>
              <a:rPr lang="en-US" dirty="0"/>
              <a:t>Sn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5BB1E1-697A-4228-8D3C-681A66FEFBE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59586A-8766-473D-A09B-6C2FFF55E9D6}" type="datetime1">
              <a:rPr lang="en-US" smtClean="0"/>
              <a:t>4/16/21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5795D6-65C7-4013-8BE4-ED103DF087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641423D0-EA0A-4E06-9383-927035146B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786"/>
          <a:stretch>
            <a:fillRect/>
          </a:stretch>
        </p:blipFill>
        <p:spPr bwMode="auto">
          <a:xfrm>
            <a:off x="5964238" y="2209800"/>
            <a:ext cx="3121025" cy="281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46ADCE6C-5B83-4969-B5EF-A8D7CDDFE295}"/>
              </a:ext>
            </a:extLst>
          </p:cNvPr>
          <p:cNvSpPr txBox="1">
            <a:spLocks/>
          </p:cNvSpPr>
          <p:nvPr/>
        </p:nvSpPr>
        <p:spPr>
          <a:xfrm>
            <a:off x="152400" y="762000"/>
            <a:ext cx="5811838" cy="53340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50505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  <a:defRPr/>
            </a:pPr>
            <a:r>
              <a:rPr lang="en-US" altLang="en-US" b="1" dirty="0">
                <a:solidFill>
                  <a:srgbClr val="FF0000"/>
                </a:solidFill>
              </a:rPr>
              <a:t>Niobium and tin </a:t>
            </a:r>
            <a:r>
              <a:rPr lang="en-US" altLang="en-US" dirty="0"/>
              <a:t>can form an intermetallic compound, with the formula Nb</a:t>
            </a:r>
            <a:r>
              <a:rPr lang="en-US" altLang="en-US" baseline="-25000" dirty="0"/>
              <a:t>3</a:t>
            </a:r>
            <a:r>
              <a:rPr lang="en-US" altLang="en-US" dirty="0"/>
              <a:t>Sn</a:t>
            </a:r>
          </a:p>
          <a:p>
            <a:pPr>
              <a:buFont typeface="Wingdings" panose="05000000000000000000" pitchFamily="2" charset="2"/>
              <a:buChar char="§"/>
              <a:defRPr/>
            </a:pPr>
            <a:r>
              <a:rPr lang="en-US" altLang="en-US" dirty="0"/>
              <a:t>Critical temperature </a:t>
            </a:r>
            <a:r>
              <a:rPr lang="en-US" altLang="en-US" i="1" dirty="0"/>
              <a:t>T</a:t>
            </a:r>
            <a:r>
              <a:rPr lang="en-US" altLang="en-US" i="1" baseline="-25000" dirty="0"/>
              <a:t>C0m</a:t>
            </a:r>
            <a:r>
              <a:rPr lang="en-US" altLang="en-US" dirty="0"/>
              <a:t> and upper critical magnetic field </a:t>
            </a:r>
            <a:r>
              <a:rPr lang="en-US" altLang="en-US" i="1" dirty="0"/>
              <a:t>B</a:t>
            </a:r>
            <a:r>
              <a:rPr lang="en-US" altLang="en-US" i="1" baseline="-25000" dirty="0"/>
              <a:t>C20m</a:t>
            </a:r>
            <a:r>
              <a:rPr lang="en-US" altLang="en-US" dirty="0"/>
              <a:t> depend on Sn content: the optimal is 20-25 in weight%.</a:t>
            </a:r>
          </a:p>
          <a:p>
            <a:pPr lvl="1">
              <a:buFont typeface="Wingdings" panose="05000000000000000000" pitchFamily="2" charset="2"/>
              <a:buChar char="§"/>
              <a:defRPr/>
            </a:pPr>
            <a:r>
              <a:rPr lang="en-US" altLang="en-US" sz="2400" i="1" dirty="0"/>
              <a:t>T</a:t>
            </a:r>
            <a:r>
              <a:rPr lang="en-US" altLang="en-US" sz="2400" i="1" baseline="-25000" dirty="0"/>
              <a:t>C0m</a:t>
            </a:r>
            <a:r>
              <a:rPr lang="en-US" altLang="en-US" sz="2400" i="1" dirty="0"/>
              <a:t> </a:t>
            </a:r>
            <a:r>
              <a:rPr lang="en-US" altLang="en-US" sz="2400" dirty="0"/>
              <a:t>is </a:t>
            </a:r>
            <a:r>
              <a:rPr lang="en-US" altLang="en-US" sz="2400" b="1" dirty="0">
                <a:solidFill>
                  <a:srgbClr val="FF0000"/>
                </a:solidFill>
              </a:rPr>
              <a:t>~18 K </a:t>
            </a:r>
            <a:r>
              <a:rPr lang="en-US" altLang="en-US" sz="2400" dirty="0"/>
              <a:t>at 0 T and zero strain.</a:t>
            </a:r>
          </a:p>
          <a:p>
            <a:pPr lvl="1">
              <a:buFont typeface="Wingdings" panose="05000000000000000000" pitchFamily="2" charset="2"/>
              <a:buChar char="§"/>
              <a:defRPr/>
            </a:pPr>
            <a:r>
              <a:rPr lang="en-US" altLang="en-US" sz="2400" i="1" dirty="0"/>
              <a:t>B</a:t>
            </a:r>
            <a:r>
              <a:rPr lang="en-US" altLang="en-US" sz="2400" i="1" baseline="-25000" dirty="0"/>
              <a:t>C20m</a:t>
            </a:r>
            <a:r>
              <a:rPr lang="en-US" altLang="en-US" sz="2400" dirty="0"/>
              <a:t> is </a:t>
            </a:r>
            <a:r>
              <a:rPr lang="en-US" altLang="en-US" sz="2400" b="1" dirty="0">
                <a:solidFill>
                  <a:srgbClr val="FF0000"/>
                </a:solidFill>
              </a:rPr>
              <a:t>~28 T </a:t>
            </a:r>
            <a:r>
              <a:rPr lang="en-US" altLang="en-US" sz="2400" dirty="0"/>
              <a:t>at 0 K and zero strain.</a:t>
            </a:r>
          </a:p>
          <a:p>
            <a:pPr>
              <a:buFont typeface="Wingdings" panose="05000000000000000000" pitchFamily="2" charset="2"/>
              <a:buChar char="§"/>
              <a:defRPr/>
            </a:pPr>
            <a:r>
              <a:rPr lang="en-US" altLang="en-US" dirty="0"/>
              <a:t>The critical current </a:t>
            </a:r>
            <a:r>
              <a:rPr lang="en-US" altLang="en-US" i="1" dirty="0" err="1"/>
              <a:t>J</a:t>
            </a:r>
            <a:r>
              <a:rPr lang="en-US" altLang="en-US" i="1" baseline="-25000" dirty="0" err="1"/>
              <a:t>c</a:t>
            </a:r>
            <a:r>
              <a:rPr lang="en-US" altLang="en-US" dirty="0"/>
              <a:t> depends on the microstructure (grain structure).</a:t>
            </a:r>
          </a:p>
          <a:p>
            <a:pPr lvl="1">
              <a:buFont typeface="Wingdings" panose="05000000000000000000" pitchFamily="2" charset="2"/>
              <a:buChar char="§"/>
              <a:defRPr/>
            </a:pPr>
            <a:r>
              <a:rPr lang="en-US" altLang="en-US" sz="2400" dirty="0"/>
              <a:t>High</a:t>
            </a:r>
            <a:r>
              <a:rPr lang="en-US" altLang="en-US" sz="2400" i="1" dirty="0"/>
              <a:t> </a:t>
            </a:r>
            <a:r>
              <a:rPr lang="en-US" altLang="en-US" sz="2400" i="1" dirty="0" err="1"/>
              <a:t>J</a:t>
            </a:r>
            <a:r>
              <a:rPr lang="en-US" altLang="en-US" sz="2400" i="1" baseline="-25000" dirty="0" err="1"/>
              <a:t>c</a:t>
            </a:r>
            <a:r>
              <a:rPr lang="en-US" altLang="en-US" sz="2400" dirty="0"/>
              <a:t> obtained with grains from 30 to 300 nm</a:t>
            </a:r>
          </a:p>
          <a:p>
            <a:pPr>
              <a:buFontTx/>
              <a:buBlip>
                <a:blip r:embed="rId3"/>
              </a:buBlip>
              <a:defRPr/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047063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E607E9-5155-4C57-AB18-A755F1E74AF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87E5457E-5CA2-4234-B16D-C524B4D8E02F}" type="datetime1">
              <a:rPr lang="en-US" smtClean="0"/>
              <a:t>4/16/21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03237D-0FE2-43F6-A0FC-BB35E03BCE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3EEB8F5-A56F-4297-9F61-C3CD879DD1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71550"/>
            <a:ext cx="8672513" cy="5059363"/>
          </a:xfrm>
        </p:spPr>
        <p:txBody>
          <a:bodyPr/>
          <a:lstStyle/>
          <a:p>
            <a:r>
              <a:rPr lang="en-US" altLang="en-US" dirty="0"/>
              <a:t>Nb</a:t>
            </a:r>
            <a:r>
              <a:rPr lang="en-US" altLang="en-US" baseline="-25000" dirty="0"/>
              <a:t>3</a:t>
            </a:r>
            <a:r>
              <a:rPr lang="en-US" altLang="en-US" dirty="0"/>
              <a:t>Sn is </a:t>
            </a:r>
            <a:r>
              <a:rPr lang="en-US" altLang="en-US" b="1" dirty="0">
                <a:solidFill>
                  <a:srgbClr val="FF0000"/>
                </a:solidFill>
              </a:rPr>
              <a:t>brittle</a:t>
            </a:r>
            <a:r>
              <a:rPr lang="en-US" altLang="en-US" dirty="0"/>
              <a:t>.</a:t>
            </a:r>
          </a:p>
          <a:p>
            <a:pPr lvl="1"/>
            <a:r>
              <a:rPr lang="en-US" altLang="en-US" sz="2400" dirty="0"/>
              <a:t>The formation of Nb</a:t>
            </a:r>
            <a:r>
              <a:rPr lang="en-US" altLang="en-US" sz="2400" baseline="-25000" dirty="0"/>
              <a:t>3</a:t>
            </a:r>
            <a:r>
              <a:rPr lang="en-US" altLang="en-US" sz="2400" dirty="0"/>
              <a:t>Sn must occur only at the end of the cable and/or coil fabrication process.</a:t>
            </a:r>
          </a:p>
          <a:p>
            <a:r>
              <a:rPr lang="en-US" altLang="en-US" dirty="0"/>
              <a:t>In addition, it is </a:t>
            </a:r>
            <a:r>
              <a:rPr lang="en-US" altLang="en-US" b="1" dirty="0">
                <a:solidFill>
                  <a:srgbClr val="FF0000"/>
                </a:solidFill>
              </a:rPr>
              <a:t>strain sensitive</a:t>
            </a:r>
            <a:r>
              <a:rPr lang="en-US" altLang="en-US" dirty="0"/>
              <a:t>: its critical parameters depend on the applied strain (reversible for small strain).</a:t>
            </a:r>
          </a:p>
          <a:p>
            <a:r>
              <a:rPr lang="en-US" altLang="en-US" dirty="0"/>
              <a:t>Used in</a:t>
            </a:r>
          </a:p>
          <a:p>
            <a:pPr lvl="1"/>
            <a:r>
              <a:rPr lang="en-US" altLang="en-US" sz="2400" b="1" dirty="0">
                <a:solidFill>
                  <a:srgbClr val="FF0000"/>
                </a:solidFill>
              </a:rPr>
              <a:t>NMR</a:t>
            </a:r>
            <a:r>
              <a:rPr lang="en-US" altLang="en-US" sz="2400" dirty="0"/>
              <a:t>, with field of about 20 T</a:t>
            </a:r>
          </a:p>
          <a:p>
            <a:pPr lvl="1"/>
            <a:r>
              <a:rPr lang="en-US" altLang="en-US" sz="2400" dirty="0"/>
              <a:t>Model coils for </a:t>
            </a:r>
            <a:r>
              <a:rPr lang="en-US" altLang="en-US" sz="2400" b="1" dirty="0">
                <a:solidFill>
                  <a:srgbClr val="FF0000"/>
                </a:solidFill>
              </a:rPr>
              <a:t>ITER</a:t>
            </a:r>
          </a:p>
          <a:p>
            <a:pPr lvl="1"/>
            <a:r>
              <a:rPr lang="en-US" altLang="en-US" sz="2400" b="1" dirty="0">
                <a:solidFill>
                  <a:srgbClr val="FF0000"/>
                </a:solidFill>
              </a:rPr>
              <a:t>High energy physics </a:t>
            </a:r>
            <a:r>
              <a:rPr lang="en-US" altLang="en-US" sz="2400" dirty="0"/>
              <a:t>(HL-LHC)</a:t>
            </a:r>
          </a:p>
          <a:p>
            <a:r>
              <a:rPr lang="en-US" altLang="en-US" dirty="0"/>
              <a:t>The cost is approximately 1500 US$ per kg of wire.</a:t>
            </a:r>
          </a:p>
          <a:p>
            <a:r>
              <a:rPr lang="en-US" altLang="en-US" dirty="0"/>
              <a:t>About 15 tons are produced yearly.</a:t>
            </a:r>
          </a:p>
          <a:p>
            <a:pPr>
              <a:buFontTx/>
              <a:buBlip>
                <a:blip r:embed="rId2"/>
              </a:buBlip>
            </a:pPr>
            <a:endParaRPr lang="en-US" altLang="en-US" dirty="0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A151C2F9-1A79-4212-AD77-04E0F4E1E5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252413"/>
            <a:ext cx="8686800" cy="427037"/>
          </a:xfrm>
        </p:spPr>
        <p:txBody>
          <a:bodyPr/>
          <a:lstStyle/>
          <a:p>
            <a:r>
              <a:rPr lang="en-US" dirty="0"/>
              <a:t>Practical superconductors: Nb</a:t>
            </a:r>
            <a:r>
              <a:rPr lang="en-US" baseline="-25000" dirty="0"/>
              <a:t>3</a:t>
            </a:r>
            <a:r>
              <a:rPr lang="en-US" dirty="0"/>
              <a:t>Sn</a:t>
            </a:r>
          </a:p>
        </p:txBody>
      </p:sp>
    </p:spTree>
    <p:extLst>
      <p:ext uri="{BB962C8B-B14F-4D97-AF65-F5344CB8AC3E}">
        <p14:creationId xmlns:p14="http://schemas.microsoft.com/office/powerpoint/2010/main" val="29659335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68673B7-95DC-43B9-9B2E-0CB4CAB199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Critical surfaces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6C7CD1-8627-48A6-A840-F611E3A6856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EE6550A8-FFAF-4EE9-B651-2F642607048F}" type="datetime1">
              <a:rPr lang="en-US" smtClean="0"/>
              <a:t>4/16/21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11C937-59E1-4159-9C65-3FBD81FF8A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61A7BBC6-2F32-48F5-A07D-F257C20A9A38}"/>
              </a:ext>
            </a:extLst>
          </p:cNvPr>
          <p:cNvSpPr txBox="1">
            <a:spLocks/>
          </p:cNvSpPr>
          <p:nvPr/>
        </p:nvSpPr>
        <p:spPr>
          <a:xfrm>
            <a:off x="96838" y="884327"/>
            <a:ext cx="8839200" cy="1447800"/>
          </a:xfrm>
          <a:prstGeom prst="rect">
            <a:avLst/>
          </a:prstGeom>
        </p:spPr>
        <p:txBody>
          <a:bodyPr lIns="0" tIns="0" rIns="0" bIns="0">
            <a:normAutofit lnSpcReduction="10000"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50505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/>
              <a:t>The </a:t>
            </a:r>
            <a:r>
              <a:rPr lang="en-US" b="1" dirty="0">
                <a:solidFill>
                  <a:srgbClr val="FF0000"/>
                </a:solidFill>
              </a:rPr>
              <a:t>critical surface </a:t>
            </a:r>
            <a:r>
              <a:rPr lang="en-US" dirty="0"/>
              <a:t>defines the boundaries between superconducting state and normal conducting state in the space defined by </a:t>
            </a:r>
            <a:r>
              <a:rPr lang="en-US" b="1" dirty="0">
                <a:solidFill>
                  <a:srgbClr val="FF0000"/>
                </a:solidFill>
              </a:rPr>
              <a:t>temperature</a:t>
            </a:r>
            <a:r>
              <a:rPr lang="en-US" dirty="0"/>
              <a:t>, magnetic </a:t>
            </a:r>
            <a:r>
              <a:rPr lang="en-US" b="1" dirty="0">
                <a:solidFill>
                  <a:srgbClr val="FF0000"/>
                </a:solidFill>
              </a:rPr>
              <a:t>field</a:t>
            </a:r>
            <a:r>
              <a:rPr lang="en-US" dirty="0"/>
              <a:t>, and </a:t>
            </a:r>
            <a:r>
              <a:rPr lang="en-US" b="1" dirty="0">
                <a:solidFill>
                  <a:srgbClr val="FF0000"/>
                </a:solidFill>
              </a:rPr>
              <a:t>current</a:t>
            </a:r>
            <a:r>
              <a:rPr lang="en-US" dirty="0"/>
              <a:t> densities.</a:t>
            </a:r>
          </a:p>
          <a:p>
            <a:pPr>
              <a:defRPr/>
            </a:pPr>
            <a:endParaRPr lang="en-US" dirty="0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CF60C7EE-8E76-403E-8932-E4CABE24E1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786"/>
          <a:stretch>
            <a:fillRect/>
          </a:stretch>
        </p:blipFill>
        <p:spPr bwMode="auto">
          <a:xfrm>
            <a:off x="4606925" y="2359340"/>
            <a:ext cx="4384675" cy="3959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id="{FB103BD4-2505-4B2A-AAB3-92D13004FB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123"/>
          <a:stretch>
            <a:fillRect/>
          </a:stretch>
        </p:blipFill>
        <p:spPr bwMode="auto">
          <a:xfrm>
            <a:off x="96838" y="2222500"/>
            <a:ext cx="4364038" cy="3959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767163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29C05C42-FD2B-4030-9914-05A6C06FA5F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712423"/>
            <a:ext cx="8686800" cy="5758995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C52C2164-B6E3-429B-846D-2354C7CC27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Practical superconductors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0408B8-1270-446B-8D61-3C017A7DDEA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A40E050A-7A88-4ED4-96B2-1BDF3B1C8005}" type="datetime1">
              <a:rPr lang="en-US" smtClean="0"/>
              <a:t>4/16/21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584308-F554-4137-B527-ED8E357D55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365586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7C9554E-15D7-494F-B807-DAF15D7D4F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Superconducting accelerator magnets</a:t>
            </a:r>
          </a:p>
          <a:p>
            <a:r>
              <a:rPr lang="en-US" dirty="0" err="1"/>
              <a:t>NbTi</a:t>
            </a:r>
            <a:r>
              <a:rPr lang="en-US" dirty="0"/>
              <a:t> and Nb3Sn materials: some basics of superconductivity</a:t>
            </a:r>
          </a:p>
          <a:p>
            <a:r>
              <a:rPr lang="en-US" b="1" dirty="0"/>
              <a:t>Superconducting wires and cables</a:t>
            </a:r>
          </a:p>
          <a:p>
            <a:r>
              <a:rPr lang="en-US" dirty="0"/>
              <a:t>Coil fabrication</a:t>
            </a:r>
          </a:p>
          <a:p>
            <a:r>
              <a:rPr lang="en-US" dirty="0"/>
              <a:t>Magnet protection and assembly</a:t>
            </a:r>
          </a:p>
          <a:p>
            <a:r>
              <a:rPr lang="en-US" dirty="0"/>
              <a:t>Training and testing</a:t>
            </a:r>
          </a:p>
          <a:p>
            <a:endParaRPr lang="en-US" b="1" dirty="0"/>
          </a:p>
          <a:p>
            <a:r>
              <a:rPr lang="en-US" dirty="0"/>
              <a:t>Bus Bar protection</a:t>
            </a:r>
          </a:p>
          <a:p>
            <a:r>
              <a:rPr lang="en-US" dirty="0"/>
              <a:t>Quench heaters assessment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AF21643-BDA9-4F5E-925B-2E72DE0759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Table of contents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DCD17E-0AC3-406D-98CE-7E180E8AB0C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A408DD3-D26E-40CF-A855-5619D38BA025}" type="datetime1">
              <a:rPr lang="en-US" smtClean="0"/>
              <a:t>4/16/21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1512E7-BEBF-450C-B647-2A645ABAFF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59882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B6D5111-8A7A-4151-94AC-001C984169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0174" y="217964"/>
            <a:ext cx="9191625" cy="679629"/>
          </a:xfrm>
        </p:spPr>
        <p:txBody>
          <a:bodyPr/>
          <a:lstStyle/>
          <a:p>
            <a:r>
              <a:rPr lang="en-US" dirty="0"/>
              <a:t>US contribution to the Hi-</a:t>
            </a:r>
            <a:r>
              <a:rPr lang="en-US" dirty="0" err="1"/>
              <a:t>Lumi</a:t>
            </a:r>
            <a:r>
              <a:rPr lang="en-US" dirty="0"/>
              <a:t>-LHC Accelerator Upgrade Project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C0F074-DB6E-4F3B-B0F8-C1FFA3D47AB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5AF25D05-7F59-49CB-95CD-147FED48FDDD}" type="datetime1">
              <a:rPr lang="en-US" smtClean="0"/>
              <a:t>4/16/21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3AE240-5E6E-4F45-828E-97B3EA2526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53CBF36-5264-4C07-91C8-66F80C2ECF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5723" y="1123051"/>
            <a:ext cx="4885528" cy="345524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405DD75-711D-4A06-ABAE-B218C17FF9C9}"/>
              </a:ext>
            </a:extLst>
          </p:cNvPr>
          <p:cNvSpPr txBox="1">
            <a:spLocks/>
          </p:cNvSpPr>
          <p:nvPr/>
        </p:nvSpPr>
        <p:spPr>
          <a:xfrm>
            <a:off x="170174" y="4581129"/>
            <a:ext cx="8516626" cy="1526492"/>
          </a:xfrm>
          <a:prstGeom prst="rect">
            <a:avLst/>
          </a:prstGeom>
          <a:solidFill>
            <a:schemeClr val="bg1"/>
          </a:solidFill>
        </p:spPr>
        <p:txBody>
          <a:bodyPr lIns="0" tIns="0" rIns="0" bIns="0">
            <a:normAutofit fontScale="85000" lnSpcReduction="20000"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50505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HL-LHC: from 300 fb</a:t>
            </a:r>
            <a:r>
              <a:rPr lang="en-US" baseline="30000" dirty="0"/>
              <a:t>-1</a:t>
            </a:r>
            <a:r>
              <a:rPr lang="en-US" dirty="0"/>
              <a:t> to 3000/4000 fb</a:t>
            </a:r>
            <a:r>
              <a:rPr lang="en-US" baseline="30000" dirty="0"/>
              <a:t>-1</a:t>
            </a:r>
          </a:p>
          <a:p>
            <a:r>
              <a:rPr lang="en-US" dirty="0"/>
              <a:t>LARP technology for the HL-LHC Focusing Magnets and Crab Cavities</a:t>
            </a:r>
          </a:p>
          <a:p>
            <a:r>
              <a:rPr lang="en-US" dirty="0"/>
              <a:t>(DOE supported R&amp;D Program) </a:t>
            </a:r>
          </a:p>
          <a:p>
            <a:r>
              <a:rPr lang="en-US" dirty="0"/>
              <a:t>The </a:t>
            </a:r>
            <a:r>
              <a:rPr lang="en-US" b="1" dirty="0"/>
              <a:t>HL-LHC AUP </a:t>
            </a:r>
            <a:r>
              <a:rPr lang="en-US" dirty="0"/>
              <a:t>Project, coordinating efforts from US Labs (FNAL, BNL, LBNL with contributions from SLAC, JLAB, ODU &amp; FSU)</a:t>
            </a:r>
          </a:p>
          <a:p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5A3B538-B0F3-4A79-8C0B-F304759793C1}"/>
              </a:ext>
            </a:extLst>
          </p:cNvPr>
          <p:cNvGrpSpPr/>
          <p:nvPr/>
        </p:nvGrpSpPr>
        <p:grpSpPr>
          <a:xfrm>
            <a:off x="3932709" y="1153229"/>
            <a:ext cx="2868141" cy="2284322"/>
            <a:chOff x="3675992" y="764703"/>
            <a:chExt cx="3106529" cy="2538022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6321B089-EBD8-41C3-9B7A-D3C115CA74FC}"/>
                </a:ext>
              </a:extLst>
            </p:cNvPr>
            <p:cNvGrpSpPr/>
            <p:nvPr/>
          </p:nvGrpSpPr>
          <p:grpSpPr>
            <a:xfrm>
              <a:off x="3675992" y="764704"/>
              <a:ext cx="1112032" cy="2538021"/>
              <a:chOff x="3675992" y="1196752"/>
              <a:chExt cx="1112032" cy="2538021"/>
            </a:xfrm>
          </p:grpSpPr>
          <p:sp>
            <p:nvSpPr>
              <p:cNvPr id="12" name="Rounded Rectangle 11">
                <a:extLst>
                  <a:ext uri="{FF2B5EF4-FFF2-40B4-BE49-F238E27FC236}">
                    <a16:creationId xmlns:a16="http://schemas.microsoft.com/office/drawing/2014/main" id="{30715E5D-E2A3-4725-B561-499226054D5D}"/>
                  </a:ext>
                </a:extLst>
              </p:cNvPr>
              <p:cNvSpPr/>
              <p:nvPr/>
            </p:nvSpPr>
            <p:spPr>
              <a:xfrm>
                <a:off x="3675992" y="2510637"/>
                <a:ext cx="1112032" cy="1224136"/>
              </a:xfrm>
              <a:prstGeom prst="roundRect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ounded Rectangle 12">
                <a:extLst>
                  <a:ext uri="{FF2B5EF4-FFF2-40B4-BE49-F238E27FC236}">
                    <a16:creationId xmlns:a16="http://schemas.microsoft.com/office/drawing/2014/main" id="{BA605C99-3341-4695-821B-F4C756190091}"/>
                  </a:ext>
                </a:extLst>
              </p:cNvPr>
              <p:cNvSpPr/>
              <p:nvPr/>
            </p:nvSpPr>
            <p:spPr>
              <a:xfrm>
                <a:off x="3675992" y="1196752"/>
                <a:ext cx="1112031" cy="1224136"/>
              </a:xfrm>
              <a:prstGeom prst="roundRect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458DFACE-EB6F-4B0A-8B32-B7023F810888}"/>
                </a:ext>
              </a:extLst>
            </p:cNvPr>
            <p:cNvSpPr txBox="1"/>
            <p:nvPr/>
          </p:nvSpPr>
          <p:spPr>
            <a:xfrm>
              <a:off x="4839040" y="764703"/>
              <a:ext cx="1943481" cy="512938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i="1" dirty="0"/>
                <a:t>HL-LHC AUP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87015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F6A54A9-FA42-456D-BA62-BD77ABD520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Multifilament wires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E103B4-19B2-4AE6-840B-25DDD34AA98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72F9CE31-F5C3-40BC-8FEB-8D29D273EB86}" type="datetime1">
              <a:rPr lang="en-US" smtClean="0"/>
              <a:t>4/16/21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037D48-2433-41FF-AE4E-CB750350C0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52E0D86C-07E3-4242-ABF4-11421DF3D067}"/>
              </a:ext>
            </a:extLst>
          </p:cNvPr>
          <p:cNvSpPr txBox="1">
            <a:spLocks/>
          </p:cNvSpPr>
          <p:nvPr/>
        </p:nvSpPr>
        <p:spPr>
          <a:xfrm>
            <a:off x="0" y="3616491"/>
            <a:ext cx="8686800" cy="53340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50505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defRPr/>
            </a:pPr>
            <a:r>
              <a:rPr lang="en-US" b="1" dirty="0">
                <a:solidFill>
                  <a:srgbClr val="FF0000"/>
                </a:solidFill>
              </a:rPr>
              <a:t>filaments</a:t>
            </a:r>
            <a:r>
              <a:rPr lang="en-US" dirty="0"/>
              <a:t> of small diameters</a:t>
            </a:r>
          </a:p>
          <a:p>
            <a:pPr lvl="2">
              <a:defRPr/>
            </a:pPr>
            <a:r>
              <a:rPr lang="en-US" dirty="0"/>
              <a:t>to reduce magnetic instabilities called </a:t>
            </a:r>
            <a:r>
              <a:rPr lang="en-US" b="1" dirty="0">
                <a:solidFill>
                  <a:srgbClr val="FF0000"/>
                </a:solidFill>
              </a:rPr>
              <a:t>flux jumps </a:t>
            </a:r>
            <a:r>
              <a:rPr lang="en-US" dirty="0"/>
              <a:t> </a:t>
            </a:r>
          </a:p>
          <a:p>
            <a:pPr lvl="1">
              <a:defRPr/>
            </a:pPr>
            <a:r>
              <a:rPr lang="en-US" b="1" dirty="0">
                <a:solidFill>
                  <a:srgbClr val="FF0000"/>
                </a:solidFill>
              </a:rPr>
              <a:t>twisted</a:t>
            </a:r>
            <a:r>
              <a:rPr lang="en-US" dirty="0"/>
              <a:t> together</a:t>
            </a:r>
          </a:p>
          <a:p>
            <a:pPr lvl="2">
              <a:defRPr/>
            </a:pPr>
            <a:r>
              <a:rPr lang="en-US" dirty="0"/>
              <a:t>to reduce </a:t>
            </a:r>
            <a:r>
              <a:rPr lang="en-US" dirty="0" err="1"/>
              <a:t>interfilament</a:t>
            </a:r>
            <a:r>
              <a:rPr lang="en-US" dirty="0"/>
              <a:t> coupling and </a:t>
            </a:r>
            <a:r>
              <a:rPr lang="en-US" b="1" dirty="0">
                <a:solidFill>
                  <a:srgbClr val="FF0000"/>
                </a:solidFill>
              </a:rPr>
              <a:t>AC losses </a:t>
            </a:r>
            <a:endParaRPr lang="en-US" dirty="0"/>
          </a:p>
          <a:p>
            <a:pPr lvl="1">
              <a:defRPr/>
            </a:pPr>
            <a:r>
              <a:rPr lang="en-US" dirty="0"/>
              <a:t>embedded in a </a:t>
            </a:r>
            <a:r>
              <a:rPr lang="en-US" b="1" dirty="0">
                <a:solidFill>
                  <a:srgbClr val="FF0000"/>
                </a:solidFill>
              </a:rPr>
              <a:t>copper matrix</a:t>
            </a:r>
          </a:p>
          <a:p>
            <a:pPr lvl="2">
              <a:defRPr/>
            </a:pPr>
            <a:r>
              <a:rPr lang="en-US" dirty="0"/>
              <a:t>to protect the superconductor after a quench </a:t>
            </a:r>
          </a:p>
          <a:p>
            <a:pPr lvl="2">
              <a:defRPr/>
            </a:pPr>
            <a:r>
              <a:rPr lang="en-US" dirty="0"/>
              <a:t>to reduce magnetic instabilities called flux jumps</a:t>
            </a:r>
          </a:p>
        </p:txBody>
      </p:sp>
      <p:pic>
        <p:nvPicPr>
          <p:cNvPr id="8" name="Picture 4" descr="LHC_wire">
            <a:extLst>
              <a:ext uri="{FF2B5EF4-FFF2-40B4-BE49-F238E27FC236}">
                <a16:creationId xmlns:a16="http://schemas.microsoft.com/office/drawing/2014/main" id="{CE7A346C-BF05-4BDF-A35A-7DE4056763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92"/>
          <a:stretch>
            <a:fillRect/>
          </a:stretch>
        </p:blipFill>
        <p:spPr bwMode="auto">
          <a:xfrm>
            <a:off x="4616450" y="1083211"/>
            <a:ext cx="2068512" cy="1982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6" descr="bronze-process_wire">
            <a:extLst>
              <a:ext uri="{FF2B5EF4-FFF2-40B4-BE49-F238E27FC236}">
                <a16:creationId xmlns:a16="http://schemas.microsoft.com/office/drawing/2014/main" id="{849ABB62-05AC-4ACB-91EC-F1AC7C1765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899"/>
          <a:stretch>
            <a:fillRect/>
          </a:stretch>
        </p:blipFill>
        <p:spPr bwMode="auto">
          <a:xfrm>
            <a:off x="6832600" y="1014155"/>
            <a:ext cx="2120900" cy="212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 Box 9">
            <a:extLst>
              <a:ext uri="{FF2B5EF4-FFF2-40B4-BE49-F238E27FC236}">
                <a16:creationId xmlns:a16="http://schemas.microsoft.com/office/drawing/2014/main" id="{22F6DD57-6E4D-4D9B-B775-7275809CE4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91050" y="3160713"/>
            <a:ext cx="2119313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60000"/>
              <a:buBlip>
                <a:blip r:embed="rId4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5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6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8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1000">
                <a:latin typeface="Arial" panose="020B0604020202020204" pitchFamily="34" charset="0"/>
              </a:rPr>
              <a:t>NbTi LHC wire (A. Devred, [1])</a:t>
            </a:r>
          </a:p>
        </p:txBody>
      </p:sp>
      <p:sp>
        <p:nvSpPr>
          <p:cNvPr id="13" name="Text Box 11">
            <a:extLst>
              <a:ext uri="{FF2B5EF4-FFF2-40B4-BE49-F238E27FC236}">
                <a16:creationId xmlns:a16="http://schemas.microsoft.com/office/drawing/2014/main" id="{5BA9997D-27FE-4F10-B1D4-FB102FA112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07238" y="3187701"/>
            <a:ext cx="1808162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60000"/>
              <a:buBlip>
                <a:blip r:embed="rId4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5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6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8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1000" dirty="0">
                <a:latin typeface="Arial" panose="020B0604020202020204" pitchFamily="34" charset="0"/>
              </a:rPr>
              <a:t>Nb</a:t>
            </a:r>
            <a:r>
              <a:rPr lang="en-US" altLang="en-US" sz="1000" baseline="-25000" dirty="0">
                <a:latin typeface="Arial" panose="020B0604020202020204" pitchFamily="34" charset="0"/>
              </a:rPr>
              <a:t>3</a:t>
            </a:r>
            <a:r>
              <a:rPr lang="en-US" altLang="en-US" sz="1000" dirty="0">
                <a:latin typeface="Arial" panose="020B0604020202020204" pitchFamily="34" charset="0"/>
              </a:rPr>
              <a:t>Sn bronze-process wire (A. Devred, [1])</a:t>
            </a:r>
          </a:p>
          <a:p>
            <a:pPr eaLnBrk="1" hangingPunct="1">
              <a:spcBef>
                <a:spcPct val="0"/>
              </a:spcBef>
              <a:buSzTx/>
              <a:buFontTx/>
              <a:buNone/>
            </a:pPr>
            <a:endParaRPr lang="en-US" altLang="en-US" sz="1000" dirty="0">
              <a:latin typeface="Arial" panose="020B0604020202020204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5CAB079-AD1D-4BA0-9EA9-BDF22A3F36B6}"/>
              </a:ext>
            </a:extLst>
          </p:cNvPr>
          <p:cNvSpPr/>
          <p:nvPr/>
        </p:nvSpPr>
        <p:spPr>
          <a:xfrm>
            <a:off x="152399" y="701523"/>
            <a:ext cx="4316413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4E4E4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For practical applications, superconducting materials are produced in small filaments and surrounded by a stabilizer (typically copper) to form a </a:t>
            </a:r>
            <a:r>
              <a:rPr lang="en-US" sz="2000" i="1" dirty="0">
                <a:solidFill>
                  <a:srgbClr val="4E4E4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multifilament wire </a:t>
            </a:r>
            <a:r>
              <a:rPr lang="en-US" sz="2000" dirty="0">
                <a:solidFill>
                  <a:srgbClr val="4E4E4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or </a:t>
            </a:r>
            <a:r>
              <a:rPr lang="en-US" sz="2000" i="1" dirty="0">
                <a:solidFill>
                  <a:srgbClr val="4E4E4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strand</a:t>
            </a:r>
            <a:r>
              <a:rPr lang="en-US" sz="2000" dirty="0">
                <a:solidFill>
                  <a:srgbClr val="4E4E4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.</a:t>
            </a:r>
          </a:p>
          <a:p>
            <a:r>
              <a:rPr lang="en-US" sz="2000" dirty="0">
                <a:solidFill>
                  <a:srgbClr val="4E4E4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 superconducting cable is composed of several wires into</a:t>
            </a:r>
          </a:p>
          <a:p>
            <a:r>
              <a:rPr lang="en-US" sz="2000" i="1" dirty="0">
                <a:solidFill>
                  <a:srgbClr val="4E4E4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multistrand cable</a:t>
            </a:r>
            <a:r>
              <a:rPr lang="en-US" sz="2000" dirty="0">
                <a:solidFill>
                  <a:srgbClr val="4E4E4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7733322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7461F34-AF7E-49E5-B212-3482806090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Nb</a:t>
            </a:r>
            <a:r>
              <a:rPr lang="en-US" baseline="-25000" dirty="0"/>
              <a:t>3</a:t>
            </a:r>
            <a:r>
              <a:rPr lang="en-US" dirty="0"/>
              <a:t>Sn wires for MQXFA magnets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F06B22-113B-401C-A530-4C1145EBCED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B26A2D03-07C4-44A2-8B85-44262E3AFF84}" type="datetime1">
              <a:rPr lang="en-US" smtClean="0"/>
              <a:t>4/16/21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4C3EE8-5F0A-4BEF-8DA6-9D764792A74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7392D37C-C89E-442D-8E54-0AAD5C2F4A7E}"/>
              </a:ext>
            </a:extLst>
          </p:cNvPr>
          <p:cNvSpPr txBox="1">
            <a:spLocks/>
          </p:cNvSpPr>
          <p:nvPr/>
        </p:nvSpPr>
        <p:spPr>
          <a:xfrm>
            <a:off x="152400" y="900112"/>
            <a:ext cx="8839200" cy="3200400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50505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b="1" dirty="0">
                <a:solidFill>
                  <a:srgbClr val="FF0000"/>
                </a:solidFill>
              </a:rPr>
              <a:t>Internal tin process</a:t>
            </a:r>
          </a:p>
          <a:p>
            <a:pPr lvl="1"/>
            <a:r>
              <a:rPr lang="en-US" altLang="en-US" dirty="0"/>
              <a:t>A tin (Sn) core is surrounded by </a:t>
            </a:r>
            <a:r>
              <a:rPr lang="en-US" altLang="en-US" dirty="0" err="1"/>
              <a:t>Nb</a:t>
            </a:r>
            <a:r>
              <a:rPr lang="en-US" altLang="en-US" dirty="0"/>
              <a:t> rods embedded in Cu (Rod Restack Process, RRP)</a:t>
            </a:r>
          </a:p>
          <a:p>
            <a:pPr lvl="1"/>
            <a:r>
              <a:rPr lang="en-US" altLang="en-US" dirty="0"/>
              <a:t>Each sub-element has a diffusion barrier.</a:t>
            </a:r>
          </a:p>
          <a:p>
            <a:pPr lvl="1"/>
            <a:r>
              <a:rPr lang="en-US" altLang="en-US" dirty="0"/>
              <a:t>Non-Cu </a:t>
            </a:r>
            <a:r>
              <a:rPr lang="en-US" altLang="en-US" i="1" dirty="0"/>
              <a:t>J</a:t>
            </a:r>
            <a:r>
              <a:rPr lang="en-US" altLang="en-US" i="1" baseline="-25000" dirty="0"/>
              <a:t>C</a:t>
            </a:r>
            <a:r>
              <a:rPr lang="en-US" altLang="en-US" dirty="0"/>
              <a:t> up to 3000 A/mm</a:t>
            </a:r>
            <a:r>
              <a:rPr lang="en-US" altLang="en-US" baseline="30000" dirty="0"/>
              <a:t>2</a:t>
            </a:r>
            <a:r>
              <a:rPr lang="en-US" altLang="en-US" dirty="0"/>
              <a:t> at 4.2 K and 12 T.</a:t>
            </a:r>
          </a:p>
          <a:p>
            <a:pPr>
              <a:buFontTx/>
              <a:buBlip>
                <a:blip r:embed="rId2"/>
              </a:buBlip>
            </a:pPr>
            <a:endParaRPr lang="en-US" altLang="en-US" dirty="0"/>
          </a:p>
        </p:txBody>
      </p:sp>
      <p:pic>
        <p:nvPicPr>
          <p:cNvPr id="8" name="Picture 5" descr="Nb3Sn">
            <a:extLst>
              <a:ext uri="{FF2B5EF4-FFF2-40B4-BE49-F238E27FC236}">
                <a16:creationId xmlns:a16="http://schemas.microsoft.com/office/drawing/2014/main" id="{3F157DB9-4ED8-420F-B291-11410702B5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678" b="41132"/>
          <a:stretch>
            <a:fillRect/>
          </a:stretch>
        </p:blipFill>
        <p:spPr bwMode="auto">
          <a:xfrm>
            <a:off x="228600" y="2994818"/>
            <a:ext cx="8693150" cy="2211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9DA85DA-372C-44B0-90E1-17E79579DF8D}"/>
              </a:ext>
            </a:extLst>
          </p:cNvPr>
          <p:cNvSpPr txBox="1"/>
          <p:nvPr/>
        </p:nvSpPr>
        <p:spPr>
          <a:xfrm>
            <a:off x="152400" y="5661345"/>
            <a:ext cx="925791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For AUP production: 1920 km di RRP 108/127 (9.5 tons of strands).  </a:t>
            </a:r>
          </a:p>
        </p:txBody>
      </p:sp>
    </p:spTree>
    <p:extLst>
      <p:ext uri="{BB962C8B-B14F-4D97-AF65-F5344CB8AC3E}">
        <p14:creationId xmlns:p14="http://schemas.microsoft.com/office/powerpoint/2010/main" val="242167357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84DB7D7-1CFD-4EBA-B06D-470A6C23C6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Nb</a:t>
            </a:r>
            <a:r>
              <a:rPr lang="en-US" baseline="-25000" dirty="0"/>
              <a:t>3</a:t>
            </a:r>
            <a:r>
              <a:rPr lang="en-US" dirty="0"/>
              <a:t>Sn wires for MQXFA magnets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9DB432-6749-400D-90C8-92D99CB8A4C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AC64A2D9-CA1D-4332-9862-8EFC532A758B}" type="datetime1">
              <a:rPr lang="en-US" smtClean="0"/>
              <a:t>4/16/21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ABD3EC-EEA8-4BAB-98A1-C3BCF779D6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1F50A1-3C7F-4162-A9B2-BDE1543BA030}"/>
              </a:ext>
            </a:extLst>
          </p:cNvPr>
          <p:cNvSpPr txBox="1">
            <a:spLocks/>
          </p:cNvSpPr>
          <p:nvPr/>
        </p:nvSpPr>
        <p:spPr>
          <a:xfrm>
            <a:off x="152400" y="762000"/>
            <a:ext cx="8839200" cy="53340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50505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/>
              <a:t>Since Nb</a:t>
            </a:r>
            <a:r>
              <a:rPr lang="en-US" baseline="-25000" dirty="0"/>
              <a:t>3</a:t>
            </a:r>
            <a:r>
              <a:rPr lang="en-US" dirty="0"/>
              <a:t>Sn is brittle, it </a:t>
            </a:r>
            <a:r>
              <a:rPr lang="en-US" b="1" dirty="0">
                <a:solidFill>
                  <a:srgbClr val="FF0000"/>
                </a:solidFill>
              </a:rPr>
              <a:t>cannot be extruded </a:t>
            </a:r>
            <a:r>
              <a:rPr lang="en-US" dirty="0"/>
              <a:t>and drawn like </a:t>
            </a:r>
            <a:r>
              <a:rPr lang="en-US" dirty="0" err="1"/>
              <a:t>NbTi</a:t>
            </a:r>
            <a:r>
              <a:rPr lang="en-US" dirty="0"/>
              <a:t>. It must be formed at the end of the fabrication of the cable (or the coil).</a:t>
            </a:r>
          </a:p>
          <a:p>
            <a:pPr>
              <a:defRPr/>
            </a:pPr>
            <a:r>
              <a:rPr lang="en-US" dirty="0"/>
              <a:t>The process requires </a:t>
            </a:r>
            <a:r>
              <a:rPr lang="en-US" b="1" dirty="0">
                <a:solidFill>
                  <a:srgbClr val="FF0000"/>
                </a:solidFill>
              </a:rPr>
              <a:t>several steps</a:t>
            </a:r>
            <a:r>
              <a:rPr lang="en-US" dirty="0"/>
              <a:t>:</a:t>
            </a:r>
          </a:p>
          <a:p>
            <a:pPr lvl="1">
              <a:defRPr/>
            </a:pPr>
            <a:r>
              <a:rPr lang="en-US" dirty="0"/>
              <a:t>Assembly multifilament billets from Nb</a:t>
            </a:r>
            <a:r>
              <a:rPr lang="en-US" baseline="-25000" dirty="0"/>
              <a:t>3</a:t>
            </a:r>
            <a:r>
              <a:rPr lang="en-US" dirty="0"/>
              <a:t>Sn precursor (</a:t>
            </a:r>
            <a:r>
              <a:rPr lang="en-US" dirty="0" err="1"/>
              <a:t>CuSn</a:t>
            </a:r>
            <a:r>
              <a:rPr lang="en-US" dirty="0"/>
              <a:t> and </a:t>
            </a:r>
            <a:r>
              <a:rPr lang="en-US" dirty="0" err="1"/>
              <a:t>Nb</a:t>
            </a:r>
            <a:r>
              <a:rPr lang="en-US" dirty="0"/>
              <a:t>).</a:t>
            </a:r>
          </a:p>
          <a:p>
            <a:pPr lvl="1">
              <a:defRPr/>
            </a:pPr>
            <a:r>
              <a:rPr lang="en-US" dirty="0"/>
              <a:t>Fabrication of the wire through extrusion-drawing technique.</a:t>
            </a:r>
          </a:p>
          <a:p>
            <a:pPr lvl="1">
              <a:defRPr/>
            </a:pPr>
            <a:r>
              <a:rPr lang="en-US" dirty="0"/>
              <a:t>Fabrication of the cable.</a:t>
            </a:r>
          </a:p>
          <a:p>
            <a:pPr lvl="1">
              <a:defRPr/>
            </a:pPr>
            <a:r>
              <a:rPr lang="en-US" dirty="0"/>
              <a:t>Fabrication of the coil: </a:t>
            </a:r>
          </a:p>
          <a:p>
            <a:pPr lvl="1">
              <a:defRPr/>
            </a:pPr>
            <a:r>
              <a:rPr lang="en-US" b="1" dirty="0">
                <a:solidFill>
                  <a:srgbClr val="FF0000"/>
                </a:solidFill>
              </a:rPr>
              <a:t>“Wind &amp; react” </a:t>
            </a:r>
            <a:r>
              <a:rPr lang="en-US" dirty="0"/>
              <a:t>First coil winding and then formation of Nb</a:t>
            </a:r>
            <a:r>
              <a:rPr lang="en-US" baseline="-25000" dirty="0"/>
              <a:t>3</a:t>
            </a:r>
            <a:r>
              <a:rPr lang="en-US" dirty="0"/>
              <a:t>Sn</a:t>
            </a:r>
          </a:p>
          <a:p>
            <a:pPr marL="0" indent="0">
              <a:buNone/>
              <a:defRPr/>
            </a:pPr>
            <a:endParaRPr lang="en-US" dirty="0"/>
          </a:p>
        </p:txBody>
      </p:sp>
      <p:graphicFrame>
        <p:nvGraphicFramePr>
          <p:cNvPr id="8" name="Object 2">
            <a:extLst>
              <a:ext uri="{FF2B5EF4-FFF2-40B4-BE49-F238E27FC236}">
                <a16:creationId xmlns:a16="http://schemas.microsoft.com/office/drawing/2014/main" id="{2DA9FB4A-A5DD-4482-A5D6-9CC0443980A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14783335"/>
              </p:ext>
            </p:extLst>
          </p:nvPr>
        </p:nvGraphicFramePr>
        <p:xfrm>
          <a:off x="5629275" y="4916713"/>
          <a:ext cx="1828800" cy="182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14" name="Photo Editor Photo" r:id="rId3" imgW="19438095" imgH="19438095" progId="MSPhotoEd.3">
                  <p:embed/>
                </p:oleObj>
              </mc:Choice>
              <mc:Fallback>
                <p:oleObj name="Photo Editor Photo" r:id="rId3" imgW="19438095" imgH="19438095" progId="MSPhotoEd.3">
                  <p:embed/>
                  <p:pic>
                    <p:nvPicPr>
                      <p:cNvPr id="8" name="Object 2">
                        <a:extLst>
                          <a:ext uri="{FF2B5EF4-FFF2-40B4-BE49-F238E27FC236}">
                            <a16:creationId xmlns:a16="http://schemas.microsoft.com/office/drawing/2014/main" id="{2DA9FB4A-A5DD-4482-A5D6-9CC0443980A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29275" y="4916713"/>
                        <a:ext cx="1828800" cy="1828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9785902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FF3F5F-6301-4313-BA89-FCE0F52AF2B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C73FD433-D63F-4768-A215-3F17EDDA5F9B}" type="datetime1">
              <a:rPr lang="en-US" smtClean="0"/>
              <a:t>4/16/21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848AE0-6AEE-4062-893C-AC9D357AD2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  <p:pic>
        <p:nvPicPr>
          <p:cNvPr id="7" name="Picture 2" descr="C:\USPAS\2011_01_Austin\New_material\HQ-C06_Section-2400dpi-color-Etched.jpg">
            <a:extLst>
              <a:ext uri="{FF2B5EF4-FFF2-40B4-BE49-F238E27FC236}">
                <a16:creationId xmlns:a16="http://schemas.microsoft.com/office/drawing/2014/main" id="{44A1C794-C6B8-45D7-A38D-B66E7B0F2CBC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740" r="15909" b="1549"/>
          <a:stretch>
            <a:fillRect/>
          </a:stretch>
        </p:blipFill>
        <p:spPr bwMode="auto">
          <a:xfrm>
            <a:off x="355816" y="971550"/>
            <a:ext cx="8418080" cy="505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2">
            <a:extLst>
              <a:ext uri="{FF2B5EF4-FFF2-40B4-BE49-F238E27FC236}">
                <a16:creationId xmlns:a16="http://schemas.microsoft.com/office/drawing/2014/main" id="{518116CC-BD60-4832-958F-6E905A0C1A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252413"/>
            <a:ext cx="8686800" cy="427037"/>
          </a:xfrm>
        </p:spPr>
        <p:txBody>
          <a:bodyPr/>
          <a:lstStyle/>
          <a:p>
            <a:r>
              <a:rPr lang="en-US" dirty="0"/>
              <a:t>Nb3Sn cables for MQXFA magnets</a:t>
            </a:r>
          </a:p>
        </p:txBody>
      </p:sp>
    </p:spTree>
    <p:extLst>
      <p:ext uri="{BB962C8B-B14F-4D97-AF65-F5344CB8AC3E}">
        <p14:creationId xmlns:p14="http://schemas.microsoft.com/office/powerpoint/2010/main" val="192072076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B021F30-6DCC-4475-A9AD-65E5563353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Nb</a:t>
            </a:r>
            <a:r>
              <a:rPr lang="en-US" baseline="-25000" dirty="0"/>
              <a:t>3</a:t>
            </a:r>
            <a:r>
              <a:rPr lang="en-US" dirty="0"/>
              <a:t>Sn cable for MQXFA magnets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3BE0F9-0435-4176-AE34-9543FB3BEEF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2CEFDFE3-590C-4222-8CDB-D0AB0D347D01}" type="datetime1">
              <a:rPr lang="en-US" smtClean="0"/>
              <a:t>4/16/21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7A50E-315E-4A5D-B2E4-3D2C88623E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A2F9441-620F-43F2-994F-A2BFACAC8792}"/>
              </a:ext>
            </a:extLst>
          </p:cNvPr>
          <p:cNvSpPr txBox="1">
            <a:spLocks/>
          </p:cNvSpPr>
          <p:nvPr/>
        </p:nvSpPr>
        <p:spPr>
          <a:xfrm>
            <a:off x="152400" y="1047750"/>
            <a:ext cx="8839200" cy="53340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50505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/>
              <a:t>Our cables are fabricated at LBNL. The most commonly used multi-strand cables are the </a:t>
            </a:r>
            <a:r>
              <a:rPr lang="en-US" b="1" dirty="0">
                <a:solidFill>
                  <a:srgbClr val="FF0000"/>
                </a:solidFill>
              </a:rPr>
              <a:t>Rutherford cable</a:t>
            </a:r>
            <a:r>
              <a:rPr lang="en-US" dirty="0"/>
              <a:t>.</a:t>
            </a:r>
          </a:p>
          <a:p>
            <a:pPr>
              <a:defRPr/>
            </a:pPr>
            <a:r>
              <a:rPr lang="en-US" dirty="0"/>
              <a:t>The final shape of a Rutherford cable can be </a:t>
            </a:r>
            <a:r>
              <a:rPr lang="en-US" b="1" dirty="0">
                <a:solidFill>
                  <a:srgbClr val="FF0000"/>
                </a:solidFill>
              </a:rPr>
              <a:t>rectangular or trapezoidal.</a:t>
            </a:r>
          </a:p>
          <a:p>
            <a:pPr lvl="1">
              <a:defRPr/>
            </a:pPr>
            <a:r>
              <a:rPr lang="en-US" dirty="0"/>
              <a:t>multi-strand cable so there is current redistribution in case of a defect or a quench in one strand.</a:t>
            </a:r>
          </a:p>
          <a:p>
            <a:pPr lvl="1">
              <a:defRPr/>
            </a:pPr>
            <a:r>
              <a:rPr lang="en-US" dirty="0"/>
              <a:t>Twisted</a:t>
            </a:r>
          </a:p>
          <a:p>
            <a:pPr lvl="1">
              <a:defRPr/>
            </a:pPr>
            <a:r>
              <a:rPr lang="en-US" dirty="0"/>
              <a:t>Insulation </a:t>
            </a:r>
          </a:p>
          <a:p>
            <a:pPr>
              <a:defRPr/>
            </a:pPr>
            <a:endParaRPr lang="en-US" b="1" dirty="0">
              <a:solidFill>
                <a:srgbClr val="FF0000"/>
              </a:solidFill>
            </a:endParaRPr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/>
          </a:p>
        </p:txBody>
      </p:sp>
      <p:pic>
        <p:nvPicPr>
          <p:cNvPr id="8" name="Picture 4" descr="Rutherford_cable">
            <a:extLst>
              <a:ext uri="{FF2B5EF4-FFF2-40B4-BE49-F238E27FC236}">
                <a16:creationId xmlns:a16="http://schemas.microsoft.com/office/drawing/2014/main" id="{5ABC3CDD-7DC6-42DC-9AAE-953A98667F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9" r="26094" b="44075"/>
          <a:stretch>
            <a:fillRect/>
          </a:stretch>
        </p:blipFill>
        <p:spPr bwMode="auto">
          <a:xfrm>
            <a:off x="5870827" y="5283325"/>
            <a:ext cx="2179638" cy="1303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 descr="DSCN0720">
            <a:extLst>
              <a:ext uri="{FF2B5EF4-FFF2-40B4-BE49-F238E27FC236}">
                <a16:creationId xmlns:a16="http://schemas.microsoft.com/office/drawing/2014/main" id="{2613AFA8-5C43-40E5-9E63-2A61B33631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45" t="6624" b="22334"/>
          <a:stretch>
            <a:fillRect/>
          </a:stretch>
        </p:blipFill>
        <p:spPr bwMode="auto">
          <a:xfrm>
            <a:off x="5719763" y="3349625"/>
            <a:ext cx="3019425" cy="172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8FA01524-7698-4EB4-81D3-86F9A7308F31}"/>
              </a:ext>
            </a:extLst>
          </p:cNvPr>
          <p:cNvSpPr/>
          <p:nvPr/>
        </p:nvSpPr>
        <p:spPr>
          <a:xfrm>
            <a:off x="574550" y="4365332"/>
            <a:ext cx="4572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pPr lvl="1">
              <a:defRPr/>
            </a:pPr>
            <a:r>
              <a:rPr lang="en-US" sz="2000" dirty="0">
                <a:solidFill>
                  <a:srgbClr val="50504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Good electrical properties to withstand high turn-to-turn voltage.</a:t>
            </a:r>
          </a:p>
          <a:p>
            <a:pPr lvl="1">
              <a:defRPr/>
            </a:pPr>
            <a:r>
              <a:rPr lang="en-US" sz="2000" dirty="0">
                <a:solidFill>
                  <a:srgbClr val="50504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Porosity to allow penetration of helium (or epoxy)</a:t>
            </a:r>
          </a:p>
          <a:p>
            <a:pPr lvl="1">
              <a:defRPr/>
            </a:pPr>
            <a:r>
              <a:rPr lang="en-US" sz="2000" dirty="0">
                <a:solidFill>
                  <a:srgbClr val="50504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Radiation hardness</a:t>
            </a:r>
          </a:p>
        </p:txBody>
      </p:sp>
    </p:spTree>
    <p:extLst>
      <p:ext uri="{BB962C8B-B14F-4D97-AF65-F5344CB8AC3E}">
        <p14:creationId xmlns:p14="http://schemas.microsoft.com/office/powerpoint/2010/main" val="103767870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7B5CC5C-1C5A-4DC3-AC80-F05D1EB5A3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Cable insulation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F76675-8921-4616-A389-94DF0AC3419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16327FC2-66B5-4250-AF5E-B845E2A4B6A0}" type="datetime1">
              <a:rPr lang="en-US" smtClean="0"/>
              <a:t>4/16/21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BA8792-E486-4A01-8F59-3F3854B99D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E89E7F13-ABA2-4F9F-925D-791765B1E8B2}"/>
              </a:ext>
            </a:extLst>
          </p:cNvPr>
          <p:cNvSpPr txBox="1">
            <a:spLocks/>
          </p:cNvSpPr>
          <p:nvPr/>
        </p:nvSpPr>
        <p:spPr>
          <a:xfrm>
            <a:off x="113108" y="937396"/>
            <a:ext cx="4343400" cy="53340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50505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2000" dirty="0"/>
              <a:t>In </a:t>
            </a:r>
            <a:r>
              <a:rPr lang="en-US" sz="2000" dirty="0" err="1"/>
              <a:t>Nb-Ti</a:t>
            </a:r>
            <a:r>
              <a:rPr lang="en-US" sz="2000" dirty="0"/>
              <a:t> magnets the most common insulation is a series of overlapped layers of </a:t>
            </a:r>
            <a:r>
              <a:rPr lang="en-US" sz="2000" b="1" dirty="0">
                <a:solidFill>
                  <a:srgbClr val="FF0000"/>
                </a:solidFill>
              </a:rPr>
              <a:t>polyimide</a:t>
            </a:r>
            <a:r>
              <a:rPr lang="en-US" sz="2000" dirty="0"/>
              <a:t> (</a:t>
            </a:r>
            <a:r>
              <a:rPr lang="en-US" sz="2000" dirty="0" err="1"/>
              <a:t>kapton</a:t>
            </a:r>
            <a:r>
              <a:rPr lang="en-US" sz="2000" dirty="0"/>
              <a:t>).</a:t>
            </a:r>
          </a:p>
          <a:p>
            <a:pPr>
              <a:defRPr/>
            </a:pPr>
            <a:endParaRPr lang="en-US" sz="2000" dirty="0"/>
          </a:p>
          <a:p>
            <a:r>
              <a:rPr lang="en-US" altLang="en-US" dirty="0"/>
              <a:t>In Nb</a:t>
            </a:r>
            <a:r>
              <a:rPr lang="en-US" altLang="en-US" baseline="-25000" dirty="0"/>
              <a:t>3</a:t>
            </a:r>
            <a:r>
              <a:rPr lang="en-US" altLang="en-US" dirty="0"/>
              <a:t>Sn magnets, where cable are reacted at 600-700 °C, the most common insulation is </a:t>
            </a:r>
            <a:r>
              <a:rPr lang="en-US" altLang="en-US" b="1" dirty="0">
                <a:solidFill>
                  <a:srgbClr val="FF0000"/>
                </a:solidFill>
              </a:rPr>
              <a:t>fiberglass</a:t>
            </a:r>
            <a:r>
              <a:rPr lang="en-US" altLang="en-US" dirty="0"/>
              <a:t>: tape or sleeve or braided.</a:t>
            </a:r>
          </a:p>
          <a:p>
            <a:r>
              <a:rPr lang="en-US" altLang="en-US" dirty="0"/>
              <a:t>Typically the insulation thickness  varies between 100 and 200 µm.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/>
          </a:p>
        </p:txBody>
      </p:sp>
      <p:pic>
        <p:nvPicPr>
          <p:cNvPr id="9" name="Picture 6" descr="LHC_cable_insulation">
            <a:extLst>
              <a:ext uri="{FF2B5EF4-FFF2-40B4-BE49-F238E27FC236}">
                <a16:creationId xmlns:a16="http://schemas.microsoft.com/office/drawing/2014/main" id="{697EDC7B-9923-4FDC-A07B-522A12082B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71"/>
          <a:stretch>
            <a:fillRect/>
          </a:stretch>
        </p:blipFill>
        <p:spPr bwMode="auto">
          <a:xfrm>
            <a:off x="4572000" y="1028588"/>
            <a:ext cx="4381500" cy="2163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0" name="Object 2">
            <a:extLst>
              <a:ext uri="{FF2B5EF4-FFF2-40B4-BE49-F238E27FC236}">
                <a16:creationId xmlns:a16="http://schemas.microsoft.com/office/drawing/2014/main" id="{0D9769A2-7CB5-4A05-9437-E4B725A61174}"/>
              </a:ext>
            </a:extLst>
          </p:cNvPr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16931590"/>
              </p:ext>
            </p:extLst>
          </p:nvPr>
        </p:nvGraphicFramePr>
        <p:xfrm>
          <a:off x="4811315" y="3429000"/>
          <a:ext cx="3902869" cy="2601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986" name="Photo Editor Photo" r:id="rId4" imgW="14628571" imgH="9752381" progId="MSPhotoEd.3">
                  <p:embed/>
                </p:oleObj>
              </mc:Choice>
              <mc:Fallback>
                <p:oleObj name="Photo Editor Photo" r:id="rId4" imgW="14628571" imgH="9752381" progId="MSPhotoEd.3">
                  <p:embed/>
                  <p:pic>
                    <p:nvPicPr>
                      <p:cNvPr id="10" name="Object 2">
                        <a:extLst>
                          <a:ext uri="{FF2B5EF4-FFF2-40B4-BE49-F238E27FC236}">
                            <a16:creationId xmlns:a16="http://schemas.microsoft.com/office/drawing/2014/main" id="{0D9769A2-7CB5-4A05-9437-E4B725A6117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45860" t="11694" r="14781" b="44319"/>
                      <a:stretch>
                        <a:fillRect/>
                      </a:stretch>
                    </p:blipFill>
                    <p:spPr bwMode="auto">
                      <a:xfrm>
                        <a:off x="4811315" y="3429000"/>
                        <a:ext cx="3902869" cy="26019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5743765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7C9554E-15D7-494F-B807-DAF15D7D4F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Superconducting accelerator magnets</a:t>
            </a:r>
          </a:p>
          <a:p>
            <a:r>
              <a:rPr lang="en-US" dirty="0" err="1"/>
              <a:t>NbTi</a:t>
            </a:r>
            <a:r>
              <a:rPr lang="en-US" dirty="0"/>
              <a:t> and Nb3Sn materials: some basics of superconductivity</a:t>
            </a:r>
          </a:p>
          <a:p>
            <a:r>
              <a:rPr lang="en-US" dirty="0"/>
              <a:t>Superconducting wires and cables</a:t>
            </a:r>
          </a:p>
          <a:p>
            <a:r>
              <a:rPr lang="en-US" b="1" dirty="0"/>
              <a:t>Coil fabrication</a:t>
            </a:r>
          </a:p>
          <a:p>
            <a:r>
              <a:rPr lang="en-US" dirty="0"/>
              <a:t>Magnet protection and assembly</a:t>
            </a:r>
          </a:p>
          <a:p>
            <a:r>
              <a:rPr lang="en-US" dirty="0"/>
              <a:t>Training and testing</a:t>
            </a:r>
          </a:p>
          <a:p>
            <a:endParaRPr lang="en-US" b="1" dirty="0"/>
          </a:p>
          <a:p>
            <a:r>
              <a:rPr lang="en-US" dirty="0"/>
              <a:t>Bus Bar protection</a:t>
            </a:r>
          </a:p>
          <a:p>
            <a:r>
              <a:rPr lang="en-US" dirty="0"/>
              <a:t>Quench heaters assessment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AF21643-BDA9-4F5E-925B-2E72DE0759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Table of contents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DCD17E-0AC3-406D-98CE-7E180E8AB0C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60BE607-C093-4525-B807-CA077D2A7F7F}" type="datetime1">
              <a:rPr lang="en-US" smtClean="0"/>
              <a:t>4/16/21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1512E7-BEBF-450C-B647-2A645ABAFF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145797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3247443-1383-481F-8B4B-E907621D7C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MQXFA coil @ FNAL and BNL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B5559D-2D6F-4E5D-B548-10C4589DD7E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68EAA922-31FE-4572-9C85-0B6D8FA9D44F}" type="datetime1">
              <a:rPr lang="en-US" smtClean="0"/>
              <a:t>4/16/21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CA576F-0EB6-48C0-A98A-07642089FA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16796107-5218-462C-BD0B-9B66137A667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262" y="1087359"/>
            <a:ext cx="6400800" cy="4538071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BC7CEB24-29AA-4C18-BBC5-95156348D12A}"/>
              </a:ext>
            </a:extLst>
          </p:cNvPr>
          <p:cNvGrpSpPr/>
          <p:nvPr/>
        </p:nvGrpSpPr>
        <p:grpSpPr>
          <a:xfrm>
            <a:off x="6740629" y="250662"/>
            <a:ext cx="2073275" cy="2125345"/>
            <a:chOff x="0" y="0"/>
            <a:chExt cx="5614736" cy="5336321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518F191C-FB60-4B19-ABBF-856A51AF13F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9591" t="25720" r="43398" b="23034"/>
            <a:stretch/>
          </p:blipFill>
          <p:spPr>
            <a:xfrm>
              <a:off x="0" y="0"/>
              <a:ext cx="5614736" cy="5336321"/>
            </a:xfrm>
            <a:prstGeom prst="rect">
              <a:avLst/>
            </a:prstGeom>
          </p:spPr>
        </p:pic>
        <p:sp>
          <p:nvSpPr>
            <p:cNvPr id="10" name="TextBox 6">
              <a:extLst>
                <a:ext uri="{FF2B5EF4-FFF2-40B4-BE49-F238E27FC236}">
                  <a16:creationId xmlns:a16="http://schemas.microsoft.com/office/drawing/2014/main" id="{4D619ED0-9483-4E79-BD2F-E325C90B44AC}"/>
                </a:ext>
              </a:extLst>
            </p:cNvPr>
            <p:cNvSpPr txBox="1"/>
            <p:nvPr/>
          </p:nvSpPr>
          <p:spPr>
            <a:xfrm>
              <a:off x="3689640" y="4308130"/>
              <a:ext cx="361315" cy="50038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800" b="1" kern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MS Mincho" panose="02020609040205080304" pitchFamily="49" charset="-128"/>
                </a:rPr>
                <a:t>1</a:t>
              </a:r>
              <a:endParaRPr lang="en-US" sz="1200">
                <a:effectLst/>
                <a:latin typeface="Times New Roman" panose="02020603050405020304" pitchFamily="18" charset="0"/>
                <a:ea typeface="MS Mincho" panose="02020609040205080304" pitchFamily="49" charset="-128"/>
              </a:endParaRPr>
            </a:p>
          </p:txBody>
        </p:sp>
        <p:sp>
          <p:nvSpPr>
            <p:cNvPr id="11" name="TextBox 7">
              <a:extLst>
                <a:ext uri="{FF2B5EF4-FFF2-40B4-BE49-F238E27FC236}">
                  <a16:creationId xmlns:a16="http://schemas.microsoft.com/office/drawing/2014/main" id="{2FD3FE57-B603-4F07-AF70-6553125E495F}"/>
                </a:ext>
              </a:extLst>
            </p:cNvPr>
            <p:cNvSpPr txBox="1"/>
            <p:nvPr/>
          </p:nvSpPr>
          <p:spPr>
            <a:xfrm>
              <a:off x="3200361" y="3016842"/>
              <a:ext cx="361315" cy="50038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800" b="1" kern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MS Mincho" panose="02020609040205080304" pitchFamily="49" charset="-128"/>
                </a:rPr>
                <a:t>2</a:t>
              </a:r>
              <a:endParaRPr lang="en-US" sz="1200">
                <a:effectLst/>
                <a:latin typeface="Times New Roman" panose="02020603050405020304" pitchFamily="18" charset="0"/>
                <a:ea typeface="MS Mincho" panose="02020609040205080304" pitchFamily="49" charset="-128"/>
              </a:endParaRPr>
            </a:p>
          </p:txBody>
        </p:sp>
        <p:sp>
          <p:nvSpPr>
            <p:cNvPr id="12" name="TextBox 8">
              <a:extLst>
                <a:ext uri="{FF2B5EF4-FFF2-40B4-BE49-F238E27FC236}">
                  <a16:creationId xmlns:a16="http://schemas.microsoft.com/office/drawing/2014/main" id="{C8037968-E2B1-432A-8C63-48E98CE95D4A}"/>
                </a:ext>
              </a:extLst>
            </p:cNvPr>
            <p:cNvSpPr txBox="1"/>
            <p:nvPr/>
          </p:nvSpPr>
          <p:spPr>
            <a:xfrm>
              <a:off x="4652154" y="4308130"/>
              <a:ext cx="361315" cy="50038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800" b="1" kern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MS Mincho" panose="02020609040205080304" pitchFamily="49" charset="-128"/>
                </a:rPr>
                <a:t>3</a:t>
              </a:r>
              <a:endParaRPr lang="en-US" sz="1200">
                <a:effectLst/>
                <a:latin typeface="Times New Roman" panose="02020603050405020304" pitchFamily="18" charset="0"/>
                <a:ea typeface="MS Mincho" panose="02020609040205080304" pitchFamily="49" charset="-128"/>
              </a:endParaRPr>
            </a:p>
          </p:txBody>
        </p:sp>
        <p:sp>
          <p:nvSpPr>
            <p:cNvPr id="13" name="TextBox 9">
              <a:extLst>
                <a:ext uri="{FF2B5EF4-FFF2-40B4-BE49-F238E27FC236}">
                  <a16:creationId xmlns:a16="http://schemas.microsoft.com/office/drawing/2014/main" id="{664EB6EE-A12F-4DE2-9021-29F184FFB871}"/>
                </a:ext>
              </a:extLst>
            </p:cNvPr>
            <p:cNvSpPr txBox="1"/>
            <p:nvPr/>
          </p:nvSpPr>
          <p:spPr>
            <a:xfrm>
              <a:off x="4225416" y="3016842"/>
              <a:ext cx="361315" cy="50038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800" b="1" kern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MS Mincho" panose="02020609040205080304" pitchFamily="49" charset="-128"/>
                </a:rPr>
                <a:t>4</a:t>
              </a:r>
              <a:endParaRPr lang="en-US" sz="1200">
                <a:effectLst/>
                <a:latin typeface="Times New Roman" panose="02020603050405020304" pitchFamily="18" charset="0"/>
                <a:ea typeface="MS Mincho" panose="02020609040205080304" pitchFamily="49" charset="-128"/>
              </a:endParaRPr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591F0C70-DBFE-4FE6-A80A-A6BB39DE2500}"/>
              </a:ext>
            </a:extLst>
          </p:cNvPr>
          <p:cNvSpPr/>
          <p:nvPr/>
        </p:nvSpPr>
        <p:spPr>
          <a:xfrm>
            <a:off x="429419" y="689017"/>
            <a:ext cx="45111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en-US" dirty="0">
                <a:solidFill>
                  <a:srgbClr val="4E4E4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the cos2</a:t>
            </a:r>
            <a:r>
              <a:rPr lang="en-US" i="1" dirty="0">
                <a:solidFill>
                  <a:srgbClr val="4E4E4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θ</a:t>
            </a:r>
            <a:r>
              <a:rPr lang="en-US" dirty="0">
                <a:solidFill>
                  <a:srgbClr val="4E4E4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-layout and two layers</a:t>
            </a:r>
          </a:p>
        </p:txBody>
      </p:sp>
      <p:pic>
        <p:nvPicPr>
          <p:cNvPr id="15" name="Content Placeholder 5">
            <a:extLst>
              <a:ext uri="{FF2B5EF4-FFF2-40B4-BE49-F238E27FC236}">
                <a16:creationId xmlns:a16="http://schemas.microsoft.com/office/drawing/2014/main" id="{A6C817C7-31A1-4426-A56C-EF4D68D1E42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4290" r="19005"/>
          <a:stretch/>
        </p:blipFill>
        <p:spPr>
          <a:xfrm>
            <a:off x="5790480" y="3148585"/>
            <a:ext cx="3300580" cy="3647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39698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4D24F9B-B34F-4F2A-89C1-1639F3AE96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Coil winding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8571D1-811C-458D-848D-B7D4E871B92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0AE7898D-77FA-4650-B8DD-4F46876A6C6C}" type="datetime1">
              <a:rPr lang="en-US" smtClean="0"/>
              <a:t>4/16/21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A808D1-77A2-409C-9807-11C6AACAE0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AB021E74-BFE9-4B70-9C4A-C60F1F060C4F}"/>
              </a:ext>
            </a:extLst>
          </p:cNvPr>
          <p:cNvSpPr txBox="1">
            <a:spLocks noChangeArrowheads="1"/>
          </p:cNvSpPr>
          <p:nvPr/>
        </p:nvSpPr>
        <p:spPr>
          <a:xfrm>
            <a:off x="138111" y="733425"/>
            <a:ext cx="6418677" cy="4086225"/>
          </a:xfrm>
          <a:prstGeom prst="rect">
            <a:avLst/>
          </a:prstGeom>
        </p:spPr>
        <p:txBody>
          <a:bodyPr lIns="0" tIns="0" rIns="0" bIns="0">
            <a:normAutofit fontScale="92500" lnSpcReduction="10000"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50505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altLang="en-US" dirty="0"/>
              <a:t>A continuous length of insulated cable sufficient for one coil is wound on a </a:t>
            </a:r>
            <a:r>
              <a:rPr lang="en-US" altLang="en-US" b="1" dirty="0">
                <a:solidFill>
                  <a:srgbClr val="FF0000"/>
                </a:solidFill>
              </a:rPr>
              <a:t>spool</a:t>
            </a:r>
            <a:r>
              <a:rPr lang="en-US" altLang="en-US" dirty="0"/>
              <a:t>.</a:t>
            </a:r>
          </a:p>
          <a:p>
            <a:pPr>
              <a:defRPr/>
            </a:pPr>
            <a:r>
              <a:rPr lang="en-US" altLang="en-US" dirty="0"/>
              <a:t>Then, from the spool, the cable is wound around a </a:t>
            </a:r>
            <a:r>
              <a:rPr lang="en-US" altLang="en-US" b="1" dirty="0">
                <a:solidFill>
                  <a:srgbClr val="FF0000"/>
                </a:solidFill>
              </a:rPr>
              <a:t>pole</a:t>
            </a:r>
            <a:r>
              <a:rPr lang="en-US" altLang="en-US" dirty="0"/>
              <a:t> mounted on a steel </a:t>
            </a:r>
            <a:r>
              <a:rPr lang="en-US" altLang="en-US" b="1" dirty="0">
                <a:solidFill>
                  <a:srgbClr val="FF0000"/>
                </a:solidFill>
              </a:rPr>
              <a:t>mandrel</a:t>
            </a:r>
            <a:r>
              <a:rPr lang="en-US" altLang="en-US" dirty="0"/>
              <a:t>.</a:t>
            </a:r>
          </a:p>
          <a:p>
            <a:pPr>
              <a:defRPr/>
            </a:pPr>
            <a:r>
              <a:rPr lang="en-US" altLang="en-US" dirty="0"/>
              <a:t>Winding starts from the pole turn of the inner layer after preparing the coil ramp for the outer layer. </a:t>
            </a:r>
          </a:p>
          <a:p>
            <a:pPr>
              <a:defRPr/>
            </a:pPr>
            <a:r>
              <a:rPr lang="en-US" altLang="en-US" dirty="0"/>
              <a:t>The cable is maintained in </a:t>
            </a:r>
            <a:r>
              <a:rPr lang="en-US" altLang="en-US" b="1" dirty="0">
                <a:solidFill>
                  <a:srgbClr val="FF0000"/>
                </a:solidFill>
              </a:rPr>
              <a:t>tension</a:t>
            </a:r>
            <a:r>
              <a:rPr lang="en-US" altLang="en-US" dirty="0"/>
              <a:t> (200 N)</a:t>
            </a:r>
          </a:p>
          <a:p>
            <a:pPr>
              <a:defRPr/>
            </a:pPr>
            <a:r>
              <a:rPr lang="en-US" altLang="en-US" dirty="0"/>
              <a:t>A cable of Nb</a:t>
            </a:r>
            <a:r>
              <a:rPr lang="en-US" altLang="en-US" baseline="-25000" dirty="0"/>
              <a:t>3</a:t>
            </a:r>
            <a:r>
              <a:rPr lang="en-US" altLang="en-US" dirty="0"/>
              <a:t>Sn is </a:t>
            </a:r>
            <a:r>
              <a:rPr lang="en-US" altLang="en-US" b="1" dirty="0">
                <a:solidFill>
                  <a:srgbClr val="FF0000"/>
                </a:solidFill>
              </a:rPr>
              <a:t>brittle</a:t>
            </a:r>
            <a:r>
              <a:rPr lang="en-US" altLang="en-US" dirty="0"/>
              <a:t>.</a:t>
            </a:r>
          </a:p>
          <a:p>
            <a:pPr>
              <a:defRPr/>
            </a:pPr>
            <a:r>
              <a:rPr lang="en-US" altLang="en-US" dirty="0"/>
              <a:t>In the “</a:t>
            </a:r>
            <a:r>
              <a:rPr lang="en-US" altLang="en-US" b="1" dirty="0">
                <a:solidFill>
                  <a:srgbClr val="FF0000"/>
                </a:solidFill>
              </a:rPr>
              <a:t>Wind &amp; React</a:t>
            </a:r>
            <a:r>
              <a:rPr lang="en-US" altLang="en-US" dirty="0"/>
              <a:t>” approach, the coil is wound un-reacted: then the entire coil undergoes the reaction process.</a:t>
            </a:r>
          </a:p>
          <a:p>
            <a:pPr>
              <a:defRPr/>
            </a:pPr>
            <a:endParaRPr lang="en-US" altLang="en-US" sz="2000" dirty="0"/>
          </a:p>
        </p:txBody>
      </p:sp>
      <p:pic>
        <p:nvPicPr>
          <p:cNvPr id="9" name="Picture 9">
            <a:extLst>
              <a:ext uri="{FF2B5EF4-FFF2-40B4-BE49-F238E27FC236}">
                <a16:creationId xmlns:a16="http://schemas.microsoft.com/office/drawing/2014/main" id="{1DBF19DE-8DB1-4E54-8BAF-7A2CFDC1FD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838" y="4652963"/>
            <a:ext cx="8793162" cy="189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1D5752ED-6E86-4D0C-A339-746C234476C5}"/>
              </a:ext>
            </a:extLst>
          </p:cNvPr>
          <p:cNvGrpSpPr/>
          <p:nvPr/>
        </p:nvGrpSpPr>
        <p:grpSpPr>
          <a:xfrm>
            <a:off x="6756083" y="795830"/>
            <a:ext cx="2073275" cy="2125345"/>
            <a:chOff x="0" y="0"/>
            <a:chExt cx="5614736" cy="5336321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27BD1119-2C68-493A-A461-09A3FF04D7A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9591" t="25720" r="43398" b="23034"/>
            <a:stretch/>
          </p:blipFill>
          <p:spPr>
            <a:xfrm>
              <a:off x="0" y="0"/>
              <a:ext cx="5614736" cy="5336321"/>
            </a:xfrm>
            <a:prstGeom prst="rect">
              <a:avLst/>
            </a:prstGeom>
          </p:spPr>
        </p:pic>
        <p:sp>
          <p:nvSpPr>
            <p:cNvPr id="12" name="TextBox 6">
              <a:extLst>
                <a:ext uri="{FF2B5EF4-FFF2-40B4-BE49-F238E27FC236}">
                  <a16:creationId xmlns:a16="http://schemas.microsoft.com/office/drawing/2014/main" id="{32F8C477-CBD9-4937-98BE-D8F47AFE7464}"/>
                </a:ext>
              </a:extLst>
            </p:cNvPr>
            <p:cNvSpPr txBox="1"/>
            <p:nvPr/>
          </p:nvSpPr>
          <p:spPr>
            <a:xfrm>
              <a:off x="3689640" y="4308130"/>
              <a:ext cx="361315" cy="50038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800" b="1" kern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MS Mincho" panose="02020609040205080304" pitchFamily="49" charset="-128"/>
                </a:rPr>
                <a:t>1</a:t>
              </a:r>
              <a:endParaRPr lang="en-US" sz="1200">
                <a:effectLst/>
                <a:latin typeface="Times New Roman" panose="02020603050405020304" pitchFamily="18" charset="0"/>
                <a:ea typeface="MS Mincho" panose="02020609040205080304" pitchFamily="49" charset="-128"/>
              </a:endParaRPr>
            </a:p>
          </p:txBody>
        </p:sp>
        <p:sp>
          <p:nvSpPr>
            <p:cNvPr id="13" name="TextBox 7">
              <a:extLst>
                <a:ext uri="{FF2B5EF4-FFF2-40B4-BE49-F238E27FC236}">
                  <a16:creationId xmlns:a16="http://schemas.microsoft.com/office/drawing/2014/main" id="{C4D9D505-C1BE-49D8-9869-B3353A23146F}"/>
                </a:ext>
              </a:extLst>
            </p:cNvPr>
            <p:cNvSpPr txBox="1"/>
            <p:nvPr/>
          </p:nvSpPr>
          <p:spPr>
            <a:xfrm>
              <a:off x="3200361" y="3016842"/>
              <a:ext cx="361315" cy="50038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800" b="1" kern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MS Mincho" panose="02020609040205080304" pitchFamily="49" charset="-128"/>
                </a:rPr>
                <a:t>2</a:t>
              </a:r>
              <a:endParaRPr lang="en-US" sz="1200">
                <a:effectLst/>
                <a:latin typeface="Times New Roman" panose="02020603050405020304" pitchFamily="18" charset="0"/>
                <a:ea typeface="MS Mincho" panose="02020609040205080304" pitchFamily="49" charset="-128"/>
              </a:endParaRPr>
            </a:p>
          </p:txBody>
        </p:sp>
        <p:sp>
          <p:nvSpPr>
            <p:cNvPr id="14" name="TextBox 8">
              <a:extLst>
                <a:ext uri="{FF2B5EF4-FFF2-40B4-BE49-F238E27FC236}">
                  <a16:creationId xmlns:a16="http://schemas.microsoft.com/office/drawing/2014/main" id="{E173AF2A-2D6B-453A-B077-EDC678F8DDC0}"/>
                </a:ext>
              </a:extLst>
            </p:cNvPr>
            <p:cNvSpPr txBox="1"/>
            <p:nvPr/>
          </p:nvSpPr>
          <p:spPr>
            <a:xfrm>
              <a:off x="4652154" y="4308130"/>
              <a:ext cx="361315" cy="50038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800" b="1" kern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MS Mincho" panose="02020609040205080304" pitchFamily="49" charset="-128"/>
                </a:rPr>
                <a:t>3</a:t>
              </a:r>
              <a:endParaRPr lang="en-US" sz="1200">
                <a:effectLst/>
                <a:latin typeface="Times New Roman" panose="02020603050405020304" pitchFamily="18" charset="0"/>
                <a:ea typeface="MS Mincho" panose="02020609040205080304" pitchFamily="49" charset="-128"/>
              </a:endParaRPr>
            </a:p>
          </p:txBody>
        </p:sp>
        <p:sp>
          <p:nvSpPr>
            <p:cNvPr id="15" name="TextBox 9">
              <a:extLst>
                <a:ext uri="{FF2B5EF4-FFF2-40B4-BE49-F238E27FC236}">
                  <a16:creationId xmlns:a16="http://schemas.microsoft.com/office/drawing/2014/main" id="{B84131F6-2CA2-476B-9850-8EA11DA9023A}"/>
                </a:ext>
              </a:extLst>
            </p:cNvPr>
            <p:cNvSpPr txBox="1"/>
            <p:nvPr/>
          </p:nvSpPr>
          <p:spPr>
            <a:xfrm>
              <a:off x="4225416" y="3016842"/>
              <a:ext cx="361315" cy="50038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800" b="1" kern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MS Mincho" panose="02020609040205080304" pitchFamily="49" charset="-128"/>
                </a:rPr>
                <a:t>4</a:t>
              </a:r>
              <a:endParaRPr lang="en-US" sz="1200">
                <a:effectLst/>
                <a:latin typeface="Times New Roman" panose="02020603050405020304" pitchFamily="18" charset="0"/>
                <a:ea typeface="MS Mincho" panose="02020609040205080304" pitchFamily="49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5792875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E539946-5221-4894-B1E6-7B3CB59E9F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Coil reaction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CD5D10-496D-4C0D-8606-46CC93E34E4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562380B6-88B1-4479-B362-7EF75F71F673}" type="datetime1">
              <a:rPr lang="en-US" smtClean="0"/>
              <a:t>4/16/21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BE128B-FFE5-4861-BF3E-26BDEA2B43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33707229-1C36-4702-8414-A004E7E3F3A6}"/>
              </a:ext>
            </a:extLst>
          </p:cNvPr>
          <p:cNvSpPr txBox="1">
            <a:spLocks noChangeArrowheads="1"/>
          </p:cNvSpPr>
          <p:nvPr/>
        </p:nvSpPr>
        <p:spPr>
          <a:xfrm>
            <a:off x="104774" y="736779"/>
            <a:ext cx="4467225" cy="4168596"/>
          </a:xfrm>
          <a:prstGeom prst="rect">
            <a:avLst/>
          </a:prstGeom>
        </p:spPr>
        <p:txBody>
          <a:bodyPr lIns="0" tIns="0" rIns="0" bIns="0">
            <a:normAutofit lnSpcReduction="10000"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50505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altLang="en-US" dirty="0"/>
              <a:t>During the “</a:t>
            </a:r>
            <a:r>
              <a:rPr lang="en-US" altLang="en-US" b="1" dirty="0">
                <a:solidFill>
                  <a:srgbClr val="FF0000"/>
                </a:solidFill>
              </a:rPr>
              <a:t>reaction</a:t>
            </a:r>
            <a:r>
              <a:rPr lang="en-US" altLang="en-US" dirty="0"/>
              <a:t>” process, the </a:t>
            </a:r>
            <a:r>
              <a:rPr lang="en-US" altLang="en-US" dirty="0" err="1"/>
              <a:t>CuSn</a:t>
            </a:r>
            <a:r>
              <a:rPr lang="en-US" altLang="en-US" dirty="0"/>
              <a:t> and </a:t>
            </a:r>
            <a:r>
              <a:rPr lang="en-US" altLang="en-US" dirty="0" err="1"/>
              <a:t>Nb</a:t>
            </a:r>
            <a:r>
              <a:rPr lang="en-US" altLang="en-US" dirty="0"/>
              <a:t> are heated to about 650-700 C in vacuum or inert gas (argon) atmosphere, and the Sn diffuses in </a:t>
            </a:r>
            <a:r>
              <a:rPr lang="en-US" altLang="en-US" dirty="0" err="1"/>
              <a:t>Nb</a:t>
            </a:r>
            <a:r>
              <a:rPr lang="en-US" altLang="en-US" dirty="0"/>
              <a:t> and reacts </a:t>
            </a:r>
            <a:r>
              <a:rPr lang="en-US" altLang="en-US" b="1" dirty="0">
                <a:solidFill>
                  <a:srgbClr val="FF0000"/>
                </a:solidFill>
              </a:rPr>
              <a:t>to form Nb</a:t>
            </a:r>
            <a:r>
              <a:rPr lang="en-US" altLang="en-US" b="1" baseline="-25000" dirty="0">
                <a:solidFill>
                  <a:srgbClr val="FF0000"/>
                </a:solidFill>
              </a:rPr>
              <a:t>3</a:t>
            </a:r>
            <a:r>
              <a:rPr lang="en-US" altLang="en-US" b="1" dirty="0">
                <a:solidFill>
                  <a:srgbClr val="FF0000"/>
                </a:solidFill>
              </a:rPr>
              <a:t>Sn</a:t>
            </a:r>
            <a:r>
              <a:rPr lang="en-US" altLang="en-US" dirty="0"/>
              <a:t>.</a:t>
            </a:r>
          </a:p>
          <a:p>
            <a:pPr>
              <a:defRPr/>
            </a:pPr>
            <a:r>
              <a:rPr lang="en-US" altLang="en-US" dirty="0"/>
              <a:t>The reaction is characterized by three temperature steps.</a:t>
            </a:r>
          </a:p>
          <a:p>
            <a:r>
              <a:rPr lang="en-US" dirty="0"/>
              <a:t>Reaction cycle lasts </a:t>
            </a:r>
            <a:r>
              <a:rPr lang="en-US" dirty="0">
                <a:solidFill>
                  <a:srgbClr val="4E4E4E"/>
                </a:solidFill>
              </a:rPr>
              <a:t>about </a:t>
            </a:r>
            <a:r>
              <a:rPr lang="en-US" dirty="0"/>
              <a:t>11 days including ramp up and cool down</a:t>
            </a:r>
            <a:r>
              <a:rPr lang="en-US" sz="2000" dirty="0"/>
              <a:t>. </a:t>
            </a:r>
          </a:p>
          <a:p>
            <a:pPr marL="0" indent="0">
              <a:buNone/>
              <a:defRPr/>
            </a:pPr>
            <a:endParaRPr lang="en-US" altLang="en-US" sz="2000" dirty="0"/>
          </a:p>
          <a:p>
            <a:pPr>
              <a:buFontTx/>
              <a:buNone/>
              <a:defRPr/>
            </a:pPr>
            <a:endParaRPr lang="en-US" altLang="en-US" sz="2000" dirty="0"/>
          </a:p>
        </p:txBody>
      </p:sp>
      <p:pic>
        <p:nvPicPr>
          <p:cNvPr id="8" name="Picture 4" descr="tempVStime-coils 07-08">
            <a:extLst>
              <a:ext uri="{FF2B5EF4-FFF2-40B4-BE49-F238E27FC236}">
                <a16:creationId xmlns:a16="http://schemas.microsoft.com/office/drawing/2014/main" id="{46D8B7C4-98C5-4058-9350-EFCAD29B43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46" t="2942" b="5556"/>
          <a:stretch>
            <a:fillRect/>
          </a:stretch>
        </p:blipFill>
        <p:spPr bwMode="auto">
          <a:xfrm>
            <a:off x="4675848" y="861545"/>
            <a:ext cx="4302125" cy="318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2E2C360D-6ABF-4B09-81F8-BA19E2C668BE}"/>
              </a:ext>
            </a:extLst>
          </p:cNvPr>
          <p:cNvGrpSpPr/>
          <p:nvPr/>
        </p:nvGrpSpPr>
        <p:grpSpPr>
          <a:xfrm>
            <a:off x="3519488" y="4691753"/>
            <a:ext cx="4750928" cy="1577079"/>
            <a:chOff x="9332" y="3398619"/>
            <a:chExt cx="7604055" cy="2959125"/>
          </a:xfrm>
        </p:grpSpPr>
        <p:pic>
          <p:nvPicPr>
            <p:cNvPr id="11" name="Picture 10" descr="20151005_180023">
              <a:extLst>
                <a:ext uri="{FF2B5EF4-FFF2-40B4-BE49-F238E27FC236}">
                  <a16:creationId xmlns:a16="http://schemas.microsoft.com/office/drawing/2014/main" id="{3CCA663D-DC31-4852-8748-E204409AFB7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35" t="19577" r="8824" b="21613"/>
            <a:stretch>
              <a:fillRect/>
            </a:stretch>
          </p:blipFill>
          <p:spPr bwMode="auto">
            <a:xfrm>
              <a:off x="9332" y="3398619"/>
              <a:ext cx="7604055" cy="295912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BD9DF2D6-285A-4DC6-9164-E46321B27D17}"/>
                </a:ext>
              </a:extLst>
            </p:cNvPr>
            <p:cNvSpPr txBox="1"/>
            <p:nvPr/>
          </p:nvSpPr>
          <p:spPr>
            <a:xfrm>
              <a:off x="3116123" y="4113891"/>
              <a:ext cx="1481048" cy="338554"/>
            </a:xfrm>
            <a:prstGeom prst="rect">
              <a:avLst/>
            </a:prstGeom>
            <a:gradFill>
              <a:gsLst>
                <a:gs pos="0">
                  <a:schemeClr val="accent5">
                    <a:lumMod val="105000"/>
                    <a:satMod val="103000"/>
                    <a:tint val="73000"/>
                    <a:alpha val="42000"/>
                  </a:schemeClr>
                </a:gs>
                <a:gs pos="100000">
                  <a:schemeClr val="accent5">
                    <a:lumMod val="105000"/>
                    <a:satMod val="109000"/>
                    <a:tint val="81000"/>
                    <a:alpha val="49000"/>
                  </a:schemeClr>
                </a:gs>
              </a:gsLst>
              <a:lin ang="5400000" scaled="0"/>
            </a:gradFill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</a:rPr>
                <a:t>Ti-6Al-4V pole 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A2D2F104-1D8E-4E14-941E-DB8D94368640}"/>
                </a:ext>
              </a:extLst>
            </p:cNvPr>
            <p:cNvSpPr txBox="1"/>
            <p:nvPr/>
          </p:nvSpPr>
          <p:spPr>
            <a:xfrm>
              <a:off x="5302998" y="3518689"/>
              <a:ext cx="220880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 </a:t>
              </a:r>
              <a:r>
                <a:rPr lang="en-US" sz="1400" dirty="0">
                  <a:solidFill>
                    <a:schemeClr val="bg1"/>
                  </a:solidFill>
                </a:rPr>
                <a:t>Reaction &amp; Impregnation ‘Form’ Blocks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BA558E5C-82BB-423D-9972-3DFBAE674A14}"/>
                </a:ext>
              </a:extLst>
            </p:cNvPr>
            <p:cNvSpPr txBox="1"/>
            <p:nvPr/>
          </p:nvSpPr>
          <p:spPr>
            <a:xfrm>
              <a:off x="3790178" y="5905927"/>
              <a:ext cx="363096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 </a:t>
              </a:r>
              <a:r>
                <a:rPr lang="en-US" sz="1400" dirty="0">
                  <a:solidFill>
                    <a:schemeClr val="bg1"/>
                  </a:solidFill>
                </a:rPr>
                <a:t>Reaction &amp; Impregnation ‘Mandrel’ Blocks</a:t>
              </a:r>
            </a:p>
          </p:txBody>
        </p: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C2570EE7-D827-4C56-9557-90760E06150B}"/>
                </a:ext>
              </a:extLst>
            </p:cNvPr>
            <p:cNvCxnSpPr/>
            <p:nvPr/>
          </p:nvCxnSpPr>
          <p:spPr>
            <a:xfrm flipV="1">
              <a:off x="1205515" y="5193437"/>
              <a:ext cx="436854" cy="51482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22C12F9E-BBB1-4BCE-9744-6C813075F146}"/>
                </a:ext>
              </a:extLst>
            </p:cNvPr>
            <p:cNvSpPr txBox="1"/>
            <p:nvPr/>
          </p:nvSpPr>
          <p:spPr>
            <a:xfrm>
              <a:off x="779307" y="5710605"/>
              <a:ext cx="110922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 </a:t>
              </a:r>
              <a:r>
                <a:rPr lang="en-US" sz="1600" dirty="0">
                  <a:solidFill>
                    <a:schemeClr val="bg1"/>
                  </a:solidFill>
                </a:rPr>
                <a:t>660 µm insulation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396600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BAFD932-207E-4E1B-881D-A7A23457A4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262" y="138560"/>
            <a:ext cx="8686800" cy="427877"/>
          </a:xfrm>
        </p:spPr>
        <p:txBody>
          <a:bodyPr/>
          <a:lstStyle/>
          <a:p>
            <a:r>
              <a:rPr lang="en-US" dirty="0"/>
              <a:t>The Inner Triplet &amp; Matching Section regions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CFF5F8-351E-4B26-B6DA-0FFD1D51BA3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2315D42-9DE8-422F-BE17-2C6839EC4441}" type="datetime1">
              <a:rPr lang="en-US" smtClean="0"/>
              <a:t>4/16/21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0C50AB-69CD-49C7-9AB7-15FF5ECA2D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3E761141-46CA-4C01-AB8C-02FCBCB41887}"/>
              </a:ext>
            </a:extLst>
          </p:cNvPr>
          <p:cNvGrpSpPr/>
          <p:nvPr/>
        </p:nvGrpSpPr>
        <p:grpSpPr>
          <a:xfrm>
            <a:off x="182921" y="566437"/>
            <a:ext cx="4482498" cy="4989803"/>
            <a:chOff x="1277634" y="620688"/>
            <a:chExt cx="6576205" cy="6095662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3AA36C21-619D-428A-B5B1-0DA115E00DE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51266" y="620688"/>
              <a:ext cx="6407088" cy="3235487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FACD18DF-89A7-452C-86E8-679D95873F4E}"/>
                </a:ext>
              </a:extLst>
            </p:cNvPr>
            <p:cNvSpPr txBox="1"/>
            <p:nvPr/>
          </p:nvSpPr>
          <p:spPr>
            <a:xfrm>
              <a:off x="2411761" y="2249142"/>
              <a:ext cx="682257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900" b="1" dirty="0">
                  <a:solidFill>
                    <a:srgbClr val="FFFF00"/>
                  </a:solidFill>
                </a:rPr>
                <a:t>SC Links</a:t>
              </a:r>
            </a:p>
          </p:txBody>
        </p: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D8018314-4479-44BF-8400-A3B50B245009}"/>
                </a:ext>
              </a:extLst>
            </p:cNvPr>
            <p:cNvCxnSpPr/>
            <p:nvPr/>
          </p:nvCxnSpPr>
          <p:spPr>
            <a:xfrm flipH="1" flipV="1">
              <a:off x="2303748" y="2017594"/>
              <a:ext cx="357210" cy="216024"/>
            </a:xfrm>
            <a:prstGeom prst="straightConnector1">
              <a:avLst/>
            </a:prstGeom>
            <a:ln>
              <a:solidFill>
                <a:srgbClr val="FFFF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78AFE970-B1C6-41FB-862B-C60D4173B74D}"/>
                </a:ext>
              </a:extLst>
            </p:cNvPr>
            <p:cNvCxnSpPr>
              <a:stCxn id="9" idx="2"/>
            </p:cNvCxnSpPr>
            <p:nvPr/>
          </p:nvCxnSpPr>
          <p:spPr>
            <a:xfrm flipH="1">
              <a:off x="2540149" y="2456891"/>
              <a:ext cx="212741" cy="486054"/>
            </a:xfrm>
            <a:prstGeom prst="straightConnector1">
              <a:avLst/>
            </a:prstGeom>
            <a:ln>
              <a:solidFill>
                <a:srgbClr val="FFFF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43F33385-538E-40D7-8931-46D8C6F278D1}"/>
                </a:ext>
              </a:extLst>
            </p:cNvPr>
            <p:cNvSpPr txBox="1"/>
            <p:nvPr/>
          </p:nvSpPr>
          <p:spPr>
            <a:xfrm>
              <a:off x="3277872" y="2996951"/>
              <a:ext cx="332142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900" b="1" dirty="0">
                  <a:solidFill>
                    <a:srgbClr val="FFFF00"/>
                  </a:solidFill>
                </a:rPr>
                <a:t>D1</a:t>
              </a:r>
              <a:endParaRPr lang="en-GB" sz="900" b="1" dirty="0">
                <a:solidFill>
                  <a:srgbClr val="FFFF00"/>
                </a:solidFill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E9976F2-D7F9-4A32-80A5-5108E79CAB7E}"/>
                </a:ext>
              </a:extLst>
            </p:cNvPr>
            <p:cNvSpPr txBox="1"/>
            <p:nvPr/>
          </p:nvSpPr>
          <p:spPr>
            <a:xfrm>
              <a:off x="2724685" y="3050957"/>
              <a:ext cx="415498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900" b="1" dirty="0">
                  <a:solidFill>
                    <a:srgbClr val="FFFF00"/>
                  </a:solidFill>
                </a:rPr>
                <a:t>DFX</a:t>
              </a:r>
              <a:endParaRPr lang="en-GB" sz="900" b="1" dirty="0">
                <a:solidFill>
                  <a:srgbClr val="FFFF00"/>
                </a:solidFill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61079B30-8560-42E2-982F-9C34BC68ED6D}"/>
                </a:ext>
              </a:extLst>
            </p:cNvPr>
            <p:cNvSpPr txBox="1"/>
            <p:nvPr/>
          </p:nvSpPr>
          <p:spPr>
            <a:xfrm>
              <a:off x="4182262" y="2890501"/>
              <a:ext cx="34496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900" b="1" dirty="0">
                  <a:solidFill>
                    <a:srgbClr val="FFFF00"/>
                  </a:solidFill>
                </a:rPr>
                <a:t>CP</a:t>
              </a:r>
              <a:endParaRPr lang="en-GB" sz="900" b="1" dirty="0">
                <a:solidFill>
                  <a:srgbClr val="FFFF00"/>
                </a:solidFill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12068ED4-352B-4672-AC34-ACDBB8B9D351}"/>
                </a:ext>
              </a:extLst>
            </p:cNvPr>
            <p:cNvSpPr txBox="1"/>
            <p:nvPr/>
          </p:nvSpPr>
          <p:spPr>
            <a:xfrm>
              <a:off x="4942410" y="2792679"/>
              <a:ext cx="338554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900" b="1" dirty="0">
                  <a:solidFill>
                    <a:srgbClr val="FFFF00"/>
                  </a:solidFill>
                </a:rPr>
                <a:t>Q3</a:t>
              </a:r>
              <a:endParaRPr lang="en-GB" sz="900" b="1" dirty="0">
                <a:solidFill>
                  <a:srgbClr val="FFFF00"/>
                </a:solidFill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2DFB77-FD8A-436E-996A-48340544C2A2}"/>
                </a:ext>
              </a:extLst>
            </p:cNvPr>
            <p:cNvSpPr txBox="1"/>
            <p:nvPr/>
          </p:nvSpPr>
          <p:spPr>
            <a:xfrm>
              <a:off x="5760132" y="2675930"/>
              <a:ext cx="40908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900" b="1" dirty="0">
                  <a:solidFill>
                    <a:srgbClr val="FFFF00"/>
                  </a:solidFill>
                </a:rPr>
                <a:t>Q2b</a:t>
              </a:r>
              <a:endParaRPr lang="en-GB" sz="900" b="1" dirty="0">
                <a:solidFill>
                  <a:srgbClr val="FFFF00"/>
                </a:solidFill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63229E26-54EF-406E-A8B2-6AA49940CBF1}"/>
                </a:ext>
              </a:extLst>
            </p:cNvPr>
            <p:cNvSpPr txBox="1"/>
            <p:nvPr/>
          </p:nvSpPr>
          <p:spPr>
            <a:xfrm>
              <a:off x="6375750" y="2584930"/>
              <a:ext cx="402674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900" b="1" dirty="0">
                  <a:solidFill>
                    <a:srgbClr val="FFFF00"/>
                  </a:solidFill>
                </a:rPr>
                <a:t>Q2a</a:t>
              </a:r>
              <a:endParaRPr lang="en-GB" sz="900" b="1" dirty="0">
                <a:solidFill>
                  <a:srgbClr val="FFFF00"/>
                </a:solidFill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306EEB8-B98D-4652-A170-0FA345F45EDC}"/>
                </a:ext>
              </a:extLst>
            </p:cNvPr>
            <p:cNvSpPr txBox="1"/>
            <p:nvPr/>
          </p:nvSpPr>
          <p:spPr>
            <a:xfrm>
              <a:off x="6991368" y="2510897"/>
              <a:ext cx="338554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900" b="1" dirty="0">
                  <a:solidFill>
                    <a:srgbClr val="FFFF00"/>
                  </a:solidFill>
                </a:rPr>
                <a:t>Q1</a:t>
              </a:r>
              <a:endParaRPr lang="en-GB" sz="900" b="1" dirty="0">
                <a:solidFill>
                  <a:srgbClr val="FFFF00"/>
                </a:solidFill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BF2EEABD-E276-45E3-9FD2-6792A51BC91F}"/>
                </a:ext>
              </a:extLst>
            </p:cNvPr>
            <p:cNvSpPr txBox="1"/>
            <p:nvPr/>
          </p:nvSpPr>
          <p:spPr>
            <a:xfrm>
              <a:off x="3329862" y="1268759"/>
              <a:ext cx="145816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900" b="1" dirty="0">
                  <a:solidFill>
                    <a:srgbClr val="FFFF00"/>
                  </a:solidFill>
                </a:rPr>
                <a:t>Service </a:t>
              </a:r>
              <a:r>
                <a:rPr lang="fr-CH" sz="900" b="1" dirty="0" err="1">
                  <a:solidFill>
                    <a:srgbClr val="FFFF00"/>
                  </a:solidFill>
                </a:rPr>
                <a:t>gallery</a:t>
              </a:r>
              <a:r>
                <a:rPr lang="fr-CH" sz="900" b="1" dirty="0">
                  <a:solidFill>
                    <a:srgbClr val="FFFF00"/>
                  </a:solidFill>
                </a:rPr>
                <a:t> (UR)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AD8EACA-3DE1-4EFA-8433-A1F8B0F9892C}"/>
                </a:ext>
              </a:extLst>
            </p:cNvPr>
            <p:cNvSpPr txBox="1"/>
            <p:nvPr/>
          </p:nvSpPr>
          <p:spPr>
            <a:xfrm>
              <a:off x="1493659" y="1160747"/>
              <a:ext cx="151706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900" b="1" dirty="0">
                  <a:solidFill>
                    <a:srgbClr val="FFFF00"/>
                  </a:solidFill>
                </a:rPr>
                <a:t>Connection to LHC (UL)</a:t>
              </a:r>
            </a:p>
          </p:txBody>
        </p: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46ED795C-7C43-41A2-9C18-6D0E13A61F0B}"/>
                </a:ext>
              </a:extLst>
            </p:cNvPr>
            <p:cNvCxnSpPr/>
            <p:nvPr/>
          </p:nvCxnSpPr>
          <p:spPr>
            <a:xfrm>
              <a:off x="1763688" y="1368496"/>
              <a:ext cx="0" cy="310100"/>
            </a:xfrm>
            <a:prstGeom prst="straightConnector1">
              <a:avLst/>
            </a:prstGeom>
            <a:ln>
              <a:solidFill>
                <a:srgbClr val="FFFF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230A2733-40E8-4AA4-963B-303F30F54B6A}"/>
                </a:ext>
              </a:extLst>
            </p:cNvPr>
            <p:cNvSpPr txBox="1"/>
            <p:nvPr/>
          </p:nvSpPr>
          <p:spPr>
            <a:xfrm>
              <a:off x="7361396" y="2510897"/>
              <a:ext cx="492443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900" b="1" dirty="0">
                  <a:solidFill>
                    <a:srgbClr val="FFFF00"/>
                  </a:solidFill>
                </a:rPr>
                <a:t>TAXS</a:t>
              </a:r>
              <a:endParaRPr lang="en-GB" sz="900" b="1" dirty="0">
                <a:solidFill>
                  <a:srgbClr val="FFFF00"/>
                </a:solidFill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81171E7E-32B8-4EA7-88AB-B3AF11E6A17F}"/>
                </a:ext>
              </a:extLst>
            </p:cNvPr>
            <p:cNvSpPr txBox="1"/>
            <p:nvPr/>
          </p:nvSpPr>
          <p:spPr>
            <a:xfrm>
              <a:off x="1526866" y="3269131"/>
              <a:ext cx="434734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900" b="1" dirty="0">
                  <a:solidFill>
                    <a:srgbClr val="FFFF00"/>
                  </a:solidFill>
                </a:rPr>
                <a:t>DFM</a:t>
              </a:r>
              <a:endParaRPr lang="en-GB" sz="900" b="1" dirty="0">
                <a:solidFill>
                  <a:srgbClr val="FFFF00"/>
                </a:solidFill>
              </a:endParaRPr>
            </a:p>
          </p:txBody>
        </p:sp>
        <p:pic>
          <p:nvPicPr>
            <p:cNvPr id="24" name="Picture 54" descr="United States icon">
              <a:hlinkClick r:id="rId3"/>
              <a:extLst>
                <a:ext uri="{FF2B5EF4-FFF2-40B4-BE49-F238E27FC236}">
                  <a16:creationId xmlns:a16="http://schemas.microsoft.com/office/drawing/2014/main" id="{23885387-F27F-400D-B923-310E0622FF8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91368" y="2175539"/>
              <a:ext cx="261554" cy="2615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28">
              <a:extLst>
                <a:ext uri="{FF2B5EF4-FFF2-40B4-BE49-F238E27FC236}">
                  <a16:creationId xmlns:a16="http://schemas.microsoft.com/office/drawing/2014/main" id="{46D89FF5-2BC9-4C30-A354-98DF1910E5E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9733" y="2233913"/>
              <a:ext cx="241061" cy="2410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6" name="Picture 62" descr="Spain icon">
              <a:hlinkClick r:id="rId6"/>
              <a:extLst>
                <a:ext uri="{FF2B5EF4-FFF2-40B4-BE49-F238E27FC236}">
                  <a16:creationId xmlns:a16="http://schemas.microsoft.com/office/drawing/2014/main" id="{3006F86B-4228-4E56-BDF3-5807ADA958B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46333" y="2274867"/>
              <a:ext cx="289746" cy="28974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icture 28">
              <a:extLst>
                <a:ext uri="{FF2B5EF4-FFF2-40B4-BE49-F238E27FC236}">
                  <a16:creationId xmlns:a16="http://schemas.microsoft.com/office/drawing/2014/main" id="{1B802371-CAF1-4B72-8AAD-DCB1D5C672C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97991" y="2318607"/>
              <a:ext cx="241061" cy="2410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8" name="Picture 54" descr="United States icon">
              <a:hlinkClick r:id="rId3"/>
              <a:extLst>
                <a:ext uri="{FF2B5EF4-FFF2-40B4-BE49-F238E27FC236}">
                  <a16:creationId xmlns:a16="http://schemas.microsoft.com/office/drawing/2014/main" id="{8DC96A07-5A4D-4BD2-B7AF-6611A2FE406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89059" y="2420874"/>
              <a:ext cx="261554" cy="2615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Picture 62" descr="Spain icon">
              <a:hlinkClick r:id="rId6"/>
              <a:extLst>
                <a:ext uri="{FF2B5EF4-FFF2-40B4-BE49-F238E27FC236}">
                  <a16:creationId xmlns:a16="http://schemas.microsoft.com/office/drawing/2014/main" id="{6AB64263-A50B-44BA-8C40-CA70852CCC2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71669" y="2450124"/>
              <a:ext cx="289746" cy="28974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" name="Picture 44" descr="Italy icon">
              <a:hlinkClick r:id="rId8"/>
              <a:extLst>
                <a:ext uri="{FF2B5EF4-FFF2-40B4-BE49-F238E27FC236}">
                  <a16:creationId xmlns:a16="http://schemas.microsoft.com/office/drawing/2014/main" id="{F6A9FDCD-F5EF-413D-8C8E-716E118D078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36188" y="2504483"/>
              <a:ext cx="288197" cy="2881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" name="Picture 46" descr="Japan icon">
              <a:hlinkClick r:id="rId10"/>
              <a:extLst>
                <a:ext uri="{FF2B5EF4-FFF2-40B4-BE49-F238E27FC236}">
                  <a16:creationId xmlns:a16="http://schemas.microsoft.com/office/drawing/2014/main" id="{2D111B4A-CE33-484A-954A-6781C1BB0A0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4617" y="2597287"/>
              <a:ext cx="285167" cy="28516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" name="Picture 52" descr="United Kingdom icon">
              <a:hlinkClick r:id="rId12"/>
              <a:extLst>
                <a:ext uri="{FF2B5EF4-FFF2-40B4-BE49-F238E27FC236}">
                  <a16:creationId xmlns:a16="http://schemas.microsoft.com/office/drawing/2014/main" id="{EEC05F79-5AA5-470B-AA48-97E8D0EE91A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02932" y="2648580"/>
              <a:ext cx="270020" cy="2700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04E02E46-AEA3-45DE-99A8-3FA8E3B08F8E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360473" y="1786172"/>
              <a:ext cx="243761" cy="158541"/>
            </a:xfrm>
            <a:prstGeom prst="rect">
              <a:avLst/>
            </a:prstGeom>
          </p:spPr>
        </p:pic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A0D93551-6A6A-4DCC-8C6E-DB4991E6DE2F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439540" y="2154348"/>
              <a:ext cx="243761" cy="158541"/>
            </a:xfrm>
            <a:prstGeom prst="rect">
              <a:avLst/>
            </a:prstGeom>
          </p:spPr>
        </p:pic>
        <p:pic>
          <p:nvPicPr>
            <p:cNvPr id="35" name="Picture 52" descr="United Kingdom icon">
              <a:hlinkClick r:id="rId12"/>
              <a:extLst>
                <a:ext uri="{FF2B5EF4-FFF2-40B4-BE49-F238E27FC236}">
                  <a16:creationId xmlns:a16="http://schemas.microsoft.com/office/drawing/2014/main" id="{43D61489-CB68-4CD5-996F-1D29963D03D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02254" y="2818057"/>
              <a:ext cx="270020" cy="2700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1731733A-E803-4309-8BCA-9854FE681B87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1660304" y="1792046"/>
              <a:ext cx="282897" cy="188598"/>
            </a:xfrm>
            <a:prstGeom prst="rect">
              <a:avLst/>
            </a:prstGeom>
          </p:spPr>
        </p:pic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CB6D4C92-95B7-4B39-88FD-B7163557639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14341"/>
            <a:stretch/>
          </p:blipFill>
          <p:spPr>
            <a:xfrm>
              <a:off x="1331641" y="3986331"/>
              <a:ext cx="6417638" cy="2730019"/>
            </a:xfrm>
            <a:prstGeom prst="rect">
              <a:avLst/>
            </a:prstGeom>
          </p:spPr>
        </p:pic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F7E476EB-CBAB-4399-A86A-908F6F38B97F}"/>
                </a:ext>
              </a:extLst>
            </p:cNvPr>
            <p:cNvSpPr txBox="1"/>
            <p:nvPr/>
          </p:nvSpPr>
          <p:spPr>
            <a:xfrm>
              <a:off x="2735798" y="5610491"/>
              <a:ext cx="902811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900" b="1" dirty="0" err="1">
                  <a:solidFill>
                    <a:srgbClr val="FFFF00"/>
                  </a:solidFill>
                </a:rPr>
                <a:t>Crab</a:t>
              </a:r>
              <a:r>
                <a:rPr lang="fr-CH" sz="900" b="1" dirty="0">
                  <a:solidFill>
                    <a:srgbClr val="FFFF00"/>
                  </a:solidFill>
                </a:rPr>
                <a:t> </a:t>
              </a:r>
              <a:r>
                <a:rPr lang="fr-CH" sz="900" b="1" dirty="0" err="1">
                  <a:solidFill>
                    <a:srgbClr val="FFFF00"/>
                  </a:solidFill>
                </a:rPr>
                <a:t>cavities</a:t>
              </a:r>
              <a:endParaRPr lang="en-GB" sz="900" b="1" dirty="0">
                <a:solidFill>
                  <a:srgbClr val="FFFF00"/>
                </a:solidFill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64A661EC-B5E2-4DA1-B04C-7753B53F2D0A}"/>
                </a:ext>
              </a:extLst>
            </p:cNvPr>
            <p:cNvSpPr txBox="1"/>
            <p:nvPr/>
          </p:nvSpPr>
          <p:spPr>
            <a:xfrm>
              <a:off x="4340832" y="5724791"/>
              <a:ext cx="332142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900" b="1" dirty="0">
                  <a:solidFill>
                    <a:srgbClr val="FFFF00"/>
                  </a:solidFill>
                </a:rPr>
                <a:t>D2</a:t>
              </a:r>
              <a:endParaRPr lang="en-GB" sz="900" b="1" dirty="0">
                <a:solidFill>
                  <a:srgbClr val="FFFF00"/>
                </a:solidFill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F1D5E50C-63DF-4FA7-B452-D1776DA2033E}"/>
                </a:ext>
              </a:extLst>
            </p:cNvPr>
            <p:cNvSpPr txBox="1"/>
            <p:nvPr/>
          </p:nvSpPr>
          <p:spPr>
            <a:xfrm>
              <a:off x="5976158" y="5997113"/>
              <a:ext cx="819455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900" b="1" dirty="0" err="1">
                  <a:solidFill>
                    <a:srgbClr val="FFFF00"/>
                  </a:solidFill>
                </a:rPr>
                <a:t>Collimators</a:t>
              </a:r>
              <a:endParaRPr lang="en-GB" sz="900" b="1" dirty="0">
                <a:solidFill>
                  <a:srgbClr val="FFFF00"/>
                </a:solidFill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51717966-C308-4FC9-9A01-D1F72CDF5605}"/>
                </a:ext>
              </a:extLst>
            </p:cNvPr>
            <p:cNvSpPr txBox="1"/>
            <p:nvPr/>
          </p:nvSpPr>
          <p:spPr>
            <a:xfrm>
              <a:off x="7305540" y="6319162"/>
              <a:ext cx="498855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900" b="1" dirty="0">
                  <a:solidFill>
                    <a:srgbClr val="FFFF00"/>
                  </a:solidFill>
                </a:rPr>
                <a:t>TAXN</a:t>
              </a:r>
              <a:endParaRPr lang="en-GB" sz="900" b="1" dirty="0">
                <a:solidFill>
                  <a:srgbClr val="FFFF00"/>
                </a:solidFill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9521E149-42BD-4E8D-8880-FA4034295541}"/>
                </a:ext>
              </a:extLst>
            </p:cNvPr>
            <p:cNvSpPr txBox="1"/>
            <p:nvPr/>
          </p:nvSpPr>
          <p:spPr>
            <a:xfrm>
              <a:off x="5760134" y="4790253"/>
              <a:ext cx="998991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900" b="1" dirty="0">
                  <a:solidFill>
                    <a:srgbClr val="FFFF00"/>
                  </a:solidFill>
                </a:rPr>
                <a:t>Service </a:t>
              </a:r>
              <a:r>
                <a:rPr lang="fr-CH" sz="900" b="1" dirty="0" err="1">
                  <a:solidFill>
                    <a:srgbClr val="FFFF00"/>
                  </a:solidFill>
                </a:rPr>
                <a:t>cavern</a:t>
              </a:r>
              <a:endParaRPr lang="en-GB" sz="900" b="1" dirty="0">
                <a:solidFill>
                  <a:srgbClr val="FFFF00"/>
                </a:solidFill>
              </a:endParaRPr>
            </a:p>
          </p:txBody>
        </p: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56533DF8-F21A-4116-AD3F-BDC04E69AC34}"/>
                </a:ext>
              </a:extLst>
            </p:cNvPr>
            <p:cNvCxnSpPr/>
            <p:nvPr/>
          </p:nvCxnSpPr>
          <p:spPr>
            <a:xfrm flipV="1">
              <a:off x="6105695" y="4229643"/>
              <a:ext cx="0" cy="542375"/>
            </a:xfrm>
            <a:prstGeom prst="straightConnector1">
              <a:avLst/>
            </a:prstGeom>
            <a:ln>
              <a:solidFill>
                <a:srgbClr val="FFFF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8AE21065-A5F1-4B14-8B8E-022DA9E077E9}"/>
                </a:ext>
              </a:extLst>
            </p:cNvPr>
            <p:cNvSpPr txBox="1"/>
            <p:nvPr/>
          </p:nvSpPr>
          <p:spPr>
            <a:xfrm>
              <a:off x="2125595" y="4230362"/>
              <a:ext cx="755335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900" b="1" dirty="0">
                  <a:solidFill>
                    <a:srgbClr val="FFFF00"/>
                  </a:solidFill>
                </a:rPr>
                <a:t>UA </a:t>
              </a:r>
              <a:r>
                <a:rPr lang="fr-CH" sz="900" b="1" dirty="0" err="1">
                  <a:solidFill>
                    <a:srgbClr val="FFFF00"/>
                  </a:solidFill>
                </a:rPr>
                <a:t>gallery</a:t>
              </a:r>
              <a:endParaRPr lang="en-GB" sz="900" b="1" dirty="0">
                <a:solidFill>
                  <a:srgbClr val="FFFF00"/>
                </a:solidFill>
              </a:endParaRPr>
            </a:p>
          </p:txBody>
        </p:sp>
        <p:cxnSp>
          <p:nvCxnSpPr>
            <p:cNvPr id="45" name="Straight Arrow Connector 44">
              <a:extLst>
                <a:ext uri="{FF2B5EF4-FFF2-40B4-BE49-F238E27FC236}">
                  <a16:creationId xmlns:a16="http://schemas.microsoft.com/office/drawing/2014/main" id="{C3A877A4-594D-44CE-B832-4CB8D620701D}"/>
                </a:ext>
              </a:extLst>
            </p:cNvPr>
            <p:cNvCxnSpPr/>
            <p:nvPr/>
          </p:nvCxnSpPr>
          <p:spPr>
            <a:xfrm flipV="1">
              <a:off x="2456766" y="4063050"/>
              <a:ext cx="0" cy="166593"/>
            </a:xfrm>
            <a:prstGeom prst="straightConnector1">
              <a:avLst/>
            </a:prstGeom>
            <a:ln>
              <a:solidFill>
                <a:srgbClr val="FFFF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EDA0DE34-EE6F-456B-AA6C-FB27AD3D2B2A}"/>
                </a:ext>
              </a:extLst>
            </p:cNvPr>
            <p:cNvSpPr txBox="1"/>
            <p:nvPr/>
          </p:nvSpPr>
          <p:spPr>
            <a:xfrm>
              <a:off x="1840420" y="5349041"/>
              <a:ext cx="338554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900" b="1" dirty="0">
                  <a:solidFill>
                    <a:srgbClr val="FFFF00"/>
                  </a:solidFill>
                </a:rPr>
                <a:t>Q4</a:t>
              </a:r>
              <a:endParaRPr lang="en-GB" sz="900" b="1" dirty="0">
                <a:solidFill>
                  <a:srgbClr val="FFFF00"/>
                </a:solidFill>
              </a:endParaRP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AAF15D7F-D267-48C3-92D5-FBAB135E7F35}"/>
                </a:ext>
              </a:extLst>
            </p:cNvPr>
            <p:cNvSpPr txBox="1"/>
            <p:nvPr/>
          </p:nvSpPr>
          <p:spPr>
            <a:xfrm>
              <a:off x="1277634" y="5243600"/>
              <a:ext cx="482824" cy="1962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675" b="1" dirty="0">
                  <a:solidFill>
                    <a:srgbClr val="FFFF00"/>
                  </a:solidFill>
                </a:rPr>
                <a:t>(BBLR)</a:t>
              </a:r>
              <a:endParaRPr lang="en-GB" sz="675" b="1" dirty="0">
                <a:solidFill>
                  <a:srgbClr val="FFFF00"/>
                </a:solidFill>
              </a:endParaRPr>
            </a:p>
          </p:txBody>
        </p:sp>
        <p:pic>
          <p:nvPicPr>
            <p:cNvPr id="48" name="Picture 44" descr="Italy icon">
              <a:hlinkClick r:id="rId8"/>
              <a:extLst>
                <a:ext uri="{FF2B5EF4-FFF2-40B4-BE49-F238E27FC236}">
                  <a16:creationId xmlns:a16="http://schemas.microsoft.com/office/drawing/2014/main" id="{604FB2E4-2117-4C86-A81D-8890763B174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11874" y="5189727"/>
              <a:ext cx="288197" cy="2881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9" name="Picture 28">
              <a:extLst>
                <a:ext uri="{FF2B5EF4-FFF2-40B4-BE49-F238E27FC236}">
                  <a16:creationId xmlns:a16="http://schemas.microsoft.com/office/drawing/2014/main" id="{21EA25CE-5358-4AC8-B6BD-D054C520035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02856" y="5263045"/>
              <a:ext cx="241061" cy="2410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0" name="Picture 52" descr="United Kingdom icon">
              <a:hlinkClick r:id="rId12"/>
              <a:extLst>
                <a:ext uri="{FF2B5EF4-FFF2-40B4-BE49-F238E27FC236}">
                  <a16:creationId xmlns:a16="http://schemas.microsoft.com/office/drawing/2014/main" id="{E6C9FC10-0E65-4845-BEEF-3F361C7E683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53824" y="5051466"/>
              <a:ext cx="270020" cy="2700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1" name="Picture 54" descr="United States icon">
              <a:hlinkClick r:id="rId3"/>
              <a:extLst>
                <a:ext uri="{FF2B5EF4-FFF2-40B4-BE49-F238E27FC236}">
                  <a16:creationId xmlns:a16="http://schemas.microsoft.com/office/drawing/2014/main" id="{AADA177C-CD2D-46B7-AA78-F4F1159EF8A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48256" y="5051466"/>
              <a:ext cx="261554" cy="2615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2" name="Picture 28">
              <a:extLst>
                <a:ext uri="{FF2B5EF4-FFF2-40B4-BE49-F238E27FC236}">
                  <a16:creationId xmlns:a16="http://schemas.microsoft.com/office/drawing/2014/main" id="{54BF3607-0564-4DC5-9B34-872FFE7F238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22444" y="5061064"/>
              <a:ext cx="241061" cy="2410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3" name="Picture 52">
              <a:extLst>
                <a:ext uri="{FF2B5EF4-FFF2-40B4-BE49-F238E27FC236}">
                  <a16:creationId xmlns:a16="http://schemas.microsoft.com/office/drawing/2014/main" id="{4CB619DD-A88D-4823-B0F7-CEC846FB5703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/>
            <a:stretch>
              <a:fillRect/>
            </a:stretch>
          </p:blipFill>
          <p:spPr>
            <a:xfrm>
              <a:off x="2522572" y="5108305"/>
              <a:ext cx="325684" cy="162842"/>
            </a:xfrm>
            <a:prstGeom prst="rect">
              <a:avLst/>
            </a:prstGeom>
          </p:spPr>
        </p:pic>
        <p:pic>
          <p:nvPicPr>
            <p:cNvPr id="54" name="Picture 53">
              <a:extLst>
                <a:ext uri="{FF2B5EF4-FFF2-40B4-BE49-F238E27FC236}">
                  <a16:creationId xmlns:a16="http://schemas.microsoft.com/office/drawing/2014/main" id="{CA702DF0-8F04-4BD7-9BB0-ECB9AF026B93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/>
            <a:stretch>
              <a:fillRect/>
            </a:stretch>
          </p:blipFill>
          <p:spPr>
            <a:xfrm>
              <a:off x="5021283" y="5321487"/>
              <a:ext cx="331470" cy="221171"/>
            </a:xfrm>
            <a:prstGeom prst="rect">
              <a:avLst/>
            </a:prstGeom>
          </p:spPr>
        </p:pic>
        <p:pic>
          <p:nvPicPr>
            <p:cNvPr id="55" name="Picture 54">
              <a:extLst>
                <a:ext uri="{FF2B5EF4-FFF2-40B4-BE49-F238E27FC236}">
                  <a16:creationId xmlns:a16="http://schemas.microsoft.com/office/drawing/2014/main" id="{C2E3E7C8-A532-4FE5-85C4-15BC9B8B5997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88805" y="5673514"/>
              <a:ext cx="253543" cy="167167"/>
            </a:xfrm>
            <a:prstGeom prst="rect">
              <a:avLst/>
            </a:prstGeom>
          </p:spPr>
        </p:pic>
        <p:pic>
          <p:nvPicPr>
            <p:cNvPr id="56" name="Picture 55">
              <a:extLst>
                <a:ext uri="{FF2B5EF4-FFF2-40B4-BE49-F238E27FC236}">
                  <a16:creationId xmlns:a16="http://schemas.microsoft.com/office/drawing/2014/main" id="{38536570-4341-4E38-9D9A-523D29325F62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236297" y="5641208"/>
              <a:ext cx="253543" cy="167167"/>
            </a:xfrm>
            <a:prstGeom prst="rect">
              <a:avLst/>
            </a:prstGeom>
          </p:spPr>
        </p:pic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6BE249C-47C3-4F8E-BAE8-87C684CD1007}"/>
                </a:ext>
              </a:extLst>
            </p:cNvPr>
            <p:cNvSpPr/>
            <p:nvPr/>
          </p:nvSpPr>
          <p:spPr>
            <a:xfrm>
              <a:off x="4672974" y="2249142"/>
              <a:ext cx="763122" cy="872191"/>
            </a:xfrm>
            <a:prstGeom prst="ellipse">
              <a:avLst/>
            </a:prstGeom>
            <a:noFill/>
            <a:ln w="381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CD862C2E-737F-4835-9DF6-1CDB0647BF7F}"/>
                </a:ext>
              </a:extLst>
            </p:cNvPr>
            <p:cNvSpPr/>
            <p:nvPr/>
          </p:nvSpPr>
          <p:spPr>
            <a:xfrm>
              <a:off x="6761206" y="1916832"/>
              <a:ext cx="763122" cy="872191"/>
            </a:xfrm>
            <a:prstGeom prst="ellipse">
              <a:avLst/>
            </a:prstGeom>
            <a:noFill/>
            <a:ln w="381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88B14A7C-1F99-4A98-AF66-1977F0AC8740}"/>
                </a:ext>
              </a:extLst>
            </p:cNvPr>
            <p:cNvSpPr/>
            <p:nvPr/>
          </p:nvSpPr>
          <p:spPr>
            <a:xfrm>
              <a:off x="2569828" y="4797702"/>
              <a:ext cx="763122" cy="872191"/>
            </a:xfrm>
            <a:prstGeom prst="ellipse">
              <a:avLst/>
            </a:prstGeom>
            <a:noFill/>
            <a:ln w="381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0" name="Rectangle 59">
            <a:extLst>
              <a:ext uri="{FF2B5EF4-FFF2-40B4-BE49-F238E27FC236}">
                <a16:creationId xmlns:a16="http://schemas.microsoft.com/office/drawing/2014/main" id="{407411D5-5B41-42AE-AB72-F8FE25A495D5}"/>
              </a:ext>
            </a:extLst>
          </p:cNvPr>
          <p:cNvSpPr/>
          <p:nvPr/>
        </p:nvSpPr>
        <p:spPr>
          <a:xfrm>
            <a:off x="4798445" y="978815"/>
            <a:ext cx="399275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en-GB" altLang="en-US" sz="2000" dirty="0">
                <a:solidFill>
                  <a:srgbClr val="4E4E4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Target: 132.6 T/m in 150 mm coil aperture </a:t>
            </a:r>
          </a:p>
          <a:p>
            <a:pPr>
              <a:buFontTx/>
              <a:buChar char="•"/>
            </a:pPr>
            <a:r>
              <a:rPr lang="en-GB" altLang="en-US" sz="2000" dirty="0">
                <a:solidFill>
                  <a:srgbClr val="4E4E4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Q1/Q3</a:t>
            </a:r>
          </a:p>
          <a:p>
            <a:pPr lvl="1">
              <a:buFontTx/>
              <a:buChar char="–"/>
            </a:pPr>
            <a:r>
              <a:rPr lang="en-GB" altLang="en-US" sz="2000" dirty="0">
                <a:solidFill>
                  <a:srgbClr val="4E4E4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2 magnets with 4.2 m of magnetic length within 1 cold mass</a:t>
            </a:r>
          </a:p>
          <a:p>
            <a:pPr>
              <a:buFontTx/>
              <a:buChar char="•"/>
            </a:pPr>
            <a:r>
              <a:rPr lang="en-GB" altLang="en-US" sz="2000" dirty="0">
                <a:solidFill>
                  <a:srgbClr val="4E4E4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Q2</a:t>
            </a:r>
          </a:p>
          <a:p>
            <a:pPr lvl="1">
              <a:buFontTx/>
              <a:buChar char="–"/>
            </a:pPr>
            <a:r>
              <a:rPr lang="en-GB" altLang="en-US" sz="2000" dirty="0">
                <a:solidFill>
                  <a:srgbClr val="4E4E4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1 magnet of 7.15 m within 1 cold mass, including MCBX (1.2 m)</a:t>
            </a:r>
          </a:p>
          <a:p>
            <a:pPr>
              <a:buFontTx/>
              <a:buChar char="•"/>
            </a:pPr>
            <a:endParaRPr lang="en-GB" altLang="en-US" sz="2000" dirty="0">
              <a:solidFill>
                <a:srgbClr val="4E4E4E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>
              <a:buFontTx/>
              <a:buChar char="•"/>
            </a:pPr>
            <a:r>
              <a:rPr lang="en-GB" altLang="en-US" sz="2000" b="1" dirty="0">
                <a:solidFill>
                  <a:srgbClr val="4E4E4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Different lengths, same design</a:t>
            </a:r>
          </a:p>
        </p:txBody>
      </p:sp>
    </p:spTree>
    <p:extLst>
      <p:ext uri="{BB962C8B-B14F-4D97-AF65-F5344CB8AC3E}">
        <p14:creationId xmlns:p14="http://schemas.microsoft.com/office/powerpoint/2010/main" val="219649898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4F5D77F-5C34-44E8-ADFA-4CCB080203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Coil impregnation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3CD8E4-6E22-42CB-8077-11F8B6D8C4B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10A09CCD-5D9F-433C-9157-B7F9D263D71F}" type="datetime1">
              <a:rPr lang="en-US" smtClean="0"/>
              <a:t>4/16/21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0173B7-6DBD-4873-8FFC-808E90B32C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1CA64918-A171-4308-B3FF-AE0E7089719F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71550"/>
            <a:ext cx="8672513" cy="380047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en-US" dirty="0">
                <a:latin typeface="Helvetica" panose="020B0604020202020204" pitchFamily="34" charset="0"/>
                <a:cs typeface="Helvetica" panose="020B0604020202020204" pitchFamily="34" charset="0"/>
              </a:rPr>
              <a:t>After reaction, Nb</a:t>
            </a:r>
            <a:r>
              <a:rPr lang="en-US" altLang="en-US" baseline="-25000" dirty="0">
                <a:latin typeface="Helvetica" panose="020B0604020202020204" pitchFamily="34" charset="0"/>
                <a:cs typeface="Helvetica" panose="020B0604020202020204" pitchFamily="34" charset="0"/>
              </a:rPr>
              <a:t>3</a:t>
            </a:r>
            <a:r>
              <a:rPr lang="en-US" altLang="en-US" dirty="0">
                <a:latin typeface="Helvetica" panose="020B0604020202020204" pitchFamily="34" charset="0"/>
                <a:cs typeface="Helvetica" panose="020B0604020202020204" pitchFamily="34" charset="0"/>
              </a:rPr>
              <a:t>Sn coil are </a:t>
            </a:r>
            <a:r>
              <a:rPr lang="en-US" altLang="en-US" b="1" dirty="0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vacuum impregnated</a:t>
            </a:r>
            <a:r>
              <a:rPr lang="en-US" altLang="en-US" dirty="0">
                <a:latin typeface="Helvetica" panose="020B0604020202020204" pitchFamily="34" charset="0"/>
                <a:cs typeface="Helvetica" panose="020B0604020202020204" pitchFamily="34" charset="0"/>
              </a:rPr>
              <a:t> (potted) with epoxy.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2400" dirty="0">
                <a:latin typeface="Helvetica" panose="020B0604020202020204" pitchFamily="34" charset="0"/>
                <a:cs typeface="Helvetica" panose="020B0604020202020204" pitchFamily="34" charset="0"/>
              </a:rPr>
              <a:t>Resin creates a solid block, thus distributing the stress.</a:t>
            </a:r>
          </a:p>
          <a:p>
            <a:pPr lvl="1" eaLnBrk="1" hangingPunct="1">
              <a:lnSpc>
                <a:spcPct val="80000"/>
              </a:lnSpc>
            </a:pPr>
            <a:endParaRPr lang="en-US" altLang="en-US" sz="24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en-US" dirty="0">
                <a:latin typeface="Helvetica" panose="020B0604020202020204" pitchFamily="34" charset="0"/>
                <a:cs typeface="Helvetica" panose="020B0604020202020204" pitchFamily="34" charset="0"/>
              </a:rPr>
              <a:t>Coil is placed in a </a:t>
            </a:r>
            <a:r>
              <a:rPr lang="en-US" altLang="en-US" b="1" dirty="0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fixture</a:t>
            </a:r>
            <a:r>
              <a:rPr lang="en-US" altLang="en-US" dirty="0">
                <a:latin typeface="Helvetica" panose="020B0604020202020204" pitchFamily="34" charset="0"/>
                <a:cs typeface="Helvetica" panose="020B0604020202020204" pitchFamily="34" charset="0"/>
              </a:rPr>
              <a:t> (potting fixture) and fixture is inserted in a </a:t>
            </a:r>
            <a:r>
              <a:rPr lang="en-US" altLang="en-US" b="1" dirty="0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vacuum tank </a:t>
            </a:r>
            <a:r>
              <a:rPr lang="en-US" altLang="en-US" dirty="0">
                <a:latin typeface="Helvetica" panose="020B0604020202020204" pitchFamily="34" charset="0"/>
                <a:cs typeface="Helvetica" panose="020B0604020202020204" pitchFamily="34" charset="0"/>
              </a:rPr>
              <a:t>and evacuated.</a:t>
            </a:r>
          </a:p>
          <a:p>
            <a: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  <a:t>CTD101K epoxy impregnation at 30-50 mm Hg and 50° C</a:t>
            </a:r>
          </a:p>
          <a:p>
            <a: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  <a:t>Epoxy cure is in the vacuum tank at 110° C for 5 hours then 125° C for 16 hours using external heaters mounted on the tooling.</a:t>
            </a:r>
          </a:p>
          <a:p>
            <a:pPr eaLnBrk="1" hangingPunct="1">
              <a:lnSpc>
                <a:spcPct val="80000"/>
              </a:lnSpc>
            </a:pPr>
            <a:endParaRPr lang="en-US" altLang="en-US" sz="2000" dirty="0"/>
          </a:p>
          <a:p>
            <a:pPr eaLnBrk="1" hangingPunct="1">
              <a:lnSpc>
                <a:spcPct val="80000"/>
              </a:lnSpc>
            </a:pPr>
            <a:endParaRPr lang="en-US" altLang="en-US" sz="2000" dirty="0"/>
          </a:p>
          <a:p>
            <a:pPr eaLnBrk="1" hangingPunct="1">
              <a:lnSpc>
                <a:spcPct val="80000"/>
              </a:lnSpc>
            </a:pPr>
            <a:endParaRPr lang="en-US" altLang="en-US" sz="2000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5DFA0307-BA7A-4E13-B488-53F9AF14E7C5}"/>
              </a:ext>
            </a:extLst>
          </p:cNvPr>
          <p:cNvSpPr txBox="1">
            <a:spLocks/>
          </p:cNvSpPr>
          <p:nvPr/>
        </p:nvSpPr>
        <p:spPr>
          <a:xfrm>
            <a:off x="4420740" y="3919622"/>
            <a:ext cx="2376265" cy="325588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8987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F8B5C45-CC89-48BD-B1C4-2235261EFB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A673545-004C-481B-954E-19B754A1AF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168" y="90105"/>
            <a:ext cx="8686800" cy="427877"/>
          </a:xfrm>
        </p:spPr>
        <p:txBody>
          <a:bodyPr/>
          <a:lstStyle/>
          <a:p>
            <a:r>
              <a:rPr lang="en-US" dirty="0"/>
              <a:t>Coil reaction and impregnation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E1DD8B-5613-47E2-9A40-4F1EBF69D34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AD4B35AF-7F16-4001-B52A-108E12C1918B}" type="datetime1">
              <a:rPr lang="en-US" smtClean="0"/>
              <a:t>4/16/21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DED77B-7ACA-49C5-AE35-F720B150EB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31</a:t>
            </a:fld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96698DE-5B8F-445E-AE9F-20F0165D3690}"/>
              </a:ext>
            </a:extLst>
          </p:cNvPr>
          <p:cNvSpPr txBox="1">
            <a:spLocks/>
          </p:cNvSpPr>
          <p:nvPr/>
        </p:nvSpPr>
        <p:spPr>
          <a:xfrm>
            <a:off x="2320532" y="2175786"/>
            <a:ext cx="2251468" cy="3341446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50505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FCE0C5E6-5769-440E-B0D5-FA70AB5D0926}"/>
              </a:ext>
            </a:extLst>
          </p:cNvPr>
          <p:cNvGrpSpPr/>
          <p:nvPr/>
        </p:nvGrpSpPr>
        <p:grpSpPr>
          <a:xfrm>
            <a:off x="2428741" y="1666268"/>
            <a:ext cx="2263727" cy="4824536"/>
            <a:chOff x="220040" y="332656"/>
            <a:chExt cx="2263727" cy="4824536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ED9CC08B-5F21-420D-86F8-DAAB216CB6D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24067" t="3265" r="24491" b="2761"/>
            <a:stretch/>
          </p:blipFill>
          <p:spPr>
            <a:xfrm>
              <a:off x="220040" y="332656"/>
              <a:ext cx="2263727" cy="4824536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54A1BE28-DEF9-4247-AB96-0C66A64A1DA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0" b="99814" l="0" r="100000">
                          <a14:foregroundMark x1="15584" y1="54174" x2="11255" y2="71058"/>
                        </a14:backgroundRemoval>
                      </a14:imgEffect>
                    </a14:imgLayer>
                  </a14:imgProps>
                </a:ext>
              </a:extLst>
            </a:blip>
            <a:srcRect b="14138"/>
            <a:stretch/>
          </p:blipFill>
          <p:spPr>
            <a:xfrm>
              <a:off x="507472" y="3780789"/>
              <a:ext cx="1634566" cy="1376403"/>
            </a:xfrm>
            <a:prstGeom prst="rect">
              <a:avLst/>
            </a:prstGeom>
          </p:spPr>
        </p:pic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C07C64F2-0A8A-4084-BE0B-DBCE975C6AC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47545"/>
          <a:stretch/>
        </p:blipFill>
        <p:spPr>
          <a:xfrm>
            <a:off x="118168" y="893864"/>
            <a:ext cx="2845141" cy="198883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B311B35-D650-4C20-B2A0-45A9D81A448B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703" t="28149" r="7522" b="18703"/>
          <a:stretch/>
        </p:blipFill>
        <p:spPr>
          <a:xfrm>
            <a:off x="4316777" y="597742"/>
            <a:ext cx="4610524" cy="204824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86C086B-D3ED-4F2B-82D9-E1C11D6F8FB0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96645" y="2419751"/>
            <a:ext cx="1963532" cy="4203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892045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1F9EDCA-985C-4AE4-A924-1CCFC1D8FC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Coil fabrication process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38FF23-6374-4F23-BAD6-EAA1D67E58E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2E5EE26A-562B-421D-B781-6E34910B5E08}" type="datetime1">
              <a:rPr lang="en-US" smtClean="0"/>
              <a:t>4/16/21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10731C-AB9D-4737-ABDE-4111C01DAC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32</a:t>
            </a:fld>
            <a:endParaRPr lang="en-US" dirty="0"/>
          </a:p>
        </p:txBody>
      </p:sp>
      <p:pic>
        <p:nvPicPr>
          <p:cNvPr id="7" name="Picture 8" descr="G:\Workspaces\s\shortmod\Develop\labo 927\HFM\MQXF\MQXFS\Magnets_Construction\MQXFS_Coils\HCMQXFS136-CR000103\09_Post_Impregnation\P1090728.JPG">
            <a:extLst>
              <a:ext uri="{FF2B5EF4-FFF2-40B4-BE49-F238E27FC236}">
                <a16:creationId xmlns:a16="http://schemas.microsoft.com/office/drawing/2014/main" id="{FFE026B3-DDE0-48EC-A94D-F1FCE284BD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85" t="3918" r="12988"/>
          <a:stretch>
            <a:fillRect/>
          </a:stretch>
        </p:blipFill>
        <p:spPr bwMode="auto">
          <a:xfrm>
            <a:off x="6269038" y="1219200"/>
            <a:ext cx="2189162" cy="4572000"/>
          </a:xfrm>
          <a:prstGeom prst="rect">
            <a:avLst/>
          </a:prstGeom>
          <a:noFill/>
          <a:ln w="12700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9" descr="G:\Workspaces\s\shortmod\Develop\labo 927\HFM\MQXF\MQXFS\Magnets_Construction\MQXFS_Coils\HCMQXFS136-CR000103\06_Reaction\Apres_reaction\IMG-20150225-WA0002.jpg">
            <a:extLst>
              <a:ext uri="{FF2B5EF4-FFF2-40B4-BE49-F238E27FC236}">
                <a16:creationId xmlns:a16="http://schemas.microsoft.com/office/drawing/2014/main" id="{8D04093D-B200-4058-8192-17A48C8E245C}"/>
              </a:ext>
            </a:extLst>
          </p:cNvPr>
          <p:cNvPicPr>
            <a:picLocks noGrp="1"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99" t="8105" r="33688" b="20226"/>
          <a:stretch>
            <a:fillRect/>
          </a:stretch>
        </p:blipFill>
        <p:spPr bwMode="auto">
          <a:xfrm>
            <a:off x="3690938" y="1217613"/>
            <a:ext cx="1871662" cy="4573587"/>
          </a:xfrm>
          <a:prstGeom prst="rect">
            <a:avLst/>
          </a:prstGeom>
          <a:noFill/>
          <a:ln w="12700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0" descr="G:\Workspaces\s\shortmod\Develop\labo 927\HFM\MQXF\MQXFS\Magnets_Construction\MQXFS_Coils\HCMQXFS136-CR000104\06_Reaction\Mise_en_reaction\DSCN1021.JPG">
            <a:extLst>
              <a:ext uri="{FF2B5EF4-FFF2-40B4-BE49-F238E27FC236}">
                <a16:creationId xmlns:a16="http://schemas.microsoft.com/office/drawing/2014/main" id="{4DEF25B0-48DC-419C-A6D0-D8B9C3A295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81" t="22923" r="31837" b="13840"/>
          <a:stretch>
            <a:fillRect/>
          </a:stretch>
        </p:blipFill>
        <p:spPr bwMode="auto">
          <a:xfrm>
            <a:off x="712788" y="1217613"/>
            <a:ext cx="1847850" cy="4573587"/>
          </a:xfrm>
          <a:prstGeom prst="rect">
            <a:avLst/>
          </a:prstGeom>
          <a:noFill/>
          <a:ln w="12700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 Box 7">
            <a:extLst>
              <a:ext uri="{FF2B5EF4-FFF2-40B4-BE49-F238E27FC236}">
                <a16:creationId xmlns:a16="http://schemas.microsoft.com/office/drawing/2014/main" id="{7C92EFC3-E040-47F7-B37D-70E3E632F0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575" y="5829300"/>
            <a:ext cx="31908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SzPct val="65000"/>
              <a:buBlip>
                <a:blip r:embed="rId5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5000"/>
              <a:buBlip>
                <a:blip r:embed="rId6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5000"/>
              <a:buBlip>
                <a:blip r:embed="rId7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5000"/>
              <a:buBlip>
                <a:blip r:embed="rId8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en-US"/>
              <a:t>After winding/curing</a:t>
            </a:r>
          </a:p>
        </p:txBody>
      </p:sp>
      <p:sp>
        <p:nvSpPr>
          <p:cNvPr id="11" name="Text Box 8">
            <a:extLst>
              <a:ext uri="{FF2B5EF4-FFF2-40B4-BE49-F238E27FC236}">
                <a16:creationId xmlns:a16="http://schemas.microsoft.com/office/drawing/2014/main" id="{FC984FB2-0DFF-4953-97F8-A319328037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97263" y="5827713"/>
            <a:ext cx="21066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SzPct val="65000"/>
              <a:buBlip>
                <a:blip r:embed="rId5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5000"/>
              <a:buBlip>
                <a:blip r:embed="rId6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5000"/>
              <a:buBlip>
                <a:blip r:embed="rId7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5000"/>
              <a:buBlip>
                <a:blip r:embed="rId8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en-US"/>
              <a:t>After reaction</a:t>
            </a:r>
          </a:p>
        </p:txBody>
      </p:sp>
      <p:sp>
        <p:nvSpPr>
          <p:cNvPr id="12" name="Text Box 9">
            <a:extLst>
              <a:ext uri="{FF2B5EF4-FFF2-40B4-BE49-F238E27FC236}">
                <a16:creationId xmlns:a16="http://schemas.microsoft.com/office/drawing/2014/main" id="{A5FB5ADE-FCC9-456E-B965-4B8EAF3E14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61075" y="5797550"/>
            <a:ext cx="28860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SzPct val="65000"/>
              <a:buBlip>
                <a:blip r:embed="rId5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5000"/>
              <a:buBlip>
                <a:blip r:embed="rId6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5000"/>
              <a:buBlip>
                <a:blip r:embed="rId7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5000"/>
              <a:buBlip>
                <a:blip r:embed="rId8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en-US"/>
              <a:t>After impregnation</a:t>
            </a:r>
          </a:p>
        </p:txBody>
      </p:sp>
    </p:spTree>
    <p:extLst>
      <p:ext uri="{BB962C8B-B14F-4D97-AF65-F5344CB8AC3E}">
        <p14:creationId xmlns:p14="http://schemas.microsoft.com/office/powerpoint/2010/main" val="58467389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C95F9D-BA70-47D2-9E35-583FE6F62AB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9630608D-2F99-4278-93E4-C34286DFCF5F}" type="datetime1">
              <a:rPr lang="en-US" smtClean="0"/>
              <a:t>4/16/21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68C7EC-09D0-4BD8-8DEE-0446B52A5C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33</a:t>
            </a:fld>
            <a:endParaRPr lang="en-US" dirty="0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C5751084-D80A-4478-BCD6-2AEFCCCEF3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262" y="558801"/>
            <a:ext cx="8686800" cy="427037"/>
          </a:xfrm>
        </p:spPr>
        <p:txBody>
          <a:bodyPr/>
          <a:lstStyle/>
          <a:p>
            <a:r>
              <a:rPr lang="en-US" dirty="0"/>
              <a:t>MQXFA coil instrumentation: voltage taps and strain gauges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C6ECB9E9-DE02-4CCB-A096-B61417A9A0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285875"/>
            <a:ext cx="5286375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dirty="0"/>
              <a:t>Voltage taps</a:t>
            </a:r>
          </a:p>
          <a:p>
            <a:pPr lvl="1"/>
            <a:r>
              <a:rPr lang="en-US" altLang="en-US" dirty="0"/>
              <a:t>By providing a </a:t>
            </a:r>
            <a:r>
              <a:rPr lang="en-US" altLang="en-US" b="1" dirty="0">
                <a:solidFill>
                  <a:srgbClr val="FF0000"/>
                </a:solidFill>
              </a:rPr>
              <a:t>measurement of the voltage </a:t>
            </a:r>
            <a:r>
              <a:rPr lang="en-US" altLang="en-US" dirty="0"/>
              <a:t>across a conductor segment, they allow monitoring in which turn/location a quench occurred, and how it propagated along the turn and from turn to turn. </a:t>
            </a:r>
          </a:p>
          <a:p>
            <a:r>
              <a:rPr lang="en-US" altLang="en-US" dirty="0"/>
              <a:t>Strain gauges</a:t>
            </a:r>
          </a:p>
          <a:p>
            <a:pPr lvl="1"/>
            <a:r>
              <a:rPr lang="en-US" altLang="en-US" dirty="0"/>
              <a:t>By </a:t>
            </a:r>
            <a:r>
              <a:rPr lang="en-US" altLang="en-US" b="1" dirty="0">
                <a:solidFill>
                  <a:srgbClr val="FF0000"/>
                </a:solidFill>
              </a:rPr>
              <a:t>measuring strain</a:t>
            </a:r>
            <a:r>
              <a:rPr lang="en-US" altLang="en-US" dirty="0"/>
              <a:t>, they provide information about the stress status of coil and components</a:t>
            </a:r>
          </a:p>
          <a:p>
            <a:pPr marL="457200" lvl="1" indent="0">
              <a:buNone/>
            </a:pPr>
            <a:endParaRPr lang="en-US" altLang="en-US" dirty="0"/>
          </a:p>
        </p:txBody>
      </p:sp>
      <p:pic>
        <p:nvPicPr>
          <p:cNvPr id="9" name="Picture 8" descr="G:\Workspaces\s\shortmod\Develop\labo 927\HFM\MQXF\MQXFS\Magnets_Construction\MQXFS_Coils\HCMQXFS136-CR000103\09_Post_Impregnation\P1090728.JPG">
            <a:extLst>
              <a:ext uri="{FF2B5EF4-FFF2-40B4-BE49-F238E27FC236}">
                <a16:creationId xmlns:a16="http://schemas.microsoft.com/office/drawing/2014/main" id="{D2BA5A26-13F2-4E3F-A4A0-BD3671C441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85" t="3918" r="12988"/>
          <a:stretch>
            <a:fillRect/>
          </a:stretch>
        </p:blipFill>
        <p:spPr bwMode="auto">
          <a:xfrm>
            <a:off x="6269038" y="1219200"/>
            <a:ext cx="2189162" cy="4572000"/>
          </a:xfrm>
          <a:prstGeom prst="rect">
            <a:avLst/>
          </a:prstGeom>
          <a:noFill/>
          <a:ln w="12700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565383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7C9554E-15D7-494F-B807-DAF15D7D4F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Superconducting accelerator magnets</a:t>
            </a:r>
          </a:p>
          <a:p>
            <a:r>
              <a:rPr lang="en-US" dirty="0" err="1"/>
              <a:t>NbTi</a:t>
            </a:r>
            <a:r>
              <a:rPr lang="en-US" dirty="0"/>
              <a:t> and Nb3Sn materials: some basics of superconductivity</a:t>
            </a:r>
          </a:p>
          <a:p>
            <a:r>
              <a:rPr lang="en-US" dirty="0"/>
              <a:t>Superconducting wires and cables</a:t>
            </a:r>
          </a:p>
          <a:p>
            <a:r>
              <a:rPr lang="en-US" dirty="0"/>
              <a:t>Coil fabrication</a:t>
            </a:r>
          </a:p>
          <a:p>
            <a:r>
              <a:rPr lang="en-US" b="1" dirty="0">
                <a:solidFill>
                  <a:srgbClr val="4E4E4E"/>
                </a:solidFill>
              </a:rPr>
              <a:t>Magnet protection and assembly</a:t>
            </a:r>
          </a:p>
          <a:p>
            <a:r>
              <a:rPr lang="en-US" dirty="0"/>
              <a:t>Training and testing</a:t>
            </a:r>
          </a:p>
          <a:p>
            <a:endParaRPr lang="en-US" b="1" dirty="0"/>
          </a:p>
          <a:p>
            <a:r>
              <a:rPr lang="en-US" dirty="0"/>
              <a:t>Bus Bar protection</a:t>
            </a:r>
          </a:p>
          <a:p>
            <a:r>
              <a:rPr lang="en-US" dirty="0"/>
              <a:t>Quench heaters assessment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AF21643-BDA9-4F5E-925B-2E72DE0759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Table of contents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DCD17E-0AC3-406D-98CE-7E180E8AB0C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E3AC99BD-B5A0-4BB5-9D45-22E7C84708BF}" type="datetime1">
              <a:rPr lang="en-US" smtClean="0"/>
              <a:t>4/16/21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1512E7-BEBF-450C-B647-2A645ABAFF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98009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684071FA-BD56-4D44-8AFF-F37C8398BD9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36588" y="666963"/>
            <a:ext cx="1884362" cy="1290589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96EAB1FF-CC8E-47D1-9229-0808B1C9DD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Quench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F91EC4-7735-47BA-9AD8-08CBE31C7C6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2BA0D975-C9BF-4F99-8F68-4CB23CBB0070}" type="datetime1">
              <a:rPr lang="en-US" smtClean="0"/>
              <a:t>4/16/21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668AE5-317D-4354-B3B0-D6DCC32609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35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0CA8672-47D9-42A9-A326-BE272C2533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7572" y="2812273"/>
            <a:ext cx="2435003" cy="155929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92329DF-EDCE-4DC6-A72F-CD07D03220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20682" y="1511710"/>
            <a:ext cx="2566238" cy="1708116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B9DB1B29-7918-4B88-A426-04A107E0049B}"/>
              </a:ext>
            </a:extLst>
          </p:cNvPr>
          <p:cNvSpPr/>
          <p:nvPr/>
        </p:nvSpPr>
        <p:spPr>
          <a:xfrm>
            <a:off x="3513739" y="94595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b="1" dirty="0">
                <a:solidFill>
                  <a:srgbClr val="4E4E4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Quench</a:t>
            </a:r>
          </a:p>
          <a:p>
            <a:r>
              <a:rPr lang="en-US" sz="2000" dirty="0">
                <a:solidFill>
                  <a:srgbClr val="4E4E4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If of a point of conductor suddenly</a:t>
            </a:r>
          </a:p>
          <a:p>
            <a:r>
              <a:rPr lang="en-US" sz="2000" dirty="0">
                <a:solidFill>
                  <a:srgbClr val="4E4E4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becomes non-superconducting, it</a:t>
            </a:r>
          </a:p>
          <a:p>
            <a:r>
              <a:rPr lang="en-US" sz="2000" dirty="0">
                <a:solidFill>
                  <a:srgbClr val="4E4E4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starts heating up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A4CE872-AF63-4EDC-9802-343FEE547378}"/>
              </a:ext>
            </a:extLst>
          </p:cNvPr>
          <p:cNvSpPr/>
          <p:nvPr/>
        </p:nvSpPr>
        <p:spPr>
          <a:xfrm>
            <a:off x="329009" y="4778132"/>
            <a:ext cx="848598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4E4E4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The </a:t>
            </a:r>
            <a:r>
              <a:rPr lang="en-US" sz="2000" b="1" dirty="0">
                <a:solidFill>
                  <a:srgbClr val="4E4E4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energy stored </a:t>
            </a:r>
            <a:r>
              <a:rPr lang="en-US" sz="2000" dirty="0">
                <a:solidFill>
                  <a:srgbClr val="4E4E4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in the magnet</a:t>
            </a:r>
          </a:p>
          <a:p>
            <a:r>
              <a:rPr lang="en-US" sz="2000" dirty="0">
                <a:solidFill>
                  <a:srgbClr val="4E4E4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is usually sufficient to melt kilos of</a:t>
            </a:r>
          </a:p>
          <a:p>
            <a:r>
              <a:rPr lang="en-US" sz="2000" dirty="0">
                <a:solidFill>
                  <a:srgbClr val="4E4E4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copper and </a:t>
            </a:r>
            <a:r>
              <a:rPr lang="en-US" sz="2000" b="1" dirty="0">
                <a:solidFill>
                  <a:srgbClr val="4E4E4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damage </a:t>
            </a:r>
            <a:r>
              <a:rPr lang="en-US" sz="2000" dirty="0">
                <a:solidFill>
                  <a:srgbClr val="4E4E4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the magnet!</a:t>
            </a:r>
          </a:p>
          <a:p>
            <a:r>
              <a:rPr lang="en-US" sz="2800" b="1" dirty="0">
                <a:solidFill>
                  <a:srgbClr val="4E4E4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Quick propagation </a:t>
            </a:r>
            <a:r>
              <a:rPr lang="en-US" sz="2800" dirty="0">
                <a:solidFill>
                  <a:srgbClr val="4E4E4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of the resistive zone is needed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BCEC9BD-DA00-4F88-9387-AA93854F462C}"/>
              </a:ext>
            </a:extLst>
          </p:cNvPr>
          <p:cNvSpPr/>
          <p:nvPr/>
        </p:nvSpPr>
        <p:spPr>
          <a:xfrm>
            <a:off x="5418739" y="1516249"/>
            <a:ext cx="3552825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LHC dipole15m and 8.35T stores 8 MJ, which corresponds to melting 1.5L of copper, enough to evaporate 10cm of coil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BDDCC17-3900-428E-B602-739C1F039EA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09346" y="3942112"/>
            <a:ext cx="2502375" cy="1506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442700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A53C5C4-104E-40B3-AC42-D1E595694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do we need to protect the magnets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A23751-0502-4DF8-A550-7F817E2C836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8C04C71E-E3F4-46E0-861A-43D90F3FDEFD}" type="datetime1">
              <a:rPr lang="en-US" smtClean="0"/>
              <a:t>4/16/21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05972E-96C9-420C-9358-137342DDC5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36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B31EAA0-371C-4073-BB21-AC5871547554}"/>
              </a:ext>
            </a:extLst>
          </p:cNvPr>
          <p:cNvSpPr/>
          <p:nvPr/>
        </p:nvSpPr>
        <p:spPr>
          <a:xfrm>
            <a:off x="228601" y="701159"/>
            <a:ext cx="8782050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 superconducting accelerator magnet has a </a:t>
            </a:r>
            <a:r>
              <a:rPr lang="en-US" sz="2000" b="1" dirty="0">
                <a:solidFill>
                  <a:srgbClr val="C1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large magnetic stored</a:t>
            </a:r>
          </a:p>
          <a:p>
            <a:r>
              <a:rPr lang="en-US" sz="2000" b="1" dirty="0">
                <a:solidFill>
                  <a:srgbClr val="C1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energy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 quench </a:t>
            </a:r>
            <a:r>
              <a:rPr lang="en-US" sz="2000" dirty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produces a resistive zone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Current is flowing through the magnet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0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en-US" sz="2000" dirty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The challenge of the protection is to provide a </a:t>
            </a:r>
            <a:r>
              <a:rPr lang="en-US" sz="2000" b="1" dirty="0">
                <a:solidFill>
                  <a:srgbClr val="C1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safe conversion </a:t>
            </a:r>
            <a:r>
              <a:rPr lang="en-US" sz="2000" dirty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of</a:t>
            </a:r>
          </a:p>
          <a:p>
            <a:r>
              <a:rPr lang="en-US" sz="2000" dirty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the magnetic energy to heat in order to minimize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Peak temperature (“hot spot”) and temperature gradients in the magnet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Peak voltages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0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en-US" sz="2000" dirty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The final goal being to </a:t>
            </a:r>
            <a:r>
              <a:rPr lang="en-US" sz="2000" b="1" dirty="0">
                <a:solidFill>
                  <a:srgbClr val="C1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avoid any magnet degradation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High temperature =&gt; damage to the insulation or stabilizer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Large temperature gradient =&gt; damage to the conductor due to differential thermal expansion of materials</a:t>
            </a:r>
          </a:p>
          <a:p>
            <a:endParaRPr lang="en-US" sz="1000" dirty="0">
              <a:solidFill>
                <a:srgbClr val="4F82BE"/>
              </a:solidFill>
              <a:latin typeface="BookAntiqua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832A93D-D3C8-4E7F-955C-277FBB3F5050}"/>
              </a:ext>
            </a:extLst>
          </p:cNvPr>
          <p:cNvSpPr txBox="1"/>
          <p:nvPr/>
        </p:nvSpPr>
        <p:spPr>
          <a:xfrm>
            <a:off x="5734050" y="1299685"/>
            <a:ext cx="190981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Joule Heating</a:t>
            </a:r>
          </a:p>
          <a:p>
            <a:r>
              <a:rPr lang="en-US" b="1" dirty="0"/>
              <a:t>Voltages</a:t>
            </a:r>
            <a:endParaRPr lang="en-US" dirty="0"/>
          </a:p>
        </p:txBody>
      </p:sp>
      <p:sp>
        <p:nvSpPr>
          <p:cNvPr id="12" name="Right Brace 11">
            <a:extLst>
              <a:ext uri="{FF2B5EF4-FFF2-40B4-BE49-F238E27FC236}">
                <a16:creationId xmlns:a16="http://schemas.microsoft.com/office/drawing/2014/main" id="{84782016-B5D5-4593-B102-EC4875EA4365}"/>
              </a:ext>
            </a:extLst>
          </p:cNvPr>
          <p:cNvSpPr/>
          <p:nvPr/>
        </p:nvSpPr>
        <p:spPr>
          <a:xfrm>
            <a:off x="5048251" y="1295399"/>
            <a:ext cx="323850" cy="828621"/>
          </a:xfrm>
          <a:prstGeom prst="rightBrac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D991647-B933-4530-B989-ADA2EB1971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9543" y="5057775"/>
            <a:ext cx="6237397" cy="1304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246371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4A4ADCB-2587-49D8-BFCE-122A3FD93C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4962" y="1386883"/>
            <a:ext cx="4076700" cy="3708992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Typical scenario</a:t>
            </a:r>
          </a:p>
          <a:p>
            <a:r>
              <a:rPr lang="en-US" dirty="0"/>
              <a:t>The current in the magnet is I</a:t>
            </a:r>
            <a:r>
              <a:rPr lang="en-US" baseline="-25000" dirty="0"/>
              <a:t>0</a:t>
            </a:r>
            <a:r>
              <a:rPr lang="en-US" dirty="0"/>
              <a:t>, a quench occurs</a:t>
            </a:r>
          </a:p>
          <a:p>
            <a:r>
              <a:rPr lang="en-US" dirty="0"/>
              <a:t>Normal zone propagation and voltage build-up</a:t>
            </a:r>
          </a:p>
          <a:p>
            <a:r>
              <a:rPr lang="en-US" dirty="0"/>
              <a:t>Detection system based on some voltage threshold</a:t>
            </a:r>
          </a:p>
          <a:p>
            <a:r>
              <a:rPr lang="en-US" dirty="0"/>
              <a:t>trigger protection options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1B3EE61-A3D8-42AA-9F46-8BB5053F7C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are critical parameter for quench protection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89E084-75B0-4D8B-8615-7E3268AA9A4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0B8A66B2-2DB6-41B7-B06F-9B71268176F3}" type="datetime1">
              <a:rPr lang="en-US" smtClean="0"/>
              <a:t>4/16/21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B92AF4-7FC8-41C0-B46A-75EC4B7099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37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03C8FE7-7540-4A96-89F8-8754B481A0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6854" y="662983"/>
            <a:ext cx="3645183" cy="5399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186041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3E733EB-4394-49FB-888C-002A8B18B5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290" y="242791"/>
            <a:ext cx="8915400" cy="427877"/>
          </a:xfrm>
        </p:spPr>
        <p:txBody>
          <a:bodyPr/>
          <a:lstStyle/>
          <a:p>
            <a:r>
              <a:rPr lang="en-US" dirty="0"/>
              <a:t>MQXFA protection system: external quench heaters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EEA965-A691-4167-B40D-8CB1544B200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A336B659-4A46-45C9-8046-B1037D920332}" type="datetime1">
              <a:rPr lang="en-US" smtClean="0"/>
              <a:t>4/16/21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F42213-864F-4634-AEF6-F93C9E156C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38</a:t>
            </a:fld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74CC2131-D10D-4649-B569-0EEE77671C4B}"/>
              </a:ext>
            </a:extLst>
          </p:cNvPr>
          <p:cNvSpPr txBox="1">
            <a:spLocks/>
          </p:cNvSpPr>
          <p:nvPr/>
        </p:nvSpPr>
        <p:spPr>
          <a:xfrm>
            <a:off x="611999" y="692695"/>
            <a:ext cx="8174083" cy="237863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50505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MQXFA Quench Heaters:</a:t>
            </a:r>
          </a:p>
          <a:p>
            <a:pPr lvl="1"/>
            <a:r>
              <a:rPr lang="en-US" dirty="0"/>
              <a:t>50 um polyimide + 12 um glue + 25 um steel + 10 um copper (in some areas) </a:t>
            </a:r>
            <a:r>
              <a:rPr lang="en-US" dirty="0">
                <a:sym typeface="Wingdings" panose="05000000000000000000" pitchFamily="2" charset="2"/>
              </a:rPr>
              <a:t></a:t>
            </a:r>
            <a:r>
              <a:rPr lang="en-US" dirty="0"/>
              <a:t> </a:t>
            </a:r>
            <a:r>
              <a:rPr lang="en-US" b="1" u="sng" dirty="0"/>
              <a:t>200 um</a:t>
            </a:r>
            <a:r>
              <a:rPr lang="en-US" b="1" dirty="0"/>
              <a:t> </a:t>
            </a:r>
            <a:r>
              <a:rPr lang="en-US" dirty="0"/>
              <a:t>Heater-Coil distance (including 145 um cable insulation)</a:t>
            </a:r>
          </a:p>
          <a:p>
            <a:pPr lvl="1"/>
            <a:r>
              <a:rPr lang="en-US" dirty="0"/>
              <a:t>Additional 50 um polyimide in the ends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8DB5EC2-0DD0-41F0-A43A-8AC9CE5F59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6588" y="2652643"/>
            <a:ext cx="2753795" cy="3667497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45E50000-DEB8-4375-8764-BD8A706FB4A8}"/>
              </a:ext>
            </a:extLst>
          </p:cNvPr>
          <p:cNvSpPr/>
          <p:nvPr/>
        </p:nvSpPr>
        <p:spPr>
          <a:xfrm>
            <a:off x="3818457" y="3058227"/>
            <a:ext cx="5562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C1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Quench heaters </a:t>
            </a:r>
            <a:r>
              <a:rPr lang="en-US" dirty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are </a:t>
            </a:r>
            <a:r>
              <a:rPr lang="el-GR" dirty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μ</a:t>
            </a:r>
            <a:r>
              <a:rPr lang="en-US" dirty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m-thin strips</a:t>
            </a:r>
          </a:p>
          <a:p>
            <a:r>
              <a:rPr lang="en-US" dirty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glued to the coil, which heat the</a:t>
            </a:r>
          </a:p>
          <a:p>
            <a:r>
              <a:rPr lang="en-US" dirty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turns by </a:t>
            </a:r>
            <a:r>
              <a:rPr lang="en-US" b="1" dirty="0">
                <a:solidFill>
                  <a:srgbClr val="C1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thermal diffusion</a:t>
            </a:r>
            <a:endParaRPr lang="en-US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750325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71E1C14-85D0-4F4A-A2F2-DACE880C9B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MQXFA protection system: CLIQ system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435ECC-44C4-49BB-BD97-A82E7628F6F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30D30AD5-62CE-4A8A-98F4-27942FFD98EF}" type="datetime1">
              <a:rPr lang="en-US" smtClean="0"/>
              <a:t>4/16/21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2660B4-390E-43F8-9C33-95068A57E1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39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F8ED776-6C08-41F3-9BA7-7744E80489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99175" y="1124024"/>
            <a:ext cx="2016225" cy="401940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C1B1764-E3A9-427C-ACAB-0C4A792465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6300" y="1015528"/>
            <a:ext cx="4952999" cy="5209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13440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4B9D0A9-F984-49ED-AA75-E7E5B6D2F7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Magnets Deliverables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11C7CF-3339-4732-A48E-2BDF603E396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95472254-AE54-4711-829F-AA1F673A7447}" type="datetime1">
              <a:rPr lang="en-US" smtClean="0"/>
              <a:t>4/16/21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A4CF90-10B4-4536-9E06-BE1729C640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A8C1A35A-F4B7-4909-8A10-B26FA6175392}"/>
              </a:ext>
            </a:extLst>
          </p:cNvPr>
          <p:cNvSpPr txBox="1">
            <a:spLocks/>
          </p:cNvSpPr>
          <p:nvPr/>
        </p:nvSpPr>
        <p:spPr>
          <a:xfrm>
            <a:off x="588254" y="703592"/>
            <a:ext cx="7920000" cy="5376507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50505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Q1/Q3 </a:t>
            </a:r>
            <a:r>
              <a:rPr lang="en-US" dirty="0" err="1"/>
              <a:t>Cryoassembly</a:t>
            </a:r>
            <a:endParaRPr lang="en-US" dirty="0"/>
          </a:p>
          <a:p>
            <a:pPr marL="0" indent="0">
              <a:buFont typeface="Arial" charset="0"/>
              <a:buNone/>
            </a:pPr>
            <a:r>
              <a:rPr lang="en-US" sz="1000" dirty="0"/>
              <a:t>	</a:t>
            </a:r>
            <a:r>
              <a:rPr lang="en-US" sz="1600" dirty="0"/>
              <a:t>(10 </a:t>
            </a:r>
            <a:r>
              <a:rPr lang="en-US" sz="1600" dirty="0" err="1"/>
              <a:t>CryoAssemblies</a:t>
            </a:r>
            <a:r>
              <a:rPr lang="en-US" sz="1600" dirty="0"/>
              <a:t> with 20 Magnets)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Font typeface="Arial" charset="0"/>
              <a:buNone/>
            </a:pP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DC5B42A-1DEE-4F58-AA69-604E2B1FFF5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273" t="7285" r="3922" b="47060"/>
          <a:stretch/>
        </p:blipFill>
        <p:spPr>
          <a:xfrm>
            <a:off x="139129" y="1245839"/>
            <a:ext cx="4097747" cy="1224302"/>
          </a:xfrm>
          <a:prstGeom prst="rect">
            <a:avLst/>
          </a:prstGeom>
        </p:spPr>
      </p:pic>
      <p:pic>
        <p:nvPicPr>
          <p:cNvPr id="9" name="Picture 8" descr="P:\ruben\LARP\3-D Models\Jodi\MQXF-cutaway5.jpg">
            <a:extLst>
              <a:ext uri="{FF2B5EF4-FFF2-40B4-BE49-F238E27FC236}">
                <a16:creationId xmlns:a16="http://schemas.microsoft.com/office/drawing/2014/main" id="{BE9F95E2-488F-4230-981C-F4954434E99F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85" y="279478"/>
            <a:ext cx="1234003" cy="5580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 descr="P:\ruben\LARP\3-D Models\Jodi\MQXF-cutaway5.jpg">
            <a:extLst>
              <a:ext uri="{FF2B5EF4-FFF2-40B4-BE49-F238E27FC236}">
                <a16:creationId xmlns:a16="http://schemas.microsoft.com/office/drawing/2014/main" id="{627A4662-F63D-4CF6-839D-3801EA9BC408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0025" y="279478"/>
            <a:ext cx="1234003" cy="565376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0C35BFA-BE64-4234-9CD4-68AF70BCDB6C}"/>
              </a:ext>
            </a:extLst>
          </p:cNvPr>
          <p:cNvSpPr txBox="1"/>
          <p:nvPr/>
        </p:nvSpPr>
        <p:spPr>
          <a:xfrm>
            <a:off x="4616957" y="308647"/>
            <a:ext cx="9240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1" dirty="0"/>
              <a:t>MQXFA</a:t>
            </a:r>
          </a:p>
          <a:p>
            <a:r>
              <a:rPr lang="en-US" sz="1800" i="1" dirty="0"/>
              <a:t>Magnet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1336DE6-05C6-4266-A8BC-344D0CE2F951}"/>
              </a:ext>
            </a:extLst>
          </p:cNvPr>
          <p:cNvSpPr txBox="1"/>
          <p:nvPr/>
        </p:nvSpPr>
        <p:spPr>
          <a:xfrm>
            <a:off x="8034028" y="1317144"/>
            <a:ext cx="2705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Cold Mass</a:t>
            </a:r>
          </a:p>
          <a:p>
            <a:r>
              <a:rPr lang="en-US" sz="1200" i="1" dirty="0"/>
              <a:t>Assembly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B739A8D-930E-4E4A-B8EA-C9223AA97C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33968" y="941507"/>
            <a:ext cx="2089491" cy="1263768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9FC96952-0C0B-4443-9C92-A7A15AC8E99D}"/>
              </a:ext>
            </a:extLst>
          </p:cNvPr>
          <p:cNvCxnSpPr>
            <a:cxnSpLocks/>
            <a:stCxn id="9" idx="2"/>
          </p:cNvCxnSpPr>
          <p:nvPr/>
        </p:nvCxnSpPr>
        <p:spPr>
          <a:xfrm>
            <a:off x="6269187" y="837538"/>
            <a:ext cx="166139" cy="710439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97EB3BE2-8344-48BC-82D7-6D57127A1B17}"/>
              </a:ext>
            </a:extLst>
          </p:cNvPr>
          <p:cNvSpPr txBox="1"/>
          <p:nvPr/>
        </p:nvSpPr>
        <p:spPr>
          <a:xfrm>
            <a:off x="4972049" y="3030676"/>
            <a:ext cx="367665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Delivered to CERN in between February 2023 and October 2025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232A4E1-30E2-4A8B-A6C8-11EAB765FB09}"/>
              </a:ext>
            </a:extLst>
          </p:cNvPr>
          <p:cNvSpPr txBox="1"/>
          <p:nvPr/>
        </p:nvSpPr>
        <p:spPr>
          <a:xfrm>
            <a:off x="4765298" y="4182990"/>
            <a:ext cx="367665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I am the deputy of the MQXFA magnet manager</a:t>
            </a:r>
          </a:p>
        </p:txBody>
      </p:sp>
      <p:pic>
        <p:nvPicPr>
          <p:cNvPr id="22" name="Picture 21" descr="A screenshot of a computer&#10;&#10;Description automatically generated">
            <a:extLst>
              <a:ext uri="{FF2B5EF4-FFF2-40B4-BE49-F238E27FC236}">
                <a16:creationId xmlns:a16="http://schemas.microsoft.com/office/drawing/2014/main" id="{196E3D7A-28CE-4FBC-8127-54FAF6D87C7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801" y="2367925"/>
            <a:ext cx="3828449" cy="4490075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3E0D66E0-7FE6-4279-9C57-EA960092B1FD}"/>
              </a:ext>
            </a:extLst>
          </p:cNvPr>
          <p:cNvSpPr/>
          <p:nvPr/>
        </p:nvSpPr>
        <p:spPr>
          <a:xfrm>
            <a:off x="4194175" y="5390107"/>
            <a:ext cx="424827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dirty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Full integration FNAL/BNL/LBNL</a:t>
            </a:r>
          </a:p>
        </p:txBody>
      </p:sp>
    </p:spTree>
    <p:extLst>
      <p:ext uri="{BB962C8B-B14F-4D97-AF65-F5344CB8AC3E}">
        <p14:creationId xmlns:p14="http://schemas.microsoft.com/office/powerpoint/2010/main" val="379713414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A10C640-1909-414D-88A1-FD3CCC3E16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MQXFA structural design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80C657-E645-4D17-ACDC-66843084A6F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60AAF167-1735-4F8F-8184-2BADBD5EF638}" type="datetime1">
              <a:rPr lang="en-US" smtClean="0"/>
              <a:t>4/16/21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AF620F-6EF4-4773-812B-5ADA83BE7A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40</a:t>
            </a:fld>
            <a:endParaRPr lang="en-US" dirty="0"/>
          </a:p>
        </p:txBody>
      </p:sp>
      <p:sp>
        <p:nvSpPr>
          <p:cNvPr id="7" name="Content Placeholder 8">
            <a:extLst>
              <a:ext uri="{FF2B5EF4-FFF2-40B4-BE49-F238E27FC236}">
                <a16:creationId xmlns:a16="http://schemas.microsoft.com/office/drawing/2014/main" id="{73068517-FB32-46A4-A442-58EE2679DC45}"/>
              </a:ext>
            </a:extLst>
          </p:cNvPr>
          <p:cNvSpPr txBox="1">
            <a:spLocks/>
          </p:cNvSpPr>
          <p:nvPr/>
        </p:nvSpPr>
        <p:spPr>
          <a:xfrm>
            <a:off x="228600" y="1219200"/>
            <a:ext cx="4933950" cy="5029200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50505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Char char="•"/>
            </a:pPr>
            <a:endParaRPr lang="en-GB" altLang="en-US" dirty="0">
              <a:solidFill>
                <a:srgbClr val="FF0000"/>
              </a:solidFill>
            </a:endParaRPr>
          </a:p>
          <a:p>
            <a:pPr>
              <a:buFontTx/>
              <a:buChar char="•"/>
            </a:pPr>
            <a:endParaRPr lang="en-GB" altLang="en-US" dirty="0"/>
          </a:p>
          <a:p>
            <a:pPr>
              <a:buFontTx/>
              <a:buChar char="•"/>
            </a:pPr>
            <a:endParaRPr lang="en-GB" altLang="en-US" dirty="0"/>
          </a:p>
        </p:txBody>
      </p:sp>
      <p:sp>
        <p:nvSpPr>
          <p:cNvPr id="9" name="Rectangle 2">
            <a:extLst>
              <a:ext uri="{FF2B5EF4-FFF2-40B4-BE49-F238E27FC236}">
                <a16:creationId xmlns:a16="http://schemas.microsoft.com/office/drawing/2014/main" id="{FE8FDDC5-A789-4845-8BCE-7AEC7C8282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8221" y="1079710"/>
            <a:ext cx="10669493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E984968E-7D18-4D3F-B738-44181E53F57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12193551"/>
              </p:ext>
            </p:extLst>
          </p:nvPr>
        </p:nvGraphicFramePr>
        <p:xfrm>
          <a:off x="187647" y="712310"/>
          <a:ext cx="5203503" cy="29769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346" name="Bitmap Image" r:id="rId3" imgW="6601746" imgH="4019048" progId="Paint.Picture">
                  <p:embed/>
                </p:oleObj>
              </mc:Choice>
              <mc:Fallback>
                <p:oleObj name="Bitmap Image" r:id="rId3" imgW="6601746" imgH="4019048" progId="Paint.Picture">
                  <p:embed/>
                  <p:pic>
                    <p:nvPicPr>
                      <p:cNvPr id="10" name="Object 9">
                        <a:extLst>
                          <a:ext uri="{FF2B5EF4-FFF2-40B4-BE49-F238E27FC236}">
                            <a16:creationId xmlns:a16="http://schemas.microsoft.com/office/drawing/2014/main" id="{E984968E-7D18-4D3F-B738-44181E53F57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7647" y="712310"/>
                        <a:ext cx="5203503" cy="297692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10">
            <a:extLst>
              <a:ext uri="{FF2B5EF4-FFF2-40B4-BE49-F238E27FC236}">
                <a16:creationId xmlns:a16="http://schemas.microsoft.com/office/drawing/2014/main" id="{02B1B794-AE6A-459F-A23F-A8BCC0FF7C56}"/>
              </a:ext>
            </a:extLst>
          </p:cNvPr>
          <p:cNvSpPr/>
          <p:nvPr/>
        </p:nvSpPr>
        <p:spPr>
          <a:xfrm>
            <a:off x="78979" y="3869716"/>
            <a:ext cx="556552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en-US" sz="2000" dirty="0">
                <a:solidFill>
                  <a:srgbClr val="4E4E4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After winding and curing (reaction and potting), the coil is placed inside a </a:t>
            </a:r>
            <a:r>
              <a:rPr lang="en-US" altLang="en-US" sz="2000" b="1" dirty="0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support structure</a:t>
            </a:r>
            <a:r>
              <a:rPr lang="en-US" altLang="en-US" sz="2000" dirty="0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US" altLang="en-US" sz="2000" dirty="0">
                <a:solidFill>
                  <a:srgbClr val="4E4E4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capable of</a:t>
            </a: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altLang="en-US" sz="2000" dirty="0">
              <a:solidFill>
                <a:srgbClr val="4E4E4E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742950" lvl="1" indent="-28575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en-US" sz="2000" dirty="0">
                <a:solidFill>
                  <a:srgbClr val="4E4E4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providing the required pre-stress to the coil after cool-down in order to reduce conductor motion;</a:t>
            </a:r>
          </a:p>
          <a:p>
            <a:pPr marL="742950" lvl="1" indent="-28575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en-US" sz="2000" dirty="0">
                <a:solidFill>
                  <a:srgbClr val="4E4E4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withstanding the electro-magnetic forces;</a:t>
            </a:r>
          </a:p>
          <a:p>
            <a:pPr marL="742950" lvl="1" indent="-28575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en-US" sz="2000" dirty="0">
                <a:solidFill>
                  <a:srgbClr val="4E4E4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providing Helium containment.</a:t>
            </a:r>
          </a:p>
        </p:txBody>
      </p:sp>
      <p:graphicFrame>
        <p:nvGraphicFramePr>
          <p:cNvPr id="12" name="Content Placeholder 6">
            <a:extLst>
              <a:ext uri="{FF2B5EF4-FFF2-40B4-BE49-F238E27FC236}">
                <a16:creationId xmlns:a16="http://schemas.microsoft.com/office/drawing/2014/main" id="{066BE91A-6107-4E2A-9E5E-D14AA45076E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66291855"/>
              </p:ext>
            </p:extLst>
          </p:nvPr>
        </p:nvGraphicFramePr>
        <p:xfrm>
          <a:off x="5943996" y="1203845"/>
          <a:ext cx="3121025" cy="4389120"/>
        </p:xfrm>
        <a:graphic>
          <a:graphicData uri="http://schemas.openxmlformats.org/drawingml/2006/table">
            <a:tbl>
              <a:tblPr firstCol="1" bandRow="1">
                <a:solidFill>
                  <a:schemeClr val="accent1">
                    <a:lumMod val="20000"/>
                    <a:lumOff val="80000"/>
                  </a:schemeClr>
                </a:solidFill>
              </a:tblPr>
              <a:tblGrid>
                <a:gridCol w="17886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911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732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79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cap="small" dirty="0">
                          <a:solidFill>
                            <a:srgbClr val="50504E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Parameter</a:t>
                      </a:r>
                      <a:endParaRPr lang="en-US" sz="1600" cap="small" dirty="0">
                        <a:solidFill>
                          <a:srgbClr val="50504E"/>
                        </a:solidFill>
                        <a:effectLst/>
                        <a:latin typeface="Helvetica" panose="020B0604020202020204" pitchFamily="34" charset="0"/>
                        <a:ea typeface="Times New Roman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50504E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Unit</a:t>
                      </a:r>
                      <a:endParaRPr lang="en-US" sz="1600" dirty="0">
                        <a:solidFill>
                          <a:srgbClr val="50504E"/>
                        </a:solidFill>
                        <a:effectLst/>
                        <a:latin typeface="Helvetica" panose="020B0604020202020204" pitchFamily="34" charset="0"/>
                        <a:ea typeface="Times New Roman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50504E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MQXFA</a:t>
                      </a:r>
                      <a:endParaRPr lang="en-US" sz="1600" dirty="0">
                        <a:solidFill>
                          <a:srgbClr val="50504E"/>
                        </a:solidFill>
                        <a:effectLst/>
                        <a:latin typeface="Helvetica" panose="020B0604020202020204" pitchFamily="34" charset="0"/>
                        <a:ea typeface="Times New Roman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969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50504E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Coil aperture</a:t>
                      </a:r>
                      <a:endParaRPr lang="en-US" sz="1600" dirty="0">
                        <a:solidFill>
                          <a:srgbClr val="50504E"/>
                        </a:solidFill>
                        <a:effectLst/>
                        <a:latin typeface="Helvetica" panose="020B0604020202020204" pitchFamily="34" charset="0"/>
                        <a:ea typeface="Times New Roman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50504E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mm</a:t>
                      </a:r>
                      <a:endParaRPr lang="en-US" sz="1600" dirty="0">
                        <a:solidFill>
                          <a:srgbClr val="50504E"/>
                        </a:solidFill>
                        <a:effectLst/>
                        <a:latin typeface="Helvetica" panose="020B0604020202020204" pitchFamily="34" charset="0"/>
                        <a:ea typeface="Times New Roman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50504E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150</a:t>
                      </a:r>
                      <a:endParaRPr lang="en-US" sz="1600" dirty="0">
                        <a:solidFill>
                          <a:srgbClr val="50504E"/>
                        </a:solidFill>
                        <a:effectLst/>
                        <a:latin typeface="Helvetica" panose="020B0604020202020204" pitchFamily="34" charset="0"/>
                        <a:ea typeface="Times New Roman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969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50504E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Magnetic length</a:t>
                      </a:r>
                      <a:endParaRPr lang="en-US" sz="1600" dirty="0">
                        <a:solidFill>
                          <a:srgbClr val="50504E"/>
                        </a:solidFill>
                        <a:effectLst/>
                        <a:latin typeface="Helvetica" panose="020B0604020202020204" pitchFamily="34" charset="0"/>
                        <a:ea typeface="Times New Roman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50504E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m</a:t>
                      </a:r>
                      <a:endParaRPr lang="en-US" sz="1600" dirty="0">
                        <a:solidFill>
                          <a:srgbClr val="50504E"/>
                        </a:solidFill>
                        <a:effectLst/>
                        <a:latin typeface="Helvetica" panose="020B0604020202020204" pitchFamily="34" charset="0"/>
                        <a:ea typeface="Times New Roman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50504E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4.2</a:t>
                      </a:r>
                      <a:endParaRPr lang="en-US" sz="1600" dirty="0">
                        <a:solidFill>
                          <a:srgbClr val="50504E"/>
                        </a:solidFill>
                        <a:effectLst/>
                        <a:latin typeface="Helvetica" panose="020B0604020202020204" pitchFamily="34" charset="0"/>
                        <a:ea typeface="Times New Roman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969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50504E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N. of layers</a:t>
                      </a:r>
                      <a:endParaRPr lang="en-US" sz="1600" dirty="0">
                        <a:solidFill>
                          <a:srgbClr val="50504E"/>
                        </a:solidFill>
                        <a:effectLst/>
                        <a:latin typeface="Helvetica" panose="020B0604020202020204" pitchFamily="34" charset="0"/>
                        <a:ea typeface="Times New Roman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50504E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 </a:t>
                      </a:r>
                      <a:endParaRPr lang="en-US" sz="1600" dirty="0">
                        <a:solidFill>
                          <a:srgbClr val="50504E"/>
                        </a:solidFill>
                        <a:effectLst/>
                        <a:latin typeface="Helvetica" panose="020B0604020202020204" pitchFamily="34" charset="0"/>
                        <a:ea typeface="Times New Roman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50504E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</a:t>
                      </a:r>
                      <a:endParaRPr lang="en-US" sz="1600" dirty="0">
                        <a:solidFill>
                          <a:srgbClr val="50504E"/>
                        </a:solidFill>
                        <a:effectLst/>
                        <a:latin typeface="Helvetica" panose="020B0604020202020204" pitchFamily="34" charset="0"/>
                        <a:ea typeface="Times New Roman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9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50504E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N. of turns Inner-Outer layer</a:t>
                      </a:r>
                      <a:endParaRPr lang="en-US" sz="1600" dirty="0">
                        <a:solidFill>
                          <a:srgbClr val="50504E"/>
                        </a:solidFill>
                        <a:effectLst/>
                        <a:latin typeface="Helvetica" panose="020B0604020202020204" pitchFamily="34" charset="0"/>
                        <a:ea typeface="Times New Roman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50504E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 </a:t>
                      </a:r>
                      <a:endParaRPr lang="en-US" sz="1600" dirty="0">
                        <a:solidFill>
                          <a:srgbClr val="50504E"/>
                        </a:solidFill>
                        <a:effectLst/>
                        <a:latin typeface="Helvetica" panose="020B0604020202020204" pitchFamily="34" charset="0"/>
                        <a:ea typeface="Times New Roman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50504E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22</a:t>
                      </a:r>
                      <a:r>
                        <a:rPr lang="en-US" sz="1600" baseline="0" dirty="0">
                          <a:solidFill>
                            <a:srgbClr val="50504E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-</a:t>
                      </a:r>
                      <a:r>
                        <a:rPr lang="en-US" sz="1600" dirty="0">
                          <a:solidFill>
                            <a:srgbClr val="50504E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28</a:t>
                      </a:r>
                      <a:endParaRPr lang="en-US" sz="1600" dirty="0">
                        <a:solidFill>
                          <a:srgbClr val="50504E"/>
                        </a:solidFill>
                        <a:effectLst/>
                        <a:latin typeface="Helvetica" panose="020B0604020202020204" pitchFamily="34" charset="0"/>
                        <a:ea typeface="Times New Roman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79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50504E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Operation temperature</a:t>
                      </a:r>
                      <a:endParaRPr lang="en-US" sz="1600" dirty="0">
                        <a:solidFill>
                          <a:srgbClr val="50504E"/>
                        </a:solidFill>
                        <a:effectLst/>
                        <a:latin typeface="Helvetica" panose="020B0604020202020204" pitchFamily="34" charset="0"/>
                        <a:ea typeface="Times New Roman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50504E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K</a:t>
                      </a:r>
                      <a:endParaRPr lang="en-US" sz="1600" dirty="0">
                        <a:solidFill>
                          <a:srgbClr val="50504E"/>
                        </a:solidFill>
                        <a:effectLst/>
                        <a:latin typeface="Helvetica" panose="020B0604020202020204" pitchFamily="34" charset="0"/>
                        <a:ea typeface="Times New Roman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50504E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1.9</a:t>
                      </a:r>
                      <a:endParaRPr lang="en-US" sz="1600" dirty="0">
                        <a:solidFill>
                          <a:srgbClr val="50504E"/>
                        </a:solidFill>
                        <a:effectLst/>
                        <a:latin typeface="Helvetica" panose="020B0604020202020204" pitchFamily="34" charset="0"/>
                        <a:ea typeface="Times New Roman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969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50504E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Nominal gradient</a:t>
                      </a:r>
                      <a:endParaRPr lang="en-US" sz="1600" dirty="0">
                        <a:solidFill>
                          <a:srgbClr val="50504E"/>
                        </a:solidFill>
                        <a:effectLst/>
                        <a:latin typeface="Helvetica" panose="020B0604020202020204" pitchFamily="34" charset="0"/>
                        <a:ea typeface="Times New Roman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50504E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T/m</a:t>
                      </a:r>
                      <a:endParaRPr lang="en-US" sz="1600" dirty="0">
                        <a:solidFill>
                          <a:srgbClr val="50504E"/>
                        </a:solidFill>
                        <a:effectLst/>
                        <a:latin typeface="Helvetica" panose="020B0604020202020204" pitchFamily="34" charset="0"/>
                        <a:ea typeface="Times New Roman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50504E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132.6</a:t>
                      </a:r>
                      <a:endParaRPr lang="en-US" sz="1600" dirty="0">
                        <a:solidFill>
                          <a:srgbClr val="50504E"/>
                        </a:solidFill>
                        <a:effectLst/>
                        <a:latin typeface="Helvetica" panose="020B0604020202020204" pitchFamily="34" charset="0"/>
                        <a:ea typeface="Times New Roman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969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50504E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Nominal current</a:t>
                      </a:r>
                      <a:endParaRPr lang="en-US" sz="1600" dirty="0">
                        <a:solidFill>
                          <a:srgbClr val="50504E"/>
                        </a:solidFill>
                        <a:effectLst/>
                        <a:latin typeface="Helvetica" panose="020B0604020202020204" pitchFamily="34" charset="0"/>
                        <a:ea typeface="Times New Roman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50504E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kA</a:t>
                      </a:r>
                      <a:endParaRPr lang="en-US" sz="1600" dirty="0">
                        <a:solidFill>
                          <a:srgbClr val="50504E"/>
                        </a:solidFill>
                        <a:effectLst/>
                        <a:latin typeface="Helvetica" panose="020B0604020202020204" pitchFamily="34" charset="0"/>
                        <a:ea typeface="Times New Roman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50504E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16.5</a:t>
                      </a:r>
                      <a:endParaRPr lang="en-US" sz="1600" dirty="0">
                        <a:solidFill>
                          <a:srgbClr val="50504E"/>
                        </a:solidFill>
                        <a:effectLst/>
                        <a:latin typeface="Helvetica" panose="020B0604020202020204" pitchFamily="34" charset="0"/>
                        <a:ea typeface="Times New Roman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79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50504E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Peak field at nom. current</a:t>
                      </a:r>
                      <a:endParaRPr lang="en-US" sz="1600" dirty="0">
                        <a:solidFill>
                          <a:srgbClr val="50504E"/>
                        </a:solidFill>
                        <a:effectLst/>
                        <a:latin typeface="Helvetica" panose="020B0604020202020204" pitchFamily="34" charset="0"/>
                        <a:ea typeface="Times New Roman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50504E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T</a:t>
                      </a:r>
                      <a:endParaRPr lang="en-US" sz="1600" dirty="0">
                        <a:solidFill>
                          <a:srgbClr val="50504E"/>
                        </a:solidFill>
                        <a:effectLst/>
                        <a:latin typeface="Helvetica" panose="020B0604020202020204" pitchFamily="34" charset="0"/>
                        <a:ea typeface="Times New Roman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50504E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11.4</a:t>
                      </a:r>
                      <a:endParaRPr lang="en-US" sz="1600" dirty="0">
                        <a:solidFill>
                          <a:srgbClr val="50504E"/>
                        </a:solidFill>
                        <a:effectLst/>
                        <a:latin typeface="Helvetica" panose="020B0604020202020204" pitchFamily="34" charset="0"/>
                        <a:ea typeface="Times New Roman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79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50504E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Stored energy at nom. </a:t>
                      </a:r>
                      <a:r>
                        <a:rPr lang="en-US" sz="1600" dirty="0" err="1">
                          <a:solidFill>
                            <a:srgbClr val="50504E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curr</a:t>
                      </a:r>
                      <a:r>
                        <a:rPr lang="en-US" sz="1600" dirty="0">
                          <a:solidFill>
                            <a:srgbClr val="50504E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.</a:t>
                      </a:r>
                      <a:endParaRPr lang="en-US" sz="1600" dirty="0">
                        <a:solidFill>
                          <a:srgbClr val="50504E"/>
                        </a:solidFill>
                        <a:effectLst/>
                        <a:latin typeface="Helvetica" panose="020B0604020202020204" pitchFamily="34" charset="0"/>
                        <a:ea typeface="Times New Roman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50504E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MJ/m</a:t>
                      </a:r>
                      <a:endParaRPr lang="en-US" sz="1600" dirty="0">
                        <a:solidFill>
                          <a:srgbClr val="50504E"/>
                        </a:solidFill>
                        <a:effectLst/>
                        <a:latin typeface="Helvetica" panose="020B0604020202020204" pitchFamily="34" charset="0"/>
                        <a:ea typeface="Times New Roman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50504E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1.2</a:t>
                      </a:r>
                      <a:endParaRPr lang="en-US" sz="1600" dirty="0">
                        <a:solidFill>
                          <a:srgbClr val="50504E"/>
                        </a:solidFill>
                        <a:effectLst/>
                        <a:latin typeface="Helvetica" panose="020B0604020202020204" pitchFamily="34" charset="0"/>
                        <a:ea typeface="Times New Roman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7939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50504E"/>
                          </a:solidFill>
                          <a:effectLst/>
                          <a:latin typeface="Helvetica" panose="020B0604020202020204" pitchFamily="34" charset="0"/>
                          <a:ea typeface="Times New Roman"/>
                          <a:cs typeface="Helvetica" panose="020B0604020202020204" pitchFamily="34" charset="0"/>
                        </a:rPr>
                        <a:t>Diff. inductance</a:t>
                      </a: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err="1">
                          <a:solidFill>
                            <a:srgbClr val="50504E"/>
                          </a:solidFill>
                          <a:effectLst/>
                          <a:latin typeface="Helvetica" panose="020B0604020202020204" pitchFamily="34" charset="0"/>
                          <a:ea typeface="Times New Roman"/>
                          <a:cs typeface="Helvetica" panose="020B0604020202020204" pitchFamily="34" charset="0"/>
                        </a:rPr>
                        <a:t>mH</a:t>
                      </a:r>
                      <a:r>
                        <a:rPr lang="en-US" sz="1600" b="0" dirty="0">
                          <a:solidFill>
                            <a:srgbClr val="50504E"/>
                          </a:solidFill>
                          <a:effectLst/>
                          <a:latin typeface="Helvetica" panose="020B0604020202020204" pitchFamily="34" charset="0"/>
                          <a:ea typeface="Times New Roman"/>
                          <a:cs typeface="Helvetica" panose="020B0604020202020204" pitchFamily="34" charset="0"/>
                        </a:rPr>
                        <a:t>/m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EF3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rgbClr val="50504E"/>
                          </a:solidFill>
                          <a:effectLst/>
                          <a:latin typeface="Helvetica" panose="020B0604020202020204" pitchFamily="34" charset="0"/>
                          <a:ea typeface="Times New Roman"/>
                          <a:cs typeface="Helvetica" panose="020B0604020202020204" pitchFamily="34" charset="0"/>
                        </a:rPr>
                        <a:t>8.2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EF3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0848422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7C9554E-15D7-494F-B807-DAF15D7D4F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Superconducting accelerator magnets</a:t>
            </a:r>
          </a:p>
          <a:p>
            <a:r>
              <a:rPr lang="en-US" dirty="0" err="1"/>
              <a:t>NbTi</a:t>
            </a:r>
            <a:r>
              <a:rPr lang="en-US" dirty="0"/>
              <a:t> and Nb3Sn materials: some basics of superconductivity</a:t>
            </a:r>
          </a:p>
          <a:p>
            <a:r>
              <a:rPr lang="en-US" dirty="0"/>
              <a:t>Superconducting wires and cables</a:t>
            </a:r>
          </a:p>
          <a:p>
            <a:r>
              <a:rPr lang="en-US" dirty="0"/>
              <a:t>Coil fabrication</a:t>
            </a:r>
          </a:p>
          <a:p>
            <a:r>
              <a:rPr lang="en-US" dirty="0">
                <a:solidFill>
                  <a:srgbClr val="4E4E4E"/>
                </a:solidFill>
              </a:rPr>
              <a:t>Magnet protection and assembly</a:t>
            </a:r>
          </a:p>
          <a:p>
            <a:r>
              <a:rPr lang="en-US" b="1" dirty="0"/>
              <a:t>Training and testing</a:t>
            </a:r>
          </a:p>
          <a:p>
            <a:endParaRPr lang="en-US" b="1" dirty="0"/>
          </a:p>
          <a:p>
            <a:r>
              <a:rPr lang="en-US" dirty="0"/>
              <a:t>Bus Bar protection</a:t>
            </a:r>
          </a:p>
          <a:p>
            <a:r>
              <a:rPr lang="en-US" dirty="0"/>
              <a:t>Quench heaters assessment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AF21643-BDA9-4F5E-925B-2E72DE0759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Table of contents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DCD17E-0AC3-406D-98CE-7E180E8AB0C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BD2B8DF6-4FC2-4702-957A-F171292DA3BE}" type="datetime1">
              <a:rPr lang="en-US" smtClean="0"/>
              <a:t>4/16/21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1512E7-BEBF-450C-B647-2A645ABAFF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662457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2F59AF6-188C-4C2D-94DC-BA85049DD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" y="132405"/>
            <a:ext cx="8991600" cy="427877"/>
          </a:xfrm>
        </p:spPr>
        <p:txBody>
          <a:bodyPr/>
          <a:lstStyle/>
          <a:p>
            <a:r>
              <a:rPr lang="en-US" dirty="0"/>
              <a:t>Vertical test facility at BNL: MQXFA magnet training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A31939-26F8-4139-A1E3-151BAD349FE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437A2D9E-F61C-49DE-8382-6CB2043D776C}" type="datetime1">
              <a:rPr lang="en-US" smtClean="0"/>
              <a:t>4/16/21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EF2A85-80C8-431F-AD3D-00B2D075B5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42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598264B-74A3-4107-97C9-D4014FBC20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50233" y="712826"/>
            <a:ext cx="1571517" cy="5850043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9E4F2E6C-3817-4548-950C-EB3BBA970D2C}"/>
              </a:ext>
            </a:extLst>
          </p:cNvPr>
          <p:cNvSpPr/>
          <p:nvPr/>
        </p:nvSpPr>
        <p:spPr>
          <a:xfrm>
            <a:off x="-22117" y="650785"/>
            <a:ext cx="7372350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en-US" sz="2000" dirty="0">
                <a:solidFill>
                  <a:srgbClr val="50504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Magnet test performed at 1. 9 K ramping up current up to nominal current </a:t>
            </a:r>
            <a:r>
              <a:rPr lang="en-GB" sz="2000" dirty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16230 A (HL-LHC operation</a:t>
            </a:r>
            <a:r>
              <a:rPr lang="en-GB" dirty="0">
                <a:solidFill>
                  <a:srgbClr val="404040"/>
                </a:solidFill>
              </a:rPr>
              <a:t>)</a:t>
            </a:r>
            <a:endParaRPr lang="en-US" altLang="en-US" sz="2000" dirty="0">
              <a:solidFill>
                <a:srgbClr val="40404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sz="2000" dirty="0">
                <a:solidFill>
                  <a:srgbClr val="50504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The </a:t>
            </a:r>
            <a:r>
              <a:rPr lang="en-US" altLang="en-US" sz="2000" b="1" dirty="0">
                <a:solidFill>
                  <a:srgbClr val="50504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occurrence of premature quenches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sz="2000" dirty="0">
                <a:solidFill>
                  <a:srgbClr val="50504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The </a:t>
            </a:r>
            <a:r>
              <a:rPr lang="en-US" altLang="en-US" sz="2000" b="1" dirty="0">
                <a:solidFill>
                  <a:srgbClr val="50504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progressive increase of quench current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altLang="en-US" sz="1800" dirty="0">
                <a:solidFill>
                  <a:srgbClr val="50504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Something not reversible happens, or, in other words, the magnet is somehow “improving” or “getting better” quench after quench.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5BAE7936-A48D-4974-92C5-1870BB5774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186" y="3280522"/>
            <a:ext cx="6976580" cy="407377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000" dirty="0"/>
              <a:t>Mechanical induced quenches are considered the main causes of training in a superconducting magnets. </a:t>
            </a:r>
          </a:p>
          <a:p>
            <a:pPr lvl="1">
              <a:lnSpc>
                <a:spcPct val="90000"/>
              </a:lnSpc>
            </a:pPr>
            <a:r>
              <a:rPr lang="en-US" altLang="en-US" sz="2000" b="1" dirty="0">
                <a:solidFill>
                  <a:srgbClr val="FF0000"/>
                </a:solidFill>
              </a:rPr>
              <a:t>Frictional motion of a superconductor</a:t>
            </a:r>
          </a:p>
          <a:p>
            <a:pPr lvl="2">
              <a:lnSpc>
                <a:spcPct val="90000"/>
              </a:lnSpc>
            </a:pPr>
            <a:r>
              <a:rPr lang="en-US" altLang="en-US" sz="1800" dirty="0"/>
              <a:t>During excitation electromagnetic forces determine conductor motion; any motion of a conductor in a frictional environment produces heat.</a:t>
            </a:r>
          </a:p>
          <a:p>
            <a:pPr lvl="1">
              <a:lnSpc>
                <a:spcPct val="90000"/>
              </a:lnSpc>
            </a:pPr>
            <a:r>
              <a:rPr lang="en-US" altLang="en-US" sz="2000" b="1" dirty="0">
                <a:solidFill>
                  <a:srgbClr val="FF0000"/>
                </a:solidFill>
              </a:rPr>
              <a:t>Epoxy failure</a:t>
            </a:r>
          </a:p>
          <a:p>
            <a:pPr lvl="2">
              <a:lnSpc>
                <a:spcPct val="90000"/>
              </a:lnSpc>
            </a:pPr>
            <a:r>
              <a:rPr lang="en-US" altLang="en-US" sz="1800" dirty="0"/>
              <a:t>When a crack is initiated and propagates (for example in the resin), part of the original strain energy is dissipated as heat.</a:t>
            </a:r>
          </a:p>
          <a:p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23A444F-F356-4B79-ACD4-3DF689E63CBD}"/>
              </a:ext>
            </a:extLst>
          </p:cNvPr>
          <p:cNvSpPr txBox="1"/>
          <p:nvPr/>
        </p:nvSpPr>
        <p:spPr>
          <a:xfrm>
            <a:off x="2015020" y="2806116"/>
            <a:ext cx="30909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Helvetica" panose="020B0604020202020204" pitchFamily="34" charset="0"/>
                <a:cs typeface="Helvetica" panose="020B0604020202020204" pitchFamily="34" charset="0"/>
              </a:rPr>
              <a:t>MAGNET TRAINING</a:t>
            </a:r>
          </a:p>
        </p:txBody>
      </p:sp>
    </p:spTree>
    <p:extLst>
      <p:ext uri="{BB962C8B-B14F-4D97-AF65-F5344CB8AC3E}">
        <p14:creationId xmlns:p14="http://schemas.microsoft.com/office/powerpoint/2010/main" val="178447288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80BB0BA-2762-49E4-90DD-56F299C551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50" y="97170"/>
            <a:ext cx="8686800" cy="427877"/>
          </a:xfrm>
        </p:spPr>
        <p:txBody>
          <a:bodyPr/>
          <a:lstStyle/>
          <a:p>
            <a:r>
              <a:rPr lang="en-US" dirty="0"/>
              <a:t>MQXFA03 training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529E53-49E1-4F6B-8D93-B2AD7065E50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6CB3A6D6-B0C0-43FB-9F96-53C6434B9CF0}" type="datetime1">
              <a:rPr lang="en-US" smtClean="0"/>
              <a:t>4/16/21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D05CDC-D192-4619-9E2C-D3F768CEFC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43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5C2E5C9-74EA-45CE-862B-52677180A348}"/>
              </a:ext>
            </a:extLst>
          </p:cNvPr>
          <p:cNvSpPr/>
          <p:nvPr/>
        </p:nvSpPr>
        <p:spPr>
          <a:xfrm>
            <a:off x="222250" y="554593"/>
            <a:ext cx="83745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The MQXFA magnet must be capable of operating at steady state at a temperature of 1.9 K. </a:t>
            </a:r>
            <a:r>
              <a:rPr lang="en-US" sz="1800" b="1" dirty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 </a:t>
            </a:r>
            <a:r>
              <a:rPr lang="en-US" sz="1800" dirty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16230* A + 300 A (margin)  = </a:t>
            </a:r>
            <a:r>
              <a:rPr lang="en-US" sz="1800" b="1" dirty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16530 A  for 300 minutes</a:t>
            </a:r>
            <a:endParaRPr lang="en-US" sz="18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5CDF450-E225-4C00-9732-F7C38DA81A61}"/>
              </a:ext>
            </a:extLst>
          </p:cNvPr>
          <p:cNvSpPr/>
          <p:nvPr/>
        </p:nvSpPr>
        <p:spPr>
          <a:xfrm>
            <a:off x="222250" y="1278867"/>
            <a:ext cx="82468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After a thermal cycle to room temperature, MQXFA magnets shall attain the nominal operating current with </a:t>
            </a:r>
            <a:r>
              <a:rPr lang="en-US" sz="1800" b="1" dirty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no more than 3 quenches. </a:t>
            </a:r>
            <a:endParaRPr lang="en-US" sz="1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10" name="Content Placeholder 7">
            <a:extLst>
              <a:ext uri="{FF2B5EF4-FFF2-40B4-BE49-F238E27FC236}">
                <a16:creationId xmlns:a16="http://schemas.microsoft.com/office/drawing/2014/main" id="{23B11565-7D69-4B79-91C7-05806B0BD02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2250" y="1925198"/>
            <a:ext cx="7350125" cy="389924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2ABD5D9-8B55-4F93-BD4A-2B9B445F0F6B}"/>
              </a:ext>
            </a:extLst>
          </p:cNvPr>
          <p:cNvSpPr txBox="1"/>
          <p:nvPr/>
        </p:nvSpPr>
        <p:spPr>
          <a:xfrm>
            <a:off x="249949" y="5877639"/>
            <a:ext cx="86314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Helvetica" panose="020B0604020202020204" pitchFamily="34" charset="0"/>
                <a:cs typeface="Helvetica" panose="020B0604020202020204" pitchFamily="34" charset="0"/>
              </a:rPr>
              <a:t>MQXFA03 and MQXFA04 successfully tested and ready for cold mass</a:t>
            </a:r>
          </a:p>
        </p:txBody>
      </p:sp>
    </p:spTree>
    <p:extLst>
      <p:ext uri="{BB962C8B-B14F-4D97-AF65-F5344CB8AC3E}">
        <p14:creationId xmlns:p14="http://schemas.microsoft.com/office/powerpoint/2010/main" val="3691839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7C9554E-15D7-494F-B807-DAF15D7D4F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Intro</a:t>
            </a:r>
          </a:p>
          <a:p>
            <a:r>
              <a:rPr lang="en-US" dirty="0" err="1"/>
              <a:t>NbTi</a:t>
            </a:r>
            <a:r>
              <a:rPr lang="en-US" dirty="0"/>
              <a:t> and Nb3Sn materials: some basics of superconductivity</a:t>
            </a:r>
          </a:p>
          <a:p>
            <a:r>
              <a:rPr lang="en-US" dirty="0"/>
              <a:t>Superconducting wires and cables</a:t>
            </a:r>
          </a:p>
          <a:p>
            <a:r>
              <a:rPr lang="en-US" dirty="0"/>
              <a:t>Coil fabrication</a:t>
            </a:r>
          </a:p>
          <a:p>
            <a:r>
              <a:rPr lang="en-US" dirty="0"/>
              <a:t>Magnet protection and assembly</a:t>
            </a:r>
          </a:p>
          <a:p>
            <a:r>
              <a:rPr lang="en-US" dirty="0"/>
              <a:t>Training</a:t>
            </a:r>
          </a:p>
          <a:p>
            <a:endParaRPr lang="en-US" b="1" dirty="0"/>
          </a:p>
          <a:p>
            <a:r>
              <a:rPr lang="en-US" b="1" dirty="0"/>
              <a:t>Bus Bar protection</a:t>
            </a:r>
          </a:p>
          <a:p>
            <a:r>
              <a:rPr lang="en-US" b="1" dirty="0"/>
              <a:t>Quench heaters </a:t>
            </a:r>
            <a:r>
              <a:rPr lang="en-US" b="1" dirty="0" err="1"/>
              <a:t>assesment</a:t>
            </a:r>
            <a:endParaRPr lang="en-US" b="1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AF21643-BDA9-4F5E-925B-2E72DE0759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Table of contents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DCD17E-0AC3-406D-98CE-7E180E8AB0C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93EDDAFA-850B-4ED5-9075-B7254C8321C5}" type="datetime1">
              <a:rPr lang="en-US" smtClean="0"/>
              <a:t>4/16/21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1512E7-BEBF-450C-B647-2A645ABAFF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44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800172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139F22-BE0A-4AAC-AEDF-7280355FC5D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95D546D-45DD-4656-B765-839FB6180734}" type="datetime1">
              <a:rPr lang="en-US" smtClean="0"/>
              <a:t>4/16/21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E3B94E-2D5B-4C18-A79A-AEA65082D3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45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61224E73-932A-4D3E-98D2-188CD892529C}"/>
              </a:ext>
            </a:extLst>
          </p:cNvPr>
          <p:cNvSpPr txBox="1">
            <a:spLocks/>
          </p:cNvSpPr>
          <p:nvPr/>
        </p:nvSpPr>
        <p:spPr>
          <a:xfrm>
            <a:off x="612000" y="0"/>
            <a:ext cx="7920000" cy="720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004C97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3200" dirty="0"/>
              <a:t> BUS BAR protection strategy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1C8DA5A-FCCB-4CC9-A46C-540A42CFF3FA}"/>
              </a:ext>
            </a:extLst>
          </p:cNvPr>
          <p:cNvSpPr txBox="1">
            <a:spLocks/>
          </p:cNvSpPr>
          <p:nvPr/>
        </p:nvSpPr>
        <p:spPr>
          <a:xfrm>
            <a:off x="140085" y="2269596"/>
            <a:ext cx="8730480" cy="3951729"/>
          </a:xfrm>
          <a:prstGeom prst="rect">
            <a:avLst/>
          </a:prstGeom>
        </p:spPr>
        <p:txBody>
          <a:bodyPr lIns="0" tIns="0" rIns="0" bIns="0">
            <a:normAutofit lnSpcReduction="10000"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50505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endParaRPr lang="en-US" sz="2600" dirty="0"/>
          </a:p>
          <a:p>
            <a:r>
              <a:rPr lang="en-US" sz="2200" dirty="0"/>
              <a:t>The 18 kA circuit of the triplet (Q1/Q2a/Q2b/Q3) layout with all magnets in series</a:t>
            </a:r>
          </a:p>
          <a:p>
            <a:endParaRPr lang="en-US" sz="2200" dirty="0"/>
          </a:p>
          <a:p>
            <a:r>
              <a:rPr lang="en-US" sz="2200" dirty="0"/>
              <a:t>Quench protection elements consist of outer layer quench heaters on the coils and Coupling-Loss Induced Quench (CLIQ) units electrically connected to the coils. </a:t>
            </a:r>
          </a:p>
          <a:p>
            <a:endParaRPr lang="en-US" sz="2200" dirty="0"/>
          </a:p>
          <a:p>
            <a:r>
              <a:rPr lang="en-US" sz="2200" dirty="0"/>
              <a:t>The protection strategy: the entire string of magnets is quenched via CLIQ and outer layer quench heaters, if a quench is detected in any of the MQXF magnet or buses.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2EE6CD7-849C-4966-A95F-A3D0534722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419" y="795721"/>
            <a:ext cx="7272808" cy="1472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097876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0ABC17-B230-46EB-8AF9-F8F14B4BE7F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122CD44E-6FAF-4206-9599-C2C5DD4DB2DD}" type="datetime1">
              <a:rPr lang="en-US" smtClean="0"/>
              <a:t>4/16/21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200B01-6D8A-4715-A0F3-490B13A35F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46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CD49848F-0EAF-4580-A77E-BA385E348FE0}"/>
              </a:ext>
            </a:extLst>
          </p:cNvPr>
          <p:cNvSpPr txBox="1">
            <a:spLocks/>
          </p:cNvSpPr>
          <p:nvPr/>
        </p:nvSpPr>
        <p:spPr>
          <a:xfrm>
            <a:off x="222250" y="-58125"/>
            <a:ext cx="7920000" cy="720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004C97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dirty="0"/>
              <a:t>Busbar design validation test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628891E7-707D-4064-8730-D09CD7602165}"/>
              </a:ext>
            </a:extLst>
          </p:cNvPr>
          <p:cNvSpPr txBox="1">
            <a:spLocks/>
          </p:cNvSpPr>
          <p:nvPr/>
        </p:nvSpPr>
        <p:spPr>
          <a:xfrm>
            <a:off x="0" y="486698"/>
            <a:ext cx="7799350" cy="3096345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300" dirty="0">
              <a:solidFill>
                <a:srgbClr val="50504E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1800" dirty="0">
                <a:solidFill>
                  <a:srgbClr val="50504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Validate the bus design up to ultimate current (18 kA)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1800" dirty="0">
                <a:solidFill>
                  <a:srgbClr val="50504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No spontaneous quench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1800" dirty="0">
                <a:solidFill>
                  <a:srgbClr val="50504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Assure quench protection of the bus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1800" dirty="0">
                <a:solidFill>
                  <a:srgbClr val="50504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Investigate quench propagation and compare the results with calculations.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1800" dirty="0">
                <a:solidFill>
                  <a:srgbClr val="50504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Determine hot spot temperatures at several voltage thresholds</a:t>
            </a:r>
          </a:p>
          <a:p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E3241AA-8AF4-4D88-934D-A5A4FB6933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20" y="2888742"/>
            <a:ext cx="4128459" cy="309634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5363CA3-3C1E-4923-9E16-3F0DB0819EF9}"/>
              </a:ext>
            </a:extLst>
          </p:cNvPr>
          <p:cNvSpPr txBox="1"/>
          <p:nvPr/>
        </p:nvSpPr>
        <p:spPr>
          <a:xfrm>
            <a:off x="4437240" y="2888742"/>
            <a:ext cx="448451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Bus consist of two pairs of </a:t>
            </a:r>
            <a:r>
              <a:rPr lang="en-US" sz="2000" dirty="0" err="1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NbTi</a:t>
            </a:r>
            <a:r>
              <a:rPr lang="en-US" sz="2000" dirty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/Cu Rutherford cables, each pair soldered together and wrapped in polyimide.</a:t>
            </a:r>
          </a:p>
          <a:p>
            <a:pPr marL="342900" indent="-342900">
              <a:buClr>
                <a:schemeClr val="accent6"/>
              </a:buClr>
              <a:buFont typeface="Wingdings" panose="05000000000000000000" pitchFamily="2" charset="2"/>
              <a:buChar char="§"/>
            </a:pPr>
            <a:endParaRPr lang="en-US" sz="2000" dirty="0"/>
          </a:p>
          <a:p>
            <a:pPr marL="342900" indent="-342900">
              <a:buClr>
                <a:schemeClr val="accent6"/>
              </a:buClr>
              <a:buFont typeface="Wingdings" panose="05000000000000000000" pitchFamily="2" charset="2"/>
              <a:buChar char="§"/>
            </a:pPr>
            <a:endParaRPr lang="en-US" sz="2000" dirty="0"/>
          </a:p>
          <a:p>
            <a:pPr marL="342900" indent="-342900">
              <a:buClr>
                <a:schemeClr val="accent6"/>
              </a:buClr>
              <a:buFont typeface="Wingdings" panose="05000000000000000000" pitchFamily="2" charset="2"/>
              <a:buChar char="§"/>
            </a:pPr>
            <a:endParaRPr lang="en-US" sz="2000" dirty="0"/>
          </a:p>
          <a:p>
            <a:pPr marL="342900" indent="-342900">
              <a:buClr>
                <a:schemeClr val="accent6"/>
              </a:buClr>
              <a:buFont typeface="Wingdings" panose="05000000000000000000" pitchFamily="2" charset="2"/>
              <a:buChar char="§"/>
            </a:pPr>
            <a:endParaRPr lang="en-US" sz="2000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538AC99-B47E-41A5-AC2C-9A0DFC21B085}"/>
              </a:ext>
            </a:extLst>
          </p:cNvPr>
          <p:cNvGrpSpPr/>
          <p:nvPr/>
        </p:nvGrpSpPr>
        <p:grpSpPr>
          <a:xfrm>
            <a:off x="5563371" y="4372573"/>
            <a:ext cx="3113903" cy="1612513"/>
            <a:chOff x="0" y="0"/>
            <a:chExt cx="2581910" cy="1282649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B043060D-3007-4AB4-B527-04BFB2035278}"/>
                </a:ext>
              </a:extLst>
            </p:cNvPr>
            <p:cNvGrpSpPr/>
            <p:nvPr/>
          </p:nvGrpSpPr>
          <p:grpSpPr>
            <a:xfrm>
              <a:off x="58522" y="0"/>
              <a:ext cx="2454997" cy="1022989"/>
              <a:chOff x="0" y="0"/>
              <a:chExt cx="2434825" cy="1023335"/>
            </a:xfrm>
          </p:grpSpPr>
          <p:sp>
            <p:nvSpPr>
              <p:cNvPr id="14" name="TextBox 31">
                <a:extLst>
                  <a:ext uri="{FF2B5EF4-FFF2-40B4-BE49-F238E27FC236}">
                    <a16:creationId xmlns:a16="http://schemas.microsoft.com/office/drawing/2014/main" id="{E3F30999-D0D1-4505-9F49-ACF7A830A519}"/>
                  </a:ext>
                </a:extLst>
              </p:cNvPr>
              <p:cNvSpPr txBox="1"/>
              <p:nvPr/>
            </p:nvSpPr>
            <p:spPr>
              <a:xfrm>
                <a:off x="15167" y="613043"/>
                <a:ext cx="577215" cy="24701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000" kern="120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975 </a:t>
                </a:r>
                <a:r>
                  <a:rPr lang="en-US" sz="1000" kern="1200">
                    <a:solidFill>
                      <a:srgbClr val="000000"/>
                    </a:solidFill>
                    <a:effectLst/>
                    <a:latin typeface="Symbol" panose="05050102010706020507" pitchFamily="18" charset="2"/>
                    <a:ea typeface="Times New Roman" panose="02020603050405020304" pitchFamily="18" charset="0"/>
                  </a:rPr>
                  <a:t>m</a:t>
                </a:r>
                <a:r>
                  <a:rPr lang="en-US" sz="1000" kern="120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m</a:t>
                </a:r>
                <a:endParaRPr lang="en-US" sz="10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15" name="TextBox 30">
                <a:extLst>
                  <a:ext uri="{FF2B5EF4-FFF2-40B4-BE49-F238E27FC236}">
                    <a16:creationId xmlns:a16="http://schemas.microsoft.com/office/drawing/2014/main" id="{77496837-549C-4D47-AF65-B6A0C5B1FE8D}"/>
                  </a:ext>
                </a:extLst>
              </p:cNvPr>
              <p:cNvSpPr txBox="1"/>
              <p:nvPr/>
            </p:nvSpPr>
            <p:spPr>
              <a:xfrm>
                <a:off x="0" y="453292"/>
                <a:ext cx="571500" cy="23749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000" kern="120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3.9 mm</a:t>
                </a:r>
                <a:endParaRPr lang="en-US" sz="10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1F17D97F-175D-406E-B193-4BA08DF328D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69413" y="472790"/>
                <a:ext cx="1177925" cy="550545"/>
              </a:xfrm>
              <a:prstGeom prst="rect">
                <a:avLst/>
              </a:prstGeom>
            </p:spPr>
          </p:pic>
          <p:cxnSp>
            <p:nvCxnSpPr>
              <p:cNvPr id="17" name="Straight Arrow Connector 16">
                <a:extLst>
                  <a:ext uri="{FF2B5EF4-FFF2-40B4-BE49-F238E27FC236}">
                    <a16:creationId xmlns:a16="http://schemas.microsoft.com/office/drawing/2014/main" id="{CA8C3446-55E6-4667-AD30-E2D4EF3F5303}"/>
                  </a:ext>
                </a:extLst>
              </p:cNvPr>
              <p:cNvCxnSpPr/>
              <p:nvPr/>
            </p:nvCxnSpPr>
            <p:spPr>
              <a:xfrm>
                <a:off x="564222" y="141456"/>
                <a:ext cx="1177925" cy="0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Arrow Connector 17">
                <a:extLst>
                  <a:ext uri="{FF2B5EF4-FFF2-40B4-BE49-F238E27FC236}">
                    <a16:creationId xmlns:a16="http://schemas.microsoft.com/office/drawing/2014/main" id="{0797CC0A-093C-4F0B-A549-54AB87B8C8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6563" y="382893"/>
                <a:ext cx="984458" cy="0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Arrow Connector 18">
                <a:extLst>
                  <a:ext uri="{FF2B5EF4-FFF2-40B4-BE49-F238E27FC236}">
                    <a16:creationId xmlns:a16="http://schemas.microsoft.com/office/drawing/2014/main" id="{CEDBC347-444D-452E-81FB-B4841F2FA6F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85706" y="459095"/>
                <a:ext cx="0" cy="550545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93EF4E2B-6D18-4DC7-B221-BF834FA2A9C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47338" y="472790"/>
                <a:ext cx="372654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0FE73C5D-DDFB-4CA5-A394-035F2E04FBE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42147" y="92975"/>
                <a:ext cx="0" cy="40158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49760D10-6BC4-40B9-BDDB-76F40E3E2AE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641021" y="274945"/>
                <a:ext cx="0" cy="30874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F3B5B426-F2F3-4D8D-B545-81494D7CFBC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73320" y="100515"/>
                <a:ext cx="0" cy="40158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990CD3DD-7424-474E-AEC6-23A897CFC18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56563" y="318419"/>
                <a:ext cx="0" cy="30874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C29744FE-987A-4E6F-BEC3-F5CD0CA95D7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47338" y="1009640"/>
                <a:ext cx="372654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00EC9D60-9333-4ACE-ADA7-4EF2112F7C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00554" y="524799"/>
                <a:ext cx="372654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79EC7A1E-2A2C-41B7-9D3D-895F440A7B7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00554" y="649858"/>
                <a:ext cx="372654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D09FE01F-AA22-432D-9C01-75B6BEBA1AC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00554" y="820454"/>
                <a:ext cx="372654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" name="TextBox 27">
                <a:extLst>
                  <a:ext uri="{FF2B5EF4-FFF2-40B4-BE49-F238E27FC236}">
                    <a16:creationId xmlns:a16="http://schemas.microsoft.com/office/drawing/2014/main" id="{A3CD662E-E4BB-4150-AB89-0EC06A35874B}"/>
                  </a:ext>
                </a:extLst>
              </p:cNvPr>
              <p:cNvSpPr txBox="1"/>
              <p:nvPr/>
            </p:nvSpPr>
            <p:spPr>
              <a:xfrm>
                <a:off x="823795" y="0"/>
                <a:ext cx="635000" cy="23749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000" kern="120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19.2 mm</a:t>
                </a:r>
                <a:endParaRPr lang="en-US" sz="10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30" name="TextBox 28">
                <a:extLst>
                  <a:ext uri="{FF2B5EF4-FFF2-40B4-BE49-F238E27FC236}">
                    <a16:creationId xmlns:a16="http://schemas.microsoft.com/office/drawing/2014/main" id="{629779D8-203E-40F2-B2CA-05747AD8EA97}"/>
                  </a:ext>
                </a:extLst>
              </p:cNvPr>
              <p:cNvSpPr txBox="1"/>
              <p:nvPr/>
            </p:nvSpPr>
            <p:spPr>
              <a:xfrm>
                <a:off x="831125" y="225501"/>
                <a:ext cx="635000" cy="23749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000" kern="120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18.2 mm</a:t>
                </a:r>
                <a:endParaRPr lang="en-US" sz="10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31" name="TextBox 29">
                <a:extLst>
                  <a:ext uri="{FF2B5EF4-FFF2-40B4-BE49-F238E27FC236}">
                    <a16:creationId xmlns:a16="http://schemas.microsoft.com/office/drawing/2014/main" id="{5B938684-BC2A-4B87-94B6-39E7292DB107}"/>
                  </a:ext>
                </a:extLst>
              </p:cNvPr>
              <p:cNvSpPr txBox="1"/>
              <p:nvPr/>
            </p:nvSpPr>
            <p:spPr>
              <a:xfrm>
                <a:off x="1799825" y="583486"/>
                <a:ext cx="635000" cy="23749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000" kern="120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9.78 mm</a:t>
                </a:r>
                <a:endParaRPr lang="en-US" sz="10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p:grpSp>
        <p:sp>
          <p:nvSpPr>
            <p:cNvPr id="13" name="Text Box 2">
              <a:extLst>
                <a:ext uri="{FF2B5EF4-FFF2-40B4-BE49-F238E27FC236}">
                  <a16:creationId xmlns:a16="http://schemas.microsoft.com/office/drawing/2014/main" id="{B0E511E5-1B6A-4A72-9D87-9BBF6322222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0" y="1068019"/>
              <a:ext cx="2581910" cy="21463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spAutoFit/>
            </a:bodyPr>
            <a:lstStyle/>
            <a:p>
              <a:pPr marL="0" marR="0" indent="91440" algn="just">
                <a:lnSpc>
                  <a:spcPts val="9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800" spc="-1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Fig. 2 Cross section of the bus assembly.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0828586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7B2756-FE33-4569-860C-8D4DC3CFFA2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CFB9F279-3003-4837-AE7D-D28EB1A65682}" type="datetime1">
              <a:rPr lang="en-US" smtClean="0"/>
              <a:t>4/16/21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9CB489-4E05-4B86-A22F-6230EA6616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47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3CC60F75-5D3D-48CF-9675-83B9A386178A}"/>
              </a:ext>
            </a:extLst>
          </p:cNvPr>
          <p:cNvSpPr txBox="1">
            <a:spLocks/>
          </p:cNvSpPr>
          <p:nvPr/>
        </p:nvSpPr>
        <p:spPr>
          <a:xfrm>
            <a:off x="419769" y="37990"/>
            <a:ext cx="7918450" cy="720725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004C97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3600" dirty="0"/>
              <a:t>Busbar testing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382610B-DE61-4207-8981-48D2113AFA29}"/>
              </a:ext>
            </a:extLst>
          </p:cNvPr>
          <p:cNvSpPr txBox="1"/>
          <p:nvPr/>
        </p:nvSpPr>
        <p:spPr>
          <a:xfrm>
            <a:off x="5507064" y="849576"/>
            <a:ext cx="359940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rgbClr val="50504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Two spot heaters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rgbClr val="50504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Two temperature sensors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rgbClr val="50504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28 Voltage taps on the straight section of the bus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rgbClr val="50504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Several voltage detection threshold were used during the test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F8E1AED1-6BFF-4D5C-BFE9-04A55D56A4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7911095"/>
              </p:ext>
            </p:extLst>
          </p:nvPr>
        </p:nvGraphicFramePr>
        <p:xfrm>
          <a:off x="429419" y="2703740"/>
          <a:ext cx="4932373" cy="431326"/>
        </p:xfrm>
        <a:graphic>
          <a:graphicData uri="http://schemas.openxmlformats.org/drawingml/2006/table">
            <a:tbl>
              <a:tblPr firstRow="1" firstCol="1" bandRow="1">
                <a:tableStyleId>{C4B1156A-380E-4F78-BDF5-A606A8083BF9}</a:tableStyleId>
              </a:tblPr>
              <a:tblGrid>
                <a:gridCol w="888903">
                  <a:extLst>
                    <a:ext uri="{9D8B030D-6E8A-4147-A177-3AD203B41FA5}">
                      <a16:colId xmlns:a16="http://schemas.microsoft.com/office/drawing/2014/main" val="1927507844"/>
                    </a:ext>
                  </a:extLst>
                </a:gridCol>
                <a:gridCol w="524796">
                  <a:extLst>
                    <a:ext uri="{9D8B030D-6E8A-4147-A177-3AD203B41FA5}">
                      <a16:colId xmlns:a16="http://schemas.microsoft.com/office/drawing/2014/main" val="3562300327"/>
                    </a:ext>
                  </a:extLst>
                </a:gridCol>
                <a:gridCol w="518838">
                  <a:extLst>
                    <a:ext uri="{9D8B030D-6E8A-4147-A177-3AD203B41FA5}">
                      <a16:colId xmlns:a16="http://schemas.microsoft.com/office/drawing/2014/main" val="3020557565"/>
                    </a:ext>
                  </a:extLst>
                </a:gridCol>
                <a:gridCol w="534726">
                  <a:extLst>
                    <a:ext uri="{9D8B030D-6E8A-4147-A177-3AD203B41FA5}">
                      <a16:colId xmlns:a16="http://schemas.microsoft.com/office/drawing/2014/main" val="636049838"/>
                    </a:ext>
                  </a:extLst>
                </a:gridCol>
                <a:gridCol w="493022">
                  <a:extLst>
                    <a:ext uri="{9D8B030D-6E8A-4147-A177-3AD203B41FA5}">
                      <a16:colId xmlns:a16="http://schemas.microsoft.com/office/drawing/2014/main" val="3453851849"/>
                    </a:ext>
                  </a:extLst>
                </a:gridCol>
                <a:gridCol w="493022">
                  <a:extLst>
                    <a:ext uri="{9D8B030D-6E8A-4147-A177-3AD203B41FA5}">
                      <a16:colId xmlns:a16="http://schemas.microsoft.com/office/drawing/2014/main" val="2943459393"/>
                    </a:ext>
                  </a:extLst>
                </a:gridCol>
                <a:gridCol w="493022">
                  <a:extLst>
                    <a:ext uri="{9D8B030D-6E8A-4147-A177-3AD203B41FA5}">
                      <a16:colId xmlns:a16="http://schemas.microsoft.com/office/drawing/2014/main" val="387639721"/>
                    </a:ext>
                  </a:extLst>
                </a:gridCol>
                <a:gridCol w="493022">
                  <a:extLst>
                    <a:ext uri="{9D8B030D-6E8A-4147-A177-3AD203B41FA5}">
                      <a16:colId xmlns:a16="http://schemas.microsoft.com/office/drawing/2014/main" val="703087535"/>
                    </a:ext>
                  </a:extLst>
                </a:gridCol>
                <a:gridCol w="493022">
                  <a:extLst>
                    <a:ext uri="{9D8B030D-6E8A-4147-A177-3AD203B41FA5}">
                      <a16:colId xmlns:a16="http://schemas.microsoft.com/office/drawing/2014/main" val="3732377175"/>
                    </a:ext>
                  </a:extLst>
                </a:gridCol>
              </a:tblGrid>
              <a:tr h="43132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Garamond" panose="02020404030301010803" pitchFamily="18" charset="0"/>
                        </a:rPr>
                        <a:t>Current [kA]</a:t>
                      </a:r>
                      <a:endParaRPr lang="en-US" sz="1100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Garamond" panose="02020404030301010803" pitchFamily="18" charset="0"/>
                        </a:rPr>
                        <a:t>5.59</a:t>
                      </a:r>
                      <a:endParaRPr lang="en-US" sz="1100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Garamond" panose="02020404030301010803" pitchFamily="18" charset="0"/>
                        </a:rPr>
                        <a:t>8.24</a:t>
                      </a:r>
                      <a:endParaRPr lang="en-US" sz="1100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Garamond" panose="02020404030301010803" pitchFamily="18" charset="0"/>
                        </a:rPr>
                        <a:t>9.89</a:t>
                      </a:r>
                      <a:endParaRPr lang="en-US" sz="1100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Garamond" panose="02020404030301010803" pitchFamily="18" charset="0"/>
                        </a:rPr>
                        <a:t>11.53</a:t>
                      </a:r>
                      <a:endParaRPr lang="en-US" sz="1100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Garamond" panose="02020404030301010803" pitchFamily="18" charset="0"/>
                        </a:rPr>
                        <a:t>13.18</a:t>
                      </a:r>
                      <a:endParaRPr lang="en-US" sz="1100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Garamond" panose="02020404030301010803" pitchFamily="18" charset="0"/>
                        </a:rPr>
                        <a:t>14.83</a:t>
                      </a:r>
                      <a:endParaRPr lang="en-US" sz="1100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Garamond" panose="02020404030301010803" pitchFamily="18" charset="0"/>
                        </a:rPr>
                        <a:t>16.48</a:t>
                      </a:r>
                      <a:endParaRPr lang="en-US" sz="110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Garamond" panose="02020404030301010803" pitchFamily="18" charset="0"/>
                        </a:rPr>
                        <a:t>17.8</a:t>
                      </a:r>
                      <a:endParaRPr lang="en-US" sz="1100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05323323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D6675921-DCB7-4506-8EBB-F5AF29178B36}"/>
              </a:ext>
            </a:extLst>
          </p:cNvPr>
          <p:cNvSpPr txBox="1"/>
          <p:nvPr/>
        </p:nvSpPr>
        <p:spPr>
          <a:xfrm>
            <a:off x="329121" y="3176167"/>
            <a:ext cx="50385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50504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Bus voltage detection thresholds</a:t>
            </a: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ED8E1297-73A0-40EC-84B9-D337493B20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165104"/>
              </p:ext>
            </p:extLst>
          </p:nvPr>
        </p:nvGraphicFramePr>
        <p:xfrm>
          <a:off x="270057" y="3733764"/>
          <a:ext cx="5382082" cy="1765715"/>
        </p:xfrm>
        <a:graphic>
          <a:graphicData uri="http://schemas.openxmlformats.org/drawingml/2006/table">
            <a:tbl>
              <a:tblPr firstRow="1" firstCol="1" bandRow="1">
                <a:tableStyleId>{C4B1156A-380E-4F78-BDF5-A606A8083BF9}</a:tableStyleId>
              </a:tblPr>
              <a:tblGrid>
                <a:gridCol w="1137187">
                  <a:extLst>
                    <a:ext uri="{9D8B030D-6E8A-4147-A177-3AD203B41FA5}">
                      <a16:colId xmlns:a16="http://schemas.microsoft.com/office/drawing/2014/main" val="1927507844"/>
                    </a:ext>
                  </a:extLst>
                </a:gridCol>
                <a:gridCol w="442020">
                  <a:extLst>
                    <a:ext uri="{9D8B030D-6E8A-4147-A177-3AD203B41FA5}">
                      <a16:colId xmlns:a16="http://schemas.microsoft.com/office/drawing/2014/main" val="3562300327"/>
                    </a:ext>
                  </a:extLst>
                </a:gridCol>
                <a:gridCol w="560744">
                  <a:extLst>
                    <a:ext uri="{9D8B030D-6E8A-4147-A177-3AD203B41FA5}">
                      <a16:colId xmlns:a16="http://schemas.microsoft.com/office/drawing/2014/main" val="3020557565"/>
                    </a:ext>
                  </a:extLst>
                </a:gridCol>
                <a:gridCol w="577916">
                  <a:extLst>
                    <a:ext uri="{9D8B030D-6E8A-4147-A177-3AD203B41FA5}">
                      <a16:colId xmlns:a16="http://schemas.microsoft.com/office/drawing/2014/main" val="636049838"/>
                    </a:ext>
                  </a:extLst>
                </a:gridCol>
                <a:gridCol w="532843">
                  <a:extLst>
                    <a:ext uri="{9D8B030D-6E8A-4147-A177-3AD203B41FA5}">
                      <a16:colId xmlns:a16="http://schemas.microsoft.com/office/drawing/2014/main" val="3453851849"/>
                    </a:ext>
                  </a:extLst>
                </a:gridCol>
                <a:gridCol w="532843">
                  <a:extLst>
                    <a:ext uri="{9D8B030D-6E8A-4147-A177-3AD203B41FA5}">
                      <a16:colId xmlns:a16="http://schemas.microsoft.com/office/drawing/2014/main" val="2943459393"/>
                    </a:ext>
                  </a:extLst>
                </a:gridCol>
                <a:gridCol w="532843">
                  <a:extLst>
                    <a:ext uri="{9D8B030D-6E8A-4147-A177-3AD203B41FA5}">
                      <a16:colId xmlns:a16="http://schemas.microsoft.com/office/drawing/2014/main" val="387639721"/>
                    </a:ext>
                  </a:extLst>
                </a:gridCol>
                <a:gridCol w="532843">
                  <a:extLst>
                    <a:ext uri="{9D8B030D-6E8A-4147-A177-3AD203B41FA5}">
                      <a16:colId xmlns:a16="http://schemas.microsoft.com/office/drawing/2014/main" val="703087535"/>
                    </a:ext>
                  </a:extLst>
                </a:gridCol>
                <a:gridCol w="532843">
                  <a:extLst>
                    <a:ext uri="{9D8B030D-6E8A-4147-A177-3AD203B41FA5}">
                      <a16:colId xmlns:a16="http://schemas.microsoft.com/office/drawing/2014/main" val="3732377175"/>
                    </a:ext>
                  </a:extLst>
                </a:gridCol>
              </a:tblGrid>
              <a:tr h="43132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Garamond" panose="02020404030301010803" pitchFamily="18" charset="0"/>
                        </a:rPr>
                        <a:t>Current [kA]</a:t>
                      </a:r>
                      <a:endParaRPr lang="en-US" sz="1200" b="1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Garamond" panose="02020404030301010803" pitchFamily="18" charset="0"/>
                        </a:rPr>
                        <a:t>5.59</a:t>
                      </a:r>
                      <a:endParaRPr lang="en-US" sz="1200" b="1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Garamond" panose="02020404030301010803" pitchFamily="18" charset="0"/>
                        </a:rPr>
                        <a:t>8.24</a:t>
                      </a:r>
                      <a:endParaRPr lang="en-US" sz="1200" b="1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Garamond" panose="02020404030301010803" pitchFamily="18" charset="0"/>
                        </a:rPr>
                        <a:t>9.89</a:t>
                      </a:r>
                      <a:endParaRPr lang="en-US" sz="1200" b="1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Garamond" panose="02020404030301010803" pitchFamily="18" charset="0"/>
                        </a:rPr>
                        <a:t>11.53</a:t>
                      </a:r>
                      <a:endParaRPr lang="en-US" sz="1200" b="1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Garamond" panose="02020404030301010803" pitchFamily="18" charset="0"/>
                        </a:rPr>
                        <a:t>13.18</a:t>
                      </a:r>
                      <a:endParaRPr lang="en-US" sz="1200" b="1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Garamond" panose="02020404030301010803" pitchFamily="18" charset="0"/>
                        </a:rPr>
                        <a:t>14.83</a:t>
                      </a:r>
                      <a:endParaRPr lang="en-US" sz="1200" b="1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Garamond" panose="02020404030301010803" pitchFamily="18" charset="0"/>
                        </a:rPr>
                        <a:t>16.48</a:t>
                      </a:r>
                      <a:endParaRPr lang="en-US" sz="1200" b="1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Garamond" panose="02020404030301010803" pitchFamily="18" charset="0"/>
                        </a:rPr>
                        <a:t>17.8</a:t>
                      </a:r>
                      <a:endParaRPr lang="en-US" sz="1200" b="1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05323323"/>
                  </a:ext>
                </a:extLst>
              </a:tr>
              <a:tr h="31635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Garamond" panose="02020404030301010803" pitchFamily="18" charset="0"/>
                        </a:rPr>
                        <a:t>Voltage threshold (mV)</a:t>
                      </a:r>
                      <a:endParaRPr lang="en-US" sz="1200" b="1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Garamond" panose="02020404030301010803" pitchFamily="18" charset="0"/>
                        </a:rPr>
                        <a:t>50</a:t>
                      </a:r>
                      <a:endParaRPr lang="en-US" sz="1200" b="1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Garamond" panose="02020404030301010803" pitchFamily="18" charset="0"/>
                        </a:rPr>
                        <a:t>50</a:t>
                      </a:r>
                      <a:endParaRPr lang="en-US" sz="1200" b="1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Garamond" panose="02020404030301010803" pitchFamily="18" charset="0"/>
                        </a:rPr>
                        <a:t>50</a:t>
                      </a:r>
                      <a:endParaRPr lang="en-US" sz="1200" b="1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Garamond" panose="02020404030301010803" pitchFamily="18" charset="0"/>
                        </a:rPr>
                        <a:t>50</a:t>
                      </a:r>
                      <a:endParaRPr lang="en-US" sz="1200" b="1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Garamond" panose="02020404030301010803" pitchFamily="18" charset="0"/>
                        </a:rPr>
                        <a:t>50</a:t>
                      </a:r>
                      <a:endParaRPr lang="en-US" sz="1200" b="1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Garamond" panose="02020404030301010803" pitchFamily="18" charset="0"/>
                        </a:rPr>
                        <a:t>50</a:t>
                      </a:r>
                      <a:endParaRPr lang="en-US" sz="1200" b="1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Garamond" panose="02020404030301010803" pitchFamily="18" charset="0"/>
                        </a:rPr>
                        <a:t>50</a:t>
                      </a:r>
                      <a:endParaRPr lang="en-US" sz="1200" b="1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Garamond" panose="02020404030301010803" pitchFamily="18" charset="0"/>
                        </a:rPr>
                        <a:t>50</a:t>
                      </a:r>
                      <a:endParaRPr lang="en-US" sz="1200" b="1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84529070"/>
                  </a:ext>
                </a:extLst>
              </a:tr>
              <a:tr h="31635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Garamond" panose="02020404030301010803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Garamond" panose="02020404030301010803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867855121"/>
                  </a:ext>
                </a:extLst>
              </a:tr>
              <a:tr h="31635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Garamond" panose="02020404030301010803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51220530"/>
                  </a:ext>
                </a:extLst>
              </a:tr>
              <a:tr h="31635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Garamond" panose="02020404030301010803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142218615"/>
                  </a:ext>
                </a:extLst>
              </a:tr>
            </a:tbl>
          </a:graphicData>
        </a:graphic>
      </p:graphicFrame>
      <p:grpSp>
        <p:nvGrpSpPr>
          <p:cNvPr id="12" name="Group 11">
            <a:extLst>
              <a:ext uri="{FF2B5EF4-FFF2-40B4-BE49-F238E27FC236}">
                <a16:creationId xmlns:a16="http://schemas.microsoft.com/office/drawing/2014/main" id="{2B9A53B4-8D0A-4A1B-9E6B-7C4216CA6EE7}"/>
              </a:ext>
            </a:extLst>
          </p:cNvPr>
          <p:cNvGrpSpPr/>
          <p:nvPr/>
        </p:nvGrpSpPr>
        <p:grpSpPr>
          <a:xfrm>
            <a:off x="637316" y="835401"/>
            <a:ext cx="4525020" cy="1518550"/>
            <a:chOff x="6744949" y="3535429"/>
            <a:chExt cx="4525020" cy="1518550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89F22407-CDD7-4D60-B26F-07077143AB42}"/>
                </a:ext>
              </a:extLst>
            </p:cNvPr>
            <p:cNvGrpSpPr/>
            <p:nvPr/>
          </p:nvGrpSpPr>
          <p:grpSpPr>
            <a:xfrm>
              <a:off x="6744949" y="3822380"/>
              <a:ext cx="4525020" cy="966948"/>
              <a:chOff x="5525286" y="1556174"/>
              <a:chExt cx="4525020" cy="966948"/>
            </a:xfrm>
          </p:grpSpPr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37B181D6-1E10-4CA8-AB9F-87C3E95808C3}"/>
                  </a:ext>
                </a:extLst>
              </p:cNvPr>
              <p:cNvGrpSpPr/>
              <p:nvPr/>
            </p:nvGrpSpPr>
            <p:grpSpPr>
              <a:xfrm>
                <a:off x="5562153" y="1556174"/>
                <a:ext cx="4428062" cy="471554"/>
                <a:chOff x="-112127" y="1038589"/>
                <a:chExt cx="12615372" cy="2198790"/>
              </a:xfrm>
            </p:grpSpPr>
            <p:sp>
              <p:nvSpPr>
                <p:cNvPr id="53" name="TextBox 52">
                  <a:extLst>
                    <a:ext uri="{FF2B5EF4-FFF2-40B4-BE49-F238E27FC236}">
                      <a16:creationId xmlns:a16="http://schemas.microsoft.com/office/drawing/2014/main" id="{D95D2C44-D979-4797-B6D7-1A0F26B6970E}"/>
                    </a:ext>
                  </a:extLst>
                </p:cNvPr>
                <p:cNvSpPr txBox="1"/>
                <p:nvPr/>
              </p:nvSpPr>
              <p:spPr>
                <a:xfrm>
                  <a:off x="5154498" y="2198284"/>
                  <a:ext cx="1188307" cy="100458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800" dirty="0">
                      <a:latin typeface="Garamond" panose="02020404030301010803" pitchFamily="18" charset="0"/>
                    </a:rPr>
                    <a:t>BUS8</a:t>
                  </a:r>
                </a:p>
              </p:txBody>
            </p:sp>
            <p:sp>
              <p:nvSpPr>
                <p:cNvPr id="54" name="TextBox 53">
                  <a:extLst>
                    <a:ext uri="{FF2B5EF4-FFF2-40B4-BE49-F238E27FC236}">
                      <a16:creationId xmlns:a16="http://schemas.microsoft.com/office/drawing/2014/main" id="{11CF7558-A4F8-4D9C-96B1-FDA518528A0B}"/>
                    </a:ext>
                  </a:extLst>
                </p:cNvPr>
                <p:cNvSpPr txBox="1"/>
                <p:nvPr/>
              </p:nvSpPr>
              <p:spPr>
                <a:xfrm>
                  <a:off x="6463244" y="2218530"/>
                  <a:ext cx="1188307" cy="100458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800" dirty="0">
                      <a:latin typeface="Garamond" panose="02020404030301010803" pitchFamily="18" charset="0"/>
                    </a:rPr>
                    <a:t>BUS7</a:t>
                  </a:r>
                </a:p>
              </p:txBody>
            </p:sp>
            <p:sp>
              <p:nvSpPr>
                <p:cNvPr id="55" name="TextBox 54">
                  <a:extLst>
                    <a:ext uri="{FF2B5EF4-FFF2-40B4-BE49-F238E27FC236}">
                      <a16:creationId xmlns:a16="http://schemas.microsoft.com/office/drawing/2014/main" id="{A9FAE8A4-8813-40EE-894D-4946FA8345ED}"/>
                    </a:ext>
                  </a:extLst>
                </p:cNvPr>
                <p:cNvSpPr txBox="1"/>
                <p:nvPr/>
              </p:nvSpPr>
              <p:spPr>
                <a:xfrm>
                  <a:off x="4260121" y="2226947"/>
                  <a:ext cx="1188307" cy="100458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800" dirty="0">
                      <a:latin typeface="Garamond" panose="02020404030301010803" pitchFamily="18" charset="0"/>
                    </a:rPr>
                    <a:t>BUS9</a:t>
                  </a:r>
                </a:p>
              </p:txBody>
            </p:sp>
            <p:sp>
              <p:nvSpPr>
                <p:cNvPr id="56" name="TextBox 55">
                  <a:extLst>
                    <a:ext uri="{FF2B5EF4-FFF2-40B4-BE49-F238E27FC236}">
                      <a16:creationId xmlns:a16="http://schemas.microsoft.com/office/drawing/2014/main" id="{7A67FA0A-2819-464B-B5D6-EDBC9EBF1F92}"/>
                    </a:ext>
                  </a:extLst>
                </p:cNvPr>
                <p:cNvSpPr txBox="1"/>
                <p:nvPr/>
              </p:nvSpPr>
              <p:spPr>
                <a:xfrm>
                  <a:off x="7231219" y="2208048"/>
                  <a:ext cx="1188307" cy="100458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800" dirty="0">
                      <a:latin typeface="Garamond" panose="02020404030301010803" pitchFamily="18" charset="0"/>
                    </a:rPr>
                    <a:t>BUS6</a:t>
                  </a:r>
                </a:p>
              </p:txBody>
            </p:sp>
            <p:sp>
              <p:nvSpPr>
                <p:cNvPr id="57" name="TextBox 56">
                  <a:extLst>
                    <a:ext uri="{FF2B5EF4-FFF2-40B4-BE49-F238E27FC236}">
                      <a16:creationId xmlns:a16="http://schemas.microsoft.com/office/drawing/2014/main" id="{7D14A5B8-4A8A-4EA0-B197-CDA58617D1E4}"/>
                    </a:ext>
                  </a:extLst>
                </p:cNvPr>
                <p:cNvSpPr txBox="1"/>
                <p:nvPr/>
              </p:nvSpPr>
              <p:spPr>
                <a:xfrm>
                  <a:off x="3401806" y="2198401"/>
                  <a:ext cx="1325313" cy="100458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800" dirty="0">
                      <a:latin typeface="Garamond" panose="02020404030301010803" pitchFamily="18" charset="0"/>
                    </a:rPr>
                    <a:t>BUS10</a:t>
                  </a:r>
                </a:p>
              </p:txBody>
            </p:sp>
            <p:sp>
              <p:nvSpPr>
                <p:cNvPr id="58" name="TextBox 57">
                  <a:extLst>
                    <a:ext uri="{FF2B5EF4-FFF2-40B4-BE49-F238E27FC236}">
                      <a16:creationId xmlns:a16="http://schemas.microsoft.com/office/drawing/2014/main" id="{65622CDA-E865-4101-8DC6-E118E94894EF}"/>
                    </a:ext>
                  </a:extLst>
                </p:cNvPr>
                <p:cNvSpPr txBox="1"/>
                <p:nvPr/>
              </p:nvSpPr>
              <p:spPr>
                <a:xfrm>
                  <a:off x="8008403" y="2186310"/>
                  <a:ext cx="1188307" cy="100458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800" dirty="0">
                      <a:latin typeface="Garamond" panose="02020404030301010803" pitchFamily="18" charset="0"/>
                    </a:rPr>
                    <a:t>BUS5</a:t>
                  </a:r>
                </a:p>
              </p:txBody>
            </p:sp>
            <p:sp>
              <p:nvSpPr>
                <p:cNvPr id="59" name="TextBox 58">
                  <a:extLst>
                    <a:ext uri="{FF2B5EF4-FFF2-40B4-BE49-F238E27FC236}">
                      <a16:creationId xmlns:a16="http://schemas.microsoft.com/office/drawing/2014/main" id="{D58DA0EB-2842-4B68-963E-2DB38F16D5D0}"/>
                    </a:ext>
                  </a:extLst>
                </p:cNvPr>
                <p:cNvSpPr txBox="1"/>
                <p:nvPr/>
              </p:nvSpPr>
              <p:spPr>
                <a:xfrm>
                  <a:off x="8870373" y="2186310"/>
                  <a:ext cx="1188307" cy="100458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800" dirty="0">
                      <a:latin typeface="Garamond" panose="02020404030301010803" pitchFamily="18" charset="0"/>
                    </a:rPr>
                    <a:t>BUS4</a:t>
                  </a:r>
                </a:p>
              </p:txBody>
            </p:sp>
            <p:sp>
              <p:nvSpPr>
                <p:cNvPr id="60" name="TextBox 59">
                  <a:extLst>
                    <a:ext uri="{FF2B5EF4-FFF2-40B4-BE49-F238E27FC236}">
                      <a16:creationId xmlns:a16="http://schemas.microsoft.com/office/drawing/2014/main" id="{1D2BAF1A-252E-4D47-926E-9C09D131EAD8}"/>
                    </a:ext>
                  </a:extLst>
                </p:cNvPr>
                <p:cNvSpPr txBox="1"/>
                <p:nvPr/>
              </p:nvSpPr>
              <p:spPr>
                <a:xfrm>
                  <a:off x="2522195" y="2177684"/>
                  <a:ext cx="1325313" cy="100458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800" dirty="0">
                      <a:latin typeface="Garamond" panose="02020404030301010803" pitchFamily="18" charset="0"/>
                    </a:rPr>
                    <a:t>BUS11</a:t>
                  </a:r>
                </a:p>
              </p:txBody>
            </p:sp>
            <p:sp>
              <p:nvSpPr>
                <p:cNvPr id="61" name="TextBox 60">
                  <a:extLst>
                    <a:ext uri="{FF2B5EF4-FFF2-40B4-BE49-F238E27FC236}">
                      <a16:creationId xmlns:a16="http://schemas.microsoft.com/office/drawing/2014/main" id="{C2BAA764-ABC0-43A6-8215-070B90EF2326}"/>
                    </a:ext>
                  </a:extLst>
                </p:cNvPr>
                <p:cNvSpPr txBox="1"/>
                <p:nvPr/>
              </p:nvSpPr>
              <p:spPr>
                <a:xfrm>
                  <a:off x="9753582" y="2214077"/>
                  <a:ext cx="1188307" cy="100458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800" dirty="0">
                      <a:latin typeface="Garamond" panose="02020404030301010803" pitchFamily="18" charset="0"/>
                    </a:rPr>
                    <a:t>BUS3</a:t>
                  </a:r>
                </a:p>
              </p:txBody>
            </p:sp>
            <p:sp>
              <p:nvSpPr>
                <p:cNvPr id="62" name="TextBox 61">
                  <a:extLst>
                    <a:ext uri="{FF2B5EF4-FFF2-40B4-BE49-F238E27FC236}">
                      <a16:creationId xmlns:a16="http://schemas.microsoft.com/office/drawing/2014/main" id="{834D8614-6D85-4F79-8E02-7AC7220BF055}"/>
                    </a:ext>
                  </a:extLst>
                </p:cNvPr>
                <p:cNvSpPr txBox="1"/>
                <p:nvPr/>
              </p:nvSpPr>
              <p:spPr>
                <a:xfrm>
                  <a:off x="1554965" y="2159177"/>
                  <a:ext cx="1325313" cy="100458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800" dirty="0">
                      <a:latin typeface="Garamond" panose="02020404030301010803" pitchFamily="18" charset="0"/>
                    </a:rPr>
                    <a:t>BUS12</a:t>
                  </a:r>
                </a:p>
              </p:txBody>
            </p:sp>
            <p:sp>
              <p:nvSpPr>
                <p:cNvPr id="63" name="TextBox 62">
                  <a:extLst>
                    <a:ext uri="{FF2B5EF4-FFF2-40B4-BE49-F238E27FC236}">
                      <a16:creationId xmlns:a16="http://schemas.microsoft.com/office/drawing/2014/main" id="{5E3B1187-0996-447D-8F40-3F8ABFDABF09}"/>
                    </a:ext>
                  </a:extLst>
                </p:cNvPr>
                <p:cNvSpPr txBox="1"/>
                <p:nvPr/>
              </p:nvSpPr>
              <p:spPr>
                <a:xfrm>
                  <a:off x="10602928" y="2226947"/>
                  <a:ext cx="1188307" cy="100458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800" dirty="0">
                      <a:latin typeface="Garamond" panose="02020404030301010803" pitchFamily="18" charset="0"/>
                    </a:rPr>
                    <a:t>BUS2</a:t>
                  </a:r>
                </a:p>
              </p:txBody>
            </p:sp>
            <p:sp>
              <p:nvSpPr>
                <p:cNvPr id="64" name="TextBox 63">
                  <a:extLst>
                    <a:ext uri="{FF2B5EF4-FFF2-40B4-BE49-F238E27FC236}">
                      <a16:creationId xmlns:a16="http://schemas.microsoft.com/office/drawing/2014/main" id="{2FCB8E84-5963-438F-B6E2-0ECEB5F4A4F6}"/>
                    </a:ext>
                  </a:extLst>
                </p:cNvPr>
                <p:cNvSpPr txBox="1"/>
                <p:nvPr/>
              </p:nvSpPr>
              <p:spPr>
                <a:xfrm>
                  <a:off x="681873" y="2176280"/>
                  <a:ext cx="1325313" cy="100458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800" dirty="0">
                      <a:latin typeface="Garamond" panose="02020404030301010803" pitchFamily="18" charset="0"/>
                    </a:rPr>
                    <a:t>BUS13</a:t>
                  </a:r>
                </a:p>
              </p:txBody>
            </p:sp>
            <p:sp>
              <p:nvSpPr>
                <p:cNvPr id="65" name="TextBox 64">
                  <a:extLst>
                    <a:ext uri="{FF2B5EF4-FFF2-40B4-BE49-F238E27FC236}">
                      <a16:creationId xmlns:a16="http://schemas.microsoft.com/office/drawing/2014/main" id="{F1E23593-884D-4723-B106-64CC9C4B509F}"/>
                    </a:ext>
                  </a:extLst>
                </p:cNvPr>
                <p:cNvSpPr txBox="1"/>
                <p:nvPr/>
              </p:nvSpPr>
              <p:spPr>
                <a:xfrm>
                  <a:off x="11314938" y="2232794"/>
                  <a:ext cx="1188307" cy="100458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800" dirty="0">
                      <a:latin typeface="Garamond" panose="02020404030301010803" pitchFamily="18" charset="0"/>
                    </a:rPr>
                    <a:t>BUS1</a:t>
                  </a:r>
                </a:p>
              </p:txBody>
            </p:sp>
            <p:sp>
              <p:nvSpPr>
                <p:cNvPr id="66" name="TextBox 65">
                  <a:extLst>
                    <a:ext uri="{FF2B5EF4-FFF2-40B4-BE49-F238E27FC236}">
                      <a16:creationId xmlns:a16="http://schemas.microsoft.com/office/drawing/2014/main" id="{A46E54B5-346F-4415-B63E-49A4531DD62D}"/>
                    </a:ext>
                  </a:extLst>
                </p:cNvPr>
                <p:cNvSpPr txBox="1"/>
                <p:nvPr/>
              </p:nvSpPr>
              <p:spPr>
                <a:xfrm>
                  <a:off x="-112127" y="2183601"/>
                  <a:ext cx="1325313" cy="100458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800" dirty="0">
                      <a:latin typeface="Garamond" panose="02020404030301010803" pitchFamily="18" charset="0"/>
                    </a:rPr>
                    <a:t>BUS14</a:t>
                  </a:r>
                </a:p>
              </p:txBody>
            </p:sp>
            <p:grpSp>
              <p:nvGrpSpPr>
                <p:cNvPr id="67" name="Group 66">
                  <a:extLst>
                    <a:ext uri="{FF2B5EF4-FFF2-40B4-BE49-F238E27FC236}">
                      <a16:creationId xmlns:a16="http://schemas.microsoft.com/office/drawing/2014/main" id="{75730BEF-E2D1-4755-90F3-2556A96D85D6}"/>
                    </a:ext>
                  </a:extLst>
                </p:cNvPr>
                <p:cNvGrpSpPr/>
                <p:nvPr/>
              </p:nvGrpSpPr>
              <p:grpSpPr>
                <a:xfrm>
                  <a:off x="193307" y="1038589"/>
                  <a:ext cx="11978839" cy="1124798"/>
                  <a:chOff x="2838091" y="1585335"/>
                  <a:chExt cx="6369027" cy="531610"/>
                </a:xfrm>
              </p:grpSpPr>
              <p:sp>
                <p:nvSpPr>
                  <p:cNvPr id="68" name="Rectangle 67">
                    <a:extLst>
                      <a:ext uri="{FF2B5EF4-FFF2-40B4-BE49-F238E27FC236}">
                        <a16:creationId xmlns:a16="http://schemas.microsoft.com/office/drawing/2014/main" id="{76AA5EDF-F634-42E7-8301-65971022FC48}"/>
                      </a:ext>
                    </a:extLst>
                  </p:cNvPr>
                  <p:cNvSpPr/>
                  <p:nvPr/>
                </p:nvSpPr>
                <p:spPr>
                  <a:xfrm>
                    <a:off x="2838091" y="1592368"/>
                    <a:ext cx="6369027" cy="510517"/>
                  </a:xfrm>
                  <a:prstGeom prst="rect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800">
                      <a:latin typeface="Garamond" panose="02020404030301010803" pitchFamily="18" charset="0"/>
                    </a:endParaRPr>
                  </a:p>
                </p:txBody>
              </p:sp>
              <p:sp>
                <p:nvSpPr>
                  <p:cNvPr id="69" name="Rectangle: Rounded Corners 68">
                    <a:extLst>
                      <a:ext uri="{FF2B5EF4-FFF2-40B4-BE49-F238E27FC236}">
                        <a16:creationId xmlns:a16="http://schemas.microsoft.com/office/drawing/2014/main" id="{06A6F91A-CA89-44CC-85DD-881A663121DB}"/>
                      </a:ext>
                    </a:extLst>
                  </p:cNvPr>
                  <p:cNvSpPr/>
                  <p:nvPr/>
                </p:nvSpPr>
                <p:spPr>
                  <a:xfrm>
                    <a:off x="5899896" y="1684198"/>
                    <a:ext cx="413303" cy="314533"/>
                  </a:xfrm>
                  <a:prstGeom prst="roundRect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solidFill>
                      <a:schemeClr val="accent4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800">
                      <a:latin typeface="Garamond" panose="02020404030301010803" pitchFamily="18" charset="0"/>
                    </a:endParaRPr>
                  </a:p>
                </p:txBody>
              </p:sp>
              <p:cxnSp>
                <p:nvCxnSpPr>
                  <p:cNvPr id="70" name="Straight Connector 69">
                    <a:extLst>
                      <a:ext uri="{FF2B5EF4-FFF2-40B4-BE49-F238E27FC236}">
                        <a16:creationId xmlns:a16="http://schemas.microsoft.com/office/drawing/2014/main" id="{5A267BE7-0D23-4C47-8259-A3EFFF72373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765641" y="1592368"/>
                    <a:ext cx="0" cy="510517"/>
                  </a:xfrm>
                  <a:prstGeom prst="line">
                    <a:avLst/>
                  </a:prstGeom>
                  <a:ln w="28575"/>
                </p:spPr>
                <p:style>
                  <a:lnRef idx="1">
                    <a:schemeClr val="accent2"/>
                  </a:lnRef>
                  <a:fillRef idx="0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1" name="Straight Connector 70">
                    <a:extLst>
                      <a:ext uri="{FF2B5EF4-FFF2-40B4-BE49-F238E27FC236}">
                        <a16:creationId xmlns:a16="http://schemas.microsoft.com/office/drawing/2014/main" id="{2AF7E596-977E-4A28-907A-3EB46AD950E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322261" y="1585335"/>
                    <a:ext cx="0" cy="517548"/>
                  </a:xfrm>
                  <a:prstGeom prst="line">
                    <a:avLst/>
                  </a:prstGeom>
                  <a:ln w="28575"/>
                </p:spPr>
                <p:style>
                  <a:lnRef idx="1">
                    <a:schemeClr val="accent2"/>
                  </a:lnRef>
                  <a:fillRef idx="0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2" name="Straight Connector 71">
                    <a:extLst>
                      <a:ext uri="{FF2B5EF4-FFF2-40B4-BE49-F238E27FC236}">
                        <a16:creationId xmlns:a16="http://schemas.microsoft.com/office/drawing/2014/main" id="{FF84655B-08EF-4C8B-AB49-04950F3A37B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856014" y="1592368"/>
                    <a:ext cx="0" cy="517547"/>
                  </a:xfrm>
                  <a:prstGeom prst="line">
                    <a:avLst/>
                  </a:prstGeom>
                  <a:ln w="28575"/>
                </p:spPr>
                <p:style>
                  <a:lnRef idx="1">
                    <a:schemeClr val="accent2"/>
                  </a:lnRef>
                  <a:fillRef idx="0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3" name="Straight Connector 72">
                    <a:extLst>
                      <a:ext uri="{FF2B5EF4-FFF2-40B4-BE49-F238E27FC236}">
                        <a16:creationId xmlns:a16="http://schemas.microsoft.com/office/drawing/2014/main" id="{881C2E99-A904-44E9-B90B-01D593294AC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407261" y="1592368"/>
                    <a:ext cx="0" cy="517546"/>
                  </a:xfrm>
                  <a:prstGeom prst="line">
                    <a:avLst/>
                  </a:prstGeom>
                  <a:ln w="28575"/>
                </p:spPr>
                <p:style>
                  <a:lnRef idx="1">
                    <a:schemeClr val="accent2"/>
                  </a:lnRef>
                  <a:fillRef idx="0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4" name="Straight Connector 73">
                    <a:extLst>
                      <a:ext uri="{FF2B5EF4-FFF2-40B4-BE49-F238E27FC236}">
                        <a16:creationId xmlns:a16="http://schemas.microsoft.com/office/drawing/2014/main" id="{95D54C81-90C3-4B81-A0AE-0545A5744F9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894980" y="1592365"/>
                    <a:ext cx="0" cy="517547"/>
                  </a:xfrm>
                  <a:prstGeom prst="line">
                    <a:avLst/>
                  </a:prstGeom>
                  <a:ln w="28575"/>
                </p:spPr>
                <p:style>
                  <a:lnRef idx="1">
                    <a:schemeClr val="accent2"/>
                  </a:lnRef>
                  <a:fillRef idx="0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5" name="Straight Connector 74">
                    <a:extLst>
                      <a:ext uri="{FF2B5EF4-FFF2-40B4-BE49-F238E27FC236}">
                        <a16:creationId xmlns:a16="http://schemas.microsoft.com/office/drawing/2014/main" id="{CD22CFA1-55A0-41AB-923E-05BF1D7F395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427705" y="1592368"/>
                    <a:ext cx="0" cy="517548"/>
                  </a:xfrm>
                  <a:prstGeom prst="line">
                    <a:avLst/>
                  </a:prstGeom>
                  <a:ln w="28575"/>
                </p:spPr>
                <p:style>
                  <a:lnRef idx="1">
                    <a:schemeClr val="accent2"/>
                  </a:lnRef>
                  <a:fillRef idx="0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6" name="Straight Connector 75">
                    <a:extLst>
                      <a:ext uri="{FF2B5EF4-FFF2-40B4-BE49-F238E27FC236}">
                        <a16:creationId xmlns:a16="http://schemas.microsoft.com/office/drawing/2014/main" id="{D94844F0-C6D2-4A1D-A7DC-1959292AA33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452880" y="1592368"/>
                    <a:ext cx="0" cy="510517"/>
                  </a:xfrm>
                  <a:prstGeom prst="line">
                    <a:avLst/>
                  </a:prstGeom>
                  <a:ln w="28575"/>
                </p:spPr>
                <p:style>
                  <a:lnRef idx="1">
                    <a:schemeClr val="accent2"/>
                  </a:lnRef>
                  <a:fillRef idx="0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7" name="Straight Connector 76">
                    <a:extLst>
                      <a:ext uri="{FF2B5EF4-FFF2-40B4-BE49-F238E27FC236}">
                        <a16:creationId xmlns:a16="http://schemas.microsoft.com/office/drawing/2014/main" id="{2D3D8FCB-28DB-4457-A229-4A65F4E7543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984882" y="1585335"/>
                    <a:ext cx="0" cy="517548"/>
                  </a:xfrm>
                  <a:prstGeom prst="line">
                    <a:avLst/>
                  </a:prstGeom>
                  <a:ln w="28575"/>
                </p:spPr>
                <p:style>
                  <a:lnRef idx="1">
                    <a:schemeClr val="accent2"/>
                  </a:lnRef>
                  <a:fillRef idx="0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8" name="Straight Connector 77">
                    <a:extLst>
                      <a:ext uri="{FF2B5EF4-FFF2-40B4-BE49-F238E27FC236}">
                        <a16:creationId xmlns:a16="http://schemas.microsoft.com/office/drawing/2014/main" id="{4B199E15-A601-4C9C-938F-9653309B397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9104580" y="1592363"/>
                    <a:ext cx="0" cy="517548"/>
                  </a:xfrm>
                  <a:prstGeom prst="line">
                    <a:avLst/>
                  </a:prstGeom>
                  <a:ln w="28575"/>
                </p:spPr>
                <p:style>
                  <a:lnRef idx="1">
                    <a:schemeClr val="accent2"/>
                  </a:lnRef>
                  <a:fillRef idx="0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9" name="Straight Connector 78">
                    <a:extLst>
                      <a:ext uri="{FF2B5EF4-FFF2-40B4-BE49-F238E27FC236}">
                        <a16:creationId xmlns:a16="http://schemas.microsoft.com/office/drawing/2014/main" id="{E08F71B3-02D4-4B43-BD96-E4CC4C8AA06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8657473" y="1592363"/>
                    <a:ext cx="0" cy="517547"/>
                  </a:xfrm>
                  <a:prstGeom prst="line">
                    <a:avLst/>
                  </a:prstGeom>
                  <a:ln w="28575"/>
                </p:spPr>
                <p:style>
                  <a:lnRef idx="1">
                    <a:schemeClr val="accent2"/>
                  </a:lnRef>
                  <a:fillRef idx="0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0" name="Straight Connector 79">
                    <a:extLst>
                      <a:ext uri="{FF2B5EF4-FFF2-40B4-BE49-F238E27FC236}">
                        <a16:creationId xmlns:a16="http://schemas.microsoft.com/office/drawing/2014/main" id="{6CDE44BD-4A9A-4A63-9330-9221F32084C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8200093" y="1592364"/>
                    <a:ext cx="0" cy="517546"/>
                  </a:xfrm>
                  <a:prstGeom prst="line">
                    <a:avLst/>
                  </a:prstGeom>
                  <a:ln w="28575"/>
                </p:spPr>
                <p:style>
                  <a:lnRef idx="1">
                    <a:schemeClr val="accent2"/>
                  </a:lnRef>
                  <a:fillRef idx="0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1" name="Straight Connector 80">
                    <a:extLst>
                      <a:ext uri="{FF2B5EF4-FFF2-40B4-BE49-F238E27FC236}">
                        <a16:creationId xmlns:a16="http://schemas.microsoft.com/office/drawing/2014/main" id="{7B8044D3-0865-4DBF-90D2-98948564E41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744197" y="1599397"/>
                    <a:ext cx="0" cy="517547"/>
                  </a:xfrm>
                  <a:prstGeom prst="line">
                    <a:avLst/>
                  </a:prstGeom>
                  <a:ln w="28575"/>
                </p:spPr>
                <p:style>
                  <a:lnRef idx="1">
                    <a:schemeClr val="accent2"/>
                  </a:lnRef>
                  <a:fillRef idx="0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2" name="Straight Connector 81">
                    <a:extLst>
                      <a:ext uri="{FF2B5EF4-FFF2-40B4-BE49-F238E27FC236}">
                        <a16:creationId xmlns:a16="http://schemas.microsoft.com/office/drawing/2014/main" id="{DDB1298C-D1BC-49DD-AC7E-DE6CC02CFB4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280922" y="1599397"/>
                    <a:ext cx="0" cy="517548"/>
                  </a:xfrm>
                  <a:prstGeom prst="line">
                    <a:avLst/>
                  </a:prstGeom>
                  <a:ln w="28575"/>
                </p:spPr>
                <p:style>
                  <a:lnRef idx="1">
                    <a:schemeClr val="accent2"/>
                  </a:lnRef>
                  <a:fillRef idx="0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3" name="Straight Connector 82">
                    <a:extLst>
                      <a:ext uri="{FF2B5EF4-FFF2-40B4-BE49-F238E27FC236}">
                        <a16:creationId xmlns:a16="http://schemas.microsoft.com/office/drawing/2014/main" id="{A4981ACB-4E37-4290-BFBA-5A99D54F518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861359" y="1585335"/>
                    <a:ext cx="0" cy="517548"/>
                  </a:xfrm>
                  <a:prstGeom prst="line">
                    <a:avLst/>
                  </a:prstGeom>
                  <a:ln w="28575"/>
                </p:spPr>
                <p:style>
                  <a:lnRef idx="1">
                    <a:schemeClr val="accent2"/>
                  </a:lnRef>
                  <a:fillRef idx="0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4" name="Rectangle 83">
                    <a:extLst>
                      <a:ext uri="{FF2B5EF4-FFF2-40B4-BE49-F238E27FC236}">
                        <a16:creationId xmlns:a16="http://schemas.microsoft.com/office/drawing/2014/main" id="{362FA9AA-C4B0-42E0-96E9-05559C8C00E8}"/>
                      </a:ext>
                    </a:extLst>
                  </p:cNvPr>
                  <p:cNvSpPr/>
                  <p:nvPr/>
                </p:nvSpPr>
                <p:spPr>
                  <a:xfrm>
                    <a:off x="6319861" y="1900960"/>
                    <a:ext cx="81912" cy="92844"/>
                  </a:xfrm>
                  <a:prstGeom prst="rect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800">
                      <a:latin typeface="Garamond" panose="02020404030301010803" pitchFamily="18" charset="0"/>
                    </a:endParaRPr>
                  </a:p>
                </p:txBody>
              </p:sp>
              <p:sp>
                <p:nvSpPr>
                  <p:cNvPr id="85" name="Rectangle 84">
                    <a:extLst>
                      <a:ext uri="{FF2B5EF4-FFF2-40B4-BE49-F238E27FC236}">
                        <a16:creationId xmlns:a16="http://schemas.microsoft.com/office/drawing/2014/main" id="{2B8B8FE0-FD22-4623-BFA2-FBA625A3D679}"/>
                      </a:ext>
                    </a:extLst>
                  </p:cNvPr>
                  <p:cNvSpPr/>
                  <p:nvPr/>
                </p:nvSpPr>
                <p:spPr>
                  <a:xfrm>
                    <a:off x="5827203" y="1898499"/>
                    <a:ext cx="81912" cy="92844"/>
                  </a:xfrm>
                  <a:prstGeom prst="rect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800">
                      <a:latin typeface="Garamond" panose="02020404030301010803" pitchFamily="18" charset="0"/>
                    </a:endParaRPr>
                  </a:p>
                </p:txBody>
              </p:sp>
              <p:sp>
                <p:nvSpPr>
                  <p:cNvPr id="86" name="Oval 85">
                    <a:extLst>
                      <a:ext uri="{FF2B5EF4-FFF2-40B4-BE49-F238E27FC236}">
                        <a16:creationId xmlns:a16="http://schemas.microsoft.com/office/drawing/2014/main" id="{9F6AC7F5-4445-4FE7-9A38-F3DA46BB4EE0}"/>
                      </a:ext>
                    </a:extLst>
                  </p:cNvPr>
                  <p:cNvSpPr/>
                  <p:nvPr/>
                </p:nvSpPr>
                <p:spPr>
                  <a:xfrm>
                    <a:off x="5780107" y="1730111"/>
                    <a:ext cx="111756" cy="92844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800">
                      <a:latin typeface="Garamond" panose="02020404030301010803" pitchFamily="18" charset="0"/>
                    </a:endParaRPr>
                  </a:p>
                </p:txBody>
              </p:sp>
            </p:grpSp>
          </p:grpSp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4286466E-2C02-4C04-9F8C-82B736ADFDA3}"/>
                  </a:ext>
                </a:extLst>
              </p:cNvPr>
              <p:cNvGrpSpPr/>
              <p:nvPr/>
            </p:nvGrpSpPr>
            <p:grpSpPr>
              <a:xfrm>
                <a:off x="5525286" y="2044551"/>
                <a:ext cx="4525020" cy="478571"/>
                <a:chOff x="-259904" y="3678382"/>
                <a:chExt cx="12891604" cy="2231509"/>
              </a:xfrm>
            </p:grpSpPr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8E0998B0-31C7-4099-B7A2-1F0A5663D936}"/>
                    </a:ext>
                  </a:extLst>
                </p:cNvPr>
                <p:cNvSpPr txBox="1"/>
                <p:nvPr/>
              </p:nvSpPr>
              <p:spPr>
                <a:xfrm>
                  <a:off x="4974748" y="4835671"/>
                  <a:ext cx="1325314" cy="100458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800" dirty="0">
                      <a:latin typeface="Garamond" panose="02020404030301010803" pitchFamily="18" charset="0"/>
                    </a:rPr>
                    <a:t>BUS21</a:t>
                  </a:r>
                </a:p>
              </p:txBody>
            </p:sp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E0306096-59DF-49BB-9883-FF11F77153EF}"/>
                    </a:ext>
                  </a:extLst>
                </p:cNvPr>
                <p:cNvSpPr txBox="1"/>
                <p:nvPr/>
              </p:nvSpPr>
              <p:spPr>
                <a:xfrm>
                  <a:off x="6307953" y="4782738"/>
                  <a:ext cx="1325314" cy="100458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800" dirty="0">
                      <a:latin typeface="Garamond" panose="02020404030301010803" pitchFamily="18" charset="0"/>
                    </a:rPr>
                    <a:t>BUS22</a:t>
                  </a:r>
                </a:p>
              </p:txBody>
            </p:sp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045483DD-9130-4F54-84C6-BDD0E4F74DD2}"/>
                    </a:ext>
                  </a:extLst>
                </p:cNvPr>
                <p:cNvSpPr txBox="1"/>
                <p:nvPr/>
              </p:nvSpPr>
              <p:spPr>
                <a:xfrm>
                  <a:off x="4128780" y="4864329"/>
                  <a:ext cx="1398384" cy="100458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800" dirty="0">
                      <a:latin typeface="Garamond" panose="02020404030301010803" pitchFamily="18" charset="0"/>
                    </a:rPr>
                    <a:t>BUS20 </a:t>
                  </a:r>
                </a:p>
              </p:txBody>
            </p:sp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DDEF597E-D0CC-41CF-B8EB-A1D78B2EA6BB}"/>
                    </a:ext>
                  </a:extLst>
                </p:cNvPr>
                <p:cNvSpPr txBox="1"/>
                <p:nvPr/>
              </p:nvSpPr>
              <p:spPr>
                <a:xfrm>
                  <a:off x="6978399" y="4845430"/>
                  <a:ext cx="1471454" cy="100458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800" dirty="0">
                      <a:latin typeface="Garamond" panose="02020404030301010803" pitchFamily="18" charset="0"/>
                    </a:rPr>
                    <a:t>  BUS23</a:t>
                  </a:r>
                </a:p>
              </p:txBody>
            </p:sp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B633881C-AE4B-4638-9641-AB58B3E0449F}"/>
                    </a:ext>
                  </a:extLst>
                </p:cNvPr>
                <p:cNvSpPr txBox="1"/>
                <p:nvPr/>
              </p:nvSpPr>
              <p:spPr>
                <a:xfrm>
                  <a:off x="3290562" y="4835783"/>
                  <a:ext cx="1325314" cy="100458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800" dirty="0">
                      <a:latin typeface="Garamond" panose="02020404030301010803" pitchFamily="18" charset="0"/>
                    </a:rPr>
                    <a:t>BUS19</a:t>
                  </a:r>
                </a:p>
              </p:txBody>
            </p:sp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875F14B7-69DB-4858-B924-0EDF9CA925F6}"/>
                    </a:ext>
                  </a:extLst>
                </p:cNvPr>
                <p:cNvSpPr txBox="1"/>
                <p:nvPr/>
              </p:nvSpPr>
              <p:spPr>
                <a:xfrm>
                  <a:off x="7719049" y="4823697"/>
                  <a:ext cx="1544524" cy="100458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800" dirty="0">
                      <a:latin typeface="Garamond" panose="02020404030301010803" pitchFamily="18" charset="0"/>
                    </a:rPr>
                    <a:t>   BUS24</a:t>
                  </a:r>
                </a:p>
              </p:txBody>
            </p:sp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9440DE78-D3EA-419C-A13E-4B006B72947A}"/>
                    </a:ext>
                  </a:extLst>
                </p:cNvPr>
                <p:cNvSpPr txBox="1"/>
                <p:nvPr/>
              </p:nvSpPr>
              <p:spPr>
                <a:xfrm>
                  <a:off x="8617557" y="4823697"/>
                  <a:ext cx="1471454" cy="100458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800" dirty="0">
                      <a:latin typeface="Garamond" panose="02020404030301010803" pitchFamily="18" charset="0"/>
                    </a:rPr>
                    <a:t>  BUS25</a:t>
                  </a:r>
                </a:p>
              </p:txBody>
            </p:sp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DF594910-953C-492E-9D33-8B7E6EE1CF43}"/>
                    </a:ext>
                  </a:extLst>
                </p:cNvPr>
                <p:cNvSpPr txBox="1"/>
                <p:nvPr/>
              </p:nvSpPr>
              <p:spPr>
                <a:xfrm>
                  <a:off x="2433868" y="4844251"/>
                  <a:ext cx="1398384" cy="100458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800" dirty="0">
                      <a:latin typeface="Garamond" panose="02020404030301010803" pitchFamily="18" charset="0"/>
                    </a:rPr>
                    <a:t>BUS18 </a:t>
                  </a:r>
                </a:p>
              </p:txBody>
            </p:sp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936D6E38-1B4E-4E5C-BEB9-099874F7F4FD}"/>
                    </a:ext>
                  </a:extLst>
                </p:cNvPr>
                <p:cNvSpPr txBox="1"/>
                <p:nvPr/>
              </p:nvSpPr>
              <p:spPr>
                <a:xfrm>
                  <a:off x="9573833" y="4851464"/>
                  <a:ext cx="1325314" cy="100458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800" dirty="0">
                      <a:latin typeface="Garamond" panose="02020404030301010803" pitchFamily="18" charset="0"/>
                    </a:rPr>
                    <a:t>BUS26</a:t>
                  </a:r>
                </a:p>
              </p:txBody>
            </p:sp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63CDFF0C-81C6-4789-8966-DBA783DF4668}"/>
                    </a:ext>
                  </a:extLst>
                </p:cNvPr>
                <p:cNvSpPr txBox="1"/>
                <p:nvPr/>
              </p:nvSpPr>
              <p:spPr>
                <a:xfrm>
                  <a:off x="10423180" y="4864329"/>
                  <a:ext cx="1325314" cy="100458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800" dirty="0">
                      <a:latin typeface="Garamond" panose="02020404030301010803" pitchFamily="18" charset="0"/>
                    </a:rPr>
                    <a:t>BUS27</a:t>
                  </a:r>
                </a:p>
              </p:txBody>
            </p:sp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81F70643-2430-49FE-BA7D-E5476EEDCB4E}"/>
                    </a:ext>
                  </a:extLst>
                </p:cNvPr>
                <p:cNvSpPr txBox="1"/>
                <p:nvPr/>
              </p:nvSpPr>
              <p:spPr>
                <a:xfrm>
                  <a:off x="570628" y="4813667"/>
                  <a:ext cx="1325314" cy="100458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800" dirty="0">
                      <a:latin typeface="Garamond" panose="02020404030301010803" pitchFamily="18" charset="0"/>
                    </a:rPr>
                    <a:t>BUS16</a:t>
                  </a:r>
                </a:p>
              </p:txBody>
            </p:sp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534B6DD2-E067-4F04-9FE9-A5B313929C78}"/>
                    </a:ext>
                  </a:extLst>
                </p:cNvPr>
                <p:cNvSpPr txBox="1"/>
                <p:nvPr/>
              </p:nvSpPr>
              <p:spPr>
                <a:xfrm>
                  <a:off x="11306386" y="4905306"/>
                  <a:ext cx="1325314" cy="100458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800" dirty="0">
                      <a:latin typeface="Garamond" panose="02020404030301010803" pitchFamily="18" charset="0"/>
                    </a:rPr>
                    <a:t>BUS28</a:t>
                  </a:r>
                </a:p>
              </p:txBody>
            </p:sp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460FDD23-6872-4808-9BD4-8563CDFE758B}"/>
                    </a:ext>
                  </a:extLst>
                </p:cNvPr>
                <p:cNvSpPr txBox="1"/>
                <p:nvPr/>
              </p:nvSpPr>
              <p:spPr>
                <a:xfrm>
                  <a:off x="-259904" y="4820983"/>
                  <a:ext cx="1398384" cy="100458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800" dirty="0">
                      <a:latin typeface="Garamond" panose="02020404030301010803" pitchFamily="18" charset="0"/>
                    </a:rPr>
                    <a:t>BUS15 </a:t>
                  </a:r>
                </a:p>
              </p:txBody>
            </p:sp>
            <p:grpSp>
              <p:nvGrpSpPr>
                <p:cNvPr id="32" name="Group 31">
                  <a:extLst>
                    <a:ext uri="{FF2B5EF4-FFF2-40B4-BE49-F238E27FC236}">
                      <a16:creationId xmlns:a16="http://schemas.microsoft.com/office/drawing/2014/main" id="{5CAA88A1-861F-4356-A026-FAC58B42C1FA}"/>
                    </a:ext>
                  </a:extLst>
                </p:cNvPr>
                <p:cNvGrpSpPr/>
                <p:nvPr/>
              </p:nvGrpSpPr>
              <p:grpSpPr>
                <a:xfrm>
                  <a:off x="213161" y="3678382"/>
                  <a:ext cx="11978839" cy="1124798"/>
                  <a:chOff x="2838091" y="1585335"/>
                  <a:chExt cx="6369027" cy="531610"/>
                </a:xfrm>
              </p:grpSpPr>
              <p:sp>
                <p:nvSpPr>
                  <p:cNvPr id="34" name="Rectangle 33">
                    <a:extLst>
                      <a:ext uri="{FF2B5EF4-FFF2-40B4-BE49-F238E27FC236}">
                        <a16:creationId xmlns:a16="http://schemas.microsoft.com/office/drawing/2014/main" id="{55296235-2EB3-4804-984F-A3AAD7CB3076}"/>
                      </a:ext>
                    </a:extLst>
                  </p:cNvPr>
                  <p:cNvSpPr/>
                  <p:nvPr/>
                </p:nvSpPr>
                <p:spPr>
                  <a:xfrm>
                    <a:off x="2838091" y="1592368"/>
                    <a:ext cx="6369027" cy="510517"/>
                  </a:xfrm>
                  <a:prstGeom prst="rect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800">
                      <a:latin typeface="Garamond" panose="02020404030301010803" pitchFamily="18" charset="0"/>
                    </a:endParaRPr>
                  </a:p>
                </p:txBody>
              </p:sp>
              <p:sp>
                <p:nvSpPr>
                  <p:cNvPr id="35" name="Rectangle: Rounded Corners 34">
                    <a:extLst>
                      <a:ext uri="{FF2B5EF4-FFF2-40B4-BE49-F238E27FC236}">
                        <a16:creationId xmlns:a16="http://schemas.microsoft.com/office/drawing/2014/main" id="{ECBD8833-8521-4C7D-80E7-16793E7F7B39}"/>
                      </a:ext>
                    </a:extLst>
                  </p:cNvPr>
                  <p:cNvSpPr/>
                  <p:nvPr/>
                </p:nvSpPr>
                <p:spPr>
                  <a:xfrm>
                    <a:off x="5899896" y="1684198"/>
                    <a:ext cx="413303" cy="314533"/>
                  </a:xfrm>
                  <a:prstGeom prst="roundRect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solidFill>
                      <a:schemeClr val="accent4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800">
                      <a:latin typeface="Garamond" panose="02020404030301010803" pitchFamily="18" charset="0"/>
                    </a:endParaRPr>
                  </a:p>
                </p:txBody>
              </p:sp>
              <p:cxnSp>
                <p:nvCxnSpPr>
                  <p:cNvPr id="36" name="Straight Connector 35">
                    <a:extLst>
                      <a:ext uri="{FF2B5EF4-FFF2-40B4-BE49-F238E27FC236}">
                        <a16:creationId xmlns:a16="http://schemas.microsoft.com/office/drawing/2014/main" id="{5455563A-42F7-48A3-A082-7AA3560A400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765641" y="1592368"/>
                    <a:ext cx="0" cy="510517"/>
                  </a:xfrm>
                  <a:prstGeom prst="line">
                    <a:avLst/>
                  </a:prstGeom>
                  <a:ln w="28575"/>
                </p:spPr>
                <p:style>
                  <a:lnRef idx="1">
                    <a:schemeClr val="accent2"/>
                  </a:lnRef>
                  <a:fillRef idx="0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" name="Straight Connector 36">
                    <a:extLst>
                      <a:ext uri="{FF2B5EF4-FFF2-40B4-BE49-F238E27FC236}">
                        <a16:creationId xmlns:a16="http://schemas.microsoft.com/office/drawing/2014/main" id="{49B7DF1B-6A0B-4E8E-B957-C4CAC56C6F2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322261" y="1585335"/>
                    <a:ext cx="0" cy="517548"/>
                  </a:xfrm>
                  <a:prstGeom prst="line">
                    <a:avLst/>
                  </a:prstGeom>
                  <a:ln w="28575"/>
                </p:spPr>
                <p:style>
                  <a:lnRef idx="1">
                    <a:schemeClr val="accent2"/>
                  </a:lnRef>
                  <a:fillRef idx="0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" name="Straight Connector 37">
                    <a:extLst>
                      <a:ext uri="{FF2B5EF4-FFF2-40B4-BE49-F238E27FC236}">
                        <a16:creationId xmlns:a16="http://schemas.microsoft.com/office/drawing/2014/main" id="{E050230A-2FF2-4C20-909C-66F57618E65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856014" y="1592368"/>
                    <a:ext cx="0" cy="517547"/>
                  </a:xfrm>
                  <a:prstGeom prst="line">
                    <a:avLst/>
                  </a:prstGeom>
                  <a:ln w="28575"/>
                </p:spPr>
                <p:style>
                  <a:lnRef idx="1">
                    <a:schemeClr val="accent2"/>
                  </a:lnRef>
                  <a:fillRef idx="0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" name="Straight Connector 38">
                    <a:extLst>
                      <a:ext uri="{FF2B5EF4-FFF2-40B4-BE49-F238E27FC236}">
                        <a16:creationId xmlns:a16="http://schemas.microsoft.com/office/drawing/2014/main" id="{B9FDA7A8-129C-4F35-A43F-3750AA31FC3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407261" y="1592368"/>
                    <a:ext cx="0" cy="517546"/>
                  </a:xfrm>
                  <a:prstGeom prst="line">
                    <a:avLst/>
                  </a:prstGeom>
                  <a:ln w="28575"/>
                </p:spPr>
                <p:style>
                  <a:lnRef idx="1">
                    <a:schemeClr val="accent2"/>
                  </a:lnRef>
                  <a:fillRef idx="0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" name="Straight Connector 39">
                    <a:extLst>
                      <a:ext uri="{FF2B5EF4-FFF2-40B4-BE49-F238E27FC236}">
                        <a16:creationId xmlns:a16="http://schemas.microsoft.com/office/drawing/2014/main" id="{B6F8ECC4-CE05-4F07-AD93-AE63C3EE15D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894980" y="1592365"/>
                    <a:ext cx="0" cy="517547"/>
                  </a:xfrm>
                  <a:prstGeom prst="line">
                    <a:avLst/>
                  </a:prstGeom>
                  <a:ln w="28575"/>
                </p:spPr>
                <p:style>
                  <a:lnRef idx="1">
                    <a:schemeClr val="accent2"/>
                  </a:lnRef>
                  <a:fillRef idx="0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" name="Straight Connector 40">
                    <a:extLst>
                      <a:ext uri="{FF2B5EF4-FFF2-40B4-BE49-F238E27FC236}">
                        <a16:creationId xmlns:a16="http://schemas.microsoft.com/office/drawing/2014/main" id="{973B8628-D961-44F6-8871-E97D368AD8A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427705" y="1592368"/>
                    <a:ext cx="0" cy="517548"/>
                  </a:xfrm>
                  <a:prstGeom prst="line">
                    <a:avLst/>
                  </a:prstGeom>
                  <a:ln w="28575"/>
                </p:spPr>
                <p:style>
                  <a:lnRef idx="1">
                    <a:schemeClr val="accent2"/>
                  </a:lnRef>
                  <a:fillRef idx="0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" name="Straight Connector 41">
                    <a:extLst>
                      <a:ext uri="{FF2B5EF4-FFF2-40B4-BE49-F238E27FC236}">
                        <a16:creationId xmlns:a16="http://schemas.microsoft.com/office/drawing/2014/main" id="{04C7C40F-3291-44EB-BBE9-A356ED87BCC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452880" y="1592368"/>
                    <a:ext cx="0" cy="510517"/>
                  </a:xfrm>
                  <a:prstGeom prst="line">
                    <a:avLst/>
                  </a:prstGeom>
                  <a:ln w="28575"/>
                </p:spPr>
                <p:style>
                  <a:lnRef idx="1">
                    <a:schemeClr val="accent2"/>
                  </a:lnRef>
                  <a:fillRef idx="0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" name="Straight Connector 42">
                    <a:extLst>
                      <a:ext uri="{FF2B5EF4-FFF2-40B4-BE49-F238E27FC236}">
                        <a16:creationId xmlns:a16="http://schemas.microsoft.com/office/drawing/2014/main" id="{012FF32A-E5AD-4FEC-ABFC-8DB4D5C442A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984882" y="1585335"/>
                    <a:ext cx="0" cy="517548"/>
                  </a:xfrm>
                  <a:prstGeom prst="line">
                    <a:avLst/>
                  </a:prstGeom>
                  <a:ln w="28575"/>
                </p:spPr>
                <p:style>
                  <a:lnRef idx="1">
                    <a:schemeClr val="accent2"/>
                  </a:lnRef>
                  <a:fillRef idx="0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" name="Straight Connector 43">
                    <a:extLst>
                      <a:ext uri="{FF2B5EF4-FFF2-40B4-BE49-F238E27FC236}">
                        <a16:creationId xmlns:a16="http://schemas.microsoft.com/office/drawing/2014/main" id="{A8DF45A4-751F-4505-AB52-4C327010EE7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9104580" y="1592363"/>
                    <a:ext cx="0" cy="517548"/>
                  </a:xfrm>
                  <a:prstGeom prst="line">
                    <a:avLst/>
                  </a:prstGeom>
                  <a:ln w="28575"/>
                </p:spPr>
                <p:style>
                  <a:lnRef idx="1">
                    <a:schemeClr val="accent2"/>
                  </a:lnRef>
                  <a:fillRef idx="0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" name="Straight Connector 44">
                    <a:extLst>
                      <a:ext uri="{FF2B5EF4-FFF2-40B4-BE49-F238E27FC236}">
                        <a16:creationId xmlns:a16="http://schemas.microsoft.com/office/drawing/2014/main" id="{0E5EF30A-BE86-45B3-9566-0F3B0DA2AE0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8657473" y="1592363"/>
                    <a:ext cx="0" cy="517547"/>
                  </a:xfrm>
                  <a:prstGeom prst="line">
                    <a:avLst/>
                  </a:prstGeom>
                  <a:ln w="28575"/>
                </p:spPr>
                <p:style>
                  <a:lnRef idx="1">
                    <a:schemeClr val="accent2"/>
                  </a:lnRef>
                  <a:fillRef idx="0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6" name="Straight Connector 45">
                    <a:extLst>
                      <a:ext uri="{FF2B5EF4-FFF2-40B4-BE49-F238E27FC236}">
                        <a16:creationId xmlns:a16="http://schemas.microsoft.com/office/drawing/2014/main" id="{8AB79FB4-9BB9-41BD-885B-DC6FA4121AC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8200093" y="1592364"/>
                    <a:ext cx="0" cy="517546"/>
                  </a:xfrm>
                  <a:prstGeom prst="line">
                    <a:avLst/>
                  </a:prstGeom>
                  <a:ln w="28575"/>
                </p:spPr>
                <p:style>
                  <a:lnRef idx="1">
                    <a:schemeClr val="accent2"/>
                  </a:lnRef>
                  <a:fillRef idx="0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7" name="Straight Connector 46">
                    <a:extLst>
                      <a:ext uri="{FF2B5EF4-FFF2-40B4-BE49-F238E27FC236}">
                        <a16:creationId xmlns:a16="http://schemas.microsoft.com/office/drawing/2014/main" id="{E908387A-A708-47E3-84A4-D6C0646EC38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744197" y="1599397"/>
                    <a:ext cx="0" cy="517547"/>
                  </a:xfrm>
                  <a:prstGeom prst="line">
                    <a:avLst/>
                  </a:prstGeom>
                  <a:ln w="28575"/>
                </p:spPr>
                <p:style>
                  <a:lnRef idx="1">
                    <a:schemeClr val="accent2"/>
                  </a:lnRef>
                  <a:fillRef idx="0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" name="Straight Connector 47">
                    <a:extLst>
                      <a:ext uri="{FF2B5EF4-FFF2-40B4-BE49-F238E27FC236}">
                        <a16:creationId xmlns:a16="http://schemas.microsoft.com/office/drawing/2014/main" id="{621259B0-1677-475A-A8AC-1E8ADFEDD9E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280922" y="1599397"/>
                    <a:ext cx="0" cy="517548"/>
                  </a:xfrm>
                  <a:prstGeom prst="line">
                    <a:avLst/>
                  </a:prstGeom>
                  <a:ln w="28575"/>
                </p:spPr>
                <p:style>
                  <a:lnRef idx="1">
                    <a:schemeClr val="accent2"/>
                  </a:lnRef>
                  <a:fillRef idx="0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" name="Straight Connector 48">
                    <a:extLst>
                      <a:ext uri="{FF2B5EF4-FFF2-40B4-BE49-F238E27FC236}">
                        <a16:creationId xmlns:a16="http://schemas.microsoft.com/office/drawing/2014/main" id="{6ADCED04-D757-402E-AD76-B745B302DAD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861359" y="1585335"/>
                    <a:ext cx="0" cy="517548"/>
                  </a:xfrm>
                  <a:prstGeom prst="line">
                    <a:avLst/>
                  </a:prstGeom>
                  <a:ln w="28575"/>
                </p:spPr>
                <p:style>
                  <a:lnRef idx="1">
                    <a:schemeClr val="accent2"/>
                  </a:lnRef>
                  <a:fillRef idx="0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0" name="Rectangle 49">
                    <a:extLst>
                      <a:ext uri="{FF2B5EF4-FFF2-40B4-BE49-F238E27FC236}">
                        <a16:creationId xmlns:a16="http://schemas.microsoft.com/office/drawing/2014/main" id="{C624E0DC-759B-447F-92E4-811299E17BD6}"/>
                      </a:ext>
                    </a:extLst>
                  </p:cNvPr>
                  <p:cNvSpPr/>
                  <p:nvPr/>
                </p:nvSpPr>
                <p:spPr>
                  <a:xfrm>
                    <a:off x="6313199" y="1883686"/>
                    <a:ext cx="92261" cy="93228"/>
                  </a:xfrm>
                  <a:prstGeom prst="rect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800">
                      <a:latin typeface="Garamond" panose="02020404030301010803" pitchFamily="18" charset="0"/>
                    </a:endParaRPr>
                  </a:p>
                </p:txBody>
              </p:sp>
              <p:sp>
                <p:nvSpPr>
                  <p:cNvPr id="51" name="Rectangle 50">
                    <a:extLst>
                      <a:ext uri="{FF2B5EF4-FFF2-40B4-BE49-F238E27FC236}">
                        <a16:creationId xmlns:a16="http://schemas.microsoft.com/office/drawing/2014/main" id="{49E4D131-F0FF-4E39-A7F6-59D5E0E23500}"/>
                      </a:ext>
                    </a:extLst>
                  </p:cNvPr>
                  <p:cNvSpPr/>
                  <p:nvPr/>
                </p:nvSpPr>
                <p:spPr>
                  <a:xfrm>
                    <a:off x="5827203" y="1898499"/>
                    <a:ext cx="81912" cy="92844"/>
                  </a:xfrm>
                  <a:prstGeom prst="rect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800">
                      <a:latin typeface="Garamond" panose="02020404030301010803" pitchFamily="18" charset="0"/>
                    </a:endParaRPr>
                  </a:p>
                </p:txBody>
              </p:sp>
              <p:sp>
                <p:nvSpPr>
                  <p:cNvPr id="52" name="Oval 51">
                    <a:extLst>
                      <a:ext uri="{FF2B5EF4-FFF2-40B4-BE49-F238E27FC236}">
                        <a16:creationId xmlns:a16="http://schemas.microsoft.com/office/drawing/2014/main" id="{477A4DBE-B1C2-44F4-93D6-169132BEAB98}"/>
                      </a:ext>
                    </a:extLst>
                  </p:cNvPr>
                  <p:cNvSpPr/>
                  <p:nvPr/>
                </p:nvSpPr>
                <p:spPr>
                  <a:xfrm>
                    <a:off x="5780107" y="1730111"/>
                    <a:ext cx="111756" cy="92844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800">
                      <a:latin typeface="Garamond" panose="02020404030301010803" pitchFamily="18" charset="0"/>
                    </a:endParaRPr>
                  </a:p>
                </p:txBody>
              </p:sp>
            </p:grpSp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0151A42A-2B95-441F-8CAE-F8FD332CF84C}"/>
                    </a:ext>
                  </a:extLst>
                </p:cNvPr>
                <p:cNvSpPr txBox="1"/>
                <p:nvPr/>
              </p:nvSpPr>
              <p:spPr>
                <a:xfrm>
                  <a:off x="1520514" y="4834090"/>
                  <a:ext cx="1325314" cy="100458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800" dirty="0">
                      <a:latin typeface="Garamond" panose="02020404030301010803" pitchFamily="18" charset="0"/>
                    </a:rPr>
                    <a:t>BUS17</a:t>
                  </a:r>
                </a:p>
              </p:txBody>
            </p:sp>
          </p:grp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E5DCF94D-7D2C-4E5C-B6D2-C7277AFC0299}"/>
                </a:ext>
              </a:extLst>
            </p:cNvPr>
            <p:cNvSpPr txBox="1"/>
            <p:nvPr/>
          </p:nvSpPr>
          <p:spPr>
            <a:xfrm>
              <a:off x="8556663" y="3535429"/>
              <a:ext cx="72167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Garamond" panose="02020404030301010803" pitchFamily="18" charset="0"/>
                </a:rPr>
                <a:t>SIDE 1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A3D20F46-B05D-4590-A184-78B5C5A33DF2}"/>
                </a:ext>
              </a:extLst>
            </p:cNvPr>
            <p:cNvSpPr txBox="1"/>
            <p:nvPr/>
          </p:nvSpPr>
          <p:spPr>
            <a:xfrm>
              <a:off x="8694473" y="4746202"/>
              <a:ext cx="72167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Garamond" panose="02020404030301010803" pitchFamily="18" charset="0"/>
                </a:rPr>
                <a:t>SIDE 2</a:t>
              </a:r>
            </a:p>
          </p:txBody>
        </p:sp>
        <p:sp>
          <p:nvSpPr>
            <p:cNvPr id="16" name="Left Brace 15">
              <a:extLst>
                <a:ext uri="{FF2B5EF4-FFF2-40B4-BE49-F238E27FC236}">
                  <a16:creationId xmlns:a16="http://schemas.microsoft.com/office/drawing/2014/main" id="{4A267744-B5D7-4860-B508-A459A74E9789}"/>
                </a:ext>
              </a:extLst>
            </p:cNvPr>
            <p:cNvSpPr/>
            <p:nvPr/>
          </p:nvSpPr>
          <p:spPr>
            <a:xfrm>
              <a:off x="6816016" y="3937067"/>
              <a:ext cx="45719" cy="548515"/>
            </a:xfrm>
            <a:prstGeom prst="leftBrace">
              <a:avLst/>
            </a:prstGeom>
            <a:ln w="571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7" name="TextBox 86">
            <a:extLst>
              <a:ext uri="{FF2B5EF4-FFF2-40B4-BE49-F238E27FC236}">
                <a16:creationId xmlns:a16="http://schemas.microsoft.com/office/drawing/2014/main" id="{FBD61C23-3EC4-46D8-8D36-5FDC78C9F0AB}"/>
              </a:ext>
            </a:extLst>
          </p:cNvPr>
          <p:cNvSpPr txBox="1"/>
          <p:nvPr/>
        </p:nvSpPr>
        <p:spPr>
          <a:xfrm>
            <a:off x="392562" y="5544247"/>
            <a:ext cx="85051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50504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Quench was induced on the bus at reference currents firing the spot heater</a:t>
            </a:r>
          </a:p>
        </p:txBody>
      </p:sp>
    </p:spTree>
    <p:extLst>
      <p:ext uri="{BB962C8B-B14F-4D97-AF65-F5344CB8AC3E}">
        <p14:creationId xmlns:p14="http://schemas.microsoft.com/office/powerpoint/2010/main" val="1422427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CFDF08C-318A-47D0-8BB9-2525E4A1E4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4239F5-5F51-435B-AFFD-99294926EBD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B5204B60-334D-485A-B789-BC45713503F9}" type="datetime1">
              <a:rPr lang="en-US" smtClean="0"/>
              <a:t>4/16/21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32AB08-44E7-4F07-9190-BEBCA5F6CA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48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5BE50857-62E9-42E1-B0D2-1166FE1B7F5E}"/>
              </a:ext>
            </a:extLst>
          </p:cNvPr>
          <p:cNvSpPr txBox="1">
            <a:spLocks/>
          </p:cNvSpPr>
          <p:nvPr/>
        </p:nvSpPr>
        <p:spPr>
          <a:xfrm>
            <a:off x="429419" y="-15351"/>
            <a:ext cx="7920000" cy="720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004C97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dirty="0"/>
              <a:t>Hot spot temperature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8C0F894-7E52-4EDD-8759-D641C73058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97" y="724038"/>
            <a:ext cx="5700718" cy="5078314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4DE9F31-10E7-4BD5-A81D-43FB89989AD4}"/>
              </a:ext>
            </a:extLst>
          </p:cNvPr>
          <p:cNvSpPr/>
          <p:nvPr/>
        </p:nvSpPr>
        <p:spPr>
          <a:xfrm>
            <a:off x="5438814" y="354061"/>
            <a:ext cx="3563888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The calculations are in good agreement with the experimental results.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2000" dirty="0">
              <a:solidFill>
                <a:srgbClr val="0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The hot spot temperatures are well below 100 K at each current and detection voltage threshold level.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2000" dirty="0">
              <a:solidFill>
                <a:srgbClr val="0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At nominal current and at 8.2 kA, the bus test was performed at several detection voltage levels, ensuring protection of the bus according to specifications (100 mV, hot spot temperature &lt; 150 K) </a:t>
            </a:r>
            <a:endParaRPr lang="en-US" sz="20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FF22666-C656-4B31-A656-A673FB35321B}"/>
              </a:ext>
            </a:extLst>
          </p:cNvPr>
          <p:cNvSpPr/>
          <p:nvPr/>
        </p:nvSpPr>
        <p:spPr>
          <a:xfrm>
            <a:off x="3775121" y="5792254"/>
            <a:ext cx="430839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/>
              <a:t>M. Baldini </a:t>
            </a:r>
            <a:r>
              <a:rPr lang="en-US" sz="1000" i="1" dirty="0"/>
              <a:t>et al</a:t>
            </a:r>
            <a:r>
              <a:rPr lang="en-US" sz="1000" dirty="0"/>
              <a:t>., "Characterization of </a:t>
            </a:r>
            <a:r>
              <a:rPr lang="en-US" sz="1000" dirty="0" err="1"/>
              <a:t>NbTi</a:t>
            </a:r>
            <a:r>
              <a:rPr lang="en-US" sz="1000" dirty="0"/>
              <a:t> Busbar for HL-LHC Interaction Region Quadrupoles," in </a:t>
            </a:r>
            <a:r>
              <a:rPr lang="en-US" sz="1000" i="1" dirty="0"/>
              <a:t>IEEE Transactions on Applied Superconductivity</a:t>
            </a:r>
            <a:r>
              <a:rPr lang="en-US" sz="1000" dirty="0"/>
              <a:t>, vol. 30, no. 4, pp. 1-5, June 2020</a:t>
            </a:r>
          </a:p>
        </p:txBody>
      </p:sp>
    </p:spTree>
    <p:extLst>
      <p:ext uri="{BB962C8B-B14F-4D97-AF65-F5344CB8AC3E}">
        <p14:creationId xmlns:p14="http://schemas.microsoft.com/office/powerpoint/2010/main" val="36422957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E58D5E6-64CF-454E-AF73-2E48B3D024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6588" y="811788"/>
            <a:ext cx="7370510" cy="3845937"/>
          </a:xfrm>
        </p:spPr>
        <p:txBody>
          <a:bodyPr/>
          <a:lstStyle/>
          <a:p>
            <a:r>
              <a:rPr lang="en-US" dirty="0"/>
              <a:t>Understand the complexity of magnet science</a:t>
            </a:r>
          </a:p>
          <a:p>
            <a:endParaRPr lang="en-US" dirty="0"/>
          </a:p>
          <a:p>
            <a:r>
              <a:rPr lang="en-US" dirty="0"/>
              <a:t>Journey from conductor to magnet assembly: issues and challenges</a:t>
            </a:r>
          </a:p>
          <a:p>
            <a:endParaRPr lang="en-US" dirty="0"/>
          </a:p>
          <a:p>
            <a:r>
              <a:rPr lang="en-US" dirty="0">
                <a:solidFill>
                  <a:srgbClr val="5F5F5F"/>
                </a:solidFill>
              </a:rPr>
              <a:t>MQXFA03 and MQXFA04 met all requirements including steady-state operation demonstrated at nominal current + 300 A.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E999CF3-483C-4EEA-BAA5-ABA63B3D42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18081D-054B-48BF-A191-E05CE3BCA45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ADB9391B-A2A6-4F1F-A4B0-1CFFABEFDC88}" type="datetime1">
              <a:rPr lang="en-US" smtClean="0"/>
              <a:t>4/16/21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9941F9-2330-4011-9A2D-373AC7DD57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49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42473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C53BA16-188E-4A00-AD70-EE97511FED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US-HL-LHC AUP: Cryo-assembly fabrication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00CD68-45B1-4633-9671-9F5766D4D34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0D4C9952-DC4F-41DA-9188-406603C8592D}" type="datetime1">
              <a:rPr lang="en-US" smtClean="0"/>
              <a:t>4/16/21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D80B79-A2FB-465A-93E8-6B2FD3D31C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49EEC76-8DF3-471B-ADC7-C577FF10B4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6243" y="909147"/>
            <a:ext cx="9144000" cy="4467672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277CED63-5C71-4A51-9E59-38FEF9D683AF}"/>
              </a:ext>
            </a:extLst>
          </p:cNvPr>
          <p:cNvGrpSpPr/>
          <p:nvPr/>
        </p:nvGrpSpPr>
        <p:grpSpPr>
          <a:xfrm>
            <a:off x="524407" y="2531368"/>
            <a:ext cx="8036152" cy="935199"/>
            <a:chOff x="524407" y="3140968"/>
            <a:chExt cx="8036152" cy="935199"/>
          </a:xfrm>
        </p:grpSpPr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45AD6E6D-9E1D-4AD1-BF06-09B4BE55662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55576" y="3140968"/>
              <a:ext cx="5436604" cy="846094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006E649B-C1A7-4DAA-8764-C4978635113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4407" y="3429000"/>
              <a:ext cx="8036152" cy="647167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1C5F2B55-7493-4A73-B51E-5A1915C00B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38510" y="1972605"/>
            <a:ext cx="443404" cy="1954988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4A646A11-1E5D-4B10-B99A-DAC325130F63}"/>
              </a:ext>
            </a:extLst>
          </p:cNvPr>
          <p:cNvCxnSpPr>
            <a:cxnSpLocks/>
          </p:cNvCxnSpPr>
          <p:nvPr/>
        </p:nvCxnSpPr>
        <p:spPr>
          <a:xfrm flipV="1">
            <a:off x="683788" y="2895097"/>
            <a:ext cx="7776424" cy="471507"/>
          </a:xfrm>
          <a:prstGeom prst="straightConnector1">
            <a:avLst/>
          </a:prstGeom>
          <a:ln w="57150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478428EF-FEBC-410D-9A17-57F60DE9CF93}"/>
              </a:ext>
            </a:extLst>
          </p:cNvPr>
          <p:cNvCxnSpPr>
            <a:cxnSpLocks/>
          </p:cNvCxnSpPr>
          <p:nvPr/>
        </p:nvCxnSpPr>
        <p:spPr>
          <a:xfrm flipH="1" flipV="1">
            <a:off x="6234689" y="2482454"/>
            <a:ext cx="2297311" cy="312680"/>
          </a:xfrm>
          <a:prstGeom prst="straightConnector1">
            <a:avLst/>
          </a:prstGeom>
          <a:ln w="57150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2F8A43B0-AA9B-4264-814D-8686137708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3698" y="3126565"/>
            <a:ext cx="2482069" cy="633846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29A2A0CB-F35E-4CDD-9CB0-F1F516BDB062}"/>
              </a:ext>
            </a:extLst>
          </p:cNvPr>
          <p:cNvGrpSpPr/>
          <p:nvPr/>
        </p:nvGrpSpPr>
        <p:grpSpPr>
          <a:xfrm>
            <a:off x="5188431" y="2120806"/>
            <a:ext cx="4606650" cy="1103731"/>
            <a:chOff x="4744123" y="2688627"/>
            <a:chExt cx="4606650" cy="1103731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8483A44E-B286-4795-B215-B39152D9522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4538" b="89878" l="9043" r="89894">
                          <a14:foregroundMark x1="47872" y1="13089" x2="45745" y2="24782"/>
                          <a14:foregroundMark x1="59511" y1="27117" x2="60106" y2="33508"/>
                          <a14:foregroundMark x1="57979" y1="15009" x2="59043" y2="20244"/>
                          <a14:foregroundMark x1="56915" y1="11169" x2="57447" y2="13787"/>
                          <a14:backgroundMark x1="59574" y1="4538" x2="60494" y2="10620"/>
                          <a14:backgroundMark x1="44149" y1="5759" x2="44149" y2="5759"/>
                          <a14:backgroundMark x1="44149" y1="6632" x2="44149" y2="6632"/>
                          <a14:backgroundMark x1="45213" y1="7679" x2="45213" y2="7679"/>
                          <a14:backgroundMark x1="41489" y1="10646" x2="41489" y2="10646"/>
                          <a14:backgroundMark x1="46277" y1="6981" x2="44502" y2="13023"/>
                          <a14:backgroundMark x1="40504" y1="24679" x2="38298" y2="27574"/>
                          <a14:backgroundMark x1="38298" y1="27574" x2="31383" y2="66841"/>
                          <a14:backgroundMark x1="62183" y1="20175" x2="63298" y2="27051"/>
                          <a14:backgroundMark x1="61135" y1="13707" x2="61334" y2="14936"/>
                          <a14:backgroundMark x1="60638" y1="10646" x2="60709" y2="11086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 rot="17769454">
              <a:off x="5491606" y="1941144"/>
              <a:ext cx="730007" cy="2224974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2B63B412-F8F3-4C8E-ACC5-C6BC538780B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4538" b="89878" l="9043" r="89894">
                          <a14:foregroundMark x1="47872" y1="13089" x2="45745" y2="24782"/>
                          <a14:foregroundMark x1="59511" y1="27117" x2="60106" y2="33508"/>
                          <a14:foregroundMark x1="57979" y1="15009" x2="59043" y2="20244"/>
                          <a14:foregroundMark x1="56915" y1="11169" x2="57447" y2="13787"/>
                          <a14:backgroundMark x1="59574" y1="4538" x2="60494" y2="10620"/>
                          <a14:backgroundMark x1="44149" y1="5759" x2="44149" y2="5759"/>
                          <a14:backgroundMark x1="44149" y1="6632" x2="44149" y2="6632"/>
                          <a14:backgroundMark x1="45213" y1="7679" x2="45213" y2="7679"/>
                          <a14:backgroundMark x1="41489" y1="10646" x2="41489" y2="10646"/>
                          <a14:backgroundMark x1="46277" y1="6981" x2="44502" y2="13023"/>
                          <a14:backgroundMark x1="40504" y1="24679" x2="38298" y2="27574"/>
                          <a14:backgroundMark x1="38298" y1="27574" x2="31383" y2="66841"/>
                          <a14:backgroundMark x1="62183" y1="20175" x2="63298" y2="27051"/>
                          <a14:backgroundMark x1="61135" y1="13707" x2="61334" y2="14936"/>
                          <a14:backgroundMark x1="60638" y1="10646" x2="60709" y2="11086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 rot="18413942">
              <a:off x="7739437" y="2181023"/>
              <a:ext cx="796139" cy="2426532"/>
            </a:xfrm>
            <a:prstGeom prst="rect">
              <a:avLst/>
            </a:prstGeom>
          </p:spPr>
        </p:pic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7A02842E-E544-4762-8309-9E587D17BB96}"/>
              </a:ext>
            </a:extLst>
          </p:cNvPr>
          <p:cNvSpPr txBox="1"/>
          <p:nvPr/>
        </p:nvSpPr>
        <p:spPr>
          <a:xfrm>
            <a:off x="524407" y="5429220"/>
            <a:ext cx="76858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4E4E4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Journey across the US fabricating Magnets and learning something about them</a:t>
            </a:r>
          </a:p>
        </p:txBody>
      </p:sp>
      <p:cxnSp>
        <p:nvCxnSpPr>
          <p:cNvPr id="19" name="Connector: Curved 18">
            <a:extLst>
              <a:ext uri="{FF2B5EF4-FFF2-40B4-BE49-F238E27FC236}">
                <a16:creationId xmlns:a16="http://schemas.microsoft.com/office/drawing/2014/main" id="{F21E1FD9-F390-472B-A3FE-E81D6766D846}"/>
              </a:ext>
            </a:extLst>
          </p:cNvPr>
          <p:cNvCxnSpPr>
            <a:cxnSpLocks/>
          </p:cNvCxnSpPr>
          <p:nvPr/>
        </p:nvCxnSpPr>
        <p:spPr>
          <a:xfrm flipV="1">
            <a:off x="6300917" y="1795172"/>
            <a:ext cx="2918157" cy="655256"/>
          </a:xfrm>
          <a:prstGeom prst="curvedConnector3">
            <a:avLst>
              <a:gd name="adj1" fmla="val -5358"/>
            </a:avLst>
          </a:prstGeom>
          <a:ln w="57150">
            <a:solidFill>
              <a:srgbClr val="0099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" name="Picture 20">
            <a:extLst>
              <a:ext uri="{FF2B5EF4-FFF2-40B4-BE49-F238E27FC236}">
                <a16:creationId xmlns:a16="http://schemas.microsoft.com/office/drawing/2014/main" id="{E32BB441-98D1-433B-8944-31D21AD25D12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273" t="7285" r="3922" b="47060"/>
          <a:stretch/>
        </p:blipFill>
        <p:spPr>
          <a:xfrm>
            <a:off x="3751697" y="1632947"/>
            <a:ext cx="4097747" cy="1224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531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9DA06FA-D192-42AD-A287-DBE7ACFC3C24}" type="datetime1">
              <a:rPr lang="en-US" smtClean="0"/>
              <a:t>4/16/21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50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US-HL-LHC AUP collaborations</a:t>
            </a:r>
          </a:p>
        </p:txBody>
      </p:sp>
      <p:pic>
        <p:nvPicPr>
          <p:cNvPr id="53" name="Picture Placeholder 31" descr="Color-Seal_Green-Mark_SC_Horizontal.png"/>
          <p:cNvPicPr>
            <a:picLocks noGrp="1" noChangeAspect="1"/>
          </p:cNvPicPr>
          <p:nvPr>
            <p:ph type="pic" sz="quarter" idx="2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49170" b="-249170"/>
          <a:stretch>
            <a:fillRect/>
          </a:stretch>
        </p:blipFill>
        <p:spPr>
          <a:xfrm>
            <a:off x="5534456" y="932083"/>
            <a:ext cx="1600200" cy="1600200"/>
          </a:xfrm>
          <a:prstGeom prst="rect">
            <a:avLst/>
          </a:prstGeom>
        </p:spPr>
      </p:pic>
      <p:pic>
        <p:nvPicPr>
          <p:cNvPr id="24" name="Picture 2">
            <a:extLst>
              <a:ext uri="{FF2B5EF4-FFF2-40B4-BE49-F238E27FC236}">
                <a16:creationId xmlns:a16="http://schemas.microsoft.com/office/drawing/2014/main" id="{0C9589DF-5098-43B1-9098-516AB003F7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6493" y="1603089"/>
            <a:ext cx="1404937" cy="515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0CD6EB7-EEE1-407E-B37B-D397B7536AF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3969" y="1470915"/>
            <a:ext cx="914399" cy="780287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222E5474-752A-463C-926D-DFFFF4B3C8C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8782" y="1449726"/>
            <a:ext cx="1907704" cy="6451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DA2B8FB1-25EC-400D-9ADA-DA33BD3F08D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887" y="3429000"/>
            <a:ext cx="8548225" cy="2849791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86C545BB-59EA-40A6-A104-B2B8BBEDD0FF}"/>
              </a:ext>
            </a:extLst>
          </p:cNvPr>
          <p:cNvSpPr/>
          <p:nvPr/>
        </p:nvSpPr>
        <p:spPr>
          <a:xfrm>
            <a:off x="297887" y="2372581"/>
            <a:ext cx="8686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Many thanks to all my colleague at FNAL, LBNL, BNL and CERN</a:t>
            </a:r>
          </a:p>
        </p:txBody>
      </p:sp>
      <p:pic>
        <p:nvPicPr>
          <p:cNvPr id="32" name="Picture 31" descr="A picture containing icon&#10;&#10;Description automatically generated">
            <a:extLst>
              <a:ext uri="{FF2B5EF4-FFF2-40B4-BE49-F238E27FC236}">
                <a16:creationId xmlns:a16="http://schemas.microsoft.com/office/drawing/2014/main" id="{F094E811-D290-4290-A9A1-47A344210EC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13441" y="1598943"/>
            <a:ext cx="1568345" cy="281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138091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7C9554E-15D7-494F-B807-DAF15D7D4F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Intro</a:t>
            </a:r>
          </a:p>
          <a:p>
            <a:r>
              <a:rPr lang="en-US" dirty="0" err="1"/>
              <a:t>NbTi</a:t>
            </a:r>
            <a:r>
              <a:rPr lang="en-US" dirty="0"/>
              <a:t> and Nb</a:t>
            </a:r>
            <a:r>
              <a:rPr lang="en-US" baseline="-25000" dirty="0"/>
              <a:t>3</a:t>
            </a:r>
            <a:r>
              <a:rPr lang="en-US" dirty="0"/>
              <a:t>Sn materials: some basics of superconductivity</a:t>
            </a:r>
          </a:p>
          <a:p>
            <a:r>
              <a:rPr lang="en-US" dirty="0"/>
              <a:t>Superconducting wires and cables</a:t>
            </a:r>
          </a:p>
          <a:p>
            <a:r>
              <a:rPr lang="en-US" dirty="0"/>
              <a:t>Coil fabrication</a:t>
            </a:r>
          </a:p>
          <a:p>
            <a:r>
              <a:rPr lang="en-US" dirty="0"/>
              <a:t>Magnet protection and assembly</a:t>
            </a:r>
          </a:p>
          <a:p>
            <a:r>
              <a:rPr lang="en-US" dirty="0"/>
              <a:t>Training</a:t>
            </a:r>
          </a:p>
          <a:p>
            <a:endParaRPr lang="en-US" b="1" dirty="0"/>
          </a:p>
          <a:p>
            <a:r>
              <a:rPr lang="en-US" b="1" dirty="0"/>
              <a:t>Bus Bar protection</a:t>
            </a:r>
          </a:p>
          <a:p>
            <a:r>
              <a:rPr lang="en-US" b="1" dirty="0"/>
              <a:t>Quench heaters assessment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AF21643-BDA9-4F5E-925B-2E72DE0759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Table of contents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DCD17E-0AC3-406D-98CE-7E180E8AB0C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3382A9A8-DB3A-49DB-B761-26A151904B0D}" type="datetime1">
              <a:rPr lang="en-US" smtClean="0"/>
              <a:t>4/16/21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1512E7-BEBF-450C-B647-2A645ABAFF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51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830490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B692A6-D883-4F36-BC2B-6F377373582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A120E8DD-E92B-4366-908D-AC03E6E05D40}" type="datetime1">
              <a:rPr lang="en-US" smtClean="0"/>
              <a:t>4/16/21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1763B-E99F-43D1-A4BE-018B20F0C4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52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51F64032-536F-4D41-A569-3EA11B288352}"/>
              </a:ext>
            </a:extLst>
          </p:cNvPr>
          <p:cNvSpPr txBox="1">
            <a:spLocks/>
          </p:cNvSpPr>
          <p:nvPr/>
        </p:nvSpPr>
        <p:spPr>
          <a:xfrm>
            <a:off x="693693" y="0"/>
            <a:ext cx="7920000" cy="720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004C97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3800" dirty="0">
                <a:latin typeface="Helvetica" panose="020B0604020202020204" pitchFamily="34" charset="0"/>
                <a:cs typeface="Helvetica" panose="020B0604020202020204" pitchFamily="34" charset="0"/>
              </a:rPr>
              <a:t>ELECTRICAL REQUIREMENTS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302BEB9E-5D13-4FE8-A81F-29473D25546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2022274"/>
              </p:ext>
            </p:extLst>
          </p:nvPr>
        </p:nvGraphicFramePr>
        <p:xfrm>
          <a:off x="322429" y="1316801"/>
          <a:ext cx="8291264" cy="201168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1714436">
                  <a:extLst>
                    <a:ext uri="{9D8B030D-6E8A-4147-A177-3AD203B41FA5}">
                      <a16:colId xmlns:a16="http://schemas.microsoft.com/office/drawing/2014/main" val="2557164406"/>
                    </a:ext>
                  </a:extLst>
                </a:gridCol>
                <a:gridCol w="1277376">
                  <a:extLst>
                    <a:ext uri="{9D8B030D-6E8A-4147-A177-3AD203B41FA5}">
                      <a16:colId xmlns:a16="http://schemas.microsoft.com/office/drawing/2014/main" val="3254963016"/>
                    </a:ext>
                  </a:extLst>
                </a:gridCol>
                <a:gridCol w="1277376">
                  <a:extLst>
                    <a:ext uri="{9D8B030D-6E8A-4147-A177-3AD203B41FA5}">
                      <a16:colId xmlns:a16="http://schemas.microsoft.com/office/drawing/2014/main" val="2239222619"/>
                    </a:ext>
                  </a:extLst>
                </a:gridCol>
                <a:gridCol w="2427556">
                  <a:extLst>
                    <a:ext uri="{9D8B030D-6E8A-4147-A177-3AD203B41FA5}">
                      <a16:colId xmlns:a16="http://schemas.microsoft.com/office/drawing/2014/main" val="2057496554"/>
                    </a:ext>
                  </a:extLst>
                </a:gridCol>
                <a:gridCol w="1594520">
                  <a:extLst>
                    <a:ext uri="{9D8B030D-6E8A-4147-A177-3AD203B41FA5}">
                      <a16:colId xmlns:a16="http://schemas.microsoft.com/office/drawing/2014/main" val="46751272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rgbClr val="404040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High Voltage test component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rgbClr val="404040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Voltage @ RT</a:t>
                      </a:r>
                    </a:p>
                    <a:p>
                      <a:pPr algn="ctr"/>
                      <a:r>
                        <a:rPr lang="en-US" sz="2000" b="1" dirty="0">
                          <a:solidFill>
                            <a:srgbClr val="404040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before He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rgbClr val="404040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Voltage</a:t>
                      </a:r>
                    </a:p>
                    <a:p>
                      <a:pPr algn="ctr"/>
                      <a:r>
                        <a:rPr lang="en-US" sz="2000" b="1" dirty="0">
                          <a:solidFill>
                            <a:srgbClr val="404040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@ 1.9 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rgbClr val="404040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Voltage</a:t>
                      </a:r>
                    </a:p>
                    <a:p>
                      <a:pPr algn="ctr"/>
                      <a:r>
                        <a:rPr lang="en-US" sz="2000" b="1" dirty="0">
                          <a:solidFill>
                            <a:srgbClr val="404040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in He gas @ 100 K</a:t>
                      </a:r>
                    </a:p>
                    <a:p>
                      <a:pPr algn="ctr"/>
                      <a:r>
                        <a:rPr lang="en-US" sz="2000" b="1" dirty="0">
                          <a:solidFill>
                            <a:srgbClr val="404040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after training &amp; TC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rgbClr val="404040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Voltage</a:t>
                      </a:r>
                    </a:p>
                    <a:p>
                      <a:pPr algn="ctr"/>
                      <a:r>
                        <a:rPr lang="en-US" sz="2000" b="1" dirty="0">
                          <a:solidFill>
                            <a:srgbClr val="404040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@ RT </a:t>
                      </a:r>
                    </a:p>
                    <a:p>
                      <a:pPr algn="ctr"/>
                      <a:r>
                        <a:rPr lang="en-US" sz="2000" b="1" dirty="0">
                          <a:solidFill>
                            <a:srgbClr val="404040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after He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43310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rgbClr val="404040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Coil-Heater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404040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3680 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404040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2300 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404040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850 V (MQXFB)</a:t>
                      </a:r>
                    </a:p>
                    <a:p>
                      <a:pPr algn="ctr"/>
                      <a:r>
                        <a:rPr lang="en-US" sz="2000" dirty="0">
                          <a:solidFill>
                            <a:srgbClr val="404040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425 V (MQXFA)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404040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460 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24414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15212338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E57C66-F5AD-4042-8498-226D17E1DE0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E4FC5E24-92BF-4995-A502-A9902A4837EF}" type="datetime1">
              <a:rPr lang="en-US" smtClean="0"/>
              <a:t>4/16/21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6523EE-8367-40B2-9D48-625CA4E44A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53</a:t>
            </a:fld>
            <a:endParaRPr lang="en-US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991115F1-9257-4A9E-9A18-9DD1A0E9CC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2029031"/>
              </p:ext>
            </p:extLst>
          </p:nvPr>
        </p:nvGraphicFramePr>
        <p:xfrm>
          <a:off x="269968" y="837671"/>
          <a:ext cx="8434024" cy="1586357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1054253">
                  <a:extLst>
                    <a:ext uri="{9D8B030D-6E8A-4147-A177-3AD203B41FA5}">
                      <a16:colId xmlns:a16="http://schemas.microsoft.com/office/drawing/2014/main" val="578843078"/>
                    </a:ext>
                  </a:extLst>
                </a:gridCol>
                <a:gridCol w="1217873">
                  <a:extLst>
                    <a:ext uri="{9D8B030D-6E8A-4147-A177-3AD203B41FA5}">
                      <a16:colId xmlns:a16="http://schemas.microsoft.com/office/drawing/2014/main" val="111662943"/>
                    </a:ext>
                  </a:extLst>
                </a:gridCol>
                <a:gridCol w="1217873">
                  <a:extLst>
                    <a:ext uri="{9D8B030D-6E8A-4147-A177-3AD203B41FA5}">
                      <a16:colId xmlns:a16="http://schemas.microsoft.com/office/drawing/2014/main" val="3284507861"/>
                    </a:ext>
                  </a:extLst>
                </a:gridCol>
                <a:gridCol w="1297153">
                  <a:extLst>
                    <a:ext uri="{9D8B030D-6E8A-4147-A177-3AD203B41FA5}">
                      <a16:colId xmlns:a16="http://schemas.microsoft.com/office/drawing/2014/main" val="2621306216"/>
                    </a:ext>
                  </a:extLst>
                </a:gridCol>
                <a:gridCol w="1214499">
                  <a:extLst>
                    <a:ext uri="{9D8B030D-6E8A-4147-A177-3AD203B41FA5}">
                      <a16:colId xmlns:a16="http://schemas.microsoft.com/office/drawing/2014/main" val="150210864"/>
                    </a:ext>
                  </a:extLst>
                </a:gridCol>
                <a:gridCol w="1054253">
                  <a:extLst>
                    <a:ext uri="{9D8B030D-6E8A-4147-A177-3AD203B41FA5}">
                      <a16:colId xmlns:a16="http://schemas.microsoft.com/office/drawing/2014/main" val="297743344"/>
                    </a:ext>
                  </a:extLst>
                </a:gridCol>
                <a:gridCol w="1378120">
                  <a:extLst>
                    <a:ext uri="{9D8B030D-6E8A-4147-A177-3AD203B41FA5}">
                      <a16:colId xmlns:a16="http://schemas.microsoft.com/office/drawing/2014/main" val="3256692549"/>
                    </a:ext>
                  </a:extLst>
                </a:gridCol>
              </a:tblGrid>
              <a:tr h="79277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404040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Magnets</a:t>
                      </a:r>
                      <a:endParaRPr lang="en-US" sz="1200" b="1" dirty="0">
                        <a:solidFill>
                          <a:srgbClr val="404040"/>
                        </a:solidFill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63500" marR="63500" marT="0" marB="0"/>
                </a:tc>
                <a:tc>
                  <a:txBody>
                    <a:bodyPr/>
                    <a:lstStyle/>
                    <a:p>
                      <a:pPr marL="0" marR="0" lvl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rgbClr val="404040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SHORT MIRROR MQXFSM2</a:t>
                      </a:r>
                    </a:p>
                    <a:p>
                      <a:pPr marL="0" marR="0"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404040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US-AUP</a:t>
                      </a:r>
                      <a:endParaRPr lang="en-US" sz="1200" b="1" dirty="0">
                        <a:solidFill>
                          <a:srgbClr val="404040"/>
                        </a:solidFill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63500" marR="6350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404040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MQXFS1</a:t>
                      </a:r>
                    </a:p>
                    <a:p>
                      <a:pPr marL="0" marR="0"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404040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US-AUP</a:t>
                      </a:r>
                      <a:endParaRPr lang="en-US" sz="1200" b="1" dirty="0">
                        <a:solidFill>
                          <a:srgbClr val="404040"/>
                        </a:solidFill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63500" marR="6350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404040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MQXFS3</a:t>
                      </a:r>
                    </a:p>
                    <a:p>
                      <a:pPr marL="0" marR="0"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404040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CERN</a:t>
                      </a:r>
                      <a:endParaRPr lang="en-US" sz="1200" b="1" dirty="0">
                        <a:solidFill>
                          <a:srgbClr val="404040"/>
                        </a:solidFill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63500" marR="6350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404040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MQXFS4</a:t>
                      </a:r>
                    </a:p>
                    <a:p>
                      <a:pPr marL="0" marR="0"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404040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CERN</a:t>
                      </a:r>
                      <a:endParaRPr lang="en-US" sz="1200" b="1">
                        <a:solidFill>
                          <a:srgbClr val="404040"/>
                        </a:solidFill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63500" marR="6350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404040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MQXFS5</a:t>
                      </a:r>
                    </a:p>
                    <a:p>
                      <a:pPr marL="0" marR="0"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404040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CERN</a:t>
                      </a:r>
                      <a:endParaRPr lang="en-US" sz="1200" b="1">
                        <a:solidFill>
                          <a:srgbClr val="404040"/>
                        </a:solidFill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63500" marR="6350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404040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MQXFS6a/b  CERN</a:t>
                      </a:r>
                      <a:endParaRPr lang="en-US" sz="1200" b="1" dirty="0">
                        <a:solidFill>
                          <a:srgbClr val="404040"/>
                        </a:solidFill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63500" marR="63500" marT="0" marB="0"/>
                </a:tc>
                <a:extLst>
                  <a:ext uri="{0D108BD9-81ED-4DB2-BD59-A6C34878D82A}">
                    <a16:rowId xmlns:a16="http://schemas.microsoft.com/office/drawing/2014/main" val="2765076959"/>
                  </a:ext>
                </a:extLst>
              </a:tr>
              <a:tr h="427827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404040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# of quenches</a:t>
                      </a:r>
                      <a:endParaRPr lang="en-US" sz="1200" b="1" dirty="0">
                        <a:solidFill>
                          <a:srgbClr val="404040"/>
                        </a:solidFill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63500" marR="6350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404040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21</a:t>
                      </a:r>
                      <a:endParaRPr lang="en-US" sz="1200" dirty="0">
                        <a:solidFill>
                          <a:srgbClr val="404040"/>
                        </a:solidFill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63500" marR="6350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404040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349</a:t>
                      </a:r>
                      <a:endParaRPr lang="en-US" sz="1200" dirty="0">
                        <a:solidFill>
                          <a:srgbClr val="404040"/>
                        </a:solidFill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63500" marR="6350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404040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100</a:t>
                      </a:r>
                      <a:endParaRPr lang="en-US" sz="1200" dirty="0">
                        <a:solidFill>
                          <a:srgbClr val="404040"/>
                        </a:solidFill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63500" marR="6350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404040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160</a:t>
                      </a:r>
                      <a:endParaRPr lang="en-US" sz="1200">
                        <a:solidFill>
                          <a:srgbClr val="404040"/>
                        </a:solidFill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63500" marR="6350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404040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120</a:t>
                      </a:r>
                      <a:endParaRPr lang="en-US" sz="1200">
                        <a:solidFill>
                          <a:srgbClr val="404040"/>
                        </a:solidFill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63500" marR="6350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404040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25/60</a:t>
                      </a:r>
                      <a:endParaRPr lang="en-US" sz="1200" dirty="0">
                        <a:solidFill>
                          <a:srgbClr val="404040"/>
                        </a:solidFill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63500" marR="63500" marT="0" marB="0"/>
                </a:tc>
                <a:extLst>
                  <a:ext uri="{0D108BD9-81ED-4DB2-BD59-A6C34878D82A}">
                    <a16:rowId xmlns:a16="http://schemas.microsoft.com/office/drawing/2014/main" val="1414202598"/>
                  </a:ext>
                </a:extLst>
              </a:tr>
              <a:tr h="237122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404040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# of thermal cycles</a:t>
                      </a:r>
                      <a:endParaRPr lang="en-US" sz="1200" b="1" dirty="0">
                        <a:solidFill>
                          <a:srgbClr val="404040"/>
                        </a:solidFill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63500" marR="6350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404040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3</a:t>
                      </a:r>
                      <a:endParaRPr lang="en-US" sz="1200" dirty="0">
                        <a:solidFill>
                          <a:srgbClr val="404040"/>
                        </a:solidFill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63500" marR="6350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404040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8</a:t>
                      </a:r>
                      <a:endParaRPr lang="en-US" sz="1200" dirty="0">
                        <a:solidFill>
                          <a:srgbClr val="404040"/>
                        </a:solidFill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63500" marR="6350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404040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5</a:t>
                      </a:r>
                      <a:endParaRPr lang="en-US" sz="1200" dirty="0">
                        <a:solidFill>
                          <a:srgbClr val="404040"/>
                        </a:solidFill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63500" marR="6350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404040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8</a:t>
                      </a:r>
                      <a:endParaRPr lang="en-US" sz="1200" dirty="0">
                        <a:solidFill>
                          <a:srgbClr val="404040"/>
                        </a:solidFill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63500" marR="6350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404040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3</a:t>
                      </a:r>
                      <a:endParaRPr lang="en-US" sz="1200" dirty="0">
                        <a:solidFill>
                          <a:srgbClr val="404040"/>
                        </a:solidFill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63500" marR="6350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404040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4</a:t>
                      </a:r>
                      <a:endParaRPr lang="en-US" sz="1200" dirty="0">
                        <a:solidFill>
                          <a:srgbClr val="404040"/>
                        </a:solidFill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63500" marR="63500" marT="0" marB="0"/>
                </a:tc>
                <a:extLst>
                  <a:ext uri="{0D108BD9-81ED-4DB2-BD59-A6C34878D82A}">
                    <a16:rowId xmlns:a16="http://schemas.microsoft.com/office/drawing/2014/main" val="3100005219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1A09A4C5-E082-4064-8A61-E6D2862013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4031103"/>
              </p:ext>
            </p:extLst>
          </p:nvPr>
        </p:nvGraphicFramePr>
        <p:xfrm>
          <a:off x="269968" y="2569895"/>
          <a:ext cx="8434024" cy="1529808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1054253">
                  <a:extLst>
                    <a:ext uri="{9D8B030D-6E8A-4147-A177-3AD203B41FA5}">
                      <a16:colId xmlns:a16="http://schemas.microsoft.com/office/drawing/2014/main" val="2959057879"/>
                    </a:ext>
                  </a:extLst>
                </a:gridCol>
                <a:gridCol w="1217873">
                  <a:extLst>
                    <a:ext uri="{9D8B030D-6E8A-4147-A177-3AD203B41FA5}">
                      <a16:colId xmlns:a16="http://schemas.microsoft.com/office/drawing/2014/main" val="4076398807"/>
                    </a:ext>
                  </a:extLst>
                </a:gridCol>
                <a:gridCol w="1217873">
                  <a:extLst>
                    <a:ext uri="{9D8B030D-6E8A-4147-A177-3AD203B41FA5}">
                      <a16:colId xmlns:a16="http://schemas.microsoft.com/office/drawing/2014/main" val="107531504"/>
                    </a:ext>
                  </a:extLst>
                </a:gridCol>
                <a:gridCol w="1297153">
                  <a:extLst>
                    <a:ext uri="{9D8B030D-6E8A-4147-A177-3AD203B41FA5}">
                      <a16:colId xmlns:a16="http://schemas.microsoft.com/office/drawing/2014/main" val="1494840134"/>
                    </a:ext>
                  </a:extLst>
                </a:gridCol>
                <a:gridCol w="1214499">
                  <a:extLst>
                    <a:ext uri="{9D8B030D-6E8A-4147-A177-3AD203B41FA5}">
                      <a16:colId xmlns:a16="http://schemas.microsoft.com/office/drawing/2014/main" val="4008043839"/>
                    </a:ext>
                  </a:extLst>
                </a:gridCol>
                <a:gridCol w="1054253">
                  <a:extLst>
                    <a:ext uri="{9D8B030D-6E8A-4147-A177-3AD203B41FA5}">
                      <a16:colId xmlns:a16="http://schemas.microsoft.com/office/drawing/2014/main" val="1527387900"/>
                    </a:ext>
                  </a:extLst>
                </a:gridCol>
                <a:gridCol w="1378120">
                  <a:extLst>
                    <a:ext uri="{9D8B030D-6E8A-4147-A177-3AD203B41FA5}">
                      <a16:colId xmlns:a16="http://schemas.microsoft.com/office/drawing/2014/main" val="638553708"/>
                    </a:ext>
                  </a:extLst>
                </a:gridCol>
              </a:tblGrid>
              <a:tr h="674154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404040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Magnets</a:t>
                      </a:r>
                      <a:endParaRPr lang="en-US" sz="1200" dirty="0">
                        <a:solidFill>
                          <a:srgbClr val="404040"/>
                        </a:solidFill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63500" marR="6350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404040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MQXFAP1</a:t>
                      </a:r>
                    </a:p>
                    <a:p>
                      <a:pPr marL="0" marR="0"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404040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US-AUP</a:t>
                      </a:r>
                      <a:endParaRPr lang="en-US" sz="1200" b="1" dirty="0">
                        <a:solidFill>
                          <a:srgbClr val="404040"/>
                        </a:solidFill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63500" marR="6350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404040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MQXFAP2</a:t>
                      </a:r>
                    </a:p>
                    <a:p>
                      <a:pPr marL="0" marR="0"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404040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US-AUP</a:t>
                      </a:r>
                      <a:endParaRPr lang="en-US" sz="1200" b="1" dirty="0">
                        <a:solidFill>
                          <a:srgbClr val="404040"/>
                        </a:solidFill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63500" marR="6350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404040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MQXFAP1b</a:t>
                      </a:r>
                    </a:p>
                    <a:p>
                      <a:pPr marL="0" marR="0"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404040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US-AUP</a:t>
                      </a:r>
                      <a:endParaRPr lang="en-US" sz="1200" b="1" dirty="0">
                        <a:solidFill>
                          <a:srgbClr val="404040"/>
                        </a:solidFill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63500" marR="6350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404040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MQXFA03</a:t>
                      </a:r>
                    </a:p>
                    <a:p>
                      <a:pPr marL="0" marR="0"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404040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US-AUP</a:t>
                      </a:r>
                      <a:endParaRPr lang="en-US" sz="1200" b="1" dirty="0">
                        <a:solidFill>
                          <a:srgbClr val="404040"/>
                        </a:solidFill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63500" marR="6350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404040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LONG MIRROR</a:t>
                      </a:r>
                    </a:p>
                    <a:p>
                      <a:pPr marL="0" marR="0"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404040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FNAL</a:t>
                      </a:r>
                      <a:endParaRPr lang="en-US" sz="1200" dirty="0">
                        <a:solidFill>
                          <a:srgbClr val="404040"/>
                        </a:solidFill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63500" marR="6350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404040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MQXFBP1 </a:t>
                      </a:r>
                      <a:endParaRPr lang="en-US" sz="1200" dirty="0">
                        <a:solidFill>
                          <a:srgbClr val="404040"/>
                        </a:solidFill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748626942"/>
                  </a:ext>
                </a:extLst>
              </a:tr>
              <a:tr h="427827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404040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# of quenches</a:t>
                      </a:r>
                      <a:endParaRPr lang="en-US" sz="1200" b="1" dirty="0">
                        <a:solidFill>
                          <a:srgbClr val="404040"/>
                        </a:solidFill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63500" marR="6350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404040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18</a:t>
                      </a:r>
                      <a:endParaRPr lang="en-US" sz="1200" dirty="0">
                        <a:solidFill>
                          <a:srgbClr val="404040"/>
                        </a:solidFill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63500" marR="6350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404040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29</a:t>
                      </a:r>
                      <a:endParaRPr lang="en-US" sz="1200" dirty="0">
                        <a:solidFill>
                          <a:srgbClr val="404040"/>
                        </a:solidFill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63500" marR="6350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404040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37</a:t>
                      </a:r>
                      <a:endParaRPr lang="en-US" sz="1200" dirty="0">
                        <a:solidFill>
                          <a:srgbClr val="404040"/>
                        </a:solidFill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63500" marR="6350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404040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9</a:t>
                      </a:r>
                      <a:endParaRPr lang="en-US" sz="1200">
                        <a:solidFill>
                          <a:srgbClr val="404040"/>
                        </a:solidFill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63500" marR="6350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404040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52 </a:t>
                      </a:r>
                      <a:endParaRPr lang="en-US" sz="1200" dirty="0">
                        <a:solidFill>
                          <a:srgbClr val="404040"/>
                        </a:solidFill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63500" marR="6350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404040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 21</a:t>
                      </a:r>
                      <a:endParaRPr lang="en-US" sz="1200" dirty="0">
                        <a:solidFill>
                          <a:srgbClr val="404040"/>
                        </a:solidFill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11995423"/>
                  </a:ext>
                </a:extLst>
              </a:tr>
              <a:tr h="427827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404040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# of thermal cycles</a:t>
                      </a:r>
                      <a:endParaRPr lang="en-US" sz="1200" b="1" dirty="0">
                        <a:solidFill>
                          <a:srgbClr val="404040"/>
                        </a:solidFill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63500" marR="6350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404040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3</a:t>
                      </a:r>
                      <a:endParaRPr lang="en-US" sz="1200" dirty="0">
                        <a:solidFill>
                          <a:srgbClr val="404040"/>
                        </a:solidFill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63500" marR="6350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404040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</a:t>
                      </a:r>
                      <a:endParaRPr lang="en-US" sz="1200" dirty="0">
                        <a:solidFill>
                          <a:srgbClr val="404040"/>
                        </a:solidFill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63500" marR="6350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404040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</a:t>
                      </a:r>
                      <a:endParaRPr lang="en-US" sz="1200" dirty="0">
                        <a:solidFill>
                          <a:srgbClr val="404040"/>
                        </a:solidFill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63500" marR="6350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404040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</a:t>
                      </a:r>
                      <a:endParaRPr lang="en-US" sz="1200" dirty="0">
                        <a:solidFill>
                          <a:srgbClr val="404040"/>
                        </a:solidFill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63500" marR="6350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404040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</a:t>
                      </a:r>
                      <a:endParaRPr lang="en-US" sz="1200" dirty="0">
                        <a:solidFill>
                          <a:srgbClr val="404040"/>
                        </a:solidFill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63500" marR="6350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404040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</a:t>
                      </a:r>
                      <a:endParaRPr lang="en-US" sz="1200" dirty="0">
                        <a:solidFill>
                          <a:srgbClr val="404040"/>
                        </a:solidFill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152788445"/>
                  </a:ext>
                </a:extLst>
              </a:tr>
            </a:tbl>
          </a:graphicData>
        </a:graphic>
      </p:graphicFrame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3D361E4-AD99-47EA-8198-3B9C1C8EE380}"/>
              </a:ext>
            </a:extLst>
          </p:cNvPr>
          <p:cNvSpPr txBox="1">
            <a:spLocks/>
          </p:cNvSpPr>
          <p:nvPr/>
        </p:nvSpPr>
        <p:spPr>
          <a:xfrm>
            <a:off x="493681" y="4197334"/>
            <a:ext cx="8367426" cy="1955032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157 heaters experienced cooldown and training </a:t>
            </a:r>
          </a:p>
          <a:p>
            <a:pPr lvl="1"/>
            <a:r>
              <a:rPr lang="en-GB" sz="2000" dirty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All passed 2.3 kV test in </a:t>
            </a:r>
            <a:r>
              <a:rPr lang="en-GB" sz="2000" dirty="0" err="1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LHe</a:t>
            </a:r>
            <a:endParaRPr lang="en-GB" sz="2000" dirty="0">
              <a:solidFill>
                <a:srgbClr val="40404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lvl="1"/>
            <a:r>
              <a:rPr lang="en-GB" sz="2000" dirty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All passed 460 V test in air at room temperature after cold test</a:t>
            </a:r>
          </a:p>
          <a:p>
            <a:pPr lvl="1"/>
            <a:r>
              <a:rPr lang="en-GB" sz="2000" dirty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Up to 8 thermal cycles and 350 quenches in short models</a:t>
            </a:r>
          </a:p>
          <a:p>
            <a:pPr lvl="1"/>
            <a:r>
              <a:rPr lang="en-GB" sz="2000" dirty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Up to 3 thermal cycles and 50 quenches in MQXFA</a:t>
            </a:r>
          </a:p>
          <a:p>
            <a:pPr lvl="1"/>
            <a:endParaRPr lang="en-GB" sz="1200" dirty="0">
              <a:solidFill>
                <a:schemeClr val="tx1"/>
              </a:solidFill>
              <a:latin typeface="Book Antiqua" panose="02040602050305030304" pitchFamily="18" charset="0"/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C2116734-F4C7-4F28-8038-93013786DD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1943" y="52688"/>
            <a:ext cx="8470903" cy="720000"/>
          </a:xfrm>
        </p:spPr>
        <p:txBody>
          <a:bodyPr/>
          <a:lstStyle/>
          <a:p>
            <a:r>
              <a:rPr lang="en-US" sz="3800" dirty="0">
                <a:latin typeface="Helvetica" panose="020B0604020202020204" pitchFamily="34" charset="0"/>
                <a:cs typeface="Helvetica" panose="020B0604020202020204" pitchFamily="34" charset="0"/>
              </a:rPr>
              <a:t>COILS ASSEMBLED IN A MAGNET</a:t>
            </a:r>
          </a:p>
        </p:txBody>
      </p:sp>
    </p:spTree>
    <p:extLst>
      <p:ext uri="{BB962C8B-B14F-4D97-AF65-F5344CB8AC3E}">
        <p14:creationId xmlns:p14="http://schemas.microsoft.com/office/powerpoint/2010/main" val="110540843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8AB8E4D-963A-4706-8255-AFF93D3EAF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800" dirty="0">
                <a:latin typeface="Helvetica" panose="020B0604020202020204" pitchFamily="34" charset="0"/>
                <a:cs typeface="Helvetica" panose="020B0604020202020204" pitchFamily="34" charset="0"/>
              </a:rPr>
              <a:t>MARGIN ABOVE REQUIREMENT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8A6FAB-39F5-4D7D-84A8-FC1251519D8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0F8E39A6-9FB2-4F3C-BD18-6C6CCC476945}" type="datetime1">
              <a:rPr lang="en-US" smtClean="0"/>
              <a:t>4/16/21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5DEFF9-CA2A-410D-9107-1EB1A1D14C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54</a:t>
            </a:fld>
            <a:endParaRPr lang="en-US" dirty="0"/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97E034E6-56F9-47E7-B9BC-2CB035C0250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95902761"/>
              </p:ext>
            </p:extLst>
          </p:nvPr>
        </p:nvGraphicFramePr>
        <p:xfrm>
          <a:off x="3340925" y="679629"/>
          <a:ext cx="6553362" cy="50637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682" name="Graph" r:id="rId3" imgW="4023360" imgH="3108960" progId="Origin50.Graph">
                  <p:embed/>
                </p:oleObj>
              </mc:Choice>
              <mc:Fallback>
                <p:oleObj name="Graph" r:id="rId3" imgW="4023360" imgH="3108960" progId="Origin50.Graph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97E034E6-56F9-47E7-B9BC-2CB035C0250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340925" y="679629"/>
                        <a:ext cx="6553362" cy="506372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BE060345-5DF1-4E2E-A64B-3827F43DF79D}"/>
              </a:ext>
            </a:extLst>
          </p:cNvPr>
          <p:cNvSpPr txBox="1">
            <a:spLocks/>
          </p:cNvSpPr>
          <p:nvPr/>
        </p:nvSpPr>
        <p:spPr>
          <a:xfrm>
            <a:off x="20984" y="1245594"/>
            <a:ext cx="3830935" cy="4002776"/>
          </a:xfrm>
          <a:prstGeom prst="rect">
            <a:avLst/>
          </a:prstGeom>
        </p:spPr>
        <p:txBody>
          <a:bodyPr lIns="0" tIns="0" rIns="0" bIns="0">
            <a:normAutofit fontScale="85000" lnSpcReduction="20000"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50505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600" dirty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Destructive tests were carried out on 109 heaters at 300 K after magnet training and He exposure</a:t>
            </a:r>
          </a:p>
          <a:p>
            <a:endParaRPr lang="en-GB" sz="2600" dirty="0">
              <a:solidFill>
                <a:srgbClr val="40404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lvl="1"/>
            <a:r>
              <a:rPr lang="en-GB" sz="2600" dirty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Required: 460 V </a:t>
            </a:r>
          </a:p>
          <a:p>
            <a:pPr lvl="1"/>
            <a:endParaRPr lang="en-GB" sz="2600" dirty="0">
              <a:solidFill>
                <a:srgbClr val="40404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lvl="1"/>
            <a:r>
              <a:rPr lang="en-GB" sz="2600" dirty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Out of 109 heaters tested, 100% reached 1.4 kV (factor 3 margin)</a:t>
            </a:r>
          </a:p>
          <a:p>
            <a:pPr lvl="1"/>
            <a:endParaRPr lang="en-GB" sz="2600" dirty="0">
              <a:solidFill>
                <a:srgbClr val="40404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lvl="1"/>
            <a:r>
              <a:rPr lang="en-GB" sz="2600" dirty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74% went up to 3 kV</a:t>
            </a:r>
          </a:p>
          <a:p>
            <a:pPr lvl="1"/>
            <a:endParaRPr lang="en-GB" sz="1200" dirty="0">
              <a:solidFill>
                <a:schemeClr val="tx1"/>
              </a:solidFill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9306644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6FB753-2BBC-4D24-8125-63E95D388B2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58598998-CF3B-4D0E-AE4F-51C3F9D7D48A}" type="datetime1">
              <a:rPr lang="en-US" smtClean="0"/>
              <a:t>4/16/21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6BB0AB-0702-4F6E-A711-FB956A169A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55</a:t>
            </a:fld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495F9CE-E6E2-49D6-937F-12011C9EB74A}"/>
              </a:ext>
            </a:extLst>
          </p:cNvPr>
          <p:cNvSpPr txBox="1">
            <a:spLocks/>
          </p:cNvSpPr>
          <p:nvPr/>
        </p:nvSpPr>
        <p:spPr>
          <a:xfrm>
            <a:off x="467543" y="817421"/>
            <a:ext cx="8064457" cy="1926725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000" dirty="0">
              <a:solidFill>
                <a:srgbClr val="4E4E4E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en-US" sz="2000" dirty="0">
                <a:solidFill>
                  <a:srgbClr val="4E4E4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Autopsy of coils after </a:t>
            </a:r>
            <a:r>
              <a:rPr lang="en-US" sz="2000" dirty="0" err="1">
                <a:solidFill>
                  <a:srgbClr val="4E4E4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Hipot</a:t>
            </a:r>
            <a:r>
              <a:rPr lang="en-US" sz="2000" dirty="0">
                <a:solidFill>
                  <a:srgbClr val="4E4E4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to failure have shown that failures are located where blistering was present</a:t>
            </a:r>
          </a:p>
          <a:p>
            <a:endParaRPr lang="en-GB" sz="2000" dirty="0">
              <a:solidFill>
                <a:srgbClr val="4E4E4E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en-GB" sz="2000" dirty="0">
                <a:solidFill>
                  <a:srgbClr val="4E4E4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Blistering: polyimide gets thinner by rapid expansion of </a:t>
            </a:r>
            <a:r>
              <a:rPr lang="en-GB" sz="2000" dirty="0" err="1">
                <a:solidFill>
                  <a:srgbClr val="4E4E4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GHe</a:t>
            </a:r>
            <a:r>
              <a:rPr lang="en-GB" sz="2000" dirty="0">
                <a:solidFill>
                  <a:srgbClr val="4E4E4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trapped in bubbles in the epoxy during quench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044294B-3781-4716-9B91-48F6BD407F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0178" y="3280987"/>
            <a:ext cx="7229127" cy="2643563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933C8C63-273A-4C87-97EA-245D21BB2F1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28600" y="252413"/>
            <a:ext cx="8686800" cy="427037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800" b="0" dirty="0">
                <a:latin typeface="Garamond" panose="02020404030301010803" pitchFamily="18" charset="0"/>
              </a:rPr>
              <a:t>THE BLISTERING MECHANISM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8AFBB548-A565-4197-859C-165626635C6A}"/>
              </a:ext>
            </a:extLst>
          </p:cNvPr>
          <p:cNvSpPr txBox="1">
            <a:spLocks/>
          </p:cNvSpPr>
          <p:nvPr/>
        </p:nvSpPr>
        <p:spPr>
          <a:xfrm>
            <a:off x="612000" y="44704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8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THE BLISTERING MECHANISM</a:t>
            </a:r>
          </a:p>
        </p:txBody>
      </p:sp>
    </p:spTree>
    <p:extLst>
      <p:ext uri="{BB962C8B-B14F-4D97-AF65-F5344CB8AC3E}">
        <p14:creationId xmlns:p14="http://schemas.microsoft.com/office/powerpoint/2010/main" val="3831795390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8F506DA-211D-4F5C-8D35-F4E47F6C3D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AB9898A-FB6C-443C-A321-969249B11B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B42D1F-A5AC-448B-8335-D1326DB2C89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10B0DFE2-698C-4E1E-8450-51627E342A9F}" type="datetime1">
              <a:rPr lang="en-US" smtClean="0"/>
              <a:t>4/16/21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89D453-9DB1-483D-806E-7DE879F0A7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56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DE485FE-E836-4C01-8ED0-607C9EC27E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347" y="4145803"/>
            <a:ext cx="1366155" cy="1952502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8BA5777A-6F7E-402A-A3D7-E399DBF09860}"/>
              </a:ext>
            </a:extLst>
          </p:cNvPr>
          <p:cNvSpPr/>
          <p:nvPr/>
        </p:nvSpPr>
        <p:spPr>
          <a:xfrm>
            <a:off x="539552" y="668302"/>
            <a:ext cx="838721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Garamond" panose="02020404030301010803" pitchFamily="18" charset="0"/>
              </a:rPr>
              <a:t>Swap one layer of fresh fiberglass presently set between the heater and the structure, and add it between the heater and the coil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B731B28-96A3-4945-9C2B-8ECFDB5A7D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7235" y="1446889"/>
            <a:ext cx="5256584" cy="2543377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A98EAADC-42CF-4C38-B1A3-9E2809174E32}"/>
              </a:ext>
            </a:extLst>
          </p:cNvPr>
          <p:cNvSpPr/>
          <p:nvPr/>
        </p:nvSpPr>
        <p:spPr>
          <a:xfrm>
            <a:off x="5796136" y="1868705"/>
            <a:ext cx="3130629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>
                <a:latin typeface="Garamond" panose="02020404030301010803" pitchFamily="18" charset="0"/>
              </a:rPr>
              <a:t>fiber glass (100 um) </a:t>
            </a:r>
          </a:p>
          <a:p>
            <a:r>
              <a:rPr lang="en-US" sz="2200" b="1" dirty="0">
                <a:latin typeface="Garamond" panose="02020404030301010803" pitchFamily="18" charset="0"/>
              </a:rPr>
              <a:t>polyimide trace (50 um)</a:t>
            </a:r>
          </a:p>
          <a:p>
            <a:r>
              <a:rPr lang="en-US" sz="2200" dirty="0">
                <a:solidFill>
                  <a:srgbClr val="FF0000"/>
                </a:solidFill>
                <a:latin typeface="Garamond" panose="02020404030301010803" pitchFamily="18" charset="0"/>
              </a:rPr>
              <a:t>fiber glass (100 um) </a:t>
            </a:r>
          </a:p>
          <a:p>
            <a:r>
              <a:rPr lang="en-US" sz="2200" dirty="0">
                <a:latin typeface="Garamond" panose="02020404030301010803" pitchFamily="18" charset="0"/>
              </a:rPr>
              <a:t>Cable insulation (140 um)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2F37E61-4FA5-4C1B-8660-9839C864BEEA}"/>
              </a:ext>
            </a:extLst>
          </p:cNvPr>
          <p:cNvSpPr txBox="1"/>
          <p:nvPr/>
        </p:nvSpPr>
        <p:spPr>
          <a:xfrm>
            <a:off x="2710136" y="4145803"/>
            <a:ext cx="5976664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Garamond" panose="02020404030301010803" pitchFamily="18" charset="0"/>
              </a:rPr>
              <a:t>Add 100 um of insulation:</a:t>
            </a:r>
          </a:p>
          <a:p>
            <a:pPr marL="800100" lvl="1" indent="-3429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000" dirty="0">
                <a:latin typeface="Garamond" panose="02020404030301010803" pitchFamily="18" charset="0"/>
              </a:rPr>
              <a:t>It will add a G11 layer separating polyimide from the bubbles (</a:t>
            </a:r>
            <a:r>
              <a:rPr lang="en-US" sz="2000" dirty="0">
                <a:latin typeface="Garamond" panose="02020404030301010803" pitchFamily="18" charset="0"/>
                <a:sym typeface="Wingdings" panose="05000000000000000000" pitchFamily="2" charset="2"/>
              </a:rPr>
              <a:t> prevent polyimide blistering)</a:t>
            </a:r>
            <a:r>
              <a:rPr lang="en-US" sz="2000" dirty="0">
                <a:latin typeface="Garamond" panose="02020404030301010803" pitchFamily="18" charset="0"/>
              </a:rPr>
              <a:t> btw turns </a:t>
            </a:r>
            <a:endParaRPr lang="en-US" sz="2000" dirty="0">
              <a:latin typeface="Garamond" panose="02020404030301010803" pitchFamily="18" charset="0"/>
              <a:sym typeface="Wingdings" panose="05000000000000000000" pitchFamily="2" charset="2"/>
            </a:endParaRPr>
          </a:p>
          <a:p>
            <a:pPr marL="800100" lvl="1" indent="-3429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000" dirty="0">
                <a:latin typeface="Garamond" panose="02020404030301010803" pitchFamily="18" charset="0"/>
                <a:sym typeface="Wingdings" panose="05000000000000000000" pitchFamily="2" charset="2"/>
              </a:rPr>
              <a:t>It will increase Coil-Heater distance ( increased He voltage breakdown)</a:t>
            </a:r>
          </a:p>
          <a:p>
            <a:pPr marL="800100" lvl="1" indent="-3429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000" dirty="0">
                <a:latin typeface="Garamond" panose="02020404030301010803" pitchFamily="18" charset="0"/>
                <a:sym typeface="Wingdings" panose="05000000000000000000" pitchFamily="2" charset="2"/>
              </a:rPr>
              <a:t>Reduce </a:t>
            </a:r>
            <a:r>
              <a:rPr lang="en-US" sz="2000" dirty="0">
                <a:latin typeface="Garamond" panose="02020404030301010803" pitchFamily="18" charset="0"/>
              </a:rPr>
              <a:t>risk that some coils may not pass the HV test in He gas at 100 K</a:t>
            </a:r>
          </a:p>
        </p:txBody>
      </p:sp>
    </p:spTree>
    <p:extLst>
      <p:ext uri="{BB962C8B-B14F-4D97-AF65-F5344CB8AC3E}">
        <p14:creationId xmlns:p14="http://schemas.microsoft.com/office/powerpoint/2010/main" val="2580889420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597DA0F-BC8E-4D4C-B4B6-327A362708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>
                <a:latin typeface="Helvetica" panose="020B0604020202020204" pitchFamily="34" charset="0"/>
                <a:cs typeface="Helvetica" panose="020B0604020202020204" pitchFamily="34" charset="0"/>
              </a:rPr>
              <a:t>THE SWAP AND BLISTERING</a:t>
            </a:r>
            <a:endParaRPr lang="en-US" sz="36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0A636F-A0BA-48E2-8538-643A039A0DF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7DE2A942-9B55-4614-918F-F78BB87C7F04}" type="datetime1">
              <a:rPr lang="en-US" smtClean="0"/>
              <a:t>4/16/21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26CC2A-ED29-4B31-9157-B22E57E003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57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E5F18180-AE2D-401B-B757-444BAAA83411}"/>
              </a:ext>
            </a:extLst>
          </p:cNvPr>
          <p:cNvSpPr txBox="1">
            <a:spLocks/>
          </p:cNvSpPr>
          <p:nvPr/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004C97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br>
              <a:rPr lang="en-GB" b="0" dirty="0">
                <a:latin typeface="Book Antiqua" panose="02040602050305030304" pitchFamily="18" charset="0"/>
              </a:rPr>
            </a:br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296DF87-0A66-481A-AB18-DF3F1E2F6479}"/>
              </a:ext>
            </a:extLst>
          </p:cNvPr>
          <p:cNvSpPr txBox="1">
            <a:spLocks/>
          </p:cNvSpPr>
          <p:nvPr/>
        </p:nvSpPr>
        <p:spPr>
          <a:xfrm>
            <a:off x="320072" y="1334295"/>
            <a:ext cx="3500168" cy="366030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GB" dirty="0">
                <a:solidFill>
                  <a:srgbClr val="4E4E4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Visual inspection of QH after magnet cold test displays significant reduction of blistering </a:t>
            </a:r>
          </a:p>
          <a:p>
            <a:pPr lvl="1"/>
            <a:endParaRPr lang="en-GB" dirty="0">
              <a:solidFill>
                <a:srgbClr val="4E4E4E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lvl="1"/>
            <a:r>
              <a:rPr lang="en-GB" dirty="0">
                <a:solidFill>
                  <a:srgbClr val="4E4E4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One failure observed at 3.7 kV</a:t>
            </a:r>
          </a:p>
          <a:p>
            <a:pPr marL="0" indent="0">
              <a:buNone/>
            </a:pPr>
            <a:endParaRPr lang="en-GB" sz="2400" dirty="0">
              <a:solidFill>
                <a:schemeClr val="tx1"/>
              </a:solidFill>
              <a:latin typeface="Garamond" panose="02020404030301010803" pitchFamily="18" charset="0"/>
            </a:endParaRPr>
          </a:p>
          <a:p>
            <a:endParaRPr lang="en-GB" sz="2400" dirty="0">
              <a:solidFill>
                <a:schemeClr val="tx1"/>
              </a:solidFill>
              <a:latin typeface="Garamond" panose="02020404030301010803" pitchFamily="18" charset="0"/>
            </a:endParaRPr>
          </a:p>
        </p:txBody>
      </p:sp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16349A93-1621-40F4-891A-DC9B252770F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46240409"/>
              </p:ext>
            </p:extLst>
          </p:nvPr>
        </p:nvGraphicFramePr>
        <p:xfrm>
          <a:off x="3898195" y="1861224"/>
          <a:ext cx="4444622" cy="42086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754" name="Graph" r:id="rId3" imgW="3291840" imgH="3108960" progId="Origin50.Graph">
                  <p:embed/>
                </p:oleObj>
              </mc:Choice>
              <mc:Fallback>
                <p:oleObj name="Graph" r:id="rId3" imgW="3291840" imgH="3108960" progId="Origin50.Graph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16349A93-1621-40F4-891A-DC9B252770F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98195" y="1861224"/>
                        <a:ext cx="4444622" cy="420869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23881372-3277-4D44-861C-C28F5F0FC18F}"/>
              </a:ext>
            </a:extLst>
          </p:cNvPr>
          <p:cNvCxnSpPr/>
          <p:nvPr/>
        </p:nvCxnSpPr>
        <p:spPr>
          <a:xfrm>
            <a:off x="3635896" y="1916832"/>
            <a:ext cx="1128798" cy="578310"/>
          </a:xfrm>
          <a:prstGeom prst="straightConnector1">
            <a:avLst/>
          </a:prstGeom>
          <a:ln w="57150">
            <a:solidFill>
              <a:schemeClr val="accent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0412051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98A76A1-B21D-4861-B75E-936ABD8F4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729" y="133509"/>
            <a:ext cx="8686800" cy="427877"/>
          </a:xfrm>
        </p:spPr>
        <p:txBody>
          <a:bodyPr/>
          <a:lstStyle/>
          <a:p>
            <a:r>
              <a:rPr lang="en-US" dirty="0"/>
              <a:t>Quench heaters assessment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840788-112E-4775-B48F-BB52848358A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9F595E68-F8E9-4CBA-A062-E63A37DD6A88}" type="datetime1">
              <a:rPr lang="en-US" smtClean="0"/>
              <a:t>4/16/21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6F90F0-3A7A-4120-801A-F5C8874C0F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58</a:t>
            </a:fld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34DDAE-8990-41C4-93A0-31F7E9E32AAB}"/>
              </a:ext>
            </a:extLst>
          </p:cNvPr>
          <p:cNvSpPr txBox="1">
            <a:spLocks/>
          </p:cNvSpPr>
          <p:nvPr/>
        </p:nvSpPr>
        <p:spPr>
          <a:xfrm>
            <a:off x="498897" y="783082"/>
            <a:ext cx="8273628" cy="2627608"/>
          </a:xfrm>
          <a:prstGeom prst="rect">
            <a:avLst/>
          </a:prstGeom>
        </p:spPr>
        <p:txBody>
          <a:bodyPr lIns="0" tIns="0" rIns="0" bIns="0">
            <a:normAutofit fontScale="92500" lnSpcReduction="10000"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50505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charset="0"/>
              <a:buNone/>
            </a:pPr>
            <a:r>
              <a:rPr lang="en-GB" b="1" dirty="0">
                <a:solidFill>
                  <a:srgbClr val="4E4E4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The strength of the heater to coil insulation was assessed for MQXF magnets</a:t>
            </a:r>
          </a:p>
          <a:p>
            <a:pPr marL="400050" lvl="1" indent="0" algn="just">
              <a:spcBef>
                <a:spcPts val="0"/>
              </a:spcBef>
            </a:pPr>
            <a:r>
              <a:rPr lang="en-GB" sz="2000" dirty="0">
                <a:solidFill>
                  <a:srgbClr val="4E4E4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Failure mechanism clarified (blistering)</a:t>
            </a:r>
          </a:p>
          <a:p>
            <a:pPr marL="400050" lvl="1" indent="0" algn="just">
              <a:spcBef>
                <a:spcPts val="0"/>
              </a:spcBef>
            </a:pPr>
            <a:r>
              <a:rPr lang="en-GB" sz="2000" dirty="0">
                <a:solidFill>
                  <a:srgbClr val="4E4E4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Degradation with time/thermal cycles/powering excluded by short models</a:t>
            </a:r>
          </a:p>
          <a:p>
            <a:pPr marL="400050" lvl="1" indent="0" algn="just">
              <a:spcBef>
                <a:spcPts val="0"/>
              </a:spcBef>
            </a:pPr>
            <a:r>
              <a:rPr lang="en-GB" sz="2000" dirty="0">
                <a:solidFill>
                  <a:srgbClr val="4E4E4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Margin explored with destructive test: a factor of 3 at 300 K</a:t>
            </a:r>
          </a:p>
          <a:p>
            <a:pPr marL="400050" lvl="1" indent="0" algn="just">
              <a:spcBef>
                <a:spcPts val="0"/>
              </a:spcBef>
            </a:pPr>
            <a:r>
              <a:rPr lang="en-GB" sz="2000" dirty="0">
                <a:solidFill>
                  <a:srgbClr val="4E4E4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Additional  and conservative test defined at 100 K in He gas : no failures</a:t>
            </a:r>
          </a:p>
          <a:p>
            <a:pPr marL="400050" lvl="1" indent="0" algn="just">
              <a:spcBef>
                <a:spcPts val="0"/>
              </a:spcBef>
            </a:pPr>
            <a:r>
              <a:rPr lang="en-GB" sz="2000" dirty="0">
                <a:solidFill>
                  <a:srgbClr val="4E4E4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Margin explored with destructive test: 2.5 at 100 K</a:t>
            </a:r>
          </a:p>
          <a:p>
            <a:pPr marL="400050" lvl="1" indent="0" algn="just">
              <a:spcBef>
                <a:spcPts val="0"/>
              </a:spcBef>
            </a:pPr>
            <a:r>
              <a:rPr lang="en-GB" sz="2000" dirty="0">
                <a:solidFill>
                  <a:srgbClr val="4E4E4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Additional margin is provided by He pressure increase during quench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29CB982-140D-4230-AA52-3A9E37DD818A}"/>
              </a:ext>
            </a:extLst>
          </p:cNvPr>
          <p:cNvSpPr txBox="1"/>
          <p:nvPr/>
        </p:nvSpPr>
        <p:spPr>
          <a:xfrm>
            <a:off x="480350" y="4372525"/>
            <a:ext cx="803310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4E4E4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Swap option was explored in a mirror magnet, tested in US</a:t>
            </a:r>
          </a:p>
          <a:p>
            <a:pPr marL="800100" lvl="1" indent="-3429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GB" sz="2000" dirty="0">
                <a:solidFill>
                  <a:srgbClr val="4E4E4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The additional gain in margin (proved with limited statistics) does not appear to be worth the loss in hotspot temperature (70 K)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700E31B-1313-46B3-824F-C8F3844D993D}"/>
              </a:ext>
            </a:extLst>
          </p:cNvPr>
          <p:cNvSpPr txBox="1"/>
          <p:nvPr/>
        </p:nvSpPr>
        <p:spPr>
          <a:xfrm>
            <a:off x="736827" y="3476109"/>
            <a:ext cx="752015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Helvetica" panose="020B0604020202020204" pitchFamily="34" charset="0"/>
                <a:cs typeface="Helvetica" panose="020B0604020202020204" pitchFamily="34" charset="0"/>
              </a:rPr>
              <a:t>Baseline quench heater design meets the specification, including the additional test at 100 K</a:t>
            </a:r>
          </a:p>
        </p:txBody>
      </p:sp>
    </p:spTree>
    <p:extLst>
      <p:ext uri="{BB962C8B-B14F-4D97-AF65-F5344CB8AC3E}">
        <p14:creationId xmlns:p14="http://schemas.microsoft.com/office/powerpoint/2010/main" val="2020617673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D0959D6-7623-4A6B-ADA7-CB3628DA99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ECA7C9-C38B-4422-992A-87E801ADE01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AB21995F-9A15-43F9-9BF5-6F40C63ED500}" type="datetime1">
              <a:rPr lang="en-US" smtClean="0"/>
              <a:t>4/16/21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B8D1E9-7765-4C59-BF96-511C136519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59</a:t>
            </a:fld>
            <a:endParaRPr lang="en-US" dirty="0"/>
          </a:p>
        </p:txBody>
      </p:sp>
      <p:pic>
        <p:nvPicPr>
          <p:cNvPr id="7" name="Picture 5">
            <a:extLst>
              <a:ext uri="{FF2B5EF4-FFF2-40B4-BE49-F238E27FC236}">
                <a16:creationId xmlns:a16="http://schemas.microsoft.com/office/drawing/2014/main" id="{65FC6019-CEE7-47A4-856A-99C1C5943050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39" t="10002" r="16666" b="10178"/>
          <a:stretch>
            <a:fillRect/>
          </a:stretch>
        </p:blipFill>
        <p:spPr bwMode="auto">
          <a:xfrm>
            <a:off x="1251577" y="971550"/>
            <a:ext cx="6626558" cy="5059363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019741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AF21643-BDA9-4F5E-925B-2E72DE0759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Table of contents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DCD17E-0AC3-406D-98CE-7E180E8AB0C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0CD6AA40-5138-443E-A220-E4D1A95D57B5}" type="datetime1">
              <a:rPr lang="en-US" smtClean="0"/>
              <a:t>4/16/21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1512E7-BEBF-450C-B647-2A645ABAFF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24A06CA0-E737-4B66-B74E-C461AEBB557E}"/>
              </a:ext>
            </a:extLst>
          </p:cNvPr>
          <p:cNvSpPr txBox="1">
            <a:spLocks/>
          </p:cNvSpPr>
          <p:nvPr/>
        </p:nvSpPr>
        <p:spPr>
          <a:xfrm>
            <a:off x="222250" y="723464"/>
            <a:ext cx="8672513" cy="5059363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50505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Superconducting accelerator magnets</a:t>
            </a:r>
          </a:p>
          <a:p>
            <a:r>
              <a:rPr lang="en-US" dirty="0" err="1"/>
              <a:t>NbTi</a:t>
            </a:r>
            <a:r>
              <a:rPr lang="en-US" dirty="0"/>
              <a:t> and Nb3Sn materials: some basics of superconductivity</a:t>
            </a:r>
          </a:p>
          <a:p>
            <a:r>
              <a:rPr lang="en-US" dirty="0"/>
              <a:t>Superconducting wires and cables</a:t>
            </a:r>
          </a:p>
          <a:p>
            <a:r>
              <a:rPr lang="en-US" dirty="0"/>
              <a:t>Coil fabrication</a:t>
            </a:r>
          </a:p>
          <a:p>
            <a:r>
              <a:rPr lang="en-US" dirty="0"/>
              <a:t>Magnet protection and assembly</a:t>
            </a:r>
          </a:p>
          <a:p>
            <a:r>
              <a:rPr lang="en-US" dirty="0"/>
              <a:t>Training and testing</a:t>
            </a:r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r>
              <a:rPr lang="en-US" dirty="0"/>
              <a:t>Bus Bar protection</a:t>
            </a:r>
          </a:p>
          <a:p>
            <a:r>
              <a:rPr lang="en-US" dirty="0"/>
              <a:t>Quench heaters assessment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0390966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88DCC51-2B6A-4FEF-8A3C-ACA562257A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Field vs orbits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187BBD-A14D-4976-9B2B-0BFD6AE441F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85DEEF23-F0F2-4092-98D3-2FC26E0F928E}" type="datetime1">
              <a:rPr lang="en-US" smtClean="0"/>
              <a:t>4/16/21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FC2237-D7EA-499C-9D97-39AD1E96CA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60</a:t>
            </a:fld>
            <a:endParaRPr lang="en-US" dirty="0"/>
          </a:p>
        </p:txBody>
      </p:sp>
      <p:graphicFrame>
        <p:nvGraphicFramePr>
          <p:cNvPr id="8" name="Object 70">
            <a:extLst>
              <a:ext uri="{FF2B5EF4-FFF2-40B4-BE49-F238E27FC236}">
                <a16:creationId xmlns:a16="http://schemas.microsoft.com/office/drawing/2014/main" id="{4AD7B032-05C5-4472-9E51-863DC6DC0A0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17549891"/>
              </p:ext>
            </p:extLst>
          </p:nvPr>
        </p:nvGraphicFramePr>
        <p:xfrm>
          <a:off x="2461545" y="1168579"/>
          <a:ext cx="2173288" cy="71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827" name="Equation" r:id="rId3" imgW="622030" imgH="203112" progId="Equation.3">
                  <p:embed/>
                </p:oleObj>
              </mc:Choice>
              <mc:Fallback>
                <p:oleObj name="Equation" r:id="rId3" imgW="622030" imgH="203112" progId="Equation.3">
                  <p:embed/>
                  <p:pic>
                    <p:nvPicPr>
                      <p:cNvPr id="8" name="Object 70">
                        <a:extLst>
                          <a:ext uri="{FF2B5EF4-FFF2-40B4-BE49-F238E27FC236}">
                            <a16:creationId xmlns:a16="http://schemas.microsoft.com/office/drawing/2014/main" id="{4AD7B032-05C5-4472-9E51-863DC6DC0A0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61545" y="1168579"/>
                        <a:ext cx="2173288" cy="711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3">
            <a:extLst>
              <a:ext uri="{FF2B5EF4-FFF2-40B4-BE49-F238E27FC236}">
                <a16:creationId xmlns:a16="http://schemas.microsoft.com/office/drawing/2014/main" id="{FCB9B716-3D1A-4BCF-B3FB-772DE123E005}"/>
              </a:ext>
            </a:extLst>
          </p:cNvPr>
          <p:cNvSpPr txBox="1">
            <a:spLocks noChangeArrowheads="1"/>
          </p:cNvSpPr>
          <p:nvPr/>
        </p:nvSpPr>
        <p:spPr>
          <a:xfrm>
            <a:off x="222250" y="712967"/>
            <a:ext cx="8677275" cy="5240338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50505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Relation momentum-magnetic field-orbit radius</a:t>
            </a:r>
          </a:p>
          <a:p>
            <a:endParaRPr lang="en-US" dirty="0"/>
          </a:p>
        </p:txBody>
      </p:sp>
      <p:graphicFrame>
        <p:nvGraphicFramePr>
          <p:cNvPr id="10" name="Object 32">
            <a:extLst>
              <a:ext uri="{FF2B5EF4-FFF2-40B4-BE49-F238E27FC236}">
                <a16:creationId xmlns:a16="http://schemas.microsoft.com/office/drawing/2014/main" id="{B8223926-A27A-457F-A007-653148672B8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95691806"/>
              </p:ext>
            </p:extLst>
          </p:nvPr>
        </p:nvGraphicFramePr>
        <p:xfrm>
          <a:off x="504031" y="1948042"/>
          <a:ext cx="3617913" cy="427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828" name="Equation" r:id="rId5" imgW="1714500" imgH="203200" progId="Equation.3">
                  <p:embed/>
                </p:oleObj>
              </mc:Choice>
              <mc:Fallback>
                <p:oleObj name="Equation" r:id="rId5" imgW="1714500" imgH="203200" progId="Equation.3">
                  <p:embed/>
                  <p:pic>
                    <p:nvPicPr>
                      <p:cNvPr id="10" name="Object 32">
                        <a:extLst>
                          <a:ext uri="{FF2B5EF4-FFF2-40B4-BE49-F238E27FC236}">
                            <a16:creationId xmlns:a16="http://schemas.microsoft.com/office/drawing/2014/main" id="{B8223926-A27A-457F-A007-653148672B8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4031" y="1948042"/>
                        <a:ext cx="3617913" cy="4270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Picture 38" descr="sync_dipo">
            <a:extLst>
              <a:ext uri="{FF2B5EF4-FFF2-40B4-BE49-F238E27FC236}">
                <a16:creationId xmlns:a16="http://schemas.microsoft.com/office/drawing/2014/main" id="{E056C9FC-DC13-45C9-AC8A-9E018532F9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6994" y="1641489"/>
            <a:ext cx="2414587" cy="1189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9">
            <a:extLst>
              <a:ext uri="{FF2B5EF4-FFF2-40B4-BE49-F238E27FC236}">
                <a16:creationId xmlns:a16="http://schemas.microsoft.com/office/drawing/2014/main" id="{0674FD00-0E2B-4FEB-A108-2D6F6AF2F6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950" y="2566808"/>
            <a:ext cx="5653087" cy="357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05219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42875" y="1032055"/>
            <a:ext cx="8672513" cy="4301946"/>
          </a:xfrm>
        </p:spPr>
        <p:txBody>
          <a:bodyPr/>
          <a:lstStyle/>
          <a:p>
            <a:r>
              <a:rPr lang="en-US" dirty="0">
                <a:sym typeface="Symbol" pitchFamily="18" charset="2"/>
              </a:rPr>
              <a:t>The science (or the art …) of superconducting magnets is a exciting, fancy and dirty mixture of </a:t>
            </a:r>
            <a:r>
              <a:rPr lang="en-US" dirty="0">
                <a:solidFill>
                  <a:srgbClr val="CC0000"/>
                </a:solidFill>
                <a:sym typeface="Symbol" pitchFamily="18" charset="2"/>
              </a:rPr>
              <a:t>physics, engineering, and chemistry</a:t>
            </a:r>
          </a:p>
          <a:p>
            <a:pPr lvl="1"/>
            <a:r>
              <a:rPr lang="en-US" dirty="0">
                <a:sym typeface="Symbol" pitchFamily="18" charset="2"/>
              </a:rPr>
              <a:t>Chemistry and material science: the quest for </a:t>
            </a:r>
            <a:r>
              <a:rPr lang="en-US" dirty="0">
                <a:solidFill>
                  <a:srgbClr val="CC0000"/>
                </a:solidFill>
                <a:sym typeface="Symbol" pitchFamily="18" charset="2"/>
              </a:rPr>
              <a:t>superconducting materials</a:t>
            </a:r>
            <a:r>
              <a:rPr lang="en-US" dirty="0">
                <a:sym typeface="Symbol" pitchFamily="18" charset="2"/>
              </a:rPr>
              <a:t> with better performances</a:t>
            </a:r>
          </a:p>
          <a:p>
            <a:pPr lvl="1"/>
            <a:r>
              <a:rPr lang="en-US" dirty="0">
                <a:sym typeface="Symbol" pitchFamily="18" charset="2"/>
              </a:rPr>
              <a:t>Quantum physics: the key mechanisms of </a:t>
            </a:r>
            <a:r>
              <a:rPr lang="en-US" dirty="0">
                <a:solidFill>
                  <a:srgbClr val="CC0000"/>
                </a:solidFill>
                <a:sym typeface="Symbol" pitchFamily="18" charset="2"/>
              </a:rPr>
              <a:t>superconductivity</a:t>
            </a:r>
          </a:p>
          <a:p>
            <a:pPr lvl="1"/>
            <a:r>
              <a:rPr lang="en-US" dirty="0">
                <a:sym typeface="Symbol" pitchFamily="18" charset="2"/>
              </a:rPr>
              <a:t>Classical electrodynamics: </a:t>
            </a:r>
            <a:r>
              <a:rPr lang="en-US" dirty="0">
                <a:solidFill>
                  <a:srgbClr val="CC0000"/>
                </a:solidFill>
                <a:sym typeface="Symbol" pitchFamily="18" charset="2"/>
              </a:rPr>
              <a:t>magnet design</a:t>
            </a:r>
          </a:p>
          <a:p>
            <a:pPr lvl="1"/>
            <a:r>
              <a:rPr lang="en-US" dirty="0">
                <a:sym typeface="Symbol" pitchFamily="18" charset="2"/>
              </a:rPr>
              <a:t>Mechanical engineering: </a:t>
            </a:r>
            <a:r>
              <a:rPr lang="en-US" dirty="0">
                <a:solidFill>
                  <a:srgbClr val="CC0000"/>
                </a:solidFill>
                <a:sym typeface="Symbol" pitchFamily="18" charset="2"/>
              </a:rPr>
              <a:t>support structures</a:t>
            </a:r>
          </a:p>
          <a:p>
            <a:pPr lvl="1"/>
            <a:r>
              <a:rPr lang="en-US" dirty="0">
                <a:sym typeface="Symbol" pitchFamily="18" charset="2"/>
              </a:rPr>
              <a:t>Electrical engineering: powering of the magnets and their </a:t>
            </a:r>
            <a:r>
              <a:rPr lang="en-US" dirty="0">
                <a:solidFill>
                  <a:srgbClr val="CC0000"/>
                </a:solidFill>
                <a:sym typeface="Symbol" pitchFamily="18" charset="2"/>
              </a:rPr>
              <a:t>protection</a:t>
            </a:r>
          </a:p>
          <a:p>
            <a:pPr lvl="1"/>
            <a:r>
              <a:rPr lang="en-US" dirty="0">
                <a:sym typeface="Symbol" pitchFamily="18" charset="2"/>
              </a:rPr>
              <a:t>Cryogenics: keep them </a:t>
            </a:r>
            <a:r>
              <a:rPr lang="en-US" dirty="0">
                <a:solidFill>
                  <a:srgbClr val="CC0000"/>
                </a:solidFill>
                <a:sym typeface="Symbol" pitchFamily="18" charset="2"/>
              </a:rPr>
              <a:t>cool</a:t>
            </a:r>
            <a:r>
              <a:rPr lang="en-US" dirty="0">
                <a:sym typeface="Symbol" pitchFamily="18" charset="2"/>
              </a:rPr>
              <a:t> …</a:t>
            </a:r>
          </a:p>
          <a:p>
            <a:pPr marL="0" indent="0">
              <a:buNone/>
            </a:pPr>
            <a:endParaRPr lang="en-US" dirty="0"/>
          </a:p>
          <a:p>
            <a:pPr marL="1828800" lvl="4" indent="0">
              <a:buNone/>
            </a:pP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242887" y="251752"/>
            <a:ext cx="8686800" cy="427877"/>
          </a:xfrm>
        </p:spPr>
        <p:txBody>
          <a:bodyPr/>
          <a:lstStyle/>
          <a:p>
            <a:r>
              <a:rPr lang="en-US" dirty="0"/>
              <a:t>Superconducting magnets: challenges overview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27E9A525-8B63-42C6-B0B1-D2AC766A6115}" type="datetime1">
              <a:rPr lang="en-US" smtClean="0"/>
              <a:t>4/16/21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46898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DCFE5A-BE88-462F-8B61-F1DA087C03E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6D77D984-B052-4DDC-9D8F-63B8BD8C4FE9}" type="datetime1">
              <a:rPr lang="en-US" smtClean="0"/>
              <a:t>4/16/21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E67CF4-089B-4FA1-B837-B5BD194214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F81CAE97-F346-4028-9B80-BC8A9C9C5B96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71550"/>
            <a:ext cx="8672513" cy="5059363"/>
          </a:xfrm>
        </p:spPr>
        <p:txBody>
          <a:bodyPr/>
          <a:lstStyle/>
          <a:p>
            <a:pPr eaLnBrk="1" hangingPunct="1"/>
            <a:r>
              <a:rPr lang="en-US" sz="2000" dirty="0">
                <a:sym typeface="Symbol" pitchFamily="18" charset="2"/>
              </a:rPr>
              <a:t>An </a:t>
            </a:r>
            <a:r>
              <a:rPr lang="en-US" sz="2000" dirty="0">
                <a:solidFill>
                  <a:srgbClr val="CC0000"/>
                </a:solidFill>
                <a:sym typeface="Symbol" pitchFamily="18" charset="2"/>
              </a:rPr>
              <a:t>example</a:t>
            </a:r>
            <a:r>
              <a:rPr lang="en-US" sz="2000" dirty="0">
                <a:sym typeface="Symbol" pitchFamily="18" charset="2"/>
              </a:rPr>
              <a:t> of the variety of the issues to be taken into account</a:t>
            </a:r>
          </a:p>
          <a:p>
            <a:pPr lvl="1" eaLnBrk="1" hangingPunct="1"/>
            <a:r>
              <a:rPr lang="en-US" sz="1800" dirty="0">
                <a:sym typeface="Symbol" pitchFamily="18" charset="2"/>
              </a:rPr>
              <a:t>The field of the LHC dipoles (8.3 T) is related to the critical field of Niobium-Titanium (</a:t>
            </a:r>
            <a:r>
              <a:rPr lang="en-US" sz="1800" dirty="0" err="1">
                <a:sym typeface="Symbol" pitchFamily="18" charset="2"/>
              </a:rPr>
              <a:t>Nb-Ti</a:t>
            </a:r>
            <a:r>
              <a:rPr lang="en-US" sz="1800" dirty="0">
                <a:sym typeface="Symbol" pitchFamily="18" charset="2"/>
              </a:rPr>
              <a:t>), which is determined by the </a:t>
            </a:r>
            <a:r>
              <a:rPr lang="en-US" sz="1800" dirty="0">
                <a:solidFill>
                  <a:srgbClr val="CC0000"/>
                </a:solidFill>
                <a:sym typeface="Symbol" pitchFamily="18" charset="2"/>
              </a:rPr>
              <a:t>microscopic quantum properties</a:t>
            </a:r>
            <a:r>
              <a:rPr lang="en-US" sz="1800" dirty="0">
                <a:sym typeface="Symbol" pitchFamily="18" charset="2"/>
              </a:rPr>
              <a:t> of the material </a:t>
            </a:r>
          </a:p>
          <a:p>
            <a:pPr lvl="1" eaLnBrk="1" hangingPunct="1"/>
            <a:endParaRPr lang="en-US" sz="1800" dirty="0">
              <a:sym typeface="Symbol" pitchFamily="18" charset="2"/>
            </a:endParaRPr>
          </a:p>
          <a:p>
            <a:pPr lvl="1" eaLnBrk="1" hangingPunct="1"/>
            <a:endParaRPr lang="en-US" sz="1800" dirty="0">
              <a:sym typeface="Symbol" pitchFamily="18" charset="2"/>
            </a:endParaRPr>
          </a:p>
          <a:p>
            <a:pPr lvl="1" eaLnBrk="1" hangingPunct="1"/>
            <a:endParaRPr lang="en-US" sz="1800" dirty="0">
              <a:sym typeface="Symbol" pitchFamily="18" charset="2"/>
            </a:endParaRPr>
          </a:p>
          <a:p>
            <a:pPr lvl="1" eaLnBrk="1" hangingPunct="1"/>
            <a:endParaRPr lang="en-US" sz="1800" dirty="0">
              <a:sym typeface="Symbol" pitchFamily="18" charset="2"/>
            </a:endParaRPr>
          </a:p>
          <a:p>
            <a:pPr lvl="1" eaLnBrk="1" hangingPunct="1"/>
            <a:endParaRPr lang="en-US" sz="1800" dirty="0">
              <a:sym typeface="Symbol" pitchFamily="18" charset="2"/>
            </a:endParaRPr>
          </a:p>
          <a:p>
            <a:pPr lvl="1" eaLnBrk="1" hangingPunct="1"/>
            <a:endParaRPr lang="en-US" sz="1800" dirty="0">
              <a:sym typeface="Symbol" pitchFamily="18" charset="2"/>
            </a:endParaRPr>
          </a:p>
          <a:p>
            <a:pPr lvl="1" eaLnBrk="1" hangingPunct="1"/>
            <a:endParaRPr lang="en-US" sz="1800" dirty="0">
              <a:sym typeface="Symbol" pitchFamily="18" charset="2"/>
            </a:endParaRPr>
          </a:p>
          <a:p>
            <a:pPr lvl="1" eaLnBrk="1" hangingPunct="1"/>
            <a:endParaRPr lang="en-US" sz="1800" dirty="0">
              <a:sym typeface="Symbol" pitchFamily="18" charset="2"/>
            </a:endParaRPr>
          </a:p>
          <a:p>
            <a:pPr lvl="1" eaLnBrk="1" hangingPunct="1"/>
            <a:r>
              <a:rPr lang="en-US" sz="1800" dirty="0">
                <a:sym typeface="Symbol" pitchFamily="18" charset="2"/>
              </a:rPr>
              <a:t>The length of the LHC dipoles (15 m) has been determined by </a:t>
            </a:r>
            <a:r>
              <a:rPr lang="en-US" sz="1800" dirty="0">
                <a:solidFill>
                  <a:srgbClr val="CC0000"/>
                </a:solidFill>
                <a:sym typeface="Symbol" pitchFamily="18" charset="2"/>
              </a:rPr>
              <a:t>the maximal dimensions of (regular) trucks</a:t>
            </a:r>
            <a:r>
              <a:rPr lang="en-US" sz="1800" dirty="0">
                <a:sym typeface="Symbol" pitchFamily="18" charset="2"/>
              </a:rPr>
              <a:t> allowed on European roads</a:t>
            </a:r>
          </a:p>
          <a:p>
            <a:pPr eaLnBrk="1" hangingPunct="1"/>
            <a:r>
              <a:rPr lang="en-US" sz="2000" dirty="0">
                <a:sym typeface="Symbol" pitchFamily="18" charset="2"/>
              </a:rPr>
              <a:t>This makes the subject </a:t>
            </a:r>
            <a:r>
              <a:rPr lang="en-US" sz="2000" dirty="0">
                <a:solidFill>
                  <a:srgbClr val="CC0000"/>
                </a:solidFill>
                <a:sym typeface="Symbol" pitchFamily="18" charset="2"/>
              </a:rPr>
              <a:t>complex, challenging and complete</a:t>
            </a:r>
            <a:r>
              <a:rPr lang="en-US" sz="2000" dirty="0">
                <a:sym typeface="Symbol" pitchFamily="18" charset="2"/>
              </a:rPr>
              <a:t> for any physicist or engineer</a:t>
            </a:r>
          </a:p>
        </p:txBody>
      </p:sp>
      <p:pic>
        <p:nvPicPr>
          <p:cNvPr id="8" name="Picture 4" descr="dipole4">
            <a:extLst>
              <a:ext uri="{FF2B5EF4-FFF2-40B4-BE49-F238E27FC236}">
                <a16:creationId xmlns:a16="http://schemas.microsoft.com/office/drawing/2014/main" id="{AF40CDC6-92D0-4176-ACE8-C2AAB4ACE1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1634" y="2305050"/>
            <a:ext cx="2351087" cy="188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 descr="essmann670">
            <a:extLst>
              <a:ext uri="{FF2B5EF4-FFF2-40B4-BE49-F238E27FC236}">
                <a16:creationId xmlns:a16="http://schemas.microsoft.com/office/drawing/2014/main" id="{B72FCF68-C249-48ED-A8D3-FA9D470783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1338" y="2305050"/>
            <a:ext cx="1838325" cy="186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Box 6">
            <a:extLst>
              <a:ext uri="{FF2B5EF4-FFF2-40B4-BE49-F238E27FC236}">
                <a16:creationId xmlns:a16="http://schemas.microsoft.com/office/drawing/2014/main" id="{E6BF0C17-B7FC-471D-BE67-F43EEB5D27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56677" y="4413476"/>
            <a:ext cx="29210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000"/>
              <a:t>A 15m truck unloading a 27 tons LHC dipole</a:t>
            </a:r>
          </a:p>
        </p:txBody>
      </p:sp>
      <p:sp>
        <p:nvSpPr>
          <p:cNvPr id="11" name="Text Box 7">
            <a:extLst>
              <a:ext uri="{FF2B5EF4-FFF2-40B4-BE49-F238E27FC236}">
                <a16:creationId xmlns:a16="http://schemas.microsoft.com/office/drawing/2014/main" id="{7A84E226-7431-4850-9337-BCBA780D74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4575" y="4287838"/>
            <a:ext cx="323056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000" dirty="0"/>
              <a:t>Quantized fluxoids penetrating a superconductor used in accelerator magnets</a:t>
            </a:r>
          </a:p>
        </p:txBody>
      </p:sp>
      <p:sp>
        <p:nvSpPr>
          <p:cNvPr id="12" name="Title 6">
            <a:extLst>
              <a:ext uri="{FF2B5EF4-FFF2-40B4-BE49-F238E27FC236}">
                <a16:creationId xmlns:a16="http://schemas.microsoft.com/office/drawing/2014/main" id="{6235353F-C0FC-4EA0-8432-A7723789FB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252413"/>
            <a:ext cx="8686800" cy="427037"/>
          </a:xfrm>
        </p:spPr>
        <p:txBody>
          <a:bodyPr/>
          <a:lstStyle/>
          <a:p>
            <a:r>
              <a:rPr lang="en-US" dirty="0"/>
              <a:t>An example</a:t>
            </a:r>
          </a:p>
        </p:txBody>
      </p:sp>
    </p:spTree>
    <p:extLst>
      <p:ext uri="{BB962C8B-B14F-4D97-AF65-F5344CB8AC3E}">
        <p14:creationId xmlns:p14="http://schemas.microsoft.com/office/powerpoint/2010/main" val="16889546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6F8DD7-7A08-43DF-9401-F85B9F7F573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63C2826D-7E4A-44C4-A965-B3783F0B89BB}" type="datetime1">
              <a:rPr lang="en-US" smtClean="0"/>
              <a:t>4/16/21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C3FCAC-A08F-44DA-837A-0012CF6FBD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07DE1199-80A4-4DAC-B8D0-B793A7E0EA47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68528" y="555671"/>
            <a:ext cx="7473950" cy="2836832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None/>
            </a:pPr>
            <a:endParaRPr lang="en-US" sz="1800" dirty="0">
              <a:solidFill>
                <a:srgbClr val="CC33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1800" dirty="0">
                <a:solidFill>
                  <a:srgbClr val="CC33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Magnetic field steers</a:t>
            </a:r>
            <a:r>
              <a:rPr lang="en-US" sz="1800" dirty="0">
                <a:latin typeface="Helvetica" panose="020B0604020202020204" pitchFamily="34" charset="0"/>
                <a:cs typeface="Helvetica" panose="020B0604020202020204" pitchFamily="34" charset="0"/>
              </a:rPr>
              <a:t> the particles in a </a:t>
            </a:r>
            <a:r>
              <a:rPr lang="en-US" sz="1800" dirty="0">
                <a:latin typeface="Helvetica" panose="020B0604020202020204" pitchFamily="34" charset="0"/>
                <a:cs typeface="Helvetica" panose="020B0604020202020204" pitchFamily="34" charset="0"/>
                <a:sym typeface="Symbol" pitchFamily="18" charset="2"/>
              </a:rPr>
              <a:t></a:t>
            </a:r>
            <a:r>
              <a:rPr lang="en-US" sz="1800" dirty="0">
                <a:latin typeface="Helvetica" panose="020B0604020202020204" pitchFamily="34" charset="0"/>
                <a:cs typeface="Helvetica" panose="020B0604020202020204" pitchFamily="34" charset="0"/>
              </a:rPr>
              <a:t>circular orbit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 dirty="0">
                <a:latin typeface="Helvetica" panose="020B0604020202020204" pitchFamily="34" charset="0"/>
                <a:cs typeface="Helvetica" panose="020B0604020202020204" pitchFamily="34" charset="0"/>
              </a:rPr>
              <a:t>Driving particles in the same accelerating structure several times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 dirty="0">
                <a:latin typeface="Helvetica" panose="020B0604020202020204" pitchFamily="34" charset="0"/>
                <a:cs typeface="Helvetica" panose="020B0604020202020204" pitchFamily="34" charset="0"/>
              </a:rPr>
              <a:t>Particle accelerated  </a:t>
            </a:r>
            <a:r>
              <a:rPr lang="en-US" sz="1800" dirty="0">
                <a:latin typeface="Helvetica" panose="020B0604020202020204" pitchFamily="34" charset="0"/>
                <a:cs typeface="Helvetica" panose="020B0604020202020204" pitchFamily="34" charset="0"/>
                <a:sym typeface="Symbol" pitchFamily="18" charset="2"/>
              </a:rPr>
              <a:t> </a:t>
            </a:r>
            <a:r>
              <a:rPr lang="en-US" sz="1800" dirty="0">
                <a:latin typeface="Helvetica" panose="020B0604020202020204" pitchFamily="34" charset="0"/>
                <a:cs typeface="Helvetica" panose="020B0604020202020204" pitchFamily="34" charset="0"/>
              </a:rPr>
              <a:t>energy increased  </a:t>
            </a:r>
            <a:r>
              <a:rPr lang="en-US" sz="1800" dirty="0">
                <a:latin typeface="Helvetica" panose="020B0604020202020204" pitchFamily="34" charset="0"/>
                <a:cs typeface="Helvetica" panose="020B0604020202020204" pitchFamily="34" charset="0"/>
                <a:sym typeface="Symbol" pitchFamily="18" charset="2"/>
              </a:rPr>
              <a:t> </a:t>
            </a:r>
            <a:r>
              <a:rPr lang="en-US" sz="1800" dirty="0">
                <a:latin typeface="Helvetica" panose="020B0604020202020204" pitchFamily="34" charset="0"/>
                <a:cs typeface="Helvetica" panose="020B0604020202020204" pitchFamily="34" charset="0"/>
              </a:rPr>
              <a:t>magnetic field increased (“</a:t>
            </a:r>
            <a:r>
              <a:rPr lang="en-US" sz="1800" dirty="0">
                <a:solidFill>
                  <a:srgbClr val="CC33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synchro</a:t>
            </a:r>
            <a:r>
              <a:rPr lang="en-US" sz="1800" dirty="0">
                <a:latin typeface="Helvetica" panose="020B0604020202020204" pitchFamily="34" charset="0"/>
                <a:cs typeface="Helvetica" panose="020B0604020202020204" pitchFamily="34" charset="0"/>
              </a:rPr>
              <a:t>”) to keep the particles on the same orbit of curvature </a:t>
            </a:r>
            <a:r>
              <a:rPr lang="en-US" sz="1800" i="1" dirty="0">
                <a:latin typeface="Helvetica" panose="020B0604020202020204" pitchFamily="34" charset="0"/>
                <a:cs typeface="Helvetica" panose="020B0604020202020204" pitchFamily="34" charset="0"/>
              </a:rPr>
              <a:t>r</a:t>
            </a:r>
            <a:endParaRPr lang="en-US" sz="1800" dirty="0"/>
          </a:p>
          <a:p>
            <a:pPr eaLnBrk="1" hangingPunct="1">
              <a:lnSpc>
                <a:spcPct val="90000"/>
              </a:lnSpc>
            </a:pPr>
            <a:r>
              <a:rPr lang="en-US" sz="1800" dirty="0"/>
              <a:t>Limits to the increase in energy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 dirty="0"/>
              <a:t>The </a:t>
            </a:r>
            <a:r>
              <a:rPr lang="en-US" sz="1800" dirty="0">
                <a:solidFill>
                  <a:srgbClr val="CC3300"/>
                </a:solidFill>
              </a:rPr>
              <a:t>maximum field of the dipoles</a:t>
            </a:r>
            <a:r>
              <a:rPr lang="en-US" sz="1800" dirty="0"/>
              <a:t> (proton machines)</a:t>
            </a:r>
          </a:p>
          <a:p>
            <a:pPr lvl="2" eaLnBrk="1" hangingPunct="1">
              <a:lnSpc>
                <a:spcPct val="90000"/>
              </a:lnSpc>
            </a:pPr>
            <a:r>
              <a:rPr lang="fr-CH" sz="1800" dirty="0"/>
              <a:t>This </a:t>
            </a:r>
            <a:r>
              <a:rPr lang="fr-CH" sz="1800" dirty="0" err="1"/>
              <a:t>is</a:t>
            </a:r>
            <a:r>
              <a:rPr lang="fr-CH" sz="1800" dirty="0"/>
              <a:t> </a:t>
            </a:r>
            <a:r>
              <a:rPr lang="fr-CH" sz="1800" dirty="0" err="1"/>
              <a:t>why</a:t>
            </a:r>
            <a:r>
              <a:rPr lang="fr-CH" sz="1800" dirty="0"/>
              <a:t> high </a:t>
            </a:r>
            <a:r>
              <a:rPr lang="fr-CH" sz="1800" dirty="0" err="1"/>
              <a:t>field</a:t>
            </a:r>
            <a:r>
              <a:rPr lang="fr-CH" sz="1800" dirty="0"/>
              <a:t> magnets are important to </a:t>
            </a:r>
            <a:r>
              <a:rPr lang="fr-CH" sz="1800" dirty="0" err="1"/>
              <a:t>get</a:t>
            </a:r>
            <a:r>
              <a:rPr lang="fr-CH" sz="1800" dirty="0"/>
              <a:t> high </a:t>
            </a:r>
            <a:r>
              <a:rPr lang="fr-CH" sz="1800" dirty="0" err="1"/>
              <a:t>energies</a:t>
            </a:r>
            <a:r>
              <a:rPr lang="fr-CH" sz="1800" dirty="0"/>
              <a:t>!</a:t>
            </a:r>
            <a:endParaRPr lang="en-US" sz="18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CC35CBB-91D0-4475-A823-2D026CD494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78310" y="1974087"/>
            <a:ext cx="1436850" cy="9106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F4D1F4D-F33C-4D81-9836-B19BF5F38E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448" y="3918727"/>
            <a:ext cx="1714950" cy="149640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B19684E7-E950-4A80-90DE-54732E0CCC50}"/>
              </a:ext>
            </a:extLst>
          </p:cNvPr>
          <p:cNvSpPr/>
          <p:nvPr/>
        </p:nvSpPr>
        <p:spPr>
          <a:xfrm>
            <a:off x="1797326" y="3671085"/>
            <a:ext cx="711807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CD33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The arcs</a:t>
            </a:r>
            <a:r>
              <a:rPr lang="en-US" sz="2000" dirty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: region where the beam is bent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Dipoles for </a:t>
            </a:r>
            <a:r>
              <a:rPr lang="en-US" sz="2000" dirty="0">
                <a:solidFill>
                  <a:srgbClr val="CD33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bending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Quadrupoles for </a:t>
            </a:r>
            <a:r>
              <a:rPr lang="en-US" sz="2000" dirty="0">
                <a:solidFill>
                  <a:srgbClr val="CD33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focusing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Long straight sections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(LSS)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Interaction regions (IR) where the experiments are housed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Quadrupoles </a:t>
            </a:r>
            <a:r>
              <a:rPr lang="en-US" sz="2000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for strong focusing in interaction point to increase luminosity</a:t>
            </a:r>
          </a:p>
        </p:txBody>
      </p:sp>
      <p:sp>
        <p:nvSpPr>
          <p:cNvPr id="11" name="Title 6">
            <a:extLst>
              <a:ext uri="{FF2B5EF4-FFF2-40B4-BE49-F238E27FC236}">
                <a16:creationId xmlns:a16="http://schemas.microsoft.com/office/drawing/2014/main" id="{481895F9-D1FB-4B02-8831-D63D0C404C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252413"/>
            <a:ext cx="8686800" cy="427037"/>
          </a:xfrm>
        </p:spPr>
        <p:txBody>
          <a:bodyPr/>
          <a:lstStyle/>
          <a:p>
            <a:r>
              <a:rPr lang="en-US" dirty="0"/>
              <a:t>Superconducting accelerator magnets</a:t>
            </a:r>
          </a:p>
        </p:txBody>
      </p:sp>
    </p:spTree>
    <p:extLst>
      <p:ext uri="{BB962C8B-B14F-4D97-AF65-F5344CB8AC3E}">
        <p14:creationId xmlns:p14="http://schemas.microsoft.com/office/powerpoint/2010/main" val="1148252174"/>
      </p:ext>
    </p:extLst>
  </p:cSld>
  <p:clrMapOvr>
    <a:masterClrMapping/>
  </p:clrMapOvr>
</p:sld>
</file>

<file path=ppt/theme/theme1.xml><?xml version="1.0" encoding="utf-8"?>
<a:theme xmlns:a="http://schemas.openxmlformats.org/drawingml/2006/main" name="Fermilab_PPT_090815">
  <a:themeElements>
    <a:clrScheme name="Fermilab 1">
      <a:dk1>
        <a:srgbClr val="003087"/>
      </a:dk1>
      <a:lt1>
        <a:srgbClr val="FFFFFF"/>
      </a:lt1>
      <a:dk2>
        <a:srgbClr val="00308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50505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8" id="{8CC8AC50-A9CA-7F4B-BFA5-9BE337716F4E}" vid="{D9B41E3C-529C-7B49-9BBD-8F1C9DF381E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FNAL_PowerPoint_4x3-seasons_010521</Template>
  <TotalTime>6755</TotalTime>
  <Words>3857</Words>
  <Application>Microsoft Macintosh PowerPoint</Application>
  <PresentationFormat>On-screen Show (4:3)</PresentationFormat>
  <Paragraphs>745</Paragraphs>
  <Slides>60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4</vt:i4>
      </vt:variant>
      <vt:variant>
        <vt:lpstr>Slide Titles</vt:lpstr>
      </vt:variant>
      <vt:variant>
        <vt:i4>60</vt:i4>
      </vt:variant>
    </vt:vector>
  </HeadingPairs>
  <TitlesOfParts>
    <vt:vector size="78" baseType="lpstr">
      <vt:lpstr>BookAntiqua</vt:lpstr>
      <vt:lpstr>MS Mincho</vt:lpstr>
      <vt:lpstr>MS PGothic</vt:lpstr>
      <vt:lpstr>MS PGothic</vt:lpstr>
      <vt:lpstr>Arial</vt:lpstr>
      <vt:lpstr>Book Antiqua</vt:lpstr>
      <vt:lpstr>Calibri</vt:lpstr>
      <vt:lpstr>Garamond</vt:lpstr>
      <vt:lpstr>Geneva</vt:lpstr>
      <vt:lpstr>Helvetica</vt:lpstr>
      <vt:lpstr>Symbol</vt:lpstr>
      <vt:lpstr>Times New Roman</vt:lpstr>
      <vt:lpstr>Wingdings</vt:lpstr>
      <vt:lpstr>Fermilab_PPT_090815</vt:lpstr>
      <vt:lpstr>Photo Editor Photo</vt:lpstr>
      <vt:lpstr>Bitmap Image</vt:lpstr>
      <vt:lpstr>Graph</vt:lpstr>
      <vt:lpstr>Equation</vt:lpstr>
      <vt:lpstr>PowerPoint Presentation</vt:lpstr>
      <vt:lpstr>US contribution to the Hi-Lumi-LHC Accelerator Upgrade Project </vt:lpstr>
      <vt:lpstr>The Inner Triplet &amp; Matching Section regions</vt:lpstr>
      <vt:lpstr>Magnets Deliverables</vt:lpstr>
      <vt:lpstr>The US-HL-LHC AUP: Cryo-assembly fabrication</vt:lpstr>
      <vt:lpstr>Table of contents</vt:lpstr>
      <vt:lpstr>Superconducting magnets: challenges overview</vt:lpstr>
      <vt:lpstr>An example</vt:lpstr>
      <vt:lpstr>Superconducting accelerator magnets</vt:lpstr>
      <vt:lpstr>Table of contents</vt:lpstr>
      <vt:lpstr>Superconducting materials for applications</vt:lpstr>
      <vt:lpstr>Some basic of superconductivity</vt:lpstr>
      <vt:lpstr>Practical superconductors NbTi</vt:lpstr>
      <vt:lpstr>Practical superconductors NbTi</vt:lpstr>
      <vt:lpstr>Practical superconductors: Nb3Sn</vt:lpstr>
      <vt:lpstr>Practical superconductors: Nb3Sn</vt:lpstr>
      <vt:lpstr>Critical surfaces</vt:lpstr>
      <vt:lpstr>Practical superconductors</vt:lpstr>
      <vt:lpstr>Table of contents</vt:lpstr>
      <vt:lpstr>Multifilament wires</vt:lpstr>
      <vt:lpstr>Nb3Sn wires for MQXFA magnets</vt:lpstr>
      <vt:lpstr>Nb3Sn wires for MQXFA magnets</vt:lpstr>
      <vt:lpstr>Nb3Sn cables for MQXFA magnets</vt:lpstr>
      <vt:lpstr>Nb3Sn cable for MQXFA magnets</vt:lpstr>
      <vt:lpstr>Cable insulation</vt:lpstr>
      <vt:lpstr>Table of contents</vt:lpstr>
      <vt:lpstr>MQXFA coil @ FNAL and BNL</vt:lpstr>
      <vt:lpstr>Coil winding</vt:lpstr>
      <vt:lpstr>Coil reaction</vt:lpstr>
      <vt:lpstr>Coil impregnation</vt:lpstr>
      <vt:lpstr>Coil reaction and impregnation</vt:lpstr>
      <vt:lpstr>Coil fabrication process</vt:lpstr>
      <vt:lpstr>MQXFA coil instrumentation: voltage taps and strain gauges</vt:lpstr>
      <vt:lpstr>Table of contents</vt:lpstr>
      <vt:lpstr>Quench</vt:lpstr>
      <vt:lpstr>Why do we need to protect the magnets</vt:lpstr>
      <vt:lpstr>What are critical parameter for quench protection</vt:lpstr>
      <vt:lpstr>MQXFA protection system: external quench heaters</vt:lpstr>
      <vt:lpstr>MQXFA protection system: CLIQ system</vt:lpstr>
      <vt:lpstr>MQXFA structural design</vt:lpstr>
      <vt:lpstr>Table of contents</vt:lpstr>
      <vt:lpstr>Vertical test facility at BNL: MQXFA magnet training</vt:lpstr>
      <vt:lpstr>MQXFA03 training </vt:lpstr>
      <vt:lpstr>Table of contents</vt:lpstr>
      <vt:lpstr>PowerPoint Presentation</vt:lpstr>
      <vt:lpstr>PowerPoint Presentation</vt:lpstr>
      <vt:lpstr>PowerPoint Presentation</vt:lpstr>
      <vt:lpstr>PowerPoint Presentation</vt:lpstr>
      <vt:lpstr>Conclusions</vt:lpstr>
      <vt:lpstr>US-HL-LHC AUP collaborations</vt:lpstr>
      <vt:lpstr>Table of contents</vt:lpstr>
      <vt:lpstr>PowerPoint Presentation</vt:lpstr>
      <vt:lpstr>COILS ASSEMBLED IN A MAGNET</vt:lpstr>
      <vt:lpstr>MARGIN ABOVE REQUIREMENT</vt:lpstr>
      <vt:lpstr>THE BLISTERING MECHANISM</vt:lpstr>
      <vt:lpstr>PowerPoint Presentation</vt:lpstr>
      <vt:lpstr>THE SWAP AND BLISTERING</vt:lpstr>
      <vt:lpstr>Quench heaters assessment</vt:lpstr>
      <vt:lpstr>PowerPoint Presentation</vt:lpstr>
      <vt:lpstr>Field vs orbits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Maria Baldini</dc:creator>
  <cp:lastModifiedBy>Microsoft Office User</cp:lastModifiedBy>
  <cp:revision>115</cp:revision>
  <cp:lastPrinted>2014-01-20T19:40:21Z</cp:lastPrinted>
  <dcterms:created xsi:type="dcterms:W3CDTF">2021-04-10T20:05:20Z</dcterms:created>
  <dcterms:modified xsi:type="dcterms:W3CDTF">2021-04-16T18:07:11Z</dcterms:modified>
</cp:coreProperties>
</file>