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avi" ContentType="video/x-msvide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  <p:sldMasterId id="2147483983" r:id="rId2"/>
  </p:sldMasterIdLst>
  <p:notesMasterIdLst>
    <p:notesMasterId r:id="rId21"/>
  </p:notesMasterIdLst>
  <p:handoutMasterIdLst>
    <p:handoutMasterId r:id="rId22"/>
  </p:handoutMasterIdLst>
  <p:sldIdLst>
    <p:sldId id="515" r:id="rId3"/>
    <p:sldId id="686" r:id="rId4"/>
    <p:sldId id="688" r:id="rId5"/>
    <p:sldId id="691" r:id="rId6"/>
    <p:sldId id="706" r:id="rId7"/>
    <p:sldId id="696" r:id="rId8"/>
    <p:sldId id="707" r:id="rId9"/>
    <p:sldId id="701" r:id="rId10"/>
    <p:sldId id="702" r:id="rId11"/>
    <p:sldId id="703" r:id="rId12"/>
    <p:sldId id="704" r:id="rId13"/>
    <p:sldId id="710" r:id="rId14"/>
    <p:sldId id="699" r:id="rId15"/>
    <p:sldId id="697" r:id="rId16"/>
    <p:sldId id="700" r:id="rId17"/>
    <p:sldId id="695" r:id="rId18"/>
    <p:sldId id="709" r:id="rId19"/>
    <p:sldId id="689" r:id="rId20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515"/>
            <p14:sldId id="686"/>
            <p14:sldId id="688"/>
            <p14:sldId id="691"/>
            <p14:sldId id="706"/>
            <p14:sldId id="696"/>
            <p14:sldId id="707"/>
            <p14:sldId id="701"/>
            <p14:sldId id="702"/>
            <p14:sldId id="703"/>
            <p14:sldId id="704"/>
            <p14:sldId id="710"/>
            <p14:sldId id="699"/>
            <p14:sldId id="697"/>
            <p14:sldId id="700"/>
            <p14:sldId id="695"/>
            <p14:sldId id="709"/>
            <p14:sldId id="68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FF66FF"/>
    <a:srgbClr val="FDCA00"/>
    <a:srgbClr val="000000"/>
    <a:srgbClr val="DDDDDD"/>
    <a:srgbClr val="FFFFFF"/>
    <a:srgbClr val="0000CC"/>
    <a:srgbClr val="AFDAFF"/>
    <a:srgbClr val="FFBC91"/>
    <a:srgbClr val="9527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5" autoAdjust="0"/>
    <p:restoredTop sz="90373" autoAdjust="0"/>
  </p:normalViewPr>
  <p:slideViewPr>
    <p:cSldViewPr snapToObjects="1">
      <p:cViewPr varScale="1">
        <p:scale>
          <a:sx n="104" d="100"/>
          <a:sy n="104" d="100"/>
        </p:scale>
        <p:origin x="1818" y="102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0303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57763" cy="37195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6B9A754-7321-4605-B056-9DF00B43E162}" type="slidenum">
              <a:rPr lang="de-DE" altLang="de-DE" smtClean="0"/>
              <a:pPr>
                <a:defRPr/>
              </a:pPr>
              <a:t>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5709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34BF07-B7F7-4E2D-B3C5-5E27CC23955F}" type="slidenum">
              <a:rPr lang="en-US" altLang="de-DE">
                <a:solidFill>
                  <a:prstClr val="black"/>
                </a:solidFill>
              </a:rPr>
              <a:pPr/>
              <a:t>6</a:t>
            </a:fld>
            <a:endParaRPr lang="en-US" altLang="de-DE">
              <a:solidFill>
                <a:prstClr val="black"/>
              </a:solidFill>
            </a:endParaRPr>
          </a:p>
        </p:txBody>
      </p:sp>
      <p:sp>
        <p:nvSpPr>
          <p:cNvPr id="75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3410948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0868A49-4C71-4A9B-81EB-164C25B95AD6}" type="slidenum">
              <a:rPr lang="en-US" altLang="de-DE"/>
              <a:pPr/>
              <a:t>7</a:t>
            </a:fld>
            <a:endParaRPr lang="en-US" altLang="de-DE"/>
          </a:p>
        </p:txBody>
      </p:sp>
      <p:sp>
        <p:nvSpPr>
          <p:cNvPr id="1105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05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9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904203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Erbium manganite on </a:t>
            </a:r>
            <a:r>
              <a:rPr lang="en-US" dirty="0" err="1" smtClean="0"/>
              <a:t>Neodyum</a:t>
            </a:r>
            <a:r>
              <a:rPr lang="en-US" dirty="0" smtClean="0"/>
              <a:t> Gallium oxide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7914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419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35144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532AB99-DE14-4C98-B9B9-778E299B65A7}" type="slidenum">
              <a:rPr lang="en-US" altLang="de-DE"/>
              <a:pPr/>
              <a:t>15</a:t>
            </a:fld>
            <a:endParaRPr lang="en-US" altLang="de-DE"/>
          </a:p>
        </p:txBody>
      </p:sp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06463" y="4718050"/>
            <a:ext cx="4981575" cy="4467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dirty="0"/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400" tIns="47880" rIns="95400" bIns="47880" anchor="b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algn="r">
              <a:lnSpc>
                <a:spcPct val="100000"/>
              </a:lnSpc>
            </a:pPr>
            <a:fld id="{33FD05FB-139F-4C56-940B-A2ADC51E4109}" type="slidenum">
              <a:rPr lang="en-US" altLang="de-DE" sz="1000">
                <a:latin typeface="+mn-lt" charset="0"/>
                <a:ea typeface="ヒラギノ角ゴ Pro W3" charset="0"/>
                <a:cs typeface="ヒラギノ角ゴ Pro W3" charset="0"/>
              </a:rPr>
              <a:pPr algn="r">
                <a:lnSpc>
                  <a:spcPct val="100000"/>
                </a:lnSpc>
              </a:pPr>
              <a:t>15</a:t>
            </a:fld>
            <a:endParaRPr lang="en-US" altLang="de-DE" sz="1000">
              <a:latin typeface="+mn-lt" charset="0"/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5593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en-GB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2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619280" y="144360"/>
            <a:ext cx="7162560" cy="533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304920" y="900000"/>
            <a:ext cx="8534160" cy="5638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939235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895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kern="0" spc="30" dirty="0" smtClean="0">
                <a:solidFill>
                  <a:srgbClr val="505150"/>
                </a:solidFill>
                <a:latin typeface="Calibri"/>
                <a:cs typeface="Arial" charset="0"/>
              </a:rPr>
              <a:t>WIR SCHAFFEN WISSEN – HEUTE FÜR MORGEN</a:t>
            </a:r>
            <a:endParaRPr lang="de-CH" sz="1100" b="1" kern="0" spc="30" dirty="0">
              <a:solidFill>
                <a:srgbClr val="505150"/>
              </a:solidFill>
              <a:latin typeface="Calibri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0912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>
                <a:solidFill>
                  <a:srgbClr val="000000"/>
                </a:solidFill>
              </a:rPr>
              <a:t>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0278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38396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22167210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36940341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0935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7487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51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>
                <a:solidFill>
                  <a:srgbClr val="000000"/>
                </a:solidFill>
              </a:rPr>
              <a:t>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737751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5121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619250" y="144463"/>
            <a:ext cx="7161213" cy="4746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00113"/>
            <a:ext cx="4189413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0113"/>
            <a:ext cx="4191000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238500"/>
            <a:ext cx="4189413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613" y="3238500"/>
            <a:ext cx="41910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 noChangeArrowheads="1"/>
          </p:cNvSpPr>
          <p:nvPr>
            <p:ph type="dt" idx="10"/>
          </p:nvPr>
        </p:nvSpPr>
        <p:spPr>
          <a:xfrm>
            <a:off x="1581150" y="6503987"/>
            <a:ext cx="1308100" cy="4635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idx="11"/>
          </p:nvPr>
        </p:nvSpPr>
        <p:spPr>
          <a:xfrm>
            <a:off x="304800" y="6591300"/>
            <a:ext cx="1104900" cy="2714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9" name="Slide Number Placeholder 8"/>
          <p:cNvSpPr>
            <a:spLocks noGrp="1" noChangeArrowheads="1"/>
          </p:cNvSpPr>
          <p:nvPr>
            <p:ph type="sldNum" idx="12"/>
          </p:nvPr>
        </p:nvSpPr>
        <p:spPr>
          <a:xfrm>
            <a:off x="8001000" y="6661150"/>
            <a:ext cx="836613" cy="2428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Seite </a:t>
            </a:r>
            <a:fld id="{624EC9AC-6EA2-4B96-8E3B-3044504DA41A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439501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1620000" y="144000"/>
            <a:ext cx="8534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>
          <a:xfrm>
            <a:off x="8189913" y="6678613"/>
            <a:ext cx="8382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772400" y="6678613"/>
            <a:ext cx="3810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5914719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GB" noProof="0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  <p:sldLayoutId id="2147483982" r:id="rId10"/>
    <p:sldLayoutId id="2147484070" r:id="rId11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6639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9" r:id="rId9"/>
    <p:sldLayoutId id="2147484074" r:id="rId10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2.png"/><Relationship Id="rId4" Type="http://schemas.openxmlformats.org/officeDocument/2006/relationships/image" Target="../media/image41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3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6" Type="http://schemas.microsoft.com/office/2007/relationships/hdphoto" Target="../media/hdphoto1.wdp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12" Type="http://schemas.openxmlformats.org/officeDocument/2006/relationships/image" Target="../media/image1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572000"/>
            <a:ext cx="7141989" cy="585192"/>
          </a:xfrm>
        </p:spPr>
        <p:txBody>
          <a:bodyPr/>
          <a:lstStyle/>
          <a:p>
            <a:r>
              <a:rPr lang="de-DE" sz="2800" dirty="0" smtClean="0">
                <a:latin typeface="+mj-lt"/>
              </a:rPr>
              <a:t>Synchrotron </a:t>
            </a:r>
            <a:r>
              <a:rPr lang="de-DE" sz="2800" dirty="0" err="1" smtClean="0">
                <a:latin typeface="+mj-lt"/>
              </a:rPr>
              <a:t>applications</a:t>
            </a:r>
            <a:r>
              <a:rPr lang="de-DE" sz="2800" dirty="0" smtClean="0">
                <a:latin typeface="+mj-lt"/>
              </a:rPr>
              <a:t> at PSI</a:t>
            </a:r>
            <a:endParaRPr lang="de-DE" sz="2800" dirty="0">
              <a:latin typeface="+mj-lt"/>
            </a:endParaRPr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 smtClean="0"/>
              <a:t>Anna Bergamaschi ::  Photon Science Detector Group  </a:t>
            </a:r>
            <a:r>
              <a:rPr lang="en-GB" dirty="0"/>
              <a:t>::  Paul </a:t>
            </a:r>
            <a:r>
              <a:rPr lang="en-GB" dirty="0" err="1"/>
              <a:t>Scherrer</a:t>
            </a:r>
            <a:r>
              <a:rPr lang="en-GB" dirty="0"/>
              <a:t> </a:t>
            </a:r>
            <a:r>
              <a:rPr lang="en-GB" dirty="0" err="1" smtClean="0"/>
              <a:t>Institut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814386" y="5301208"/>
            <a:ext cx="7213998" cy="50405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>
                <a:solidFill>
                  <a:srgbClr val="969696"/>
                </a:solidFill>
                <a:latin typeface="Calibri"/>
                <a:cs typeface="Franklin Gothic Book"/>
              </a:rPr>
              <a:t>Fast timing &amp; low gain silicon pixel detectors: </a:t>
            </a:r>
            <a:r>
              <a:rPr lang="en-US" sz="1800" b="1" kern="1000" spc="30" dirty="0" smtClean="0">
                <a:solidFill>
                  <a:srgbClr val="969696"/>
                </a:solidFill>
                <a:latin typeface="Calibri"/>
                <a:cs typeface="Franklin Gothic Book"/>
              </a:rPr>
              <a:t>Synchrotron </a:t>
            </a:r>
            <a:r>
              <a:rPr lang="en-US" sz="1800" b="1" kern="1000" spc="30" dirty="0">
                <a:solidFill>
                  <a:srgbClr val="969696"/>
                </a:solidFill>
                <a:latin typeface="Calibri"/>
                <a:cs typeface="Franklin Gothic Book"/>
              </a:rPr>
              <a:t>and electron microscopy </a:t>
            </a:r>
            <a:r>
              <a:rPr lang="en-US" sz="1800" b="1" kern="1000" spc="30" dirty="0" smtClean="0">
                <a:solidFill>
                  <a:srgbClr val="969696"/>
                </a:solidFill>
                <a:latin typeface="Calibri"/>
                <a:cs typeface="Franklin Gothic Book"/>
              </a:rPr>
              <a:t>applications :: Diamond Light Source :: 25.11.2019 </a:t>
            </a:r>
            <a:endParaRPr lang="en-US" sz="1800" b="1" kern="1000" spc="30" dirty="0">
              <a:solidFill>
                <a:srgbClr val="969696"/>
              </a:solidFill>
              <a:latin typeface="Calibri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7543434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347864" y="1340768"/>
            <a:ext cx="3022600" cy="2184400"/>
            <a:chOff x="5364088" y="1172592"/>
            <a:chExt cx="3022600" cy="21844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4088" y="1172592"/>
              <a:ext cx="3022600" cy="218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6661100" y="1375200"/>
              <a:ext cx="1150392" cy="9144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800" kern="1000" spc="30" dirty="0" smtClean="0">
                  <a:solidFill>
                    <a:schemeClr val="bg1"/>
                  </a:solidFill>
                  <a:latin typeface="+mn-lt"/>
                  <a:cs typeface="Franklin Gothic Book"/>
                </a:rPr>
                <a:t>Cl K</a:t>
              </a:r>
              <a:r>
                <a:rPr lang="el-GR" sz="1800" kern="1000" spc="30" dirty="0" smtClean="0">
                  <a:solidFill>
                    <a:schemeClr val="bg1"/>
                  </a:solidFill>
                  <a:latin typeface="+mn-lt"/>
                  <a:cs typeface="Franklin Gothic Book"/>
                </a:rPr>
                <a:t>α</a:t>
              </a:r>
              <a:r>
                <a:rPr lang="en-US" sz="1800" kern="1000" spc="30" dirty="0" smtClean="0">
                  <a:solidFill>
                    <a:schemeClr val="bg1"/>
                  </a:solidFill>
                  <a:latin typeface="+mn-lt"/>
                  <a:cs typeface="Franklin Gothic Book"/>
                </a:rPr>
                <a:t>1-K</a:t>
              </a:r>
              <a:r>
                <a:rPr lang="el-GR" sz="1800" kern="1000" spc="30" dirty="0" smtClean="0">
                  <a:solidFill>
                    <a:schemeClr val="bg1"/>
                  </a:solidFill>
                  <a:cs typeface="Franklin Gothic Book"/>
                </a:rPr>
                <a:t>α</a:t>
              </a:r>
              <a:r>
                <a:rPr lang="en-US" sz="1800" kern="1000" spc="30" dirty="0" smtClean="0">
                  <a:solidFill>
                    <a:schemeClr val="bg1"/>
                  </a:solidFill>
                  <a:cs typeface="Franklin Gothic Book"/>
                </a:rPr>
                <a:t>2 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800" kern="1000" spc="30" dirty="0" smtClean="0">
                  <a:solidFill>
                    <a:schemeClr val="bg1"/>
                  </a:solidFill>
                  <a:cs typeface="Franklin Gothic Book"/>
                </a:rPr>
                <a:t>doublet</a:t>
              </a:r>
              <a:endParaRPr lang="de-CH" sz="1800" kern="1000" spc="30" dirty="0" err="1" smtClean="0">
                <a:solidFill>
                  <a:schemeClr val="bg1"/>
                </a:solidFill>
                <a:latin typeface="+mn-lt"/>
                <a:cs typeface="Franklin Gothic Book"/>
              </a:endParaRP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Tender X-rays Von Hamos spectrometer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300" y="1412776"/>
            <a:ext cx="3024188" cy="211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1002335" y="1380397"/>
            <a:ext cx="2501691" cy="2120611"/>
            <a:chOff x="15838821" y="34608655"/>
            <a:chExt cx="3626814" cy="260444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14753" r="41530" b="23748"/>
            <a:stretch/>
          </p:blipFill>
          <p:spPr bwMode="auto">
            <a:xfrm>
              <a:off x="15913478" y="34608655"/>
              <a:ext cx="3552157" cy="2604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 rot="20911154">
              <a:off x="15900332" y="36640017"/>
              <a:ext cx="1632931" cy="282618"/>
            </a:xfrm>
            <a:prstGeom prst="rect">
              <a:avLst/>
            </a:prstGeom>
            <a:solidFill>
              <a:srgbClr val="7F7F7F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FF00"/>
                  </a:solidFill>
                </a:rPr>
                <a:t>Primary beam</a:t>
              </a:r>
              <a:endParaRPr lang="de-CH" sz="1200" dirty="0">
                <a:solidFill>
                  <a:srgbClr val="FFFF00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7131420" y="36389162"/>
              <a:ext cx="207163" cy="107137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20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15999338" y="36450860"/>
              <a:ext cx="1229298" cy="201780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7298124" y="36375214"/>
              <a:ext cx="1008413" cy="282618"/>
            </a:xfrm>
            <a:prstGeom prst="rect">
              <a:avLst/>
            </a:prstGeom>
            <a:solidFill>
              <a:srgbClr val="7F7F7F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B0F0"/>
                  </a:solidFill>
                </a:rPr>
                <a:t>Sample</a:t>
              </a:r>
              <a:endParaRPr lang="de-CH" sz="1200" dirty="0">
                <a:solidFill>
                  <a:srgbClr val="00B0F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326395" y="35143078"/>
              <a:ext cx="1095662" cy="282618"/>
            </a:xfrm>
            <a:prstGeom prst="rect">
              <a:avLst/>
            </a:prstGeom>
            <a:solidFill>
              <a:schemeClr val="bg1">
                <a:lumMod val="95000"/>
                <a:alpha val="50196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D719B3"/>
                  </a:solidFill>
                </a:rPr>
                <a:t>MÖNCH</a:t>
              </a:r>
              <a:endParaRPr lang="de-CH" sz="1200" dirty="0">
                <a:solidFill>
                  <a:srgbClr val="D719B3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585687" y="35937013"/>
              <a:ext cx="1582419" cy="282618"/>
            </a:xfrm>
            <a:prstGeom prst="rect">
              <a:avLst/>
            </a:prstGeom>
            <a:solidFill>
              <a:srgbClr val="7F7F7F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9900"/>
                  </a:solidFill>
                </a:rPr>
                <a:t>Fluorescence</a:t>
              </a:r>
              <a:endParaRPr lang="de-CH" sz="1200" dirty="0">
                <a:solidFill>
                  <a:srgbClr val="FF9900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V="1">
              <a:off x="16279947" y="35225183"/>
              <a:ext cx="823489" cy="429490"/>
            </a:xfrm>
            <a:prstGeom prst="straightConnector1">
              <a:avLst/>
            </a:prstGeom>
            <a:ln>
              <a:solidFill>
                <a:srgbClr val="FF99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 rot="16200000">
              <a:off x="15751701" y="35756920"/>
              <a:ext cx="835494" cy="661254"/>
            </a:xfrm>
            <a:prstGeom prst="rect">
              <a:avLst/>
            </a:prstGeom>
            <a:solidFill>
              <a:schemeClr val="bg1">
                <a:lumMod val="95000"/>
                <a:alpha val="50196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8000"/>
                  </a:solidFill>
                </a:rPr>
                <a:t>Bent crystal </a:t>
              </a:r>
              <a:endParaRPr lang="de-CH" sz="1200" dirty="0">
                <a:solidFill>
                  <a:srgbClr val="008000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V="1">
              <a:off x="17255836" y="34968873"/>
              <a:ext cx="0" cy="51276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7355890" y="35074177"/>
              <a:ext cx="558392" cy="282618"/>
            </a:xfrm>
            <a:prstGeom prst="rect">
              <a:avLst/>
            </a:prstGeom>
            <a:solidFill>
              <a:schemeClr val="bg1">
                <a:lumMod val="95000"/>
                <a:alpha val="50196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l-GR" sz="1200" dirty="0" smtClean="0"/>
                <a:t>Δ</a:t>
              </a:r>
              <a:r>
                <a:rPr lang="en-US" sz="1200" dirty="0" smtClean="0"/>
                <a:t>E</a:t>
              </a:r>
              <a:endParaRPr lang="de-CH" sz="1200" dirty="0"/>
            </a:p>
          </p:txBody>
        </p:sp>
        <p:cxnSp>
          <p:nvCxnSpPr>
            <p:cNvPr id="19" name="Straight Arrow Connector 18"/>
            <p:cNvCxnSpPr>
              <a:stCxn id="10" idx="1"/>
              <a:endCxn id="16" idx="2"/>
            </p:cNvCxnSpPr>
            <p:nvPr/>
          </p:nvCxnSpPr>
          <p:spPr>
            <a:xfrm flipH="1" flipV="1">
              <a:off x="16436787" y="36087549"/>
              <a:ext cx="724971" cy="317303"/>
            </a:xfrm>
            <a:prstGeom prst="straightConnector1">
              <a:avLst/>
            </a:prstGeom>
            <a:ln>
              <a:solidFill>
                <a:srgbClr val="FF9900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890980" y="3861048"/>
            <a:ext cx="4689132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kern="1000" spc="30" dirty="0" smtClean="0">
                <a:cs typeface="Franklin Gothic Book"/>
              </a:rPr>
              <a:t>Energy </a:t>
            </a:r>
            <a:r>
              <a:rPr lang="en-US" sz="2400" kern="1000" spc="30" dirty="0">
                <a:cs typeface="Franklin Gothic Book"/>
              </a:rPr>
              <a:t>range </a:t>
            </a:r>
            <a:r>
              <a:rPr lang="en-US" sz="2400" kern="1000" spc="30" dirty="0" smtClean="0">
                <a:cs typeface="Franklin Gothic Book"/>
              </a:rPr>
              <a:t>2-5 </a:t>
            </a:r>
            <a:r>
              <a:rPr lang="en-US" sz="2400" kern="1000" spc="30" dirty="0" err="1" smtClean="0">
                <a:cs typeface="Franklin Gothic Book"/>
              </a:rPr>
              <a:t>keV</a:t>
            </a:r>
            <a:endParaRPr lang="en-US" sz="2400" kern="1000" spc="30" dirty="0" smtClean="0">
              <a:latin typeface="+mn-lt"/>
              <a:cs typeface="Franklin Gothic Book"/>
            </a:endParaRP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kern="1000" spc="30" dirty="0" smtClean="0">
                <a:latin typeface="+mn-lt"/>
                <a:cs typeface="Franklin Gothic Book"/>
              </a:rPr>
              <a:t>Extremely low flux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kern="1000" spc="30" dirty="0" smtClean="0">
                <a:latin typeface="+mn-lt"/>
                <a:cs typeface="Franklin Gothic Book"/>
              </a:rPr>
              <a:t>Spatial resolution defines energy resolution</a:t>
            </a:r>
          </a:p>
          <a:p>
            <a:pPr marL="800100" lvl="1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kern="1000" spc="30" dirty="0" smtClean="0">
                <a:latin typeface="+mn-lt"/>
                <a:cs typeface="Franklin Gothic Book"/>
              </a:rPr>
              <a:t>Pitch smaller than 25 um (also to interpolate)</a:t>
            </a:r>
            <a:endParaRPr lang="de-CH" sz="24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681C43E-8413-41EE-A805-0D617FAA26B0}"/>
              </a:ext>
            </a:extLst>
          </p:cNvPr>
          <p:cNvSpPr/>
          <p:nvPr/>
        </p:nvSpPr>
        <p:spPr>
          <a:xfrm>
            <a:off x="1978769" y="630823"/>
            <a:ext cx="48805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1000" spc="30" dirty="0" smtClean="0">
                <a:latin typeface="+mn-lt"/>
                <a:cs typeface="Franklin Gothic Book"/>
              </a:rPr>
              <a:t>Th. Huthwelker, C. </a:t>
            </a:r>
            <a:r>
              <a:rPr lang="en-US" kern="1000" spc="30" dirty="0" err="1" smtClean="0">
                <a:latin typeface="+mn-lt"/>
                <a:cs typeface="Franklin Gothic Book"/>
              </a:rPr>
              <a:t>Borca</a:t>
            </a:r>
            <a:r>
              <a:rPr lang="en-US" kern="1000" spc="30" dirty="0" smtClean="0">
                <a:latin typeface="+mn-lt"/>
                <a:cs typeface="Franklin Gothic Book"/>
              </a:rPr>
              <a:t> et al., PHOENIX beamline SLS</a:t>
            </a:r>
            <a:endParaRPr lang="en-US" dirty="0">
              <a:latin typeface="+mn-lt"/>
            </a:endParaRPr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2440" y="6688534"/>
            <a:ext cx="575742" cy="1968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sz="900" dirty="0" smtClean="0">
                <a:solidFill>
                  <a:srgbClr val="000000"/>
                </a:solidFill>
                <a:latin typeface="+mn-lt"/>
              </a:rPr>
              <a:t> </a:t>
            </a:r>
            <a:fld id="{EBC07571-3134-BB4B-B83F-1A9FE18D34F3}" type="slidenum">
              <a:rPr lang="de-DE" sz="900" smtClean="0">
                <a:solidFill>
                  <a:srgbClr val="000000"/>
                </a:solidFill>
                <a:latin typeface="+mn-lt"/>
              </a:rPr>
              <a:pPr algn="ctr">
                <a:defRPr/>
              </a:pPr>
              <a:t>10</a:t>
            </a:fld>
            <a:endParaRPr lang="de-DE" sz="900" dirty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170" name="Group 141"/>
          <p:cNvGrpSpPr>
            <a:grpSpLocks/>
          </p:cNvGrpSpPr>
          <p:nvPr/>
        </p:nvGrpSpPr>
        <p:grpSpPr bwMode="auto">
          <a:xfrm>
            <a:off x="6045102" y="6092966"/>
            <a:ext cx="2847378" cy="429812"/>
            <a:chOff x="158" y="3576"/>
            <a:chExt cx="3406" cy="496"/>
          </a:xfrm>
        </p:grpSpPr>
        <p:grpSp>
          <p:nvGrpSpPr>
            <p:cNvPr id="172" name="Group 142"/>
            <p:cNvGrpSpPr>
              <a:grpSpLocks/>
            </p:cNvGrpSpPr>
            <p:nvPr/>
          </p:nvGrpSpPr>
          <p:grpSpPr bwMode="auto">
            <a:xfrm>
              <a:off x="158" y="3576"/>
              <a:ext cx="3397" cy="484"/>
              <a:chOff x="158" y="3576"/>
              <a:chExt cx="3397" cy="484"/>
            </a:xfrm>
          </p:grpSpPr>
          <p:sp>
            <p:nvSpPr>
              <p:cNvPr id="220" name="Rectangle 143"/>
              <p:cNvSpPr>
                <a:spLocks noChangeArrowheads="1"/>
              </p:cNvSpPr>
              <p:nvPr/>
            </p:nvSpPr>
            <p:spPr bwMode="auto">
              <a:xfrm>
                <a:off x="158" y="3576"/>
                <a:ext cx="3397" cy="482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 sz="1200"/>
              </a:p>
            </p:txBody>
          </p:sp>
          <p:sp>
            <p:nvSpPr>
              <p:cNvPr id="221" name="Rectangle 144"/>
              <p:cNvSpPr>
                <a:spLocks noChangeArrowheads="1"/>
              </p:cNvSpPr>
              <p:nvPr/>
            </p:nvSpPr>
            <p:spPr bwMode="auto">
              <a:xfrm>
                <a:off x="1523" y="3578"/>
                <a:ext cx="73" cy="482"/>
              </a:xfrm>
              <a:prstGeom prst="rect">
                <a:avLst/>
              </a:prstGeom>
              <a:solidFill>
                <a:srgbClr val="170CF4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 sz="1200"/>
              </a:p>
            </p:txBody>
          </p:sp>
          <p:sp>
            <p:nvSpPr>
              <p:cNvPr id="222" name="Rectangle 145"/>
              <p:cNvSpPr>
                <a:spLocks noChangeArrowheads="1"/>
              </p:cNvSpPr>
              <p:nvPr/>
            </p:nvSpPr>
            <p:spPr bwMode="auto">
              <a:xfrm>
                <a:off x="2815" y="3578"/>
                <a:ext cx="69" cy="482"/>
              </a:xfrm>
              <a:prstGeom prst="rect">
                <a:avLst/>
              </a:prstGeom>
              <a:solidFill>
                <a:srgbClr val="00B05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 sz="1200"/>
              </a:p>
            </p:txBody>
          </p:sp>
          <p:sp>
            <p:nvSpPr>
              <p:cNvPr id="223" name="Rectangle 146"/>
              <p:cNvSpPr>
                <a:spLocks noChangeArrowheads="1"/>
              </p:cNvSpPr>
              <p:nvPr/>
            </p:nvSpPr>
            <p:spPr bwMode="auto">
              <a:xfrm>
                <a:off x="693" y="3578"/>
                <a:ext cx="73" cy="482"/>
              </a:xfrm>
              <a:prstGeom prst="rect">
                <a:avLst/>
              </a:prstGeom>
              <a:solidFill>
                <a:srgbClr val="FF505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CH" altLang="de-DE" sz="1200"/>
              </a:p>
            </p:txBody>
          </p:sp>
        </p:grpSp>
        <p:grpSp>
          <p:nvGrpSpPr>
            <p:cNvPr id="173" name="Group 147"/>
            <p:cNvGrpSpPr>
              <a:grpSpLocks/>
            </p:cNvGrpSpPr>
            <p:nvPr/>
          </p:nvGrpSpPr>
          <p:grpSpPr bwMode="auto">
            <a:xfrm>
              <a:off x="163" y="3590"/>
              <a:ext cx="3401" cy="482"/>
              <a:chOff x="163" y="3590"/>
              <a:chExt cx="3401" cy="482"/>
            </a:xfrm>
          </p:grpSpPr>
          <p:sp>
            <p:nvSpPr>
              <p:cNvPr id="174" name="Line 148"/>
              <p:cNvSpPr>
                <a:spLocks noChangeShapeType="1"/>
              </p:cNvSpPr>
              <p:nvPr/>
            </p:nvSpPr>
            <p:spPr bwMode="auto">
              <a:xfrm>
                <a:off x="389" y="3591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75" name="Line 149"/>
              <p:cNvSpPr>
                <a:spLocks noChangeShapeType="1"/>
              </p:cNvSpPr>
              <p:nvPr/>
            </p:nvSpPr>
            <p:spPr bwMode="auto">
              <a:xfrm>
                <a:off x="237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76" name="Line 150"/>
              <p:cNvSpPr>
                <a:spLocks noChangeShapeType="1"/>
              </p:cNvSpPr>
              <p:nvPr/>
            </p:nvSpPr>
            <p:spPr bwMode="auto">
              <a:xfrm>
                <a:off x="313" y="3591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77" name="Line 151"/>
              <p:cNvSpPr>
                <a:spLocks noChangeShapeType="1"/>
              </p:cNvSpPr>
              <p:nvPr/>
            </p:nvSpPr>
            <p:spPr bwMode="auto">
              <a:xfrm>
                <a:off x="465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78" name="Line 152"/>
              <p:cNvSpPr>
                <a:spLocks noChangeShapeType="1"/>
              </p:cNvSpPr>
              <p:nvPr/>
            </p:nvSpPr>
            <p:spPr bwMode="auto">
              <a:xfrm>
                <a:off x="163" y="3591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79" name="Line 153"/>
              <p:cNvSpPr>
                <a:spLocks noChangeShapeType="1"/>
              </p:cNvSpPr>
              <p:nvPr/>
            </p:nvSpPr>
            <p:spPr bwMode="auto">
              <a:xfrm>
                <a:off x="540" y="3591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80" name="Line 154"/>
              <p:cNvSpPr>
                <a:spLocks noChangeShapeType="1"/>
              </p:cNvSpPr>
              <p:nvPr/>
            </p:nvSpPr>
            <p:spPr bwMode="auto">
              <a:xfrm>
                <a:off x="767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81" name="Line 155"/>
              <p:cNvSpPr>
                <a:spLocks noChangeShapeType="1"/>
              </p:cNvSpPr>
              <p:nvPr/>
            </p:nvSpPr>
            <p:spPr bwMode="auto">
              <a:xfrm>
                <a:off x="616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82" name="Line 156"/>
              <p:cNvSpPr>
                <a:spLocks noChangeShapeType="1"/>
              </p:cNvSpPr>
              <p:nvPr/>
            </p:nvSpPr>
            <p:spPr bwMode="auto">
              <a:xfrm>
                <a:off x="691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83" name="Line 157"/>
              <p:cNvSpPr>
                <a:spLocks noChangeShapeType="1"/>
              </p:cNvSpPr>
              <p:nvPr/>
            </p:nvSpPr>
            <p:spPr bwMode="auto">
              <a:xfrm>
                <a:off x="843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84" name="Line 158"/>
              <p:cNvSpPr>
                <a:spLocks noChangeShapeType="1"/>
              </p:cNvSpPr>
              <p:nvPr/>
            </p:nvSpPr>
            <p:spPr bwMode="auto">
              <a:xfrm>
                <a:off x="918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85" name="Line 159"/>
              <p:cNvSpPr>
                <a:spLocks noChangeShapeType="1"/>
              </p:cNvSpPr>
              <p:nvPr/>
            </p:nvSpPr>
            <p:spPr bwMode="auto">
              <a:xfrm>
                <a:off x="1145" y="3591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86" name="Line 160"/>
              <p:cNvSpPr>
                <a:spLocks noChangeShapeType="1"/>
              </p:cNvSpPr>
              <p:nvPr/>
            </p:nvSpPr>
            <p:spPr bwMode="auto">
              <a:xfrm>
                <a:off x="994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87" name="Line 161"/>
              <p:cNvSpPr>
                <a:spLocks noChangeShapeType="1"/>
              </p:cNvSpPr>
              <p:nvPr/>
            </p:nvSpPr>
            <p:spPr bwMode="auto">
              <a:xfrm>
                <a:off x="1069" y="3591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88" name="Line 162"/>
              <p:cNvSpPr>
                <a:spLocks noChangeShapeType="1"/>
              </p:cNvSpPr>
              <p:nvPr/>
            </p:nvSpPr>
            <p:spPr bwMode="auto">
              <a:xfrm>
                <a:off x="1220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89" name="Line 163"/>
              <p:cNvSpPr>
                <a:spLocks noChangeShapeType="1"/>
              </p:cNvSpPr>
              <p:nvPr/>
            </p:nvSpPr>
            <p:spPr bwMode="auto">
              <a:xfrm>
                <a:off x="1296" y="3591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90" name="Line 164"/>
              <p:cNvSpPr>
                <a:spLocks noChangeShapeType="1"/>
              </p:cNvSpPr>
              <p:nvPr/>
            </p:nvSpPr>
            <p:spPr bwMode="auto">
              <a:xfrm>
                <a:off x="1523" y="3591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91" name="Line 165"/>
              <p:cNvSpPr>
                <a:spLocks noChangeShapeType="1"/>
              </p:cNvSpPr>
              <p:nvPr/>
            </p:nvSpPr>
            <p:spPr bwMode="auto">
              <a:xfrm>
                <a:off x="1372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92" name="Line 166"/>
              <p:cNvSpPr>
                <a:spLocks noChangeShapeType="1"/>
              </p:cNvSpPr>
              <p:nvPr/>
            </p:nvSpPr>
            <p:spPr bwMode="auto">
              <a:xfrm>
                <a:off x="1447" y="3591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93" name="Line 167"/>
              <p:cNvSpPr>
                <a:spLocks noChangeShapeType="1"/>
              </p:cNvSpPr>
              <p:nvPr/>
            </p:nvSpPr>
            <p:spPr bwMode="auto">
              <a:xfrm>
                <a:off x="1599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94" name="Line 168"/>
              <p:cNvSpPr>
                <a:spLocks noChangeShapeType="1"/>
              </p:cNvSpPr>
              <p:nvPr/>
            </p:nvSpPr>
            <p:spPr bwMode="auto">
              <a:xfrm>
                <a:off x="1674" y="3591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95" name="Line 169"/>
              <p:cNvSpPr>
                <a:spLocks noChangeShapeType="1"/>
              </p:cNvSpPr>
              <p:nvPr/>
            </p:nvSpPr>
            <p:spPr bwMode="auto">
              <a:xfrm>
                <a:off x="1901" y="3591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96" name="Line 170"/>
              <p:cNvSpPr>
                <a:spLocks noChangeShapeType="1"/>
              </p:cNvSpPr>
              <p:nvPr/>
            </p:nvSpPr>
            <p:spPr bwMode="auto">
              <a:xfrm>
                <a:off x="1750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97" name="Line 171"/>
              <p:cNvSpPr>
                <a:spLocks noChangeShapeType="1"/>
              </p:cNvSpPr>
              <p:nvPr/>
            </p:nvSpPr>
            <p:spPr bwMode="auto">
              <a:xfrm>
                <a:off x="1826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98" name="Line 172"/>
              <p:cNvSpPr>
                <a:spLocks noChangeShapeType="1"/>
              </p:cNvSpPr>
              <p:nvPr/>
            </p:nvSpPr>
            <p:spPr bwMode="auto">
              <a:xfrm>
                <a:off x="1977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199" name="Line 173"/>
              <p:cNvSpPr>
                <a:spLocks noChangeShapeType="1"/>
              </p:cNvSpPr>
              <p:nvPr/>
            </p:nvSpPr>
            <p:spPr bwMode="auto">
              <a:xfrm>
                <a:off x="2052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200" name="Line 174"/>
              <p:cNvSpPr>
                <a:spLocks noChangeShapeType="1"/>
              </p:cNvSpPr>
              <p:nvPr/>
            </p:nvSpPr>
            <p:spPr bwMode="auto">
              <a:xfrm>
                <a:off x="2279" y="3591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201" name="Line 175"/>
              <p:cNvSpPr>
                <a:spLocks noChangeShapeType="1"/>
              </p:cNvSpPr>
              <p:nvPr/>
            </p:nvSpPr>
            <p:spPr bwMode="auto">
              <a:xfrm>
                <a:off x="2128" y="3591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202" name="Line 176"/>
              <p:cNvSpPr>
                <a:spLocks noChangeShapeType="1"/>
              </p:cNvSpPr>
              <p:nvPr/>
            </p:nvSpPr>
            <p:spPr bwMode="auto">
              <a:xfrm>
                <a:off x="2204" y="3591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203" name="Line 177"/>
              <p:cNvSpPr>
                <a:spLocks noChangeShapeType="1"/>
              </p:cNvSpPr>
              <p:nvPr/>
            </p:nvSpPr>
            <p:spPr bwMode="auto">
              <a:xfrm>
                <a:off x="2355" y="3591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204" name="Line 178"/>
              <p:cNvSpPr>
                <a:spLocks noChangeShapeType="1"/>
              </p:cNvSpPr>
              <p:nvPr/>
            </p:nvSpPr>
            <p:spPr bwMode="auto">
              <a:xfrm>
                <a:off x="2430" y="3591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205" name="Line 179"/>
              <p:cNvSpPr>
                <a:spLocks noChangeShapeType="1"/>
              </p:cNvSpPr>
              <p:nvPr/>
            </p:nvSpPr>
            <p:spPr bwMode="auto">
              <a:xfrm>
                <a:off x="2657" y="3591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206" name="Line 180"/>
              <p:cNvSpPr>
                <a:spLocks noChangeShapeType="1"/>
              </p:cNvSpPr>
              <p:nvPr/>
            </p:nvSpPr>
            <p:spPr bwMode="auto">
              <a:xfrm>
                <a:off x="2506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207" name="Line 181"/>
              <p:cNvSpPr>
                <a:spLocks noChangeShapeType="1"/>
              </p:cNvSpPr>
              <p:nvPr/>
            </p:nvSpPr>
            <p:spPr bwMode="auto">
              <a:xfrm>
                <a:off x="2581" y="3591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208" name="Line 182"/>
              <p:cNvSpPr>
                <a:spLocks noChangeShapeType="1"/>
              </p:cNvSpPr>
              <p:nvPr/>
            </p:nvSpPr>
            <p:spPr bwMode="auto">
              <a:xfrm>
                <a:off x="2733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209" name="Line 183"/>
              <p:cNvSpPr>
                <a:spLocks noChangeShapeType="1"/>
              </p:cNvSpPr>
              <p:nvPr/>
            </p:nvSpPr>
            <p:spPr bwMode="auto">
              <a:xfrm>
                <a:off x="2808" y="3591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210" name="Line 184"/>
              <p:cNvSpPr>
                <a:spLocks noChangeShapeType="1"/>
              </p:cNvSpPr>
              <p:nvPr/>
            </p:nvSpPr>
            <p:spPr bwMode="auto">
              <a:xfrm>
                <a:off x="3036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211" name="Line 185"/>
              <p:cNvSpPr>
                <a:spLocks noChangeShapeType="1"/>
              </p:cNvSpPr>
              <p:nvPr/>
            </p:nvSpPr>
            <p:spPr bwMode="auto">
              <a:xfrm>
                <a:off x="2884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212" name="Line 186"/>
              <p:cNvSpPr>
                <a:spLocks noChangeShapeType="1"/>
              </p:cNvSpPr>
              <p:nvPr/>
            </p:nvSpPr>
            <p:spPr bwMode="auto">
              <a:xfrm>
                <a:off x="2960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213" name="Line 187"/>
              <p:cNvSpPr>
                <a:spLocks noChangeShapeType="1"/>
              </p:cNvSpPr>
              <p:nvPr/>
            </p:nvSpPr>
            <p:spPr bwMode="auto">
              <a:xfrm>
                <a:off x="3111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214" name="Line 188"/>
              <p:cNvSpPr>
                <a:spLocks noChangeShapeType="1"/>
              </p:cNvSpPr>
              <p:nvPr/>
            </p:nvSpPr>
            <p:spPr bwMode="auto">
              <a:xfrm>
                <a:off x="3187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215" name="Line 189"/>
              <p:cNvSpPr>
                <a:spLocks noChangeShapeType="1"/>
              </p:cNvSpPr>
              <p:nvPr/>
            </p:nvSpPr>
            <p:spPr bwMode="auto">
              <a:xfrm>
                <a:off x="3413" y="3591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216" name="Line 190"/>
              <p:cNvSpPr>
                <a:spLocks noChangeShapeType="1"/>
              </p:cNvSpPr>
              <p:nvPr/>
            </p:nvSpPr>
            <p:spPr bwMode="auto">
              <a:xfrm>
                <a:off x="3262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217" name="Line 191"/>
              <p:cNvSpPr>
                <a:spLocks noChangeShapeType="1"/>
              </p:cNvSpPr>
              <p:nvPr/>
            </p:nvSpPr>
            <p:spPr bwMode="auto">
              <a:xfrm>
                <a:off x="3338" y="3591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218" name="Line 192"/>
              <p:cNvSpPr>
                <a:spLocks noChangeShapeType="1"/>
              </p:cNvSpPr>
              <p:nvPr/>
            </p:nvSpPr>
            <p:spPr bwMode="auto">
              <a:xfrm>
                <a:off x="3489" y="3590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  <p:sp>
            <p:nvSpPr>
              <p:cNvPr id="219" name="Line 193"/>
              <p:cNvSpPr>
                <a:spLocks noChangeShapeType="1"/>
              </p:cNvSpPr>
              <p:nvPr/>
            </p:nvSpPr>
            <p:spPr bwMode="auto">
              <a:xfrm>
                <a:off x="3565" y="3591"/>
                <a:ext cx="0" cy="482"/>
              </a:xfrm>
              <a:prstGeom prst="line">
                <a:avLst/>
              </a:prstGeom>
              <a:noFill/>
              <a:ln w="28440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CH" sz="1200"/>
              </a:p>
            </p:txBody>
          </p:sp>
        </p:grpSp>
      </p:grpSp>
      <p:grpSp>
        <p:nvGrpSpPr>
          <p:cNvPr id="159" name="Group 197"/>
          <p:cNvGrpSpPr>
            <a:grpSpLocks/>
          </p:cNvGrpSpPr>
          <p:nvPr/>
        </p:nvGrpSpPr>
        <p:grpSpPr bwMode="auto">
          <a:xfrm>
            <a:off x="6049282" y="4984192"/>
            <a:ext cx="2839018" cy="417680"/>
            <a:chOff x="163" y="2769"/>
            <a:chExt cx="3396" cy="482"/>
          </a:xfrm>
        </p:grpSpPr>
        <p:sp>
          <p:nvSpPr>
            <p:cNvPr id="161" name="Rectangle 198"/>
            <p:cNvSpPr>
              <a:spLocks noChangeArrowheads="1"/>
            </p:cNvSpPr>
            <p:nvPr/>
          </p:nvSpPr>
          <p:spPr bwMode="auto">
            <a:xfrm>
              <a:off x="2808" y="2769"/>
              <a:ext cx="374" cy="482"/>
            </a:xfrm>
            <a:prstGeom prst="rect">
              <a:avLst/>
            </a:prstGeom>
            <a:solidFill>
              <a:srgbClr val="14EC2E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 altLang="de-DE" sz="1200"/>
            </a:p>
          </p:txBody>
        </p:sp>
        <p:sp>
          <p:nvSpPr>
            <p:cNvPr id="162" name="Rectangle 199"/>
            <p:cNvSpPr>
              <a:spLocks noChangeArrowheads="1"/>
            </p:cNvSpPr>
            <p:nvPr/>
          </p:nvSpPr>
          <p:spPr bwMode="auto">
            <a:xfrm>
              <a:off x="541" y="2769"/>
              <a:ext cx="374" cy="482"/>
            </a:xfrm>
            <a:prstGeom prst="rect">
              <a:avLst/>
            </a:prstGeom>
            <a:solidFill>
              <a:srgbClr val="FF505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 altLang="de-DE" sz="1200">
                <a:solidFill>
                  <a:srgbClr val="FF0000"/>
                </a:solidFill>
              </a:endParaRPr>
            </a:p>
          </p:txBody>
        </p:sp>
        <p:sp>
          <p:nvSpPr>
            <p:cNvPr id="163" name="Rectangle 200"/>
            <p:cNvSpPr>
              <a:spLocks noChangeArrowheads="1"/>
            </p:cNvSpPr>
            <p:nvPr/>
          </p:nvSpPr>
          <p:spPr bwMode="auto">
            <a:xfrm>
              <a:off x="1296" y="2769"/>
              <a:ext cx="374" cy="482"/>
            </a:xfrm>
            <a:prstGeom prst="rect">
              <a:avLst/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 altLang="de-DE" sz="1200"/>
            </a:p>
          </p:txBody>
        </p:sp>
        <p:sp>
          <p:nvSpPr>
            <p:cNvPr id="164" name="Rectangle 201"/>
            <p:cNvSpPr>
              <a:spLocks noChangeArrowheads="1"/>
            </p:cNvSpPr>
            <p:nvPr/>
          </p:nvSpPr>
          <p:spPr bwMode="auto">
            <a:xfrm>
              <a:off x="1674" y="2769"/>
              <a:ext cx="374" cy="482"/>
            </a:xfrm>
            <a:prstGeom prst="rect">
              <a:avLst/>
            </a:prstGeom>
            <a:solidFill>
              <a:srgbClr val="9FE4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 altLang="de-DE" sz="1200"/>
            </a:p>
          </p:txBody>
        </p:sp>
        <p:sp>
          <p:nvSpPr>
            <p:cNvPr id="165" name="Rectangle 202"/>
            <p:cNvSpPr>
              <a:spLocks noChangeArrowheads="1"/>
            </p:cNvSpPr>
            <p:nvPr/>
          </p:nvSpPr>
          <p:spPr bwMode="auto">
            <a:xfrm>
              <a:off x="2429" y="2769"/>
              <a:ext cx="374" cy="482"/>
            </a:xfrm>
            <a:prstGeom prst="rect">
              <a:avLst/>
            </a:prstGeom>
            <a:solidFill>
              <a:srgbClr val="14EC2E"/>
            </a:solidFill>
            <a:ln w="936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 altLang="de-DE" sz="1200"/>
            </a:p>
          </p:txBody>
        </p:sp>
        <p:sp>
          <p:nvSpPr>
            <p:cNvPr id="166" name="Rectangle 203"/>
            <p:cNvSpPr>
              <a:spLocks noChangeArrowheads="1"/>
            </p:cNvSpPr>
            <p:nvPr/>
          </p:nvSpPr>
          <p:spPr bwMode="auto">
            <a:xfrm>
              <a:off x="163" y="2769"/>
              <a:ext cx="374" cy="48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 altLang="de-DE" sz="1200"/>
            </a:p>
          </p:txBody>
        </p:sp>
        <p:sp>
          <p:nvSpPr>
            <p:cNvPr id="167" name="Rectangle 204"/>
            <p:cNvSpPr>
              <a:spLocks noChangeArrowheads="1"/>
            </p:cNvSpPr>
            <p:nvPr/>
          </p:nvSpPr>
          <p:spPr bwMode="auto">
            <a:xfrm>
              <a:off x="918" y="2769"/>
              <a:ext cx="374" cy="48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 altLang="de-DE" sz="1200"/>
            </a:p>
          </p:txBody>
        </p:sp>
        <p:sp>
          <p:nvSpPr>
            <p:cNvPr id="168" name="Rectangle 205"/>
            <p:cNvSpPr>
              <a:spLocks noChangeArrowheads="1"/>
            </p:cNvSpPr>
            <p:nvPr/>
          </p:nvSpPr>
          <p:spPr bwMode="auto">
            <a:xfrm>
              <a:off x="2052" y="2769"/>
              <a:ext cx="374" cy="48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 altLang="de-DE" sz="1200"/>
            </a:p>
          </p:txBody>
        </p:sp>
        <p:sp>
          <p:nvSpPr>
            <p:cNvPr id="169" name="Rectangle 206"/>
            <p:cNvSpPr>
              <a:spLocks noChangeArrowheads="1"/>
            </p:cNvSpPr>
            <p:nvPr/>
          </p:nvSpPr>
          <p:spPr bwMode="auto">
            <a:xfrm>
              <a:off x="3185" y="2769"/>
              <a:ext cx="374" cy="48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 altLang="de-DE" sz="120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046356" y="3525328"/>
            <a:ext cx="2844871" cy="767768"/>
            <a:chOff x="250825" y="1295534"/>
            <a:chExt cx="5402263" cy="1406526"/>
          </a:xfrm>
        </p:grpSpPr>
        <p:grpSp>
          <p:nvGrpSpPr>
            <p:cNvPr id="33" name="Group 11"/>
            <p:cNvGrpSpPr>
              <a:grpSpLocks/>
            </p:cNvGrpSpPr>
            <p:nvPr/>
          </p:nvGrpSpPr>
          <p:grpSpPr bwMode="auto">
            <a:xfrm>
              <a:off x="250825" y="1924050"/>
              <a:ext cx="601663" cy="763588"/>
              <a:chOff x="158" y="1212"/>
              <a:chExt cx="379" cy="481"/>
            </a:xfrm>
          </p:grpSpPr>
          <p:grpSp>
            <p:nvGrpSpPr>
              <p:cNvPr id="147" name="Group 12"/>
              <p:cNvGrpSpPr>
                <a:grpSpLocks/>
              </p:cNvGrpSpPr>
              <p:nvPr/>
            </p:nvGrpSpPr>
            <p:grpSpPr bwMode="auto">
              <a:xfrm>
                <a:off x="158" y="1212"/>
                <a:ext cx="379" cy="481"/>
                <a:chOff x="158" y="1212"/>
                <a:chExt cx="379" cy="481"/>
              </a:xfrm>
            </p:grpSpPr>
            <p:sp>
              <p:nvSpPr>
                <p:cNvPr id="157" name="Rectangle 13"/>
                <p:cNvSpPr>
                  <a:spLocks noChangeArrowheads="1"/>
                </p:cNvSpPr>
                <p:nvPr/>
              </p:nvSpPr>
              <p:spPr bwMode="auto">
                <a:xfrm>
                  <a:off x="158" y="1212"/>
                  <a:ext cx="379" cy="481"/>
                </a:xfrm>
                <a:prstGeom prst="rect">
                  <a:avLst/>
                </a:prstGeom>
                <a:solidFill>
                  <a:srgbClr val="99CCFF">
                    <a:alpha val="29803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/>
                </a:p>
              </p:txBody>
            </p:sp>
            <p:sp>
              <p:nvSpPr>
                <p:cNvPr id="158" name="Freeform 14"/>
                <p:cNvSpPr>
                  <a:spLocks noChangeArrowheads="1"/>
                </p:cNvSpPr>
                <p:nvPr/>
              </p:nvSpPr>
              <p:spPr bwMode="auto">
                <a:xfrm>
                  <a:off x="158" y="1212"/>
                  <a:ext cx="379" cy="481"/>
                </a:xfrm>
                <a:custGeom>
                  <a:avLst/>
                  <a:gdLst>
                    <a:gd name="T0" fmla="*/ 0 w 17441"/>
                    <a:gd name="T1" fmla="*/ 0 h 6963"/>
                    <a:gd name="T2" fmla="*/ 0 w 17441"/>
                    <a:gd name="T3" fmla="*/ 0 h 6963"/>
                    <a:gd name="T4" fmla="*/ 0 w 17441"/>
                    <a:gd name="T5" fmla="*/ 0 h 6963"/>
                    <a:gd name="T6" fmla="*/ 0 w 17441"/>
                    <a:gd name="T7" fmla="*/ 0 h 6963"/>
                    <a:gd name="T8" fmla="*/ 0 w 17441"/>
                    <a:gd name="T9" fmla="*/ 0 h 6963"/>
                    <a:gd name="T10" fmla="*/ 0 w 17441"/>
                    <a:gd name="T11" fmla="*/ 0 h 696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7441" h="6963">
                      <a:moveTo>
                        <a:pt x="8721" y="6963"/>
                      </a:moveTo>
                      <a:lnTo>
                        <a:pt x="0" y="6963"/>
                      </a:lnTo>
                      <a:lnTo>
                        <a:pt x="0" y="0"/>
                      </a:lnTo>
                      <a:lnTo>
                        <a:pt x="17441" y="0"/>
                      </a:lnTo>
                      <a:lnTo>
                        <a:pt x="17441" y="6963"/>
                      </a:lnTo>
                      <a:lnTo>
                        <a:pt x="8721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</p:grpSp>
          <p:grpSp>
            <p:nvGrpSpPr>
              <p:cNvPr id="148" name="Group 15"/>
              <p:cNvGrpSpPr>
                <a:grpSpLocks/>
              </p:cNvGrpSpPr>
              <p:nvPr/>
            </p:nvGrpSpPr>
            <p:grpSpPr bwMode="auto">
              <a:xfrm>
                <a:off x="159" y="1212"/>
                <a:ext cx="378" cy="481"/>
                <a:chOff x="159" y="1212"/>
                <a:chExt cx="378" cy="481"/>
              </a:xfrm>
            </p:grpSpPr>
            <p:sp>
              <p:nvSpPr>
                <p:cNvPr id="149" name="Rectangle 16"/>
                <p:cNvSpPr>
                  <a:spLocks noChangeArrowheads="1"/>
                </p:cNvSpPr>
                <p:nvPr/>
              </p:nvSpPr>
              <p:spPr bwMode="auto">
                <a:xfrm>
                  <a:off x="300" y="1653"/>
                  <a:ext cx="95" cy="40"/>
                </a:xfrm>
                <a:prstGeom prst="rect">
                  <a:avLst/>
                </a:prstGeom>
                <a:solidFill>
                  <a:srgbClr val="355E00"/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/>
                </a:p>
              </p:txBody>
            </p:sp>
            <p:sp>
              <p:nvSpPr>
                <p:cNvPr id="150" name="Freeform 17"/>
                <p:cNvSpPr>
                  <a:spLocks noChangeArrowheads="1"/>
                </p:cNvSpPr>
                <p:nvPr/>
              </p:nvSpPr>
              <p:spPr bwMode="auto">
                <a:xfrm>
                  <a:off x="300" y="1653"/>
                  <a:ext cx="95" cy="40"/>
                </a:xfrm>
                <a:custGeom>
                  <a:avLst/>
                  <a:gdLst>
                    <a:gd name="T0" fmla="*/ 0 w 2114"/>
                    <a:gd name="T1" fmla="*/ 0 h 581"/>
                    <a:gd name="T2" fmla="*/ 0 w 2114"/>
                    <a:gd name="T3" fmla="*/ 0 h 581"/>
                    <a:gd name="T4" fmla="*/ 0 w 2114"/>
                    <a:gd name="T5" fmla="*/ 0 h 581"/>
                    <a:gd name="T6" fmla="*/ 0 w 2114"/>
                    <a:gd name="T7" fmla="*/ 0 h 581"/>
                    <a:gd name="T8" fmla="*/ 0 w 2114"/>
                    <a:gd name="T9" fmla="*/ 0 h 581"/>
                    <a:gd name="T10" fmla="*/ 0 w 2114"/>
                    <a:gd name="T11" fmla="*/ 0 h 5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14" h="581">
                      <a:moveTo>
                        <a:pt x="1057" y="581"/>
                      </a:moveTo>
                      <a:lnTo>
                        <a:pt x="0" y="581"/>
                      </a:lnTo>
                      <a:lnTo>
                        <a:pt x="0" y="0"/>
                      </a:lnTo>
                      <a:lnTo>
                        <a:pt x="2114" y="0"/>
                      </a:lnTo>
                      <a:lnTo>
                        <a:pt x="2114" y="581"/>
                      </a:lnTo>
                      <a:lnTo>
                        <a:pt x="1057" y="581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51" name="Freeform 18"/>
                <p:cNvSpPr>
                  <a:spLocks noChangeArrowheads="1"/>
                </p:cNvSpPr>
                <p:nvPr/>
              </p:nvSpPr>
              <p:spPr bwMode="auto">
                <a:xfrm>
                  <a:off x="227" y="1212"/>
                  <a:ext cx="72" cy="441"/>
                </a:xfrm>
                <a:custGeom>
                  <a:avLst/>
                  <a:gdLst>
                    <a:gd name="T0" fmla="*/ 0 w 1585"/>
                    <a:gd name="T1" fmla="*/ 0 h 6382"/>
                    <a:gd name="T2" fmla="*/ 0 w 1585"/>
                    <a:gd name="T3" fmla="*/ 0 h 6382"/>
                    <a:gd name="T4" fmla="*/ 0 w 1585"/>
                    <a:gd name="T5" fmla="*/ 0 h 6382"/>
                    <a:gd name="T6" fmla="*/ 0 w 1585"/>
                    <a:gd name="T7" fmla="*/ 0 h 6382"/>
                    <a:gd name="T8" fmla="*/ 0 w 1585"/>
                    <a:gd name="T9" fmla="*/ 0 h 6382"/>
                    <a:gd name="T10" fmla="*/ 0 w 1585"/>
                    <a:gd name="T11" fmla="*/ 0 h 6382"/>
                    <a:gd name="T12" fmla="*/ 0 w 1585"/>
                    <a:gd name="T13" fmla="*/ 0 h 6382"/>
                    <a:gd name="T14" fmla="*/ 0 w 1585"/>
                    <a:gd name="T15" fmla="*/ 0 h 6382"/>
                    <a:gd name="T16" fmla="*/ 0 w 1585"/>
                    <a:gd name="T17" fmla="*/ 0 h 6382"/>
                    <a:gd name="T18" fmla="*/ 0 w 1585"/>
                    <a:gd name="T19" fmla="*/ 0 h 6382"/>
                    <a:gd name="T20" fmla="*/ 0 w 1585"/>
                    <a:gd name="T21" fmla="*/ 0 h 6382"/>
                    <a:gd name="T22" fmla="*/ 0 w 1585"/>
                    <a:gd name="T23" fmla="*/ 0 h 6382"/>
                    <a:gd name="T24" fmla="*/ 0 w 1585"/>
                    <a:gd name="T25" fmla="*/ 0 h 6382"/>
                    <a:gd name="T26" fmla="*/ 0 w 1585"/>
                    <a:gd name="T27" fmla="*/ 0 h 6382"/>
                    <a:gd name="T28" fmla="*/ 0 w 1585"/>
                    <a:gd name="T29" fmla="*/ 0 h 6382"/>
                    <a:gd name="T30" fmla="*/ 0 w 1585"/>
                    <a:gd name="T31" fmla="*/ 0 h 6382"/>
                    <a:gd name="T32" fmla="*/ 0 w 1585"/>
                    <a:gd name="T33" fmla="*/ 0 h 6382"/>
                    <a:gd name="T34" fmla="*/ 0 w 1585"/>
                    <a:gd name="T35" fmla="*/ 0 h 63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85" h="6382">
                      <a:moveTo>
                        <a:pt x="0" y="0"/>
                      </a:moveTo>
                      <a:lnTo>
                        <a:pt x="67" y="1940"/>
                      </a:lnTo>
                      <a:lnTo>
                        <a:pt x="145" y="2743"/>
                      </a:lnTo>
                      <a:lnTo>
                        <a:pt x="247" y="3445"/>
                      </a:lnTo>
                      <a:lnTo>
                        <a:pt x="367" y="4051"/>
                      </a:lnTo>
                      <a:lnTo>
                        <a:pt x="502" y="4570"/>
                      </a:lnTo>
                      <a:lnTo>
                        <a:pt x="644" y="5005"/>
                      </a:lnTo>
                      <a:lnTo>
                        <a:pt x="792" y="5367"/>
                      </a:lnTo>
                      <a:lnTo>
                        <a:pt x="940" y="5661"/>
                      </a:lnTo>
                      <a:lnTo>
                        <a:pt x="1083" y="5893"/>
                      </a:lnTo>
                      <a:lnTo>
                        <a:pt x="1217" y="6070"/>
                      </a:lnTo>
                      <a:lnTo>
                        <a:pt x="1338" y="6201"/>
                      </a:lnTo>
                      <a:lnTo>
                        <a:pt x="1439" y="6291"/>
                      </a:lnTo>
                      <a:lnTo>
                        <a:pt x="1517" y="6346"/>
                      </a:lnTo>
                      <a:lnTo>
                        <a:pt x="1567" y="6374"/>
                      </a:lnTo>
                      <a:lnTo>
                        <a:pt x="1581" y="6380"/>
                      </a:lnTo>
                      <a:lnTo>
                        <a:pt x="1584" y="6382"/>
                      </a:lnTo>
                      <a:lnTo>
                        <a:pt x="1585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52" name="Freeform 19"/>
                <p:cNvSpPr>
                  <a:spLocks noChangeArrowheads="1"/>
                </p:cNvSpPr>
                <p:nvPr/>
              </p:nvSpPr>
              <p:spPr bwMode="auto">
                <a:xfrm>
                  <a:off x="392" y="1212"/>
                  <a:ext cx="72" cy="441"/>
                </a:xfrm>
                <a:custGeom>
                  <a:avLst/>
                  <a:gdLst>
                    <a:gd name="T0" fmla="*/ 0 w 1586"/>
                    <a:gd name="T1" fmla="*/ 0 h 6382"/>
                    <a:gd name="T2" fmla="*/ 0 w 1586"/>
                    <a:gd name="T3" fmla="*/ 0 h 6382"/>
                    <a:gd name="T4" fmla="*/ 0 w 1586"/>
                    <a:gd name="T5" fmla="*/ 0 h 6382"/>
                    <a:gd name="T6" fmla="*/ 0 w 1586"/>
                    <a:gd name="T7" fmla="*/ 0 h 6382"/>
                    <a:gd name="T8" fmla="*/ 0 w 1586"/>
                    <a:gd name="T9" fmla="*/ 0 h 6382"/>
                    <a:gd name="T10" fmla="*/ 0 w 1586"/>
                    <a:gd name="T11" fmla="*/ 0 h 6382"/>
                    <a:gd name="T12" fmla="*/ 0 w 1586"/>
                    <a:gd name="T13" fmla="*/ 0 h 6382"/>
                    <a:gd name="T14" fmla="*/ 0 w 1586"/>
                    <a:gd name="T15" fmla="*/ 0 h 6382"/>
                    <a:gd name="T16" fmla="*/ 0 w 1586"/>
                    <a:gd name="T17" fmla="*/ 0 h 6382"/>
                    <a:gd name="T18" fmla="*/ 0 w 1586"/>
                    <a:gd name="T19" fmla="*/ 0 h 6382"/>
                    <a:gd name="T20" fmla="*/ 0 w 1586"/>
                    <a:gd name="T21" fmla="*/ 0 h 6382"/>
                    <a:gd name="T22" fmla="*/ 0 w 1586"/>
                    <a:gd name="T23" fmla="*/ 0 h 6382"/>
                    <a:gd name="T24" fmla="*/ 0 w 1586"/>
                    <a:gd name="T25" fmla="*/ 0 h 6382"/>
                    <a:gd name="T26" fmla="*/ 0 w 1586"/>
                    <a:gd name="T27" fmla="*/ 0 h 6382"/>
                    <a:gd name="T28" fmla="*/ 0 w 1586"/>
                    <a:gd name="T29" fmla="*/ 0 h 6382"/>
                    <a:gd name="T30" fmla="*/ 0 w 1586"/>
                    <a:gd name="T31" fmla="*/ 0 h 6382"/>
                    <a:gd name="T32" fmla="*/ 0 w 1586"/>
                    <a:gd name="T33" fmla="*/ 0 h 6382"/>
                    <a:gd name="T34" fmla="*/ 0 w 1586"/>
                    <a:gd name="T35" fmla="*/ 0 h 63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86" h="6382">
                      <a:moveTo>
                        <a:pt x="1586" y="0"/>
                      </a:moveTo>
                      <a:lnTo>
                        <a:pt x="1518" y="1940"/>
                      </a:lnTo>
                      <a:lnTo>
                        <a:pt x="1440" y="2743"/>
                      </a:lnTo>
                      <a:lnTo>
                        <a:pt x="1339" y="3445"/>
                      </a:lnTo>
                      <a:lnTo>
                        <a:pt x="1218" y="4051"/>
                      </a:lnTo>
                      <a:lnTo>
                        <a:pt x="1084" y="4570"/>
                      </a:lnTo>
                      <a:lnTo>
                        <a:pt x="941" y="5005"/>
                      </a:lnTo>
                      <a:lnTo>
                        <a:pt x="793" y="5367"/>
                      </a:lnTo>
                      <a:lnTo>
                        <a:pt x="645" y="5661"/>
                      </a:lnTo>
                      <a:lnTo>
                        <a:pt x="503" y="5893"/>
                      </a:lnTo>
                      <a:lnTo>
                        <a:pt x="368" y="6070"/>
                      </a:lnTo>
                      <a:lnTo>
                        <a:pt x="248" y="6201"/>
                      </a:lnTo>
                      <a:lnTo>
                        <a:pt x="146" y="6291"/>
                      </a:lnTo>
                      <a:lnTo>
                        <a:pt x="68" y="6346"/>
                      </a:lnTo>
                      <a:lnTo>
                        <a:pt x="18" y="6374"/>
                      </a:lnTo>
                      <a:lnTo>
                        <a:pt x="5" y="6380"/>
                      </a:lnTo>
                      <a:lnTo>
                        <a:pt x="2" y="6382"/>
                      </a:lnTo>
                      <a:lnTo>
                        <a:pt x="0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53" name="Freeform 20"/>
                <p:cNvSpPr>
                  <a:spLocks noChangeArrowheads="1"/>
                </p:cNvSpPr>
                <p:nvPr/>
              </p:nvSpPr>
              <p:spPr bwMode="auto">
                <a:xfrm>
                  <a:off x="392" y="1212"/>
                  <a:ext cx="145" cy="481"/>
                </a:xfrm>
                <a:custGeom>
                  <a:avLst/>
                  <a:gdLst>
                    <a:gd name="T0" fmla="*/ 0 w 3172"/>
                    <a:gd name="T1" fmla="*/ 0 h 6963"/>
                    <a:gd name="T2" fmla="*/ 0 w 3172"/>
                    <a:gd name="T3" fmla="*/ 0 h 6963"/>
                    <a:gd name="T4" fmla="*/ 0 w 3172"/>
                    <a:gd name="T5" fmla="*/ 0 h 6963"/>
                    <a:gd name="T6" fmla="*/ 0 w 3172"/>
                    <a:gd name="T7" fmla="*/ 0 h 6963"/>
                    <a:gd name="T8" fmla="*/ 0 w 3172"/>
                    <a:gd name="T9" fmla="*/ 0 h 6963"/>
                    <a:gd name="T10" fmla="*/ 0 w 3172"/>
                    <a:gd name="T11" fmla="*/ 0 h 6963"/>
                    <a:gd name="T12" fmla="*/ 0 w 3172"/>
                    <a:gd name="T13" fmla="*/ 0 h 6963"/>
                    <a:gd name="T14" fmla="*/ 0 w 3172"/>
                    <a:gd name="T15" fmla="*/ 0 h 6963"/>
                    <a:gd name="T16" fmla="*/ 0 w 3172"/>
                    <a:gd name="T17" fmla="*/ 0 h 6963"/>
                    <a:gd name="T18" fmla="*/ 0 w 3172"/>
                    <a:gd name="T19" fmla="*/ 0 h 6963"/>
                    <a:gd name="T20" fmla="*/ 0 w 3172"/>
                    <a:gd name="T21" fmla="*/ 0 h 6963"/>
                    <a:gd name="T22" fmla="*/ 0 w 3172"/>
                    <a:gd name="T23" fmla="*/ 0 h 6963"/>
                    <a:gd name="T24" fmla="*/ 0 w 3172"/>
                    <a:gd name="T25" fmla="*/ 0 h 6963"/>
                    <a:gd name="T26" fmla="*/ 0 w 3172"/>
                    <a:gd name="T27" fmla="*/ 0 h 6963"/>
                    <a:gd name="T28" fmla="*/ 0 w 3172"/>
                    <a:gd name="T29" fmla="*/ 0 h 6963"/>
                    <a:gd name="T30" fmla="*/ 0 w 3172"/>
                    <a:gd name="T31" fmla="*/ 0 h 6963"/>
                    <a:gd name="T32" fmla="*/ 0 w 3172"/>
                    <a:gd name="T33" fmla="*/ 0 h 6963"/>
                    <a:gd name="T34" fmla="*/ 0 w 3172"/>
                    <a:gd name="T35" fmla="*/ 0 h 6963"/>
                    <a:gd name="T36" fmla="*/ 0 w 3172"/>
                    <a:gd name="T37" fmla="*/ 0 h 6963"/>
                    <a:gd name="T38" fmla="*/ 0 w 3172"/>
                    <a:gd name="T39" fmla="*/ 0 h 696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72" h="6963">
                      <a:moveTo>
                        <a:pt x="3172" y="0"/>
                      </a:moveTo>
                      <a:lnTo>
                        <a:pt x="3136" y="1225"/>
                      </a:lnTo>
                      <a:lnTo>
                        <a:pt x="3035" y="2297"/>
                      </a:lnTo>
                      <a:lnTo>
                        <a:pt x="2879" y="3228"/>
                      </a:lnTo>
                      <a:lnTo>
                        <a:pt x="2676" y="4025"/>
                      </a:lnTo>
                      <a:lnTo>
                        <a:pt x="2436" y="4700"/>
                      </a:lnTo>
                      <a:lnTo>
                        <a:pt x="2168" y="5263"/>
                      </a:lnTo>
                      <a:lnTo>
                        <a:pt x="1882" y="5723"/>
                      </a:lnTo>
                      <a:lnTo>
                        <a:pt x="1586" y="6092"/>
                      </a:lnTo>
                      <a:lnTo>
                        <a:pt x="1290" y="6380"/>
                      </a:lnTo>
                      <a:lnTo>
                        <a:pt x="1004" y="6596"/>
                      </a:lnTo>
                      <a:lnTo>
                        <a:pt x="736" y="6750"/>
                      </a:lnTo>
                      <a:lnTo>
                        <a:pt x="496" y="6854"/>
                      </a:lnTo>
                      <a:lnTo>
                        <a:pt x="293" y="6916"/>
                      </a:lnTo>
                      <a:lnTo>
                        <a:pt x="137" y="6949"/>
                      </a:lnTo>
                      <a:lnTo>
                        <a:pt x="36" y="6962"/>
                      </a:lnTo>
                      <a:lnTo>
                        <a:pt x="10" y="6963"/>
                      </a:lnTo>
                      <a:lnTo>
                        <a:pt x="3" y="6963"/>
                      </a:lnTo>
                      <a:lnTo>
                        <a:pt x="2" y="6963"/>
                      </a:lnTo>
                      <a:lnTo>
                        <a:pt x="0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54" name="Freeform 21"/>
                <p:cNvSpPr>
                  <a:spLocks noChangeArrowheads="1"/>
                </p:cNvSpPr>
                <p:nvPr/>
              </p:nvSpPr>
              <p:spPr bwMode="auto">
                <a:xfrm>
                  <a:off x="373" y="1212"/>
                  <a:ext cx="23" cy="441"/>
                </a:xfrm>
                <a:custGeom>
                  <a:avLst/>
                  <a:gdLst>
                    <a:gd name="T0" fmla="*/ 0 w 528"/>
                    <a:gd name="T1" fmla="*/ 0 h 6382"/>
                    <a:gd name="T2" fmla="*/ 0 w 528"/>
                    <a:gd name="T3" fmla="*/ 0 h 6382"/>
                    <a:gd name="T4" fmla="*/ 0 w 528"/>
                    <a:gd name="T5" fmla="*/ 0 h 6382"/>
                    <a:gd name="T6" fmla="*/ 0 w 528"/>
                    <a:gd name="T7" fmla="*/ 0 h 6382"/>
                    <a:gd name="T8" fmla="*/ 0 w 528"/>
                    <a:gd name="T9" fmla="*/ 0 h 6382"/>
                    <a:gd name="T10" fmla="*/ 0 w 528"/>
                    <a:gd name="T11" fmla="*/ 0 h 6382"/>
                    <a:gd name="T12" fmla="*/ 0 w 528"/>
                    <a:gd name="T13" fmla="*/ 0 h 6382"/>
                    <a:gd name="T14" fmla="*/ 0 w 528"/>
                    <a:gd name="T15" fmla="*/ 0 h 6382"/>
                    <a:gd name="T16" fmla="*/ 0 w 528"/>
                    <a:gd name="T17" fmla="*/ 0 h 6382"/>
                    <a:gd name="T18" fmla="*/ 0 w 528"/>
                    <a:gd name="T19" fmla="*/ 0 h 6382"/>
                    <a:gd name="T20" fmla="*/ 0 w 528"/>
                    <a:gd name="T21" fmla="*/ 0 h 6382"/>
                    <a:gd name="T22" fmla="*/ 0 w 528"/>
                    <a:gd name="T23" fmla="*/ 0 h 6382"/>
                    <a:gd name="T24" fmla="*/ 0 w 528"/>
                    <a:gd name="T25" fmla="*/ 0 h 6382"/>
                    <a:gd name="T26" fmla="*/ 0 w 528"/>
                    <a:gd name="T27" fmla="*/ 0 h 6382"/>
                    <a:gd name="T28" fmla="*/ 0 w 528"/>
                    <a:gd name="T29" fmla="*/ 0 h 6382"/>
                    <a:gd name="T30" fmla="*/ 0 w 528"/>
                    <a:gd name="T31" fmla="*/ 0 h 638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8" h="6382">
                      <a:moveTo>
                        <a:pt x="528" y="0"/>
                      </a:moveTo>
                      <a:lnTo>
                        <a:pt x="446" y="3690"/>
                      </a:lnTo>
                      <a:lnTo>
                        <a:pt x="361" y="4824"/>
                      </a:lnTo>
                      <a:lnTo>
                        <a:pt x="264" y="5585"/>
                      </a:lnTo>
                      <a:lnTo>
                        <a:pt x="214" y="5847"/>
                      </a:lnTo>
                      <a:lnTo>
                        <a:pt x="167" y="6046"/>
                      </a:lnTo>
                      <a:lnTo>
                        <a:pt x="122" y="6187"/>
                      </a:lnTo>
                      <a:lnTo>
                        <a:pt x="82" y="6283"/>
                      </a:lnTo>
                      <a:lnTo>
                        <a:pt x="64" y="6315"/>
                      </a:lnTo>
                      <a:lnTo>
                        <a:pt x="48" y="6341"/>
                      </a:lnTo>
                      <a:lnTo>
                        <a:pt x="35" y="6358"/>
                      </a:lnTo>
                      <a:lnTo>
                        <a:pt x="22" y="6370"/>
                      </a:lnTo>
                      <a:lnTo>
                        <a:pt x="12" y="6377"/>
                      </a:lnTo>
                      <a:lnTo>
                        <a:pt x="6" y="6381"/>
                      </a:lnTo>
                      <a:lnTo>
                        <a:pt x="1" y="6382"/>
                      </a:lnTo>
                      <a:lnTo>
                        <a:pt x="0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55" name="Freeform 22"/>
                <p:cNvSpPr>
                  <a:spLocks noChangeArrowheads="1"/>
                </p:cNvSpPr>
                <p:nvPr/>
              </p:nvSpPr>
              <p:spPr bwMode="auto">
                <a:xfrm>
                  <a:off x="295" y="1212"/>
                  <a:ext cx="23" cy="441"/>
                </a:xfrm>
                <a:custGeom>
                  <a:avLst/>
                  <a:gdLst>
                    <a:gd name="T0" fmla="*/ 0 w 529"/>
                    <a:gd name="T1" fmla="*/ 0 h 6382"/>
                    <a:gd name="T2" fmla="*/ 0 w 529"/>
                    <a:gd name="T3" fmla="*/ 0 h 6382"/>
                    <a:gd name="T4" fmla="*/ 0 w 529"/>
                    <a:gd name="T5" fmla="*/ 0 h 6382"/>
                    <a:gd name="T6" fmla="*/ 0 w 529"/>
                    <a:gd name="T7" fmla="*/ 0 h 6382"/>
                    <a:gd name="T8" fmla="*/ 0 w 529"/>
                    <a:gd name="T9" fmla="*/ 0 h 6382"/>
                    <a:gd name="T10" fmla="*/ 0 w 529"/>
                    <a:gd name="T11" fmla="*/ 0 h 6382"/>
                    <a:gd name="T12" fmla="*/ 0 w 529"/>
                    <a:gd name="T13" fmla="*/ 0 h 6382"/>
                    <a:gd name="T14" fmla="*/ 0 w 529"/>
                    <a:gd name="T15" fmla="*/ 0 h 6382"/>
                    <a:gd name="T16" fmla="*/ 0 w 529"/>
                    <a:gd name="T17" fmla="*/ 0 h 6382"/>
                    <a:gd name="T18" fmla="*/ 0 w 529"/>
                    <a:gd name="T19" fmla="*/ 0 h 6382"/>
                    <a:gd name="T20" fmla="*/ 0 w 529"/>
                    <a:gd name="T21" fmla="*/ 0 h 6382"/>
                    <a:gd name="T22" fmla="*/ 0 w 529"/>
                    <a:gd name="T23" fmla="*/ 0 h 6382"/>
                    <a:gd name="T24" fmla="*/ 0 w 529"/>
                    <a:gd name="T25" fmla="*/ 0 h 6382"/>
                    <a:gd name="T26" fmla="*/ 0 w 529"/>
                    <a:gd name="T27" fmla="*/ 0 h 6382"/>
                    <a:gd name="T28" fmla="*/ 0 w 529"/>
                    <a:gd name="T29" fmla="*/ 0 h 6382"/>
                    <a:gd name="T30" fmla="*/ 0 w 529"/>
                    <a:gd name="T31" fmla="*/ 0 h 638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9" h="6382">
                      <a:moveTo>
                        <a:pt x="0" y="0"/>
                      </a:moveTo>
                      <a:lnTo>
                        <a:pt x="83" y="3690"/>
                      </a:lnTo>
                      <a:lnTo>
                        <a:pt x="167" y="4824"/>
                      </a:lnTo>
                      <a:lnTo>
                        <a:pt x="265" y="5585"/>
                      </a:lnTo>
                      <a:lnTo>
                        <a:pt x="314" y="5847"/>
                      </a:lnTo>
                      <a:lnTo>
                        <a:pt x="362" y="6046"/>
                      </a:lnTo>
                      <a:lnTo>
                        <a:pt x="406" y="6187"/>
                      </a:lnTo>
                      <a:lnTo>
                        <a:pt x="446" y="6283"/>
                      </a:lnTo>
                      <a:lnTo>
                        <a:pt x="464" y="6315"/>
                      </a:lnTo>
                      <a:lnTo>
                        <a:pt x="480" y="6341"/>
                      </a:lnTo>
                      <a:lnTo>
                        <a:pt x="494" y="6358"/>
                      </a:lnTo>
                      <a:lnTo>
                        <a:pt x="507" y="6370"/>
                      </a:lnTo>
                      <a:lnTo>
                        <a:pt x="516" y="6377"/>
                      </a:lnTo>
                      <a:lnTo>
                        <a:pt x="523" y="6381"/>
                      </a:lnTo>
                      <a:lnTo>
                        <a:pt x="528" y="6382"/>
                      </a:lnTo>
                      <a:lnTo>
                        <a:pt x="529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56" name="Freeform 23"/>
                <p:cNvSpPr>
                  <a:spLocks noChangeArrowheads="1"/>
                </p:cNvSpPr>
                <p:nvPr/>
              </p:nvSpPr>
              <p:spPr bwMode="auto">
                <a:xfrm>
                  <a:off x="159" y="1212"/>
                  <a:ext cx="145" cy="481"/>
                </a:xfrm>
                <a:custGeom>
                  <a:avLst/>
                  <a:gdLst>
                    <a:gd name="T0" fmla="*/ 0 w 3171"/>
                    <a:gd name="T1" fmla="*/ 0 h 6963"/>
                    <a:gd name="T2" fmla="*/ 0 w 3171"/>
                    <a:gd name="T3" fmla="*/ 0 h 6963"/>
                    <a:gd name="T4" fmla="*/ 0 w 3171"/>
                    <a:gd name="T5" fmla="*/ 0 h 6963"/>
                    <a:gd name="T6" fmla="*/ 0 w 3171"/>
                    <a:gd name="T7" fmla="*/ 0 h 6963"/>
                    <a:gd name="T8" fmla="*/ 0 w 3171"/>
                    <a:gd name="T9" fmla="*/ 0 h 6963"/>
                    <a:gd name="T10" fmla="*/ 0 w 3171"/>
                    <a:gd name="T11" fmla="*/ 0 h 6963"/>
                    <a:gd name="T12" fmla="*/ 0 w 3171"/>
                    <a:gd name="T13" fmla="*/ 0 h 6963"/>
                    <a:gd name="T14" fmla="*/ 0 w 3171"/>
                    <a:gd name="T15" fmla="*/ 0 h 6963"/>
                    <a:gd name="T16" fmla="*/ 0 w 3171"/>
                    <a:gd name="T17" fmla="*/ 0 h 6963"/>
                    <a:gd name="T18" fmla="*/ 0 w 3171"/>
                    <a:gd name="T19" fmla="*/ 0 h 6963"/>
                    <a:gd name="T20" fmla="*/ 0 w 3171"/>
                    <a:gd name="T21" fmla="*/ 0 h 6963"/>
                    <a:gd name="T22" fmla="*/ 0 w 3171"/>
                    <a:gd name="T23" fmla="*/ 0 h 6963"/>
                    <a:gd name="T24" fmla="*/ 0 w 3171"/>
                    <a:gd name="T25" fmla="*/ 0 h 6963"/>
                    <a:gd name="T26" fmla="*/ 0 w 3171"/>
                    <a:gd name="T27" fmla="*/ 0 h 6963"/>
                    <a:gd name="T28" fmla="*/ 0 w 3171"/>
                    <a:gd name="T29" fmla="*/ 0 h 6963"/>
                    <a:gd name="T30" fmla="*/ 0 w 3171"/>
                    <a:gd name="T31" fmla="*/ 0 h 6963"/>
                    <a:gd name="T32" fmla="*/ 0 w 3171"/>
                    <a:gd name="T33" fmla="*/ 0 h 6963"/>
                    <a:gd name="T34" fmla="*/ 0 w 3171"/>
                    <a:gd name="T35" fmla="*/ 0 h 6963"/>
                    <a:gd name="T36" fmla="*/ 0 w 3171"/>
                    <a:gd name="T37" fmla="*/ 0 h 6963"/>
                    <a:gd name="T38" fmla="*/ 0 w 3171"/>
                    <a:gd name="T39" fmla="*/ 0 h 696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71" h="6963">
                      <a:moveTo>
                        <a:pt x="0" y="0"/>
                      </a:moveTo>
                      <a:lnTo>
                        <a:pt x="36" y="1225"/>
                      </a:lnTo>
                      <a:lnTo>
                        <a:pt x="136" y="2297"/>
                      </a:lnTo>
                      <a:lnTo>
                        <a:pt x="293" y="3228"/>
                      </a:lnTo>
                      <a:lnTo>
                        <a:pt x="495" y="4025"/>
                      </a:lnTo>
                      <a:lnTo>
                        <a:pt x="735" y="4700"/>
                      </a:lnTo>
                      <a:lnTo>
                        <a:pt x="1003" y="5263"/>
                      </a:lnTo>
                      <a:lnTo>
                        <a:pt x="1289" y="5723"/>
                      </a:lnTo>
                      <a:lnTo>
                        <a:pt x="1585" y="6092"/>
                      </a:lnTo>
                      <a:lnTo>
                        <a:pt x="1881" y="6380"/>
                      </a:lnTo>
                      <a:lnTo>
                        <a:pt x="2168" y="6596"/>
                      </a:lnTo>
                      <a:lnTo>
                        <a:pt x="2435" y="6750"/>
                      </a:lnTo>
                      <a:lnTo>
                        <a:pt x="2675" y="6854"/>
                      </a:lnTo>
                      <a:lnTo>
                        <a:pt x="2878" y="6916"/>
                      </a:lnTo>
                      <a:lnTo>
                        <a:pt x="3034" y="6949"/>
                      </a:lnTo>
                      <a:lnTo>
                        <a:pt x="3135" y="6962"/>
                      </a:lnTo>
                      <a:lnTo>
                        <a:pt x="3161" y="6963"/>
                      </a:lnTo>
                      <a:lnTo>
                        <a:pt x="3169" y="6963"/>
                      </a:lnTo>
                      <a:lnTo>
                        <a:pt x="3170" y="6963"/>
                      </a:lnTo>
                      <a:lnTo>
                        <a:pt x="3171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</p:grpSp>
        </p:grpSp>
        <p:grpSp>
          <p:nvGrpSpPr>
            <p:cNvPr id="34" name="Group 24"/>
            <p:cNvGrpSpPr>
              <a:grpSpLocks/>
            </p:cNvGrpSpPr>
            <p:nvPr/>
          </p:nvGrpSpPr>
          <p:grpSpPr bwMode="auto">
            <a:xfrm>
              <a:off x="852488" y="1924050"/>
              <a:ext cx="601663" cy="763588"/>
              <a:chOff x="537" y="1212"/>
              <a:chExt cx="379" cy="481"/>
            </a:xfrm>
          </p:grpSpPr>
          <p:grpSp>
            <p:nvGrpSpPr>
              <p:cNvPr id="135" name="Group 25"/>
              <p:cNvGrpSpPr>
                <a:grpSpLocks/>
              </p:cNvGrpSpPr>
              <p:nvPr/>
            </p:nvGrpSpPr>
            <p:grpSpPr bwMode="auto">
              <a:xfrm>
                <a:off x="537" y="1212"/>
                <a:ext cx="379" cy="481"/>
                <a:chOff x="537" y="1212"/>
                <a:chExt cx="379" cy="481"/>
              </a:xfrm>
            </p:grpSpPr>
            <p:sp>
              <p:nvSpPr>
                <p:cNvPr id="145" name="Rectangle 26"/>
                <p:cNvSpPr>
                  <a:spLocks noChangeArrowheads="1"/>
                </p:cNvSpPr>
                <p:nvPr/>
              </p:nvSpPr>
              <p:spPr bwMode="auto">
                <a:xfrm>
                  <a:off x="537" y="1212"/>
                  <a:ext cx="379" cy="481"/>
                </a:xfrm>
                <a:prstGeom prst="rect">
                  <a:avLst/>
                </a:prstGeom>
                <a:solidFill>
                  <a:srgbClr val="99CCFF">
                    <a:alpha val="29803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/>
                </a:p>
              </p:txBody>
            </p:sp>
            <p:sp>
              <p:nvSpPr>
                <p:cNvPr id="146" name="Freeform 27"/>
                <p:cNvSpPr>
                  <a:spLocks noChangeArrowheads="1"/>
                </p:cNvSpPr>
                <p:nvPr/>
              </p:nvSpPr>
              <p:spPr bwMode="auto">
                <a:xfrm>
                  <a:off x="537" y="1212"/>
                  <a:ext cx="379" cy="481"/>
                </a:xfrm>
                <a:custGeom>
                  <a:avLst/>
                  <a:gdLst>
                    <a:gd name="T0" fmla="*/ 0 w 17441"/>
                    <a:gd name="T1" fmla="*/ 0 h 6963"/>
                    <a:gd name="T2" fmla="*/ 0 w 17441"/>
                    <a:gd name="T3" fmla="*/ 0 h 6963"/>
                    <a:gd name="T4" fmla="*/ 0 w 17441"/>
                    <a:gd name="T5" fmla="*/ 0 h 6963"/>
                    <a:gd name="T6" fmla="*/ 0 w 17441"/>
                    <a:gd name="T7" fmla="*/ 0 h 6963"/>
                    <a:gd name="T8" fmla="*/ 0 w 17441"/>
                    <a:gd name="T9" fmla="*/ 0 h 6963"/>
                    <a:gd name="T10" fmla="*/ 0 w 17441"/>
                    <a:gd name="T11" fmla="*/ 0 h 696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7441" h="6963">
                      <a:moveTo>
                        <a:pt x="8721" y="6963"/>
                      </a:moveTo>
                      <a:lnTo>
                        <a:pt x="0" y="6963"/>
                      </a:lnTo>
                      <a:lnTo>
                        <a:pt x="0" y="0"/>
                      </a:lnTo>
                      <a:lnTo>
                        <a:pt x="17441" y="0"/>
                      </a:lnTo>
                      <a:lnTo>
                        <a:pt x="17441" y="6963"/>
                      </a:lnTo>
                      <a:lnTo>
                        <a:pt x="8721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</p:grpSp>
          <p:grpSp>
            <p:nvGrpSpPr>
              <p:cNvPr id="136" name="Group 28"/>
              <p:cNvGrpSpPr>
                <a:grpSpLocks/>
              </p:cNvGrpSpPr>
              <p:nvPr/>
            </p:nvGrpSpPr>
            <p:grpSpPr bwMode="auto">
              <a:xfrm>
                <a:off x="537" y="1212"/>
                <a:ext cx="378" cy="481"/>
                <a:chOff x="537" y="1212"/>
                <a:chExt cx="378" cy="481"/>
              </a:xfrm>
            </p:grpSpPr>
            <p:sp>
              <p:nvSpPr>
                <p:cNvPr id="137" name="Rectangle 29"/>
                <p:cNvSpPr>
                  <a:spLocks noChangeArrowheads="1"/>
                </p:cNvSpPr>
                <p:nvPr/>
              </p:nvSpPr>
              <p:spPr bwMode="auto">
                <a:xfrm>
                  <a:off x="679" y="1653"/>
                  <a:ext cx="95" cy="40"/>
                </a:xfrm>
                <a:prstGeom prst="rect">
                  <a:avLst/>
                </a:prstGeom>
                <a:solidFill>
                  <a:srgbClr val="355E00"/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/>
                </a:p>
              </p:txBody>
            </p:sp>
            <p:sp>
              <p:nvSpPr>
                <p:cNvPr id="138" name="Freeform 30"/>
                <p:cNvSpPr>
                  <a:spLocks noChangeArrowheads="1"/>
                </p:cNvSpPr>
                <p:nvPr/>
              </p:nvSpPr>
              <p:spPr bwMode="auto">
                <a:xfrm>
                  <a:off x="679" y="1653"/>
                  <a:ext cx="95" cy="40"/>
                </a:xfrm>
                <a:custGeom>
                  <a:avLst/>
                  <a:gdLst>
                    <a:gd name="T0" fmla="*/ 0 w 2114"/>
                    <a:gd name="T1" fmla="*/ 0 h 581"/>
                    <a:gd name="T2" fmla="*/ 0 w 2114"/>
                    <a:gd name="T3" fmla="*/ 0 h 581"/>
                    <a:gd name="T4" fmla="*/ 0 w 2114"/>
                    <a:gd name="T5" fmla="*/ 0 h 581"/>
                    <a:gd name="T6" fmla="*/ 0 w 2114"/>
                    <a:gd name="T7" fmla="*/ 0 h 581"/>
                    <a:gd name="T8" fmla="*/ 0 w 2114"/>
                    <a:gd name="T9" fmla="*/ 0 h 581"/>
                    <a:gd name="T10" fmla="*/ 0 w 2114"/>
                    <a:gd name="T11" fmla="*/ 0 h 5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14" h="581">
                      <a:moveTo>
                        <a:pt x="1057" y="581"/>
                      </a:moveTo>
                      <a:lnTo>
                        <a:pt x="0" y="581"/>
                      </a:lnTo>
                      <a:lnTo>
                        <a:pt x="0" y="0"/>
                      </a:lnTo>
                      <a:lnTo>
                        <a:pt x="2114" y="0"/>
                      </a:lnTo>
                      <a:lnTo>
                        <a:pt x="2114" y="581"/>
                      </a:lnTo>
                      <a:lnTo>
                        <a:pt x="1057" y="581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39" name="Freeform 31"/>
                <p:cNvSpPr>
                  <a:spLocks noChangeArrowheads="1"/>
                </p:cNvSpPr>
                <p:nvPr/>
              </p:nvSpPr>
              <p:spPr bwMode="auto">
                <a:xfrm>
                  <a:off x="605" y="1212"/>
                  <a:ext cx="72" cy="441"/>
                </a:xfrm>
                <a:custGeom>
                  <a:avLst/>
                  <a:gdLst>
                    <a:gd name="T0" fmla="*/ 0 w 1585"/>
                    <a:gd name="T1" fmla="*/ 0 h 6382"/>
                    <a:gd name="T2" fmla="*/ 0 w 1585"/>
                    <a:gd name="T3" fmla="*/ 0 h 6382"/>
                    <a:gd name="T4" fmla="*/ 0 w 1585"/>
                    <a:gd name="T5" fmla="*/ 0 h 6382"/>
                    <a:gd name="T6" fmla="*/ 0 w 1585"/>
                    <a:gd name="T7" fmla="*/ 0 h 6382"/>
                    <a:gd name="T8" fmla="*/ 0 w 1585"/>
                    <a:gd name="T9" fmla="*/ 0 h 6382"/>
                    <a:gd name="T10" fmla="*/ 0 w 1585"/>
                    <a:gd name="T11" fmla="*/ 0 h 6382"/>
                    <a:gd name="T12" fmla="*/ 0 w 1585"/>
                    <a:gd name="T13" fmla="*/ 0 h 6382"/>
                    <a:gd name="T14" fmla="*/ 0 w 1585"/>
                    <a:gd name="T15" fmla="*/ 0 h 6382"/>
                    <a:gd name="T16" fmla="*/ 0 w 1585"/>
                    <a:gd name="T17" fmla="*/ 0 h 6382"/>
                    <a:gd name="T18" fmla="*/ 0 w 1585"/>
                    <a:gd name="T19" fmla="*/ 0 h 6382"/>
                    <a:gd name="T20" fmla="*/ 0 w 1585"/>
                    <a:gd name="T21" fmla="*/ 0 h 6382"/>
                    <a:gd name="T22" fmla="*/ 0 w 1585"/>
                    <a:gd name="T23" fmla="*/ 0 h 6382"/>
                    <a:gd name="T24" fmla="*/ 0 w 1585"/>
                    <a:gd name="T25" fmla="*/ 0 h 6382"/>
                    <a:gd name="T26" fmla="*/ 0 w 1585"/>
                    <a:gd name="T27" fmla="*/ 0 h 6382"/>
                    <a:gd name="T28" fmla="*/ 0 w 1585"/>
                    <a:gd name="T29" fmla="*/ 0 h 6382"/>
                    <a:gd name="T30" fmla="*/ 0 w 1585"/>
                    <a:gd name="T31" fmla="*/ 0 h 6382"/>
                    <a:gd name="T32" fmla="*/ 0 w 1585"/>
                    <a:gd name="T33" fmla="*/ 0 h 6382"/>
                    <a:gd name="T34" fmla="*/ 0 w 1585"/>
                    <a:gd name="T35" fmla="*/ 0 h 63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85" h="6382">
                      <a:moveTo>
                        <a:pt x="0" y="0"/>
                      </a:moveTo>
                      <a:lnTo>
                        <a:pt x="67" y="1940"/>
                      </a:lnTo>
                      <a:lnTo>
                        <a:pt x="145" y="2743"/>
                      </a:lnTo>
                      <a:lnTo>
                        <a:pt x="247" y="3445"/>
                      </a:lnTo>
                      <a:lnTo>
                        <a:pt x="367" y="4051"/>
                      </a:lnTo>
                      <a:lnTo>
                        <a:pt x="502" y="4570"/>
                      </a:lnTo>
                      <a:lnTo>
                        <a:pt x="644" y="5005"/>
                      </a:lnTo>
                      <a:lnTo>
                        <a:pt x="792" y="5367"/>
                      </a:lnTo>
                      <a:lnTo>
                        <a:pt x="940" y="5661"/>
                      </a:lnTo>
                      <a:lnTo>
                        <a:pt x="1083" y="5893"/>
                      </a:lnTo>
                      <a:lnTo>
                        <a:pt x="1217" y="6070"/>
                      </a:lnTo>
                      <a:lnTo>
                        <a:pt x="1338" y="6201"/>
                      </a:lnTo>
                      <a:lnTo>
                        <a:pt x="1439" y="6291"/>
                      </a:lnTo>
                      <a:lnTo>
                        <a:pt x="1517" y="6346"/>
                      </a:lnTo>
                      <a:lnTo>
                        <a:pt x="1567" y="6374"/>
                      </a:lnTo>
                      <a:lnTo>
                        <a:pt x="1581" y="6380"/>
                      </a:lnTo>
                      <a:lnTo>
                        <a:pt x="1584" y="6382"/>
                      </a:lnTo>
                      <a:lnTo>
                        <a:pt x="1585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40" name="Freeform 32"/>
                <p:cNvSpPr>
                  <a:spLocks noChangeArrowheads="1"/>
                </p:cNvSpPr>
                <p:nvPr/>
              </p:nvSpPr>
              <p:spPr bwMode="auto">
                <a:xfrm>
                  <a:off x="770" y="1212"/>
                  <a:ext cx="72" cy="441"/>
                </a:xfrm>
                <a:custGeom>
                  <a:avLst/>
                  <a:gdLst>
                    <a:gd name="T0" fmla="*/ 0 w 1586"/>
                    <a:gd name="T1" fmla="*/ 0 h 6382"/>
                    <a:gd name="T2" fmla="*/ 0 w 1586"/>
                    <a:gd name="T3" fmla="*/ 0 h 6382"/>
                    <a:gd name="T4" fmla="*/ 0 w 1586"/>
                    <a:gd name="T5" fmla="*/ 0 h 6382"/>
                    <a:gd name="T6" fmla="*/ 0 w 1586"/>
                    <a:gd name="T7" fmla="*/ 0 h 6382"/>
                    <a:gd name="T8" fmla="*/ 0 w 1586"/>
                    <a:gd name="T9" fmla="*/ 0 h 6382"/>
                    <a:gd name="T10" fmla="*/ 0 w 1586"/>
                    <a:gd name="T11" fmla="*/ 0 h 6382"/>
                    <a:gd name="T12" fmla="*/ 0 w 1586"/>
                    <a:gd name="T13" fmla="*/ 0 h 6382"/>
                    <a:gd name="T14" fmla="*/ 0 w 1586"/>
                    <a:gd name="T15" fmla="*/ 0 h 6382"/>
                    <a:gd name="T16" fmla="*/ 0 w 1586"/>
                    <a:gd name="T17" fmla="*/ 0 h 6382"/>
                    <a:gd name="T18" fmla="*/ 0 w 1586"/>
                    <a:gd name="T19" fmla="*/ 0 h 6382"/>
                    <a:gd name="T20" fmla="*/ 0 w 1586"/>
                    <a:gd name="T21" fmla="*/ 0 h 6382"/>
                    <a:gd name="T22" fmla="*/ 0 w 1586"/>
                    <a:gd name="T23" fmla="*/ 0 h 6382"/>
                    <a:gd name="T24" fmla="*/ 0 w 1586"/>
                    <a:gd name="T25" fmla="*/ 0 h 6382"/>
                    <a:gd name="T26" fmla="*/ 0 w 1586"/>
                    <a:gd name="T27" fmla="*/ 0 h 6382"/>
                    <a:gd name="T28" fmla="*/ 0 w 1586"/>
                    <a:gd name="T29" fmla="*/ 0 h 6382"/>
                    <a:gd name="T30" fmla="*/ 0 w 1586"/>
                    <a:gd name="T31" fmla="*/ 0 h 6382"/>
                    <a:gd name="T32" fmla="*/ 0 w 1586"/>
                    <a:gd name="T33" fmla="*/ 0 h 6382"/>
                    <a:gd name="T34" fmla="*/ 0 w 1586"/>
                    <a:gd name="T35" fmla="*/ 0 h 63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86" h="6382">
                      <a:moveTo>
                        <a:pt x="1586" y="0"/>
                      </a:moveTo>
                      <a:lnTo>
                        <a:pt x="1518" y="1940"/>
                      </a:lnTo>
                      <a:lnTo>
                        <a:pt x="1440" y="2743"/>
                      </a:lnTo>
                      <a:lnTo>
                        <a:pt x="1339" y="3445"/>
                      </a:lnTo>
                      <a:lnTo>
                        <a:pt x="1218" y="4051"/>
                      </a:lnTo>
                      <a:lnTo>
                        <a:pt x="1084" y="4570"/>
                      </a:lnTo>
                      <a:lnTo>
                        <a:pt x="941" y="5005"/>
                      </a:lnTo>
                      <a:lnTo>
                        <a:pt x="793" y="5367"/>
                      </a:lnTo>
                      <a:lnTo>
                        <a:pt x="645" y="5661"/>
                      </a:lnTo>
                      <a:lnTo>
                        <a:pt x="503" y="5893"/>
                      </a:lnTo>
                      <a:lnTo>
                        <a:pt x="368" y="6070"/>
                      </a:lnTo>
                      <a:lnTo>
                        <a:pt x="248" y="6201"/>
                      </a:lnTo>
                      <a:lnTo>
                        <a:pt x="146" y="6291"/>
                      </a:lnTo>
                      <a:lnTo>
                        <a:pt x="68" y="6346"/>
                      </a:lnTo>
                      <a:lnTo>
                        <a:pt x="18" y="6374"/>
                      </a:lnTo>
                      <a:lnTo>
                        <a:pt x="5" y="6380"/>
                      </a:lnTo>
                      <a:lnTo>
                        <a:pt x="2" y="6382"/>
                      </a:lnTo>
                      <a:lnTo>
                        <a:pt x="0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41" name="Freeform 33"/>
                <p:cNvSpPr>
                  <a:spLocks noChangeArrowheads="1"/>
                </p:cNvSpPr>
                <p:nvPr/>
              </p:nvSpPr>
              <p:spPr bwMode="auto">
                <a:xfrm>
                  <a:off x="770" y="1212"/>
                  <a:ext cx="145" cy="481"/>
                </a:xfrm>
                <a:custGeom>
                  <a:avLst/>
                  <a:gdLst>
                    <a:gd name="T0" fmla="*/ 0 w 3172"/>
                    <a:gd name="T1" fmla="*/ 0 h 6963"/>
                    <a:gd name="T2" fmla="*/ 0 w 3172"/>
                    <a:gd name="T3" fmla="*/ 0 h 6963"/>
                    <a:gd name="T4" fmla="*/ 0 w 3172"/>
                    <a:gd name="T5" fmla="*/ 0 h 6963"/>
                    <a:gd name="T6" fmla="*/ 0 w 3172"/>
                    <a:gd name="T7" fmla="*/ 0 h 6963"/>
                    <a:gd name="T8" fmla="*/ 0 w 3172"/>
                    <a:gd name="T9" fmla="*/ 0 h 6963"/>
                    <a:gd name="T10" fmla="*/ 0 w 3172"/>
                    <a:gd name="T11" fmla="*/ 0 h 6963"/>
                    <a:gd name="T12" fmla="*/ 0 w 3172"/>
                    <a:gd name="T13" fmla="*/ 0 h 6963"/>
                    <a:gd name="T14" fmla="*/ 0 w 3172"/>
                    <a:gd name="T15" fmla="*/ 0 h 6963"/>
                    <a:gd name="T16" fmla="*/ 0 w 3172"/>
                    <a:gd name="T17" fmla="*/ 0 h 6963"/>
                    <a:gd name="T18" fmla="*/ 0 w 3172"/>
                    <a:gd name="T19" fmla="*/ 0 h 6963"/>
                    <a:gd name="T20" fmla="*/ 0 w 3172"/>
                    <a:gd name="T21" fmla="*/ 0 h 6963"/>
                    <a:gd name="T22" fmla="*/ 0 w 3172"/>
                    <a:gd name="T23" fmla="*/ 0 h 6963"/>
                    <a:gd name="T24" fmla="*/ 0 w 3172"/>
                    <a:gd name="T25" fmla="*/ 0 h 6963"/>
                    <a:gd name="T26" fmla="*/ 0 w 3172"/>
                    <a:gd name="T27" fmla="*/ 0 h 6963"/>
                    <a:gd name="T28" fmla="*/ 0 w 3172"/>
                    <a:gd name="T29" fmla="*/ 0 h 6963"/>
                    <a:gd name="T30" fmla="*/ 0 w 3172"/>
                    <a:gd name="T31" fmla="*/ 0 h 6963"/>
                    <a:gd name="T32" fmla="*/ 0 w 3172"/>
                    <a:gd name="T33" fmla="*/ 0 h 6963"/>
                    <a:gd name="T34" fmla="*/ 0 w 3172"/>
                    <a:gd name="T35" fmla="*/ 0 h 6963"/>
                    <a:gd name="T36" fmla="*/ 0 w 3172"/>
                    <a:gd name="T37" fmla="*/ 0 h 6963"/>
                    <a:gd name="T38" fmla="*/ 0 w 3172"/>
                    <a:gd name="T39" fmla="*/ 0 h 696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72" h="6963">
                      <a:moveTo>
                        <a:pt x="3172" y="0"/>
                      </a:moveTo>
                      <a:lnTo>
                        <a:pt x="3136" y="1225"/>
                      </a:lnTo>
                      <a:lnTo>
                        <a:pt x="3035" y="2297"/>
                      </a:lnTo>
                      <a:lnTo>
                        <a:pt x="2879" y="3228"/>
                      </a:lnTo>
                      <a:lnTo>
                        <a:pt x="2676" y="4025"/>
                      </a:lnTo>
                      <a:lnTo>
                        <a:pt x="2436" y="4700"/>
                      </a:lnTo>
                      <a:lnTo>
                        <a:pt x="2168" y="5263"/>
                      </a:lnTo>
                      <a:lnTo>
                        <a:pt x="1882" y="5723"/>
                      </a:lnTo>
                      <a:lnTo>
                        <a:pt x="1586" y="6092"/>
                      </a:lnTo>
                      <a:lnTo>
                        <a:pt x="1290" y="6380"/>
                      </a:lnTo>
                      <a:lnTo>
                        <a:pt x="1004" y="6596"/>
                      </a:lnTo>
                      <a:lnTo>
                        <a:pt x="736" y="6750"/>
                      </a:lnTo>
                      <a:lnTo>
                        <a:pt x="496" y="6854"/>
                      </a:lnTo>
                      <a:lnTo>
                        <a:pt x="293" y="6916"/>
                      </a:lnTo>
                      <a:lnTo>
                        <a:pt x="137" y="6949"/>
                      </a:lnTo>
                      <a:lnTo>
                        <a:pt x="36" y="6962"/>
                      </a:lnTo>
                      <a:lnTo>
                        <a:pt x="10" y="6963"/>
                      </a:lnTo>
                      <a:lnTo>
                        <a:pt x="3" y="6963"/>
                      </a:lnTo>
                      <a:lnTo>
                        <a:pt x="2" y="6963"/>
                      </a:lnTo>
                      <a:lnTo>
                        <a:pt x="0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42" name="Freeform 34"/>
                <p:cNvSpPr>
                  <a:spLocks noChangeArrowheads="1"/>
                </p:cNvSpPr>
                <p:nvPr/>
              </p:nvSpPr>
              <p:spPr bwMode="auto">
                <a:xfrm>
                  <a:off x="751" y="1212"/>
                  <a:ext cx="23" cy="441"/>
                </a:xfrm>
                <a:custGeom>
                  <a:avLst/>
                  <a:gdLst>
                    <a:gd name="T0" fmla="*/ 0 w 528"/>
                    <a:gd name="T1" fmla="*/ 0 h 6382"/>
                    <a:gd name="T2" fmla="*/ 0 w 528"/>
                    <a:gd name="T3" fmla="*/ 0 h 6382"/>
                    <a:gd name="T4" fmla="*/ 0 w 528"/>
                    <a:gd name="T5" fmla="*/ 0 h 6382"/>
                    <a:gd name="T6" fmla="*/ 0 w 528"/>
                    <a:gd name="T7" fmla="*/ 0 h 6382"/>
                    <a:gd name="T8" fmla="*/ 0 w 528"/>
                    <a:gd name="T9" fmla="*/ 0 h 6382"/>
                    <a:gd name="T10" fmla="*/ 0 w 528"/>
                    <a:gd name="T11" fmla="*/ 0 h 6382"/>
                    <a:gd name="T12" fmla="*/ 0 w 528"/>
                    <a:gd name="T13" fmla="*/ 0 h 6382"/>
                    <a:gd name="T14" fmla="*/ 0 w 528"/>
                    <a:gd name="T15" fmla="*/ 0 h 6382"/>
                    <a:gd name="T16" fmla="*/ 0 w 528"/>
                    <a:gd name="T17" fmla="*/ 0 h 6382"/>
                    <a:gd name="T18" fmla="*/ 0 w 528"/>
                    <a:gd name="T19" fmla="*/ 0 h 6382"/>
                    <a:gd name="T20" fmla="*/ 0 w 528"/>
                    <a:gd name="T21" fmla="*/ 0 h 6382"/>
                    <a:gd name="T22" fmla="*/ 0 w 528"/>
                    <a:gd name="T23" fmla="*/ 0 h 6382"/>
                    <a:gd name="T24" fmla="*/ 0 w 528"/>
                    <a:gd name="T25" fmla="*/ 0 h 6382"/>
                    <a:gd name="T26" fmla="*/ 0 w 528"/>
                    <a:gd name="T27" fmla="*/ 0 h 6382"/>
                    <a:gd name="T28" fmla="*/ 0 w 528"/>
                    <a:gd name="T29" fmla="*/ 0 h 6382"/>
                    <a:gd name="T30" fmla="*/ 0 w 528"/>
                    <a:gd name="T31" fmla="*/ 0 h 638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8" h="6382">
                      <a:moveTo>
                        <a:pt x="528" y="0"/>
                      </a:moveTo>
                      <a:lnTo>
                        <a:pt x="446" y="3690"/>
                      </a:lnTo>
                      <a:lnTo>
                        <a:pt x="361" y="4824"/>
                      </a:lnTo>
                      <a:lnTo>
                        <a:pt x="264" y="5585"/>
                      </a:lnTo>
                      <a:lnTo>
                        <a:pt x="214" y="5847"/>
                      </a:lnTo>
                      <a:lnTo>
                        <a:pt x="167" y="6046"/>
                      </a:lnTo>
                      <a:lnTo>
                        <a:pt x="122" y="6187"/>
                      </a:lnTo>
                      <a:lnTo>
                        <a:pt x="82" y="6283"/>
                      </a:lnTo>
                      <a:lnTo>
                        <a:pt x="64" y="6315"/>
                      </a:lnTo>
                      <a:lnTo>
                        <a:pt x="48" y="6341"/>
                      </a:lnTo>
                      <a:lnTo>
                        <a:pt x="35" y="6358"/>
                      </a:lnTo>
                      <a:lnTo>
                        <a:pt x="22" y="6370"/>
                      </a:lnTo>
                      <a:lnTo>
                        <a:pt x="12" y="6377"/>
                      </a:lnTo>
                      <a:lnTo>
                        <a:pt x="6" y="6381"/>
                      </a:lnTo>
                      <a:lnTo>
                        <a:pt x="1" y="6382"/>
                      </a:lnTo>
                      <a:lnTo>
                        <a:pt x="0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43" name="Freeform 35"/>
                <p:cNvSpPr>
                  <a:spLocks noChangeArrowheads="1"/>
                </p:cNvSpPr>
                <p:nvPr/>
              </p:nvSpPr>
              <p:spPr bwMode="auto">
                <a:xfrm>
                  <a:off x="673" y="1212"/>
                  <a:ext cx="23" cy="441"/>
                </a:xfrm>
                <a:custGeom>
                  <a:avLst/>
                  <a:gdLst>
                    <a:gd name="T0" fmla="*/ 0 w 529"/>
                    <a:gd name="T1" fmla="*/ 0 h 6382"/>
                    <a:gd name="T2" fmla="*/ 0 w 529"/>
                    <a:gd name="T3" fmla="*/ 0 h 6382"/>
                    <a:gd name="T4" fmla="*/ 0 w 529"/>
                    <a:gd name="T5" fmla="*/ 0 h 6382"/>
                    <a:gd name="T6" fmla="*/ 0 w 529"/>
                    <a:gd name="T7" fmla="*/ 0 h 6382"/>
                    <a:gd name="T8" fmla="*/ 0 w 529"/>
                    <a:gd name="T9" fmla="*/ 0 h 6382"/>
                    <a:gd name="T10" fmla="*/ 0 w 529"/>
                    <a:gd name="T11" fmla="*/ 0 h 6382"/>
                    <a:gd name="T12" fmla="*/ 0 w 529"/>
                    <a:gd name="T13" fmla="*/ 0 h 6382"/>
                    <a:gd name="T14" fmla="*/ 0 w 529"/>
                    <a:gd name="T15" fmla="*/ 0 h 6382"/>
                    <a:gd name="T16" fmla="*/ 0 w 529"/>
                    <a:gd name="T17" fmla="*/ 0 h 6382"/>
                    <a:gd name="T18" fmla="*/ 0 w 529"/>
                    <a:gd name="T19" fmla="*/ 0 h 6382"/>
                    <a:gd name="T20" fmla="*/ 0 w 529"/>
                    <a:gd name="T21" fmla="*/ 0 h 6382"/>
                    <a:gd name="T22" fmla="*/ 0 w 529"/>
                    <a:gd name="T23" fmla="*/ 0 h 6382"/>
                    <a:gd name="T24" fmla="*/ 0 w 529"/>
                    <a:gd name="T25" fmla="*/ 0 h 6382"/>
                    <a:gd name="T26" fmla="*/ 0 w 529"/>
                    <a:gd name="T27" fmla="*/ 0 h 6382"/>
                    <a:gd name="T28" fmla="*/ 0 w 529"/>
                    <a:gd name="T29" fmla="*/ 0 h 6382"/>
                    <a:gd name="T30" fmla="*/ 0 w 529"/>
                    <a:gd name="T31" fmla="*/ 0 h 638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9" h="6382">
                      <a:moveTo>
                        <a:pt x="0" y="0"/>
                      </a:moveTo>
                      <a:lnTo>
                        <a:pt x="83" y="3690"/>
                      </a:lnTo>
                      <a:lnTo>
                        <a:pt x="167" y="4824"/>
                      </a:lnTo>
                      <a:lnTo>
                        <a:pt x="265" y="5585"/>
                      </a:lnTo>
                      <a:lnTo>
                        <a:pt x="314" y="5847"/>
                      </a:lnTo>
                      <a:lnTo>
                        <a:pt x="362" y="6046"/>
                      </a:lnTo>
                      <a:lnTo>
                        <a:pt x="406" y="6187"/>
                      </a:lnTo>
                      <a:lnTo>
                        <a:pt x="446" y="6283"/>
                      </a:lnTo>
                      <a:lnTo>
                        <a:pt x="464" y="6315"/>
                      </a:lnTo>
                      <a:lnTo>
                        <a:pt x="480" y="6341"/>
                      </a:lnTo>
                      <a:lnTo>
                        <a:pt x="494" y="6358"/>
                      </a:lnTo>
                      <a:lnTo>
                        <a:pt x="507" y="6370"/>
                      </a:lnTo>
                      <a:lnTo>
                        <a:pt x="516" y="6377"/>
                      </a:lnTo>
                      <a:lnTo>
                        <a:pt x="523" y="6381"/>
                      </a:lnTo>
                      <a:lnTo>
                        <a:pt x="528" y="6382"/>
                      </a:lnTo>
                      <a:lnTo>
                        <a:pt x="529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44" name="Freeform 36"/>
                <p:cNvSpPr>
                  <a:spLocks noChangeArrowheads="1"/>
                </p:cNvSpPr>
                <p:nvPr/>
              </p:nvSpPr>
              <p:spPr bwMode="auto">
                <a:xfrm>
                  <a:off x="537" y="1212"/>
                  <a:ext cx="145" cy="481"/>
                </a:xfrm>
                <a:custGeom>
                  <a:avLst/>
                  <a:gdLst>
                    <a:gd name="T0" fmla="*/ 0 w 3171"/>
                    <a:gd name="T1" fmla="*/ 0 h 6963"/>
                    <a:gd name="T2" fmla="*/ 0 w 3171"/>
                    <a:gd name="T3" fmla="*/ 0 h 6963"/>
                    <a:gd name="T4" fmla="*/ 0 w 3171"/>
                    <a:gd name="T5" fmla="*/ 0 h 6963"/>
                    <a:gd name="T6" fmla="*/ 0 w 3171"/>
                    <a:gd name="T7" fmla="*/ 0 h 6963"/>
                    <a:gd name="T8" fmla="*/ 0 w 3171"/>
                    <a:gd name="T9" fmla="*/ 0 h 6963"/>
                    <a:gd name="T10" fmla="*/ 0 w 3171"/>
                    <a:gd name="T11" fmla="*/ 0 h 6963"/>
                    <a:gd name="T12" fmla="*/ 0 w 3171"/>
                    <a:gd name="T13" fmla="*/ 0 h 6963"/>
                    <a:gd name="T14" fmla="*/ 0 w 3171"/>
                    <a:gd name="T15" fmla="*/ 0 h 6963"/>
                    <a:gd name="T16" fmla="*/ 0 w 3171"/>
                    <a:gd name="T17" fmla="*/ 0 h 6963"/>
                    <a:gd name="T18" fmla="*/ 0 w 3171"/>
                    <a:gd name="T19" fmla="*/ 0 h 6963"/>
                    <a:gd name="T20" fmla="*/ 0 w 3171"/>
                    <a:gd name="T21" fmla="*/ 0 h 6963"/>
                    <a:gd name="T22" fmla="*/ 0 w 3171"/>
                    <a:gd name="T23" fmla="*/ 0 h 6963"/>
                    <a:gd name="T24" fmla="*/ 0 w 3171"/>
                    <a:gd name="T25" fmla="*/ 0 h 6963"/>
                    <a:gd name="T26" fmla="*/ 0 w 3171"/>
                    <a:gd name="T27" fmla="*/ 0 h 6963"/>
                    <a:gd name="T28" fmla="*/ 0 w 3171"/>
                    <a:gd name="T29" fmla="*/ 0 h 6963"/>
                    <a:gd name="T30" fmla="*/ 0 w 3171"/>
                    <a:gd name="T31" fmla="*/ 0 h 6963"/>
                    <a:gd name="T32" fmla="*/ 0 w 3171"/>
                    <a:gd name="T33" fmla="*/ 0 h 6963"/>
                    <a:gd name="T34" fmla="*/ 0 w 3171"/>
                    <a:gd name="T35" fmla="*/ 0 h 6963"/>
                    <a:gd name="T36" fmla="*/ 0 w 3171"/>
                    <a:gd name="T37" fmla="*/ 0 h 6963"/>
                    <a:gd name="T38" fmla="*/ 0 w 3171"/>
                    <a:gd name="T39" fmla="*/ 0 h 696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71" h="6963">
                      <a:moveTo>
                        <a:pt x="0" y="0"/>
                      </a:moveTo>
                      <a:lnTo>
                        <a:pt x="36" y="1225"/>
                      </a:lnTo>
                      <a:lnTo>
                        <a:pt x="136" y="2297"/>
                      </a:lnTo>
                      <a:lnTo>
                        <a:pt x="293" y="3228"/>
                      </a:lnTo>
                      <a:lnTo>
                        <a:pt x="495" y="4025"/>
                      </a:lnTo>
                      <a:lnTo>
                        <a:pt x="735" y="4700"/>
                      </a:lnTo>
                      <a:lnTo>
                        <a:pt x="1003" y="5263"/>
                      </a:lnTo>
                      <a:lnTo>
                        <a:pt x="1289" y="5723"/>
                      </a:lnTo>
                      <a:lnTo>
                        <a:pt x="1585" y="6092"/>
                      </a:lnTo>
                      <a:lnTo>
                        <a:pt x="1881" y="6380"/>
                      </a:lnTo>
                      <a:lnTo>
                        <a:pt x="2168" y="6596"/>
                      </a:lnTo>
                      <a:lnTo>
                        <a:pt x="2435" y="6750"/>
                      </a:lnTo>
                      <a:lnTo>
                        <a:pt x="2675" y="6854"/>
                      </a:lnTo>
                      <a:lnTo>
                        <a:pt x="2878" y="6916"/>
                      </a:lnTo>
                      <a:lnTo>
                        <a:pt x="3034" y="6949"/>
                      </a:lnTo>
                      <a:lnTo>
                        <a:pt x="3135" y="6962"/>
                      </a:lnTo>
                      <a:lnTo>
                        <a:pt x="3161" y="6963"/>
                      </a:lnTo>
                      <a:lnTo>
                        <a:pt x="3169" y="6963"/>
                      </a:lnTo>
                      <a:lnTo>
                        <a:pt x="3170" y="6963"/>
                      </a:lnTo>
                      <a:lnTo>
                        <a:pt x="3171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</p:grpSp>
        </p:grpSp>
        <p:grpSp>
          <p:nvGrpSpPr>
            <p:cNvPr id="35" name="Group 37"/>
            <p:cNvGrpSpPr>
              <a:grpSpLocks/>
            </p:cNvGrpSpPr>
            <p:nvPr/>
          </p:nvGrpSpPr>
          <p:grpSpPr bwMode="auto">
            <a:xfrm>
              <a:off x="3251200" y="1924050"/>
              <a:ext cx="601663" cy="763588"/>
              <a:chOff x="2048" y="1212"/>
              <a:chExt cx="379" cy="481"/>
            </a:xfrm>
          </p:grpSpPr>
          <p:grpSp>
            <p:nvGrpSpPr>
              <p:cNvPr id="123" name="Group 38"/>
              <p:cNvGrpSpPr>
                <a:grpSpLocks/>
              </p:cNvGrpSpPr>
              <p:nvPr/>
            </p:nvGrpSpPr>
            <p:grpSpPr bwMode="auto">
              <a:xfrm>
                <a:off x="2048" y="1212"/>
                <a:ext cx="379" cy="481"/>
                <a:chOff x="2048" y="1212"/>
                <a:chExt cx="379" cy="481"/>
              </a:xfrm>
            </p:grpSpPr>
            <p:sp>
              <p:nvSpPr>
                <p:cNvPr id="133" name="Rectangle 39"/>
                <p:cNvSpPr>
                  <a:spLocks noChangeArrowheads="1"/>
                </p:cNvSpPr>
                <p:nvPr/>
              </p:nvSpPr>
              <p:spPr bwMode="auto">
                <a:xfrm>
                  <a:off x="2048" y="1212"/>
                  <a:ext cx="379" cy="481"/>
                </a:xfrm>
                <a:prstGeom prst="rect">
                  <a:avLst/>
                </a:prstGeom>
                <a:solidFill>
                  <a:srgbClr val="99CCFF">
                    <a:alpha val="25098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/>
                </a:p>
              </p:txBody>
            </p:sp>
            <p:sp>
              <p:nvSpPr>
                <p:cNvPr id="134" name="Freeform 40"/>
                <p:cNvSpPr>
                  <a:spLocks noChangeArrowheads="1"/>
                </p:cNvSpPr>
                <p:nvPr/>
              </p:nvSpPr>
              <p:spPr bwMode="auto">
                <a:xfrm>
                  <a:off x="2048" y="1212"/>
                  <a:ext cx="379" cy="481"/>
                </a:xfrm>
                <a:custGeom>
                  <a:avLst/>
                  <a:gdLst>
                    <a:gd name="T0" fmla="*/ 0 w 17441"/>
                    <a:gd name="T1" fmla="*/ 0 h 6963"/>
                    <a:gd name="T2" fmla="*/ 0 w 17441"/>
                    <a:gd name="T3" fmla="*/ 0 h 6963"/>
                    <a:gd name="T4" fmla="*/ 0 w 17441"/>
                    <a:gd name="T5" fmla="*/ 0 h 6963"/>
                    <a:gd name="T6" fmla="*/ 0 w 17441"/>
                    <a:gd name="T7" fmla="*/ 0 h 6963"/>
                    <a:gd name="T8" fmla="*/ 0 w 17441"/>
                    <a:gd name="T9" fmla="*/ 0 h 6963"/>
                    <a:gd name="T10" fmla="*/ 0 w 17441"/>
                    <a:gd name="T11" fmla="*/ 0 h 696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7441" h="6963">
                      <a:moveTo>
                        <a:pt x="8721" y="6963"/>
                      </a:moveTo>
                      <a:lnTo>
                        <a:pt x="0" y="6963"/>
                      </a:lnTo>
                      <a:lnTo>
                        <a:pt x="0" y="0"/>
                      </a:lnTo>
                      <a:lnTo>
                        <a:pt x="17441" y="0"/>
                      </a:lnTo>
                      <a:lnTo>
                        <a:pt x="17441" y="6963"/>
                      </a:lnTo>
                      <a:lnTo>
                        <a:pt x="8721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</p:grpSp>
          <p:grpSp>
            <p:nvGrpSpPr>
              <p:cNvPr id="124" name="Group 41"/>
              <p:cNvGrpSpPr>
                <a:grpSpLocks/>
              </p:cNvGrpSpPr>
              <p:nvPr/>
            </p:nvGrpSpPr>
            <p:grpSpPr bwMode="auto">
              <a:xfrm>
                <a:off x="2049" y="1212"/>
                <a:ext cx="378" cy="481"/>
                <a:chOff x="2049" y="1212"/>
                <a:chExt cx="378" cy="481"/>
              </a:xfrm>
            </p:grpSpPr>
            <p:sp>
              <p:nvSpPr>
                <p:cNvPr id="125" name="Rectangle 42"/>
                <p:cNvSpPr>
                  <a:spLocks noChangeArrowheads="1"/>
                </p:cNvSpPr>
                <p:nvPr/>
              </p:nvSpPr>
              <p:spPr bwMode="auto">
                <a:xfrm>
                  <a:off x="2191" y="1653"/>
                  <a:ext cx="95" cy="40"/>
                </a:xfrm>
                <a:prstGeom prst="rect">
                  <a:avLst/>
                </a:prstGeom>
                <a:solidFill>
                  <a:srgbClr val="355E00"/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/>
                </a:p>
              </p:txBody>
            </p:sp>
            <p:sp>
              <p:nvSpPr>
                <p:cNvPr id="126" name="Freeform 43"/>
                <p:cNvSpPr>
                  <a:spLocks noChangeArrowheads="1"/>
                </p:cNvSpPr>
                <p:nvPr/>
              </p:nvSpPr>
              <p:spPr bwMode="auto">
                <a:xfrm>
                  <a:off x="2191" y="1653"/>
                  <a:ext cx="95" cy="40"/>
                </a:xfrm>
                <a:custGeom>
                  <a:avLst/>
                  <a:gdLst>
                    <a:gd name="T0" fmla="*/ 0 w 2114"/>
                    <a:gd name="T1" fmla="*/ 0 h 581"/>
                    <a:gd name="T2" fmla="*/ 0 w 2114"/>
                    <a:gd name="T3" fmla="*/ 0 h 581"/>
                    <a:gd name="T4" fmla="*/ 0 w 2114"/>
                    <a:gd name="T5" fmla="*/ 0 h 581"/>
                    <a:gd name="T6" fmla="*/ 0 w 2114"/>
                    <a:gd name="T7" fmla="*/ 0 h 581"/>
                    <a:gd name="T8" fmla="*/ 0 w 2114"/>
                    <a:gd name="T9" fmla="*/ 0 h 581"/>
                    <a:gd name="T10" fmla="*/ 0 w 2114"/>
                    <a:gd name="T11" fmla="*/ 0 h 5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14" h="581">
                      <a:moveTo>
                        <a:pt x="1057" y="581"/>
                      </a:moveTo>
                      <a:lnTo>
                        <a:pt x="0" y="581"/>
                      </a:lnTo>
                      <a:lnTo>
                        <a:pt x="0" y="0"/>
                      </a:lnTo>
                      <a:lnTo>
                        <a:pt x="2114" y="0"/>
                      </a:lnTo>
                      <a:lnTo>
                        <a:pt x="2114" y="581"/>
                      </a:lnTo>
                      <a:lnTo>
                        <a:pt x="1057" y="581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27" name="Freeform 44"/>
                <p:cNvSpPr>
                  <a:spLocks noChangeArrowheads="1"/>
                </p:cNvSpPr>
                <p:nvPr/>
              </p:nvSpPr>
              <p:spPr bwMode="auto">
                <a:xfrm>
                  <a:off x="2117" y="1212"/>
                  <a:ext cx="72" cy="441"/>
                </a:xfrm>
                <a:custGeom>
                  <a:avLst/>
                  <a:gdLst>
                    <a:gd name="T0" fmla="*/ 0 w 1585"/>
                    <a:gd name="T1" fmla="*/ 0 h 6382"/>
                    <a:gd name="T2" fmla="*/ 0 w 1585"/>
                    <a:gd name="T3" fmla="*/ 0 h 6382"/>
                    <a:gd name="T4" fmla="*/ 0 w 1585"/>
                    <a:gd name="T5" fmla="*/ 0 h 6382"/>
                    <a:gd name="T6" fmla="*/ 0 w 1585"/>
                    <a:gd name="T7" fmla="*/ 0 h 6382"/>
                    <a:gd name="T8" fmla="*/ 0 w 1585"/>
                    <a:gd name="T9" fmla="*/ 0 h 6382"/>
                    <a:gd name="T10" fmla="*/ 0 w 1585"/>
                    <a:gd name="T11" fmla="*/ 0 h 6382"/>
                    <a:gd name="T12" fmla="*/ 0 w 1585"/>
                    <a:gd name="T13" fmla="*/ 0 h 6382"/>
                    <a:gd name="T14" fmla="*/ 0 w 1585"/>
                    <a:gd name="T15" fmla="*/ 0 h 6382"/>
                    <a:gd name="T16" fmla="*/ 0 w 1585"/>
                    <a:gd name="T17" fmla="*/ 0 h 6382"/>
                    <a:gd name="T18" fmla="*/ 0 w 1585"/>
                    <a:gd name="T19" fmla="*/ 0 h 6382"/>
                    <a:gd name="T20" fmla="*/ 0 w 1585"/>
                    <a:gd name="T21" fmla="*/ 0 h 6382"/>
                    <a:gd name="T22" fmla="*/ 0 w 1585"/>
                    <a:gd name="T23" fmla="*/ 0 h 6382"/>
                    <a:gd name="T24" fmla="*/ 0 w 1585"/>
                    <a:gd name="T25" fmla="*/ 0 h 6382"/>
                    <a:gd name="T26" fmla="*/ 0 w 1585"/>
                    <a:gd name="T27" fmla="*/ 0 h 6382"/>
                    <a:gd name="T28" fmla="*/ 0 w 1585"/>
                    <a:gd name="T29" fmla="*/ 0 h 6382"/>
                    <a:gd name="T30" fmla="*/ 0 w 1585"/>
                    <a:gd name="T31" fmla="*/ 0 h 6382"/>
                    <a:gd name="T32" fmla="*/ 0 w 1585"/>
                    <a:gd name="T33" fmla="*/ 0 h 6382"/>
                    <a:gd name="T34" fmla="*/ 0 w 1585"/>
                    <a:gd name="T35" fmla="*/ 0 h 63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85" h="6382">
                      <a:moveTo>
                        <a:pt x="0" y="0"/>
                      </a:moveTo>
                      <a:lnTo>
                        <a:pt x="67" y="1940"/>
                      </a:lnTo>
                      <a:lnTo>
                        <a:pt x="145" y="2743"/>
                      </a:lnTo>
                      <a:lnTo>
                        <a:pt x="247" y="3445"/>
                      </a:lnTo>
                      <a:lnTo>
                        <a:pt x="367" y="4051"/>
                      </a:lnTo>
                      <a:lnTo>
                        <a:pt x="502" y="4570"/>
                      </a:lnTo>
                      <a:lnTo>
                        <a:pt x="644" y="5005"/>
                      </a:lnTo>
                      <a:lnTo>
                        <a:pt x="792" y="5367"/>
                      </a:lnTo>
                      <a:lnTo>
                        <a:pt x="940" y="5661"/>
                      </a:lnTo>
                      <a:lnTo>
                        <a:pt x="1083" y="5893"/>
                      </a:lnTo>
                      <a:lnTo>
                        <a:pt x="1217" y="6070"/>
                      </a:lnTo>
                      <a:lnTo>
                        <a:pt x="1338" y="6201"/>
                      </a:lnTo>
                      <a:lnTo>
                        <a:pt x="1439" y="6291"/>
                      </a:lnTo>
                      <a:lnTo>
                        <a:pt x="1517" y="6346"/>
                      </a:lnTo>
                      <a:lnTo>
                        <a:pt x="1567" y="6374"/>
                      </a:lnTo>
                      <a:lnTo>
                        <a:pt x="1581" y="6380"/>
                      </a:lnTo>
                      <a:lnTo>
                        <a:pt x="1584" y="6382"/>
                      </a:lnTo>
                      <a:lnTo>
                        <a:pt x="1585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28" name="Freeform 45"/>
                <p:cNvSpPr>
                  <a:spLocks noChangeArrowheads="1"/>
                </p:cNvSpPr>
                <p:nvPr/>
              </p:nvSpPr>
              <p:spPr bwMode="auto">
                <a:xfrm>
                  <a:off x="2282" y="1212"/>
                  <a:ext cx="72" cy="441"/>
                </a:xfrm>
                <a:custGeom>
                  <a:avLst/>
                  <a:gdLst>
                    <a:gd name="T0" fmla="*/ 0 w 1586"/>
                    <a:gd name="T1" fmla="*/ 0 h 6382"/>
                    <a:gd name="T2" fmla="*/ 0 w 1586"/>
                    <a:gd name="T3" fmla="*/ 0 h 6382"/>
                    <a:gd name="T4" fmla="*/ 0 w 1586"/>
                    <a:gd name="T5" fmla="*/ 0 h 6382"/>
                    <a:gd name="T6" fmla="*/ 0 w 1586"/>
                    <a:gd name="T7" fmla="*/ 0 h 6382"/>
                    <a:gd name="T8" fmla="*/ 0 w 1586"/>
                    <a:gd name="T9" fmla="*/ 0 h 6382"/>
                    <a:gd name="T10" fmla="*/ 0 w 1586"/>
                    <a:gd name="T11" fmla="*/ 0 h 6382"/>
                    <a:gd name="T12" fmla="*/ 0 w 1586"/>
                    <a:gd name="T13" fmla="*/ 0 h 6382"/>
                    <a:gd name="T14" fmla="*/ 0 w 1586"/>
                    <a:gd name="T15" fmla="*/ 0 h 6382"/>
                    <a:gd name="T16" fmla="*/ 0 w 1586"/>
                    <a:gd name="T17" fmla="*/ 0 h 6382"/>
                    <a:gd name="T18" fmla="*/ 0 w 1586"/>
                    <a:gd name="T19" fmla="*/ 0 h 6382"/>
                    <a:gd name="T20" fmla="*/ 0 w 1586"/>
                    <a:gd name="T21" fmla="*/ 0 h 6382"/>
                    <a:gd name="T22" fmla="*/ 0 w 1586"/>
                    <a:gd name="T23" fmla="*/ 0 h 6382"/>
                    <a:gd name="T24" fmla="*/ 0 w 1586"/>
                    <a:gd name="T25" fmla="*/ 0 h 6382"/>
                    <a:gd name="T26" fmla="*/ 0 w 1586"/>
                    <a:gd name="T27" fmla="*/ 0 h 6382"/>
                    <a:gd name="T28" fmla="*/ 0 w 1586"/>
                    <a:gd name="T29" fmla="*/ 0 h 6382"/>
                    <a:gd name="T30" fmla="*/ 0 w 1586"/>
                    <a:gd name="T31" fmla="*/ 0 h 6382"/>
                    <a:gd name="T32" fmla="*/ 0 w 1586"/>
                    <a:gd name="T33" fmla="*/ 0 h 6382"/>
                    <a:gd name="T34" fmla="*/ 0 w 1586"/>
                    <a:gd name="T35" fmla="*/ 0 h 63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86" h="6382">
                      <a:moveTo>
                        <a:pt x="1586" y="0"/>
                      </a:moveTo>
                      <a:lnTo>
                        <a:pt x="1518" y="1940"/>
                      </a:lnTo>
                      <a:lnTo>
                        <a:pt x="1440" y="2743"/>
                      </a:lnTo>
                      <a:lnTo>
                        <a:pt x="1339" y="3445"/>
                      </a:lnTo>
                      <a:lnTo>
                        <a:pt x="1218" y="4051"/>
                      </a:lnTo>
                      <a:lnTo>
                        <a:pt x="1084" y="4570"/>
                      </a:lnTo>
                      <a:lnTo>
                        <a:pt x="941" y="5005"/>
                      </a:lnTo>
                      <a:lnTo>
                        <a:pt x="793" y="5367"/>
                      </a:lnTo>
                      <a:lnTo>
                        <a:pt x="645" y="5661"/>
                      </a:lnTo>
                      <a:lnTo>
                        <a:pt x="503" y="5893"/>
                      </a:lnTo>
                      <a:lnTo>
                        <a:pt x="368" y="6070"/>
                      </a:lnTo>
                      <a:lnTo>
                        <a:pt x="248" y="6201"/>
                      </a:lnTo>
                      <a:lnTo>
                        <a:pt x="146" y="6291"/>
                      </a:lnTo>
                      <a:lnTo>
                        <a:pt x="68" y="6346"/>
                      </a:lnTo>
                      <a:lnTo>
                        <a:pt x="18" y="6374"/>
                      </a:lnTo>
                      <a:lnTo>
                        <a:pt x="5" y="6380"/>
                      </a:lnTo>
                      <a:lnTo>
                        <a:pt x="2" y="6382"/>
                      </a:lnTo>
                      <a:lnTo>
                        <a:pt x="0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29" name="Freeform 46"/>
                <p:cNvSpPr>
                  <a:spLocks noChangeArrowheads="1"/>
                </p:cNvSpPr>
                <p:nvPr/>
              </p:nvSpPr>
              <p:spPr bwMode="auto">
                <a:xfrm>
                  <a:off x="2282" y="1212"/>
                  <a:ext cx="145" cy="481"/>
                </a:xfrm>
                <a:custGeom>
                  <a:avLst/>
                  <a:gdLst>
                    <a:gd name="T0" fmla="*/ 0 w 3172"/>
                    <a:gd name="T1" fmla="*/ 0 h 6963"/>
                    <a:gd name="T2" fmla="*/ 0 w 3172"/>
                    <a:gd name="T3" fmla="*/ 0 h 6963"/>
                    <a:gd name="T4" fmla="*/ 0 w 3172"/>
                    <a:gd name="T5" fmla="*/ 0 h 6963"/>
                    <a:gd name="T6" fmla="*/ 0 w 3172"/>
                    <a:gd name="T7" fmla="*/ 0 h 6963"/>
                    <a:gd name="T8" fmla="*/ 0 w 3172"/>
                    <a:gd name="T9" fmla="*/ 0 h 6963"/>
                    <a:gd name="T10" fmla="*/ 0 w 3172"/>
                    <a:gd name="T11" fmla="*/ 0 h 6963"/>
                    <a:gd name="T12" fmla="*/ 0 w 3172"/>
                    <a:gd name="T13" fmla="*/ 0 h 6963"/>
                    <a:gd name="T14" fmla="*/ 0 w 3172"/>
                    <a:gd name="T15" fmla="*/ 0 h 6963"/>
                    <a:gd name="T16" fmla="*/ 0 w 3172"/>
                    <a:gd name="T17" fmla="*/ 0 h 6963"/>
                    <a:gd name="T18" fmla="*/ 0 w 3172"/>
                    <a:gd name="T19" fmla="*/ 0 h 6963"/>
                    <a:gd name="T20" fmla="*/ 0 w 3172"/>
                    <a:gd name="T21" fmla="*/ 0 h 6963"/>
                    <a:gd name="T22" fmla="*/ 0 w 3172"/>
                    <a:gd name="T23" fmla="*/ 0 h 6963"/>
                    <a:gd name="T24" fmla="*/ 0 w 3172"/>
                    <a:gd name="T25" fmla="*/ 0 h 6963"/>
                    <a:gd name="T26" fmla="*/ 0 w 3172"/>
                    <a:gd name="T27" fmla="*/ 0 h 6963"/>
                    <a:gd name="T28" fmla="*/ 0 w 3172"/>
                    <a:gd name="T29" fmla="*/ 0 h 6963"/>
                    <a:gd name="T30" fmla="*/ 0 w 3172"/>
                    <a:gd name="T31" fmla="*/ 0 h 6963"/>
                    <a:gd name="T32" fmla="*/ 0 w 3172"/>
                    <a:gd name="T33" fmla="*/ 0 h 6963"/>
                    <a:gd name="T34" fmla="*/ 0 w 3172"/>
                    <a:gd name="T35" fmla="*/ 0 h 6963"/>
                    <a:gd name="T36" fmla="*/ 0 w 3172"/>
                    <a:gd name="T37" fmla="*/ 0 h 6963"/>
                    <a:gd name="T38" fmla="*/ 0 w 3172"/>
                    <a:gd name="T39" fmla="*/ 0 h 696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72" h="6963">
                      <a:moveTo>
                        <a:pt x="3172" y="0"/>
                      </a:moveTo>
                      <a:lnTo>
                        <a:pt x="3136" y="1225"/>
                      </a:lnTo>
                      <a:lnTo>
                        <a:pt x="3035" y="2297"/>
                      </a:lnTo>
                      <a:lnTo>
                        <a:pt x="2879" y="3228"/>
                      </a:lnTo>
                      <a:lnTo>
                        <a:pt x="2676" y="4025"/>
                      </a:lnTo>
                      <a:lnTo>
                        <a:pt x="2436" y="4700"/>
                      </a:lnTo>
                      <a:lnTo>
                        <a:pt x="2168" y="5263"/>
                      </a:lnTo>
                      <a:lnTo>
                        <a:pt x="1882" y="5723"/>
                      </a:lnTo>
                      <a:lnTo>
                        <a:pt x="1586" y="6092"/>
                      </a:lnTo>
                      <a:lnTo>
                        <a:pt x="1290" y="6380"/>
                      </a:lnTo>
                      <a:lnTo>
                        <a:pt x="1004" y="6596"/>
                      </a:lnTo>
                      <a:lnTo>
                        <a:pt x="736" y="6750"/>
                      </a:lnTo>
                      <a:lnTo>
                        <a:pt x="496" y="6854"/>
                      </a:lnTo>
                      <a:lnTo>
                        <a:pt x="293" y="6916"/>
                      </a:lnTo>
                      <a:lnTo>
                        <a:pt x="137" y="6949"/>
                      </a:lnTo>
                      <a:lnTo>
                        <a:pt x="36" y="6962"/>
                      </a:lnTo>
                      <a:lnTo>
                        <a:pt x="10" y="6963"/>
                      </a:lnTo>
                      <a:lnTo>
                        <a:pt x="3" y="6963"/>
                      </a:lnTo>
                      <a:lnTo>
                        <a:pt x="2" y="6963"/>
                      </a:lnTo>
                      <a:lnTo>
                        <a:pt x="0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30" name="Freeform 47"/>
                <p:cNvSpPr>
                  <a:spLocks noChangeArrowheads="1"/>
                </p:cNvSpPr>
                <p:nvPr/>
              </p:nvSpPr>
              <p:spPr bwMode="auto">
                <a:xfrm>
                  <a:off x="2263" y="1212"/>
                  <a:ext cx="23" cy="441"/>
                </a:xfrm>
                <a:custGeom>
                  <a:avLst/>
                  <a:gdLst>
                    <a:gd name="T0" fmla="*/ 0 w 528"/>
                    <a:gd name="T1" fmla="*/ 0 h 6382"/>
                    <a:gd name="T2" fmla="*/ 0 w 528"/>
                    <a:gd name="T3" fmla="*/ 0 h 6382"/>
                    <a:gd name="T4" fmla="*/ 0 w 528"/>
                    <a:gd name="T5" fmla="*/ 0 h 6382"/>
                    <a:gd name="T6" fmla="*/ 0 w 528"/>
                    <a:gd name="T7" fmla="*/ 0 h 6382"/>
                    <a:gd name="T8" fmla="*/ 0 w 528"/>
                    <a:gd name="T9" fmla="*/ 0 h 6382"/>
                    <a:gd name="T10" fmla="*/ 0 w 528"/>
                    <a:gd name="T11" fmla="*/ 0 h 6382"/>
                    <a:gd name="T12" fmla="*/ 0 w 528"/>
                    <a:gd name="T13" fmla="*/ 0 h 6382"/>
                    <a:gd name="T14" fmla="*/ 0 w 528"/>
                    <a:gd name="T15" fmla="*/ 0 h 6382"/>
                    <a:gd name="T16" fmla="*/ 0 w 528"/>
                    <a:gd name="T17" fmla="*/ 0 h 6382"/>
                    <a:gd name="T18" fmla="*/ 0 w 528"/>
                    <a:gd name="T19" fmla="*/ 0 h 6382"/>
                    <a:gd name="T20" fmla="*/ 0 w 528"/>
                    <a:gd name="T21" fmla="*/ 0 h 6382"/>
                    <a:gd name="T22" fmla="*/ 0 w 528"/>
                    <a:gd name="T23" fmla="*/ 0 h 6382"/>
                    <a:gd name="T24" fmla="*/ 0 w 528"/>
                    <a:gd name="T25" fmla="*/ 0 h 6382"/>
                    <a:gd name="T26" fmla="*/ 0 w 528"/>
                    <a:gd name="T27" fmla="*/ 0 h 6382"/>
                    <a:gd name="T28" fmla="*/ 0 w 528"/>
                    <a:gd name="T29" fmla="*/ 0 h 6382"/>
                    <a:gd name="T30" fmla="*/ 0 w 528"/>
                    <a:gd name="T31" fmla="*/ 0 h 638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8" h="6382">
                      <a:moveTo>
                        <a:pt x="528" y="0"/>
                      </a:moveTo>
                      <a:lnTo>
                        <a:pt x="446" y="3690"/>
                      </a:lnTo>
                      <a:lnTo>
                        <a:pt x="361" y="4824"/>
                      </a:lnTo>
                      <a:lnTo>
                        <a:pt x="264" y="5585"/>
                      </a:lnTo>
                      <a:lnTo>
                        <a:pt x="214" y="5847"/>
                      </a:lnTo>
                      <a:lnTo>
                        <a:pt x="167" y="6046"/>
                      </a:lnTo>
                      <a:lnTo>
                        <a:pt x="122" y="6187"/>
                      </a:lnTo>
                      <a:lnTo>
                        <a:pt x="82" y="6283"/>
                      </a:lnTo>
                      <a:lnTo>
                        <a:pt x="64" y="6315"/>
                      </a:lnTo>
                      <a:lnTo>
                        <a:pt x="48" y="6341"/>
                      </a:lnTo>
                      <a:lnTo>
                        <a:pt x="35" y="6358"/>
                      </a:lnTo>
                      <a:lnTo>
                        <a:pt x="22" y="6370"/>
                      </a:lnTo>
                      <a:lnTo>
                        <a:pt x="12" y="6377"/>
                      </a:lnTo>
                      <a:lnTo>
                        <a:pt x="6" y="6381"/>
                      </a:lnTo>
                      <a:lnTo>
                        <a:pt x="1" y="6382"/>
                      </a:lnTo>
                      <a:lnTo>
                        <a:pt x="0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31" name="Freeform 48"/>
                <p:cNvSpPr>
                  <a:spLocks noChangeArrowheads="1"/>
                </p:cNvSpPr>
                <p:nvPr/>
              </p:nvSpPr>
              <p:spPr bwMode="auto">
                <a:xfrm>
                  <a:off x="2185" y="1212"/>
                  <a:ext cx="23" cy="441"/>
                </a:xfrm>
                <a:custGeom>
                  <a:avLst/>
                  <a:gdLst>
                    <a:gd name="T0" fmla="*/ 0 w 529"/>
                    <a:gd name="T1" fmla="*/ 0 h 6382"/>
                    <a:gd name="T2" fmla="*/ 0 w 529"/>
                    <a:gd name="T3" fmla="*/ 0 h 6382"/>
                    <a:gd name="T4" fmla="*/ 0 w 529"/>
                    <a:gd name="T5" fmla="*/ 0 h 6382"/>
                    <a:gd name="T6" fmla="*/ 0 w 529"/>
                    <a:gd name="T7" fmla="*/ 0 h 6382"/>
                    <a:gd name="T8" fmla="*/ 0 w 529"/>
                    <a:gd name="T9" fmla="*/ 0 h 6382"/>
                    <a:gd name="T10" fmla="*/ 0 w 529"/>
                    <a:gd name="T11" fmla="*/ 0 h 6382"/>
                    <a:gd name="T12" fmla="*/ 0 w 529"/>
                    <a:gd name="T13" fmla="*/ 0 h 6382"/>
                    <a:gd name="T14" fmla="*/ 0 w 529"/>
                    <a:gd name="T15" fmla="*/ 0 h 6382"/>
                    <a:gd name="T16" fmla="*/ 0 w 529"/>
                    <a:gd name="T17" fmla="*/ 0 h 6382"/>
                    <a:gd name="T18" fmla="*/ 0 w 529"/>
                    <a:gd name="T19" fmla="*/ 0 h 6382"/>
                    <a:gd name="T20" fmla="*/ 0 w 529"/>
                    <a:gd name="T21" fmla="*/ 0 h 6382"/>
                    <a:gd name="T22" fmla="*/ 0 w 529"/>
                    <a:gd name="T23" fmla="*/ 0 h 6382"/>
                    <a:gd name="T24" fmla="*/ 0 w 529"/>
                    <a:gd name="T25" fmla="*/ 0 h 6382"/>
                    <a:gd name="T26" fmla="*/ 0 w 529"/>
                    <a:gd name="T27" fmla="*/ 0 h 6382"/>
                    <a:gd name="T28" fmla="*/ 0 w 529"/>
                    <a:gd name="T29" fmla="*/ 0 h 6382"/>
                    <a:gd name="T30" fmla="*/ 0 w 529"/>
                    <a:gd name="T31" fmla="*/ 0 h 638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9" h="6382">
                      <a:moveTo>
                        <a:pt x="0" y="0"/>
                      </a:moveTo>
                      <a:lnTo>
                        <a:pt x="83" y="3690"/>
                      </a:lnTo>
                      <a:lnTo>
                        <a:pt x="167" y="4824"/>
                      </a:lnTo>
                      <a:lnTo>
                        <a:pt x="265" y="5585"/>
                      </a:lnTo>
                      <a:lnTo>
                        <a:pt x="314" y="5847"/>
                      </a:lnTo>
                      <a:lnTo>
                        <a:pt x="362" y="6046"/>
                      </a:lnTo>
                      <a:lnTo>
                        <a:pt x="406" y="6187"/>
                      </a:lnTo>
                      <a:lnTo>
                        <a:pt x="446" y="6283"/>
                      </a:lnTo>
                      <a:lnTo>
                        <a:pt x="464" y="6315"/>
                      </a:lnTo>
                      <a:lnTo>
                        <a:pt x="480" y="6341"/>
                      </a:lnTo>
                      <a:lnTo>
                        <a:pt x="494" y="6358"/>
                      </a:lnTo>
                      <a:lnTo>
                        <a:pt x="507" y="6370"/>
                      </a:lnTo>
                      <a:lnTo>
                        <a:pt x="516" y="6377"/>
                      </a:lnTo>
                      <a:lnTo>
                        <a:pt x="523" y="6381"/>
                      </a:lnTo>
                      <a:lnTo>
                        <a:pt x="528" y="6382"/>
                      </a:lnTo>
                      <a:lnTo>
                        <a:pt x="529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32" name="Freeform 49"/>
                <p:cNvSpPr>
                  <a:spLocks noChangeArrowheads="1"/>
                </p:cNvSpPr>
                <p:nvPr/>
              </p:nvSpPr>
              <p:spPr bwMode="auto">
                <a:xfrm>
                  <a:off x="2049" y="1212"/>
                  <a:ext cx="145" cy="481"/>
                </a:xfrm>
                <a:custGeom>
                  <a:avLst/>
                  <a:gdLst>
                    <a:gd name="T0" fmla="*/ 0 w 3171"/>
                    <a:gd name="T1" fmla="*/ 0 h 6963"/>
                    <a:gd name="T2" fmla="*/ 0 w 3171"/>
                    <a:gd name="T3" fmla="*/ 0 h 6963"/>
                    <a:gd name="T4" fmla="*/ 0 w 3171"/>
                    <a:gd name="T5" fmla="*/ 0 h 6963"/>
                    <a:gd name="T6" fmla="*/ 0 w 3171"/>
                    <a:gd name="T7" fmla="*/ 0 h 6963"/>
                    <a:gd name="T8" fmla="*/ 0 w 3171"/>
                    <a:gd name="T9" fmla="*/ 0 h 6963"/>
                    <a:gd name="T10" fmla="*/ 0 w 3171"/>
                    <a:gd name="T11" fmla="*/ 0 h 6963"/>
                    <a:gd name="T12" fmla="*/ 0 w 3171"/>
                    <a:gd name="T13" fmla="*/ 0 h 6963"/>
                    <a:gd name="T14" fmla="*/ 0 w 3171"/>
                    <a:gd name="T15" fmla="*/ 0 h 6963"/>
                    <a:gd name="T16" fmla="*/ 0 w 3171"/>
                    <a:gd name="T17" fmla="*/ 0 h 6963"/>
                    <a:gd name="T18" fmla="*/ 0 w 3171"/>
                    <a:gd name="T19" fmla="*/ 0 h 6963"/>
                    <a:gd name="T20" fmla="*/ 0 w 3171"/>
                    <a:gd name="T21" fmla="*/ 0 h 6963"/>
                    <a:gd name="T22" fmla="*/ 0 w 3171"/>
                    <a:gd name="T23" fmla="*/ 0 h 6963"/>
                    <a:gd name="T24" fmla="*/ 0 w 3171"/>
                    <a:gd name="T25" fmla="*/ 0 h 6963"/>
                    <a:gd name="T26" fmla="*/ 0 w 3171"/>
                    <a:gd name="T27" fmla="*/ 0 h 6963"/>
                    <a:gd name="T28" fmla="*/ 0 w 3171"/>
                    <a:gd name="T29" fmla="*/ 0 h 6963"/>
                    <a:gd name="T30" fmla="*/ 0 w 3171"/>
                    <a:gd name="T31" fmla="*/ 0 h 6963"/>
                    <a:gd name="T32" fmla="*/ 0 w 3171"/>
                    <a:gd name="T33" fmla="*/ 0 h 6963"/>
                    <a:gd name="T34" fmla="*/ 0 w 3171"/>
                    <a:gd name="T35" fmla="*/ 0 h 6963"/>
                    <a:gd name="T36" fmla="*/ 0 w 3171"/>
                    <a:gd name="T37" fmla="*/ 0 h 6963"/>
                    <a:gd name="T38" fmla="*/ 0 w 3171"/>
                    <a:gd name="T39" fmla="*/ 0 h 696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71" h="6963">
                      <a:moveTo>
                        <a:pt x="0" y="0"/>
                      </a:moveTo>
                      <a:lnTo>
                        <a:pt x="36" y="1225"/>
                      </a:lnTo>
                      <a:lnTo>
                        <a:pt x="136" y="2297"/>
                      </a:lnTo>
                      <a:lnTo>
                        <a:pt x="293" y="3228"/>
                      </a:lnTo>
                      <a:lnTo>
                        <a:pt x="495" y="4025"/>
                      </a:lnTo>
                      <a:lnTo>
                        <a:pt x="735" y="4700"/>
                      </a:lnTo>
                      <a:lnTo>
                        <a:pt x="1003" y="5263"/>
                      </a:lnTo>
                      <a:lnTo>
                        <a:pt x="1289" y="5723"/>
                      </a:lnTo>
                      <a:lnTo>
                        <a:pt x="1585" y="6092"/>
                      </a:lnTo>
                      <a:lnTo>
                        <a:pt x="1881" y="6380"/>
                      </a:lnTo>
                      <a:lnTo>
                        <a:pt x="2168" y="6596"/>
                      </a:lnTo>
                      <a:lnTo>
                        <a:pt x="2435" y="6750"/>
                      </a:lnTo>
                      <a:lnTo>
                        <a:pt x="2675" y="6854"/>
                      </a:lnTo>
                      <a:lnTo>
                        <a:pt x="2878" y="6916"/>
                      </a:lnTo>
                      <a:lnTo>
                        <a:pt x="3034" y="6949"/>
                      </a:lnTo>
                      <a:lnTo>
                        <a:pt x="3135" y="6962"/>
                      </a:lnTo>
                      <a:lnTo>
                        <a:pt x="3161" y="6963"/>
                      </a:lnTo>
                      <a:lnTo>
                        <a:pt x="3169" y="6963"/>
                      </a:lnTo>
                      <a:lnTo>
                        <a:pt x="3170" y="6963"/>
                      </a:lnTo>
                      <a:lnTo>
                        <a:pt x="3171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</p:grpSp>
        </p:grpSp>
        <p:grpSp>
          <p:nvGrpSpPr>
            <p:cNvPr id="36" name="Group 50"/>
            <p:cNvGrpSpPr>
              <a:grpSpLocks/>
            </p:cNvGrpSpPr>
            <p:nvPr/>
          </p:nvGrpSpPr>
          <p:grpSpPr bwMode="auto">
            <a:xfrm>
              <a:off x="2651125" y="1924050"/>
              <a:ext cx="601663" cy="763588"/>
              <a:chOff x="1670" y="1212"/>
              <a:chExt cx="379" cy="481"/>
            </a:xfrm>
          </p:grpSpPr>
          <p:grpSp>
            <p:nvGrpSpPr>
              <p:cNvPr id="111" name="Group 51"/>
              <p:cNvGrpSpPr>
                <a:grpSpLocks/>
              </p:cNvGrpSpPr>
              <p:nvPr/>
            </p:nvGrpSpPr>
            <p:grpSpPr bwMode="auto">
              <a:xfrm>
                <a:off x="1670" y="1212"/>
                <a:ext cx="379" cy="481"/>
                <a:chOff x="1670" y="1212"/>
                <a:chExt cx="379" cy="481"/>
              </a:xfrm>
            </p:grpSpPr>
            <p:sp>
              <p:nvSpPr>
                <p:cNvPr id="121" name="Rectangle 52"/>
                <p:cNvSpPr>
                  <a:spLocks noChangeArrowheads="1"/>
                </p:cNvSpPr>
                <p:nvPr/>
              </p:nvSpPr>
              <p:spPr bwMode="auto">
                <a:xfrm>
                  <a:off x="1670" y="1212"/>
                  <a:ext cx="379" cy="481"/>
                </a:xfrm>
                <a:prstGeom prst="rect">
                  <a:avLst/>
                </a:prstGeom>
                <a:solidFill>
                  <a:srgbClr val="99CCFF">
                    <a:alpha val="25098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/>
                </a:p>
              </p:txBody>
            </p:sp>
            <p:sp>
              <p:nvSpPr>
                <p:cNvPr id="122" name="Freeform 53"/>
                <p:cNvSpPr>
                  <a:spLocks noChangeArrowheads="1"/>
                </p:cNvSpPr>
                <p:nvPr/>
              </p:nvSpPr>
              <p:spPr bwMode="auto">
                <a:xfrm>
                  <a:off x="1670" y="1212"/>
                  <a:ext cx="379" cy="481"/>
                </a:xfrm>
                <a:custGeom>
                  <a:avLst/>
                  <a:gdLst>
                    <a:gd name="T0" fmla="*/ 0 w 17441"/>
                    <a:gd name="T1" fmla="*/ 0 h 6963"/>
                    <a:gd name="T2" fmla="*/ 0 w 17441"/>
                    <a:gd name="T3" fmla="*/ 0 h 6963"/>
                    <a:gd name="T4" fmla="*/ 0 w 17441"/>
                    <a:gd name="T5" fmla="*/ 0 h 6963"/>
                    <a:gd name="T6" fmla="*/ 0 w 17441"/>
                    <a:gd name="T7" fmla="*/ 0 h 6963"/>
                    <a:gd name="T8" fmla="*/ 0 w 17441"/>
                    <a:gd name="T9" fmla="*/ 0 h 6963"/>
                    <a:gd name="T10" fmla="*/ 0 w 17441"/>
                    <a:gd name="T11" fmla="*/ 0 h 696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7441" h="6963">
                      <a:moveTo>
                        <a:pt x="8721" y="6963"/>
                      </a:moveTo>
                      <a:lnTo>
                        <a:pt x="0" y="6963"/>
                      </a:lnTo>
                      <a:lnTo>
                        <a:pt x="0" y="0"/>
                      </a:lnTo>
                      <a:lnTo>
                        <a:pt x="17441" y="0"/>
                      </a:lnTo>
                      <a:lnTo>
                        <a:pt x="17441" y="6963"/>
                      </a:lnTo>
                      <a:lnTo>
                        <a:pt x="8721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</p:grpSp>
          <p:grpSp>
            <p:nvGrpSpPr>
              <p:cNvPr id="112" name="Group 54"/>
              <p:cNvGrpSpPr>
                <a:grpSpLocks/>
              </p:cNvGrpSpPr>
              <p:nvPr/>
            </p:nvGrpSpPr>
            <p:grpSpPr bwMode="auto">
              <a:xfrm>
                <a:off x="1671" y="1212"/>
                <a:ext cx="378" cy="481"/>
                <a:chOff x="1671" y="1212"/>
                <a:chExt cx="378" cy="481"/>
              </a:xfrm>
            </p:grpSpPr>
            <p:sp>
              <p:nvSpPr>
                <p:cNvPr id="113" name="Rectangle 55"/>
                <p:cNvSpPr>
                  <a:spLocks noChangeArrowheads="1"/>
                </p:cNvSpPr>
                <p:nvPr/>
              </p:nvSpPr>
              <p:spPr bwMode="auto">
                <a:xfrm>
                  <a:off x="1812" y="1653"/>
                  <a:ext cx="95" cy="40"/>
                </a:xfrm>
                <a:prstGeom prst="rect">
                  <a:avLst/>
                </a:prstGeom>
                <a:solidFill>
                  <a:srgbClr val="355E00"/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/>
                </a:p>
              </p:txBody>
            </p:sp>
            <p:sp>
              <p:nvSpPr>
                <p:cNvPr id="114" name="Freeform 56"/>
                <p:cNvSpPr>
                  <a:spLocks noChangeArrowheads="1"/>
                </p:cNvSpPr>
                <p:nvPr/>
              </p:nvSpPr>
              <p:spPr bwMode="auto">
                <a:xfrm>
                  <a:off x="1812" y="1653"/>
                  <a:ext cx="95" cy="40"/>
                </a:xfrm>
                <a:custGeom>
                  <a:avLst/>
                  <a:gdLst>
                    <a:gd name="T0" fmla="*/ 0 w 2114"/>
                    <a:gd name="T1" fmla="*/ 0 h 581"/>
                    <a:gd name="T2" fmla="*/ 0 w 2114"/>
                    <a:gd name="T3" fmla="*/ 0 h 581"/>
                    <a:gd name="T4" fmla="*/ 0 w 2114"/>
                    <a:gd name="T5" fmla="*/ 0 h 581"/>
                    <a:gd name="T6" fmla="*/ 0 w 2114"/>
                    <a:gd name="T7" fmla="*/ 0 h 581"/>
                    <a:gd name="T8" fmla="*/ 0 w 2114"/>
                    <a:gd name="T9" fmla="*/ 0 h 581"/>
                    <a:gd name="T10" fmla="*/ 0 w 2114"/>
                    <a:gd name="T11" fmla="*/ 0 h 5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14" h="581">
                      <a:moveTo>
                        <a:pt x="1057" y="581"/>
                      </a:moveTo>
                      <a:lnTo>
                        <a:pt x="0" y="581"/>
                      </a:lnTo>
                      <a:lnTo>
                        <a:pt x="0" y="0"/>
                      </a:lnTo>
                      <a:lnTo>
                        <a:pt x="2114" y="0"/>
                      </a:lnTo>
                      <a:lnTo>
                        <a:pt x="2114" y="581"/>
                      </a:lnTo>
                      <a:lnTo>
                        <a:pt x="1057" y="581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15" name="Freeform 57"/>
                <p:cNvSpPr>
                  <a:spLocks noChangeArrowheads="1"/>
                </p:cNvSpPr>
                <p:nvPr/>
              </p:nvSpPr>
              <p:spPr bwMode="auto">
                <a:xfrm>
                  <a:off x="1739" y="1212"/>
                  <a:ext cx="72" cy="441"/>
                </a:xfrm>
                <a:custGeom>
                  <a:avLst/>
                  <a:gdLst>
                    <a:gd name="T0" fmla="*/ 0 w 1585"/>
                    <a:gd name="T1" fmla="*/ 0 h 6382"/>
                    <a:gd name="T2" fmla="*/ 0 w 1585"/>
                    <a:gd name="T3" fmla="*/ 0 h 6382"/>
                    <a:gd name="T4" fmla="*/ 0 w 1585"/>
                    <a:gd name="T5" fmla="*/ 0 h 6382"/>
                    <a:gd name="T6" fmla="*/ 0 w 1585"/>
                    <a:gd name="T7" fmla="*/ 0 h 6382"/>
                    <a:gd name="T8" fmla="*/ 0 w 1585"/>
                    <a:gd name="T9" fmla="*/ 0 h 6382"/>
                    <a:gd name="T10" fmla="*/ 0 w 1585"/>
                    <a:gd name="T11" fmla="*/ 0 h 6382"/>
                    <a:gd name="T12" fmla="*/ 0 w 1585"/>
                    <a:gd name="T13" fmla="*/ 0 h 6382"/>
                    <a:gd name="T14" fmla="*/ 0 w 1585"/>
                    <a:gd name="T15" fmla="*/ 0 h 6382"/>
                    <a:gd name="T16" fmla="*/ 0 w 1585"/>
                    <a:gd name="T17" fmla="*/ 0 h 6382"/>
                    <a:gd name="T18" fmla="*/ 0 w 1585"/>
                    <a:gd name="T19" fmla="*/ 0 h 6382"/>
                    <a:gd name="T20" fmla="*/ 0 w 1585"/>
                    <a:gd name="T21" fmla="*/ 0 h 6382"/>
                    <a:gd name="T22" fmla="*/ 0 w 1585"/>
                    <a:gd name="T23" fmla="*/ 0 h 6382"/>
                    <a:gd name="T24" fmla="*/ 0 w 1585"/>
                    <a:gd name="T25" fmla="*/ 0 h 6382"/>
                    <a:gd name="T26" fmla="*/ 0 w 1585"/>
                    <a:gd name="T27" fmla="*/ 0 h 6382"/>
                    <a:gd name="T28" fmla="*/ 0 w 1585"/>
                    <a:gd name="T29" fmla="*/ 0 h 6382"/>
                    <a:gd name="T30" fmla="*/ 0 w 1585"/>
                    <a:gd name="T31" fmla="*/ 0 h 6382"/>
                    <a:gd name="T32" fmla="*/ 0 w 1585"/>
                    <a:gd name="T33" fmla="*/ 0 h 6382"/>
                    <a:gd name="T34" fmla="*/ 0 w 1585"/>
                    <a:gd name="T35" fmla="*/ 0 h 63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85" h="6382">
                      <a:moveTo>
                        <a:pt x="0" y="0"/>
                      </a:moveTo>
                      <a:lnTo>
                        <a:pt x="67" y="1940"/>
                      </a:lnTo>
                      <a:lnTo>
                        <a:pt x="145" y="2743"/>
                      </a:lnTo>
                      <a:lnTo>
                        <a:pt x="247" y="3445"/>
                      </a:lnTo>
                      <a:lnTo>
                        <a:pt x="367" y="4051"/>
                      </a:lnTo>
                      <a:lnTo>
                        <a:pt x="502" y="4570"/>
                      </a:lnTo>
                      <a:lnTo>
                        <a:pt x="644" y="5005"/>
                      </a:lnTo>
                      <a:lnTo>
                        <a:pt x="792" y="5367"/>
                      </a:lnTo>
                      <a:lnTo>
                        <a:pt x="940" y="5661"/>
                      </a:lnTo>
                      <a:lnTo>
                        <a:pt x="1083" y="5893"/>
                      </a:lnTo>
                      <a:lnTo>
                        <a:pt x="1217" y="6070"/>
                      </a:lnTo>
                      <a:lnTo>
                        <a:pt x="1338" y="6201"/>
                      </a:lnTo>
                      <a:lnTo>
                        <a:pt x="1439" y="6291"/>
                      </a:lnTo>
                      <a:lnTo>
                        <a:pt x="1517" y="6346"/>
                      </a:lnTo>
                      <a:lnTo>
                        <a:pt x="1567" y="6374"/>
                      </a:lnTo>
                      <a:lnTo>
                        <a:pt x="1581" y="6380"/>
                      </a:lnTo>
                      <a:lnTo>
                        <a:pt x="1584" y="6382"/>
                      </a:lnTo>
                      <a:lnTo>
                        <a:pt x="1585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16" name="Freeform 58"/>
                <p:cNvSpPr>
                  <a:spLocks noChangeArrowheads="1"/>
                </p:cNvSpPr>
                <p:nvPr/>
              </p:nvSpPr>
              <p:spPr bwMode="auto">
                <a:xfrm>
                  <a:off x="1904" y="1212"/>
                  <a:ext cx="72" cy="441"/>
                </a:xfrm>
                <a:custGeom>
                  <a:avLst/>
                  <a:gdLst>
                    <a:gd name="T0" fmla="*/ 0 w 1586"/>
                    <a:gd name="T1" fmla="*/ 0 h 6382"/>
                    <a:gd name="T2" fmla="*/ 0 w 1586"/>
                    <a:gd name="T3" fmla="*/ 0 h 6382"/>
                    <a:gd name="T4" fmla="*/ 0 w 1586"/>
                    <a:gd name="T5" fmla="*/ 0 h 6382"/>
                    <a:gd name="T6" fmla="*/ 0 w 1586"/>
                    <a:gd name="T7" fmla="*/ 0 h 6382"/>
                    <a:gd name="T8" fmla="*/ 0 w 1586"/>
                    <a:gd name="T9" fmla="*/ 0 h 6382"/>
                    <a:gd name="T10" fmla="*/ 0 w 1586"/>
                    <a:gd name="T11" fmla="*/ 0 h 6382"/>
                    <a:gd name="T12" fmla="*/ 0 w 1586"/>
                    <a:gd name="T13" fmla="*/ 0 h 6382"/>
                    <a:gd name="T14" fmla="*/ 0 w 1586"/>
                    <a:gd name="T15" fmla="*/ 0 h 6382"/>
                    <a:gd name="T16" fmla="*/ 0 w 1586"/>
                    <a:gd name="T17" fmla="*/ 0 h 6382"/>
                    <a:gd name="T18" fmla="*/ 0 w 1586"/>
                    <a:gd name="T19" fmla="*/ 0 h 6382"/>
                    <a:gd name="T20" fmla="*/ 0 w 1586"/>
                    <a:gd name="T21" fmla="*/ 0 h 6382"/>
                    <a:gd name="T22" fmla="*/ 0 w 1586"/>
                    <a:gd name="T23" fmla="*/ 0 h 6382"/>
                    <a:gd name="T24" fmla="*/ 0 w 1586"/>
                    <a:gd name="T25" fmla="*/ 0 h 6382"/>
                    <a:gd name="T26" fmla="*/ 0 w 1586"/>
                    <a:gd name="T27" fmla="*/ 0 h 6382"/>
                    <a:gd name="T28" fmla="*/ 0 w 1586"/>
                    <a:gd name="T29" fmla="*/ 0 h 6382"/>
                    <a:gd name="T30" fmla="*/ 0 w 1586"/>
                    <a:gd name="T31" fmla="*/ 0 h 6382"/>
                    <a:gd name="T32" fmla="*/ 0 w 1586"/>
                    <a:gd name="T33" fmla="*/ 0 h 6382"/>
                    <a:gd name="T34" fmla="*/ 0 w 1586"/>
                    <a:gd name="T35" fmla="*/ 0 h 63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86" h="6382">
                      <a:moveTo>
                        <a:pt x="1586" y="0"/>
                      </a:moveTo>
                      <a:lnTo>
                        <a:pt x="1518" y="1940"/>
                      </a:lnTo>
                      <a:lnTo>
                        <a:pt x="1440" y="2743"/>
                      </a:lnTo>
                      <a:lnTo>
                        <a:pt x="1339" y="3445"/>
                      </a:lnTo>
                      <a:lnTo>
                        <a:pt x="1218" y="4051"/>
                      </a:lnTo>
                      <a:lnTo>
                        <a:pt x="1084" y="4570"/>
                      </a:lnTo>
                      <a:lnTo>
                        <a:pt x="941" y="5005"/>
                      </a:lnTo>
                      <a:lnTo>
                        <a:pt x="793" y="5367"/>
                      </a:lnTo>
                      <a:lnTo>
                        <a:pt x="645" y="5661"/>
                      </a:lnTo>
                      <a:lnTo>
                        <a:pt x="503" y="5893"/>
                      </a:lnTo>
                      <a:lnTo>
                        <a:pt x="368" y="6070"/>
                      </a:lnTo>
                      <a:lnTo>
                        <a:pt x="248" y="6201"/>
                      </a:lnTo>
                      <a:lnTo>
                        <a:pt x="146" y="6291"/>
                      </a:lnTo>
                      <a:lnTo>
                        <a:pt x="68" y="6346"/>
                      </a:lnTo>
                      <a:lnTo>
                        <a:pt x="18" y="6374"/>
                      </a:lnTo>
                      <a:lnTo>
                        <a:pt x="5" y="6380"/>
                      </a:lnTo>
                      <a:lnTo>
                        <a:pt x="2" y="6382"/>
                      </a:lnTo>
                      <a:lnTo>
                        <a:pt x="0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17" name="Freeform 59"/>
                <p:cNvSpPr>
                  <a:spLocks noChangeArrowheads="1"/>
                </p:cNvSpPr>
                <p:nvPr/>
              </p:nvSpPr>
              <p:spPr bwMode="auto">
                <a:xfrm>
                  <a:off x="1904" y="1212"/>
                  <a:ext cx="145" cy="481"/>
                </a:xfrm>
                <a:custGeom>
                  <a:avLst/>
                  <a:gdLst>
                    <a:gd name="T0" fmla="*/ 0 w 3172"/>
                    <a:gd name="T1" fmla="*/ 0 h 6963"/>
                    <a:gd name="T2" fmla="*/ 0 w 3172"/>
                    <a:gd name="T3" fmla="*/ 0 h 6963"/>
                    <a:gd name="T4" fmla="*/ 0 w 3172"/>
                    <a:gd name="T5" fmla="*/ 0 h 6963"/>
                    <a:gd name="T6" fmla="*/ 0 w 3172"/>
                    <a:gd name="T7" fmla="*/ 0 h 6963"/>
                    <a:gd name="T8" fmla="*/ 0 w 3172"/>
                    <a:gd name="T9" fmla="*/ 0 h 6963"/>
                    <a:gd name="T10" fmla="*/ 0 w 3172"/>
                    <a:gd name="T11" fmla="*/ 0 h 6963"/>
                    <a:gd name="T12" fmla="*/ 0 w 3172"/>
                    <a:gd name="T13" fmla="*/ 0 h 6963"/>
                    <a:gd name="T14" fmla="*/ 0 w 3172"/>
                    <a:gd name="T15" fmla="*/ 0 h 6963"/>
                    <a:gd name="T16" fmla="*/ 0 w 3172"/>
                    <a:gd name="T17" fmla="*/ 0 h 6963"/>
                    <a:gd name="T18" fmla="*/ 0 w 3172"/>
                    <a:gd name="T19" fmla="*/ 0 h 6963"/>
                    <a:gd name="T20" fmla="*/ 0 w 3172"/>
                    <a:gd name="T21" fmla="*/ 0 h 6963"/>
                    <a:gd name="T22" fmla="*/ 0 w 3172"/>
                    <a:gd name="T23" fmla="*/ 0 h 6963"/>
                    <a:gd name="T24" fmla="*/ 0 w 3172"/>
                    <a:gd name="T25" fmla="*/ 0 h 6963"/>
                    <a:gd name="T26" fmla="*/ 0 w 3172"/>
                    <a:gd name="T27" fmla="*/ 0 h 6963"/>
                    <a:gd name="T28" fmla="*/ 0 w 3172"/>
                    <a:gd name="T29" fmla="*/ 0 h 6963"/>
                    <a:gd name="T30" fmla="*/ 0 w 3172"/>
                    <a:gd name="T31" fmla="*/ 0 h 6963"/>
                    <a:gd name="T32" fmla="*/ 0 w 3172"/>
                    <a:gd name="T33" fmla="*/ 0 h 6963"/>
                    <a:gd name="T34" fmla="*/ 0 w 3172"/>
                    <a:gd name="T35" fmla="*/ 0 h 6963"/>
                    <a:gd name="T36" fmla="*/ 0 w 3172"/>
                    <a:gd name="T37" fmla="*/ 0 h 6963"/>
                    <a:gd name="T38" fmla="*/ 0 w 3172"/>
                    <a:gd name="T39" fmla="*/ 0 h 696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72" h="6963">
                      <a:moveTo>
                        <a:pt x="3172" y="0"/>
                      </a:moveTo>
                      <a:lnTo>
                        <a:pt x="3136" y="1225"/>
                      </a:lnTo>
                      <a:lnTo>
                        <a:pt x="3035" y="2297"/>
                      </a:lnTo>
                      <a:lnTo>
                        <a:pt x="2879" y="3228"/>
                      </a:lnTo>
                      <a:lnTo>
                        <a:pt x="2676" y="4025"/>
                      </a:lnTo>
                      <a:lnTo>
                        <a:pt x="2436" y="4700"/>
                      </a:lnTo>
                      <a:lnTo>
                        <a:pt x="2168" y="5263"/>
                      </a:lnTo>
                      <a:lnTo>
                        <a:pt x="1882" y="5723"/>
                      </a:lnTo>
                      <a:lnTo>
                        <a:pt x="1586" y="6092"/>
                      </a:lnTo>
                      <a:lnTo>
                        <a:pt x="1290" y="6380"/>
                      </a:lnTo>
                      <a:lnTo>
                        <a:pt x="1004" y="6596"/>
                      </a:lnTo>
                      <a:lnTo>
                        <a:pt x="736" y="6750"/>
                      </a:lnTo>
                      <a:lnTo>
                        <a:pt x="496" y="6854"/>
                      </a:lnTo>
                      <a:lnTo>
                        <a:pt x="293" y="6916"/>
                      </a:lnTo>
                      <a:lnTo>
                        <a:pt x="137" y="6949"/>
                      </a:lnTo>
                      <a:lnTo>
                        <a:pt x="36" y="6962"/>
                      </a:lnTo>
                      <a:lnTo>
                        <a:pt x="10" y="6963"/>
                      </a:lnTo>
                      <a:lnTo>
                        <a:pt x="3" y="6963"/>
                      </a:lnTo>
                      <a:lnTo>
                        <a:pt x="2" y="6963"/>
                      </a:lnTo>
                      <a:lnTo>
                        <a:pt x="0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18" name="Freeform 60"/>
                <p:cNvSpPr>
                  <a:spLocks noChangeArrowheads="1"/>
                </p:cNvSpPr>
                <p:nvPr/>
              </p:nvSpPr>
              <p:spPr bwMode="auto">
                <a:xfrm>
                  <a:off x="1885" y="1212"/>
                  <a:ext cx="23" cy="441"/>
                </a:xfrm>
                <a:custGeom>
                  <a:avLst/>
                  <a:gdLst>
                    <a:gd name="T0" fmla="*/ 0 w 528"/>
                    <a:gd name="T1" fmla="*/ 0 h 6382"/>
                    <a:gd name="T2" fmla="*/ 0 w 528"/>
                    <a:gd name="T3" fmla="*/ 0 h 6382"/>
                    <a:gd name="T4" fmla="*/ 0 w 528"/>
                    <a:gd name="T5" fmla="*/ 0 h 6382"/>
                    <a:gd name="T6" fmla="*/ 0 w 528"/>
                    <a:gd name="T7" fmla="*/ 0 h 6382"/>
                    <a:gd name="T8" fmla="*/ 0 w 528"/>
                    <a:gd name="T9" fmla="*/ 0 h 6382"/>
                    <a:gd name="T10" fmla="*/ 0 w 528"/>
                    <a:gd name="T11" fmla="*/ 0 h 6382"/>
                    <a:gd name="T12" fmla="*/ 0 w 528"/>
                    <a:gd name="T13" fmla="*/ 0 h 6382"/>
                    <a:gd name="T14" fmla="*/ 0 w 528"/>
                    <a:gd name="T15" fmla="*/ 0 h 6382"/>
                    <a:gd name="T16" fmla="*/ 0 w 528"/>
                    <a:gd name="T17" fmla="*/ 0 h 6382"/>
                    <a:gd name="T18" fmla="*/ 0 w 528"/>
                    <a:gd name="T19" fmla="*/ 0 h 6382"/>
                    <a:gd name="T20" fmla="*/ 0 w 528"/>
                    <a:gd name="T21" fmla="*/ 0 h 6382"/>
                    <a:gd name="T22" fmla="*/ 0 w 528"/>
                    <a:gd name="T23" fmla="*/ 0 h 6382"/>
                    <a:gd name="T24" fmla="*/ 0 w 528"/>
                    <a:gd name="T25" fmla="*/ 0 h 6382"/>
                    <a:gd name="T26" fmla="*/ 0 w 528"/>
                    <a:gd name="T27" fmla="*/ 0 h 6382"/>
                    <a:gd name="T28" fmla="*/ 0 w 528"/>
                    <a:gd name="T29" fmla="*/ 0 h 6382"/>
                    <a:gd name="T30" fmla="*/ 0 w 528"/>
                    <a:gd name="T31" fmla="*/ 0 h 638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8" h="6382">
                      <a:moveTo>
                        <a:pt x="528" y="0"/>
                      </a:moveTo>
                      <a:lnTo>
                        <a:pt x="446" y="3690"/>
                      </a:lnTo>
                      <a:lnTo>
                        <a:pt x="361" y="4824"/>
                      </a:lnTo>
                      <a:lnTo>
                        <a:pt x="264" y="5585"/>
                      </a:lnTo>
                      <a:lnTo>
                        <a:pt x="214" y="5847"/>
                      </a:lnTo>
                      <a:lnTo>
                        <a:pt x="167" y="6046"/>
                      </a:lnTo>
                      <a:lnTo>
                        <a:pt x="122" y="6187"/>
                      </a:lnTo>
                      <a:lnTo>
                        <a:pt x="82" y="6283"/>
                      </a:lnTo>
                      <a:lnTo>
                        <a:pt x="64" y="6315"/>
                      </a:lnTo>
                      <a:lnTo>
                        <a:pt x="48" y="6341"/>
                      </a:lnTo>
                      <a:lnTo>
                        <a:pt x="35" y="6358"/>
                      </a:lnTo>
                      <a:lnTo>
                        <a:pt x="22" y="6370"/>
                      </a:lnTo>
                      <a:lnTo>
                        <a:pt x="12" y="6377"/>
                      </a:lnTo>
                      <a:lnTo>
                        <a:pt x="6" y="6381"/>
                      </a:lnTo>
                      <a:lnTo>
                        <a:pt x="1" y="6382"/>
                      </a:lnTo>
                      <a:lnTo>
                        <a:pt x="0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19" name="Freeform 61"/>
                <p:cNvSpPr>
                  <a:spLocks noChangeArrowheads="1"/>
                </p:cNvSpPr>
                <p:nvPr/>
              </p:nvSpPr>
              <p:spPr bwMode="auto">
                <a:xfrm>
                  <a:off x="1807" y="1212"/>
                  <a:ext cx="23" cy="441"/>
                </a:xfrm>
                <a:custGeom>
                  <a:avLst/>
                  <a:gdLst>
                    <a:gd name="T0" fmla="*/ 0 w 529"/>
                    <a:gd name="T1" fmla="*/ 0 h 6382"/>
                    <a:gd name="T2" fmla="*/ 0 w 529"/>
                    <a:gd name="T3" fmla="*/ 0 h 6382"/>
                    <a:gd name="T4" fmla="*/ 0 w 529"/>
                    <a:gd name="T5" fmla="*/ 0 h 6382"/>
                    <a:gd name="T6" fmla="*/ 0 w 529"/>
                    <a:gd name="T7" fmla="*/ 0 h 6382"/>
                    <a:gd name="T8" fmla="*/ 0 w 529"/>
                    <a:gd name="T9" fmla="*/ 0 h 6382"/>
                    <a:gd name="T10" fmla="*/ 0 w 529"/>
                    <a:gd name="T11" fmla="*/ 0 h 6382"/>
                    <a:gd name="T12" fmla="*/ 0 w 529"/>
                    <a:gd name="T13" fmla="*/ 0 h 6382"/>
                    <a:gd name="T14" fmla="*/ 0 w 529"/>
                    <a:gd name="T15" fmla="*/ 0 h 6382"/>
                    <a:gd name="T16" fmla="*/ 0 w 529"/>
                    <a:gd name="T17" fmla="*/ 0 h 6382"/>
                    <a:gd name="T18" fmla="*/ 0 w 529"/>
                    <a:gd name="T19" fmla="*/ 0 h 6382"/>
                    <a:gd name="T20" fmla="*/ 0 w 529"/>
                    <a:gd name="T21" fmla="*/ 0 h 6382"/>
                    <a:gd name="T22" fmla="*/ 0 w 529"/>
                    <a:gd name="T23" fmla="*/ 0 h 6382"/>
                    <a:gd name="T24" fmla="*/ 0 w 529"/>
                    <a:gd name="T25" fmla="*/ 0 h 6382"/>
                    <a:gd name="T26" fmla="*/ 0 w 529"/>
                    <a:gd name="T27" fmla="*/ 0 h 6382"/>
                    <a:gd name="T28" fmla="*/ 0 w 529"/>
                    <a:gd name="T29" fmla="*/ 0 h 6382"/>
                    <a:gd name="T30" fmla="*/ 0 w 529"/>
                    <a:gd name="T31" fmla="*/ 0 h 638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9" h="6382">
                      <a:moveTo>
                        <a:pt x="0" y="0"/>
                      </a:moveTo>
                      <a:lnTo>
                        <a:pt x="83" y="3690"/>
                      </a:lnTo>
                      <a:lnTo>
                        <a:pt x="167" y="4824"/>
                      </a:lnTo>
                      <a:lnTo>
                        <a:pt x="265" y="5585"/>
                      </a:lnTo>
                      <a:lnTo>
                        <a:pt x="314" y="5847"/>
                      </a:lnTo>
                      <a:lnTo>
                        <a:pt x="362" y="6046"/>
                      </a:lnTo>
                      <a:lnTo>
                        <a:pt x="406" y="6187"/>
                      </a:lnTo>
                      <a:lnTo>
                        <a:pt x="446" y="6283"/>
                      </a:lnTo>
                      <a:lnTo>
                        <a:pt x="464" y="6315"/>
                      </a:lnTo>
                      <a:lnTo>
                        <a:pt x="480" y="6341"/>
                      </a:lnTo>
                      <a:lnTo>
                        <a:pt x="494" y="6358"/>
                      </a:lnTo>
                      <a:lnTo>
                        <a:pt x="507" y="6370"/>
                      </a:lnTo>
                      <a:lnTo>
                        <a:pt x="516" y="6377"/>
                      </a:lnTo>
                      <a:lnTo>
                        <a:pt x="523" y="6381"/>
                      </a:lnTo>
                      <a:lnTo>
                        <a:pt x="528" y="6382"/>
                      </a:lnTo>
                      <a:lnTo>
                        <a:pt x="529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20" name="Freeform 62"/>
                <p:cNvSpPr>
                  <a:spLocks noChangeArrowheads="1"/>
                </p:cNvSpPr>
                <p:nvPr/>
              </p:nvSpPr>
              <p:spPr bwMode="auto">
                <a:xfrm>
                  <a:off x="1671" y="1212"/>
                  <a:ext cx="145" cy="481"/>
                </a:xfrm>
                <a:custGeom>
                  <a:avLst/>
                  <a:gdLst>
                    <a:gd name="T0" fmla="*/ 0 w 3171"/>
                    <a:gd name="T1" fmla="*/ 0 h 6963"/>
                    <a:gd name="T2" fmla="*/ 0 w 3171"/>
                    <a:gd name="T3" fmla="*/ 0 h 6963"/>
                    <a:gd name="T4" fmla="*/ 0 w 3171"/>
                    <a:gd name="T5" fmla="*/ 0 h 6963"/>
                    <a:gd name="T6" fmla="*/ 0 w 3171"/>
                    <a:gd name="T7" fmla="*/ 0 h 6963"/>
                    <a:gd name="T8" fmla="*/ 0 w 3171"/>
                    <a:gd name="T9" fmla="*/ 0 h 6963"/>
                    <a:gd name="T10" fmla="*/ 0 w 3171"/>
                    <a:gd name="T11" fmla="*/ 0 h 6963"/>
                    <a:gd name="T12" fmla="*/ 0 w 3171"/>
                    <a:gd name="T13" fmla="*/ 0 h 6963"/>
                    <a:gd name="T14" fmla="*/ 0 w 3171"/>
                    <a:gd name="T15" fmla="*/ 0 h 6963"/>
                    <a:gd name="T16" fmla="*/ 0 w 3171"/>
                    <a:gd name="T17" fmla="*/ 0 h 6963"/>
                    <a:gd name="T18" fmla="*/ 0 w 3171"/>
                    <a:gd name="T19" fmla="*/ 0 h 6963"/>
                    <a:gd name="T20" fmla="*/ 0 w 3171"/>
                    <a:gd name="T21" fmla="*/ 0 h 6963"/>
                    <a:gd name="T22" fmla="*/ 0 w 3171"/>
                    <a:gd name="T23" fmla="*/ 0 h 6963"/>
                    <a:gd name="T24" fmla="*/ 0 w 3171"/>
                    <a:gd name="T25" fmla="*/ 0 h 6963"/>
                    <a:gd name="T26" fmla="*/ 0 w 3171"/>
                    <a:gd name="T27" fmla="*/ 0 h 6963"/>
                    <a:gd name="T28" fmla="*/ 0 w 3171"/>
                    <a:gd name="T29" fmla="*/ 0 h 6963"/>
                    <a:gd name="T30" fmla="*/ 0 w 3171"/>
                    <a:gd name="T31" fmla="*/ 0 h 6963"/>
                    <a:gd name="T32" fmla="*/ 0 w 3171"/>
                    <a:gd name="T33" fmla="*/ 0 h 6963"/>
                    <a:gd name="T34" fmla="*/ 0 w 3171"/>
                    <a:gd name="T35" fmla="*/ 0 h 6963"/>
                    <a:gd name="T36" fmla="*/ 0 w 3171"/>
                    <a:gd name="T37" fmla="*/ 0 h 6963"/>
                    <a:gd name="T38" fmla="*/ 0 w 3171"/>
                    <a:gd name="T39" fmla="*/ 0 h 696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71" h="6963">
                      <a:moveTo>
                        <a:pt x="0" y="0"/>
                      </a:moveTo>
                      <a:lnTo>
                        <a:pt x="36" y="1225"/>
                      </a:lnTo>
                      <a:lnTo>
                        <a:pt x="136" y="2297"/>
                      </a:lnTo>
                      <a:lnTo>
                        <a:pt x="293" y="3228"/>
                      </a:lnTo>
                      <a:lnTo>
                        <a:pt x="495" y="4025"/>
                      </a:lnTo>
                      <a:lnTo>
                        <a:pt x="735" y="4700"/>
                      </a:lnTo>
                      <a:lnTo>
                        <a:pt x="1003" y="5263"/>
                      </a:lnTo>
                      <a:lnTo>
                        <a:pt x="1289" y="5723"/>
                      </a:lnTo>
                      <a:lnTo>
                        <a:pt x="1585" y="6092"/>
                      </a:lnTo>
                      <a:lnTo>
                        <a:pt x="1881" y="6380"/>
                      </a:lnTo>
                      <a:lnTo>
                        <a:pt x="2168" y="6596"/>
                      </a:lnTo>
                      <a:lnTo>
                        <a:pt x="2435" y="6750"/>
                      </a:lnTo>
                      <a:lnTo>
                        <a:pt x="2675" y="6854"/>
                      </a:lnTo>
                      <a:lnTo>
                        <a:pt x="2878" y="6916"/>
                      </a:lnTo>
                      <a:lnTo>
                        <a:pt x="3034" y="6949"/>
                      </a:lnTo>
                      <a:lnTo>
                        <a:pt x="3135" y="6962"/>
                      </a:lnTo>
                      <a:lnTo>
                        <a:pt x="3161" y="6963"/>
                      </a:lnTo>
                      <a:lnTo>
                        <a:pt x="3169" y="6963"/>
                      </a:lnTo>
                      <a:lnTo>
                        <a:pt x="3170" y="6963"/>
                      </a:lnTo>
                      <a:lnTo>
                        <a:pt x="3171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</p:grpSp>
        </p:grpSp>
        <p:grpSp>
          <p:nvGrpSpPr>
            <p:cNvPr id="37" name="Group 63"/>
            <p:cNvGrpSpPr>
              <a:grpSpLocks/>
            </p:cNvGrpSpPr>
            <p:nvPr/>
          </p:nvGrpSpPr>
          <p:grpSpPr bwMode="auto">
            <a:xfrm>
              <a:off x="2051050" y="1924050"/>
              <a:ext cx="601663" cy="763588"/>
              <a:chOff x="1292" y="1212"/>
              <a:chExt cx="379" cy="481"/>
            </a:xfrm>
          </p:grpSpPr>
          <p:grpSp>
            <p:nvGrpSpPr>
              <p:cNvPr id="99" name="Group 64"/>
              <p:cNvGrpSpPr>
                <a:grpSpLocks/>
              </p:cNvGrpSpPr>
              <p:nvPr/>
            </p:nvGrpSpPr>
            <p:grpSpPr bwMode="auto">
              <a:xfrm>
                <a:off x="1292" y="1212"/>
                <a:ext cx="379" cy="481"/>
                <a:chOff x="1292" y="1212"/>
                <a:chExt cx="379" cy="481"/>
              </a:xfrm>
            </p:grpSpPr>
            <p:sp>
              <p:nvSpPr>
                <p:cNvPr id="109" name="Rectangle 65"/>
                <p:cNvSpPr>
                  <a:spLocks noChangeArrowheads="1"/>
                </p:cNvSpPr>
                <p:nvPr/>
              </p:nvSpPr>
              <p:spPr bwMode="auto">
                <a:xfrm>
                  <a:off x="1292" y="1212"/>
                  <a:ext cx="379" cy="481"/>
                </a:xfrm>
                <a:prstGeom prst="rect">
                  <a:avLst/>
                </a:prstGeom>
                <a:solidFill>
                  <a:srgbClr val="99CCFF">
                    <a:alpha val="25098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/>
                </a:p>
              </p:txBody>
            </p:sp>
            <p:sp>
              <p:nvSpPr>
                <p:cNvPr id="110" name="Freeform 66"/>
                <p:cNvSpPr>
                  <a:spLocks noChangeArrowheads="1"/>
                </p:cNvSpPr>
                <p:nvPr/>
              </p:nvSpPr>
              <p:spPr bwMode="auto">
                <a:xfrm>
                  <a:off x="1292" y="1212"/>
                  <a:ext cx="379" cy="481"/>
                </a:xfrm>
                <a:custGeom>
                  <a:avLst/>
                  <a:gdLst>
                    <a:gd name="T0" fmla="*/ 0 w 17441"/>
                    <a:gd name="T1" fmla="*/ 0 h 6963"/>
                    <a:gd name="T2" fmla="*/ 0 w 17441"/>
                    <a:gd name="T3" fmla="*/ 0 h 6963"/>
                    <a:gd name="T4" fmla="*/ 0 w 17441"/>
                    <a:gd name="T5" fmla="*/ 0 h 6963"/>
                    <a:gd name="T6" fmla="*/ 0 w 17441"/>
                    <a:gd name="T7" fmla="*/ 0 h 6963"/>
                    <a:gd name="T8" fmla="*/ 0 w 17441"/>
                    <a:gd name="T9" fmla="*/ 0 h 6963"/>
                    <a:gd name="T10" fmla="*/ 0 w 17441"/>
                    <a:gd name="T11" fmla="*/ 0 h 696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7441" h="6963">
                      <a:moveTo>
                        <a:pt x="8721" y="6963"/>
                      </a:moveTo>
                      <a:lnTo>
                        <a:pt x="0" y="6963"/>
                      </a:lnTo>
                      <a:lnTo>
                        <a:pt x="0" y="0"/>
                      </a:lnTo>
                      <a:lnTo>
                        <a:pt x="17441" y="0"/>
                      </a:lnTo>
                      <a:lnTo>
                        <a:pt x="17441" y="6963"/>
                      </a:lnTo>
                      <a:lnTo>
                        <a:pt x="8721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</p:grpSp>
          <p:grpSp>
            <p:nvGrpSpPr>
              <p:cNvPr id="100" name="Group 67"/>
              <p:cNvGrpSpPr>
                <a:grpSpLocks/>
              </p:cNvGrpSpPr>
              <p:nvPr/>
            </p:nvGrpSpPr>
            <p:grpSpPr bwMode="auto">
              <a:xfrm>
                <a:off x="1293" y="1212"/>
                <a:ext cx="378" cy="481"/>
                <a:chOff x="1293" y="1212"/>
                <a:chExt cx="378" cy="481"/>
              </a:xfrm>
            </p:grpSpPr>
            <p:sp>
              <p:nvSpPr>
                <p:cNvPr id="101" name="Rectangle 68"/>
                <p:cNvSpPr>
                  <a:spLocks noChangeArrowheads="1"/>
                </p:cNvSpPr>
                <p:nvPr/>
              </p:nvSpPr>
              <p:spPr bwMode="auto">
                <a:xfrm>
                  <a:off x="1434" y="1653"/>
                  <a:ext cx="95" cy="40"/>
                </a:xfrm>
                <a:prstGeom prst="rect">
                  <a:avLst/>
                </a:prstGeom>
                <a:solidFill>
                  <a:srgbClr val="355E00"/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/>
                </a:p>
              </p:txBody>
            </p:sp>
            <p:sp>
              <p:nvSpPr>
                <p:cNvPr id="102" name="Freeform 69"/>
                <p:cNvSpPr>
                  <a:spLocks noChangeArrowheads="1"/>
                </p:cNvSpPr>
                <p:nvPr/>
              </p:nvSpPr>
              <p:spPr bwMode="auto">
                <a:xfrm>
                  <a:off x="1434" y="1653"/>
                  <a:ext cx="95" cy="40"/>
                </a:xfrm>
                <a:custGeom>
                  <a:avLst/>
                  <a:gdLst>
                    <a:gd name="T0" fmla="*/ 0 w 2114"/>
                    <a:gd name="T1" fmla="*/ 0 h 581"/>
                    <a:gd name="T2" fmla="*/ 0 w 2114"/>
                    <a:gd name="T3" fmla="*/ 0 h 581"/>
                    <a:gd name="T4" fmla="*/ 0 w 2114"/>
                    <a:gd name="T5" fmla="*/ 0 h 581"/>
                    <a:gd name="T6" fmla="*/ 0 w 2114"/>
                    <a:gd name="T7" fmla="*/ 0 h 581"/>
                    <a:gd name="T8" fmla="*/ 0 w 2114"/>
                    <a:gd name="T9" fmla="*/ 0 h 581"/>
                    <a:gd name="T10" fmla="*/ 0 w 2114"/>
                    <a:gd name="T11" fmla="*/ 0 h 5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14" h="581">
                      <a:moveTo>
                        <a:pt x="1057" y="581"/>
                      </a:moveTo>
                      <a:lnTo>
                        <a:pt x="0" y="581"/>
                      </a:lnTo>
                      <a:lnTo>
                        <a:pt x="0" y="0"/>
                      </a:lnTo>
                      <a:lnTo>
                        <a:pt x="2114" y="0"/>
                      </a:lnTo>
                      <a:lnTo>
                        <a:pt x="2114" y="581"/>
                      </a:lnTo>
                      <a:lnTo>
                        <a:pt x="1057" y="581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03" name="Freeform 70"/>
                <p:cNvSpPr>
                  <a:spLocks noChangeArrowheads="1"/>
                </p:cNvSpPr>
                <p:nvPr/>
              </p:nvSpPr>
              <p:spPr bwMode="auto">
                <a:xfrm>
                  <a:off x="1361" y="1212"/>
                  <a:ext cx="72" cy="441"/>
                </a:xfrm>
                <a:custGeom>
                  <a:avLst/>
                  <a:gdLst>
                    <a:gd name="T0" fmla="*/ 0 w 1585"/>
                    <a:gd name="T1" fmla="*/ 0 h 6382"/>
                    <a:gd name="T2" fmla="*/ 0 w 1585"/>
                    <a:gd name="T3" fmla="*/ 0 h 6382"/>
                    <a:gd name="T4" fmla="*/ 0 w 1585"/>
                    <a:gd name="T5" fmla="*/ 0 h 6382"/>
                    <a:gd name="T6" fmla="*/ 0 w 1585"/>
                    <a:gd name="T7" fmla="*/ 0 h 6382"/>
                    <a:gd name="T8" fmla="*/ 0 w 1585"/>
                    <a:gd name="T9" fmla="*/ 0 h 6382"/>
                    <a:gd name="T10" fmla="*/ 0 w 1585"/>
                    <a:gd name="T11" fmla="*/ 0 h 6382"/>
                    <a:gd name="T12" fmla="*/ 0 w 1585"/>
                    <a:gd name="T13" fmla="*/ 0 h 6382"/>
                    <a:gd name="T14" fmla="*/ 0 w 1585"/>
                    <a:gd name="T15" fmla="*/ 0 h 6382"/>
                    <a:gd name="T16" fmla="*/ 0 w 1585"/>
                    <a:gd name="T17" fmla="*/ 0 h 6382"/>
                    <a:gd name="T18" fmla="*/ 0 w 1585"/>
                    <a:gd name="T19" fmla="*/ 0 h 6382"/>
                    <a:gd name="T20" fmla="*/ 0 w 1585"/>
                    <a:gd name="T21" fmla="*/ 0 h 6382"/>
                    <a:gd name="T22" fmla="*/ 0 w 1585"/>
                    <a:gd name="T23" fmla="*/ 0 h 6382"/>
                    <a:gd name="T24" fmla="*/ 0 w 1585"/>
                    <a:gd name="T25" fmla="*/ 0 h 6382"/>
                    <a:gd name="T26" fmla="*/ 0 w 1585"/>
                    <a:gd name="T27" fmla="*/ 0 h 6382"/>
                    <a:gd name="T28" fmla="*/ 0 w 1585"/>
                    <a:gd name="T29" fmla="*/ 0 h 6382"/>
                    <a:gd name="T30" fmla="*/ 0 w 1585"/>
                    <a:gd name="T31" fmla="*/ 0 h 6382"/>
                    <a:gd name="T32" fmla="*/ 0 w 1585"/>
                    <a:gd name="T33" fmla="*/ 0 h 6382"/>
                    <a:gd name="T34" fmla="*/ 0 w 1585"/>
                    <a:gd name="T35" fmla="*/ 0 h 63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85" h="6382">
                      <a:moveTo>
                        <a:pt x="0" y="0"/>
                      </a:moveTo>
                      <a:lnTo>
                        <a:pt x="67" y="1940"/>
                      </a:lnTo>
                      <a:lnTo>
                        <a:pt x="145" y="2743"/>
                      </a:lnTo>
                      <a:lnTo>
                        <a:pt x="247" y="3445"/>
                      </a:lnTo>
                      <a:lnTo>
                        <a:pt x="367" y="4051"/>
                      </a:lnTo>
                      <a:lnTo>
                        <a:pt x="502" y="4570"/>
                      </a:lnTo>
                      <a:lnTo>
                        <a:pt x="644" y="5005"/>
                      </a:lnTo>
                      <a:lnTo>
                        <a:pt x="792" y="5367"/>
                      </a:lnTo>
                      <a:lnTo>
                        <a:pt x="940" y="5661"/>
                      </a:lnTo>
                      <a:lnTo>
                        <a:pt x="1083" y="5893"/>
                      </a:lnTo>
                      <a:lnTo>
                        <a:pt x="1217" y="6070"/>
                      </a:lnTo>
                      <a:lnTo>
                        <a:pt x="1338" y="6201"/>
                      </a:lnTo>
                      <a:lnTo>
                        <a:pt x="1439" y="6291"/>
                      </a:lnTo>
                      <a:lnTo>
                        <a:pt x="1517" y="6346"/>
                      </a:lnTo>
                      <a:lnTo>
                        <a:pt x="1567" y="6374"/>
                      </a:lnTo>
                      <a:lnTo>
                        <a:pt x="1581" y="6380"/>
                      </a:lnTo>
                      <a:lnTo>
                        <a:pt x="1584" y="6382"/>
                      </a:lnTo>
                      <a:lnTo>
                        <a:pt x="1585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04" name="Freeform 71"/>
                <p:cNvSpPr>
                  <a:spLocks noChangeArrowheads="1"/>
                </p:cNvSpPr>
                <p:nvPr/>
              </p:nvSpPr>
              <p:spPr bwMode="auto">
                <a:xfrm>
                  <a:off x="1526" y="1212"/>
                  <a:ext cx="72" cy="441"/>
                </a:xfrm>
                <a:custGeom>
                  <a:avLst/>
                  <a:gdLst>
                    <a:gd name="T0" fmla="*/ 0 w 1586"/>
                    <a:gd name="T1" fmla="*/ 0 h 6382"/>
                    <a:gd name="T2" fmla="*/ 0 w 1586"/>
                    <a:gd name="T3" fmla="*/ 0 h 6382"/>
                    <a:gd name="T4" fmla="*/ 0 w 1586"/>
                    <a:gd name="T5" fmla="*/ 0 h 6382"/>
                    <a:gd name="T6" fmla="*/ 0 w 1586"/>
                    <a:gd name="T7" fmla="*/ 0 h 6382"/>
                    <a:gd name="T8" fmla="*/ 0 w 1586"/>
                    <a:gd name="T9" fmla="*/ 0 h 6382"/>
                    <a:gd name="T10" fmla="*/ 0 w 1586"/>
                    <a:gd name="T11" fmla="*/ 0 h 6382"/>
                    <a:gd name="T12" fmla="*/ 0 w 1586"/>
                    <a:gd name="T13" fmla="*/ 0 h 6382"/>
                    <a:gd name="T14" fmla="*/ 0 w 1586"/>
                    <a:gd name="T15" fmla="*/ 0 h 6382"/>
                    <a:gd name="T16" fmla="*/ 0 w 1586"/>
                    <a:gd name="T17" fmla="*/ 0 h 6382"/>
                    <a:gd name="T18" fmla="*/ 0 w 1586"/>
                    <a:gd name="T19" fmla="*/ 0 h 6382"/>
                    <a:gd name="T20" fmla="*/ 0 w 1586"/>
                    <a:gd name="T21" fmla="*/ 0 h 6382"/>
                    <a:gd name="T22" fmla="*/ 0 w 1586"/>
                    <a:gd name="T23" fmla="*/ 0 h 6382"/>
                    <a:gd name="T24" fmla="*/ 0 w 1586"/>
                    <a:gd name="T25" fmla="*/ 0 h 6382"/>
                    <a:gd name="T26" fmla="*/ 0 w 1586"/>
                    <a:gd name="T27" fmla="*/ 0 h 6382"/>
                    <a:gd name="T28" fmla="*/ 0 w 1586"/>
                    <a:gd name="T29" fmla="*/ 0 h 6382"/>
                    <a:gd name="T30" fmla="*/ 0 w 1586"/>
                    <a:gd name="T31" fmla="*/ 0 h 6382"/>
                    <a:gd name="T32" fmla="*/ 0 w 1586"/>
                    <a:gd name="T33" fmla="*/ 0 h 6382"/>
                    <a:gd name="T34" fmla="*/ 0 w 1586"/>
                    <a:gd name="T35" fmla="*/ 0 h 63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86" h="6382">
                      <a:moveTo>
                        <a:pt x="1586" y="0"/>
                      </a:moveTo>
                      <a:lnTo>
                        <a:pt x="1518" y="1940"/>
                      </a:lnTo>
                      <a:lnTo>
                        <a:pt x="1440" y="2743"/>
                      </a:lnTo>
                      <a:lnTo>
                        <a:pt x="1339" y="3445"/>
                      </a:lnTo>
                      <a:lnTo>
                        <a:pt x="1218" y="4051"/>
                      </a:lnTo>
                      <a:lnTo>
                        <a:pt x="1084" y="4570"/>
                      </a:lnTo>
                      <a:lnTo>
                        <a:pt x="941" y="5005"/>
                      </a:lnTo>
                      <a:lnTo>
                        <a:pt x="793" y="5367"/>
                      </a:lnTo>
                      <a:lnTo>
                        <a:pt x="645" y="5661"/>
                      </a:lnTo>
                      <a:lnTo>
                        <a:pt x="503" y="5893"/>
                      </a:lnTo>
                      <a:lnTo>
                        <a:pt x="368" y="6070"/>
                      </a:lnTo>
                      <a:lnTo>
                        <a:pt x="248" y="6201"/>
                      </a:lnTo>
                      <a:lnTo>
                        <a:pt x="146" y="6291"/>
                      </a:lnTo>
                      <a:lnTo>
                        <a:pt x="68" y="6346"/>
                      </a:lnTo>
                      <a:lnTo>
                        <a:pt x="18" y="6374"/>
                      </a:lnTo>
                      <a:lnTo>
                        <a:pt x="5" y="6380"/>
                      </a:lnTo>
                      <a:lnTo>
                        <a:pt x="2" y="6382"/>
                      </a:lnTo>
                      <a:lnTo>
                        <a:pt x="0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05" name="Freeform 72"/>
                <p:cNvSpPr>
                  <a:spLocks noChangeArrowheads="1"/>
                </p:cNvSpPr>
                <p:nvPr/>
              </p:nvSpPr>
              <p:spPr bwMode="auto">
                <a:xfrm>
                  <a:off x="1526" y="1212"/>
                  <a:ext cx="145" cy="481"/>
                </a:xfrm>
                <a:custGeom>
                  <a:avLst/>
                  <a:gdLst>
                    <a:gd name="T0" fmla="*/ 0 w 3172"/>
                    <a:gd name="T1" fmla="*/ 0 h 6963"/>
                    <a:gd name="T2" fmla="*/ 0 w 3172"/>
                    <a:gd name="T3" fmla="*/ 0 h 6963"/>
                    <a:gd name="T4" fmla="*/ 0 w 3172"/>
                    <a:gd name="T5" fmla="*/ 0 h 6963"/>
                    <a:gd name="T6" fmla="*/ 0 w 3172"/>
                    <a:gd name="T7" fmla="*/ 0 h 6963"/>
                    <a:gd name="T8" fmla="*/ 0 w 3172"/>
                    <a:gd name="T9" fmla="*/ 0 h 6963"/>
                    <a:gd name="T10" fmla="*/ 0 w 3172"/>
                    <a:gd name="T11" fmla="*/ 0 h 6963"/>
                    <a:gd name="T12" fmla="*/ 0 w 3172"/>
                    <a:gd name="T13" fmla="*/ 0 h 6963"/>
                    <a:gd name="T14" fmla="*/ 0 w 3172"/>
                    <a:gd name="T15" fmla="*/ 0 h 6963"/>
                    <a:gd name="T16" fmla="*/ 0 w 3172"/>
                    <a:gd name="T17" fmla="*/ 0 h 6963"/>
                    <a:gd name="T18" fmla="*/ 0 w 3172"/>
                    <a:gd name="T19" fmla="*/ 0 h 6963"/>
                    <a:gd name="T20" fmla="*/ 0 w 3172"/>
                    <a:gd name="T21" fmla="*/ 0 h 6963"/>
                    <a:gd name="T22" fmla="*/ 0 w 3172"/>
                    <a:gd name="T23" fmla="*/ 0 h 6963"/>
                    <a:gd name="T24" fmla="*/ 0 w 3172"/>
                    <a:gd name="T25" fmla="*/ 0 h 6963"/>
                    <a:gd name="T26" fmla="*/ 0 w 3172"/>
                    <a:gd name="T27" fmla="*/ 0 h 6963"/>
                    <a:gd name="T28" fmla="*/ 0 w 3172"/>
                    <a:gd name="T29" fmla="*/ 0 h 6963"/>
                    <a:gd name="T30" fmla="*/ 0 w 3172"/>
                    <a:gd name="T31" fmla="*/ 0 h 6963"/>
                    <a:gd name="T32" fmla="*/ 0 w 3172"/>
                    <a:gd name="T33" fmla="*/ 0 h 6963"/>
                    <a:gd name="T34" fmla="*/ 0 w 3172"/>
                    <a:gd name="T35" fmla="*/ 0 h 6963"/>
                    <a:gd name="T36" fmla="*/ 0 w 3172"/>
                    <a:gd name="T37" fmla="*/ 0 h 6963"/>
                    <a:gd name="T38" fmla="*/ 0 w 3172"/>
                    <a:gd name="T39" fmla="*/ 0 h 696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72" h="6963">
                      <a:moveTo>
                        <a:pt x="3172" y="0"/>
                      </a:moveTo>
                      <a:lnTo>
                        <a:pt x="3136" y="1225"/>
                      </a:lnTo>
                      <a:lnTo>
                        <a:pt x="3035" y="2297"/>
                      </a:lnTo>
                      <a:lnTo>
                        <a:pt x="2879" y="3228"/>
                      </a:lnTo>
                      <a:lnTo>
                        <a:pt x="2676" y="4025"/>
                      </a:lnTo>
                      <a:lnTo>
                        <a:pt x="2436" y="4700"/>
                      </a:lnTo>
                      <a:lnTo>
                        <a:pt x="2168" y="5263"/>
                      </a:lnTo>
                      <a:lnTo>
                        <a:pt x="1882" y="5723"/>
                      </a:lnTo>
                      <a:lnTo>
                        <a:pt x="1586" y="6092"/>
                      </a:lnTo>
                      <a:lnTo>
                        <a:pt x="1290" y="6380"/>
                      </a:lnTo>
                      <a:lnTo>
                        <a:pt x="1004" y="6596"/>
                      </a:lnTo>
                      <a:lnTo>
                        <a:pt x="736" y="6750"/>
                      </a:lnTo>
                      <a:lnTo>
                        <a:pt x="496" y="6854"/>
                      </a:lnTo>
                      <a:lnTo>
                        <a:pt x="293" y="6916"/>
                      </a:lnTo>
                      <a:lnTo>
                        <a:pt x="137" y="6949"/>
                      </a:lnTo>
                      <a:lnTo>
                        <a:pt x="36" y="6962"/>
                      </a:lnTo>
                      <a:lnTo>
                        <a:pt x="10" y="6963"/>
                      </a:lnTo>
                      <a:lnTo>
                        <a:pt x="3" y="6963"/>
                      </a:lnTo>
                      <a:lnTo>
                        <a:pt x="2" y="6963"/>
                      </a:lnTo>
                      <a:lnTo>
                        <a:pt x="0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06" name="Freeform 73"/>
                <p:cNvSpPr>
                  <a:spLocks noChangeArrowheads="1"/>
                </p:cNvSpPr>
                <p:nvPr/>
              </p:nvSpPr>
              <p:spPr bwMode="auto">
                <a:xfrm>
                  <a:off x="1506" y="1212"/>
                  <a:ext cx="23" cy="441"/>
                </a:xfrm>
                <a:custGeom>
                  <a:avLst/>
                  <a:gdLst>
                    <a:gd name="T0" fmla="*/ 0 w 528"/>
                    <a:gd name="T1" fmla="*/ 0 h 6382"/>
                    <a:gd name="T2" fmla="*/ 0 w 528"/>
                    <a:gd name="T3" fmla="*/ 0 h 6382"/>
                    <a:gd name="T4" fmla="*/ 0 w 528"/>
                    <a:gd name="T5" fmla="*/ 0 h 6382"/>
                    <a:gd name="T6" fmla="*/ 0 w 528"/>
                    <a:gd name="T7" fmla="*/ 0 h 6382"/>
                    <a:gd name="T8" fmla="*/ 0 w 528"/>
                    <a:gd name="T9" fmla="*/ 0 h 6382"/>
                    <a:gd name="T10" fmla="*/ 0 w 528"/>
                    <a:gd name="T11" fmla="*/ 0 h 6382"/>
                    <a:gd name="T12" fmla="*/ 0 w 528"/>
                    <a:gd name="T13" fmla="*/ 0 h 6382"/>
                    <a:gd name="T14" fmla="*/ 0 w 528"/>
                    <a:gd name="T15" fmla="*/ 0 h 6382"/>
                    <a:gd name="T16" fmla="*/ 0 w 528"/>
                    <a:gd name="T17" fmla="*/ 0 h 6382"/>
                    <a:gd name="T18" fmla="*/ 0 w 528"/>
                    <a:gd name="T19" fmla="*/ 0 h 6382"/>
                    <a:gd name="T20" fmla="*/ 0 w 528"/>
                    <a:gd name="T21" fmla="*/ 0 h 6382"/>
                    <a:gd name="T22" fmla="*/ 0 w 528"/>
                    <a:gd name="T23" fmla="*/ 0 h 6382"/>
                    <a:gd name="T24" fmla="*/ 0 w 528"/>
                    <a:gd name="T25" fmla="*/ 0 h 6382"/>
                    <a:gd name="T26" fmla="*/ 0 w 528"/>
                    <a:gd name="T27" fmla="*/ 0 h 6382"/>
                    <a:gd name="T28" fmla="*/ 0 w 528"/>
                    <a:gd name="T29" fmla="*/ 0 h 6382"/>
                    <a:gd name="T30" fmla="*/ 0 w 528"/>
                    <a:gd name="T31" fmla="*/ 0 h 638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8" h="6382">
                      <a:moveTo>
                        <a:pt x="528" y="0"/>
                      </a:moveTo>
                      <a:lnTo>
                        <a:pt x="446" y="3690"/>
                      </a:lnTo>
                      <a:lnTo>
                        <a:pt x="361" y="4824"/>
                      </a:lnTo>
                      <a:lnTo>
                        <a:pt x="264" y="5585"/>
                      </a:lnTo>
                      <a:lnTo>
                        <a:pt x="214" y="5847"/>
                      </a:lnTo>
                      <a:lnTo>
                        <a:pt x="167" y="6046"/>
                      </a:lnTo>
                      <a:lnTo>
                        <a:pt x="122" y="6187"/>
                      </a:lnTo>
                      <a:lnTo>
                        <a:pt x="82" y="6283"/>
                      </a:lnTo>
                      <a:lnTo>
                        <a:pt x="64" y="6315"/>
                      </a:lnTo>
                      <a:lnTo>
                        <a:pt x="48" y="6341"/>
                      </a:lnTo>
                      <a:lnTo>
                        <a:pt x="35" y="6358"/>
                      </a:lnTo>
                      <a:lnTo>
                        <a:pt x="22" y="6370"/>
                      </a:lnTo>
                      <a:lnTo>
                        <a:pt x="12" y="6377"/>
                      </a:lnTo>
                      <a:lnTo>
                        <a:pt x="6" y="6381"/>
                      </a:lnTo>
                      <a:lnTo>
                        <a:pt x="1" y="6382"/>
                      </a:lnTo>
                      <a:lnTo>
                        <a:pt x="0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07" name="Freeform 74"/>
                <p:cNvSpPr>
                  <a:spLocks noChangeArrowheads="1"/>
                </p:cNvSpPr>
                <p:nvPr/>
              </p:nvSpPr>
              <p:spPr bwMode="auto">
                <a:xfrm>
                  <a:off x="1429" y="1212"/>
                  <a:ext cx="23" cy="441"/>
                </a:xfrm>
                <a:custGeom>
                  <a:avLst/>
                  <a:gdLst>
                    <a:gd name="T0" fmla="*/ 0 w 529"/>
                    <a:gd name="T1" fmla="*/ 0 h 6382"/>
                    <a:gd name="T2" fmla="*/ 0 w 529"/>
                    <a:gd name="T3" fmla="*/ 0 h 6382"/>
                    <a:gd name="T4" fmla="*/ 0 w 529"/>
                    <a:gd name="T5" fmla="*/ 0 h 6382"/>
                    <a:gd name="T6" fmla="*/ 0 w 529"/>
                    <a:gd name="T7" fmla="*/ 0 h 6382"/>
                    <a:gd name="T8" fmla="*/ 0 w 529"/>
                    <a:gd name="T9" fmla="*/ 0 h 6382"/>
                    <a:gd name="T10" fmla="*/ 0 w 529"/>
                    <a:gd name="T11" fmla="*/ 0 h 6382"/>
                    <a:gd name="T12" fmla="*/ 0 w 529"/>
                    <a:gd name="T13" fmla="*/ 0 h 6382"/>
                    <a:gd name="T14" fmla="*/ 0 w 529"/>
                    <a:gd name="T15" fmla="*/ 0 h 6382"/>
                    <a:gd name="T16" fmla="*/ 0 w 529"/>
                    <a:gd name="T17" fmla="*/ 0 h 6382"/>
                    <a:gd name="T18" fmla="*/ 0 w 529"/>
                    <a:gd name="T19" fmla="*/ 0 h 6382"/>
                    <a:gd name="T20" fmla="*/ 0 w 529"/>
                    <a:gd name="T21" fmla="*/ 0 h 6382"/>
                    <a:gd name="T22" fmla="*/ 0 w 529"/>
                    <a:gd name="T23" fmla="*/ 0 h 6382"/>
                    <a:gd name="T24" fmla="*/ 0 w 529"/>
                    <a:gd name="T25" fmla="*/ 0 h 6382"/>
                    <a:gd name="T26" fmla="*/ 0 w 529"/>
                    <a:gd name="T27" fmla="*/ 0 h 6382"/>
                    <a:gd name="T28" fmla="*/ 0 w 529"/>
                    <a:gd name="T29" fmla="*/ 0 h 6382"/>
                    <a:gd name="T30" fmla="*/ 0 w 529"/>
                    <a:gd name="T31" fmla="*/ 0 h 638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9" h="6382">
                      <a:moveTo>
                        <a:pt x="0" y="0"/>
                      </a:moveTo>
                      <a:lnTo>
                        <a:pt x="83" y="3690"/>
                      </a:lnTo>
                      <a:lnTo>
                        <a:pt x="167" y="4824"/>
                      </a:lnTo>
                      <a:lnTo>
                        <a:pt x="265" y="5585"/>
                      </a:lnTo>
                      <a:lnTo>
                        <a:pt x="314" y="5847"/>
                      </a:lnTo>
                      <a:lnTo>
                        <a:pt x="362" y="6046"/>
                      </a:lnTo>
                      <a:lnTo>
                        <a:pt x="406" y="6187"/>
                      </a:lnTo>
                      <a:lnTo>
                        <a:pt x="446" y="6283"/>
                      </a:lnTo>
                      <a:lnTo>
                        <a:pt x="464" y="6315"/>
                      </a:lnTo>
                      <a:lnTo>
                        <a:pt x="480" y="6341"/>
                      </a:lnTo>
                      <a:lnTo>
                        <a:pt x="494" y="6358"/>
                      </a:lnTo>
                      <a:lnTo>
                        <a:pt x="507" y="6370"/>
                      </a:lnTo>
                      <a:lnTo>
                        <a:pt x="516" y="6377"/>
                      </a:lnTo>
                      <a:lnTo>
                        <a:pt x="523" y="6381"/>
                      </a:lnTo>
                      <a:lnTo>
                        <a:pt x="528" y="6382"/>
                      </a:lnTo>
                      <a:lnTo>
                        <a:pt x="529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108" name="Freeform 75"/>
                <p:cNvSpPr>
                  <a:spLocks noChangeArrowheads="1"/>
                </p:cNvSpPr>
                <p:nvPr/>
              </p:nvSpPr>
              <p:spPr bwMode="auto">
                <a:xfrm>
                  <a:off x="1293" y="1212"/>
                  <a:ext cx="145" cy="481"/>
                </a:xfrm>
                <a:custGeom>
                  <a:avLst/>
                  <a:gdLst>
                    <a:gd name="T0" fmla="*/ 0 w 3171"/>
                    <a:gd name="T1" fmla="*/ 0 h 6963"/>
                    <a:gd name="T2" fmla="*/ 0 w 3171"/>
                    <a:gd name="T3" fmla="*/ 0 h 6963"/>
                    <a:gd name="T4" fmla="*/ 0 w 3171"/>
                    <a:gd name="T5" fmla="*/ 0 h 6963"/>
                    <a:gd name="T6" fmla="*/ 0 w 3171"/>
                    <a:gd name="T7" fmla="*/ 0 h 6963"/>
                    <a:gd name="T8" fmla="*/ 0 w 3171"/>
                    <a:gd name="T9" fmla="*/ 0 h 6963"/>
                    <a:gd name="T10" fmla="*/ 0 w 3171"/>
                    <a:gd name="T11" fmla="*/ 0 h 6963"/>
                    <a:gd name="T12" fmla="*/ 0 w 3171"/>
                    <a:gd name="T13" fmla="*/ 0 h 6963"/>
                    <a:gd name="T14" fmla="*/ 0 w 3171"/>
                    <a:gd name="T15" fmla="*/ 0 h 6963"/>
                    <a:gd name="T16" fmla="*/ 0 w 3171"/>
                    <a:gd name="T17" fmla="*/ 0 h 6963"/>
                    <a:gd name="T18" fmla="*/ 0 w 3171"/>
                    <a:gd name="T19" fmla="*/ 0 h 6963"/>
                    <a:gd name="T20" fmla="*/ 0 w 3171"/>
                    <a:gd name="T21" fmla="*/ 0 h 6963"/>
                    <a:gd name="T22" fmla="*/ 0 w 3171"/>
                    <a:gd name="T23" fmla="*/ 0 h 6963"/>
                    <a:gd name="T24" fmla="*/ 0 w 3171"/>
                    <a:gd name="T25" fmla="*/ 0 h 6963"/>
                    <a:gd name="T26" fmla="*/ 0 w 3171"/>
                    <a:gd name="T27" fmla="*/ 0 h 6963"/>
                    <a:gd name="T28" fmla="*/ 0 w 3171"/>
                    <a:gd name="T29" fmla="*/ 0 h 6963"/>
                    <a:gd name="T30" fmla="*/ 0 w 3171"/>
                    <a:gd name="T31" fmla="*/ 0 h 6963"/>
                    <a:gd name="T32" fmla="*/ 0 w 3171"/>
                    <a:gd name="T33" fmla="*/ 0 h 6963"/>
                    <a:gd name="T34" fmla="*/ 0 w 3171"/>
                    <a:gd name="T35" fmla="*/ 0 h 6963"/>
                    <a:gd name="T36" fmla="*/ 0 w 3171"/>
                    <a:gd name="T37" fmla="*/ 0 h 6963"/>
                    <a:gd name="T38" fmla="*/ 0 w 3171"/>
                    <a:gd name="T39" fmla="*/ 0 h 696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71" h="6963">
                      <a:moveTo>
                        <a:pt x="0" y="0"/>
                      </a:moveTo>
                      <a:lnTo>
                        <a:pt x="36" y="1225"/>
                      </a:lnTo>
                      <a:lnTo>
                        <a:pt x="136" y="2297"/>
                      </a:lnTo>
                      <a:lnTo>
                        <a:pt x="293" y="3228"/>
                      </a:lnTo>
                      <a:lnTo>
                        <a:pt x="495" y="4025"/>
                      </a:lnTo>
                      <a:lnTo>
                        <a:pt x="735" y="4700"/>
                      </a:lnTo>
                      <a:lnTo>
                        <a:pt x="1003" y="5263"/>
                      </a:lnTo>
                      <a:lnTo>
                        <a:pt x="1289" y="5723"/>
                      </a:lnTo>
                      <a:lnTo>
                        <a:pt x="1585" y="6092"/>
                      </a:lnTo>
                      <a:lnTo>
                        <a:pt x="1881" y="6380"/>
                      </a:lnTo>
                      <a:lnTo>
                        <a:pt x="2168" y="6596"/>
                      </a:lnTo>
                      <a:lnTo>
                        <a:pt x="2435" y="6750"/>
                      </a:lnTo>
                      <a:lnTo>
                        <a:pt x="2675" y="6854"/>
                      </a:lnTo>
                      <a:lnTo>
                        <a:pt x="2878" y="6916"/>
                      </a:lnTo>
                      <a:lnTo>
                        <a:pt x="3034" y="6949"/>
                      </a:lnTo>
                      <a:lnTo>
                        <a:pt x="3135" y="6962"/>
                      </a:lnTo>
                      <a:lnTo>
                        <a:pt x="3161" y="6963"/>
                      </a:lnTo>
                      <a:lnTo>
                        <a:pt x="3169" y="6963"/>
                      </a:lnTo>
                      <a:lnTo>
                        <a:pt x="3170" y="6963"/>
                      </a:lnTo>
                      <a:lnTo>
                        <a:pt x="3171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</p:grpSp>
        </p:grpSp>
        <p:grpSp>
          <p:nvGrpSpPr>
            <p:cNvPr id="38" name="Group 76"/>
            <p:cNvGrpSpPr>
              <a:grpSpLocks/>
            </p:cNvGrpSpPr>
            <p:nvPr/>
          </p:nvGrpSpPr>
          <p:grpSpPr bwMode="auto">
            <a:xfrm>
              <a:off x="1452563" y="1924050"/>
              <a:ext cx="601663" cy="763588"/>
              <a:chOff x="915" y="1212"/>
              <a:chExt cx="379" cy="481"/>
            </a:xfrm>
          </p:grpSpPr>
          <p:grpSp>
            <p:nvGrpSpPr>
              <p:cNvPr id="87" name="Group 77"/>
              <p:cNvGrpSpPr>
                <a:grpSpLocks/>
              </p:cNvGrpSpPr>
              <p:nvPr/>
            </p:nvGrpSpPr>
            <p:grpSpPr bwMode="auto">
              <a:xfrm>
                <a:off x="915" y="1212"/>
                <a:ext cx="379" cy="481"/>
                <a:chOff x="915" y="1212"/>
                <a:chExt cx="379" cy="481"/>
              </a:xfrm>
            </p:grpSpPr>
            <p:sp>
              <p:nvSpPr>
                <p:cNvPr id="97" name="Rectangle 78"/>
                <p:cNvSpPr>
                  <a:spLocks noChangeArrowheads="1"/>
                </p:cNvSpPr>
                <p:nvPr/>
              </p:nvSpPr>
              <p:spPr bwMode="auto">
                <a:xfrm>
                  <a:off x="915" y="1212"/>
                  <a:ext cx="379" cy="481"/>
                </a:xfrm>
                <a:prstGeom prst="rect">
                  <a:avLst/>
                </a:prstGeom>
                <a:solidFill>
                  <a:srgbClr val="99CCFF">
                    <a:alpha val="25098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/>
                </a:p>
              </p:txBody>
            </p:sp>
            <p:sp>
              <p:nvSpPr>
                <p:cNvPr id="98" name="Freeform 79"/>
                <p:cNvSpPr>
                  <a:spLocks noChangeArrowheads="1"/>
                </p:cNvSpPr>
                <p:nvPr/>
              </p:nvSpPr>
              <p:spPr bwMode="auto">
                <a:xfrm>
                  <a:off x="915" y="1212"/>
                  <a:ext cx="379" cy="481"/>
                </a:xfrm>
                <a:custGeom>
                  <a:avLst/>
                  <a:gdLst>
                    <a:gd name="T0" fmla="*/ 0 w 17441"/>
                    <a:gd name="T1" fmla="*/ 0 h 6963"/>
                    <a:gd name="T2" fmla="*/ 0 w 17441"/>
                    <a:gd name="T3" fmla="*/ 0 h 6963"/>
                    <a:gd name="T4" fmla="*/ 0 w 17441"/>
                    <a:gd name="T5" fmla="*/ 0 h 6963"/>
                    <a:gd name="T6" fmla="*/ 0 w 17441"/>
                    <a:gd name="T7" fmla="*/ 0 h 6963"/>
                    <a:gd name="T8" fmla="*/ 0 w 17441"/>
                    <a:gd name="T9" fmla="*/ 0 h 6963"/>
                    <a:gd name="T10" fmla="*/ 0 w 17441"/>
                    <a:gd name="T11" fmla="*/ 0 h 696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7441" h="6963">
                      <a:moveTo>
                        <a:pt x="8721" y="6963"/>
                      </a:moveTo>
                      <a:lnTo>
                        <a:pt x="0" y="6963"/>
                      </a:lnTo>
                      <a:lnTo>
                        <a:pt x="0" y="0"/>
                      </a:lnTo>
                      <a:lnTo>
                        <a:pt x="17441" y="0"/>
                      </a:lnTo>
                      <a:lnTo>
                        <a:pt x="17441" y="6963"/>
                      </a:lnTo>
                      <a:lnTo>
                        <a:pt x="8721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</p:grpSp>
          <p:grpSp>
            <p:nvGrpSpPr>
              <p:cNvPr id="88" name="Group 80"/>
              <p:cNvGrpSpPr>
                <a:grpSpLocks/>
              </p:cNvGrpSpPr>
              <p:nvPr/>
            </p:nvGrpSpPr>
            <p:grpSpPr bwMode="auto">
              <a:xfrm>
                <a:off x="915" y="1212"/>
                <a:ext cx="378" cy="481"/>
                <a:chOff x="915" y="1212"/>
                <a:chExt cx="378" cy="481"/>
              </a:xfrm>
            </p:grpSpPr>
            <p:sp>
              <p:nvSpPr>
                <p:cNvPr id="89" name="Rectangle 81"/>
                <p:cNvSpPr>
                  <a:spLocks noChangeArrowheads="1"/>
                </p:cNvSpPr>
                <p:nvPr/>
              </p:nvSpPr>
              <p:spPr bwMode="auto">
                <a:xfrm>
                  <a:off x="1057" y="1653"/>
                  <a:ext cx="95" cy="40"/>
                </a:xfrm>
                <a:prstGeom prst="rect">
                  <a:avLst/>
                </a:prstGeom>
                <a:solidFill>
                  <a:srgbClr val="355E00"/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/>
                </a:p>
              </p:txBody>
            </p:sp>
            <p:sp>
              <p:nvSpPr>
                <p:cNvPr id="90" name="Freeform 82"/>
                <p:cNvSpPr>
                  <a:spLocks noChangeArrowheads="1"/>
                </p:cNvSpPr>
                <p:nvPr/>
              </p:nvSpPr>
              <p:spPr bwMode="auto">
                <a:xfrm>
                  <a:off x="1057" y="1653"/>
                  <a:ext cx="95" cy="40"/>
                </a:xfrm>
                <a:custGeom>
                  <a:avLst/>
                  <a:gdLst>
                    <a:gd name="T0" fmla="*/ 0 w 2114"/>
                    <a:gd name="T1" fmla="*/ 0 h 581"/>
                    <a:gd name="T2" fmla="*/ 0 w 2114"/>
                    <a:gd name="T3" fmla="*/ 0 h 581"/>
                    <a:gd name="T4" fmla="*/ 0 w 2114"/>
                    <a:gd name="T5" fmla="*/ 0 h 581"/>
                    <a:gd name="T6" fmla="*/ 0 w 2114"/>
                    <a:gd name="T7" fmla="*/ 0 h 581"/>
                    <a:gd name="T8" fmla="*/ 0 w 2114"/>
                    <a:gd name="T9" fmla="*/ 0 h 581"/>
                    <a:gd name="T10" fmla="*/ 0 w 2114"/>
                    <a:gd name="T11" fmla="*/ 0 h 5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14" h="581">
                      <a:moveTo>
                        <a:pt x="1057" y="581"/>
                      </a:moveTo>
                      <a:lnTo>
                        <a:pt x="0" y="581"/>
                      </a:lnTo>
                      <a:lnTo>
                        <a:pt x="0" y="0"/>
                      </a:lnTo>
                      <a:lnTo>
                        <a:pt x="2114" y="0"/>
                      </a:lnTo>
                      <a:lnTo>
                        <a:pt x="2114" y="581"/>
                      </a:lnTo>
                      <a:lnTo>
                        <a:pt x="1057" y="581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91" name="Freeform 83"/>
                <p:cNvSpPr>
                  <a:spLocks noChangeArrowheads="1"/>
                </p:cNvSpPr>
                <p:nvPr/>
              </p:nvSpPr>
              <p:spPr bwMode="auto">
                <a:xfrm>
                  <a:off x="984" y="1212"/>
                  <a:ext cx="72" cy="441"/>
                </a:xfrm>
                <a:custGeom>
                  <a:avLst/>
                  <a:gdLst>
                    <a:gd name="T0" fmla="*/ 0 w 1585"/>
                    <a:gd name="T1" fmla="*/ 0 h 6382"/>
                    <a:gd name="T2" fmla="*/ 0 w 1585"/>
                    <a:gd name="T3" fmla="*/ 0 h 6382"/>
                    <a:gd name="T4" fmla="*/ 0 w 1585"/>
                    <a:gd name="T5" fmla="*/ 0 h 6382"/>
                    <a:gd name="T6" fmla="*/ 0 w 1585"/>
                    <a:gd name="T7" fmla="*/ 0 h 6382"/>
                    <a:gd name="T8" fmla="*/ 0 w 1585"/>
                    <a:gd name="T9" fmla="*/ 0 h 6382"/>
                    <a:gd name="T10" fmla="*/ 0 w 1585"/>
                    <a:gd name="T11" fmla="*/ 0 h 6382"/>
                    <a:gd name="T12" fmla="*/ 0 w 1585"/>
                    <a:gd name="T13" fmla="*/ 0 h 6382"/>
                    <a:gd name="T14" fmla="*/ 0 w 1585"/>
                    <a:gd name="T15" fmla="*/ 0 h 6382"/>
                    <a:gd name="T16" fmla="*/ 0 w 1585"/>
                    <a:gd name="T17" fmla="*/ 0 h 6382"/>
                    <a:gd name="T18" fmla="*/ 0 w 1585"/>
                    <a:gd name="T19" fmla="*/ 0 h 6382"/>
                    <a:gd name="T20" fmla="*/ 0 w 1585"/>
                    <a:gd name="T21" fmla="*/ 0 h 6382"/>
                    <a:gd name="T22" fmla="*/ 0 w 1585"/>
                    <a:gd name="T23" fmla="*/ 0 h 6382"/>
                    <a:gd name="T24" fmla="*/ 0 w 1585"/>
                    <a:gd name="T25" fmla="*/ 0 h 6382"/>
                    <a:gd name="T26" fmla="*/ 0 w 1585"/>
                    <a:gd name="T27" fmla="*/ 0 h 6382"/>
                    <a:gd name="T28" fmla="*/ 0 w 1585"/>
                    <a:gd name="T29" fmla="*/ 0 h 6382"/>
                    <a:gd name="T30" fmla="*/ 0 w 1585"/>
                    <a:gd name="T31" fmla="*/ 0 h 6382"/>
                    <a:gd name="T32" fmla="*/ 0 w 1585"/>
                    <a:gd name="T33" fmla="*/ 0 h 6382"/>
                    <a:gd name="T34" fmla="*/ 0 w 1585"/>
                    <a:gd name="T35" fmla="*/ 0 h 63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85" h="6382">
                      <a:moveTo>
                        <a:pt x="0" y="0"/>
                      </a:moveTo>
                      <a:lnTo>
                        <a:pt x="67" y="1940"/>
                      </a:lnTo>
                      <a:lnTo>
                        <a:pt x="145" y="2743"/>
                      </a:lnTo>
                      <a:lnTo>
                        <a:pt x="247" y="3445"/>
                      </a:lnTo>
                      <a:lnTo>
                        <a:pt x="367" y="4051"/>
                      </a:lnTo>
                      <a:lnTo>
                        <a:pt x="502" y="4570"/>
                      </a:lnTo>
                      <a:lnTo>
                        <a:pt x="644" y="5005"/>
                      </a:lnTo>
                      <a:lnTo>
                        <a:pt x="792" y="5367"/>
                      </a:lnTo>
                      <a:lnTo>
                        <a:pt x="940" y="5661"/>
                      </a:lnTo>
                      <a:lnTo>
                        <a:pt x="1083" y="5893"/>
                      </a:lnTo>
                      <a:lnTo>
                        <a:pt x="1217" y="6070"/>
                      </a:lnTo>
                      <a:lnTo>
                        <a:pt x="1338" y="6201"/>
                      </a:lnTo>
                      <a:lnTo>
                        <a:pt x="1439" y="6291"/>
                      </a:lnTo>
                      <a:lnTo>
                        <a:pt x="1517" y="6346"/>
                      </a:lnTo>
                      <a:lnTo>
                        <a:pt x="1567" y="6374"/>
                      </a:lnTo>
                      <a:lnTo>
                        <a:pt x="1581" y="6380"/>
                      </a:lnTo>
                      <a:lnTo>
                        <a:pt x="1584" y="6382"/>
                      </a:lnTo>
                      <a:lnTo>
                        <a:pt x="1585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92" name="Freeform 84"/>
                <p:cNvSpPr>
                  <a:spLocks noChangeArrowheads="1"/>
                </p:cNvSpPr>
                <p:nvPr/>
              </p:nvSpPr>
              <p:spPr bwMode="auto">
                <a:xfrm>
                  <a:off x="1149" y="1212"/>
                  <a:ext cx="72" cy="441"/>
                </a:xfrm>
                <a:custGeom>
                  <a:avLst/>
                  <a:gdLst>
                    <a:gd name="T0" fmla="*/ 0 w 1586"/>
                    <a:gd name="T1" fmla="*/ 0 h 6382"/>
                    <a:gd name="T2" fmla="*/ 0 w 1586"/>
                    <a:gd name="T3" fmla="*/ 0 h 6382"/>
                    <a:gd name="T4" fmla="*/ 0 w 1586"/>
                    <a:gd name="T5" fmla="*/ 0 h 6382"/>
                    <a:gd name="T6" fmla="*/ 0 w 1586"/>
                    <a:gd name="T7" fmla="*/ 0 h 6382"/>
                    <a:gd name="T8" fmla="*/ 0 w 1586"/>
                    <a:gd name="T9" fmla="*/ 0 h 6382"/>
                    <a:gd name="T10" fmla="*/ 0 w 1586"/>
                    <a:gd name="T11" fmla="*/ 0 h 6382"/>
                    <a:gd name="T12" fmla="*/ 0 w 1586"/>
                    <a:gd name="T13" fmla="*/ 0 h 6382"/>
                    <a:gd name="T14" fmla="*/ 0 w 1586"/>
                    <a:gd name="T15" fmla="*/ 0 h 6382"/>
                    <a:gd name="T16" fmla="*/ 0 w 1586"/>
                    <a:gd name="T17" fmla="*/ 0 h 6382"/>
                    <a:gd name="T18" fmla="*/ 0 w 1586"/>
                    <a:gd name="T19" fmla="*/ 0 h 6382"/>
                    <a:gd name="T20" fmla="*/ 0 w 1586"/>
                    <a:gd name="T21" fmla="*/ 0 h 6382"/>
                    <a:gd name="T22" fmla="*/ 0 w 1586"/>
                    <a:gd name="T23" fmla="*/ 0 h 6382"/>
                    <a:gd name="T24" fmla="*/ 0 w 1586"/>
                    <a:gd name="T25" fmla="*/ 0 h 6382"/>
                    <a:gd name="T26" fmla="*/ 0 w 1586"/>
                    <a:gd name="T27" fmla="*/ 0 h 6382"/>
                    <a:gd name="T28" fmla="*/ 0 w 1586"/>
                    <a:gd name="T29" fmla="*/ 0 h 6382"/>
                    <a:gd name="T30" fmla="*/ 0 w 1586"/>
                    <a:gd name="T31" fmla="*/ 0 h 6382"/>
                    <a:gd name="T32" fmla="*/ 0 w 1586"/>
                    <a:gd name="T33" fmla="*/ 0 h 6382"/>
                    <a:gd name="T34" fmla="*/ 0 w 1586"/>
                    <a:gd name="T35" fmla="*/ 0 h 63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86" h="6382">
                      <a:moveTo>
                        <a:pt x="1586" y="0"/>
                      </a:moveTo>
                      <a:lnTo>
                        <a:pt x="1518" y="1940"/>
                      </a:lnTo>
                      <a:lnTo>
                        <a:pt x="1440" y="2743"/>
                      </a:lnTo>
                      <a:lnTo>
                        <a:pt x="1339" y="3445"/>
                      </a:lnTo>
                      <a:lnTo>
                        <a:pt x="1218" y="4051"/>
                      </a:lnTo>
                      <a:lnTo>
                        <a:pt x="1084" y="4570"/>
                      </a:lnTo>
                      <a:lnTo>
                        <a:pt x="941" y="5005"/>
                      </a:lnTo>
                      <a:lnTo>
                        <a:pt x="793" y="5367"/>
                      </a:lnTo>
                      <a:lnTo>
                        <a:pt x="645" y="5661"/>
                      </a:lnTo>
                      <a:lnTo>
                        <a:pt x="503" y="5893"/>
                      </a:lnTo>
                      <a:lnTo>
                        <a:pt x="368" y="6070"/>
                      </a:lnTo>
                      <a:lnTo>
                        <a:pt x="248" y="6201"/>
                      </a:lnTo>
                      <a:lnTo>
                        <a:pt x="146" y="6291"/>
                      </a:lnTo>
                      <a:lnTo>
                        <a:pt x="68" y="6346"/>
                      </a:lnTo>
                      <a:lnTo>
                        <a:pt x="18" y="6374"/>
                      </a:lnTo>
                      <a:lnTo>
                        <a:pt x="5" y="6380"/>
                      </a:lnTo>
                      <a:lnTo>
                        <a:pt x="2" y="6382"/>
                      </a:lnTo>
                      <a:lnTo>
                        <a:pt x="0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93" name="Freeform 85"/>
                <p:cNvSpPr>
                  <a:spLocks noChangeArrowheads="1"/>
                </p:cNvSpPr>
                <p:nvPr/>
              </p:nvSpPr>
              <p:spPr bwMode="auto">
                <a:xfrm>
                  <a:off x="1149" y="1212"/>
                  <a:ext cx="145" cy="481"/>
                </a:xfrm>
                <a:custGeom>
                  <a:avLst/>
                  <a:gdLst>
                    <a:gd name="T0" fmla="*/ 0 w 3172"/>
                    <a:gd name="T1" fmla="*/ 0 h 6963"/>
                    <a:gd name="T2" fmla="*/ 0 w 3172"/>
                    <a:gd name="T3" fmla="*/ 0 h 6963"/>
                    <a:gd name="T4" fmla="*/ 0 w 3172"/>
                    <a:gd name="T5" fmla="*/ 0 h 6963"/>
                    <a:gd name="T6" fmla="*/ 0 w 3172"/>
                    <a:gd name="T7" fmla="*/ 0 h 6963"/>
                    <a:gd name="T8" fmla="*/ 0 w 3172"/>
                    <a:gd name="T9" fmla="*/ 0 h 6963"/>
                    <a:gd name="T10" fmla="*/ 0 w 3172"/>
                    <a:gd name="T11" fmla="*/ 0 h 6963"/>
                    <a:gd name="T12" fmla="*/ 0 w 3172"/>
                    <a:gd name="T13" fmla="*/ 0 h 6963"/>
                    <a:gd name="T14" fmla="*/ 0 w 3172"/>
                    <a:gd name="T15" fmla="*/ 0 h 6963"/>
                    <a:gd name="T16" fmla="*/ 0 w 3172"/>
                    <a:gd name="T17" fmla="*/ 0 h 6963"/>
                    <a:gd name="T18" fmla="*/ 0 w 3172"/>
                    <a:gd name="T19" fmla="*/ 0 h 6963"/>
                    <a:gd name="T20" fmla="*/ 0 w 3172"/>
                    <a:gd name="T21" fmla="*/ 0 h 6963"/>
                    <a:gd name="T22" fmla="*/ 0 w 3172"/>
                    <a:gd name="T23" fmla="*/ 0 h 6963"/>
                    <a:gd name="T24" fmla="*/ 0 w 3172"/>
                    <a:gd name="T25" fmla="*/ 0 h 6963"/>
                    <a:gd name="T26" fmla="*/ 0 w 3172"/>
                    <a:gd name="T27" fmla="*/ 0 h 6963"/>
                    <a:gd name="T28" fmla="*/ 0 w 3172"/>
                    <a:gd name="T29" fmla="*/ 0 h 6963"/>
                    <a:gd name="T30" fmla="*/ 0 w 3172"/>
                    <a:gd name="T31" fmla="*/ 0 h 6963"/>
                    <a:gd name="T32" fmla="*/ 0 w 3172"/>
                    <a:gd name="T33" fmla="*/ 0 h 6963"/>
                    <a:gd name="T34" fmla="*/ 0 w 3172"/>
                    <a:gd name="T35" fmla="*/ 0 h 6963"/>
                    <a:gd name="T36" fmla="*/ 0 w 3172"/>
                    <a:gd name="T37" fmla="*/ 0 h 6963"/>
                    <a:gd name="T38" fmla="*/ 0 w 3172"/>
                    <a:gd name="T39" fmla="*/ 0 h 696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72" h="6963">
                      <a:moveTo>
                        <a:pt x="3172" y="0"/>
                      </a:moveTo>
                      <a:lnTo>
                        <a:pt x="3136" y="1225"/>
                      </a:lnTo>
                      <a:lnTo>
                        <a:pt x="3035" y="2297"/>
                      </a:lnTo>
                      <a:lnTo>
                        <a:pt x="2879" y="3228"/>
                      </a:lnTo>
                      <a:lnTo>
                        <a:pt x="2676" y="4025"/>
                      </a:lnTo>
                      <a:lnTo>
                        <a:pt x="2436" y="4700"/>
                      </a:lnTo>
                      <a:lnTo>
                        <a:pt x="2168" y="5263"/>
                      </a:lnTo>
                      <a:lnTo>
                        <a:pt x="1882" y="5723"/>
                      </a:lnTo>
                      <a:lnTo>
                        <a:pt x="1586" y="6092"/>
                      </a:lnTo>
                      <a:lnTo>
                        <a:pt x="1290" y="6380"/>
                      </a:lnTo>
                      <a:lnTo>
                        <a:pt x="1004" y="6596"/>
                      </a:lnTo>
                      <a:lnTo>
                        <a:pt x="736" y="6750"/>
                      </a:lnTo>
                      <a:lnTo>
                        <a:pt x="496" y="6854"/>
                      </a:lnTo>
                      <a:lnTo>
                        <a:pt x="293" y="6916"/>
                      </a:lnTo>
                      <a:lnTo>
                        <a:pt x="137" y="6949"/>
                      </a:lnTo>
                      <a:lnTo>
                        <a:pt x="36" y="6962"/>
                      </a:lnTo>
                      <a:lnTo>
                        <a:pt x="10" y="6963"/>
                      </a:lnTo>
                      <a:lnTo>
                        <a:pt x="3" y="6963"/>
                      </a:lnTo>
                      <a:lnTo>
                        <a:pt x="2" y="6963"/>
                      </a:lnTo>
                      <a:lnTo>
                        <a:pt x="0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94" name="Freeform 86"/>
                <p:cNvSpPr>
                  <a:spLocks noChangeArrowheads="1"/>
                </p:cNvSpPr>
                <p:nvPr/>
              </p:nvSpPr>
              <p:spPr bwMode="auto">
                <a:xfrm>
                  <a:off x="1129" y="1212"/>
                  <a:ext cx="23" cy="441"/>
                </a:xfrm>
                <a:custGeom>
                  <a:avLst/>
                  <a:gdLst>
                    <a:gd name="T0" fmla="*/ 0 w 528"/>
                    <a:gd name="T1" fmla="*/ 0 h 6382"/>
                    <a:gd name="T2" fmla="*/ 0 w 528"/>
                    <a:gd name="T3" fmla="*/ 0 h 6382"/>
                    <a:gd name="T4" fmla="*/ 0 w 528"/>
                    <a:gd name="T5" fmla="*/ 0 h 6382"/>
                    <a:gd name="T6" fmla="*/ 0 w 528"/>
                    <a:gd name="T7" fmla="*/ 0 h 6382"/>
                    <a:gd name="T8" fmla="*/ 0 w 528"/>
                    <a:gd name="T9" fmla="*/ 0 h 6382"/>
                    <a:gd name="T10" fmla="*/ 0 w 528"/>
                    <a:gd name="T11" fmla="*/ 0 h 6382"/>
                    <a:gd name="T12" fmla="*/ 0 w 528"/>
                    <a:gd name="T13" fmla="*/ 0 h 6382"/>
                    <a:gd name="T14" fmla="*/ 0 w 528"/>
                    <a:gd name="T15" fmla="*/ 0 h 6382"/>
                    <a:gd name="T16" fmla="*/ 0 w 528"/>
                    <a:gd name="T17" fmla="*/ 0 h 6382"/>
                    <a:gd name="T18" fmla="*/ 0 w 528"/>
                    <a:gd name="T19" fmla="*/ 0 h 6382"/>
                    <a:gd name="T20" fmla="*/ 0 w 528"/>
                    <a:gd name="T21" fmla="*/ 0 h 6382"/>
                    <a:gd name="T22" fmla="*/ 0 w 528"/>
                    <a:gd name="T23" fmla="*/ 0 h 6382"/>
                    <a:gd name="T24" fmla="*/ 0 w 528"/>
                    <a:gd name="T25" fmla="*/ 0 h 6382"/>
                    <a:gd name="T26" fmla="*/ 0 w 528"/>
                    <a:gd name="T27" fmla="*/ 0 h 6382"/>
                    <a:gd name="T28" fmla="*/ 0 w 528"/>
                    <a:gd name="T29" fmla="*/ 0 h 6382"/>
                    <a:gd name="T30" fmla="*/ 0 w 528"/>
                    <a:gd name="T31" fmla="*/ 0 h 638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8" h="6382">
                      <a:moveTo>
                        <a:pt x="528" y="0"/>
                      </a:moveTo>
                      <a:lnTo>
                        <a:pt x="446" y="3690"/>
                      </a:lnTo>
                      <a:lnTo>
                        <a:pt x="361" y="4824"/>
                      </a:lnTo>
                      <a:lnTo>
                        <a:pt x="264" y="5585"/>
                      </a:lnTo>
                      <a:lnTo>
                        <a:pt x="214" y="5847"/>
                      </a:lnTo>
                      <a:lnTo>
                        <a:pt x="167" y="6046"/>
                      </a:lnTo>
                      <a:lnTo>
                        <a:pt x="122" y="6187"/>
                      </a:lnTo>
                      <a:lnTo>
                        <a:pt x="82" y="6283"/>
                      </a:lnTo>
                      <a:lnTo>
                        <a:pt x="64" y="6315"/>
                      </a:lnTo>
                      <a:lnTo>
                        <a:pt x="48" y="6341"/>
                      </a:lnTo>
                      <a:lnTo>
                        <a:pt x="35" y="6358"/>
                      </a:lnTo>
                      <a:lnTo>
                        <a:pt x="22" y="6370"/>
                      </a:lnTo>
                      <a:lnTo>
                        <a:pt x="12" y="6377"/>
                      </a:lnTo>
                      <a:lnTo>
                        <a:pt x="6" y="6381"/>
                      </a:lnTo>
                      <a:lnTo>
                        <a:pt x="1" y="6382"/>
                      </a:lnTo>
                      <a:lnTo>
                        <a:pt x="0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95" name="Freeform 87"/>
                <p:cNvSpPr>
                  <a:spLocks noChangeArrowheads="1"/>
                </p:cNvSpPr>
                <p:nvPr/>
              </p:nvSpPr>
              <p:spPr bwMode="auto">
                <a:xfrm>
                  <a:off x="1051" y="1212"/>
                  <a:ext cx="23" cy="441"/>
                </a:xfrm>
                <a:custGeom>
                  <a:avLst/>
                  <a:gdLst>
                    <a:gd name="T0" fmla="*/ 0 w 529"/>
                    <a:gd name="T1" fmla="*/ 0 h 6382"/>
                    <a:gd name="T2" fmla="*/ 0 w 529"/>
                    <a:gd name="T3" fmla="*/ 0 h 6382"/>
                    <a:gd name="T4" fmla="*/ 0 w 529"/>
                    <a:gd name="T5" fmla="*/ 0 h 6382"/>
                    <a:gd name="T6" fmla="*/ 0 w 529"/>
                    <a:gd name="T7" fmla="*/ 0 h 6382"/>
                    <a:gd name="T8" fmla="*/ 0 w 529"/>
                    <a:gd name="T9" fmla="*/ 0 h 6382"/>
                    <a:gd name="T10" fmla="*/ 0 w 529"/>
                    <a:gd name="T11" fmla="*/ 0 h 6382"/>
                    <a:gd name="T12" fmla="*/ 0 w 529"/>
                    <a:gd name="T13" fmla="*/ 0 h 6382"/>
                    <a:gd name="T14" fmla="*/ 0 w 529"/>
                    <a:gd name="T15" fmla="*/ 0 h 6382"/>
                    <a:gd name="T16" fmla="*/ 0 w 529"/>
                    <a:gd name="T17" fmla="*/ 0 h 6382"/>
                    <a:gd name="T18" fmla="*/ 0 w 529"/>
                    <a:gd name="T19" fmla="*/ 0 h 6382"/>
                    <a:gd name="T20" fmla="*/ 0 w 529"/>
                    <a:gd name="T21" fmla="*/ 0 h 6382"/>
                    <a:gd name="T22" fmla="*/ 0 w 529"/>
                    <a:gd name="T23" fmla="*/ 0 h 6382"/>
                    <a:gd name="T24" fmla="*/ 0 w 529"/>
                    <a:gd name="T25" fmla="*/ 0 h 6382"/>
                    <a:gd name="T26" fmla="*/ 0 w 529"/>
                    <a:gd name="T27" fmla="*/ 0 h 6382"/>
                    <a:gd name="T28" fmla="*/ 0 w 529"/>
                    <a:gd name="T29" fmla="*/ 0 h 6382"/>
                    <a:gd name="T30" fmla="*/ 0 w 529"/>
                    <a:gd name="T31" fmla="*/ 0 h 638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9" h="6382">
                      <a:moveTo>
                        <a:pt x="0" y="0"/>
                      </a:moveTo>
                      <a:lnTo>
                        <a:pt x="83" y="3690"/>
                      </a:lnTo>
                      <a:lnTo>
                        <a:pt x="167" y="4824"/>
                      </a:lnTo>
                      <a:lnTo>
                        <a:pt x="265" y="5585"/>
                      </a:lnTo>
                      <a:lnTo>
                        <a:pt x="314" y="5847"/>
                      </a:lnTo>
                      <a:lnTo>
                        <a:pt x="362" y="6046"/>
                      </a:lnTo>
                      <a:lnTo>
                        <a:pt x="406" y="6187"/>
                      </a:lnTo>
                      <a:lnTo>
                        <a:pt x="446" y="6283"/>
                      </a:lnTo>
                      <a:lnTo>
                        <a:pt x="464" y="6315"/>
                      </a:lnTo>
                      <a:lnTo>
                        <a:pt x="480" y="6341"/>
                      </a:lnTo>
                      <a:lnTo>
                        <a:pt x="494" y="6358"/>
                      </a:lnTo>
                      <a:lnTo>
                        <a:pt x="507" y="6370"/>
                      </a:lnTo>
                      <a:lnTo>
                        <a:pt x="516" y="6377"/>
                      </a:lnTo>
                      <a:lnTo>
                        <a:pt x="523" y="6381"/>
                      </a:lnTo>
                      <a:lnTo>
                        <a:pt x="528" y="6382"/>
                      </a:lnTo>
                      <a:lnTo>
                        <a:pt x="529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96" name="Freeform 88"/>
                <p:cNvSpPr>
                  <a:spLocks noChangeArrowheads="1"/>
                </p:cNvSpPr>
                <p:nvPr/>
              </p:nvSpPr>
              <p:spPr bwMode="auto">
                <a:xfrm>
                  <a:off x="915" y="1212"/>
                  <a:ext cx="145" cy="481"/>
                </a:xfrm>
                <a:custGeom>
                  <a:avLst/>
                  <a:gdLst>
                    <a:gd name="T0" fmla="*/ 0 w 3171"/>
                    <a:gd name="T1" fmla="*/ 0 h 6963"/>
                    <a:gd name="T2" fmla="*/ 0 w 3171"/>
                    <a:gd name="T3" fmla="*/ 0 h 6963"/>
                    <a:gd name="T4" fmla="*/ 0 w 3171"/>
                    <a:gd name="T5" fmla="*/ 0 h 6963"/>
                    <a:gd name="T6" fmla="*/ 0 w 3171"/>
                    <a:gd name="T7" fmla="*/ 0 h 6963"/>
                    <a:gd name="T8" fmla="*/ 0 w 3171"/>
                    <a:gd name="T9" fmla="*/ 0 h 6963"/>
                    <a:gd name="T10" fmla="*/ 0 w 3171"/>
                    <a:gd name="T11" fmla="*/ 0 h 6963"/>
                    <a:gd name="T12" fmla="*/ 0 w 3171"/>
                    <a:gd name="T13" fmla="*/ 0 h 6963"/>
                    <a:gd name="T14" fmla="*/ 0 w 3171"/>
                    <a:gd name="T15" fmla="*/ 0 h 6963"/>
                    <a:gd name="T16" fmla="*/ 0 w 3171"/>
                    <a:gd name="T17" fmla="*/ 0 h 6963"/>
                    <a:gd name="T18" fmla="*/ 0 w 3171"/>
                    <a:gd name="T19" fmla="*/ 0 h 6963"/>
                    <a:gd name="T20" fmla="*/ 0 w 3171"/>
                    <a:gd name="T21" fmla="*/ 0 h 6963"/>
                    <a:gd name="T22" fmla="*/ 0 w 3171"/>
                    <a:gd name="T23" fmla="*/ 0 h 6963"/>
                    <a:gd name="T24" fmla="*/ 0 w 3171"/>
                    <a:gd name="T25" fmla="*/ 0 h 6963"/>
                    <a:gd name="T26" fmla="*/ 0 w 3171"/>
                    <a:gd name="T27" fmla="*/ 0 h 6963"/>
                    <a:gd name="T28" fmla="*/ 0 w 3171"/>
                    <a:gd name="T29" fmla="*/ 0 h 6963"/>
                    <a:gd name="T30" fmla="*/ 0 w 3171"/>
                    <a:gd name="T31" fmla="*/ 0 h 6963"/>
                    <a:gd name="T32" fmla="*/ 0 w 3171"/>
                    <a:gd name="T33" fmla="*/ 0 h 6963"/>
                    <a:gd name="T34" fmla="*/ 0 w 3171"/>
                    <a:gd name="T35" fmla="*/ 0 h 6963"/>
                    <a:gd name="T36" fmla="*/ 0 w 3171"/>
                    <a:gd name="T37" fmla="*/ 0 h 6963"/>
                    <a:gd name="T38" fmla="*/ 0 w 3171"/>
                    <a:gd name="T39" fmla="*/ 0 h 696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71" h="6963">
                      <a:moveTo>
                        <a:pt x="0" y="0"/>
                      </a:moveTo>
                      <a:lnTo>
                        <a:pt x="36" y="1225"/>
                      </a:lnTo>
                      <a:lnTo>
                        <a:pt x="136" y="2297"/>
                      </a:lnTo>
                      <a:lnTo>
                        <a:pt x="293" y="3228"/>
                      </a:lnTo>
                      <a:lnTo>
                        <a:pt x="495" y="4025"/>
                      </a:lnTo>
                      <a:lnTo>
                        <a:pt x="735" y="4700"/>
                      </a:lnTo>
                      <a:lnTo>
                        <a:pt x="1003" y="5263"/>
                      </a:lnTo>
                      <a:lnTo>
                        <a:pt x="1289" y="5723"/>
                      </a:lnTo>
                      <a:lnTo>
                        <a:pt x="1585" y="6092"/>
                      </a:lnTo>
                      <a:lnTo>
                        <a:pt x="1881" y="6380"/>
                      </a:lnTo>
                      <a:lnTo>
                        <a:pt x="2168" y="6596"/>
                      </a:lnTo>
                      <a:lnTo>
                        <a:pt x="2435" y="6750"/>
                      </a:lnTo>
                      <a:lnTo>
                        <a:pt x="2675" y="6854"/>
                      </a:lnTo>
                      <a:lnTo>
                        <a:pt x="2878" y="6916"/>
                      </a:lnTo>
                      <a:lnTo>
                        <a:pt x="3034" y="6949"/>
                      </a:lnTo>
                      <a:lnTo>
                        <a:pt x="3135" y="6962"/>
                      </a:lnTo>
                      <a:lnTo>
                        <a:pt x="3161" y="6963"/>
                      </a:lnTo>
                      <a:lnTo>
                        <a:pt x="3169" y="6963"/>
                      </a:lnTo>
                      <a:lnTo>
                        <a:pt x="3170" y="6963"/>
                      </a:lnTo>
                      <a:lnTo>
                        <a:pt x="3171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</p:grpSp>
        </p:grpSp>
        <p:grpSp>
          <p:nvGrpSpPr>
            <p:cNvPr id="39" name="Group 89"/>
            <p:cNvGrpSpPr>
              <a:grpSpLocks/>
            </p:cNvGrpSpPr>
            <p:nvPr/>
          </p:nvGrpSpPr>
          <p:grpSpPr bwMode="auto">
            <a:xfrm>
              <a:off x="4451350" y="1924050"/>
              <a:ext cx="601663" cy="763588"/>
              <a:chOff x="2804" y="1212"/>
              <a:chExt cx="379" cy="481"/>
            </a:xfrm>
          </p:grpSpPr>
          <p:grpSp>
            <p:nvGrpSpPr>
              <p:cNvPr id="75" name="Group 90"/>
              <p:cNvGrpSpPr>
                <a:grpSpLocks/>
              </p:cNvGrpSpPr>
              <p:nvPr/>
            </p:nvGrpSpPr>
            <p:grpSpPr bwMode="auto">
              <a:xfrm>
                <a:off x="2804" y="1212"/>
                <a:ext cx="379" cy="481"/>
                <a:chOff x="2804" y="1212"/>
                <a:chExt cx="379" cy="481"/>
              </a:xfrm>
            </p:grpSpPr>
            <p:sp>
              <p:nvSpPr>
                <p:cNvPr id="85" name="Rectangle 91"/>
                <p:cNvSpPr>
                  <a:spLocks noChangeArrowheads="1"/>
                </p:cNvSpPr>
                <p:nvPr/>
              </p:nvSpPr>
              <p:spPr bwMode="auto">
                <a:xfrm>
                  <a:off x="2804" y="1212"/>
                  <a:ext cx="379" cy="481"/>
                </a:xfrm>
                <a:prstGeom prst="rect">
                  <a:avLst/>
                </a:prstGeom>
                <a:solidFill>
                  <a:srgbClr val="99CCFF">
                    <a:alpha val="25098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/>
                </a:p>
              </p:txBody>
            </p:sp>
            <p:sp>
              <p:nvSpPr>
                <p:cNvPr id="86" name="Freeform 92"/>
                <p:cNvSpPr>
                  <a:spLocks noChangeArrowheads="1"/>
                </p:cNvSpPr>
                <p:nvPr/>
              </p:nvSpPr>
              <p:spPr bwMode="auto">
                <a:xfrm>
                  <a:off x="2804" y="1212"/>
                  <a:ext cx="379" cy="481"/>
                </a:xfrm>
                <a:custGeom>
                  <a:avLst/>
                  <a:gdLst>
                    <a:gd name="T0" fmla="*/ 0 w 17441"/>
                    <a:gd name="T1" fmla="*/ 0 h 6963"/>
                    <a:gd name="T2" fmla="*/ 0 w 17441"/>
                    <a:gd name="T3" fmla="*/ 0 h 6963"/>
                    <a:gd name="T4" fmla="*/ 0 w 17441"/>
                    <a:gd name="T5" fmla="*/ 0 h 6963"/>
                    <a:gd name="T6" fmla="*/ 0 w 17441"/>
                    <a:gd name="T7" fmla="*/ 0 h 6963"/>
                    <a:gd name="T8" fmla="*/ 0 w 17441"/>
                    <a:gd name="T9" fmla="*/ 0 h 6963"/>
                    <a:gd name="T10" fmla="*/ 0 w 17441"/>
                    <a:gd name="T11" fmla="*/ 0 h 696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7441" h="6963">
                      <a:moveTo>
                        <a:pt x="8721" y="6963"/>
                      </a:moveTo>
                      <a:lnTo>
                        <a:pt x="0" y="6963"/>
                      </a:lnTo>
                      <a:lnTo>
                        <a:pt x="0" y="0"/>
                      </a:lnTo>
                      <a:lnTo>
                        <a:pt x="17441" y="0"/>
                      </a:lnTo>
                      <a:lnTo>
                        <a:pt x="17441" y="6963"/>
                      </a:lnTo>
                      <a:lnTo>
                        <a:pt x="8721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</p:grpSp>
          <p:grpSp>
            <p:nvGrpSpPr>
              <p:cNvPr id="76" name="Group 93"/>
              <p:cNvGrpSpPr>
                <a:grpSpLocks/>
              </p:cNvGrpSpPr>
              <p:nvPr/>
            </p:nvGrpSpPr>
            <p:grpSpPr bwMode="auto">
              <a:xfrm>
                <a:off x="2805" y="1212"/>
                <a:ext cx="378" cy="481"/>
                <a:chOff x="2805" y="1212"/>
                <a:chExt cx="378" cy="481"/>
              </a:xfrm>
            </p:grpSpPr>
            <p:sp>
              <p:nvSpPr>
                <p:cNvPr id="77" name="Rectangle 94"/>
                <p:cNvSpPr>
                  <a:spLocks noChangeArrowheads="1"/>
                </p:cNvSpPr>
                <p:nvPr/>
              </p:nvSpPr>
              <p:spPr bwMode="auto">
                <a:xfrm>
                  <a:off x="2946" y="1653"/>
                  <a:ext cx="95" cy="40"/>
                </a:xfrm>
                <a:prstGeom prst="rect">
                  <a:avLst/>
                </a:prstGeom>
                <a:solidFill>
                  <a:srgbClr val="355E00"/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/>
                </a:p>
              </p:txBody>
            </p:sp>
            <p:sp>
              <p:nvSpPr>
                <p:cNvPr id="78" name="Freeform 95"/>
                <p:cNvSpPr>
                  <a:spLocks noChangeArrowheads="1"/>
                </p:cNvSpPr>
                <p:nvPr/>
              </p:nvSpPr>
              <p:spPr bwMode="auto">
                <a:xfrm>
                  <a:off x="2946" y="1653"/>
                  <a:ext cx="95" cy="40"/>
                </a:xfrm>
                <a:custGeom>
                  <a:avLst/>
                  <a:gdLst>
                    <a:gd name="T0" fmla="*/ 0 w 2114"/>
                    <a:gd name="T1" fmla="*/ 0 h 581"/>
                    <a:gd name="T2" fmla="*/ 0 w 2114"/>
                    <a:gd name="T3" fmla="*/ 0 h 581"/>
                    <a:gd name="T4" fmla="*/ 0 w 2114"/>
                    <a:gd name="T5" fmla="*/ 0 h 581"/>
                    <a:gd name="T6" fmla="*/ 0 w 2114"/>
                    <a:gd name="T7" fmla="*/ 0 h 581"/>
                    <a:gd name="T8" fmla="*/ 0 w 2114"/>
                    <a:gd name="T9" fmla="*/ 0 h 581"/>
                    <a:gd name="T10" fmla="*/ 0 w 2114"/>
                    <a:gd name="T11" fmla="*/ 0 h 5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14" h="581">
                      <a:moveTo>
                        <a:pt x="1057" y="581"/>
                      </a:moveTo>
                      <a:lnTo>
                        <a:pt x="0" y="581"/>
                      </a:lnTo>
                      <a:lnTo>
                        <a:pt x="0" y="0"/>
                      </a:lnTo>
                      <a:lnTo>
                        <a:pt x="2114" y="0"/>
                      </a:lnTo>
                      <a:lnTo>
                        <a:pt x="2114" y="581"/>
                      </a:lnTo>
                      <a:lnTo>
                        <a:pt x="1057" y="581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79" name="Freeform 96"/>
                <p:cNvSpPr>
                  <a:spLocks noChangeArrowheads="1"/>
                </p:cNvSpPr>
                <p:nvPr/>
              </p:nvSpPr>
              <p:spPr bwMode="auto">
                <a:xfrm>
                  <a:off x="2873" y="1212"/>
                  <a:ext cx="72" cy="441"/>
                </a:xfrm>
                <a:custGeom>
                  <a:avLst/>
                  <a:gdLst>
                    <a:gd name="T0" fmla="*/ 0 w 1585"/>
                    <a:gd name="T1" fmla="*/ 0 h 6382"/>
                    <a:gd name="T2" fmla="*/ 0 w 1585"/>
                    <a:gd name="T3" fmla="*/ 0 h 6382"/>
                    <a:gd name="T4" fmla="*/ 0 w 1585"/>
                    <a:gd name="T5" fmla="*/ 0 h 6382"/>
                    <a:gd name="T6" fmla="*/ 0 w 1585"/>
                    <a:gd name="T7" fmla="*/ 0 h 6382"/>
                    <a:gd name="T8" fmla="*/ 0 w 1585"/>
                    <a:gd name="T9" fmla="*/ 0 h 6382"/>
                    <a:gd name="T10" fmla="*/ 0 w 1585"/>
                    <a:gd name="T11" fmla="*/ 0 h 6382"/>
                    <a:gd name="T12" fmla="*/ 0 w 1585"/>
                    <a:gd name="T13" fmla="*/ 0 h 6382"/>
                    <a:gd name="T14" fmla="*/ 0 w 1585"/>
                    <a:gd name="T15" fmla="*/ 0 h 6382"/>
                    <a:gd name="T16" fmla="*/ 0 w 1585"/>
                    <a:gd name="T17" fmla="*/ 0 h 6382"/>
                    <a:gd name="T18" fmla="*/ 0 w 1585"/>
                    <a:gd name="T19" fmla="*/ 0 h 6382"/>
                    <a:gd name="T20" fmla="*/ 0 w 1585"/>
                    <a:gd name="T21" fmla="*/ 0 h 6382"/>
                    <a:gd name="T22" fmla="*/ 0 w 1585"/>
                    <a:gd name="T23" fmla="*/ 0 h 6382"/>
                    <a:gd name="T24" fmla="*/ 0 w 1585"/>
                    <a:gd name="T25" fmla="*/ 0 h 6382"/>
                    <a:gd name="T26" fmla="*/ 0 w 1585"/>
                    <a:gd name="T27" fmla="*/ 0 h 6382"/>
                    <a:gd name="T28" fmla="*/ 0 w 1585"/>
                    <a:gd name="T29" fmla="*/ 0 h 6382"/>
                    <a:gd name="T30" fmla="*/ 0 w 1585"/>
                    <a:gd name="T31" fmla="*/ 0 h 6382"/>
                    <a:gd name="T32" fmla="*/ 0 w 1585"/>
                    <a:gd name="T33" fmla="*/ 0 h 6382"/>
                    <a:gd name="T34" fmla="*/ 0 w 1585"/>
                    <a:gd name="T35" fmla="*/ 0 h 63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85" h="6382">
                      <a:moveTo>
                        <a:pt x="0" y="0"/>
                      </a:moveTo>
                      <a:lnTo>
                        <a:pt x="67" y="1940"/>
                      </a:lnTo>
                      <a:lnTo>
                        <a:pt x="145" y="2743"/>
                      </a:lnTo>
                      <a:lnTo>
                        <a:pt x="247" y="3445"/>
                      </a:lnTo>
                      <a:lnTo>
                        <a:pt x="367" y="4051"/>
                      </a:lnTo>
                      <a:lnTo>
                        <a:pt x="502" y="4570"/>
                      </a:lnTo>
                      <a:lnTo>
                        <a:pt x="644" y="5005"/>
                      </a:lnTo>
                      <a:lnTo>
                        <a:pt x="792" y="5367"/>
                      </a:lnTo>
                      <a:lnTo>
                        <a:pt x="940" y="5661"/>
                      </a:lnTo>
                      <a:lnTo>
                        <a:pt x="1083" y="5893"/>
                      </a:lnTo>
                      <a:lnTo>
                        <a:pt x="1217" y="6070"/>
                      </a:lnTo>
                      <a:lnTo>
                        <a:pt x="1338" y="6201"/>
                      </a:lnTo>
                      <a:lnTo>
                        <a:pt x="1439" y="6291"/>
                      </a:lnTo>
                      <a:lnTo>
                        <a:pt x="1517" y="6346"/>
                      </a:lnTo>
                      <a:lnTo>
                        <a:pt x="1567" y="6374"/>
                      </a:lnTo>
                      <a:lnTo>
                        <a:pt x="1581" y="6380"/>
                      </a:lnTo>
                      <a:lnTo>
                        <a:pt x="1584" y="6382"/>
                      </a:lnTo>
                      <a:lnTo>
                        <a:pt x="1585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80" name="Freeform 97"/>
                <p:cNvSpPr>
                  <a:spLocks noChangeArrowheads="1"/>
                </p:cNvSpPr>
                <p:nvPr/>
              </p:nvSpPr>
              <p:spPr bwMode="auto">
                <a:xfrm>
                  <a:off x="3038" y="1212"/>
                  <a:ext cx="72" cy="441"/>
                </a:xfrm>
                <a:custGeom>
                  <a:avLst/>
                  <a:gdLst>
                    <a:gd name="T0" fmla="*/ 0 w 1586"/>
                    <a:gd name="T1" fmla="*/ 0 h 6382"/>
                    <a:gd name="T2" fmla="*/ 0 w 1586"/>
                    <a:gd name="T3" fmla="*/ 0 h 6382"/>
                    <a:gd name="T4" fmla="*/ 0 w 1586"/>
                    <a:gd name="T5" fmla="*/ 0 h 6382"/>
                    <a:gd name="T6" fmla="*/ 0 w 1586"/>
                    <a:gd name="T7" fmla="*/ 0 h 6382"/>
                    <a:gd name="T8" fmla="*/ 0 w 1586"/>
                    <a:gd name="T9" fmla="*/ 0 h 6382"/>
                    <a:gd name="T10" fmla="*/ 0 w 1586"/>
                    <a:gd name="T11" fmla="*/ 0 h 6382"/>
                    <a:gd name="T12" fmla="*/ 0 w 1586"/>
                    <a:gd name="T13" fmla="*/ 0 h 6382"/>
                    <a:gd name="T14" fmla="*/ 0 w 1586"/>
                    <a:gd name="T15" fmla="*/ 0 h 6382"/>
                    <a:gd name="T16" fmla="*/ 0 w 1586"/>
                    <a:gd name="T17" fmla="*/ 0 h 6382"/>
                    <a:gd name="T18" fmla="*/ 0 w 1586"/>
                    <a:gd name="T19" fmla="*/ 0 h 6382"/>
                    <a:gd name="T20" fmla="*/ 0 w 1586"/>
                    <a:gd name="T21" fmla="*/ 0 h 6382"/>
                    <a:gd name="T22" fmla="*/ 0 w 1586"/>
                    <a:gd name="T23" fmla="*/ 0 h 6382"/>
                    <a:gd name="T24" fmla="*/ 0 w 1586"/>
                    <a:gd name="T25" fmla="*/ 0 h 6382"/>
                    <a:gd name="T26" fmla="*/ 0 w 1586"/>
                    <a:gd name="T27" fmla="*/ 0 h 6382"/>
                    <a:gd name="T28" fmla="*/ 0 w 1586"/>
                    <a:gd name="T29" fmla="*/ 0 h 6382"/>
                    <a:gd name="T30" fmla="*/ 0 w 1586"/>
                    <a:gd name="T31" fmla="*/ 0 h 6382"/>
                    <a:gd name="T32" fmla="*/ 0 w 1586"/>
                    <a:gd name="T33" fmla="*/ 0 h 6382"/>
                    <a:gd name="T34" fmla="*/ 0 w 1586"/>
                    <a:gd name="T35" fmla="*/ 0 h 63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86" h="6382">
                      <a:moveTo>
                        <a:pt x="1586" y="0"/>
                      </a:moveTo>
                      <a:lnTo>
                        <a:pt x="1518" y="1940"/>
                      </a:lnTo>
                      <a:lnTo>
                        <a:pt x="1440" y="2743"/>
                      </a:lnTo>
                      <a:lnTo>
                        <a:pt x="1339" y="3445"/>
                      </a:lnTo>
                      <a:lnTo>
                        <a:pt x="1218" y="4051"/>
                      </a:lnTo>
                      <a:lnTo>
                        <a:pt x="1084" y="4570"/>
                      </a:lnTo>
                      <a:lnTo>
                        <a:pt x="941" y="5005"/>
                      </a:lnTo>
                      <a:lnTo>
                        <a:pt x="793" y="5367"/>
                      </a:lnTo>
                      <a:lnTo>
                        <a:pt x="645" y="5661"/>
                      </a:lnTo>
                      <a:lnTo>
                        <a:pt x="503" y="5893"/>
                      </a:lnTo>
                      <a:lnTo>
                        <a:pt x="368" y="6070"/>
                      </a:lnTo>
                      <a:lnTo>
                        <a:pt x="248" y="6201"/>
                      </a:lnTo>
                      <a:lnTo>
                        <a:pt x="146" y="6291"/>
                      </a:lnTo>
                      <a:lnTo>
                        <a:pt x="68" y="6346"/>
                      </a:lnTo>
                      <a:lnTo>
                        <a:pt x="18" y="6374"/>
                      </a:lnTo>
                      <a:lnTo>
                        <a:pt x="5" y="6380"/>
                      </a:lnTo>
                      <a:lnTo>
                        <a:pt x="2" y="6382"/>
                      </a:lnTo>
                      <a:lnTo>
                        <a:pt x="0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81" name="Freeform 98"/>
                <p:cNvSpPr>
                  <a:spLocks noChangeArrowheads="1"/>
                </p:cNvSpPr>
                <p:nvPr/>
              </p:nvSpPr>
              <p:spPr bwMode="auto">
                <a:xfrm>
                  <a:off x="3038" y="1212"/>
                  <a:ext cx="145" cy="481"/>
                </a:xfrm>
                <a:custGeom>
                  <a:avLst/>
                  <a:gdLst>
                    <a:gd name="T0" fmla="*/ 0 w 3172"/>
                    <a:gd name="T1" fmla="*/ 0 h 6963"/>
                    <a:gd name="T2" fmla="*/ 0 w 3172"/>
                    <a:gd name="T3" fmla="*/ 0 h 6963"/>
                    <a:gd name="T4" fmla="*/ 0 w 3172"/>
                    <a:gd name="T5" fmla="*/ 0 h 6963"/>
                    <a:gd name="T6" fmla="*/ 0 w 3172"/>
                    <a:gd name="T7" fmla="*/ 0 h 6963"/>
                    <a:gd name="T8" fmla="*/ 0 w 3172"/>
                    <a:gd name="T9" fmla="*/ 0 h 6963"/>
                    <a:gd name="T10" fmla="*/ 0 w 3172"/>
                    <a:gd name="T11" fmla="*/ 0 h 6963"/>
                    <a:gd name="T12" fmla="*/ 0 w 3172"/>
                    <a:gd name="T13" fmla="*/ 0 h 6963"/>
                    <a:gd name="T14" fmla="*/ 0 w 3172"/>
                    <a:gd name="T15" fmla="*/ 0 h 6963"/>
                    <a:gd name="T16" fmla="*/ 0 w 3172"/>
                    <a:gd name="T17" fmla="*/ 0 h 6963"/>
                    <a:gd name="T18" fmla="*/ 0 w 3172"/>
                    <a:gd name="T19" fmla="*/ 0 h 6963"/>
                    <a:gd name="T20" fmla="*/ 0 w 3172"/>
                    <a:gd name="T21" fmla="*/ 0 h 6963"/>
                    <a:gd name="T22" fmla="*/ 0 w 3172"/>
                    <a:gd name="T23" fmla="*/ 0 h 6963"/>
                    <a:gd name="T24" fmla="*/ 0 w 3172"/>
                    <a:gd name="T25" fmla="*/ 0 h 6963"/>
                    <a:gd name="T26" fmla="*/ 0 w 3172"/>
                    <a:gd name="T27" fmla="*/ 0 h 6963"/>
                    <a:gd name="T28" fmla="*/ 0 w 3172"/>
                    <a:gd name="T29" fmla="*/ 0 h 6963"/>
                    <a:gd name="T30" fmla="*/ 0 w 3172"/>
                    <a:gd name="T31" fmla="*/ 0 h 6963"/>
                    <a:gd name="T32" fmla="*/ 0 w 3172"/>
                    <a:gd name="T33" fmla="*/ 0 h 6963"/>
                    <a:gd name="T34" fmla="*/ 0 w 3172"/>
                    <a:gd name="T35" fmla="*/ 0 h 6963"/>
                    <a:gd name="T36" fmla="*/ 0 w 3172"/>
                    <a:gd name="T37" fmla="*/ 0 h 6963"/>
                    <a:gd name="T38" fmla="*/ 0 w 3172"/>
                    <a:gd name="T39" fmla="*/ 0 h 696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72" h="6963">
                      <a:moveTo>
                        <a:pt x="3172" y="0"/>
                      </a:moveTo>
                      <a:lnTo>
                        <a:pt x="3136" y="1225"/>
                      </a:lnTo>
                      <a:lnTo>
                        <a:pt x="3035" y="2297"/>
                      </a:lnTo>
                      <a:lnTo>
                        <a:pt x="2879" y="3228"/>
                      </a:lnTo>
                      <a:lnTo>
                        <a:pt x="2676" y="4025"/>
                      </a:lnTo>
                      <a:lnTo>
                        <a:pt x="2436" y="4700"/>
                      </a:lnTo>
                      <a:lnTo>
                        <a:pt x="2168" y="5263"/>
                      </a:lnTo>
                      <a:lnTo>
                        <a:pt x="1882" y="5723"/>
                      </a:lnTo>
                      <a:lnTo>
                        <a:pt x="1586" y="6092"/>
                      </a:lnTo>
                      <a:lnTo>
                        <a:pt x="1290" y="6380"/>
                      </a:lnTo>
                      <a:lnTo>
                        <a:pt x="1004" y="6596"/>
                      </a:lnTo>
                      <a:lnTo>
                        <a:pt x="736" y="6750"/>
                      </a:lnTo>
                      <a:lnTo>
                        <a:pt x="496" y="6854"/>
                      </a:lnTo>
                      <a:lnTo>
                        <a:pt x="293" y="6916"/>
                      </a:lnTo>
                      <a:lnTo>
                        <a:pt x="137" y="6949"/>
                      </a:lnTo>
                      <a:lnTo>
                        <a:pt x="36" y="6962"/>
                      </a:lnTo>
                      <a:lnTo>
                        <a:pt x="10" y="6963"/>
                      </a:lnTo>
                      <a:lnTo>
                        <a:pt x="3" y="6963"/>
                      </a:lnTo>
                      <a:lnTo>
                        <a:pt x="2" y="6963"/>
                      </a:lnTo>
                      <a:lnTo>
                        <a:pt x="0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82" name="Freeform 99"/>
                <p:cNvSpPr>
                  <a:spLocks noChangeArrowheads="1"/>
                </p:cNvSpPr>
                <p:nvPr/>
              </p:nvSpPr>
              <p:spPr bwMode="auto">
                <a:xfrm>
                  <a:off x="3019" y="1212"/>
                  <a:ext cx="23" cy="441"/>
                </a:xfrm>
                <a:custGeom>
                  <a:avLst/>
                  <a:gdLst>
                    <a:gd name="T0" fmla="*/ 0 w 528"/>
                    <a:gd name="T1" fmla="*/ 0 h 6382"/>
                    <a:gd name="T2" fmla="*/ 0 w 528"/>
                    <a:gd name="T3" fmla="*/ 0 h 6382"/>
                    <a:gd name="T4" fmla="*/ 0 w 528"/>
                    <a:gd name="T5" fmla="*/ 0 h 6382"/>
                    <a:gd name="T6" fmla="*/ 0 w 528"/>
                    <a:gd name="T7" fmla="*/ 0 h 6382"/>
                    <a:gd name="T8" fmla="*/ 0 w 528"/>
                    <a:gd name="T9" fmla="*/ 0 h 6382"/>
                    <a:gd name="T10" fmla="*/ 0 w 528"/>
                    <a:gd name="T11" fmla="*/ 0 h 6382"/>
                    <a:gd name="T12" fmla="*/ 0 w 528"/>
                    <a:gd name="T13" fmla="*/ 0 h 6382"/>
                    <a:gd name="T14" fmla="*/ 0 w 528"/>
                    <a:gd name="T15" fmla="*/ 0 h 6382"/>
                    <a:gd name="T16" fmla="*/ 0 w 528"/>
                    <a:gd name="T17" fmla="*/ 0 h 6382"/>
                    <a:gd name="T18" fmla="*/ 0 w 528"/>
                    <a:gd name="T19" fmla="*/ 0 h 6382"/>
                    <a:gd name="T20" fmla="*/ 0 w 528"/>
                    <a:gd name="T21" fmla="*/ 0 h 6382"/>
                    <a:gd name="T22" fmla="*/ 0 w 528"/>
                    <a:gd name="T23" fmla="*/ 0 h 6382"/>
                    <a:gd name="T24" fmla="*/ 0 w 528"/>
                    <a:gd name="T25" fmla="*/ 0 h 6382"/>
                    <a:gd name="T26" fmla="*/ 0 w 528"/>
                    <a:gd name="T27" fmla="*/ 0 h 6382"/>
                    <a:gd name="T28" fmla="*/ 0 w 528"/>
                    <a:gd name="T29" fmla="*/ 0 h 6382"/>
                    <a:gd name="T30" fmla="*/ 0 w 528"/>
                    <a:gd name="T31" fmla="*/ 0 h 638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8" h="6382">
                      <a:moveTo>
                        <a:pt x="528" y="0"/>
                      </a:moveTo>
                      <a:lnTo>
                        <a:pt x="446" y="3690"/>
                      </a:lnTo>
                      <a:lnTo>
                        <a:pt x="361" y="4824"/>
                      </a:lnTo>
                      <a:lnTo>
                        <a:pt x="264" y="5585"/>
                      </a:lnTo>
                      <a:lnTo>
                        <a:pt x="214" y="5847"/>
                      </a:lnTo>
                      <a:lnTo>
                        <a:pt x="167" y="6046"/>
                      </a:lnTo>
                      <a:lnTo>
                        <a:pt x="122" y="6187"/>
                      </a:lnTo>
                      <a:lnTo>
                        <a:pt x="82" y="6283"/>
                      </a:lnTo>
                      <a:lnTo>
                        <a:pt x="64" y="6315"/>
                      </a:lnTo>
                      <a:lnTo>
                        <a:pt x="48" y="6341"/>
                      </a:lnTo>
                      <a:lnTo>
                        <a:pt x="35" y="6358"/>
                      </a:lnTo>
                      <a:lnTo>
                        <a:pt x="22" y="6370"/>
                      </a:lnTo>
                      <a:lnTo>
                        <a:pt x="12" y="6377"/>
                      </a:lnTo>
                      <a:lnTo>
                        <a:pt x="6" y="6381"/>
                      </a:lnTo>
                      <a:lnTo>
                        <a:pt x="1" y="6382"/>
                      </a:lnTo>
                      <a:lnTo>
                        <a:pt x="0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83" name="Freeform 100"/>
                <p:cNvSpPr>
                  <a:spLocks noChangeArrowheads="1"/>
                </p:cNvSpPr>
                <p:nvPr/>
              </p:nvSpPr>
              <p:spPr bwMode="auto">
                <a:xfrm>
                  <a:off x="2941" y="1212"/>
                  <a:ext cx="23" cy="441"/>
                </a:xfrm>
                <a:custGeom>
                  <a:avLst/>
                  <a:gdLst>
                    <a:gd name="T0" fmla="*/ 0 w 529"/>
                    <a:gd name="T1" fmla="*/ 0 h 6382"/>
                    <a:gd name="T2" fmla="*/ 0 w 529"/>
                    <a:gd name="T3" fmla="*/ 0 h 6382"/>
                    <a:gd name="T4" fmla="*/ 0 w 529"/>
                    <a:gd name="T5" fmla="*/ 0 h 6382"/>
                    <a:gd name="T6" fmla="*/ 0 w 529"/>
                    <a:gd name="T7" fmla="*/ 0 h 6382"/>
                    <a:gd name="T8" fmla="*/ 0 w 529"/>
                    <a:gd name="T9" fmla="*/ 0 h 6382"/>
                    <a:gd name="T10" fmla="*/ 0 w 529"/>
                    <a:gd name="T11" fmla="*/ 0 h 6382"/>
                    <a:gd name="T12" fmla="*/ 0 w 529"/>
                    <a:gd name="T13" fmla="*/ 0 h 6382"/>
                    <a:gd name="T14" fmla="*/ 0 w 529"/>
                    <a:gd name="T15" fmla="*/ 0 h 6382"/>
                    <a:gd name="T16" fmla="*/ 0 w 529"/>
                    <a:gd name="T17" fmla="*/ 0 h 6382"/>
                    <a:gd name="T18" fmla="*/ 0 w 529"/>
                    <a:gd name="T19" fmla="*/ 0 h 6382"/>
                    <a:gd name="T20" fmla="*/ 0 w 529"/>
                    <a:gd name="T21" fmla="*/ 0 h 6382"/>
                    <a:gd name="T22" fmla="*/ 0 w 529"/>
                    <a:gd name="T23" fmla="*/ 0 h 6382"/>
                    <a:gd name="T24" fmla="*/ 0 w 529"/>
                    <a:gd name="T25" fmla="*/ 0 h 6382"/>
                    <a:gd name="T26" fmla="*/ 0 w 529"/>
                    <a:gd name="T27" fmla="*/ 0 h 6382"/>
                    <a:gd name="T28" fmla="*/ 0 w 529"/>
                    <a:gd name="T29" fmla="*/ 0 h 6382"/>
                    <a:gd name="T30" fmla="*/ 0 w 529"/>
                    <a:gd name="T31" fmla="*/ 0 h 638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9" h="6382">
                      <a:moveTo>
                        <a:pt x="0" y="0"/>
                      </a:moveTo>
                      <a:lnTo>
                        <a:pt x="83" y="3690"/>
                      </a:lnTo>
                      <a:lnTo>
                        <a:pt x="167" y="4824"/>
                      </a:lnTo>
                      <a:lnTo>
                        <a:pt x="265" y="5585"/>
                      </a:lnTo>
                      <a:lnTo>
                        <a:pt x="314" y="5847"/>
                      </a:lnTo>
                      <a:lnTo>
                        <a:pt x="362" y="6046"/>
                      </a:lnTo>
                      <a:lnTo>
                        <a:pt x="406" y="6187"/>
                      </a:lnTo>
                      <a:lnTo>
                        <a:pt x="446" y="6283"/>
                      </a:lnTo>
                      <a:lnTo>
                        <a:pt x="464" y="6315"/>
                      </a:lnTo>
                      <a:lnTo>
                        <a:pt x="480" y="6341"/>
                      </a:lnTo>
                      <a:lnTo>
                        <a:pt x="494" y="6358"/>
                      </a:lnTo>
                      <a:lnTo>
                        <a:pt x="507" y="6370"/>
                      </a:lnTo>
                      <a:lnTo>
                        <a:pt x="516" y="6377"/>
                      </a:lnTo>
                      <a:lnTo>
                        <a:pt x="523" y="6381"/>
                      </a:lnTo>
                      <a:lnTo>
                        <a:pt x="528" y="6382"/>
                      </a:lnTo>
                      <a:lnTo>
                        <a:pt x="529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84" name="Freeform 101"/>
                <p:cNvSpPr>
                  <a:spLocks noChangeArrowheads="1"/>
                </p:cNvSpPr>
                <p:nvPr/>
              </p:nvSpPr>
              <p:spPr bwMode="auto">
                <a:xfrm>
                  <a:off x="2805" y="1212"/>
                  <a:ext cx="145" cy="481"/>
                </a:xfrm>
                <a:custGeom>
                  <a:avLst/>
                  <a:gdLst>
                    <a:gd name="T0" fmla="*/ 0 w 3171"/>
                    <a:gd name="T1" fmla="*/ 0 h 6963"/>
                    <a:gd name="T2" fmla="*/ 0 w 3171"/>
                    <a:gd name="T3" fmla="*/ 0 h 6963"/>
                    <a:gd name="T4" fmla="*/ 0 w 3171"/>
                    <a:gd name="T5" fmla="*/ 0 h 6963"/>
                    <a:gd name="T6" fmla="*/ 0 w 3171"/>
                    <a:gd name="T7" fmla="*/ 0 h 6963"/>
                    <a:gd name="T8" fmla="*/ 0 w 3171"/>
                    <a:gd name="T9" fmla="*/ 0 h 6963"/>
                    <a:gd name="T10" fmla="*/ 0 w 3171"/>
                    <a:gd name="T11" fmla="*/ 0 h 6963"/>
                    <a:gd name="T12" fmla="*/ 0 w 3171"/>
                    <a:gd name="T13" fmla="*/ 0 h 6963"/>
                    <a:gd name="T14" fmla="*/ 0 w 3171"/>
                    <a:gd name="T15" fmla="*/ 0 h 6963"/>
                    <a:gd name="T16" fmla="*/ 0 w 3171"/>
                    <a:gd name="T17" fmla="*/ 0 h 6963"/>
                    <a:gd name="T18" fmla="*/ 0 w 3171"/>
                    <a:gd name="T19" fmla="*/ 0 h 6963"/>
                    <a:gd name="T20" fmla="*/ 0 w 3171"/>
                    <a:gd name="T21" fmla="*/ 0 h 6963"/>
                    <a:gd name="T22" fmla="*/ 0 w 3171"/>
                    <a:gd name="T23" fmla="*/ 0 h 6963"/>
                    <a:gd name="T24" fmla="*/ 0 w 3171"/>
                    <a:gd name="T25" fmla="*/ 0 h 6963"/>
                    <a:gd name="T26" fmla="*/ 0 w 3171"/>
                    <a:gd name="T27" fmla="*/ 0 h 6963"/>
                    <a:gd name="T28" fmla="*/ 0 w 3171"/>
                    <a:gd name="T29" fmla="*/ 0 h 6963"/>
                    <a:gd name="T30" fmla="*/ 0 w 3171"/>
                    <a:gd name="T31" fmla="*/ 0 h 6963"/>
                    <a:gd name="T32" fmla="*/ 0 w 3171"/>
                    <a:gd name="T33" fmla="*/ 0 h 6963"/>
                    <a:gd name="T34" fmla="*/ 0 w 3171"/>
                    <a:gd name="T35" fmla="*/ 0 h 6963"/>
                    <a:gd name="T36" fmla="*/ 0 w 3171"/>
                    <a:gd name="T37" fmla="*/ 0 h 6963"/>
                    <a:gd name="T38" fmla="*/ 0 w 3171"/>
                    <a:gd name="T39" fmla="*/ 0 h 696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71" h="6963">
                      <a:moveTo>
                        <a:pt x="0" y="0"/>
                      </a:moveTo>
                      <a:lnTo>
                        <a:pt x="36" y="1225"/>
                      </a:lnTo>
                      <a:lnTo>
                        <a:pt x="136" y="2297"/>
                      </a:lnTo>
                      <a:lnTo>
                        <a:pt x="293" y="3228"/>
                      </a:lnTo>
                      <a:lnTo>
                        <a:pt x="495" y="4025"/>
                      </a:lnTo>
                      <a:lnTo>
                        <a:pt x="735" y="4700"/>
                      </a:lnTo>
                      <a:lnTo>
                        <a:pt x="1003" y="5263"/>
                      </a:lnTo>
                      <a:lnTo>
                        <a:pt x="1289" y="5723"/>
                      </a:lnTo>
                      <a:lnTo>
                        <a:pt x="1585" y="6092"/>
                      </a:lnTo>
                      <a:lnTo>
                        <a:pt x="1881" y="6380"/>
                      </a:lnTo>
                      <a:lnTo>
                        <a:pt x="2168" y="6596"/>
                      </a:lnTo>
                      <a:lnTo>
                        <a:pt x="2435" y="6750"/>
                      </a:lnTo>
                      <a:lnTo>
                        <a:pt x="2675" y="6854"/>
                      </a:lnTo>
                      <a:lnTo>
                        <a:pt x="2878" y="6916"/>
                      </a:lnTo>
                      <a:lnTo>
                        <a:pt x="3034" y="6949"/>
                      </a:lnTo>
                      <a:lnTo>
                        <a:pt x="3135" y="6962"/>
                      </a:lnTo>
                      <a:lnTo>
                        <a:pt x="3161" y="6963"/>
                      </a:lnTo>
                      <a:lnTo>
                        <a:pt x="3169" y="6963"/>
                      </a:lnTo>
                      <a:lnTo>
                        <a:pt x="3170" y="6963"/>
                      </a:lnTo>
                      <a:lnTo>
                        <a:pt x="3171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</p:grpSp>
        </p:grpSp>
        <p:grpSp>
          <p:nvGrpSpPr>
            <p:cNvPr id="40" name="Group 102"/>
            <p:cNvGrpSpPr>
              <a:grpSpLocks/>
            </p:cNvGrpSpPr>
            <p:nvPr/>
          </p:nvGrpSpPr>
          <p:grpSpPr bwMode="auto">
            <a:xfrm>
              <a:off x="3851275" y="1924050"/>
              <a:ext cx="601663" cy="763588"/>
              <a:chOff x="2426" y="1212"/>
              <a:chExt cx="379" cy="481"/>
            </a:xfrm>
          </p:grpSpPr>
          <p:grpSp>
            <p:nvGrpSpPr>
              <p:cNvPr id="63" name="Group 103"/>
              <p:cNvGrpSpPr>
                <a:grpSpLocks/>
              </p:cNvGrpSpPr>
              <p:nvPr/>
            </p:nvGrpSpPr>
            <p:grpSpPr bwMode="auto">
              <a:xfrm>
                <a:off x="2426" y="1212"/>
                <a:ext cx="379" cy="481"/>
                <a:chOff x="2426" y="1212"/>
                <a:chExt cx="379" cy="481"/>
              </a:xfrm>
            </p:grpSpPr>
            <p:sp>
              <p:nvSpPr>
                <p:cNvPr id="73" name="Rectangle 104"/>
                <p:cNvSpPr>
                  <a:spLocks noChangeArrowheads="1"/>
                </p:cNvSpPr>
                <p:nvPr/>
              </p:nvSpPr>
              <p:spPr bwMode="auto">
                <a:xfrm>
                  <a:off x="2426" y="1212"/>
                  <a:ext cx="379" cy="481"/>
                </a:xfrm>
                <a:prstGeom prst="rect">
                  <a:avLst/>
                </a:prstGeom>
                <a:solidFill>
                  <a:srgbClr val="99CCFF">
                    <a:alpha val="25098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/>
                </a:p>
              </p:txBody>
            </p:sp>
            <p:sp>
              <p:nvSpPr>
                <p:cNvPr id="74" name="Freeform 105"/>
                <p:cNvSpPr>
                  <a:spLocks noChangeArrowheads="1"/>
                </p:cNvSpPr>
                <p:nvPr/>
              </p:nvSpPr>
              <p:spPr bwMode="auto">
                <a:xfrm>
                  <a:off x="2426" y="1212"/>
                  <a:ext cx="379" cy="481"/>
                </a:xfrm>
                <a:custGeom>
                  <a:avLst/>
                  <a:gdLst>
                    <a:gd name="T0" fmla="*/ 0 w 17441"/>
                    <a:gd name="T1" fmla="*/ 0 h 6963"/>
                    <a:gd name="T2" fmla="*/ 0 w 17441"/>
                    <a:gd name="T3" fmla="*/ 0 h 6963"/>
                    <a:gd name="T4" fmla="*/ 0 w 17441"/>
                    <a:gd name="T5" fmla="*/ 0 h 6963"/>
                    <a:gd name="T6" fmla="*/ 0 w 17441"/>
                    <a:gd name="T7" fmla="*/ 0 h 6963"/>
                    <a:gd name="T8" fmla="*/ 0 w 17441"/>
                    <a:gd name="T9" fmla="*/ 0 h 6963"/>
                    <a:gd name="T10" fmla="*/ 0 w 17441"/>
                    <a:gd name="T11" fmla="*/ 0 h 696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7441" h="6963">
                      <a:moveTo>
                        <a:pt x="8721" y="6963"/>
                      </a:moveTo>
                      <a:lnTo>
                        <a:pt x="0" y="6963"/>
                      </a:lnTo>
                      <a:lnTo>
                        <a:pt x="0" y="0"/>
                      </a:lnTo>
                      <a:lnTo>
                        <a:pt x="17441" y="0"/>
                      </a:lnTo>
                      <a:lnTo>
                        <a:pt x="17441" y="6963"/>
                      </a:lnTo>
                      <a:lnTo>
                        <a:pt x="8721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</p:grpSp>
          <p:grpSp>
            <p:nvGrpSpPr>
              <p:cNvPr id="64" name="Group 106"/>
              <p:cNvGrpSpPr>
                <a:grpSpLocks/>
              </p:cNvGrpSpPr>
              <p:nvPr/>
            </p:nvGrpSpPr>
            <p:grpSpPr bwMode="auto">
              <a:xfrm>
                <a:off x="2427" y="1212"/>
                <a:ext cx="378" cy="481"/>
                <a:chOff x="2427" y="1212"/>
                <a:chExt cx="378" cy="481"/>
              </a:xfrm>
            </p:grpSpPr>
            <p:sp>
              <p:nvSpPr>
                <p:cNvPr id="65" name="Rectangle 107"/>
                <p:cNvSpPr>
                  <a:spLocks noChangeArrowheads="1"/>
                </p:cNvSpPr>
                <p:nvPr/>
              </p:nvSpPr>
              <p:spPr bwMode="auto">
                <a:xfrm>
                  <a:off x="2568" y="1653"/>
                  <a:ext cx="95" cy="40"/>
                </a:xfrm>
                <a:prstGeom prst="rect">
                  <a:avLst/>
                </a:prstGeom>
                <a:solidFill>
                  <a:srgbClr val="355E00"/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/>
                </a:p>
              </p:txBody>
            </p:sp>
            <p:sp>
              <p:nvSpPr>
                <p:cNvPr id="66" name="Freeform 108"/>
                <p:cNvSpPr>
                  <a:spLocks noChangeArrowheads="1"/>
                </p:cNvSpPr>
                <p:nvPr/>
              </p:nvSpPr>
              <p:spPr bwMode="auto">
                <a:xfrm>
                  <a:off x="2568" y="1653"/>
                  <a:ext cx="95" cy="40"/>
                </a:xfrm>
                <a:custGeom>
                  <a:avLst/>
                  <a:gdLst>
                    <a:gd name="T0" fmla="*/ 0 w 2114"/>
                    <a:gd name="T1" fmla="*/ 0 h 581"/>
                    <a:gd name="T2" fmla="*/ 0 w 2114"/>
                    <a:gd name="T3" fmla="*/ 0 h 581"/>
                    <a:gd name="T4" fmla="*/ 0 w 2114"/>
                    <a:gd name="T5" fmla="*/ 0 h 581"/>
                    <a:gd name="T6" fmla="*/ 0 w 2114"/>
                    <a:gd name="T7" fmla="*/ 0 h 581"/>
                    <a:gd name="T8" fmla="*/ 0 w 2114"/>
                    <a:gd name="T9" fmla="*/ 0 h 581"/>
                    <a:gd name="T10" fmla="*/ 0 w 2114"/>
                    <a:gd name="T11" fmla="*/ 0 h 5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14" h="581">
                      <a:moveTo>
                        <a:pt x="1057" y="581"/>
                      </a:moveTo>
                      <a:lnTo>
                        <a:pt x="0" y="581"/>
                      </a:lnTo>
                      <a:lnTo>
                        <a:pt x="0" y="0"/>
                      </a:lnTo>
                      <a:lnTo>
                        <a:pt x="2114" y="0"/>
                      </a:lnTo>
                      <a:lnTo>
                        <a:pt x="2114" y="581"/>
                      </a:lnTo>
                      <a:lnTo>
                        <a:pt x="1057" y="581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67" name="Freeform 109"/>
                <p:cNvSpPr>
                  <a:spLocks noChangeArrowheads="1"/>
                </p:cNvSpPr>
                <p:nvPr/>
              </p:nvSpPr>
              <p:spPr bwMode="auto">
                <a:xfrm>
                  <a:off x="2495" y="1212"/>
                  <a:ext cx="72" cy="441"/>
                </a:xfrm>
                <a:custGeom>
                  <a:avLst/>
                  <a:gdLst>
                    <a:gd name="T0" fmla="*/ 0 w 1585"/>
                    <a:gd name="T1" fmla="*/ 0 h 6382"/>
                    <a:gd name="T2" fmla="*/ 0 w 1585"/>
                    <a:gd name="T3" fmla="*/ 0 h 6382"/>
                    <a:gd name="T4" fmla="*/ 0 w 1585"/>
                    <a:gd name="T5" fmla="*/ 0 h 6382"/>
                    <a:gd name="T6" fmla="*/ 0 w 1585"/>
                    <a:gd name="T7" fmla="*/ 0 h 6382"/>
                    <a:gd name="T8" fmla="*/ 0 w 1585"/>
                    <a:gd name="T9" fmla="*/ 0 h 6382"/>
                    <a:gd name="T10" fmla="*/ 0 w 1585"/>
                    <a:gd name="T11" fmla="*/ 0 h 6382"/>
                    <a:gd name="T12" fmla="*/ 0 w 1585"/>
                    <a:gd name="T13" fmla="*/ 0 h 6382"/>
                    <a:gd name="T14" fmla="*/ 0 w 1585"/>
                    <a:gd name="T15" fmla="*/ 0 h 6382"/>
                    <a:gd name="T16" fmla="*/ 0 w 1585"/>
                    <a:gd name="T17" fmla="*/ 0 h 6382"/>
                    <a:gd name="T18" fmla="*/ 0 w 1585"/>
                    <a:gd name="T19" fmla="*/ 0 h 6382"/>
                    <a:gd name="T20" fmla="*/ 0 w 1585"/>
                    <a:gd name="T21" fmla="*/ 0 h 6382"/>
                    <a:gd name="T22" fmla="*/ 0 w 1585"/>
                    <a:gd name="T23" fmla="*/ 0 h 6382"/>
                    <a:gd name="T24" fmla="*/ 0 w 1585"/>
                    <a:gd name="T25" fmla="*/ 0 h 6382"/>
                    <a:gd name="T26" fmla="*/ 0 w 1585"/>
                    <a:gd name="T27" fmla="*/ 0 h 6382"/>
                    <a:gd name="T28" fmla="*/ 0 w 1585"/>
                    <a:gd name="T29" fmla="*/ 0 h 6382"/>
                    <a:gd name="T30" fmla="*/ 0 w 1585"/>
                    <a:gd name="T31" fmla="*/ 0 h 6382"/>
                    <a:gd name="T32" fmla="*/ 0 w 1585"/>
                    <a:gd name="T33" fmla="*/ 0 h 6382"/>
                    <a:gd name="T34" fmla="*/ 0 w 1585"/>
                    <a:gd name="T35" fmla="*/ 0 h 63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85" h="6382">
                      <a:moveTo>
                        <a:pt x="0" y="0"/>
                      </a:moveTo>
                      <a:lnTo>
                        <a:pt x="67" y="1940"/>
                      </a:lnTo>
                      <a:lnTo>
                        <a:pt x="145" y="2743"/>
                      </a:lnTo>
                      <a:lnTo>
                        <a:pt x="247" y="3445"/>
                      </a:lnTo>
                      <a:lnTo>
                        <a:pt x="367" y="4051"/>
                      </a:lnTo>
                      <a:lnTo>
                        <a:pt x="502" y="4570"/>
                      </a:lnTo>
                      <a:lnTo>
                        <a:pt x="644" y="5005"/>
                      </a:lnTo>
                      <a:lnTo>
                        <a:pt x="792" y="5367"/>
                      </a:lnTo>
                      <a:lnTo>
                        <a:pt x="940" y="5661"/>
                      </a:lnTo>
                      <a:lnTo>
                        <a:pt x="1083" y="5893"/>
                      </a:lnTo>
                      <a:lnTo>
                        <a:pt x="1217" y="6070"/>
                      </a:lnTo>
                      <a:lnTo>
                        <a:pt x="1338" y="6201"/>
                      </a:lnTo>
                      <a:lnTo>
                        <a:pt x="1439" y="6291"/>
                      </a:lnTo>
                      <a:lnTo>
                        <a:pt x="1517" y="6346"/>
                      </a:lnTo>
                      <a:lnTo>
                        <a:pt x="1567" y="6374"/>
                      </a:lnTo>
                      <a:lnTo>
                        <a:pt x="1581" y="6380"/>
                      </a:lnTo>
                      <a:lnTo>
                        <a:pt x="1584" y="6382"/>
                      </a:lnTo>
                      <a:lnTo>
                        <a:pt x="1585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68" name="Freeform 110"/>
                <p:cNvSpPr>
                  <a:spLocks noChangeArrowheads="1"/>
                </p:cNvSpPr>
                <p:nvPr/>
              </p:nvSpPr>
              <p:spPr bwMode="auto">
                <a:xfrm>
                  <a:off x="2660" y="1212"/>
                  <a:ext cx="72" cy="441"/>
                </a:xfrm>
                <a:custGeom>
                  <a:avLst/>
                  <a:gdLst>
                    <a:gd name="T0" fmla="*/ 0 w 1586"/>
                    <a:gd name="T1" fmla="*/ 0 h 6382"/>
                    <a:gd name="T2" fmla="*/ 0 w 1586"/>
                    <a:gd name="T3" fmla="*/ 0 h 6382"/>
                    <a:gd name="T4" fmla="*/ 0 w 1586"/>
                    <a:gd name="T5" fmla="*/ 0 h 6382"/>
                    <a:gd name="T6" fmla="*/ 0 w 1586"/>
                    <a:gd name="T7" fmla="*/ 0 h 6382"/>
                    <a:gd name="T8" fmla="*/ 0 w 1586"/>
                    <a:gd name="T9" fmla="*/ 0 h 6382"/>
                    <a:gd name="T10" fmla="*/ 0 w 1586"/>
                    <a:gd name="T11" fmla="*/ 0 h 6382"/>
                    <a:gd name="T12" fmla="*/ 0 w 1586"/>
                    <a:gd name="T13" fmla="*/ 0 h 6382"/>
                    <a:gd name="T14" fmla="*/ 0 w 1586"/>
                    <a:gd name="T15" fmla="*/ 0 h 6382"/>
                    <a:gd name="T16" fmla="*/ 0 w 1586"/>
                    <a:gd name="T17" fmla="*/ 0 h 6382"/>
                    <a:gd name="T18" fmla="*/ 0 w 1586"/>
                    <a:gd name="T19" fmla="*/ 0 h 6382"/>
                    <a:gd name="T20" fmla="*/ 0 w 1586"/>
                    <a:gd name="T21" fmla="*/ 0 h 6382"/>
                    <a:gd name="T22" fmla="*/ 0 w 1586"/>
                    <a:gd name="T23" fmla="*/ 0 h 6382"/>
                    <a:gd name="T24" fmla="*/ 0 w 1586"/>
                    <a:gd name="T25" fmla="*/ 0 h 6382"/>
                    <a:gd name="T26" fmla="*/ 0 w 1586"/>
                    <a:gd name="T27" fmla="*/ 0 h 6382"/>
                    <a:gd name="T28" fmla="*/ 0 w 1586"/>
                    <a:gd name="T29" fmla="*/ 0 h 6382"/>
                    <a:gd name="T30" fmla="*/ 0 w 1586"/>
                    <a:gd name="T31" fmla="*/ 0 h 6382"/>
                    <a:gd name="T32" fmla="*/ 0 w 1586"/>
                    <a:gd name="T33" fmla="*/ 0 h 6382"/>
                    <a:gd name="T34" fmla="*/ 0 w 1586"/>
                    <a:gd name="T35" fmla="*/ 0 h 63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86" h="6382">
                      <a:moveTo>
                        <a:pt x="1586" y="0"/>
                      </a:moveTo>
                      <a:lnTo>
                        <a:pt x="1518" y="1940"/>
                      </a:lnTo>
                      <a:lnTo>
                        <a:pt x="1440" y="2743"/>
                      </a:lnTo>
                      <a:lnTo>
                        <a:pt x="1339" y="3445"/>
                      </a:lnTo>
                      <a:lnTo>
                        <a:pt x="1218" y="4051"/>
                      </a:lnTo>
                      <a:lnTo>
                        <a:pt x="1084" y="4570"/>
                      </a:lnTo>
                      <a:lnTo>
                        <a:pt x="941" y="5005"/>
                      </a:lnTo>
                      <a:lnTo>
                        <a:pt x="793" y="5367"/>
                      </a:lnTo>
                      <a:lnTo>
                        <a:pt x="645" y="5661"/>
                      </a:lnTo>
                      <a:lnTo>
                        <a:pt x="503" y="5893"/>
                      </a:lnTo>
                      <a:lnTo>
                        <a:pt x="368" y="6070"/>
                      </a:lnTo>
                      <a:lnTo>
                        <a:pt x="248" y="6201"/>
                      </a:lnTo>
                      <a:lnTo>
                        <a:pt x="146" y="6291"/>
                      </a:lnTo>
                      <a:lnTo>
                        <a:pt x="68" y="6346"/>
                      </a:lnTo>
                      <a:lnTo>
                        <a:pt x="18" y="6374"/>
                      </a:lnTo>
                      <a:lnTo>
                        <a:pt x="5" y="6380"/>
                      </a:lnTo>
                      <a:lnTo>
                        <a:pt x="2" y="6382"/>
                      </a:lnTo>
                      <a:lnTo>
                        <a:pt x="0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69" name="Freeform 111"/>
                <p:cNvSpPr>
                  <a:spLocks noChangeArrowheads="1"/>
                </p:cNvSpPr>
                <p:nvPr/>
              </p:nvSpPr>
              <p:spPr bwMode="auto">
                <a:xfrm>
                  <a:off x="2660" y="1212"/>
                  <a:ext cx="145" cy="481"/>
                </a:xfrm>
                <a:custGeom>
                  <a:avLst/>
                  <a:gdLst>
                    <a:gd name="T0" fmla="*/ 0 w 3172"/>
                    <a:gd name="T1" fmla="*/ 0 h 6963"/>
                    <a:gd name="T2" fmla="*/ 0 w 3172"/>
                    <a:gd name="T3" fmla="*/ 0 h 6963"/>
                    <a:gd name="T4" fmla="*/ 0 w 3172"/>
                    <a:gd name="T5" fmla="*/ 0 h 6963"/>
                    <a:gd name="T6" fmla="*/ 0 w 3172"/>
                    <a:gd name="T7" fmla="*/ 0 h 6963"/>
                    <a:gd name="T8" fmla="*/ 0 w 3172"/>
                    <a:gd name="T9" fmla="*/ 0 h 6963"/>
                    <a:gd name="T10" fmla="*/ 0 w 3172"/>
                    <a:gd name="T11" fmla="*/ 0 h 6963"/>
                    <a:gd name="T12" fmla="*/ 0 w 3172"/>
                    <a:gd name="T13" fmla="*/ 0 h 6963"/>
                    <a:gd name="T14" fmla="*/ 0 w 3172"/>
                    <a:gd name="T15" fmla="*/ 0 h 6963"/>
                    <a:gd name="T16" fmla="*/ 0 w 3172"/>
                    <a:gd name="T17" fmla="*/ 0 h 6963"/>
                    <a:gd name="T18" fmla="*/ 0 w 3172"/>
                    <a:gd name="T19" fmla="*/ 0 h 6963"/>
                    <a:gd name="T20" fmla="*/ 0 w 3172"/>
                    <a:gd name="T21" fmla="*/ 0 h 6963"/>
                    <a:gd name="T22" fmla="*/ 0 w 3172"/>
                    <a:gd name="T23" fmla="*/ 0 h 6963"/>
                    <a:gd name="T24" fmla="*/ 0 w 3172"/>
                    <a:gd name="T25" fmla="*/ 0 h 6963"/>
                    <a:gd name="T26" fmla="*/ 0 w 3172"/>
                    <a:gd name="T27" fmla="*/ 0 h 6963"/>
                    <a:gd name="T28" fmla="*/ 0 w 3172"/>
                    <a:gd name="T29" fmla="*/ 0 h 6963"/>
                    <a:gd name="T30" fmla="*/ 0 w 3172"/>
                    <a:gd name="T31" fmla="*/ 0 h 6963"/>
                    <a:gd name="T32" fmla="*/ 0 w 3172"/>
                    <a:gd name="T33" fmla="*/ 0 h 6963"/>
                    <a:gd name="T34" fmla="*/ 0 w 3172"/>
                    <a:gd name="T35" fmla="*/ 0 h 6963"/>
                    <a:gd name="T36" fmla="*/ 0 w 3172"/>
                    <a:gd name="T37" fmla="*/ 0 h 6963"/>
                    <a:gd name="T38" fmla="*/ 0 w 3172"/>
                    <a:gd name="T39" fmla="*/ 0 h 696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72" h="6963">
                      <a:moveTo>
                        <a:pt x="3172" y="0"/>
                      </a:moveTo>
                      <a:lnTo>
                        <a:pt x="3136" y="1225"/>
                      </a:lnTo>
                      <a:lnTo>
                        <a:pt x="3035" y="2297"/>
                      </a:lnTo>
                      <a:lnTo>
                        <a:pt x="2879" y="3228"/>
                      </a:lnTo>
                      <a:lnTo>
                        <a:pt x="2676" y="4025"/>
                      </a:lnTo>
                      <a:lnTo>
                        <a:pt x="2436" y="4700"/>
                      </a:lnTo>
                      <a:lnTo>
                        <a:pt x="2168" y="5263"/>
                      </a:lnTo>
                      <a:lnTo>
                        <a:pt x="1882" y="5723"/>
                      </a:lnTo>
                      <a:lnTo>
                        <a:pt x="1586" y="6092"/>
                      </a:lnTo>
                      <a:lnTo>
                        <a:pt x="1290" y="6380"/>
                      </a:lnTo>
                      <a:lnTo>
                        <a:pt x="1004" y="6596"/>
                      </a:lnTo>
                      <a:lnTo>
                        <a:pt x="736" y="6750"/>
                      </a:lnTo>
                      <a:lnTo>
                        <a:pt x="496" y="6854"/>
                      </a:lnTo>
                      <a:lnTo>
                        <a:pt x="293" y="6916"/>
                      </a:lnTo>
                      <a:lnTo>
                        <a:pt x="137" y="6949"/>
                      </a:lnTo>
                      <a:lnTo>
                        <a:pt x="36" y="6962"/>
                      </a:lnTo>
                      <a:lnTo>
                        <a:pt x="10" y="6963"/>
                      </a:lnTo>
                      <a:lnTo>
                        <a:pt x="3" y="6963"/>
                      </a:lnTo>
                      <a:lnTo>
                        <a:pt x="2" y="6963"/>
                      </a:lnTo>
                      <a:lnTo>
                        <a:pt x="0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70" name="Freeform 112"/>
                <p:cNvSpPr>
                  <a:spLocks noChangeArrowheads="1"/>
                </p:cNvSpPr>
                <p:nvPr/>
              </p:nvSpPr>
              <p:spPr bwMode="auto">
                <a:xfrm>
                  <a:off x="2640" y="1212"/>
                  <a:ext cx="23" cy="441"/>
                </a:xfrm>
                <a:custGeom>
                  <a:avLst/>
                  <a:gdLst>
                    <a:gd name="T0" fmla="*/ 0 w 528"/>
                    <a:gd name="T1" fmla="*/ 0 h 6382"/>
                    <a:gd name="T2" fmla="*/ 0 w 528"/>
                    <a:gd name="T3" fmla="*/ 0 h 6382"/>
                    <a:gd name="T4" fmla="*/ 0 w 528"/>
                    <a:gd name="T5" fmla="*/ 0 h 6382"/>
                    <a:gd name="T6" fmla="*/ 0 w 528"/>
                    <a:gd name="T7" fmla="*/ 0 h 6382"/>
                    <a:gd name="T8" fmla="*/ 0 w 528"/>
                    <a:gd name="T9" fmla="*/ 0 h 6382"/>
                    <a:gd name="T10" fmla="*/ 0 w 528"/>
                    <a:gd name="T11" fmla="*/ 0 h 6382"/>
                    <a:gd name="T12" fmla="*/ 0 w 528"/>
                    <a:gd name="T13" fmla="*/ 0 h 6382"/>
                    <a:gd name="T14" fmla="*/ 0 w 528"/>
                    <a:gd name="T15" fmla="*/ 0 h 6382"/>
                    <a:gd name="T16" fmla="*/ 0 w 528"/>
                    <a:gd name="T17" fmla="*/ 0 h 6382"/>
                    <a:gd name="T18" fmla="*/ 0 w 528"/>
                    <a:gd name="T19" fmla="*/ 0 h 6382"/>
                    <a:gd name="T20" fmla="*/ 0 w 528"/>
                    <a:gd name="T21" fmla="*/ 0 h 6382"/>
                    <a:gd name="T22" fmla="*/ 0 w 528"/>
                    <a:gd name="T23" fmla="*/ 0 h 6382"/>
                    <a:gd name="T24" fmla="*/ 0 w 528"/>
                    <a:gd name="T25" fmla="*/ 0 h 6382"/>
                    <a:gd name="T26" fmla="*/ 0 w 528"/>
                    <a:gd name="T27" fmla="*/ 0 h 6382"/>
                    <a:gd name="T28" fmla="*/ 0 w 528"/>
                    <a:gd name="T29" fmla="*/ 0 h 6382"/>
                    <a:gd name="T30" fmla="*/ 0 w 528"/>
                    <a:gd name="T31" fmla="*/ 0 h 638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8" h="6382">
                      <a:moveTo>
                        <a:pt x="528" y="0"/>
                      </a:moveTo>
                      <a:lnTo>
                        <a:pt x="446" y="3690"/>
                      </a:lnTo>
                      <a:lnTo>
                        <a:pt x="361" y="4824"/>
                      </a:lnTo>
                      <a:lnTo>
                        <a:pt x="264" y="5585"/>
                      </a:lnTo>
                      <a:lnTo>
                        <a:pt x="214" y="5847"/>
                      </a:lnTo>
                      <a:lnTo>
                        <a:pt x="167" y="6046"/>
                      </a:lnTo>
                      <a:lnTo>
                        <a:pt x="122" y="6187"/>
                      </a:lnTo>
                      <a:lnTo>
                        <a:pt x="82" y="6283"/>
                      </a:lnTo>
                      <a:lnTo>
                        <a:pt x="64" y="6315"/>
                      </a:lnTo>
                      <a:lnTo>
                        <a:pt x="48" y="6341"/>
                      </a:lnTo>
                      <a:lnTo>
                        <a:pt x="35" y="6358"/>
                      </a:lnTo>
                      <a:lnTo>
                        <a:pt x="22" y="6370"/>
                      </a:lnTo>
                      <a:lnTo>
                        <a:pt x="12" y="6377"/>
                      </a:lnTo>
                      <a:lnTo>
                        <a:pt x="6" y="6381"/>
                      </a:lnTo>
                      <a:lnTo>
                        <a:pt x="1" y="6382"/>
                      </a:lnTo>
                      <a:lnTo>
                        <a:pt x="0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71" name="Freeform 113"/>
                <p:cNvSpPr>
                  <a:spLocks noChangeArrowheads="1"/>
                </p:cNvSpPr>
                <p:nvPr/>
              </p:nvSpPr>
              <p:spPr bwMode="auto">
                <a:xfrm>
                  <a:off x="2563" y="1212"/>
                  <a:ext cx="23" cy="441"/>
                </a:xfrm>
                <a:custGeom>
                  <a:avLst/>
                  <a:gdLst>
                    <a:gd name="T0" fmla="*/ 0 w 529"/>
                    <a:gd name="T1" fmla="*/ 0 h 6382"/>
                    <a:gd name="T2" fmla="*/ 0 w 529"/>
                    <a:gd name="T3" fmla="*/ 0 h 6382"/>
                    <a:gd name="T4" fmla="*/ 0 w 529"/>
                    <a:gd name="T5" fmla="*/ 0 h 6382"/>
                    <a:gd name="T6" fmla="*/ 0 w 529"/>
                    <a:gd name="T7" fmla="*/ 0 h 6382"/>
                    <a:gd name="T8" fmla="*/ 0 w 529"/>
                    <a:gd name="T9" fmla="*/ 0 h 6382"/>
                    <a:gd name="T10" fmla="*/ 0 w 529"/>
                    <a:gd name="T11" fmla="*/ 0 h 6382"/>
                    <a:gd name="T12" fmla="*/ 0 w 529"/>
                    <a:gd name="T13" fmla="*/ 0 h 6382"/>
                    <a:gd name="T14" fmla="*/ 0 w 529"/>
                    <a:gd name="T15" fmla="*/ 0 h 6382"/>
                    <a:gd name="T16" fmla="*/ 0 w 529"/>
                    <a:gd name="T17" fmla="*/ 0 h 6382"/>
                    <a:gd name="T18" fmla="*/ 0 w 529"/>
                    <a:gd name="T19" fmla="*/ 0 h 6382"/>
                    <a:gd name="T20" fmla="*/ 0 w 529"/>
                    <a:gd name="T21" fmla="*/ 0 h 6382"/>
                    <a:gd name="T22" fmla="*/ 0 w 529"/>
                    <a:gd name="T23" fmla="*/ 0 h 6382"/>
                    <a:gd name="T24" fmla="*/ 0 w 529"/>
                    <a:gd name="T25" fmla="*/ 0 h 6382"/>
                    <a:gd name="T26" fmla="*/ 0 w 529"/>
                    <a:gd name="T27" fmla="*/ 0 h 6382"/>
                    <a:gd name="T28" fmla="*/ 0 w 529"/>
                    <a:gd name="T29" fmla="*/ 0 h 6382"/>
                    <a:gd name="T30" fmla="*/ 0 w 529"/>
                    <a:gd name="T31" fmla="*/ 0 h 638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9" h="6382">
                      <a:moveTo>
                        <a:pt x="0" y="0"/>
                      </a:moveTo>
                      <a:lnTo>
                        <a:pt x="83" y="3690"/>
                      </a:lnTo>
                      <a:lnTo>
                        <a:pt x="167" y="4824"/>
                      </a:lnTo>
                      <a:lnTo>
                        <a:pt x="265" y="5585"/>
                      </a:lnTo>
                      <a:lnTo>
                        <a:pt x="314" y="5847"/>
                      </a:lnTo>
                      <a:lnTo>
                        <a:pt x="362" y="6046"/>
                      </a:lnTo>
                      <a:lnTo>
                        <a:pt x="406" y="6187"/>
                      </a:lnTo>
                      <a:lnTo>
                        <a:pt x="446" y="6283"/>
                      </a:lnTo>
                      <a:lnTo>
                        <a:pt x="464" y="6315"/>
                      </a:lnTo>
                      <a:lnTo>
                        <a:pt x="480" y="6341"/>
                      </a:lnTo>
                      <a:lnTo>
                        <a:pt x="494" y="6358"/>
                      </a:lnTo>
                      <a:lnTo>
                        <a:pt x="507" y="6370"/>
                      </a:lnTo>
                      <a:lnTo>
                        <a:pt x="516" y="6377"/>
                      </a:lnTo>
                      <a:lnTo>
                        <a:pt x="523" y="6381"/>
                      </a:lnTo>
                      <a:lnTo>
                        <a:pt x="528" y="6382"/>
                      </a:lnTo>
                      <a:lnTo>
                        <a:pt x="529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72" name="Freeform 114"/>
                <p:cNvSpPr>
                  <a:spLocks noChangeArrowheads="1"/>
                </p:cNvSpPr>
                <p:nvPr/>
              </p:nvSpPr>
              <p:spPr bwMode="auto">
                <a:xfrm>
                  <a:off x="2427" y="1212"/>
                  <a:ext cx="145" cy="481"/>
                </a:xfrm>
                <a:custGeom>
                  <a:avLst/>
                  <a:gdLst>
                    <a:gd name="T0" fmla="*/ 0 w 3171"/>
                    <a:gd name="T1" fmla="*/ 0 h 6963"/>
                    <a:gd name="T2" fmla="*/ 0 w 3171"/>
                    <a:gd name="T3" fmla="*/ 0 h 6963"/>
                    <a:gd name="T4" fmla="*/ 0 w 3171"/>
                    <a:gd name="T5" fmla="*/ 0 h 6963"/>
                    <a:gd name="T6" fmla="*/ 0 w 3171"/>
                    <a:gd name="T7" fmla="*/ 0 h 6963"/>
                    <a:gd name="T8" fmla="*/ 0 w 3171"/>
                    <a:gd name="T9" fmla="*/ 0 h 6963"/>
                    <a:gd name="T10" fmla="*/ 0 w 3171"/>
                    <a:gd name="T11" fmla="*/ 0 h 6963"/>
                    <a:gd name="T12" fmla="*/ 0 w 3171"/>
                    <a:gd name="T13" fmla="*/ 0 h 6963"/>
                    <a:gd name="T14" fmla="*/ 0 w 3171"/>
                    <a:gd name="T15" fmla="*/ 0 h 6963"/>
                    <a:gd name="T16" fmla="*/ 0 w 3171"/>
                    <a:gd name="T17" fmla="*/ 0 h 6963"/>
                    <a:gd name="T18" fmla="*/ 0 w 3171"/>
                    <a:gd name="T19" fmla="*/ 0 h 6963"/>
                    <a:gd name="T20" fmla="*/ 0 w 3171"/>
                    <a:gd name="T21" fmla="*/ 0 h 6963"/>
                    <a:gd name="T22" fmla="*/ 0 w 3171"/>
                    <a:gd name="T23" fmla="*/ 0 h 6963"/>
                    <a:gd name="T24" fmla="*/ 0 w 3171"/>
                    <a:gd name="T25" fmla="*/ 0 h 6963"/>
                    <a:gd name="T26" fmla="*/ 0 w 3171"/>
                    <a:gd name="T27" fmla="*/ 0 h 6963"/>
                    <a:gd name="T28" fmla="*/ 0 w 3171"/>
                    <a:gd name="T29" fmla="*/ 0 h 6963"/>
                    <a:gd name="T30" fmla="*/ 0 w 3171"/>
                    <a:gd name="T31" fmla="*/ 0 h 6963"/>
                    <a:gd name="T32" fmla="*/ 0 w 3171"/>
                    <a:gd name="T33" fmla="*/ 0 h 6963"/>
                    <a:gd name="T34" fmla="*/ 0 w 3171"/>
                    <a:gd name="T35" fmla="*/ 0 h 6963"/>
                    <a:gd name="T36" fmla="*/ 0 w 3171"/>
                    <a:gd name="T37" fmla="*/ 0 h 6963"/>
                    <a:gd name="T38" fmla="*/ 0 w 3171"/>
                    <a:gd name="T39" fmla="*/ 0 h 696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71" h="6963">
                      <a:moveTo>
                        <a:pt x="0" y="0"/>
                      </a:moveTo>
                      <a:lnTo>
                        <a:pt x="36" y="1225"/>
                      </a:lnTo>
                      <a:lnTo>
                        <a:pt x="136" y="2297"/>
                      </a:lnTo>
                      <a:lnTo>
                        <a:pt x="293" y="3228"/>
                      </a:lnTo>
                      <a:lnTo>
                        <a:pt x="495" y="4025"/>
                      </a:lnTo>
                      <a:lnTo>
                        <a:pt x="735" y="4700"/>
                      </a:lnTo>
                      <a:lnTo>
                        <a:pt x="1003" y="5263"/>
                      </a:lnTo>
                      <a:lnTo>
                        <a:pt x="1289" y="5723"/>
                      </a:lnTo>
                      <a:lnTo>
                        <a:pt x="1585" y="6092"/>
                      </a:lnTo>
                      <a:lnTo>
                        <a:pt x="1881" y="6380"/>
                      </a:lnTo>
                      <a:lnTo>
                        <a:pt x="2168" y="6596"/>
                      </a:lnTo>
                      <a:lnTo>
                        <a:pt x="2435" y="6750"/>
                      </a:lnTo>
                      <a:lnTo>
                        <a:pt x="2675" y="6854"/>
                      </a:lnTo>
                      <a:lnTo>
                        <a:pt x="2878" y="6916"/>
                      </a:lnTo>
                      <a:lnTo>
                        <a:pt x="3034" y="6949"/>
                      </a:lnTo>
                      <a:lnTo>
                        <a:pt x="3135" y="6962"/>
                      </a:lnTo>
                      <a:lnTo>
                        <a:pt x="3161" y="6963"/>
                      </a:lnTo>
                      <a:lnTo>
                        <a:pt x="3169" y="6963"/>
                      </a:lnTo>
                      <a:lnTo>
                        <a:pt x="3170" y="6963"/>
                      </a:lnTo>
                      <a:lnTo>
                        <a:pt x="3171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</p:grpSp>
        </p:grpSp>
        <p:grpSp>
          <p:nvGrpSpPr>
            <p:cNvPr id="41" name="Group 115"/>
            <p:cNvGrpSpPr>
              <a:grpSpLocks/>
            </p:cNvGrpSpPr>
            <p:nvPr/>
          </p:nvGrpSpPr>
          <p:grpSpPr bwMode="auto">
            <a:xfrm>
              <a:off x="5051425" y="1924050"/>
              <a:ext cx="601663" cy="763588"/>
              <a:chOff x="3182" y="1212"/>
              <a:chExt cx="379" cy="481"/>
            </a:xfrm>
          </p:grpSpPr>
          <p:grpSp>
            <p:nvGrpSpPr>
              <p:cNvPr id="51" name="Group 116"/>
              <p:cNvGrpSpPr>
                <a:grpSpLocks/>
              </p:cNvGrpSpPr>
              <p:nvPr/>
            </p:nvGrpSpPr>
            <p:grpSpPr bwMode="auto">
              <a:xfrm>
                <a:off x="3182" y="1212"/>
                <a:ext cx="379" cy="481"/>
                <a:chOff x="3182" y="1212"/>
                <a:chExt cx="379" cy="481"/>
              </a:xfrm>
            </p:grpSpPr>
            <p:sp>
              <p:nvSpPr>
                <p:cNvPr id="61" name="Rectangle 117"/>
                <p:cNvSpPr>
                  <a:spLocks noChangeArrowheads="1"/>
                </p:cNvSpPr>
                <p:nvPr/>
              </p:nvSpPr>
              <p:spPr bwMode="auto">
                <a:xfrm>
                  <a:off x="3182" y="1212"/>
                  <a:ext cx="379" cy="481"/>
                </a:xfrm>
                <a:prstGeom prst="rect">
                  <a:avLst/>
                </a:prstGeom>
                <a:solidFill>
                  <a:srgbClr val="99CCFF">
                    <a:alpha val="25098"/>
                  </a:srgbClr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/>
                </a:p>
              </p:txBody>
            </p:sp>
            <p:sp>
              <p:nvSpPr>
                <p:cNvPr id="62" name="Freeform 118"/>
                <p:cNvSpPr>
                  <a:spLocks noChangeArrowheads="1"/>
                </p:cNvSpPr>
                <p:nvPr/>
              </p:nvSpPr>
              <p:spPr bwMode="auto">
                <a:xfrm>
                  <a:off x="3182" y="1212"/>
                  <a:ext cx="379" cy="481"/>
                </a:xfrm>
                <a:custGeom>
                  <a:avLst/>
                  <a:gdLst>
                    <a:gd name="T0" fmla="*/ 0 w 17441"/>
                    <a:gd name="T1" fmla="*/ 0 h 6963"/>
                    <a:gd name="T2" fmla="*/ 0 w 17441"/>
                    <a:gd name="T3" fmla="*/ 0 h 6963"/>
                    <a:gd name="T4" fmla="*/ 0 w 17441"/>
                    <a:gd name="T5" fmla="*/ 0 h 6963"/>
                    <a:gd name="T6" fmla="*/ 0 w 17441"/>
                    <a:gd name="T7" fmla="*/ 0 h 6963"/>
                    <a:gd name="T8" fmla="*/ 0 w 17441"/>
                    <a:gd name="T9" fmla="*/ 0 h 6963"/>
                    <a:gd name="T10" fmla="*/ 0 w 17441"/>
                    <a:gd name="T11" fmla="*/ 0 h 696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7441" h="6963">
                      <a:moveTo>
                        <a:pt x="8721" y="6963"/>
                      </a:moveTo>
                      <a:lnTo>
                        <a:pt x="0" y="6963"/>
                      </a:lnTo>
                      <a:lnTo>
                        <a:pt x="0" y="0"/>
                      </a:lnTo>
                      <a:lnTo>
                        <a:pt x="17441" y="0"/>
                      </a:lnTo>
                      <a:lnTo>
                        <a:pt x="17441" y="6963"/>
                      </a:lnTo>
                      <a:lnTo>
                        <a:pt x="8721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</p:grpSp>
          <p:grpSp>
            <p:nvGrpSpPr>
              <p:cNvPr id="52" name="Group 119"/>
              <p:cNvGrpSpPr>
                <a:grpSpLocks/>
              </p:cNvGrpSpPr>
              <p:nvPr/>
            </p:nvGrpSpPr>
            <p:grpSpPr bwMode="auto">
              <a:xfrm>
                <a:off x="3182" y="1212"/>
                <a:ext cx="378" cy="481"/>
                <a:chOff x="3182" y="1212"/>
                <a:chExt cx="378" cy="481"/>
              </a:xfrm>
            </p:grpSpPr>
            <p:sp>
              <p:nvSpPr>
                <p:cNvPr id="53" name="Rectangle 120"/>
                <p:cNvSpPr>
                  <a:spLocks noChangeArrowheads="1"/>
                </p:cNvSpPr>
                <p:nvPr/>
              </p:nvSpPr>
              <p:spPr bwMode="auto">
                <a:xfrm>
                  <a:off x="3324" y="1653"/>
                  <a:ext cx="95" cy="40"/>
                </a:xfrm>
                <a:prstGeom prst="rect">
                  <a:avLst/>
                </a:prstGeom>
                <a:solidFill>
                  <a:srgbClr val="355E00"/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/>
                </a:p>
              </p:txBody>
            </p:sp>
            <p:sp>
              <p:nvSpPr>
                <p:cNvPr id="54" name="Freeform 121"/>
                <p:cNvSpPr>
                  <a:spLocks noChangeArrowheads="1"/>
                </p:cNvSpPr>
                <p:nvPr/>
              </p:nvSpPr>
              <p:spPr bwMode="auto">
                <a:xfrm>
                  <a:off x="3324" y="1653"/>
                  <a:ext cx="95" cy="40"/>
                </a:xfrm>
                <a:custGeom>
                  <a:avLst/>
                  <a:gdLst>
                    <a:gd name="T0" fmla="*/ 0 w 2114"/>
                    <a:gd name="T1" fmla="*/ 0 h 581"/>
                    <a:gd name="T2" fmla="*/ 0 w 2114"/>
                    <a:gd name="T3" fmla="*/ 0 h 581"/>
                    <a:gd name="T4" fmla="*/ 0 w 2114"/>
                    <a:gd name="T5" fmla="*/ 0 h 581"/>
                    <a:gd name="T6" fmla="*/ 0 w 2114"/>
                    <a:gd name="T7" fmla="*/ 0 h 581"/>
                    <a:gd name="T8" fmla="*/ 0 w 2114"/>
                    <a:gd name="T9" fmla="*/ 0 h 581"/>
                    <a:gd name="T10" fmla="*/ 0 w 2114"/>
                    <a:gd name="T11" fmla="*/ 0 h 5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14" h="581">
                      <a:moveTo>
                        <a:pt x="1057" y="581"/>
                      </a:moveTo>
                      <a:lnTo>
                        <a:pt x="0" y="581"/>
                      </a:lnTo>
                      <a:lnTo>
                        <a:pt x="0" y="0"/>
                      </a:lnTo>
                      <a:lnTo>
                        <a:pt x="2114" y="0"/>
                      </a:lnTo>
                      <a:lnTo>
                        <a:pt x="2114" y="581"/>
                      </a:lnTo>
                      <a:lnTo>
                        <a:pt x="1057" y="581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55" name="Freeform 122"/>
                <p:cNvSpPr>
                  <a:spLocks noChangeArrowheads="1"/>
                </p:cNvSpPr>
                <p:nvPr/>
              </p:nvSpPr>
              <p:spPr bwMode="auto">
                <a:xfrm>
                  <a:off x="3251" y="1212"/>
                  <a:ext cx="72" cy="441"/>
                </a:xfrm>
                <a:custGeom>
                  <a:avLst/>
                  <a:gdLst>
                    <a:gd name="T0" fmla="*/ 0 w 1585"/>
                    <a:gd name="T1" fmla="*/ 0 h 6382"/>
                    <a:gd name="T2" fmla="*/ 0 w 1585"/>
                    <a:gd name="T3" fmla="*/ 0 h 6382"/>
                    <a:gd name="T4" fmla="*/ 0 w 1585"/>
                    <a:gd name="T5" fmla="*/ 0 h 6382"/>
                    <a:gd name="T6" fmla="*/ 0 w 1585"/>
                    <a:gd name="T7" fmla="*/ 0 h 6382"/>
                    <a:gd name="T8" fmla="*/ 0 w 1585"/>
                    <a:gd name="T9" fmla="*/ 0 h 6382"/>
                    <a:gd name="T10" fmla="*/ 0 w 1585"/>
                    <a:gd name="T11" fmla="*/ 0 h 6382"/>
                    <a:gd name="T12" fmla="*/ 0 w 1585"/>
                    <a:gd name="T13" fmla="*/ 0 h 6382"/>
                    <a:gd name="T14" fmla="*/ 0 w 1585"/>
                    <a:gd name="T15" fmla="*/ 0 h 6382"/>
                    <a:gd name="T16" fmla="*/ 0 w 1585"/>
                    <a:gd name="T17" fmla="*/ 0 h 6382"/>
                    <a:gd name="T18" fmla="*/ 0 w 1585"/>
                    <a:gd name="T19" fmla="*/ 0 h 6382"/>
                    <a:gd name="T20" fmla="*/ 0 w 1585"/>
                    <a:gd name="T21" fmla="*/ 0 h 6382"/>
                    <a:gd name="T22" fmla="*/ 0 w 1585"/>
                    <a:gd name="T23" fmla="*/ 0 h 6382"/>
                    <a:gd name="T24" fmla="*/ 0 w 1585"/>
                    <a:gd name="T25" fmla="*/ 0 h 6382"/>
                    <a:gd name="T26" fmla="*/ 0 w 1585"/>
                    <a:gd name="T27" fmla="*/ 0 h 6382"/>
                    <a:gd name="T28" fmla="*/ 0 w 1585"/>
                    <a:gd name="T29" fmla="*/ 0 h 6382"/>
                    <a:gd name="T30" fmla="*/ 0 w 1585"/>
                    <a:gd name="T31" fmla="*/ 0 h 6382"/>
                    <a:gd name="T32" fmla="*/ 0 w 1585"/>
                    <a:gd name="T33" fmla="*/ 0 h 6382"/>
                    <a:gd name="T34" fmla="*/ 0 w 1585"/>
                    <a:gd name="T35" fmla="*/ 0 h 63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85" h="6382">
                      <a:moveTo>
                        <a:pt x="0" y="0"/>
                      </a:moveTo>
                      <a:lnTo>
                        <a:pt x="67" y="1940"/>
                      </a:lnTo>
                      <a:lnTo>
                        <a:pt x="145" y="2743"/>
                      </a:lnTo>
                      <a:lnTo>
                        <a:pt x="247" y="3445"/>
                      </a:lnTo>
                      <a:lnTo>
                        <a:pt x="367" y="4051"/>
                      </a:lnTo>
                      <a:lnTo>
                        <a:pt x="502" y="4570"/>
                      </a:lnTo>
                      <a:lnTo>
                        <a:pt x="644" y="5005"/>
                      </a:lnTo>
                      <a:lnTo>
                        <a:pt x="792" y="5367"/>
                      </a:lnTo>
                      <a:lnTo>
                        <a:pt x="940" y="5661"/>
                      </a:lnTo>
                      <a:lnTo>
                        <a:pt x="1083" y="5893"/>
                      </a:lnTo>
                      <a:lnTo>
                        <a:pt x="1217" y="6070"/>
                      </a:lnTo>
                      <a:lnTo>
                        <a:pt x="1338" y="6201"/>
                      </a:lnTo>
                      <a:lnTo>
                        <a:pt x="1439" y="6291"/>
                      </a:lnTo>
                      <a:lnTo>
                        <a:pt x="1517" y="6346"/>
                      </a:lnTo>
                      <a:lnTo>
                        <a:pt x="1567" y="6374"/>
                      </a:lnTo>
                      <a:lnTo>
                        <a:pt x="1581" y="6380"/>
                      </a:lnTo>
                      <a:lnTo>
                        <a:pt x="1584" y="6382"/>
                      </a:lnTo>
                      <a:lnTo>
                        <a:pt x="1585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56" name="Freeform 123"/>
                <p:cNvSpPr>
                  <a:spLocks noChangeArrowheads="1"/>
                </p:cNvSpPr>
                <p:nvPr/>
              </p:nvSpPr>
              <p:spPr bwMode="auto">
                <a:xfrm>
                  <a:off x="3416" y="1212"/>
                  <a:ext cx="72" cy="441"/>
                </a:xfrm>
                <a:custGeom>
                  <a:avLst/>
                  <a:gdLst>
                    <a:gd name="T0" fmla="*/ 0 w 1586"/>
                    <a:gd name="T1" fmla="*/ 0 h 6382"/>
                    <a:gd name="T2" fmla="*/ 0 w 1586"/>
                    <a:gd name="T3" fmla="*/ 0 h 6382"/>
                    <a:gd name="T4" fmla="*/ 0 w 1586"/>
                    <a:gd name="T5" fmla="*/ 0 h 6382"/>
                    <a:gd name="T6" fmla="*/ 0 w 1586"/>
                    <a:gd name="T7" fmla="*/ 0 h 6382"/>
                    <a:gd name="T8" fmla="*/ 0 w 1586"/>
                    <a:gd name="T9" fmla="*/ 0 h 6382"/>
                    <a:gd name="T10" fmla="*/ 0 w 1586"/>
                    <a:gd name="T11" fmla="*/ 0 h 6382"/>
                    <a:gd name="T12" fmla="*/ 0 w 1586"/>
                    <a:gd name="T13" fmla="*/ 0 h 6382"/>
                    <a:gd name="T14" fmla="*/ 0 w 1586"/>
                    <a:gd name="T15" fmla="*/ 0 h 6382"/>
                    <a:gd name="T16" fmla="*/ 0 w 1586"/>
                    <a:gd name="T17" fmla="*/ 0 h 6382"/>
                    <a:gd name="T18" fmla="*/ 0 w 1586"/>
                    <a:gd name="T19" fmla="*/ 0 h 6382"/>
                    <a:gd name="T20" fmla="*/ 0 w 1586"/>
                    <a:gd name="T21" fmla="*/ 0 h 6382"/>
                    <a:gd name="T22" fmla="*/ 0 w 1586"/>
                    <a:gd name="T23" fmla="*/ 0 h 6382"/>
                    <a:gd name="T24" fmla="*/ 0 w 1586"/>
                    <a:gd name="T25" fmla="*/ 0 h 6382"/>
                    <a:gd name="T26" fmla="*/ 0 w 1586"/>
                    <a:gd name="T27" fmla="*/ 0 h 6382"/>
                    <a:gd name="T28" fmla="*/ 0 w 1586"/>
                    <a:gd name="T29" fmla="*/ 0 h 6382"/>
                    <a:gd name="T30" fmla="*/ 0 w 1586"/>
                    <a:gd name="T31" fmla="*/ 0 h 6382"/>
                    <a:gd name="T32" fmla="*/ 0 w 1586"/>
                    <a:gd name="T33" fmla="*/ 0 h 6382"/>
                    <a:gd name="T34" fmla="*/ 0 w 1586"/>
                    <a:gd name="T35" fmla="*/ 0 h 638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86" h="6382">
                      <a:moveTo>
                        <a:pt x="1586" y="0"/>
                      </a:moveTo>
                      <a:lnTo>
                        <a:pt x="1518" y="1940"/>
                      </a:lnTo>
                      <a:lnTo>
                        <a:pt x="1440" y="2743"/>
                      </a:lnTo>
                      <a:lnTo>
                        <a:pt x="1339" y="3445"/>
                      </a:lnTo>
                      <a:lnTo>
                        <a:pt x="1218" y="4051"/>
                      </a:lnTo>
                      <a:lnTo>
                        <a:pt x="1084" y="4570"/>
                      </a:lnTo>
                      <a:lnTo>
                        <a:pt x="941" y="5005"/>
                      </a:lnTo>
                      <a:lnTo>
                        <a:pt x="793" y="5367"/>
                      </a:lnTo>
                      <a:lnTo>
                        <a:pt x="645" y="5661"/>
                      </a:lnTo>
                      <a:lnTo>
                        <a:pt x="503" y="5893"/>
                      </a:lnTo>
                      <a:lnTo>
                        <a:pt x="368" y="6070"/>
                      </a:lnTo>
                      <a:lnTo>
                        <a:pt x="248" y="6201"/>
                      </a:lnTo>
                      <a:lnTo>
                        <a:pt x="146" y="6291"/>
                      </a:lnTo>
                      <a:lnTo>
                        <a:pt x="68" y="6346"/>
                      </a:lnTo>
                      <a:lnTo>
                        <a:pt x="18" y="6374"/>
                      </a:lnTo>
                      <a:lnTo>
                        <a:pt x="5" y="6380"/>
                      </a:lnTo>
                      <a:lnTo>
                        <a:pt x="2" y="6382"/>
                      </a:lnTo>
                      <a:lnTo>
                        <a:pt x="0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57" name="Freeform 124"/>
                <p:cNvSpPr>
                  <a:spLocks noChangeArrowheads="1"/>
                </p:cNvSpPr>
                <p:nvPr/>
              </p:nvSpPr>
              <p:spPr bwMode="auto">
                <a:xfrm>
                  <a:off x="3416" y="1212"/>
                  <a:ext cx="145" cy="481"/>
                </a:xfrm>
                <a:custGeom>
                  <a:avLst/>
                  <a:gdLst>
                    <a:gd name="T0" fmla="*/ 0 w 3172"/>
                    <a:gd name="T1" fmla="*/ 0 h 6963"/>
                    <a:gd name="T2" fmla="*/ 0 w 3172"/>
                    <a:gd name="T3" fmla="*/ 0 h 6963"/>
                    <a:gd name="T4" fmla="*/ 0 w 3172"/>
                    <a:gd name="T5" fmla="*/ 0 h 6963"/>
                    <a:gd name="T6" fmla="*/ 0 w 3172"/>
                    <a:gd name="T7" fmla="*/ 0 h 6963"/>
                    <a:gd name="T8" fmla="*/ 0 w 3172"/>
                    <a:gd name="T9" fmla="*/ 0 h 6963"/>
                    <a:gd name="T10" fmla="*/ 0 w 3172"/>
                    <a:gd name="T11" fmla="*/ 0 h 6963"/>
                    <a:gd name="T12" fmla="*/ 0 w 3172"/>
                    <a:gd name="T13" fmla="*/ 0 h 6963"/>
                    <a:gd name="T14" fmla="*/ 0 w 3172"/>
                    <a:gd name="T15" fmla="*/ 0 h 6963"/>
                    <a:gd name="T16" fmla="*/ 0 w 3172"/>
                    <a:gd name="T17" fmla="*/ 0 h 6963"/>
                    <a:gd name="T18" fmla="*/ 0 w 3172"/>
                    <a:gd name="T19" fmla="*/ 0 h 6963"/>
                    <a:gd name="T20" fmla="*/ 0 w 3172"/>
                    <a:gd name="T21" fmla="*/ 0 h 6963"/>
                    <a:gd name="T22" fmla="*/ 0 w 3172"/>
                    <a:gd name="T23" fmla="*/ 0 h 6963"/>
                    <a:gd name="T24" fmla="*/ 0 w 3172"/>
                    <a:gd name="T25" fmla="*/ 0 h 6963"/>
                    <a:gd name="T26" fmla="*/ 0 w 3172"/>
                    <a:gd name="T27" fmla="*/ 0 h 6963"/>
                    <a:gd name="T28" fmla="*/ 0 w 3172"/>
                    <a:gd name="T29" fmla="*/ 0 h 6963"/>
                    <a:gd name="T30" fmla="*/ 0 w 3172"/>
                    <a:gd name="T31" fmla="*/ 0 h 6963"/>
                    <a:gd name="T32" fmla="*/ 0 w 3172"/>
                    <a:gd name="T33" fmla="*/ 0 h 6963"/>
                    <a:gd name="T34" fmla="*/ 0 w 3172"/>
                    <a:gd name="T35" fmla="*/ 0 h 6963"/>
                    <a:gd name="T36" fmla="*/ 0 w 3172"/>
                    <a:gd name="T37" fmla="*/ 0 h 6963"/>
                    <a:gd name="T38" fmla="*/ 0 w 3172"/>
                    <a:gd name="T39" fmla="*/ 0 h 696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72" h="6963">
                      <a:moveTo>
                        <a:pt x="3172" y="0"/>
                      </a:moveTo>
                      <a:lnTo>
                        <a:pt x="3136" y="1225"/>
                      </a:lnTo>
                      <a:lnTo>
                        <a:pt x="3035" y="2297"/>
                      </a:lnTo>
                      <a:lnTo>
                        <a:pt x="2879" y="3228"/>
                      </a:lnTo>
                      <a:lnTo>
                        <a:pt x="2676" y="4025"/>
                      </a:lnTo>
                      <a:lnTo>
                        <a:pt x="2436" y="4700"/>
                      </a:lnTo>
                      <a:lnTo>
                        <a:pt x="2168" y="5263"/>
                      </a:lnTo>
                      <a:lnTo>
                        <a:pt x="1882" y="5723"/>
                      </a:lnTo>
                      <a:lnTo>
                        <a:pt x="1586" y="6092"/>
                      </a:lnTo>
                      <a:lnTo>
                        <a:pt x="1290" y="6380"/>
                      </a:lnTo>
                      <a:lnTo>
                        <a:pt x="1004" y="6596"/>
                      </a:lnTo>
                      <a:lnTo>
                        <a:pt x="736" y="6750"/>
                      </a:lnTo>
                      <a:lnTo>
                        <a:pt x="496" y="6854"/>
                      </a:lnTo>
                      <a:lnTo>
                        <a:pt x="293" y="6916"/>
                      </a:lnTo>
                      <a:lnTo>
                        <a:pt x="137" y="6949"/>
                      </a:lnTo>
                      <a:lnTo>
                        <a:pt x="36" y="6962"/>
                      </a:lnTo>
                      <a:lnTo>
                        <a:pt x="10" y="6963"/>
                      </a:lnTo>
                      <a:lnTo>
                        <a:pt x="3" y="6963"/>
                      </a:lnTo>
                      <a:lnTo>
                        <a:pt x="2" y="6963"/>
                      </a:lnTo>
                      <a:lnTo>
                        <a:pt x="0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58" name="Freeform 125"/>
                <p:cNvSpPr>
                  <a:spLocks noChangeArrowheads="1"/>
                </p:cNvSpPr>
                <p:nvPr/>
              </p:nvSpPr>
              <p:spPr bwMode="auto">
                <a:xfrm>
                  <a:off x="3396" y="1212"/>
                  <a:ext cx="23" cy="441"/>
                </a:xfrm>
                <a:custGeom>
                  <a:avLst/>
                  <a:gdLst>
                    <a:gd name="T0" fmla="*/ 0 w 528"/>
                    <a:gd name="T1" fmla="*/ 0 h 6382"/>
                    <a:gd name="T2" fmla="*/ 0 w 528"/>
                    <a:gd name="T3" fmla="*/ 0 h 6382"/>
                    <a:gd name="T4" fmla="*/ 0 w 528"/>
                    <a:gd name="T5" fmla="*/ 0 h 6382"/>
                    <a:gd name="T6" fmla="*/ 0 w 528"/>
                    <a:gd name="T7" fmla="*/ 0 h 6382"/>
                    <a:gd name="T8" fmla="*/ 0 w 528"/>
                    <a:gd name="T9" fmla="*/ 0 h 6382"/>
                    <a:gd name="T10" fmla="*/ 0 w 528"/>
                    <a:gd name="T11" fmla="*/ 0 h 6382"/>
                    <a:gd name="T12" fmla="*/ 0 w 528"/>
                    <a:gd name="T13" fmla="*/ 0 h 6382"/>
                    <a:gd name="T14" fmla="*/ 0 w 528"/>
                    <a:gd name="T15" fmla="*/ 0 h 6382"/>
                    <a:gd name="T16" fmla="*/ 0 w 528"/>
                    <a:gd name="T17" fmla="*/ 0 h 6382"/>
                    <a:gd name="T18" fmla="*/ 0 w 528"/>
                    <a:gd name="T19" fmla="*/ 0 h 6382"/>
                    <a:gd name="T20" fmla="*/ 0 w 528"/>
                    <a:gd name="T21" fmla="*/ 0 h 6382"/>
                    <a:gd name="T22" fmla="*/ 0 w 528"/>
                    <a:gd name="T23" fmla="*/ 0 h 6382"/>
                    <a:gd name="T24" fmla="*/ 0 w 528"/>
                    <a:gd name="T25" fmla="*/ 0 h 6382"/>
                    <a:gd name="T26" fmla="*/ 0 w 528"/>
                    <a:gd name="T27" fmla="*/ 0 h 6382"/>
                    <a:gd name="T28" fmla="*/ 0 w 528"/>
                    <a:gd name="T29" fmla="*/ 0 h 6382"/>
                    <a:gd name="T30" fmla="*/ 0 w 528"/>
                    <a:gd name="T31" fmla="*/ 0 h 638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8" h="6382">
                      <a:moveTo>
                        <a:pt x="528" y="0"/>
                      </a:moveTo>
                      <a:lnTo>
                        <a:pt x="446" y="3690"/>
                      </a:lnTo>
                      <a:lnTo>
                        <a:pt x="361" y="4824"/>
                      </a:lnTo>
                      <a:lnTo>
                        <a:pt x="264" y="5585"/>
                      </a:lnTo>
                      <a:lnTo>
                        <a:pt x="214" y="5847"/>
                      </a:lnTo>
                      <a:lnTo>
                        <a:pt x="167" y="6046"/>
                      </a:lnTo>
                      <a:lnTo>
                        <a:pt x="122" y="6187"/>
                      </a:lnTo>
                      <a:lnTo>
                        <a:pt x="82" y="6283"/>
                      </a:lnTo>
                      <a:lnTo>
                        <a:pt x="64" y="6315"/>
                      </a:lnTo>
                      <a:lnTo>
                        <a:pt x="48" y="6341"/>
                      </a:lnTo>
                      <a:lnTo>
                        <a:pt x="35" y="6358"/>
                      </a:lnTo>
                      <a:lnTo>
                        <a:pt x="22" y="6370"/>
                      </a:lnTo>
                      <a:lnTo>
                        <a:pt x="12" y="6377"/>
                      </a:lnTo>
                      <a:lnTo>
                        <a:pt x="6" y="6381"/>
                      </a:lnTo>
                      <a:lnTo>
                        <a:pt x="1" y="6382"/>
                      </a:lnTo>
                      <a:lnTo>
                        <a:pt x="0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59" name="Freeform 126"/>
                <p:cNvSpPr>
                  <a:spLocks noChangeArrowheads="1"/>
                </p:cNvSpPr>
                <p:nvPr/>
              </p:nvSpPr>
              <p:spPr bwMode="auto">
                <a:xfrm>
                  <a:off x="3318" y="1212"/>
                  <a:ext cx="23" cy="441"/>
                </a:xfrm>
                <a:custGeom>
                  <a:avLst/>
                  <a:gdLst>
                    <a:gd name="T0" fmla="*/ 0 w 529"/>
                    <a:gd name="T1" fmla="*/ 0 h 6382"/>
                    <a:gd name="T2" fmla="*/ 0 w 529"/>
                    <a:gd name="T3" fmla="*/ 0 h 6382"/>
                    <a:gd name="T4" fmla="*/ 0 w 529"/>
                    <a:gd name="T5" fmla="*/ 0 h 6382"/>
                    <a:gd name="T6" fmla="*/ 0 w 529"/>
                    <a:gd name="T7" fmla="*/ 0 h 6382"/>
                    <a:gd name="T8" fmla="*/ 0 w 529"/>
                    <a:gd name="T9" fmla="*/ 0 h 6382"/>
                    <a:gd name="T10" fmla="*/ 0 w 529"/>
                    <a:gd name="T11" fmla="*/ 0 h 6382"/>
                    <a:gd name="T12" fmla="*/ 0 w 529"/>
                    <a:gd name="T13" fmla="*/ 0 h 6382"/>
                    <a:gd name="T14" fmla="*/ 0 w 529"/>
                    <a:gd name="T15" fmla="*/ 0 h 6382"/>
                    <a:gd name="T16" fmla="*/ 0 w 529"/>
                    <a:gd name="T17" fmla="*/ 0 h 6382"/>
                    <a:gd name="T18" fmla="*/ 0 w 529"/>
                    <a:gd name="T19" fmla="*/ 0 h 6382"/>
                    <a:gd name="T20" fmla="*/ 0 w 529"/>
                    <a:gd name="T21" fmla="*/ 0 h 6382"/>
                    <a:gd name="T22" fmla="*/ 0 w 529"/>
                    <a:gd name="T23" fmla="*/ 0 h 6382"/>
                    <a:gd name="T24" fmla="*/ 0 w 529"/>
                    <a:gd name="T25" fmla="*/ 0 h 6382"/>
                    <a:gd name="T26" fmla="*/ 0 w 529"/>
                    <a:gd name="T27" fmla="*/ 0 h 6382"/>
                    <a:gd name="T28" fmla="*/ 0 w 529"/>
                    <a:gd name="T29" fmla="*/ 0 h 6382"/>
                    <a:gd name="T30" fmla="*/ 0 w 529"/>
                    <a:gd name="T31" fmla="*/ 0 h 638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9" h="6382">
                      <a:moveTo>
                        <a:pt x="0" y="0"/>
                      </a:moveTo>
                      <a:lnTo>
                        <a:pt x="83" y="3690"/>
                      </a:lnTo>
                      <a:lnTo>
                        <a:pt x="167" y="4824"/>
                      </a:lnTo>
                      <a:lnTo>
                        <a:pt x="265" y="5585"/>
                      </a:lnTo>
                      <a:lnTo>
                        <a:pt x="314" y="5847"/>
                      </a:lnTo>
                      <a:lnTo>
                        <a:pt x="362" y="6046"/>
                      </a:lnTo>
                      <a:lnTo>
                        <a:pt x="406" y="6187"/>
                      </a:lnTo>
                      <a:lnTo>
                        <a:pt x="446" y="6283"/>
                      </a:lnTo>
                      <a:lnTo>
                        <a:pt x="464" y="6315"/>
                      </a:lnTo>
                      <a:lnTo>
                        <a:pt x="480" y="6341"/>
                      </a:lnTo>
                      <a:lnTo>
                        <a:pt x="494" y="6358"/>
                      </a:lnTo>
                      <a:lnTo>
                        <a:pt x="507" y="6370"/>
                      </a:lnTo>
                      <a:lnTo>
                        <a:pt x="516" y="6377"/>
                      </a:lnTo>
                      <a:lnTo>
                        <a:pt x="523" y="6381"/>
                      </a:lnTo>
                      <a:lnTo>
                        <a:pt x="528" y="6382"/>
                      </a:lnTo>
                      <a:lnTo>
                        <a:pt x="529" y="6382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  <p:sp>
              <p:nvSpPr>
                <p:cNvPr id="60" name="Freeform 127"/>
                <p:cNvSpPr>
                  <a:spLocks noChangeArrowheads="1"/>
                </p:cNvSpPr>
                <p:nvPr/>
              </p:nvSpPr>
              <p:spPr bwMode="auto">
                <a:xfrm>
                  <a:off x="3182" y="1212"/>
                  <a:ext cx="145" cy="481"/>
                </a:xfrm>
                <a:custGeom>
                  <a:avLst/>
                  <a:gdLst>
                    <a:gd name="T0" fmla="*/ 0 w 3171"/>
                    <a:gd name="T1" fmla="*/ 0 h 6963"/>
                    <a:gd name="T2" fmla="*/ 0 w 3171"/>
                    <a:gd name="T3" fmla="*/ 0 h 6963"/>
                    <a:gd name="T4" fmla="*/ 0 w 3171"/>
                    <a:gd name="T5" fmla="*/ 0 h 6963"/>
                    <a:gd name="T6" fmla="*/ 0 w 3171"/>
                    <a:gd name="T7" fmla="*/ 0 h 6963"/>
                    <a:gd name="T8" fmla="*/ 0 w 3171"/>
                    <a:gd name="T9" fmla="*/ 0 h 6963"/>
                    <a:gd name="T10" fmla="*/ 0 w 3171"/>
                    <a:gd name="T11" fmla="*/ 0 h 6963"/>
                    <a:gd name="T12" fmla="*/ 0 w 3171"/>
                    <a:gd name="T13" fmla="*/ 0 h 6963"/>
                    <a:gd name="T14" fmla="*/ 0 w 3171"/>
                    <a:gd name="T15" fmla="*/ 0 h 6963"/>
                    <a:gd name="T16" fmla="*/ 0 w 3171"/>
                    <a:gd name="T17" fmla="*/ 0 h 6963"/>
                    <a:gd name="T18" fmla="*/ 0 w 3171"/>
                    <a:gd name="T19" fmla="*/ 0 h 6963"/>
                    <a:gd name="T20" fmla="*/ 0 w 3171"/>
                    <a:gd name="T21" fmla="*/ 0 h 6963"/>
                    <a:gd name="T22" fmla="*/ 0 w 3171"/>
                    <a:gd name="T23" fmla="*/ 0 h 6963"/>
                    <a:gd name="T24" fmla="*/ 0 w 3171"/>
                    <a:gd name="T25" fmla="*/ 0 h 6963"/>
                    <a:gd name="T26" fmla="*/ 0 w 3171"/>
                    <a:gd name="T27" fmla="*/ 0 h 6963"/>
                    <a:gd name="T28" fmla="*/ 0 w 3171"/>
                    <a:gd name="T29" fmla="*/ 0 h 6963"/>
                    <a:gd name="T30" fmla="*/ 0 w 3171"/>
                    <a:gd name="T31" fmla="*/ 0 h 6963"/>
                    <a:gd name="T32" fmla="*/ 0 w 3171"/>
                    <a:gd name="T33" fmla="*/ 0 h 6963"/>
                    <a:gd name="T34" fmla="*/ 0 w 3171"/>
                    <a:gd name="T35" fmla="*/ 0 h 6963"/>
                    <a:gd name="T36" fmla="*/ 0 w 3171"/>
                    <a:gd name="T37" fmla="*/ 0 h 6963"/>
                    <a:gd name="T38" fmla="*/ 0 w 3171"/>
                    <a:gd name="T39" fmla="*/ 0 h 696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3171" h="6963">
                      <a:moveTo>
                        <a:pt x="0" y="0"/>
                      </a:moveTo>
                      <a:lnTo>
                        <a:pt x="36" y="1225"/>
                      </a:lnTo>
                      <a:lnTo>
                        <a:pt x="136" y="2297"/>
                      </a:lnTo>
                      <a:lnTo>
                        <a:pt x="293" y="3228"/>
                      </a:lnTo>
                      <a:lnTo>
                        <a:pt x="495" y="4025"/>
                      </a:lnTo>
                      <a:lnTo>
                        <a:pt x="735" y="4700"/>
                      </a:lnTo>
                      <a:lnTo>
                        <a:pt x="1003" y="5263"/>
                      </a:lnTo>
                      <a:lnTo>
                        <a:pt x="1289" y="5723"/>
                      </a:lnTo>
                      <a:lnTo>
                        <a:pt x="1585" y="6092"/>
                      </a:lnTo>
                      <a:lnTo>
                        <a:pt x="1881" y="6380"/>
                      </a:lnTo>
                      <a:lnTo>
                        <a:pt x="2168" y="6596"/>
                      </a:lnTo>
                      <a:lnTo>
                        <a:pt x="2435" y="6750"/>
                      </a:lnTo>
                      <a:lnTo>
                        <a:pt x="2675" y="6854"/>
                      </a:lnTo>
                      <a:lnTo>
                        <a:pt x="2878" y="6916"/>
                      </a:lnTo>
                      <a:lnTo>
                        <a:pt x="3034" y="6949"/>
                      </a:lnTo>
                      <a:lnTo>
                        <a:pt x="3135" y="6962"/>
                      </a:lnTo>
                      <a:lnTo>
                        <a:pt x="3161" y="6963"/>
                      </a:lnTo>
                      <a:lnTo>
                        <a:pt x="3169" y="6963"/>
                      </a:lnTo>
                      <a:lnTo>
                        <a:pt x="3170" y="6963"/>
                      </a:lnTo>
                      <a:lnTo>
                        <a:pt x="3171" y="6963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sz="1200"/>
                </a:p>
              </p:txBody>
            </p:sp>
          </p:grpSp>
        </p:grpSp>
        <p:grpSp>
          <p:nvGrpSpPr>
            <p:cNvPr id="42" name="Group 41"/>
            <p:cNvGrpSpPr/>
            <p:nvPr/>
          </p:nvGrpSpPr>
          <p:grpSpPr>
            <a:xfrm>
              <a:off x="869291" y="1295534"/>
              <a:ext cx="3885333" cy="1406526"/>
              <a:chOff x="869291" y="405830"/>
              <a:chExt cx="3885333" cy="1406526"/>
            </a:xfrm>
          </p:grpSpPr>
          <p:grpSp>
            <p:nvGrpSpPr>
              <p:cNvPr id="43" name="Group 1"/>
              <p:cNvGrpSpPr>
                <a:grpSpLocks/>
              </p:cNvGrpSpPr>
              <p:nvPr/>
            </p:nvGrpSpPr>
            <p:grpSpPr bwMode="auto">
              <a:xfrm>
                <a:off x="869291" y="405830"/>
                <a:ext cx="3798888" cy="1406525"/>
                <a:chOff x="537" y="807"/>
                <a:chExt cx="2393" cy="886"/>
              </a:xfrm>
            </p:grpSpPr>
            <p:grpSp>
              <p:nvGrpSpPr>
                <p:cNvPr id="46" name="Group 2"/>
                <p:cNvGrpSpPr>
                  <a:grpSpLocks/>
                </p:cNvGrpSpPr>
                <p:nvPr/>
              </p:nvGrpSpPr>
              <p:grpSpPr bwMode="auto">
                <a:xfrm>
                  <a:off x="591" y="807"/>
                  <a:ext cx="2339" cy="716"/>
                  <a:chOff x="591" y="807"/>
                  <a:chExt cx="2339" cy="716"/>
                </a:xfrm>
              </p:grpSpPr>
              <p:sp>
                <p:nvSpPr>
                  <p:cNvPr id="48" name="Freeform 3"/>
                  <p:cNvSpPr>
                    <a:spLocks/>
                  </p:cNvSpPr>
                  <p:nvPr/>
                </p:nvSpPr>
                <p:spPr bwMode="auto">
                  <a:xfrm>
                    <a:off x="1455" y="807"/>
                    <a:ext cx="267" cy="416"/>
                  </a:xfrm>
                  <a:custGeom>
                    <a:avLst/>
                    <a:gdLst>
                      <a:gd name="T0" fmla="*/ 0 w 757"/>
                      <a:gd name="T1" fmla="*/ 0 h 3561"/>
                      <a:gd name="T2" fmla="*/ 0 w 757"/>
                      <a:gd name="T3" fmla="*/ 0 h 3561"/>
                      <a:gd name="T4" fmla="*/ 0 w 757"/>
                      <a:gd name="T5" fmla="*/ 0 h 3561"/>
                      <a:gd name="T6" fmla="*/ 0 w 757"/>
                      <a:gd name="T7" fmla="*/ 0 h 3561"/>
                      <a:gd name="T8" fmla="*/ 0 w 757"/>
                      <a:gd name="T9" fmla="*/ 0 h 3561"/>
                      <a:gd name="T10" fmla="*/ 0 w 757"/>
                      <a:gd name="T11" fmla="*/ 0 h 3561"/>
                      <a:gd name="T12" fmla="*/ 0 w 757"/>
                      <a:gd name="T13" fmla="*/ 0 h 3561"/>
                      <a:gd name="T14" fmla="*/ 0 w 757"/>
                      <a:gd name="T15" fmla="*/ 0 h 3561"/>
                      <a:gd name="T16" fmla="*/ 0 w 757"/>
                      <a:gd name="T17" fmla="*/ 0 h 3561"/>
                      <a:gd name="T18" fmla="*/ 0 w 757"/>
                      <a:gd name="T19" fmla="*/ 0 h 3561"/>
                      <a:gd name="T20" fmla="*/ 0 w 757"/>
                      <a:gd name="T21" fmla="*/ 0 h 3561"/>
                      <a:gd name="T22" fmla="*/ 0 w 757"/>
                      <a:gd name="T23" fmla="*/ 0 h 3561"/>
                      <a:gd name="T24" fmla="*/ 0 w 757"/>
                      <a:gd name="T25" fmla="*/ 0 h 3561"/>
                      <a:gd name="T26" fmla="*/ 0 w 757"/>
                      <a:gd name="T27" fmla="*/ 0 h 3561"/>
                      <a:gd name="T28" fmla="*/ 0 w 757"/>
                      <a:gd name="T29" fmla="*/ 0 h 3561"/>
                      <a:gd name="T30" fmla="*/ 0 w 757"/>
                      <a:gd name="T31" fmla="*/ 0 h 3561"/>
                      <a:gd name="T32" fmla="*/ 0 w 757"/>
                      <a:gd name="T33" fmla="*/ 0 h 3561"/>
                      <a:gd name="T34" fmla="*/ 0 w 757"/>
                      <a:gd name="T35" fmla="*/ 0 h 3561"/>
                      <a:gd name="T36" fmla="*/ 0 w 757"/>
                      <a:gd name="T37" fmla="*/ 0 h 3561"/>
                      <a:gd name="T38" fmla="*/ 0 w 757"/>
                      <a:gd name="T39" fmla="*/ 0 h 3561"/>
                      <a:gd name="T40" fmla="*/ 0 w 757"/>
                      <a:gd name="T41" fmla="*/ 0 h 3561"/>
                      <a:gd name="T42" fmla="*/ 0 w 757"/>
                      <a:gd name="T43" fmla="*/ 0 h 3561"/>
                      <a:gd name="T44" fmla="*/ 0 w 757"/>
                      <a:gd name="T45" fmla="*/ 0 h 3561"/>
                      <a:gd name="T46" fmla="*/ 0 w 757"/>
                      <a:gd name="T47" fmla="*/ 0 h 3561"/>
                      <a:gd name="T48" fmla="*/ 0 w 757"/>
                      <a:gd name="T49" fmla="*/ 0 h 3561"/>
                      <a:gd name="T50" fmla="*/ 0 w 757"/>
                      <a:gd name="T51" fmla="*/ 0 h 3561"/>
                      <a:gd name="T52" fmla="*/ 0 w 757"/>
                      <a:gd name="T53" fmla="*/ 0 h 3561"/>
                      <a:gd name="T54" fmla="*/ 0 w 757"/>
                      <a:gd name="T55" fmla="*/ 0 h 3561"/>
                      <a:gd name="T56" fmla="*/ 0 w 757"/>
                      <a:gd name="T57" fmla="*/ 0 h 3561"/>
                      <a:gd name="T58" fmla="*/ 0 w 757"/>
                      <a:gd name="T59" fmla="*/ 0 h 3561"/>
                      <a:gd name="T60" fmla="*/ 0 w 757"/>
                      <a:gd name="T61" fmla="*/ 0 h 3561"/>
                      <a:gd name="T62" fmla="*/ 0 w 757"/>
                      <a:gd name="T63" fmla="*/ 0 h 3561"/>
                      <a:gd name="T64" fmla="*/ 0 w 757"/>
                      <a:gd name="T65" fmla="*/ 0 h 3561"/>
                      <a:gd name="T66" fmla="*/ 0 w 757"/>
                      <a:gd name="T67" fmla="*/ 0 h 3561"/>
                      <a:gd name="T68" fmla="*/ 0 w 757"/>
                      <a:gd name="T69" fmla="*/ 0 h 3561"/>
                      <a:gd name="T70" fmla="*/ 0 w 757"/>
                      <a:gd name="T71" fmla="*/ 0 h 3561"/>
                      <a:gd name="T72" fmla="*/ 0 w 757"/>
                      <a:gd name="T73" fmla="*/ 0 h 3561"/>
                      <a:gd name="T74" fmla="*/ 0 w 757"/>
                      <a:gd name="T75" fmla="*/ 0 h 3561"/>
                      <a:gd name="T76" fmla="*/ 0 w 757"/>
                      <a:gd name="T77" fmla="*/ 0 h 3561"/>
                      <a:gd name="T78" fmla="*/ 0 w 757"/>
                      <a:gd name="T79" fmla="*/ 0 h 3561"/>
                      <a:gd name="T80" fmla="*/ 0 w 757"/>
                      <a:gd name="T81" fmla="*/ 0 h 3561"/>
                      <a:gd name="T82" fmla="*/ 0 w 757"/>
                      <a:gd name="T83" fmla="*/ 0 h 3561"/>
                      <a:gd name="T84" fmla="*/ 0 w 757"/>
                      <a:gd name="T85" fmla="*/ 0 h 3561"/>
                      <a:gd name="T86" fmla="*/ 0 w 757"/>
                      <a:gd name="T87" fmla="*/ 0 h 3561"/>
                      <a:gd name="T88" fmla="*/ 0 w 757"/>
                      <a:gd name="T89" fmla="*/ 0 h 3561"/>
                      <a:gd name="T90" fmla="*/ 0 w 757"/>
                      <a:gd name="T91" fmla="*/ 0 h 3561"/>
                      <a:gd name="T92" fmla="*/ 0 w 757"/>
                      <a:gd name="T93" fmla="*/ 0 h 3561"/>
                      <a:gd name="T94" fmla="*/ 0 w 757"/>
                      <a:gd name="T95" fmla="*/ 0 h 3561"/>
                      <a:gd name="T96" fmla="*/ 0 w 757"/>
                      <a:gd name="T97" fmla="*/ 0 h 3561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757"/>
                      <a:gd name="T148" fmla="*/ 0 h 3561"/>
                      <a:gd name="T149" fmla="*/ 757 w 757"/>
                      <a:gd name="T150" fmla="*/ 3561 h 3561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757" h="3561">
                        <a:moveTo>
                          <a:pt x="380" y="0"/>
                        </a:moveTo>
                        <a:lnTo>
                          <a:pt x="380" y="42"/>
                        </a:lnTo>
                        <a:lnTo>
                          <a:pt x="384" y="84"/>
                        </a:lnTo>
                        <a:lnTo>
                          <a:pt x="394" y="127"/>
                        </a:lnTo>
                        <a:lnTo>
                          <a:pt x="409" y="168"/>
                        </a:lnTo>
                        <a:lnTo>
                          <a:pt x="447" y="253"/>
                        </a:lnTo>
                        <a:lnTo>
                          <a:pt x="495" y="339"/>
                        </a:lnTo>
                        <a:lnTo>
                          <a:pt x="605" y="510"/>
                        </a:lnTo>
                        <a:lnTo>
                          <a:pt x="658" y="594"/>
                        </a:lnTo>
                        <a:lnTo>
                          <a:pt x="704" y="680"/>
                        </a:lnTo>
                        <a:lnTo>
                          <a:pt x="737" y="765"/>
                        </a:lnTo>
                        <a:lnTo>
                          <a:pt x="749" y="807"/>
                        </a:lnTo>
                        <a:lnTo>
                          <a:pt x="755" y="850"/>
                        </a:lnTo>
                        <a:lnTo>
                          <a:pt x="757" y="891"/>
                        </a:lnTo>
                        <a:lnTo>
                          <a:pt x="753" y="933"/>
                        </a:lnTo>
                        <a:lnTo>
                          <a:pt x="743" y="975"/>
                        </a:lnTo>
                        <a:lnTo>
                          <a:pt x="726" y="1017"/>
                        </a:lnTo>
                        <a:lnTo>
                          <a:pt x="700" y="1057"/>
                        </a:lnTo>
                        <a:lnTo>
                          <a:pt x="669" y="1099"/>
                        </a:lnTo>
                        <a:lnTo>
                          <a:pt x="627" y="1140"/>
                        </a:lnTo>
                        <a:lnTo>
                          <a:pt x="578" y="1180"/>
                        </a:lnTo>
                        <a:lnTo>
                          <a:pt x="449" y="1260"/>
                        </a:lnTo>
                        <a:lnTo>
                          <a:pt x="278" y="1340"/>
                        </a:lnTo>
                        <a:lnTo>
                          <a:pt x="195" y="1379"/>
                        </a:lnTo>
                        <a:lnTo>
                          <a:pt x="129" y="1418"/>
                        </a:lnTo>
                        <a:lnTo>
                          <a:pt x="78" y="1459"/>
                        </a:lnTo>
                        <a:lnTo>
                          <a:pt x="40" y="1502"/>
                        </a:lnTo>
                        <a:lnTo>
                          <a:pt x="15" y="1546"/>
                        </a:lnTo>
                        <a:lnTo>
                          <a:pt x="2" y="1591"/>
                        </a:lnTo>
                        <a:lnTo>
                          <a:pt x="0" y="1639"/>
                        </a:lnTo>
                        <a:lnTo>
                          <a:pt x="7" y="1687"/>
                        </a:lnTo>
                        <a:lnTo>
                          <a:pt x="23" y="1737"/>
                        </a:lnTo>
                        <a:lnTo>
                          <a:pt x="47" y="1788"/>
                        </a:lnTo>
                        <a:lnTo>
                          <a:pt x="113" y="1894"/>
                        </a:lnTo>
                        <a:lnTo>
                          <a:pt x="287" y="2118"/>
                        </a:lnTo>
                        <a:lnTo>
                          <a:pt x="380" y="2235"/>
                        </a:lnTo>
                        <a:lnTo>
                          <a:pt x="464" y="2356"/>
                        </a:lnTo>
                        <a:lnTo>
                          <a:pt x="532" y="2480"/>
                        </a:lnTo>
                        <a:lnTo>
                          <a:pt x="558" y="2543"/>
                        </a:lnTo>
                        <a:lnTo>
                          <a:pt x="576" y="2607"/>
                        </a:lnTo>
                        <a:lnTo>
                          <a:pt x="585" y="2670"/>
                        </a:lnTo>
                        <a:lnTo>
                          <a:pt x="585" y="2734"/>
                        </a:lnTo>
                        <a:lnTo>
                          <a:pt x="575" y="2799"/>
                        </a:lnTo>
                        <a:lnTo>
                          <a:pt x="553" y="2864"/>
                        </a:lnTo>
                        <a:lnTo>
                          <a:pt x="519" y="2929"/>
                        </a:lnTo>
                        <a:lnTo>
                          <a:pt x="471" y="2995"/>
                        </a:lnTo>
                        <a:lnTo>
                          <a:pt x="408" y="3060"/>
                        </a:lnTo>
                        <a:lnTo>
                          <a:pt x="329" y="3127"/>
                        </a:lnTo>
                        <a:lnTo>
                          <a:pt x="451" y="3561"/>
                        </a:lnTo>
                      </a:path>
                    </a:pathLst>
                  </a:custGeom>
                  <a:noFill/>
                  <a:ln w="76320">
                    <a:solidFill>
                      <a:srgbClr val="170CF4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/>
                  </a:p>
                </p:txBody>
              </p:sp>
              <p:sp>
                <p:nvSpPr>
                  <p:cNvPr id="49" name="Freeform 4"/>
                  <p:cNvSpPr>
                    <a:spLocks/>
                  </p:cNvSpPr>
                  <p:nvPr/>
                </p:nvSpPr>
                <p:spPr bwMode="auto">
                  <a:xfrm>
                    <a:off x="2663" y="929"/>
                    <a:ext cx="267" cy="594"/>
                  </a:xfrm>
                  <a:custGeom>
                    <a:avLst/>
                    <a:gdLst>
                      <a:gd name="T0" fmla="*/ 0 w 757"/>
                      <a:gd name="T1" fmla="*/ 0 h 3561"/>
                      <a:gd name="T2" fmla="*/ 0 w 757"/>
                      <a:gd name="T3" fmla="*/ 0 h 3561"/>
                      <a:gd name="T4" fmla="*/ 0 w 757"/>
                      <a:gd name="T5" fmla="*/ 0 h 3561"/>
                      <a:gd name="T6" fmla="*/ 0 w 757"/>
                      <a:gd name="T7" fmla="*/ 0 h 3561"/>
                      <a:gd name="T8" fmla="*/ 0 w 757"/>
                      <a:gd name="T9" fmla="*/ 0 h 3561"/>
                      <a:gd name="T10" fmla="*/ 0 w 757"/>
                      <a:gd name="T11" fmla="*/ 0 h 3561"/>
                      <a:gd name="T12" fmla="*/ 0 w 757"/>
                      <a:gd name="T13" fmla="*/ 0 h 3561"/>
                      <a:gd name="T14" fmla="*/ 0 w 757"/>
                      <a:gd name="T15" fmla="*/ 0 h 3561"/>
                      <a:gd name="T16" fmla="*/ 0 w 757"/>
                      <a:gd name="T17" fmla="*/ 0 h 3561"/>
                      <a:gd name="T18" fmla="*/ 0 w 757"/>
                      <a:gd name="T19" fmla="*/ 0 h 3561"/>
                      <a:gd name="T20" fmla="*/ 0 w 757"/>
                      <a:gd name="T21" fmla="*/ 0 h 3561"/>
                      <a:gd name="T22" fmla="*/ 0 w 757"/>
                      <a:gd name="T23" fmla="*/ 0 h 3561"/>
                      <a:gd name="T24" fmla="*/ 0 w 757"/>
                      <a:gd name="T25" fmla="*/ 0 h 3561"/>
                      <a:gd name="T26" fmla="*/ 0 w 757"/>
                      <a:gd name="T27" fmla="*/ 0 h 3561"/>
                      <a:gd name="T28" fmla="*/ 0 w 757"/>
                      <a:gd name="T29" fmla="*/ 0 h 3561"/>
                      <a:gd name="T30" fmla="*/ 0 w 757"/>
                      <a:gd name="T31" fmla="*/ 0 h 3561"/>
                      <a:gd name="T32" fmla="*/ 0 w 757"/>
                      <a:gd name="T33" fmla="*/ 0 h 3561"/>
                      <a:gd name="T34" fmla="*/ 0 w 757"/>
                      <a:gd name="T35" fmla="*/ 0 h 3561"/>
                      <a:gd name="T36" fmla="*/ 0 w 757"/>
                      <a:gd name="T37" fmla="*/ 0 h 3561"/>
                      <a:gd name="T38" fmla="*/ 0 w 757"/>
                      <a:gd name="T39" fmla="*/ 0 h 3561"/>
                      <a:gd name="T40" fmla="*/ 0 w 757"/>
                      <a:gd name="T41" fmla="*/ 0 h 3561"/>
                      <a:gd name="T42" fmla="*/ 0 w 757"/>
                      <a:gd name="T43" fmla="*/ 0 h 3561"/>
                      <a:gd name="T44" fmla="*/ 0 w 757"/>
                      <a:gd name="T45" fmla="*/ 0 h 3561"/>
                      <a:gd name="T46" fmla="*/ 0 w 757"/>
                      <a:gd name="T47" fmla="*/ 0 h 3561"/>
                      <a:gd name="T48" fmla="*/ 0 w 757"/>
                      <a:gd name="T49" fmla="*/ 0 h 3561"/>
                      <a:gd name="T50" fmla="*/ 0 w 757"/>
                      <a:gd name="T51" fmla="*/ 0 h 3561"/>
                      <a:gd name="T52" fmla="*/ 0 w 757"/>
                      <a:gd name="T53" fmla="*/ 0 h 3561"/>
                      <a:gd name="T54" fmla="*/ 0 w 757"/>
                      <a:gd name="T55" fmla="*/ 0 h 3561"/>
                      <a:gd name="T56" fmla="*/ 0 w 757"/>
                      <a:gd name="T57" fmla="*/ 0 h 3561"/>
                      <a:gd name="T58" fmla="*/ 0 w 757"/>
                      <a:gd name="T59" fmla="*/ 0 h 3561"/>
                      <a:gd name="T60" fmla="*/ 0 w 757"/>
                      <a:gd name="T61" fmla="*/ 0 h 3561"/>
                      <a:gd name="T62" fmla="*/ 0 w 757"/>
                      <a:gd name="T63" fmla="*/ 0 h 3561"/>
                      <a:gd name="T64" fmla="*/ 0 w 757"/>
                      <a:gd name="T65" fmla="*/ 0 h 3561"/>
                      <a:gd name="T66" fmla="*/ 0 w 757"/>
                      <a:gd name="T67" fmla="*/ 0 h 3561"/>
                      <a:gd name="T68" fmla="*/ 0 w 757"/>
                      <a:gd name="T69" fmla="*/ 0 h 3561"/>
                      <a:gd name="T70" fmla="*/ 0 w 757"/>
                      <a:gd name="T71" fmla="*/ 0 h 3561"/>
                      <a:gd name="T72" fmla="*/ 0 w 757"/>
                      <a:gd name="T73" fmla="*/ 0 h 3561"/>
                      <a:gd name="T74" fmla="*/ 0 w 757"/>
                      <a:gd name="T75" fmla="*/ 0 h 3561"/>
                      <a:gd name="T76" fmla="*/ 0 w 757"/>
                      <a:gd name="T77" fmla="*/ 0 h 3561"/>
                      <a:gd name="T78" fmla="*/ 0 w 757"/>
                      <a:gd name="T79" fmla="*/ 0 h 3561"/>
                      <a:gd name="T80" fmla="*/ 0 w 757"/>
                      <a:gd name="T81" fmla="*/ 0 h 3561"/>
                      <a:gd name="T82" fmla="*/ 0 w 757"/>
                      <a:gd name="T83" fmla="*/ 0 h 3561"/>
                      <a:gd name="T84" fmla="*/ 0 w 757"/>
                      <a:gd name="T85" fmla="*/ 0 h 3561"/>
                      <a:gd name="T86" fmla="*/ 0 w 757"/>
                      <a:gd name="T87" fmla="*/ 0 h 3561"/>
                      <a:gd name="T88" fmla="*/ 0 w 757"/>
                      <a:gd name="T89" fmla="*/ 0 h 3561"/>
                      <a:gd name="T90" fmla="*/ 0 w 757"/>
                      <a:gd name="T91" fmla="*/ 0 h 3561"/>
                      <a:gd name="T92" fmla="*/ 0 w 757"/>
                      <a:gd name="T93" fmla="*/ 0 h 3561"/>
                      <a:gd name="T94" fmla="*/ 0 w 757"/>
                      <a:gd name="T95" fmla="*/ 0 h 3561"/>
                      <a:gd name="T96" fmla="*/ 0 w 757"/>
                      <a:gd name="T97" fmla="*/ 0 h 3561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757"/>
                      <a:gd name="T148" fmla="*/ 0 h 3561"/>
                      <a:gd name="T149" fmla="*/ 757 w 757"/>
                      <a:gd name="T150" fmla="*/ 3561 h 3561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757" h="3561">
                        <a:moveTo>
                          <a:pt x="380" y="0"/>
                        </a:moveTo>
                        <a:lnTo>
                          <a:pt x="380" y="42"/>
                        </a:lnTo>
                        <a:lnTo>
                          <a:pt x="384" y="84"/>
                        </a:lnTo>
                        <a:lnTo>
                          <a:pt x="394" y="127"/>
                        </a:lnTo>
                        <a:lnTo>
                          <a:pt x="409" y="168"/>
                        </a:lnTo>
                        <a:lnTo>
                          <a:pt x="447" y="253"/>
                        </a:lnTo>
                        <a:lnTo>
                          <a:pt x="495" y="339"/>
                        </a:lnTo>
                        <a:lnTo>
                          <a:pt x="605" y="510"/>
                        </a:lnTo>
                        <a:lnTo>
                          <a:pt x="658" y="594"/>
                        </a:lnTo>
                        <a:lnTo>
                          <a:pt x="704" y="680"/>
                        </a:lnTo>
                        <a:lnTo>
                          <a:pt x="737" y="765"/>
                        </a:lnTo>
                        <a:lnTo>
                          <a:pt x="749" y="807"/>
                        </a:lnTo>
                        <a:lnTo>
                          <a:pt x="755" y="850"/>
                        </a:lnTo>
                        <a:lnTo>
                          <a:pt x="757" y="891"/>
                        </a:lnTo>
                        <a:lnTo>
                          <a:pt x="753" y="933"/>
                        </a:lnTo>
                        <a:lnTo>
                          <a:pt x="743" y="975"/>
                        </a:lnTo>
                        <a:lnTo>
                          <a:pt x="726" y="1017"/>
                        </a:lnTo>
                        <a:lnTo>
                          <a:pt x="700" y="1057"/>
                        </a:lnTo>
                        <a:lnTo>
                          <a:pt x="669" y="1099"/>
                        </a:lnTo>
                        <a:lnTo>
                          <a:pt x="627" y="1140"/>
                        </a:lnTo>
                        <a:lnTo>
                          <a:pt x="578" y="1180"/>
                        </a:lnTo>
                        <a:lnTo>
                          <a:pt x="449" y="1260"/>
                        </a:lnTo>
                        <a:lnTo>
                          <a:pt x="278" y="1340"/>
                        </a:lnTo>
                        <a:lnTo>
                          <a:pt x="195" y="1379"/>
                        </a:lnTo>
                        <a:lnTo>
                          <a:pt x="129" y="1418"/>
                        </a:lnTo>
                        <a:lnTo>
                          <a:pt x="78" y="1459"/>
                        </a:lnTo>
                        <a:lnTo>
                          <a:pt x="40" y="1502"/>
                        </a:lnTo>
                        <a:lnTo>
                          <a:pt x="15" y="1546"/>
                        </a:lnTo>
                        <a:lnTo>
                          <a:pt x="2" y="1591"/>
                        </a:lnTo>
                        <a:lnTo>
                          <a:pt x="0" y="1639"/>
                        </a:lnTo>
                        <a:lnTo>
                          <a:pt x="7" y="1687"/>
                        </a:lnTo>
                        <a:lnTo>
                          <a:pt x="23" y="1737"/>
                        </a:lnTo>
                        <a:lnTo>
                          <a:pt x="47" y="1788"/>
                        </a:lnTo>
                        <a:lnTo>
                          <a:pt x="113" y="1894"/>
                        </a:lnTo>
                        <a:lnTo>
                          <a:pt x="287" y="2118"/>
                        </a:lnTo>
                        <a:lnTo>
                          <a:pt x="380" y="2235"/>
                        </a:lnTo>
                        <a:lnTo>
                          <a:pt x="464" y="2356"/>
                        </a:lnTo>
                        <a:lnTo>
                          <a:pt x="532" y="2480"/>
                        </a:lnTo>
                        <a:lnTo>
                          <a:pt x="558" y="2543"/>
                        </a:lnTo>
                        <a:lnTo>
                          <a:pt x="576" y="2607"/>
                        </a:lnTo>
                        <a:lnTo>
                          <a:pt x="585" y="2670"/>
                        </a:lnTo>
                        <a:lnTo>
                          <a:pt x="585" y="2734"/>
                        </a:lnTo>
                        <a:lnTo>
                          <a:pt x="575" y="2799"/>
                        </a:lnTo>
                        <a:lnTo>
                          <a:pt x="553" y="2864"/>
                        </a:lnTo>
                        <a:lnTo>
                          <a:pt x="519" y="2929"/>
                        </a:lnTo>
                        <a:lnTo>
                          <a:pt x="471" y="2995"/>
                        </a:lnTo>
                        <a:lnTo>
                          <a:pt x="408" y="3060"/>
                        </a:lnTo>
                        <a:lnTo>
                          <a:pt x="329" y="3127"/>
                        </a:lnTo>
                        <a:lnTo>
                          <a:pt x="451" y="3561"/>
                        </a:lnTo>
                      </a:path>
                    </a:pathLst>
                  </a:custGeom>
                  <a:noFill/>
                  <a:ln w="76320">
                    <a:solidFill>
                      <a:srgbClr val="00B050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/>
                  </a:p>
                </p:txBody>
              </p:sp>
              <p:sp>
                <p:nvSpPr>
                  <p:cNvPr id="50" name="Freeform 5"/>
                  <p:cNvSpPr>
                    <a:spLocks/>
                  </p:cNvSpPr>
                  <p:nvPr/>
                </p:nvSpPr>
                <p:spPr bwMode="auto">
                  <a:xfrm>
                    <a:off x="591" y="963"/>
                    <a:ext cx="271" cy="418"/>
                  </a:xfrm>
                  <a:custGeom>
                    <a:avLst/>
                    <a:gdLst>
                      <a:gd name="T0" fmla="*/ 0 w 757"/>
                      <a:gd name="T1" fmla="*/ 0 h 3561"/>
                      <a:gd name="T2" fmla="*/ 0 w 757"/>
                      <a:gd name="T3" fmla="*/ 0 h 3561"/>
                      <a:gd name="T4" fmla="*/ 0 w 757"/>
                      <a:gd name="T5" fmla="*/ 0 h 3561"/>
                      <a:gd name="T6" fmla="*/ 0 w 757"/>
                      <a:gd name="T7" fmla="*/ 0 h 3561"/>
                      <a:gd name="T8" fmla="*/ 0 w 757"/>
                      <a:gd name="T9" fmla="*/ 0 h 3561"/>
                      <a:gd name="T10" fmla="*/ 0 w 757"/>
                      <a:gd name="T11" fmla="*/ 0 h 3561"/>
                      <a:gd name="T12" fmla="*/ 0 w 757"/>
                      <a:gd name="T13" fmla="*/ 0 h 3561"/>
                      <a:gd name="T14" fmla="*/ 0 w 757"/>
                      <a:gd name="T15" fmla="*/ 0 h 3561"/>
                      <a:gd name="T16" fmla="*/ 0 w 757"/>
                      <a:gd name="T17" fmla="*/ 0 h 3561"/>
                      <a:gd name="T18" fmla="*/ 0 w 757"/>
                      <a:gd name="T19" fmla="*/ 0 h 3561"/>
                      <a:gd name="T20" fmla="*/ 0 w 757"/>
                      <a:gd name="T21" fmla="*/ 0 h 3561"/>
                      <a:gd name="T22" fmla="*/ 0 w 757"/>
                      <a:gd name="T23" fmla="*/ 0 h 3561"/>
                      <a:gd name="T24" fmla="*/ 0 w 757"/>
                      <a:gd name="T25" fmla="*/ 0 h 3561"/>
                      <a:gd name="T26" fmla="*/ 0 w 757"/>
                      <a:gd name="T27" fmla="*/ 0 h 3561"/>
                      <a:gd name="T28" fmla="*/ 0 w 757"/>
                      <a:gd name="T29" fmla="*/ 0 h 3561"/>
                      <a:gd name="T30" fmla="*/ 0 w 757"/>
                      <a:gd name="T31" fmla="*/ 0 h 3561"/>
                      <a:gd name="T32" fmla="*/ 0 w 757"/>
                      <a:gd name="T33" fmla="*/ 0 h 3561"/>
                      <a:gd name="T34" fmla="*/ 0 w 757"/>
                      <a:gd name="T35" fmla="*/ 0 h 3561"/>
                      <a:gd name="T36" fmla="*/ 0 w 757"/>
                      <a:gd name="T37" fmla="*/ 0 h 3561"/>
                      <a:gd name="T38" fmla="*/ 0 w 757"/>
                      <a:gd name="T39" fmla="*/ 0 h 3561"/>
                      <a:gd name="T40" fmla="*/ 0 w 757"/>
                      <a:gd name="T41" fmla="*/ 0 h 3561"/>
                      <a:gd name="T42" fmla="*/ 0 w 757"/>
                      <a:gd name="T43" fmla="*/ 0 h 3561"/>
                      <a:gd name="T44" fmla="*/ 0 w 757"/>
                      <a:gd name="T45" fmla="*/ 0 h 3561"/>
                      <a:gd name="T46" fmla="*/ 0 w 757"/>
                      <a:gd name="T47" fmla="*/ 0 h 3561"/>
                      <a:gd name="T48" fmla="*/ 0 w 757"/>
                      <a:gd name="T49" fmla="*/ 0 h 3561"/>
                      <a:gd name="T50" fmla="*/ 0 w 757"/>
                      <a:gd name="T51" fmla="*/ 0 h 3561"/>
                      <a:gd name="T52" fmla="*/ 0 w 757"/>
                      <a:gd name="T53" fmla="*/ 0 h 3561"/>
                      <a:gd name="T54" fmla="*/ 0 w 757"/>
                      <a:gd name="T55" fmla="*/ 0 h 3561"/>
                      <a:gd name="T56" fmla="*/ 0 w 757"/>
                      <a:gd name="T57" fmla="*/ 0 h 3561"/>
                      <a:gd name="T58" fmla="*/ 0 w 757"/>
                      <a:gd name="T59" fmla="*/ 0 h 3561"/>
                      <a:gd name="T60" fmla="*/ 0 w 757"/>
                      <a:gd name="T61" fmla="*/ 0 h 3561"/>
                      <a:gd name="T62" fmla="*/ 0 w 757"/>
                      <a:gd name="T63" fmla="*/ 0 h 3561"/>
                      <a:gd name="T64" fmla="*/ 0 w 757"/>
                      <a:gd name="T65" fmla="*/ 0 h 3561"/>
                      <a:gd name="T66" fmla="*/ 0 w 757"/>
                      <a:gd name="T67" fmla="*/ 0 h 3561"/>
                      <a:gd name="T68" fmla="*/ 0 w 757"/>
                      <a:gd name="T69" fmla="*/ 0 h 3561"/>
                      <a:gd name="T70" fmla="*/ 0 w 757"/>
                      <a:gd name="T71" fmla="*/ 0 h 3561"/>
                      <a:gd name="T72" fmla="*/ 0 w 757"/>
                      <a:gd name="T73" fmla="*/ 0 h 3561"/>
                      <a:gd name="T74" fmla="*/ 0 w 757"/>
                      <a:gd name="T75" fmla="*/ 0 h 3561"/>
                      <a:gd name="T76" fmla="*/ 0 w 757"/>
                      <a:gd name="T77" fmla="*/ 0 h 3561"/>
                      <a:gd name="T78" fmla="*/ 0 w 757"/>
                      <a:gd name="T79" fmla="*/ 0 h 3561"/>
                      <a:gd name="T80" fmla="*/ 0 w 757"/>
                      <a:gd name="T81" fmla="*/ 0 h 3561"/>
                      <a:gd name="T82" fmla="*/ 0 w 757"/>
                      <a:gd name="T83" fmla="*/ 0 h 3561"/>
                      <a:gd name="T84" fmla="*/ 0 w 757"/>
                      <a:gd name="T85" fmla="*/ 0 h 3561"/>
                      <a:gd name="T86" fmla="*/ 0 w 757"/>
                      <a:gd name="T87" fmla="*/ 0 h 3561"/>
                      <a:gd name="T88" fmla="*/ 0 w 757"/>
                      <a:gd name="T89" fmla="*/ 0 h 3561"/>
                      <a:gd name="T90" fmla="*/ 0 w 757"/>
                      <a:gd name="T91" fmla="*/ 0 h 3561"/>
                      <a:gd name="T92" fmla="*/ 0 w 757"/>
                      <a:gd name="T93" fmla="*/ 0 h 3561"/>
                      <a:gd name="T94" fmla="*/ 0 w 757"/>
                      <a:gd name="T95" fmla="*/ 0 h 3561"/>
                      <a:gd name="T96" fmla="*/ 0 w 757"/>
                      <a:gd name="T97" fmla="*/ 0 h 3561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757"/>
                      <a:gd name="T148" fmla="*/ 0 h 3561"/>
                      <a:gd name="T149" fmla="*/ 757 w 757"/>
                      <a:gd name="T150" fmla="*/ 3561 h 3561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757" h="3561">
                        <a:moveTo>
                          <a:pt x="380" y="0"/>
                        </a:moveTo>
                        <a:lnTo>
                          <a:pt x="380" y="42"/>
                        </a:lnTo>
                        <a:lnTo>
                          <a:pt x="384" y="84"/>
                        </a:lnTo>
                        <a:lnTo>
                          <a:pt x="394" y="127"/>
                        </a:lnTo>
                        <a:lnTo>
                          <a:pt x="409" y="168"/>
                        </a:lnTo>
                        <a:lnTo>
                          <a:pt x="447" y="253"/>
                        </a:lnTo>
                        <a:lnTo>
                          <a:pt x="495" y="339"/>
                        </a:lnTo>
                        <a:lnTo>
                          <a:pt x="605" y="510"/>
                        </a:lnTo>
                        <a:lnTo>
                          <a:pt x="658" y="594"/>
                        </a:lnTo>
                        <a:lnTo>
                          <a:pt x="704" y="680"/>
                        </a:lnTo>
                        <a:lnTo>
                          <a:pt x="737" y="765"/>
                        </a:lnTo>
                        <a:lnTo>
                          <a:pt x="749" y="807"/>
                        </a:lnTo>
                        <a:lnTo>
                          <a:pt x="755" y="850"/>
                        </a:lnTo>
                        <a:lnTo>
                          <a:pt x="757" y="891"/>
                        </a:lnTo>
                        <a:lnTo>
                          <a:pt x="753" y="933"/>
                        </a:lnTo>
                        <a:lnTo>
                          <a:pt x="743" y="975"/>
                        </a:lnTo>
                        <a:lnTo>
                          <a:pt x="726" y="1017"/>
                        </a:lnTo>
                        <a:lnTo>
                          <a:pt x="700" y="1057"/>
                        </a:lnTo>
                        <a:lnTo>
                          <a:pt x="669" y="1099"/>
                        </a:lnTo>
                        <a:lnTo>
                          <a:pt x="627" y="1140"/>
                        </a:lnTo>
                        <a:lnTo>
                          <a:pt x="578" y="1180"/>
                        </a:lnTo>
                        <a:lnTo>
                          <a:pt x="449" y="1260"/>
                        </a:lnTo>
                        <a:lnTo>
                          <a:pt x="278" y="1340"/>
                        </a:lnTo>
                        <a:lnTo>
                          <a:pt x="195" y="1379"/>
                        </a:lnTo>
                        <a:lnTo>
                          <a:pt x="129" y="1418"/>
                        </a:lnTo>
                        <a:lnTo>
                          <a:pt x="78" y="1459"/>
                        </a:lnTo>
                        <a:lnTo>
                          <a:pt x="40" y="1502"/>
                        </a:lnTo>
                        <a:lnTo>
                          <a:pt x="15" y="1546"/>
                        </a:lnTo>
                        <a:lnTo>
                          <a:pt x="2" y="1591"/>
                        </a:lnTo>
                        <a:lnTo>
                          <a:pt x="0" y="1639"/>
                        </a:lnTo>
                        <a:lnTo>
                          <a:pt x="7" y="1687"/>
                        </a:lnTo>
                        <a:lnTo>
                          <a:pt x="23" y="1737"/>
                        </a:lnTo>
                        <a:lnTo>
                          <a:pt x="47" y="1788"/>
                        </a:lnTo>
                        <a:lnTo>
                          <a:pt x="113" y="1894"/>
                        </a:lnTo>
                        <a:lnTo>
                          <a:pt x="287" y="2118"/>
                        </a:lnTo>
                        <a:lnTo>
                          <a:pt x="380" y="2235"/>
                        </a:lnTo>
                        <a:lnTo>
                          <a:pt x="464" y="2356"/>
                        </a:lnTo>
                        <a:lnTo>
                          <a:pt x="532" y="2480"/>
                        </a:lnTo>
                        <a:lnTo>
                          <a:pt x="558" y="2543"/>
                        </a:lnTo>
                        <a:lnTo>
                          <a:pt x="576" y="2607"/>
                        </a:lnTo>
                        <a:lnTo>
                          <a:pt x="585" y="2670"/>
                        </a:lnTo>
                        <a:lnTo>
                          <a:pt x="585" y="2734"/>
                        </a:lnTo>
                        <a:lnTo>
                          <a:pt x="575" y="2799"/>
                        </a:lnTo>
                        <a:lnTo>
                          <a:pt x="553" y="2864"/>
                        </a:lnTo>
                        <a:lnTo>
                          <a:pt x="519" y="2929"/>
                        </a:lnTo>
                        <a:lnTo>
                          <a:pt x="471" y="2995"/>
                        </a:lnTo>
                        <a:lnTo>
                          <a:pt x="408" y="3060"/>
                        </a:lnTo>
                        <a:lnTo>
                          <a:pt x="329" y="3127"/>
                        </a:lnTo>
                        <a:lnTo>
                          <a:pt x="451" y="3561"/>
                        </a:lnTo>
                      </a:path>
                    </a:pathLst>
                  </a:custGeom>
                  <a:noFill/>
                  <a:ln w="76320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de-CH" sz="1200"/>
                  </a:p>
                </p:txBody>
              </p:sp>
            </p:grpSp>
            <p:sp>
              <p:nvSpPr>
                <p:cNvPr id="47" name="AutoShape 7"/>
                <p:cNvSpPr>
                  <a:spLocks noChangeArrowheads="1"/>
                </p:cNvSpPr>
                <p:nvPr/>
              </p:nvSpPr>
              <p:spPr bwMode="auto">
                <a:xfrm>
                  <a:off x="537" y="1382"/>
                  <a:ext cx="379" cy="311"/>
                </a:xfrm>
                <a:prstGeom prst="triangle">
                  <a:avLst>
                    <a:gd name="adj" fmla="val 50000"/>
                  </a:avLst>
                </a:prstGeom>
                <a:gradFill flip="none" rotWithShape="1">
                  <a:gsLst>
                    <a:gs pos="50000">
                      <a:srgbClr val="FF0000"/>
                    </a:gs>
                    <a:gs pos="0">
                      <a:schemeClr val="accent3">
                        <a:alpha val="0"/>
                      </a:scheme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10800000" scaled="1"/>
                  <a:tileRect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CH" altLang="de-DE" sz="1200"/>
                </a:p>
              </p:txBody>
            </p:sp>
          </p:grpSp>
          <p:sp>
            <p:nvSpPr>
              <p:cNvPr id="44" name="AutoShape 7"/>
              <p:cNvSpPr>
                <a:spLocks noChangeArrowheads="1"/>
              </p:cNvSpPr>
              <p:nvPr/>
            </p:nvSpPr>
            <p:spPr bwMode="auto">
              <a:xfrm>
                <a:off x="2162044" y="1080254"/>
                <a:ext cx="755782" cy="732102"/>
              </a:xfrm>
              <a:prstGeom prst="triangle">
                <a:avLst>
                  <a:gd name="adj" fmla="val 48930"/>
                </a:avLst>
              </a:prstGeom>
              <a:gradFill flip="none" rotWithShape="1">
                <a:gsLst>
                  <a:gs pos="52000">
                    <a:srgbClr val="0000CC"/>
                  </a:gs>
                  <a:gs pos="0">
                    <a:srgbClr val="00B0F0">
                      <a:alpha val="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de-CH" altLang="de-DE" sz="1200"/>
              </a:p>
            </p:txBody>
          </p:sp>
          <p:sp>
            <p:nvSpPr>
              <p:cNvPr id="45" name="AutoShape 7"/>
              <p:cNvSpPr>
                <a:spLocks noChangeArrowheads="1"/>
              </p:cNvSpPr>
              <p:nvPr/>
            </p:nvSpPr>
            <p:spPr bwMode="auto">
              <a:xfrm>
                <a:off x="4152961" y="1542051"/>
                <a:ext cx="601663" cy="270305"/>
              </a:xfrm>
              <a:prstGeom prst="triangle">
                <a:avLst>
                  <a:gd name="adj" fmla="val 50000"/>
                </a:avLst>
              </a:prstGeom>
              <a:gradFill flip="none" rotWithShape="1">
                <a:gsLst>
                  <a:gs pos="50000">
                    <a:srgbClr val="00B050"/>
                  </a:gs>
                  <a:gs pos="0">
                    <a:schemeClr val="accent3">
                      <a:alpha val="0"/>
                    </a:schemeClr>
                  </a:gs>
                  <a:gs pos="100000">
                    <a:srgbClr val="FFFFFF">
                      <a:alpha val="0"/>
                    </a:srgbClr>
                  </a:gs>
                </a:gsLst>
                <a:lin ang="10800000" scaled="1"/>
                <a:tileRect/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de-CH" altLang="de-DE" sz="1200"/>
              </a:p>
            </p:txBody>
          </p:sp>
        </p:grpSp>
      </p:grpSp>
      <p:sp>
        <p:nvSpPr>
          <p:cNvPr id="29" name="Down Arrow 28"/>
          <p:cNvSpPr/>
          <p:nvPr/>
        </p:nvSpPr>
        <p:spPr bwMode="auto">
          <a:xfrm>
            <a:off x="7334024" y="4452372"/>
            <a:ext cx="269534" cy="372544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" name="Down Arrow 29"/>
          <p:cNvSpPr/>
          <p:nvPr/>
        </p:nvSpPr>
        <p:spPr bwMode="auto">
          <a:xfrm>
            <a:off x="7334024" y="5561148"/>
            <a:ext cx="269534" cy="372544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4" name="Slide Number Placeholder 6"/>
          <p:cNvSpPr txBox="1">
            <a:spLocks/>
          </p:cNvSpPr>
          <p:nvPr/>
        </p:nvSpPr>
        <p:spPr>
          <a:xfrm>
            <a:off x="107504" y="6597649"/>
            <a:ext cx="1969696" cy="25751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de-DE" dirty="0" smtClean="0">
                <a:solidFill>
                  <a:srgbClr val="000000"/>
                </a:solidFill>
              </a:rPr>
              <a:t>A. </a:t>
            </a:r>
            <a:r>
              <a:rPr lang="de-DE" dirty="0">
                <a:solidFill>
                  <a:srgbClr val="000000"/>
                </a:solidFill>
              </a:rPr>
              <a:t>B</a:t>
            </a:r>
            <a:r>
              <a:rPr lang="de-DE" dirty="0" smtClean="0">
                <a:solidFill>
                  <a:srgbClr val="000000"/>
                </a:solidFill>
              </a:rPr>
              <a:t>ergamaschi, Diamond 25.11.2019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060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755576" y="908720"/>
            <a:ext cx="8280920" cy="4679951"/>
          </a:xfrm>
        </p:spPr>
        <p:txBody>
          <a:bodyPr/>
          <a:lstStyle/>
          <a:p>
            <a:r>
              <a:rPr lang="en-US" sz="2400" dirty="0" smtClean="0"/>
              <a:t>Energy range 250-1500 eV</a:t>
            </a:r>
          </a:p>
          <a:p>
            <a:r>
              <a:rPr lang="en-US" sz="2400" dirty="0" smtClean="0"/>
              <a:t>Spatial resolution defines energy resolution</a:t>
            </a:r>
          </a:p>
          <a:p>
            <a:pPr lvl="1"/>
            <a:r>
              <a:rPr lang="en-US" sz="2400" dirty="0" smtClean="0"/>
              <a:t>Requires interpolation to achieve &lt;5um in one direction</a:t>
            </a:r>
          </a:p>
          <a:p>
            <a:pPr lvl="1"/>
            <a:r>
              <a:rPr lang="en-US" sz="2400" dirty="0" smtClean="0"/>
              <a:t>Second direction only to increase solid angle and correct for misalignment</a:t>
            </a:r>
            <a:endParaRPr lang="de-CH" sz="2400" dirty="0"/>
          </a:p>
          <a:p>
            <a:r>
              <a:rPr lang="en-US" sz="2400" dirty="0"/>
              <a:t>Extremely low </a:t>
            </a:r>
            <a:r>
              <a:rPr lang="en-US" sz="2400" dirty="0" smtClean="0"/>
              <a:t>flux</a:t>
            </a:r>
          </a:p>
          <a:p>
            <a:pPr lvl="1"/>
            <a:r>
              <a:rPr lang="en-US" sz="2400" dirty="0" smtClean="0"/>
              <a:t>Few electrons noise  for single photon resolution </a:t>
            </a:r>
          </a:p>
          <a:p>
            <a:pPr lvl="1"/>
            <a:r>
              <a:rPr lang="en-US" sz="2400" dirty="0" smtClean="0"/>
              <a:t>1 Hz frame rate of EM-CCD already gives pile-up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Resonant Inelastic X-ray Scattering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9381" t="11664" r="18698" b="25479"/>
          <a:stretch/>
        </p:blipFill>
        <p:spPr>
          <a:xfrm>
            <a:off x="188315" y="4293025"/>
            <a:ext cx="1656184" cy="15841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7054" y="4236797"/>
            <a:ext cx="3353058" cy="2522777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2227054" y="5229200"/>
            <a:ext cx="524086" cy="288032"/>
          </a:xfrm>
          <a:prstGeom prst="ellipse">
            <a:avLst/>
          </a:prstGeom>
          <a:noFill/>
          <a:ln w="57150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9" name="Straight Connector 8"/>
          <p:cNvCxnSpPr>
            <a:stCxn id="7" idx="0"/>
          </p:cNvCxnSpPr>
          <p:nvPr/>
        </p:nvCxnSpPr>
        <p:spPr bwMode="auto">
          <a:xfrm flipH="1" flipV="1">
            <a:off x="1844499" y="4346329"/>
            <a:ext cx="644598" cy="882871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>
            <a:stCxn id="7" idx="4"/>
          </p:cNvCxnSpPr>
          <p:nvPr/>
        </p:nvCxnSpPr>
        <p:spPr bwMode="auto">
          <a:xfrm flipH="1">
            <a:off x="1844499" y="5517232"/>
            <a:ext cx="644598" cy="359969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107504" y="5949280"/>
            <a:ext cx="2071052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RIXSCAM @SLS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XCAM, OO, PSI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/>
          <a:srcRect l="36133" t="8522" r="22288"/>
          <a:stretch/>
        </p:blipFill>
        <p:spPr>
          <a:xfrm>
            <a:off x="5628610" y="4236796"/>
            <a:ext cx="1895718" cy="2570621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7385588" y="4232220"/>
            <a:ext cx="1187953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CH" sz="1400" dirty="0" err="1" smtClean="0"/>
              <a:t>Schlappa</a:t>
            </a:r>
            <a:r>
              <a:rPr lang="de-CH" sz="1400" dirty="0" smtClean="0"/>
              <a:t> </a:t>
            </a:r>
            <a:r>
              <a:rPr lang="de-CH" sz="1400" dirty="0"/>
              <a:t>et al., Nature </a:t>
            </a:r>
            <a:r>
              <a:rPr lang="de-CH" sz="1400" b="1" dirty="0"/>
              <a:t>485</a:t>
            </a:r>
            <a:r>
              <a:rPr lang="de-CH" sz="1400" dirty="0"/>
              <a:t>, 82 (2012</a:t>
            </a:r>
            <a:r>
              <a:rPr lang="de-CH" sz="1400" dirty="0" smtClean="0"/>
              <a:t>)</a:t>
            </a:r>
            <a:endParaRPr lang="de-CH" sz="1400" dirty="0"/>
          </a:p>
        </p:txBody>
      </p:sp>
      <p:sp>
        <p:nvSpPr>
          <p:cNvPr id="17" name="Slide Number Placeholder 6"/>
          <p:cNvSpPr txBox="1">
            <a:spLocks/>
          </p:cNvSpPr>
          <p:nvPr/>
        </p:nvSpPr>
        <p:spPr>
          <a:xfrm>
            <a:off x="107504" y="6597649"/>
            <a:ext cx="1969696" cy="25751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de-DE" dirty="0" smtClean="0">
                <a:solidFill>
                  <a:srgbClr val="000000"/>
                </a:solidFill>
              </a:rPr>
              <a:t>A. </a:t>
            </a:r>
            <a:r>
              <a:rPr lang="de-DE" dirty="0">
                <a:solidFill>
                  <a:srgbClr val="000000"/>
                </a:solidFill>
              </a:rPr>
              <a:t>B</a:t>
            </a:r>
            <a:r>
              <a:rPr lang="de-DE" dirty="0" smtClean="0">
                <a:solidFill>
                  <a:srgbClr val="000000"/>
                </a:solidFill>
              </a:rPr>
              <a:t>ergamaschi, Diamond 25.11.2019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028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827584" y="1341438"/>
            <a:ext cx="3996829" cy="3095384"/>
          </a:xfrm>
        </p:spPr>
        <p:txBody>
          <a:bodyPr/>
          <a:lstStyle/>
          <a:p>
            <a:pPr lvl="1"/>
            <a:endParaRPr lang="en-US" sz="2000" dirty="0"/>
          </a:p>
          <a:p>
            <a:pPr lvl="1"/>
            <a:endParaRPr lang="de-CH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70348" y="291600"/>
            <a:ext cx="7273652" cy="508500"/>
          </a:xfrm>
        </p:spPr>
        <p:txBody>
          <a:bodyPr/>
          <a:lstStyle/>
          <a:p>
            <a:r>
              <a:rPr lang="en-US" dirty="0" smtClean="0"/>
              <a:t>Time Resolved Scanning Transmission Microscopy</a:t>
            </a:r>
            <a:endParaRPr lang="de-CH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8"/>
          </p:nvPr>
        </p:nvSpPr>
        <p:spPr>
          <a:xfrm>
            <a:off x="4355976" y="1337869"/>
            <a:ext cx="4576828" cy="4679950"/>
          </a:xfrm>
        </p:spPr>
        <p:txBody>
          <a:bodyPr/>
          <a:lstStyle/>
          <a:p>
            <a:r>
              <a:rPr lang="en-US" sz="2400" dirty="0"/>
              <a:t>Synchrotron radiation has </a:t>
            </a:r>
            <a:r>
              <a:rPr lang="en-US" sz="2400" dirty="0" smtClean="0"/>
              <a:t>a pulsed </a:t>
            </a:r>
            <a:r>
              <a:rPr lang="en-US" sz="2400" dirty="0"/>
              <a:t>structure</a:t>
            </a:r>
          </a:p>
          <a:p>
            <a:pPr lvl="1"/>
            <a:r>
              <a:rPr lang="en-US" sz="2400" dirty="0" smtClean="0"/>
              <a:t>Bunch separation </a:t>
            </a:r>
            <a:r>
              <a:rPr lang="en-US" sz="2400" dirty="0"/>
              <a:t>≈2 </a:t>
            </a:r>
            <a:r>
              <a:rPr lang="en-US" sz="2400" dirty="0" smtClean="0"/>
              <a:t>ns </a:t>
            </a:r>
          </a:p>
          <a:p>
            <a:pPr lvl="2"/>
            <a:r>
              <a:rPr lang="en-US" sz="2400" dirty="0" smtClean="0"/>
              <a:t>BW&gt;1GHz</a:t>
            </a:r>
            <a:endParaRPr lang="en-US" sz="2400" dirty="0"/>
          </a:p>
          <a:p>
            <a:pPr lvl="1"/>
            <a:r>
              <a:rPr lang="en-US" sz="2400" dirty="0" smtClean="0"/>
              <a:t>Bunch width </a:t>
            </a:r>
            <a:r>
              <a:rPr lang="en-US" sz="2400" dirty="0"/>
              <a:t>≈ 40 </a:t>
            </a:r>
            <a:r>
              <a:rPr lang="en-US" sz="2400" dirty="0" err="1"/>
              <a:t>ps</a:t>
            </a:r>
            <a:endParaRPr lang="en-US" sz="2400" dirty="0"/>
          </a:p>
          <a:p>
            <a:pPr lvl="1"/>
            <a:r>
              <a:rPr lang="en-US" sz="2400" dirty="0" smtClean="0"/>
              <a:t>Bunch jitter </a:t>
            </a:r>
            <a:r>
              <a:rPr lang="en-US" sz="2400" dirty="0"/>
              <a:t>≈ 300 </a:t>
            </a:r>
            <a:r>
              <a:rPr lang="en-US" sz="2400" dirty="0" err="1"/>
              <a:t>ps</a:t>
            </a:r>
            <a:endParaRPr lang="en-US" sz="2400" dirty="0"/>
          </a:p>
          <a:p>
            <a:r>
              <a:rPr lang="en-US" sz="2400" dirty="0"/>
              <a:t>Time resolution &lt; 30 </a:t>
            </a:r>
            <a:r>
              <a:rPr lang="en-US" sz="2400" dirty="0" err="1"/>
              <a:t>ps</a:t>
            </a:r>
            <a:r>
              <a:rPr lang="en-US" sz="2400" dirty="0"/>
              <a:t>  can improve experimental results compared to beam bunch </a:t>
            </a:r>
            <a:r>
              <a:rPr lang="en-US" sz="2400" dirty="0" smtClean="0"/>
              <a:t>structure</a:t>
            </a:r>
          </a:p>
          <a:p>
            <a:r>
              <a:rPr lang="en-US" sz="2400" dirty="0" smtClean="0"/>
              <a:t>Spatial information not required</a:t>
            </a:r>
          </a:p>
          <a:p>
            <a:r>
              <a:rPr lang="en-US" sz="2400" dirty="0" smtClean="0"/>
              <a:t>Occupancy up to 10</a:t>
            </a:r>
            <a:r>
              <a:rPr lang="en-US" sz="2400" baseline="30000" dirty="0" smtClean="0"/>
              <a:t>8</a:t>
            </a:r>
            <a:r>
              <a:rPr lang="en-US" sz="2400" dirty="0" smtClean="0"/>
              <a:t> </a:t>
            </a:r>
            <a:r>
              <a:rPr lang="en-US" sz="2400" dirty="0" err="1" smtClean="0"/>
              <a:t>ph</a:t>
            </a:r>
            <a:r>
              <a:rPr lang="en-US" sz="2400" dirty="0" smtClean="0"/>
              <a:t>/s</a:t>
            </a:r>
          </a:p>
          <a:p>
            <a:r>
              <a:rPr lang="en-US" sz="2400" dirty="0" smtClean="0"/>
              <a:t>Energy range 250 – 2000 eV</a:t>
            </a:r>
          </a:p>
          <a:p>
            <a:pPr marL="0" indent="0">
              <a:buNone/>
            </a:pPr>
            <a:endParaRPr lang="en-US" sz="2400" baseline="30000" dirty="0"/>
          </a:p>
          <a:p>
            <a:endParaRPr lang="de-CH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67738" y="6661150"/>
            <a:ext cx="576262" cy="196850"/>
          </a:xfrm>
        </p:spPr>
        <p:txBody>
          <a:bodyPr/>
          <a:lstStyle/>
          <a:p>
            <a:pPr algn="r">
              <a:defRPr/>
            </a:pPr>
            <a:r>
              <a:rPr lang="de-DE" smtClean="0"/>
              <a:t>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1679583" y="5703989"/>
            <a:ext cx="1668281" cy="5209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 smtClean="0">
                <a:latin typeface="+mn-lt"/>
                <a:cs typeface="Franklin Gothic Book"/>
              </a:rPr>
              <a:t>Spin-wave generation (7.4 GHz)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 smtClean="0">
                <a:latin typeface="+mn-lt"/>
                <a:cs typeface="Franklin Gothic Book"/>
              </a:rPr>
              <a:t>G. </a:t>
            </a:r>
            <a:r>
              <a:rPr lang="en-US" sz="1200" kern="1000" spc="30" dirty="0" err="1" smtClean="0">
                <a:latin typeface="+mn-lt"/>
                <a:cs typeface="Franklin Gothic Book"/>
              </a:rPr>
              <a:t>Dieterle</a:t>
            </a:r>
            <a:r>
              <a:rPr lang="en-US" sz="1200" kern="1000" spc="30" dirty="0" smtClean="0">
                <a:latin typeface="+mn-lt"/>
                <a:cs typeface="Franklin Gothic Book"/>
              </a:rPr>
              <a:t> et al.,</a:t>
            </a:r>
            <a:r>
              <a:rPr lang="en-US" sz="1200" kern="1000" spc="30" dirty="0">
                <a:latin typeface="+mn-lt"/>
                <a:cs typeface="Franklin Gothic Book"/>
              </a:rPr>
              <a:t> </a:t>
            </a:r>
            <a:r>
              <a:rPr lang="en-US" sz="1200" kern="1000" spc="30" dirty="0" smtClean="0">
                <a:latin typeface="+mn-lt"/>
                <a:cs typeface="Franklin Gothic Book"/>
              </a:rPr>
              <a:t>PRL </a:t>
            </a:r>
            <a:r>
              <a:rPr lang="en-US" sz="1200" b="1" kern="1000" spc="30" dirty="0" smtClean="0">
                <a:latin typeface="+mn-lt"/>
                <a:cs typeface="Franklin Gothic Book"/>
              </a:rPr>
              <a:t>122</a:t>
            </a:r>
            <a:r>
              <a:rPr lang="en-US" sz="1200" kern="1000" spc="30" dirty="0" smtClean="0">
                <a:latin typeface="+mn-lt"/>
                <a:cs typeface="Franklin Gothic Book"/>
              </a:rPr>
              <a:t>, 117202</a:t>
            </a:r>
            <a:endParaRPr lang="de-CH" kern="1000" spc="30" dirty="0" err="1" smtClean="0">
              <a:latin typeface="+mn-lt"/>
              <a:cs typeface="Franklin Gothic Book"/>
            </a:endParaRPr>
          </a:p>
        </p:txBody>
      </p:sp>
      <p:pic>
        <p:nvPicPr>
          <p:cNvPr id="7" name="Picture 2" descr="C:\Users\langer_m\Desktop\PtychoVortrag\STX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133788"/>
            <a:ext cx="3163524" cy="1561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348" y="4187971"/>
            <a:ext cx="1333500" cy="133350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 bwMode="auto">
          <a:xfrm>
            <a:off x="3923928" y="5904660"/>
            <a:ext cx="48068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3703688" y="5681059"/>
            <a:ext cx="914400" cy="1440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100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1 µm</a:t>
            </a:r>
            <a:endParaRPr lang="de-CH" sz="1100" kern="1000" spc="30" dirty="0" err="1" smtClean="0">
              <a:solidFill>
                <a:schemeClr val="bg1"/>
              </a:solidFill>
              <a:latin typeface="+mn-lt"/>
              <a:cs typeface="Franklin Gothic Book"/>
            </a:endParaRPr>
          </a:p>
        </p:txBody>
      </p:sp>
      <p:sp>
        <p:nvSpPr>
          <p:cNvPr id="14" name="Slide Number Placeholder 6"/>
          <p:cNvSpPr txBox="1">
            <a:spLocks/>
          </p:cNvSpPr>
          <p:nvPr/>
        </p:nvSpPr>
        <p:spPr>
          <a:xfrm>
            <a:off x="107504" y="6597649"/>
            <a:ext cx="1969696" cy="25751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de-DE" dirty="0" smtClean="0">
                <a:solidFill>
                  <a:srgbClr val="000000"/>
                </a:solidFill>
              </a:rPr>
              <a:t>A. </a:t>
            </a:r>
            <a:r>
              <a:rPr lang="de-DE" dirty="0">
                <a:solidFill>
                  <a:srgbClr val="000000"/>
                </a:solidFill>
              </a:rPr>
              <a:t>B</a:t>
            </a:r>
            <a:r>
              <a:rPr lang="de-DE" dirty="0" smtClean="0">
                <a:solidFill>
                  <a:srgbClr val="000000"/>
                </a:solidFill>
              </a:rPr>
              <a:t>ergamaschi, Diamond 25.11.2019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1266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71" t="5586" b="559"/>
          <a:stretch/>
        </p:blipFill>
        <p:spPr bwMode="auto">
          <a:xfrm>
            <a:off x="6889411" y="2348880"/>
            <a:ext cx="2291101" cy="4086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793994" y="1488455"/>
            <a:ext cx="8026478" cy="4460825"/>
          </a:xfrm>
        </p:spPr>
        <p:txBody>
          <a:bodyPr/>
          <a:lstStyle/>
          <a:p>
            <a:r>
              <a:rPr lang="en-US" sz="2400" dirty="0" err="1" smtClean="0"/>
              <a:t>Microstrip</a:t>
            </a:r>
            <a:r>
              <a:rPr lang="en-US" sz="2400" dirty="0" smtClean="0"/>
              <a:t> sensors 150 µm pitch, 50 µm thick, 5 mm long</a:t>
            </a:r>
            <a:endParaRPr lang="en-US" sz="2000" dirty="0"/>
          </a:p>
          <a:p>
            <a:pPr lvl="1"/>
            <a:r>
              <a:rPr lang="en-US" sz="2000" dirty="0"/>
              <a:t>Junction Termination Extension 	around the strips</a:t>
            </a:r>
          </a:p>
          <a:p>
            <a:pPr lvl="1"/>
            <a:r>
              <a:rPr lang="en-US" sz="2000" dirty="0" smtClean="0"/>
              <a:t>Input capacitance </a:t>
            </a:r>
            <a:r>
              <a:rPr lang="en-US" sz="2000" dirty="0"/>
              <a:t>2.57 p</a:t>
            </a:r>
            <a:r>
              <a:rPr lang="en-US" sz="2000" dirty="0" smtClean="0"/>
              <a:t>F: </a:t>
            </a:r>
          </a:p>
          <a:p>
            <a:pPr lvl="2"/>
            <a:r>
              <a:rPr lang="en-US" sz="2000" b="1" dirty="0" smtClean="0"/>
              <a:t>Higher noise than 1.52 </a:t>
            </a:r>
            <a:r>
              <a:rPr lang="en-US" sz="2000" b="1" dirty="0"/>
              <a:t>p</a:t>
            </a:r>
            <a:r>
              <a:rPr lang="en-US" sz="2000" b="1" dirty="0" smtClean="0"/>
              <a:t>F standard MYTHEN sensors</a:t>
            </a:r>
          </a:p>
          <a:p>
            <a:pPr lvl="1"/>
            <a:r>
              <a:rPr lang="en-US" sz="2000" dirty="0"/>
              <a:t>Electron </a:t>
            </a:r>
            <a:r>
              <a:rPr lang="en-US" sz="2000" dirty="0" smtClean="0"/>
              <a:t>collection</a:t>
            </a:r>
            <a:endParaRPr lang="en-US" sz="2200" dirty="0" smtClean="0"/>
          </a:p>
          <a:p>
            <a:pPr lvl="1"/>
            <a:r>
              <a:rPr lang="en-US" sz="2000" dirty="0" smtClean="0"/>
              <a:t> Fabricated on a substrate</a:t>
            </a:r>
          </a:p>
          <a:p>
            <a:pPr lvl="3"/>
            <a:r>
              <a:rPr lang="en-US" sz="2000" b="1" dirty="0" smtClean="0"/>
              <a:t>Must be irradiated from the strip side</a:t>
            </a:r>
          </a:p>
          <a:p>
            <a:r>
              <a:rPr lang="en-US" sz="2000" dirty="0" smtClean="0"/>
              <a:t>MYTHEN II readout</a:t>
            </a:r>
          </a:p>
          <a:p>
            <a:pPr lvl="1"/>
            <a:r>
              <a:rPr lang="en-US" sz="2000" dirty="0" smtClean="0"/>
              <a:t>Single photon counting</a:t>
            </a:r>
          </a:p>
          <a:p>
            <a:pPr lvl="1"/>
            <a:r>
              <a:rPr lang="en-US" sz="2000" b="1" dirty="0" smtClean="0"/>
              <a:t>Old “noisy” chip</a:t>
            </a:r>
          </a:p>
          <a:p>
            <a:pPr lvl="2"/>
            <a:r>
              <a:rPr lang="en-US" sz="2000" b="1" dirty="0" smtClean="0"/>
              <a:t>Minimum detectable </a:t>
            </a:r>
          </a:p>
          <a:p>
            <a:pPr marL="355600" lvl="2" indent="0">
              <a:buNone/>
            </a:pPr>
            <a:r>
              <a:rPr lang="en-US" sz="2000" b="1" dirty="0"/>
              <a:t>	</a:t>
            </a:r>
            <a:r>
              <a:rPr lang="en-US" sz="2000" b="1" dirty="0" smtClean="0"/>
              <a:t>energy ca. 8 </a:t>
            </a:r>
            <a:r>
              <a:rPr lang="en-US" sz="2000" b="1" dirty="0" err="1" smtClean="0"/>
              <a:t>keV</a:t>
            </a:r>
            <a:endParaRPr lang="en-US" sz="2000" b="1" dirty="0" smtClean="0"/>
          </a:p>
          <a:p>
            <a:pPr lvl="2"/>
            <a:r>
              <a:rPr lang="en-US" sz="2000" dirty="0" smtClean="0"/>
              <a:t>Optimized for hole </a:t>
            </a:r>
          </a:p>
          <a:p>
            <a:pPr marL="355600" lvl="2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collection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LGAD </a:t>
            </a:r>
            <a:r>
              <a:rPr lang="en-US" dirty="0" err="1" smtClean="0"/>
              <a:t>microstrip</a:t>
            </a:r>
            <a:r>
              <a:rPr lang="en-US" dirty="0" smtClean="0"/>
              <a:t> tests</a:t>
            </a:r>
            <a:endParaRPr lang="de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160" y="4180918"/>
            <a:ext cx="3024088" cy="2268066"/>
          </a:xfrm>
          <a:prstGeom prst="rect">
            <a:avLst/>
          </a:prstGeom>
        </p:spPr>
      </p:pic>
      <p:grpSp>
        <p:nvGrpSpPr>
          <p:cNvPr id="53" name="Group 52"/>
          <p:cNvGrpSpPr/>
          <p:nvPr/>
        </p:nvGrpSpPr>
        <p:grpSpPr>
          <a:xfrm>
            <a:off x="5672306" y="203145"/>
            <a:ext cx="3148166" cy="633567"/>
            <a:chOff x="4859660" y="5658740"/>
            <a:chExt cx="3960812" cy="864096"/>
          </a:xfrm>
        </p:grpSpPr>
        <p:pic>
          <p:nvPicPr>
            <p:cNvPr id="54" name="Picture 68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883" b="27090"/>
            <a:stretch/>
          </p:blipFill>
          <p:spPr bwMode="auto">
            <a:xfrm>
              <a:off x="4859660" y="5658740"/>
              <a:ext cx="1868437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7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8561" y="5696258"/>
              <a:ext cx="831911" cy="789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Picture 7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2265" y="5667303"/>
              <a:ext cx="1152128" cy="846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13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Slide Number Placeholder 6"/>
          <p:cNvSpPr txBox="1">
            <a:spLocks/>
          </p:cNvSpPr>
          <p:nvPr/>
        </p:nvSpPr>
        <p:spPr>
          <a:xfrm>
            <a:off x="107504" y="6597649"/>
            <a:ext cx="1969696" cy="25751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de-DE" dirty="0" smtClean="0">
                <a:solidFill>
                  <a:srgbClr val="000000"/>
                </a:solidFill>
              </a:rPr>
              <a:t>A. </a:t>
            </a:r>
            <a:r>
              <a:rPr lang="de-DE" dirty="0">
                <a:solidFill>
                  <a:srgbClr val="000000"/>
                </a:solidFill>
              </a:rPr>
              <a:t>B</a:t>
            </a:r>
            <a:r>
              <a:rPr lang="de-DE" dirty="0" smtClean="0">
                <a:solidFill>
                  <a:srgbClr val="000000"/>
                </a:solidFill>
              </a:rPr>
              <a:t>ergamaschi, Diamond 25.11.2019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3647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2070100" y="274638"/>
            <a:ext cx="6707188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altLang="de-DE" sz="2500" dirty="0" smtClean="0">
                <a:solidFill>
                  <a:srgbClr val="686868"/>
                </a:solidFill>
                <a:latin typeface="Georgia" charset="0"/>
                <a:ea typeface="ヒラギノ角ゴ Pro W3" charset="0"/>
                <a:cs typeface="ヒラギノ角ゴ Pro W3" charset="0"/>
              </a:rPr>
              <a:t>LGADs in fluorescence emission spectrometer</a:t>
            </a:r>
            <a:endParaRPr lang="de-CH" altLang="de-DE" sz="2500" dirty="0">
              <a:solidFill>
                <a:srgbClr val="686868"/>
              </a:solidFill>
              <a:latin typeface="Georgia" charset="0"/>
              <a:ea typeface="ヒラギノ角ゴ Pro W3" charset="0"/>
              <a:cs typeface="ヒラギノ角ゴ Pro W3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702000" y="1124744"/>
            <a:ext cx="4014016" cy="3744416"/>
            <a:chOff x="4873958" y="980528"/>
            <a:chExt cx="4014016" cy="3744416"/>
          </a:xfrm>
        </p:grpSpPr>
        <p:sp>
          <p:nvSpPr>
            <p:cNvPr id="14" name="Rectangle 13"/>
            <p:cNvSpPr/>
            <p:nvPr/>
          </p:nvSpPr>
          <p:spPr bwMode="auto">
            <a:xfrm>
              <a:off x="7508422" y="3097008"/>
              <a:ext cx="707363" cy="487659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882785" y="2769440"/>
              <a:ext cx="274671" cy="3275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*</a:t>
              </a:r>
              <a:endParaRPr lang="de-CH" dirty="0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4873958" y="980528"/>
              <a:ext cx="4014016" cy="3744416"/>
              <a:chOff x="1714500" y="781050"/>
              <a:chExt cx="3870000" cy="3870000"/>
            </a:xfrm>
          </p:grpSpPr>
          <p:pic>
            <p:nvPicPr>
              <p:cNvPr id="18" name="Picture 2" descr="M:\Presentations\MarieA\20180624_iWoRiD\Presentation\Diffraction_S-KaKb-15s-150V_noStats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4500" y="781050"/>
                <a:ext cx="3870000" cy="387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9" name="Rectangle 18"/>
              <p:cNvSpPr/>
              <p:nvPr/>
            </p:nvSpPr>
            <p:spPr bwMode="auto">
              <a:xfrm>
                <a:off x="5225777" y="1124744"/>
                <a:ext cx="144016" cy="28803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5652120" y="1452411"/>
              <a:ext cx="2736304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400" kern="1000" spc="30" dirty="0" err="1" smtClean="0">
                  <a:cs typeface="Franklin Gothic Book"/>
                </a:rPr>
                <a:t>Sulphite</a:t>
              </a:r>
              <a:endParaRPr lang="en-US" sz="2400" kern="1000" spc="30" dirty="0" smtClean="0">
                <a:cs typeface="Franklin Gothic Book"/>
              </a:endParaRPr>
            </a:p>
            <a:p>
              <a:pPr algn="ctr"/>
              <a:r>
                <a:rPr lang="en-US" kern="1000" spc="30" dirty="0" smtClean="0">
                  <a:cs typeface="Franklin Gothic Book"/>
                </a:rPr>
                <a:t> </a:t>
              </a:r>
            </a:p>
            <a:p>
              <a:r>
                <a:rPr lang="en-US" kern="1000" spc="30" dirty="0" smtClean="0">
                  <a:cs typeface="Franklin Gothic Book"/>
                </a:rPr>
                <a:t>K</a:t>
              </a:r>
              <a:r>
                <a:rPr lang="el-GR" kern="1000" spc="30" baseline="-25000" dirty="0">
                  <a:cs typeface="Franklin Gothic Book"/>
                </a:rPr>
                <a:t>α</a:t>
              </a:r>
              <a:r>
                <a:rPr lang="en-US" kern="1000" spc="30" dirty="0">
                  <a:cs typeface="Franklin Gothic Book"/>
                </a:rPr>
                <a:t>=2.31 </a:t>
              </a:r>
              <a:r>
                <a:rPr lang="en-US" kern="1000" spc="30" dirty="0" err="1" smtClean="0">
                  <a:cs typeface="Franklin Gothic Book"/>
                </a:rPr>
                <a:t>keV</a:t>
              </a:r>
              <a:endParaRPr lang="en-US" kern="1000" spc="30" dirty="0" smtClean="0">
                <a:cs typeface="Franklin Gothic Book"/>
              </a:endParaRPr>
            </a:p>
            <a:p>
              <a:pPr algn="ctr"/>
              <a:endParaRPr lang="en-US" kern="1000" spc="30" dirty="0" smtClean="0">
                <a:cs typeface="Franklin Gothic Book"/>
              </a:endParaRPr>
            </a:p>
            <a:p>
              <a:pPr algn="ctr"/>
              <a:endParaRPr lang="en-US" kern="1000" spc="30" dirty="0">
                <a:cs typeface="Franklin Gothic Book"/>
              </a:endParaRPr>
            </a:p>
            <a:p>
              <a:pPr algn="r"/>
              <a:r>
                <a:rPr lang="en-US" kern="1000" spc="30" dirty="0" smtClean="0">
                  <a:cs typeface="Franklin Gothic Book"/>
                </a:rPr>
                <a:t> </a:t>
              </a:r>
              <a:r>
                <a:rPr lang="en-US" kern="1000" spc="30" dirty="0">
                  <a:cs typeface="Franklin Gothic Book"/>
                </a:rPr>
                <a:t>K</a:t>
              </a:r>
              <a:r>
                <a:rPr lang="el-GR" kern="1000" spc="30" baseline="-25000" dirty="0">
                  <a:cs typeface="Franklin Gothic Book"/>
                </a:rPr>
                <a:t>β</a:t>
              </a:r>
              <a:r>
                <a:rPr lang="en-US" kern="1000" spc="30" dirty="0">
                  <a:cs typeface="Franklin Gothic Book"/>
                </a:rPr>
                <a:t>=2.46 </a:t>
              </a:r>
              <a:r>
                <a:rPr lang="en-US" kern="1000" spc="30" dirty="0" err="1" smtClean="0">
                  <a:cs typeface="Franklin Gothic Book"/>
                </a:rPr>
                <a:t>keV</a:t>
              </a:r>
              <a:r>
                <a:rPr lang="en-US" kern="1000" spc="30" dirty="0" smtClean="0">
                  <a:cs typeface="Franklin Gothic Book"/>
                </a:rPr>
                <a:t> </a:t>
              </a:r>
              <a:endParaRPr lang="de-CH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823470" y="1844824"/>
              <a:ext cx="239360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indent="0">
                <a:spcBef>
                  <a:spcPts val="0"/>
                </a:spcBef>
                <a:buNone/>
              </a:pPr>
              <a:r>
                <a:rPr lang="en-US" kern="1000" spc="30" dirty="0">
                  <a:cs typeface="Franklin Gothic Book"/>
                </a:rPr>
                <a:t>Unfocused 3 </a:t>
              </a:r>
              <a:r>
                <a:rPr lang="en-US" kern="1000" spc="30" dirty="0" err="1">
                  <a:cs typeface="Franklin Gothic Book"/>
                </a:rPr>
                <a:t>keV</a:t>
              </a:r>
              <a:r>
                <a:rPr lang="en-US" kern="1000" spc="30" dirty="0">
                  <a:cs typeface="Franklin Gothic Book"/>
                </a:rPr>
                <a:t> </a:t>
              </a:r>
              <a:r>
                <a:rPr lang="en-US" kern="1000" spc="30" dirty="0" smtClean="0">
                  <a:cs typeface="Franklin Gothic Book"/>
                </a:rPr>
                <a:t>beam</a:t>
              </a:r>
              <a:endParaRPr lang="de-CH" kern="1000" spc="30" dirty="0">
                <a:cs typeface="Franklin Gothic Book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644008" y="4725144"/>
            <a:ext cx="4355976" cy="1512168"/>
            <a:chOff x="4932040" y="3485053"/>
            <a:chExt cx="4132166" cy="2094736"/>
          </a:xfrm>
        </p:grpSpPr>
        <p:pic>
          <p:nvPicPr>
            <p:cNvPr id="17" name="Picture 16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95"/>
            <a:stretch/>
          </p:blipFill>
          <p:spPr bwMode="auto">
            <a:xfrm>
              <a:off x="4932040" y="3485053"/>
              <a:ext cx="3985717" cy="19507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Rectangle 4"/>
            <p:cNvSpPr/>
            <p:nvPr/>
          </p:nvSpPr>
          <p:spPr bwMode="auto">
            <a:xfrm>
              <a:off x="5373515" y="4869160"/>
              <a:ext cx="3358360" cy="7106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</a:pPr>
              <a:r>
                <a:rPr lang="de-CH" dirty="0" smtClean="0"/>
                <a:t>Handling </a:t>
              </a:r>
              <a:r>
                <a:rPr lang="de-CH" dirty="0" err="1"/>
                <a:t>substrate</a:t>
              </a:r>
              <a:r>
                <a:rPr lang="de-CH" dirty="0"/>
                <a:t> </a:t>
              </a:r>
              <a:endParaRPr kumimoji="0" lang="de-CH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5373515" y="3817321"/>
              <a:ext cx="782661" cy="1718741"/>
            </a:xfrm>
            <a:prstGeom prst="rect">
              <a:avLst/>
            </a:prstGeom>
            <a:solidFill>
              <a:schemeClr val="bg2">
                <a:lumMod val="60000"/>
                <a:lumOff val="40000"/>
                <a:alpha val="51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No multiplication</a:t>
              </a:r>
              <a:endParaRPr kumimoji="0" lang="de-CH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7956376" y="3789040"/>
              <a:ext cx="782661" cy="1718741"/>
            </a:xfrm>
            <a:prstGeom prst="rect">
              <a:avLst/>
            </a:prstGeom>
            <a:solidFill>
              <a:schemeClr val="bg2">
                <a:lumMod val="60000"/>
                <a:lumOff val="40000"/>
                <a:alpha val="51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No multiplication</a:t>
              </a:r>
              <a:endParaRPr kumimoji="0" lang="de-CH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8731876" y="3789040"/>
              <a:ext cx="332330" cy="179074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5031758" y="3789040"/>
              <a:ext cx="332330" cy="179074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852328" y="1457285"/>
            <a:ext cx="4014016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kern="1000" spc="30" dirty="0" smtClean="0">
                <a:latin typeface="+mn-lt"/>
                <a:cs typeface="Franklin Gothic Book"/>
              </a:rPr>
              <a:t>Still only proof of principle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kern="1000" spc="30" dirty="0" smtClean="0">
                <a:latin typeface="+mn-lt"/>
                <a:cs typeface="Franklin Gothic Book"/>
              </a:rPr>
              <a:t>Fill factor</a:t>
            </a:r>
            <a:r>
              <a:rPr lang="en-US" sz="2000" kern="1000" spc="30" dirty="0" smtClean="0">
                <a:latin typeface="+mn-lt"/>
                <a:cs typeface="Franklin Gothic Book"/>
              </a:rPr>
              <a:t> ≈50% due to junction termination extensions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kern="1000" spc="30" dirty="0" smtClean="0">
                <a:latin typeface="+mn-lt"/>
                <a:cs typeface="Franklin Gothic Book"/>
              </a:rPr>
              <a:t>Handling substrate prevents irradiation from backside (no pixel possible)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kern="1000" spc="30" dirty="0" smtClean="0">
                <a:latin typeface="+mn-lt"/>
                <a:cs typeface="Franklin Gothic Book"/>
              </a:rPr>
              <a:t>Quantum efficiency</a:t>
            </a:r>
            <a:r>
              <a:rPr lang="en-US" sz="2000" kern="1000" spc="30" dirty="0" smtClean="0">
                <a:latin typeface="+mn-lt"/>
                <a:cs typeface="Franklin Gothic Book"/>
              </a:rPr>
              <a:t> in multiplication region should be understood</a:t>
            </a:r>
            <a:endParaRPr lang="de-CH" sz="20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4818856"/>
            <a:ext cx="4456792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b="1" kern="1000" spc="30" dirty="0" smtClean="0">
                <a:latin typeface="+mn-lt"/>
                <a:cs typeface="Franklin Gothic Book"/>
              </a:rPr>
              <a:t>Minimum detectable energy of MYTHEN II reduced by a factor 5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Single 15 s exposure instead of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15000 x 1 </a:t>
            </a:r>
            <a:r>
              <a:rPr lang="en-US" sz="1800" kern="1000" spc="30" dirty="0" err="1" smtClean="0">
                <a:latin typeface="+mn-lt"/>
                <a:cs typeface="Franklin Gothic Book"/>
              </a:rPr>
              <a:t>ms</a:t>
            </a:r>
            <a:r>
              <a:rPr lang="en-US" sz="1800" kern="1000" spc="30" dirty="0" smtClean="0">
                <a:latin typeface="+mn-lt"/>
                <a:cs typeface="Franklin Gothic Book"/>
              </a:rPr>
              <a:t> frames with MÖNCH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CH" sz="24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2440" y="6688534"/>
            <a:ext cx="575742" cy="1968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sz="900" dirty="0" smtClean="0">
                <a:solidFill>
                  <a:srgbClr val="000000"/>
                </a:solidFill>
                <a:latin typeface="+mn-lt"/>
              </a:rPr>
              <a:t> </a:t>
            </a:r>
            <a:fld id="{EBC07571-3134-BB4B-B83F-1A9FE18D34F3}" type="slidenum">
              <a:rPr lang="de-DE" sz="900" smtClean="0">
                <a:solidFill>
                  <a:srgbClr val="000000"/>
                </a:solidFill>
                <a:latin typeface="+mn-lt"/>
              </a:rPr>
              <a:pPr algn="ctr">
                <a:defRPr/>
              </a:pPr>
              <a:t>14</a:t>
            </a:fld>
            <a:endParaRPr lang="de-DE" sz="9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0" y="6254442"/>
            <a:ext cx="914400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v-SE" sz="1400" dirty="0" smtClean="0"/>
              <a:t>M. Andrae, J. Zhang et al. (2019) </a:t>
            </a:r>
            <a:r>
              <a:rPr lang="sv-SE" sz="1400" i="1" dirty="0"/>
              <a:t>J. </a:t>
            </a:r>
            <a:r>
              <a:rPr lang="sv-SE" sz="1400" i="1" dirty="0" err="1"/>
              <a:t>Synchrotron</a:t>
            </a:r>
            <a:r>
              <a:rPr lang="sv-SE" sz="1400" i="1" dirty="0"/>
              <a:t> Rad.</a:t>
            </a:r>
            <a:r>
              <a:rPr lang="sv-SE" sz="1400" dirty="0"/>
              <a:t> </a:t>
            </a:r>
            <a:r>
              <a:rPr lang="sv-SE" sz="1400" b="1" dirty="0"/>
              <a:t>26</a:t>
            </a:r>
            <a:r>
              <a:rPr lang="sv-SE" sz="1400" dirty="0"/>
              <a:t>, </a:t>
            </a:r>
            <a:r>
              <a:rPr lang="sv-SE" sz="1400" dirty="0" smtClean="0"/>
              <a:t>1226. </a:t>
            </a:r>
          </a:p>
          <a:p>
            <a:pPr algn="ctr"/>
            <a:r>
              <a:rPr lang="sv-SE" sz="1400" dirty="0" smtClean="0"/>
              <a:t>https</a:t>
            </a:r>
            <a:r>
              <a:rPr lang="sv-SE" sz="1400" dirty="0"/>
              <a:t>://doi.org/10.1107/S1600577519005393</a:t>
            </a:r>
            <a:endParaRPr lang="de-CH" sz="1400" dirty="0"/>
          </a:p>
        </p:txBody>
      </p:sp>
      <p:grpSp>
        <p:nvGrpSpPr>
          <p:cNvPr id="32" name="Group 31"/>
          <p:cNvGrpSpPr/>
          <p:nvPr/>
        </p:nvGrpSpPr>
        <p:grpSpPr>
          <a:xfrm>
            <a:off x="2845854" y="2312846"/>
            <a:ext cx="1199262" cy="1116154"/>
            <a:chOff x="5920903" y="1200875"/>
            <a:chExt cx="2783601" cy="2108972"/>
          </a:xfrm>
        </p:grpSpPr>
        <p:pic>
          <p:nvPicPr>
            <p:cNvPr id="34" name="Picture 3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44242" b="44886"/>
            <a:stretch/>
          </p:blipFill>
          <p:spPr bwMode="auto">
            <a:xfrm>
              <a:off x="5967611" y="1309102"/>
              <a:ext cx="2736893" cy="2000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Rectangle 34"/>
            <p:cNvSpPr/>
            <p:nvPr/>
          </p:nvSpPr>
          <p:spPr bwMode="auto">
            <a:xfrm>
              <a:off x="5920903" y="1200875"/>
              <a:ext cx="640311" cy="547295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30" name="Slide Number Placeholder 6"/>
          <p:cNvSpPr txBox="1">
            <a:spLocks/>
          </p:cNvSpPr>
          <p:nvPr/>
        </p:nvSpPr>
        <p:spPr>
          <a:xfrm>
            <a:off x="107504" y="6597649"/>
            <a:ext cx="1969696" cy="25751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de-DE" dirty="0" smtClean="0">
                <a:solidFill>
                  <a:srgbClr val="000000"/>
                </a:solidFill>
              </a:rPr>
              <a:t>A. </a:t>
            </a:r>
            <a:r>
              <a:rPr lang="de-DE" dirty="0">
                <a:solidFill>
                  <a:srgbClr val="000000"/>
                </a:solidFill>
              </a:rPr>
              <a:t>B</a:t>
            </a:r>
            <a:r>
              <a:rPr lang="de-DE" dirty="0" smtClean="0">
                <a:solidFill>
                  <a:srgbClr val="000000"/>
                </a:solidFill>
              </a:rPr>
              <a:t>ergamaschi, Diamond 25.11.2019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59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2070100" y="274638"/>
            <a:ext cx="6707188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</a:tabLst>
              <a:defRPr>
                <a:solidFill>
                  <a:srgbClr val="000000"/>
                </a:solidFill>
                <a:latin typeface="Arial" charset="0"/>
                <a:ea typeface="AR PL UMing HK" charset="0"/>
                <a:cs typeface="AR PL UMing HK" charset="0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de-CH" altLang="de-DE" sz="3000" dirty="0" err="1" smtClean="0">
                <a:solidFill>
                  <a:srgbClr val="686868"/>
                </a:solidFill>
                <a:latin typeface="Georgia" charset="0"/>
                <a:ea typeface="ヒラギノ角ゴ Pro W3" charset="0"/>
                <a:cs typeface="ヒラギノ角ゴ Pro W3" charset="0"/>
              </a:rPr>
              <a:t>Characterization</a:t>
            </a:r>
            <a:r>
              <a:rPr lang="de-CH" altLang="de-DE" sz="3000" dirty="0" smtClean="0">
                <a:solidFill>
                  <a:srgbClr val="686868"/>
                </a:solidFill>
                <a:latin typeface="Georgia" charset="0"/>
                <a:ea typeface="ヒラギノ角ゴ Pro W3" charset="0"/>
                <a:cs typeface="ヒラギノ角ゴ Pro W3" charset="0"/>
              </a:rPr>
              <a:t> </a:t>
            </a:r>
            <a:r>
              <a:rPr lang="de-CH" altLang="de-DE" sz="3000" dirty="0" err="1" smtClean="0">
                <a:solidFill>
                  <a:srgbClr val="686868"/>
                </a:solidFill>
                <a:latin typeface="Georgia" charset="0"/>
                <a:ea typeface="ヒラギノ角ゴ Pro W3" charset="0"/>
                <a:cs typeface="ヒラギノ角ゴ Pro W3" charset="0"/>
              </a:rPr>
              <a:t>using</a:t>
            </a:r>
            <a:r>
              <a:rPr lang="de-CH" altLang="de-DE" sz="3000" dirty="0" smtClean="0">
                <a:solidFill>
                  <a:srgbClr val="686868"/>
                </a:solidFill>
                <a:latin typeface="Georgia" charset="0"/>
                <a:ea typeface="ヒラギノ角ゴ Pro W3" charset="0"/>
                <a:cs typeface="ヒラギノ角ゴ Pro W3" charset="0"/>
              </a:rPr>
              <a:t> X-</a:t>
            </a:r>
            <a:r>
              <a:rPr lang="de-CH" altLang="de-DE" sz="3000" dirty="0" err="1" smtClean="0">
                <a:solidFill>
                  <a:srgbClr val="686868"/>
                </a:solidFill>
                <a:latin typeface="Georgia" charset="0"/>
                <a:ea typeface="ヒラギノ角ゴ Pro W3" charset="0"/>
                <a:cs typeface="ヒラギノ角ゴ Pro W3" charset="0"/>
              </a:rPr>
              <a:t>rays</a:t>
            </a:r>
            <a:r>
              <a:rPr lang="de-CH" altLang="de-DE" sz="3000" dirty="0" smtClean="0">
                <a:solidFill>
                  <a:srgbClr val="686868"/>
                </a:solidFill>
                <a:latin typeface="Georgia" charset="0"/>
                <a:ea typeface="ヒラギノ角ゴ Pro W3" charset="0"/>
                <a:cs typeface="ヒラギノ角ゴ Pro W3" charset="0"/>
              </a:rPr>
              <a:t> </a:t>
            </a:r>
            <a:endParaRPr lang="de-CH" altLang="de-DE" sz="3000" dirty="0">
              <a:solidFill>
                <a:srgbClr val="686868"/>
              </a:solidFill>
              <a:latin typeface="Georgia" charset="0"/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3074" name="Picture 2" descr="M:\Presentations\MarieA\20180624_iWoRiD\Presentation\doubleScurve_Mo_110V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05946"/>
            <a:ext cx="2473732" cy="2459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6359518" y="3717032"/>
            <a:ext cx="2473732" cy="2459358"/>
            <a:chOff x="5022000" y="1486800"/>
            <a:chExt cx="3870000" cy="3683494"/>
          </a:xfrm>
        </p:grpSpPr>
        <p:pic>
          <p:nvPicPr>
            <p:cNvPr id="6146" name="Picture 2" descr="M:\Presentations\MarieA\20180624_iWoRiD\Presentation\Fillfactors_Mo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2000" y="1486800"/>
              <a:ext cx="3870000" cy="36834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7139136" y="2132856"/>
              <a:ext cx="457200" cy="27205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1400" b="1" kern="1000" spc="30" dirty="0" smtClean="0">
                  <a:solidFill>
                    <a:srgbClr val="197418"/>
                  </a:solidFill>
                  <a:latin typeface="+mn-lt"/>
                  <a:cs typeface="Franklin Gothic Book"/>
                </a:rPr>
                <a:t>62µm</a:t>
              </a:r>
              <a:endParaRPr lang="de-CH" sz="1400" b="1" kern="1000" spc="30" dirty="0" err="1" smtClean="0">
                <a:solidFill>
                  <a:srgbClr val="197418"/>
                </a:solidFill>
                <a:latin typeface="+mn-lt"/>
                <a:cs typeface="Franklin Gothic Book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690958" y="1873661"/>
              <a:ext cx="457200" cy="27205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1400" b="1" kern="1000" spc="30" dirty="0" smtClean="0">
                  <a:solidFill>
                    <a:srgbClr val="197418"/>
                  </a:solidFill>
                  <a:latin typeface="+mn-lt"/>
                  <a:cs typeface="Franklin Gothic Book"/>
                </a:rPr>
                <a:t>67µm</a:t>
              </a:r>
              <a:endParaRPr lang="de-CH" sz="1400" b="1" kern="1000" spc="30" dirty="0" err="1" smtClean="0">
                <a:solidFill>
                  <a:srgbClr val="197418"/>
                </a:solidFill>
                <a:latin typeface="+mn-lt"/>
                <a:cs typeface="Franklin Gothic Book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219256" y="1556792"/>
              <a:ext cx="457200" cy="27205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1400" b="1" kern="1000" spc="30" dirty="0" smtClean="0">
                  <a:solidFill>
                    <a:srgbClr val="197418"/>
                  </a:solidFill>
                  <a:latin typeface="+mn-lt"/>
                  <a:cs typeface="Franklin Gothic Book"/>
                </a:rPr>
                <a:t>72µm</a:t>
              </a:r>
              <a:endParaRPr lang="de-CH" sz="1400" b="1" kern="1000" spc="30" dirty="0" err="1" smtClean="0">
                <a:solidFill>
                  <a:srgbClr val="197418"/>
                </a:solidFill>
                <a:latin typeface="+mn-lt"/>
                <a:cs typeface="Franklin Gothic Book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635080" y="2348880"/>
              <a:ext cx="457200" cy="27205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1400" b="1" kern="1000" spc="30" dirty="0" smtClean="0">
                  <a:solidFill>
                    <a:srgbClr val="197418"/>
                  </a:solidFill>
                  <a:latin typeface="+mn-lt"/>
                  <a:cs typeface="Franklin Gothic Book"/>
                </a:rPr>
                <a:t>57µm</a:t>
              </a:r>
              <a:endParaRPr lang="de-CH" sz="1400" b="1" kern="1000" spc="30" dirty="0" err="1" smtClean="0">
                <a:solidFill>
                  <a:srgbClr val="197418"/>
                </a:solidFill>
                <a:latin typeface="+mn-lt"/>
                <a:cs typeface="Franklin Gothic Book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131024" y="2652888"/>
              <a:ext cx="457200" cy="27205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1400" b="1" kern="1000" spc="30" dirty="0" smtClean="0">
                  <a:solidFill>
                    <a:srgbClr val="197418"/>
                  </a:solidFill>
                  <a:latin typeface="+mn-lt"/>
                  <a:cs typeface="Franklin Gothic Book"/>
                </a:rPr>
                <a:t>49µm</a:t>
              </a:r>
              <a:endParaRPr lang="de-CH" sz="1400" b="1" kern="1000" spc="30" dirty="0" err="1" smtClean="0">
                <a:solidFill>
                  <a:srgbClr val="197418"/>
                </a:solidFill>
                <a:latin typeface="+mn-lt"/>
                <a:cs typeface="Franklin Gothic Book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580112" y="3102519"/>
              <a:ext cx="457200" cy="272056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1400" b="1" kern="1000" spc="30" dirty="0" smtClean="0">
                  <a:solidFill>
                    <a:srgbClr val="197418"/>
                  </a:solidFill>
                  <a:latin typeface="+mn-lt"/>
                  <a:cs typeface="Franklin Gothic Book"/>
                </a:rPr>
                <a:t>35µm</a:t>
              </a:r>
              <a:endParaRPr lang="de-CH" sz="1400" b="1" kern="1000" spc="30" dirty="0" err="1" smtClean="0">
                <a:solidFill>
                  <a:srgbClr val="197418"/>
                </a:solidFill>
                <a:latin typeface="+mn-lt"/>
                <a:cs typeface="Franklin Gothic Book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79512" y="3573016"/>
            <a:ext cx="1008112" cy="21602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solidFill>
                  <a:schemeClr val="bg2"/>
                </a:solidFill>
                <a:latin typeface="+mn-lt"/>
                <a:cs typeface="Franklin Gothic Book"/>
              </a:rPr>
              <a:t>©M. </a:t>
            </a:r>
            <a:r>
              <a:rPr lang="en-US" sz="1400" kern="1000" spc="30" dirty="0" err="1" smtClean="0">
                <a:solidFill>
                  <a:schemeClr val="bg2"/>
                </a:solidFill>
                <a:latin typeface="+mn-lt"/>
                <a:cs typeface="Franklin Gothic Book"/>
              </a:rPr>
              <a:t>Andrae</a:t>
            </a:r>
            <a:endParaRPr lang="de-CH" sz="1400" kern="1000" spc="30" dirty="0" err="1" smtClean="0">
              <a:solidFill>
                <a:schemeClr val="bg2"/>
              </a:solidFill>
              <a:latin typeface="+mn-lt"/>
              <a:cs typeface="Franklin Gothic Book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4294967295"/>
          </p:nvPr>
        </p:nvSpPr>
        <p:spPr/>
        <p:txBody>
          <a:bodyPr/>
          <a:lstStyle/>
          <a:p>
            <a:pPr algn="r"/>
            <a:fld id="{6B4D9D69-418B-4279-970C-A697A6F66BA7}" type="slidenum">
              <a:rPr lang="en-US" altLang="de-DE" smtClean="0"/>
              <a:pPr algn="r"/>
              <a:t>15</a:t>
            </a:fld>
            <a:endParaRPr lang="en-US" altLang="de-DE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40" t="2904" r="14275" b="8460"/>
          <a:stretch/>
        </p:blipFill>
        <p:spPr>
          <a:xfrm>
            <a:off x="4932040" y="1166691"/>
            <a:ext cx="3870000" cy="240632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034140" y="1419035"/>
            <a:ext cx="1012570" cy="25797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solidFill>
                  <a:schemeClr val="bg2"/>
                </a:solidFill>
                <a:latin typeface="+mn-lt"/>
                <a:cs typeface="Franklin Gothic Book"/>
              </a:rPr>
              <a:t>©J. Zhang</a:t>
            </a:r>
            <a:endParaRPr lang="de-CH" sz="1400" kern="1000" spc="30" dirty="0" err="1" smtClean="0">
              <a:solidFill>
                <a:schemeClr val="bg2"/>
              </a:solidFill>
              <a:latin typeface="+mn-lt"/>
              <a:cs typeface="Franklin Gothic Book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971600" y="1544886"/>
            <a:ext cx="3921866" cy="1793553"/>
            <a:chOff x="467544" y="3372023"/>
            <a:chExt cx="3921866" cy="1793553"/>
          </a:xfrm>
        </p:grpSpPr>
        <p:sp>
          <p:nvSpPr>
            <p:cNvPr id="29" name="Cube 28"/>
            <p:cNvSpPr/>
            <p:nvPr/>
          </p:nvSpPr>
          <p:spPr bwMode="auto">
            <a:xfrm>
              <a:off x="593956" y="3372023"/>
              <a:ext cx="792088" cy="1728192"/>
            </a:xfrm>
            <a:prstGeom prst="cube">
              <a:avLst>
                <a:gd name="adj" fmla="val 88951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90000" y="3914985"/>
              <a:ext cx="3399410" cy="792089"/>
              <a:chOff x="812555" y="3861047"/>
              <a:chExt cx="3399410" cy="792089"/>
            </a:xfrm>
          </p:grpSpPr>
          <p:pic>
            <p:nvPicPr>
              <p:cNvPr id="37" name="Picture 36"/>
              <p:cNvPicPr>
                <a:picLocks noChangeAspect="1"/>
              </p:cNvPicPr>
              <p:nvPr/>
            </p:nvPicPr>
            <p:blipFill rotWithShape="1">
              <a:blip r:embed="rId7"/>
              <a:srcRect l="23217" t="21873" r="6348" b="18728"/>
              <a:stretch/>
            </p:blipFill>
            <p:spPr>
              <a:xfrm flipH="1">
                <a:off x="1619670" y="3861047"/>
                <a:ext cx="2592289" cy="792089"/>
              </a:xfrm>
              <a:prstGeom prst="rect">
                <a:avLst/>
              </a:prstGeom>
            </p:spPr>
          </p:pic>
          <p:sp>
            <p:nvSpPr>
              <p:cNvPr id="38" name="Isosceles Triangle 37"/>
              <p:cNvSpPr/>
              <p:nvPr/>
            </p:nvSpPr>
            <p:spPr bwMode="auto">
              <a:xfrm rot="16200000">
                <a:off x="2368807" y="2530350"/>
                <a:ext cx="286905" cy="3399410"/>
              </a:xfrm>
              <a:prstGeom prst="triangl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cxnSp>
          <p:nvCxnSpPr>
            <p:cNvPr id="32" name="Straight Arrow Connector 31"/>
            <p:cNvCxnSpPr/>
            <p:nvPr/>
          </p:nvCxnSpPr>
          <p:spPr bwMode="auto">
            <a:xfrm flipV="1">
              <a:off x="467544" y="3789040"/>
              <a:ext cx="1099804" cy="100811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cxnSp>
          <p:nvCxnSpPr>
            <p:cNvPr id="34" name="Straight Arrow Connector 33"/>
            <p:cNvCxnSpPr/>
            <p:nvPr/>
          </p:nvCxnSpPr>
          <p:spPr bwMode="auto">
            <a:xfrm flipV="1">
              <a:off x="1040984" y="3429000"/>
              <a:ext cx="0" cy="173657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</p:grpSp>
      <p:sp>
        <p:nvSpPr>
          <p:cNvPr id="39" name="Rectangle 38"/>
          <p:cNvSpPr/>
          <p:nvPr/>
        </p:nvSpPr>
        <p:spPr>
          <a:xfrm>
            <a:off x="479586" y="6224220"/>
            <a:ext cx="914400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v-SE" sz="1400" dirty="0" smtClean="0"/>
              <a:t>M. Andrae, J. Zhang et al. (2019) </a:t>
            </a:r>
            <a:r>
              <a:rPr lang="sv-SE" sz="1400" i="1" dirty="0"/>
              <a:t>J. </a:t>
            </a:r>
            <a:r>
              <a:rPr lang="sv-SE" sz="1400" i="1" dirty="0" err="1"/>
              <a:t>Synchrotron</a:t>
            </a:r>
            <a:r>
              <a:rPr lang="sv-SE" sz="1400" i="1" dirty="0"/>
              <a:t> Rad.</a:t>
            </a:r>
            <a:r>
              <a:rPr lang="sv-SE" sz="1400" dirty="0"/>
              <a:t> </a:t>
            </a:r>
            <a:r>
              <a:rPr lang="sv-SE" sz="1400" b="1" dirty="0"/>
              <a:t>26</a:t>
            </a:r>
            <a:r>
              <a:rPr lang="sv-SE" sz="1400" dirty="0"/>
              <a:t>, </a:t>
            </a:r>
            <a:r>
              <a:rPr lang="sv-SE" sz="1400" dirty="0" smtClean="0"/>
              <a:t>1226. </a:t>
            </a:r>
          </a:p>
          <a:p>
            <a:pPr algn="ctr"/>
            <a:r>
              <a:rPr lang="sv-SE" sz="1400" dirty="0" smtClean="0"/>
              <a:t>https</a:t>
            </a:r>
            <a:r>
              <a:rPr lang="sv-SE" sz="1400" dirty="0"/>
              <a:t>://doi.org/10.1107/S1600577519005393</a:t>
            </a:r>
            <a:endParaRPr lang="de-CH" sz="1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7201545" y="5157192"/>
            <a:ext cx="1512404" cy="585338"/>
            <a:chOff x="7129538" y="5311631"/>
            <a:chExt cx="1512404" cy="585338"/>
          </a:xfrm>
        </p:grpSpPr>
        <p:sp>
          <p:nvSpPr>
            <p:cNvPr id="20" name="Content Placeholder 1"/>
            <p:cNvSpPr txBox="1">
              <a:spLocks/>
            </p:cNvSpPr>
            <p:nvPr/>
          </p:nvSpPr>
          <p:spPr>
            <a:xfrm>
              <a:off x="7129538" y="5311631"/>
              <a:ext cx="1512404" cy="58533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/>
            <a:lstStyle>
              <a:lvl1pPr marL="177800" indent="-17780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Font typeface="Arial" panose="020B0604020202020204" pitchFamily="34" charset="0"/>
                <a:buChar char="•"/>
                <a:defRPr sz="18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5600" indent="-17780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defRPr sz="18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55600" indent="18415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800" spc="0" baseline="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3pPr>
              <a:lvl4pPr marL="717550" indent="-17780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800" kern="1200" spc="0" baseline="0">
                  <a:solidFill>
                    <a:schemeClr val="tx1"/>
                  </a:solidFill>
                  <a:latin typeface="+mn-lt"/>
                  <a:ea typeface="ＭＳ Ｐゴシック" charset="0"/>
                  <a:cs typeface="ＭＳ Ｐゴシック" charset="0"/>
                </a:defRPr>
              </a:lvl4pPr>
              <a:lvl5pPr marL="895350" indent="-17780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800" kern="1200" spc="0" baseline="0">
                  <a:solidFill>
                    <a:schemeClr val="tx1"/>
                  </a:solidFill>
                  <a:latin typeface="+mn-lt"/>
                  <a:ea typeface="+mn-ea"/>
                  <a:cs typeface="ＭＳ Ｐゴシック" charset="0"/>
                </a:defRPr>
              </a:lvl5pPr>
              <a:lvl6pPr marL="1074738" indent="-179388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8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1257300" indent="-182563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8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1436688" indent="-179388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8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1614488" indent="-17780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8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indent="0">
                <a:buNone/>
              </a:pPr>
              <a:r>
                <a:rPr lang="en-US" sz="1600" dirty="0" smtClean="0">
                  <a:solidFill>
                    <a:srgbClr val="518A42"/>
                  </a:solidFill>
                </a:rPr>
                <a:t>       </a:t>
              </a:r>
              <a:r>
                <a:rPr lang="en-US" sz="1600" dirty="0" smtClean="0">
                  <a:solidFill>
                    <a:schemeClr val="accent6"/>
                  </a:solidFill>
                </a:rPr>
                <a:t>multiplied </a:t>
              </a:r>
              <a:r>
                <a:rPr lang="el-GR" sz="1600" dirty="0" smtClean="0">
                  <a:solidFill>
                    <a:schemeClr val="accent6"/>
                  </a:solidFill>
                </a:rPr>
                <a:t>γ</a:t>
              </a:r>
              <a:endParaRPr lang="en-US" sz="1600" dirty="0" smtClean="0">
                <a:solidFill>
                  <a:schemeClr val="accent6"/>
                </a:solidFill>
              </a:endParaRPr>
            </a:p>
            <a:p>
              <a:pPr marL="0" indent="0">
                <a:buNone/>
              </a:pPr>
              <a:r>
                <a:rPr lang="en-US" sz="1600" dirty="0" smtClean="0"/>
                <a:t>            </a:t>
              </a:r>
              <a:r>
                <a:rPr lang="en-US" sz="1600" dirty="0" smtClean="0">
                  <a:solidFill>
                    <a:srgbClr val="FF0000"/>
                  </a:solidFill>
                </a:rPr>
                <a:t>total </a:t>
              </a:r>
              <a:r>
                <a:rPr lang="el-GR" sz="1600" dirty="0" smtClean="0">
                  <a:solidFill>
                    <a:srgbClr val="FF0000"/>
                  </a:solidFill>
                </a:rPr>
                <a:t>γ</a:t>
              </a:r>
              <a:endParaRPr lang="de-CH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 bwMode="auto">
            <a:xfrm flipV="1">
              <a:off x="7524329" y="5635420"/>
              <a:ext cx="1064461" cy="1171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44" name="Picture 2" descr="M:\Presentations\MarieA\20180624_iWoRiD\Presentation\Mulitplication_1LGAD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019" y="3673637"/>
            <a:ext cx="2542173" cy="2419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5-Point Star 7"/>
          <p:cNvSpPr/>
          <p:nvPr/>
        </p:nvSpPr>
        <p:spPr bwMode="auto">
          <a:xfrm>
            <a:off x="957484" y="5009674"/>
            <a:ext cx="230140" cy="147518"/>
          </a:xfrm>
          <a:prstGeom prst="star5">
            <a:avLst/>
          </a:prstGeom>
          <a:solidFill>
            <a:srgbClr val="66CC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5" name="5-Point Star 44"/>
          <p:cNvSpPr/>
          <p:nvPr/>
        </p:nvSpPr>
        <p:spPr bwMode="auto">
          <a:xfrm>
            <a:off x="2253628" y="5657746"/>
            <a:ext cx="230140" cy="147518"/>
          </a:xfrm>
          <a:prstGeom prst="star5">
            <a:avLst/>
          </a:prstGeom>
          <a:solidFill>
            <a:srgbClr val="FF66FF"/>
          </a:solidFill>
          <a:ln w="9525" cap="flat" cmpd="sng" algn="ctr">
            <a:solidFill>
              <a:srgbClr val="FF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235028" y="3717032"/>
            <a:ext cx="1633116" cy="585338"/>
            <a:chOff x="4525380" y="4005064"/>
            <a:chExt cx="1633116" cy="585338"/>
          </a:xfrm>
        </p:grpSpPr>
        <p:sp>
          <p:nvSpPr>
            <p:cNvPr id="47" name="Content Placeholder 1"/>
            <p:cNvSpPr txBox="1">
              <a:spLocks/>
            </p:cNvSpPr>
            <p:nvPr/>
          </p:nvSpPr>
          <p:spPr>
            <a:xfrm>
              <a:off x="4525380" y="4005064"/>
              <a:ext cx="1633116" cy="58533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/>
            <a:lstStyle>
              <a:lvl1pPr marL="177800" indent="-17780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Font typeface="Arial" panose="020B0604020202020204" pitchFamily="34" charset="0"/>
                <a:buChar char="•"/>
                <a:defRPr sz="18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5600" indent="-17780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Font typeface="Symbol" panose="05050102010706020507" pitchFamily="18" charset="2"/>
                <a:buChar char="-"/>
                <a:defRPr sz="1800" kern="1200" spc="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55600" indent="18415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800" spc="0" baseline="0">
                  <a:solidFill>
                    <a:schemeClr val="tx1"/>
                  </a:solidFill>
                  <a:latin typeface="+mn-lt"/>
                  <a:ea typeface="ＭＳ Ｐゴシック" charset="-128"/>
                  <a:cs typeface="ＭＳ Ｐゴシック" charset="-128"/>
                </a:defRPr>
              </a:lvl3pPr>
              <a:lvl4pPr marL="717550" indent="-17780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800" kern="1200" spc="0" baseline="0">
                  <a:solidFill>
                    <a:schemeClr val="tx1"/>
                  </a:solidFill>
                  <a:latin typeface="+mn-lt"/>
                  <a:ea typeface="ＭＳ Ｐゴシック" charset="0"/>
                  <a:cs typeface="ＭＳ Ｐゴシック" charset="0"/>
                </a:defRPr>
              </a:lvl4pPr>
              <a:lvl5pPr marL="895350" indent="-17780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800" kern="1200" spc="0" baseline="0">
                  <a:solidFill>
                    <a:schemeClr val="tx1"/>
                  </a:solidFill>
                  <a:latin typeface="+mn-lt"/>
                  <a:ea typeface="+mn-ea"/>
                  <a:cs typeface="ＭＳ Ｐゴシック" charset="0"/>
                </a:defRPr>
              </a:lvl5pPr>
              <a:lvl6pPr marL="1074738" indent="-179388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8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1257300" indent="-182563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8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1436688" indent="-179388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8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1614488" indent="-177800" algn="l" rtl="0" eaLnBrk="1" fontAlgn="base" hangingPunct="1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Symbol" panose="05050102010706020507" pitchFamily="18" charset="2"/>
                <a:buChar char="-"/>
                <a:defRPr sz="18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indent="0" algn="r">
                <a:buNone/>
              </a:pPr>
              <a:r>
                <a:rPr lang="en-US" sz="1600" dirty="0" smtClean="0">
                  <a:solidFill>
                    <a:srgbClr val="FF66FF"/>
                  </a:solidFill>
                </a:rPr>
                <a:t>multiplied</a:t>
              </a:r>
              <a:r>
                <a:rPr lang="en-US" sz="1600" dirty="0" smtClean="0"/>
                <a:t>    </a:t>
              </a:r>
            </a:p>
            <a:p>
              <a:pPr marL="0" indent="0" algn="r">
                <a:buNone/>
              </a:pPr>
              <a:r>
                <a:rPr lang="en-US" sz="1600" dirty="0" err="1" smtClean="0">
                  <a:solidFill>
                    <a:srgbClr val="66CCFF"/>
                  </a:solidFill>
                </a:rPr>
                <a:t>unmultiplied</a:t>
              </a:r>
              <a:r>
                <a:rPr lang="en-US" sz="1600" dirty="0" smtClean="0">
                  <a:solidFill>
                    <a:srgbClr val="FF0000"/>
                  </a:solidFill>
                </a:rPr>
                <a:t> </a:t>
              </a:r>
              <a:endParaRPr lang="de-CH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 bwMode="auto">
            <a:xfrm flipV="1">
              <a:off x="4937645" y="4328854"/>
              <a:ext cx="1202295" cy="3567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" name="Rectangle 2"/>
          <p:cNvSpPr/>
          <p:nvPr/>
        </p:nvSpPr>
        <p:spPr>
          <a:xfrm>
            <a:off x="4206202" y="3875112"/>
            <a:ext cx="5918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 = </a:t>
            </a:r>
            <a:endParaRPr lang="de-CH" dirty="0"/>
          </a:p>
        </p:txBody>
      </p:sp>
      <p:cxnSp>
        <p:nvCxnSpPr>
          <p:cNvPr id="13" name="Straight Connector 12"/>
          <p:cNvCxnSpPr/>
          <p:nvPr/>
        </p:nvCxnSpPr>
        <p:spPr bwMode="auto">
          <a:xfrm flipV="1">
            <a:off x="703888" y="5480981"/>
            <a:ext cx="1088933" cy="117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715165" y="4755624"/>
            <a:ext cx="256435" cy="1825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Rectangle 14"/>
          <p:cNvSpPr/>
          <p:nvPr/>
        </p:nvSpPr>
        <p:spPr>
          <a:xfrm>
            <a:off x="7020272" y="5301425"/>
            <a:ext cx="6703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FF </a:t>
            </a:r>
            <a:r>
              <a:rPr lang="en-US" dirty="0"/>
              <a:t>= </a:t>
            </a:r>
            <a:endParaRPr lang="de-CH" dirty="0"/>
          </a:p>
        </p:txBody>
      </p:sp>
      <p:sp>
        <p:nvSpPr>
          <p:cNvPr id="21" name="TextBox 20"/>
          <p:cNvSpPr txBox="1"/>
          <p:nvPr/>
        </p:nvSpPr>
        <p:spPr>
          <a:xfrm>
            <a:off x="1187624" y="980728"/>
            <a:ext cx="3563112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X-rays are a powerful tool for sensor characterization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46" name="Slide Number Placeholder 6"/>
          <p:cNvSpPr txBox="1">
            <a:spLocks/>
          </p:cNvSpPr>
          <p:nvPr/>
        </p:nvSpPr>
        <p:spPr>
          <a:xfrm>
            <a:off x="107504" y="6597649"/>
            <a:ext cx="1969696" cy="25751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de-DE" dirty="0" smtClean="0">
                <a:solidFill>
                  <a:srgbClr val="000000"/>
                </a:solidFill>
              </a:rPr>
              <a:t>A. </a:t>
            </a:r>
            <a:r>
              <a:rPr lang="de-DE" dirty="0">
                <a:solidFill>
                  <a:srgbClr val="000000"/>
                </a:solidFill>
              </a:rPr>
              <a:t>B</a:t>
            </a:r>
            <a:r>
              <a:rPr lang="de-DE" dirty="0" smtClean="0">
                <a:solidFill>
                  <a:srgbClr val="000000"/>
                </a:solidFill>
              </a:rPr>
              <a:t>ergamaschi, Diamond 25.11.2019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025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challenge for soft X-ray detection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4877370"/>
            <a:ext cx="6408712" cy="128793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kern="1000" spc="30" dirty="0" smtClean="0">
                <a:latin typeface="+mn-lt"/>
                <a:cs typeface="Franklin Gothic Book"/>
              </a:rPr>
              <a:t>Standard sensors have QE &gt;50%  down to 1 </a:t>
            </a:r>
            <a:r>
              <a:rPr lang="en-US" sz="2400" kern="1000" spc="30" dirty="0" err="1" smtClean="0">
                <a:latin typeface="+mn-lt"/>
                <a:cs typeface="Franklin Gothic Book"/>
              </a:rPr>
              <a:t>keV</a:t>
            </a:r>
            <a:endParaRPr lang="en-US" sz="2400" kern="1000" spc="30" dirty="0" smtClean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kern="1000" spc="30" dirty="0" smtClean="0">
                <a:latin typeface="+mn-lt"/>
                <a:cs typeface="Franklin Gothic Book"/>
              </a:rPr>
              <a:t>We aim at                       </a:t>
            </a:r>
            <a:r>
              <a:rPr lang="en-US" sz="2400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QE &gt;50% down to 250 eV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kern="1000" spc="30" dirty="0" smtClean="0">
                <a:latin typeface="+mn-lt"/>
                <a:cs typeface="Franklin Gothic Book"/>
              </a:rPr>
              <a:t>Gain uniformity in the amplification region for </a:t>
            </a:r>
            <a:r>
              <a:rPr lang="en-US" sz="2400" kern="1000" spc="30" dirty="0" err="1" smtClean="0">
                <a:latin typeface="+mn-lt"/>
                <a:cs typeface="Franklin Gothic Book"/>
              </a:rPr>
              <a:t>i</a:t>
            </a:r>
            <a:r>
              <a:rPr lang="en-US" sz="2400" kern="1000" spc="30" dirty="0" smtClean="0">
                <a:latin typeface="+mn-lt"/>
                <a:cs typeface="Franklin Gothic Book"/>
              </a:rPr>
              <a:t>-LGADs</a:t>
            </a:r>
            <a:r>
              <a:rPr lang="en-US" sz="2400" kern="1000" spc="30" dirty="0">
                <a:latin typeface="+mn-lt"/>
                <a:cs typeface="Franklin Gothic Book"/>
              </a:rPr>
              <a:t>?</a:t>
            </a:r>
            <a:endParaRPr lang="de-CH" sz="2400" kern="1000" spc="30" dirty="0" err="1" smtClean="0">
              <a:latin typeface="+mn-lt"/>
              <a:cs typeface="Franklin Gothic Book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971600" y="764704"/>
            <a:ext cx="7704163" cy="4128516"/>
            <a:chOff x="971600" y="1052736"/>
            <a:chExt cx="7704163" cy="4128516"/>
          </a:xfrm>
        </p:grpSpPr>
        <p:grpSp>
          <p:nvGrpSpPr>
            <p:cNvPr id="8" name="Group 7"/>
            <p:cNvGrpSpPr/>
            <p:nvPr/>
          </p:nvGrpSpPr>
          <p:grpSpPr>
            <a:xfrm>
              <a:off x="971600" y="1052736"/>
              <a:ext cx="7704163" cy="4128516"/>
              <a:chOff x="1304389" y="1052736"/>
              <a:chExt cx="7704163" cy="4128516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52020" y="1052736"/>
                <a:ext cx="4256532" cy="4128516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624"/>
              <a:stretch/>
            </p:blipFill>
            <p:spPr>
              <a:xfrm>
                <a:off x="1304389" y="1052736"/>
                <a:ext cx="4059699" cy="4128516"/>
              </a:xfrm>
              <a:prstGeom prst="rect">
                <a:avLst/>
              </a:prstGeom>
            </p:spPr>
          </p:pic>
        </p:grpSp>
        <p:cxnSp>
          <p:nvCxnSpPr>
            <p:cNvPr id="12" name="Straight Connector 11"/>
            <p:cNvCxnSpPr/>
            <p:nvPr/>
          </p:nvCxnSpPr>
          <p:spPr bwMode="auto">
            <a:xfrm flipH="1" flipV="1">
              <a:off x="7560332" y="2827536"/>
              <a:ext cx="36004" cy="172819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 flipV="1">
              <a:off x="5436096" y="1700808"/>
              <a:ext cx="54006" cy="285492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CC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 flipV="1">
              <a:off x="5130062" y="1484784"/>
              <a:ext cx="0" cy="307094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3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1619672" y="2984696"/>
              <a:ext cx="684076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C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2440" y="6688534"/>
            <a:ext cx="575742" cy="1968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sz="900" dirty="0" smtClean="0">
                <a:solidFill>
                  <a:srgbClr val="000000"/>
                </a:solidFill>
                <a:latin typeface="+mn-lt"/>
              </a:rPr>
              <a:t> </a:t>
            </a:r>
            <a:fld id="{EBC07571-3134-BB4B-B83F-1A9FE18D34F3}" type="slidenum">
              <a:rPr lang="de-DE" sz="900" smtClean="0">
                <a:solidFill>
                  <a:srgbClr val="000000"/>
                </a:solidFill>
                <a:latin typeface="+mn-lt"/>
              </a:rPr>
              <a:pPr algn="ctr">
                <a:defRPr/>
              </a:pPr>
              <a:t>16</a:t>
            </a:fld>
            <a:endParaRPr lang="de-DE" sz="9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5" name="Slide Number Placeholder 6"/>
          <p:cNvSpPr txBox="1">
            <a:spLocks/>
          </p:cNvSpPr>
          <p:nvPr/>
        </p:nvSpPr>
        <p:spPr>
          <a:xfrm>
            <a:off x="107504" y="6597649"/>
            <a:ext cx="1969696" cy="25751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de-DE" dirty="0" smtClean="0">
                <a:solidFill>
                  <a:srgbClr val="000000"/>
                </a:solidFill>
              </a:rPr>
              <a:t>A. </a:t>
            </a:r>
            <a:r>
              <a:rPr lang="de-DE" dirty="0">
                <a:solidFill>
                  <a:srgbClr val="000000"/>
                </a:solidFill>
              </a:rPr>
              <a:t>B</a:t>
            </a:r>
            <a:r>
              <a:rPr lang="de-DE" dirty="0" smtClean="0">
                <a:solidFill>
                  <a:srgbClr val="000000"/>
                </a:solidFill>
              </a:rPr>
              <a:t>ergamaschi, Diamond 25.11.2019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8744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896541118"/>
              </p:ext>
            </p:extLst>
          </p:nvPr>
        </p:nvGraphicFramePr>
        <p:xfrm>
          <a:off x="683568" y="44450"/>
          <a:ext cx="8136900" cy="676132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728190">
                  <a:extLst>
                    <a:ext uri="{9D8B030D-6E8A-4147-A177-3AD203B41FA5}">
                      <a16:colId xmlns:a16="http://schemas.microsoft.com/office/drawing/2014/main" val="2139914563"/>
                    </a:ext>
                  </a:extLst>
                </a:gridCol>
                <a:gridCol w="1526570">
                  <a:extLst>
                    <a:ext uri="{9D8B030D-6E8A-4147-A177-3AD203B41FA5}">
                      <a16:colId xmlns:a16="http://schemas.microsoft.com/office/drawing/2014/main" val="4019780815"/>
                    </a:ext>
                  </a:extLst>
                </a:gridCol>
                <a:gridCol w="1627380">
                  <a:extLst>
                    <a:ext uri="{9D8B030D-6E8A-4147-A177-3AD203B41FA5}">
                      <a16:colId xmlns:a16="http://schemas.microsoft.com/office/drawing/2014/main" val="2551039366"/>
                    </a:ext>
                  </a:extLst>
                </a:gridCol>
                <a:gridCol w="1627380">
                  <a:extLst>
                    <a:ext uri="{9D8B030D-6E8A-4147-A177-3AD203B41FA5}">
                      <a16:colId xmlns:a16="http://schemas.microsoft.com/office/drawing/2014/main" val="4000964476"/>
                    </a:ext>
                  </a:extLst>
                </a:gridCol>
                <a:gridCol w="1627380">
                  <a:extLst>
                    <a:ext uri="{9D8B030D-6E8A-4147-A177-3AD203B41FA5}">
                      <a16:colId xmlns:a16="http://schemas.microsoft.com/office/drawing/2014/main" val="2669868417"/>
                    </a:ext>
                  </a:extLst>
                </a:gridCol>
              </a:tblGrid>
              <a:tr h="790477">
                <a:tc>
                  <a:txBody>
                    <a:bodyPr/>
                    <a:lstStyle/>
                    <a:p>
                      <a:pPr algn="ctr"/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Diffraction</a:t>
                      </a:r>
                    </a:p>
                    <a:p>
                      <a:pPr algn="ctr"/>
                      <a:r>
                        <a:rPr lang="en-US" dirty="0" err="1" smtClean="0"/>
                        <a:t>Ptychography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XES</a:t>
                      </a:r>
                    </a:p>
                    <a:p>
                      <a:pPr algn="ctr"/>
                      <a:r>
                        <a:rPr lang="en-US" dirty="0" smtClean="0"/>
                        <a:t>RIXS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Time-resolved</a:t>
                      </a:r>
                    </a:p>
                    <a:p>
                      <a:pPr algn="ctr"/>
                      <a:r>
                        <a:rPr lang="en-US" dirty="0" smtClean="0"/>
                        <a:t>STXM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Time-</a:t>
                      </a:r>
                      <a:r>
                        <a:rPr lang="en-US" baseline="0" dirty="0" smtClean="0"/>
                        <a:t>resolved </a:t>
                      </a:r>
                      <a:r>
                        <a:rPr lang="en-US" baseline="0" dirty="0" err="1" smtClean="0"/>
                        <a:t>Ptychography</a:t>
                      </a:r>
                      <a:endParaRPr lang="de-CH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2127228"/>
                  </a:ext>
                </a:extLst>
              </a:tr>
              <a:tr h="457975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Pixel size</a:t>
                      </a:r>
                      <a:endParaRPr lang="de-CH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 75</a:t>
                      </a:r>
                      <a:r>
                        <a:rPr lang="en-US" baseline="0" dirty="0" smtClean="0"/>
                        <a:t> um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 20 um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As large as BW allows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&lt; 75</a:t>
                      </a:r>
                      <a:r>
                        <a:rPr lang="en-US" baseline="0" dirty="0" smtClean="0"/>
                        <a:t> um</a:t>
                      </a:r>
                      <a:endParaRPr lang="de-CH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3363845"/>
                  </a:ext>
                </a:extLst>
              </a:tr>
              <a:tr h="76710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Number of pixels</a:t>
                      </a:r>
                      <a:endParaRPr lang="de-CH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1k x 1k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&gt;1k </a:t>
                      </a:r>
                    </a:p>
                    <a:p>
                      <a:pPr algn="ctr"/>
                      <a:r>
                        <a:rPr lang="en-US" dirty="0" smtClean="0"/>
                        <a:t>in</a:t>
                      </a:r>
                      <a:r>
                        <a:rPr lang="en-US" baseline="0" dirty="0" smtClean="0"/>
                        <a:t> the energy dispersive direction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As few as multiplicity allows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1k x 1k</a:t>
                      </a:r>
                      <a:endParaRPr lang="de-CH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6917474"/>
                  </a:ext>
                </a:extLst>
              </a:tr>
              <a:tr h="79047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Area </a:t>
                      </a:r>
                    </a:p>
                    <a:p>
                      <a:pPr algn="ctr"/>
                      <a:r>
                        <a:rPr lang="en-US" b="1" dirty="0" smtClean="0"/>
                        <a:t>(mm</a:t>
                      </a:r>
                      <a:r>
                        <a:rPr lang="en-US" b="1" baseline="30000" dirty="0" smtClean="0"/>
                        <a:t>2</a:t>
                      </a:r>
                      <a:r>
                        <a:rPr lang="en-US" b="1" dirty="0" smtClean="0"/>
                        <a:t>)</a:t>
                      </a:r>
                      <a:endParaRPr lang="de-CH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 x 40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 x as large as possible in the non energy dispersive direction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x 1 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40 x 40</a:t>
                      </a:r>
                      <a:endParaRPr lang="de-CH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0291581"/>
                  </a:ext>
                </a:extLst>
              </a:tr>
              <a:tr h="79047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Energy range (eV)</a:t>
                      </a:r>
                      <a:endParaRPr lang="de-CH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250-2000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250-5000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250-2000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250-2000</a:t>
                      </a:r>
                      <a:endParaRPr lang="de-CH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4666657"/>
                  </a:ext>
                </a:extLst>
              </a:tr>
              <a:tr h="457975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Photons/pixel/s</a:t>
                      </a:r>
                      <a:endParaRPr lang="de-CH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Up</a:t>
                      </a:r>
                      <a:r>
                        <a:rPr lang="en-US" baseline="0" dirty="0" smtClean="0"/>
                        <a:t> to 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8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Up</a:t>
                      </a:r>
                      <a:r>
                        <a:rPr lang="en-US" baseline="0" dirty="0" smtClean="0"/>
                        <a:t> to </a:t>
                      </a:r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5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&lt;1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r>
                        <a:rPr lang="en-US" baseline="30000" dirty="0" smtClean="0"/>
                        <a:t>8 </a:t>
                      </a:r>
                      <a:r>
                        <a:rPr lang="en-US" baseline="0" dirty="0" smtClean="0"/>
                        <a:t>(total)</a:t>
                      </a:r>
                      <a:endParaRPr lang="de-CH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0-10</a:t>
                      </a:r>
                      <a:r>
                        <a:rPr lang="en-US" baseline="30000" dirty="0" smtClean="0"/>
                        <a:t>5</a:t>
                      </a:r>
                      <a:endParaRPr lang="de-CH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3545346"/>
                  </a:ext>
                </a:extLst>
              </a:tr>
              <a:tr h="457975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Time resolution</a:t>
                      </a:r>
                      <a:endParaRPr lang="de-CH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Not an issue</a:t>
                      </a:r>
                      <a:endParaRPr lang="de-CH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 30 </a:t>
                      </a:r>
                      <a:r>
                        <a:rPr lang="en-US" dirty="0" err="1" smtClean="0"/>
                        <a:t>ps</a:t>
                      </a:r>
                      <a:endParaRPr lang="de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&lt; 30 </a:t>
                      </a:r>
                      <a:r>
                        <a:rPr lang="en-US" dirty="0" err="1" smtClean="0"/>
                        <a:t>ps</a:t>
                      </a:r>
                      <a:endParaRPr lang="de-CH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6655911"/>
                  </a:ext>
                </a:extLst>
              </a:tr>
              <a:tr h="79047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Radiation damage</a:t>
                      </a:r>
                      <a:endParaRPr lang="de-CH" b="1" dirty="0"/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Not an issue</a:t>
                      </a:r>
                      <a:endParaRPr lang="de-CH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73116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67738" y="6661150"/>
            <a:ext cx="576262" cy="196850"/>
          </a:xfrm>
        </p:spPr>
        <p:txBody>
          <a:bodyPr/>
          <a:lstStyle/>
          <a:p>
            <a:pPr algn="r">
              <a:defRPr/>
            </a:pPr>
            <a:r>
              <a:rPr lang="de-DE" smtClean="0"/>
              <a:t>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06310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de-CH" dirty="0"/>
          </a:p>
        </p:txBody>
      </p:sp>
      <p:sp>
        <p:nvSpPr>
          <p:cNvPr id="2" name="TextBox 1"/>
          <p:cNvSpPr txBox="1"/>
          <p:nvPr/>
        </p:nvSpPr>
        <p:spPr>
          <a:xfrm>
            <a:off x="6084168" y="914020"/>
            <a:ext cx="2952328" cy="57553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latin typeface="+mn-lt"/>
                <a:cs typeface="Franklin Gothic Book"/>
              </a:rPr>
              <a:t>Paul </a:t>
            </a:r>
            <a:r>
              <a:rPr lang="en-US" sz="1800" b="1" kern="1000" spc="30" dirty="0" err="1" smtClean="0">
                <a:latin typeface="+mn-lt"/>
                <a:cs typeface="Franklin Gothic Book"/>
              </a:rPr>
              <a:t>Scherrer</a:t>
            </a:r>
            <a:r>
              <a:rPr lang="en-US" sz="1800" b="1" kern="1000" spc="30" dirty="0" smtClean="0">
                <a:latin typeface="+mn-lt"/>
                <a:cs typeface="Franklin Gothic Book"/>
              </a:rPr>
              <a:t> </a:t>
            </a:r>
            <a:r>
              <a:rPr lang="en-US" sz="1800" b="1" kern="1000" spc="30" dirty="0" err="1" smtClean="0">
                <a:latin typeface="+mn-lt"/>
                <a:cs typeface="Franklin Gothic Book"/>
              </a:rPr>
              <a:t>Institut</a:t>
            </a:r>
            <a:endParaRPr lang="en-US" sz="1800" b="1" kern="1000" spc="30" dirty="0">
              <a:latin typeface="+mn-lt"/>
              <a:cs typeface="Franklin Gothic Book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V</a:t>
            </a:r>
            <a:r>
              <a:rPr lang="en-US" sz="1800" kern="1000" spc="30" dirty="0">
                <a:latin typeface="+mn-lt"/>
                <a:cs typeface="Franklin Gothic Book"/>
              </a:rPr>
              <a:t>. Scagnoli, U. </a:t>
            </a:r>
            <a:r>
              <a:rPr lang="en-US" sz="1800" kern="1000" spc="30" dirty="0" err="1">
                <a:latin typeface="+mn-lt"/>
                <a:cs typeface="Franklin Gothic Book"/>
              </a:rPr>
              <a:t>Staub</a:t>
            </a:r>
            <a:r>
              <a:rPr lang="en-US" sz="1800" kern="1000" spc="30" dirty="0">
                <a:latin typeface="+mn-lt"/>
                <a:cs typeface="Franklin Gothic Book"/>
              </a:rPr>
              <a:t> 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S. Finizio, A. </a:t>
            </a:r>
            <a:r>
              <a:rPr lang="en-US" sz="1800" kern="1000" spc="30" dirty="0" err="1" smtClean="0">
                <a:latin typeface="+mn-lt"/>
                <a:cs typeface="Franklin Gothic Book"/>
              </a:rPr>
              <a:t>Kleibert</a:t>
            </a:r>
            <a:r>
              <a:rPr lang="en-US" sz="1800" kern="1000" spc="30" dirty="0" smtClean="0">
                <a:latin typeface="+mn-lt"/>
                <a:cs typeface="Franklin Gothic Book"/>
              </a:rPr>
              <a:t>, M. Langer, J. </a:t>
            </a:r>
            <a:r>
              <a:rPr lang="en-US" sz="1800" kern="1000" spc="30" dirty="0" err="1" smtClean="0">
                <a:latin typeface="+mn-lt"/>
                <a:cs typeface="Franklin Gothic Book"/>
              </a:rPr>
              <a:t>Raabe</a:t>
            </a:r>
            <a:r>
              <a:rPr lang="en-US" sz="1800" kern="1000" spc="30" dirty="0" smtClean="0">
                <a:latin typeface="+mn-lt"/>
                <a:cs typeface="Franklin Gothic Book"/>
              </a:rPr>
              <a:t>, C</a:t>
            </a:r>
            <a:r>
              <a:rPr lang="en-US" sz="1800" kern="1000" spc="30" dirty="0">
                <a:latin typeface="+mn-lt"/>
                <a:cs typeface="Franklin Gothic Book"/>
              </a:rPr>
              <a:t>. </a:t>
            </a:r>
            <a:r>
              <a:rPr lang="en-US" sz="1800" kern="1000" spc="30" dirty="0" err="1" smtClean="0">
                <a:latin typeface="+mn-lt"/>
                <a:cs typeface="Franklin Gothic Book"/>
              </a:rPr>
              <a:t>Vaz</a:t>
            </a:r>
            <a:r>
              <a:rPr lang="en-US" sz="1800" kern="1000" spc="30" dirty="0" smtClean="0">
                <a:latin typeface="+mn-lt"/>
                <a:cs typeface="Franklin Gothic Book"/>
              </a:rPr>
              <a:t>,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C</a:t>
            </a:r>
            <a:r>
              <a:rPr lang="en-US" sz="1800" kern="1000" spc="30" dirty="0">
                <a:latin typeface="+mn-lt"/>
                <a:cs typeface="Franklin Gothic Book"/>
              </a:rPr>
              <a:t>. </a:t>
            </a:r>
            <a:r>
              <a:rPr lang="en-US" sz="1800" kern="1000" spc="30" dirty="0" err="1">
                <a:latin typeface="+mn-lt"/>
                <a:cs typeface="Franklin Gothic Book"/>
              </a:rPr>
              <a:t>Borca</a:t>
            </a:r>
            <a:r>
              <a:rPr lang="en-US" sz="1800" kern="1000" spc="30" dirty="0">
                <a:latin typeface="+mn-lt"/>
                <a:cs typeface="Franklin Gothic Book"/>
              </a:rPr>
              <a:t>, T. </a:t>
            </a:r>
            <a:r>
              <a:rPr lang="en-US" sz="1800" kern="1000" spc="30" dirty="0" err="1">
                <a:latin typeface="+mn-lt"/>
                <a:cs typeface="Franklin Gothic Book"/>
              </a:rPr>
              <a:t>Huthwelker</a:t>
            </a:r>
            <a:endParaRPr lang="en-US" sz="1800" kern="1000" spc="30" dirty="0">
              <a:latin typeface="+mn-lt"/>
              <a:cs typeface="Franklin Gothic Book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endParaRPr lang="en-US" sz="1800" kern="1000" spc="30" dirty="0">
              <a:latin typeface="+mn-lt"/>
              <a:cs typeface="Franklin Gothic Book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latin typeface="+mn-lt"/>
                <a:cs typeface="Franklin Gothic Book"/>
              </a:rPr>
              <a:t>Fondazione Bruno Kessler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M. Boscardin, </a:t>
            </a:r>
            <a:r>
              <a:rPr lang="en-US" sz="1800" kern="1000" spc="30" dirty="0" smtClean="0">
                <a:latin typeface="+mn-lt"/>
                <a:cs typeface="Franklin Gothic Book"/>
              </a:rPr>
              <a:t>G. Borghi, F</a:t>
            </a:r>
            <a:r>
              <a:rPr lang="en-US" sz="1800" kern="1000" spc="30" dirty="0">
                <a:latin typeface="+mn-lt"/>
                <a:cs typeface="Franklin Gothic Book"/>
              </a:rPr>
              <a:t>. </a:t>
            </a:r>
            <a:r>
              <a:rPr lang="en-US" sz="1800" kern="1000" spc="30" dirty="0" err="1" smtClean="0">
                <a:latin typeface="+mn-lt"/>
                <a:cs typeface="Franklin Gothic Book"/>
              </a:rPr>
              <a:t>Ficorella</a:t>
            </a:r>
            <a:r>
              <a:rPr lang="en-US" sz="1800" kern="1000" spc="30" dirty="0" smtClean="0">
                <a:latin typeface="+mn-lt"/>
                <a:cs typeface="Franklin Gothic Book"/>
              </a:rPr>
              <a:t>, G</a:t>
            </a:r>
            <a:r>
              <a:rPr lang="en-US" sz="1800" kern="1000" spc="30" dirty="0">
                <a:latin typeface="+mn-lt"/>
                <a:cs typeface="Franklin Gothic Book"/>
              </a:rPr>
              <a:t>. Paternoster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endParaRPr lang="en-US" sz="1800" kern="1000" spc="30" dirty="0">
              <a:latin typeface="+mn-lt"/>
              <a:cs typeface="Franklin Gothic Book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latin typeface="+mn-lt"/>
                <a:cs typeface="Franklin Gothic Book"/>
              </a:rPr>
              <a:t>INFN Torino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N. </a:t>
            </a:r>
            <a:r>
              <a:rPr lang="en-US" sz="1800" kern="1000" spc="30" dirty="0" err="1">
                <a:latin typeface="+mn-lt"/>
                <a:cs typeface="Franklin Gothic Book"/>
              </a:rPr>
              <a:t>Cartiglia</a:t>
            </a:r>
            <a:r>
              <a:rPr lang="en-US" sz="1800" kern="1000" spc="30" dirty="0">
                <a:latin typeface="+mn-lt"/>
                <a:cs typeface="Franklin Gothic Book"/>
              </a:rPr>
              <a:t>, M. Ferrero, 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V. Sola 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endParaRPr lang="en-US" sz="1800" kern="1000" spc="30" dirty="0">
              <a:latin typeface="+mn-lt"/>
              <a:cs typeface="Franklin Gothic Book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latin typeface="+mn-lt"/>
                <a:cs typeface="Franklin Gothic Book"/>
              </a:rPr>
              <a:t>University of Trento 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G-F. </a:t>
            </a:r>
            <a:r>
              <a:rPr lang="en-US" sz="1800" kern="1000" spc="30" dirty="0" err="1">
                <a:latin typeface="+mn-lt"/>
                <a:cs typeface="Franklin Gothic Book"/>
              </a:rPr>
              <a:t>Dalla</a:t>
            </a:r>
            <a:r>
              <a:rPr lang="en-US" sz="1800" kern="1000" spc="30" dirty="0">
                <a:latin typeface="+mn-lt"/>
                <a:cs typeface="Franklin Gothic Book"/>
              </a:rPr>
              <a:t> Betta, L. </a:t>
            </a:r>
            <a:r>
              <a:rPr lang="en-US" sz="1800" kern="1000" spc="30" dirty="0" err="1" smtClean="0">
                <a:latin typeface="+mn-lt"/>
                <a:cs typeface="Franklin Gothic Book"/>
              </a:rPr>
              <a:t>Panchieri</a:t>
            </a:r>
            <a:endParaRPr lang="en-US" sz="1800" kern="1000" spc="30" dirty="0" smtClean="0">
              <a:latin typeface="+mn-lt"/>
              <a:cs typeface="Franklin Gothic Book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endParaRPr lang="en-US" sz="1800" kern="1000" spc="30" dirty="0">
              <a:cs typeface="Franklin Gothic Book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latin typeface="+mn-lt"/>
                <a:cs typeface="Franklin Gothic Book"/>
              </a:rPr>
              <a:t>ESRF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P. </a:t>
            </a:r>
            <a:r>
              <a:rPr lang="en-US" sz="1800" kern="1000" spc="30" dirty="0" err="1" smtClean="0">
                <a:latin typeface="+mn-lt"/>
                <a:cs typeface="Franklin Gothic Book"/>
              </a:rPr>
              <a:t>Busca</a:t>
            </a:r>
            <a:r>
              <a:rPr lang="en-US" sz="1800" kern="1000" spc="30" dirty="0" smtClean="0">
                <a:latin typeface="+mn-lt"/>
                <a:cs typeface="Franklin Gothic Book"/>
              </a:rPr>
              <a:t>, P. Fajardo, M. </a:t>
            </a:r>
            <a:r>
              <a:rPr lang="en-US" sz="1800" kern="1000" spc="30" dirty="0" err="1" smtClean="0">
                <a:latin typeface="+mn-lt"/>
                <a:cs typeface="Franklin Gothic Book"/>
              </a:rPr>
              <a:t>Ruat</a:t>
            </a:r>
            <a:endParaRPr lang="en-US" sz="1800" kern="1000" spc="30" dirty="0" smtClean="0">
              <a:latin typeface="+mn-lt"/>
              <a:cs typeface="Franklin Gothic Book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endParaRPr lang="en-US" sz="1800" kern="1000" spc="30" dirty="0">
              <a:latin typeface="+mn-lt"/>
              <a:cs typeface="Franklin Gothic Book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4" t="10273" r="8493" b="9650"/>
          <a:stretch/>
        </p:blipFill>
        <p:spPr>
          <a:xfrm>
            <a:off x="147210" y="1089069"/>
            <a:ext cx="6008966" cy="38881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927" y="5085184"/>
            <a:ext cx="6224265" cy="15039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E. </a:t>
            </a:r>
            <a:r>
              <a:rPr lang="en-US" sz="1800" kern="1000" spc="30" dirty="0" err="1" smtClean="0">
                <a:latin typeface="+mn-lt"/>
                <a:cs typeface="Franklin Gothic Book"/>
              </a:rPr>
              <a:t>Fröjdh</a:t>
            </a:r>
            <a:r>
              <a:rPr lang="en-US" sz="1800" kern="1000" spc="30" dirty="0" smtClean="0">
                <a:latin typeface="+mn-lt"/>
                <a:cs typeface="Franklin Gothic Book"/>
              </a:rPr>
              <a:t>, </a:t>
            </a:r>
            <a:r>
              <a:rPr lang="en-US" sz="1800" kern="1000" spc="30" dirty="0">
                <a:latin typeface="+mn-lt"/>
                <a:cs typeface="Franklin Gothic Book"/>
              </a:rPr>
              <a:t>M. </a:t>
            </a:r>
            <a:r>
              <a:rPr lang="en-US" sz="1800" kern="1000" spc="30" dirty="0" err="1">
                <a:latin typeface="+mn-lt"/>
                <a:cs typeface="Franklin Gothic Book"/>
              </a:rPr>
              <a:t>Brückner</a:t>
            </a:r>
            <a:r>
              <a:rPr lang="en-US" sz="1800" kern="1000" spc="30" dirty="0">
                <a:latin typeface="+mn-lt"/>
                <a:cs typeface="Franklin Gothic Book"/>
              </a:rPr>
              <a:t>,</a:t>
            </a:r>
            <a:r>
              <a:rPr lang="en-US" sz="1800" kern="1000" spc="30" dirty="0" smtClean="0">
                <a:latin typeface="+mn-lt"/>
                <a:cs typeface="Franklin Gothic Book"/>
              </a:rPr>
              <a:t> </a:t>
            </a:r>
            <a:r>
              <a:rPr lang="en-US" sz="1800" kern="1000" spc="30" dirty="0">
                <a:latin typeface="+mn-lt"/>
                <a:cs typeface="Franklin Gothic Book"/>
              </a:rPr>
              <a:t>M. Andrä, D. Greiffenberg</a:t>
            </a:r>
            <a:r>
              <a:rPr lang="en-US" sz="1800" kern="1000" spc="30" dirty="0" smtClean="0">
                <a:latin typeface="+mn-lt"/>
                <a:cs typeface="Franklin Gothic Book"/>
              </a:rPr>
              <a:t>,</a:t>
            </a:r>
            <a:r>
              <a:rPr lang="en-US" sz="1800" kern="1000" spc="30" dirty="0">
                <a:latin typeface="+mn-lt"/>
                <a:cs typeface="Franklin Gothic Book"/>
              </a:rPr>
              <a:t> C. Ruder</a:t>
            </a:r>
            <a:r>
              <a:rPr lang="en-US" sz="1800" kern="1000" spc="30" dirty="0" smtClean="0">
                <a:latin typeface="+mn-lt"/>
                <a:cs typeface="Franklin Gothic Book"/>
              </a:rPr>
              <a:t>,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S</a:t>
            </a:r>
            <a:r>
              <a:rPr lang="en-US" sz="1800" kern="1000" spc="30" dirty="0">
                <a:latin typeface="+mn-lt"/>
                <a:cs typeface="Franklin Gothic Book"/>
              </a:rPr>
              <a:t>. Redford,</a:t>
            </a:r>
            <a:r>
              <a:rPr lang="en-US" sz="1800" kern="1000" spc="30" dirty="0" smtClean="0">
                <a:latin typeface="+mn-lt"/>
                <a:cs typeface="Franklin Gothic Book"/>
              </a:rPr>
              <a:t> B. Schmitt, </a:t>
            </a:r>
            <a:r>
              <a:rPr lang="en-US" sz="1800" kern="1000" spc="30" dirty="0">
                <a:latin typeface="+mn-lt"/>
                <a:cs typeface="Franklin Gothic Book"/>
              </a:rPr>
              <a:t>S. Vetter, C. Lopez-Cuenca, </a:t>
            </a:r>
            <a:endParaRPr lang="en-US" sz="1800" kern="1000" spc="30" dirty="0" smtClean="0">
              <a:latin typeface="+mn-lt"/>
              <a:cs typeface="Franklin Gothic Book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A. </a:t>
            </a:r>
            <a:r>
              <a:rPr lang="en-US" sz="1800" kern="1000" spc="30" dirty="0" err="1" smtClean="0">
                <a:latin typeface="+mn-lt"/>
                <a:cs typeface="Franklin Gothic Book"/>
              </a:rPr>
              <a:t>Mozzanica</a:t>
            </a:r>
            <a:r>
              <a:rPr lang="en-US" sz="1800" kern="1000" spc="30" dirty="0" smtClean="0">
                <a:latin typeface="+mn-lt"/>
                <a:cs typeface="Franklin Gothic Book"/>
              </a:rPr>
              <a:t>, </a:t>
            </a:r>
            <a:r>
              <a:rPr lang="en-US" sz="1800" kern="1000" spc="30" dirty="0">
                <a:latin typeface="+mn-lt"/>
                <a:cs typeface="Franklin Gothic Book"/>
              </a:rPr>
              <a:t>M. </a:t>
            </a:r>
            <a:r>
              <a:rPr lang="en-US" sz="1800" kern="1000" spc="30" dirty="0" smtClean="0">
                <a:latin typeface="+mn-lt"/>
                <a:cs typeface="Franklin Gothic Book"/>
              </a:rPr>
              <a:t>Meyer, </a:t>
            </a:r>
            <a:r>
              <a:rPr lang="en-US" sz="1800" kern="1000" spc="30" dirty="0">
                <a:latin typeface="+mn-lt"/>
                <a:cs typeface="Franklin Gothic Book"/>
              </a:rPr>
              <a:t>G. Tinti</a:t>
            </a:r>
            <a:r>
              <a:rPr lang="en-US" sz="1800" kern="1000" spc="30" dirty="0" smtClean="0">
                <a:latin typeface="+mn-lt"/>
                <a:cs typeface="Franklin Gothic Book"/>
              </a:rPr>
              <a:t>, </a:t>
            </a:r>
            <a:r>
              <a:rPr lang="en-US" sz="1800" kern="1000" spc="30" dirty="0">
                <a:latin typeface="+mn-lt"/>
                <a:cs typeface="Franklin Gothic Book"/>
              </a:rPr>
              <a:t>D. Mezza</a:t>
            </a:r>
            <a:r>
              <a:rPr lang="en-US" sz="1800" kern="1000" spc="30" dirty="0" smtClean="0">
                <a:latin typeface="+mn-lt"/>
                <a:cs typeface="Franklin Gothic Book"/>
              </a:rPr>
              <a:t>, </a:t>
            </a:r>
            <a:r>
              <a:rPr lang="en-US" sz="1800" kern="1000" spc="30" dirty="0">
                <a:latin typeface="+mn-lt"/>
                <a:cs typeface="Franklin Gothic Book"/>
              </a:rPr>
              <a:t>R. </a:t>
            </a:r>
            <a:r>
              <a:rPr lang="en-US" sz="1800" kern="1000" spc="30" dirty="0" smtClean="0">
                <a:latin typeface="+mn-lt"/>
                <a:cs typeface="Franklin Gothic Book"/>
              </a:rPr>
              <a:t>Dinapoli,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S</a:t>
            </a:r>
            <a:r>
              <a:rPr lang="en-US" sz="1800" kern="1000" spc="30" dirty="0">
                <a:latin typeface="+mn-lt"/>
                <a:cs typeface="Franklin Gothic Book"/>
              </a:rPr>
              <a:t>. </a:t>
            </a:r>
            <a:r>
              <a:rPr lang="en-US" sz="1800" kern="1000" spc="30" dirty="0" smtClean="0">
                <a:latin typeface="+mn-lt"/>
                <a:cs typeface="Franklin Gothic Book"/>
              </a:rPr>
              <a:t>Chiriotti, R. </a:t>
            </a:r>
            <a:r>
              <a:rPr lang="en-US" sz="1800" kern="1000" spc="30" dirty="0" err="1" smtClean="0">
                <a:latin typeface="+mn-lt"/>
                <a:cs typeface="Franklin Gothic Book"/>
              </a:rPr>
              <a:t>Barten</a:t>
            </a:r>
            <a:r>
              <a:rPr lang="en-US" sz="1800" kern="1000" spc="30" dirty="0" smtClean="0">
                <a:latin typeface="+mn-lt"/>
                <a:cs typeface="Franklin Gothic Book"/>
              </a:rPr>
              <a:t>, </a:t>
            </a:r>
            <a:r>
              <a:rPr lang="en-US" sz="1800" kern="1000" spc="30" dirty="0">
                <a:latin typeface="+mn-lt"/>
                <a:cs typeface="Franklin Gothic Book"/>
              </a:rPr>
              <a:t>D. Thattil, A. Bergamaschi, </a:t>
            </a:r>
            <a:endParaRPr lang="en-US" sz="1800" kern="1000" spc="30" dirty="0" smtClean="0">
              <a:latin typeface="+mn-lt"/>
              <a:cs typeface="Franklin Gothic Book"/>
            </a:endParaRP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J</a:t>
            </a:r>
            <a:r>
              <a:rPr lang="en-US" sz="1800" kern="1000" spc="30" dirty="0">
                <a:latin typeface="+mn-lt"/>
                <a:cs typeface="Franklin Gothic Book"/>
              </a:rPr>
              <a:t>. </a:t>
            </a:r>
            <a:r>
              <a:rPr lang="en-US" sz="1800" kern="1000" spc="30" dirty="0" smtClean="0">
                <a:latin typeface="+mn-lt"/>
                <a:cs typeface="Franklin Gothic Book"/>
              </a:rPr>
              <a:t>Zhang (not in picture). 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7985505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	</a:t>
            </a:r>
            <a:endParaRPr lang="de-CH" dirty="0"/>
          </a:p>
        </p:txBody>
      </p:sp>
      <p:sp>
        <p:nvSpPr>
          <p:cNvPr id="2" name="Content Placeholder 1"/>
          <p:cNvSpPr>
            <a:spLocks noGrp="1"/>
          </p:cNvSpPr>
          <p:nvPr>
            <p:ph type="body" sz="quarter" idx="13"/>
          </p:nvPr>
        </p:nvSpPr>
        <p:spPr>
          <a:xfrm>
            <a:off x="735256" y="1019810"/>
            <a:ext cx="3044656" cy="5577839"/>
          </a:xfrm>
        </p:spPr>
        <p:txBody>
          <a:bodyPr/>
          <a:lstStyle/>
          <a:p>
            <a:r>
              <a:rPr lang="en-US" sz="2800" dirty="0" smtClean="0"/>
              <a:t>Soft X-ray applications</a:t>
            </a:r>
          </a:p>
          <a:p>
            <a:pPr lvl="1"/>
            <a:r>
              <a:rPr lang="en-US" sz="2800" dirty="0" smtClean="0"/>
              <a:t>Imaging</a:t>
            </a:r>
          </a:p>
          <a:p>
            <a:pPr lvl="1"/>
            <a:r>
              <a:rPr lang="en-US" sz="2800" dirty="0" smtClean="0"/>
              <a:t>Spectrometry </a:t>
            </a:r>
          </a:p>
          <a:p>
            <a:pPr lvl="1"/>
            <a:r>
              <a:rPr lang="en-US" sz="2800" dirty="0" smtClean="0"/>
              <a:t>Time resolved</a:t>
            </a:r>
          </a:p>
          <a:p>
            <a:endParaRPr lang="en-US" sz="2800" dirty="0" smtClean="0"/>
          </a:p>
          <a:p>
            <a:r>
              <a:rPr lang="en-US" sz="2800" dirty="0" smtClean="0"/>
              <a:t>LGADs with X-rays</a:t>
            </a:r>
          </a:p>
          <a:p>
            <a:endParaRPr lang="en-US" sz="2800" dirty="0" smtClean="0"/>
          </a:p>
          <a:p>
            <a:r>
              <a:rPr lang="en-US" sz="2800" dirty="0" smtClean="0"/>
              <a:t>Perspectives</a:t>
            </a:r>
          </a:p>
          <a:p>
            <a:endParaRPr lang="de-CH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>
                <a:solidFill>
                  <a:srgbClr val="000000"/>
                </a:solidFill>
              </a:rPr>
              <a:t>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6"/>
          <p:cNvSpPr txBox="1">
            <a:spLocks/>
          </p:cNvSpPr>
          <p:nvPr/>
        </p:nvSpPr>
        <p:spPr>
          <a:xfrm>
            <a:off x="107504" y="6597649"/>
            <a:ext cx="1969696" cy="25751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de-DE" dirty="0" smtClean="0">
                <a:solidFill>
                  <a:srgbClr val="000000"/>
                </a:solidFill>
              </a:rPr>
              <a:t>A. </a:t>
            </a:r>
            <a:r>
              <a:rPr lang="de-DE" dirty="0">
                <a:solidFill>
                  <a:srgbClr val="000000"/>
                </a:solidFill>
              </a:rPr>
              <a:t>B</a:t>
            </a:r>
            <a:r>
              <a:rPr lang="de-DE" dirty="0" smtClean="0">
                <a:solidFill>
                  <a:srgbClr val="000000"/>
                </a:solidFill>
              </a:rPr>
              <a:t>ergamaschi, Diamond 25.11.2019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3814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90" t="23897" r="35763" b="24964"/>
          <a:stretch/>
        </p:blipFill>
        <p:spPr bwMode="auto">
          <a:xfrm>
            <a:off x="5364088" y="4136986"/>
            <a:ext cx="1681157" cy="2240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8" t="6778" r="10364" b="3016"/>
          <a:stretch/>
        </p:blipFill>
        <p:spPr>
          <a:xfrm>
            <a:off x="3469528" y="1838805"/>
            <a:ext cx="1770587" cy="1981937"/>
          </a:xfrm>
          <a:prstGeom prst="rect">
            <a:avLst/>
          </a:prstGeom>
        </p:spPr>
      </p:pic>
      <p:pic>
        <p:nvPicPr>
          <p:cNvPr id="35" name="Shape 61"/>
          <p:cNvPicPr preferRelativeResize="0"/>
          <p:nvPr/>
        </p:nvPicPr>
        <p:blipFill rotWithShape="1">
          <a:blip r:embed="rId5">
            <a:alphaModFix/>
          </a:blip>
          <a:srcRect l="14348" t="15387" r="44376" b="10504"/>
          <a:stretch/>
        </p:blipFill>
        <p:spPr>
          <a:xfrm>
            <a:off x="3351418" y="4108766"/>
            <a:ext cx="1879695" cy="2269134"/>
          </a:xfrm>
          <a:prstGeom prst="rect">
            <a:avLst/>
          </a:prstGeom>
          <a:noFill/>
          <a:ln>
            <a:noFill/>
          </a:ln>
        </p:spPr>
      </p:pic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 smtClean="0"/>
              <a:t>Hybrid SLS Detectors</a:t>
            </a:r>
            <a:endParaRPr lang="de-CH" altLang="de-DE" dirty="0" smtClean="0"/>
          </a:p>
        </p:txBody>
      </p:sp>
      <p:pic>
        <p:nvPicPr>
          <p:cNvPr id="7172" name="Picture 23" descr="Gotthard.tiff"/>
          <p:cNvPicPr>
            <a:picLocks noGrp="1" noChangeAspect="1"/>
          </p:cNvPicPr>
          <p:nvPr>
            <p:ph sz="quarter" idx="429496729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59" b="46935"/>
          <a:stretch>
            <a:fillRect/>
          </a:stretch>
        </p:blipFill>
        <p:spPr>
          <a:xfrm>
            <a:off x="1513160" y="4176713"/>
            <a:ext cx="1690688" cy="2201862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8" t="7114" r="12750" b="6754"/>
          <a:stretch>
            <a:fillRect/>
          </a:stretch>
        </p:blipFill>
        <p:spPr bwMode="auto">
          <a:xfrm>
            <a:off x="1531938" y="1823248"/>
            <a:ext cx="1687886" cy="199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1547664" y="868650"/>
            <a:ext cx="15648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de-DE" sz="2000" b="1" dirty="0">
                <a:solidFill>
                  <a:srgbClr val="00B0F0"/>
                </a:solidFill>
                <a:latin typeface="Arial" charset="0"/>
                <a:cs typeface="Arial" charset="0"/>
              </a:rPr>
              <a:t>Microstrips</a:t>
            </a:r>
          </a:p>
        </p:txBody>
      </p:sp>
      <p:sp>
        <p:nvSpPr>
          <p:cNvPr id="7177" name="TextBox 20"/>
          <p:cNvSpPr txBox="1">
            <a:spLocks noChangeArrowheads="1"/>
          </p:cNvSpPr>
          <p:nvPr/>
        </p:nvSpPr>
        <p:spPr bwMode="auto">
          <a:xfrm>
            <a:off x="4284042" y="868650"/>
            <a:ext cx="38163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de-DE" sz="2000" b="1" dirty="0">
                <a:solidFill>
                  <a:srgbClr val="00B0F0"/>
                </a:solidFill>
                <a:latin typeface="Arial" charset="0"/>
                <a:cs typeface="Arial" charset="0"/>
              </a:rPr>
              <a:t>Pixels</a:t>
            </a:r>
          </a:p>
        </p:txBody>
      </p:sp>
      <p:sp>
        <p:nvSpPr>
          <p:cNvPr id="7178" name="Rectangle 19"/>
          <p:cNvSpPr>
            <a:spLocks noChangeArrowheads="1"/>
          </p:cNvSpPr>
          <p:nvPr/>
        </p:nvSpPr>
        <p:spPr bwMode="auto">
          <a:xfrm>
            <a:off x="3656766" y="1340768"/>
            <a:ext cx="10398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de-DE" dirty="0">
                <a:solidFill>
                  <a:srgbClr val="00B0F0"/>
                </a:solidFill>
                <a:latin typeface="Arial" charset="0"/>
                <a:cs typeface="Arial" charset="0"/>
              </a:rPr>
              <a:t>75 um</a:t>
            </a:r>
            <a:endParaRPr lang="de-CH" altLang="de-DE" dirty="0">
              <a:solidFill>
                <a:srgbClr val="00B0F0"/>
              </a:solidFill>
              <a:latin typeface="Arial" charset="0"/>
              <a:cs typeface="Arial" charset="0"/>
            </a:endParaRPr>
          </a:p>
        </p:txBody>
      </p:sp>
      <p:sp>
        <p:nvSpPr>
          <p:cNvPr id="7179" name="Rectangle 22"/>
          <p:cNvSpPr>
            <a:spLocks noChangeArrowheads="1"/>
          </p:cNvSpPr>
          <p:nvPr/>
        </p:nvSpPr>
        <p:spPr bwMode="auto">
          <a:xfrm>
            <a:off x="5503871" y="1342356"/>
            <a:ext cx="1041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de-DE" dirty="0">
                <a:solidFill>
                  <a:srgbClr val="00B0F0"/>
                </a:solidFill>
                <a:latin typeface="Arial" charset="0"/>
                <a:cs typeface="Arial" charset="0"/>
              </a:rPr>
              <a:t>25 um</a:t>
            </a:r>
            <a:endParaRPr lang="de-CH" altLang="de-DE" dirty="0">
              <a:solidFill>
                <a:srgbClr val="00B0F0"/>
              </a:solidFill>
              <a:latin typeface="Arial" charset="0"/>
              <a:cs typeface="Arial" charset="0"/>
            </a:endParaRPr>
          </a:p>
        </p:txBody>
      </p:sp>
      <p:sp>
        <p:nvSpPr>
          <p:cNvPr id="7180" name="Rectangle 23"/>
          <p:cNvSpPr>
            <a:spLocks noChangeArrowheads="1"/>
          </p:cNvSpPr>
          <p:nvPr/>
        </p:nvSpPr>
        <p:spPr bwMode="auto">
          <a:xfrm>
            <a:off x="1773861" y="1340768"/>
            <a:ext cx="10398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de-DE" dirty="0">
                <a:solidFill>
                  <a:srgbClr val="00B0F0"/>
                </a:solidFill>
                <a:latin typeface="Arial" charset="0"/>
                <a:cs typeface="Arial" charset="0"/>
              </a:rPr>
              <a:t>50 um</a:t>
            </a:r>
            <a:endParaRPr lang="de-CH" altLang="de-DE" dirty="0">
              <a:solidFill>
                <a:srgbClr val="00B0F0"/>
              </a:solidFill>
              <a:latin typeface="Arial" charset="0"/>
              <a:cs typeface="Arial" charset="0"/>
            </a:endParaRPr>
          </a:p>
        </p:txBody>
      </p:sp>
      <p:sp>
        <p:nvSpPr>
          <p:cNvPr id="7181" name="TextBox 24"/>
          <p:cNvSpPr txBox="1">
            <a:spLocks noChangeArrowheads="1"/>
          </p:cNvSpPr>
          <p:nvPr/>
        </p:nvSpPr>
        <p:spPr bwMode="auto">
          <a:xfrm>
            <a:off x="0" y="2105561"/>
            <a:ext cx="1547813" cy="132343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/>
            <a:r>
              <a:rPr lang="en-US" altLang="de-DE" sz="2000" b="1" dirty="0">
                <a:solidFill>
                  <a:srgbClr val="00B0F0"/>
                </a:solidFill>
                <a:latin typeface="Arial" charset="0"/>
                <a:cs typeface="Arial" charset="0"/>
              </a:rPr>
              <a:t>Single</a:t>
            </a:r>
          </a:p>
          <a:p>
            <a:pPr algn="ctr"/>
            <a:r>
              <a:rPr lang="en-US" altLang="de-DE" sz="2000" b="1" dirty="0">
                <a:solidFill>
                  <a:srgbClr val="00B0F0"/>
                </a:solidFill>
                <a:latin typeface="Arial" charset="0"/>
                <a:cs typeface="Arial" charset="0"/>
              </a:rPr>
              <a:t>Photon</a:t>
            </a:r>
          </a:p>
          <a:p>
            <a:pPr algn="ctr"/>
            <a:r>
              <a:rPr lang="en-US" altLang="de-DE" sz="2000" b="1" dirty="0">
                <a:solidFill>
                  <a:srgbClr val="00B0F0"/>
                </a:solidFill>
                <a:latin typeface="Arial" charset="0"/>
                <a:cs typeface="Arial" charset="0"/>
              </a:rPr>
              <a:t>Counting</a:t>
            </a:r>
          </a:p>
        </p:txBody>
      </p:sp>
      <p:sp>
        <p:nvSpPr>
          <p:cNvPr id="7182" name="TextBox 25"/>
          <p:cNvSpPr txBox="1">
            <a:spLocks noChangeArrowheads="1"/>
          </p:cNvSpPr>
          <p:nvPr/>
        </p:nvSpPr>
        <p:spPr bwMode="auto">
          <a:xfrm>
            <a:off x="-21409" y="4683224"/>
            <a:ext cx="1508746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de-DE" sz="2000" b="1" dirty="0">
                <a:solidFill>
                  <a:srgbClr val="00B0F0"/>
                </a:solidFill>
                <a:latin typeface="Arial" charset="0"/>
                <a:cs typeface="Arial" charset="0"/>
              </a:rPr>
              <a:t>Charge</a:t>
            </a:r>
          </a:p>
          <a:p>
            <a:pPr algn="ctr"/>
            <a:r>
              <a:rPr lang="en-US" altLang="de-DE" sz="2000" b="1" dirty="0">
                <a:solidFill>
                  <a:srgbClr val="00B0F0"/>
                </a:solidFill>
                <a:latin typeface="Arial" charset="0"/>
                <a:cs typeface="Arial" charset="0"/>
              </a:rPr>
              <a:t>Integrating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75656" y="6042774"/>
            <a:ext cx="1342034" cy="338554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0070C0"/>
                </a:solidFill>
                <a:latin typeface="+mj-lt"/>
              </a:rPr>
              <a:t>GOTTHARD</a:t>
            </a:r>
            <a:endParaRPr lang="de-CH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20825" y="3501008"/>
            <a:ext cx="1087157" cy="338554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0070C0"/>
                </a:solidFill>
                <a:latin typeface="+mj-lt"/>
              </a:rPr>
              <a:t>MYTHEN</a:t>
            </a:r>
            <a:endParaRPr lang="de-CH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469528" y="3522494"/>
            <a:ext cx="827471" cy="338554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0070C0"/>
                </a:solidFill>
                <a:latin typeface="+mj-lt"/>
              </a:rPr>
              <a:t>EIGER</a:t>
            </a:r>
            <a:endParaRPr lang="de-CH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02693" y="6036528"/>
            <a:ext cx="1313180" cy="338554"/>
          </a:xfrm>
          <a:prstGeom prst="rect">
            <a:avLst/>
          </a:prstGeom>
          <a:solidFill>
            <a:srgbClr val="FFFFFF">
              <a:alpha val="76078"/>
            </a:srgbClr>
          </a:solidFill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0070C0"/>
                </a:solidFill>
                <a:latin typeface="+mj-lt"/>
              </a:rPr>
              <a:t>JUNGFRAU</a:t>
            </a:r>
            <a:endParaRPr lang="de-CH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64088" y="6042774"/>
            <a:ext cx="982961" cy="338554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0070C0"/>
                </a:solidFill>
                <a:latin typeface="+mj-lt"/>
              </a:rPr>
              <a:t>MÖNCH</a:t>
            </a:r>
            <a:endParaRPr lang="de-CH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7413784" y="1341066"/>
            <a:ext cx="12121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de-DE" dirty="0" smtClean="0">
                <a:solidFill>
                  <a:srgbClr val="00B0F0"/>
                </a:solidFill>
                <a:latin typeface="Arial" charset="0"/>
                <a:cs typeface="Arial" charset="0"/>
              </a:rPr>
              <a:t>200 </a:t>
            </a:r>
            <a:r>
              <a:rPr lang="en-US" altLang="de-DE" dirty="0">
                <a:solidFill>
                  <a:srgbClr val="00B0F0"/>
                </a:solidFill>
                <a:latin typeface="Arial" charset="0"/>
                <a:cs typeface="Arial" charset="0"/>
              </a:rPr>
              <a:t>um</a:t>
            </a:r>
            <a:endParaRPr lang="de-CH" altLang="de-DE" dirty="0">
              <a:solidFill>
                <a:srgbClr val="00B0F0"/>
              </a:solidFill>
              <a:latin typeface="Arial" charset="0"/>
              <a:cs typeface="Arial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072090" y="4044127"/>
            <a:ext cx="1886853" cy="2360921"/>
            <a:chOff x="7072090" y="3969177"/>
            <a:chExt cx="1886853" cy="236092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67" t="35714" r="24132" b="35239"/>
            <a:stretch/>
          </p:blipFill>
          <p:spPr>
            <a:xfrm>
              <a:off x="7072090" y="4901041"/>
              <a:ext cx="1886853" cy="1407734"/>
            </a:xfrm>
            <a:prstGeom prst="rect">
              <a:avLst/>
            </a:prstGeom>
          </p:spPr>
        </p:pic>
        <p:grpSp>
          <p:nvGrpSpPr>
            <p:cNvPr id="21" name="Group 27"/>
            <p:cNvGrpSpPr>
              <a:grpSpLocks/>
            </p:cNvGrpSpPr>
            <p:nvPr/>
          </p:nvGrpSpPr>
          <p:grpSpPr bwMode="auto">
            <a:xfrm>
              <a:off x="7165978" y="3969177"/>
              <a:ext cx="1728788" cy="900112"/>
              <a:chOff x="4540" y="3577"/>
              <a:chExt cx="1089" cy="567"/>
            </a:xfrm>
          </p:grpSpPr>
          <p:pic>
            <p:nvPicPr>
              <p:cNvPr id="23" name="Picture 10" descr="Desylogo_cyan_trans_klein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40" y="3577"/>
                <a:ext cx="296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Grafik 20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36" y="3610"/>
                <a:ext cx="789" cy="2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Grafik 21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46" y="3863"/>
                <a:ext cx="283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Picture 26" descr="PSI-Logo_narrow_pc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52" y="3879"/>
                <a:ext cx="766" cy="2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7" name="TextBox 26"/>
            <p:cNvSpPr txBox="1"/>
            <p:nvPr/>
          </p:nvSpPr>
          <p:spPr>
            <a:xfrm>
              <a:off x="7092280" y="5991544"/>
              <a:ext cx="830677" cy="338554"/>
            </a:xfrm>
            <a:prstGeom prst="rect">
              <a:avLst/>
            </a:prstGeom>
            <a:solidFill>
              <a:schemeClr val="bg1">
                <a:alpha val="56000"/>
              </a:schemeClr>
            </a:solidFill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en-US" dirty="0" smtClean="0">
                  <a:solidFill>
                    <a:srgbClr val="0070C0"/>
                  </a:solidFill>
                  <a:latin typeface="+mj-lt"/>
                </a:rPr>
                <a:t>AGIPD</a:t>
              </a:r>
              <a:endParaRPr lang="de-CH" dirty="0">
                <a:solidFill>
                  <a:srgbClr val="0070C0"/>
                </a:solidFill>
                <a:latin typeface="+mj-lt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227823" y="1195005"/>
            <a:ext cx="177028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solidFill>
                  <a:srgbClr val="FF0000"/>
                </a:solidFill>
                <a:sym typeface="Wingdings"/>
              </a:rPr>
              <a:t></a:t>
            </a:r>
            <a:endParaRPr lang="de-CH" sz="20000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241729" y="1184115"/>
            <a:ext cx="177028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</a:t>
            </a:r>
            <a:endParaRPr lang="de-CH" sz="20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ight Brace 3"/>
          <p:cNvSpPr/>
          <p:nvPr/>
        </p:nvSpPr>
        <p:spPr bwMode="auto">
          <a:xfrm rot="16200000">
            <a:off x="6033897" y="-1408891"/>
            <a:ext cx="255228" cy="5466515"/>
          </a:xfrm>
          <a:prstGeom prst="rightBrace">
            <a:avLst/>
          </a:prstGeom>
          <a:noFill/>
          <a:ln w="381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06312" y="6661150"/>
            <a:ext cx="575742" cy="196850"/>
          </a:xfrm>
        </p:spPr>
        <p:txBody>
          <a:bodyPr/>
          <a:lstStyle/>
          <a:p>
            <a:pPr algn="r">
              <a:defRPr/>
            </a:pPr>
            <a:fld id="{EBC07571-3134-BB4B-B83F-1A9FE18D34F3}" type="slidenum">
              <a:rPr lang="de-DE" smtClean="0">
                <a:solidFill>
                  <a:srgbClr val="000000"/>
                </a:solidFill>
                <a:cs typeface="Arial" panose="020B0604020202020204" pitchFamily="34" charset="0"/>
              </a:rPr>
              <a:pPr algn="r">
                <a:defRPr/>
              </a:pPr>
              <a:t>3</a:t>
            </a:fld>
            <a:endParaRPr lang="de-DE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6" name="Slide Number Placeholder 6"/>
          <p:cNvSpPr txBox="1">
            <a:spLocks/>
          </p:cNvSpPr>
          <p:nvPr/>
        </p:nvSpPr>
        <p:spPr>
          <a:xfrm>
            <a:off x="107504" y="6597649"/>
            <a:ext cx="1969696" cy="25751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de-DE" dirty="0" smtClean="0">
                <a:solidFill>
                  <a:srgbClr val="000000"/>
                </a:solidFill>
              </a:rPr>
              <a:t>A. </a:t>
            </a:r>
            <a:r>
              <a:rPr lang="de-DE" dirty="0">
                <a:solidFill>
                  <a:srgbClr val="000000"/>
                </a:solidFill>
              </a:rPr>
              <a:t>B</a:t>
            </a:r>
            <a:r>
              <a:rPr lang="de-DE" dirty="0" smtClean="0">
                <a:solidFill>
                  <a:srgbClr val="000000"/>
                </a:solidFill>
              </a:rPr>
              <a:t>ergamaschi, Diamond 25.11.2019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445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720080" y="1125313"/>
            <a:ext cx="8244408" cy="4679951"/>
          </a:xfrm>
        </p:spPr>
        <p:txBody>
          <a:bodyPr/>
          <a:lstStyle/>
          <a:p>
            <a:r>
              <a:rPr lang="en-US" sz="2400" dirty="0" smtClean="0"/>
              <a:t>High absorption coefficient</a:t>
            </a:r>
          </a:p>
          <a:p>
            <a:pPr lvl="1"/>
            <a:r>
              <a:rPr lang="en-US" sz="2000" dirty="0" smtClean="0"/>
              <a:t>Thin samples</a:t>
            </a:r>
          </a:p>
          <a:p>
            <a:pPr lvl="1"/>
            <a:r>
              <a:rPr lang="en-US" sz="2000" dirty="0" smtClean="0"/>
              <a:t>Light elements</a:t>
            </a:r>
          </a:p>
          <a:p>
            <a:r>
              <a:rPr lang="en-US" sz="2400" dirty="0" smtClean="0"/>
              <a:t>K-edges of bio-elements (e.g. C, O, N, S, P)</a:t>
            </a:r>
          </a:p>
          <a:p>
            <a:pPr lvl="1"/>
            <a:r>
              <a:rPr lang="en-US" sz="2000" dirty="0" smtClean="0"/>
              <a:t>pharmaceuticals, cell imaging </a:t>
            </a:r>
          </a:p>
          <a:p>
            <a:r>
              <a:rPr lang="en-US" sz="2400" dirty="0" smtClean="0"/>
              <a:t>L-edges of 3d-transition metals</a:t>
            </a:r>
          </a:p>
          <a:p>
            <a:pPr lvl="1"/>
            <a:r>
              <a:rPr lang="en-US" sz="2000" dirty="0" smtClean="0"/>
              <a:t>magnets, superconductors, batteries, quantum materials, catalysts…</a:t>
            </a:r>
          </a:p>
          <a:p>
            <a:r>
              <a:rPr lang="en-US" sz="2400" dirty="0" smtClean="0"/>
              <a:t>EUV: lithography and mask inspection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2400" b="1" dirty="0" smtClean="0"/>
              <a:t>(Avalanche) Photodiodes</a:t>
            </a:r>
          </a:p>
          <a:p>
            <a:pPr marL="177800" lvl="1" indent="0">
              <a:buNone/>
            </a:pPr>
            <a:r>
              <a:rPr lang="en-US" sz="2000" dirty="0" smtClean="0"/>
              <a:t>Unsegmented</a:t>
            </a:r>
          </a:p>
          <a:p>
            <a:pPr marL="0" indent="0">
              <a:buNone/>
            </a:pPr>
            <a:r>
              <a:rPr lang="en-US" sz="2400" b="1" dirty="0" smtClean="0"/>
              <a:t>(EM-)CCDs</a:t>
            </a:r>
          </a:p>
          <a:p>
            <a:pPr marL="0" indent="0">
              <a:buNone/>
            </a:pPr>
            <a:r>
              <a:rPr lang="en-US" sz="2000" dirty="0" smtClean="0"/>
              <a:t>      Slow frame rate</a:t>
            </a:r>
          </a:p>
          <a:p>
            <a:pPr marL="355600" lvl="2" indent="0">
              <a:buNone/>
            </a:pPr>
            <a:r>
              <a:rPr lang="en-US" sz="2000" dirty="0" smtClean="0"/>
              <a:t>Radiation damage</a:t>
            </a:r>
          </a:p>
          <a:p>
            <a:pPr marL="355600" lvl="2" indent="0">
              <a:buNone/>
            </a:pPr>
            <a:r>
              <a:rPr lang="en-US" sz="2000" dirty="0" smtClean="0"/>
              <a:t>No electronic shutter</a:t>
            </a:r>
          </a:p>
          <a:p>
            <a:pPr lvl="1"/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 X-rays (250-2 </a:t>
            </a:r>
            <a:r>
              <a:rPr lang="en-US" dirty="0" err="1" smtClean="0"/>
              <a:t>keV</a:t>
            </a:r>
            <a:r>
              <a:rPr lang="en-US" dirty="0" smtClean="0"/>
              <a:t>)</a:t>
            </a:r>
            <a:endParaRPr lang="de-CH" dirty="0"/>
          </a:p>
        </p:txBody>
      </p:sp>
      <p:grpSp>
        <p:nvGrpSpPr>
          <p:cNvPr id="12" name="Group 11"/>
          <p:cNvGrpSpPr/>
          <p:nvPr/>
        </p:nvGrpSpPr>
        <p:grpSpPr>
          <a:xfrm>
            <a:off x="4860032" y="4891980"/>
            <a:ext cx="4104456" cy="1177280"/>
            <a:chOff x="3188311" y="5682952"/>
            <a:chExt cx="5317936" cy="1177280"/>
          </a:xfrm>
        </p:grpSpPr>
        <p:sp>
          <p:nvSpPr>
            <p:cNvPr id="5" name="Right Arrow 4"/>
            <p:cNvSpPr/>
            <p:nvPr/>
          </p:nvSpPr>
          <p:spPr bwMode="auto">
            <a:xfrm>
              <a:off x="3188311" y="5948164"/>
              <a:ext cx="1218383" cy="912068"/>
            </a:xfrm>
            <a:prstGeom prst="right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44008" y="5682952"/>
              <a:ext cx="3862239" cy="9144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2800" kern="1000" spc="30" dirty="0" smtClean="0">
                  <a:latin typeface="+mn-lt"/>
                  <a:cs typeface="Franklin Gothic Book"/>
                </a:rPr>
                <a:t>Same as hard X-ray applications </a:t>
              </a:r>
            </a:p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2800" kern="1000" spc="30" dirty="0" smtClean="0">
                  <a:latin typeface="+mn-lt"/>
                  <a:cs typeface="Franklin Gothic Book"/>
                </a:rPr>
                <a:t>15 years ago</a:t>
              </a:r>
              <a:endParaRPr lang="de-CH" sz="2800" kern="1000" spc="30" dirty="0" err="1" smtClean="0">
                <a:latin typeface="+mn-lt"/>
                <a:cs typeface="Franklin Gothic Book"/>
              </a:endParaRPr>
            </a:p>
          </p:txBody>
        </p:sp>
      </p:grp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9660" y="1958697"/>
            <a:ext cx="1872651" cy="140448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9660" y="7687"/>
            <a:ext cx="1872651" cy="187557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4"/>
          <a:srcRect l="58627" t="51954" r="14787" b="10930"/>
          <a:stretch/>
        </p:blipFill>
        <p:spPr>
          <a:xfrm>
            <a:off x="8151192" y="3425652"/>
            <a:ext cx="936104" cy="1011460"/>
          </a:xfrm>
          <a:prstGeom prst="rect">
            <a:avLst/>
          </a:prstGeom>
        </p:spPr>
      </p:pic>
      <p:sp>
        <p:nvSpPr>
          <p:cNvPr id="13" name="Slide Number Placeholder 6"/>
          <p:cNvSpPr txBox="1">
            <a:spLocks/>
          </p:cNvSpPr>
          <p:nvPr/>
        </p:nvSpPr>
        <p:spPr>
          <a:xfrm>
            <a:off x="107504" y="6597649"/>
            <a:ext cx="1969696" cy="25751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de-DE" dirty="0" smtClean="0">
                <a:solidFill>
                  <a:srgbClr val="000000"/>
                </a:solidFill>
              </a:rPr>
              <a:t>A. </a:t>
            </a:r>
            <a:r>
              <a:rPr lang="de-DE" dirty="0">
                <a:solidFill>
                  <a:srgbClr val="000000"/>
                </a:solidFill>
              </a:rPr>
              <a:t>B</a:t>
            </a:r>
            <a:r>
              <a:rPr lang="de-DE" dirty="0" smtClean="0">
                <a:solidFill>
                  <a:srgbClr val="000000"/>
                </a:solidFill>
              </a:rPr>
              <a:t>ergamaschi, Diamond 25.11.2019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0427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27584" y="1264176"/>
            <a:ext cx="8243232" cy="34609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kern="1000" spc="30" dirty="0" smtClean="0">
                <a:latin typeface="+mn-lt"/>
                <a:cs typeface="Franklin Gothic Book"/>
              </a:rPr>
              <a:t>Pixel and strip single photon counters have been a game changer for hard X-rays synchrotron applications 5-20 </a:t>
            </a:r>
            <a:r>
              <a:rPr lang="en-US" sz="2400" kern="1000" spc="30" dirty="0" err="1" smtClean="0">
                <a:latin typeface="+mn-lt"/>
                <a:cs typeface="Franklin Gothic Book"/>
              </a:rPr>
              <a:t>keV</a:t>
            </a:r>
            <a:r>
              <a:rPr lang="en-US" sz="2400" kern="1000" spc="30" dirty="0" smtClean="0">
                <a:latin typeface="+mn-lt"/>
                <a:cs typeface="Franklin Gothic Book"/>
              </a:rPr>
              <a:t> 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kern="1000" spc="30" dirty="0" smtClean="0">
                <a:latin typeface="+mn-lt"/>
                <a:cs typeface="Franklin Gothic Book"/>
              </a:rPr>
              <a:t>Poisson-limited statistics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kern="1000" spc="30" dirty="0" smtClean="0">
                <a:latin typeface="+mn-lt"/>
                <a:cs typeface="Franklin Gothic Book"/>
              </a:rPr>
              <a:t>Noise free, Large dynamic range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sz="2000" kern="1000" spc="30" dirty="0" smtClean="0">
                <a:latin typeface="+mn-lt"/>
                <a:cs typeface="Franklin Gothic Book"/>
              </a:rPr>
              <a:t>Fast readout 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sz="2000" kern="1000" spc="30" dirty="0" smtClean="0">
                <a:latin typeface="+mn-lt"/>
                <a:cs typeface="Franklin Gothic Book"/>
              </a:rPr>
              <a:t>Almost insensitive </a:t>
            </a:r>
            <a:r>
              <a:rPr lang="en-US" sz="2000" kern="1000" spc="30" dirty="0">
                <a:latin typeface="+mn-lt"/>
                <a:cs typeface="Franklin Gothic Book"/>
              </a:rPr>
              <a:t>to </a:t>
            </a:r>
            <a:r>
              <a:rPr lang="en-US" sz="2000" kern="1000" spc="30" dirty="0" smtClean="0">
                <a:latin typeface="+mn-lt"/>
                <a:cs typeface="Franklin Gothic Book"/>
              </a:rPr>
              <a:t>sensor leakage current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sz="2000" kern="1000" spc="30" dirty="0" smtClean="0">
                <a:latin typeface="+mn-lt"/>
                <a:cs typeface="Franklin Gothic Book"/>
              </a:rPr>
              <a:t>Large area obtained by tiling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kern="1000" spc="30" dirty="0" smtClean="0">
                <a:latin typeface="+mn-lt"/>
                <a:cs typeface="Franklin Gothic Book"/>
              </a:rPr>
              <a:t>Stable and user friendly</a:t>
            </a:r>
            <a:endParaRPr lang="en-US" sz="20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kern="1000" spc="30" dirty="0" smtClean="0">
              <a:latin typeface="+mn-lt"/>
              <a:cs typeface="Franklin Gothic Book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Photon Counting detectors for photon science</a:t>
            </a:r>
            <a:endParaRPr lang="de-CH" dirty="0"/>
          </a:p>
        </p:txBody>
      </p:sp>
      <p:pic>
        <p:nvPicPr>
          <p:cNvPr id="11" name="Picture 10" descr="nacFullProf-lebail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5" t="26247" r="32808" b="35537"/>
          <a:stretch/>
        </p:blipFill>
        <p:spPr bwMode="auto">
          <a:xfrm>
            <a:off x="5220072" y="4290645"/>
            <a:ext cx="3456384" cy="2320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270" descr="IMG_135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0" b="13599"/>
          <a:stretch>
            <a:fillRect/>
          </a:stretch>
        </p:blipFill>
        <p:spPr bwMode="auto">
          <a:xfrm>
            <a:off x="6516216" y="2187355"/>
            <a:ext cx="2482592" cy="3401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62" t="10312" b="44844"/>
          <a:stretch/>
        </p:blipFill>
        <p:spPr>
          <a:xfrm>
            <a:off x="2670752" y="4290645"/>
            <a:ext cx="2477865" cy="242679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53" t="26961" r="26915" b="38459"/>
          <a:stretch/>
        </p:blipFill>
        <p:spPr>
          <a:xfrm>
            <a:off x="323528" y="4290645"/>
            <a:ext cx="2347224" cy="232059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12" name="Slide Number Placeholder 6"/>
          <p:cNvSpPr txBox="1">
            <a:spLocks/>
          </p:cNvSpPr>
          <p:nvPr/>
        </p:nvSpPr>
        <p:spPr>
          <a:xfrm>
            <a:off x="107504" y="6597649"/>
            <a:ext cx="1969696" cy="25751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de-DE" dirty="0" smtClean="0">
                <a:solidFill>
                  <a:srgbClr val="000000"/>
                </a:solidFill>
              </a:rPr>
              <a:t>A. </a:t>
            </a:r>
            <a:r>
              <a:rPr lang="de-DE" dirty="0">
                <a:solidFill>
                  <a:srgbClr val="000000"/>
                </a:solidFill>
              </a:rPr>
              <a:t>B</a:t>
            </a:r>
            <a:r>
              <a:rPr lang="de-DE" dirty="0" smtClean="0">
                <a:solidFill>
                  <a:srgbClr val="000000"/>
                </a:solidFill>
              </a:rPr>
              <a:t>ergamaschi, Diamond 25.11.2019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0468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712984" y="1337868"/>
            <a:ext cx="3781425" cy="2667195"/>
          </a:xfrm>
        </p:spPr>
        <p:txBody>
          <a:bodyPr/>
          <a:lstStyle/>
          <a:p>
            <a:r>
              <a:rPr lang="en-US" sz="2400" dirty="0" smtClean="0"/>
              <a:t>No single photon counting detectors exist below 2 </a:t>
            </a:r>
            <a:r>
              <a:rPr lang="en-US" sz="2400" dirty="0" err="1" smtClean="0"/>
              <a:t>keV</a:t>
            </a:r>
            <a:endParaRPr lang="en-US" sz="2400" dirty="0" smtClean="0"/>
          </a:p>
          <a:p>
            <a:pPr lvl="1"/>
            <a:r>
              <a:rPr lang="en-US" sz="2000" dirty="0" smtClean="0"/>
              <a:t>The electronic noise limits the minimum detectable energy</a:t>
            </a:r>
          </a:p>
          <a:p>
            <a:pPr lvl="1"/>
            <a:r>
              <a:rPr lang="en-US" sz="2000" dirty="0" smtClean="0"/>
              <a:t>Signal-to-Noise-Ratio &gt;10 to set threshold at 50% of the energy</a:t>
            </a:r>
          </a:p>
          <a:p>
            <a:pPr marL="177800" lvl="1" indent="0">
              <a:buNone/>
            </a:pPr>
            <a:r>
              <a:rPr lang="en-US" sz="2400" b="1" dirty="0" smtClean="0"/>
              <a:t>	</a:t>
            </a:r>
            <a:r>
              <a:rPr lang="en-US" sz="2000" b="1" dirty="0" smtClean="0"/>
              <a:t>E=2.5 </a:t>
            </a:r>
            <a:r>
              <a:rPr lang="en-US" sz="2000" b="1" dirty="0" err="1" smtClean="0"/>
              <a:t>keV</a:t>
            </a:r>
            <a:r>
              <a:rPr lang="en-US" sz="2000" b="1" dirty="0" smtClean="0"/>
              <a:t> </a:t>
            </a:r>
            <a:r>
              <a:rPr lang="en-US" sz="2000" b="1" dirty="0" smtClean="0">
                <a:sym typeface="Wingdings"/>
              </a:rPr>
              <a:t> ENC &lt; 70 e-</a:t>
            </a:r>
            <a:endParaRPr lang="en-US" sz="2000" b="1" dirty="0" smtClean="0"/>
          </a:p>
          <a:p>
            <a:pPr marL="177800" lvl="1" indent="0">
              <a:buNone/>
            </a:pPr>
            <a:r>
              <a:rPr lang="en-US" sz="2000" b="1" dirty="0" smtClean="0">
                <a:solidFill>
                  <a:schemeClr val="bg2"/>
                </a:solidFill>
              </a:rPr>
              <a:t>	E=1 </a:t>
            </a:r>
            <a:r>
              <a:rPr lang="en-US" sz="2000" b="1" dirty="0" err="1" smtClean="0">
                <a:solidFill>
                  <a:schemeClr val="bg2"/>
                </a:solidFill>
              </a:rPr>
              <a:t>keV</a:t>
            </a:r>
            <a:r>
              <a:rPr lang="en-US" sz="2000" b="1" dirty="0" smtClean="0">
                <a:solidFill>
                  <a:schemeClr val="bg2"/>
                </a:solidFill>
              </a:rPr>
              <a:t> 	   </a:t>
            </a:r>
            <a:r>
              <a:rPr lang="en-US" sz="2000" b="1" dirty="0" smtClean="0">
                <a:solidFill>
                  <a:schemeClr val="bg2"/>
                </a:solidFill>
                <a:sym typeface="Wingdings"/>
              </a:rPr>
              <a:t> ENC &lt; 27 e-</a:t>
            </a:r>
            <a:r>
              <a:rPr lang="en-US" sz="2000" b="1" dirty="0">
                <a:solidFill>
                  <a:schemeClr val="bg2"/>
                </a:solidFill>
                <a:sym typeface="Wingdings"/>
              </a:rPr>
              <a:t>	</a:t>
            </a:r>
            <a:r>
              <a:rPr lang="en-US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E=500 eV  </a:t>
            </a:r>
            <a:r>
              <a:rPr lang="en-US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sym typeface="Wingdings"/>
              </a:rPr>
              <a:t> ENC </a:t>
            </a:r>
            <a:r>
              <a:rPr lang="en-US" sz="2000" b="1" dirty="0">
                <a:solidFill>
                  <a:schemeClr val="bg2">
                    <a:lumMod val="60000"/>
                    <a:lumOff val="40000"/>
                  </a:schemeClr>
                </a:solidFill>
                <a:sym typeface="Wingdings"/>
              </a:rPr>
              <a:t>&lt; </a:t>
            </a:r>
            <a:r>
              <a:rPr lang="en-US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sym typeface="Wingdings"/>
              </a:rPr>
              <a:t>12 e-</a:t>
            </a:r>
          </a:p>
          <a:p>
            <a:pPr marL="177800" lvl="1" indent="0">
              <a:buNone/>
            </a:pPr>
            <a:r>
              <a:rPr lang="en-US" sz="2000" b="1" dirty="0">
                <a:solidFill>
                  <a:schemeClr val="bg2">
                    <a:lumMod val="60000"/>
                    <a:lumOff val="40000"/>
                  </a:schemeClr>
                </a:solidFill>
                <a:sym typeface="Wingdings"/>
              </a:rPr>
              <a:t>	</a:t>
            </a:r>
            <a:r>
              <a:rPr lang="en-US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E=250 eV  </a:t>
            </a:r>
            <a:r>
              <a:rPr lang="en-US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sym typeface="Wingdings"/>
              </a:rPr>
              <a:t> ENC  </a:t>
            </a:r>
            <a:r>
              <a:rPr lang="en-US" sz="2000" b="1" dirty="0">
                <a:solidFill>
                  <a:schemeClr val="bg2">
                    <a:lumMod val="60000"/>
                    <a:lumOff val="40000"/>
                  </a:schemeClr>
                </a:solidFill>
                <a:sym typeface="Wingdings"/>
              </a:rPr>
              <a:t>&lt; 6</a:t>
            </a:r>
            <a:r>
              <a:rPr lang="en-US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sym typeface="Wingdings"/>
              </a:rPr>
              <a:t> e-</a:t>
            </a:r>
            <a:endParaRPr lang="de-CH" sz="2400" dirty="0"/>
          </a:p>
          <a:p>
            <a:pPr lvl="1"/>
            <a:endParaRPr lang="de-CH" sz="2400" dirty="0"/>
          </a:p>
        </p:txBody>
      </p:sp>
      <p:sp>
        <p:nvSpPr>
          <p:cNvPr id="72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 smtClean="0"/>
              <a:t>Soft X-ray photon counting detectors?</a:t>
            </a:r>
            <a:endParaRPr lang="en-US" altLang="de-DE" dirty="0"/>
          </a:p>
        </p:txBody>
      </p:sp>
      <p:grpSp>
        <p:nvGrpSpPr>
          <p:cNvPr id="7" name="Group 6"/>
          <p:cNvGrpSpPr/>
          <p:nvPr/>
        </p:nvGrpSpPr>
        <p:grpSpPr>
          <a:xfrm>
            <a:off x="971600" y="5037286"/>
            <a:ext cx="2795588" cy="1416050"/>
            <a:chOff x="206376" y="2698576"/>
            <a:chExt cx="2795588" cy="1416050"/>
          </a:xfrm>
        </p:grpSpPr>
        <p:sp>
          <p:nvSpPr>
            <p:cNvPr id="721926" name="Freeform 6"/>
            <p:cNvSpPr>
              <a:spLocks noChangeArrowheads="1"/>
            </p:cNvSpPr>
            <p:nvPr/>
          </p:nvSpPr>
          <p:spPr bwMode="auto">
            <a:xfrm>
              <a:off x="1042988" y="2698576"/>
              <a:ext cx="1173162" cy="1209675"/>
            </a:xfrm>
            <a:custGeom>
              <a:avLst/>
              <a:gdLst>
                <a:gd name="T0" fmla="*/ 55 w 739"/>
                <a:gd name="T1" fmla="*/ 746 h 762"/>
                <a:gd name="T2" fmla="*/ 88 w 739"/>
                <a:gd name="T3" fmla="*/ 759 h 762"/>
                <a:gd name="T4" fmla="*/ 136 w 739"/>
                <a:gd name="T5" fmla="*/ 732 h 762"/>
                <a:gd name="T6" fmla="*/ 140 w 739"/>
                <a:gd name="T7" fmla="*/ 712 h 762"/>
                <a:gd name="T8" fmla="*/ 155 w 739"/>
                <a:gd name="T9" fmla="*/ 640 h 762"/>
                <a:gd name="T10" fmla="*/ 186 w 739"/>
                <a:gd name="T11" fmla="*/ 568 h 762"/>
                <a:gd name="T12" fmla="*/ 201 w 739"/>
                <a:gd name="T13" fmla="*/ 495 h 762"/>
                <a:gd name="T14" fmla="*/ 216 w 739"/>
                <a:gd name="T15" fmla="*/ 423 h 762"/>
                <a:gd name="T16" fmla="*/ 232 w 739"/>
                <a:gd name="T17" fmla="*/ 350 h 762"/>
                <a:gd name="T18" fmla="*/ 239 w 739"/>
                <a:gd name="T19" fmla="*/ 278 h 762"/>
                <a:gd name="T20" fmla="*/ 255 w 739"/>
                <a:gd name="T21" fmla="*/ 206 h 762"/>
                <a:gd name="T22" fmla="*/ 277 w 739"/>
                <a:gd name="T23" fmla="*/ 134 h 762"/>
                <a:gd name="T24" fmla="*/ 301 w 739"/>
                <a:gd name="T25" fmla="*/ 61 h 762"/>
                <a:gd name="T26" fmla="*/ 400 w 739"/>
                <a:gd name="T27" fmla="*/ 85 h 762"/>
                <a:gd name="T28" fmla="*/ 423 w 739"/>
                <a:gd name="T29" fmla="*/ 158 h 762"/>
                <a:gd name="T30" fmla="*/ 438 w 739"/>
                <a:gd name="T31" fmla="*/ 230 h 762"/>
                <a:gd name="T32" fmla="*/ 454 w 739"/>
                <a:gd name="T33" fmla="*/ 302 h 762"/>
                <a:gd name="T34" fmla="*/ 476 w 739"/>
                <a:gd name="T35" fmla="*/ 375 h 762"/>
                <a:gd name="T36" fmla="*/ 492 w 739"/>
                <a:gd name="T37" fmla="*/ 447 h 762"/>
                <a:gd name="T38" fmla="*/ 515 w 739"/>
                <a:gd name="T39" fmla="*/ 519 h 762"/>
                <a:gd name="T40" fmla="*/ 530 w 739"/>
                <a:gd name="T41" fmla="*/ 592 h 762"/>
                <a:gd name="T42" fmla="*/ 576 w 739"/>
                <a:gd name="T43" fmla="*/ 664 h 762"/>
                <a:gd name="T44" fmla="*/ 660 w 739"/>
                <a:gd name="T45" fmla="*/ 737 h 762"/>
                <a:gd name="T46" fmla="*/ 705 w 739"/>
                <a:gd name="T47" fmla="*/ 739 h 762"/>
                <a:gd name="T48" fmla="*/ 739 w 739"/>
                <a:gd name="T49" fmla="*/ 746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9" h="762">
                  <a:moveTo>
                    <a:pt x="55" y="746"/>
                  </a:moveTo>
                  <a:cubicBezTo>
                    <a:pt x="120" y="760"/>
                    <a:pt x="0" y="762"/>
                    <a:pt x="88" y="759"/>
                  </a:cubicBezTo>
                  <a:cubicBezTo>
                    <a:pt x="105" y="759"/>
                    <a:pt x="127" y="740"/>
                    <a:pt x="136" y="732"/>
                  </a:cubicBezTo>
                  <a:cubicBezTo>
                    <a:pt x="145" y="724"/>
                    <a:pt x="137" y="727"/>
                    <a:pt x="140" y="712"/>
                  </a:cubicBezTo>
                  <a:cubicBezTo>
                    <a:pt x="149" y="688"/>
                    <a:pt x="137" y="664"/>
                    <a:pt x="155" y="640"/>
                  </a:cubicBezTo>
                  <a:cubicBezTo>
                    <a:pt x="174" y="616"/>
                    <a:pt x="184" y="592"/>
                    <a:pt x="186" y="568"/>
                  </a:cubicBezTo>
                  <a:cubicBezTo>
                    <a:pt x="187" y="543"/>
                    <a:pt x="201" y="519"/>
                    <a:pt x="201" y="495"/>
                  </a:cubicBezTo>
                  <a:cubicBezTo>
                    <a:pt x="201" y="471"/>
                    <a:pt x="206" y="447"/>
                    <a:pt x="216" y="423"/>
                  </a:cubicBezTo>
                  <a:cubicBezTo>
                    <a:pt x="227" y="399"/>
                    <a:pt x="228" y="375"/>
                    <a:pt x="232" y="350"/>
                  </a:cubicBezTo>
                  <a:cubicBezTo>
                    <a:pt x="236" y="326"/>
                    <a:pt x="241" y="302"/>
                    <a:pt x="239" y="278"/>
                  </a:cubicBezTo>
                  <a:cubicBezTo>
                    <a:pt x="238" y="254"/>
                    <a:pt x="254" y="230"/>
                    <a:pt x="255" y="206"/>
                  </a:cubicBezTo>
                  <a:cubicBezTo>
                    <a:pt x="255" y="182"/>
                    <a:pt x="269" y="158"/>
                    <a:pt x="277" y="134"/>
                  </a:cubicBezTo>
                  <a:cubicBezTo>
                    <a:pt x="285" y="109"/>
                    <a:pt x="302" y="85"/>
                    <a:pt x="301" y="61"/>
                  </a:cubicBezTo>
                  <a:cubicBezTo>
                    <a:pt x="296" y="0"/>
                    <a:pt x="407" y="71"/>
                    <a:pt x="400" y="85"/>
                  </a:cubicBezTo>
                  <a:cubicBezTo>
                    <a:pt x="389" y="109"/>
                    <a:pt x="417" y="134"/>
                    <a:pt x="423" y="158"/>
                  </a:cubicBezTo>
                  <a:cubicBezTo>
                    <a:pt x="429" y="182"/>
                    <a:pt x="439" y="206"/>
                    <a:pt x="438" y="230"/>
                  </a:cubicBezTo>
                  <a:cubicBezTo>
                    <a:pt x="438" y="254"/>
                    <a:pt x="454" y="278"/>
                    <a:pt x="454" y="302"/>
                  </a:cubicBezTo>
                  <a:cubicBezTo>
                    <a:pt x="454" y="326"/>
                    <a:pt x="476" y="350"/>
                    <a:pt x="476" y="375"/>
                  </a:cubicBezTo>
                  <a:cubicBezTo>
                    <a:pt x="476" y="399"/>
                    <a:pt x="486" y="423"/>
                    <a:pt x="492" y="447"/>
                  </a:cubicBezTo>
                  <a:cubicBezTo>
                    <a:pt x="498" y="471"/>
                    <a:pt x="514" y="495"/>
                    <a:pt x="515" y="519"/>
                  </a:cubicBezTo>
                  <a:cubicBezTo>
                    <a:pt x="515" y="544"/>
                    <a:pt x="515" y="568"/>
                    <a:pt x="530" y="592"/>
                  </a:cubicBezTo>
                  <a:cubicBezTo>
                    <a:pt x="545" y="616"/>
                    <a:pt x="554" y="640"/>
                    <a:pt x="576" y="664"/>
                  </a:cubicBezTo>
                  <a:cubicBezTo>
                    <a:pt x="598" y="689"/>
                    <a:pt x="621" y="713"/>
                    <a:pt x="660" y="737"/>
                  </a:cubicBezTo>
                  <a:cubicBezTo>
                    <a:pt x="695" y="758"/>
                    <a:pt x="657" y="730"/>
                    <a:pt x="705" y="739"/>
                  </a:cubicBezTo>
                  <a:lnTo>
                    <a:pt x="739" y="746"/>
                  </a:lnTo>
                </a:path>
              </a:pathLst>
            </a:custGeom>
            <a:noFill/>
            <a:ln w="57150" cmpd="sng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de-CH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21929" name="Line 9"/>
            <p:cNvSpPr>
              <a:spLocks noChangeShapeType="1"/>
            </p:cNvSpPr>
            <p:nvPr/>
          </p:nvSpPr>
          <p:spPr bwMode="auto">
            <a:xfrm flipV="1">
              <a:off x="206376" y="3357388"/>
              <a:ext cx="2795588" cy="0"/>
            </a:xfrm>
            <a:prstGeom prst="line">
              <a:avLst/>
            </a:prstGeom>
            <a:noFill/>
            <a:ln w="57150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de-CH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21938" name="Freeform 18"/>
            <p:cNvSpPr>
              <a:spLocks/>
            </p:cNvSpPr>
            <p:nvPr/>
          </p:nvSpPr>
          <p:spPr bwMode="auto">
            <a:xfrm>
              <a:off x="250825" y="3598689"/>
              <a:ext cx="877888" cy="515937"/>
            </a:xfrm>
            <a:custGeom>
              <a:avLst/>
              <a:gdLst>
                <a:gd name="T0" fmla="*/ 0 w 553"/>
                <a:gd name="T1" fmla="*/ 166 h 325"/>
                <a:gd name="T2" fmla="*/ 46 w 553"/>
                <a:gd name="T3" fmla="*/ 120 h 325"/>
                <a:gd name="T4" fmla="*/ 137 w 553"/>
                <a:gd name="T5" fmla="*/ 211 h 325"/>
                <a:gd name="T6" fmla="*/ 137 w 553"/>
                <a:gd name="T7" fmla="*/ 30 h 325"/>
                <a:gd name="T8" fmla="*/ 137 w 553"/>
                <a:gd name="T9" fmla="*/ 211 h 325"/>
                <a:gd name="T10" fmla="*/ 182 w 553"/>
                <a:gd name="T11" fmla="*/ 302 h 325"/>
                <a:gd name="T12" fmla="*/ 182 w 553"/>
                <a:gd name="T13" fmla="*/ 75 h 325"/>
                <a:gd name="T14" fmla="*/ 227 w 553"/>
                <a:gd name="T15" fmla="*/ 30 h 325"/>
                <a:gd name="T16" fmla="*/ 273 w 553"/>
                <a:gd name="T17" fmla="*/ 256 h 325"/>
                <a:gd name="T18" fmla="*/ 273 w 553"/>
                <a:gd name="T19" fmla="*/ 30 h 325"/>
                <a:gd name="T20" fmla="*/ 318 w 553"/>
                <a:gd name="T21" fmla="*/ 256 h 325"/>
                <a:gd name="T22" fmla="*/ 318 w 553"/>
                <a:gd name="T23" fmla="*/ 166 h 325"/>
                <a:gd name="T24" fmla="*/ 363 w 553"/>
                <a:gd name="T25" fmla="*/ 211 h 325"/>
                <a:gd name="T26" fmla="*/ 363 w 553"/>
                <a:gd name="T27" fmla="*/ 30 h 325"/>
                <a:gd name="T28" fmla="*/ 409 w 553"/>
                <a:gd name="T29" fmla="*/ 302 h 325"/>
                <a:gd name="T30" fmla="*/ 409 w 553"/>
                <a:gd name="T31" fmla="*/ 120 h 325"/>
                <a:gd name="T32" fmla="*/ 499 w 553"/>
                <a:gd name="T33" fmla="*/ 166 h 325"/>
                <a:gd name="T34" fmla="*/ 499 w 553"/>
                <a:gd name="T35" fmla="*/ 120 h 325"/>
                <a:gd name="T36" fmla="*/ 454 w 553"/>
                <a:gd name="T37" fmla="*/ 256 h 325"/>
                <a:gd name="T38" fmla="*/ 499 w 553"/>
                <a:gd name="T39" fmla="*/ 120 h 325"/>
                <a:gd name="T40" fmla="*/ 545 w 553"/>
                <a:gd name="T41" fmla="*/ 211 h 325"/>
                <a:gd name="T42" fmla="*/ 545 w 553"/>
                <a:gd name="T43" fmla="*/ 166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3" h="325">
                  <a:moveTo>
                    <a:pt x="0" y="166"/>
                  </a:moveTo>
                  <a:cubicBezTo>
                    <a:pt x="11" y="139"/>
                    <a:pt x="23" y="113"/>
                    <a:pt x="46" y="120"/>
                  </a:cubicBezTo>
                  <a:cubicBezTo>
                    <a:pt x="69" y="127"/>
                    <a:pt x="122" y="226"/>
                    <a:pt x="137" y="211"/>
                  </a:cubicBezTo>
                  <a:cubicBezTo>
                    <a:pt x="152" y="196"/>
                    <a:pt x="137" y="30"/>
                    <a:pt x="137" y="30"/>
                  </a:cubicBezTo>
                  <a:cubicBezTo>
                    <a:pt x="137" y="30"/>
                    <a:pt x="130" y="166"/>
                    <a:pt x="137" y="211"/>
                  </a:cubicBezTo>
                  <a:cubicBezTo>
                    <a:pt x="144" y="256"/>
                    <a:pt x="175" y="325"/>
                    <a:pt x="182" y="302"/>
                  </a:cubicBezTo>
                  <a:cubicBezTo>
                    <a:pt x="189" y="279"/>
                    <a:pt x="175" y="120"/>
                    <a:pt x="182" y="75"/>
                  </a:cubicBezTo>
                  <a:cubicBezTo>
                    <a:pt x="189" y="30"/>
                    <a:pt x="212" y="0"/>
                    <a:pt x="227" y="30"/>
                  </a:cubicBezTo>
                  <a:cubicBezTo>
                    <a:pt x="242" y="60"/>
                    <a:pt x="265" y="256"/>
                    <a:pt x="273" y="256"/>
                  </a:cubicBezTo>
                  <a:cubicBezTo>
                    <a:pt x="281" y="256"/>
                    <a:pt x="266" y="30"/>
                    <a:pt x="273" y="30"/>
                  </a:cubicBezTo>
                  <a:cubicBezTo>
                    <a:pt x="280" y="30"/>
                    <a:pt x="311" y="233"/>
                    <a:pt x="318" y="256"/>
                  </a:cubicBezTo>
                  <a:cubicBezTo>
                    <a:pt x="325" y="279"/>
                    <a:pt x="311" y="173"/>
                    <a:pt x="318" y="166"/>
                  </a:cubicBezTo>
                  <a:cubicBezTo>
                    <a:pt x="325" y="159"/>
                    <a:pt x="356" y="234"/>
                    <a:pt x="363" y="211"/>
                  </a:cubicBezTo>
                  <a:cubicBezTo>
                    <a:pt x="370" y="188"/>
                    <a:pt x="355" y="15"/>
                    <a:pt x="363" y="30"/>
                  </a:cubicBezTo>
                  <a:cubicBezTo>
                    <a:pt x="371" y="45"/>
                    <a:pt x="401" y="287"/>
                    <a:pt x="409" y="302"/>
                  </a:cubicBezTo>
                  <a:cubicBezTo>
                    <a:pt x="417" y="317"/>
                    <a:pt x="394" y="143"/>
                    <a:pt x="409" y="120"/>
                  </a:cubicBezTo>
                  <a:cubicBezTo>
                    <a:pt x="424" y="97"/>
                    <a:pt x="484" y="166"/>
                    <a:pt x="499" y="166"/>
                  </a:cubicBezTo>
                  <a:cubicBezTo>
                    <a:pt x="514" y="166"/>
                    <a:pt x="506" y="105"/>
                    <a:pt x="499" y="120"/>
                  </a:cubicBezTo>
                  <a:cubicBezTo>
                    <a:pt x="492" y="135"/>
                    <a:pt x="454" y="256"/>
                    <a:pt x="454" y="256"/>
                  </a:cubicBezTo>
                  <a:cubicBezTo>
                    <a:pt x="454" y="256"/>
                    <a:pt x="484" y="127"/>
                    <a:pt x="499" y="120"/>
                  </a:cubicBezTo>
                  <a:cubicBezTo>
                    <a:pt x="514" y="113"/>
                    <a:pt x="537" y="203"/>
                    <a:pt x="545" y="211"/>
                  </a:cubicBezTo>
                  <a:cubicBezTo>
                    <a:pt x="553" y="219"/>
                    <a:pt x="549" y="192"/>
                    <a:pt x="545" y="166"/>
                  </a:cubicBezTo>
                </a:path>
              </a:pathLst>
            </a:custGeom>
            <a:noFill/>
            <a:ln w="571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de-CH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21939" name="Freeform 19"/>
            <p:cNvSpPr>
              <a:spLocks/>
            </p:cNvSpPr>
            <p:nvPr/>
          </p:nvSpPr>
          <p:spPr bwMode="auto">
            <a:xfrm>
              <a:off x="2051050" y="3573289"/>
              <a:ext cx="950913" cy="515937"/>
            </a:xfrm>
            <a:custGeom>
              <a:avLst/>
              <a:gdLst>
                <a:gd name="T0" fmla="*/ 0 w 553"/>
                <a:gd name="T1" fmla="*/ 166 h 325"/>
                <a:gd name="T2" fmla="*/ 46 w 553"/>
                <a:gd name="T3" fmla="*/ 120 h 325"/>
                <a:gd name="T4" fmla="*/ 137 w 553"/>
                <a:gd name="T5" fmla="*/ 211 h 325"/>
                <a:gd name="T6" fmla="*/ 137 w 553"/>
                <a:gd name="T7" fmla="*/ 30 h 325"/>
                <a:gd name="T8" fmla="*/ 137 w 553"/>
                <a:gd name="T9" fmla="*/ 211 h 325"/>
                <a:gd name="T10" fmla="*/ 182 w 553"/>
                <a:gd name="T11" fmla="*/ 302 h 325"/>
                <a:gd name="T12" fmla="*/ 182 w 553"/>
                <a:gd name="T13" fmla="*/ 75 h 325"/>
                <a:gd name="T14" fmla="*/ 227 w 553"/>
                <a:gd name="T15" fmla="*/ 30 h 325"/>
                <a:gd name="T16" fmla="*/ 273 w 553"/>
                <a:gd name="T17" fmla="*/ 256 h 325"/>
                <a:gd name="T18" fmla="*/ 273 w 553"/>
                <a:gd name="T19" fmla="*/ 30 h 325"/>
                <a:gd name="T20" fmla="*/ 318 w 553"/>
                <a:gd name="T21" fmla="*/ 256 h 325"/>
                <a:gd name="T22" fmla="*/ 318 w 553"/>
                <a:gd name="T23" fmla="*/ 166 h 325"/>
                <a:gd name="T24" fmla="*/ 363 w 553"/>
                <a:gd name="T25" fmla="*/ 211 h 325"/>
                <a:gd name="T26" fmla="*/ 363 w 553"/>
                <a:gd name="T27" fmla="*/ 30 h 325"/>
                <a:gd name="T28" fmla="*/ 409 w 553"/>
                <a:gd name="T29" fmla="*/ 302 h 325"/>
                <a:gd name="T30" fmla="*/ 409 w 553"/>
                <a:gd name="T31" fmla="*/ 120 h 325"/>
                <a:gd name="T32" fmla="*/ 499 w 553"/>
                <a:gd name="T33" fmla="*/ 166 h 325"/>
                <a:gd name="T34" fmla="*/ 499 w 553"/>
                <a:gd name="T35" fmla="*/ 120 h 325"/>
                <a:gd name="T36" fmla="*/ 454 w 553"/>
                <a:gd name="T37" fmla="*/ 256 h 325"/>
                <a:gd name="T38" fmla="*/ 499 w 553"/>
                <a:gd name="T39" fmla="*/ 120 h 325"/>
                <a:gd name="T40" fmla="*/ 545 w 553"/>
                <a:gd name="T41" fmla="*/ 211 h 325"/>
                <a:gd name="T42" fmla="*/ 545 w 553"/>
                <a:gd name="T43" fmla="*/ 166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3" h="325">
                  <a:moveTo>
                    <a:pt x="0" y="166"/>
                  </a:moveTo>
                  <a:cubicBezTo>
                    <a:pt x="11" y="139"/>
                    <a:pt x="23" y="113"/>
                    <a:pt x="46" y="120"/>
                  </a:cubicBezTo>
                  <a:cubicBezTo>
                    <a:pt x="69" y="127"/>
                    <a:pt x="122" y="226"/>
                    <a:pt x="137" y="211"/>
                  </a:cubicBezTo>
                  <a:cubicBezTo>
                    <a:pt x="152" y="196"/>
                    <a:pt x="137" y="30"/>
                    <a:pt x="137" y="30"/>
                  </a:cubicBezTo>
                  <a:cubicBezTo>
                    <a:pt x="137" y="30"/>
                    <a:pt x="130" y="166"/>
                    <a:pt x="137" y="211"/>
                  </a:cubicBezTo>
                  <a:cubicBezTo>
                    <a:pt x="144" y="256"/>
                    <a:pt x="175" y="325"/>
                    <a:pt x="182" y="302"/>
                  </a:cubicBezTo>
                  <a:cubicBezTo>
                    <a:pt x="189" y="279"/>
                    <a:pt x="175" y="120"/>
                    <a:pt x="182" y="75"/>
                  </a:cubicBezTo>
                  <a:cubicBezTo>
                    <a:pt x="189" y="30"/>
                    <a:pt x="212" y="0"/>
                    <a:pt x="227" y="30"/>
                  </a:cubicBezTo>
                  <a:cubicBezTo>
                    <a:pt x="242" y="60"/>
                    <a:pt x="265" y="256"/>
                    <a:pt x="273" y="256"/>
                  </a:cubicBezTo>
                  <a:cubicBezTo>
                    <a:pt x="281" y="256"/>
                    <a:pt x="266" y="30"/>
                    <a:pt x="273" y="30"/>
                  </a:cubicBezTo>
                  <a:cubicBezTo>
                    <a:pt x="280" y="30"/>
                    <a:pt x="311" y="233"/>
                    <a:pt x="318" y="256"/>
                  </a:cubicBezTo>
                  <a:cubicBezTo>
                    <a:pt x="325" y="279"/>
                    <a:pt x="311" y="173"/>
                    <a:pt x="318" y="166"/>
                  </a:cubicBezTo>
                  <a:cubicBezTo>
                    <a:pt x="325" y="159"/>
                    <a:pt x="356" y="234"/>
                    <a:pt x="363" y="211"/>
                  </a:cubicBezTo>
                  <a:cubicBezTo>
                    <a:pt x="370" y="188"/>
                    <a:pt x="355" y="15"/>
                    <a:pt x="363" y="30"/>
                  </a:cubicBezTo>
                  <a:cubicBezTo>
                    <a:pt x="371" y="45"/>
                    <a:pt x="401" y="287"/>
                    <a:pt x="409" y="302"/>
                  </a:cubicBezTo>
                  <a:cubicBezTo>
                    <a:pt x="417" y="317"/>
                    <a:pt x="394" y="143"/>
                    <a:pt x="409" y="120"/>
                  </a:cubicBezTo>
                  <a:cubicBezTo>
                    <a:pt x="424" y="97"/>
                    <a:pt x="484" y="166"/>
                    <a:pt x="499" y="166"/>
                  </a:cubicBezTo>
                  <a:cubicBezTo>
                    <a:pt x="514" y="166"/>
                    <a:pt x="506" y="105"/>
                    <a:pt x="499" y="120"/>
                  </a:cubicBezTo>
                  <a:cubicBezTo>
                    <a:pt x="492" y="135"/>
                    <a:pt x="454" y="256"/>
                    <a:pt x="454" y="256"/>
                  </a:cubicBezTo>
                  <a:cubicBezTo>
                    <a:pt x="454" y="256"/>
                    <a:pt x="484" y="127"/>
                    <a:pt x="499" y="120"/>
                  </a:cubicBezTo>
                  <a:cubicBezTo>
                    <a:pt x="514" y="113"/>
                    <a:pt x="537" y="203"/>
                    <a:pt x="545" y="211"/>
                  </a:cubicBezTo>
                  <a:cubicBezTo>
                    <a:pt x="553" y="219"/>
                    <a:pt x="549" y="192"/>
                    <a:pt x="545" y="166"/>
                  </a:cubicBezTo>
                </a:path>
              </a:pathLst>
            </a:custGeom>
            <a:noFill/>
            <a:ln w="571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de-CH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763688" y="2780928"/>
              <a:ext cx="360040" cy="2936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0" fontAlgn="base" hangingPunct="0">
                <a:lnSpc>
                  <a:spcPct val="110000"/>
                </a:lnSpc>
                <a:spcAft>
                  <a:spcPct val="0"/>
                </a:spcAft>
              </a:pPr>
              <a:r>
                <a:rPr lang="en-US" sz="2400" b="1" kern="1000" spc="30" dirty="0">
                  <a:solidFill>
                    <a:srgbClr val="00B050"/>
                  </a:solidFill>
                  <a:cs typeface="Franklin Gothic Book"/>
                </a:rPr>
                <a:t>+1</a:t>
              </a:r>
              <a:endParaRPr lang="de-CH" sz="2400" b="1" kern="1000" spc="30" dirty="0" err="1">
                <a:solidFill>
                  <a:srgbClr val="00B050"/>
                </a:solidFill>
                <a:cs typeface="Franklin Gothic Book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55576" y="3501008"/>
            <a:ext cx="792088" cy="1584176"/>
            <a:chOff x="4067944" y="3356992"/>
            <a:chExt cx="792088" cy="1909489"/>
          </a:xfrm>
        </p:grpSpPr>
        <p:sp>
          <p:nvSpPr>
            <p:cNvPr id="11" name="Down Arrow 10"/>
            <p:cNvSpPr/>
            <p:nvPr/>
          </p:nvSpPr>
          <p:spPr bwMode="auto">
            <a:xfrm>
              <a:off x="4067944" y="3356992"/>
              <a:ext cx="792088" cy="1909489"/>
            </a:xfrm>
            <a:prstGeom prst="downArrow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900" dirty="0">
                <a:latin typeface="+mn-lt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900" dirty="0">
                <a:latin typeface="+mn-lt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900" dirty="0">
                <a:latin typeface="+mn-lt"/>
              </a:endParaRP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235388" y="4131716"/>
              <a:ext cx="457200" cy="36004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1800" kern="1000" spc="30" dirty="0" smtClean="0">
                  <a:latin typeface="+mn-lt"/>
                  <a:cs typeface="Franklin Gothic Book"/>
                </a:rPr>
                <a:t>/10</a:t>
              </a:r>
              <a:endParaRPr lang="de-CH" sz="1800" kern="1000" spc="30" dirty="0" err="1" smtClean="0">
                <a:latin typeface="+mn-lt"/>
                <a:cs typeface="Franklin Gothic Book"/>
              </a:endParaRPr>
            </a:p>
          </p:txBody>
        </p:sp>
      </p:grpSp>
      <p:sp>
        <p:nvSpPr>
          <p:cNvPr id="1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2440" y="6688534"/>
            <a:ext cx="575742" cy="1968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sz="900" dirty="0" smtClean="0">
                <a:solidFill>
                  <a:srgbClr val="000000"/>
                </a:solidFill>
                <a:latin typeface="+mn-lt"/>
              </a:rPr>
              <a:t> </a:t>
            </a:r>
            <a:fld id="{EBC07571-3134-BB4B-B83F-1A9FE18D34F3}" type="slidenum">
              <a:rPr lang="de-DE" sz="900" smtClean="0">
                <a:solidFill>
                  <a:srgbClr val="000000"/>
                </a:solidFill>
                <a:latin typeface="+mn-lt"/>
              </a:rPr>
              <a:pPr algn="ctr">
                <a:defRPr/>
              </a:pPr>
              <a:t>6</a:t>
            </a:fld>
            <a:endParaRPr lang="de-DE" sz="9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783063" y="1337869"/>
            <a:ext cx="4181425" cy="4679950"/>
          </a:xfrm>
        </p:spPr>
        <p:txBody>
          <a:bodyPr/>
          <a:lstStyle/>
          <a:p>
            <a:r>
              <a:rPr lang="en-US" sz="2400" dirty="0" smtClean="0"/>
              <a:t>We currently use low noise  charge integrating pixel detectors ENC ≈ 40 e-</a:t>
            </a:r>
            <a:endParaRPr lang="en-US" sz="2000" dirty="0" smtClean="0"/>
          </a:p>
          <a:p>
            <a:pPr lvl="1"/>
            <a:r>
              <a:rPr lang="en-US" sz="2000" dirty="0" smtClean="0"/>
              <a:t>Single photon resolution can be compromised at 5</a:t>
            </a:r>
            <a:r>
              <a:rPr lang="el-GR" sz="2000" dirty="0" smtClean="0">
                <a:sym typeface="Wingdings"/>
              </a:rPr>
              <a:t> σ</a:t>
            </a:r>
            <a:endParaRPr lang="de-CH" sz="2000" dirty="0" smtClean="0">
              <a:sym typeface="Wingdings"/>
            </a:endParaRPr>
          </a:p>
          <a:p>
            <a:pPr lvl="1"/>
            <a:r>
              <a:rPr lang="en-US" sz="2000" dirty="0" smtClean="0">
                <a:sym typeface="Wingdings"/>
              </a:rPr>
              <a:t>Multiple photons of low energy can still be detected</a:t>
            </a:r>
          </a:p>
          <a:p>
            <a:pPr lvl="1"/>
            <a:r>
              <a:rPr lang="en-US" sz="2000" dirty="0" smtClean="0">
                <a:sym typeface="Wingdings"/>
              </a:rPr>
              <a:t>Fast frame rate compared to CCDs</a:t>
            </a:r>
          </a:p>
          <a:p>
            <a:pPr lvl="1"/>
            <a:r>
              <a:rPr lang="en-US" sz="2000" dirty="0">
                <a:sym typeface="Wingdings"/>
              </a:rPr>
              <a:t>Large dynamic range thanks to dynamic gain </a:t>
            </a:r>
            <a:r>
              <a:rPr lang="en-US" sz="2000" dirty="0" smtClean="0">
                <a:sym typeface="Wingdings"/>
              </a:rPr>
              <a:t>switching</a:t>
            </a:r>
          </a:p>
          <a:p>
            <a:pPr lvl="1"/>
            <a:r>
              <a:rPr lang="en-US" sz="2000" dirty="0" smtClean="0">
                <a:sym typeface="Wingdings"/>
              </a:rPr>
              <a:t>No radiation damage even in case of saturation</a:t>
            </a:r>
            <a:endParaRPr lang="en-US" sz="2000" dirty="0">
              <a:sym typeface="Wingdings"/>
            </a:endParaRPr>
          </a:p>
        </p:txBody>
      </p:sp>
      <p:sp>
        <p:nvSpPr>
          <p:cNvPr id="16" name="Slide Number Placeholder 6"/>
          <p:cNvSpPr txBox="1">
            <a:spLocks/>
          </p:cNvSpPr>
          <p:nvPr/>
        </p:nvSpPr>
        <p:spPr>
          <a:xfrm>
            <a:off x="107504" y="6597649"/>
            <a:ext cx="1969696" cy="25751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de-DE" dirty="0" smtClean="0">
                <a:solidFill>
                  <a:srgbClr val="000000"/>
                </a:solidFill>
              </a:rPr>
              <a:t>A. </a:t>
            </a:r>
            <a:r>
              <a:rPr lang="de-DE" dirty="0">
                <a:solidFill>
                  <a:srgbClr val="000000"/>
                </a:solidFill>
              </a:rPr>
              <a:t>B</a:t>
            </a:r>
            <a:r>
              <a:rPr lang="de-DE" dirty="0" smtClean="0">
                <a:solidFill>
                  <a:srgbClr val="000000"/>
                </a:solidFill>
              </a:rPr>
              <a:t>ergamaschi, Diamond 25.11.2019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281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755576" y="1341438"/>
            <a:ext cx="3816423" cy="4679950"/>
          </a:xfrm>
        </p:spPr>
        <p:txBody>
          <a:bodyPr/>
          <a:lstStyle/>
          <a:p>
            <a:r>
              <a:rPr lang="en-US" sz="2400" dirty="0" smtClean="0"/>
              <a:t>Single </a:t>
            </a:r>
            <a:r>
              <a:rPr lang="en-US" sz="2400" dirty="0"/>
              <a:t>photon </a:t>
            </a:r>
            <a:r>
              <a:rPr lang="en-US" sz="2400" dirty="0" smtClean="0"/>
              <a:t>resolution</a:t>
            </a:r>
          </a:p>
          <a:p>
            <a:endParaRPr lang="en-US" sz="2400" dirty="0"/>
          </a:p>
          <a:p>
            <a:r>
              <a:rPr lang="en-US" sz="2400" dirty="0" smtClean="0"/>
              <a:t>Vacuum operation and cooling</a:t>
            </a:r>
          </a:p>
          <a:p>
            <a:pPr lvl="1"/>
            <a:r>
              <a:rPr lang="en-US" sz="2000" dirty="0" smtClean="0"/>
              <a:t>Vacuum barrier between the detector and the readout board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Quantum efficiency</a:t>
            </a:r>
          </a:p>
          <a:p>
            <a:pPr lvl="1"/>
            <a:r>
              <a:rPr lang="en-US" sz="2000" dirty="0" smtClean="0"/>
              <a:t>Shallow implant required to avoid absorption in the entrance window</a:t>
            </a:r>
          </a:p>
          <a:p>
            <a:pPr lvl="1"/>
            <a:r>
              <a:rPr lang="en-US" sz="2000" dirty="0" smtClean="0"/>
              <a:t>Useful also for electron detection</a:t>
            </a:r>
          </a:p>
          <a:p>
            <a:pPr lvl="1"/>
            <a:r>
              <a:rPr lang="en-US" sz="2000" dirty="0" smtClean="0"/>
              <a:t>Aluminum can be etched away</a:t>
            </a:r>
            <a:endParaRPr lang="de-CH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 X-rays challenges</a:t>
            </a:r>
            <a:endParaRPr lang="de-CH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7" t="3536" r="1" b="34612"/>
          <a:stretch/>
        </p:blipFill>
        <p:spPr bwMode="auto">
          <a:xfrm>
            <a:off x="5220072" y="1124744"/>
            <a:ext cx="3708027" cy="178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5292080" y="3284984"/>
            <a:ext cx="3580418" cy="2904591"/>
            <a:chOff x="3997652" y="2934759"/>
            <a:chExt cx="4501198" cy="3806609"/>
          </a:xfrm>
        </p:grpSpPr>
        <p:grpSp>
          <p:nvGrpSpPr>
            <p:cNvPr id="19" name="Group 18"/>
            <p:cNvGrpSpPr/>
            <p:nvPr/>
          </p:nvGrpSpPr>
          <p:grpSpPr>
            <a:xfrm>
              <a:off x="3997652" y="2934759"/>
              <a:ext cx="4501198" cy="3806609"/>
              <a:chOff x="3167146" y="2934759"/>
              <a:chExt cx="4501198" cy="3806609"/>
            </a:xfrm>
          </p:grpSpPr>
          <p:cxnSp>
            <p:nvCxnSpPr>
              <p:cNvPr id="25" name="Straight Arrow Connector 24"/>
              <p:cNvCxnSpPr/>
              <p:nvPr/>
            </p:nvCxnSpPr>
            <p:spPr bwMode="auto">
              <a:xfrm>
                <a:off x="6177880" y="2934759"/>
                <a:ext cx="0" cy="1565494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26" name="TextBox 25"/>
              <p:cNvSpPr txBox="1"/>
              <p:nvPr/>
            </p:nvSpPr>
            <p:spPr>
              <a:xfrm>
                <a:off x="6249888" y="3416192"/>
                <a:ext cx="914400" cy="3278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000" cap="none" spc="3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ヒラギノ角ゴ Pro W3"/>
                    <a:cs typeface="Franklin Gothic Book"/>
                  </a:rPr>
                  <a:t>electron</a:t>
                </a:r>
                <a:endParaRPr kumimoji="0" lang="de-CH" sz="1800" b="0" i="0" u="none" strike="noStrike" kern="1000" cap="none" spc="3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ヒラギノ角ゴ Pro W3"/>
                  <a:cs typeface="Franklin Gothic Book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167146" y="3462427"/>
                <a:ext cx="914400" cy="3278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000" cap="none" spc="3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/>
                    <a:ea typeface="ヒラギノ角ゴ Pro W3"/>
                    <a:cs typeface="Franklin Gothic Book"/>
                  </a:rPr>
                  <a:t>Soft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000" cap="none" spc="3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/>
                    <a:ea typeface="ヒラギノ角ゴ Pro W3"/>
                    <a:cs typeface="Franklin Gothic Book"/>
                  </a:rPr>
                  <a:t>X-ray</a:t>
                </a:r>
                <a:endParaRPr kumimoji="0" lang="de-CH" sz="1800" b="0" i="0" u="none" strike="noStrike" kern="1000" cap="none" spc="30" normalizeH="0" baseline="0" noProof="0" dirty="0" err="1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/>
                  <a:ea typeface="ヒラギノ角ゴ Pro W3"/>
                  <a:cs typeface="Franklin Gothic Book"/>
                </a:endParaRPr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>
                <a:off x="3187252" y="4481480"/>
                <a:ext cx="4481092" cy="2259888"/>
                <a:chOff x="3187252" y="4481480"/>
                <a:chExt cx="3417566" cy="2259888"/>
              </a:xfrm>
            </p:grpSpPr>
            <p:pic>
              <p:nvPicPr>
                <p:cNvPr id="30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6188" t="78666" r="22454"/>
                <a:stretch/>
              </p:blipFill>
              <p:spPr bwMode="auto">
                <a:xfrm flipH="1">
                  <a:off x="3187253" y="4481480"/>
                  <a:ext cx="3417565" cy="6855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9481" t="80526" r="22454" b="4743"/>
                <a:stretch/>
              </p:blipFill>
              <p:spPr bwMode="auto">
                <a:xfrm flipH="1">
                  <a:off x="3187252" y="5058417"/>
                  <a:ext cx="3417566" cy="16829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cxnSp>
            <p:nvCxnSpPr>
              <p:cNvPr id="29" name="Straight Arrow Connector 28"/>
              <p:cNvCxnSpPr/>
              <p:nvPr/>
            </p:nvCxnSpPr>
            <p:spPr bwMode="auto">
              <a:xfrm>
                <a:off x="4037049" y="3068960"/>
                <a:ext cx="0" cy="1565494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20" name="Rectangle 19"/>
            <p:cNvSpPr/>
            <p:nvPr/>
          </p:nvSpPr>
          <p:spPr bwMode="auto">
            <a:xfrm>
              <a:off x="4051357" y="4497503"/>
              <a:ext cx="4447493" cy="36000"/>
            </a:xfrm>
            <a:prstGeom prst="rect">
              <a:avLst/>
            </a:prstGeom>
            <a:solidFill>
              <a:srgbClr val="66CCFF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ヒラギノ角ゴ Pro W3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4041832" y="4537695"/>
              <a:ext cx="4447493" cy="181969"/>
            </a:xfrm>
            <a:prstGeom prst="rect">
              <a:avLst/>
            </a:prstGeom>
            <a:solidFill>
              <a:schemeClr val="accent3">
                <a:alpha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ヒラギノ角ゴ Pro W3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165359" y="3461210"/>
              <a:ext cx="914400" cy="327829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000" cap="none" spc="30" normalizeH="0" baseline="0" noProof="0" dirty="0">
                  <a:ln>
                    <a:noFill/>
                  </a:ln>
                  <a:solidFill>
                    <a:srgbClr val="EB5B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Calibri"/>
                  <a:ea typeface="ヒラギノ角ゴ Pro W3"/>
                  <a:cs typeface="Franklin Gothic Book"/>
                </a:rPr>
                <a:t>Hard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000" cap="none" spc="30" normalizeH="0" baseline="0" noProof="0" dirty="0">
                  <a:ln>
                    <a:noFill/>
                  </a:ln>
                  <a:solidFill>
                    <a:srgbClr val="EB5B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Calibri"/>
                  <a:ea typeface="ヒラギノ角ゴ Pro W3"/>
                  <a:cs typeface="Franklin Gothic Book"/>
                </a:rPr>
                <a:t>X-ray</a:t>
              </a:r>
              <a:endParaRPr kumimoji="0" lang="de-CH" sz="1800" b="0" i="0" u="none" strike="noStrike" kern="1000" cap="none" spc="30" normalizeH="0" baseline="0" noProof="0" dirty="0" err="1">
                <a:ln>
                  <a:noFill/>
                </a:ln>
                <a:solidFill>
                  <a:srgbClr val="EB5B00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>
              <a:off x="5191591" y="3068960"/>
              <a:ext cx="0" cy="252028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7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4" name="Slide Number Placeholder 6"/>
          <p:cNvSpPr txBox="1">
            <a:spLocks/>
          </p:cNvSpPr>
          <p:nvPr/>
        </p:nvSpPr>
        <p:spPr>
          <a:xfrm>
            <a:off x="107504" y="6597649"/>
            <a:ext cx="1969696" cy="25751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de-DE" dirty="0" smtClean="0">
                <a:solidFill>
                  <a:srgbClr val="000000"/>
                </a:solidFill>
              </a:rPr>
              <a:t>A. </a:t>
            </a:r>
            <a:r>
              <a:rPr lang="de-DE" dirty="0">
                <a:solidFill>
                  <a:srgbClr val="000000"/>
                </a:solidFill>
              </a:rPr>
              <a:t>B</a:t>
            </a:r>
            <a:r>
              <a:rPr lang="de-DE" dirty="0" smtClean="0">
                <a:solidFill>
                  <a:srgbClr val="000000"/>
                </a:solidFill>
              </a:rPr>
              <a:t>ergamaschi, Diamond 25.11.2019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7812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Resonant diffraction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681C43E-8413-41EE-A805-0D617FAA26B0}"/>
              </a:ext>
            </a:extLst>
          </p:cNvPr>
          <p:cNvSpPr/>
          <p:nvPr/>
        </p:nvSpPr>
        <p:spPr>
          <a:xfrm>
            <a:off x="2077200" y="646887"/>
            <a:ext cx="52604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1000" spc="30" dirty="0">
                <a:latin typeface="+mn-lt"/>
                <a:cs typeface="Franklin Gothic Book"/>
              </a:rPr>
              <a:t>V. </a:t>
            </a:r>
            <a:r>
              <a:rPr lang="en-US" kern="1000" spc="30" dirty="0" smtClean="0">
                <a:latin typeface="+mn-lt"/>
                <a:cs typeface="Franklin Gothic Book"/>
              </a:rPr>
              <a:t>Scagnoli, U. </a:t>
            </a:r>
            <a:r>
              <a:rPr lang="en-US" kern="1000" spc="30" dirty="0" err="1" smtClean="0">
                <a:latin typeface="+mn-lt"/>
                <a:cs typeface="Franklin Gothic Book"/>
              </a:rPr>
              <a:t>Staub</a:t>
            </a:r>
            <a:r>
              <a:rPr lang="en-US" kern="1000" spc="30" dirty="0" smtClean="0">
                <a:latin typeface="+mn-lt"/>
                <a:cs typeface="Franklin Gothic Book"/>
              </a:rPr>
              <a:t>, RESOXS </a:t>
            </a:r>
            <a:r>
              <a:rPr lang="en-US" kern="1000" spc="30" dirty="0" err="1" smtClean="0">
                <a:latin typeface="+mn-lt"/>
                <a:cs typeface="Franklin Gothic Book"/>
              </a:rPr>
              <a:t>endstation</a:t>
            </a:r>
            <a:r>
              <a:rPr lang="en-US" kern="1000" spc="30" dirty="0" smtClean="0">
                <a:latin typeface="+mn-lt"/>
                <a:cs typeface="Franklin Gothic Book"/>
              </a:rPr>
              <a:t>, SIM beamline SLS</a:t>
            </a:r>
            <a:endParaRPr lang="en-US" dirty="0">
              <a:latin typeface="+mn-lt"/>
            </a:endParaRPr>
          </a:p>
        </p:txBody>
      </p:sp>
      <p:pic>
        <p:nvPicPr>
          <p:cNvPr id="10" name="Picture 9" descr="A picture containing indoor, table&#10;&#10;Description automatically generated">
            <a:extLst>
              <a:ext uri="{FF2B5EF4-FFF2-40B4-BE49-F238E27FC236}">
                <a16:creationId xmlns:a16="http://schemas.microsoft.com/office/drawing/2014/main" id="{180BDDFD-968B-42DE-8F59-17B21C4538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4044945"/>
            <a:ext cx="4032449" cy="226437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792846" y="1196752"/>
            <a:ext cx="7811602" cy="8640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400" kern="1000" spc="30" dirty="0" smtClean="0">
                <a:solidFill>
                  <a:srgbClr val="000000"/>
                </a:solidFill>
                <a:latin typeface="Calibri"/>
                <a:ea typeface="ヒラギノ角ゴ Pro W3"/>
                <a:cs typeface="Franklin Gothic Book"/>
              </a:rPr>
              <a:t>Energy range 500-1500 eV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400" kern="1000" spc="30" dirty="0" smtClean="0">
                <a:solidFill>
                  <a:srgbClr val="000000"/>
                </a:solidFill>
                <a:latin typeface="Calibri"/>
                <a:ea typeface="ヒラギノ角ゴ Pro W3"/>
                <a:cs typeface="Franklin Gothic Book"/>
              </a:rPr>
              <a:t>Large </a:t>
            </a:r>
            <a:r>
              <a:rPr lang="en-US" sz="2400" kern="1000" spc="30" dirty="0">
                <a:solidFill>
                  <a:srgbClr val="000000"/>
                </a:solidFill>
                <a:latin typeface="Calibri"/>
                <a:ea typeface="ヒラギノ角ゴ Pro W3"/>
                <a:cs typeface="Franklin Gothic Book"/>
              </a:rPr>
              <a:t>dynamic range </a:t>
            </a:r>
            <a:r>
              <a:rPr lang="en-US" sz="2400" kern="1000" spc="30" dirty="0" smtClean="0">
                <a:solidFill>
                  <a:srgbClr val="000000"/>
                </a:solidFill>
                <a:latin typeface="Calibri"/>
                <a:ea typeface="ヒラギノ角ゴ Pro W3"/>
                <a:cs typeface="Franklin Gothic Book"/>
              </a:rPr>
              <a:t>and single photon resolution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400" kern="1000" spc="30" dirty="0" smtClean="0">
                <a:solidFill>
                  <a:srgbClr val="000000"/>
                </a:solidFill>
                <a:latin typeface="Calibri"/>
                <a:ea typeface="ヒラギノ角ゴ Pro W3"/>
                <a:cs typeface="Franklin Gothic Book"/>
              </a:rPr>
              <a:t>At XFELs up to 1E5 1keV photons could arrive simultaneously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400" kern="1000" spc="30" dirty="0" smtClean="0">
                <a:solidFill>
                  <a:srgbClr val="000000"/>
                </a:solidFill>
                <a:latin typeface="Calibri"/>
                <a:ea typeface="ヒラギノ角ゴ Pro W3"/>
                <a:cs typeface="Franklin Gothic Book"/>
              </a:rPr>
              <a:t>Number of pixels more important than pixel size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400" kern="1000" spc="30" dirty="0" smtClean="0">
                <a:solidFill>
                  <a:srgbClr val="000000"/>
                </a:solidFill>
                <a:latin typeface="Calibri"/>
                <a:ea typeface="ヒラギノ角ゴ Pro W3"/>
                <a:cs typeface="Franklin Gothic Book"/>
              </a:rPr>
              <a:t>Compact setup to operate in vacuum (pitch &lt;75 um)</a:t>
            </a:r>
            <a:endParaRPr lang="en-US" sz="2400" kern="1000" spc="30" dirty="0">
              <a:solidFill>
                <a:srgbClr val="000000"/>
              </a:solidFill>
              <a:latin typeface="Calibri"/>
              <a:ea typeface="ヒラギノ角ゴ Pro W3"/>
              <a:cs typeface="Franklin Gothic Book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CH" sz="24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cs typeface="Franklin Gothic Book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5440625" y="3356992"/>
            <a:ext cx="3451855" cy="3208375"/>
            <a:chOff x="5440625" y="3356992"/>
            <a:chExt cx="3451855" cy="3208375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11" t="11898" r="11093" b="11875"/>
            <a:stretch/>
          </p:blipFill>
          <p:spPr>
            <a:xfrm>
              <a:off x="5440625" y="3553905"/>
              <a:ext cx="2991875" cy="2692327"/>
            </a:xfrm>
            <a:prstGeom prst="rect">
              <a:avLst/>
            </a:prstGeom>
          </p:spPr>
        </p:pic>
        <p:grpSp>
          <p:nvGrpSpPr>
            <p:cNvPr id="18" name="Group 17"/>
            <p:cNvGrpSpPr/>
            <p:nvPr/>
          </p:nvGrpSpPr>
          <p:grpSpPr>
            <a:xfrm>
              <a:off x="7354464" y="3949005"/>
              <a:ext cx="1167416" cy="1115234"/>
              <a:chOff x="7286600" y="2640388"/>
              <a:chExt cx="914400" cy="903470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7286600" y="2640388"/>
                <a:ext cx="914400" cy="3374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000" cap="none" spc="3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ヒラギノ角ゴ Pro W3"/>
                    <a:cs typeface="Franklin Gothic Book"/>
                  </a:rPr>
                  <a:t>Direct 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000" cap="none" spc="3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ヒラギノ角ゴ Pro W3"/>
                    <a:cs typeface="Franklin Gothic Book"/>
                  </a:rPr>
                  <a:t>beam</a:t>
                </a:r>
                <a:endParaRPr kumimoji="0" lang="de-CH" sz="1800" b="0" i="0" u="none" strike="noStrike" kern="1000" cap="none" spc="3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ヒラギノ角ゴ Pro W3"/>
                  <a:cs typeface="Franklin Gothic Book"/>
                </a:endParaRPr>
              </a:p>
            </p:txBody>
          </p:sp>
          <p:cxnSp>
            <p:nvCxnSpPr>
              <p:cNvPr id="26" name="Straight Arrow Connector 25"/>
              <p:cNvCxnSpPr/>
              <p:nvPr/>
            </p:nvCxnSpPr>
            <p:spPr bwMode="auto">
              <a:xfrm>
                <a:off x="7874945" y="3082081"/>
                <a:ext cx="225447" cy="461777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19" name="Group 18"/>
            <p:cNvGrpSpPr/>
            <p:nvPr/>
          </p:nvGrpSpPr>
          <p:grpSpPr>
            <a:xfrm>
              <a:off x="5449385" y="3468862"/>
              <a:ext cx="1167416" cy="1062061"/>
              <a:chOff x="7362195" y="2395432"/>
              <a:chExt cx="914400" cy="860394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7362195" y="2395432"/>
                <a:ext cx="914400" cy="6263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000" cap="none" spc="3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ヒラギノ角ゴ Pro W3"/>
                    <a:cs typeface="Franklin Gothic Book"/>
                  </a:rPr>
                  <a:t>Bragg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000" cap="none" spc="3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ヒラギノ角ゴ Pro W3"/>
                    <a:cs typeface="Franklin Gothic Book"/>
                  </a:rPr>
                  <a:t>peaks</a:t>
                </a:r>
                <a:endParaRPr kumimoji="0" lang="de-CH" sz="1800" b="0" i="0" u="none" strike="noStrike" kern="1000" cap="none" spc="3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ヒラギノ角ゴ Pro W3"/>
                  <a:cs typeface="Franklin Gothic Book"/>
                </a:endParaRPr>
              </a:p>
            </p:txBody>
          </p:sp>
          <p:cxnSp>
            <p:nvCxnSpPr>
              <p:cNvPr id="24" name="Straight Arrow Connector 23"/>
              <p:cNvCxnSpPr/>
              <p:nvPr/>
            </p:nvCxnSpPr>
            <p:spPr bwMode="auto">
              <a:xfrm>
                <a:off x="7766406" y="2896805"/>
                <a:ext cx="0" cy="359021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20" name="Group 19"/>
            <p:cNvGrpSpPr/>
            <p:nvPr/>
          </p:nvGrpSpPr>
          <p:grpSpPr>
            <a:xfrm>
              <a:off x="6084167" y="5197567"/>
              <a:ext cx="1167416" cy="1236862"/>
              <a:chOff x="6881417" y="2097121"/>
              <a:chExt cx="914400" cy="1002003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6881417" y="2472756"/>
                <a:ext cx="914400" cy="6263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000" cap="none" spc="3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ヒラギノ角ゴ Pro W3"/>
                    <a:cs typeface="Franklin Gothic Book"/>
                  </a:rPr>
                  <a:t>Magnetic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000" cap="none" spc="3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ヒラギノ角ゴ Pro W3"/>
                    <a:cs typeface="Franklin Gothic Book"/>
                  </a:rPr>
                  <a:t>peaks</a:t>
                </a:r>
                <a:endParaRPr kumimoji="0" lang="de-CH" sz="1800" b="0" i="0" u="none" strike="noStrike" kern="1000" cap="none" spc="3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ヒラギノ角ゴ Pro W3"/>
                  <a:cs typeface="Franklin Gothic Book"/>
                </a:endParaRPr>
              </a:p>
            </p:txBody>
          </p:sp>
          <p:cxnSp>
            <p:nvCxnSpPr>
              <p:cNvPr id="22" name="Straight Arrow Connector 21"/>
              <p:cNvCxnSpPr/>
              <p:nvPr/>
            </p:nvCxnSpPr>
            <p:spPr bwMode="auto">
              <a:xfrm flipH="1" flipV="1">
                <a:off x="7178024" y="2097121"/>
                <a:ext cx="120588" cy="28027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15" name="TextBox 14"/>
            <p:cNvSpPr txBox="1"/>
            <p:nvPr/>
          </p:nvSpPr>
          <p:spPr>
            <a:xfrm>
              <a:off x="6203377" y="4087751"/>
              <a:ext cx="1167416" cy="77318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000" cap="none" spc="3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ヒラギノ角ゴ Pro W3"/>
                  <a:cs typeface="Franklin Gothic Book"/>
                </a:rPr>
                <a:t>Reflectivity</a:t>
              </a:r>
              <a:endParaRPr kumimoji="0" lang="de-CH" sz="1800" b="0" i="0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cs typeface="Franklin Gothic Book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>
              <a:off x="6928804" y="4397595"/>
              <a:ext cx="425659" cy="93330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467" t="5806" r="-1" b="1103"/>
            <a:stretch/>
          </p:blipFill>
          <p:spPr>
            <a:xfrm>
              <a:off x="8467711" y="3356992"/>
              <a:ext cx="424769" cy="3208375"/>
            </a:xfrm>
            <a:prstGeom prst="rect">
              <a:avLst/>
            </a:prstGeom>
          </p:spPr>
        </p:pic>
      </p:grpSp>
      <p:sp>
        <p:nvSpPr>
          <p:cNvPr id="32" name="Rectangle 31"/>
          <p:cNvSpPr/>
          <p:nvPr/>
        </p:nvSpPr>
        <p:spPr>
          <a:xfrm>
            <a:off x="5216206" y="6246232"/>
            <a:ext cx="3647048" cy="32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ヒラギノ角ゴ Pro W3"/>
                <a:cs typeface="Franklin Gothic Book"/>
              </a:rPr>
              <a:t>Artificial </a:t>
            </a:r>
            <a:r>
              <a:rPr kumimoji="0" lang="en-US" sz="14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ヒラギノ角ゴ Pro W3"/>
                <a:cs typeface="Franklin Gothic Book"/>
              </a:rPr>
              <a:t>spin ice, 708 eV </a:t>
            </a:r>
          </a:p>
        </p:txBody>
      </p:sp>
      <p:sp>
        <p:nvSpPr>
          <p:cNvPr id="3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2440" y="6688534"/>
            <a:ext cx="575742" cy="1968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sz="900" dirty="0" smtClean="0">
                <a:solidFill>
                  <a:srgbClr val="000000"/>
                </a:solidFill>
                <a:latin typeface="+mn-lt"/>
              </a:rPr>
              <a:t> </a:t>
            </a:r>
            <a:fld id="{EBC07571-3134-BB4B-B83F-1A9FE18D34F3}" type="slidenum">
              <a:rPr lang="de-DE" sz="900" smtClean="0">
                <a:solidFill>
                  <a:srgbClr val="000000"/>
                </a:solidFill>
                <a:latin typeface="+mn-lt"/>
              </a:rPr>
              <a:pPr algn="ctr">
                <a:defRPr/>
              </a:pPr>
              <a:t>8</a:t>
            </a:fld>
            <a:endParaRPr lang="de-DE" sz="9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8" name="Slide Number Placeholder 6"/>
          <p:cNvSpPr txBox="1">
            <a:spLocks/>
          </p:cNvSpPr>
          <p:nvPr/>
        </p:nvSpPr>
        <p:spPr>
          <a:xfrm>
            <a:off x="107504" y="6597649"/>
            <a:ext cx="1969696" cy="25751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de-DE" dirty="0" smtClean="0">
                <a:solidFill>
                  <a:srgbClr val="000000"/>
                </a:solidFill>
              </a:rPr>
              <a:t>A. </a:t>
            </a:r>
            <a:r>
              <a:rPr lang="de-DE" dirty="0">
                <a:solidFill>
                  <a:srgbClr val="000000"/>
                </a:solidFill>
              </a:rPr>
              <a:t>B</a:t>
            </a:r>
            <a:r>
              <a:rPr lang="de-DE" dirty="0" smtClean="0">
                <a:solidFill>
                  <a:srgbClr val="000000"/>
                </a:solidFill>
              </a:rPr>
              <a:t>ergamaschi, Diamond 25.11.2019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0961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Ptychography</a:t>
            </a:r>
            <a:endParaRPr lang="en-US" dirty="0"/>
          </a:p>
        </p:txBody>
      </p:sp>
      <p:pic>
        <p:nvPicPr>
          <p:cNvPr id="14" name="BFO4_pos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07704" y="4233102"/>
            <a:ext cx="2374699" cy="2076218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6016318" y="4236038"/>
            <a:ext cx="2398309" cy="2104022"/>
            <a:chOff x="1817292" y="3994542"/>
            <a:chExt cx="1890612" cy="1897069"/>
          </a:xfrm>
        </p:grpSpPr>
        <p:pic>
          <p:nvPicPr>
            <p:cNvPr id="18" name="Grafik 1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5696" y="3994542"/>
              <a:ext cx="1872208" cy="1872208"/>
            </a:xfrm>
            <a:prstGeom prst="rect">
              <a:avLst/>
            </a:prstGeom>
          </p:spPr>
        </p:pic>
        <p:cxnSp>
          <p:nvCxnSpPr>
            <p:cNvPr id="31" name="Gerader Verbinder 36"/>
            <p:cNvCxnSpPr/>
            <p:nvPr/>
          </p:nvCxnSpPr>
          <p:spPr bwMode="auto">
            <a:xfrm>
              <a:off x="1876331" y="5682597"/>
              <a:ext cx="3744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Textfeld 39"/>
            <p:cNvSpPr txBox="1"/>
            <p:nvPr/>
          </p:nvSpPr>
          <p:spPr>
            <a:xfrm>
              <a:off x="1817292" y="5682597"/>
              <a:ext cx="492478" cy="209014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de-CH" sz="1100" b="1" kern="1000" spc="30" dirty="0" smtClean="0">
                  <a:latin typeface="+mn-lt"/>
                  <a:cs typeface="Franklin Gothic Book"/>
                </a:rPr>
                <a:t>200 </a:t>
              </a:r>
              <a:r>
                <a:rPr lang="de-CH" sz="1100" b="1" kern="1000" spc="30" dirty="0" err="1" smtClean="0">
                  <a:latin typeface="+mn-lt"/>
                  <a:cs typeface="Franklin Gothic Book"/>
                </a:rPr>
                <a:t>nm</a:t>
              </a:r>
              <a:endParaRPr lang="en-US" sz="1100" b="1" kern="1000" spc="30" dirty="0" err="1" smtClean="0">
                <a:latin typeface="+mn-lt"/>
                <a:cs typeface="Franklin Gothic Book"/>
              </a:endParaRPr>
            </a:p>
          </p:txBody>
        </p:sp>
      </p:grpSp>
      <p:sp>
        <p:nvSpPr>
          <p:cNvPr id="33" name="Content Placeholder 5"/>
          <p:cNvSpPr>
            <a:spLocks noGrp="1"/>
          </p:cNvSpPr>
          <p:nvPr>
            <p:ph sz="quarter" idx="13"/>
          </p:nvPr>
        </p:nvSpPr>
        <p:spPr>
          <a:xfrm>
            <a:off x="1367576" y="6384936"/>
            <a:ext cx="7308880" cy="356432"/>
          </a:xfrm>
        </p:spPr>
        <p:txBody>
          <a:bodyPr/>
          <a:lstStyle/>
          <a:p>
            <a:pPr marL="0" indent="0" algn="ctr">
              <a:buNone/>
            </a:pPr>
            <a:r>
              <a:rPr lang="en-US" sz="2000" dirty="0" smtClean="0"/>
              <a:t>Sample BiFeO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 </a:t>
            </a:r>
            <a:r>
              <a:rPr lang="en-US" sz="2000" dirty="0" err="1" smtClean="0"/>
              <a:t>nanoplatelets</a:t>
            </a:r>
            <a:r>
              <a:rPr lang="en-US" sz="2000" dirty="0" smtClean="0"/>
              <a:t>, energy 709 eV</a:t>
            </a:r>
            <a:endParaRPr lang="de-CH" sz="2000" dirty="0"/>
          </a:p>
        </p:txBody>
      </p:sp>
      <p:sp>
        <p:nvSpPr>
          <p:cNvPr id="22" name="Rectangle 21"/>
          <p:cNvSpPr/>
          <p:nvPr/>
        </p:nvSpPr>
        <p:spPr>
          <a:xfrm>
            <a:off x="7657433" y="5531919"/>
            <a:ext cx="10727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10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nm </a:t>
            </a:r>
            <a:endParaRPr lang="en-US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r"/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resolution</a:t>
            </a:r>
            <a:endParaRPr lang="de-CH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681C43E-8413-41EE-A805-0D617FAA26B0}"/>
              </a:ext>
            </a:extLst>
          </p:cNvPr>
          <p:cNvSpPr/>
          <p:nvPr/>
        </p:nvSpPr>
        <p:spPr>
          <a:xfrm>
            <a:off x="2033522" y="709469"/>
            <a:ext cx="49867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1000" spc="30" dirty="0" smtClean="0">
                <a:latin typeface="+mn-lt"/>
                <a:cs typeface="Franklin Gothic Book"/>
              </a:rPr>
              <a:t>M. Langer, J. Raabe, A. </a:t>
            </a:r>
            <a:r>
              <a:rPr lang="en-US" kern="1000" spc="30" dirty="0" err="1" smtClean="0">
                <a:latin typeface="+mn-lt"/>
                <a:cs typeface="Franklin Gothic Book"/>
              </a:rPr>
              <a:t>Kleibert</a:t>
            </a:r>
            <a:r>
              <a:rPr lang="en-US" kern="1000" spc="30" dirty="0" smtClean="0">
                <a:latin typeface="+mn-lt"/>
                <a:cs typeface="Franklin Gothic Book"/>
              </a:rPr>
              <a:t> et al., SIM beamline SLS</a:t>
            </a:r>
            <a:endParaRPr lang="en-US" dirty="0">
              <a:latin typeface="+mn-lt"/>
            </a:endParaRPr>
          </a:p>
        </p:txBody>
      </p:sp>
      <p:sp>
        <p:nvSpPr>
          <p:cNvPr id="3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2440" y="6688534"/>
            <a:ext cx="575742" cy="1968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sz="900" dirty="0" smtClean="0">
                <a:solidFill>
                  <a:srgbClr val="000000"/>
                </a:solidFill>
                <a:latin typeface="+mn-lt"/>
              </a:rPr>
              <a:t> </a:t>
            </a:r>
            <a:fld id="{EBC07571-3134-BB4B-B83F-1A9FE18D34F3}" type="slidenum">
              <a:rPr lang="de-DE" sz="900" smtClean="0">
                <a:solidFill>
                  <a:srgbClr val="000000"/>
                </a:solidFill>
                <a:latin typeface="+mn-lt"/>
              </a:rPr>
              <a:pPr algn="ctr">
                <a:defRPr/>
              </a:pPr>
              <a:t>9</a:t>
            </a:fld>
            <a:endParaRPr lang="de-DE" sz="9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496" y="6021288"/>
            <a:ext cx="1245379" cy="58173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©M. Langer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755576" y="1341438"/>
            <a:ext cx="8352606" cy="2606567"/>
          </a:xfrm>
        </p:spPr>
        <p:txBody>
          <a:bodyPr/>
          <a:lstStyle/>
          <a:p>
            <a:pPr marL="285750" indent="-285750">
              <a:spcBef>
                <a:spcPts val="0"/>
              </a:spcBef>
              <a:defRPr/>
            </a:pPr>
            <a:r>
              <a:rPr lang="en-US" sz="2400" kern="1000" spc="30" dirty="0">
                <a:solidFill>
                  <a:srgbClr val="000000"/>
                </a:solidFill>
                <a:cs typeface="Franklin Gothic Book"/>
              </a:rPr>
              <a:t>Energy range 500-1500 </a:t>
            </a:r>
            <a:r>
              <a:rPr lang="en-US" sz="2400" kern="1000" spc="30" dirty="0" smtClean="0">
                <a:solidFill>
                  <a:srgbClr val="000000"/>
                </a:solidFill>
                <a:cs typeface="Franklin Gothic Book"/>
              </a:rPr>
              <a:t>eV</a:t>
            </a:r>
          </a:p>
          <a:p>
            <a:pPr marL="285750" indent="-285750">
              <a:spcBef>
                <a:spcPts val="0"/>
              </a:spcBef>
              <a:defRPr/>
            </a:pPr>
            <a:r>
              <a:rPr lang="en-US" sz="2400" kern="1000" spc="30" dirty="0" smtClean="0">
                <a:solidFill>
                  <a:srgbClr val="000000"/>
                </a:solidFill>
                <a:cs typeface="Franklin Gothic Book"/>
              </a:rPr>
              <a:t>Fast frame rate necessary for scanning experiment</a:t>
            </a:r>
            <a:endParaRPr lang="en-US" sz="2400" kern="1000" spc="30" dirty="0">
              <a:solidFill>
                <a:srgbClr val="000000"/>
              </a:solidFill>
              <a:cs typeface="Franklin Gothic Book"/>
            </a:endParaRPr>
          </a:p>
          <a:p>
            <a:pPr marL="285750" indent="-285750">
              <a:spcBef>
                <a:spcPts val="0"/>
              </a:spcBef>
              <a:defRPr/>
            </a:pPr>
            <a:r>
              <a:rPr lang="en-US" sz="2400" kern="1000" spc="30" dirty="0">
                <a:solidFill>
                  <a:srgbClr val="000000"/>
                </a:solidFill>
                <a:cs typeface="Franklin Gothic Book"/>
              </a:rPr>
              <a:t>Large dynamic range and single photon resolution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400" kern="1000" spc="30" dirty="0" smtClean="0">
                <a:solidFill>
                  <a:srgbClr val="000000"/>
                </a:solidFill>
                <a:cs typeface="Franklin Gothic Book"/>
              </a:rPr>
              <a:t>Noise-free signal at pixels far from the center determines final resolution</a:t>
            </a:r>
            <a:endParaRPr lang="en-US" sz="2400" kern="1000" spc="30" dirty="0">
              <a:solidFill>
                <a:srgbClr val="000000"/>
              </a:solidFill>
              <a:cs typeface="Franklin Gothic Book"/>
            </a:endParaRPr>
          </a:p>
          <a:p>
            <a:pPr marL="285750" indent="-285750">
              <a:spcBef>
                <a:spcPts val="0"/>
              </a:spcBef>
              <a:defRPr/>
            </a:pPr>
            <a:r>
              <a:rPr lang="en-US" sz="2400" kern="1000" spc="30" dirty="0">
                <a:solidFill>
                  <a:srgbClr val="000000"/>
                </a:solidFill>
                <a:cs typeface="Franklin Gothic Book"/>
              </a:rPr>
              <a:t>Number of pixels more important than pixel </a:t>
            </a:r>
            <a:r>
              <a:rPr lang="en-US" sz="2400" kern="1000" spc="30" dirty="0" smtClean="0">
                <a:solidFill>
                  <a:srgbClr val="000000"/>
                </a:solidFill>
                <a:cs typeface="Franklin Gothic Book"/>
              </a:rPr>
              <a:t>size </a:t>
            </a:r>
            <a:endParaRPr lang="en-US" sz="2400" kern="1000" spc="30" dirty="0">
              <a:solidFill>
                <a:srgbClr val="000000"/>
              </a:solidFill>
              <a:cs typeface="Franklin Gothic Book"/>
            </a:endParaRPr>
          </a:p>
          <a:p>
            <a:pPr marL="463550" lvl="1" indent="-285750">
              <a:spcBef>
                <a:spcPts val="0"/>
              </a:spcBef>
              <a:defRPr/>
            </a:pPr>
            <a:r>
              <a:rPr lang="en-US" sz="2400" kern="1000" spc="30" dirty="0">
                <a:solidFill>
                  <a:srgbClr val="000000"/>
                </a:solidFill>
                <a:cs typeface="Franklin Gothic Book"/>
              </a:rPr>
              <a:t>Compact </a:t>
            </a:r>
            <a:r>
              <a:rPr lang="en-US" sz="2400" kern="1000" spc="30" dirty="0" smtClean="0">
                <a:solidFill>
                  <a:srgbClr val="000000"/>
                </a:solidFill>
                <a:cs typeface="Franklin Gothic Book"/>
              </a:rPr>
              <a:t>setup </a:t>
            </a:r>
            <a:r>
              <a:rPr lang="en-US" sz="2400" kern="1000" spc="30" dirty="0">
                <a:solidFill>
                  <a:srgbClr val="000000"/>
                </a:solidFill>
                <a:cs typeface="Franklin Gothic Book"/>
              </a:rPr>
              <a:t>to operate in vacuum (pitch &lt;75 um)</a:t>
            </a:r>
          </a:p>
          <a:p>
            <a:pPr marL="0" indent="0">
              <a:buNone/>
            </a:pPr>
            <a:endParaRPr lang="de-CH" dirty="0"/>
          </a:p>
        </p:txBody>
      </p:sp>
      <p:sp>
        <p:nvSpPr>
          <p:cNvPr id="15" name="Slide Number Placeholder 6"/>
          <p:cNvSpPr txBox="1">
            <a:spLocks/>
          </p:cNvSpPr>
          <p:nvPr/>
        </p:nvSpPr>
        <p:spPr>
          <a:xfrm>
            <a:off x="107504" y="6597649"/>
            <a:ext cx="1969696" cy="25751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de-DE" dirty="0" smtClean="0">
                <a:solidFill>
                  <a:srgbClr val="000000"/>
                </a:solidFill>
              </a:rPr>
              <a:t>A. </a:t>
            </a:r>
            <a:r>
              <a:rPr lang="de-DE" dirty="0">
                <a:solidFill>
                  <a:srgbClr val="000000"/>
                </a:solidFill>
              </a:rPr>
              <a:t>B</a:t>
            </a:r>
            <a:r>
              <a:rPr lang="de-DE" dirty="0" smtClean="0">
                <a:solidFill>
                  <a:srgbClr val="000000"/>
                </a:solidFill>
              </a:rPr>
              <a:t>ergamaschi, Diamond 25.11.2019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7559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PSI_PowerPoint_Master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1_PSI_PowerPoint_Master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PSI_PowerPoint_Master</Template>
  <TotalTime>0</TotalTime>
  <Words>1337</Words>
  <Application>Microsoft Office PowerPoint</Application>
  <PresentationFormat>On-screen Show (4:3)</PresentationFormat>
  <Paragraphs>324</Paragraphs>
  <Slides>18</Slides>
  <Notes>9</Notes>
  <HiddenSlides>0</HiddenSlides>
  <MMClips>1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31" baseType="lpstr">
      <vt:lpstr>ＭＳ Ｐゴシック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Wingdings</vt:lpstr>
      <vt:lpstr>ヒラギノ角ゴ Pro W3</vt:lpstr>
      <vt:lpstr>PSI_PowerPoint_Master</vt:lpstr>
      <vt:lpstr>1_PSI_PowerPoint_Master</vt:lpstr>
      <vt:lpstr>Synchrotron applications at PSI</vt:lpstr>
      <vt:lpstr>Outline </vt:lpstr>
      <vt:lpstr>Hybrid SLS Detectors</vt:lpstr>
      <vt:lpstr>Soft X-rays (250-2 keV)</vt:lpstr>
      <vt:lpstr>Photon Counting detectors for photon science</vt:lpstr>
      <vt:lpstr>Soft X-ray photon counting detectors?</vt:lpstr>
      <vt:lpstr>Soft X-rays challenges</vt:lpstr>
      <vt:lpstr>Resonant diffraction</vt:lpstr>
      <vt:lpstr>Ptychography</vt:lpstr>
      <vt:lpstr>Tender X-rays Von Hamos spectrometer</vt:lpstr>
      <vt:lpstr>Resonant Inelastic X-ray Scattering</vt:lpstr>
      <vt:lpstr>Time Resolved Scanning Transmission Microscopy</vt:lpstr>
      <vt:lpstr>LGAD microstrip tests</vt:lpstr>
      <vt:lpstr>PowerPoint Presentation</vt:lpstr>
      <vt:lpstr>PowerPoint Presentation</vt:lpstr>
      <vt:lpstr>Main challenge for soft X-ray detection</vt:lpstr>
      <vt:lpstr>PowerPoint Presentation</vt:lpstr>
      <vt:lpstr>Acknowledgements</vt:lpstr>
    </vt:vector>
  </TitlesOfParts>
  <Company>Paul Scherrer Institut [PSI.CH]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presentation here</dc:title>
  <dc:creator>PSI USER</dc:creator>
  <cp:lastModifiedBy>Bergamaschi Anna</cp:lastModifiedBy>
  <cp:revision>815</cp:revision>
  <cp:lastPrinted>2017-12-21T16:04:40Z</cp:lastPrinted>
  <dcterms:created xsi:type="dcterms:W3CDTF">2016-02-08T09:47:51Z</dcterms:created>
  <dcterms:modified xsi:type="dcterms:W3CDTF">2019-11-25T09:58:43Z</dcterms:modified>
</cp:coreProperties>
</file>