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050" r:id="rId1"/>
  </p:sldMasterIdLst>
  <p:notesMasterIdLst>
    <p:notesMasterId r:id="rId22"/>
  </p:notesMasterIdLst>
  <p:handoutMasterIdLst>
    <p:handoutMasterId r:id="rId23"/>
  </p:handoutMasterIdLst>
  <p:sldIdLst>
    <p:sldId id="341" r:id="rId2"/>
    <p:sldId id="261" r:id="rId3"/>
    <p:sldId id="344" r:id="rId4"/>
    <p:sldId id="343" r:id="rId5"/>
    <p:sldId id="262" r:id="rId6"/>
    <p:sldId id="345" r:id="rId7"/>
    <p:sldId id="258" r:id="rId8"/>
    <p:sldId id="353" r:id="rId9"/>
    <p:sldId id="354" r:id="rId10"/>
    <p:sldId id="356" r:id="rId11"/>
    <p:sldId id="357" r:id="rId12"/>
    <p:sldId id="358" r:id="rId13"/>
    <p:sldId id="355" r:id="rId14"/>
    <p:sldId id="259" r:id="rId15"/>
    <p:sldId id="348" r:id="rId16"/>
    <p:sldId id="349" r:id="rId17"/>
    <p:sldId id="347" r:id="rId18"/>
    <p:sldId id="351" r:id="rId19"/>
    <p:sldId id="260" r:id="rId20"/>
    <p:sldId id="342" r:id="rId21"/>
  </p:sldIdLst>
  <p:sldSz cx="12192000" cy="6858000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 userDrawn="1">
          <p15:clr>
            <a:srgbClr val="A4A3A4"/>
          </p15:clr>
        </p15:guide>
        <p15:guide id="2" pos="27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33"/>
    <a:srgbClr val="000099"/>
    <a:srgbClr val="99FF99"/>
    <a:srgbClr val="66FFCC"/>
    <a:srgbClr val="FF99FF"/>
    <a:srgbClr val="00CC99"/>
    <a:srgbClr val="00CC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3191" autoAdjust="0"/>
  </p:normalViewPr>
  <p:slideViewPr>
    <p:cSldViewPr snapToGrid="0" showGuides="1">
      <p:cViewPr varScale="1">
        <p:scale>
          <a:sx n="71" d="100"/>
          <a:sy n="71" d="100"/>
        </p:scale>
        <p:origin x="702" y="78"/>
      </p:cViewPr>
      <p:guideLst>
        <p:guide orient="horz" pos="1162"/>
        <p:guide pos="2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06"/>
    </p:cViewPr>
  </p:sorterViewPr>
  <p:notesViewPr>
    <p:cSldViewPr snapToGrid="0" showGuides="1">
      <p:cViewPr>
        <p:scale>
          <a:sx n="100" d="100"/>
          <a:sy n="100" d="100"/>
        </p:scale>
        <p:origin x="2610" y="84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5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5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/>
            </a:lvl1pPr>
          </a:lstStyle>
          <a:p>
            <a:pPr>
              <a:defRPr/>
            </a:pPr>
            <a:fld id="{6B5F57FA-1A76-4CFA-B1A3-425EEA71335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1387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3" y="742950"/>
            <a:ext cx="6621462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8050"/>
            <a:ext cx="498475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/>
            </a:lvl1pPr>
          </a:lstStyle>
          <a:p>
            <a:pPr>
              <a:defRPr/>
            </a:pPr>
            <a:fld id="{66724FE0-EA35-475C-8F39-C8E96F52BE9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7794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1pPr>
            <a:lvl2pPr marL="742950" indent="-28575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2pPr>
            <a:lvl3pPr marL="11430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3pPr>
            <a:lvl4pPr marL="16002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4pPr>
            <a:lvl5pPr marL="20574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9pPr>
          </a:lstStyle>
          <a:p>
            <a:fld id="{E428E99D-8D2B-4C65-94A2-17FA697A914F}" type="slidenum">
              <a:rPr lang="en-GB" altLang="en-US" sz="1300" smtClean="0"/>
              <a:pPr/>
              <a:t>1</a:t>
            </a:fld>
            <a:endParaRPr lang="en-GB" altLang="en-US" sz="130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875" y="4718050"/>
            <a:ext cx="4983163" cy="4468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GB" altLang="en-US"/>
          </a:p>
        </p:txBody>
      </p:sp>
      <p:sp>
        <p:nvSpPr>
          <p:cNvPr id="2048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" y="750888"/>
            <a:ext cx="6594475" cy="3709987"/>
          </a:xfrm>
          <a:noFill/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4141080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73250"/>
            <a:ext cx="12192000" cy="419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9pPr>
          </a:lstStyle>
          <a:p>
            <a:pPr algn="ctr">
              <a:defRPr/>
            </a:pPr>
            <a:endParaRPr lang="en-US" altLang="en-US" sz="240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5631" y="620713"/>
            <a:ext cx="1980191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911424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Rectangle 1026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27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4D72B5-D667-4CA6-B298-7ED40789B1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5403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889157-2D18-4198-BE22-3EA44111C3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612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AB2C57-8955-423F-917B-50E3DCB6433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2740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82000" y="304800"/>
            <a:ext cx="25908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75692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93B685-0F1D-4936-9CDA-00F1824107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0556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2057400"/>
            <a:ext cx="10363200" cy="41148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17610E-2C5A-44D5-8742-574BAC765E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8953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2057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892800" y="2057400"/>
            <a:ext cx="5080000" cy="4114800"/>
          </a:xfrm>
        </p:spPr>
        <p:txBody>
          <a:bodyPr/>
          <a:lstStyle/>
          <a:p>
            <a:pPr lvl="0"/>
            <a:r>
              <a:rPr lang="en-US" noProof="0"/>
              <a:t>Click icon to add online image</a:t>
            </a:r>
            <a:endParaRPr lang="en-GB" noProof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B682C5-7AD5-4627-951F-321EC0C4768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2057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304800"/>
            <a:ext cx="85217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2057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2057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6729F-0983-4D9C-8D0F-A3D324C0A4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523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71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487" y="260648"/>
            <a:ext cx="9064887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487" y="1646536"/>
            <a:ext cx="11386656" cy="45256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BB2B87-743C-4B56-B8B7-F1DBF546701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0937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E60E51-F374-4684-962C-E181CDD4CF7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4852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0648"/>
            <a:ext cx="894278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0574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20574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9E116B-7E26-462B-B423-906BD8A1F3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77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3722F4-5835-4D7A-84A4-A2EBA433B3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9858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93CD89-4241-4413-B0EE-2CCD4382CC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156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07454D-1911-4250-B7C4-621D7F2539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342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2BD8C8-39EA-424F-893E-0CE63E1DADC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99792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ACCBE24-23B9-43CA-B56F-94F371B9D74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57718" y="260350"/>
            <a:ext cx="90995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717" y="1646238"/>
            <a:ext cx="1140248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0"/>
            <a:r>
              <a:rPr lang="en-GB" altLang="en-US"/>
              <a:t>Second level</a:t>
            </a:r>
          </a:p>
          <a:p>
            <a:pPr lvl="0"/>
            <a:r>
              <a:rPr lang="en-GB" altLang="en-US"/>
              <a:t>Third level</a:t>
            </a:r>
          </a:p>
          <a:p>
            <a:pPr lvl="0"/>
            <a:r>
              <a:rPr lang="en-GB" altLang="en-US"/>
              <a:t>Fourth level</a:t>
            </a:r>
          </a:p>
          <a:p>
            <a:pPr lvl="0"/>
            <a:r>
              <a:rPr lang="en-GB" altLang="en-US"/>
              <a:t>	- bullet point one</a:t>
            </a:r>
          </a:p>
        </p:txBody>
      </p:sp>
      <p:sp>
        <p:nvSpPr>
          <p:cNvPr id="1032" name="hc"/>
          <p:cNvSpPr txBox="1">
            <a:spLocks noChangeArrowheads="1"/>
          </p:cNvSpPr>
          <p:nvPr/>
        </p:nvSpPr>
        <p:spPr bwMode="auto">
          <a:xfrm>
            <a:off x="0" y="0"/>
            <a:ext cx="12192000" cy="2460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endParaRPr kumimoji="0" lang="en-US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fc"/>
          <p:cNvSpPr txBox="1">
            <a:spLocks noChangeArrowheads="1"/>
          </p:cNvSpPr>
          <p:nvPr/>
        </p:nvSpPr>
        <p:spPr bwMode="auto">
          <a:xfrm>
            <a:off x="0" y="6491289"/>
            <a:ext cx="12192000" cy="2444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95675" y="363090"/>
            <a:ext cx="1450706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hc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2460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algn="ctr">
              <a:defRPr/>
            </a:pPr>
            <a:endParaRPr lang="en-GB" altLang="en-US" sz="100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1" name="fc"/>
          <p:cNvSpPr txBox="1">
            <a:spLocks noChangeArrowheads="1"/>
          </p:cNvSpPr>
          <p:nvPr userDrawn="1"/>
        </p:nvSpPr>
        <p:spPr bwMode="auto">
          <a:xfrm>
            <a:off x="0" y="6491288"/>
            <a:ext cx="12192000" cy="2460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algn="ctr">
              <a:defRPr/>
            </a:pPr>
            <a:endParaRPr lang="en-GB" altLang="en-US" sz="100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2" r:id="rId12"/>
    <p:sldLayoutId id="2147484093" r:id="rId13"/>
    <p:sldLayoutId id="2147484094" r:id="rId14"/>
    <p:sldLayoutId id="2147484095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§"/>
        <a:defRPr sz="24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1026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19460" name="Rectangle 1029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EBSD Electron Backscattered Diffraction, Crystallography in the SEM: Detector Requirements</a:t>
            </a:r>
            <a:br>
              <a:rPr lang="en-GB" altLang="en-US" sz="2400" dirty="0">
                <a:ea typeface="ＭＳ Ｐゴシック" panose="020B0600070205080204" pitchFamily="34" charset="-128"/>
              </a:rPr>
            </a:br>
            <a:br>
              <a:rPr lang="en-GB" altLang="en-US" sz="2400" dirty="0">
                <a:ea typeface="ＭＳ Ｐゴシック" panose="020B0600070205080204" pitchFamily="34" charset="-128"/>
              </a:rPr>
            </a:br>
            <a:br>
              <a:rPr lang="en-GB" altLang="en-US" sz="2400" dirty="0">
                <a:ea typeface="ＭＳ Ｐゴシック" panose="020B0600070205080204" pitchFamily="34" charset="-128"/>
              </a:rPr>
            </a:br>
            <a:r>
              <a:rPr lang="en-GB" altLang="en-US" sz="2400" dirty="0">
                <a:ea typeface="ＭＳ Ｐゴシック" panose="020B0600070205080204" pitchFamily="34" charset="-128"/>
              </a:rPr>
              <a:t>Mark Stewart</a:t>
            </a:r>
            <a:br>
              <a:rPr lang="en-GB" altLang="en-US" sz="2400" dirty="0">
                <a:ea typeface="ＭＳ Ｐゴシック" panose="020B0600070205080204" pitchFamily="34" charset="-128"/>
              </a:rPr>
            </a:br>
            <a:r>
              <a:rPr lang="en-GB" altLang="en-US" sz="2400" dirty="0">
                <a:ea typeface="ＭＳ Ｐゴシック" panose="020B0600070205080204" pitchFamily="34" charset="-128"/>
              </a:rPr>
              <a:t>Materials Characterisation</a:t>
            </a:r>
            <a:br>
              <a:rPr lang="en-GB" altLang="en-US" sz="2400" dirty="0">
                <a:ea typeface="ＭＳ Ｐゴシック" panose="020B0600070205080204" pitchFamily="34" charset="-128"/>
              </a:rPr>
            </a:br>
            <a:br>
              <a:rPr lang="en-GB" altLang="en-US" sz="2400" dirty="0">
                <a:ea typeface="ＭＳ Ｐゴシック" panose="020B0600070205080204" pitchFamily="34" charset="-128"/>
              </a:rPr>
            </a:br>
            <a:br>
              <a:rPr lang="en-GB" altLang="en-US" sz="2400" dirty="0">
                <a:ea typeface="ＭＳ Ｐゴシック" panose="020B0600070205080204" pitchFamily="34" charset="-128"/>
              </a:rPr>
            </a:br>
            <a:br>
              <a:rPr lang="en-GB" altLang="en-US" sz="2400" dirty="0">
                <a:ea typeface="ＭＳ Ｐゴシック" panose="020B0600070205080204" pitchFamily="34" charset="-128"/>
              </a:rPr>
            </a:br>
            <a:r>
              <a:rPr lang="en-GB" altLang="en-US" sz="20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Workshop on low gain fast silicon detectors for EM and synchrotron applications Nov 25th</a:t>
            </a:r>
            <a:br>
              <a:rPr lang="en-GB" altLang="en-US" sz="2000" dirty="0">
                <a:ea typeface="ＭＳ Ｐゴシック" panose="020B0600070205080204" pitchFamily="34" charset="-128"/>
              </a:rPr>
            </a:br>
            <a:endParaRPr lang="en-GB" altLang="en-US" sz="2400" dirty="0">
              <a:ea typeface="ＭＳ Ｐゴシック" panose="020B0600070205080204" pitchFamily="34" charset="-128"/>
            </a:endParaRPr>
          </a:p>
        </p:txBody>
      </p:sp>
      <p:sp>
        <p:nvSpPr>
          <p:cNvPr id="19461" name="Subtitle 1"/>
          <p:cNvSpPr>
            <a:spLocks noGrp="1"/>
          </p:cNvSpPr>
          <p:nvPr>
            <p:ph type="subTitle" idx="1"/>
          </p:nvPr>
        </p:nvSpPr>
        <p:spPr>
          <a:xfrm>
            <a:off x="1738313" y="6135689"/>
            <a:ext cx="6400800" cy="42862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Welcome to the National Physical Laboratory</a:t>
            </a: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218407-3A35-49B1-B2D0-C7D856E8F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Workshop on low gain fast silicon detectors for EM and synchrotron applications</a:t>
            </a: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18A-94AC-4F4D-9468-59CF66F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Filtering &amp; low </a:t>
            </a:r>
            <a:r>
              <a:rPr lang="en-GB" dirty="0" err="1"/>
              <a:t>kv</a:t>
            </a:r>
            <a:r>
              <a:rPr lang="en-GB" dirty="0"/>
              <a:t> performance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40CCE6-9EEA-4EA6-87C4-23F4A3ABEC5A}"/>
              </a:ext>
            </a:extLst>
          </p:cNvPr>
          <p:cNvSpPr txBox="1"/>
          <p:nvPr/>
        </p:nvSpPr>
        <p:spPr>
          <a:xfrm>
            <a:off x="6376410" y="3228945"/>
            <a:ext cx="5556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lphaLcParenR"/>
            </a:pPr>
            <a:r>
              <a:rPr lang="en-GB" sz="2000" dirty="0"/>
              <a:t>Improved performance from energy filtering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056D4F-C269-4538-BE70-661F66819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506" y="965224"/>
            <a:ext cx="5896406" cy="589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97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18A-94AC-4F4D-9468-59CF66F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Calibration?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40CCE6-9EEA-4EA6-87C4-23F4A3ABEC5A}"/>
              </a:ext>
            </a:extLst>
          </p:cNvPr>
          <p:cNvSpPr txBox="1"/>
          <p:nvPr/>
        </p:nvSpPr>
        <p:spPr>
          <a:xfrm>
            <a:off x="1573476" y="5348467"/>
            <a:ext cx="3669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lphaLcParenR"/>
            </a:pPr>
            <a:r>
              <a:rPr lang="en-GB" sz="2000" dirty="0"/>
              <a:t>Calibration using electrons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101213-FF94-4BA3-91B7-602D419EF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61" y="1248928"/>
            <a:ext cx="5579629" cy="38996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7B7833-B74A-4CF4-BB41-6CD66F6F6BEA}"/>
              </a:ext>
            </a:extLst>
          </p:cNvPr>
          <p:cNvSpPr txBox="1"/>
          <p:nvPr/>
        </p:nvSpPr>
        <p:spPr>
          <a:xfrm>
            <a:off x="7535006" y="5321573"/>
            <a:ext cx="3206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b) Calibration using X-rays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3311C1-EEA2-4932-B214-2BDD33D099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890" y="833718"/>
            <a:ext cx="6281828" cy="43686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DA8C03-F672-4CC8-89FC-812223BCBA2D}"/>
              </a:ext>
            </a:extLst>
          </p:cNvPr>
          <p:cNvSpPr txBox="1"/>
          <p:nvPr/>
        </p:nvSpPr>
        <p:spPr>
          <a:xfrm>
            <a:off x="259261" y="5940301"/>
            <a:ext cx="1177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Good agreement – yet find still get viable EBSD patterns when threshold set way above the incident beam energy</a:t>
            </a:r>
          </a:p>
        </p:txBody>
      </p:sp>
    </p:spTree>
    <p:extLst>
      <p:ext uri="{BB962C8B-B14F-4D97-AF65-F5344CB8AC3E}">
        <p14:creationId xmlns:p14="http://schemas.microsoft.com/office/powerpoint/2010/main" val="1386120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94CF8-0222-4A30-A37E-38892FCF4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Detection: Higher Speed?</a:t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4421B67-CE6B-45F2-A48E-6BEE3E48F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843093"/>
              </p:ext>
            </p:extLst>
          </p:nvPr>
        </p:nvGraphicFramePr>
        <p:xfrm>
          <a:off x="859192" y="3235524"/>
          <a:ext cx="4423052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526">
                  <a:extLst>
                    <a:ext uri="{9D8B030D-6E8A-4147-A177-3AD203B41FA5}">
                      <a16:colId xmlns:a16="http://schemas.microsoft.com/office/drawing/2014/main" val="3705209544"/>
                    </a:ext>
                  </a:extLst>
                </a:gridCol>
                <a:gridCol w="2211526">
                  <a:extLst>
                    <a:ext uri="{9D8B030D-6E8A-4147-A177-3AD203B41FA5}">
                      <a16:colId xmlns:a16="http://schemas.microsoft.com/office/drawing/2014/main" val="2310430307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1862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1244 x 1024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&gt; 240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45029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622 x 512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&gt; 800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67303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156 x 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&gt; 3000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41617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58DB1D7-0450-4420-88D2-FFDE200418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950455"/>
              </p:ext>
            </p:extLst>
          </p:nvPr>
        </p:nvGraphicFramePr>
        <p:xfrm>
          <a:off x="6538333" y="1639808"/>
          <a:ext cx="442305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526">
                  <a:extLst>
                    <a:ext uri="{9D8B030D-6E8A-4147-A177-3AD203B41FA5}">
                      <a16:colId xmlns:a16="http://schemas.microsoft.com/office/drawing/2014/main" val="3705209544"/>
                    </a:ext>
                  </a:extLst>
                </a:gridCol>
                <a:gridCol w="2211526">
                  <a:extLst>
                    <a:ext uri="{9D8B030D-6E8A-4147-A177-3AD203B41FA5}">
                      <a16:colId xmlns:a16="http://schemas.microsoft.com/office/drawing/2014/main" val="2310430307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1862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256 x 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&gt;850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45029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63BBA68-3BEF-44E2-B23F-4EC579221D7B}"/>
              </a:ext>
            </a:extLst>
          </p:cNvPr>
          <p:cNvSpPr txBox="1"/>
          <p:nvPr/>
        </p:nvSpPr>
        <p:spPr>
          <a:xfrm>
            <a:off x="1112489" y="2574385"/>
            <a:ext cx="3916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High Speed CMOS camera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EC0AC8-107C-4CAC-BBEF-1F11B53B591F}"/>
              </a:ext>
            </a:extLst>
          </p:cNvPr>
          <p:cNvSpPr txBox="1"/>
          <p:nvPr/>
        </p:nvSpPr>
        <p:spPr>
          <a:xfrm>
            <a:off x="6858866" y="1040556"/>
            <a:ext cx="3578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Timepix</a:t>
            </a:r>
            <a:r>
              <a:rPr lang="en-GB" dirty="0"/>
              <a:t> USB 2 </a:t>
            </a:r>
            <a:r>
              <a:rPr lang="en-GB" dirty="0" err="1"/>
              <a:t>Advacam</a:t>
            </a:r>
            <a:endParaRPr lang="en-GB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D94B8DD-EAF8-44E8-B3E1-6C197865C9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635007"/>
              </p:ext>
            </p:extLst>
          </p:nvPr>
        </p:nvGraphicFramePr>
        <p:xfrm>
          <a:off x="6538333" y="4378524"/>
          <a:ext cx="442305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526">
                  <a:extLst>
                    <a:ext uri="{9D8B030D-6E8A-4147-A177-3AD203B41FA5}">
                      <a16:colId xmlns:a16="http://schemas.microsoft.com/office/drawing/2014/main" val="3705209544"/>
                    </a:ext>
                  </a:extLst>
                </a:gridCol>
                <a:gridCol w="2211526">
                  <a:extLst>
                    <a:ext uri="{9D8B030D-6E8A-4147-A177-3AD203B41FA5}">
                      <a16:colId xmlns:a16="http://schemas.microsoft.com/office/drawing/2014/main" val="2310430307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1862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256 x 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40M hits/s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45029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00AB7DA-EB40-4AFA-9885-FCCA82BEFEEB}"/>
              </a:ext>
            </a:extLst>
          </p:cNvPr>
          <p:cNvSpPr txBox="1"/>
          <p:nvPr/>
        </p:nvSpPr>
        <p:spPr>
          <a:xfrm>
            <a:off x="6858866" y="3779272"/>
            <a:ext cx="3835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Timepix</a:t>
            </a:r>
            <a:r>
              <a:rPr lang="en-GB" dirty="0"/>
              <a:t> 3 USB 3 </a:t>
            </a:r>
            <a:r>
              <a:rPr lang="en-GB" dirty="0" err="1"/>
              <a:t>Advacam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567669-9853-4D34-A901-0780861BE21E}"/>
              </a:ext>
            </a:extLst>
          </p:cNvPr>
          <p:cNvSpPr txBox="1"/>
          <p:nvPr/>
        </p:nvSpPr>
        <p:spPr>
          <a:xfrm>
            <a:off x="6942523" y="5414034"/>
            <a:ext cx="39661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Frame readout time 33ms?</a:t>
            </a:r>
          </a:p>
          <a:p>
            <a:r>
              <a:rPr lang="en-GB" dirty="0"/>
              <a:t>Power 7.5W</a:t>
            </a:r>
          </a:p>
          <a:p>
            <a:r>
              <a:rPr lang="en-GB" dirty="0"/>
              <a:t>Not Vacuum compatible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13264A-96CB-4668-A08D-777A9A2EE87D}"/>
              </a:ext>
            </a:extLst>
          </p:cNvPr>
          <p:cNvSpPr/>
          <p:nvPr/>
        </p:nvSpPr>
        <p:spPr>
          <a:xfrm>
            <a:off x="6909758" y="253939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Practical </a:t>
            </a:r>
            <a:r>
              <a:rPr lang="en-GB" dirty="0" err="1"/>
              <a:t>pps</a:t>
            </a:r>
            <a:r>
              <a:rPr lang="en-GB" dirty="0"/>
              <a:t> ~50</a:t>
            </a:r>
          </a:p>
          <a:p>
            <a:r>
              <a:rPr lang="en-GB" dirty="0"/>
              <a:t>Power 2.3W</a:t>
            </a:r>
          </a:p>
          <a:p>
            <a:r>
              <a:rPr lang="en-GB" dirty="0"/>
              <a:t>Vacuum compatible</a:t>
            </a:r>
          </a:p>
        </p:txBody>
      </p:sp>
    </p:spTree>
    <p:extLst>
      <p:ext uri="{BB962C8B-B14F-4D97-AF65-F5344CB8AC3E}">
        <p14:creationId xmlns:p14="http://schemas.microsoft.com/office/powerpoint/2010/main" val="4044260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94CF8-0222-4A30-A37E-38892FCF4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Detection: Variable Gain?</a:t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CB11FC-CDCA-43D7-895C-DF30B3631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68" y="1020184"/>
            <a:ext cx="6041932" cy="5577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0E46E8-D73C-4125-BB37-D390912DA460}"/>
              </a:ext>
            </a:extLst>
          </p:cNvPr>
          <p:cNvSpPr txBox="1"/>
          <p:nvPr/>
        </p:nvSpPr>
        <p:spPr>
          <a:xfrm>
            <a:off x="6481482" y="3198167"/>
            <a:ext cx="55980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r>
              <a:rPr lang="en-GB" dirty="0"/>
              <a:t>Large Dynamic range needed on image</a:t>
            </a:r>
          </a:p>
          <a:p>
            <a:r>
              <a:rPr lang="en-GB" dirty="0"/>
              <a:t>Can variable gain pixels improve this?</a:t>
            </a:r>
          </a:p>
        </p:txBody>
      </p:sp>
    </p:spTree>
    <p:extLst>
      <p:ext uri="{BB962C8B-B14F-4D97-AF65-F5344CB8AC3E}">
        <p14:creationId xmlns:p14="http://schemas.microsoft.com/office/powerpoint/2010/main" val="421389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18A-94AC-4F4D-9468-59CF66F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detector issues: Proximity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E0BDC-E02A-4E6B-8B94-64D8EE5E3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87" y="1374719"/>
            <a:ext cx="11386656" cy="4525664"/>
          </a:xfrm>
        </p:spPr>
        <p:txBody>
          <a:bodyPr/>
          <a:lstStyle/>
          <a:p>
            <a:r>
              <a:rPr lang="en-GB" dirty="0"/>
              <a:t>Shadowing</a:t>
            </a:r>
          </a:p>
          <a:p>
            <a:r>
              <a:rPr lang="en-GB" dirty="0"/>
              <a:t>Bias required for detection bad for imaging</a:t>
            </a:r>
          </a:p>
          <a:p>
            <a:r>
              <a:rPr lang="en-GB" dirty="0"/>
              <a:t>Mechanical Damage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A054CD9-5281-4CCA-8580-38F3917A061C}"/>
              </a:ext>
            </a:extLst>
          </p:cNvPr>
          <p:cNvGrpSpPr/>
          <p:nvPr/>
        </p:nvGrpSpPr>
        <p:grpSpPr>
          <a:xfrm>
            <a:off x="4550379" y="1790366"/>
            <a:ext cx="7641621" cy="4594180"/>
            <a:chOff x="2600555" y="-152922"/>
            <a:chExt cx="9253604" cy="645678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ED4B6E4-317E-4048-A1D8-4C4550694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0555" y="912716"/>
              <a:ext cx="6334125" cy="539115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8E8540B-01C5-40F5-AFC4-42CDB2EBA0D5}"/>
                </a:ext>
              </a:extLst>
            </p:cNvPr>
            <p:cNvSpPr txBox="1"/>
            <p:nvPr/>
          </p:nvSpPr>
          <p:spPr>
            <a:xfrm>
              <a:off x="2600555" y="2754097"/>
              <a:ext cx="2815060" cy="1167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2">
                      <a:lumMod val="10000"/>
                    </a:schemeClr>
                  </a:solidFill>
                </a:rPr>
                <a:t>Sample</a:t>
              </a:r>
            </a:p>
            <a:p>
              <a:r>
                <a:rPr lang="en-GB" dirty="0">
                  <a:solidFill>
                    <a:schemeClr val="bg2">
                      <a:lumMod val="10000"/>
                    </a:schemeClr>
                  </a:solidFill>
                </a:rPr>
                <a:t>13mm diameter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1B7B559-FFA1-4E13-80CB-58268A3279D3}"/>
                </a:ext>
              </a:extLst>
            </p:cNvPr>
            <p:cNvSpPr txBox="1"/>
            <p:nvPr/>
          </p:nvSpPr>
          <p:spPr>
            <a:xfrm>
              <a:off x="9184685" y="4638847"/>
              <a:ext cx="2669474" cy="648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2">
                      <a:lumMod val="10000"/>
                    </a:schemeClr>
                  </a:solidFill>
                </a:rPr>
                <a:t>EBSD Camera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DB39EF3-496D-4C69-8E74-6F20774608FC}"/>
                </a:ext>
              </a:extLst>
            </p:cNvPr>
            <p:cNvSpPr txBox="1"/>
            <p:nvPr/>
          </p:nvSpPr>
          <p:spPr>
            <a:xfrm>
              <a:off x="4914179" y="964523"/>
              <a:ext cx="1966776" cy="648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2">
                      <a:lumMod val="10000"/>
                    </a:schemeClr>
                  </a:solidFill>
                </a:rPr>
                <a:t>Pole piece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AB3A2E9-372C-49A1-9174-149B3060B2D3}"/>
                </a:ext>
              </a:extLst>
            </p:cNvPr>
            <p:cNvCxnSpPr/>
            <p:nvPr/>
          </p:nvCxnSpPr>
          <p:spPr>
            <a:xfrm flipV="1">
              <a:off x="9232135" y="2159306"/>
              <a:ext cx="0" cy="3999123"/>
            </a:xfrm>
            <a:prstGeom prst="straightConnector1">
              <a:avLst/>
            </a:prstGeom>
            <a:ln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BDF7486-84D8-4907-B2CC-939CE974FB28}"/>
                </a:ext>
              </a:extLst>
            </p:cNvPr>
            <p:cNvSpPr txBox="1"/>
            <p:nvPr/>
          </p:nvSpPr>
          <p:spPr>
            <a:xfrm>
              <a:off x="9232136" y="3974201"/>
              <a:ext cx="1260197" cy="648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2">
                      <a:lumMod val="10000"/>
                    </a:schemeClr>
                  </a:solidFill>
                </a:rPr>
                <a:t>30mm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652872-8ED0-4DDC-863A-58B691F8C5B6}"/>
                </a:ext>
              </a:extLst>
            </p:cNvPr>
            <p:cNvSpPr txBox="1"/>
            <p:nvPr/>
          </p:nvSpPr>
          <p:spPr>
            <a:xfrm>
              <a:off x="8030202" y="-152922"/>
              <a:ext cx="2838354" cy="1167906"/>
            </a:xfrm>
            <a:prstGeom prst="rect">
              <a:avLst/>
            </a:prstGeom>
            <a:noFill/>
            <a:effectLst>
              <a:softEdge rad="304800"/>
            </a:effectLst>
            <a:scene3d>
              <a:camera prst="orthographicFront"/>
              <a:lightRig rig="threePt" dir="t"/>
            </a:scene3d>
            <a:sp3d extrusionH="50800">
              <a:bevelB w="0"/>
            </a:sp3d>
          </p:spPr>
          <p:txBody>
            <a:bodyPr wrap="none" rtlCol="0">
              <a:spAutoFit/>
            </a:bodyPr>
            <a:lstStyle/>
            <a:p>
              <a:r>
                <a:rPr lang="en-GB" dirty="0" err="1">
                  <a:solidFill>
                    <a:schemeClr val="bg2">
                      <a:lumMod val="10000"/>
                    </a:schemeClr>
                  </a:solidFill>
                </a:rPr>
                <a:t>Medipix</a:t>
              </a:r>
              <a:r>
                <a:rPr lang="en-GB" dirty="0">
                  <a:solidFill>
                    <a:schemeClr val="bg2">
                      <a:lumMod val="10000"/>
                    </a:schemeClr>
                  </a:solidFill>
                </a:rPr>
                <a:t> chip</a:t>
              </a:r>
            </a:p>
            <a:p>
              <a:r>
                <a:rPr lang="en-GB" dirty="0">
                  <a:solidFill>
                    <a:schemeClr val="bg2">
                      <a:lumMod val="10000"/>
                    </a:schemeClr>
                  </a:solidFill>
                </a:rPr>
                <a:t>(14mm square)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1203FB-496D-4A92-9987-2219EF9BF814}"/>
                </a:ext>
              </a:extLst>
            </p:cNvPr>
            <p:cNvSpPr/>
            <p:nvPr/>
          </p:nvSpPr>
          <p:spPr>
            <a:xfrm>
              <a:off x="6340145" y="2596370"/>
              <a:ext cx="650867" cy="1665260"/>
            </a:xfrm>
            <a:prstGeom prst="rect">
              <a:avLst/>
            </a:prstGeom>
            <a:scene3d>
              <a:camera prst="perspectiveContrastingLeftFacing">
                <a:rot lat="657473" lon="3551644" rev="21557346"/>
              </a:camera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A485CE0-B21D-493B-BD67-D2746BE6A0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2288" y="743845"/>
              <a:ext cx="1157914" cy="16993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9046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18A-94AC-4F4D-9468-59CF66F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detector issues: Damage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E0BDC-E02A-4E6B-8B94-64D8EE5E3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277" y="1166168"/>
            <a:ext cx="11386656" cy="4525664"/>
          </a:xfrm>
        </p:spPr>
        <p:txBody>
          <a:bodyPr/>
          <a:lstStyle/>
          <a:p>
            <a:r>
              <a:rPr lang="en-GB" dirty="0"/>
              <a:t>Physical damage and issue because of proximity to sample and pole piece</a:t>
            </a:r>
          </a:p>
          <a:p>
            <a:r>
              <a:rPr lang="en-GB" dirty="0"/>
              <a:t>Worse than for conventional camera because of size</a:t>
            </a:r>
          </a:p>
          <a:p>
            <a:r>
              <a:rPr lang="en-GB" dirty="0"/>
              <a:t>Direct Detector needs to be closer for same solid angle</a:t>
            </a:r>
          </a:p>
          <a:p>
            <a:r>
              <a:rPr lang="en-GB" dirty="0"/>
              <a:t>In FIB ion beam damage is also an issue</a:t>
            </a:r>
          </a:p>
          <a:p>
            <a:r>
              <a:rPr lang="en-GB" dirty="0"/>
              <a:t>Both problems minimised by a shutter.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7788FB-A80D-47F3-9866-F8D65E9AB6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558" y="3607430"/>
            <a:ext cx="4302150" cy="32080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FE33DE-4570-44C2-9667-DA5AB5123E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63349" y="3590386"/>
            <a:ext cx="2943922" cy="30700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D28097-A50E-4FB2-9160-5A824B6C4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7968"/>
            <a:ext cx="4440043" cy="333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34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18A-94AC-4F4D-9468-59CF66F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detector issues: Vacuum compatibility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E0BDC-E02A-4E6B-8B94-64D8EE5E3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87" y="1166168"/>
            <a:ext cx="11386656" cy="4525664"/>
          </a:xfrm>
        </p:spPr>
        <p:txBody>
          <a:bodyPr/>
          <a:lstStyle/>
          <a:p>
            <a:r>
              <a:rPr lang="en-GB" dirty="0"/>
              <a:t>Feedthroughs</a:t>
            </a:r>
          </a:p>
          <a:p>
            <a:r>
              <a:rPr lang="en-GB" dirty="0"/>
              <a:t>Overheating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478E4E-7803-4657-A459-E409404335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6" r="57407" b="6206"/>
          <a:stretch/>
        </p:blipFill>
        <p:spPr>
          <a:xfrm>
            <a:off x="7995867" y="1800735"/>
            <a:ext cx="2921014" cy="37314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2404F5-D9AB-4EAE-884C-72087498C375}"/>
              </a:ext>
            </a:extLst>
          </p:cNvPr>
          <p:cNvSpPr txBox="1"/>
          <p:nvPr/>
        </p:nvSpPr>
        <p:spPr>
          <a:xfrm>
            <a:off x="6251719" y="5666191"/>
            <a:ext cx="59402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Difficult finding feedthrough for &gt; 180 lines</a:t>
            </a:r>
          </a:p>
          <a:p>
            <a:r>
              <a:rPr lang="en-GB" dirty="0"/>
              <a:t>Also long lead lengths unreliable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6DE0B4-E533-474E-9CE3-C8D8308EA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159" y="2309168"/>
            <a:ext cx="3333750" cy="3333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918532-C9B9-4ADE-8218-889EDEC52E08}"/>
              </a:ext>
            </a:extLst>
          </p:cNvPr>
          <p:cNvSpPr txBox="1"/>
          <p:nvPr/>
        </p:nvSpPr>
        <p:spPr>
          <a:xfrm>
            <a:off x="391487" y="5668787"/>
            <a:ext cx="5782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Not designed as Vacuum compatible</a:t>
            </a:r>
          </a:p>
          <a:p>
            <a:r>
              <a:rPr lang="en-GB" dirty="0"/>
              <a:t>Only lasts 15 minutes before overheating</a:t>
            </a:r>
          </a:p>
        </p:txBody>
      </p:sp>
    </p:spTree>
    <p:extLst>
      <p:ext uri="{BB962C8B-B14F-4D97-AF65-F5344CB8AC3E}">
        <p14:creationId xmlns:p14="http://schemas.microsoft.com/office/powerpoint/2010/main" val="710124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18A-94AC-4F4D-9468-59CF66F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detector issues: Thermal issues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E0BDC-E02A-4E6B-8B94-64D8EE5E3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358" y="1270018"/>
            <a:ext cx="11386656" cy="4525664"/>
          </a:xfrm>
        </p:spPr>
        <p:txBody>
          <a:bodyPr/>
          <a:lstStyle/>
          <a:p>
            <a:r>
              <a:rPr lang="en-GB" dirty="0"/>
              <a:t>Sample stage drift from heating</a:t>
            </a:r>
          </a:p>
          <a:p>
            <a:r>
              <a:rPr lang="en-GB" dirty="0"/>
              <a:t>Power consumption of </a:t>
            </a:r>
            <a:r>
              <a:rPr lang="en-GB" dirty="0" err="1"/>
              <a:t>Modupix</a:t>
            </a:r>
            <a:r>
              <a:rPr lang="en-GB" dirty="0"/>
              <a:t> ~2.3W</a:t>
            </a:r>
          </a:p>
          <a:p>
            <a:r>
              <a:rPr lang="en-GB" dirty="0"/>
              <a:t>Passive cooling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AEB72F-3A46-4C7B-B505-8466AD964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253" y="2179264"/>
            <a:ext cx="6935747" cy="45256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982F1D-B217-47D8-AAAE-57497F5C75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6" t="21680" r="17701" b="15173"/>
          <a:stretch/>
        </p:blipFill>
        <p:spPr>
          <a:xfrm>
            <a:off x="76739" y="2844782"/>
            <a:ext cx="5400133" cy="375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524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18A-94AC-4F4D-9468-59CF66F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detector issues: Geometry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E0BDC-E02A-4E6B-8B94-64D8EE5E3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87" y="1403648"/>
            <a:ext cx="11386656" cy="4525664"/>
          </a:xfrm>
        </p:spPr>
        <p:txBody>
          <a:bodyPr/>
          <a:lstStyle/>
          <a:p>
            <a:r>
              <a:rPr lang="en-GB" dirty="0"/>
              <a:t>Detector needs to go close and under the pole piece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9FB406-AEEE-4CC7-B1FE-EE5F508D2D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6" b="6206"/>
          <a:stretch/>
        </p:blipFill>
        <p:spPr>
          <a:xfrm>
            <a:off x="413857" y="2658155"/>
            <a:ext cx="6858000" cy="37314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0E83C4-C38D-4CA7-BF68-D375E305C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9858" y="2892109"/>
            <a:ext cx="4438273" cy="33287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6F21BB-BE0C-40D3-81C0-014E15ECED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3061" y="1049754"/>
            <a:ext cx="2266456" cy="17444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8E3B62-51BD-4E30-9707-907E689C84AB}"/>
              </a:ext>
            </a:extLst>
          </p:cNvPr>
          <p:cNvSpPr txBox="1"/>
          <p:nvPr/>
        </p:nvSpPr>
        <p:spPr>
          <a:xfrm>
            <a:off x="1593273" y="1964124"/>
            <a:ext cx="587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latin typeface="Wingdings" panose="05000000000000000000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CBAA3F-74F5-49FF-B5A0-ADA22023B066}"/>
              </a:ext>
            </a:extLst>
          </p:cNvPr>
          <p:cNvSpPr txBox="1"/>
          <p:nvPr/>
        </p:nvSpPr>
        <p:spPr>
          <a:xfrm>
            <a:off x="5167747" y="1921276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4000" dirty="0">
              <a:latin typeface="Wingdings" panose="05000000000000000000" pitchFamily="2" charset="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704739-B681-4A12-B599-B43B9CABDAE8}"/>
              </a:ext>
            </a:extLst>
          </p:cNvPr>
          <p:cNvSpPr txBox="1"/>
          <p:nvPr/>
        </p:nvSpPr>
        <p:spPr>
          <a:xfrm>
            <a:off x="8856041" y="2184223"/>
            <a:ext cx="587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34441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CA2DF-1DAE-47CF-AA3C-EEF2D036A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Wishlist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D4995-CC61-4C9C-9477-CC02E3294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Small form factor</a:t>
            </a:r>
          </a:p>
          <a:p>
            <a:r>
              <a:rPr lang="en-GB" dirty="0"/>
              <a:t>Calibration</a:t>
            </a:r>
          </a:p>
          <a:p>
            <a:r>
              <a:rPr lang="en-GB" dirty="0"/>
              <a:t>Higher Speed - Binning</a:t>
            </a:r>
          </a:p>
          <a:p>
            <a:r>
              <a:rPr lang="en-GB" dirty="0"/>
              <a:t>Energy filtering </a:t>
            </a:r>
          </a:p>
          <a:p>
            <a:r>
              <a:rPr lang="en-GB" dirty="0"/>
              <a:t>Higher pixel count</a:t>
            </a:r>
          </a:p>
          <a:p>
            <a:r>
              <a:rPr lang="en-GB" dirty="0"/>
              <a:t>Variable gain</a:t>
            </a:r>
          </a:p>
          <a:p>
            <a:r>
              <a:rPr lang="en-GB" dirty="0"/>
              <a:t>Don’t need </a:t>
            </a:r>
            <a:r>
              <a:rPr lang="en-GB" dirty="0" err="1"/>
              <a:t>ps</a:t>
            </a:r>
            <a:r>
              <a:rPr lang="en-GB" dirty="0"/>
              <a:t> or even ns response time?</a:t>
            </a:r>
          </a:p>
          <a:p>
            <a:r>
              <a:rPr lang="en-GB" dirty="0"/>
              <a:t>SEM only 30kV electron beam</a:t>
            </a:r>
          </a:p>
          <a:p>
            <a:r>
              <a:rPr lang="en-GB" dirty="0"/>
              <a:t>Low heat output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BE191D-B76E-4292-B4F3-61000F00F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814" y="1917940"/>
            <a:ext cx="4898246" cy="377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34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BE191D-B76E-4292-B4F3-61000F00F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700" y="946406"/>
            <a:ext cx="4779921" cy="36790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6CA2DF-1DAE-47CF-AA3C-EEF2D036A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EBSD (Electron Backscattered Diffraction)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D4995-CC61-4C9C-9477-CC02E3294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87" y="1415178"/>
            <a:ext cx="11386656" cy="4525664"/>
          </a:xfrm>
        </p:spPr>
        <p:txBody>
          <a:bodyPr>
            <a:normAutofit/>
          </a:bodyPr>
          <a:lstStyle/>
          <a:p>
            <a:r>
              <a:rPr lang="en-GB" sz="2000" dirty="0"/>
              <a:t>Crystallography in the SEM</a:t>
            </a:r>
          </a:p>
          <a:p>
            <a:r>
              <a:rPr lang="en-GB" sz="2000" dirty="0"/>
              <a:t>Relatively simple sample prep </a:t>
            </a:r>
            <a:r>
              <a:rPr lang="en-GB" sz="2000" i="1" dirty="0" err="1"/>
              <a:t>cf</a:t>
            </a:r>
            <a:r>
              <a:rPr lang="en-GB" sz="2000" dirty="0"/>
              <a:t> TEM</a:t>
            </a:r>
          </a:p>
          <a:p>
            <a:r>
              <a:rPr lang="en-GB" sz="2000" dirty="0"/>
              <a:t>High tilt angle 70</a:t>
            </a:r>
          </a:p>
          <a:p>
            <a:r>
              <a:rPr lang="en-GB" sz="2000" dirty="0"/>
              <a:t>Typical max 30kV</a:t>
            </a:r>
          </a:p>
          <a:p>
            <a:endParaRPr lang="en-GB" sz="2000" dirty="0"/>
          </a:p>
          <a:p>
            <a:r>
              <a:rPr lang="en-GB" sz="2000" dirty="0"/>
              <a:t>Phosphor detector + low light CCD or CMOS camera.</a:t>
            </a:r>
          </a:p>
          <a:p>
            <a:r>
              <a:rPr lang="en-GB" sz="2000" dirty="0"/>
              <a:t>Phosphor size ~ 30mm sample to phosphor distance similar</a:t>
            </a:r>
          </a:p>
          <a:p>
            <a:endParaRPr lang="en-GB" sz="2000" dirty="0"/>
          </a:p>
          <a:p>
            <a:r>
              <a:rPr lang="en-GB" sz="2000" dirty="0"/>
              <a:t>Structure mapping</a:t>
            </a:r>
          </a:p>
          <a:p>
            <a:r>
              <a:rPr lang="en-GB" sz="2000" dirty="0"/>
              <a:t>Texture/Grain Size</a:t>
            </a:r>
          </a:p>
          <a:p>
            <a:r>
              <a:rPr lang="en-GB" sz="2000" dirty="0"/>
              <a:t>Strain &amp; dislocations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A2E8F9-8EBB-4412-A219-763067A4E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364" y="4156723"/>
            <a:ext cx="5177883" cy="27012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6BC3BE-EFE0-41B9-9AD7-146CCE13E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2191" y="4637026"/>
            <a:ext cx="20955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880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listening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1486" y="2467515"/>
            <a:ext cx="9064887" cy="3752750"/>
            <a:chOff x="683567" y="2493273"/>
            <a:chExt cx="9064887" cy="3752750"/>
          </a:xfrm>
        </p:grpSpPr>
        <p:pic>
          <p:nvPicPr>
            <p:cNvPr id="5" name="Picture 4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2493273"/>
              <a:ext cx="2736304" cy="212250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83567" y="5661248"/>
              <a:ext cx="90648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005596"/>
                  </a:solidFill>
                  <a:latin typeface="Arial" charset="0"/>
                </a:rPr>
                <a:t>The National Physical Laboratory is operated by NPL Management Ltd, a wholly-owned company of the Department for Business, Energy and Industrial Strategy (BEIS).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025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94F6-D150-4305-AF9E-E18ABA6E2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EBSD: Electron Dose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BCBB01-5641-4AB1-8F3A-37B6CC3BE9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62" y="1039314"/>
            <a:ext cx="4479996" cy="34482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C9BC49-E5F3-4990-A356-72E4C11B5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1303" y="981308"/>
            <a:ext cx="5071291" cy="3564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711398-5174-490D-8D49-23B3F56A1F76}"/>
              </a:ext>
            </a:extLst>
          </p:cNvPr>
          <p:cNvSpPr txBox="1"/>
          <p:nvPr/>
        </p:nvSpPr>
        <p:spPr>
          <a:xfrm>
            <a:off x="7012613" y="4558334"/>
            <a:ext cx="379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High dose = 10nA beam current</a:t>
            </a:r>
          </a:p>
          <a:p>
            <a:r>
              <a:rPr lang="en-GB" sz="2000" dirty="0"/>
              <a:t>~ 60 electrons in 1nS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F6833F-27A0-4D11-9C2F-AD6E191D87D9}"/>
              </a:ext>
            </a:extLst>
          </p:cNvPr>
          <p:cNvSpPr txBox="1"/>
          <p:nvPr/>
        </p:nvSpPr>
        <p:spPr>
          <a:xfrm>
            <a:off x="602165" y="4411748"/>
            <a:ext cx="52453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current ~ 10nA</a:t>
            </a:r>
          </a:p>
          <a:p>
            <a:r>
              <a:rPr lang="en-GB" dirty="0"/>
              <a:t>For 3000fps (0.3ms) ~2 10</a:t>
            </a:r>
            <a:r>
              <a:rPr lang="en-GB" baseline="30000" dirty="0"/>
              <a:t>7</a:t>
            </a:r>
            <a:r>
              <a:rPr lang="en-GB" dirty="0"/>
              <a:t>e</a:t>
            </a:r>
          </a:p>
          <a:p>
            <a:r>
              <a:rPr lang="en-GB" dirty="0"/>
              <a:t>Backscattered coefficients ~0.1-0.7</a:t>
            </a:r>
          </a:p>
          <a:p>
            <a:r>
              <a:rPr lang="en-GB" dirty="0"/>
              <a:t>Solid angle ~ 100e per pixel in 0.3ms</a:t>
            </a:r>
          </a:p>
          <a:p>
            <a:r>
              <a:rPr lang="en-GB" sz="2000" dirty="0"/>
              <a:t>(55micron pixel)</a:t>
            </a:r>
          </a:p>
          <a:p>
            <a:r>
              <a:rPr lang="en-GB" dirty="0"/>
              <a:t>Probably only 5% is diffracted signal.</a:t>
            </a:r>
          </a:p>
        </p:txBody>
      </p:sp>
    </p:spTree>
    <p:extLst>
      <p:ext uri="{BB962C8B-B14F-4D97-AF65-F5344CB8AC3E}">
        <p14:creationId xmlns:p14="http://schemas.microsoft.com/office/powerpoint/2010/main" val="490099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94F6-D150-4305-AF9E-E18ABA6E2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State of the Art in EBSD: Speed + Resolution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3280AE-F749-4B1E-8172-FD3DAAF62266}"/>
              </a:ext>
            </a:extLst>
          </p:cNvPr>
          <p:cNvSpPr txBox="1"/>
          <p:nvPr/>
        </p:nvSpPr>
        <p:spPr>
          <a:xfrm>
            <a:off x="445764" y="4415966"/>
            <a:ext cx="5157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Increased speed achieved through binning.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D718269-2F0D-4381-B15B-E1FB621182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65642"/>
              </p:ext>
            </p:extLst>
          </p:nvPr>
        </p:nvGraphicFramePr>
        <p:xfrm>
          <a:off x="500878" y="2787717"/>
          <a:ext cx="442305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526">
                  <a:extLst>
                    <a:ext uri="{9D8B030D-6E8A-4147-A177-3AD203B41FA5}">
                      <a16:colId xmlns:a16="http://schemas.microsoft.com/office/drawing/2014/main" val="3705209544"/>
                    </a:ext>
                  </a:extLst>
                </a:gridCol>
                <a:gridCol w="2211526">
                  <a:extLst>
                    <a:ext uri="{9D8B030D-6E8A-4147-A177-3AD203B41FA5}">
                      <a16:colId xmlns:a16="http://schemas.microsoft.com/office/drawing/2014/main" val="23104303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18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1244 x 1024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&gt; 80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450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312 x 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400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41617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3B22F92-15D8-4AB0-904C-8CB38BF6C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181944"/>
              </p:ext>
            </p:extLst>
          </p:nvPr>
        </p:nvGraphicFramePr>
        <p:xfrm>
          <a:off x="6385933" y="4822277"/>
          <a:ext cx="4423052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526">
                  <a:extLst>
                    <a:ext uri="{9D8B030D-6E8A-4147-A177-3AD203B41FA5}">
                      <a16:colId xmlns:a16="http://schemas.microsoft.com/office/drawing/2014/main" val="3705209544"/>
                    </a:ext>
                  </a:extLst>
                </a:gridCol>
                <a:gridCol w="2211526">
                  <a:extLst>
                    <a:ext uri="{9D8B030D-6E8A-4147-A177-3AD203B41FA5}">
                      <a16:colId xmlns:a16="http://schemas.microsoft.com/office/drawing/2014/main" val="2310430307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1862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1244 x 1024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&gt; 240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45029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622 x 512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&gt; 800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67303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156 x 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&gt; 3000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41617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50E941E-DFF5-4FB5-BB50-40CA93C7DE0B}"/>
              </a:ext>
            </a:extLst>
          </p:cNvPr>
          <p:cNvSpPr txBox="1"/>
          <p:nvPr/>
        </p:nvSpPr>
        <p:spPr>
          <a:xfrm>
            <a:off x="7857234" y="422502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Symmetry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ABA036-B4B1-4C99-A9E1-F2214D5CFFAF}"/>
              </a:ext>
            </a:extLst>
          </p:cNvPr>
          <p:cNvSpPr txBox="1"/>
          <p:nvPr/>
        </p:nvSpPr>
        <p:spPr>
          <a:xfrm>
            <a:off x="1918010" y="2242133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C-Nano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7D9FB5E-5520-42E0-89D3-0C536C1DA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863" y="1269311"/>
            <a:ext cx="3143221" cy="272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763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94F6-D150-4305-AF9E-E18ABA6E2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State of the Art in EBSD: Sensitivity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4E880-EBAE-4543-AA3F-B4602D978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62" y="1519968"/>
            <a:ext cx="5292387" cy="27030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3280AE-F749-4B1E-8172-FD3DAAF62266}"/>
              </a:ext>
            </a:extLst>
          </p:cNvPr>
          <p:cNvSpPr txBox="1"/>
          <p:nvPr/>
        </p:nvSpPr>
        <p:spPr>
          <a:xfrm>
            <a:off x="391487" y="4542263"/>
            <a:ext cx="5269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Standard Lens based system</a:t>
            </a:r>
          </a:p>
          <a:p>
            <a:r>
              <a:rPr lang="en-GB" sz="2000" dirty="0"/>
              <a:t>Lens only collects a small amount of the light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A83525-AE03-4A4F-92AA-3C23443AF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424" y="773638"/>
            <a:ext cx="3979951" cy="25009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680957-61C4-4531-B2F3-2105438ED43A}"/>
              </a:ext>
            </a:extLst>
          </p:cNvPr>
          <p:cNvSpPr txBox="1"/>
          <p:nvPr/>
        </p:nvSpPr>
        <p:spPr>
          <a:xfrm>
            <a:off x="6455052" y="3261448"/>
            <a:ext cx="44550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Fibre optic collection system</a:t>
            </a:r>
          </a:p>
          <a:p>
            <a:r>
              <a:rPr lang="en-GB" sz="2000" dirty="0"/>
              <a:t>Order of magnitude greater sensitivity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E4998F-9831-475D-8098-08D151864A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4424" y="3969334"/>
            <a:ext cx="4222148" cy="28293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F69E05-7696-4EAD-B4EC-1E9B749EE331}"/>
              </a:ext>
            </a:extLst>
          </p:cNvPr>
          <p:cNvSpPr txBox="1"/>
          <p:nvPr/>
        </p:nvSpPr>
        <p:spPr>
          <a:xfrm>
            <a:off x="1299918" y="5384003"/>
            <a:ext cx="42221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“Note that increasing the electron gain further (as may be possible by using simple direct electron detection, for example) offers no significant benefit.”</a:t>
            </a:r>
          </a:p>
        </p:txBody>
      </p:sp>
    </p:spTree>
    <p:extLst>
      <p:ext uri="{BB962C8B-B14F-4D97-AF65-F5344CB8AC3E}">
        <p14:creationId xmlns:p14="http://schemas.microsoft.com/office/powerpoint/2010/main" val="276637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94F6-D150-4305-AF9E-E18ABA6E2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EBSD: Why is speed important?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3280AE-F749-4B1E-8172-FD3DAAF62266}"/>
              </a:ext>
            </a:extLst>
          </p:cNvPr>
          <p:cNvSpPr txBox="1"/>
          <p:nvPr/>
        </p:nvSpPr>
        <p:spPr>
          <a:xfrm>
            <a:off x="227194" y="1040576"/>
            <a:ext cx="964603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Typical digital SEM images are at least 1k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~ capture times of 10-200 seconds will give excellent images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EBSD longer dwell times mean tens of minutes to hours are more typical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Typically EBSD images are processed on the fly and not stored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Data storage difficulties + processing 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Don’t want to come back after an hour and find its been wasted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3D characterisation with FIB – Typically would do ~100 slices = 100 times longer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Typical 3D FIB run is overnight, if not a weekend and more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E3F092-BF03-4598-8128-E7E3C9EFBA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4292" y="2873644"/>
            <a:ext cx="3865199" cy="42089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F486E3-EE70-4E2B-B9DB-DC5A748C79B7}"/>
              </a:ext>
            </a:extLst>
          </p:cNvPr>
          <p:cNvSpPr txBox="1"/>
          <p:nvPr/>
        </p:nvSpPr>
        <p:spPr>
          <a:xfrm>
            <a:off x="227194" y="4518451"/>
            <a:ext cx="8447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Increased resolution only becoming important now as better models available</a:t>
            </a:r>
          </a:p>
          <a:p>
            <a:r>
              <a:rPr lang="en-GB" sz="1800" dirty="0"/>
              <a:t>Until now mainly used lines to index patterns</a:t>
            </a:r>
          </a:p>
          <a:p>
            <a:r>
              <a:rPr lang="en-GB" sz="1800" dirty="0"/>
              <a:t>Not used detailed dynamic information</a:t>
            </a:r>
          </a:p>
          <a:p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2F91EC-BC81-44C8-BD52-3ACC168D7E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684" y="4854867"/>
            <a:ext cx="2808187" cy="199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006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94CF8-0222-4A30-A37E-38892FCF4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can Direct Detection give/promise us?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EF22A-6614-4152-B0AD-A67A7AA07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Ease of install</a:t>
            </a:r>
          </a:p>
          <a:p>
            <a:r>
              <a:rPr lang="en-GB" dirty="0"/>
              <a:t>Energy Filtering</a:t>
            </a:r>
          </a:p>
          <a:p>
            <a:r>
              <a:rPr lang="en-GB" dirty="0"/>
              <a:t>Calibration?</a:t>
            </a:r>
          </a:p>
          <a:p>
            <a:r>
              <a:rPr lang="en-GB" dirty="0"/>
              <a:t>Improved low energy (kV) performance?</a:t>
            </a:r>
          </a:p>
          <a:p>
            <a:r>
              <a:rPr lang="en-GB" dirty="0"/>
              <a:t>Better sensitivity no phosphor?</a:t>
            </a:r>
          </a:p>
          <a:p>
            <a:r>
              <a:rPr lang="en-GB" dirty="0"/>
              <a:t>Prospect of higher speed?</a:t>
            </a:r>
          </a:p>
          <a:p>
            <a:r>
              <a:rPr lang="en-GB" dirty="0"/>
              <a:t>Variable Gain?</a:t>
            </a:r>
          </a:p>
        </p:txBody>
      </p:sp>
    </p:spTree>
    <p:extLst>
      <p:ext uri="{BB962C8B-B14F-4D97-AF65-F5344CB8AC3E}">
        <p14:creationId xmlns:p14="http://schemas.microsoft.com/office/powerpoint/2010/main" val="779194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18A-94AC-4F4D-9468-59CF66F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Ease of Install: 3D FIB</a:t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7170EAD-595D-4DDB-8649-A78F722E28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266" t="889" r="-45565" b="-49778"/>
          <a:stretch/>
        </p:blipFill>
        <p:spPr>
          <a:xfrm>
            <a:off x="427855" y="1723250"/>
            <a:ext cx="4097691" cy="45047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48623A-8369-4325-A12C-FB5CF7A343C8}"/>
              </a:ext>
            </a:extLst>
          </p:cNvPr>
          <p:cNvSpPr txBox="1"/>
          <p:nvPr/>
        </p:nvSpPr>
        <p:spPr>
          <a:xfrm>
            <a:off x="1262594" y="1114217"/>
            <a:ext cx="1332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Rotation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3ECB76-5275-4692-A83B-4B48F8D11F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08" t="-40686" r="6784" b="-70842"/>
          <a:stretch/>
        </p:blipFill>
        <p:spPr>
          <a:xfrm>
            <a:off x="3800284" y="293060"/>
            <a:ext cx="3419526" cy="67162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6922A7-B6DC-4F9C-A3BE-3E18F5EE8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1717" y="1511223"/>
            <a:ext cx="3221557" cy="29951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9387B53-1D2D-47CB-92AB-652DAE0F03C8}"/>
              </a:ext>
            </a:extLst>
          </p:cNvPr>
          <p:cNvSpPr txBox="1"/>
          <p:nvPr/>
        </p:nvSpPr>
        <p:spPr>
          <a:xfrm>
            <a:off x="5457885" y="1114217"/>
            <a:ext cx="583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Tilt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40CCE6-9EEA-4EA6-87C4-23F4A3ABEC5A}"/>
              </a:ext>
            </a:extLst>
          </p:cNvPr>
          <p:cNvSpPr txBox="1"/>
          <p:nvPr/>
        </p:nvSpPr>
        <p:spPr>
          <a:xfrm>
            <a:off x="7778612" y="4746612"/>
            <a:ext cx="44133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SEM chamber cramped</a:t>
            </a:r>
          </a:p>
          <a:p>
            <a:r>
              <a:rPr lang="en-GB" dirty="0"/>
              <a:t>~5mm WD for FIB</a:t>
            </a:r>
          </a:p>
          <a:p>
            <a:r>
              <a:rPr lang="en-GB" dirty="0"/>
              <a:t>EBSD camera positions limited</a:t>
            </a:r>
          </a:p>
        </p:txBody>
      </p:sp>
    </p:spTree>
    <p:extLst>
      <p:ext uri="{BB962C8B-B14F-4D97-AF65-F5344CB8AC3E}">
        <p14:creationId xmlns:p14="http://schemas.microsoft.com/office/powerpoint/2010/main" val="3344179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B18A-94AC-4F4D-9468-59CF66F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Ease of Install: 3D FIB static setup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19673C-C9AA-4662-ACAB-A2B00B101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8418"/>
            <a:ext cx="5564981" cy="35774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40CCE6-9EEA-4EA6-87C4-23F4A3ABEC5A}"/>
              </a:ext>
            </a:extLst>
          </p:cNvPr>
          <p:cNvSpPr txBox="1"/>
          <p:nvPr/>
        </p:nvSpPr>
        <p:spPr>
          <a:xfrm>
            <a:off x="5690609" y="1714696"/>
            <a:ext cx="65501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lphaLcParenR"/>
            </a:pPr>
            <a:r>
              <a:rPr lang="en-GB" dirty="0"/>
              <a:t>A cone where surface is 70 to e-beam</a:t>
            </a:r>
          </a:p>
          <a:p>
            <a:pPr marL="457200" indent="-457200">
              <a:buAutoNum type="alphaLcParenR"/>
            </a:pPr>
            <a:r>
              <a:rPr lang="en-GB" dirty="0"/>
              <a:t>Angle which FIB grazing incidence</a:t>
            </a:r>
          </a:p>
          <a:p>
            <a:pPr marL="457200" indent="-457200">
              <a:buAutoNum type="alphaLcParenR"/>
            </a:pPr>
            <a:r>
              <a:rPr lang="en-GB" dirty="0"/>
              <a:t>2 possible planes for 3D EBSD</a:t>
            </a:r>
          </a:p>
          <a:p>
            <a:pPr marL="457200" indent="-457200">
              <a:buAutoNum type="alphaLcParenR"/>
            </a:pPr>
            <a:r>
              <a:rPr lang="en-GB" dirty="0"/>
              <a:t>2 positions in the SEM chamber for camera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C3A1D9-2156-4F84-9624-ABF68DEB1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619" y="3280959"/>
            <a:ext cx="3327163" cy="352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66482"/>
      </p:ext>
    </p:extLst>
  </p:cSld>
  <p:clrMapOvr>
    <a:masterClrMapping/>
  </p:clrMapOvr>
</p:sld>
</file>

<file path=ppt/theme/theme1.xml><?xml version="1.0" encoding="utf-8"?>
<a:theme xmlns:a="http://schemas.openxmlformats.org/drawingml/2006/main" name="NPL -NiCEMSI 2015">
  <a:themeElements>
    <a:clrScheme name="NPL Colours">
      <a:dk1>
        <a:srgbClr val="005596"/>
      </a:dk1>
      <a:lt1>
        <a:sysClr val="window" lastClr="FFFFFF"/>
      </a:lt1>
      <a:dk2>
        <a:srgbClr val="00AEEF"/>
      </a:dk2>
      <a:lt2>
        <a:srgbClr val="EEECE1"/>
      </a:lt2>
      <a:accent1>
        <a:srgbClr val="005596"/>
      </a:accent1>
      <a:accent2>
        <a:srgbClr val="00AEEF"/>
      </a:accent2>
      <a:accent3>
        <a:srgbClr val="791D7E"/>
      </a:accent3>
      <a:accent4>
        <a:srgbClr val="FFC425"/>
      </a:accent4>
      <a:accent5>
        <a:srgbClr val="EE3224"/>
      </a:accent5>
      <a:accent6>
        <a:srgbClr val="6DB33F"/>
      </a:accent6>
      <a:hlink>
        <a:srgbClr val="0000FF"/>
      </a:hlink>
      <a:folHlink>
        <a:srgbClr val="800080"/>
      </a:folHlink>
    </a:clrScheme>
    <a:fontScheme name="NPL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28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-9-npl-beis.potx" id="{64580A4F-8951-4687-9147-102A4783625C}" vid="{601C4B5C-265C-4F6A-9ED5-DDD6089AB80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16-9-npl-beis</Template>
  <TotalTime>18</TotalTime>
  <Words>800</Words>
  <Application>Microsoft Office PowerPoint</Application>
  <PresentationFormat>Widescreen</PresentationFormat>
  <Paragraphs>164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</vt:lpstr>
      <vt:lpstr>Wingdings</vt:lpstr>
      <vt:lpstr>NPL -NiCEMSI 2015</vt:lpstr>
      <vt:lpstr>EBSD Electron Backscattered Diffraction, Crystallography in the SEM: Detector Requirements   Mark Stewart Materials Characterisation    Workshop on low gain fast silicon detectors for EM and synchrotron applications Nov 25th </vt:lpstr>
      <vt:lpstr>EBSD (Electron Backscattered Diffraction)</vt:lpstr>
      <vt:lpstr>Practical EBSD: Electron Dose</vt:lpstr>
      <vt:lpstr>State of the Art in EBSD: Speed + Resolution</vt:lpstr>
      <vt:lpstr>State of the Art in EBSD: Sensitivity</vt:lpstr>
      <vt:lpstr>EBSD: Why is speed important?</vt:lpstr>
      <vt:lpstr>What can Direct Detection give/promise us?  </vt:lpstr>
      <vt:lpstr>Ease of Install: 3D FIB </vt:lpstr>
      <vt:lpstr>Ease of Install: 3D FIB static setup </vt:lpstr>
      <vt:lpstr>Energy Filtering &amp; low kv performance</vt:lpstr>
      <vt:lpstr>Calibration?</vt:lpstr>
      <vt:lpstr>Direct Detection: Higher Speed?   </vt:lpstr>
      <vt:lpstr>Direct Detection: Variable Gain?   </vt:lpstr>
      <vt:lpstr>Direct detector issues: Proximity </vt:lpstr>
      <vt:lpstr>Direct detector issues: Damage </vt:lpstr>
      <vt:lpstr>Direct detector issues: Vacuum compatibility </vt:lpstr>
      <vt:lpstr>Direct detector issues: Thermal issues </vt:lpstr>
      <vt:lpstr>Direct detector issues: Geometry </vt:lpstr>
      <vt:lpstr>Wishlist</vt:lpstr>
      <vt:lpstr>Thank you for listening</vt:lpstr>
    </vt:vector>
  </TitlesOfParts>
  <Company>InHouse Productions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EBSD Electron Backscattered Diffraction, Crystallography in the SEM: Detector Requirements   Mark Stewart Materials Characterisation </dc:title>
  <dc:subject>Powerpoint general presentation</dc:subject>
  <dc:creator>Mark Stewart</dc:creator>
  <cp:lastModifiedBy>Mark Stewart</cp:lastModifiedBy>
  <cp:revision>3</cp:revision>
  <cp:lastPrinted>2015-02-02T13:33:46Z</cp:lastPrinted>
  <dcterms:created xsi:type="dcterms:W3CDTF">2019-11-24T23:38:51Z</dcterms:created>
  <dcterms:modified xsi:type="dcterms:W3CDTF">2019-11-24T23:57:24Z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rcoClassification">
    <vt:lpwstr>Not an NPL document (No visible marking)</vt:lpwstr>
  </property>
  <property fmtid="{D5CDD505-2E9C-101B-9397-08002B2CF9AE}" pid="3" name="aliashPowerpointFooter">
    <vt:lpwstr/>
  </property>
</Properties>
</file>