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73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76" r:id="rId18"/>
    <p:sldId id="278" r:id="rId19"/>
    <p:sldId id="279" r:id="rId20"/>
    <p:sldId id="286" r:id="rId21"/>
    <p:sldId id="281" r:id="rId22"/>
    <p:sldId id="282" r:id="rId23"/>
    <p:sldId id="283" r:id="rId24"/>
    <p:sldId id="285" r:id="rId25"/>
    <p:sldId id="287" r:id="rId26"/>
    <p:sldId id="289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21" autoAdjust="0"/>
    <p:restoredTop sz="94713" autoAdjust="0"/>
  </p:normalViewPr>
  <p:slideViewPr>
    <p:cSldViewPr snapToGrid="0" showGuides="1">
      <p:cViewPr>
        <p:scale>
          <a:sx n="66" d="100"/>
          <a:sy n="66" d="100"/>
        </p:scale>
        <p:origin x="1124" y="188"/>
      </p:cViewPr>
      <p:guideLst>
        <p:guide orient="horz" pos="3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EE688-70BB-4057-803F-DB1A4A34AD6E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7D581-6BBC-450C-9082-E8E1193B61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31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83F01-A529-4B57-8968-34F5D2F0A43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549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789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390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006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316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84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9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239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62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35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690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1A438-502A-4AD0-8120-2B01AC030361}" type="datetimeFigureOut">
              <a:rPr lang="en-GB" smtClean="0"/>
              <a:t>24/11/2019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68DF6-43D7-447B-8EDC-7C9D8BB0C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541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image" Target="../media/image37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tif"/><Relationship Id="rId5" Type="http://schemas.openxmlformats.org/officeDocument/2006/relationships/image" Target="../media/image40.tiff"/><Relationship Id="rId4" Type="http://schemas.openxmlformats.org/officeDocument/2006/relationships/image" Target="../media/image39.tiff"/><Relationship Id="rId9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tif"/><Relationship Id="rId3" Type="http://schemas.openxmlformats.org/officeDocument/2006/relationships/image" Target="../media/image39.tiff"/><Relationship Id="rId7" Type="http://schemas.openxmlformats.org/officeDocument/2006/relationships/image" Target="../media/image44.jpeg"/><Relationship Id="rId2" Type="http://schemas.openxmlformats.org/officeDocument/2006/relationships/image" Target="../media/image37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tif"/><Relationship Id="rId4" Type="http://schemas.openxmlformats.org/officeDocument/2006/relationships/image" Target="../media/image40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8.gif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0.png"/><Relationship Id="rId4" Type="http://schemas.openxmlformats.org/officeDocument/2006/relationships/image" Target="../media/image19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25020" y="1907521"/>
            <a:ext cx="8323868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0" rIns="72000" bIns="0">
            <a:spAutoFit/>
          </a:bodyPr>
          <a:lstStyle/>
          <a:p>
            <a:pPr algn="ctr"/>
            <a:r>
              <a:rPr lang="en-GB" sz="2200" dirty="0">
                <a:solidFill>
                  <a:srgbClr val="002060"/>
                </a:solidFill>
              </a:rPr>
              <a:t>Carol Trager-Cowan</a:t>
            </a:r>
            <a:r>
              <a:rPr lang="en-GB" sz="2200" baseline="30000" dirty="0">
                <a:solidFill>
                  <a:srgbClr val="002060"/>
                </a:solidFill>
              </a:rPr>
              <a:t>1*</a:t>
            </a:r>
            <a:r>
              <a:rPr lang="en-GB" sz="2200" dirty="0">
                <a:solidFill>
                  <a:srgbClr val="002060"/>
                </a:solidFill>
              </a:rPr>
              <a:t>, </a:t>
            </a:r>
            <a:r>
              <a:rPr lang="de-AT" sz="2200" dirty="0">
                <a:solidFill>
                  <a:srgbClr val="002060"/>
                </a:solidFill>
              </a:rPr>
              <a:t>S. Vespucci</a:t>
            </a:r>
            <a:r>
              <a:rPr lang="de-AT" sz="2200" baseline="30000" dirty="0">
                <a:solidFill>
                  <a:srgbClr val="002060"/>
                </a:solidFill>
              </a:rPr>
              <a:t>1</a:t>
            </a:r>
            <a:r>
              <a:rPr lang="de-AT" sz="2200" dirty="0">
                <a:solidFill>
                  <a:srgbClr val="002060"/>
                </a:solidFill>
              </a:rPr>
              <a:t>,</a:t>
            </a:r>
            <a:r>
              <a:rPr lang="en-GB" sz="2200" dirty="0">
                <a:solidFill>
                  <a:srgbClr val="002060"/>
                </a:solidFill>
              </a:rPr>
              <a:t> </a:t>
            </a:r>
            <a:r>
              <a:rPr lang="en-GB" sz="2200" dirty="0" smtClean="0">
                <a:solidFill>
                  <a:srgbClr val="002060"/>
                </a:solidFill>
              </a:rPr>
              <a:t>G. Naresh-Kumar</a:t>
            </a:r>
            <a:r>
              <a:rPr lang="en-GB" sz="2200" baseline="30000" dirty="0" smtClean="0">
                <a:solidFill>
                  <a:srgbClr val="002060"/>
                </a:solidFill>
              </a:rPr>
              <a:t>1</a:t>
            </a:r>
            <a:r>
              <a:rPr lang="en-GB" sz="2200" dirty="0" smtClean="0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lang="en-US" sz="2200" dirty="0">
                <a:solidFill>
                  <a:srgbClr val="002060"/>
                </a:solidFill>
              </a:rPr>
              <a:t>D. </a:t>
            </a:r>
            <a:r>
              <a:rPr lang="en-US" sz="2200" dirty="0" smtClean="0">
                <a:solidFill>
                  <a:srgbClr val="002060"/>
                </a:solidFill>
              </a:rPr>
              <a:t>Maneuski</a:t>
            </a:r>
            <a:r>
              <a:rPr lang="en-US" sz="2200" baseline="30000" dirty="0" smtClean="0">
                <a:solidFill>
                  <a:srgbClr val="002060"/>
                </a:solidFill>
              </a:rPr>
              <a:t>2</a:t>
            </a:r>
            <a:r>
              <a:rPr lang="en-US" sz="2200" dirty="0" smtClean="0">
                <a:solidFill>
                  <a:srgbClr val="002060"/>
                </a:solidFill>
              </a:rPr>
              <a:t>, </a:t>
            </a:r>
            <a:r>
              <a:rPr lang="en-US" sz="2200" dirty="0">
                <a:solidFill>
                  <a:srgbClr val="002060"/>
                </a:solidFill>
              </a:rPr>
              <a:t>V. </a:t>
            </a:r>
            <a:r>
              <a:rPr lang="en-US" sz="2200" dirty="0" smtClean="0">
                <a:solidFill>
                  <a:srgbClr val="002060"/>
                </a:solidFill>
              </a:rPr>
              <a:t>O’Shea</a:t>
            </a:r>
            <a:r>
              <a:rPr lang="en-US" sz="2200" baseline="30000" dirty="0" smtClean="0">
                <a:solidFill>
                  <a:srgbClr val="002060"/>
                </a:solidFill>
              </a:rPr>
              <a:t>2</a:t>
            </a:r>
            <a:r>
              <a:rPr lang="en-US" sz="2200" dirty="0" smtClean="0">
                <a:solidFill>
                  <a:srgbClr val="002060"/>
                </a:solidFill>
              </a:rPr>
              <a:t>,  </a:t>
            </a:r>
            <a:r>
              <a:rPr lang="en-GB" sz="2200" dirty="0" smtClean="0">
                <a:solidFill>
                  <a:srgbClr val="002060"/>
                </a:solidFill>
              </a:rPr>
              <a:t>B. M. Jablon</a:t>
            </a:r>
            <a:r>
              <a:rPr lang="en-GB" sz="2200" baseline="30000" dirty="0" smtClean="0">
                <a:solidFill>
                  <a:srgbClr val="002060"/>
                </a:solidFill>
              </a:rPr>
              <a:t>1</a:t>
            </a:r>
            <a:r>
              <a:rPr lang="en-GB" sz="2200" dirty="0" smtClean="0">
                <a:solidFill>
                  <a:srgbClr val="002060"/>
                </a:solidFill>
              </a:rPr>
              <a:t>, A. Vilalta-Clemente</a:t>
            </a:r>
            <a:r>
              <a:rPr lang="en-GB" sz="2200" baseline="30000" dirty="0" smtClean="0">
                <a:solidFill>
                  <a:srgbClr val="002060"/>
                </a:solidFill>
              </a:rPr>
              <a:t>3</a:t>
            </a:r>
            <a:r>
              <a:rPr lang="en-GB" sz="2200" dirty="0" smtClean="0">
                <a:solidFill>
                  <a:srgbClr val="002060"/>
                </a:solidFill>
              </a:rPr>
              <a:t>, </a:t>
            </a:r>
          </a:p>
          <a:p>
            <a:pPr algn="ctr"/>
            <a:r>
              <a:rPr lang="en-GB" sz="2200" dirty="0" smtClean="0">
                <a:solidFill>
                  <a:srgbClr val="002060"/>
                </a:solidFill>
              </a:rPr>
              <a:t>A. J</a:t>
            </a:r>
            <a:r>
              <a:rPr lang="en-GB" sz="2200" dirty="0">
                <a:solidFill>
                  <a:srgbClr val="002060"/>
                </a:solidFill>
              </a:rPr>
              <a:t>. </a:t>
            </a:r>
            <a:r>
              <a:rPr lang="en-GB" sz="2200" dirty="0" smtClean="0">
                <a:solidFill>
                  <a:srgbClr val="002060"/>
                </a:solidFill>
              </a:rPr>
              <a:t>Wilkinson</a:t>
            </a:r>
            <a:r>
              <a:rPr lang="en-GB" sz="2200" baseline="30000" dirty="0" smtClean="0">
                <a:solidFill>
                  <a:srgbClr val="002060"/>
                </a:solidFill>
              </a:rPr>
              <a:t>3</a:t>
            </a:r>
            <a:r>
              <a:rPr lang="en-GB" sz="2200" dirty="0" smtClean="0">
                <a:solidFill>
                  <a:srgbClr val="002060"/>
                </a:solidFill>
              </a:rPr>
              <a:t>, K</a:t>
            </a:r>
            <a:r>
              <a:rPr lang="en-GB" sz="2200" dirty="0">
                <a:solidFill>
                  <a:srgbClr val="002060"/>
                </a:solidFill>
              </a:rPr>
              <a:t>. </a:t>
            </a:r>
            <a:r>
              <a:rPr lang="en-GB" sz="2200" dirty="0" smtClean="0">
                <a:solidFill>
                  <a:srgbClr val="002060"/>
                </a:solidFill>
              </a:rPr>
              <a:t>Mingard</a:t>
            </a:r>
            <a:r>
              <a:rPr lang="en-GB" sz="2200" baseline="30000" dirty="0" smtClean="0">
                <a:solidFill>
                  <a:srgbClr val="002060"/>
                </a:solidFill>
              </a:rPr>
              <a:t>4</a:t>
            </a:r>
            <a:r>
              <a:rPr lang="en-GB" sz="2200" dirty="0" smtClean="0">
                <a:solidFill>
                  <a:srgbClr val="002060"/>
                </a:solidFill>
              </a:rPr>
              <a:t> and  </a:t>
            </a:r>
            <a:r>
              <a:rPr lang="en-GB" sz="2200" dirty="0">
                <a:solidFill>
                  <a:srgbClr val="002060"/>
                </a:solidFill>
              </a:rPr>
              <a:t>A. </a:t>
            </a:r>
            <a:r>
              <a:rPr lang="en-GB" sz="2200" dirty="0" smtClean="0">
                <a:solidFill>
                  <a:srgbClr val="002060"/>
                </a:solidFill>
              </a:rPr>
              <a:t>Winkelmann</a:t>
            </a:r>
            <a:r>
              <a:rPr lang="en-GB" sz="2200" baseline="30000" dirty="0" smtClean="0">
                <a:solidFill>
                  <a:srgbClr val="002060"/>
                </a:solidFill>
              </a:rPr>
              <a:t>1,4</a:t>
            </a:r>
          </a:p>
          <a:p>
            <a:pPr algn="ctr"/>
            <a:endParaRPr lang="en-GB" sz="400" dirty="0" smtClean="0">
              <a:solidFill>
                <a:srgbClr val="002060"/>
              </a:solidFill>
            </a:endParaRPr>
          </a:p>
          <a:p>
            <a:pPr algn="ctr"/>
            <a:r>
              <a:rPr lang="en-GB" i="1" baseline="30000" dirty="0" smtClean="0"/>
              <a:t>1</a:t>
            </a:r>
            <a:r>
              <a:rPr lang="en-GB" i="1" dirty="0" smtClean="0"/>
              <a:t>Department </a:t>
            </a:r>
            <a:r>
              <a:rPr lang="en-GB" i="1" dirty="0"/>
              <a:t>of Physics, SUPA, University of </a:t>
            </a:r>
            <a:r>
              <a:rPr lang="en-GB" i="1" dirty="0" smtClean="0"/>
              <a:t>Strathclyde</a:t>
            </a:r>
            <a:r>
              <a:rPr lang="en-GB" i="1" dirty="0"/>
              <a:t>, Glasgow, </a:t>
            </a:r>
            <a:r>
              <a:rPr lang="en-GB" i="1" dirty="0" smtClean="0"/>
              <a:t>UK</a:t>
            </a:r>
          </a:p>
          <a:p>
            <a:pPr algn="ctr"/>
            <a:r>
              <a:rPr lang="en-GB" i="1" baseline="30000" dirty="0" smtClean="0"/>
              <a:t>2</a:t>
            </a:r>
            <a:r>
              <a:rPr lang="en-GB" i="1" dirty="0" smtClean="0"/>
              <a:t>School </a:t>
            </a:r>
            <a:r>
              <a:rPr lang="en-GB" i="1" dirty="0"/>
              <a:t>of Physics and Astronomy, </a:t>
            </a:r>
            <a:r>
              <a:rPr lang="en-US" i="1" dirty="0"/>
              <a:t>SUPA, </a:t>
            </a:r>
            <a:r>
              <a:rPr lang="en-GB" i="1" dirty="0"/>
              <a:t>University of Glasgow, Glasgow, G12 8QQ, UK</a:t>
            </a:r>
          </a:p>
          <a:p>
            <a:pPr algn="ctr"/>
            <a:r>
              <a:rPr lang="en-GB" i="1" baseline="30000" dirty="0"/>
              <a:t>3</a:t>
            </a:r>
            <a:r>
              <a:rPr lang="en-GB" i="1" dirty="0" smtClean="0"/>
              <a:t>Department </a:t>
            </a:r>
            <a:r>
              <a:rPr lang="en-GB" i="1" dirty="0"/>
              <a:t>of Materials, University of Oxford, Oxford, UK</a:t>
            </a:r>
          </a:p>
          <a:p>
            <a:pPr algn="ctr"/>
            <a:r>
              <a:rPr lang="en-US" i="1" baseline="30000" dirty="0"/>
              <a:t>4</a:t>
            </a:r>
            <a:r>
              <a:rPr lang="en-US" i="1" dirty="0" smtClean="0"/>
              <a:t>National </a:t>
            </a:r>
            <a:r>
              <a:rPr lang="en-US" i="1" dirty="0"/>
              <a:t>Physics Laboratory, </a:t>
            </a:r>
            <a:r>
              <a:rPr lang="en-US" i="1" dirty="0" err="1"/>
              <a:t>Teddington</a:t>
            </a:r>
            <a:r>
              <a:rPr lang="en-US" i="1" dirty="0"/>
              <a:t>, </a:t>
            </a:r>
            <a:r>
              <a:rPr lang="en-GB" i="1" dirty="0"/>
              <a:t>TW11 0LW, </a:t>
            </a:r>
            <a:r>
              <a:rPr lang="en-GB" i="1" dirty="0" smtClean="0"/>
              <a:t>UK</a:t>
            </a:r>
            <a:endParaRPr lang="en-GB" i="1" dirty="0"/>
          </a:p>
          <a:p>
            <a:pPr algn="ctr" fontAlgn="base"/>
            <a:r>
              <a:rPr lang="de-DE" i="1" baseline="30000" dirty="0"/>
              <a:t>5</a:t>
            </a:r>
            <a:r>
              <a:rPr lang="en-GB" i="1" dirty="0" smtClean="0"/>
              <a:t>Academic </a:t>
            </a:r>
            <a:r>
              <a:rPr lang="en-GB" i="1" dirty="0"/>
              <a:t>Centre for Materials and Nanotechnology, </a:t>
            </a:r>
            <a:endParaRPr lang="en-GB" i="1" dirty="0" smtClean="0"/>
          </a:p>
          <a:p>
            <a:pPr algn="ctr" fontAlgn="base"/>
            <a:r>
              <a:rPr lang="en-GB" i="1" dirty="0" smtClean="0"/>
              <a:t>AGH </a:t>
            </a:r>
            <a:r>
              <a:rPr lang="en-GB" i="1" dirty="0"/>
              <a:t>University of Science and Technology, </a:t>
            </a:r>
            <a:r>
              <a:rPr lang="en-GB" i="1" dirty="0" smtClean="0"/>
              <a:t>Krakow, Poland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r>
              <a:rPr lang="en-GB" sz="2400" dirty="0"/>
              <a:t/>
            </a:r>
            <a:br>
              <a:rPr lang="en-GB" sz="2400" dirty="0"/>
            </a:br>
            <a:endParaRPr lang="en-GB" sz="2200" dirty="0"/>
          </a:p>
        </p:txBody>
      </p:sp>
      <p:pic>
        <p:nvPicPr>
          <p:cNvPr id="6" name="Picture 14" descr="Strath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202" y="604358"/>
            <a:ext cx="1625187" cy="118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7" descr="D:\EBSD-meeting-2014-London\SUM_Result of GaN20keVspot6Coarse7THL200(b)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62"/>
          <a:stretch/>
        </p:blipFill>
        <p:spPr bwMode="auto">
          <a:xfrm>
            <a:off x="2886219" y="4767121"/>
            <a:ext cx="1776554" cy="14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144968" y="5876875"/>
            <a:ext cx="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AU" sz="2400">
              <a:latin typeface="Times New Roman" pitchFamily="18" charset="0"/>
            </a:endParaRPr>
          </a:p>
        </p:txBody>
      </p:sp>
      <p:sp>
        <p:nvSpPr>
          <p:cNvPr id="18" name="Text Box 178"/>
          <p:cNvSpPr txBox="1">
            <a:spLocks noChangeAspect="1" noChangeArrowheads="1"/>
          </p:cNvSpPr>
          <p:nvPr/>
        </p:nvSpPr>
        <p:spPr bwMode="auto">
          <a:xfrm>
            <a:off x="2891521" y="4782921"/>
            <a:ext cx="8297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 smtClean="0">
                <a:solidFill>
                  <a:schemeClr val="bg1"/>
                </a:solidFill>
                <a:cs typeface="Arial" charset="0"/>
              </a:rPr>
              <a:t>EBSP</a:t>
            </a:r>
            <a:endParaRPr lang="en-GB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28690" y="6439517"/>
            <a:ext cx="3983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*E-mail: c.trager-cowan@strath.ac.uk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47145" y="501457"/>
            <a:ext cx="68162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Investigation of the structure of crystalline materials in the scanning electron microscope using electron backscatter diffraction (EBSD)</a:t>
            </a:r>
            <a:endParaRPr lang="en-GB" sz="2800" dirty="0"/>
          </a:p>
        </p:txBody>
      </p:sp>
      <p:grpSp>
        <p:nvGrpSpPr>
          <p:cNvPr id="74" name="Group 73"/>
          <p:cNvGrpSpPr>
            <a:grpSpLocks noChangeAspect="1"/>
          </p:cNvGrpSpPr>
          <p:nvPr/>
        </p:nvGrpSpPr>
        <p:grpSpPr>
          <a:xfrm>
            <a:off x="206370" y="4663361"/>
            <a:ext cx="2853388" cy="2155584"/>
            <a:chOff x="797144" y="1147164"/>
            <a:chExt cx="4987033" cy="3652978"/>
          </a:xfrm>
        </p:grpSpPr>
        <p:pic>
          <p:nvPicPr>
            <p:cNvPr id="75" name="Picture 2" descr="D:\ARTICLE\Article_seventh_draft\Illustration\EBSDsystem.png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D3D3D3"/>
                </a:clrFrom>
                <a:clrTo>
                  <a:srgbClr val="D3D3D3">
                    <a:alpha val="0"/>
                  </a:srgbClr>
                </a:clrTo>
              </a:clrChange>
            </a:blip>
            <a:srcRect l="8619" t="5922" r="1193" b="10875"/>
            <a:stretch/>
          </p:blipFill>
          <p:spPr bwMode="auto">
            <a:xfrm>
              <a:off x="797144" y="1147164"/>
              <a:ext cx="3628508" cy="3025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" name="TextBox 2"/>
            <p:cNvSpPr txBox="1">
              <a:spLocks noChangeArrowheads="1"/>
            </p:cNvSpPr>
            <p:nvPr/>
          </p:nvSpPr>
          <p:spPr bwMode="auto">
            <a:xfrm>
              <a:off x="870122" y="2291702"/>
              <a:ext cx="1243109" cy="1408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200" dirty="0">
                  <a:latin typeface="Calibri" pitchFamily="34" charset="0"/>
                </a:rPr>
                <a:t>CCD camera + </a:t>
              </a:r>
              <a:endParaRPr lang="en-GB" sz="1200" dirty="0" smtClean="0">
                <a:latin typeface="Calibri" pitchFamily="34" charset="0"/>
              </a:endParaRPr>
            </a:p>
            <a:p>
              <a:r>
                <a:rPr lang="en-GB" sz="1200" dirty="0" smtClean="0">
                  <a:latin typeface="Calibri" pitchFamily="34" charset="0"/>
                </a:rPr>
                <a:t>lenses</a:t>
              </a:r>
              <a:endParaRPr lang="en-GB" sz="1200" dirty="0">
                <a:latin typeface="Calibri" pitchFamily="34" charset="0"/>
              </a:endParaRPr>
            </a:p>
          </p:txBody>
        </p:sp>
        <p:sp>
          <p:nvSpPr>
            <p:cNvPr id="77" name="TextBox 76"/>
            <p:cNvSpPr txBox="1">
              <a:spLocks noChangeArrowheads="1"/>
            </p:cNvSpPr>
            <p:nvPr/>
          </p:nvSpPr>
          <p:spPr bwMode="auto">
            <a:xfrm>
              <a:off x="870120" y="4278565"/>
              <a:ext cx="2720947" cy="521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dirty="0">
                  <a:latin typeface="Calibri" pitchFamily="34" charset="0"/>
                </a:rPr>
                <a:t>Phosphor screen</a:t>
              </a:r>
            </a:p>
          </p:txBody>
        </p:sp>
        <p:sp>
          <p:nvSpPr>
            <p:cNvPr id="81" name="TextBox 17"/>
            <p:cNvSpPr txBox="1">
              <a:spLocks noChangeArrowheads="1"/>
            </p:cNvSpPr>
            <p:nvPr/>
          </p:nvSpPr>
          <p:spPr bwMode="auto">
            <a:xfrm>
              <a:off x="3870677" y="2938382"/>
              <a:ext cx="1658924" cy="75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latin typeface="Calibri" pitchFamily="34" charset="0"/>
                </a:rPr>
                <a:t>Diffraction cones</a:t>
              </a:r>
              <a:endParaRPr lang="en-GB" sz="1400" dirty="0">
                <a:latin typeface="Calibri" pitchFamily="34" charset="0"/>
              </a:endParaRPr>
            </a:p>
          </p:txBody>
        </p:sp>
        <p:sp>
          <p:nvSpPr>
            <p:cNvPr id="82" name="TextBox 18"/>
            <p:cNvSpPr txBox="1">
              <a:spLocks noChangeArrowheads="1"/>
            </p:cNvSpPr>
            <p:nvPr/>
          </p:nvSpPr>
          <p:spPr bwMode="auto">
            <a:xfrm>
              <a:off x="2661799" y="3717296"/>
              <a:ext cx="1763852" cy="521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dirty="0">
                  <a:latin typeface="Calibri" pitchFamily="34" charset="0"/>
                </a:rPr>
                <a:t>Specimen</a:t>
              </a:r>
            </a:p>
          </p:txBody>
        </p:sp>
        <p:sp>
          <p:nvSpPr>
            <p:cNvPr id="83" name="TextBox 25"/>
            <p:cNvSpPr txBox="1">
              <a:spLocks noChangeArrowheads="1"/>
            </p:cNvSpPr>
            <p:nvPr/>
          </p:nvSpPr>
          <p:spPr bwMode="auto">
            <a:xfrm>
              <a:off x="3228718" y="2399254"/>
              <a:ext cx="2555459" cy="521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dirty="0">
                  <a:latin typeface="Calibri" pitchFamily="34" charset="0"/>
                </a:rPr>
                <a:t>Electron beam</a:t>
              </a:r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 flipV="1">
              <a:off x="1515532" y="3937662"/>
              <a:ext cx="800748" cy="3926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604602" y="38135"/>
            <a:ext cx="80195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i="1" dirty="0"/>
              <a:t>Electron microscopy </a:t>
            </a:r>
            <a:r>
              <a:rPr lang="en-GB" sz="2800" b="1" i="1" dirty="0" smtClean="0"/>
              <a:t>applications – </a:t>
            </a:r>
            <a:r>
              <a:rPr lang="en-GB" sz="2800" b="1" i="1" dirty="0"/>
              <a:t>materials science</a:t>
            </a:r>
          </a:p>
        </p:txBody>
      </p:sp>
      <p:pic>
        <p:nvPicPr>
          <p:cNvPr id="8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07"/>
          <a:stretch/>
        </p:blipFill>
        <p:spPr bwMode="auto">
          <a:xfrm>
            <a:off x="6628216" y="4649113"/>
            <a:ext cx="2438452" cy="1828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251" b="76553"/>
          <a:stretch/>
        </p:blipFill>
        <p:spPr>
          <a:xfrm>
            <a:off x="4776093" y="4767121"/>
            <a:ext cx="1898190" cy="984793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3" r="-4364" b="76553"/>
          <a:stretch/>
        </p:blipFill>
        <p:spPr>
          <a:xfrm>
            <a:off x="5066442" y="5722829"/>
            <a:ext cx="1431235" cy="61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66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503888" y="0"/>
            <a:ext cx="1407885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47"/>
          <a:stretch/>
        </p:blipFill>
        <p:spPr bwMode="auto">
          <a:xfrm>
            <a:off x="4580408" y="155675"/>
            <a:ext cx="4356000" cy="312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07"/>
          <a:stretch/>
        </p:blipFill>
        <p:spPr bwMode="auto">
          <a:xfrm>
            <a:off x="4585965" y="3432642"/>
            <a:ext cx="4237157" cy="3177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650073" y="6403537"/>
            <a:ext cx="3731929" cy="266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842921" y="6344920"/>
            <a:ext cx="3827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Map of x-deviation of the centre of mass of intensity of each EBSD pattern (COM) from mean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652"/>
          <a:stretch/>
        </p:blipFill>
        <p:spPr bwMode="auto">
          <a:xfrm>
            <a:off x="68320" y="3585974"/>
            <a:ext cx="4248000" cy="2999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8772" y="6336608"/>
            <a:ext cx="382709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Map of y-deviation of the centre of mass of intensity of each EBSD pattern (COM) from mean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14" b="38278"/>
          <a:stretch/>
        </p:blipFill>
        <p:spPr bwMode="auto">
          <a:xfrm>
            <a:off x="52302" y="97098"/>
            <a:ext cx="4356000" cy="294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122" y="3016370"/>
            <a:ext cx="408337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BSE signal from top 10% of </a:t>
            </a:r>
            <a:r>
              <a:rPr lang="en-GB" sz="1400" b="1" dirty="0"/>
              <a:t>EBSD</a:t>
            </a:r>
            <a:r>
              <a:rPr lang="en-GB" sz="1400" dirty="0"/>
              <a:t> patterns </a:t>
            </a:r>
          </a:p>
          <a:p>
            <a:pPr algn="ctr"/>
            <a:r>
              <a:rPr lang="en-GB" sz="1400" dirty="0"/>
              <a:t>In this case topographic contrast dominates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83753" y="3018229"/>
            <a:ext cx="398983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BSE signal from bottom 10% of </a:t>
            </a:r>
            <a:r>
              <a:rPr lang="en-GB" sz="1400" b="1" dirty="0"/>
              <a:t>EBSD</a:t>
            </a:r>
            <a:r>
              <a:rPr lang="en-GB" sz="1400" dirty="0"/>
              <a:t> patterns</a:t>
            </a:r>
          </a:p>
          <a:p>
            <a:pPr algn="ctr"/>
            <a:r>
              <a:rPr lang="en-GB" sz="1400" dirty="0"/>
              <a:t>In this case diffraction contrast dominates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7554" y="2059324"/>
            <a:ext cx="1036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Virtual diode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40455" y="2064294"/>
            <a:ext cx="1036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Virtual diode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2882" y="5705390"/>
            <a:ext cx="103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 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25673" y="5690946"/>
            <a:ext cx="103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 X</a:t>
            </a:r>
          </a:p>
        </p:txBody>
      </p:sp>
    </p:spTree>
    <p:extLst>
      <p:ext uri="{BB962C8B-B14F-4D97-AF65-F5344CB8AC3E}">
        <p14:creationId xmlns:p14="http://schemas.microsoft.com/office/powerpoint/2010/main" val="265060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7503888" y="0"/>
            <a:ext cx="1407885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54490" r="82948" b="16270"/>
          <a:stretch/>
        </p:blipFill>
        <p:spPr>
          <a:xfrm>
            <a:off x="7732964" y="3600355"/>
            <a:ext cx="1277890" cy="110265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8" r="19644" b="50000"/>
          <a:stretch/>
        </p:blipFill>
        <p:spPr bwMode="auto">
          <a:xfrm>
            <a:off x="257911" y="743524"/>
            <a:ext cx="6120000" cy="294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8616" y="-23360"/>
            <a:ext cx="89756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/>
              <a:t>Revealing defects with EBSD – antiphase domains (APBs) in </a:t>
            </a:r>
            <a:r>
              <a:rPr lang="en-GB" sz="2600" b="1" dirty="0" err="1"/>
              <a:t>GaP</a:t>
            </a:r>
            <a:endParaRPr lang="en-GB" sz="2600" b="1" dirty="0"/>
          </a:p>
        </p:txBody>
      </p:sp>
      <p:sp>
        <p:nvSpPr>
          <p:cNvPr id="2" name="Rectangle 1"/>
          <p:cNvSpPr/>
          <p:nvPr/>
        </p:nvSpPr>
        <p:spPr>
          <a:xfrm>
            <a:off x="5545018" y="533639"/>
            <a:ext cx="886861" cy="457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3" b="87675"/>
          <a:stretch/>
        </p:blipFill>
        <p:spPr bwMode="auto">
          <a:xfrm>
            <a:off x="6187744" y="1014897"/>
            <a:ext cx="2300680" cy="88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584282" y="1948483"/>
            <a:ext cx="2548458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i="1" dirty="0"/>
              <a:t>1. APBs parallel to (110) </a:t>
            </a:r>
          </a:p>
          <a:p>
            <a:r>
              <a:rPr lang="en-GB" sz="1400" i="1" dirty="0"/>
              <a:t>2. APBs along the {111}Si </a:t>
            </a:r>
          </a:p>
          <a:p>
            <a:r>
              <a:rPr lang="en-GB" sz="1400" i="1" dirty="0"/>
              <a:t>3. annihilation of APBs along </a:t>
            </a:r>
          </a:p>
          <a:p>
            <a:r>
              <a:rPr lang="en-GB" sz="1400" i="1" dirty="0"/>
              <a:t>(111) and (110) and </a:t>
            </a:r>
          </a:p>
          <a:p>
            <a:r>
              <a:rPr lang="en-GB" sz="1400" i="1" dirty="0"/>
              <a:t>4. annihilation of APBs due to diatomic steps.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3019" y="6064217"/>
            <a:ext cx="3762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EBSD inverse pole figure (IPF) map revealing the APDs produced from cross-correlation with dynamical simulations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8" t="8188" r="27051" b="12430"/>
          <a:stretch/>
        </p:blipFill>
        <p:spPr>
          <a:xfrm>
            <a:off x="5878538" y="3521681"/>
            <a:ext cx="1756612" cy="126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6" t="10470" r="28462" b="14191"/>
          <a:stretch/>
        </p:blipFill>
        <p:spPr>
          <a:xfrm>
            <a:off x="5908985" y="4930365"/>
            <a:ext cx="1673346" cy="120012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50516" r="85757" b="14191"/>
          <a:stretch/>
        </p:blipFill>
        <p:spPr>
          <a:xfrm>
            <a:off x="7752895" y="4955546"/>
            <a:ext cx="997624" cy="133093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228973" y="3573833"/>
            <a:ext cx="1595084" cy="2426692"/>
            <a:chOff x="8367676" y="2327745"/>
            <a:chExt cx="763228" cy="1161142"/>
          </a:xfrm>
        </p:grpSpPr>
        <p:pic>
          <p:nvPicPr>
            <p:cNvPr id="4" name="Picture 2" descr="Figure 4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141" t="70295" b="2878"/>
            <a:stretch/>
          </p:blipFill>
          <p:spPr bwMode="auto">
            <a:xfrm>
              <a:off x="8367676" y="2327745"/>
              <a:ext cx="647734" cy="116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8575531" y="3368846"/>
              <a:ext cx="555373" cy="1178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00" dirty="0"/>
                <a:t>[1-11]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691542" y="2327745"/>
              <a:ext cx="430307" cy="1178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00" dirty="0"/>
                <a:t>[111]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81692" y="6187341"/>
            <a:ext cx="5173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K. Momma and F. Izumi, "VESTA 3 for three-dimensional visualization of crystal, volumetric and morphology data,"  J. Appl. </a:t>
            </a:r>
            <a:r>
              <a:rPr lang="en-GB" sz="1200" dirty="0" err="1"/>
              <a:t>Crystallogr</a:t>
            </a:r>
            <a:r>
              <a:rPr lang="en-GB" sz="1200" dirty="0"/>
              <a:t>., 44, 1272-1276 (2011) &amp; https://github.com/cryos/avogadro/blob/master/crystals/phosphides/GaP.cif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127" y="354705"/>
            <a:ext cx="9032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Antiphase domains in </a:t>
            </a:r>
            <a:r>
              <a:rPr lang="en-GB" sz="1200" b="1" dirty="0" err="1"/>
              <a:t>GaP</a:t>
            </a:r>
            <a:r>
              <a:rPr lang="en-GB" sz="1200" dirty="0"/>
              <a:t>. G. Naresh-Kumar, A. </a:t>
            </a:r>
            <a:r>
              <a:rPr lang="en-GB" sz="1200" dirty="0" err="1"/>
              <a:t>Vilalta</a:t>
            </a:r>
            <a:r>
              <a:rPr lang="en-GB" sz="1200" dirty="0"/>
              <a:t>-Clemente, H. </a:t>
            </a:r>
            <a:r>
              <a:rPr lang="en-GB" sz="1200" dirty="0" err="1"/>
              <a:t>Jussila</a:t>
            </a:r>
            <a:r>
              <a:rPr lang="en-GB" sz="1200" dirty="0"/>
              <a:t>, A. Winkelmann, G. </a:t>
            </a:r>
            <a:r>
              <a:rPr lang="en-GB" sz="1200" dirty="0" err="1"/>
              <a:t>Nolze</a:t>
            </a:r>
            <a:r>
              <a:rPr lang="en-GB" sz="1200" dirty="0"/>
              <a:t>, S. Vespucci, S. </a:t>
            </a:r>
            <a:r>
              <a:rPr lang="en-GB" sz="1200" dirty="0" err="1"/>
              <a:t>Nagarajan</a:t>
            </a:r>
            <a:r>
              <a:rPr lang="en-GB" sz="1200" dirty="0"/>
              <a:t>, A. J. Wilkinson &amp; C. Trager-Cowan</a:t>
            </a:r>
            <a:r>
              <a:rPr lang="en-GB" sz="1200" i="1" dirty="0"/>
              <a:t>, </a:t>
            </a:r>
            <a:r>
              <a:rPr lang="en-GB" sz="1200" dirty="0"/>
              <a:t> </a:t>
            </a:r>
            <a:r>
              <a:rPr lang="en-GB" sz="1200" i="1" dirty="0"/>
              <a:t>Sci. Rep.</a:t>
            </a:r>
            <a:r>
              <a:rPr lang="en-GB" sz="1200" b="1" dirty="0"/>
              <a:t> 7</a:t>
            </a:r>
            <a:r>
              <a:rPr lang="en-GB" sz="1200" dirty="0"/>
              <a:t>, 10916 (2017)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604305" y="3432731"/>
            <a:ext cx="574706" cy="2248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2958645" y="3317113"/>
            <a:ext cx="718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</a:p>
        </p:txBody>
      </p:sp>
      <p:pic>
        <p:nvPicPr>
          <p:cNvPr id="6146" name="Picture 2" descr="http://aaltofimedia1.aalto.fi/style2015/img/aalto-logo-e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76" y="1063465"/>
            <a:ext cx="824172" cy="68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73355" y="3643100"/>
            <a:ext cx="3902552" cy="2469567"/>
            <a:chOff x="1861640" y="971056"/>
            <a:chExt cx="3902552" cy="2469567"/>
          </a:xfrm>
        </p:grpSpPr>
        <p:pic>
          <p:nvPicPr>
            <p:cNvPr id="9" name="Picture 2" descr="Figure 4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115" r="27197" b="5150"/>
            <a:stretch/>
          </p:blipFill>
          <p:spPr bwMode="auto">
            <a:xfrm>
              <a:off x="1861640" y="971056"/>
              <a:ext cx="3902552" cy="24695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>
              <a:off x="2017353" y="3296774"/>
              <a:ext cx="774755" cy="1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971271" y="2814504"/>
              <a:ext cx="11280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solidFill>
                    <a:schemeClr val="bg1"/>
                  </a:solidFill>
                </a:rPr>
                <a:t>2 µm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772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7503888" y="0"/>
            <a:ext cx="1407885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10" y="609605"/>
            <a:ext cx="5760000" cy="57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16" y="35257"/>
            <a:ext cx="89756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/>
              <a:t>APBs in </a:t>
            </a:r>
            <a:r>
              <a:rPr lang="en-GB" sz="2600" b="1" dirty="0" err="1"/>
              <a:t>GaP</a:t>
            </a:r>
            <a:r>
              <a:rPr lang="en-GB" sz="2600" b="1" dirty="0"/>
              <a:t> – revealed  through non-</a:t>
            </a:r>
            <a:r>
              <a:rPr lang="en-GB" sz="2600" b="1" dirty="0" err="1"/>
              <a:t>centrosymmetry</a:t>
            </a:r>
            <a:endParaRPr lang="en-GB" sz="2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4750" y="6451661"/>
            <a:ext cx="639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Dynamical simulation of EBSD pattern from </a:t>
            </a:r>
            <a:r>
              <a:rPr lang="en-GB" dirty="0" err="1"/>
              <a:t>GaP</a:t>
            </a:r>
            <a:r>
              <a:rPr lang="en-GB" dirty="0"/>
              <a:t> (15 </a:t>
            </a:r>
            <a:r>
              <a:rPr lang="en-GB" dirty="0" err="1"/>
              <a:t>keV</a:t>
            </a:r>
            <a:r>
              <a:rPr lang="en-GB" dirty="0"/>
              <a:t>) 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206" b="50000"/>
          <a:stretch/>
        </p:blipFill>
        <p:spPr bwMode="auto">
          <a:xfrm>
            <a:off x="6928618" y="939865"/>
            <a:ext cx="1853218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4" r="31018" b="50000"/>
          <a:stretch/>
        </p:blipFill>
        <p:spPr bwMode="auto">
          <a:xfrm>
            <a:off x="7057057" y="2809702"/>
            <a:ext cx="1520959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V="1">
            <a:off x="6463987" y="2514699"/>
            <a:ext cx="411543" cy="295005"/>
          </a:xfrm>
          <a:prstGeom prst="straightConnector1">
            <a:avLst/>
          </a:prstGeom>
          <a:ln w="5715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6998942" y="4627418"/>
            <a:ext cx="1846635" cy="646331"/>
            <a:chOff x="6998940" y="1593273"/>
            <a:chExt cx="1846635" cy="646331"/>
          </a:xfrm>
        </p:grpSpPr>
        <p:sp>
          <p:nvSpPr>
            <p:cNvPr id="9" name="TextBox 8"/>
            <p:cNvSpPr txBox="1"/>
            <p:nvPr/>
          </p:nvSpPr>
          <p:spPr>
            <a:xfrm>
              <a:off x="7653243" y="1593273"/>
              <a:ext cx="11923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(1-11) </a:t>
              </a:r>
            </a:p>
            <a:p>
              <a:r>
                <a:rPr lang="en-GB" dirty="0"/>
                <a:t>(111)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6998940" y="2040514"/>
              <a:ext cx="612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998940" y="1764088"/>
              <a:ext cx="612000" cy="0"/>
            </a:xfrm>
            <a:prstGeom prst="lin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677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7503888" y="0"/>
            <a:ext cx="1407885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603250"/>
            <a:ext cx="5760000" cy="57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616" y="35257"/>
            <a:ext cx="89756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/>
              <a:t>APBs in </a:t>
            </a:r>
            <a:r>
              <a:rPr lang="en-GB" sz="2600" b="1" dirty="0" err="1"/>
              <a:t>GaP</a:t>
            </a:r>
            <a:r>
              <a:rPr lang="en-GB" sz="2600" b="1" dirty="0"/>
              <a:t> – revealed  through non-</a:t>
            </a:r>
            <a:r>
              <a:rPr lang="en-GB" sz="2600" b="1" dirty="0" err="1"/>
              <a:t>centrosymmetry</a:t>
            </a:r>
            <a:endParaRPr lang="en-GB" sz="2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4750" y="6451661"/>
            <a:ext cx="639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Dynamical simulation of EBSD pattern from </a:t>
            </a:r>
            <a:r>
              <a:rPr lang="en-GB" dirty="0" err="1"/>
              <a:t>GaP</a:t>
            </a:r>
            <a:r>
              <a:rPr lang="en-GB" dirty="0"/>
              <a:t> (15 </a:t>
            </a:r>
            <a:r>
              <a:rPr lang="en-GB" dirty="0" err="1"/>
              <a:t>keV</a:t>
            </a:r>
            <a:r>
              <a:rPr lang="en-GB" dirty="0"/>
              <a:t>)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206" b="50000"/>
          <a:stretch/>
        </p:blipFill>
        <p:spPr bwMode="auto">
          <a:xfrm>
            <a:off x="6928618" y="939865"/>
            <a:ext cx="1853218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4" r="31018" b="50000"/>
          <a:stretch/>
        </p:blipFill>
        <p:spPr bwMode="auto">
          <a:xfrm>
            <a:off x="7057057" y="2809702"/>
            <a:ext cx="1520959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6669758" y="983557"/>
            <a:ext cx="411543" cy="29500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20" b="50000"/>
          <a:stretch/>
        </p:blipFill>
        <p:spPr bwMode="auto">
          <a:xfrm>
            <a:off x="7032604" y="2822087"/>
            <a:ext cx="1514192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6998942" y="4627418"/>
            <a:ext cx="1846635" cy="646331"/>
            <a:chOff x="6998940" y="1593273"/>
            <a:chExt cx="1846635" cy="646331"/>
          </a:xfrm>
        </p:grpSpPr>
        <p:sp>
          <p:nvSpPr>
            <p:cNvPr id="15" name="TextBox 14"/>
            <p:cNvSpPr txBox="1"/>
            <p:nvPr/>
          </p:nvSpPr>
          <p:spPr>
            <a:xfrm>
              <a:off x="7653243" y="1593273"/>
              <a:ext cx="11923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(1-11) </a:t>
              </a:r>
            </a:p>
            <a:p>
              <a:r>
                <a:rPr lang="en-GB" dirty="0"/>
                <a:t>(111)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6998940" y="2040514"/>
              <a:ext cx="612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998940" y="1764088"/>
              <a:ext cx="612000" cy="0"/>
            </a:xfrm>
            <a:prstGeom prst="line">
              <a:avLst/>
            </a:prstGeom>
            <a:ln w="3810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860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616" y="35257"/>
            <a:ext cx="89756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/>
              <a:t>APBs in </a:t>
            </a:r>
            <a:r>
              <a:rPr lang="en-GB" sz="2600" b="1" dirty="0" err="1"/>
              <a:t>GaP</a:t>
            </a:r>
            <a:r>
              <a:rPr lang="en-GB" sz="2600" b="1" dirty="0"/>
              <a:t> – revealed  through non-</a:t>
            </a:r>
            <a:r>
              <a:rPr lang="en-GB" sz="2600" b="1" dirty="0" err="1"/>
              <a:t>centrosymmetry</a:t>
            </a:r>
            <a:endParaRPr lang="en-GB" sz="26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630973" y="624115"/>
            <a:ext cx="5893962" cy="6103620"/>
            <a:chOff x="406400" y="624115"/>
            <a:chExt cx="5893962" cy="610362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400" y="624115"/>
              <a:ext cx="5715000" cy="6103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Group 7"/>
            <p:cNvGrpSpPr/>
            <p:nvPr/>
          </p:nvGrpSpPr>
          <p:grpSpPr>
            <a:xfrm>
              <a:off x="3377302" y="4740374"/>
              <a:ext cx="2923060" cy="1971528"/>
              <a:chOff x="3377302" y="4740374"/>
              <a:chExt cx="2923060" cy="1971528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77302" y="4740374"/>
                <a:ext cx="2736000" cy="1971528"/>
              </a:xfrm>
              <a:prstGeom prst="rect">
                <a:avLst/>
              </a:prstGeom>
            </p:spPr>
          </p:pic>
          <p:cxnSp>
            <p:nvCxnSpPr>
              <p:cNvPr id="5" name="Straight Arrow Connector 4"/>
              <p:cNvCxnSpPr/>
              <p:nvPr/>
            </p:nvCxnSpPr>
            <p:spPr>
              <a:xfrm flipV="1">
                <a:off x="4896089" y="5937816"/>
                <a:ext cx="432000" cy="0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/>
              <p:cNvCxnSpPr/>
              <p:nvPr/>
            </p:nvCxnSpPr>
            <p:spPr>
              <a:xfrm flipV="1">
                <a:off x="4942389" y="5800848"/>
                <a:ext cx="432000" cy="0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5304939" y="5635384"/>
                <a:ext cx="9954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rgbClr val="FFFF00"/>
                    </a:solidFill>
                  </a:rPr>
                  <a:t>(111)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260564" y="5822509"/>
                <a:ext cx="9954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rgbClr val="FFFF00"/>
                    </a:solidFill>
                  </a:rPr>
                  <a:t>(1-11)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3376750" y="4735101"/>
              <a:ext cx="694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(f)</a:t>
              </a:r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20" b="50000"/>
          <a:stretch/>
        </p:blipFill>
        <p:spPr bwMode="auto">
          <a:xfrm>
            <a:off x="7414601" y="651316"/>
            <a:ext cx="1514192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4" r="31018" b="50000"/>
          <a:stretch/>
        </p:blipFill>
        <p:spPr bwMode="auto">
          <a:xfrm>
            <a:off x="7414603" y="2950849"/>
            <a:ext cx="1520959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493214" y="2473571"/>
            <a:ext cx="1403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Theory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229" y="2482462"/>
            <a:ext cx="1403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Experiment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891" y="5133158"/>
            <a:ext cx="1523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Difference between experimental patterns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96490" y="5143330"/>
            <a:ext cx="1523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Difference between theoretical patterns</a:t>
            </a:r>
          </a:p>
        </p:txBody>
      </p:sp>
    </p:spTree>
    <p:extLst>
      <p:ext uri="{BB962C8B-B14F-4D97-AF65-F5344CB8AC3E}">
        <p14:creationId xmlns:p14="http://schemas.microsoft.com/office/powerpoint/2010/main" val="374475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7503888" y="0"/>
            <a:ext cx="1407885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54490" r="82948" b="16270"/>
          <a:stretch/>
        </p:blipFill>
        <p:spPr>
          <a:xfrm>
            <a:off x="7732964" y="3600355"/>
            <a:ext cx="1277890" cy="11026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8" t="8188" r="27051" b="12430"/>
          <a:stretch/>
        </p:blipFill>
        <p:spPr>
          <a:xfrm>
            <a:off x="5878538" y="3521681"/>
            <a:ext cx="1756612" cy="12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6" t="10470" r="28462" b="14191"/>
          <a:stretch/>
        </p:blipFill>
        <p:spPr>
          <a:xfrm>
            <a:off x="5908985" y="4930365"/>
            <a:ext cx="1673346" cy="12001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50516" r="85757" b="14191"/>
          <a:stretch/>
        </p:blipFill>
        <p:spPr>
          <a:xfrm>
            <a:off x="7752895" y="4955546"/>
            <a:ext cx="997624" cy="133093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228973" y="3573833"/>
            <a:ext cx="1595084" cy="2426692"/>
            <a:chOff x="8367676" y="2327745"/>
            <a:chExt cx="763228" cy="1161142"/>
          </a:xfrm>
        </p:grpSpPr>
        <p:pic>
          <p:nvPicPr>
            <p:cNvPr id="13" name="Picture 2" descr="Figure 4"/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141" t="70295" b="2878"/>
            <a:stretch/>
          </p:blipFill>
          <p:spPr bwMode="auto">
            <a:xfrm>
              <a:off x="8367676" y="2327745"/>
              <a:ext cx="647734" cy="116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8575531" y="3368846"/>
              <a:ext cx="555373" cy="1178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00" dirty="0"/>
                <a:t>[1-11]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691542" y="2327745"/>
              <a:ext cx="430307" cy="1178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00" dirty="0"/>
                <a:t>[111]</a:t>
              </a:r>
            </a:p>
          </p:txBody>
        </p:sp>
      </p:grpSp>
      <p:pic>
        <p:nvPicPr>
          <p:cNvPr id="19" name="Picture 2" descr="Fig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15" r="27197" b="5150"/>
          <a:stretch/>
        </p:blipFill>
        <p:spPr bwMode="auto">
          <a:xfrm>
            <a:off x="90225" y="3795505"/>
            <a:ext cx="3902552" cy="2469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Connector 19"/>
          <p:cNvCxnSpPr/>
          <p:nvPr/>
        </p:nvCxnSpPr>
        <p:spPr>
          <a:xfrm>
            <a:off x="245940" y="6121223"/>
            <a:ext cx="774755" cy="1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9858" y="5638953"/>
            <a:ext cx="1128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2 µm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368770" y="3502007"/>
            <a:ext cx="574706" cy="250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" descr="Fig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97" b="72265"/>
          <a:stretch/>
        </p:blipFill>
        <p:spPr bwMode="auto">
          <a:xfrm>
            <a:off x="90225" y="777109"/>
            <a:ext cx="3902552" cy="2469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0" y="3235133"/>
            <a:ext cx="6085910" cy="505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GB" sz="1600" dirty="0"/>
              <a:t>Region of interest asymmetry imaging from the {111} bands</a:t>
            </a:r>
          </a:p>
          <a:p>
            <a:pPr>
              <a:lnSpc>
                <a:spcPts val="1600"/>
              </a:lnSpc>
            </a:pPr>
            <a:r>
              <a:rPr lang="en-GB" sz="1600" dirty="0"/>
              <a:t>produced from background corrected EBSD patterns.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906" y="6286478"/>
            <a:ext cx="5140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EBSD inverse pole figure (IPF) map revealing the APDs produced from cross-correlation with dynamical simulations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5131366" y="798575"/>
            <a:ext cx="3629643" cy="2412528"/>
            <a:chOff x="3377302" y="4740375"/>
            <a:chExt cx="2923060" cy="1942881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7302" y="4740375"/>
              <a:ext cx="2696244" cy="1942881"/>
            </a:xfrm>
            <a:prstGeom prst="rect">
              <a:avLst/>
            </a:prstGeom>
          </p:spPr>
        </p:pic>
        <p:cxnSp>
          <p:nvCxnSpPr>
            <p:cNvPr id="29" name="Straight Arrow Connector 28"/>
            <p:cNvCxnSpPr/>
            <p:nvPr/>
          </p:nvCxnSpPr>
          <p:spPr>
            <a:xfrm flipV="1">
              <a:off x="4849481" y="5937816"/>
              <a:ext cx="432000" cy="0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4942389" y="5800848"/>
              <a:ext cx="432000" cy="0"/>
            </a:xfrm>
            <a:prstGeom prst="straightConnector1">
              <a:avLst/>
            </a:prstGeom>
            <a:ln w="19050">
              <a:solidFill>
                <a:srgbClr val="FFFF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304939" y="5672670"/>
              <a:ext cx="995423" cy="247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FF00"/>
                  </a:solidFill>
                </a:rPr>
                <a:t>(111)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213957" y="5813187"/>
              <a:ext cx="995423" cy="247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FF00"/>
                  </a:solidFill>
                </a:rPr>
                <a:t>(1-11)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8616" y="-23360"/>
            <a:ext cx="89756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/>
              <a:t>Revealing defects with EBSD – antiphase domains (APBs) in </a:t>
            </a:r>
            <a:r>
              <a:rPr lang="en-GB" sz="2600" b="1" dirty="0" err="1"/>
              <a:t>GaP</a:t>
            </a:r>
            <a:endParaRPr lang="en-GB" sz="2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6127" y="354705"/>
            <a:ext cx="9032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Antiphase domains in </a:t>
            </a:r>
            <a:r>
              <a:rPr lang="en-GB" sz="1200" b="1" dirty="0" err="1"/>
              <a:t>GaP</a:t>
            </a:r>
            <a:r>
              <a:rPr lang="en-GB" sz="1200" dirty="0"/>
              <a:t>. G. Naresh-Kumar, A. </a:t>
            </a:r>
            <a:r>
              <a:rPr lang="en-GB" sz="1200" dirty="0" err="1"/>
              <a:t>Vilalta</a:t>
            </a:r>
            <a:r>
              <a:rPr lang="en-GB" sz="1200" dirty="0"/>
              <a:t>-Clemente, H. </a:t>
            </a:r>
            <a:r>
              <a:rPr lang="en-GB" sz="1200" dirty="0" err="1"/>
              <a:t>Jussila</a:t>
            </a:r>
            <a:r>
              <a:rPr lang="en-GB" sz="1200" dirty="0"/>
              <a:t>, A. Winkelmann, G. </a:t>
            </a:r>
            <a:r>
              <a:rPr lang="en-GB" sz="1200" dirty="0" err="1"/>
              <a:t>Nolze</a:t>
            </a:r>
            <a:r>
              <a:rPr lang="en-GB" sz="1200" dirty="0"/>
              <a:t>, S. Vespucci, S. </a:t>
            </a:r>
            <a:r>
              <a:rPr lang="en-GB" sz="1200" dirty="0" err="1"/>
              <a:t>Nagarajan</a:t>
            </a:r>
            <a:r>
              <a:rPr lang="en-GB" sz="1200" dirty="0"/>
              <a:t>, A. J. Wilkinson &amp; C. Trager-Cowan</a:t>
            </a:r>
            <a:r>
              <a:rPr lang="en-GB" sz="1200" i="1" dirty="0"/>
              <a:t>, </a:t>
            </a:r>
            <a:r>
              <a:rPr lang="en-GB" sz="1200" dirty="0"/>
              <a:t> </a:t>
            </a:r>
            <a:r>
              <a:rPr lang="en-GB" sz="1200" i="1" dirty="0"/>
              <a:t>Sci. Rep.</a:t>
            </a:r>
            <a:r>
              <a:rPr lang="en-GB" sz="1200" b="1" dirty="0"/>
              <a:t> 7</a:t>
            </a:r>
            <a:r>
              <a:rPr lang="en-GB" sz="1200" dirty="0"/>
              <a:t>, 10916 (2017)</a:t>
            </a:r>
          </a:p>
        </p:txBody>
      </p:sp>
    </p:spTree>
    <p:extLst>
      <p:ext uri="{BB962C8B-B14F-4D97-AF65-F5344CB8AC3E}">
        <p14:creationId xmlns:p14="http://schemas.microsoft.com/office/powerpoint/2010/main" val="377753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687" y="-7369"/>
            <a:ext cx="8908473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2060"/>
                </a:solidFill>
              </a:rPr>
              <a:t>To summarise what we can measure:</a:t>
            </a:r>
          </a:p>
          <a:p>
            <a:endParaRPr lang="en-GB" sz="600" b="1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Crystal structure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Crystal orientation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/>
              <a:t>Misorientation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Grain size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Grain boundaries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Strain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Structural defects, </a:t>
            </a:r>
          </a:p>
          <a:p>
            <a:r>
              <a:rPr lang="en-US" sz="2800" dirty="0"/>
              <a:t>      in particular </a:t>
            </a:r>
          </a:p>
          <a:p>
            <a:r>
              <a:rPr lang="en-US" sz="2800" dirty="0"/>
              <a:t>      extended defects </a:t>
            </a:r>
          </a:p>
          <a:p>
            <a:r>
              <a:rPr lang="en-US" sz="2800" dirty="0"/>
              <a:t>      –  dislocations </a:t>
            </a:r>
          </a:p>
          <a:p>
            <a:r>
              <a:rPr lang="en-US" sz="2800" dirty="0"/>
              <a:t>      – stacking </a:t>
            </a:r>
            <a:r>
              <a:rPr lang="en-US" sz="2800" dirty="0" smtClean="0"/>
              <a:t>faults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000" b="5258"/>
          <a:stretch/>
        </p:blipFill>
        <p:spPr bwMode="auto">
          <a:xfrm>
            <a:off x="6070558" y="952701"/>
            <a:ext cx="1750695" cy="17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3197"/>
          <a:stretch/>
        </p:blipFill>
        <p:spPr bwMode="auto">
          <a:xfrm>
            <a:off x="3928809" y="923223"/>
            <a:ext cx="1750695" cy="1784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15" r="77406" b="10367"/>
          <a:stretch/>
        </p:blipFill>
        <p:spPr bwMode="auto">
          <a:xfrm>
            <a:off x="3942666" y="1846935"/>
            <a:ext cx="789382" cy="93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83" t="50257" b="11348"/>
          <a:stretch/>
        </p:blipFill>
        <p:spPr bwMode="auto">
          <a:xfrm>
            <a:off x="6021122" y="1793111"/>
            <a:ext cx="975356" cy="92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940841" y="3530796"/>
            <a:ext cx="3891987" cy="1725561"/>
            <a:chOff x="3940839" y="3648024"/>
            <a:chExt cx="3891987" cy="1725561"/>
          </a:xfrm>
        </p:grpSpPr>
        <p:pic>
          <p:nvPicPr>
            <p:cNvPr id="18" name="Picture 9"/>
            <p:cNvPicPr preferRelativeResize="0">
              <a:picLocks noChangeArrowheads="1"/>
            </p:cNvPicPr>
            <p:nvPr/>
          </p:nvPicPr>
          <p:blipFill>
            <a:blip r:embed="rId5"/>
            <a:srcRect l="44667" t="30341" r="23068" b="32162"/>
            <a:stretch>
              <a:fillRect/>
            </a:stretch>
          </p:blipFill>
          <p:spPr bwMode="auto">
            <a:xfrm>
              <a:off x="3954948" y="3651988"/>
              <a:ext cx="1721595" cy="1721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 Box 197"/>
            <p:cNvSpPr txBox="1">
              <a:spLocks noChangeAspect="1" noChangeArrowheads="1"/>
            </p:cNvSpPr>
            <p:nvPr/>
          </p:nvSpPr>
          <p:spPr bwMode="auto">
            <a:xfrm>
              <a:off x="4935696" y="4947889"/>
              <a:ext cx="766721" cy="24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3035" tIns="26518" rIns="53035" bIns="26518"/>
            <a:lstStyle/>
            <a:p>
              <a:pPr algn="ctr"/>
              <a:r>
                <a:rPr lang="en-GB" sz="1600">
                  <a:solidFill>
                    <a:srgbClr val="FFFFFF"/>
                  </a:solidFill>
                  <a:cs typeface="Arial" charset="0"/>
                </a:rPr>
                <a:t>1 µm</a:t>
              </a:r>
              <a:endParaRPr lang="en-GB" sz="1600">
                <a:cs typeface="Arial" charset="0"/>
              </a:endParaRPr>
            </a:p>
          </p:txBody>
        </p:sp>
        <p:sp>
          <p:nvSpPr>
            <p:cNvPr id="20" name="Text Box 199"/>
            <p:cNvSpPr txBox="1">
              <a:spLocks noChangeAspect="1" noChangeArrowheads="1"/>
            </p:cNvSpPr>
            <p:nvPr/>
          </p:nvSpPr>
          <p:spPr bwMode="auto">
            <a:xfrm>
              <a:off x="3940839" y="3655079"/>
              <a:ext cx="129354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dirty="0">
                  <a:solidFill>
                    <a:schemeClr val="bg1"/>
                  </a:solidFill>
                  <a:cs typeface="Arial" charset="0"/>
                </a:rPr>
                <a:t>ECCI</a:t>
              </a:r>
            </a:p>
          </p:txBody>
        </p:sp>
        <p:pic>
          <p:nvPicPr>
            <p:cNvPr id="22" name="Picture 5"/>
            <p:cNvPicPr preferRelativeResize="0">
              <a:picLocks noChangeArrowheads="1"/>
            </p:cNvPicPr>
            <p:nvPr/>
          </p:nvPicPr>
          <p:blipFill>
            <a:blip r:embed="rId6"/>
            <a:srcRect l="44633" t="30341" r="23068" b="32162"/>
            <a:stretch>
              <a:fillRect/>
            </a:stretch>
          </p:blipFill>
          <p:spPr bwMode="auto">
            <a:xfrm>
              <a:off x="6028911" y="3651988"/>
              <a:ext cx="1721595" cy="1721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Line 10"/>
            <p:cNvSpPr>
              <a:spLocks noChangeAspect="1" noChangeShapeType="1"/>
            </p:cNvSpPr>
            <p:nvPr/>
          </p:nvSpPr>
          <p:spPr bwMode="auto">
            <a:xfrm>
              <a:off x="7313054" y="5272083"/>
              <a:ext cx="345731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25" name="Text Box 198"/>
            <p:cNvSpPr txBox="1">
              <a:spLocks noChangeAspect="1" noChangeArrowheads="1"/>
            </p:cNvSpPr>
            <p:nvPr/>
          </p:nvSpPr>
          <p:spPr bwMode="auto">
            <a:xfrm>
              <a:off x="7066105" y="4934148"/>
              <a:ext cx="766721" cy="246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3035" tIns="26518" rIns="53035" bIns="26518"/>
            <a:lstStyle/>
            <a:p>
              <a:pPr algn="ctr"/>
              <a:r>
                <a:rPr lang="en-GB" sz="1600" dirty="0">
                  <a:solidFill>
                    <a:srgbClr val="FFFFFF"/>
                  </a:solidFill>
                  <a:cs typeface="Arial" charset="0"/>
                </a:rPr>
                <a:t>1 µm</a:t>
              </a:r>
              <a:endParaRPr lang="en-GB" sz="1600" dirty="0">
                <a:cs typeface="Arial" charset="0"/>
              </a:endParaRPr>
            </a:p>
          </p:txBody>
        </p:sp>
        <p:sp>
          <p:nvSpPr>
            <p:cNvPr id="26" name="Text Box 200"/>
            <p:cNvSpPr txBox="1">
              <a:spLocks noChangeAspect="1" noChangeArrowheads="1"/>
            </p:cNvSpPr>
            <p:nvPr/>
          </p:nvSpPr>
          <p:spPr bwMode="auto">
            <a:xfrm>
              <a:off x="6041918" y="3648024"/>
              <a:ext cx="129354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dirty="0">
                  <a:solidFill>
                    <a:schemeClr val="bg1"/>
                  </a:solidFill>
                  <a:cs typeface="Arial" charset="0"/>
                </a:rPr>
                <a:t>CL</a:t>
              </a:r>
            </a:p>
          </p:txBody>
        </p:sp>
        <p:sp>
          <p:nvSpPr>
            <p:cNvPr id="27" name="Line 10"/>
            <p:cNvSpPr>
              <a:spLocks noChangeAspect="1" noChangeShapeType="1"/>
            </p:cNvSpPr>
            <p:nvPr/>
          </p:nvSpPr>
          <p:spPr bwMode="auto">
            <a:xfrm>
              <a:off x="5169340" y="5268047"/>
              <a:ext cx="345731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773347" y="2655793"/>
            <a:ext cx="4618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EBSP </a:t>
            </a:r>
            <a:r>
              <a:rPr lang="en-GB" sz="2000" dirty="0" err="1"/>
              <a:t>Wurtzite</a:t>
            </a:r>
            <a:r>
              <a:rPr lang="en-GB" sz="2000" dirty="0"/>
              <a:t> </a:t>
            </a:r>
            <a:r>
              <a:rPr lang="en-GB" sz="2000" dirty="0" err="1"/>
              <a:t>GaN</a:t>
            </a:r>
            <a:r>
              <a:rPr lang="en-GB" sz="2000" dirty="0"/>
              <a:t>   EBSP </a:t>
            </a:r>
            <a:r>
              <a:rPr lang="en-GB" sz="2000" dirty="0" err="1"/>
              <a:t>Zincblende</a:t>
            </a:r>
            <a:r>
              <a:rPr lang="en-GB" sz="2000" dirty="0"/>
              <a:t> </a:t>
            </a:r>
            <a:r>
              <a:rPr lang="en-GB" sz="2000" dirty="0" err="1"/>
              <a:t>GaN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454135" y="5387767"/>
            <a:ext cx="8266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In particular if EBSD is used with </a:t>
            </a:r>
            <a:r>
              <a:rPr lang="en-US" sz="2000" dirty="0" smtClean="0"/>
              <a:t>electron </a:t>
            </a:r>
            <a:r>
              <a:rPr lang="en-US" sz="2000" dirty="0"/>
              <a:t>channeling contrast </a:t>
            </a:r>
            <a:r>
              <a:rPr lang="en-US" sz="2000" dirty="0" smtClean="0"/>
              <a:t>imaging (ECCI)</a:t>
            </a:r>
          </a:p>
          <a:p>
            <a:endParaRPr lang="en-US" sz="1000" dirty="0"/>
          </a:p>
          <a:p>
            <a:r>
              <a:rPr lang="en-US" sz="2000" dirty="0" smtClean="0"/>
              <a:t>The influence of the structural properties on the light emission properties of materials can be determined if EBSD and ECCI are used together with </a:t>
            </a:r>
            <a:r>
              <a:rPr lang="en-US" sz="2000" dirty="0" err="1" smtClean="0"/>
              <a:t>cathodoluminescence</a:t>
            </a:r>
            <a:r>
              <a:rPr lang="en-US" sz="2000" dirty="0" smtClean="0"/>
              <a:t> (CL)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772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3"/>
          <p:cNvSpPr>
            <a:spLocks noGrp="1"/>
          </p:cNvSpPr>
          <p:nvPr>
            <p:ph type="title"/>
          </p:nvPr>
        </p:nvSpPr>
        <p:spPr>
          <a:xfrm>
            <a:off x="215750" y="-25346"/>
            <a:ext cx="8229600" cy="686946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latin typeface="+mn-lt"/>
              </a:rPr>
              <a:t>Limitations of conventional </a:t>
            </a:r>
            <a:r>
              <a:rPr lang="en-GB" sz="3200" b="1" dirty="0">
                <a:latin typeface="+mn-lt"/>
              </a:rPr>
              <a:t>EBSD </a:t>
            </a:r>
            <a:r>
              <a:rPr lang="en-GB" sz="3200" b="1" dirty="0" smtClean="0">
                <a:latin typeface="+mn-lt"/>
              </a:rPr>
              <a:t>systems</a:t>
            </a:r>
            <a:endParaRPr lang="en-GB" sz="3200" b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22" y="937635"/>
            <a:ext cx="4516016" cy="6340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Inefficient conversion of electrons to light, and light back to electrons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Intrinsic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light scattering and optical interference within the phosphor </a:t>
            </a:r>
          </a:p>
          <a:p>
            <a:pPr marL="898525" indent="-6318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   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intrinsic loss of spatial resolution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Intrinsic noise of the CCD camera</a:t>
            </a:r>
          </a:p>
          <a:p>
            <a:pPr marL="266700" defTabSz="266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     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 reduced signal to noise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ratio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sym typeface="Wingdings" panose="05000000000000000000" pitchFamily="2" charset="2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Distortion of the pattern due to the optics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sym typeface="Wingdings" panose="05000000000000000000" pitchFamily="2" charset="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Inability to select electrons having a </a:t>
            </a: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specific energy range</a:t>
            </a:r>
            <a:endParaRPr lang="en-GB" sz="2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200" dirty="0">
                <a:latin typeface="+mn-lt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+mn-lt"/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>
          <a:xfrm>
            <a:off x="4814706" y="1916832"/>
            <a:ext cx="4062521" cy="3672000"/>
            <a:chOff x="114300" y="1909762"/>
            <a:chExt cx="4659313" cy="3600450"/>
          </a:xfrm>
        </p:grpSpPr>
        <p:pic>
          <p:nvPicPr>
            <p:cNvPr id="7" name="Picture 2" descr="D:\ARTICLE\Article_seventh_draft\Illustration\EBSDsystem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4300" y="1909762"/>
              <a:ext cx="4659313" cy="360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2"/>
            <p:cNvSpPr txBox="1">
              <a:spLocks noChangeArrowheads="1"/>
            </p:cNvSpPr>
            <p:nvPr/>
          </p:nvSpPr>
          <p:spPr bwMode="auto">
            <a:xfrm rot="568989">
              <a:off x="490823" y="4876234"/>
              <a:ext cx="1478861" cy="2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dirty="0">
                  <a:latin typeface="Calibri" pitchFamily="34" charset="0"/>
                </a:rPr>
                <a:t>CCD camera + lenses</a:t>
              </a: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2330450" y="5097463"/>
              <a:ext cx="1229530" cy="277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dirty="0">
                  <a:latin typeface="Calibri" pitchFamily="34" charset="0"/>
                </a:rPr>
                <a:t>Phosphor screen</a:t>
              </a:r>
            </a:p>
          </p:txBody>
        </p:sp>
        <p:sp>
          <p:nvSpPr>
            <p:cNvPr id="10" name="TextBox 12"/>
            <p:cNvSpPr txBox="1">
              <a:spLocks noChangeArrowheads="1"/>
            </p:cNvSpPr>
            <p:nvPr/>
          </p:nvSpPr>
          <p:spPr bwMode="auto">
            <a:xfrm rot="16200000">
              <a:off x="1359201" y="2489343"/>
              <a:ext cx="969361" cy="2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dirty="0">
                  <a:latin typeface="Calibri" pitchFamily="34" charset="0"/>
                </a:rPr>
                <a:t>Electron gun</a:t>
              </a:r>
            </a:p>
          </p:txBody>
        </p:sp>
        <p:sp>
          <p:nvSpPr>
            <p:cNvPr id="11" name="TextBox 17"/>
            <p:cNvSpPr txBox="1">
              <a:spLocks noChangeArrowheads="1"/>
            </p:cNvSpPr>
            <p:nvPr/>
          </p:nvSpPr>
          <p:spPr bwMode="auto">
            <a:xfrm>
              <a:off x="3814755" y="4448697"/>
              <a:ext cx="843798" cy="461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dirty="0">
                  <a:latin typeface="Calibri" pitchFamily="34" charset="0"/>
                </a:rPr>
                <a:t>Diffraction</a:t>
              </a:r>
            </a:p>
            <a:p>
              <a:r>
                <a:rPr lang="en-GB" sz="1200" dirty="0">
                  <a:latin typeface="Calibri" pitchFamily="34" charset="0"/>
                </a:rPr>
                <a:t>cones</a:t>
              </a:r>
            </a:p>
          </p:txBody>
        </p:sp>
        <p:sp>
          <p:nvSpPr>
            <p:cNvPr id="12" name="TextBox 18"/>
            <p:cNvSpPr txBox="1">
              <a:spLocks noChangeArrowheads="1"/>
            </p:cNvSpPr>
            <p:nvPr/>
          </p:nvSpPr>
          <p:spPr bwMode="auto">
            <a:xfrm rot="20424876">
              <a:off x="2778051" y="4667639"/>
              <a:ext cx="793906" cy="2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dirty="0">
                  <a:latin typeface="Calibri" pitchFamily="34" charset="0"/>
                </a:rPr>
                <a:t>Specimen</a:t>
              </a:r>
            </a:p>
          </p:txBody>
        </p:sp>
        <p:cxnSp>
          <p:nvCxnSpPr>
            <p:cNvPr id="13" name="Straight Arrow Connector 17"/>
            <p:cNvCxnSpPr/>
            <p:nvPr/>
          </p:nvCxnSpPr>
          <p:spPr>
            <a:xfrm flipH="1" flipV="1">
              <a:off x="2330450" y="4805363"/>
              <a:ext cx="231775" cy="3460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25"/>
            <p:cNvSpPr txBox="1">
              <a:spLocks noChangeArrowheads="1"/>
            </p:cNvSpPr>
            <p:nvPr/>
          </p:nvSpPr>
          <p:spPr bwMode="auto">
            <a:xfrm>
              <a:off x="3346451" y="3516313"/>
              <a:ext cx="1091204" cy="277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dirty="0">
                  <a:latin typeface="Calibri" pitchFamily="34" charset="0"/>
                </a:rPr>
                <a:t>Electron beam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45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D:\ARTICLE\Article_seventh_draft\Illustration\Principle of operation Timepix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7612" y="3763926"/>
            <a:ext cx="4032003" cy="30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:\ARTICLE\Article_seventh_draft\Illustration\Timepix chip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7257" y="1675582"/>
            <a:ext cx="3072423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817" y="0"/>
            <a:ext cx="8892116" cy="1115691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b="1" dirty="0">
                <a:latin typeface="+mn-lt"/>
              </a:rPr>
              <a:t>Advantages of direct electron </a:t>
            </a:r>
            <a:r>
              <a:rPr lang="en-GB" sz="3200" b="1" dirty="0" smtClean="0">
                <a:latin typeface="+mn-lt"/>
              </a:rPr>
              <a:t>detection, </a:t>
            </a:r>
            <a:r>
              <a:rPr lang="en-GB" sz="3200" b="1" dirty="0">
                <a:latin typeface="+mn-lt"/>
              </a:rPr>
              <a:t>with</a:t>
            </a:r>
            <a:br>
              <a:rPr lang="en-GB" sz="3200" b="1" dirty="0">
                <a:latin typeface="+mn-lt"/>
              </a:rPr>
            </a:br>
            <a:r>
              <a:rPr lang="en-GB" sz="3200" b="1" dirty="0">
                <a:latin typeface="+mn-lt"/>
              </a:rPr>
              <a:t>hybrid pixel </a:t>
            </a:r>
            <a:r>
              <a:rPr lang="en-GB" sz="3200" b="1" dirty="0" smtClean="0">
                <a:latin typeface="+mn-lt"/>
              </a:rPr>
              <a:t>detectors, </a:t>
            </a:r>
            <a:r>
              <a:rPr lang="en-GB" sz="3200" b="1" dirty="0">
                <a:latin typeface="+mn-lt"/>
              </a:rPr>
              <a:t>for EBSD pattern acquisition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478" y="1115691"/>
            <a:ext cx="5602278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900" dirty="0" smtClean="0">
                <a:sym typeface="Wingdings" pitchFamily="2" charset="2"/>
              </a:rPr>
              <a:t>Sensor </a:t>
            </a:r>
            <a:r>
              <a:rPr lang="en-US" sz="1900" dirty="0">
                <a:sym typeface="Wingdings" pitchFamily="2" charset="2"/>
              </a:rPr>
              <a:t>separated from the electronics: </a:t>
            </a:r>
          </a:p>
          <a:p>
            <a:pPr marL="36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>
                <a:sym typeface="Wingdings" pitchFamily="2" charset="2"/>
              </a:rPr>
              <a:t> </a:t>
            </a:r>
            <a:r>
              <a:rPr lang="en-US" sz="1900" dirty="0" smtClean="0">
                <a:sym typeface="Wingdings" pitchFamily="2" charset="2"/>
              </a:rPr>
              <a:t>      </a:t>
            </a:r>
            <a:r>
              <a:rPr lang="en-US" sz="1900" dirty="0">
                <a:sym typeface="Wingdings" pitchFamily="2" charset="2"/>
              </a:rPr>
              <a:t>Radiation </a:t>
            </a:r>
            <a:r>
              <a:rPr lang="en-US" sz="1900" dirty="0" smtClean="0">
                <a:sym typeface="Wingdings" pitchFamily="2" charset="2"/>
              </a:rPr>
              <a:t>hardness</a:t>
            </a:r>
          </a:p>
          <a:p>
            <a:pPr marL="360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b="1" dirty="0" smtClean="0">
              <a:sym typeface="Wingdings" pitchFamily="2" charset="2"/>
            </a:endParaRPr>
          </a:p>
          <a:p>
            <a:pPr marL="360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900" dirty="0" smtClean="0">
                <a:sym typeface="Wingdings" pitchFamily="2" charset="2"/>
              </a:rPr>
              <a:t>Direct electron imaging:</a:t>
            </a:r>
          </a:p>
          <a:p>
            <a:pPr marL="36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>
                <a:sym typeface="Wingdings" pitchFamily="2" charset="2"/>
              </a:rPr>
              <a:t> </a:t>
            </a:r>
            <a:r>
              <a:rPr lang="en-US" sz="1900" dirty="0" smtClean="0">
                <a:sym typeface="Wingdings" pitchFamily="2" charset="2"/>
              </a:rPr>
              <a:t>      Can use lower electron beam currents</a:t>
            </a:r>
          </a:p>
          <a:p>
            <a:pPr marL="714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 smtClean="0">
                <a:sym typeface="Wingdings" pitchFamily="2" charset="2"/>
              </a:rPr>
              <a:t>and voltages – lower dose, exciting for </a:t>
            </a:r>
            <a:r>
              <a:rPr lang="en-US" sz="1900" dirty="0" err="1" smtClean="0">
                <a:sym typeface="Wingdings" pitchFamily="2" charset="2"/>
              </a:rPr>
              <a:t>characterisation</a:t>
            </a:r>
            <a:r>
              <a:rPr lang="en-US" sz="1900" dirty="0" smtClean="0">
                <a:sym typeface="Wingdings" pitchFamily="2" charset="2"/>
              </a:rPr>
              <a:t> of materials which </a:t>
            </a:r>
          </a:p>
          <a:p>
            <a:pPr marL="714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 smtClean="0">
                <a:sym typeface="Wingdings" pitchFamily="2" charset="2"/>
              </a:rPr>
              <a:t>damage under electron beam </a:t>
            </a:r>
            <a:r>
              <a:rPr lang="en-US" sz="1900" dirty="0" smtClean="0">
                <a:sym typeface="Wingdings" pitchFamily="2" charset="2"/>
              </a:rPr>
              <a:t>irradiation</a:t>
            </a:r>
          </a:p>
          <a:p>
            <a:pPr marL="714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>
                <a:sym typeface="Wingdings" pitchFamily="2" charset="2"/>
              </a:rPr>
              <a:t>–</a:t>
            </a:r>
            <a:r>
              <a:rPr lang="en-US" sz="1900" dirty="0" smtClean="0">
                <a:sym typeface="Wingdings" pitchFamily="2" charset="2"/>
              </a:rPr>
              <a:t> Improvement in lateral and depth resolution</a:t>
            </a:r>
            <a:endParaRPr lang="en-US" sz="1900" dirty="0" smtClean="0">
              <a:sym typeface="Wingdings" pitchFamily="2" charset="2"/>
            </a:endParaRPr>
          </a:p>
          <a:p>
            <a:pPr marL="36000" indent="-355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 smtClean="0">
                <a:sym typeface="Wingdings" pitchFamily="2" charset="2"/>
              </a:rPr>
              <a:t> </a:t>
            </a:r>
            <a:r>
              <a:rPr lang="en-US" sz="1900" dirty="0" smtClean="0">
                <a:sym typeface="Wingdings" pitchFamily="2" charset="2"/>
              </a:rPr>
              <a:t>      </a:t>
            </a:r>
            <a:r>
              <a:rPr lang="en-US" sz="1900" dirty="0" smtClean="0">
                <a:sym typeface="Wingdings" pitchFamily="2" charset="2"/>
              </a:rPr>
              <a:t>no need for distorting optics</a:t>
            </a:r>
          </a:p>
          <a:p>
            <a:pPr marL="36000" indent="-355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ym typeface="Wingdings" pitchFamily="2" charset="2"/>
              </a:rPr>
              <a:t> </a:t>
            </a:r>
            <a:endParaRPr lang="en-US" sz="400" dirty="0" smtClean="0">
              <a:sym typeface="Wingdings" pitchFamily="2" charset="2"/>
            </a:endParaRPr>
          </a:p>
          <a:p>
            <a:pPr marL="360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900" dirty="0" smtClean="0">
                <a:sym typeface="Wingdings" pitchFamily="2" charset="2"/>
              </a:rPr>
              <a:t>Energy </a:t>
            </a:r>
            <a:r>
              <a:rPr lang="en-US" sz="1900" dirty="0">
                <a:sym typeface="Wingdings" pitchFamily="2" charset="2"/>
              </a:rPr>
              <a:t>discrimination:</a:t>
            </a:r>
          </a:p>
          <a:p>
            <a:pPr marL="36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 smtClean="0">
                <a:sym typeface="Wingdings" pitchFamily="2" charset="2"/>
              </a:rPr>
              <a:t>       Work </a:t>
            </a:r>
            <a:r>
              <a:rPr lang="en-US" sz="1900" dirty="0">
                <a:sym typeface="Wingdings" pitchFamily="2" charset="2"/>
              </a:rPr>
              <a:t>in noise-free </a:t>
            </a:r>
            <a:r>
              <a:rPr lang="en-US" sz="1900" dirty="0" smtClean="0">
                <a:sym typeface="Wingdings" pitchFamily="2" charset="2"/>
              </a:rPr>
              <a:t>conditions</a:t>
            </a:r>
          </a:p>
          <a:p>
            <a:pPr marL="3571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>
                <a:sym typeface="Wingdings" pitchFamily="2" charset="2"/>
              </a:rPr>
              <a:t> Energy </a:t>
            </a:r>
            <a:r>
              <a:rPr lang="en-US" sz="1900" dirty="0" smtClean="0">
                <a:sym typeface="Wingdings" pitchFamily="2" charset="2"/>
              </a:rPr>
              <a:t>filtered EBSD pattern</a:t>
            </a:r>
            <a:endParaRPr lang="en-US" sz="1900" dirty="0">
              <a:sym typeface="Wingdings" pitchFamily="2" charset="2"/>
            </a:endParaRPr>
          </a:p>
          <a:p>
            <a:pPr marL="36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 smtClean="0">
                <a:sym typeface="Wingdings" pitchFamily="2" charset="2"/>
              </a:rPr>
              <a:t>	     </a:t>
            </a:r>
            <a:r>
              <a:rPr lang="en-US" sz="1900" dirty="0">
                <a:sym typeface="Wingdings" pitchFamily="2" charset="2"/>
              </a:rPr>
              <a:t>– Improved </a:t>
            </a:r>
            <a:r>
              <a:rPr lang="en-US" sz="1900" dirty="0">
                <a:sym typeface="Wingdings" pitchFamily="2" charset="2"/>
              </a:rPr>
              <a:t>contrast and </a:t>
            </a:r>
            <a:r>
              <a:rPr lang="en-US" sz="1900" dirty="0" smtClean="0">
                <a:sym typeface="Wingdings" pitchFamily="2" charset="2"/>
              </a:rPr>
              <a:t>sharpness of</a:t>
            </a:r>
          </a:p>
          <a:p>
            <a:pPr marL="1163638" indent="-10715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>
                <a:sym typeface="Wingdings" pitchFamily="2" charset="2"/>
              </a:rPr>
              <a:t>	</a:t>
            </a:r>
            <a:r>
              <a:rPr lang="en-US" sz="1900" dirty="0" smtClean="0">
                <a:sym typeface="Wingdings" pitchFamily="2" charset="2"/>
              </a:rPr>
              <a:t>electron backscatter patterns (EBSPs)</a:t>
            </a:r>
          </a:p>
          <a:p>
            <a:pPr marL="36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 smtClean="0">
                <a:sym typeface="Wingdings" pitchFamily="2" charset="2"/>
              </a:rPr>
              <a:t>            </a:t>
            </a:r>
            <a:r>
              <a:rPr lang="en-US" sz="1900" dirty="0">
                <a:sym typeface="Wingdings" pitchFamily="2" charset="2"/>
              </a:rPr>
              <a:t>– Increase </a:t>
            </a:r>
            <a:r>
              <a:rPr lang="en-US" sz="1900" dirty="0" smtClean="0">
                <a:sym typeface="Wingdings" pitchFamily="2" charset="2"/>
              </a:rPr>
              <a:t>in detail in EBSPs</a:t>
            </a:r>
            <a:endParaRPr lang="en-US" sz="1900" dirty="0">
              <a:sym typeface="Wingdings" pitchFamily="2" charset="2"/>
            </a:endParaRPr>
          </a:p>
          <a:p>
            <a:pPr marL="7143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00" dirty="0">
                <a:sym typeface="Wingdings" pitchFamily="2" charset="2"/>
              </a:rPr>
              <a:t>– Improvement </a:t>
            </a:r>
            <a:r>
              <a:rPr lang="en-US" sz="1900" dirty="0" smtClean="0">
                <a:sym typeface="Wingdings" pitchFamily="2" charset="2"/>
              </a:rPr>
              <a:t>in </a:t>
            </a:r>
            <a:r>
              <a:rPr lang="en-US" sz="1900" dirty="0" smtClean="0">
                <a:sym typeface="Wingdings" pitchFamily="2" charset="2"/>
              </a:rPr>
              <a:t>lateral and depth resolution</a:t>
            </a:r>
            <a:endParaRPr lang="en-US" sz="1900" dirty="0" smtClean="0">
              <a:sym typeface="Wingdings" pitchFamily="2" charset="2"/>
            </a:endParaRPr>
          </a:p>
          <a:p>
            <a:pPr marL="360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ym typeface="Wingdings" pitchFamily="2" charset="2"/>
            </a:endParaRPr>
          </a:p>
          <a:p>
            <a:pPr marL="360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900" dirty="0" smtClean="0">
                <a:sym typeface="Wingdings" pitchFamily="2" charset="2"/>
              </a:rPr>
              <a:t>Compact </a:t>
            </a:r>
            <a:r>
              <a:rPr lang="en-US" sz="1900" dirty="0">
                <a:sym typeface="Wingdings" pitchFamily="2" charset="2"/>
              </a:rPr>
              <a:t>size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47257" y="1194242"/>
            <a:ext cx="3369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Timepix</a:t>
            </a:r>
            <a:r>
              <a:rPr lang="en-GB" dirty="0" smtClean="0"/>
              <a:t> detector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59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:\Users\Stefano\pers\ARTICLE\response to referees\Figure 4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" y="537771"/>
            <a:ext cx="6173143" cy="617314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6224936" y="488064"/>
            <a:ext cx="2891768" cy="4147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50" dirty="0">
                <a:latin typeface="Calibri" panose="020F0502020204030204" pitchFamily="34" charset="0"/>
              </a:rPr>
              <a:t>Experimental  and simulated EBSPs from diamond (a),(d) (g), Si (b), (e), (h) &amp; </a:t>
            </a:r>
            <a:r>
              <a:rPr lang="en-GB" sz="1650" dirty="0" err="1">
                <a:latin typeface="Calibri" panose="020F0502020204030204" pitchFamily="34" charset="0"/>
              </a:rPr>
              <a:t>GaN</a:t>
            </a:r>
            <a:r>
              <a:rPr lang="en-GB" sz="1650" dirty="0">
                <a:latin typeface="Calibri" panose="020F0502020204030204" pitchFamily="34" charset="0"/>
              </a:rPr>
              <a:t> (c), (f), (</a:t>
            </a:r>
            <a:r>
              <a:rPr lang="en-GB" sz="1650" dirty="0" err="1">
                <a:latin typeface="Calibri" panose="020F0502020204030204" pitchFamily="34" charset="0"/>
              </a:rPr>
              <a:t>i</a:t>
            </a:r>
            <a:r>
              <a:rPr lang="en-GB" sz="1650" dirty="0">
                <a:latin typeface="Calibri" panose="020F0502020204030204" pitchFamily="34" charset="0"/>
              </a:rPr>
              <a:t>) for an incident beam energy of 20 </a:t>
            </a:r>
            <a:r>
              <a:rPr lang="en-GB" sz="1650" dirty="0" err="1">
                <a:latin typeface="Calibri" panose="020F0502020204030204" pitchFamily="34" charset="0"/>
              </a:rPr>
              <a:t>keV</a:t>
            </a:r>
            <a:r>
              <a:rPr lang="en-GB" sz="1650" dirty="0">
                <a:latin typeface="Calibri" panose="020F0502020204030204" pitchFamily="34" charset="0"/>
              </a:rPr>
              <a:t>, and a probe current of </a:t>
            </a:r>
          </a:p>
          <a:p>
            <a:r>
              <a:rPr lang="en-GB" sz="1650" dirty="0">
                <a:latin typeface="Calibri" panose="020F0502020204030204" pitchFamily="34" charset="0"/>
                <a:sym typeface="Symbol"/>
              </a:rPr>
              <a:t></a:t>
            </a:r>
            <a:r>
              <a:rPr lang="en-GB" sz="1650" dirty="0">
                <a:latin typeface="Calibri" panose="020F0502020204030204" pitchFamily="34" charset="0"/>
              </a:rPr>
              <a:t> 10 </a:t>
            </a:r>
            <a:r>
              <a:rPr lang="en-GB" sz="1650" dirty="0" err="1">
                <a:latin typeface="Calibri" panose="020F0502020204030204" pitchFamily="34" charset="0"/>
              </a:rPr>
              <a:t>nA</a:t>
            </a:r>
            <a:endParaRPr lang="en-GB" sz="1650" dirty="0">
              <a:latin typeface="Calibri" panose="020F0502020204030204" pitchFamily="34" charset="0"/>
            </a:endParaRPr>
          </a:p>
          <a:p>
            <a:endParaRPr lang="en-GB" sz="400" dirty="0">
              <a:latin typeface="Calibri" panose="020F0502020204030204" pitchFamily="34" charset="0"/>
            </a:endParaRPr>
          </a:p>
          <a:p>
            <a:r>
              <a:rPr lang="en-GB" sz="1650" dirty="0">
                <a:latin typeface="Calibri" panose="020F0502020204030204" pitchFamily="34" charset="0"/>
              </a:rPr>
              <a:t>(a), (b) and (c) were acquired with a high pass energy filter of 4.6 </a:t>
            </a:r>
            <a:r>
              <a:rPr lang="en-GB" sz="1650" dirty="0" err="1">
                <a:latin typeface="Calibri" panose="020F0502020204030204" pitchFamily="34" charset="0"/>
              </a:rPr>
              <a:t>keV</a:t>
            </a:r>
            <a:endParaRPr lang="en-GB" sz="1650" dirty="0">
              <a:latin typeface="Calibri" panose="020F0502020204030204" pitchFamily="34" charset="0"/>
            </a:endParaRPr>
          </a:p>
          <a:p>
            <a:endParaRPr lang="en-GB" sz="400" dirty="0">
              <a:latin typeface="Calibri" panose="020F0502020204030204" pitchFamily="34" charset="0"/>
            </a:endParaRPr>
          </a:p>
          <a:p>
            <a:r>
              <a:rPr lang="en-GB" sz="1650" dirty="0">
                <a:latin typeface="Calibri" panose="020F0502020204030204" pitchFamily="34" charset="0"/>
              </a:rPr>
              <a:t>(d), (e) and (f) were acquired with a high pass energy filter of 19.4 </a:t>
            </a:r>
            <a:r>
              <a:rPr lang="en-GB" sz="1650" dirty="0" err="1">
                <a:latin typeface="Calibri" panose="020F0502020204030204" pitchFamily="34" charset="0"/>
              </a:rPr>
              <a:t>keV</a:t>
            </a:r>
            <a:endParaRPr lang="en-GB" sz="1650" dirty="0">
              <a:latin typeface="Calibri" panose="020F0502020204030204" pitchFamily="34" charset="0"/>
            </a:endParaRPr>
          </a:p>
          <a:p>
            <a:endParaRPr lang="en-GB" sz="400" dirty="0">
              <a:latin typeface="Calibri" panose="020F0502020204030204" pitchFamily="34" charset="0"/>
            </a:endParaRPr>
          </a:p>
          <a:p>
            <a:r>
              <a:rPr lang="en-GB" sz="1650" dirty="0">
                <a:latin typeface="Calibri" panose="020F0502020204030204" pitchFamily="34" charset="0"/>
              </a:rPr>
              <a:t>(g), (h) and (</a:t>
            </a:r>
            <a:r>
              <a:rPr lang="en-GB" sz="1650" dirty="0" err="1">
                <a:latin typeface="Calibri" panose="020F0502020204030204" pitchFamily="34" charset="0"/>
              </a:rPr>
              <a:t>i</a:t>
            </a:r>
            <a:r>
              <a:rPr lang="en-GB" sz="1650" dirty="0">
                <a:latin typeface="Calibri" panose="020F0502020204030204" pitchFamily="34" charset="0"/>
              </a:rPr>
              <a:t>) are simulations</a:t>
            </a:r>
          </a:p>
          <a:p>
            <a:endParaRPr lang="en-GB" sz="400" dirty="0">
              <a:latin typeface="Calibri" panose="020F0502020204030204" pitchFamily="34" charset="0"/>
            </a:endParaRPr>
          </a:p>
          <a:p>
            <a:r>
              <a:rPr lang="en-GB" sz="1650" dirty="0">
                <a:latin typeface="Calibri" panose="020F0502020204030204" pitchFamily="34" charset="0"/>
              </a:rPr>
              <a:t>The insets are 2D fast Fourier transforms of each image.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843" y="41219"/>
            <a:ext cx="90998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Energy filtering direct electron detectors and dynamical simulations for EBSD</a:t>
            </a: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 rotWithShape="1">
          <a:blip r:embed="rId3"/>
          <a:srcRect t="20599" b="20076"/>
          <a:stretch/>
        </p:blipFill>
        <p:spPr bwMode="auto">
          <a:xfrm>
            <a:off x="6347283" y="4608256"/>
            <a:ext cx="1428750" cy="61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42815" y="5308511"/>
            <a:ext cx="13001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Bruker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966" y="4580547"/>
            <a:ext cx="1113473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09855" y="5935256"/>
            <a:ext cx="28714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>
                <a:latin typeface="Calibri" panose="020F0502020204030204" pitchFamily="34" charset="0"/>
              </a:rPr>
              <a:t>Digital direct electron imaging of energy filtered electron backscatter diffraction patterns,  </a:t>
            </a:r>
            <a:r>
              <a:rPr lang="de-DE" sz="1300" dirty="0">
                <a:latin typeface="Calibri" panose="020F0502020204030204" pitchFamily="34" charset="0"/>
              </a:rPr>
              <a:t>S. Vespucci et al,  Phys. Rev. B. </a:t>
            </a:r>
            <a:r>
              <a:rPr lang="de-DE" sz="1300" b="1" dirty="0">
                <a:latin typeface="Calibri" panose="020F0502020204030204" pitchFamily="34" charset="0"/>
              </a:rPr>
              <a:t>92 </a:t>
            </a:r>
            <a:r>
              <a:rPr lang="de-DE" sz="1300" dirty="0">
                <a:latin typeface="Calibri" panose="020F0502020204030204" pitchFamily="34" charset="0"/>
              </a:rPr>
              <a:t>205301 (2015)</a:t>
            </a:r>
            <a:endParaRPr lang="en-GB" sz="1300" dirty="0"/>
          </a:p>
        </p:txBody>
      </p:sp>
      <p:sp>
        <p:nvSpPr>
          <p:cNvPr id="9" name="TextBox 8"/>
          <p:cNvSpPr txBox="1"/>
          <p:nvPr/>
        </p:nvSpPr>
        <p:spPr>
          <a:xfrm>
            <a:off x="7866964" y="5218533"/>
            <a:ext cx="1316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CC99"/>
                </a:solidFill>
                <a:latin typeface="Calibri" panose="020F0502020204030204" pitchFamily="34" charset="0"/>
              </a:rPr>
              <a:t>Aunt</a:t>
            </a:r>
            <a:r>
              <a:rPr lang="en-GB" b="1" dirty="0">
                <a:solidFill>
                  <a:srgbClr val="00FF99"/>
                </a:solidFill>
                <a:latin typeface="Calibri" panose="020F0502020204030204" pitchFamily="34" charset="0"/>
              </a:rPr>
              <a:t> Daisy Scientific</a:t>
            </a:r>
          </a:p>
        </p:txBody>
      </p:sp>
    </p:spTree>
    <p:extLst>
      <p:ext uri="{BB962C8B-B14F-4D97-AF65-F5344CB8AC3E}">
        <p14:creationId xmlns:p14="http://schemas.microsoft.com/office/powerpoint/2010/main" val="292909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-29028" y="266702"/>
            <a:ext cx="91440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000099"/>
                </a:solidFill>
                <a:latin typeface="Calibri" pitchFamily="34" charset="0"/>
              </a:rPr>
              <a:t>Talk Outline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58749" y="2099579"/>
            <a:ext cx="5563830" cy="466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rgbClr val="000099"/>
                </a:solidFill>
              </a:rPr>
              <a:t>Description </a:t>
            </a:r>
            <a:r>
              <a:rPr lang="en-US" sz="2000" dirty="0">
                <a:solidFill>
                  <a:srgbClr val="000099"/>
                </a:solidFill>
              </a:rPr>
              <a:t>of imaging modes in the scanning electron microscope (SEM</a:t>
            </a:r>
            <a:r>
              <a:rPr lang="en-US" sz="2000" dirty="0" smtClean="0">
                <a:solidFill>
                  <a:srgbClr val="000099"/>
                </a:solidFill>
              </a:rPr>
              <a:t>), particularly those </a:t>
            </a:r>
            <a:r>
              <a:rPr lang="en-US" sz="2000" b="1" dirty="0" smtClean="0">
                <a:solidFill>
                  <a:srgbClr val="000099"/>
                </a:solidFill>
              </a:rPr>
              <a:t>exploiting diffraction </a:t>
            </a:r>
            <a:r>
              <a:rPr lang="en-US" sz="2000" dirty="0" smtClean="0">
                <a:solidFill>
                  <a:srgbClr val="000099"/>
                </a:solidFill>
              </a:rPr>
              <a:t>and thus capable </a:t>
            </a:r>
            <a:r>
              <a:rPr lang="en-US" sz="2000" dirty="0">
                <a:solidFill>
                  <a:srgbClr val="000099"/>
                </a:solidFill>
              </a:rPr>
              <a:t>of  imaging </a:t>
            </a:r>
            <a:r>
              <a:rPr lang="en-US" sz="2000" dirty="0" smtClean="0">
                <a:solidFill>
                  <a:srgbClr val="000099"/>
                </a:solidFill>
              </a:rPr>
              <a:t>defects and </a:t>
            </a:r>
            <a:r>
              <a:rPr lang="en-US" sz="2000" dirty="0">
                <a:solidFill>
                  <a:srgbClr val="000099"/>
                </a:solidFill>
              </a:rPr>
              <a:t>strain </a:t>
            </a:r>
            <a:r>
              <a:rPr lang="en-US" sz="2000" dirty="0" smtClean="0">
                <a:solidFill>
                  <a:srgbClr val="000099"/>
                </a:solidFill>
              </a:rPr>
              <a:t>in crystalline materials, in particular:</a:t>
            </a:r>
            <a:endParaRPr lang="en-US" sz="2000" i="1" dirty="0">
              <a:solidFill>
                <a:srgbClr val="000099"/>
              </a:solidFill>
            </a:endParaRPr>
          </a:p>
          <a:p>
            <a:pPr marL="720000" indent="-342900" eaLnBrk="0" hangingPunct="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0099"/>
                </a:solidFill>
              </a:rPr>
              <a:t>Electron </a:t>
            </a:r>
            <a:r>
              <a:rPr lang="en-US" sz="2000" b="1" dirty="0">
                <a:solidFill>
                  <a:srgbClr val="000099"/>
                </a:solidFill>
              </a:rPr>
              <a:t>backscatter diffraction (EBSD</a:t>
            </a:r>
            <a:r>
              <a:rPr lang="en-US" sz="2000" b="1" dirty="0" smtClean="0">
                <a:solidFill>
                  <a:srgbClr val="000099"/>
                </a:solidFill>
              </a:rPr>
              <a:t>)</a:t>
            </a:r>
            <a:r>
              <a:rPr lang="en-GB" sz="2000" b="1" i="1" u="sng" dirty="0" smtClean="0">
                <a:solidFill>
                  <a:srgbClr val="000099"/>
                </a:solidFill>
              </a:rPr>
              <a:t> </a:t>
            </a:r>
          </a:p>
          <a:p>
            <a:pPr marL="720000" indent="-342900" eaLnBrk="0" hangingPunct="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rgbClr val="000099"/>
                </a:solidFill>
              </a:rPr>
              <a:t>Some applications of EBSD</a:t>
            </a:r>
            <a:endParaRPr lang="en-US" sz="2000" b="1" dirty="0" smtClean="0">
              <a:solidFill>
                <a:srgbClr val="000099"/>
              </a:solidFill>
            </a:endParaRPr>
          </a:p>
          <a:p>
            <a:pPr marL="377100" eaLnBrk="0" hangingPunct="0">
              <a:spcBef>
                <a:spcPts val="200"/>
              </a:spcBef>
            </a:pPr>
            <a:endParaRPr lang="en-US" sz="1500" b="1" i="1" u="sng" dirty="0">
              <a:solidFill>
                <a:srgbClr val="000099"/>
              </a:solidFill>
            </a:endParaRPr>
          </a:p>
          <a:p>
            <a:pPr marL="342900" indent="-342900" eaLnBrk="0" hangingPunct="0"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000099"/>
                </a:solidFill>
              </a:rPr>
              <a:t>Limitation of </a:t>
            </a:r>
            <a:r>
              <a:rPr lang="en-GB" sz="2000" b="1" dirty="0">
                <a:solidFill>
                  <a:srgbClr val="000099"/>
                </a:solidFill>
              </a:rPr>
              <a:t>conventional EBSD </a:t>
            </a:r>
            <a:r>
              <a:rPr lang="en-GB" sz="2000" b="1" dirty="0" smtClean="0">
                <a:solidFill>
                  <a:srgbClr val="000099"/>
                </a:solidFill>
              </a:rPr>
              <a:t>systems</a:t>
            </a:r>
          </a:p>
          <a:p>
            <a:pPr marL="342900" indent="-342900" eaLnBrk="0" hangingPunct="0">
              <a:spcBef>
                <a:spcPts val="200"/>
              </a:spcBef>
              <a:buFont typeface="Wingdings" panose="05000000000000000000" pitchFamily="2" charset="2"/>
              <a:buChar char="q"/>
            </a:pPr>
            <a:endParaRPr lang="en-GB" sz="1500" b="1" dirty="0">
              <a:solidFill>
                <a:srgbClr val="000099"/>
              </a:solidFill>
            </a:endParaRPr>
          </a:p>
          <a:p>
            <a:pPr marL="342900" indent="-342900" eaLnBrk="0" hangingPunct="0"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000099"/>
                </a:solidFill>
              </a:rPr>
              <a:t>Advantages of direct electron detection</a:t>
            </a:r>
          </a:p>
          <a:p>
            <a:pPr marL="355600" eaLnBrk="0" hangingPunct="0">
              <a:spcBef>
                <a:spcPts val="200"/>
              </a:spcBef>
            </a:pPr>
            <a:r>
              <a:rPr lang="en-GB" sz="2000" b="1" dirty="0" smtClean="0">
                <a:solidFill>
                  <a:srgbClr val="000099"/>
                </a:solidFill>
              </a:rPr>
              <a:t>(using hybrid pixel detectors)</a:t>
            </a:r>
          </a:p>
          <a:p>
            <a:pPr marL="342900" indent="-342900" eaLnBrk="0" hangingPunct="0">
              <a:spcBef>
                <a:spcPts val="200"/>
              </a:spcBef>
              <a:buFont typeface="Wingdings" panose="05000000000000000000" pitchFamily="2" charset="2"/>
              <a:buChar char="q"/>
            </a:pPr>
            <a:endParaRPr lang="en-GB" sz="1500" b="1" dirty="0">
              <a:solidFill>
                <a:srgbClr val="000099"/>
              </a:solidFill>
            </a:endParaRPr>
          </a:p>
          <a:p>
            <a:pPr marL="342900" indent="-342900" eaLnBrk="0" hangingPunct="0"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000099"/>
                </a:solidFill>
              </a:rPr>
              <a:t>Some new applications made possible with direct electron detection</a:t>
            </a:r>
            <a:endParaRPr lang="en-US" sz="2000" b="1" i="1" u="sng" dirty="0">
              <a:solidFill>
                <a:srgbClr val="000099"/>
              </a:solidFill>
            </a:endParaRPr>
          </a:p>
        </p:txBody>
      </p:sp>
      <p:pic>
        <p:nvPicPr>
          <p:cNvPr id="126" name="Picture 1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5"/>
          <a:stretch/>
        </p:blipFill>
        <p:spPr>
          <a:xfrm>
            <a:off x="652809" y="223303"/>
            <a:ext cx="2119299" cy="1712912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325" b="76553"/>
          <a:stretch/>
        </p:blipFill>
        <p:spPr>
          <a:xfrm>
            <a:off x="5851291" y="2289637"/>
            <a:ext cx="3046890" cy="16920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3" r="9361" b="76553"/>
          <a:stretch/>
        </p:blipFill>
        <p:spPr>
          <a:xfrm>
            <a:off x="6590990" y="3948286"/>
            <a:ext cx="1669090" cy="942625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71" t="73622" r="5101" b="1119"/>
          <a:stretch/>
        </p:blipFill>
        <p:spPr>
          <a:xfrm>
            <a:off x="5790962" y="4851512"/>
            <a:ext cx="3158019" cy="1812456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32" t="5921" r="33722" b="67923"/>
          <a:stretch/>
        </p:blipFill>
        <p:spPr>
          <a:xfrm>
            <a:off x="6118540" y="84667"/>
            <a:ext cx="2962932" cy="2172936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6425642" y="1458272"/>
            <a:ext cx="678953" cy="504455"/>
            <a:chOff x="7260529" y="1163396"/>
            <a:chExt cx="678953" cy="504455"/>
          </a:xfrm>
        </p:grpSpPr>
        <p:grpSp>
          <p:nvGrpSpPr>
            <p:cNvPr id="18" name="Group 17"/>
            <p:cNvGrpSpPr/>
            <p:nvPr/>
          </p:nvGrpSpPr>
          <p:grpSpPr>
            <a:xfrm>
              <a:off x="7260529" y="1163396"/>
              <a:ext cx="678953" cy="504455"/>
              <a:chOff x="6491587" y="1029756"/>
              <a:chExt cx="678953" cy="50445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527441" y="1029756"/>
                <a:ext cx="607246" cy="50445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491587" y="1054853"/>
                <a:ext cx="6789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10 µm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2" name="Straight Connector 11"/>
            <p:cNvCxnSpPr/>
            <p:nvPr/>
          </p:nvCxnSpPr>
          <p:spPr>
            <a:xfrm>
              <a:off x="7384005" y="1515320"/>
              <a:ext cx="432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1" name="Straight Connector 130"/>
          <p:cNvCxnSpPr/>
          <p:nvPr/>
        </p:nvCxnSpPr>
        <p:spPr>
          <a:xfrm>
            <a:off x="734296" y="1815999"/>
            <a:ext cx="5904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734296" y="1502419"/>
            <a:ext cx="118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2 µm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24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215750" y="55517"/>
            <a:ext cx="8727170" cy="68694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+mn-lt"/>
              </a:rPr>
              <a:t>Example application – EBSD of </a:t>
            </a:r>
            <a:r>
              <a:rPr lang="en-GB" sz="3200" dirty="0">
                <a:solidFill>
                  <a:srgbClr val="222222"/>
                </a:solidFill>
                <a:latin typeface="+mn-lt"/>
              </a:rPr>
              <a:t>Halide Perovskites</a:t>
            </a:r>
            <a:r>
              <a:rPr lang="en-GB" sz="3200" dirty="0" smtClean="0">
                <a:latin typeface="+mn-lt"/>
              </a:rPr>
              <a:t> </a:t>
            </a:r>
            <a:endParaRPr lang="en-GB" sz="3200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9669" y="6057781"/>
            <a:ext cx="886433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222222"/>
                </a:solidFill>
                <a:latin typeface="Arial" panose="020B0604020202020204" pitchFamily="34" charset="0"/>
              </a:rPr>
              <a:t>From: Jariwala </a:t>
            </a:r>
            <a:r>
              <a:rPr lang="en-GB" sz="1400" dirty="0">
                <a:solidFill>
                  <a:srgbClr val="222222"/>
                </a:solidFill>
                <a:latin typeface="Arial" panose="020B0604020202020204" pitchFamily="34" charset="0"/>
              </a:rPr>
              <a:t>S, Sun H, </a:t>
            </a:r>
            <a:r>
              <a:rPr lang="en-GB" sz="1400" dirty="0" err="1">
                <a:solidFill>
                  <a:srgbClr val="222222"/>
                </a:solidFill>
                <a:latin typeface="Arial" panose="020B0604020202020204" pitchFamily="34" charset="0"/>
              </a:rPr>
              <a:t>Adhyaksa</a:t>
            </a:r>
            <a:r>
              <a:rPr lang="en-GB" sz="1400" dirty="0">
                <a:solidFill>
                  <a:srgbClr val="222222"/>
                </a:solidFill>
                <a:latin typeface="Arial" panose="020B0604020202020204" pitchFamily="34" charset="0"/>
              </a:rPr>
              <a:t> GW, </a:t>
            </a:r>
            <a:r>
              <a:rPr lang="en-GB" sz="1400" dirty="0" err="1">
                <a:solidFill>
                  <a:srgbClr val="222222"/>
                </a:solidFill>
                <a:latin typeface="Arial" panose="020B0604020202020204" pitchFamily="34" charset="0"/>
              </a:rPr>
              <a:t>Lof</a:t>
            </a:r>
            <a:r>
              <a:rPr lang="en-GB" sz="1400" dirty="0">
                <a:solidFill>
                  <a:srgbClr val="222222"/>
                </a:solidFill>
                <a:latin typeface="Arial" panose="020B0604020202020204" pitchFamily="34" charset="0"/>
              </a:rPr>
              <a:t> A, Garnett EC, Ginger DS. Imaging Grain Structure in Halide Perovskites: Local Crystal </a:t>
            </a:r>
            <a:r>
              <a:rPr lang="en-GB" sz="1400" dirty="0" err="1">
                <a:solidFill>
                  <a:srgbClr val="222222"/>
                </a:solidFill>
                <a:latin typeface="Arial" panose="020B0604020202020204" pitchFamily="34" charset="0"/>
              </a:rPr>
              <a:t>Misorientation</a:t>
            </a:r>
            <a:r>
              <a:rPr lang="en-GB" sz="1400" dirty="0">
                <a:solidFill>
                  <a:srgbClr val="222222"/>
                </a:solidFill>
                <a:latin typeface="Arial" panose="020B0604020202020204" pitchFamily="34" charset="0"/>
              </a:rPr>
              <a:t> Influences Non-Radiative Recombination. </a:t>
            </a:r>
            <a:r>
              <a:rPr lang="en-GB" sz="1400" dirty="0" err="1">
                <a:solidFill>
                  <a:srgbClr val="222222"/>
                </a:solidFill>
                <a:latin typeface="Arial" panose="020B0604020202020204" pitchFamily="34" charset="0"/>
              </a:rPr>
              <a:t>arXiv</a:t>
            </a:r>
            <a:r>
              <a:rPr lang="en-GB" sz="1400" dirty="0">
                <a:solidFill>
                  <a:srgbClr val="222222"/>
                </a:solidFill>
                <a:latin typeface="Arial" panose="020B0604020202020204" pitchFamily="34" charset="0"/>
              </a:rPr>
              <a:t> preprint arXiv:1903.11033. 2019 Mar 26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602" r="3674"/>
          <a:stretch/>
        </p:blipFill>
        <p:spPr>
          <a:xfrm>
            <a:off x="164592" y="485459"/>
            <a:ext cx="8695944" cy="388537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79669" y="4335306"/>
            <a:ext cx="872717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Morphology </a:t>
            </a:r>
            <a:r>
              <a:rPr lang="en-GB" sz="1400" b="1" dirty="0">
                <a:solidFill>
                  <a:srgbClr val="000000"/>
                </a:solidFill>
              </a:rPr>
              <a:t>and local crystal orientation measurements of CH</a:t>
            </a:r>
            <a:r>
              <a:rPr lang="en-GB" sz="1400" b="1" baseline="-25000" dirty="0">
                <a:solidFill>
                  <a:srgbClr val="000000"/>
                </a:solidFill>
              </a:rPr>
              <a:t>3</a:t>
            </a:r>
            <a:r>
              <a:rPr lang="en-GB" sz="1400" b="1" dirty="0">
                <a:solidFill>
                  <a:srgbClr val="000000"/>
                </a:solidFill>
              </a:rPr>
              <a:t>NH</a:t>
            </a:r>
            <a:r>
              <a:rPr lang="en-GB" sz="1400" b="1" baseline="-25000" dirty="0">
                <a:solidFill>
                  <a:srgbClr val="000000"/>
                </a:solidFill>
              </a:rPr>
              <a:t>3</a:t>
            </a:r>
            <a:r>
              <a:rPr lang="en-GB" sz="1400" b="1" dirty="0">
                <a:solidFill>
                  <a:srgbClr val="000000"/>
                </a:solidFill>
              </a:rPr>
              <a:t>PbI</a:t>
            </a:r>
            <a:r>
              <a:rPr lang="en-GB" sz="1400" b="1" baseline="-25000" dirty="0">
                <a:solidFill>
                  <a:srgbClr val="000000"/>
                </a:solidFill>
              </a:rPr>
              <a:t>3</a:t>
            </a:r>
            <a:r>
              <a:rPr lang="en-GB" sz="1400" b="1" dirty="0">
                <a:solidFill>
                  <a:srgbClr val="000000"/>
                </a:solidFill>
              </a:rPr>
              <a:t> thin films. (A) </a:t>
            </a:r>
            <a:r>
              <a:rPr lang="en-GB" sz="1400" b="1" dirty="0" smtClean="0">
                <a:solidFill>
                  <a:srgbClr val="000000"/>
                </a:solidFill>
              </a:rPr>
              <a:t>SEM </a:t>
            </a:r>
            <a:r>
              <a:rPr lang="en-GB" sz="1400" b="1" dirty="0">
                <a:solidFill>
                  <a:srgbClr val="000000"/>
                </a:solidFill>
              </a:rPr>
              <a:t>image of CH</a:t>
            </a:r>
            <a:r>
              <a:rPr lang="en-GB" sz="1400" b="1" baseline="-25000" dirty="0">
                <a:solidFill>
                  <a:srgbClr val="000000"/>
                </a:solidFill>
              </a:rPr>
              <a:t>3</a:t>
            </a:r>
            <a:r>
              <a:rPr lang="en-GB" sz="1400" b="1" dirty="0">
                <a:solidFill>
                  <a:srgbClr val="000000"/>
                </a:solidFill>
              </a:rPr>
              <a:t>NH</a:t>
            </a:r>
            <a:r>
              <a:rPr lang="en-GB" sz="1400" b="1" baseline="-25000" dirty="0">
                <a:solidFill>
                  <a:srgbClr val="000000"/>
                </a:solidFill>
              </a:rPr>
              <a:t>3</a:t>
            </a:r>
            <a:r>
              <a:rPr lang="en-GB" sz="1400" b="1" dirty="0">
                <a:solidFill>
                  <a:srgbClr val="000000"/>
                </a:solidFill>
              </a:rPr>
              <a:t>PbI</a:t>
            </a:r>
            <a:r>
              <a:rPr lang="en-GB" sz="1400" b="1" baseline="-25000" dirty="0">
                <a:solidFill>
                  <a:srgbClr val="000000"/>
                </a:solidFill>
              </a:rPr>
              <a:t>3</a:t>
            </a:r>
            <a:r>
              <a:rPr lang="en-GB" sz="1400" b="1" dirty="0">
                <a:solidFill>
                  <a:srgbClr val="000000"/>
                </a:solidFill>
              </a:rPr>
              <a:t> thin film tilted at 45° with representative sharp Kikuchi diffraction lines of a measurement point inside a grain (circled) collected in </a:t>
            </a:r>
            <a:r>
              <a:rPr lang="en-GB" sz="1400" b="1" dirty="0" smtClean="0">
                <a:solidFill>
                  <a:srgbClr val="000000"/>
                </a:solidFill>
              </a:rPr>
              <a:t>EBSD </a:t>
            </a:r>
            <a:r>
              <a:rPr lang="en-GB" sz="1400" b="1" dirty="0">
                <a:solidFill>
                  <a:srgbClr val="000000"/>
                </a:solidFill>
              </a:rPr>
              <a:t>geometry at 6 kV, 10 kV and 20 kV accelerating voltage. (B) SEM image and (C) Inverse Pole Figure (IPF) map generated from EBSD of a representative CH</a:t>
            </a:r>
            <a:r>
              <a:rPr lang="en-GB" sz="1400" b="1" baseline="-25000" dirty="0">
                <a:solidFill>
                  <a:srgbClr val="000000"/>
                </a:solidFill>
              </a:rPr>
              <a:t>3</a:t>
            </a:r>
            <a:r>
              <a:rPr lang="en-GB" sz="1400" b="1" dirty="0">
                <a:solidFill>
                  <a:srgbClr val="000000"/>
                </a:solidFill>
              </a:rPr>
              <a:t>NH</a:t>
            </a:r>
            <a:r>
              <a:rPr lang="en-GB" sz="1400" b="1" baseline="-25000" dirty="0">
                <a:solidFill>
                  <a:srgbClr val="000000"/>
                </a:solidFill>
              </a:rPr>
              <a:t>3</a:t>
            </a:r>
            <a:r>
              <a:rPr lang="en-GB" sz="1400" b="1" dirty="0">
                <a:solidFill>
                  <a:srgbClr val="000000"/>
                </a:solidFill>
              </a:rPr>
              <a:t>PbI</a:t>
            </a:r>
            <a:r>
              <a:rPr lang="en-GB" sz="1400" b="1" baseline="-25000" dirty="0">
                <a:solidFill>
                  <a:srgbClr val="000000"/>
                </a:solidFill>
              </a:rPr>
              <a:t>3</a:t>
            </a:r>
            <a:r>
              <a:rPr lang="en-GB" sz="1400" b="1" dirty="0">
                <a:solidFill>
                  <a:srgbClr val="000000"/>
                </a:solidFill>
              </a:rPr>
              <a:t> film with IPF </a:t>
            </a:r>
            <a:r>
              <a:rPr lang="en-GB" sz="1400" b="1" dirty="0" err="1">
                <a:solidFill>
                  <a:srgbClr val="000000"/>
                </a:solidFill>
              </a:rPr>
              <a:t>color</a:t>
            </a:r>
            <a:r>
              <a:rPr lang="en-GB" sz="1400" b="1" dirty="0">
                <a:solidFill>
                  <a:srgbClr val="000000"/>
                </a:solidFill>
              </a:rPr>
              <a:t> key. The </a:t>
            </a:r>
            <a:r>
              <a:rPr lang="en-GB" sz="1400" b="1" dirty="0" smtClean="0">
                <a:solidFill>
                  <a:srgbClr val="000000"/>
                </a:solidFill>
              </a:rPr>
              <a:t>001(in </a:t>
            </a:r>
            <a:r>
              <a:rPr lang="en-GB" sz="1400" b="1" dirty="0">
                <a:solidFill>
                  <a:srgbClr val="000000"/>
                </a:solidFill>
              </a:rPr>
              <a:t>bold) in the IPF </a:t>
            </a:r>
            <a:r>
              <a:rPr lang="en-GB" sz="1400" b="1" dirty="0" err="1">
                <a:solidFill>
                  <a:srgbClr val="000000"/>
                </a:solidFill>
              </a:rPr>
              <a:t>color</a:t>
            </a:r>
            <a:r>
              <a:rPr lang="en-GB" sz="1400" b="1" dirty="0">
                <a:solidFill>
                  <a:srgbClr val="000000"/>
                </a:solidFill>
              </a:rPr>
              <a:t> key indicates that the IPF map plotted is along the sample z-direction. (D) Depiction of changes in local crystal orientation along the black arrow in (B) and (C) as viewed normal to the sample. </a:t>
            </a:r>
            <a:r>
              <a:rPr lang="en-GB" sz="1400" b="1" dirty="0" smtClean="0">
                <a:solidFill>
                  <a:srgbClr val="000000"/>
                </a:solidFill>
              </a:rPr>
              <a:t> EBSD conditions - </a:t>
            </a:r>
            <a:r>
              <a:rPr lang="en-GB" sz="1400" b="1" dirty="0">
                <a:solidFill>
                  <a:srgbClr val="000000"/>
                </a:solidFill>
              </a:rPr>
              <a:t>100 </a:t>
            </a:r>
            <a:r>
              <a:rPr lang="en-GB" sz="1400" b="1" dirty="0" err="1">
                <a:solidFill>
                  <a:srgbClr val="000000"/>
                </a:solidFill>
              </a:rPr>
              <a:t>pA</a:t>
            </a:r>
            <a:r>
              <a:rPr lang="en-GB" sz="1400" b="1" dirty="0">
                <a:solidFill>
                  <a:srgbClr val="000000"/>
                </a:solidFill>
              </a:rPr>
              <a:t> at 6 kV accelerating voltage with a pixel integration time of 100 </a:t>
            </a:r>
            <a:r>
              <a:rPr lang="en-GB" sz="1400" b="1" dirty="0" err="1">
                <a:solidFill>
                  <a:srgbClr val="000000"/>
                </a:solidFill>
              </a:rPr>
              <a:t>ms</a:t>
            </a:r>
            <a:r>
              <a:rPr lang="en-GB" sz="1400" b="1" dirty="0">
                <a:solidFill>
                  <a:srgbClr val="000000"/>
                </a:solidFill>
              </a:rPr>
              <a:t>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84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56908"/>
          <a:stretch/>
        </p:blipFill>
        <p:spPr>
          <a:xfrm>
            <a:off x="328256" y="2288476"/>
            <a:ext cx="8196349" cy="35630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9698" y="5875565"/>
            <a:ext cx="5708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Webinar broadcast on 21/09/2016</a:t>
            </a:r>
          </a:p>
          <a:p>
            <a:r>
              <a:rPr lang="en-GB" dirty="0" smtClean="0"/>
              <a:t>The EDAX </a:t>
            </a:r>
            <a:r>
              <a:rPr lang="en-GB" dirty="0" err="1" smtClean="0"/>
              <a:t>Clarity</a:t>
            </a:r>
            <a:r>
              <a:rPr lang="en-GB" baseline="30000" dirty="0" err="1" smtClean="0"/>
              <a:t>TM</a:t>
            </a:r>
            <a:r>
              <a:rPr lang="en-GB" dirty="0" smtClean="0"/>
              <a:t> detector is based on </a:t>
            </a:r>
            <a:r>
              <a:rPr lang="en-GB" dirty="0" smtClean="0"/>
              <a:t>2 × 2</a:t>
            </a:r>
            <a:r>
              <a:rPr lang="en-GB" dirty="0" smtClean="0"/>
              <a:t> </a:t>
            </a:r>
            <a:r>
              <a:rPr lang="en-GB" dirty="0" err="1" smtClean="0"/>
              <a:t>Timepix</a:t>
            </a:r>
            <a:r>
              <a:rPr lang="en-GB" dirty="0" smtClean="0"/>
              <a:t> </a:t>
            </a:r>
            <a:r>
              <a:rPr lang="en-GB" dirty="0" smtClean="0"/>
              <a:t>chips</a:t>
            </a:r>
          </a:p>
          <a:p>
            <a:pPr algn="r"/>
            <a:r>
              <a:rPr lang="en-GB" dirty="0" smtClean="0"/>
              <a:t>(QUAD)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81540"/>
          <a:stretch/>
        </p:blipFill>
        <p:spPr>
          <a:xfrm>
            <a:off x="423949" y="908470"/>
            <a:ext cx="8196349" cy="1526401"/>
          </a:xfrm>
          <a:prstGeom prst="rect">
            <a:avLst/>
          </a:prstGeom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215750" y="55517"/>
            <a:ext cx="8229600" cy="68694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latin typeface="+mn-lt"/>
              </a:rPr>
              <a:t>Commercial applications</a:t>
            </a:r>
            <a:endParaRPr lang="en-GB" sz="3200" b="1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6818" y="3818174"/>
            <a:ext cx="2834775" cy="282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91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34" y="1396537"/>
            <a:ext cx="8712000" cy="493766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9534" y="202018"/>
            <a:ext cx="85910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Slide from “Direct </a:t>
            </a:r>
            <a:r>
              <a:rPr lang="en-GB" sz="2400" dirty="0"/>
              <a:t>Electron Detection with Clarity™ - Viewing EBSD Patterns in a New </a:t>
            </a:r>
            <a:r>
              <a:rPr lang="en-GB" sz="2400" dirty="0" smtClean="0"/>
              <a:t>Light” presentation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0342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2" y="653982"/>
            <a:ext cx="8947140" cy="60870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7929" y="59265"/>
            <a:ext cx="5122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Patent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58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3536" r="4691" b="6002"/>
          <a:stretch/>
        </p:blipFill>
        <p:spPr>
          <a:xfrm>
            <a:off x="1445933" y="18417"/>
            <a:ext cx="5943695" cy="59223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7065" y="5833066"/>
            <a:ext cx="7729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From: </a:t>
            </a:r>
            <a:r>
              <a:rPr lang="en-GB" dirty="0"/>
              <a:t>Vespucci S, </a:t>
            </a:r>
            <a:r>
              <a:rPr lang="en-GB" dirty="0" err="1"/>
              <a:t>Naresh</a:t>
            </a:r>
            <a:r>
              <a:rPr lang="en-GB" dirty="0"/>
              <a:t>-Kumar G, Trager-Cowan C, </a:t>
            </a:r>
            <a:r>
              <a:rPr lang="en-GB" dirty="0" err="1"/>
              <a:t>Mingard</a:t>
            </a:r>
            <a:r>
              <a:rPr lang="en-GB" dirty="0"/>
              <a:t> KP, </a:t>
            </a:r>
            <a:r>
              <a:rPr lang="en-GB" dirty="0" err="1"/>
              <a:t>Maneuski</a:t>
            </a:r>
            <a:r>
              <a:rPr lang="en-GB" dirty="0"/>
              <a:t> D, O'Shea V, </a:t>
            </a:r>
            <a:r>
              <a:rPr lang="en-GB" dirty="0" err="1"/>
              <a:t>Winkelmann</a:t>
            </a:r>
            <a:r>
              <a:rPr lang="en-GB" dirty="0"/>
              <a:t> A. </a:t>
            </a:r>
            <a:r>
              <a:rPr lang="en-GB" dirty="0" smtClean="0"/>
              <a:t>“Diffractive </a:t>
            </a:r>
            <a:r>
              <a:rPr lang="en-GB" dirty="0"/>
              <a:t>triangulation of radiative point sources</a:t>
            </a:r>
            <a:r>
              <a:rPr lang="en-GB" dirty="0" smtClean="0"/>
              <a:t>.” </a:t>
            </a:r>
            <a:r>
              <a:rPr lang="en-GB" dirty="0"/>
              <a:t>Applied Physics Letters. 2017 Mar 20;110(12):124103.</a:t>
            </a:r>
          </a:p>
        </p:txBody>
      </p:sp>
    </p:spTree>
    <p:extLst>
      <p:ext uri="{BB962C8B-B14F-4D97-AF65-F5344CB8AC3E}">
        <p14:creationId xmlns:p14="http://schemas.microsoft.com/office/powerpoint/2010/main" val="284169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7261" y="5470548"/>
            <a:ext cx="88494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FIG. 4. Backscattered electron diffraction measurement at 25 </a:t>
            </a:r>
            <a:r>
              <a:rPr lang="en-GB" sz="1400" dirty="0" err="1"/>
              <a:t>keV</a:t>
            </a:r>
            <a:r>
              <a:rPr lang="en-GB" sz="1400" dirty="0"/>
              <a:t> </a:t>
            </a:r>
            <a:r>
              <a:rPr lang="en-GB" sz="1400" dirty="0" smtClean="0"/>
              <a:t>obtained from </a:t>
            </a:r>
            <a:r>
              <a:rPr lang="en-GB" sz="1400" dirty="0"/>
              <a:t>a film of 10 nm HfO</a:t>
            </a:r>
            <a:r>
              <a:rPr lang="en-GB" sz="1400" baseline="-25000" dirty="0"/>
              <a:t>2</a:t>
            </a:r>
            <a:r>
              <a:rPr lang="en-GB" sz="1400" dirty="0"/>
              <a:t> on </a:t>
            </a:r>
            <a:r>
              <a:rPr lang="en-GB" sz="1400" dirty="0" smtClean="0"/>
              <a:t>Si (</a:t>
            </a:r>
            <a:r>
              <a:rPr lang="en-GB" sz="1400" dirty="0"/>
              <a:t>001) using a </a:t>
            </a:r>
            <a:r>
              <a:rPr lang="en-GB" sz="1400" dirty="0" err="1"/>
              <a:t>Timepix</a:t>
            </a:r>
            <a:r>
              <a:rPr lang="en-GB" sz="1400" dirty="0"/>
              <a:t> detector. (a</a:t>
            </a:r>
            <a:r>
              <a:rPr lang="en-GB" sz="1400" dirty="0" smtClean="0"/>
              <a:t>) Measurement </a:t>
            </a:r>
            <a:r>
              <a:rPr lang="en-GB" sz="1400" dirty="0"/>
              <a:t>containing simultaneously a detector diffraction pattern (DDP</a:t>
            </a:r>
            <a:r>
              <a:rPr lang="en-GB" sz="1400" dirty="0" smtClean="0"/>
              <a:t>, dark </a:t>
            </a:r>
            <a:r>
              <a:rPr lang="en-GB" sz="1400" dirty="0"/>
              <a:t>bands) together with a backscatter Kikuchi pattern (BKP, light bands</a:t>
            </a:r>
            <a:r>
              <a:rPr lang="en-GB" sz="1400" dirty="0" smtClean="0"/>
              <a:t>) of </a:t>
            </a:r>
            <a:r>
              <a:rPr lang="en-GB" sz="1400" dirty="0"/>
              <a:t>the silicon sample. (b) Negative of the left pattern (d) Best-fit </a:t>
            </a:r>
            <a:r>
              <a:rPr lang="en-GB" sz="1400" dirty="0" smtClean="0"/>
              <a:t>simulation of </a:t>
            </a:r>
            <a:r>
              <a:rPr lang="en-GB" sz="1400" dirty="0"/>
              <a:t>the pattern structure corresponding to the DDP. This gives the </a:t>
            </a:r>
            <a:r>
              <a:rPr lang="en-GB" sz="1400" dirty="0" smtClean="0"/>
              <a:t>projection point </a:t>
            </a:r>
            <a:r>
              <a:rPr lang="en-GB" sz="1400" dirty="0"/>
              <a:t>(</a:t>
            </a:r>
            <a:r>
              <a:rPr lang="en-GB" sz="1400" dirty="0" err="1"/>
              <a:t>xP</a:t>
            </a:r>
            <a:r>
              <a:rPr lang="en-GB" sz="1400" dirty="0"/>
              <a:t>, </a:t>
            </a:r>
            <a:r>
              <a:rPr lang="en-GB" sz="1400" dirty="0" err="1"/>
              <a:t>yP</a:t>
            </a:r>
            <a:r>
              <a:rPr lang="en-GB" sz="1400" dirty="0"/>
              <a:t>, and </a:t>
            </a:r>
            <a:r>
              <a:rPr lang="en-GB" sz="1400" dirty="0" err="1"/>
              <a:t>zP</a:t>
            </a:r>
            <a:r>
              <a:rPr lang="en-GB" sz="1400" dirty="0"/>
              <a:t>). (c) Best-fit simulation of the BKP corresponding </a:t>
            </a:r>
            <a:r>
              <a:rPr lang="en-GB" sz="1400" dirty="0" smtClean="0"/>
              <a:t>to the </a:t>
            </a:r>
            <a:r>
              <a:rPr lang="en-GB" sz="1400" dirty="0"/>
              <a:t>sample orientation of </a:t>
            </a:r>
            <a:r>
              <a:rPr lang="en-GB" sz="1400" dirty="0" smtClean="0"/>
              <a:t>(</a:t>
            </a:r>
            <a:r>
              <a:rPr lang="el-GR" sz="1400" dirty="0" smtClean="0"/>
              <a:t>φ</a:t>
            </a:r>
            <a:r>
              <a:rPr lang="en-GB" sz="1400" baseline="-25000" dirty="0" smtClean="0"/>
              <a:t>1</a:t>
            </a:r>
            <a:r>
              <a:rPr lang="en-GB" sz="1400" dirty="0" smtClean="0"/>
              <a:t> = 179.95</a:t>
            </a:r>
            <a:r>
              <a:rPr lang="en-GB" sz="1400" dirty="0"/>
              <a:t>; </a:t>
            </a:r>
            <a:r>
              <a:rPr lang="el-GR" sz="1400" dirty="0" smtClean="0"/>
              <a:t>Φ</a:t>
            </a:r>
            <a:r>
              <a:rPr lang="en-GB" sz="1400" dirty="0" smtClean="0"/>
              <a:t> = 19.93</a:t>
            </a:r>
            <a:r>
              <a:rPr lang="en-GB" sz="1400" dirty="0"/>
              <a:t>; </a:t>
            </a:r>
            <a:r>
              <a:rPr lang="el-GR" sz="1400" dirty="0" smtClean="0"/>
              <a:t>φ</a:t>
            </a:r>
            <a:r>
              <a:rPr lang="en-GB" sz="1400" baseline="-25000" dirty="0" smtClean="0"/>
              <a:t>2</a:t>
            </a:r>
            <a:r>
              <a:rPr lang="el-GR" sz="1400" dirty="0" smtClean="0"/>
              <a:t> </a:t>
            </a:r>
            <a:r>
              <a:rPr lang="en-GB" sz="1400" dirty="0" smtClean="0"/>
              <a:t>= 215.59), assuming </a:t>
            </a:r>
            <a:r>
              <a:rPr lang="en-GB" sz="1400" dirty="0"/>
              <a:t>the projection </a:t>
            </a:r>
            <a:r>
              <a:rPr lang="en-GB" sz="1400" dirty="0" err="1"/>
              <a:t>center</a:t>
            </a:r>
            <a:r>
              <a:rPr lang="en-GB" sz="1400" dirty="0"/>
              <a:t> determined via (d).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050622" y="82479"/>
            <a:ext cx="6555073" cy="5355232"/>
            <a:chOff x="1050622" y="256659"/>
            <a:chExt cx="6555073" cy="5355232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1538302" y="328114"/>
              <a:ext cx="6067393" cy="5283777"/>
              <a:chOff x="823567" y="441325"/>
              <a:chExt cx="6385433" cy="5560741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23567" y="441325"/>
                <a:ext cx="2637000" cy="263450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72000" y="441325"/>
                <a:ext cx="2637000" cy="2634500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3567" y="3362066"/>
                <a:ext cx="2637000" cy="264000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72000" y="3362066"/>
                <a:ext cx="2637000" cy="2640000"/>
              </a:xfrm>
              <a:prstGeom prst="rect">
                <a:avLst/>
              </a:prstGeom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1050622" y="256659"/>
              <a:ext cx="487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(a)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35367" y="256659"/>
              <a:ext cx="487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(b)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35367" y="3097653"/>
              <a:ext cx="487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(d)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50622" y="3097653"/>
              <a:ext cx="487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(c)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89439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045" y="0"/>
            <a:ext cx="71313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Requirements for next generation </a:t>
            </a:r>
          </a:p>
          <a:p>
            <a:r>
              <a:rPr lang="en-GB" sz="3200" b="1" dirty="0" smtClean="0"/>
              <a:t>direct electron detectors for EBSD 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98383" y="1347538"/>
            <a:ext cx="832585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Existing chips already offer the benefits of operating at lower current and voltages, can we do better?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Can energy filtering be improved – towards spectroscopy?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Can we go to a 40 mm × 40 mm device with 2k </a:t>
            </a:r>
            <a:r>
              <a:rPr lang="en-GB" sz="2400" dirty="0"/>
              <a:t>×</a:t>
            </a:r>
            <a:r>
              <a:rPr lang="en-GB" sz="2400" dirty="0" smtClean="0"/>
              <a:t> 2k pixels       (20 µm </a:t>
            </a:r>
            <a:r>
              <a:rPr lang="en-GB" sz="2400" dirty="0"/>
              <a:t>×</a:t>
            </a:r>
            <a:r>
              <a:rPr lang="en-GB" sz="2400" dirty="0" smtClean="0"/>
              <a:t> 20 µm pixel size)?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Can we acquire images faster? Existing EBSD systems can go up to 4500 patterns per second.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5329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 preferRelativeResize="0">
            <a:picLocks noChangeArrowheads="1"/>
          </p:cNvPicPr>
          <p:nvPr/>
        </p:nvPicPr>
        <p:blipFill>
          <a:blip r:embed="rId2"/>
          <a:srcRect l="44633" t="30341" r="23068" b="32162"/>
          <a:stretch>
            <a:fillRect/>
          </a:stretch>
        </p:blipFill>
        <p:spPr bwMode="auto">
          <a:xfrm>
            <a:off x="7060841" y="2450961"/>
            <a:ext cx="1879200" cy="187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3" name="Group 92"/>
          <p:cNvGrpSpPr/>
          <p:nvPr/>
        </p:nvGrpSpPr>
        <p:grpSpPr>
          <a:xfrm>
            <a:off x="4004134" y="4710083"/>
            <a:ext cx="3294326" cy="2057224"/>
            <a:chOff x="4004134" y="4686637"/>
            <a:chExt cx="3294326" cy="2057224"/>
          </a:xfrm>
        </p:grpSpPr>
        <p:grpSp>
          <p:nvGrpSpPr>
            <p:cNvPr id="94" name="Group 93"/>
            <p:cNvGrpSpPr/>
            <p:nvPr/>
          </p:nvGrpSpPr>
          <p:grpSpPr>
            <a:xfrm>
              <a:off x="6529247" y="4757518"/>
              <a:ext cx="769213" cy="1077218"/>
              <a:chOff x="438263" y="707827"/>
              <a:chExt cx="769213" cy="1077218"/>
            </a:xfrm>
          </p:grpSpPr>
          <p:pic>
            <p:nvPicPr>
              <p:cNvPr id="99" name="Picture 9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47" t="9768" r="86923" b="7399"/>
              <a:stretch/>
            </p:blipFill>
            <p:spPr>
              <a:xfrm>
                <a:off x="438263" y="811598"/>
                <a:ext cx="769213" cy="909420"/>
              </a:xfrm>
              <a:prstGeom prst="rect">
                <a:avLst/>
              </a:prstGeom>
            </p:spPr>
          </p:pic>
          <p:sp>
            <p:nvSpPr>
              <p:cNvPr id="100" name="TextBox 99"/>
              <p:cNvSpPr txBox="1"/>
              <p:nvPr/>
            </p:nvSpPr>
            <p:spPr>
              <a:xfrm>
                <a:off x="657398" y="707827"/>
                <a:ext cx="28946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1</a:t>
                </a:r>
              </a:p>
              <a:p>
                <a:endParaRPr lang="en-GB" sz="800" dirty="0"/>
              </a:p>
              <a:p>
                <a:endParaRPr lang="en-GB" sz="400" dirty="0"/>
              </a:p>
              <a:p>
                <a:endParaRPr lang="en-GB" sz="800" dirty="0"/>
              </a:p>
              <a:p>
                <a:r>
                  <a:rPr lang="en-GB" sz="800" dirty="0"/>
                  <a:t>0</a:t>
                </a:r>
              </a:p>
              <a:p>
                <a:endParaRPr lang="en-GB" sz="800" dirty="0"/>
              </a:p>
              <a:p>
                <a:endParaRPr lang="en-GB" sz="800" dirty="0"/>
              </a:p>
              <a:p>
                <a:endParaRPr lang="en-GB" sz="400" dirty="0"/>
              </a:p>
              <a:p>
                <a:r>
                  <a:rPr lang="en-GB" sz="800" dirty="0"/>
                  <a:t>-1</a:t>
                </a: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4004134" y="4686637"/>
              <a:ext cx="2548559" cy="2057224"/>
              <a:chOff x="3575537" y="761999"/>
              <a:chExt cx="2229201" cy="1793631"/>
            </a:xfrm>
          </p:grpSpPr>
          <p:pic>
            <p:nvPicPr>
              <p:cNvPr id="97" name="Picture 9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100" t="5252" r="36523" b="68594"/>
              <a:stretch/>
            </p:blipFill>
            <p:spPr>
              <a:xfrm>
                <a:off x="3575537" y="761999"/>
                <a:ext cx="2229201" cy="1793631"/>
              </a:xfrm>
              <a:prstGeom prst="rect">
                <a:avLst/>
              </a:prstGeom>
            </p:spPr>
          </p:pic>
          <p:sp>
            <p:nvSpPr>
              <p:cNvPr id="98" name="TextBox 97"/>
              <p:cNvSpPr txBox="1"/>
              <p:nvPr/>
            </p:nvSpPr>
            <p:spPr>
              <a:xfrm>
                <a:off x="5129300" y="2080759"/>
                <a:ext cx="563096" cy="3220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twist</a:t>
                </a: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4347586" y="6090205"/>
              <a:ext cx="12208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11 µm</a:t>
              </a:r>
            </a:p>
          </p:txBody>
        </p:sp>
      </p:grpSp>
      <p:sp>
        <p:nvSpPr>
          <p:cNvPr id="101" name="AutoShape 4"/>
          <p:cNvSpPr>
            <a:spLocks noChangeAspect="1" noChangeArrowheads="1"/>
          </p:cNvSpPr>
          <p:nvPr/>
        </p:nvSpPr>
        <p:spPr bwMode="auto">
          <a:xfrm rot="2514475">
            <a:off x="2472019" y="3072677"/>
            <a:ext cx="1728788" cy="649287"/>
          </a:xfrm>
          <a:prstGeom prst="cube">
            <a:avLst>
              <a:gd name="adj" fmla="val 81685"/>
            </a:avLst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" name="AutoShape 6"/>
          <p:cNvSpPr>
            <a:spLocks noChangeAspect="1" noChangeArrowheads="1"/>
          </p:cNvSpPr>
          <p:nvPr/>
        </p:nvSpPr>
        <p:spPr bwMode="auto">
          <a:xfrm flipV="1">
            <a:off x="3300694" y="1056551"/>
            <a:ext cx="71438" cy="2303462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" name="Text Box 8"/>
          <p:cNvSpPr txBox="1">
            <a:spLocks noChangeAspect="1" noChangeArrowheads="1"/>
          </p:cNvSpPr>
          <p:nvPr/>
        </p:nvSpPr>
        <p:spPr bwMode="auto">
          <a:xfrm>
            <a:off x="1455845" y="409228"/>
            <a:ext cx="371120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0099"/>
                </a:solidFill>
              </a:rPr>
              <a:t>Electron beam</a:t>
            </a:r>
          </a:p>
          <a:p>
            <a:pPr algn="ctr"/>
            <a:r>
              <a:rPr lang="en-GB" dirty="0">
                <a:solidFill>
                  <a:srgbClr val="000099"/>
                </a:solidFill>
              </a:rPr>
              <a:t>select energy between 0.2 to 30 </a:t>
            </a:r>
            <a:r>
              <a:rPr lang="en-GB" dirty="0" err="1">
                <a:solidFill>
                  <a:srgbClr val="000099"/>
                </a:solidFill>
              </a:rPr>
              <a:t>keV</a:t>
            </a:r>
            <a:r>
              <a:rPr lang="en-GB" dirty="0">
                <a:solidFill>
                  <a:srgbClr val="000099"/>
                </a:solidFill>
              </a:rPr>
              <a:t/>
            </a:r>
            <a:br>
              <a:rPr lang="en-GB" dirty="0">
                <a:solidFill>
                  <a:srgbClr val="000099"/>
                </a:solidFill>
              </a:rPr>
            </a:br>
            <a:endParaRPr lang="en-GB" dirty="0">
              <a:solidFill>
                <a:srgbClr val="000099"/>
              </a:solidFill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2527489" y="3585842"/>
            <a:ext cx="977853" cy="1592422"/>
            <a:chOff x="1783093" y="3426035"/>
            <a:chExt cx="977853" cy="1908175"/>
          </a:xfrm>
        </p:grpSpPr>
        <p:sp>
          <p:nvSpPr>
            <p:cNvPr id="105" name="Oval 7"/>
            <p:cNvSpPr>
              <a:spLocks noChangeAspect="1" noChangeArrowheads="1"/>
            </p:cNvSpPr>
            <p:nvPr/>
          </p:nvSpPr>
          <p:spPr bwMode="auto">
            <a:xfrm>
              <a:off x="2013743" y="4829385"/>
              <a:ext cx="504825" cy="504825"/>
            </a:xfrm>
            <a:prstGeom prst="ellipse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GB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</a:p>
          </p:txBody>
        </p:sp>
        <p:sp>
          <p:nvSpPr>
            <p:cNvPr id="106" name="Line 12"/>
            <p:cNvSpPr>
              <a:spLocks noChangeAspect="1" noChangeShapeType="1"/>
            </p:cNvSpPr>
            <p:nvPr/>
          </p:nvSpPr>
          <p:spPr bwMode="auto">
            <a:xfrm flipH="1">
              <a:off x="1790467" y="5081798"/>
              <a:ext cx="215900" cy="0"/>
            </a:xfrm>
            <a:prstGeom prst="line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Line 13"/>
            <p:cNvSpPr>
              <a:spLocks noChangeAspect="1" noChangeShapeType="1"/>
            </p:cNvSpPr>
            <p:nvPr/>
          </p:nvSpPr>
          <p:spPr bwMode="auto">
            <a:xfrm flipV="1">
              <a:off x="1783093" y="3426035"/>
              <a:ext cx="0" cy="1655763"/>
            </a:xfrm>
            <a:prstGeom prst="line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Line 14"/>
            <p:cNvSpPr>
              <a:spLocks noChangeAspect="1" noChangeShapeType="1"/>
            </p:cNvSpPr>
            <p:nvPr/>
          </p:nvSpPr>
          <p:spPr bwMode="auto">
            <a:xfrm>
              <a:off x="1783093" y="3426035"/>
              <a:ext cx="977853" cy="0"/>
            </a:xfrm>
            <a:prstGeom prst="line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Line 15"/>
            <p:cNvSpPr>
              <a:spLocks noChangeAspect="1" noChangeShapeType="1"/>
            </p:cNvSpPr>
            <p:nvPr/>
          </p:nvSpPr>
          <p:spPr bwMode="auto">
            <a:xfrm>
              <a:off x="2760944" y="3426036"/>
              <a:ext cx="0" cy="143669"/>
            </a:xfrm>
            <a:prstGeom prst="line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Line 16"/>
            <p:cNvSpPr>
              <a:spLocks noChangeAspect="1" noChangeShapeType="1"/>
            </p:cNvSpPr>
            <p:nvPr/>
          </p:nvSpPr>
          <p:spPr bwMode="auto">
            <a:xfrm>
              <a:off x="2523880" y="5081798"/>
              <a:ext cx="237064" cy="0"/>
            </a:xfrm>
            <a:prstGeom prst="line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Line 17"/>
            <p:cNvSpPr>
              <a:spLocks noChangeAspect="1" noChangeShapeType="1"/>
            </p:cNvSpPr>
            <p:nvPr/>
          </p:nvSpPr>
          <p:spPr bwMode="auto">
            <a:xfrm flipV="1">
              <a:off x="2760944" y="3704271"/>
              <a:ext cx="0" cy="1377528"/>
            </a:xfrm>
            <a:prstGeom prst="line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" name="Line 19"/>
          <p:cNvSpPr>
            <a:spLocks noChangeAspect="1" noChangeShapeType="1"/>
          </p:cNvSpPr>
          <p:nvPr/>
        </p:nvSpPr>
        <p:spPr bwMode="auto">
          <a:xfrm flipV="1">
            <a:off x="3337209" y="1576395"/>
            <a:ext cx="423422" cy="1783618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" name="Text Box 20"/>
          <p:cNvSpPr txBox="1">
            <a:spLocks noChangeAspect="1" noChangeArrowheads="1"/>
          </p:cNvSpPr>
          <p:nvPr/>
        </p:nvSpPr>
        <p:spPr bwMode="auto">
          <a:xfrm>
            <a:off x="3713760" y="1077878"/>
            <a:ext cx="543024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99"/>
                </a:solidFill>
              </a:rPr>
              <a:t>Backscattered</a:t>
            </a:r>
            <a:r>
              <a:rPr lang="en-GB" dirty="0">
                <a:solidFill>
                  <a:srgbClr val="000099"/>
                </a:solidFill>
              </a:rPr>
              <a:t> </a:t>
            </a:r>
            <a:r>
              <a:rPr lang="en-GB" b="1" dirty="0">
                <a:solidFill>
                  <a:srgbClr val="000099"/>
                </a:solidFill>
              </a:rPr>
              <a:t>electrons </a:t>
            </a:r>
          </a:p>
          <a:p>
            <a:r>
              <a:rPr lang="en-GB" b="1" dirty="0">
                <a:solidFill>
                  <a:srgbClr val="000099"/>
                </a:solidFill>
              </a:rPr>
              <a:t>- atomic contrast, topography, </a:t>
            </a:r>
          </a:p>
          <a:p>
            <a:r>
              <a:rPr lang="en-GB" b="1" dirty="0">
                <a:solidFill>
                  <a:srgbClr val="FF0000"/>
                </a:solidFill>
              </a:rPr>
              <a:t>- Structure or defect imaging if electrons are diffracted  </a:t>
            </a:r>
          </a:p>
        </p:txBody>
      </p:sp>
      <p:sp>
        <p:nvSpPr>
          <p:cNvPr id="114" name="Text Box 21"/>
          <p:cNvSpPr txBox="1">
            <a:spLocks noChangeAspect="1" noChangeArrowheads="1"/>
          </p:cNvSpPr>
          <p:nvPr/>
        </p:nvSpPr>
        <p:spPr bwMode="auto">
          <a:xfrm>
            <a:off x="3724566" y="3959946"/>
            <a:ext cx="548028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rgbClr val="000099"/>
                </a:solidFill>
              </a:rPr>
              <a:t>Forescattered</a:t>
            </a:r>
            <a:r>
              <a:rPr lang="en-GB" b="1" dirty="0">
                <a:solidFill>
                  <a:srgbClr val="000099"/>
                </a:solidFill>
              </a:rPr>
              <a:t> electrons</a:t>
            </a:r>
          </a:p>
          <a:p>
            <a:r>
              <a:rPr lang="en-GB" b="1" dirty="0">
                <a:solidFill>
                  <a:srgbClr val="000099"/>
                </a:solidFill>
              </a:rPr>
              <a:t>- atomic contrast, topography, </a:t>
            </a:r>
          </a:p>
          <a:p>
            <a:r>
              <a:rPr lang="en-GB" b="1" dirty="0">
                <a:solidFill>
                  <a:srgbClr val="FF0000"/>
                </a:solidFill>
              </a:rPr>
              <a:t>- Structure or defect imaging if electrons are diffracted</a:t>
            </a:r>
            <a:r>
              <a:rPr lang="en-GB" b="1" dirty="0">
                <a:solidFill>
                  <a:srgbClr val="000099"/>
                </a:solidFill>
              </a:rPr>
              <a:t>  </a:t>
            </a:r>
          </a:p>
        </p:txBody>
      </p:sp>
      <p:sp>
        <p:nvSpPr>
          <p:cNvPr id="115" name="Line 24"/>
          <p:cNvSpPr>
            <a:spLocks noChangeAspect="1" noChangeShapeType="1"/>
          </p:cNvSpPr>
          <p:nvPr/>
        </p:nvSpPr>
        <p:spPr bwMode="auto">
          <a:xfrm>
            <a:off x="3337207" y="3360014"/>
            <a:ext cx="1045548" cy="66884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6" name="Freeform 26"/>
          <p:cNvSpPr>
            <a:spLocks noChangeAspect="1"/>
          </p:cNvSpPr>
          <p:nvPr/>
        </p:nvSpPr>
        <p:spPr bwMode="auto">
          <a:xfrm rot="-2792877">
            <a:off x="3234814" y="2959171"/>
            <a:ext cx="935038" cy="155575"/>
          </a:xfrm>
          <a:custGeom>
            <a:avLst/>
            <a:gdLst>
              <a:gd name="T0" fmla="*/ 0 w 635"/>
              <a:gd name="T1" fmla="*/ 2147483647 h 106"/>
              <a:gd name="T2" fmla="*/ 2147483647 w 635"/>
              <a:gd name="T3" fmla="*/ 2147483647 h 106"/>
              <a:gd name="T4" fmla="*/ 2147483647 w 635"/>
              <a:gd name="T5" fmla="*/ 2147483647 h 106"/>
              <a:gd name="T6" fmla="*/ 2147483647 w 635"/>
              <a:gd name="T7" fmla="*/ 2147483647 h 106"/>
              <a:gd name="T8" fmla="*/ 2147483647 w 635"/>
              <a:gd name="T9" fmla="*/ 2147483647 h 106"/>
              <a:gd name="T10" fmla="*/ 2147483647 w 635"/>
              <a:gd name="T11" fmla="*/ 2147483647 h 106"/>
              <a:gd name="T12" fmla="*/ 2147483647 w 635"/>
              <a:gd name="T13" fmla="*/ 2147483647 h 106"/>
              <a:gd name="T14" fmla="*/ 2147483647 w 635"/>
              <a:gd name="T15" fmla="*/ 2147483647 h 106"/>
              <a:gd name="T16" fmla="*/ 2147483647 w 635"/>
              <a:gd name="T17" fmla="*/ 2147483647 h 106"/>
              <a:gd name="T18" fmla="*/ 2147483647 w 635"/>
              <a:gd name="T19" fmla="*/ 2147483647 h 106"/>
              <a:gd name="T20" fmla="*/ 2147483647 w 635"/>
              <a:gd name="T21" fmla="*/ 2147483647 h 106"/>
              <a:gd name="T22" fmla="*/ 2147483647 w 635"/>
              <a:gd name="T23" fmla="*/ 2147483647 h 106"/>
              <a:gd name="T24" fmla="*/ 2147483647 w 635"/>
              <a:gd name="T25" fmla="*/ 2147483647 h 106"/>
              <a:gd name="T26" fmla="*/ 2147483647 w 635"/>
              <a:gd name="T27" fmla="*/ 2147483647 h 106"/>
              <a:gd name="T28" fmla="*/ 2147483647 w 635"/>
              <a:gd name="T29" fmla="*/ 2147483647 h 10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35"/>
              <a:gd name="T46" fmla="*/ 0 h 106"/>
              <a:gd name="T47" fmla="*/ 635 w 635"/>
              <a:gd name="T48" fmla="*/ 106 h 10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35" h="106">
                <a:moveTo>
                  <a:pt x="0" y="53"/>
                </a:moveTo>
                <a:cubicBezTo>
                  <a:pt x="15" y="26"/>
                  <a:pt x="30" y="0"/>
                  <a:pt x="45" y="7"/>
                </a:cubicBezTo>
                <a:cubicBezTo>
                  <a:pt x="60" y="14"/>
                  <a:pt x="76" y="98"/>
                  <a:pt x="91" y="98"/>
                </a:cubicBezTo>
                <a:cubicBezTo>
                  <a:pt x="106" y="98"/>
                  <a:pt x="121" y="7"/>
                  <a:pt x="136" y="7"/>
                </a:cubicBezTo>
                <a:cubicBezTo>
                  <a:pt x="151" y="7"/>
                  <a:pt x="166" y="98"/>
                  <a:pt x="181" y="98"/>
                </a:cubicBezTo>
                <a:cubicBezTo>
                  <a:pt x="196" y="98"/>
                  <a:pt x="212" y="7"/>
                  <a:pt x="227" y="7"/>
                </a:cubicBezTo>
                <a:cubicBezTo>
                  <a:pt x="242" y="7"/>
                  <a:pt x="257" y="98"/>
                  <a:pt x="272" y="98"/>
                </a:cubicBezTo>
                <a:cubicBezTo>
                  <a:pt x="287" y="98"/>
                  <a:pt x="302" y="7"/>
                  <a:pt x="317" y="7"/>
                </a:cubicBezTo>
                <a:cubicBezTo>
                  <a:pt x="332" y="7"/>
                  <a:pt x="348" y="98"/>
                  <a:pt x="363" y="98"/>
                </a:cubicBezTo>
                <a:cubicBezTo>
                  <a:pt x="378" y="98"/>
                  <a:pt x="393" y="7"/>
                  <a:pt x="408" y="7"/>
                </a:cubicBezTo>
                <a:cubicBezTo>
                  <a:pt x="423" y="7"/>
                  <a:pt x="438" y="98"/>
                  <a:pt x="453" y="98"/>
                </a:cubicBezTo>
                <a:cubicBezTo>
                  <a:pt x="468" y="98"/>
                  <a:pt x="484" y="7"/>
                  <a:pt x="499" y="7"/>
                </a:cubicBezTo>
                <a:cubicBezTo>
                  <a:pt x="514" y="7"/>
                  <a:pt x="529" y="90"/>
                  <a:pt x="544" y="98"/>
                </a:cubicBezTo>
                <a:cubicBezTo>
                  <a:pt x="559" y="106"/>
                  <a:pt x="574" y="60"/>
                  <a:pt x="589" y="53"/>
                </a:cubicBezTo>
                <a:cubicBezTo>
                  <a:pt x="604" y="46"/>
                  <a:pt x="627" y="53"/>
                  <a:pt x="635" y="53"/>
                </a:cubicBezTo>
              </a:path>
            </a:pathLst>
          </a:cu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7" name="Freeform 27"/>
          <p:cNvSpPr>
            <a:spLocks/>
          </p:cNvSpPr>
          <p:nvPr/>
        </p:nvSpPr>
        <p:spPr bwMode="auto">
          <a:xfrm rot="281122">
            <a:off x="3375050" y="3422668"/>
            <a:ext cx="3370694" cy="134324"/>
          </a:xfrm>
          <a:custGeom>
            <a:avLst/>
            <a:gdLst>
              <a:gd name="T0" fmla="*/ 0 w 635"/>
              <a:gd name="T1" fmla="*/ 2147483647 h 106"/>
              <a:gd name="T2" fmla="*/ 2147483647 w 635"/>
              <a:gd name="T3" fmla="*/ 2147483647 h 106"/>
              <a:gd name="T4" fmla="*/ 2147483647 w 635"/>
              <a:gd name="T5" fmla="*/ 2147483647 h 106"/>
              <a:gd name="T6" fmla="*/ 2147483647 w 635"/>
              <a:gd name="T7" fmla="*/ 2147483647 h 106"/>
              <a:gd name="T8" fmla="*/ 2147483647 w 635"/>
              <a:gd name="T9" fmla="*/ 2147483647 h 106"/>
              <a:gd name="T10" fmla="*/ 2147483647 w 635"/>
              <a:gd name="T11" fmla="*/ 2147483647 h 106"/>
              <a:gd name="T12" fmla="*/ 2147483647 w 635"/>
              <a:gd name="T13" fmla="*/ 2147483647 h 106"/>
              <a:gd name="T14" fmla="*/ 2147483647 w 635"/>
              <a:gd name="T15" fmla="*/ 2147483647 h 106"/>
              <a:gd name="T16" fmla="*/ 2147483647 w 635"/>
              <a:gd name="T17" fmla="*/ 2147483647 h 106"/>
              <a:gd name="T18" fmla="*/ 2147483647 w 635"/>
              <a:gd name="T19" fmla="*/ 2147483647 h 106"/>
              <a:gd name="T20" fmla="*/ 2147483647 w 635"/>
              <a:gd name="T21" fmla="*/ 2147483647 h 106"/>
              <a:gd name="T22" fmla="*/ 2147483647 w 635"/>
              <a:gd name="T23" fmla="*/ 2147483647 h 106"/>
              <a:gd name="T24" fmla="*/ 2147483647 w 635"/>
              <a:gd name="T25" fmla="*/ 2147483647 h 106"/>
              <a:gd name="T26" fmla="*/ 2147483647 w 635"/>
              <a:gd name="T27" fmla="*/ 2147483647 h 106"/>
              <a:gd name="T28" fmla="*/ 2147483647 w 635"/>
              <a:gd name="T29" fmla="*/ 2147483647 h 10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35"/>
              <a:gd name="T46" fmla="*/ 0 h 106"/>
              <a:gd name="T47" fmla="*/ 635 w 635"/>
              <a:gd name="T48" fmla="*/ 106 h 10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35" h="106">
                <a:moveTo>
                  <a:pt x="0" y="53"/>
                </a:moveTo>
                <a:cubicBezTo>
                  <a:pt x="15" y="26"/>
                  <a:pt x="30" y="0"/>
                  <a:pt x="45" y="7"/>
                </a:cubicBezTo>
                <a:cubicBezTo>
                  <a:pt x="60" y="14"/>
                  <a:pt x="76" y="98"/>
                  <a:pt x="91" y="98"/>
                </a:cubicBezTo>
                <a:cubicBezTo>
                  <a:pt x="106" y="98"/>
                  <a:pt x="121" y="7"/>
                  <a:pt x="136" y="7"/>
                </a:cubicBezTo>
                <a:cubicBezTo>
                  <a:pt x="151" y="7"/>
                  <a:pt x="166" y="98"/>
                  <a:pt x="181" y="98"/>
                </a:cubicBezTo>
                <a:cubicBezTo>
                  <a:pt x="196" y="98"/>
                  <a:pt x="212" y="7"/>
                  <a:pt x="227" y="7"/>
                </a:cubicBezTo>
                <a:cubicBezTo>
                  <a:pt x="242" y="7"/>
                  <a:pt x="257" y="98"/>
                  <a:pt x="272" y="98"/>
                </a:cubicBezTo>
                <a:cubicBezTo>
                  <a:pt x="287" y="98"/>
                  <a:pt x="302" y="7"/>
                  <a:pt x="317" y="7"/>
                </a:cubicBezTo>
                <a:cubicBezTo>
                  <a:pt x="332" y="7"/>
                  <a:pt x="348" y="98"/>
                  <a:pt x="363" y="98"/>
                </a:cubicBezTo>
                <a:cubicBezTo>
                  <a:pt x="378" y="98"/>
                  <a:pt x="393" y="7"/>
                  <a:pt x="408" y="7"/>
                </a:cubicBezTo>
                <a:cubicBezTo>
                  <a:pt x="423" y="7"/>
                  <a:pt x="438" y="98"/>
                  <a:pt x="453" y="98"/>
                </a:cubicBezTo>
                <a:cubicBezTo>
                  <a:pt x="468" y="98"/>
                  <a:pt x="484" y="7"/>
                  <a:pt x="499" y="7"/>
                </a:cubicBezTo>
                <a:cubicBezTo>
                  <a:pt x="514" y="7"/>
                  <a:pt x="529" y="90"/>
                  <a:pt x="544" y="98"/>
                </a:cubicBezTo>
                <a:cubicBezTo>
                  <a:pt x="559" y="106"/>
                  <a:pt x="574" y="60"/>
                  <a:pt x="589" y="53"/>
                </a:cubicBezTo>
                <a:cubicBezTo>
                  <a:pt x="604" y="46"/>
                  <a:pt x="627" y="53"/>
                  <a:pt x="635" y="53"/>
                </a:cubicBezTo>
              </a:path>
            </a:pathLst>
          </a:custGeom>
          <a:noFill/>
          <a:ln w="9525">
            <a:solidFill>
              <a:schemeClr val="bg2">
                <a:lumMod val="75000"/>
              </a:schemeClr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8" name="Text Box 28"/>
          <p:cNvSpPr txBox="1">
            <a:spLocks noChangeAspect="1" noChangeArrowheads="1"/>
          </p:cNvSpPr>
          <p:nvPr/>
        </p:nvSpPr>
        <p:spPr bwMode="auto">
          <a:xfrm>
            <a:off x="3985810" y="2255189"/>
            <a:ext cx="14699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X-rays</a:t>
            </a: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composition</a:t>
            </a:r>
          </a:p>
        </p:txBody>
      </p:sp>
      <p:sp>
        <p:nvSpPr>
          <p:cNvPr id="119" name="Text Box 29"/>
          <p:cNvSpPr txBox="1">
            <a:spLocks noChangeAspect="1" noChangeArrowheads="1"/>
          </p:cNvSpPr>
          <p:nvPr/>
        </p:nvSpPr>
        <p:spPr bwMode="auto">
          <a:xfrm>
            <a:off x="4912967" y="3115949"/>
            <a:ext cx="20662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Cathodoluminescence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0" name="Line 19"/>
          <p:cNvSpPr>
            <a:spLocks noChangeAspect="1" noChangeShapeType="1"/>
          </p:cNvSpPr>
          <p:nvPr/>
        </p:nvSpPr>
        <p:spPr bwMode="auto">
          <a:xfrm flipH="1" flipV="1">
            <a:off x="2760948" y="1848713"/>
            <a:ext cx="576263" cy="151130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1" name="Text Box 20"/>
          <p:cNvSpPr txBox="1">
            <a:spLocks noChangeAspect="1" noChangeArrowheads="1"/>
          </p:cNvSpPr>
          <p:nvPr/>
        </p:nvSpPr>
        <p:spPr bwMode="auto">
          <a:xfrm>
            <a:off x="118566" y="1074462"/>
            <a:ext cx="297510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Secondary electrons</a:t>
            </a:r>
            <a:b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surface imaging, topography</a:t>
            </a:r>
          </a:p>
          <a:p>
            <a:pPr algn="ctr"/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373182" y="5222610"/>
            <a:ext cx="1842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Electron beam induced current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223147" y="1713721"/>
            <a:ext cx="2404621" cy="1579335"/>
            <a:chOff x="220663" y="890736"/>
            <a:chExt cx="2748189" cy="1804987"/>
          </a:xfrm>
        </p:grpSpPr>
        <p:pic>
          <p:nvPicPr>
            <p:cNvPr id="124" name="Picture 24" descr="SAG-B-45o-500nm-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602"/>
            <a:stretch>
              <a:fillRect/>
            </a:stretch>
          </p:blipFill>
          <p:spPr bwMode="auto">
            <a:xfrm>
              <a:off x="220663" y="890736"/>
              <a:ext cx="2422525" cy="1804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5" name="Line 55"/>
            <p:cNvSpPr>
              <a:spLocks noChangeShapeType="1"/>
            </p:cNvSpPr>
            <p:nvPr/>
          </p:nvSpPr>
          <p:spPr bwMode="auto">
            <a:xfrm>
              <a:off x="2049056" y="2514620"/>
              <a:ext cx="266700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6" name="Text Box 56"/>
            <p:cNvSpPr txBox="1">
              <a:spLocks noChangeArrowheads="1"/>
            </p:cNvSpPr>
            <p:nvPr/>
          </p:nvSpPr>
          <p:spPr bwMode="auto">
            <a:xfrm>
              <a:off x="1826515" y="2187564"/>
              <a:ext cx="1142337" cy="316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GB" sz="1200" dirty="0">
                  <a:solidFill>
                    <a:schemeClr val="bg1"/>
                  </a:solidFill>
                  <a:latin typeface="Arial" charset="0"/>
                </a:rPr>
                <a:t>200 nm</a:t>
              </a:r>
              <a:endParaRPr lang="en-US" sz="1200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27" name="Rectangle 2"/>
          <p:cNvSpPr>
            <a:spLocks noChangeArrowheads="1"/>
          </p:cNvSpPr>
          <p:nvPr/>
        </p:nvSpPr>
        <p:spPr bwMode="auto">
          <a:xfrm>
            <a:off x="-1098" y="-14023"/>
            <a:ext cx="806948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GB" sz="2500" b="1" dirty="0">
                <a:latin typeface="Calibri" pitchFamily="34" charset="0"/>
              </a:rPr>
              <a:t>Imaging Modes in the Scanning Electron Microscope (SEM)</a:t>
            </a:r>
          </a:p>
        </p:txBody>
      </p:sp>
      <p:pic>
        <p:nvPicPr>
          <p:cNvPr id="139" name="Picture 9"/>
          <p:cNvPicPr preferRelativeResize="0">
            <a:picLocks noChangeArrowheads="1"/>
          </p:cNvPicPr>
          <p:nvPr/>
        </p:nvPicPr>
        <p:blipFill>
          <a:blip r:embed="rId6"/>
          <a:srcRect l="44667" t="30341" r="23068" b="32162"/>
          <a:stretch>
            <a:fillRect/>
          </a:stretch>
        </p:blipFill>
        <p:spPr bwMode="auto">
          <a:xfrm>
            <a:off x="7060843" y="4883276"/>
            <a:ext cx="1879473" cy="187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8" name="Group 177"/>
          <p:cNvGrpSpPr/>
          <p:nvPr/>
        </p:nvGrpSpPr>
        <p:grpSpPr>
          <a:xfrm>
            <a:off x="7045438" y="6359641"/>
            <a:ext cx="1973188" cy="384221"/>
            <a:chOff x="7045438" y="6359639"/>
            <a:chExt cx="1973188" cy="384221"/>
          </a:xfrm>
        </p:grpSpPr>
        <p:sp>
          <p:nvSpPr>
            <p:cNvPr id="140" name="Line 6"/>
            <p:cNvSpPr>
              <a:spLocks noChangeAspect="1" noChangeShapeType="1"/>
            </p:cNvSpPr>
            <p:nvPr/>
          </p:nvSpPr>
          <p:spPr bwMode="auto">
            <a:xfrm>
              <a:off x="8411393" y="6626668"/>
              <a:ext cx="377436" cy="256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Text Box 197"/>
            <p:cNvSpPr txBox="1">
              <a:spLocks noChangeAspect="1" noChangeArrowheads="1"/>
            </p:cNvSpPr>
            <p:nvPr/>
          </p:nvSpPr>
          <p:spPr bwMode="auto">
            <a:xfrm>
              <a:off x="8181593" y="6359639"/>
              <a:ext cx="837033" cy="269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3035" tIns="26518" rIns="53035" bIns="26518"/>
            <a:lstStyle/>
            <a:p>
              <a:pPr algn="ctr"/>
              <a:r>
                <a:rPr lang="en-GB" sz="1400" dirty="0">
                  <a:solidFill>
                    <a:srgbClr val="FFFFFF"/>
                  </a:solidFill>
                  <a:cs typeface="Arial" charset="0"/>
                </a:rPr>
                <a:t>1 µm</a:t>
              </a:r>
              <a:endParaRPr lang="en-GB" sz="1400" dirty="0">
                <a:cs typeface="Arial" charset="0"/>
              </a:endParaRPr>
            </a:p>
          </p:txBody>
        </p:sp>
        <p:sp>
          <p:nvSpPr>
            <p:cNvPr id="142" name="Text Box 199"/>
            <p:cNvSpPr txBox="1">
              <a:spLocks noChangeAspect="1" noChangeArrowheads="1"/>
            </p:cNvSpPr>
            <p:nvPr/>
          </p:nvSpPr>
          <p:spPr bwMode="auto">
            <a:xfrm>
              <a:off x="7045438" y="6405306"/>
              <a:ext cx="14121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dirty="0">
                  <a:solidFill>
                    <a:schemeClr val="bg1"/>
                  </a:solidFill>
                  <a:cs typeface="Arial" charset="0"/>
                </a:rPr>
                <a:t>ECCI</a:t>
              </a:r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8335873" y="4873564"/>
            <a:ext cx="70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GaN</a:t>
            </a:r>
            <a:endParaRPr lang="en-GB" dirty="0"/>
          </a:p>
        </p:txBody>
      </p:sp>
      <p:sp>
        <p:nvSpPr>
          <p:cNvPr id="145" name="TextBox 421"/>
          <p:cNvSpPr txBox="1">
            <a:spLocks noChangeArrowheads="1"/>
          </p:cNvSpPr>
          <p:nvPr/>
        </p:nvSpPr>
        <p:spPr bwMode="auto">
          <a:xfrm>
            <a:off x="9334463" y="3216308"/>
            <a:ext cx="1847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n-GB" altLang="en-US" sz="3200" b="1" dirty="0">
              <a:solidFill>
                <a:schemeClr val="bg1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6494083" y="5763182"/>
            <a:ext cx="485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× 10</a:t>
            </a:r>
            <a:r>
              <a:rPr lang="en-GB" sz="1000" baseline="30000" dirty="0"/>
              <a:t>-3</a:t>
            </a:r>
            <a:r>
              <a:rPr lang="en-GB" sz="1000" dirty="0"/>
              <a:t> </a:t>
            </a:r>
            <a:r>
              <a:rPr lang="en-GB" sz="1000" dirty="0" err="1"/>
              <a:t>rads</a:t>
            </a:r>
            <a:endParaRPr lang="en-GB" sz="1000" dirty="0"/>
          </a:p>
        </p:txBody>
      </p:sp>
      <p:sp>
        <p:nvSpPr>
          <p:cNvPr id="176" name="TextBox 175"/>
          <p:cNvSpPr txBox="1"/>
          <p:nvPr/>
        </p:nvSpPr>
        <p:spPr>
          <a:xfrm>
            <a:off x="5856455" y="4838395"/>
            <a:ext cx="70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GaN</a:t>
            </a:r>
            <a:endParaRPr lang="en-GB" dirty="0"/>
          </a:p>
        </p:txBody>
      </p:sp>
      <p:sp>
        <p:nvSpPr>
          <p:cNvPr id="177" name="Text Box 199"/>
          <p:cNvSpPr txBox="1">
            <a:spLocks noChangeAspect="1" noChangeArrowheads="1"/>
          </p:cNvSpPr>
          <p:nvPr/>
        </p:nvSpPr>
        <p:spPr bwMode="auto">
          <a:xfrm>
            <a:off x="5837296" y="5994015"/>
            <a:ext cx="72053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>
                <a:cs typeface="Arial" charset="0"/>
              </a:rPr>
              <a:t>EBSD</a:t>
            </a:r>
          </a:p>
        </p:txBody>
      </p:sp>
      <p:grpSp>
        <p:nvGrpSpPr>
          <p:cNvPr id="179" name="Group 178"/>
          <p:cNvGrpSpPr/>
          <p:nvPr/>
        </p:nvGrpSpPr>
        <p:grpSpPr>
          <a:xfrm>
            <a:off x="7081791" y="3908593"/>
            <a:ext cx="1973188" cy="384221"/>
            <a:chOff x="7045438" y="6359639"/>
            <a:chExt cx="1973188" cy="384221"/>
          </a:xfrm>
        </p:grpSpPr>
        <p:sp>
          <p:nvSpPr>
            <p:cNvPr id="180" name="Line 6"/>
            <p:cNvSpPr>
              <a:spLocks noChangeAspect="1" noChangeShapeType="1"/>
            </p:cNvSpPr>
            <p:nvPr/>
          </p:nvSpPr>
          <p:spPr bwMode="auto">
            <a:xfrm>
              <a:off x="8411393" y="6626668"/>
              <a:ext cx="377436" cy="256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Text Box 197"/>
            <p:cNvSpPr txBox="1">
              <a:spLocks noChangeAspect="1" noChangeArrowheads="1"/>
            </p:cNvSpPr>
            <p:nvPr/>
          </p:nvSpPr>
          <p:spPr bwMode="auto">
            <a:xfrm>
              <a:off x="8181593" y="6359639"/>
              <a:ext cx="837033" cy="269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3035" tIns="26518" rIns="53035" bIns="26518"/>
            <a:lstStyle/>
            <a:p>
              <a:pPr algn="ctr"/>
              <a:r>
                <a:rPr lang="en-GB" sz="1400" dirty="0">
                  <a:solidFill>
                    <a:srgbClr val="FFFFFF"/>
                  </a:solidFill>
                  <a:cs typeface="Arial" charset="0"/>
                </a:rPr>
                <a:t>1 µm</a:t>
              </a:r>
              <a:endParaRPr lang="en-GB" sz="1400" dirty="0">
                <a:cs typeface="Arial" charset="0"/>
              </a:endParaRPr>
            </a:p>
          </p:txBody>
        </p:sp>
        <p:sp>
          <p:nvSpPr>
            <p:cNvPr id="182" name="Text Box 199"/>
            <p:cNvSpPr txBox="1">
              <a:spLocks noChangeAspect="1" noChangeArrowheads="1"/>
            </p:cNvSpPr>
            <p:nvPr/>
          </p:nvSpPr>
          <p:spPr bwMode="auto">
            <a:xfrm>
              <a:off x="7045438" y="6405306"/>
              <a:ext cx="14121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dirty="0">
                  <a:solidFill>
                    <a:schemeClr val="bg1"/>
                  </a:solidFill>
                  <a:cs typeface="Arial" charset="0"/>
                </a:rPr>
                <a:t>CL</a:t>
              </a:r>
            </a:p>
          </p:txBody>
        </p:sp>
      </p:grpSp>
      <p:sp>
        <p:nvSpPr>
          <p:cNvPr id="183" name="TextBox 182"/>
          <p:cNvSpPr txBox="1"/>
          <p:nvPr/>
        </p:nvSpPr>
        <p:spPr>
          <a:xfrm>
            <a:off x="8337272" y="2419697"/>
            <a:ext cx="70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GaN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80" y="5033927"/>
            <a:ext cx="2066373" cy="17920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59" y="3429853"/>
            <a:ext cx="2176092" cy="170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65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5"/>
          <p:cNvSpPr/>
          <p:nvPr/>
        </p:nvSpPr>
        <p:spPr>
          <a:xfrm>
            <a:off x="-24762" y="543632"/>
            <a:ext cx="243956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EBSD provides </a:t>
            </a:r>
          </a:p>
          <a:p>
            <a:r>
              <a:rPr lang="en-US" sz="2000" b="1" dirty="0"/>
              <a:t>information on: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984250" algn="l"/>
              </a:tabLst>
            </a:pPr>
            <a:r>
              <a:rPr lang="en-GB" sz="2000" dirty="0"/>
              <a:t>Crystal structure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984250" algn="l"/>
              </a:tabLst>
            </a:pPr>
            <a:r>
              <a:rPr lang="en-US" sz="2000" dirty="0"/>
              <a:t>Crystal orientation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984250" algn="l"/>
              </a:tabLst>
            </a:pPr>
            <a:r>
              <a:rPr lang="en-US" sz="2000" dirty="0" err="1"/>
              <a:t>Misorientation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  <a:tabLst>
                <a:tab pos="984250" algn="l"/>
              </a:tabLst>
            </a:pPr>
            <a:r>
              <a:rPr lang="en-US" sz="2000" dirty="0"/>
              <a:t>Grain size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984250" algn="l"/>
              </a:tabLst>
            </a:pPr>
            <a:r>
              <a:rPr lang="en-US" sz="2000" dirty="0"/>
              <a:t>Grain boundaries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984250" algn="l"/>
              </a:tabLst>
            </a:pPr>
            <a:r>
              <a:rPr lang="en-US" sz="2000" dirty="0"/>
              <a:t>Strain 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984250" algn="l"/>
              </a:tabLst>
            </a:pPr>
            <a:r>
              <a:rPr lang="en-US" sz="2000" dirty="0"/>
              <a:t>Defects</a:t>
            </a:r>
          </a:p>
        </p:txBody>
      </p:sp>
      <p:pic>
        <p:nvPicPr>
          <p:cNvPr id="26" name="Picture 2" descr="E:\IWORID conference Trieste 2014\animate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260" y="3347279"/>
            <a:ext cx="3310069" cy="309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4"/>
          <p:cNvSpPr/>
          <p:nvPr/>
        </p:nvSpPr>
        <p:spPr>
          <a:xfrm>
            <a:off x="1476459" y="6055555"/>
            <a:ext cx="3096000" cy="830997"/>
          </a:xfrm>
          <a:prstGeom prst="rect">
            <a:avLst/>
          </a:prstGeom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From: http</a:t>
            </a:r>
            <a:r>
              <a:rPr lang="en-US" sz="1200" dirty="0">
                <a:solidFill>
                  <a:srgbClr val="FF0000"/>
                </a:solidFill>
              </a:rPr>
              <a:t>://www.ebsd.com/index.php/component/content/article/83-ebsd-for-beginners/125-introduction</a:t>
            </a:r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255580" y="-10651"/>
            <a:ext cx="861377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600" b="1" dirty="0" smtClean="0"/>
              <a:t>What is Electron </a:t>
            </a:r>
            <a:r>
              <a:rPr lang="en-US" sz="2600" b="1" dirty="0"/>
              <a:t>Backscatter Diffraction (EBSD)?</a:t>
            </a:r>
            <a:endParaRPr lang="en-US" sz="3000" b="1" dirty="0">
              <a:latin typeface="Calibri" pitchFamily="34" charset="0"/>
            </a:endParaRPr>
          </a:p>
        </p:txBody>
      </p:sp>
      <p:grpSp>
        <p:nvGrpSpPr>
          <p:cNvPr id="29" name="Gruppo 10"/>
          <p:cNvGrpSpPr>
            <a:grpSpLocks noChangeAspect="1"/>
          </p:cNvGrpSpPr>
          <p:nvPr/>
        </p:nvGrpSpPr>
        <p:grpSpPr>
          <a:xfrm>
            <a:off x="4731446" y="3430258"/>
            <a:ext cx="4271449" cy="2564868"/>
            <a:chOff x="4713222" y="3662485"/>
            <a:chExt cx="3384483" cy="2045508"/>
          </a:xfrm>
        </p:grpSpPr>
        <p:grpSp>
          <p:nvGrpSpPr>
            <p:cNvPr id="30" name="Group 29"/>
            <p:cNvGrpSpPr>
              <a:grpSpLocks noChangeAspect="1"/>
            </p:cNvGrpSpPr>
            <p:nvPr/>
          </p:nvGrpSpPr>
          <p:grpSpPr>
            <a:xfrm>
              <a:off x="4781153" y="3662485"/>
              <a:ext cx="3316552" cy="1830310"/>
              <a:chOff x="231512" y="-1247208"/>
              <a:chExt cx="6032499" cy="3486150"/>
            </a:xfrm>
          </p:grpSpPr>
          <p:pic>
            <p:nvPicPr>
              <p:cNvPr id="32" name="Picture 2" descr="E:\IWORID conference Trieste 2014\waspalloy1-run1 #65-Map2.t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1512" y="-1247208"/>
                <a:ext cx="6032499" cy="34861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" name="Picture 3" descr="E:\IWORID conference Trieste 2014\FCC IPF key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1127" y="917657"/>
                <a:ext cx="1424208" cy="12449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1" name="Rettangolo 9"/>
            <p:cNvSpPr/>
            <p:nvPr/>
          </p:nvSpPr>
          <p:spPr>
            <a:xfrm>
              <a:off x="4713222" y="5487084"/>
              <a:ext cx="3332593" cy="2209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+mj-lt"/>
                </a:rPr>
                <a:t>Orientation map of a nickel sample courtesy of Ken </a:t>
              </a:r>
              <a:r>
                <a:rPr lang="en-US" sz="1200" dirty="0" err="1">
                  <a:latin typeface="+mj-lt"/>
                </a:rPr>
                <a:t>Mingard</a:t>
              </a:r>
              <a:r>
                <a:rPr lang="en-US" sz="1200" dirty="0">
                  <a:latin typeface="+mj-lt"/>
                </a:rPr>
                <a:t>, NPL</a:t>
              </a:r>
              <a:endParaRPr lang="it-IT" sz="1200" dirty="0">
                <a:latin typeface="+mj-lt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358253" y="566133"/>
            <a:ext cx="6644300" cy="2835239"/>
            <a:chOff x="3382800" y="464533"/>
            <a:chExt cx="5463142" cy="2331218"/>
          </a:xfrm>
        </p:grpSpPr>
        <p:pic>
          <p:nvPicPr>
            <p:cNvPr id="34" name="Picture 2" descr="D:\ARTICLE\Article_seventh_draft\Illustration\EBSDsystem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266794" y="464533"/>
              <a:ext cx="2579148" cy="2331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2"/>
            <p:cNvSpPr txBox="1">
              <a:spLocks noChangeArrowheads="1"/>
            </p:cNvSpPr>
            <p:nvPr/>
          </p:nvSpPr>
          <p:spPr bwMode="auto">
            <a:xfrm rot="568989">
              <a:off x="6354613" y="2379168"/>
              <a:ext cx="1038877" cy="20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 dirty="0">
                  <a:latin typeface="Calibri" pitchFamily="34" charset="0"/>
                </a:rPr>
                <a:t>CCD camera + lenses</a:t>
              </a:r>
            </a:p>
          </p:txBody>
        </p:sp>
        <p:sp>
          <p:nvSpPr>
            <p:cNvPr id="36" name="TextBox 35"/>
            <p:cNvSpPr txBox="1">
              <a:spLocks noChangeArrowheads="1"/>
            </p:cNvSpPr>
            <p:nvPr/>
          </p:nvSpPr>
          <p:spPr bwMode="auto">
            <a:xfrm>
              <a:off x="7472731" y="2557329"/>
              <a:ext cx="867532" cy="20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 dirty="0">
                  <a:latin typeface="Calibri" pitchFamily="34" charset="0"/>
                </a:rPr>
                <a:t>Phosphor screen</a:t>
              </a:r>
            </a:p>
          </p:txBody>
        </p:sp>
        <p:sp>
          <p:nvSpPr>
            <p:cNvPr id="37" name="TextBox 17"/>
            <p:cNvSpPr txBox="1">
              <a:spLocks noChangeArrowheads="1"/>
            </p:cNvSpPr>
            <p:nvPr/>
          </p:nvSpPr>
          <p:spPr bwMode="auto">
            <a:xfrm>
              <a:off x="8137486" y="2084141"/>
              <a:ext cx="605243" cy="328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 dirty="0">
                  <a:latin typeface="Calibri" pitchFamily="34" charset="0"/>
                </a:rPr>
                <a:t>Diffraction</a:t>
              </a:r>
            </a:p>
            <a:p>
              <a:r>
                <a:rPr lang="en-GB" sz="1000" dirty="0">
                  <a:latin typeface="Calibri" pitchFamily="34" charset="0"/>
                </a:rPr>
                <a:t>cones</a:t>
              </a:r>
            </a:p>
          </p:txBody>
        </p:sp>
        <p:sp>
          <p:nvSpPr>
            <p:cNvPr id="38" name="TextBox 18"/>
            <p:cNvSpPr txBox="1">
              <a:spLocks noChangeArrowheads="1"/>
            </p:cNvSpPr>
            <p:nvPr/>
          </p:nvSpPr>
          <p:spPr bwMode="auto">
            <a:xfrm rot="20424876">
              <a:off x="7670953" y="2264634"/>
              <a:ext cx="569656" cy="20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 dirty="0">
                  <a:latin typeface="Calibri" pitchFamily="34" charset="0"/>
                </a:rPr>
                <a:t>Specimen</a:t>
              </a:r>
            </a:p>
          </p:txBody>
        </p:sp>
        <p:cxnSp>
          <p:nvCxnSpPr>
            <p:cNvPr id="39" name="Straight Arrow Connector 17"/>
            <p:cNvCxnSpPr/>
            <p:nvPr/>
          </p:nvCxnSpPr>
          <p:spPr>
            <a:xfrm flipH="1" flipV="1">
              <a:off x="7472729" y="2347116"/>
              <a:ext cx="126122" cy="2202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25"/>
            <p:cNvSpPr txBox="1">
              <a:spLocks noChangeArrowheads="1"/>
            </p:cNvSpPr>
            <p:nvPr/>
          </p:nvSpPr>
          <p:spPr bwMode="auto">
            <a:xfrm>
              <a:off x="7941927" y="1473581"/>
              <a:ext cx="773951" cy="20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 dirty="0">
                  <a:latin typeface="Calibri" pitchFamily="34" charset="0"/>
                </a:rPr>
                <a:t>Electron beam</a:t>
              </a:r>
            </a:p>
          </p:txBody>
        </p:sp>
        <p:graphicFrame>
          <p:nvGraphicFramePr>
            <p:cNvPr id="41" name="Object 12"/>
            <p:cNvGraphicFramePr>
              <a:graphicFrameLocks noChangeAspect="1"/>
            </p:cNvGraphicFramePr>
            <p:nvPr>
              <p:extLst/>
            </p:nvPr>
          </p:nvGraphicFramePr>
          <p:xfrm>
            <a:off x="3382800" y="503032"/>
            <a:ext cx="2825986" cy="223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4" name="Picture" r:id="rId7" imgW="5274323" imgH="3954988" progId="Word.Picture.8">
                    <p:embed/>
                  </p:oleObj>
                </mc:Choice>
                <mc:Fallback>
                  <p:oleObj name="Picture" r:id="rId7" imgW="5274323" imgH="3954988" progId="Word.Picture.8">
                    <p:embed/>
                    <p:pic>
                      <p:nvPicPr>
                        <p:cNvPr id="41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lum bright="-50000" contrast="8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20477" b="9102"/>
                        <a:stretch>
                          <a:fillRect/>
                        </a:stretch>
                      </p:blipFill>
                      <p:spPr bwMode="auto">
                        <a:xfrm>
                          <a:off x="3382800" y="503032"/>
                          <a:ext cx="2825986" cy="223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Text Box 13"/>
            <p:cNvSpPr txBox="1">
              <a:spLocks noChangeAspect="1" noChangeArrowheads="1"/>
            </p:cNvSpPr>
            <p:nvPr/>
          </p:nvSpPr>
          <p:spPr bwMode="auto">
            <a:xfrm>
              <a:off x="4602821" y="731962"/>
              <a:ext cx="1439355" cy="350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400" b="1" dirty="0">
                  <a:solidFill>
                    <a:schemeClr val="bg1"/>
                  </a:solidFill>
                  <a:latin typeface="+mn-lt"/>
                </a:rPr>
                <a:t>[10-12</a:t>
              </a: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]</a:t>
              </a:r>
            </a:p>
          </p:txBody>
        </p:sp>
        <p:sp>
          <p:nvSpPr>
            <p:cNvPr id="43" name="Text Box 14"/>
            <p:cNvSpPr txBox="1">
              <a:spLocks noChangeAspect="1" noChangeArrowheads="1"/>
            </p:cNvSpPr>
            <p:nvPr/>
          </p:nvSpPr>
          <p:spPr bwMode="auto">
            <a:xfrm>
              <a:off x="3701921" y="710913"/>
              <a:ext cx="789097" cy="243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100" dirty="0"/>
                <a:t> </a:t>
              </a:r>
              <a:r>
                <a:rPr lang="en-US" altLang="en-US" sz="1400" b="1" dirty="0">
                  <a:solidFill>
                    <a:schemeClr val="bg1"/>
                  </a:solidFill>
                  <a:latin typeface="+mn-lt"/>
                </a:rPr>
                <a:t>[2-1-13</a:t>
              </a:r>
              <a:r>
                <a:rPr lang="en-US" altLang="en-US" sz="1400" dirty="0">
                  <a:solidFill>
                    <a:schemeClr val="bg1"/>
                  </a:solidFill>
                  <a:latin typeface="+mn-lt"/>
                </a:rPr>
                <a:t>]</a:t>
              </a:r>
            </a:p>
          </p:txBody>
        </p:sp>
        <p:sp>
          <p:nvSpPr>
            <p:cNvPr id="44" name="Text Box 15"/>
            <p:cNvSpPr txBox="1">
              <a:spLocks noChangeAspect="1" noChangeArrowheads="1"/>
            </p:cNvSpPr>
            <p:nvPr/>
          </p:nvSpPr>
          <p:spPr bwMode="auto">
            <a:xfrm>
              <a:off x="4471768" y="1867536"/>
              <a:ext cx="842723" cy="253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b="1" dirty="0">
                  <a:solidFill>
                    <a:schemeClr val="bg1"/>
                  </a:solidFill>
                  <a:latin typeface="+mn-lt"/>
                </a:rPr>
                <a:t>[0001]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513221" y="2365857"/>
              <a:ext cx="1647268" cy="278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err="1">
                  <a:solidFill>
                    <a:schemeClr val="bg1"/>
                  </a:solidFill>
                </a:rPr>
                <a:t>GaN</a:t>
              </a:r>
              <a:r>
                <a:rPr lang="en-GB" sz="1600" dirty="0">
                  <a:solidFill>
                    <a:schemeClr val="bg1"/>
                  </a:solidFill>
                </a:rPr>
                <a:t> thin  film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693352" y="2949864"/>
            <a:ext cx="1020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EBSP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0" y="3560891"/>
            <a:ext cx="130341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i="1" dirty="0" smtClean="0"/>
              <a:t>Note the phosphor screen is of order </a:t>
            </a:r>
          </a:p>
          <a:p>
            <a:r>
              <a:rPr lang="en-GB" sz="1300" i="1" dirty="0" smtClean="0"/>
              <a:t>40 mm × 30 mm in size where the number of pixels can range from 640 x 480 to </a:t>
            </a:r>
          </a:p>
          <a:p>
            <a:r>
              <a:rPr lang="en-GB" sz="1300" i="1" dirty="0" smtClean="0"/>
              <a:t>1280 x 960 to even 2k × 2k. </a:t>
            </a:r>
            <a:endParaRPr lang="en-GB" sz="1300" i="1" dirty="0"/>
          </a:p>
          <a:p>
            <a:r>
              <a:rPr lang="en-GB" sz="1300" i="1" dirty="0" smtClean="0"/>
              <a:t> So an effective pixel size ranges from </a:t>
            </a:r>
          </a:p>
          <a:p>
            <a:r>
              <a:rPr lang="en-GB" sz="1300" i="1" dirty="0" smtClean="0"/>
              <a:t>60 µm × 60 µm down to </a:t>
            </a:r>
          </a:p>
          <a:p>
            <a:r>
              <a:rPr lang="en-GB" sz="1300" i="1" dirty="0" smtClean="0"/>
              <a:t>20 µm × 20 µm.</a:t>
            </a:r>
            <a:endParaRPr lang="en-GB" sz="1300" i="1" dirty="0"/>
          </a:p>
        </p:txBody>
      </p:sp>
    </p:spTree>
    <p:extLst>
      <p:ext uri="{BB962C8B-B14F-4D97-AF65-F5344CB8AC3E}">
        <p14:creationId xmlns:p14="http://schemas.microsoft.com/office/powerpoint/2010/main" val="177485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03888" y="0"/>
            <a:ext cx="1407885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3104539" y="1173567"/>
            <a:ext cx="1772258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1400" dirty="0"/>
              <a:t>Rotating (or twisting a crystal rotates its EBSD pattern. This illustration shows a rotation around the </a:t>
            </a:r>
          </a:p>
          <a:p>
            <a:pPr eaLnBrk="0" hangingPunct="0"/>
            <a:r>
              <a:rPr lang="en-GB" altLang="en-US" sz="1400" dirty="0"/>
              <a:t>   [113] direction (in silicon). </a:t>
            </a:r>
          </a:p>
        </p:txBody>
      </p:sp>
      <p:sp>
        <p:nvSpPr>
          <p:cNvPr id="12" name="AutoShape 22"/>
          <p:cNvSpPr>
            <a:spLocks noChangeAspect="1" noChangeArrowheads="1"/>
          </p:cNvSpPr>
          <p:nvPr/>
        </p:nvSpPr>
        <p:spPr bwMode="auto">
          <a:xfrm>
            <a:off x="3186299" y="2339444"/>
            <a:ext cx="87369" cy="87369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dirty="0"/>
              <a:t>  </a:t>
            </a: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auto">
          <a:xfrm>
            <a:off x="3104539" y="2762514"/>
            <a:ext cx="1728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1400" dirty="0"/>
              <a:t>Tilting a crystal shifts its EBSD pattern.  This illustration shows a tilt of </a:t>
            </a:r>
            <a:r>
              <a:rPr lang="en-GB" altLang="en-US" sz="1400" dirty="0">
                <a:sym typeface="Symbol" pitchFamily="18" charset="2"/>
              </a:rPr>
              <a:t> </a:t>
            </a:r>
            <a:r>
              <a:rPr lang="en-GB" altLang="en-US" sz="1400" dirty="0"/>
              <a:t>10</a:t>
            </a:r>
            <a:r>
              <a:rPr lang="en-GB" altLang="en-US" sz="1400" baseline="30000" dirty="0"/>
              <a:t>o</a:t>
            </a:r>
            <a:r>
              <a:rPr lang="en-GB" altLang="en-US" sz="1400" dirty="0"/>
              <a:t>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202301" y="515669"/>
            <a:ext cx="3513773" cy="3849053"/>
            <a:chOff x="157928" y="918152"/>
            <a:chExt cx="3513773" cy="3849053"/>
          </a:xfrm>
        </p:grpSpPr>
        <p:grpSp>
          <p:nvGrpSpPr>
            <p:cNvPr id="15" name="Group 7"/>
            <p:cNvGrpSpPr>
              <a:grpSpLocks noChangeAspect="1"/>
            </p:cNvGrpSpPr>
            <p:nvPr/>
          </p:nvGrpSpPr>
          <p:grpSpPr bwMode="auto">
            <a:xfrm>
              <a:off x="1394273" y="918152"/>
              <a:ext cx="239078" cy="561975"/>
              <a:chOff x="2961" y="2237"/>
              <a:chExt cx="335" cy="787"/>
            </a:xfrm>
          </p:grpSpPr>
          <p:sp>
            <p:nvSpPr>
              <p:cNvPr id="47" name="Rectangle 8"/>
              <p:cNvSpPr>
                <a:spLocks noChangeAspect="1" noChangeArrowheads="1"/>
              </p:cNvSpPr>
              <p:nvPr/>
            </p:nvSpPr>
            <p:spPr bwMode="auto">
              <a:xfrm rot="381855">
                <a:off x="2961" y="2621"/>
                <a:ext cx="335" cy="403"/>
              </a:xfrm>
              <a:prstGeom prst="rect">
                <a:avLst/>
              </a:prstGeom>
              <a:solidFill>
                <a:schemeClr val="accent1"/>
              </a:solidFill>
              <a:ln w="1270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grpSp>
            <p:nvGrpSpPr>
              <p:cNvPr id="48" name="Group 9"/>
              <p:cNvGrpSpPr>
                <a:grpSpLocks noChangeAspect="1"/>
              </p:cNvGrpSpPr>
              <p:nvPr/>
            </p:nvGrpSpPr>
            <p:grpSpPr bwMode="auto">
              <a:xfrm>
                <a:off x="3134" y="2237"/>
                <a:ext cx="0" cy="544"/>
                <a:chOff x="4147" y="701"/>
                <a:chExt cx="0" cy="778"/>
              </a:xfrm>
            </p:grpSpPr>
            <p:sp>
              <p:nvSpPr>
                <p:cNvPr id="49" name="Line 10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701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arrow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0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1056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pic>
          <p:nvPicPr>
            <p:cNvPr id="16" name="Picture 12" descr="GE"/>
            <p:cNvPicPr>
              <a:picLocks noChangeAspect="1" noChangeArrowheads="1"/>
            </p:cNvPicPr>
            <p:nvPr/>
          </p:nvPicPr>
          <p:blipFill>
            <a:blip r:embed="rId2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>
              <a:off x="456060" y="1737302"/>
              <a:ext cx="1187768" cy="1083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AutoShape 13"/>
            <p:cNvSpPr>
              <a:spLocks noChangeAspect="1" noChangeArrowheads="1"/>
            </p:cNvSpPr>
            <p:nvPr/>
          </p:nvSpPr>
          <p:spPr bwMode="auto">
            <a:xfrm>
              <a:off x="1062803" y="2262130"/>
              <a:ext cx="40005" cy="40958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AutoShape 14"/>
            <p:cNvSpPr>
              <a:spLocks noChangeAspect="1" noChangeArrowheads="1"/>
            </p:cNvSpPr>
            <p:nvPr/>
          </p:nvSpPr>
          <p:spPr bwMode="auto">
            <a:xfrm>
              <a:off x="456060" y="1292485"/>
              <a:ext cx="1187768" cy="444818"/>
            </a:xfrm>
            <a:prstGeom prst="triangle">
              <a:avLst>
                <a:gd name="adj" fmla="val 89606"/>
              </a:avLst>
            </a:prstGeom>
            <a:solidFill>
              <a:srgbClr val="0000FF">
                <a:alpha val="3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9" name="Picture 15" descr="GE"/>
            <p:cNvPicPr>
              <a:picLocks noChangeAspect="1" noChangeArrowheads="1"/>
            </p:cNvPicPr>
            <p:nvPr/>
          </p:nvPicPr>
          <p:blipFill>
            <a:blip r:embed="rId2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 rot="1723720">
              <a:off x="2089598" y="1411547"/>
              <a:ext cx="1187768" cy="1083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AutoShape 16"/>
            <p:cNvSpPr>
              <a:spLocks noChangeAspect="1" noChangeArrowheads="1"/>
            </p:cNvSpPr>
            <p:nvPr/>
          </p:nvSpPr>
          <p:spPr bwMode="auto">
            <a:xfrm>
              <a:off x="2688720" y="1951615"/>
              <a:ext cx="40958" cy="40958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17"/>
            <p:cNvSpPr>
              <a:spLocks noChangeAspect="1" noChangeArrowheads="1"/>
            </p:cNvSpPr>
            <p:nvPr/>
          </p:nvSpPr>
          <p:spPr bwMode="auto">
            <a:xfrm rot="2081960">
              <a:off x="3432623" y="1186757"/>
              <a:ext cx="239078" cy="287655"/>
            </a:xfrm>
            <a:prstGeom prst="rect">
              <a:avLst/>
            </a:prstGeom>
            <a:solidFill>
              <a:schemeClr val="accent1"/>
            </a:soli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22" name="Line 18"/>
            <p:cNvSpPr>
              <a:spLocks noChangeAspect="1" noChangeShapeType="1"/>
            </p:cNvSpPr>
            <p:nvPr/>
          </p:nvSpPr>
          <p:spPr bwMode="auto">
            <a:xfrm>
              <a:off x="3561210" y="927677"/>
              <a:ext cx="0" cy="21145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Line 19"/>
            <p:cNvSpPr>
              <a:spLocks noChangeAspect="1" noChangeShapeType="1"/>
            </p:cNvSpPr>
            <p:nvPr/>
          </p:nvSpPr>
          <p:spPr bwMode="auto">
            <a:xfrm>
              <a:off x="3561210" y="1104842"/>
              <a:ext cx="0" cy="21145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AutoShape 20"/>
            <p:cNvSpPr>
              <a:spLocks noChangeAspect="1" noChangeArrowheads="1"/>
            </p:cNvSpPr>
            <p:nvPr/>
          </p:nvSpPr>
          <p:spPr bwMode="auto">
            <a:xfrm rot="1718019">
              <a:off x="2455358" y="1057217"/>
              <a:ext cx="1187768" cy="443865"/>
            </a:xfrm>
            <a:prstGeom prst="triangle">
              <a:avLst>
                <a:gd name="adj" fmla="val 89606"/>
              </a:avLst>
            </a:prstGeom>
            <a:solidFill>
              <a:srgbClr val="0000FF">
                <a:alpha val="3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AutoShape 23"/>
            <p:cNvSpPr>
              <a:spLocks noChangeAspect="1" noChangeArrowheads="1"/>
            </p:cNvSpPr>
            <p:nvPr/>
          </p:nvSpPr>
          <p:spPr bwMode="auto">
            <a:xfrm rot="1556024">
              <a:off x="3463103" y="1269625"/>
              <a:ext cx="120968" cy="168593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799 w 21600"/>
                <a:gd name="T5" fmla="*/ 0 h 21600"/>
                <a:gd name="T6" fmla="*/ 2700 w 21600"/>
                <a:gd name="T7" fmla="*/ 10800 h 21600"/>
                <a:gd name="T8" fmla="*/ 10799 w 21600"/>
                <a:gd name="T9" fmla="*/ 5400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rgbClr val="FF3300"/>
            </a:solidFill>
            <a:ln w="635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grpSp>
          <p:nvGrpSpPr>
            <p:cNvPr id="26" name="Group 26"/>
            <p:cNvGrpSpPr>
              <a:grpSpLocks/>
            </p:cNvGrpSpPr>
            <p:nvPr/>
          </p:nvGrpSpPr>
          <p:grpSpPr bwMode="auto">
            <a:xfrm>
              <a:off x="460823" y="2864110"/>
              <a:ext cx="1187767" cy="1903095"/>
              <a:chOff x="1043" y="2110"/>
              <a:chExt cx="1247" cy="1998"/>
            </a:xfrm>
          </p:grpSpPr>
          <p:sp>
            <p:nvSpPr>
              <p:cNvPr id="41" name="Rectangle 27"/>
              <p:cNvSpPr>
                <a:spLocks noChangeAspect="1" noChangeArrowheads="1"/>
              </p:cNvSpPr>
              <p:nvPr/>
            </p:nvSpPr>
            <p:spPr bwMode="auto">
              <a:xfrm rot="381855">
                <a:off x="2028" y="2398"/>
                <a:ext cx="251" cy="302"/>
              </a:xfrm>
              <a:prstGeom prst="rect">
                <a:avLst/>
              </a:prstGeom>
              <a:solidFill>
                <a:schemeClr val="accent1"/>
              </a:solidFill>
              <a:ln w="1270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grpSp>
            <p:nvGrpSpPr>
              <p:cNvPr id="42" name="Group 28"/>
              <p:cNvGrpSpPr>
                <a:grpSpLocks noChangeAspect="1"/>
              </p:cNvGrpSpPr>
              <p:nvPr/>
            </p:nvGrpSpPr>
            <p:grpSpPr bwMode="auto">
              <a:xfrm>
                <a:off x="2158" y="2110"/>
                <a:ext cx="0" cy="408"/>
                <a:chOff x="4147" y="701"/>
                <a:chExt cx="0" cy="778"/>
              </a:xfrm>
            </p:grpSpPr>
            <p:sp>
              <p:nvSpPr>
                <p:cNvPr id="45" name="Line 29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701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arrow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6" name="Line 30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1056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pic>
            <p:nvPicPr>
              <p:cNvPr id="43" name="Picture 31" descr="GE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1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08" t="18813" r="16667" b="17534"/>
              <a:stretch>
                <a:fillRect/>
              </a:stretch>
            </p:blipFill>
            <p:spPr bwMode="auto">
              <a:xfrm>
                <a:off x="1043" y="2970"/>
                <a:ext cx="1247" cy="11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" name="AutoShape 32"/>
              <p:cNvSpPr>
                <a:spLocks noChangeAspect="1" noChangeArrowheads="1"/>
              </p:cNvSpPr>
              <p:nvPr/>
            </p:nvSpPr>
            <p:spPr bwMode="auto">
              <a:xfrm>
                <a:off x="1043" y="2503"/>
                <a:ext cx="1247" cy="467"/>
              </a:xfrm>
              <a:prstGeom prst="triangle">
                <a:avLst>
                  <a:gd name="adj" fmla="val 89606"/>
                </a:avLst>
              </a:prstGeom>
              <a:solidFill>
                <a:srgbClr val="0000FF">
                  <a:alpha val="39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7" name="AutoShape 33"/>
            <p:cNvSpPr>
              <a:spLocks noChangeAspect="1" noChangeArrowheads="1"/>
            </p:cNvSpPr>
            <p:nvPr/>
          </p:nvSpPr>
          <p:spPr bwMode="auto">
            <a:xfrm>
              <a:off x="1068518" y="4206183"/>
              <a:ext cx="40005" cy="40958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AutoShape 34"/>
            <p:cNvSpPr>
              <a:spLocks noChangeArrowheads="1"/>
            </p:cNvSpPr>
            <p:nvPr/>
          </p:nvSpPr>
          <p:spPr bwMode="auto">
            <a:xfrm rot="5880382">
              <a:off x="2780160" y="3137478"/>
              <a:ext cx="366713" cy="297180"/>
            </a:xfrm>
            <a:prstGeom prst="cube">
              <a:avLst>
                <a:gd name="adj" fmla="val 22852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9" name="Group 35"/>
            <p:cNvGrpSpPr>
              <a:grpSpLocks noChangeAspect="1"/>
            </p:cNvGrpSpPr>
            <p:nvPr/>
          </p:nvGrpSpPr>
          <p:grpSpPr bwMode="auto">
            <a:xfrm>
              <a:off x="2923035" y="2865063"/>
              <a:ext cx="0" cy="388620"/>
              <a:chOff x="4147" y="701"/>
              <a:chExt cx="0" cy="778"/>
            </a:xfrm>
          </p:grpSpPr>
          <p:sp>
            <p:nvSpPr>
              <p:cNvPr id="39" name="Line 36"/>
              <p:cNvSpPr>
                <a:spLocks noChangeAspect="1" noChangeShapeType="1"/>
              </p:cNvSpPr>
              <p:nvPr/>
            </p:nvSpPr>
            <p:spPr bwMode="auto">
              <a:xfrm>
                <a:off x="4147" y="701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0" name="Line 37"/>
              <p:cNvSpPr>
                <a:spLocks noChangeAspect="1" noChangeShapeType="1"/>
              </p:cNvSpPr>
              <p:nvPr/>
            </p:nvSpPr>
            <p:spPr bwMode="auto">
              <a:xfrm>
                <a:off x="4147" y="1056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" name="Group 38"/>
            <p:cNvGrpSpPr>
              <a:grpSpLocks/>
            </p:cNvGrpSpPr>
            <p:nvPr/>
          </p:nvGrpSpPr>
          <p:grpSpPr bwMode="auto">
            <a:xfrm>
              <a:off x="1860998" y="3468948"/>
              <a:ext cx="1187767" cy="1102043"/>
              <a:chOff x="2513" y="2636"/>
              <a:chExt cx="1247" cy="1157"/>
            </a:xfrm>
          </p:grpSpPr>
          <p:pic>
            <p:nvPicPr>
              <p:cNvPr id="35" name="Picture 39" descr="GE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1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08" t="18813" r="16667" b="17534"/>
              <a:stretch>
                <a:fillRect/>
              </a:stretch>
            </p:blipFill>
            <p:spPr bwMode="auto">
              <a:xfrm>
                <a:off x="2513" y="2655"/>
                <a:ext cx="1247" cy="11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Text Box 40"/>
              <p:cNvSpPr txBox="1">
                <a:spLocks noChangeArrowheads="1"/>
              </p:cNvSpPr>
              <p:nvPr/>
            </p:nvSpPr>
            <p:spPr bwMode="auto">
              <a:xfrm>
                <a:off x="2936" y="2636"/>
                <a:ext cx="613" cy="2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GB" altLang="en-US" sz="1000" dirty="0"/>
                  <a:t>[001]</a:t>
                </a:r>
              </a:p>
            </p:txBody>
          </p:sp>
          <p:sp>
            <p:nvSpPr>
              <p:cNvPr id="37" name="Text Box 41"/>
              <p:cNvSpPr txBox="1">
                <a:spLocks noChangeArrowheads="1"/>
              </p:cNvSpPr>
              <p:nvPr/>
            </p:nvSpPr>
            <p:spPr bwMode="auto">
              <a:xfrm>
                <a:off x="2934" y="3349"/>
                <a:ext cx="655" cy="2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GB" altLang="en-US" sz="1000" dirty="0"/>
                  <a:t>[112]</a:t>
                </a:r>
              </a:p>
            </p:txBody>
          </p:sp>
          <p:sp>
            <p:nvSpPr>
              <p:cNvPr id="38" name="AutoShape 42"/>
              <p:cNvSpPr>
                <a:spLocks noChangeAspect="1" noChangeArrowheads="1"/>
              </p:cNvSpPr>
              <p:nvPr/>
            </p:nvSpPr>
            <p:spPr bwMode="auto">
              <a:xfrm>
                <a:off x="3152" y="3203"/>
                <a:ext cx="42" cy="43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1" name="Line 43"/>
            <p:cNvSpPr>
              <a:spLocks noChangeShapeType="1"/>
            </p:cNvSpPr>
            <p:nvPr/>
          </p:nvSpPr>
          <p:spPr bwMode="auto">
            <a:xfrm>
              <a:off x="157928" y="4225233"/>
              <a:ext cx="30927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Text Box 44"/>
            <p:cNvSpPr txBox="1">
              <a:spLocks noChangeArrowheads="1"/>
            </p:cNvSpPr>
            <p:nvPr/>
          </p:nvSpPr>
          <p:spPr bwMode="auto">
            <a:xfrm>
              <a:off x="858968" y="4206183"/>
              <a:ext cx="520065" cy="245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altLang="en-US" sz="1000" dirty="0"/>
                <a:t>[113]</a:t>
              </a:r>
            </a:p>
          </p:txBody>
        </p:sp>
        <p:sp>
          <p:nvSpPr>
            <p:cNvPr id="33" name="AutoShape 45"/>
            <p:cNvSpPr>
              <a:spLocks noChangeAspect="1" noChangeArrowheads="1"/>
            </p:cNvSpPr>
            <p:nvPr/>
          </p:nvSpPr>
          <p:spPr bwMode="auto">
            <a:xfrm>
              <a:off x="1860998" y="3256540"/>
              <a:ext cx="1187767" cy="230505"/>
            </a:xfrm>
            <a:prstGeom prst="triangle">
              <a:avLst>
                <a:gd name="adj" fmla="val 89606"/>
              </a:avLst>
            </a:prstGeom>
            <a:solidFill>
              <a:srgbClr val="0000FF">
                <a:alpha val="3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AutoShape 46"/>
            <p:cNvSpPr>
              <a:spLocks noChangeArrowheads="1"/>
            </p:cNvSpPr>
            <p:nvPr/>
          </p:nvSpPr>
          <p:spPr bwMode="auto">
            <a:xfrm rot="16200000">
              <a:off x="3089723" y="4037590"/>
              <a:ext cx="194310" cy="1809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5011808" y="1026140"/>
            <a:ext cx="1875929" cy="2750061"/>
            <a:chOff x="568325" y="79375"/>
            <a:chExt cx="4587875" cy="6702425"/>
          </a:xfrm>
        </p:grpSpPr>
        <p:sp>
          <p:nvSpPr>
            <p:cNvPr id="52" name="Rectangle 4"/>
            <p:cNvSpPr>
              <a:spLocks noChangeAspect="1" noChangeArrowheads="1"/>
            </p:cNvSpPr>
            <p:nvPr/>
          </p:nvSpPr>
          <p:spPr bwMode="auto">
            <a:xfrm rot="381855">
              <a:off x="4654550" y="3671888"/>
              <a:ext cx="420688" cy="958850"/>
            </a:xfrm>
            <a:prstGeom prst="rect">
              <a:avLst/>
            </a:prstGeom>
            <a:solidFill>
              <a:schemeClr val="accent1"/>
            </a:soli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53" name="Rectangle 5"/>
            <p:cNvSpPr>
              <a:spLocks noChangeAspect="1" noChangeArrowheads="1"/>
            </p:cNvSpPr>
            <p:nvPr/>
          </p:nvSpPr>
          <p:spPr bwMode="auto">
            <a:xfrm rot="381855">
              <a:off x="4570413" y="3832225"/>
              <a:ext cx="585787" cy="704850"/>
            </a:xfrm>
            <a:prstGeom prst="rect">
              <a:avLst/>
            </a:prstGeom>
            <a:solidFill>
              <a:schemeClr val="accent1"/>
            </a:soli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Wirefram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grpSp>
          <p:nvGrpSpPr>
            <p:cNvPr id="54" name="Group 6"/>
            <p:cNvGrpSpPr>
              <a:grpSpLocks noChangeAspect="1"/>
            </p:cNvGrpSpPr>
            <p:nvPr/>
          </p:nvGrpSpPr>
          <p:grpSpPr bwMode="auto">
            <a:xfrm>
              <a:off x="4873625" y="3162300"/>
              <a:ext cx="0" cy="950913"/>
              <a:chOff x="4147" y="701"/>
              <a:chExt cx="0" cy="778"/>
            </a:xfrm>
          </p:grpSpPr>
          <p:sp>
            <p:nvSpPr>
              <p:cNvPr id="75" name="Line 7"/>
              <p:cNvSpPr>
                <a:spLocks noChangeAspect="1" noChangeShapeType="1"/>
              </p:cNvSpPr>
              <p:nvPr/>
            </p:nvSpPr>
            <p:spPr bwMode="auto">
              <a:xfrm>
                <a:off x="4147" y="701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6" name="Line 8"/>
              <p:cNvSpPr>
                <a:spLocks noChangeAspect="1" noChangeShapeType="1"/>
              </p:cNvSpPr>
              <p:nvPr/>
            </p:nvSpPr>
            <p:spPr bwMode="auto">
              <a:xfrm>
                <a:off x="4147" y="1056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55" name="Freeform 9"/>
            <p:cNvSpPr>
              <a:spLocks noChangeAspect="1"/>
            </p:cNvSpPr>
            <p:nvPr/>
          </p:nvSpPr>
          <p:spPr bwMode="auto">
            <a:xfrm>
              <a:off x="3313113" y="3832225"/>
              <a:ext cx="1535112" cy="2949575"/>
            </a:xfrm>
            <a:custGeom>
              <a:avLst/>
              <a:gdLst>
                <a:gd name="T0" fmla="*/ 1208 w 1208"/>
                <a:gd name="T1" fmla="*/ 202 h 2400"/>
                <a:gd name="T2" fmla="*/ 0 w 1208"/>
                <a:gd name="T3" fmla="*/ 0 h 2400"/>
                <a:gd name="T4" fmla="*/ 9 w 1208"/>
                <a:gd name="T5" fmla="*/ 2400 h 2400"/>
                <a:gd name="T6" fmla="*/ 1208 w 1208"/>
                <a:gd name="T7" fmla="*/ 202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8" h="2400">
                  <a:moveTo>
                    <a:pt x="1208" y="202"/>
                  </a:moveTo>
                  <a:lnTo>
                    <a:pt x="0" y="0"/>
                  </a:lnTo>
                  <a:lnTo>
                    <a:pt x="9" y="2400"/>
                  </a:lnTo>
                  <a:lnTo>
                    <a:pt x="1208" y="202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56" name="Picture 10" descr="GE"/>
            <p:cNvPicPr>
              <a:picLocks noChangeAspect="1" noChangeArrowheads="1"/>
            </p:cNvPicPr>
            <p:nvPr/>
          </p:nvPicPr>
          <p:blipFill>
            <a:blip r:embed="rId2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>
              <a:off x="682625" y="3806825"/>
              <a:ext cx="2711450" cy="2960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11" descr="GE"/>
            <p:cNvPicPr>
              <a:picLocks noChangeAspect="1" noChangeArrowheads="1"/>
            </p:cNvPicPr>
            <p:nvPr/>
          </p:nvPicPr>
          <p:blipFill>
            <a:blip r:embed="rId2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>
              <a:off x="568325" y="1016000"/>
              <a:ext cx="2908300" cy="26527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8" name="Group 12"/>
            <p:cNvGrpSpPr>
              <a:grpSpLocks noChangeAspect="1"/>
            </p:cNvGrpSpPr>
            <p:nvPr/>
          </p:nvGrpSpPr>
          <p:grpSpPr bwMode="auto">
            <a:xfrm>
              <a:off x="3476625" y="79375"/>
              <a:ext cx="1676400" cy="3598863"/>
              <a:chOff x="3201" y="372"/>
              <a:chExt cx="960" cy="2061"/>
            </a:xfrm>
          </p:grpSpPr>
          <p:sp>
            <p:nvSpPr>
              <p:cNvPr id="70" name="Rectangle 13"/>
              <p:cNvSpPr>
                <a:spLocks noChangeAspect="1" noChangeArrowheads="1"/>
              </p:cNvSpPr>
              <p:nvPr/>
            </p:nvSpPr>
            <p:spPr bwMode="auto">
              <a:xfrm rot="381855">
                <a:off x="3826" y="756"/>
                <a:ext cx="335" cy="403"/>
              </a:xfrm>
              <a:prstGeom prst="rect">
                <a:avLst/>
              </a:prstGeom>
              <a:solidFill>
                <a:schemeClr val="accent1"/>
              </a:solidFill>
              <a:ln w="1270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grpSp>
            <p:nvGrpSpPr>
              <p:cNvPr id="71" name="Group 14"/>
              <p:cNvGrpSpPr>
                <a:grpSpLocks noChangeAspect="1"/>
              </p:cNvGrpSpPr>
              <p:nvPr/>
            </p:nvGrpSpPr>
            <p:grpSpPr bwMode="auto">
              <a:xfrm>
                <a:off x="3999" y="372"/>
                <a:ext cx="0" cy="544"/>
                <a:chOff x="4147" y="701"/>
                <a:chExt cx="0" cy="778"/>
              </a:xfrm>
            </p:grpSpPr>
            <p:sp>
              <p:nvSpPr>
                <p:cNvPr id="73" name="Line 15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701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arrow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4" name="Line 16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1056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72" name="Freeform 17"/>
              <p:cNvSpPr>
                <a:spLocks noChangeAspect="1"/>
              </p:cNvSpPr>
              <p:nvPr/>
            </p:nvSpPr>
            <p:spPr bwMode="auto">
              <a:xfrm>
                <a:off x="3201" y="903"/>
                <a:ext cx="798" cy="1530"/>
              </a:xfrm>
              <a:custGeom>
                <a:avLst/>
                <a:gdLst>
                  <a:gd name="T0" fmla="*/ 1142 w 1142"/>
                  <a:gd name="T1" fmla="*/ 19 h 2189"/>
                  <a:gd name="T2" fmla="*/ 0 w 1142"/>
                  <a:gd name="T3" fmla="*/ 0 h 2189"/>
                  <a:gd name="T4" fmla="*/ 0 w 1142"/>
                  <a:gd name="T5" fmla="*/ 2189 h 2189"/>
                  <a:gd name="T6" fmla="*/ 1142 w 1142"/>
                  <a:gd name="T7" fmla="*/ 19 h 2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2" h="2189">
                    <a:moveTo>
                      <a:pt x="1142" y="19"/>
                    </a:moveTo>
                    <a:lnTo>
                      <a:pt x="0" y="0"/>
                    </a:lnTo>
                    <a:lnTo>
                      <a:pt x="0" y="2189"/>
                    </a:lnTo>
                    <a:lnTo>
                      <a:pt x="1142" y="19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9" name="Group 18"/>
            <p:cNvGrpSpPr>
              <a:grpSpLocks noChangeAspect="1"/>
            </p:cNvGrpSpPr>
            <p:nvPr/>
          </p:nvGrpSpPr>
          <p:grpSpPr bwMode="auto">
            <a:xfrm>
              <a:off x="568325" y="1009650"/>
              <a:ext cx="2908300" cy="2668588"/>
              <a:chOff x="1534" y="905"/>
              <a:chExt cx="1665" cy="1528"/>
            </a:xfrm>
          </p:grpSpPr>
          <p:sp>
            <p:nvSpPr>
              <p:cNvPr id="67" name="Rectangle 19"/>
              <p:cNvSpPr>
                <a:spLocks noChangeAspect="1" noChangeArrowheads="1"/>
              </p:cNvSpPr>
              <p:nvPr/>
            </p:nvSpPr>
            <p:spPr bwMode="auto">
              <a:xfrm>
                <a:off x="1534" y="905"/>
                <a:ext cx="1665" cy="152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8" name="Line 20"/>
              <p:cNvSpPr>
                <a:spLocks noChangeAspect="1" noChangeShapeType="1"/>
              </p:cNvSpPr>
              <p:nvPr/>
            </p:nvSpPr>
            <p:spPr bwMode="auto">
              <a:xfrm>
                <a:off x="2395" y="916"/>
                <a:ext cx="20" cy="1517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9" name="Line 21"/>
              <p:cNvSpPr>
                <a:spLocks noChangeAspect="1" noChangeShapeType="1"/>
              </p:cNvSpPr>
              <p:nvPr/>
            </p:nvSpPr>
            <p:spPr bwMode="auto">
              <a:xfrm flipV="1">
                <a:off x="1534" y="1930"/>
                <a:ext cx="1665" cy="2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60" name="Group 22"/>
            <p:cNvGrpSpPr>
              <a:grpSpLocks noChangeAspect="1"/>
            </p:cNvGrpSpPr>
            <p:nvPr/>
          </p:nvGrpSpPr>
          <p:grpSpPr bwMode="auto">
            <a:xfrm>
              <a:off x="585788" y="4011613"/>
              <a:ext cx="2908300" cy="2668587"/>
              <a:chOff x="1534" y="905"/>
              <a:chExt cx="1665" cy="1528"/>
            </a:xfrm>
          </p:grpSpPr>
          <p:sp>
            <p:nvSpPr>
              <p:cNvPr id="64" name="Rectangle 23"/>
              <p:cNvSpPr>
                <a:spLocks noChangeAspect="1" noChangeArrowheads="1"/>
              </p:cNvSpPr>
              <p:nvPr/>
            </p:nvSpPr>
            <p:spPr bwMode="auto">
              <a:xfrm>
                <a:off x="1534" y="905"/>
                <a:ext cx="1665" cy="152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" name="Line 24"/>
              <p:cNvSpPr>
                <a:spLocks noChangeAspect="1" noChangeShapeType="1"/>
              </p:cNvSpPr>
              <p:nvPr/>
            </p:nvSpPr>
            <p:spPr bwMode="auto">
              <a:xfrm>
                <a:off x="2395" y="916"/>
                <a:ext cx="20" cy="1517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" name="Line 25"/>
              <p:cNvSpPr>
                <a:spLocks noChangeAspect="1" noChangeShapeType="1"/>
              </p:cNvSpPr>
              <p:nvPr/>
            </p:nvSpPr>
            <p:spPr bwMode="auto">
              <a:xfrm flipV="1">
                <a:off x="1534" y="1930"/>
                <a:ext cx="1665" cy="2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61" name="AutoShape 26"/>
            <p:cNvSpPr>
              <a:spLocks noChangeAspect="1" noChangeArrowheads="1"/>
            </p:cNvSpPr>
            <p:nvPr/>
          </p:nvSpPr>
          <p:spPr bwMode="auto">
            <a:xfrm>
              <a:off x="1992313" y="1096963"/>
              <a:ext cx="161925" cy="163512"/>
            </a:xfrm>
            <a:prstGeom prst="sun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" name="AutoShape 27"/>
            <p:cNvSpPr>
              <a:spLocks noChangeAspect="1" noChangeArrowheads="1"/>
            </p:cNvSpPr>
            <p:nvPr/>
          </p:nvSpPr>
          <p:spPr bwMode="auto">
            <a:xfrm>
              <a:off x="2006600" y="4108450"/>
              <a:ext cx="163513" cy="161925"/>
            </a:xfrm>
            <a:prstGeom prst="sun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Line 28"/>
            <p:cNvSpPr>
              <a:spLocks noChangeAspect="1" noChangeShapeType="1"/>
            </p:cNvSpPr>
            <p:nvPr/>
          </p:nvSpPr>
          <p:spPr bwMode="auto">
            <a:xfrm flipV="1">
              <a:off x="2089150" y="4011613"/>
              <a:ext cx="0" cy="180975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7" name="Text Box 31"/>
          <p:cNvSpPr txBox="1">
            <a:spLocks noChangeArrowheads="1"/>
          </p:cNvSpPr>
          <p:nvPr/>
        </p:nvSpPr>
        <p:spPr bwMode="auto">
          <a:xfrm>
            <a:off x="7099521" y="1363891"/>
            <a:ext cx="197520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ja-JP" sz="1400" dirty="0">
                <a:ea typeface="ＭＳ Ｐゴシック" charset="-128"/>
              </a:rPr>
              <a:t>A distortion of a crystal will produce a distortion of the EBSD pattern. </a:t>
            </a:r>
          </a:p>
          <a:p>
            <a:pPr eaLnBrk="0" hangingPunct="0"/>
            <a:endParaRPr lang="en-US" altLang="ja-JP" sz="800" dirty="0">
              <a:ea typeface="ＭＳ Ｐゴシック" charset="-128"/>
            </a:endParaRPr>
          </a:p>
          <a:p>
            <a:pPr eaLnBrk="0" hangingPunct="0"/>
            <a:r>
              <a:rPr lang="en-US" altLang="ja-JP" sz="1400" dirty="0">
                <a:ea typeface="ＭＳ Ｐゴシック" charset="-128"/>
              </a:rPr>
              <a:t>EBSD patterns acquired from a mesh of points on a sample can thus be used to produce maps of strain in that sample. </a:t>
            </a:r>
          </a:p>
          <a:p>
            <a:pPr eaLnBrk="0" hangingPunct="0"/>
            <a:endParaRPr lang="en-US" altLang="ja-JP" sz="800" dirty="0">
              <a:ea typeface="ＭＳ Ｐゴシック" charset="-128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0" y="35257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/>
              <a:t>Measuring tilt, rotation &amp; strain with </a:t>
            </a:r>
            <a:r>
              <a:rPr lang="en-GB" sz="2600" b="1" dirty="0" smtClean="0"/>
              <a:t>EBSD</a:t>
            </a:r>
            <a:endParaRPr lang="en-GB" sz="2600" b="1" dirty="0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" y="4459265"/>
            <a:ext cx="2431361" cy="1852466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822" y="4467974"/>
            <a:ext cx="1523435" cy="1424551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041" y="4467974"/>
            <a:ext cx="2431361" cy="1852466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700" y="4476501"/>
            <a:ext cx="2431360" cy="1852465"/>
          </a:xfrm>
          <a:prstGeom prst="rect">
            <a:avLst/>
          </a:prstGeom>
        </p:spPr>
      </p:pic>
      <p:sp>
        <p:nvSpPr>
          <p:cNvPr id="94" name="TextBox 93"/>
          <p:cNvSpPr txBox="1"/>
          <p:nvPr/>
        </p:nvSpPr>
        <p:spPr>
          <a:xfrm>
            <a:off x="63953" y="6287803"/>
            <a:ext cx="2374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EBSP from Si</a:t>
            </a:r>
            <a:endParaRPr lang="en-GB" dirty="0"/>
          </a:p>
        </p:txBody>
      </p:sp>
      <p:sp>
        <p:nvSpPr>
          <p:cNvPr id="95" name="TextBox 94"/>
          <p:cNvSpPr txBox="1"/>
          <p:nvPr/>
        </p:nvSpPr>
        <p:spPr>
          <a:xfrm>
            <a:off x="2631173" y="5889221"/>
            <a:ext cx="1365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Hough transform</a:t>
            </a:r>
            <a:endParaRPr lang="en-GB" dirty="0"/>
          </a:p>
        </p:txBody>
      </p:sp>
      <p:sp>
        <p:nvSpPr>
          <p:cNvPr id="96" name="TextBox 95"/>
          <p:cNvSpPr txBox="1"/>
          <p:nvPr/>
        </p:nvSpPr>
        <p:spPr>
          <a:xfrm>
            <a:off x="4039851" y="6267587"/>
            <a:ext cx="4946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From: http</a:t>
            </a:r>
            <a:r>
              <a:rPr lang="en-GB" sz="1600" dirty="0">
                <a:solidFill>
                  <a:srgbClr val="FF0000"/>
                </a:solidFill>
              </a:rPr>
              <a:t>://www.ebsd.com/ebsd-explained/basics-of-automated-indexing</a:t>
            </a:r>
          </a:p>
        </p:txBody>
      </p:sp>
    </p:spTree>
    <p:extLst>
      <p:ext uri="{BB962C8B-B14F-4D97-AF65-F5344CB8AC3E}">
        <p14:creationId xmlns:p14="http://schemas.microsoft.com/office/powerpoint/2010/main" val="44486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03888" y="0"/>
            <a:ext cx="1407885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15379" y="4501729"/>
            <a:ext cx="3696326" cy="2111541"/>
            <a:chOff x="4004134" y="4686637"/>
            <a:chExt cx="3294326" cy="1881897"/>
          </a:xfrm>
        </p:grpSpPr>
        <p:grpSp>
          <p:nvGrpSpPr>
            <p:cNvPr id="4" name="Group 3"/>
            <p:cNvGrpSpPr/>
            <p:nvPr/>
          </p:nvGrpSpPr>
          <p:grpSpPr>
            <a:xfrm>
              <a:off x="6529247" y="4757518"/>
              <a:ext cx="769213" cy="1013191"/>
              <a:chOff x="438263" y="707827"/>
              <a:chExt cx="769213" cy="101319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47" t="9768" r="86923" b="7399"/>
              <a:stretch/>
            </p:blipFill>
            <p:spPr>
              <a:xfrm>
                <a:off x="438263" y="811598"/>
                <a:ext cx="769213" cy="909420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657398" y="707827"/>
                <a:ext cx="289466" cy="960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1</a:t>
                </a:r>
              </a:p>
              <a:p>
                <a:endParaRPr lang="en-GB" sz="800" dirty="0"/>
              </a:p>
              <a:p>
                <a:endParaRPr lang="en-GB" sz="400" dirty="0"/>
              </a:p>
              <a:p>
                <a:endParaRPr lang="en-GB" sz="800" dirty="0"/>
              </a:p>
              <a:p>
                <a:r>
                  <a:rPr lang="en-GB" sz="800" dirty="0"/>
                  <a:t>0</a:t>
                </a:r>
              </a:p>
              <a:p>
                <a:endParaRPr lang="en-GB" sz="800" dirty="0"/>
              </a:p>
              <a:p>
                <a:endParaRPr lang="en-GB" sz="800" dirty="0"/>
              </a:p>
              <a:p>
                <a:endParaRPr lang="en-GB" sz="400" dirty="0"/>
              </a:p>
              <a:p>
                <a:r>
                  <a:rPr lang="en-GB" sz="800" dirty="0"/>
                  <a:t>-1</a:t>
                </a: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4004134" y="4686637"/>
              <a:ext cx="2548559" cy="1881897"/>
              <a:chOff x="3575537" y="761999"/>
              <a:chExt cx="2229201" cy="164076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100" t="5252" r="36523" b="70823"/>
              <a:stretch/>
            </p:blipFill>
            <p:spPr>
              <a:xfrm>
                <a:off x="3575537" y="761999"/>
                <a:ext cx="2229201" cy="1640769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5129300" y="2080759"/>
                <a:ext cx="501856" cy="2869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twist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4347586" y="6090205"/>
              <a:ext cx="1220876" cy="2743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11 µm</a:t>
              </a:r>
            </a:p>
          </p:txBody>
        </p:sp>
      </p:grp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3104539" y="1173567"/>
            <a:ext cx="1772258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1400" dirty="0"/>
              <a:t>Rotating (or twisting a crystal rotates its EBSD pattern. This illustration shows a rotation around the </a:t>
            </a:r>
          </a:p>
          <a:p>
            <a:pPr eaLnBrk="0" hangingPunct="0"/>
            <a:r>
              <a:rPr lang="en-GB" altLang="en-US" sz="1400" dirty="0"/>
              <a:t>   [113] direction (in silicon). </a:t>
            </a:r>
          </a:p>
        </p:txBody>
      </p:sp>
      <p:sp>
        <p:nvSpPr>
          <p:cNvPr id="12" name="AutoShape 22"/>
          <p:cNvSpPr>
            <a:spLocks noChangeAspect="1" noChangeArrowheads="1"/>
          </p:cNvSpPr>
          <p:nvPr/>
        </p:nvSpPr>
        <p:spPr bwMode="auto">
          <a:xfrm>
            <a:off x="3186299" y="2339444"/>
            <a:ext cx="87369" cy="87369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dirty="0"/>
              <a:t>  </a:t>
            </a: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auto">
          <a:xfrm>
            <a:off x="3104539" y="2762514"/>
            <a:ext cx="1728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1400" dirty="0"/>
              <a:t>Tilting a crystal shifts its EBSD pattern.  This illustration shows a tilt of </a:t>
            </a:r>
            <a:r>
              <a:rPr lang="en-GB" altLang="en-US" sz="1400" dirty="0">
                <a:sym typeface="Symbol" pitchFamily="18" charset="2"/>
              </a:rPr>
              <a:t> </a:t>
            </a:r>
            <a:r>
              <a:rPr lang="en-GB" altLang="en-US" sz="1400" dirty="0"/>
              <a:t>10</a:t>
            </a:r>
            <a:r>
              <a:rPr lang="en-GB" altLang="en-US" sz="1400" baseline="30000" dirty="0"/>
              <a:t>o</a:t>
            </a:r>
            <a:r>
              <a:rPr lang="en-GB" altLang="en-US" sz="1400" dirty="0"/>
              <a:t>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202301" y="515669"/>
            <a:ext cx="3513773" cy="3849053"/>
            <a:chOff x="157928" y="918152"/>
            <a:chExt cx="3513773" cy="3849053"/>
          </a:xfrm>
        </p:grpSpPr>
        <p:grpSp>
          <p:nvGrpSpPr>
            <p:cNvPr id="15" name="Group 7"/>
            <p:cNvGrpSpPr>
              <a:grpSpLocks noChangeAspect="1"/>
            </p:cNvGrpSpPr>
            <p:nvPr/>
          </p:nvGrpSpPr>
          <p:grpSpPr bwMode="auto">
            <a:xfrm>
              <a:off x="1394273" y="918152"/>
              <a:ext cx="239078" cy="561975"/>
              <a:chOff x="2961" y="2237"/>
              <a:chExt cx="335" cy="787"/>
            </a:xfrm>
          </p:grpSpPr>
          <p:sp>
            <p:nvSpPr>
              <p:cNvPr id="47" name="Rectangle 8"/>
              <p:cNvSpPr>
                <a:spLocks noChangeAspect="1" noChangeArrowheads="1"/>
              </p:cNvSpPr>
              <p:nvPr/>
            </p:nvSpPr>
            <p:spPr bwMode="auto">
              <a:xfrm rot="381855">
                <a:off x="2961" y="2621"/>
                <a:ext cx="335" cy="403"/>
              </a:xfrm>
              <a:prstGeom prst="rect">
                <a:avLst/>
              </a:prstGeom>
              <a:solidFill>
                <a:schemeClr val="accent1"/>
              </a:solidFill>
              <a:ln w="1270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grpSp>
            <p:nvGrpSpPr>
              <p:cNvPr id="48" name="Group 9"/>
              <p:cNvGrpSpPr>
                <a:grpSpLocks noChangeAspect="1"/>
              </p:cNvGrpSpPr>
              <p:nvPr/>
            </p:nvGrpSpPr>
            <p:grpSpPr bwMode="auto">
              <a:xfrm>
                <a:off x="3134" y="2237"/>
                <a:ext cx="0" cy="544"/>
                <a:chOff x="4147" y="701"/>
                <a:chExt cx="0" cy="778"/>
              </a:xfrm>
            </p:grpSpPr>
            <p:sp>
              <p:nvSpPr>
                <p:cNvPr id="49" name="Line 10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701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arrow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0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1056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pic>
          <p:nvPicPr>
            <p:cNvPr id="16" name="Picture 12" descr="GE"/>
            <p:cNvPicPr>
              <a:picLocks noChangeAspect="1" noChangeArrowheads="1"/>
            </p:cNvPicPr>
            <p:nvPr/>
          </p:nvPicPr>
          <p:blipFill>
            <a:blip r:embed="rId5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>
              <a:off x="456060" y="1737302"/>
              <a:ext cx="1187768" cy="1083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AutoShape 13"/>
            <p:cNvSpPr>
              <a:spLocks noChangeAspect="1" noChangeArrowheads="1"/>
            </p:cNvSpPr>
            <p:nvPr/>
          </p:nvSpPr>
          <p:spPr bwMode="auto">
            <a:xfrm>
              <a:off x="1062803" y="2262130"/>
              <a:ext cx="40005" cy="40958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AutoShape 14"/>
            <p:cNvSpPr>
              <a:spLocks noChangeAspect="1" noChangeArrowheads="1"/>
            </p:cNvSpPr>
            <p:nvPr/>
          </p:nvSpPr>
          <p:spPr bwMode="auto">
            <a:xfrm>
              <a:off x="456060" y="1292485"/>
              <a:ext cx="1187768" cy="444818"/>
            </a:xfrm>
            <a:prstGeom prst="triangle">
              <a:avLst>
                <a:gd name="adj" fmla="val 89606"/>
              </a:avLst>
            </a:prstGeom>
            <a:solidFill>
              <a:srgbClr val="0000FF">
                <a:alpha val="3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9" name="Picture 15" descr="GE"/>
            <p:cNvPicPr>
              <a:picLocks noChangeAspect="1" noChangeArrowheads="1"/>
            </p:cNvPicPr>
            <p:nvPr/>
          </p:nvPicPr>
          <p:blipFill>
            <a:blip r:embed="rId5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 rot="1723720">
              <a:off x="2089598" y="1411547"/>
              <a:ext cx="1187768" cy="1083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AutoShape 16"/>
            <p:cNvSpPr>
              <a:spLocks noChangeAspect="1" noChangeArrowheads="1"/>
            </p:cNvSpPr>
            <p:nvPr/>
          </p:nvSpPr>
          <p:spPr bwMode="auto">
            <a:xfrm>
              <a:off x="2688720" y="1951615"/>
              <a:ext cx="40958" cy="40958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17"/>
            <p:cNvSpPr>
              <a:spLocks noChangeAspect="1" noChangeArrowheads="1"/>
            </p:cNvSpPr>
            <p:nvPr/>
          </p:nvSpPr>
          <p:spPr bwMode="auto">
            <a:xfrm rot="2081960">
              <a:off x="3432623" y="1186757"/>
              <a:ext cx="239078" cy="287655"/>
            </a:xfrm>
            <a:prstGeom prst="rect">
              <a:avLst/>
            </a:prstGeom>
            <a:solidFill>
              <a:schemeClr val="accent1"/>
            </a:soli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22" name="Line 18"/>
            <p:cNvSpPr>
              <a:spLocks noChangeAspect="1" noChangeShapeType="1"/>
            </p:cNvSpPr>
            <p:nvPr/>
          </p:nvSpPr>
          <p:spPr bwMode="auto">
            <a:xfrm>
              <a:off x="3561210" y="927677"/>
              <a:ext cx="0" cy="21145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Line 19"/>
            <p:cNvSpPr>
              <a:spLocks noChangeAspect="1" noChangeShapeType="1"/>
            </p:cNvSpPr>
            <p:nvPr/>
          </p:nvSpPr>
          <p:spPr bwMode="auto">
            <a:xfrm>
              <a:off x="3561210" y="1104842"/>
              <a:ext cx="0" cy="21145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AutoShape 20"/>
            <p:cNvSpPr>
              <a:spLocks noChangeAspect="1" noChangeArrowheads="1"/>
            </p:cNvSpPr>
            <p:nvPr/>
          </p:nvSpPr>
          <p:spPr bwMode="auto">
            <a:xfrm rot="1718019">
              <a:off x="2455358" y="1057217"/>
              <a:ext cx="1187768" cy="443865"/>
            </a:xfrm>
            <a:prstGeom prst="triangle">
              <a:avLst>
                <a:gd name="adj" fmla="val 89606"/>
              </a:avLst>
            </a:prstGeom>
            <a:solidFill>
              <a:srgbClr val="0000FF">
                <a:alpha val="3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AutoShape 23"/>
            <p:cNvSpPr>
              <a:spLocks noChangeAspect="1" noChangeArrowheads="1"/>
            </p:cNvSpPr>
            <p:nvPr/>
          </p:nvSpPr>
          <p:spPr bwMode="auto">
            <a:xfrm rot="1556024">
              <a:off x="3463103" y="1269625"/>
              <a:ext cx="120968" cy="168593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799 w 21600"/>
                <a:gd name="T5" fmla="*/ 0 h 21600"/>
                <a:gd name="T6" fmla="*/ 2700 w 21600"/>
                <a:gd name="T7" fmla="*/ 10800 h 21600"/>
                <a:gd name="T8" fmla="*/ 10799 w 21600"/>
                <a:gd name="T9" fmla="*/ 5400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rgbClr val="FF3300"/>
            </a:solidFill>
            <a:ln w="635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grpSp>
          <p:nvGrpSpPr>
            <p:cNvPr id="26" name="Group 26"/>
            <p:cNvGrpSpPr>
              <a:grpSpLocks/>
            </p:cNvGrpSpPr>
            <p:nvPr/>
          </p:nvGrpSpPr>
          <p:grpSpPr bwMode="auto">
            <a:xfrm>
              <a:off x="460823" y="2864110"/>
              <a:ext cx="1187767" cy="1903095"/>
              <a:chOff x="1043" y="2110"/>
              <a:chExt cx="1247" cy="1998"/>
            </a:xfrm>
          </p:grpSpPr>
          <p:sp>
            <p:nvSpPr>
              <p:cNvPr id="41" name="Rectangle 27"/>
              <p:cNvSpPr>
                <a:spLocks noChangeAspect="1" noChangeArrowheads="1"/>
              </p:cNvSpPr>
              <p:nvPr/>
            </p:nvSpPr>
            <p:spPr bwMode="auto">
              <a:xfrm rot="381855">
                <a:off x="2028" y="2398"/>
                <a:ext cx="251" cy="302"/>
              </a:xfrm>
              <a:prstGeom prst="rect">
                <a:avLst/>
              </a:prstGeom>
              <a:solidFill>
                <a:schemeClr val="accent1"/>
              </a:solidFill>
              <a:ln w="1270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grpSp>
            <p:nvGrpSpPr>
              <p:cNvPr id="42" name="Group 28"/>
              <p:cNvGrpSpPr>
                <a:grpSpLocks noChangeAspect="1"/>
              </p:cNvGrpSpPr>
              <p:nvPr/>
            </p:nvGrpSpPr>
            <p:grpSpPr bwMode="auto">
              <a:xfrm>
                <a:off x="2158" y="2110"/>
                <a:ext cx="0" cy="408"/>
                <a:chOff x="4147" y="701"/>
                <a:chExt cx="0" cy="778"/>
              </a:xfrm>
            </p:grpSpPr>
            <p:sp>
              <p:nvSpPr>
                <p:cNvPr id="45" name="Line 29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701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arrow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6" name="Line 30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1056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pic>
            <p:nvPicPr>
              <p:cNvPr id="43" name="Picture 31" descr="GE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contrast="1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08" t="18813" r="16667" b="17534"/>
              <a:stretch>
                <a:fillRect/>
              </a:stretch>
            </p:blipFill>
            <p:spPr bwMode="auto">
              <a:xfrm>
                <a:off x="1043" y="2970"/>
                <a:ext cx="1247" cy="11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" name="AutoShape 32"/>
              <p:cNvSpPr>
                <a:spLocks noChangeAspect="1" noChangeArrowheads="1"/>
              </p:cNvSpPr>
              <p:nvPr/>
            </p:nvSpPr>
            <p:spPr bwMode="auto">
              <a:xfrm>
                <a:off x="1043" y="2503"/>
                <a:ext cx="1247" cy="467"/>
              </a:xfrm>
              <a:prstGeom prst="triangle">
                <a:avLst>
                  <a:gd name="adj" fmla="val 89606"/>
                </a:avLst>
              </a:prstGeom>
              <a:solidFill>
                <a:srgbClr val="0000FF">
                  <a:alpha val="39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7" name="AutoShape 33"/>
            <p:cNvSpPr>
              <a:spLocks noChangeAspect="1" noChangeArrowheads="1"/>
            </p:cNvSpPr>
            <p:nvPr/>
          </p:nvSpPr>
          <p:spPr bwMode="auto">
            <a:xfrm>
              <a:off x="1068518" y="4206183"/>
              <a:ext cx="40005" cy="40958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AutoShape 34"/>
            <p:cNvSpPr>
              <a:spLocks noChangeArrowheads="1"/>
            </p:cNvSpPr>
            <p:nvPr/>
          </p:nvSpPr>
          <p:spPr bwMode="auto">
            <a:xfrm rot="5880382">
              <a:off x="2780160" y="3137478"/>
              <a:ext cx="366713" cy="297180"/>
            </a:xfrm>
            <a:prstGeom prst="cube">
              <a:avLst>
                <a:gd name="adj" fmla="val 22852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9" name="Group 35"/>
            <p:cNvGrpSpPr>
              <a:grpSpLocks noChangeAspect="1"/>
            </p:cNvGrpSpPr>
            <p:nvPr/>
          </p:nvGrpSpPr>
          <p:grpSpPr bwMode="auto">
            <a:xfrm>
              <a:off x="2923035" y="2865063"/>
              <a:ext cx="0" cy="388620"/>
              <a:chOff x="4147" y="701"/>
              <a:chExt cx="0" cy="778"/>
            </a:xfrm>
          </p:grpSpPr>
          <p:sp>
            <p:nvSpPr>
              <p:cNvPr id="39" name="Line 36"/>
              <p:cNvSpPr>
                <a:spLocks noChangeAspect="1" noChangeShapeType="1"/>
              </p:cNvSpPr>
              <p:nvPr/>
            </p:nvSpPr>
            <p:spPr bwMode="auto">
              <a:xfrm>
                <a:off x="4147" y="701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0" name="Line 37"/>
              <p:cNvSpPr>
                <a:spLocks noChangeAspect="1" noChangeShapeType="1"/>
              </p:cNvSpPr>
              <p:nvPr/>
            </p:nvSpPr>
            <p:spPr bwMode="auto">
              <a:xfrm>
                <a:off x="4147" y="1056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" name="Group 38"/>
            <p:cNvGrpSpPr>
              <a:grpSpLocks/>
            </p:cNvGrpSpPr>
            <p:nvPr/>
          </p:nvGrpSpPr>
          <p:grpSpPr bwMode="auto">
            <a:xfrm>
              <a:off x="1860998" y="3468948"/>
              <a:ext cx="1187767" cy="1102043"/>
              <a:chOff x="2513" y="2636"/>
              <a:chExt cx="1247" cy="1157"/>
            </a:xfrm>
          </p:grpSpPr>
          <p:pic>
            <p:nvPicPr>
              <p:cNvPr id="35" name="Picture 39" descr="GE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contrast="1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08" t="18813" r="16667" b="17534"/>
              <a:stretch>
                <a:fillRect/>
              </a:stretch>
            </p:blipFill>
            <p:spPr bwMode="auto">
              <a:xfrm>
                <a:off x="2513" y="2655"/>
                <a:ext cx="1247" cy="11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Text Box 40"/>
              <p:cNvSpPr txBox="1">
                <a:spLocks noChangeArrowheads="1"/>
              </p:cNvSpPr>
              <p:nvPr/>
            </p:nvSpPr>
            <p:spPr bwMode="auto">
              <a:xfrm>
                <a:off x="2936" y="2636"/>
                <a:ext cx="613" cy="2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GB" altLang="en-US" sz="1000" dirty="0"/>
                  <a:t>[001]</a:t>
                </a:r>
              </a:p>
            </p:txBody>
          </p:sp>
          <p:sp>
            <p:nvSpPr>
              <p:cNvPr id="37" name="Text Box 41"/>
              <p:cNvSpPr txBox="1">
                <a:spLocks noChangeArrowheads="1"/>
              </p:cNvSpPr>
              <p:nvPr/>
            </p:nvSpPr>
            <p:spPr bwMode="auto">
              <a:xfrm>
                <a:off x="2934" y="3349"/>
                <a:ext cx="655" cy="2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GB" altLang="en-US" sz="1000" dirty="0"/>
                  <a:t>[112]</a:t>
                </a:r>
              </a:p>
            </p:txBody>
          </p:sp>
          <p:sp>
            <p:nvSpPr>
              <p:cNvPr id="38" name="AutoShape 42"/>
              <p:cNvSpPr>
                <a:spLocks noChangeAspect="1" noChangeArrowheads="1"/>
              </p:cNvSpPr>
              <p:nvPr/>
            </p:nvSpPr>
            <p:spPr bwMode="auto">
              <a:xfrm>
                <a:off x="3152" y="3203"/>
                <a:ext cx="42" cy="43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1" name="Line 43"/>
            <p:cNvSpPr>
              <a:spLocks noChangeShapeType="1"/>
            </p:cNvSpPr>
            <p:nvPr/>
          </p:nvSpPr>
          <p:spPr bwMode="auto">
            <a:xfrm>
              <a:off x="157928" y="4225233"/>
              <a:ext cx="30927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Text Box 44"/>
            <p:cNvSpPr txBox="1">
              <a:spLocks noChangeArrowheads="1"/>
            </p:cNvSpPr>
            <p:nvPr/>
          </p:nvSpPr>
          <p:spPr bwMode="auto">
            <a:xfrm>
              <a:off x="858968" y="4206183"/>
              <a:ext cx="520065" cy="245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altLang="en-US" sz="1000" dirty="0"/>
                <a:t>[113]</a:t>
              </a:r>
            </a:p>
          </p:txBody>
        </p:sp>
        <p:sp>
          <p:nvSpPr>
            <p:cNvPr id="33" name="AutoShape 45"/>
            <p:cNvSpPr>
              <a:spLocks noChangeAspect="1" noChangeArrowheads="1"/>
            </p:cNvSpPr>
            <p:nvPr/>
          </p:nvSpPr>
          <p:spPr bwMode="auto">
            <a:xfrm>
              <a:off x="1860998" y="3256540"/>
              <a:ext cx="1187767" cy="230505"/>
            </a:xfrm>
            <a:prstGeom prst="triangle">
              <a:avLst>
                <a:gd name="adj" fmla="val 89606"/>
              </a:avLst>
            </a:prstGeom>
            <a:solidFill>
              <a:srgbClr val="0000FF">
                <a:alpha val="3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AutoShape 46"/>
            <p:cNvSpPr>
              <a:spLocks noChangeArrowheads="1"/>
            </p:cNvSpPr>
            <p:nvPr/>
          </p:nvSpPr>
          <p:spPr bwMode="auto">
            <a:xfrm rot="16200000">
              <a:off x="3089723" y="4037590"/>
              <a:ext cx="194310" cy="1809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5011808" y="1026140"/>
            <a:ext cx="1875929" cy="2750061"/>
            <a:chOff x="568325" y="79375"/>
            <a:chExt cx="4587875" cy="6702425"/>
          </a:xfrm>
        </p:grpSpPr>
        <p:sp>
          <p:nvSpPr>
            <p:cNvPr id="52" name="Rectangle 4"/>
            <p:cNvSpPr>
              <a:spLocks noChangeAspect="1" noChangeArrowheads="1"/>
            </p:cNvSpPr>
            <p:nvPr/>
          </p:nvSpPr>
          <p:spPr bwMode="auto">
            <a:xfrm rot="381855">
              <a:off x="4654550" y="3671888"/>
              <a:ext cx="420688" cy="958850"/>
            </a:xfrm>
            <a:prstGeom prst="rect">
              <a:avLst/>
            </a:prstGeom>
            <a:solidFill>
              <a:schemeClr val="accent1"/>
            </a:soli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53" name="Rectangle 5"/>
            <p:cNvSpPr>
              <a:spLocks noChangeAspect="1" noChangeArrowheads="1"/>
            </p:cNvSpPr>
            <p:nvPr/>
          </p:nvSpPr>
          <p:spPr bwMode="auto">
            <a:xfrm rot="381855">
              <a:off x="4570413" y="3832225"/>
              <a:ext cx="585787" cy="704850"/>
            </a:xfrm>
            <a:prstGeom prst="rect">
              <a:avLst/>
            </a:prstGeom>
            <a:solidFill>
              <a:schemeClr val="accent1"/>
            </a:soli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Wirefram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grpSp>
          <p:nvGrpSpPr>
            <p:cNvPr id="54" name="Group 6"/>
            <p:cNvGrpSpPr>
              <a:grpSpLocks noChangeAspect="1"/>
            </p:cNvGrpSpPr>
            <p:nvPr/>
          </p:nvGrpSpPr>
          <p:grpSpPr bwMode="auto">
            <a:xfrm>
              <a:off x="4873625" y="3162300"/>
              <a:ext cx="0" cy="950913"/>
              <a:chOff x="4147" y="701"/>
              <a:chExt cx="0" cy="778"/>
            </a:xfrm>
          </p:grpSpPr>
          <p:sp>
            <p:nvSpPr>
              <p:cNvPr id="75" name="Line 7"/>
              <p:cNvSpPr>
                <a:spLocks noChangeAspect="1" noChangeShapeType="1"/>
              </p:cNvSpPr>
              <p:nvPr/>
            </p:nvSpPr>
            <p:spPr bwMode="auto">
              <a:xfrm>
                <a:off x="4147" y="701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6" name="Line 8"/>
              <p:cNvSpPr>
                <a:spLocks noChangeAspect="1" noChangeShapeType="1"/>
              </p:cNvSpPr>
              <p:nvPr/>
            </p:nvSpPr>
            <p:spPr bwMode="auto">
              <a:xfrm>
                <a:off x="4147" y="1056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55" name="Freeform 9"/>
            <p:cNvSpPr>
              <a:spLocks noChangeAspect="1"/>
            </p:cNvSpPr>
            <p:nvPr/>
          </p:nvSpPr>
          <p:spPr bwMode="auto">
            <a:xfrm>
              <a:off x="3313113" y="3832225"/>
              <a:ext cx="1535112" cy="2949575"/>
            </a:xfrm>
            <a:custGeom>
              <a:avLst/>
              <a:gdLst>
                <a:gd name="T0" fmla="*/ 1208 w 1208"/>
                <a:gd name="T1" fmla="*/ 202 h 2400"/>
                <a:gd name="T2" fmla="*/ 0 w 1208"/>
                <a:gd name="T3" fmla="*/ 0 h 2400"/>
                <a:gd name="T4" fmla="*/ 9 w 1208"/>
                <a:gd name="T5" fmla="*/ 2400 h 2400"/>
                <a:gd name="T6" fmla="*/ 1208 w 1208"/>
                <a:gd name="T7" fmla="*/ 202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8" h="2400">
                  <a:moveTo>
                    <a:pt x="1208" y="202"/>
                  </a:moveTo>
                  <a:lnTo>
                    <a:pt x="0" y="0"/>
                  </a:lnTo>
                  <a:lnTo>
                    <a:pt x="9" y="2400"/>
                  </a:lnTo>
                  <a:lnTo>
                    <a:pt x="1208" y="202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56" name="Picture 10" descr="GE"/>
            <p:cNvPicPr>
              <a:picLocks noChangeAspect="1" noChangeArrowheads="1"/>
            </p:cNvPicPr>
            <p:nvPr/>
          </p:nvPicPr>
          <p:blipFill>
            <a:blip r:embed="rId5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>
              <a:off x="682625" y="3806825"/>
              <a:ext cx="2711450" cy="2960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11" descr="GE"/>
            <p:cNvPicPr>
              <a:picLocks noChangeAspect="1" noChangeArrowheads="1"/>
            </p:cNvPicPr>
            <p:nvPr/>
          </p:nvPicPr>
          <p:blipFill>
            <a:blip r:embed="rId5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>
              <a:off x="568325" y="1016000"/>
              <a:ext cx="2908300" cy="26527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8" name="Group 12"/>
            <p:cNvGrpSpPr>
              <a:grpSpLocks noChangeAspect="1"/>
            </p:cNvGrpSpPr>
            <p:nvPr/>
          </p:nvGrpSpPr>
          <p:grpSpPr bwMode="auto">
            <a:xfrm>
              <a:off x="3476625" y="79375"/>
              <a:ext cx="1676400" cy="3598863"/>
              <a:chOff x="3201" y="372"/>
              <a:chExt cx="960" cy="2061"/>
            </a:xfrm>
          </p:grpSpPr>
          <p:sp>
            <p:nvSpPr>
              <p:cNvPr id="70" name="Rectangle 13"/>
              <p:cNvSpPr>
                <a:spLocks noChangeAspect="1" noChangeArrowheads="1"/>
              </p:cNvSpPr>
              <p:nvPr/>
            </p:nvSpPr>
            <p:spPr bwMode="auto">
              <a:xfrm rot="381855">
                <a:off x="3826" y="756"/>
                <a:ext cx="335" cy="403"/>
              </a:xfrm>
              <a:prstGeom prst="rect">
                <a:avLst/>
              </a:prstGeom>
              <a:solidFill>
                <a:schemeClr val="accent1"/>
              </a:solidFill>
              <a:ln w="1270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grpSp>
            <p:nvGrpSpPr>
              <p:cNvPr id="71" name="Group 14"/>
              <p:cNvGrpSpPr>
                <a:grpSpLocks noChangeAspect="1"/>
              </p:cNvGrpSpPr>
              <p:nvPr/>
            </p:nvGrpSpPr>
            <p:grpSpPr bwMode="auto">
              <a:xfrm>
                <a:off x="3999" y="372"/>
                <a:ext cx="0" cy="544"/>
                <a:chOff x="4147" y="701"/>
                <a:chExt cx="0" cy="778"/>
              </a:xfrm>
            </p:grpSpPr>
            <p:sp>
              <p:nvSpPr>
                <p:cNvPr id="73" name="Line 15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701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arrow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4" name="Line 16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1056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72" name="Freeform 17"/>
              <p:cNvSpPr>
                <a:spLocks noChangeAspect="1"/>
              </p:cNvSpPr>
              <p:nvPr/>
            </p:nvSpPr>
            <p:spPr bwMode="auto">
              <a:xfrm>
                <a:off x="3201" y="903"/>
                <a:ext cx="798" cy="1530"/>
              </a:xfrm>
              <a:custGeom>
                <a:avLst/>
                <a:gdLst>
                  <a:gd name="T0" fmla="*/ 1142 w 1142"/>
                  <a:gd name="T1" fmla="*/ 19 h 2189"/>
                  <a:gd name="T2" fmla="*/ 0 w 1142"/>
                  <a:gd name="T3" fmla="*/ 0 h 2189"/>
                  <a:gd name="T4" fmla="*/ 0 w 1142"/>
                  <a:gd name="T5" fmla="*/ 2189 h 2189"/>
                  <a:gd name="T6" fmla="*/ 1142 w 1142"/>
                  <a:gd name="T7" fmla="*/ 19 h 2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2" h="2189">
                    <a:moveTo>
                      <a:pt x="1142" y="19"/>
                    </a:moveTo>
                    <a:lnTo>
                      <a:pt x="0" y="0"/>
                    </a:lnTo>
                    <a:lnTo>
                      <a:pt x="0" y="2189"/>
                    </a:lnTo>
                    <a:lnTo>
                      <a:pt x="1142" y="19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9" name="Group 18"/>
            <p:cNvGrpSpPr>
              <a:grpSpLocks noChangeAspect="1"/>
            </p:cNvGrpSpPr>
            <p:nvPr/>
          </p:nvGrpSpPr>
          <p:grpSpPr bwMode="auto">
            <a:xfrm>
              <a:off x="568325" y="1009650"/>
              <a:ext cx="2908300" cy="2668588"/>
              <a:chOff x="1534" y="905"/>
              <a:chExt cx="1665" cy="1528"/>
            </a:xfrm>
          </p:grpSpPr>
          <p:sp>
            <p:nvSpPr>
              <p:cNvPr id="67" name="Rectangle 19"/>
              <p:cNvSpPr>
                <a:spLocks noChangeAspect="1" noChangeArrowheads="1"/>
              </p:cNvSpPr>
              <p:nvPr/>
            </p:nvSpPr>
            <p:spPr bwMode="auto">
              <a:xfrm>
                <a:off x="1534" y="905"/>
                <a:ext cx="1665" cy="152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8" name="Line 20"/>
              <p:cNvSpPr>
                <a:spLocks noChangeAspect="1" noChangeShapeType="1"/>
              </p:cNvSpPr>
              <p:nvPr/>
            </p:nvSpPr>
            <p:spPr bwMode="auto">
              <a:xfrm>
                <a:off x="2395" y="916"/>
                <a:ext cx="20" cy="1517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9" name="Line 21"/>
              <p:cNvSpPr>
                <a:spLocks noChangeAspect="1" noChangeShapeType="1"/>
              </p:cNvSpPr>
              <p:nvPr/>
            </p:nvSpPr>
            <p:spPr bwMode="auto">
              <a:xfrm flipV="1">
                <a:off x="1534" y="1930"/>
                <a:ext cx="1665" cy="2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60" name="Group 22"/>
            <p:cNvGrpSpPr>
              <a:grpSpLocks noChangeAspect="1"/>
            </p:cNvGrpSpPr>
            <p:nvPr/>
          </p:nvGrpSpPr>
          <p:grpSpPr bwMode="auto">
            <a:xfrm>
              <a:off x="585788" y="4011613"/>
              <a:ext cx="2908300" cy="2668587"/>
              <a:chOff x="1534" y="905"/>
              <a:chExt cx="1665" cy="1528"/>
            </a:xfrm>
          </p:grpSpPr>
          <p:sp>
            <p:nvSpPr>
              <p:cNvPr id="64" name="Rectangle 23"/>
              <p:cNvSpPr>
                <a:spLocks noChangeAspect="1" noChangeArrowheads="1"/>
              </p:cNvSpPr>
              <p:nvPr/>
            </p:nvSpPr>
            <p:spPr bwMode="auto">
              <a:xfrm>
                <a:off x="1534" y="905"/>
                <a:ext cx="1665" cy="152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" name="Line 24"/>
              <p:cNvSpPr>
                <a:spLocks noChangeAspect="1" noChangeShapeType="1"/>
              </p:cNvSpPr>
              <p:nvPr/>
            </p:nvSpPr>
            <p:spPr bwMode="auto">
              <a:xfrm>
                <a:off x="2395" y="916"/>
                <a:ext cx="20" cy="1517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" name="Line 25"/>
              <p:cNvSpPr>
                <a:spLocks noChangeAspect="1" noChangeShapeType="1"/>
              </p:cNvSpPr>
              <p:nvPr/>
            </p:nvSpPr>
            <p:spPr bwMode="auto">
              <a:xfrm flipV="1">
                <a:off x="1534" y="1930"/>
                <a:ext cx="1665" cy="2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61" name="AutoShape 26"/>
            <p:cNvSpPr>
              <a:spLocks noChangeAspect="1" noChangeArrowheads="1"/>
            </p:cNvSpPr>
            <p:nvPr/>
          </p:nvSpPr>
          <p:spPr bwMode="auto">
            <a:xfrm>
              <a:off x="1992313" y="1096963"/>
              <a:ext cx="161925" cy="163512"/>
            </a:xfrm>
            <a:prstGeom prst="sun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" name="AutoShape 27"/>
            <p:cNvSpPr>
              <a:spLocks noChangeAspect="1" noChangeArrowheads="1"/>
            </p:cNvSpPr>
            <p:nvPr/>
          </p:nvSpPr>
          <p:spPr bwMode="auto">
            <a:xfrm>
              <a:off x="2006600" y="4108450"/>
              <a:ext cx="163513" cy="161925"/>
            </a:xfrm>
            <a:prstGeom prst="sun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Line 28"/>
            <p:cNvSpPr>
              <a:spLocks noChangeAspect="1" noChangeShapeType="1"/>
            </p:cNvSpPr>
            <p:nvPr/>
          </p:nvSpPr>
          <p:spPr bwMode="auto">
            <a:xfrm flipV="1">
              <a:off x="2089150" y="4011613"/>
              <a:ext cx="0" cy="180975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7" name="Text Box 31"/>
          <p:cNvSpPr txBox="1">
            <a:spLocks noChangeArrowheads="1"/>
          </p:cNvSpPr>
          <p:nvPr/>
        </p:nvSpPr>
        <p:spPr bwMode="auto">
          <a:xfrm>
            <a:off x="7099521" y="1363891"/>
            <a:ext cx="1975204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ja-JP" sz="1400" dirty="0">
                <a:ea typeface="ＭＳ Ｐゴシック" charset="-128"/>
              </a:rPr>
              <a:t>A distortion of a crystal will produce a distortion of the EBSD pattern. </a:t>
            </a:r>
          </a:p>
          <a:p>
            <a:pPr eaLnBrk="0" hangingPunct="0"/>
            <a:endParaRPr lang="en-US" altLang="ja-JP" sz="800" dirty="0">
              <a:ea typeface="ＭＳ Ｐゴシック" charset="-128"/>
            </a:endParaRPr>
          </a:p>
          <a:p>
            <a:pPr eaLnBrk="0" hangingPunct="0"/>
            <a:r>
              <a:rPr lang="en-US" altLang="ja-JP" sz="1400" dirty="0">
                <a:ea typeface="ＭＳ Ｐゴシック" charset="-128"/>
              </a:rPr>
              <a:t>EBSD patterns acquired from a mesh of points on a sample can thus be used to produce maps of strain in that sample. </a:t>
            </a:r>
          </a:p>
          <a:p>
            <a:pPr eaLnBrk="0" hangingPunct="0"/>
            <a:endParaRPr lang="en-US" altLang="ja-JP" sz="800" dirty="0">
              <a:ea typeface="ＭＳ Ｐゴシック" charset="-128"/>
            </a:endParaRPr>
          </a:p>
          <a:p>
            <a:pPr eaLnBrk="0" hangingPunct="0"/>
            <a:r>
              <a:rPr lang="en-GB" altLang="zh-CN" sz="1400" b="1" dirty="0">
                <a:ea typeface="SimSun" pitchFamily="2" charset="-122"/>
              </a:rPr>
              <a:t>Strain changes  of  order </a:t>
            </a:r>
          </a:p>
          <a:p>
            <a:pPr eaLnBrk="0" hangingPunct="0"/>
            <a:r>
              <a:rPr lang="en-GB" altLang="zh-CN" sz="1400" b="1" dirty="0">
                <a:ea typeface="SimSun" pitchFamily="2" charset="-122"/>
              </a:rPr>
              <a:t>2  </a:t>
            </a:r>
            <a:r>
              <a:rPr lang="en-GB" altLang="zh-CN" sz="1050" b="1" dirty="0">
                <a:ea typeface="SimSun" pitchFamily="2" charset="-122"/>
              </a:rPr>
              <a:t>×</a:t>
            </a:r>
            <a:r>
              <a:rPr lang="en-GB" altLang="zh-CN" sz="1400" b="1" dirty="0">
                <a:ea typeface="SimSun" pitchFamily="2" charset="-122"/>
              </a:rPr>
              <a:t> 10</a:t>
            </a:r>
            <a:r>
              <a:rPr lang="en-GB" altLang="zh-CN" sz="1400" b="1" baseline="30000" dirty="0">
                <a:ea typeface="SimSun" pitchFamily="2" charset="-122"/>
              </a:rPr>
              <a:t>-4</a:t>
            </a:r>
            <a:r>
              <a:rPr lang="en-GB" altLang="zh-CN" sz="1400" b="1" dirty="0">
                <a:ea typeface="SimSun" pitchFamily="2" charset="-122"/>
              </a:rPr>
              <a:t>   have   been resolved with cross-correlation techniques.</a:t>
            </a:r>
            <a:endParaRPr lang="en-US" altLang="en-US" sz="14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4378044" y="4634712"/>
            <a:ext cx="17977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From measurement of tilt,  twist  and strain, geometrically necessary dislocations</a:t>
            </a:r>
          </a:p>
          <a:p>
            <a:r>
              <a:rPr lang="en-GB" sz="1400" dirty="0"/>
              <a:t>(GNDs) can be derived.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0" y="35257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/>
              <a:t>Measuring tilt, rotation &amp; strain with EBSD with better sensitivity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958126" y="392789"/>
            <a:ext cx="5040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002060"/>
                </a:solidFill>
              </a:rPr>
              <a:t>Angus Wilkinson and </a:t>
            </a:r>
            <a:r>
              <a:rPr lang="en-GB" dirty="0" err="1">
                <a:solidFill>
                  <a:srgbClr val="002060"/>
                </a:solidFill>
              </a:rPr>
              <a:t>Arantxa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Vilalta</a:t>
            </a:r>
            <a:r>
              <a:rPr lang="en-GB" dirty="0">
                <a:solidFill>
                  <a:srgbClr val="002060"/>
                </a:solidFill>
              </a:rPr>
              <a:t>-Clemente, Department of Materials, University of Oxford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804407" y="5728662"/>
            <a:ext cx="485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× 10</a:t>
            </a:r>
            <a:r>
              <a:rPr lang="en-GB" sz="1000" baseline="30000" dirty="0"/>
              <a:t>-3</a:t>
            </a:r>
            <a:r>
              <a:rPr lang="en-GB" sz="1000" dirty="0"/>
              <a:t> </a:t>
            </a:r>
            <a:r>
              <a:rPr lang="en-GB" sz="1000" dirty="0" err="1"/>
              <a:t>rads</a:t>
            </a:r>
            <a:endParaRPr lang="en-GB" sz="1000" dirty="0"/>
          </a:p>
        </p:txBody>
      </p:sp>
      <p:sp>
        <p:nvSpPr>
          <p:cNvPr id="87" name="Rectangle 86"/>
          <p:cNvSpPr/>
          <p:nvPr/>
        </p:nvSpPr>
        <p:spPr>
          <a:xfrm>
            <a:off x="3139280" y="3672274"/>
            <a:ext cx="1872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GB" altLang="en-US" sz="1400" b="1" dirty="0"/>
              <a:t>Rotations of </a:t>
            </a:r>
            <a:r>
              <a:rPr lang="en-GB" sz="1400" b="1" dirty="0"/>
              <a:t>0.01</a:t>
            </a:r>
            <a:r>
              <a:rPr lang="en-GB" sz="1400" b="1" dirty="0">
                <a:latin typeface="Calibri"/>
              </a:rPr>
              <a:t>°</a:t>
            </a:r>
          </a:p>
          <a:p>
            <a:pPr eaLnBrk="0" hangingPunct="0"/>
            <a:r>
              <a:rPr lang="en-GB" sz="1400" b="1" dirty="0">
                <a:latin typeface="Calibri"/>
              </a:rPr>
              <a:t>are  measurable. </a:t>
            </a:r>
          </a:p>
          <a:p>
            <a:pPr eaLnBrk="0" hangingPunct="0"/>
            <a:r>
              <a:rPr lang="en-GB" sz="1400" b="1" dirty="0">
                <a:latin typeface="Calibri"/>
              </a:rPr>
              <a:t>with cross-correlation techniques.</a:t>
            </a:r>
            <a:endParaRPr lang="en-GB" altLang="en-US" sz="14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3185534" y="6033560"/>
            <a:ext cx="14163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Measuring twist and GNDs in a </a:t>
            </a:r>
            <a:r>
              <a:rPr lang="en-GB" sz="1400" dirty="0" err="1"/>
              <a:t>GaN</a:t>
            </a:r>
            <a:r>
              <a:rPr lang="en-GB" sz="1400" dirty="0"/>
              <a:t> thin film</a:t>
            </a:r>
          </a:p>
        </p:txBody>
      </p:sp>
      <p:pic>
        <p:nvPicPr>
          <p:cNvPr id="89" name="Picture 498" descr="https://upload.wikimedia.org/wikipedia/en/thumb/c/ca/University_of_Bath_logo.svg/1200px-University_of_Bath_logo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352" y="6161786"/>
            <a:ext cx="1476164" cy="52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6" name="Group 95"/>
          <p:cNvGrpSpPr>
            <a:grpSpLocks/>
          </p:cNvGrpSpPr>
          <p:nvPr/>
        </p:nvGrpSpPr>
        <p:grpSpPr>
          <a:xfrm>
            <a:off x="6127181" y="4608069"/>
            <a:ext cx="3420005" cy="2131424"/>
            <a:chOff x="6643869" y="4694304"/>
            <a:chExt cx="2257002" cy="1356056"/>
          </a:xfrm>
        </p:grpSpPr>
        <p:pic>
          <p:nvPicPr>
            <p:cNvPr id="97" name="Picture 96"/>
            <p:cNvPicPr preferRelativeResize="0"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49" t="17861" r="11609" b="18743"/>
            <a:stretch/>
          </p:blipFill>
          <p:spPr>
            <a:xfrm>
              <a:off x="6643869" y="4718146"/>
              <a:ext cx="1802338" cy="1332214"/>
            </a:xfrm>
            <a:prstGeom prst="rect">
              <a:avLst/>
            </a:prstGeom>
          </p:spPr>
        </p:pic>
        <p:sp>
          <p:nvSpPr>
            <p:cNvPr id="98" name="TextBox 97"/>
            <p:cNvSpPr txBox="1"/>
            <p:nvPr/>
          </p:nvSpPr>
          <p:spPr>
            <a:xfrm>
              <a:off x="6822113" y="5635115"/>
              <a:ext cx="914174" cy="195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11 µm 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13526" y="4694304"/>
              <a:ext cx="487182" cy="156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High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8413689" y="5826281"/>
              <a:ext cx="487182" cy="156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Low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02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4088" y="6428262"/>
            <a:ext cx="5988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14409" y="4486305"/>
            <a:ext cx="5988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0.5</a:t>
            </a:r>
            <a:r>
              <a:rPr lang="en-GB" dirty="0">
                <a:latin typeface="Calibri"/>
              </a:rPr>
              <a:t>°</a:t>
            </a:r>
            <a:endParaRPr lang="en-GB" dirty="0"/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3104539" y="1181062"/>
            <a:ext cx="1772258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1400" dirty="0"/>
              <a:t>Rotating (or twisting a crystal rotates its EBSD pattern. This illustration shows a rotation around the </a:t>
            </a:r>
          </a:p>
          <a:p>
            <a:pPr eaLnBrk="0" hangingPunct="0"/>
            <a:r>
              <a:rPr lang="en-GB" altLang="en-US" sz="1400" dirty="0"/>
              <a:t>   [113] direction (in silicon). </a:t>
            </a:r>
          </a:p>
        </p:txBody>
      </p:sp>
      <p:sp>
        <p:nvSpPr>
          <p:cNvPr id="6" name="AutoShape 22"/>
          <p:cNvSpPr>
            <a:spLocks noChangeAspect="1" noChangeArrowheads="1"/>
          </p:cNvSpPr>
          <p:nvPr/>
        </p:nvSpPr>
        <p:spPr bwMode="auto">
          <a:xfrm>
            <a:off x="3186299" y="2346939"/>
            <a:ext cx="87369" cy="87369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dirty="0"/>
              <a:t>  </a:t>
            </a:r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3104539" y="2770009"/>
            <a:ext cx="1728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1400" dirty="0"/>
              <a:t>Tilting a crystal shifts its EBSD pattern.  This illustration shows a tilt of </a:t>
            </a:r>
            <a:r>
              <a:rPr lang="en-GB" altLang="en-US" sz="1400" dirty="0">
                <a:sym typeface="Symbol" pitchFamily="18" charset="2"/>
              </a:rPr>
              <a:t> </a:t>
            </a:r>
            <a:r>
              <a:rPr lang="en-GB" altLang="en-US" sz="1400" dirty="0"/>
              <a:t>10</a:t>
            </a:r>
            <a:r>
              <a:rPr lang="en-GB" altLang="en-US" sz="1400" baseline="30000" dirty="0"/>
              <a:t>o</a:t>
            </a:r>
            <a:r>
              <a:rPr lang="en-GB" altLang="en-US" sz="1400" dirty="0"/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-202301" y="523164"/>
            <a:ext cx="3513773" cy="3849053"/>
            <a:chOff x="157928" y="918152"/>
            <a:chExt cx="3513773" cy="3849053"/>
          </a:xfrm>
        </p:grpSpPr>
        <p:grpSp>
          <p:nvGrpSpPr>
            <p:cNvPr id="9" name="Group 7"/>
            <p:cNvGrpSpPr>
              <a:grpSpLocks noChangeAspect="1"/>
            </p:cNvGrpSpPr>
            <p:nvPr/>
          </p:nvGrpSpPr>
          <p:grpSpPr bwMode="auto">
            <a:xfrm>
              <a:off x="1394273" y="918152"/>
              <a:ext cx="239078" cy="561975"/>
              <a:chOff x="2961" y="2237"/>
              <a:chExt cx="335" cy="787"/>
            </a:xfrm>
          </p:grpSpPr>
          <p:sp>
            <p:nvSpPr>
              <p:cNvPr id="41" name="Rectangle 8"/>
              <p:cNvSpPr>
                <a:spLocks noChangeAspect="1" noChangeArrowheads="1"/>
              </p:cNvSpPr>
              <p:nvPr/>
            </p:nvSpPr>
            <p:spPr bwMode="auto">
              <a:xfrm rot="381855">
                <a:off x="2961" y="2621"/>
                <a:ext cx="335" cy="403"/>
              </a:xfrm>
              <a:prstGeom prst="rect">
                <a:avLst/>
              </a:prstGeom>
              <a:solidFill>
                <a:schemeClr val="accent1"/>
              </a:solidFill>
              <a:ln w="1270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grpSp>
            <p:nvGrpSpPr>
              <p:cNvPr id="42" name="Group 9"/>
              <p:cNvGrpSpPr>
                <a:grpSpLocks noChangeAspect="1"/>
              </p:cNvGrpSpPr>
              <p:nvPr/>
            </p:nvGrpSpPr>
            <p:grpSpPr bwMode="auto">
              <a:xfrm>
                <a:off x="3134" y="2237"/>
                <a:ext cx="0" cy="544"/>
                <a:chOff x="4147" y="701"/>
                <a:chExt cx="0" cy="778"/>
              </a:xfrm>
            </p:grpSpPr>
            <p:sp>
              <p:nvSpPr>
                <p:cNvPr id="43" name="Line 10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701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arrow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4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1056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pic>
          <p:nvPicPr>
            <p:cNvPr id="10" name="Picture 12" descr="GE"/>
            <p:cNvPicPr>
              <a:picLocks noChangeAspect="1" noChangeArrowheads="1"/>
            </p:cNvPicPr>
            <p:nvPr/>
          </p:nvPicPr>
          <p:blipFill>
            <a:blip r:embed="rId2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>
              <a:off x="456060" y="1737302"/>
              <a:ext cx="1187768" cy="1083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AutoShape 13"/>
            <p:cNvSpPr>
              <a:spLocks noChangeAspect="1" noChangeArrowheads="1"/>
            </p:cNvSpPr>
            <p:nvPr/>
          </p:nvSpPr>
          <p:spPr bwMode="auto">
            <a:xfrm>
              <a:off x="1062803" y="2262130"/>
              <a:ext cx="40005" cy="40958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AutoShape 14"/>
            <p:cNvSpPr>
              <a:spLocks noChangeAspect="1" noChangeArrowheads="1"/>
            </p:cNvSpPr>
            <p:nvPr/>
          </p:nvSpPr>
          <p:spPr bwMode="auto">
            <a:xfrm>
              <a:off x="456060" y="1292485"/>
              <a:ext cx="1187768" cy="444818"/>
            </a:xfrm>
            <a:prstGeom prst="triangle">
              <a:avLst>
                <a:gd name="adj" fmla="val 89606"/>
              </a:avLst>
            </a:prstGeom>
            <a:solidFill>
              <a:srgbClr val="0000FF">
                <a:alpha val="3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3" name="Picture 15" descr="GE"/>
            <p:cNvPicPr>
              <a:picLocks noChangeAspect="1" noChangeArrowheads="1"/>
            </p:cNvPicPr>
            <p:nvPr/>
          </p:nvPicPr>
          <p:blipFill>
            <a:blip r:embed="rId2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 rot="1723720">
              <a:off x="2089598" y="1411547"/>
              <a:ext cx="1187768" cy="1083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AutoShape 16"/>
            <p:cNvSpPr>
              <a:spLocks noChangeAspect="1" noChangeArrowheads="1"/>
            </p:cNvSpPr>
            <p:nvPr/>
          </p:nvSpPr>
          <p:spPr bwMode="auto">
            <a:xfrm>
              <a:off x="2688720" y="1951615"/>
              <a:ext cx="40958" cy="40958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Rectangle 17"/>
            <p:cNvSpPr>
              <a:spLocks noChangeAspect="1" noChangeArrowheads="1"/>
            </p:cNvSpPr>
            <p:nvPr/>
          </p:nvSpPr>
          <p:spPr bwMode="auto">
            <a:xfrm rot="2081960">
              <a:off x="3432623" y="1186757"/>
              <a:ext cx="239078" cy="287655"/>
            </a:xfrm>
            <a:prstGeom prst="rect">
              <a:avLst/>
            </a:prstGeom>
            <a:solidFill>
              <a:schemeClr val="accent1"/>
            </a:soli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16" name="Line 18"/>
            <p:cNvSpPr>
              <a:spLocks noChangeAspect="1" noChangeShapeType="1"/>
            </p:cNvSpPr>
            <p:nvPr/>
          </p:nvSpPr>
          <p:spPr bwMode="auto">
            <a:xfrm>
              <a:off x="3561210" y="927677"/>
              <a:ext cx="0" cy="21145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19"/>
            <p:cNvSpPr>
              <a:spLocks noChangeAspect="1" noChangeShapeType="1"/>
            </p:cNvSpPr>
            <p:nvPr/>
          </p:nvSpPr>
          <p:spPr bwMode="auto">
            <a:xfrm>
              <a:off x="3561210" y="1104842"/>
              <a:ext cx="0" cy="21145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AutoShape 20"/>
            <p:cNvSpPr>
              <a:spLocks noChangeAspect="1" noChangeArrowheads="1"/>
            </p:cNvSpPr>
            <p:nvPr/>
          </p:nvSpPr>
          <p:spPr bwMode="auto">
            <a:xfrm rot="1718019">
              <a:off x="2455358" y="1057217"/>
              <a:ext cx="1187768" cy="443865"/>
            </a:xfrm>
            <a:prstGeom prst="triangle">
              <a:avLst>
                <a:gd name="adj" fmla="val 89606"/>
              </a:avLst>
            </a:prstGeom>
            <a:solidFill>
              <a:srgbClr val="0000FF">
                <a:alpha val="3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AutoShape 23"/>
            <p:cNvSpPr>
              <a:spLocks noChangeAspect="1" noChangeArrowheads="1"/>
            </p:cNvSpPr>
            <p:nvPr/>
          </p:nvSpPr>
          <p:spPr bwMode="auto">
            <a:xfrm rot="1556024">
              <a:off x="3463103" y="1269625"/>
              <a:ext cx="120968" cy="168593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799 w 21600"/>
                <a:gd name="T5" fmla="*/ 0 h 21600"/>
                <a:gd name="T6" fmla="*/ 2700 w 21600"/>
                <a:gd name="T7" fmla="*/ 10800 h 21600"/>
                <a:gd name="T8" fmla="*/ 10799 w 21600"/>
                <a:gd name="T9" fmla="*/ 5400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rgbClr val="FF3300"/>
            </a:solidFill>
            <a:ln w="635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grpSp>
          <p:nvGrpSpPr>
            <p:cNvPr id="20" name="Group 26"/>
            <p:cNvGrpSpPr>
              <a:grpSpLocks/>
            </p:cNvGrpSpPr>
            <p:nvPr/>
          </p:nvGrpSpPr>
          <p:grpSpPr bwMode="auto">
            <a:xfrm>
              <a:off x="460823" y="2864110"/>
              <a:ext cx="1187767" cy="1903095"/>
              <a:chOff x="1043" y="2110"/>
              <a:chExt cx="1247" cy="1998"/>
            </a:xfrm>
          </p:grpSpPr>
          <p:sp>
            <p:nvSpPr>
              <p:cNvPr id="35" name="Rectangle 27"/>
              <p:cNvSpPr>
                <a:spLocks noChangeAspect="1" noChangeArrowheads="1"/>
              </p:cNvSpPr>
              <p:nvPr/>
            </p:nvSpPr>
            <p:spPr bwMode="auto">
              <a:xfrm rot="381855">
                <a:off x="2028" y="2398"/>
                <a:ext cx="251" cy="302"/>
              </a:xfrm>
              <a:prstGeom prst="rect">
                <a:avLst/>
              </a:prstGeom>
              <a:solidFill>
                <a:schemeClr val="accent1"/>
              </a:solidFill>
              <a:ln w="1270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grpSp>
            <p:nvGrpSpPr>
              <p:cNvPr id="36" name="Group 28"/>
              <p:cNvGrpSpPr>
                <a:grpSpLocks noChangeAspect="1"/>
              </p:cNvGrpSpPr>
              <p:nvPr/>
            </p:nvGrpSpPr>
            <p:grpSpPr bwMode="auto">
              <a:xfrm>
                <a:off x="2158" y="2110"/>
                <a:ext cx="0" cy="408"/>
                <a:chOff x="4147" y="701"/>
                <a:chExt cx="0" cy="778"/>
              </a:xfrm>
            </p:grpSpPr>
            <p:sp>
              <p:nvSpPr>
                <p:cNvPr id="39" name="Line 29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701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arrow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0" name="Line 30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1056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pic>
            <p:nvPicPr>
              <p:cNvPr id="37" name="Picture 31" descr="GE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1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08" t="18813" r="16667" b="17534"/>
              <a:stretch>
                <a:fillRect/>
              </a:stretch>
            </p:blipFill>
            <p:spPr bwMode="auto">
              <a:xfrm>
                <a:off x="1043" y="2970"/>
                <a:ext cx="1247" cy="11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8" name="AutoShape 32"/>
              <p:cNvSpPr>
                <a:spLocks noChangeAspect="1" noChangeArrowheads="1"/>
              </p:cNvSpPr>
              <p:nvPr/>
            </p:nvSpPr>
            <p:spPr bwMode="auto">
              <a:xfrm>
                <a:off x="1043" y="2503"/>
                <a:ext cx="1247" cy="467"/>
              </a:xfrm>
              <a:prstGeom prst="triangle">
                <a:avLst>
                  <a:gd name="adj" fmla="val 89606"/>
                </a:avLst>
              </a:prstGeom>
              <a:solidFill>
                <a:srgbClr val="0000FF">
                  <a:alpha val="39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" name="AutoShape 33"/>
            <p:cNvSpPr>
              <a:spLocks noChangeAspect="1" noChangeArrowheads="1"/>
            </p:cNvSpPr>
            <p:nvPr/>
          </p:nvSpPr>
          <p:spPr bwMode="auto">
            <a:xfrm>
              <a:off x="1068518" y="4206183"/>
              <a:ext cx="40005" cy="40958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AutoShape 34"/>
            <p:cNvSpPr>
              <a:spLocks noChangeArrowheads="1"/>
            </p:cNvSpPr>
            <p:nvPr/>
          </p:nvSpPr>
          <p:spPr bwMode="auto">
            <a:xfrm rot="5880382">
              <a:off x="2780160" y="3137478"/>
              <a:ext cx="366713" cy="297180"/>
            </a:xfrm>
            <a:prstGeom prst="cube">
              <a:avLst>
                <a:gd name="adj" fmla="val 22852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3" name="Group 35"/>
            <p:cNvGrpSpPr>
              <a:grpSpLocks noChangeAspect="1"/>
            </p:cNvGrpSpPr>
            <p:nvPr/>
          </p:nvGrpSpPr>
          <p:grpSpPr bwMode="auto">
            <a:xfrm>
              <a:off x="2923035" y="2865063"/>
              <a:ext cx="0" cy="388620"/>
              <a:chOff x="4147" y="701"/>
              <a:chExt cx="0" cy="778"/>
            </a:xfrm>
          </p:grpSpPr>
          <p:sp>
            <p:nvSpPr>
              <p:cNvPr id="33" name="Line 36"/>
              <p:cNvSpPr>
                <a:spLocks noChangeAspect="1" noChangeShapeType="1"/>
              </p:cNvSpPr>
              <p:nvPr/>
            </p:nvSpPr>
            <p:spPr bwMode="auto">
              <a:xfrm>
                <a:off x="4147" y="701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" name="Line 37"/>
              <p:cNvSpPr>
                <a:spLocks noChangeAspect="1" noChangeShapeType="1"/>
              </p:cNvSpPr>
              <p:nvPr/>
            </p:nvSpPr>
            <p:spPr bwMode="auto">
              <a:xfrm>
                <a:off x="4147" y="1056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4" name="Group 38"/>
            <p:cNvGrpSpPr>
              <a:grpSpLocks/>
            </p:cNvGrpSpPr>
            <p:nvPr/>
          </p:nvGrpSpPr>
          <p:grpSpPr bwMode="auto">
            <a:xfrm>
              <a:off x="1860998" y="3468948"/>
              <a:ext cx="1187767" cy="1102043"/>
              <a:chOff x="2513" y="2636"/>
              <a:chExt cx="1247" cy="1157"/>
            </a:xfrm>
          </p:grpSpPr>
          <p:pic>
            <p:nvPicPr>
              <p:cNvPr id="29" name="Picture 39" descr="GE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contrast="1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08" t="18813" r="16667" b="17534"/>
              <a:stretch>
                <a:fillRect/>
              </a:stretch>
            </p:blipFill>
            <p:spPr bwMode="auto">
              <a:xfrm>
                <a:off x="2513" y="2655"/>
                <a:ext cx="1247" cy="11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" name="Text Box 40"/>
              <p:cNvSpPr txBox="1">
                <a:spLocks noChangeArrowheads="1"/>
              </p:cNvSpPr>
              <p:nvPr/>
            </p:nvSpPr>
            <p:spPr bwMode="auto">
              <a:xfrm>
                <a:off x="2936" y="2636"/>
                <a:ext cx="613" cy="2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GB" altLang="en-US" sz="1000" dirty="0"/>
                  <a:t>[001]</a:t>
                </a:r>
              </a:p>
            </p:txBody>
          </p:sp>
          <p:sp>
            <p:nvSpPr>
              <p:cNvPr id="31" name="Text Box 41"/>
              <p:cNvSpPr txBox="1">
                <a:spLocks noChangeArrowheads="1"/>
              </p:cNvSpPr>
              <p:nvPr/>
            </p:nvSpPr>
            <p:spPr bwMode="auto">
              <a:xfrm>
                <a:off x="2934" y="3349"/>
                <a:ext cx="655" cy="2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GB" altLang="en-US" sz="1000" dirty="0"/>
                  <a:t>[112]</a:t>
                </a:r>
              </a:p>
            </p:txBody>
          </p:sp>
          <p:sp>
            <p:nvSpPr>
              <p:cNvPr id="32" name="AutoShape 42"/>
              <p:cNvSpPr>
                <a:spLocks noChangeAspect="1" noChangeArrowheads="1"/>
              </p:cNvSpPr>
              <p:nvPr/>
            </p:nvSpPr>
            <p:spPr bwMode="auto">
              <a:xfrm>
                <a:off x="3152" y="3203"/>
                <a:ext cx="42" cy="43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5" name="Line 43"/>
            <p:cNvSpPr>
              <a:spLocks noChangeShapeType="1"/>
            </p:cNvSpPr>
            <p:nvPr/>
          </p:nvSpPr>
          <p:spPr bwMode="auto">
            <a:xfrm>
              <a:off x="157928" y="4225233"/>
              <a:ext cx="30927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Text Box 44"/>
            <p:cNvSpPr txBox="1">
              <a:spLocks noChangeArrowheads="1"/>
            </p:cNvSpPr>
            <p:nvPr/>
          </p:nvSpPr>
          <p:spPr bwMode="auto">
            <a:xfrm>
              <a:off x="858968" y="4206183"/>
              <a:ext cx="520065" cy="245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altLang="en-US" sz="1000" dirty="0"/>
                <a:t>[113]</a:t>
              </a:r>
            </a:p>
          </p:txBody>
        </p:sp>
        <p:sp>
          <p:nvSpPr>
            <p:cNvPr id="27" name="AutoShape 45"/>
            <p:cNvSpPr>
              <a:spLocks noChangeAspect="1" noChangeArrowheads="1"/>
            </p:cNvSpPr>
            <p:nvPr/>
          </p:nvSpPr>
          <p:spPr bwMode="auto">
            <a:xfrm>
              <a:off x="1860998" y="3256540"/>
              <a:ext cx="1187767" cy="230505"/>
            </a:xfrm>
            <a:prstGeom prst="triangle">
              <a:avLst>
                <a:gd name="adj" fmla="val 89606"/>
              </a:avLst>
            </a:prstGeom>
            <a:solidFill>
              <a:srgbClr val="0000FF">
                <a:alpha val="3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AutoShape 46"/>
            <p:cNvSpPr>
              <a:spLocks noChangeArrowheads="1"/>
            </p:cNvSpPr>
            <p:nvPr/>
          </p:nvSpPr>
          <p:spPr bwMode="auto">
            <a:xfrm rot="16200000">
              <a:off x="3089723" y="4037590"/>
              <a:ext cx="194310" cy="1809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5011808" y="1033635"/>
            <a:ext cx="1875929" cy="2750061"/>
            <a:chOff x="568325" y="79375"/>
            <a:chExt cx="4587875" cy="6702425"/>
          </a:xfrm>
        </p:grpSpPr>
        <p:sp>
          <p:nvSpPr>
            <p:cNvPr id="46" name="Rectangle 4"/>
            <p:cNvSpPr>
              <a:spLocks noChangeAspect="1" noChangeArrowheads="1"/>
            </p:cNvSpPr>
            <p:nvPr/>
          </p:nvSpPr>
          <p:spPr bwMode="auto">
            <a:xfrm rot="381855">
              <a:off x="4654550" y="3671888"/>
              <a:ext cx="420688" cy="958850"/>
            </a:xfrm>
            <a:prstGeom prst="rect">
              <a:avLst/>
            </a:prstGeom>
            <a:solidFill>
              <a:schemeClr val="accent1"/>
            </a:soli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47" name="Rectangle 5"/>
            <p:cNvSpPr>
              <a:spLocks noChangeAspect="1" noChangeArrowheads="1"/>
            </p:cNvSpPr>
            <p:nvPr/>
          </p:nvSpPr>
          <p:spPr bwMode="auto">
            <a:xfrm rot="381855">
              <a:off x="4570413" y="3832225"/>
              <a:ext cx="585787" cy="704850"/>
            </a:xfrm>
            <a:prstGeom prst="rect">
              <a:avLst/>
            </a:prstGeom>
            <a:solidFill>
              <a:schemeClr val="accent1"/>
            </a:solidFill>
            <a:ln w="127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Wirefram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grpSp>
          <p:nvGrpSpPr>
            <p:cNvPr id="48" name="Group 6"/>
            <p:cNvGrpSpPr>
              <a:grpSpLocks noChangeAspect="1"/>
            </p:cNvGrpSpPr>
            <p:nvPr/>
          </p:nvGrpSpPr>
          <p:grpSpPr bwMode="auto">
            <a:xfrm>
              <a:off x="4873625" y="3162300"/>
              <a:ext cx="0" cy="950913"/>
              <a:chOff x="4147" y="701"/>
              <a:chExt cx="0" cy="778"/>
            </a:xfrm>
          </p:grpSpPr>
          <p:sp>
            <p:nvSpPr>
              <p:cNvPr id="69" name="Line 7"/>
              <p:cNvSpPr>
                <a:spLocks noChangeAspect="1" noChangeShapeType="1"/>
              </p:cNvSpPr>
              <p:nvPr/>
            </p:nvSpPr>
            <p:spPr bwMode="auto">
              <a:xfrm>
                <a:off x="4147" y="701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arrow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0" name="Line 8"/>
              <p:cNvSpPr>
                <a:spLocks noChangeAspect="1" noChangeShapeType="1"/>
              </p:cNvSpPr>
              <p:nvPr/>
            </p:nvSpPr>
            <p:spPr bwMode="auto">
              <a:xfrm>
                <a:off x="4147" y="1056"/>
                <a:ext cx="0" cy="42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9" name="Freeform 9"/>
            <p:cNvSpPr>
              <a:spLocks noChangeAspect="1"/>
            </p:cNvSpPr>
            <p:nvPr/>
          </p:nvSpPr>
          <p:spPr bwMode="auto">
            <a:xfrm>
              <a:off x="3313113" y="3832225"/>
              <a:ext cx="1535112" cy="2949575"/>
            </a:xfrm>
            <a:custGeom>
              <a:avLst/>
              <a:gdLst>
                <a:gd name="T0" fmla="*/ 1208 w 1208"/>
                <a:gd name="T1" fmla="*/ 202 h 2400"/>
                <a:gd name="T2" fmla="*/ 0 w 1208"/>
                <a:gd name="T3" fmla="*/ 0 h 2400"/>
                <a:gd name="T4" fmla="*/ 9 w 1208"/>
                <a:gd name="T5" fmla="*/ 2400 h 2400"/>
                <a:gd name="T6" fmla="*/ 1208 w 1208"/>
                <a:gd name="T7" fmla="*/ 202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8" h="2400">
                  <a:moveTo>
                    <a:pt x="1208" y="202"/>
                  </a:moveTo>
                  <a:lnTo>
                    <a:pt x="0" y="0"/>
                  </a:lnTo>
                  <a:lnTo>
                    <a:pt x="9" y="2400"/>
                  </a:lnTo>
                  <a:lnTo>
                    <a:pt x="1208" y="202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50" name="Picture 10" descr="GE"/>
            <p:cNvPicPr>
              <a:picLocks noChangeAspect="1" noChangeArrowheads="1"/>
            </p:cNvPicPr>
            <p:nvPr/>
          </p:nvPicPr>
          <p:blipFill>
            <a:blip r:embed="rId2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>
              <a:off x="682625" y="3806825"/>
              <a:ext cx="2711450" cy="2960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1" descr="GE"/>
            <p:cNvPicPr>
              <a:picLocks noChangeAspect="1" noChangeArrowheads="1"/>
            </p:cNvPicPr>
            <p:nvPr/>
          </p:nvPicPr>
          <p:blipFill>
            <a:blip r:embed="rId2" cstate="print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8" t="18813" r="16667" b="17534"/>
            <a:stretch>
              <a:fillRect/>
            </a:stretch>
          </p:blipFill>
          <p:spPr bwMode="auto">
            <a:xfrm>
              <a:off x="568325" y="1016000"/>
              <a:ext cx="2908300" cy="26527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2" name="Group 12"/>
            <p:cNvGrpSpPr>
              <a:grpSpLocks noChangeAspect="1"/>
            </p:cNvGrpSpPr>
            <p:nvPr/>
          </p:nvGrpSpPr>
          <p:grpSpPr bwMode="auto">
            <a:xfrm>
              <a:off x="3476625" y="79375"/>
              <a:ext cx="1676400" cy="3598863"/>
              <a:chOff x="3201" y="372"/>
              <a:chExt cx="960" cy="2061"/>
            </a:xfrm>
          </p:grpSpPr>
          <p:sp>
            <p:nvSpPr>
              <p:cNvPr id="64" name="Rectangle 13"/>
              <p:cNvSpPr>
                <a:spLocks noChangeAspect="1" noChangeArrowheads="1"/>
              </p:cNvSpPr>
              <p:nvPr/>
            </p:nvSpPr>
            <p:spPr bwMode="auto">
              <a:xfrm rot="381855">
                <a:off x="3826" y="756"/>
                <a:ext cx="335" cy="403"/>
              </a:xfrm>
              <a:prstGeom prst="rect">
                <a:avLst/>
              </a:prstGeom>
              <a:solidFill>
                <a:schemeClr val="accent1"/>
              </a:solidFill>
              <a:ln w="1270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GB"/>
              </a:p>
            </p:txBody>
          </p:sp>
          <p:grpSp>
            <p:nvGrpSpPr>
              <p:cNvPr id="65" name="Group 14"/>
              <p:cNvGrpSpPr>
                <a:grpSpLocks noChangeAspect="1"/>
              </p:cNvGrpSpPr>
              <p:nvPr/>
            </p:nvGrpSpPr>
            <p:grpSpPr bwMode="auto">
              <a:xfrm>
                <a:off x="3999" y="372"/>
                <a:ext cx="0" cy="544"/>
                <a:chOff x="4147" y="701"/>
                <a:chExt cx="0" cy="778"/>
              </a:xfrm>
            </p:grpSpPr>
            <p:sp>
              <p:nvSpPr>
                <p:cNvPr id="67" name="Line 15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701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arrow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8" name="Line 16"/>
                <p:cNvSpPr>
                  <a:spLocks noChangeAspect="1" noChangeShapeType="1"/>
                </p:cNvSpPr>
                <p:nvPr/>
              </p:nvSpPr>
              <p:spPr bwMode="auto">
                <a:xfrm>
                  <a:off x="4147" y="1056"/>
                  <a:ext cx="0" cy="42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66" name="Freeform 17"/>
              <p:cNvSpPr>
                <a:spLocks noChangeAspect="1"/>
              </p:cNvSpPr>
              <p:nvPr/>
            </p:nvSpPr>
            <p:spPr bwMode="auto">
              <a:xfrm>
                <a:off x="3201" y="903"/>
                <a:ext cx="798" cy="1530"/>
              </a:xfrm>
              <a:custGeom>
                <a:avLst/>
                <a:gdLst>
                  <a:gd name="T0" fmla="*/ 1142 w 1142"/>
                  <a:gd name="T1" fmla="*/ 19 h 2189"/>
                  <a:gd name="T2" fmla="*/ 0 w 1142"/>
                  <a:gd name="T3" fmla="*/ 0 h 2189"/>
                  <a:gd name="T4" fmla="*/ 0 w 1142"/>
                  <a:gd name="T5" fmla="*/ 2189 h 2189"/>
                  <a:gd name="T6" fmla="*/ 1142 w 1142"/>
                  <a:gd name="T7" fmla="*/ 19 h 2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2" h="2189">
                    <a:moveTo>
                      <a:pt x="1142" y="19"/>
                    </a:moveTo>
                    <a:lnTo>
                      <a:pt x="0" y="0"/>
                    </a:lnTo>
                    <a:lnTo>
                      <a:pt x="0" y="2189"/>
                    </a:lnTo>
                    <a:lnTo>
                      <a:pt x="1142" y="19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3" name="Group 18"/>
            <p:cNvGrpSpPr>
              <a:grpSpLocks noChangeAspect="1"/>
            </p:cNvGrpSpPr>
            <p:nvPr/>
          </p:nvGrpSpPr>
          <p:grpSpPr bwMode="auto">
            <a:xfrm>
              <a:off x="568325" y="1009650"/>
              <a:ext cx="2908300" cy="2668588"/>
              <a:chOff x="1534" y="905"/>
              <a:chExt cx="1665" cy="1528"/>
            </a:xfrm>
          </p:grpSpPr>
          <p:sp>
            <p:nvSpPr>
              <p:cNvPr id="61" name="Rectangle 19"/>
              <p:cNvSpPr>
                <a:spLocks noChangeAspect="1" noChangeArrowheads="1"/>
              </p:cNvSpPr>
              <p:nvPr/>
            </p:nvSpPr>
            <p:spPr bwMode="auto">
              <a:xfrm>
                <a:off x="1534" y="905"/>
                <a:ext cx="1665" cy="152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2" name="Line 20"/>
              <p:cNvSpPr>
                <a:spLocks noChangeAspect="1" noChangeShapeType="1"/>
              </p:cNvSpPr>
              <p:nvPr/>
            </p:nvSpPr>
            <p:spPr bwMode="auto">
              <a:xfrm>
                <a:off x="2395" y="916"/>
                <a:ext cx="20" cy="1517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" name="Line 21"/>
              <p:cNvSpPr>
                <a:spLocks noChangeAspect="1" noChangeShapeType="1"/>
              </p:cNvSpPr>
              <p:nvPr/>
            </p:nvSpPr>
            <p:spPr bwMode="auto">
              <a:xfrm flipV="1">
                <a:off x="1534" y="1930"/>
                <a:ext cx="1665" cy="2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54" name="Group 22"/>
            <p:cNvGrpSpPr>
              <a:grpSpLocks noChangeAspect="1"/>
            </p:cNvGrpSpPr>
            <p:nvPr/>
          </p:nvGrpSpPr>
          <p:grpSpPr bwMode="auto">
            <a:xfrm>
              <a:off x="585788" y="4011613"/>
              <a:ext cx="2908300" cy="2668587"/>
              <a:chOff x="1534" y="905"/>
              <a:chExt cx="1665" cy="1528"/>
            </a:xfrm>
          </p:grpSpPr>
          <p:sp>
            <p:nvSpPr>
              <p:cNvPr id="58" name="Rectangle 23"/>
              <p:cNvSpPr>
                <a:spLocks noChangeAspect="1" noChangeArrowheads="1"/>
              </p:cNvSpPr>
              <p:nvPr/>
            </p:nvSpPr>
            <p:spPr bwMode="auto">
              <a:xfrm>
                <a:off x="1534" y="905"/>
                <a:ext cx="1665" cy="152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9" name="Line 24"/>
              <p:cNvSpPr>
                <a:spLocks noChangeAspect="1" noChangeShapeType="1"/>
              </p:cNvSpPr>
              <p:nvPr/>
            </p:nvSpPr>
            <p:spPr bwMode="auto">
              <a:xfrm>
                <a:off x="2395" y="916"/>
                <a:ext cx="20" cy="1517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" name="Line 25"/>
              <p:cNvSpPr>
                <a:spLocks noChangeAspect="1" noChangeShapeType="1"/>
              </p:cNvSpPr>
              <p:nvPr/>
            </p:nvSpPr>
            <p:spPr bwMode="auto">
              <a:xfrm flipV="1">
                <a:off x="1534" y="1930"/>
                <a:ext cx="1665" cy="2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55" name="AutoShape 26"/>
            <p:cNvSpPr>
              <a:spLocks noChangeAspect="1" noChangeArrowheads="1"/>
            </p:cNvSpPr>
            <p:nvPr/>
          </p:nvSpPr>
          <p:spPr bwMode="auto">
            <a:xfrm>
              <a:off x="1992313" y="1096963"/>
              <a:ext cx="161925" cy="163512"/>
            </a:xfrm>
            <a:prstGeom prst="sun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AutoShape 27"/>
            <p:cNvSpPr>
              <a:spLocks noChangeAspect="1" noChangeArrowheads="1"/>
            </p:cNvSpPr>
            <p:nvPr/>
          </p:nvSpPr>
          <p:spPr bwMode="auto">
            <a:xfrm>
              <a:off x="2006600" y="4108450"/>
              <a:ext cx="163513" cy="161925"/>
            </a:xfrm>
            <a:prstGeom prst="sun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" name="Line 28"/>
            <p:cNvSpPr>
              <a:spLocks noChangeAspect="1" noChangeShapeType="1"/>
            </p:cNvSpPr>
            <p:nvPr/>
          </p:nvSpPr>
          <p:spPr bwMode="auto">
            <a:xfrm flipV="1">
              <a:off x="2089150" y="4011613"/>
              <a:ext cx="0" cy="180975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1" name="Text Box 31"/>
          <p:cNvSpPr txBox="1">
            <a:spLocks noChangeArrowheads="1"/>
          </p:cNvSpPr>
          <p:nvPr/>
        </p:nvSpPr>
        <p:spPr bwMode="auto">
          <a:xfrm>
            <a:off x="7099521" y="1371386"/>
            <a:ext cx="197520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ja-JP" sz="1400" dirty="0">
                <a:ea typeface="ＭＳ Ｐゴシック" charset="-128"/>
              </a:rPr>
              <a:t>A distortion of a crystal will produce a distortion of the EBSD pattern. </a:t>
            </a:r>
          </a:p>
          <a:p>
            <a:pPr eaLnBrk="0" hangingPunct="0"/>
            <a:endParaRPr lang="en-US" altLang="ja-JP" sz="800" dirty="0">
              <a:ea typeface="ＭＳ Ｐゴシック" charset="-128"/>
            </a:endParaRPr>
          </a:p>
          <a:p>
            <a:pPr eaLnBrk="0" hangingPunct="0"/>
            <a:r>
              <a:rPr lang="en-US" altLang="ja-JP" sz="1400" dirty="0">
                <a:ea typeface="ＭＳ Ｐゴシック" charset="-128"/>
              </a:rPr>
              <a:t>EBSD patterns acquired from a mesh of points on a sample can thus be used to produce maps of strain in that sample. </a:t>
            </a:r>
          </a:p>
          <a:p>
            <a:pPr eaLnBrk="0" hangingPunct="0"/>
            <a:endParaRPr lang="en-US" altLang="ja-JP" sz="800" dirty="0">
              <a:ea typeface="ＭＳ Ｐゴシック" charset="-128"/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80" r="4865"/>
          <a:stretch/>
        </p:blipFill>
        <p:spPr>
          <a:xfrm>
            <a:off x="13451" y="4542831"/>
            <a:ext cx="2780976" cy="216000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0" r="-2900"/>
          <a:stretch/>
        </p:blipFill>
        <p:spPr>
          <a:xfrm>
            <a:off x="4644973" y="4542831"/>
            <a:ext cx="2992515" cy="216000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2810889" y="4954505"/>
            <a:ext cx="17547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Map derived from </a:t>
            </a:r>
          </a:p>
          <a:p>
            <a:r>
              <a:rPr lang="en-GB" sz="1600" dirty="0"/>
              <a:t>EBSD data from </a:t>
            </a:r>
          </a:p>
          <a:p>
            <a:r>
              <a:rPr lang="en-GB" sz="1600" dirty="0"/>
              <a:t>c-plane </a:t>
            </a:r>
            <a:r>
              <a:rPr lang="en-GB" sz="1600" dirty="0" err="1"/>
              <a:t>AlN</a:t>
            </a:r>
            <a:r>
              <a:rPr lang="en-GB" sz="1600" dirty="0"/>
              <a:t>:</a:t>
            </a:r>
          </a:p>
          <a:p>
            <a:r>
              <a:rPr lang="en-GB" sz="1600" b="1" dirty="0"/>
              <a:t>Grain reference orientation deviation (GROD)</a:t>
            </a:r>
          </a:p>
        </p:txBody>
      </p:sp>
      <p:sp>
        <p:nvSpPr>
          <p:cNvPr id="76" name="Circular Arrow 75"/>
          <p:cNvSpPr/>
          <p:nvPr/>
        </p:nvSpPr>
        <p:spPr>
          <a:xfrm flipV="1">
            <a:off x="7586331" y="4235961"/>
            <a:ext cx="978408" cy="978408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7" name="Circular Arrow 76"/>
          <p:cNvSpPr/>
          <p:nvPr/>
        </p:nvSpPr>
        <p:spPr>
          <a:xfrm>
            <a:off x="7582609" y="6168694"/>
            <a:ext cx="978408" cy="978408"/>
          </a:xfrm>
          <a:prstGeom prst="circularArrow">
            <a:avLst/>
          </a:prstGeom>
          <a:solidFill>
            <a:srgbClr val="000099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532316" y="5232067"/>
            <a:ext cx="1712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Red and blue depict opposite </a:t>
            </a:r>
            <a:endParaRPr lang="en-GB" sz="1600" dirty="0" smtClean="0"/>
          </a:p>
          <a:p>
            <a:r>
              <a:rPr lang="en-GB" sz="1600" dirty="0" smtClean="0"/>
              <a:t>in-plane </a:t>
            </a:r>
            <a:r>
              <a:rPr lang="en-GB" sz="1600" dirty="0"/>
              <a:t>rotations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314895" y="6278765"/>
            <a:ext cx="1089044" cy="369332"/>
            <a:chOff x="314895" y="6353715"/>
            <a:chExt cx="1089044" cy="369332"/>
          </a:xfrm>
        </p:grpSpPr>
        <p:sp>
          <p:nvSpPr>
            <p:cNvPr id="80" name="TextBox 79"/>
            <p:cNvSpPr txBox="1"/>
            <p:nvPr/>
          </p:nvSpPr>
          <p:spPr>
            <a:xfrm>
              <a:off x="314895" y="6353715"/>
              <a:ext cx="108904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5 µm</a:t>
              </a:r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369960" y="6673126"/>
              <a:ext cx="94139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4936097" y="6281668"/>
            <a:ext cx="1089044" cy="369332"/>
            <a:chOff x="314895" y="6353715"/>
            <a:chExt cx="1089044" cy="369332"/>
          </a:xfrm>
        </p:grpSpPr>
        <p:sp>
          <p:nvSpPr>
            <p:cNvPr id="83" name="TextBox 82"/>
            <p:cNvSpPr txBox="1"/>
            <p:nvPr/>
          </p:nvSpPr>
          <p:spPr>
            <a:xfrm>
              <a:off x="314895" y="6353715"/>
              <a:ext cx="108904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5 µm</a:t>
              </a:r>
            </a:p>
          </p:txBody>
        </p:sp>
        <p:cxnSp>
          <p:nvCxnSpPr>
            <p:cNvPr id="84" name="Straight Connector 83"/>
            <p:cNvCxnSpPr/>
            <p:nvPr/>
          </p:nvCxnSpPr>
          <p:spPr>
            <a:xfrm>
              <a:off x="369960" y="6673126"/>
              <a:ext cx="94139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5" name="Picture 498" descr="https://upload.wikimedia.org/wikipedia/en/thumb/c/ca/University_of_Bath_logo.svg/1200px-University_of_Bath_logo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4309" y="3925564"/>
            <a:ext cx="1476164" cy="52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2" descr="Bildergebnis für fbh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90" b="21979"/>
          <a:stretch/>
        </p:blipFill>
        <p:spPr bwMode="auto">
          <a:xfrm>
            <a:off x="6259375" y="3754764"/>
            <a:ext cx="1177248" cy="75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0" y="3866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/>
              <a:t>Measuring orientation with EBSD with better </a:t>
            </a:r>
            <a:r>
              <a:rPr lang="en-GB" sz="2600" b="1" dirty="0" smtClean="0"/>
              <a:t>sensitivity</a:t>
            </a:r>
            <a:endParaRPr lang="en-GB" sz="26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3688270" y="402696"/>
            <a:ext cx="5126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 smtClean="0">
                <a:solidFill>
                  <a:srgbClr val="002060"/>
                </a:solidFill>
              </a:rPr>
              <a:t>by pattern </a:t>
            </a:r>
            <a:r>
              <a:rPr lang="en-GB" b="1" dirty="0">
                <a:solidFill>
                  <a:srgbClr val="002060"/>
                </a:solidFill>
              </a:rPr>
              <a:t>matching to dynamical </a:t>
            </a:r>
            <a:r>
              <a:rPr lang="en-GB" b="1" dirty="0" smtClean="0">
                <a:solidFill>
                  <a:srgbClr val="002060"/>
                </a:solidFill>
              </a:rPr>
              <a:t>simulations</a:t>
            </a:r>
          </a:p>
          <a:p>
            <a:pPr algn="r"/>
            <a:r>
              <a:rPr lang="en-GB" b="1" dirty="0" smtClean="0">
                <a:solidFill>
                  <a:srgbClr val="002060"/>
                </a:solidFill>
              </a:rPr>
              <a:t> </a:t>
            </a:r>
            <a:r>
              <a:rPr lang="en-GB" dirty="0">
                <a:solidFill>
                  <a:srgbClr val="002060"/>
                </a:solidFill>
              </a:rPr>
              <a:t>– </a:t>
            </a:r>
            <a:r>
              <a:rPr lang="en-GB" dirty="0" err="1">
                <a:solidFill>
                  <a:srgbClr val="002060"/>
                </a:solidFill>
              </a:rPr>
              <a:t>Aimo</a:t>
            </a:r>
            <a:r>
              <a:rPr lang="en-GB" dirty="0">
                <a:solidFill>
                  <a:srgbClr val="002060"/>
                </a:solidFill>
              </a:rPr>
              <a:t> Winkelmann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489766" y="4482869"/>
            <a:ext cx="7944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degrees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06099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03888" y="0"/>
            <a:ext cx="1407885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Content Placeholder 71">
            <a:extLst>
              <a:ext uri="{FF2B5EF4-FFF2-40B4-BE49-F238E27FC236}">
                <a16:creationId xmlns:a16="http://schemas.microsoft.com/office/drawing/2014/main" id="{1BE3D233-7F4E-42D9-84F4-A7641A454F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7" b="6"/>
          <a:stretch/>
        </p:blipFill>
        <p:spPr>
          <a:xfrm>
            <a:off x="336887" y="600827"/>
            <a:ext cx="3742007" cy="288737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61A95B-E7C1-4444-B19C-B04AD7D2B1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88" t="36216" r="61526" b="31227"/>
          <a:stretch/>
        </p:blipFill>
        <p:spPr>
          <a:xfrm>
            <a:off x="4574196" y="2343168"/>
            <a:ext cx="3852000" cy="3067677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8" y="3877005"/>
            <a:ext cx="3739959" cy="288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4997" y="-7247"/>
            <a:ext cx="8643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Extracting more information from EBSD patterns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7329" y="693762"/>
            <a:ext cx="1760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Raw EBSD pattern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6305" y="3985145"/>
            <a:ext cx="1760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Underlying angular intensity distribution of BSE electrons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64551" y="4769798"/>
            <a:ext cx="176056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</a:rPr>
              <a:t>Flatfielded</a:t>
            </a:r>
            <a:r>
              <a:rPr lang="en-GB" dirty="0">
                <a:solidFill>
                  <a:srgbClr val="0000FF"/>
                </a:solidFill>
              </a:rPr>
              <a:t>  EBSD pattern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4910" y="498566"/>
            <a:ext cx="4314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/>
              <a:t>Revealing defects with EBSD </a:t>
            </a:r>
          </a:p>
        </p:txBody>
      </p:sp>
    </p:spTree>
    <p:extLst>
      <p:ext uri="{BB962C8B-B14F-4D97-AF65-F5344CB8AC3E}">
        <p14:creationId xmlns:p14="http://schemas.microsoft.com/office/powerpoint/2010/main" val="142875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503888" y="0"/>
            <a:ext cx="1407885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326"/>
          <a:stretch/>
        </p:blipFill>
        <p:spPr bwMode="auto">
          <a:xfrm>
            <a:off x="4586299" y="3549114"/>
            <a:ext cx="4356000" cy="307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39171" y="6340140"/>
            <a:ext cx="398983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BSE signal from bottom 10% of </a:t>
            </a:r>
            <a:r>
              <a:rPr lang="en-GB" sz="1400" b="1" dirty="0"/>
              <a:t>EBSD</a:t>
            </a:r>
            <a:r>
              <a:rPr lang="en-GB" sz="1400" dirty="0"/>
              <a:t> patterns</a:t>
            </a:r>
          </a:p>
          <a:p>
            <a:pPr algn="ctr"/>
            <a:r>
              <a:rPr lang="en-GB" sz="1400" dirty="0"/>
              <a:t>In this case diffraction contrast dominates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665579" y="242480"/>
            <a:ext cx="3348000" cy="2464116"/>
            <a:chOff x="665579" y="242480"/>
            <a:chExt cx="3348000" cy="2464116"/>
          </a:xfrm>
        </p:grpSpPr>
        <p:pic>
          <p:nvPicPr>
            <p:cNvPr id="18" name="Content Placeholder 71">
              <a:extLst>
                <a:ext uri="{FF2B5EF4-FFF2-40B4-BE49-F238E27FC236}">
                  <a16:creationId xmlns:a16="http://schemas.microsoft.com/office/drawing/2014/main" id="{1BE3D233-7F4E-42D9-84F4-A7641A454F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43" r="1187" b="6"/>
            <a:stretch/>
          </p:blipFill>
          <p:spPr>
            <a:xfrm>
              <a:off x="680487" y="302692"/>
              <a:ext cx="3240000" cy="2388943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665579" y="242480"/>
              <a:ext cx="3348000" cy="2464116"/>
              <a:chOff x="659229" y="543292"/>
              <a:chExt cx="3348000" cy="2464116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659229" y="595408"/>
                <a:ext cx="3348000" cy="2412000"/>
              </a:xfrm>
              <a:prstGeom prst="rect">
                <a:avLst/>
              </a:prstGeom>
              <a:solidFill>
                <a:srgbClr val="D9D9D9">
                  <a:alpha val="1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395777" y="1465600"/>
                <a:ext cx="17862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EBSD SCREEN</a:t>
                </a: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671930" y="543292"/>
                <a:ext cx="3240000" cy="369332"/>
                <a:chOff x="997995" y="2910809"/>
                <a:chExt cx="3240000" cy="369332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997995" y="2964672"/>
                  <a:ext cx="3240000" cy="241200"/>
                </a:xfrm>
                <a:prstGeom prst="rect">
                  <a:avLst/>
                </a:prstGeom>
                <a:solidFill>
                  <a:srgbClr val="BFBFB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1678786" y="2910809"/>
                  <a:ext cx="187841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>
                      <a:solidFill>
                        <a:schemeClr val="bg1"/>
                      </a:solidFill>
                    </a:rPr>
                    <a:t>“virtual diode”</a:t>
                  </a:r>
                </a:p>
              </p:txBody>
            </p:sp>
          </p:grpSp>
        </p:grpSp>
      </p:grp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14" b="38278"/>
          <a:stretch/>
        </p:blipFill>
        <p:spPr bwMode="auto">
          <a:xfrm>
            <a:off x="4578990" y="109921"/>
            <a:ext cx="4356000" cy="294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516998" y="3022906"/>
            <a:ext cx="462700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BSE signal from top 10% of </a:t>
            </a:r>
            <a:r>
              <a:rPr lang="en-GB" sz="1400" b="1" dirty="0"/>
              <a:t>EBSD</a:t>
            </a:r>
            <a:r>
              <a:rPr lang="en-GB" sz="1400" dirty="0"/>
              <a:t> patterns </a:t>
            </a:r>
          </a:p>
          <a:p>
            <a:pPr algn="ctr"/>
            <a:r>
              <a:rPr lang="en-GB" sz="1400" dirty="0"/>
              <a:t>In this case topographic contrast dominates (</a:t>
            </a:r>
            <a:r>
              <a:rPr lang="en-GB" sz="1400" dirty="0" err="1"/>
              <a:t>GaN</a:t>
            </a:r>
            <a:r>
              <a:rPr lang="en-GB" sz="1400" dirty="0"/>
              <a:t> thin film)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9035" y="6201397"/>
            <a:ext cx="2446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A. Winkelmann al,  </a:t>
            </a:r>
          </a:p>
          <a:p>
            <a:pPr algn="r"/>
            <a:r>
              <a:rPr lang="en-GB" sz="1600" dirty="0"/>
              <a:t>J.  </a:t>
            </a:r>
            <a:r>
              <a:rPr lang="en-GB" sz="1600" dirty="0" err="1"/>
              <a:t>Microsc</a:t>
            </a:r>
            <a:r>
              <a:rPr lang="en-GB" sz="1600" dirty="0"/>
              <a:t>. </a:t>
            </a:r>
            <a:r>
              <a:rPr lang="en-GB" sz="1600" b="1" dirty="0"/>
              <a:t>267</a:t>
            </a:r>
            <a:r>
              <a:rPr lang="en-GB" sz="1600" dirty="0"/>
              <a:t>, 330 (2017)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74455" y="3635957"/>
            <a:ext cx="3348000" cy="2477137"/>
            <a:chOff x="677154" y="294596"/>
            <a:chExt cx="3348000" cy="2477137"/>
          </a:xfrm>
        </p:grpSpPr>
        <p:pic>
          <p:nvPicPr>
            <p:cNvPr id="22" name="Content Placeholder 71">
              <a:extLst>
                <a:ext uri="{FF2B5EF4-FFF2-40B4-BE49-F238E27FC236}">
                  <a16:creationId xmlns:a16="http://schemas.microsoft.com/office/drawing/2014/main" id="{1BE3D233-7F4E-42D9-84F4-A7641A454F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43" r="1187" b="6"/>
            <a:stretch/>
          </p:blipFill>
          <p:spPr>
            <a:xfrm>
              <a:off x="680487" y="302692"/>
              <a:ext cx="3240000" cy="2388943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677154" y="294596"/>
              <a:ext cx="3348000" cy="2477137"/>
              <a:chOff x="670804" y="595408"/>
              <a:chExt cx="3348000" cy="2477137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670804" y="595408"/>
                <a:ext cx="3348000" cy="2412000"/>
              </a:xfrm>
              <a:prstGeom prst="rect">
                <a:avLst/>
              </a:prstGeom>
              <a:solidFill>
                <a:srgbClr val="D9D9D9">
                  <a:alpha val="1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395777" y="1465600"/>
                <a:ext cx="17862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EBSD SCREEN</a:t>
                </a:r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671930" y="2703213"/>
                <a:ext cx="3240000" cy="369332"/>
                <a:chOff x="997995" y="5070730"/>
                <a:chExt cx="3240000" cy="369332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997995" y="5117622"/>
                  <a:ext cx="3240000" cy="241200"/>
                </a:xfrm>
                <a:prstGeom prst="rect">
                  <a:avLst/>
                </a:prstGeom>
                <a:solidFill>
                  <a:srgbClr val="BFBFB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1663967" y="5070730"/>
                  <a:ext cx="187841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>
                      <a:solidFill>
                        <a:schemeClr val="bg1"/>
                      </a:solidFill>
                    </a:rPr>
                    <a:t>“virtual diode”</a:t>
                  </a:r>
                </a:p>
              </p:txBody>
            </p:sp>
          </p:grpSp>
        </p:grpSp>
      </p:grpSp>
      <p:pic>
        <p:nvPicPr>
          <p:cNvPr id="29" name="Picture 498" descr="https://upload.wikimedia.org/wikipedia/en/thumb/c/ca/University_of_Bath_logo.svg/1200px-University_of_Bath_logo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042" y="6297920"/>
            <a:ext cx="1341074" cy="48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03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684</TotalTime>
  <Words>2276</Words>
  <Application>Microsoft Office PowerPoint</Application>
  <PresentationFormat>On-screen Show (4:3)</PresentationFormat>
  <Paragraphs>338</Paragraphs>
  <Slides>26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ＭＳ Ｐゴシック</vt:lpstr>
      <vt:lpstr>SimSun</vt:lpstr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Picture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Limitations of conventional EBSD systems</vt:lpstr>
      <vt:lpstr>Advantages of direct electron detection, with hybrid pixel detectors, for EBSD pattern acquisition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Dept User</dc:creator>
  <cp:lastModifiedBy>Dept User</cp:lastModifiedBy>
  <cp:revision>44</cp:revision>
  <dcterms:created xsi:type="dcterms:W3CDTF">2019-11-23T13:25:22Z</dcterms:created>
  <dcterms:modified xsi:type="dcterms:W3CDTF">2019-11-24T22:11:40Z</dcterms:modified>
</cp:coreProperties>
</file>