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mov" ContentType="video/quicktime"/>
  <Default Extension="png" ContentType="image/png"/>
  <Default Extension="rels" ContentType="application/vnd.openxmlformats-package.relationships+xml"/>
  <Default Extension="tiff" ContentType="image/tiff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96" r:id="rId1"/>
  </p:sldMasterIdLst>
  <p:notesMasterIdLst>
    <p:notesMasterId r:id="rId31"/>
  </p:notesMasterIdLst>
  <p:sldIdLst>
    <p:sldId id="256" r:id="rId2"/>
    <p:sldId id="337" r:id="rId3"/>
    <p:sldId id="423" r:id="rId4"/>
    <p:sldId id="424" r:id="rId5"/>
    <p:sldId id="442" r:id="rId6"/>
    <p:sldId id="441" r:id="rId7"/>
    <p:sldId id="413" r:id="rId8"/>
    <p:sldId id="366" r:id="rId9"/>
    <p:sldId id="380" r:id="rId10"/>
    <p:sldId id="431" r:id="rId11"/>
    <p:sldId id="416" r:id="rId12"/>
    <p:sldId id="365" r:id="rId13"/>
    <p:sldId id="417" r:id="rId14"/>
    <p:sldId id="429" r:id="rId15"/>
    <p:sldId id="425" r:id="rId16"/>
    <p:sldId id="426" r:id="rId17"/>
    <p:sldId id="427" r:id="rId18"/>
    <p:sldId id="428" r:id="rId19"/>
    <p:sldId id="430" r:id="rId20"/>
    <p:sldId id="432" r:id="rId21"/>
    <p:sldId id="433" r:id="rId22"/>
    <p:sldId id="434" r:id="rId23"/>
    <p:sldId id="435" r:id="rId24"/>
    <p:sldId id="436" r:id="rId25"/>
    <p:sldId id="437" r:id="rId26"/>
    <p:sldId id="438" r:id="rId27"/>
    <p:sldId id="439" r:id="rId28"/>
    <p:sldId id="440" r:id="rId29"/>
    <p:sldId id="379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164" autoAdjust="0"/>
    <p:restoredTop sz="94660" autoAdjust="0"/>
  </p:normalViewPr>
  <p:slideViewPr>
    <p:cSldViewPr>
      <p:cViewPr varScale="1">
        <p:scale>
          <a:sx n="113" d="100"/>
          <a:sy n="113" d="100"/>
        </p:scale>
        <p:origin x="1400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33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83C7FC-0826-4756-AA6E-E86B67AE66E3}" type="datetimeFigureOut">
              <a:rPr lang="en-US" smtClean="0"/>
              <a:pPr/>
              <a:t>11/22/19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40B540-46B7-4F58-9BCA-2784DF374A74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DE13A-3A16-4294-9F7D-5F0B010601C6}" type="datetimeFigureOut">
              <a:rPr lang="en-US" smtClean="0"/>
              <a:pPr/>
              <a:t>11/22/19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C2D1A-2B7A-494C-BA56-935A12FD7DB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DE13A-3A16-4294-9F7D-5F0B010601C6}" type="datetimeFigureOut">
              <a:rPr lang="en-US" smtClean="0"/>
              <a:pPr/>
              <a:t>11/22/19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C2D1A-2B7A-494C-BA56-935A12FD7DB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DE13A-3A16-4294-9F7D-5F0B010601C6}" type="datetimeFigureOut">
              <a:rPr lang="en-US" smtClean="0"/>
              <a:pPr/>
              <a:t>11/22/19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C2D1A-2B7A-494C-BA56-935A12FD7DB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DE13A-3A16-4294-9F7D-5F0B010601C6}" type="datetimeFigureOut">
              <a:rPr lang="en-US" smtClean="0"/>
              <a:pPr/>
              <a:t>11/22/19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C2D1A-2B7A-494C-BA56-935A12FD7DB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DE13A-3A16-4294-9F7D-5F0B010601C6}" type="datetimeFigureOut">
              <a:rPr lang="en-US" smtClean="0"/>
              <a:pPr/>
              <a:t>11/22/19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C2D1A-2B7A-494C-BA56-935A12FD7DB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DE13A-3A16-4294-9F7D-5F0B010601C6}" type="datetimeFigureOut">
              <a:rPr lang="en-US" smtClean="0"/>
              <a:pPr/>
              <a:t>11/22/19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C2D1A-2B7A-494C-BA56-935A12FD7DB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DE13A-3A16-4294-9F7D-5F0B010601C6}" type="datetimeFigureOut">
              <a:rPr lang="en-US" smtClean="0"/>
              <a:pPr/>
              <a:t>11/22/19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C2D1A-2B7A-494C-BA56-935A12FD7DB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DE13A-3A16-4294-9F7D-5F0B010601C6}" type="datetimeFigureOut">
              <a:rPr lang="en-US" smtClean="0"/>
              <a:pPr/>
              <a:t>11/22/19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C2D1A-2B7A-494C-BA56-935A12FD7DB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DE13A-3A16-4294-9F7D-5F0B010601C6}" type="datetimeFigureOut">
              <a:rPr lang="en-US" smtClean="0"/>
              <a:pPr/>
              <a:t>11/22/19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C2D1A-2B7A-494C-BA56-935A12FD7DB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DE13A-3A16-4294-9F7D-5F0B010601C6}" type="datetimeFigureOut">
              <a:rPr lang="en-US" smtClean="0"/>
              <a:pPr/>
              <a:t>11/22/19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C2D1A-2B7A-494C-BA56-935A12FD7DB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DE13A-3A16-4294-9F7D-5F0B010601C6}" type="datetimeFigureOut">
              <a:rPr lang="en-US" smtClean="0"/>
              <a:pPr/>
              <a:t>11/22/19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C2D1A-2B7A-494C-BA56-935A12FD7DB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ADE13A-3A16-4294-9F7D-5F0B010601C6}" type="datetimeFigureOut">
              <a:rPr lang="en-US" smtClean="0"/>
              <a:pPr/>
              <a:t>11/22/19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FC2D1A-2B7A-494C-BA56-935A12FD7DB5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10" Type="http://schemas.openxmlformats.org/officeDocument/2006/relationships/image" Target="../media/image27.jpeg"/><Relationship Id="rId4" Type="http://schemas.openxmlformats.org/officeDocument/2006/relationships/image" Target="../media/image21.jpeg"/><Relationship Id="rId9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tif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tif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tif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tif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tif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tif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tiff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tif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4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6.tiff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tiff"/><Relationship Id="rId5" Type="http://schemas.openxmlformats.org/officeDocument/2006/relationships/image" Target="../media/image3.wmf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9.png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tif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9144000" cy="2924944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Cambria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512" y="404664"/>
            <a:ext cx="8784976" cy="1872208"/>
          </a:xfrm>
        </p:spPr>
        <p:txBody>
          <a:bodyPr>
            <a:noAutofit/>
          </a:bodyPr>
          <a:lstStyle/>
          <a:p>
            <a:pPr algn="ctr">
              <a:spcAft>
                <a:spcPts val="1200"/>
              </a:spcAft>
            </a:pPr>
            <a:r>
              <a:rPr lang="en-GB" sz="6200" dirty="0">
                <a:solidFill>
                  <a:schemeClr val="bg1"/>
                </a:solidFill>
                <a:latin typeface="Cambria" pitchFamily="18" charset="0"/>
              </a:rPr>
              <a:t>Compton Imaging</a:t>
            </a:r>
            <a:br>
              <a:rPr lang="en-GB" sz="400" dirty="0">
                <a:solidFill>
                  <a:schemeClr val="bg1"/>
                </a:solidFill>
                <a:latin typeface="Cambria" pitchFamily="18" charset="0"/>
              </a:rPr>
            </a:br>
            <a:br>
              <a:rPr lang="en-GB" sz="400" dirty="0">
                <a:solidFill>
                  <a:schemeClr val="bg1"/>
                </a:solidFill>
                <a:latin typeface="Cambria" pitchFamily="18" charset="0"/>
              </a:rPr>
            </a:br>
            <a:endParaRPr lang="en-GB" sz="3800" i="1" dirty="0">
              <a:solidFill>
                <a:schemeClr val="bg1"/>
              </a:solidFill>
              <a:latin typeface="Cambria" pitchFamily="18" charset="0"/>
            </a:endParaRPr>
          </a:p>
        </p:txBody>
      </p:sp>
      <p:pic>
        <p:nvPicPr>
          <p:cNvPr id="4" name="Picture 10" descr="http://osxs.ch.liv.ac.uk/New%20Liverpool%20Logo%20RG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5955550"/>
            <a:ext cx="3101911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1763688" y="3356992"/>
            <a:ext cx="5688632" cy="2088232"/>
          </a:xfrm>
          <a:prstGeom prst="rect">
            <a:avLst/>
          </a:prstGeom>
        </p:spPr>
        <p:txBody>
          <a:bodyPr vert="horz" lIns="45720" rIns="45720">
            <a:noAutofit/>
          </a:bodyPr>
          <a:lstStyle/>
          <a:p>
            <a:pPr marL="0" marR="64008" lvl="0" indent="0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mbria" pitchFamily="18" charset="0"/>
              </a:rPr>
              <a:t>Dan Judson</a:t>
            </a:r>
            <a:endParaRPr kumimoji="0" lang="en-GB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mbria" pitchFamily="18" charset="0"/>
            </a:endParaRPr>
          </a:p>
          <a:p>
            <a:pPr marL="0" marR="64008" lvl="0" indent="0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lang="en-GB" sz="2200" dirty="0" err="1">
                <a:latin typeface="Cambria" pitchFamily="18" charset="0"/>
              </a:rPr>
              <a:t>judson@liverpool.ac.uk</a:t>
            </a:r>
            <a:endParaRPr kumimoji="0" lang="en-GB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mbria" pitchFamily="18" charset="0"/>
            </a:endParaRPr>
          </a:p>
          <a:p>
            <a:pPr marL="0" marR="64008" lvl="0" indent="0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endParaRPr kumimoji="0" lang="en-GB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mbria" pitchFamily="18" charset="0"/>
            </a:endParaRPr>
          </a:p>
          <a:p>
            <a:pPr marL="0" marR="64008" lvl="0" indent="0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lang="en-GB" sz="2200" dirty="0">
                <a:latin typeface="Cambria" pitchFamily="18" charset="0"/>
              </a:rPr>
              <a:t>University of Manchester</a:t>
            </a:r>
            <a:endParaRPr kumimoji="0" lang="en-GB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mbria" pitchFamily="18" charset="0"/>
            </a:endParaRPr>
          </a:p>
          <a:p>
            <a:pPr marL="0" marR="64008" lvl="0" indent="0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lang="en-GB" sz="2200" i="1" dirty="0">
                <a:latin typeface="Cambria" pitchFamily="18" charset="0"/>
              </a:rPr>
              <a:t>22/11/19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Picture 10" descr="http://osxs.ch.liv.ac.uk/New%20Liverpool%20Logo%20RGB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4288" y="6285756"/>
            <a:ext cx="1800225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2"/>
          <p:cNvSpPr txBox="1">
            <a:spLocks/>
          </p:cNvSpPr>
          <p:nvPr/>
        </p:nvSpPr>
        <p:spPr>
          <a:xfrm>
            <a:off x="0" y="-27384"/>
            <a:ext cx="9144000" cy="936104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lvl="0" indent="361950">
              <a:spcBef>
                <a:spcPct val="0"/>
              </a:spcBef>
              <a:defRPr/>
            </a:pPr>
            <a:r>
              <a:rPr lang="en-GB" sz="3200" dirty="0">
                <a:solidFill>
                  <a:schemeClr val="bg1"/>
                </a:solidFill>
                <a:latin typeface="Cambria" pitchFamily="18" charset="0"/>
              </a:rPr>
              <a:t>Performance factors – Energy resolution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7E997A55-1023-3149-8E90-CD905BF9822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1196752"/>
            <a:ext cx="6413500" cy="4013200"/>
          </a:xfrm>
          <a:prstGeom prst="rect">
            <a:avLst/>
          </a:prstGeom>
        </p:spPr>
      </p:pic>
      <p:graphicFrame>
        <p:nvGraphicFramePr>
          <p:cNvPr id="29" name="Object 22">
            <a:extLst>
              <a:ext uri="{FF2B5EF4-FFF2-40B4-BE49-F238E27FC236}">
                <a16:creationId xmlns:a16="http://schemas.microsoft.com/office/drawing/2014/main" id="{87983A4A-B08A-EE47-B950-5370D485A6F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47395367"/>
              </p:ext>
            </p:extLst>
          </p:nvPr>
        </p:nvGraphicFramePr>
        <p:xfrm>
          <a:off x="6442830" y="2280865"/>
          <a:ext cx="2498350" cy="6730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295" name="Equation" r:id="rId5" imgW="1625400" imgH="482400" progId="Equation.3">
                  <p:embed/>
                </p:oleObj>
              </mc:Choice>
              <mc:Fallback>
                <p:oleObj name="Equation" r:id="rId5" imgW="1625400" imgH="482400" progId="Equation.3">
                  <p:embed/>
                  <p:pic>
                    <p:nvPicPr>
                      <p:cNvPr id="29" name="Object 22">
                        <a:extLst>
                          <a:ext uri="{FF2B5EF4-FFF2-40B4-BE49-F238E27FC236}">
                            <a16:creationId xmlns:a16="http://schemas.microsoft.com/office/drawing/2014/main" id="{87983A4A-B08A-EE47-B950-5370D485A6F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42830" y="2280865"/>
                        <a:ext cx="2498350" cy="67303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Content Placeholder 7">
            <a:extLst>
              <a:ext uri="{FF2B5EF4-FFF2-40B4-BE49-F238E27FC236}">
                <a16:creationId xmlns:a16="http://schemas.microsoft.com/office/drawing/2014/main" id="{BFD727D5-8313-0F4B-9607-7BABA2A431E8}"/>
              </a:ext>
            </a:extLst>
          </p:cNvPr>
          <p:cNvSpPr txBox="1">
            <a:spLocks/>
          </p:cNvSpPr>
          <p:nvPr/>
        </p:nvSpPr>
        <p:spPr>
          <a:xfrm>
            <a:off x="323528" y="5470452"/>
            <a:ext cx="8228353" cy="1630607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200" dirty="0">
                <a:latin typeface="Cambria" pitchFamily="18" charset="0"/>
              </a:rPr>
              <a:t>Energy resolution of scattering detector is more important than that of absorber</a:t>
            </a:r>
            <a:endParaRPr lang="en-GB" sz="1400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0149720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Picture 10" descr="http://osxs.ch.liv.ac.uk/New%20Liverpool%20Logo%20RG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4288" y="6285756"/>
            <a:ext cx="1800225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2"/>
          <p:cNvSpPr txBox="1">
            <a:spLocks/>
          </p:cNvSpPr>
          <p:nvPr/>
        </p:nvSpPr>
        <p:spPr>
          <a:xfrm>
            <a:off x="0" y="-27384"/>
            <a:ext cx="9144000" cy="936104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lvl="0" indent="361950">
              <a:spcBef>
                <a:spcPct val="0"/>
              </a:spcBef>
              <a:defRPr/>
            </a:pPr>
            <a:r>
              <a:rPr lang="en-GB" sz="3200" dirty="0">
                <a:solidFill>
                  <a:schemeClr val="bg1"/>
                </a:solidFill>
                <a:latin typeface="Cambria" pitchFamily="18" charset="0"/>
              </a:rPr>
              <a:t>Performance factors – Position resolution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D1128A9-BC5C-4049-9908-14BF989A9C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4088" y="765212"/>
            <a:ext cx="4143375" cy="45339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F9EB0F89-A3F7-6143-B972-357729AEDF6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993812"/>
            <a:ext cx="6223000" cy="4076700"/>
          </a:xfrm>
          <a:prstGeom prst="rect">
            <a:avLst/>
          </a:prstGeo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05E716E-0B8D-B24F-8293-B4FD2EEF0B66}"/>
              </a:ext>
            </a:extLst>
          </p:cNvPr>
          <p:cNvSpPr txBox="1">
            <a:spLocks/>
          </p:cNvSpPr>
          <p:nvPr/>
        </p:nvSpPr>
        <p:spPr>
          <a:xfrm>
            <a:off x="304087" y="4999083"/>
            <a:ext cx="5884054" cy="1630607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200" dirty="0">
                <a:latin typeface="Cambria" pitchFamily="18" charset="0"/>
              </a:rPr>
              <a:t>Position resolution can be improved by</a:t>
            </a:r>
          </a:p>
          <a:p>
            <a:pPr lvl="1"/>
            <a:r>
              <a:rPr lang="en-GB" sz="1800" dirty="0">
                <a:latin typeface="Cambria" pitchFamily="18" charset="0"/>
              </a:rPr>
              <a:t>Increased detector granularity / segmentation</a:t>
            </a:r>
          </a:p>
          <a:p>
            <a:pPr marL="914400" lvl="2" indent="0">
              <a:buNone/>
            </a:pPr>
            <a:r>
              <a:rPr lang="en-GB" sz="1400" dirty="0">
                <a:latin typeface="Cambria" pitchFamily="18" charset="0"/>
              </a:rPr>
              <a:t>+ Better rate capabilities, - more electronic complexity</a:t>
            </a:r>
          </a:p>
          <a:p>
            <a:pPr lvl="1"/>
            <a:r>
              <a:rPr lang="en-GB" sz="1800" dirty="0">
                <a:latin typeface="Cambria" pitchFamily="18" charset="0"/>
              </a:rPr>
              <a:t>Pulse shape analysis techniques</a:t>
            </a:r>
          </a:p>
          <a:p>
            <a:pPr marL="914400" lvl="2" indent="0">
              <a:buNone/>
            </a:pPr>
            <a:r>
              <a:rPr lang="en-GB" sz="1400" dirty="0">
                <a:latin typeface="Cambria" pitchFamily="18" charset="0"/>
              </a:rPr>
              <a:t>+ Less electronics channels, - more computationally intensive</a:t>
            </a:r>
          </a:p>
        </p:txBody>
      </p:sp>
    </p:spTree>
    <p:extLst>
      <p:ext uri="{BB962C8B-B14F-4D97-AF65-F5344CB8AC3E}">
        <p14:creationId xmlns:p14="http://schemas.microsoft.com/office/powerpoint/2010/main" val="2256749588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 descr="http://osxs.ch.liv.ac.uk/New%20Liverpool%20Logo%20RG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5511" y="6357126"/>
            <a:ext cx="1800985" cy="45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" name="Title 2"/>
          <p:cNvSpPr txBox="1">
            <a:spLocks/>
          </p:cNvSpPr>
          <p:nvPr/>
        </p:nvSpPr>
        <p:spPr>
          <a:xfrm>
            <a:off x="0" y="0"/>
            <a:ext cx="9144000" cy="936104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lvl="0" indent="361950">
              <a:spcBef>
                <a:spcPct val="0"/>
              </a:spcBef>
              <a:defRPr/>
            </a:pPr>
            <a:r>
              <a:rPr lang="en-GB" sz="3200" dirty="0">
                <a:solidFill>
                  <a:schemeClr val="bg1"/>
                </a:solidFill>
                <a:latin typeface="Cambria" pitchFamily="18" charset="0"/>
              </a:rPr>
              <a:t>Performance factors - Doppler broadening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F436004-B3BE-DB47-BAAF-BD1A8357DC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38265" y="3212976"/>
            <a:ext cx="3024336" cy="2570813"/>
          </a:xfrm>
          <a:prstGeom prst="rect">
            <a:avLst/>
          </a:prstGeom>
        </p:spPr>
      </p:pic>
      <p:sp>
        <p:nvSpPr>
          <p:cNvPr id="11" name="Content Placeholder 7">
            <a:extLst>
              <a:ext uri="{FF2B5EF4-FFF2-40B4-BE49-F238E27FC236}">
                <a16:creationId xmlns:a16="http://schemas.microsoft.com/office/drawing/2014/main" id="{62878A88-A303-D344-972E-6BB2B11D6332}"/>
              </a:ext>
            </a:extLst>
          </p:cNvPr>
          <p:cNvSpPr txBox="1">
            <a:spLocks/>
          </p:cNvSpPr>
          <p:nvPr/>
        </p:nvSpPr>
        <p:spPr>
          <a:xfrm>
            <a:off x="233772" y="1074211"/>
            <a:ext cx="8676456" cy="535977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200" dirty="0">
                <a:latin typeface="Cambria" pitchFamily="18" charset="0"/>
              </a:rPr>
              <a:t>Compton scattering formula assumes electron is free and  at rest</a:t>
            </a:r>
          </a:p>
          <a:p>
            <a:pPr marL="0" indent="0">
              <a:buNone/>
            </a:pPr>
            <a:endParaRPr lang="en-GB" sz="2200" dirty="0">
              <a:latin typeface="Cambria" pitchFamily="18" charset="0"/>
            </a:endParaRPr>
          </a:p>
          <a:p>
            <a:r>
              <a:rPr lang="en-GB" sz="2200" dirty="0">
                <a:latin typeface="Cambria" pitchFamily="18" charset="0"/>
              </a:rPr>
              <a:t>In reality e</a:t>
            </a:r>
            <a:r>
              <a:rPr lang="en-GB" sz="2200" baseline="30000" dirty="0">
                <a:latin typeface="Cambria" pitchFamily="18" charset="0"/>
              </a:rPr>
              <a:t>-</a:t>
            </a:r>
            <a:r>
              <a:rPr lang="en-GB" sz="2200" dirty="0">
                <a:latin typeface="Cambria" pitchFamily="18" charset="0"/>
              </a:rPr>
              <a:t> is in motion and bound to scattering  material</a:t>
            </a:r>
          </a:p>
          <a:p>
            <a:pPr marL="0" indent="0">
              <a:buNone/>
            </a:pPr>
            <a:endParaRPr lang="en-GB" sz="2200" dirty="0">
              <a:latin typeface="Cambria" pitchFamily="18" charset="0"/>
            </a:endParaRPr>
          </a:p>
          <a:p>
            <a:r>
              <a:rPr lang="en-GB" sz="2200" dirty="0">
                <a:latin typeface="Cambria" pitchFamily="18" charset="0"/>
              </a:rPr>
              <a:t>Introduces additional uncertainty in angle 𝜃 - Doppler broadening </a:t>
            </a:r>
          </a:p>
          <a:p>
            <a:endParaRPr lang="en-GB" sz="2200" dirty="0">
              <a:latin typeface="Cambria" pitchFamily="18" charset="0"/>
            </a:endParaRPr>
          </a:p>
          <a:p>
            <a:r>
              <a:rPr lang="en-GB" sz="2200" dirty="0">
                <a:latin typeface="Cambria" pitchFamily="18" charset="0"/>
              </a:rPr>
              <a:t>Scales with </a:t>
            </a:r>
            <a:r>
              <a:rPr lang="en-GB" sz="2200" i="1" dirty="0">
                <a:latin typeface="Cambria" pitchFamily="18" charset="0"/>
              </a:rPr>
              <a:t>Z</a:t>
            </a:r>
            <a:r>
              <a:rPr lang="en-GB" sz="2200" dirty="0">
                <a:latin typeface="Cambria" pitchFamily="18" charset="0"/>
              </a:rPr>
              <a:t> of scattering material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A1581CF-2E45-9642-BB20-5F260B705ED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3772" y="4023545"/>
            <a:ext cx="6290590" cy="2570813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Picture 10" descr="http://osxs.ch.liv.ac.uk/New%20Liverpool%20Logo%20RG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4288" y="6285756"/>
            <a:ext cx="1800225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2"/>
          <p:cNvSpPr txBox="1">
            <a:spLocks/>
          </p:cNvSpPr>
          <p:nvPr/>
        </p:nvSpPr>
        <p:spPr>
          <a:xfrm>
            <a:off x="0" y="-27384"/>
            <a:ext cx="9144000" cy="936104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lvl="0" indent="361950">
              <a:spcBef>
                <a:spcPct val="0"/>
              </a:spcBef>
              <a:defRPr/>
            </a:pPr>
            <a:r>
              <a:rPr lang="en-GB" sz="3200" dirty="0">
                <a:solidFill>
                  <a:schemeClr val="bg1"/>
                </a:solidFill>
                <a:latin typeface="Cambria" pitchFamily="18" charset="0"/>
              </a:rPr>
              <a:t>Performance factors – Detector effects</a:t>
            </a:r>
          </a:p>
        </p:txBody>
      </p:sp>
      <p:pic>
        <p:nvPicPr>
          <p:cNvPr id="11" name="Picture 8" descr="C:\Users\ljh\AppData\Local\Temp\pros1a.jpg">
            <a:extLst>
              <a:ext uri="{FF2B5EF4-FFF2-40B4-BE49-F238E27FC236}">
                <a16:creationId xmlns:a16="http://schemas.microsoft.com/office/drawing/2014/main" id="{58C7F424-80E0-424B-9844-AE3B75EC24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75" y="1643063"/>
            <a:ext cx="2062163" cy="192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7" descr="C:\Users\ljh\AppData\Local\Temp\pros1adop.jpg">
            <a:extLst>
              <a:ext uri="{FF2B5EF4-FFF2-40B4-BE49-F238E27FC236}">
                <a16:creationId xmlns:a16="http://schemas.microsoft.com/office/drawing/2014/main" id="{B78CD4F7-B8D3-D24C-AAB0-CC1F43AC56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28875" y="1711325"/>
            <a:ext cx="2062163" cy="186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5" descr="C:\Users\ljh\AppData\Local\Temp\pros1adopPos1mmenergy2kev.jpg">
            <a:extLst>
              <a:ext uri="{FF2B5EF4-FFF2-40B4-BE49-F238E27FC236}">
                <a16:creationId xmlns:a16="http://schemas.microsoft.com/office/drawing/2014/main" id="{12154707-9F1C-394B-BDBF-B7C2F87CEF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00875" y="1643063"/>
            <a:ext cx="2043113" cy="192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5">
            <a:extLst>
              <a:ext uri="{FF2B5EF4-FFF2-40B4-BE49-F238E27FC236}">
                <a16:creationId xmlns:a16="http://schemas.microsoft.com/office/drawing/2014/main" id="{7B3A1094-3C58-6F4A-BB1F-F0B6BA4399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8625" y="1143000"/>
            <a:ext cx="85725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2000" dirty="0">
                <a:latin typeface="Calibri" panose="020F0502020204030204" pitchFamily="34" charset="0"/>
              </a:rPr>
              <a:t>“Perfect”	+Doppler Broadened        +</a:t>
            </a:r>
            <a:r>
              <a:rPr lang="en-GB" altLang="en-US" sz="2000" dirty="0" err="1">
                <a:latin typeface="Calibri" panose="020F0502020204030204" pitchFamily="34" charset="0"/>
              </a:rPr>
              <a:t>Pos</a:t>
            </a:r>
            <a:r>
              <a:rPr lang="en-GB" altLang="en-US" sz="2000" dirty="0">
                <a:latin typeface="Calibri" panose="020F0502020204030204" pitchFamily="34" charset="0"/>
              </a:rPr>
              <a:t> Res 1mm	 +Energy Res 2keV</a:t>
            </a:r>
          </a:p>
        </p:txBody>
      </p:sp>
      <p:sp>
        <p:nvSpPr>
          <p:cNvPr id="20" name="Rectangle 12">
            <a:extLst>
              <a:ext uri="{FF2B5EF4-FFF2-40B4-BE49-F238E27FC236}">
                <a16:creationId xmlns:a16="http://schemas.microsoft.com/office/drawing/2014/main" id="{29AA52B6-BC28-A242-8858-F3689B6513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2875" y="3214688"/>
            <a:ext cx="9493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2000">
                <a:solidFill>
                  <a:schemeClr val="bg1"/>
                </a:solidFill>
                <a:latin typeface="Calibri" panose="020F0502020204030204" pitchFamily="34" charset="0"/>
              </a:rPr>
              <a:t>2 mm </a:t>
            </a:r>
          </a:p>
        </p:txBody>
      </p:sp>
      <p:pic>
        <p:nvPicPr>
          <p:cNvPr id="21" name="Picture 2" descr="C:\Users\ljh\AppData\Local\Temp\pros1adopPos1mm.jpg">
            <a:extLst>
              <a:ext uri="{FF2B5EF4-FFF2-40B4-BE49-F238E27FC236}">
                <a16:creationId xmlns:a16="http://schemas.microsoft.com/office/drawing/2014/main" id="{EBF78133-A842-274E-AB15-DEA9946DC8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5" y="1643063"/>
            <a:ext cx="2098675" cy="192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Rectangle 13">
            <a:extLst>
              <a:ext uri="{FF2B5EF4-FFF2-40B4-BE49-F238E27FC236}">
                <a16:creationId xmlns:a16="http://schemas.microsoft.com/office/drawing/2014/main" id="{F0C73BCE-95CB-1142-8112-1591BEE470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28875" y="3214688"/>
            <a:ext cx="9493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2000">
                <a:solidFill>
                  <a:schemeClr val="bg1"/>
                </a:solidFill>
                <a:latin typeface="Calibri" panose="020F0502020204030204" pitchFamily="34" charset="0"/>
              </a:rPr>
              <a:t>6 mm </a:t>
            </a:r>
          </a:p>
        </p:txBody>
      </p:sp>
      <p:sp>
        <p:nvSpPr>
          <p:cNvPr id="23" name="Rectangle 14">
            <a:extLst>
              <a:ext uri="{FF2B5EF4-FFF2-40B4-BE49-F238E27FC236}">
                <a16:creationId xmlns:a16="http://schemas.microsoft.com/office/drawing/2014/main" id="{FA5250D1-F874-D64B-8650-3D5D3EA6CB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14875" y="3214688"/>
            <a:ext cx="9493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2000">
                <a:solidFill>
                  <a:schemeClr val="bg1"/>
                </a:solidFill>
                <a:latin typeface="Calibri" panose="020F0502020204030204" pitchFamily="34" charset="0"/>
              </a:rPr>
              <a:t>10 mm </a:t>
            </a:r>
          </a:p>
        </p:txBody>
      </p:sp>
      <p:sp>
        <p:nvSpPr>
          <p:cNvPr id="24" name="Rectangle 15">
            <a:extLst>
              <a:ext uri="{FF2B5EF4-FFF2-40B4-BE49-F238E27FC236}">
                <a16:creationId xmlns:a16="http://schemas.microsoft.com/office/drawing/2014/main" id="{368FA510-BBD9-BB47-9862-5958728CFB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00875" y="3214688"/>
            <a:ext cx="9493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2000">
                <a:solidFill>
                  <a:schemeClr val="bg1"/>
                </a:solidFill>
                <a:latin typeface="Calibri" panose="020F0502020204030204" pitchFamily="34" charset="0"/>
              </a:rPr>
              <a:t>15 mm </a:t>
            </a:r>
          </a:p>
        </p:txBody>
      </p:sp>
      <p:pic>
        <p:nvPicPr>
          <p:cNvPr id="25" name="Picture 2" descr="C:\Users\ljh\AppData\Local\Temp\pros1d.jpg">
            <a:extLst>
              <a:ext uri="{FF2B5EF4-FFF2-40B4-BE49-F238E27FC236}">
                <a16:creationId xmlns:a16="http://schemas.microsoft.com/office/drawing/2014/main" id="{474FEBE4-9E3F-4544-B2C2-350F9472A7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3787775"/>
            <a:ext cx="2092325" cy="200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4" descr="C:\Users\ljh\AppData\Local\Temp\pros1ddop.jpg">
            <a:extLst>
              <a:ext uri="{FF2B5EF4-FFF2-40B4-BE49-F238E27FC236}">
                <a16:creationId xmlns:a16="http://schemas.microsoft.com/office/drawing/2014/main" id="{6F77E1F2-D092-4F44-A359-25781DE2F2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38400" y="3797300"/>
            <a:ext cx="2066925" cy="199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6" descr="C:\Users\ljh\AppData\Local\Temp\pros1ddopPos1mm.jpg">
            <a:extLst>
              <a:ext uri="{FF2B5EF4-FFF2-40B4-BE49-F238E27FC236}">
                <a16:creationId xmlns:a16="http://schemas.microsoft.com/office/drawing/2014/main" id="{571CD29B-72F5-9E48-8999-A89AFCDCD6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4400" y="3786188"/>
            <a:ext cx="2032000" cy="200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7" descr="C:\Users\ljh\AppData\Local\Temp\pros1ddopPos1mmenergy2kev.jpg">
            <a:extLst>
              <a:ext uri="{FF2B5EF4-FFF2-40B4-BE49-F238E27FC236}">
                <a16:creationId xmlns:a16="http://schemas.microsoft.com/office/drawing/2014/main" id="{8F216B92-0545-AC4C-9B15-14C28FFA3C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38963" y="3779838"/>
            <a:ext cx="2133600" cy="200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Rectangle 13">
            <a:extLst>
              <a:ext uri="{FF2B5EF4-FFF2-40B4-BE49-F238E27FC236}">
                <a16:creationId xmlns:a16="http://schemas.microsoft.com/office/drawing/2014/main" id="{AC70D9D2-65E4-8946-9358-9C25AD3730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0400" y="5429250"/>
            <a:ext cx="1347788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1900">
                <a:solidFill>
                  <a:schemeClr val="bg1"/>
                </a:solidFill>
                <a:latin typeface="Calibri" panose="020F0502020204030204" pitchFamily="34" charset="0"/>
              </a:rPr>
              <a:t>Y: 22 mm </a:t>
            </a:r>
          </a:p>
        </p:txBody>
      </p:sp>
      <p:sp>
        <p:nvSpPr>
          <p:cNvPr id="32" name="Rectangle 16">
            <a:extLst>
              <a:ext uri="{FF2B5EF4-FFF2-40B4-BE49-F238E27FC236}">
                <a16:creationId xmlns:a16="http://schemas.microsoft.com/office/drawing/2014/main" id="{646CA86E-DC8A-2B45-8C85-C0FFF61B6E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95838" y="5429250"/>
            <a:ext cx="1133475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1900">
                <a:solidFill>
                  <a:schemeClr val="bg1"/>
                </a:solidFill>
                <a:latin typeface="Calibri" panose="020F0502020204030204" pitchFamily="34" charset="0"/>
              </a:rPr>
              <a:t>Y: 21 mm </a:t>
            </a:r>
          </a:p>
        </p:txBody>
      </p:sp>
      <p:sp>
        <p:nvSpPr>
          <p:cNvPr id="34" name="Rectangle 18">
            <a:extLst>
              <a:ext uri="{FF2B5EF4-FFF2-40B4-BE49-F238E27FC236}">
                <a16:creationId xmlns:a16="http://schemas.microsoft.com/office/drawing/2014/main" id="{44203596-1943-5A4A-9BB4-C85A0899EA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9838" y="5429250"/>
            <a:ext cx="1204912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1900">
                <a:solidFill>
                  <a:schemeClr val="bg1"/>
                </a:solidFill>
                <a:latin typeface="Calibri" panose="020F0502020204030204" pitchFamily="34" charset="0"/>
              </a:rPr>
              <a:t>Y: 17 mm </a:t>
            </a:r>
          </a:p>
        </p:txBody>
      </p:sp>
      <p:sp>
        <p:nvSpPr>
          <p:cNvPr id="36" name="Rectangle 20">
            <a:extLst>
              <a:ext uri="{FF2B5EF4-FFF2-40B4-BE49-F238E27FC236}">
                <a16:creationId xmlns:a16="http://schemas.microsoft.com/office/drawing/2014/main" id="{0EC0A4F2-008F-8345-AC7C-79B6D5A9DB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3838" y="5384800"/>
            <a:ext cx="103505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1900">
                <a:solidFill>
                  <a:schemeClr val="bg1"/>
                </a:solidFill>
                <a:latin typeface="Calibri" panose="020F0502020204030204" pitchFamily="34" charset="0"/>
              </a:rPr>
              <a:t>Y: 6 mm </a:t>
            </a:r>
          </a:p>
        </p:txBody>
      </p:sp>
      <p:sp>
        <p:nvSpPr>
          <p:cNvPr id="37" name="TextBox 5">
            <a:extLst>
              <a:ext uri="{FF2B5EF4-FFF2-40B4-BE49-F238E27FC236}">
                <a16:creationId xmlns:a16="http://schemas.microsoft.com/office/drawing/2014/main" id="{167E0E6E-DA74-5D43-85BC-4404F40472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200" y="6113512"/>
            <a:ext cx="85725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2000" dirty="0">
                <a:latin typeface="Calibri" panose="020F0502020204030204" pitchFamily="34" charset="0"/>
              </a:rPr>
              <a:t>Simple Back Projection reconstruction</a:t>
            </a:r>
          </a:p>
        </p:txBody>
      </p:sp>
    </p:spTree>
    <p:extLst>
      <p:ext uri="{BB962C8B-B14F-4D97-AF65-F5344CB8AC3E}">
        <p14:creationId xmlns:p14="http://schemas.microsoft.com/office/powerpoint/2010/main" val="1296391089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 txBox="1">
            <a:spLocks/>
          </p:cNvSpPr>
          <p:nvPr/>
        </p:nvSpPr>
        <p:spPr>
          <a:xfrm>
            <a:off x="0" y="0"/>
            <a:ext cx="9144000" cy="936104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lvl="1" indent="361950">
              <a:spcBef>
                <a:spcPct val="0"/>
              </a:spcBef>
              <a:defRPr/>
            </a:pPr>
            <a:r>
              <a:rPr lang="en-GB" sz="3200" dirty="0">
                <a:solidFill>
                  <a:schemeClr val="bg1"/>
                </a:solidFill>
                <a:latin typeface="Cambria" pitchFamily="18" charset="0"/>
                <a:ea typeface="+mj-ea"/>
                <a:cs typeface="+mj-cs"/>
              </a:rPr>
              <a:t>Reconstruction techniques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mbria" pitchFamily="18" charset="0"/>
              <a:ea typeface="+mj-ea"/>
              <a:cs typeface="+mj-cs"/>
            </a:endParaRPr>
          </a:p>
        </p:txBody>
      </p:sp>
      <p:sp>
        <p:nvSpPr>
          <p:cNvPr id="16" name="Content Placeholder 1"/>
          <p:cNvSpPr>
            <a:spLocks noGrp="1"/>
          </p:cNvSpPr>
          <p:nvPr>
            <p:ph idx="1"/>
          </p:nvPr>
        </p:nvSpPr>
        <p:spPr>
          <a:xfrm>
            <a:off x="323528" y="1052737"/>
            <a:ext cx="8568952" cy="1296144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GB" sz="2200" dirty="0">
                <a:latin typeface="Cambria" pitchFamily="18" charset="0"/>
              </a:rPr>
              <a:t>Simple Back Projection algorithms – fast (real time) but ‘noisy’</a:t>
            </a:r>
          </a:p>
          <a:p>
            <a:pPr>
              <a:lnSpc>
                <a:spcPct val="150000"/>
              </a:lnSpc>
            </a:pPr>
            <a:r>
              <a:rPr lang="en-GB" sz="2200" dirty="0">
                <a:latin typeface="Cambria" pitchFamily="18" charset="0"/>
              </a:rPr>
              <a:t>Iterative (OSEM/MLEM/stochastic etc.) imaging – better resolution but computationally more intensive (not real time) + loss of quantitative information</a:t>
            </a:r>
          </a:p>
        </p:txBody>
      </p:sp>
      <p:grpSp>
        <p:nvGrpSpPr>
          <p:cNvPr id="2" name="Group 17"/>
          <p:cNvGrpSpPr/>
          <p:nvPr/>
        </p:nvGrpSpPr>
        <p:grpSpPr>
          <a:xfrm>
            <a:off x="251520" y="3501008"/>
            <a:ext cx="8424936" cy="3168352"/>
            <a:chOff x="251520" y="3573016"/>
            <a:chExt cx="8424936" cy="3168352"/>
          </a:xfrm>
        </p:grpSpPr>
        <p:pic>
          <p:nvPicPr>
            <p:cNvPr id="7" name="Рисунок 5" descr="mlem0_105_mlem0_transverse_-0.0-1.0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51520" y="4077072"/>
              <a:ext cx="2664296" cy="2664296"/>
            </a:xfrm>
            <a:prstGeom prst="rect">
              <a:avLst/>
            </a:prstGeom>
          </p:spPr>
        </p:pic>
        <p:pic>
          <p:nvPicPr>
            <p:cNvPr id="8" name="Рисунок 7" descr="mlem0_105_mlem10_transverse_-0.0-1.0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131840" y="4077072"/>
              <a:ext cx="2664296" cy="2664296"/>
            </a:xfrm>
            <a:prstGeom prst="rect">
              <a:avLst/>
            </a:prstGeom>
          </p:spPr>
        </p:pic>
        <p:pic>
          <p:nvPicPr>
            <p:cNvPr id="9" name="Рисунок 3" descr="mlem0_105_sea1000, gaussian filtered_transverse_-0.0-1.0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012160" y="4077072"/>
              <a:ext cx="2664296" cy="2664296"/>
            </a:xfrm>
            <a:prstGeom prst="rect">
              <a:avLst/>
            </a:prstGeom>
          </p:spPr>
        </p:pic>
        <p:sp>
          <p:nvSpPr>
            <p:cNvPr id="10" name="Content Placeholder 2"/>
            <p:cNvSpPr txBox="1">
              <a:spLocks/>
            </p:cNvSpPr>
            <p:nvPr/>
          </p:nvSpPr>
          <p:spPr>
            <a:xfrm>
              <a:off x="323528" y="4077072"/>
              <a:ext cx="1368152" cy="720080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/>
            <a:p>
              <a:pPr marL="457200" marR="0" lvl="1" indent="-45720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lang="en-GB" dirty="0">
                  <a:solidFill>
                    <a:schemeClr val="bg1"/>
                  </a:solidFill>
                  <a:latin typeface="Cambria" pitchFamily="18" charset="0"/>
                </a:rPr>
                <a:t>7</a:t>
              </a:r>
              <a:r>
                <a: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mbria" pitchFamily="18" charset="0"/>
                  <a:ea typeface="+mn-ea"/>
                  <a:cs typeface="+mn-cs"/>
                </a:rPr>
                <a:t>°</a:t>
              </a:r>
            </a:p>
            <a:p>
              <a:pPr marL="457200" marR="0" lvl="1" indent="-45720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mbria" pitchFamily="18" charset="0"/>
                  <a:ea typeface="+mn-ea"/>
                  <a:cs typeface="+mn-cs"/>
                </a:rPr>
                <a:t>13.4 mm</a:t>
              </a:r>
              <a:endParaRPr kumimoji="0" lang="en-GB" sz="1800" b="0" i="1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endParaRPr>
            </a:p>
          </p:txBody>
        </p:sp>
        <p:sp>
          <p:nvSpPr>
            <p:cNvPr id="11" name="Content Placeholder 2"/>
            <p:cNvSpPr txBox="1">
              <a:spLocks/>
            </p:cNvSpPr>
            <p:nvPr/>
          </p:nvSpPr>
          <p:spPr>
            <a:xfrm>
              <a:off x="3275856" y="4077072"/>
              <a:ext cx="1512168" cy="720080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/>
            <a:p>
              <a:pPr lvl="1" indent="-457200">
                <a:spcBef>
                  <a:spcPct val="20000"/>
                </a:spcBef>
                <a:defRPr/>
              </a:pPr>
              <a:r>
                <a:rPr lang="en-GB" dirty="0">
                  <a:solidFill>
                    <a:schemeClr val="bg1"/>
                  </a:solidFill>
                  <a:latin typeface="Cambria" pitchFamily="18" charset="0"/>
                </a:rPr>
                <a:t>3°</a:t>
              </a:r>
            </a:p>
            <a:p>
              <a:pPr marL="457200" marR="0" lvl="1" indent="-45720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lang="en-GB" dirty="0">
                  <a:solidFill>
                    <a:schemeClr val="bg1"/>
                  </a:solidFill>
                  <a:latin typeface="Cambria" pitchFamily="18" charset="0"/>
                </a:rPr>
                <a:t>5.8</a:t>
              </a:r>
              <a:r>
                <a: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mbria" pitchFamily="18" charset="0"/>
                  <a:ea typeface="+mn-ea"/>
                  <a:cs typeface="+mn-cs"/>
                </a:rPr>
                <a:t> mm</a:t>
              </a:r>
              <a:endParaRPr kumimoji="0" lang="en-GB" sz="1800" b="0" i="1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endParaRPr>
            </a:p>
          </p:txBody>
        </p:sp>
        <p:sp>
          <p:nvSpPr>
            <p:cNvPr id="12" name="Content Placeholder 2"/>
            <p:cNvSpPr txBox="1">
              <a:spLocks/>
            </p:cNvSpPr>
            <p:nvPr/>
          </p:nvSpPr>
          <p:spPr>
            <a:xfrm>
              <a:off x="6156176" y="4077072"/>
              <a:ext cx="1224136" cy="720080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/>
            <a:p>
              <a:pPr lvl="1" indent="-457200">
                <a:spcBef>
                  <a:spcPct val="20000"/>
                </a:spcBef>
                <a:defRPr/>
              </a:pPr>
              <a:r>
                <a:rPr lang="en-GB" dirty="0">
                  <a:solidFill>
                    <a:schemeClr val="bg1"/>
                  </a:solidFill>
                  <a:latin typeface="Cambria" pitchFamily="18" charset="0"/>
                </a:rPr>
                <a:t>3°</a:t>
              </a:r>
            </a:p>
            <a:p>
              <a:pPr marL="457200" marR="0" lvl="1" indent="-45720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lang="en-GB" dirty="0">
                  <a:solidFill>
                    <a:schemeClr val="bg1"/>
                  </a:solidFill>
                  <a:latin typeface="Cambria" pitchFamily="18" charset="0"/>
                </a:rPr>
                <a:t>5.8</a:t>
              </a:r>
              <a:r>
                <a: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mbria" pitchFamily="18" charset="0"/>
                  <a:ea typeface="+mn-ea"/>
                  <a:cs typeface="+mn-cs"/>
                </a:rPr>
                <a:t> mm</a:t>
              </a:r>
              <a:endParaRPr kumimoji="0" lang="en-GB" sz="1800" b="0" i="1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endParaRPr>
            </a:p>
          </p:txBody>
        </p:sp>
        <p:sp>
          <p:nvSpPr>
            <p:cNvPr id="13" name="Content Placeholder 2"/>
            <p:cNvSpPr txBox="1">
              <a:spLocks/>
            </p:cNvSpPr>
            <p:nvPr/>
          </p:nvSpPr>
          <p:spPr>
            <a:xfrm>
              <a:off x="323528" y="3573016"/>
              <a:ext cx="2520280" cy="504056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/>
            <a:p>
              <a:pPr marL="457200" marR="0" lvl="1" indent="-457200" algn="ctr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GB" sz="2000" b="0" i="0" u="none" strike="noStrike" kern="1200" cap="none" spc="0" normalizeH="0" baseline="0" noProof="0" dirty="0" err="1">
                  <a:ln>
                    <a:noFill/>
                  </a:ln>
                  <a:effectLst/>
                  <a:uLnTx/>
                  <a:uFillTx/>
                  <a:latin typeface="Cambria" pitchFamily="18" charset="0"/>
                  <a:ea typeface="+mn-ea"/>
                  <a:cs typeface="+mn-cs"/>
                </a:rPr>
                <a:t>Backprojection</a:t>
              </a:r>
              <a:endParaRPr kumimoji="0" lang="en-GB" sz="2000" b="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mbria" pitchFamily="18" charset="0"/>
                <a:ea typeface="+mn-ea"/>
                <a:cs typeface="+mn-cs"/>
              </a:endParaRPr>
            </a:p>
          </p:txBody>
        </p:sp>
        <p:sp>
          <p:nvSpPr>
            <p:cNvPr id="14" name="Content Placeholder 2"/>
            <p:cNvSpPr txBox="1">
              <a:spLocks/>
            </p:cNvSpPr>
            <p:nvPr/>
          </p:nvSpPr>
          <p:spPr>
            <a:xfrm>
              <a:off x="3131840" y="3573016"/>
              <a:ext cx="2664296" cy="504056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fontScale="92500"/>
            </a:bodyPr>
            <a:lstStyle/>
            <a:p>
              <a:pPr marL="457200" marR="0" lvl="1" indent="-457200" algn="ctr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lang="en-GB" sz="2200" dirty="0">
                  <a:latin typeface="Cambria" pitchFamily="18" charset="0"/>
                </a:rPr>
                <a:t>MLEM – 10 iterations</a:t>
              </a:r>
              <a:endParaRPr kumimoji="0" lang="en-GB" sz="2200" b="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mbria" pitchFamily="18" charset="0"/>
                <a:ea typeface="+mn-ea"/>
                <a:cs typeface="+mn-cs"/>
              </a:endParaRPr>
            </a:p>
          </p:txBody>
        </p:sp>
        <p:sp>
          <p:nvSpPr>
            <p:cNvPr id="15" name="Content Placeholder 2"/>
            <p:cNvSpPr txBox="1">
              <a:spLocks/>
            </p:cNvSpPr>
            <p:nvPr/>
          </p:nvSpPr>
          <p:spPr>
            <a:xfrm>
              <a:off x="5940152" y="3573016"/>
              <a:ext cx="2664296" cy="504056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/>
            <a:p>
              <a:pPr marL="457200" marR="0" lvl="1" indent="-457200" algn="ctr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lang="en-GB" sz="2000" dirty="0">
                  <a:latin typeface="Cambria" pitchFamily="18" charset="0"/>
                </a:rPr>
                <a:t>SOE – 1000 iterations</a:t>
              </a:r>
              <a:endParaRPr kumimoji="0" lang="en-GB" sz="2000" b="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mbria" pitchFamily="18" charset="0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913300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2"/>
          <p:cNvSpPr txBox="1">
            <a:spLocks/>
          </p:cNvSpPr>
          <p:nvPr/>
        </p:nvSpPr>
        <p:spPr>
          <a:xfrm>
            <a:off x="0" y="-27384"/>
            <a:ext cx="9144000" cy="936104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lvl="0" indent="361950">
              <a:spcBef>
                <a:spcPct val="0"/>
              </a:spcBef>
              <a:defRPr/>
            </a:pPr>
            <a:r>
              <a:rPr lang="en-GB" sz="3200" dirty="0">
                <a:solidFill>
                  <a:schemeClr val="bg1"/>
                </a:solidFill>
                <a:latin typeface="Cambria" pitchFamily="18" charset="0"/>
              </a:rPr>
              <a:t>Image quality</a:t>
            </a:r>
          </a:p>
        </p:txBody>
      </p:sp>
      <p:pic>
        <p:nvPicPr>
          <p:cNvPr id="8" name="Content Placeholder 3" descr="mlem_osem.png">
            <a:extLst>
              <a:ext uri="{FF2B5EF4-FFF2-40B4-BE49-F238E27FC236}">
                <a16:creationId xmlns:a16="http://schemas.microsoft.com/office/drawing/2014/main" id="{740633F3-C208-B749-872F-4F2AE272831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2068" y="2242627"/>
            <a:ext cx="9144000" cy="1042357"/>
          </a:xfr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0A946F0-C76F-834C-BFE9-55AE66ACB616}"/>
              </a:ext>
            </a:extLst>
          </p:cNvPr>
          <p:cNvSpPr txBox="1"/>
          <p:nvPr/>
        </p:nvSpPr>
        <p:spPr>
          <a:xfrm>
            <a:off x="323528" y="3244334"/>
            <a:ext cx="8688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0                   2                  4                6                   8               10               12              14                16</a:t>
            </a:r>
          </a:p>
        </p:txBody>
      </p:sp>
      <p:pic>
        <p:nvPicPr>
          <p:cNvPr id="17411" name="Picture 10" descr="http://osxs.ch.liv.ac.uk/New%20Liverpool%20Logo%20RGB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4288" y="6285756"/>
            <a:ext cx="1800225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9FDB24C-2C01-DB46-BDD2-9F60804F8406}"/>
              </a:ext>
            </a:extLst>
          </p:cNvPr>
          <p:cNvSpPr txBox="1"/>
          <p:nvPr/>
        </p:nvSpPr>
        <p:spPr>
          <a:xfrm>
            <a:off x="593511" y="1245594"/>
            <a:ext cx="8371002" cy="1244946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4 point sources (0,0)(0,15)(15,0)(15,15), Z = 125mm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OSEM reconstruction</a:t>
            </a:r>
          </a:p>
          <a:p>
            <a:pPr marL="263498" indent="-263498">
              <a:lnSpc>
                <a:spcPct val="150000"/>
              </a:lnSpc>
              <a:buFont typeface="Arial"/>
              <a:buChar char="•"/>
            </a:pPr>
            <a:endParaRPr lang="en-GB" sz="2000" dirty="0">
              <a:latin typeface="Calibri"/>
              <a:cs typeface="Calibri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978DC2F-25DE-E34B-9784-FC1C2BEBA86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9698"/>
          <a:stretch/>
        </p:blipFill>
        <p:spPr>
          <a:xfrm>
            <a:off x="11706" y="3825453"/>
            <a:ext cx="2627906" cy="269188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8C7B688-D535-FC40-8AB5-F8C49906BEB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1038"/>
          <a:stretch/>
        </p:blipFill>
        <p:spPr>
          <a:xfrm>
            <a:off x="2664174" y="3824447"/>
            <a:ext cx="2627906" cy="276559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66366AAC-55C7-E044-B51B-4238A0C808E5}"/>
              </a:ext>
            </a:extLst>
          </p:cNvPr>
          <p:cNvSpPr txBox="1"/>
          <p:nvPr/>
        </p:nvSpPr>
        <p:spPr>
          <a:xfrm>
            <a:off x="5259205" y="4400103"/>
            <a:ext cx="4122530" cy="1614278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Simple back projection images can be improved with post processing filters</a:t>
            </a:r>
          </a:p>
          <a:p>
            <a:pPr marL="263498" indent="-263498">
              <a:lnSpc>
                <a:spcPct val="150000"/>
              </a:lnSpc>
              <a:buFont typeface="Arial"/>
              <a:buChar char="•"/>
            </a:pPr>
            <a:endParaRPr lang="en-GB" sz="20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35371655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2"/>
          <p:cNvSpPr txBox="1">
            <a:spLocks/>
          </p:cNvSpPr>
          <p:nvPr/>
        </p:nvSpPr>
        <p:spPr>
          <a:xfrm>
            <a:off x="0" y="-27384"/>
            <a:ext cx="9144000" cy="936104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lvl="0" indent="361950">
              <a:spcBef>
                <a:spcPct val="0"/>
              </a:spcBef>
              <a:defRPr/>
            </a:pPr>
            <a:r>
              <a:rPr lang="en-GB" sz="3200" dirty="0">
                <a:solidFill>
                  <a:schemeClr val="bg1"/>
                </a:solidFill>
                <a:latin typeface="Cambria" pitchFamily="18" charset="0"/>
              </a:rPr>
              <a:t>Image quality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66420AE-DB3C-614C-A9B1-8012D1E1945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27984" y="3149874"/>
            <a:ext cx="3871730" cy="313588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ADB6A0F-E0D9-3B4C-9A79-1BA95203C69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6329" y="3256889"/>
            <a:ext cx="2631504" cy="2582944"/>
          </a:xfrm>
          <a:prstGeom prst="rect">
            <a:avLst/>
          </a:prstGeom>
        </p:spPr>
      </p:pic>
      <p:pic>
        <p:nvPicPr>
          <p:cNvPr id="17411" name="Picture 10" descr="http://osxs.ch.liv.ac.uk/New%20Liverpool%20Logo%20RGB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4288" y="6285756"/>
            <a:ext cx="1800225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9FDB24C-2C01-DB46-BDD2-9F60804F8406}"/>
              </a:ext>
            </a:extLst>
          </p:cNvPr>
          <p:cNvSpPr txBox="1"/>
          <p:nvPr/>
        </p:nvSpPr>
        <p:spPr>
          <a:xfrm>
            <a:off x="603265" y="1228778"/>
            <a:ext cx="8371002" cy="2029776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marL="263498" indent="-263498">
              <a:lnSpc>
                <a:spcPct val="150000"/>
              </a:lnSpc>
              <a:buFont typeface="Arial"/>
              <a:buChar char="•"/>
            </a:pPr>
            <a:r>
              <a:rPr lang="en-GB" sz="2200" dirty="0">
                <a:cs typeface="Calibri"/>
              </a:rPr>
              <a:t>Compton camera using Si(Li) </a:t>
            </a:r>
            <a:r>
              <a:rPr lang="en-GB" sz="2200" dirty="0" err="1">
                <a:cs typeface="Calibri"/>
              </a:rPr>
              <a:t>scatterer</a:t>
            </a:r>
            <a:r>
              <a:rPr lang="en-GB" sz="2200" dirty="0">
                <a:cs typeface="Calibri"/>
              </a:rPr>
              <a:t> + </a:t>
            </a:r>
            <a:r>
              <a:rPr lang="en-GB" sz="2200" dirty="0" err="1">
                <a:cs typeface="Calibri"/>
              </a:rPr>
              <a:t>HPGe</a:t>
            </a:r>
            <a:r>
              <a:rPr lang="en-GB" sz="2200" dirty="0">
                <a:cs typeface="Calibri"/>
              </a:rPr>
              <a:t> absorber</a:t>
            </a:r>
          </a:p>
          <a:p>
            <a:pPr marL="263498" indent="-263498">
              <a:lnSpc>
                <a:spcPct val="150000"/>
              </a:lnSpc>
              <a:buFont typeface="Arial"/>
              <a:buChar char="•"/>
            </a:pPr>
            <a:r>
              <a:rPr lang="en-GB" sz="2200" baseline="30000" dirty="0">
                <a:cs typeface="Calibri"/>
              </a:rPr>
              <a:t>99m</a:t>
            </a:r>
            <a:r>
              <a:rPr lang="en-GB" sz="2200" dirty="0">
                <a:cs typeface="Calibri"/>
              </a:rPr>
              <a:t>Tc (green) and </a:t>
            </a:r>
            <a:r>
              <a:rPr lang="en-GB" sz="2200" baseline="30000" dirty="0">
                <a:cs typeface="Calibri"/>
              </a:rPr>
              <a:t>123</a:t>
            </a:r>
            <a:r>
              <a:rPr lang="en-GB" sz="2200" dirty="0">
                <a:cs typeface="Calibri"/>
              </a:rPr>
              <a:t>I (purple) vials: 10, 11, 12.4 and 16.4mm</a:t>
            </a:r>
          </a:p>
          <a:p>
            <a:pPr marL="263498" indent="-263498">
              <a:lnSpc>
                <a:spcPct val="150000"/>
              </a:lnSpc>
              <a:buFont typeface="Arial"/>
              <a:buChar char="•"/>
            </a:pPr>
            <a:r>
              <a:rPr lang="en-GB" sz="2200" dirty="0">
                <a:cs typeface="Calibri"/>
              </a:rPr>
              <a:t>MLEM Iterative Reconstruction algorithm</a:t>
            </a:r>
          </a:p>
          <a:p>
            <a:pPr marL="263498" indent="-263498">
              <a:lnSpc>
                <a:spcPct val="150000"/>
              </a:lnSpc>
              <a:buFont typeface="Arial"/>
              <a:buChar char="•"/>
            </a:pPr>
            <a:endParaRPr lang="en-GB" sz="20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34335466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2"/>
          <p:cNvSpPr txBox="1">
            <a:spLocks/>
          </p:cNvSpPr>
          <p:nvPr/>
        </p:nvSpPr>
        <p:spPr>
          <a:xfrm>
            <a:off x="0" y="-27384"/>
            <a:ext cx="9144000" cy="936104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lvl="0" indent="361950">
              <a:spcBef>
                <a:spcPct val="0"/>
              </a:spcBef>
              <a:defRPr/>
            </a:pPr>
            <a:r>
              <a:rPr lang="en-GB" sz="3200" dirty="0">
                <a:solidFill>
                  <a:schemeClr val="bg1"/>
                </a:solidFill>
                <a:latin typeface="Cambria" pitchFamily="18" charset="0"/>
              </a:rPr>
              <a:t>Image quality</a:t>
            </a:r>
          </a:p>
        </p:txBody>
      </p:sp>
      <p:pic>
        <p:nvPicPr>
          <p:cNvPr id="17411" name="Picture 10" descr="http://osxs.ch.liv.ac.uk/New%20Liverpool%20Logo%20RG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4288" y="6285756"/>
            <a:ext cx="1800225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9FDB24C-2C01-DB46-BDD2-9F60804F8406}"/>
              </a:ext>
            </a:extLst>
          </p:cNvPr>
          <p:cNvSpPr txBox="1"/>
          <p:nvPr/>
        </p:nvSpPr>
        <p:spPr>
          <a:xfrm>
            <a:off x="593511" y="1052736"/>
            <a:ext cx="8371002" cy="1014114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marL="263498" indent="-263498">
              <a:lnSpc>
                <a:spcPct val="150000"/>
              </a:lnSpc>
              <a:buFont typeface="Arial"/>
              <a:buChar char="•"/>
            </a:pPr>
            <a:r>
              <a:rPr lang="en-GB" sz="2200" dirty="0">
                <a:cs typeface="Calibri"/>
              </a:rPr>
              <a:t>3D reconstruction (OSEM)</a:t>
            </a:r>
          </a:p>
          <a:p>
            <a:pPr marL="263498" indent="-263498">
              <a:lnSpc>
                <a:spcPct val="150000"/>
              </a:lnSpc>
              <a:buFont typeface="Arial"/>
              <a:buChar char="•"/>
            </a:pPr>
            <a:endParaRPr lang="en-GB" sz="2000" dirty="0">
              <a:latin typeface="Calibri"/>
              <a:cs typeface="Calibri"/>
            </a:endParaRPr>
          </a:p>
        </p:txBody>
      </p:sp>
      <p:pic>
        <p:nvPicPr>
          <p:cNvPr id="8" name="Content Placeholder 11" descr="Projections of mlem10.gif">
            <a:extLst>
              <a:ext uri="{FF2B5EF4-FFF2-40B4-BE49-F238E27FC236}">
                <a16:creationId xmlns:a16="http://schemas.microsoft.com/office/drawing/2014/main" id="{B0B6D7A0-4800-414C-B25C-947209ADBF5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6590" r="-16590"/>
          <a:stretch>
            <a:fillRect/>
          </a:stretch>
        </p:blipFill>
        <p:spPr>
          <a:xfrm>
            <a:off x="-440432" y="1544147"/>
            <a:ext cx="10024863" cy="4701081"/>
          </a:xfr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288DEE3-EAB6-8A4D-B376-A31498751B1D}"/>
              </a:ext>
            </a:extLst>
          </p:cNvPr>
          <p:cNvSpPr txBox="1"/>
          <p:nvPr/>
        </p:nvSpPr>
        <p:spPr>
          <a:xfrm>
            <a:off x="4680718" y="1957623"/>
            <a:ext cx="3062503" cy="10402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220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Gamma-ray source located in (</a:t>
            </a:r>
            <a:r>
              <a:rPr lang="en-US" sz="2200" dirty="0" err="1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x,y,z</a:t>
            </a:r>
            <a:r>
              <a:rPr lang="en-US" sz="220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)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1F6D2290-B155-F847-97B1-409636555502}"/>
              </a:ext>
            </a:extLst>
          </p:cNvPr>
          <p:cNvCxnSpPr/>
          <p:nvPr/>
        </p:nvCxnSpPr>
        <p:spPr>
          <a:xfrm flipH="1">
            <a:off x="4932040" y="2975456"/>
            <a:ext cx="826230" cy="657879"/>
          </a:xfrm>
          <a:prstGeom prst="straightConnector1">
            <a:avLst/>
          </a:prstGeom>
          <a:ln w="38100" cmpd="sng"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9573845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2"/>
          <p:cNvSpPr txBox="1">
            <a:spLocks/>
          </p:cNvSpPr>
          <p:nvPr/>
        </p:nvSpPr>
        <p:spPr>
          <a:xfrm>
            <a:off x="0" y="-27384"/>
            <a:ext cx="9144000" cy="936104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lvl="0" indent="361950">
              <a:spcBef>
                <a:spcPct val="0"/>
              </a:spcBef>
              <a:defRPr/>
            </a:pPr>
            <a:r>
              <a:rPr lang="en-GB" sz="3200" dirty="0">
                <a:solidFill>
                  <a:schemeClr val="bg1"/>
                </a:solidFill>
                <a:latin typeface="Cambria" pitchFamily="18" charset="0"/>
              </a:rPr>
              <a:t>Image quality</a:t>
            </a:r>
          </a:p>
        </p:txBody>
      </p:sp>
      <p:pic>
        <p:nvPicPr>
          <p:cNvPr id="17411" name="Picture 10" descr="http://osxs.ch.liv.ac.uk/New%20Liverpool%20Logo%20RG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4288" y="6285756"/>
            <a:ext cx="1800225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9FDB24C-2C01-DB46-BDD2-9F60804F8406}"/>
              </a:ext>
            </a:extLst>
          </p:cNvPr>
          <p:cNvSpPr txBox="1"/>
          <p:nvPr/>
        </p:nvSpPr>
        <p:spPr>
          <a:xfrm>
            <a:off x="179487" y="1044496"/>
            <a:ext cx="8371002" cy="1568111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marL="263498" indent="-263498">
              <a:lnSpc>
                <a:spcPct val="150000"/>
              </a:lnSpc>
              <a:buFont typeface="Arial"/>
              <a:buChar char="•"/>
            </a:pPr>
            <a:r>
              <a:rPr lang="en-GB" sz="2200" dirty="0">
                <a:cs typeface="Calibri"/>
              </a:rPr>
              <a:t>Tracking moving source over time</a:t>
            </a:r>
          </a:p>
          <a:p>
            <a:pPr marL="263498" indent="-263498">
              <a:lnSpc>
                <a:spcPct val="150000"/>
              </a:lnSpc>
              <a:buFont typeface="Arial"/>
              <a:buChar char="•"/>
            </a:pPr>
            <a:r>
              <a:rPr lang="en-GB" sz="2200" dirty="0">
                <a:cs typeface="Calibri"/>
              </a:rPr>
              <a:t>Liquid </a:t>
            </a:r>
            <a:r>
              <a:rPr lang="en-GB" sz="2000" baseline="30000" dirty="0">
                <a:cs typeface="Calibri"/>
              </a:rPr>
              <a:t>137</a:t>
            </a:r>
            <a:r>
              <a:rPr lang="en-GB" sz="2200" dirty="0">
                <a:cs typeface="Calibri"/>
              </a:rPr>
              <a:t>Cs diffusing through sand column</a:t>
            </a:r>
          </a:p>
          <a:p>
            <a:pPr marL="263498" indent="-263498">
              <a:lnSpc>
                <a:spcPct val="150000"/>
              </a:lnSpc>
              <a:buFont typeface="Arial"/>
              <a:buChar char="•"/>
            </a:pPr>
            <a:endParaRPr lang="en-GB" sz="2000" dirty="0">
              <a:latin typeface="Calibri"/>
              <a:cs typeface="Calibri"/>
            </a:endParaRPr>
          </a:p>
        </p:txBody>
      </p:sp>
      <p:pic>
        <p:nvPicPr>
          <p:cNvPr id="9" name="Content Placeholder 6" descr="pointMove.gif">
            <a:extLst>
              <a:ext uri="{FF2B5EF4-FFF2-40B4-BE49-F238E27FC236}">
                <a16:creationId xmlns:a16="http://schemas.microsoft.com/office/drawing/2014/main" id="{C1B8952F-D5E9-9A47-A46D-76694ED4018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2502" b="22502"/>
          <a:stretch>
            <a:fillRect/>
          </a:stretch>
        </p:blipFill>
        <p:spPr>
          <a:xfrm>
            <a:off x="179487" y="2102101"/>
            <a:ext cx="5967123" cy="4525963"/>
          </a:xfrm>
        </p:spPr>
      </p:pic>
      <p:pic>
        <p:nvPicPr>
          <p:cNvPr id="10" name="Picture 9" descr="sandColumnExperiment2.jpg">
            <a:extLst>
              <a:ext uri="{FF2B5EF4-FFF2-40B4-BE49-F238E27FC236}">
                <a16:creationId xmlns:a16="http://schemas.microsoft.com/office/drawing/2014/main" id="{51639400-B6C1-F74B-8C6B-70A26EECA42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59394" y="1044496"/>
            <a:ext cx="2799934" cy="5036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6156012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23528" y="1196752"/>
            <a:ext cx="8496944" cy="5328592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GB" sz="2200" dirty="0">
                <a:latin typeface="Cambria" pitchFamily="18" charset="0"/>
              </a:rPr>
              <a:t>Multiple interactions within a detector</a:t>
            </a:r>
            <a:endParaRPr lang="en-GB" sz="1800" baseline="30000" dirty="0">
              <a:latin typeface="Cambria" pitchFamily="18" charset="0"/>
            </a:endParaRPr>
          </a:p>
          <a:p>
            <a:pPr lvl="1">
              <a:lnSpc>
                <a:spcPct val="150000"/>
              </a:lnSpc>
            </a:pPr>
            <a:r>
              <a:rPr lang="en-GB" sz="1900" dirty="0">
                <a:latin typeface="Cambria" pitchFamily="18" charset="0"/>
              </a:rPr>
              <a:t>Need to be able to accurately determine order of interactions to be able to correctly reconstruct Compton kinematics</a:t>
            </a:r>
          </a:p>
          <a:p>
            <a:pPr>
              <a:lnSpc>
                <a:spcPct val="150000"/>
              </a:lnSpc>
            </a:pPr>
            <a:r>
              <a:rPr lang="en-GB" sz="2200" dirty="0">
                <a:latin typeface="Cambria" pitchFamily="18" charset="0"/>
              </a:rPr>
              <a:t>Very high count rates + high background</a:t>
            </a:r>
          </a:p>
          <a:p>
            <a:pPr lvl="1">
              <a:lnSpc>
                <a:spcPct val="150000"/>
              </a:lnSpc>
            </a:pPr>
            <a:r>
              <a:rPr lang="en-GB" sz="2000" dirty="0">
                <a:latin typeface="Cambria" pitchFamily="18" charset="0"/>
              </a:rPr>
              <a:t>Need to be able to accurately identify true coincidences and maintain good energy resolution (avoid coincidence summing/pile up…)</a:t>
            </a:r>
            <a:endParaRPr lang="en-GB" sz="2200" dirty="0">
              <a:latin typeface="Cambria" pitchFamily="18" charset="0"/>
            </a:endParaRPr>
          </a:p>
          <a:p>
            <a:pPr>
              <a:lnSpc>
                <a:spcPct val="150000"/>
              </a:lnSpc>
            </a:pPr>
            <a:r>
              <a:rPr lang="en-GB" sz="2200" dirty="0">
                <a:latin typeface="Cambria" pitchFamily="18" charset="0"/>
              </a:rPr>
              <a:t>High gamma-ray energies </a:t>
            </a:r>
          </a:p>
          <a:p>
            <a:pPr lvl="1">
              <a:lnSpc>
                <a:spcPct val="150000"/>
              </a:lnSpc>
            </a:pPr>
            <a:r>
              <a:rPr lang="en-GB" sz="1800" dirty="0">
                <a:latin typeface="Cambria" pitchFamily="18" charset="0"/>
              </a:rPr>
              <a:t>Need to know total initial energy of gamma ray. Fully absorbing several MeV gamma ray requires large/multiple detectors</a:t>
            </a:r>
            <a:endParaRPr lang="en-GB" sz="2200" dirty="0">
              <a:latin typeface="Cambria" pitchFamily="18" charset="0"/>
            </a:endParaRPr>
          </a:p>
          <a:p>
            <a:pPr>
              <a:lnSpc>
                <a:spcPct val="150000"/>
              </a:lnSpc>
            </a:pPr>
            <a:r>
              <a:rPr lang="en-GB" sz="2200" dirty="0">
                <a:latin typeface="Cambria" pitchFamily="18" charset="0"/>
              </a:rPr>
              <a:t>Low energy noise performance</a:t>
            </a:r>
          </a:p>
          <a:p>
            <a:pPr lvl="1">
              <a:lnSpc>
                <a:spcPct val="150000"/>
              </a:lnSpc>
            </a:pPr>
            <a:endParaRPr lang="en-GB" sz="1000" dirty="0">
              <a:latin typeface="Cambria" pitchFamily="18" charset="0"/>
            </a:endParaRPr>
          </a:p>
        </p:txBody>
      </p:sp>
      <p:pic>
        <p:nvPicPr>
          <p:cNvPr id="5" name="Picture 10" descr="http://osxs.ch.liv.ac.uk/New%20Liverpool%20Logo%20RG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6296" y="6285118"/>
            <a:ext cx="1800985" cy="45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" name="Title 2"/>
          <p:cNvSpPr txBox="1">
            <a:spLocks/>
          </p:cNvSpPr>
          <p:nvPr/>
        </p:nvSpPr>
        <p:spPr>
          <a:xfrm>
            <a:off x="0" y="0"/>
            <a:ext cx="9144000" cy="936104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R="0" lvl="0" indent="36195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dirty="0">
                <a:solidFill>
                  <a:schemeClr val="bg1"/>
                </a:solidFill>
                <a:latin typeface="Cambria" pitchFamily="18" charset="0"/>
                <a:ea typeface="+mj-ea"/>
                <a:cs typeface="+mj-cs"/>
              </a:rPr>
              <a:t>Potential difficulties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mbria" pitchFamily="18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5158413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936104"/>
          </a:xfrm>
          <a:solidFill>
            <a:srgbClr val="002060"/>
          </a:solidFill>
        </p:spPr>
        <p:txBody>
          <a:bodyPr>
            <a:normAutofit/>
          </a:bodyPr>
          <a:lstStyle/>
          <a:p>
            <a:pPr indent="361950" algn="l"/>
            <a:r>
              <a:rPr lang="en-GB" sz="3200" dirty="0">
                <a:solidFill>
                  <a:schemeClr val="bg1"/>
                </a:solidFill>
                <a:latin typeface="Cambria" pitchFamily="18" charset="0"/>
              </a:rPr>
              <a:t>Outline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71495" y="908720"/>
            <a:ext cx="7932953" cy="5328592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GB" sz="2300" dirty="0">
                <a:latin typeface="Cambria" pitchFamily="18" charset="0"/>
                <a:cs typeface="Calibri" pitchFamily="34" charset="0"/>
              </a:rPr>
              <a:t>Compton camera principles</a:t>
            </a:r>
          </a:p>
          <a:p>
            <a:pPr>
              <a:lnSpc>
                <a:spcPct val="150000"/>
              </a:lnSpc>
            </a:pPr>
            <a:r>
              <a:rPr lang="en-GB" sz="2300" dirty="0">
                <a:latin typeface="Cambria" pitchFamily="18" charset="0"/>
                <a:cs typeface="Calibri" pitchFamily="34" charset="0"/>
              </a:rPr>
              <a:t>Detector configurations</a:t>
            </a:r>
          </a:p>
          <a:p>
            <a:pPr>
              <a:lnSpc>
                <a:spcPct val="150000"/>
              </a:lnSpc>
            </a:pPr>
            <a:r>
              <a:rPr lang="en-GB" sz="2300" dirty="0">
                <a:latin typeface="Cambria" pitchFamily="18" charset="0"/>
                <a:cs typeface="Calibri" pitchFamily="34" charset="0"/>
              </a:rPr>
              <a:t>What makes a good Compton camera?</a:t>
            </a:r>
          </a:p>
          <a:p>
            <a:pPr lvl="1">
              <a:lnSpc>
                <a:spcPct val="150000"/>
              </a:lnSpc>
            </a:pPr>
            <a:r>
              <a:rPr lang="en-GB" sz="2000" dirty="0">
                <a:latin typeface="Cambria" pitchFamily="18" charset="0"/>
                <a:cs typeface="Calibri" pitchFamily="34" charset="0"/>
              </a:rPr>
              <a:t>Detector materials</a:t>
            </a:r>
          </a:p>
          <a:p>
            <a:pPr lvl="1">
              <a:lnSpc>
                <a:spcPct val="150000"/>
              </a:lnSpc>
            </a:pPr>
            <a:r>
              <a:rPr lang="en-GB" sz="2000" dirty="0">
                <a:latin typeface="Cambria" pitchFamily="18" charset="0"/>
                <a:cs typeface="Calibri" pitchFamily="34" charset="0"/>
              </a:rPr>
              <a:t>Energy resolution</a:t>
            </a:r>
          </a:p>
          <a:p>
            <a:pPr lvl="1">
              <a:lnSpc>
                <a:spcPct val="150000"/>
              </a:lnSpc>
            </a:pPr>
            <a:r>
              <a:rPr lang="en-GB" sz="2000" dirty="0">
                <a:latin typeface="Cambria" pitchFamily="18" charset="0"/>
                <a:cs typeface="Calibri" pitchFamily="34" charset="0"/>
              </a:rPr>
              <a:t>Position-of-interaction resolution</a:t>
            </a:r>
          </a:p>
          <a:p>
            <a:pPr lvl="1">
              <a:lnSpc>
                <a:spcPct val="150000"/>
              </a:lnSpc>
            </a:pPr>
            <a:r>
              <a:rPr lang="en-GB" sz="2000" dirty="0">
                <a:latin typeface="Cambria" pitchFamily="18" charset="0"/>
                <a:cs typeface="Calibri" pitchFamily="34" charset="0"/>
              </a:rPr>
              <a:t>Doppler broadening</a:t>
            </a:r>
          </a:p>
          <a:p>
            <a:pPr>
              <a:lnSpc>
                <a:spcPct val="150000"/>
              </a:lnSpc>
            </a:pPr>
            <a:r>
              <a:rPr lang="en-GB" sz="2400" dirty="0">
                <a:latin typeface="Cambria" pitchFamily="18" charset="0"/>
                <a:cs typeface="Calibri" pitchFamily="34" charset="0"/>
              </a:rPr>
              <a:t>Reconstruction techniques</a:t>
            </a:r>
          </a:p>
          <a:p>
            <a:pPr>
              <a:lnSpc>
                <a:spcPct val="150000"/>
              </a:lnSpc>
            </a:pPr>
            <a:r>
              <a:rPr lang="en-GB" sz="2400" dirty="0">
                <a:latin typeface="Cambria" pitchFamily="18" charset="0"/>
                <a:cs typeface="Calibri" pitchFamily="34" charset="0"/>
              </a:rPr>
              <a:t>Compton images</a:t>
            </a:r>
          </a:p>
          <a:p>
            <a:pPr>
              <a:lnSpc>
                <a:spcPct val="150000"/>
              </a:lnSpc>
            </a:pPr>
            <a:r>
              <a:rPr lang="en-GB" sz="2400" dirty="0">
                <a:latin typeface="Cambria" pitchFamily="18" charset="0"/>
                <a:cs typeface="Calibri" pitchFamily="34" charset="0"/>
              </a:rPr>
              <a:t>Example Compton cameras</a:t>
            </a:r>
          </a:p>
        </p:txBody>
      </p:sp>
      <p:pic>
        <p:nvPicPr>
          <p:cNvPr id="4" name="Picture 10" descr="http://osxs.ch.liv.ac.uk/New%20Liverpool%20Logo%20RG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6296" y="6237312"/>
            <a:ext cx="1800985" cy="45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716016" y="1772816"/>
            <a:ext cx="4608512" cy="5328592"/>
          </a:xfrm>
        </p:spPr>
        <p:txBody>
          <a:bodyPr>
            <a:noAutofit/>
          </a:bodyPr>
          <a:lstStyle/>
          <a:p>
            <a:r>
              <a:rPr lang="en-US" sz="2400" dirty="0"/>
              <a:t>GRI+ is a mobile Compton camera consisting of three electronically cooled semiconductor detectors</a:t>
            </a:r>
          </a:p>
          <a:p>
            <a:endParaRPr lang="en-US" sz="2400" dirty="0"/>
          </a:p>
          <a:p>
            <a:pPr marL="385763" indent="-385763">
              <a:buFont typeface="+mj-lt"/>
              <a:buAutoNum type="arabicPeriod"/>
            </a:pPr>
            <a:r>
              <a:rPr lang="en-US" sz="2400" dirty="0"/>
              <a:t>Si(Li) DSSD planar detector</a:t>
            </a:r>
          </a:p>
          <a:p>
            <a:pPr marL="385763" indent="-385763">
              <a:buFont typeface="+mj-lt"/>
              <a:buAutoNum type="arabicPeriod"/>
            </a:pPr>
            <a:r>
              <a:rPr lang="en-US" sz="2400" dirty="0"/>
              <a:t>Ge DSSD planar detector</a:t>
            </a:r>
          </a:p>
          <a:p>
            <a:pPr marL="385763" indent="-385763">
              <a:buFont typeface="+mj-lt"/>
              <a:buAutoNum type="arabicPeriod"/>
            </a:pPr>
            <a:r>
              <a:rPr lang="en-US" sz="2400" dirty="0"/>
              <a:t>Coaxial </a:t>
            </a:r>
            <a:r>
              <a:rPr lang="en-US" sz="2400" dirty="0" err="1"/>
              <a:t>HPGe</a:t>
            </a:r>
            <a:r>
              <a:rPr lang="en-US" sz="2400" dirty="0"/>
              <a:t> detector</a:t>
            </a:r>
          </a:p>
        </p:txBody>
      </p:sp>
      <p:pic>
        <p:nvPicPr>
          <p:cNvPr id="5" name="Picture 10" descr="http://osxs.ch.liv.ac.uk/New%20Liverpool%20Logo%20RG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6296" y="6285118"/>
            <a:ext cx="1800985" cy="45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" name="Title 2"/>
          <p:cNvSpPr txBox="1">
            <a:spLocks/>
          </p:cNvSpPr>
          <p:nvPr/>
        </p:nvSpPr>
        <p:spPr>
          <a:xfrm>
            <a:off x="0" y="0"/>
            <a:ext cx="9144000" cy="936104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R="0" lvl="0" indent="36195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mbria" pitchFamily="18" charset="0"/>
                <a:ea typeface="+mj-ea"/>
                <a:cs typeface="+mj-cs"/>
              </a:rPr>
              <a:t>Compton cameras at Liverpool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5281E05-4235-F249-B61C-E9CF84EA549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7543" y="1111237"/>
            <a:ext cx="3960441" cy="5139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452285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821024" y="1035705"/>
            <a:ext cx="4608512" cy="532859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/>
              <a:t>Si(Li) planar detector:</a:t>
            </a:r>
          </a:p>
          <a:p>
            <a:pPr marL="214313" indent="-214313"/>
            <a:r>
              <a:rPr lang="en-US" sz="2400" dirty="0"/>
              <a:t>13 AC and 13 DC strips</a:t>
            </a:r>
          </a:p>
          <a:p>
            <a:pPr marL="214313" indent="-214313"/>
            <a:r>
              <a:rPr lang="en-US" sz="2400" dirty="0"/>
              <a:t>5.5 mm strip pitch</a:t>
            </a:r>
          </a:p>
          <a:p>
            <a:pPr marL="214313" indent="-214313"/>
            <a:r>
              <a:rPr lang="en-US" sz="2400" dirty="0"/>
              <a:t>8 mm thick – 71.5 mm diameter</a:t>
            </a:r>
          </a:p>
        </p:txBody>
      </p:sp>
      <p:pic>
        <p:nvPicPr>
          <p:cNvPr id="5" name="Picture 10" descr="http://osxs.ch.liv.ac.uk/New%20Liverpool%20Logo%20RG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6296" y="6285118"/>
            <a:ext cx="1800985" cy="45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" name="Title 2"/>
          <p:cNvSpPr txBox="1">
            <a:spLocks/>
          </p:cNvSpPr>
          <p:nvPr/>
        </p:nvSpPr>
        <p:spPr>
          <a:xfrm>
            <a:off x="0" y="0"/>
            <a:ext cx="9144000" cy="936104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R="0" lvl="0" indent="36195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mbria" pitchFamily="18" charset="0"/>
                <a:ea typeface="+mj-ea"/>
                <a:cs typeface="+mj-cs"/>
              </a:rPr>
              <a:t>Compton cameras at Liverpool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5A3E3335-E9B5-074E-BBC9-29597D513809}"/>
              </a:ext>
            </a:extLst>
          </p:cNvPr>
          <p:cNvGrpSpPr/>
          <p:nvPr/>
        </p:nvGrpSpPr>
        <p:grpSpPr>
          <a:xfrm>
            <a:off x="267730" y="1693500"/>
            <a:ext cx="4088246" cy="4013001"/>
            <a:chOff x="4873588" y="1422500"/>
            <a:chExt cx="4088246" cy="4013001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37BF450E-7949-1842-A6ED-98D95AD0C0F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873588" y="1422500"/>
              <a:ext cx="4088246" cy="4013001"/>
            </a:xfrm>
            <a:prstGeom prst="rect">
              <a:avLst/>
            </a:prstGeom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FC90786-031F-6A4B-B83C-EB5B11217611}"/>
                </a:ext>
              </a:extLst>
            </p:cNvPr>
            <p:cNvSpPr/>
            <p:nvPr/>
          </p:nvSpPr>
          <p:spPr>
            <a:xfrm>
              <a:off x="5197078" y="1478754"/>
              <a:ext cx="739379" cy="3892451"/>
            </a:xfrm>
            <a:prstGeom prst="rect">
              <a:avLst/>
            </a:prstGeom>
            <a:noFill/>
            <a:ln w="146050">
              <a:solidFill>
                <a:srgbClr val="F18F0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F36775D5-F575-764C-A2CA-50A48153C3B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5386" y="2637643"/>
            <a:ext cx="4315365" cy="3547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481718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821024" y="1035705"/>
            <a:ext cx="4608512" cy="532859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/>
              <a:t>Ge planar detector:</a:t>
            </a:r>
          </a:p>
          <a:p>
            <a:pPr marL="214313" indent="-214313"/>
            <a:r>
              <a:rPr lang="en-US" sz="2400" dirty="0"/>
              <a:t>12 AC and 12 DC strips</a:t>
            </a:r>
          </a:p>
          <a:p>
            <a:pPr marL="214313" indent="-214313"/>
            <a:r>
              <a:rPr lang="en-US" sz="2400" dirty="0"/>
              <a:t>5 mm strip pitch</a:t>
            </a:r>
          </a:p>
          <a:p>
            <a:pPr marL="214313" indent="-214313"/>
            <a:r>
              <a:rPr lang="en-US" sz="2400" dirty="0"/>
              <a:t>60 x 60 x 20 mm</a:t>
            </a:r>
            <a:r>
              <a:rPr lang="en-US" sz="2400" baseline="30000" dirty="0"/>
              <a:t>3</a:t>
            </a:r>
            <a:endParaRPr lang="en-US" sz="2400" dirty="0"/>
          </a:p>
        </p:txBody>
      </p:sp>
      <p:pic>
        <p:nvPicPr>
          <p:cNvPr id="5" name="Picture 10" descr="http://osxs.ch.liv.ac.uk/New%20Liverpool%20Logo%20RG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6296" y="6285118"/>
            <a:ext cx="1800985" cy="45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" name="Title 2"/>
          <p:cNvSpPr txBox="1">
            <a:spLocks/>
          </p:cNvSpPr>
          <p:nvPr/>
        </p:nvSpPr>
        <p:spPr>
          <a:xfrm>
            <a:off x="0" y="0"/>
            <a:ext cx="9144000" cy="936104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R="0" lvl="0" indent="36195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mbria" pitchFamily="18" charset="0"/>
                <a:ea typeface="+mj-ea"/>
                <a:cs typeface="+mj-cs"/>
              </a:rPr>
              <a:t>Compton cameras at Liverpool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4939544E-1815-F64A-A9A5-C49FDF00F3A4}"/>
              </a:ext>
            </a:extLst>
          </p:cNvPr>
          <p:cNvGrpSpPr/>
          <p:nvPr/>
        </p:nvGrpSpPr>
        <p:grpSpPr>
          <a:xfrm>
            <a:off x="251520" y="1720255"/>
            <a:ext cx="4088246" cy="4013001"/>
            <a:chOff x="368321" y="1844824"/>
            <a:chExt cx="4088246" cy="4013001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60002034-E160-6F4C-889D-93D4D6DF59D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68321" y="1844824"/>
              <a:ext cx="4088246" cy="4013001"/>
            </a:xfrm>
            <a:prstGeom prst="rect">
              <a:avLst/>
            </a:prstGeom>
          </p:spPr>
        </p:pic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03FC5F5-2D06-5549-BA37-61B0BEBA8BA1}"/>
                </a:ext>
              </a:extLst>
            </p:cNvPr>
            <p:cNvSpPr/>
            <p:nvPr/>
          </p:nvSpPr>
          <p:spPr>
            <a:xfrm>
              <a:off x="1432974" y="1905099"/>
              <a:ext cx="739379" cy="3892451"/>
            </a:xfrm>
            <a:prstGeom prst="rect">
              <a:avLst/>
            </a:prstGeom>
            <a:noFill/>
            <a:ln w="146050">
              <a:solidFill>
                <a:srgbClr val="F18F0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38276423-56BB-CD4B-B130-B64583F307D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56567" y="2717726"/>
            <a:ext cx="4610400" cy="3646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426081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821024" y="1035705"/>
            <a:ext cx="4608512" cy="532859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 err="1"/>
              <a:t>HPGe</a:t>
            </a:r>
            <a:r>
              <a:rPr lang="en-US" sz="2400" dirty="0"/>
              <a:t> coaxial detector:</a:t>
            </a:r>
          </a:p>
          <a:p>
            <a:pPr marL="214313" indent="-214313"/>
            <a:r>
              <a:rPr lang="en-US" sz="2400" dirty="0"/>
              <a:t>Model GC4018</a:t>
            </a:r>
          </a:p>
          <a:p>
            <a:pPr marL="214313" indent="-214313"/>
            <a:r>
              <a:rPr lang="en-US" sz="2400" dirty="0"/>
              <a:t>Relative efficiency &gt; 40 %</a:t>
            </a:r>
          </a:p>
          <a:p>
            <a:pPr marL="214313" indent="-214313"/>
            <a:r>
              <a:rPr lang="en-US" sz="2400" dirty="0"/>
              <a:t>50 mm thick, 66.5 mm diameter</a:t>
            </a:r>
          </a:p>
        </p:txBody>
      </p:sp>
      <p:pic>
        <p:nvPicPr>
          <p:cNvPr id="5" name="Picture 10" descr="http://osxs.ch.liv.ac.uk/New%20Liverpool%20Logo%20RG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6296" y="6285118"/>
            <a:ext cx="1800985" cy="45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" name="Title 2"/>
          <p:cNvSpPr txBox="1">
            <a:spLocks/>
          </p:cNvSpPr>
          <p:nvPr/>
        </p:nvSpPr>
        <p:spPr>
          <a:xfrm>
            <a:off x="0" y="0"/>
            <a:ext cx="9144000" cy="936104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R="0" lvl="0" indent="36195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mbria" pitchFamily="18" charset="0"/>
                <a:ea typeface="+mj-ea"/>
                <a:cs typeface="+mj-cs"/>
              </a:rPr>
              <a:t>Compton cameras at Liverpool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0002034-E160-6F4C-889D-93D4D6DF59D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1520" y="1720255"/>
            <a:ext cx="4088246" cy="401300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E2591053-8C62-CF44-9B90-1C3EB1CCE318}"/>
              </a:ext>
            </a:extLst>
          </p:cNvPr>
          <p:cNvSpPr/>
          <p:nvPr/>
        </p:nvSpPr>
        <p:spPr>
          <a:xfrm>
            <a:off x="1890648" y="2670453"/>
            <a:ext cx="2325290" cy="782242"/>
          </a:xfrm>
          <a:prstGeom prst="rect">
            <a:avLst/>
          </a:prstGeom>
          <a:noFill/>
          <a:ln w="146050">
            <a:solidFill>
              <a:srgbClr val="F18F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4A5A41C-AFAE-6E47-8EBB-3F695F4F570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2499"/>
          <a:stretch/>
        </p:blipFill>
        <p:spPr>
          <a:xfrm>
            <a:off x="4572000" y="3107602"/>
            <a:ext cx="4320480" cy="3446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694534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67544" y="972728"/>
            <a:ext cx="8676456" cy="532859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 err="1"/>
              <a:t>HPGe</a:t>
            </a:r>
            <a:r>
              <a:rPr lang="en-US" sz="2400" dirty="0"/>
              <a:t> scattering + absorbing detectors</a:t>
            </a:r>
          </a:p>
          <a:p>
            <a:pPr marL="214313" indent="-214313"/>
            <a:r>
              <a:rPr lang="en-US" sz="2400" dirty="0"/>
              <a:t>60 x 60 x 5 mm Scattering detector</a:t>
            </a:r>
          </a:p>
          <a:p>
            <a:pPr marL="214313" indent="-214313"/>
            <a:r>
              <a:rPr lang="en-US" sz="2400" dirty="0"/>
              <a:t>60 x 60 x 20 mm Absorbing detector</a:t>
            </a:r>
          </a:p>
          <a:p>
            <a:pPr marL="214313" indent="-214313"/>
            <a:r>
              <a:rPr lang="en-US" sz="2400" dirty="0"/>
              <a:t>12 + 12 Orthogonal strips on each detector face giving 144 voxels</a:t>
            </a:r>
          </a:p>
        </p:txBody>
      </p:sp>
      <p:pic>
        <p:nvPicPr>
          <p:cNvPr id="5" name="Picture 10" descr="http://osxs.ch.liv.ac.uk/New%20Liverpool%20Logo%20RG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6296" y="6285118"/>
            <a:ext cx="1800985" cy="45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" name="Title 2"/>
          <p:cNvSpPr txBox="1">
            <a:spLocks/>
          </p:cNvSpPr>
          <p:nvPr/>
        </p:nvSpPr>
        <p:spPr>
          <a:xfrm>
            <a:off x="0" y="0"/>
            <a:ext cx="9144000" cy="936104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R="0" lvl="0" indent="36195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mbria" pitchFamily="18" charset="0"/>
                <a:ea typeface="+mj-ea"/>
                <a:cs typeface="+mj-cs"/>
              </a:rPr>
              <a:t>Compton cameras at Liverpool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53545EE-9A87-1247-8776-1EC3769710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719" y="3083768"/>
            <a:ext cx="6502400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765730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7">
            <a:extLst>
              <a:ext uri="{FF2B5EF4-FFF2-40B4-BE49-F238E27FC236}">
                <a16:creationId xmlns:a16="http://schemas.microsoft.com/office/drawing/2014/main" id="{36CDB44A-CB91-2C40-AA08-FB944524463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3068960"/>
            <a:ext cx="5580112" cy="3789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251520" y="1031070"/>
            <a:ext cx="6408712" cy="532859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/>
              <a:t>CZT or Si scattering + stack of CZT absorbing detectors</a:t>
            </a:r>
          </a:p>
          <a:p>
            <a:pPr marL="214313" indent="-214313"/>
            <a:r>
              <a:rPr lang="en-US" sz="2400" dirty="0"/>
              <a:t>10x10 pixels, 2 mm</a:t>
            </a:r>
            <a:r>
              <a:rPr lang="en-US" sz="2400" baseline="30000" dirty="0"/>
              <a:t>2</a:t>
            </a:r>
            <a:r>
              <a:rPr lang="en-US" sz="2400" dirty="0"/>
              <a:t>,  2 mm or 5 mm thick</a:t>
            </a:r>
          </a:p>
          <a:p>
            <a:pPr marL="214313" indent="-214313"/>
            <a:r>
              <a:rPr lang="en-US" sz="2400" dirty="0"/>
              <a:t>ASIC readout</a:t>
            </a:r>
          </a:p>
          <a:p>
            <a:pPr marL="214313" indent="-214313"/>
            <a:r>
              <a:rPr lang="en-US" sz="2400" dirty="0"/>
              <a:t>Portable</a:t>
            </a:r>
          </a:p>
        </p:txBody>
      </p:sp>
      <p:sp>
        <p:nvSpPr>
          <p:cNvPr id="47" name="Title 2"/>
          <p:cNvSpPr txBox="1">
            <a:spLocks/>
          </p:cNvSpPr>
          <p:nvPr/>
        </p:nvSpPr>
        <p:spPr>
          <a:xfrm>
            <a:off x="0" y="0"/>
            <a:ext cx="9144000" cy="936104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R="0" lvl="0" indent="36195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mbria" pitchFamily="18" charset="0"/>
                <a:ea typeface="+mj-ea"/>
                <a:cs typeface="+mj-cs"/>
              </a:rPr>
              <a:t>Compton cameras at Liverpool</a:t>
            </a:r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id="{5FA04ADD-F77F-D845-B9ED-C7C73910E18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1174" y="1147007"/>
            <a:ext cx="2540352" cy="24166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DDE7089-702D-B14F-B138-4C55BD53443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66231" y="4221088"/>
            <a:ext cx="3177769" cy="2636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4980119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233772" y="1196752"/>
            <a:ext cx="8676456" cy="532859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/>
              <a:t>Si scattering + </a:t>
            </a:r>
            <a:r>
              <a:rPr lang="en-US" sz="2400" dirty="0" err="1"/>
              <a:t>HPGe</a:t>
            </a:r>
            <a:r>
              <a:rPr lang="en-US" sz="2400" dirty="0"/>
              <a:t> absorbing detectors in single custom cryostat</a:t>
            </a:r>
          </a:p>
          <a:p>
            <a:pPr marL="214313" indent="-214313"/>
            <a:r>
              <a:rPr lang="en-US" sz="2400" dirty="0"/>
              <a:t>Si(Li) 60 x 60 x 9 mm, 16 + 16 strips each 4 mm wide</a:t>
            </a:r>
          </a:p>
          <a:p>
            <a:pPr marL="214313" indent="-214313"/>
            <a:r>
              <a:rPr lang="en-US" sz="2400" dirty="0" err="1"/>
              <a:t>HPGe</a:t>
            </a:r>
            <a:r>
              <a:rPr lang="en-US" sz="2400" dirty="0"/>
              <a:t> 60 x 60 x 20, 12 + 12 strips each 5 mm wide</a:t>
            </a:r>
          </a:p>
          <a:p>
            <a:pPr marL="214313" indent="-214313"/>
            <a:r>
              <a:rPr lang="en-GB" sz="2400" dirty="0">
                <a:cs typeface="Calibri"/>
              </a:rPr>
              <a:t>Prototype system for use with medical </a:t>
            </a:r>
          </a:p>
          <a:p>
            <a:pPr marL="0" indent="0">
              <a:buNone/>
            </a:pPr>
            <a:r>
              <a:rPr lang="en-GB" sz="2400" dirty="0">
                <a:cs typeface="Calibri"/>
              </a:rPr>
              <a:t>   radionuclides</a:t>
            </a:r>
          </a:p>
          <a:p>
            <a:pPr marL="214313" indent="-214313"/>
            <a:endParaRPr lang="en-US" sz="2400" dirty="0"/>
          </a:p>
          <a:p>
            <a:pPr marL="214313" indent="-214313"/>
            <a:endParaRPr lang="en-US" sz="2400" dirty="0"/>
          </a:p>
        </p:txBody>
      </p:sp>
      <p:sp>
        <p:nvSpPr>
          <p:cNvPr id="47" name="Title 2"/>
          <p:cNvSpPr txBox="1">
            <a:spLocks/>
          </p:cNvSpPr>
          <p:nvPr/>
        </p:nvSpPr>
        <p:spPr>
          <a:xfrm>
            <a:off x="0" y="0"/>
            <a:ext cx="9144000" cy="936104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R="0" lvl="0" indent="36195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mbria" pitchFamily="18" charset="0"/>
                <a:ea typeface="+mj-ea"/>
                <a:cs typeface="+mj-cs"/>
              </a:rPr>
              <a:t>Compton cameras at Liverpool</a:t>
            </a:r>
          </a:p>
        </p:txBody>
      </p:sp>
      <p:pic>
        <p:nvPicPr>
          <p:cNvPr id="10" name="Picture 3">
            <a:extLst>
              <a:ext uri="{FF2B5EF4-FFF2-40B4-BE49-F238E27FC236}">
                <a16:creationId xmlns:a16="http://schemas.microsoft.com/office/drawing/2014/main" id="{DB394783-BE58-BF41-B6E1-10C12BB831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65202" y="2500093"/>
            <a:ext cx="2640036" cy="4357907"/>
          </a:xfrm>
          <a:prstGeom prst="rect">
            <a:avLst/>
          </a:prstGeom>
          <a:noFill/>
          <a:ln w="28575" cmpd="sng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11" name="Picture 11" descr="C:\Users\Laura\Desktop\P4080275.jpg">
            <a:extLst>
              <a:ext uri="{FF2B5EF4-FFF2-40B4-BE49-F238E27FC236}">
                <a16:creationId xmlns:a16="http://schemas.microsoft.com/office/drawing/2014/main" id="{C7F5EBD8-A408-6545-999B-E3D9D966D28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2594" y="4005204"/>
            <a:ext cx="2989246" cy="2791946"/>
          </a:xfrm>
          <a:prstGeom prst="rect">
            <a:avLst/>
          </a:prstGeom>
          <a:noFill/>
          <a:ln w="28575" cmpd="sng">
            <a:solidFill>
              <a:srgbClr val="000000"/>
            </a:solidFill>
          </a:ln>
        </p:spPr>
      </p:pic>
      <p:pic>
        <p:nvPicPr>
          <p:cNvPr id="12" name="Picture 2" descr="C:\Users\Laura\Downloads\iphone 183.JPG">
            <a:extLst>
              <a:ext uri="{FF2B5EF4-FFF2-40B4-BE49-F238E27FC236}">
                <a16:creationId xmlns:a16="http://schemas.microsoft.com/office/drawing/2014/main" id="{320D6E3E-1163-B54C-89F6-CC977D0B464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60488" y="4005064"/>
            <a:ext cx="3039704" cy="2792086"/>
          </a:xfrm>
          <a:prstGeom prst="rect">
            <a:avLst/>
          </a:prstGeom>
          <a:noFill/>
          <a:ln w="28575" cmpd="sng"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22473710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233772" y="1024529"/>
            <a:ext cx="8676456" cy="532859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/>
              <a:t>Single crystal </a:t>
            </a:r>
            <a:r>
              <a:rPr lang="en-US" sz="2400" dirty="0" err="1"/>
              <a:t>HPGe</a:t>
            </a:r>
            <a:endParaRPr lang="en-US" sz="2400" dirty="0"/>
          </a:p>
          <a:p>
            <a:pPr marL="214313" indent="-214313"/>
            <a:r>
              <a:rPr lang="en-GB" sz="2400" dirty="0"/>
              <a:t>Segmented germanium detectors</a:t>
            </a:r>
          </a:p>
          <a:p>
            <a:pPr marL="214313" indent="-214313"/>
            <a:r>
              <a:rPr lang="en-GB" sz="2400" dirty="0"/>
              <a:t>Around 90 mm length, 70 mm diameter </a:t>
            </a:r>
          </a:p>
          <a:p>
            <a:pPr marL="214313" indent="-214313"/>
            <a:r>
              <a:rPr lang="en-GB" sz="2400" dirty="0">
                <a:cs typeface="Calibri"/>
              </a:rPr>
              <a:t>20-40 segments each several cm</a:t>
            </a:r>
            <a:r>
              <a:rPr lang="en-GB" sz="2400" baseline="30000" dirty="0">
                <a:cs typeface="Calibri"/>
              </a:rPr>
              <a:t>3</a:t>
            </a:r>
          </a:p>
          <a:p>
            <a:pPr marL="214313" indent="-214313"/>
            <a:r>
              <a:rPr lang="en-GB" sz="2400" dirty="0">
                <a:cs typeface="Calibri"/>
              </a:rPr>
              <a:t>Pulse Shape Analysis + gamma tracking </a:t>
            </a:r>
          </a:p>
          <a:p>
            <a:pPr marL="214313" indent="-214313"/>
            <a:endParaRPr lang="en-US" sz="2400" dirty="0"/>
          </a:p>
          <a:p>
            <a:pPr marL="214313" indent="-214313"/>
            <a:endParaRPr lang="en-US" sz="2400" dirty="0"/>
          </a:p>
        </p:txBody>
      </p:sp>
      <p:sp>
        <p:nvSpPr>
          <p:cNvPr id="47" name="Title 2"/>
          <p:cNvSpPr txBox="1">
            <a:spLocks/>
          </p:cNvSpPr>
          <p:nvPr/>
        </p:nvSpPr>
        <p:spPr>
          <a:xfrm>
            <a:off x="0" y="0"/>
            <a:ext cx="9144000" cy="936104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R="0" lvl="0" indent="36195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mbria" pitchFamily="18" charset="0"/>
                <a:ea typeface="+mj-ea"/>
                <a:cs typeface="+mj-cs"/>
              </a:rPr>
              <a:t>Compton cameras at Liverpool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70850E8-08C2-B148-92F4-362C42197C7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3772" y="4185243"/>
            <a:ext cx="1947614" cy="25654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E549BBF-EE09-3643-A014-2A6FDB16D1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19006" y="1279916"/>
            <a:ext cx="3326017" cy="532859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564F6F9-3871-6949-813F-58EF3CAC8E0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1800" y="3462924"/>
            <a:ext cx="2558407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703259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2"/>
          <p:cNvSpPr txBox="1">
            <a:spLocks/>
          </p:cNvSpPr>
          <p:nvPr/>
        </p:nvSpPr>
        <p:spPr>
          <a:xfrm>
            <a:off x="0" y="0"/>
            <a:ext cx="9144000" cy="936104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R="0" lvl="0" indent="36195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mbria" pitchFamily="18" charset="0"/>
                <a:ea typeface="+mj-ea"/>
                <a:cs typeface="+mj-cs"/>
              </a:rPr>
              <a:t>Acknowledgements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ABACC29-299D-744E-B7CC-69DC8EC59371}"/>
              </a:ext>
            </a:extLst>
          </p:cNvPr>
          <p:cNvSpPr txBox="1"/>
          <p:nvPr/>
        </p:nvSpPr>
        <p:spPr>
          <a:xfrm>
            <a:off x="1115616" y="2348880"/>
            <a:ext cx="691276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Boston. A, Boston. H, Harkness-Brennan. L, Creswell. J, Nolan. P, Caffrey. A, </a:t>
            </a:r>
            <a:r>
              <a:rPr lang="en-US" sz="2800" dirty="0" err="1"/>
              <a:t>Rintoul</a:t>
            </a:r>
            <a:r>
              <a:rPr lang="en-US" sz="2800" dirty="0"/>
              <a:t>. E, Alshamiri. H, Kantalan. S, Platt. J, </a:t>
            </a:r>
            <a:r>
              <a:rPr lang="en-US" sz="2800" dirty="0" err="1"/>
              <a:t>Dormand</a:t>
            </a:r>
            <a:r>
              <a:rPr lang="en-US" sz="2800" dirty="0"/>
              <a:t>. D, Patel. A, Woodroof. T, Unsworth. C, </a:t>
            </a:r>
            <a:r>
              <a:rPr lang="en-US" sz="2800" dirty="0" err="1"/>
              <a:t>Holliway</a:t>
            </a:r>
            <a:r>
              <a:rPr lang="en-US" sz="2800" dirty="0"/>
              <a:t>. F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3CCEE5A-FE50-5246-A854-866D2EC7560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95736" y="4653136"/>
            <a:ext cx="5029201" cy="1437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844070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ADFB7574-5D92-254F-BBC4-C39D0B320E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43323" y="2483880"/>
            <a:ext cx="3384376" cy="3813067"/>
          </a:xfrm>
          <a:prstGeom prst="rect">
            <a:avLst/>
          </a:prstGeom>
        </p:spPr>
      </p:pic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23528" y="1034874"/>
            <a:ext cx="8280920" cy="936104"/>
          </a:xfrm>
        </p:spPr>
        <p:txBody>
          <a:bodyPr>
            <a:noAutofit/>
          </a:bodyPr>
          <a:lstStyle/>
          <a:p>
            <a:pPr>
              <a:lnSpc>
                <a:spcPct val="200000"/>
              </a:lnSpc>
            </a:pPr>
            <a:r>
              <a:rPr lang="en-GB" sz="2200" dirty="0">
                <a:latin typeface="Cambria" pitchFamily="18" charset="0"/>
              </a:rPr>
              <a:t>Typical energies deposited in the scattering interaction are low</a:t>
            </a:r>
          </a:p>
          <a:p>
            <a:pPr>
              <a:lnSpc>
                <a:spcPct val="200000"/>
              </a:lnSpc>
            </a:pPr>
            <a:r>
              <a:rPr lang="en-GB" sz="2200" dirty="0">
                <a:latin typeface="Cambria" pitchFamily="18" charset="0"/>
              </a:rPr>
              <a:t>High energy gammas are highly forward focused when scattered</a:t>
            </a:r>
          </a:p>
          <a:p>
            <a:pPr>
              <a:lnSpc>
                <a:spcPct val="200000"/>
              </a:lnSpc>
            </a:pPr>
            <a:r>
              <a:rPr lang="en-GB" sz="2200" dirty="0">
                <a:latin typeface="Cambria" pitchFamily="18" charset="0"/>
              </a:rPr>
              <a:t>Need low threshold, low noise electronics</a:t>
            </a:r>
          </a:p>
          <a:p>
            <a:pPr>
              <a:lnSpc>
                <a:spcPct val="200000"/>
              </a:lnSpc>
            </a:pPr>
            <a:endParaRPr lang="en-GB" sz="2000" dirty="0">
              <a:latin typeface="Cambria" pitchFamily="18" charset="0"/>
            </a:endParaRPr>
          </a:p>
        </p:txBody>
      </p:sp>
      <p:pic>
        <p:nvPicPr>
          <p:cNvPr id="5" name="Picture 10" descr="http://osxs.ch.liv.ac.uk/New%20Liverpool%20Logo%20RG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5511" y="6237312"/>
            <a:ext cx="1800985" cy="45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" name="Title 2"/>
          <p:cNvSpPr txBox="1">
            <a:spLocks/>
          </p:cNvSpPr>
          <p:nvPr/>
        </p:nvSpPr>
        <p:spPr>
          <a:xfrm>
            <a:off x="0" y="0"/>
            <a:ext cx="9144000" cy="936104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R="0" lvl="0" indent="36195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dirty="0">
                <a:solidFill>
                  <a:schemeClr val="bg1"/>
                </a:solidFill>
                <a:latin typeface="Cambria" pitchFamily="18" charset="0"/>
                <a:ea typeface="+mj-ea"/>
                <a:cs typeface="+mj-cs"/>
              </a:rPr>
              <a:t>Compton Imaging – Noise threshold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mbria" pitchFamily="18" charset="0"/>
              <a:ea typeface="+mj-ea"/>
              <a:cs typeface="+mj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D452526-8CF5-1B4E-917E-D193171FA25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004" y="3369072"/>
            <a:ext cx="5144609" cy="3459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02845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7">
            <a:extLst>
              <a:ext uri="{FF2B5EF4-FFF2-40B4-BE49-F238E27FC236}">
                <a16:creationId xmlns:a16="http://schemas.microsoft.com/office/drawing/2014/main" id="{023568E4-EBF2-784E-B990-8392D94A85A7}"/>
              </a:ext>
            </a:extLst>
          </p:cNvPr>
          <p:cNvSpPr txBox="1">
            <a:spLocks/>
          </p:cNvSpPr>
          <p:nvPr/>
        </p:nvSpPr>
        <p:spPr>
          <a:xfrm>
            <a:off x="272859" y="1868312"/>
            <a:ext cx="8297414" cy="48730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200" dirty="0">
                <a:latin typeface="Cambria" pitchFamily="18" charset="0"/>
              </a:rPr>
              <a:t>Need (at least) one scattering interaction and one absorption</a:t>
            </a:r>
          </a:p>
          <a:p>
            <a:endParaRPr lang="en-GB" sz="2200" dirty="0">
              <a:latin typeface="Cambria" pitchFamily="18" charset="0"/>
            </a:endParaRPr>
          </a:p>
          <a:p>
            <a:endParaRPr lang="en-GB" sz="2200" dirty="0">
              <a:latin typeface="Cambria" pitchFamily="18" charset="0"/>
            </a:endParaRPr>
          </a:p>
          <a:p>
            <a:endParaRPr lang="en-GB" sz="2200" dirty="0">
              <a:latin typeface="Cambria" pitchFamily="18" charset="0"/>
            </a:endParaRPr>
          </a:p>
          <a:p>
            <a:endParaRPr lang="en-GB" sz="2200" dirty="0">
              <a:latin typeface="Cambria" pitchFamily="18" charset="0"/>
            </a:endParaRPr>
          </a:p>
          <a:p>
            <a:endParaRPr lang="en-GB" sz="2200" dirty="0">
              <a:latin typeface="Cambria" pitchFamily="18" charset="0"/>
            </a:endParaRPr>
          </a:p>
          <a:p>
            <a:endParaRPr lang="en-GB" sz="2200" dirty="0">
              <a:latin typeface="Cambria" pitchFamily="18" charset="0"/>
            </a:endParaRPr>
          </a:p>
          <a:p>
            <a:endParaRPr lang="en-GB" sz="2200" dirty="0">
              <a:latin typeface="Cambria" pitchFamily="18" charset="0"/>
            </a:endParaRPr>
          </a:p>
          <a:p>
            <a:endParaRPr lang="en-GB" sz="2200" dirty="0">
              <a:latin typeface="Cambria" pitchFamily="18" charset="0"/>
            </a:endParaRPr>
          </a:p>
          <a:p>
            <a:r>
              <a:rPr lang="en-GB" sz="2200" dirty="0">
                <a:latin typeface="Cambria" pitchFamily="18" charset="0"/>
              </a:rPr>
              <a:t>As we cannot track the scattered electron, scattering is only constrained in </a:t>
            </a:r>
            <a:r>
              <a:rPr lang="en-GB" sz="2200" i="1" dirty="0" err="1">
                <a:latin typeface="Cambria" pitchFamily="18" charset="0"/>
              </a:rPr>
              <a:t>θ</a:t>
            </a:r>
            <a:r>
              <a:rPr lang="en-GB" sz="2200" dirty="0">
                <a:latin typeface="Cambria" pitchFamily="18" charset="0"/>
              </a:rPr>
              <a:t> and not 𝜀</a:t>
            </a:r>
          </a:p>
          <a:p>
            <a:r>
              <a:rPr lang="en-GB" sz="2200" dirty="0">
                <a:latin typeface="Cambria" pitchFamily="18" charset="0"/>
              </a:rPr>
              <a:t>Create cone of possible source locations projected along axis</a:t>
            </a:r>
          </a:p>
        </p:txBody>
      </p:sp>
      <p:pic>
        <p:nvPicPr>
          <p:cNvPr id="71" name="Picture 10" descr="http://osxs.ch.liv.ac.uk/New%20Liverpool%20Logo%20RGB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72264" y="408084"/>
            <a:ext cx="2030341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9" name="Title 2"/>
          <p:cNvSpPr txBox="1">
            <a:spLocks/>
          </p:cNvSpPr>
          <p:nvPr/>
        </p:nvSpPr>
        <p:spPr>
          <a:xfrm>
            <a:off x="0" y="0"/>
            <a:ext cx="9144000" cy="936104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lvl="1" indent="361950">
              <a:spcBef>
                <a:spcPct val="0"/>
              </a:spcBef>
              <a:defRPr/>
            </a:pPr>
            <a:r>
              <a:rPr lang="en-GB" sz="3200" dirty="0">
                <a:solidFill>
                  <a:schemeClr val="bg1"/>
                </a:solidFill>
                <a:latin typeface="Cambria" pitchFamily="18" charset="0"/>
                <a:ea typeface="+mj-ea"/>
                <a:cs typeface="+mj-cs"/>
              </a:rPr>
              <a:t>Compton camera - Principles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mbria" pitchFamily="18" charset="0"/>
              <a:ea typeface="+mj-ea"/>
              <a:cs typeface="+mj-cs"/>
            </a:endParaRPr>
          </a:p>
        </p:txBody>
      </p:sp>
      <p:graphicFrame>
        <p:nvGraphicFramePr>
          <p:cNvPr id="95" name="Object 22">
            <a:extLst>
              <a:ext uri="{FF2B5EF4-FFF2-40B4-BE49-F238E27FC236}">
                <a16:creationId xmlns:a16="http://schemas.microsoft.com/office/drawing/2014/main" id="{DC832357-A98A-CB4F-A824-274F987C015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19004257"/>
              </p:ext>
            </p:extLst>
          </p:nvPr>
        </p:nvGraphicFramePr>
        <p:xfrm>
          <a:off x="5665812" y="1027772"/>
          <a:ext cx="3010644" cy="8110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147" name="Equation" r:id="rId4" imgW="1625400" imgH="482400" progId="Equation.3">
                  <p:embed/>
                </p:oleObj>
              </mc:Choice>
              <mc:Fallback>
                <p:oleObj name="Equation" r:id="rId4" imgW="1625400" imgH="482400" progId="Equation.3">
                  <p:embed/>
                  <p:pic>
                    <p:nvPicPr>
                      <p:cNvPr id="95" name="Object 22">
                        <a:extLst>
                          <a:ext uri="{FF2B5EF4-FFF2-40B4-BE49-F238E27FC236}">
                            <a16:creationId xmlns:a16="http://schemas.microsoft.com/office/drawing/2014/main" id="{DC832357-A98A-CB4F-A824-274F987C015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65812" y="1027772"/>
                        <a:ext cx="3010644" cy="81104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328221" y="1027772"/>
            <a:ext cx="5395907" cy="5830228"/>
          </a:xfrm>
        </p:spPr>
        <p:txBody>
          <a:bodyPr>
            <a:normAutofit/>
          </a:bodyPr>
          <a:lstStyle/>
          <a:p>
            <a:r>
              <a:rPr lang="en-GB" sz="2200" dirty="0">
                <a:latin typeface="Cambria" pitchFamily="18" charset="0"/>
              </a:rPr>
              <a:t>Compton scattering formula relates scattering angle to deposited energies</a:t>
            </a:r>
          </a:p>
          <a:p>
            <a:endParaRPr lang="en-GB" sz="2200" dirty="0">
              <a:latin typeface="Cambria" pitchFamily="18" charset="0"/>
            </a:endParaRPr>
          </a:p>
          <a:p>
            <a:endParaRPr lang="en-GB" sz="2200" dirty="0">
              <a:latin typeface="Cambria" pitchFamily="18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FB3E4CE-5077-554F-B97B-B7D26C3D1C1A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10043" y="2375239"/>
            <a:ext cx="3832262" cy="312724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8AC299B-5312-4A40-9CFD-FF231807E074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99669" y="2375239"/>
            <a:ext cx="2376264" cy="3127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359435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Picture 10" descr="http://osxs.ch.liv.ac.uk/New%20Liverpool%20Logo%20RG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72264" y="408084"/>
            <a:ext cx="2030341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9" name="Title 2"/>
          <p:cNvSpPr txBox="1">
            <a:spLocks/>
          </p:cNvSpPr>
          <p:nvPr/>
        </p:nvSpPr>
        <p:spPr>
          <a:xfrm>
            <a:off x="0" y="0"/>
            <a:ext cx="9144000" cy="936104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lvl="1" indent="361950">
              <a:spcBef>
                <a:spcPct val="0"/>
              </a:spcBef>
              <a:defRPr/>
            </a:pPr>
            <a:r>
              <a:rPr lang="en-GB" sz="3200" dirty="0">
                <a:solidFill>
                  <a:schemeClr val="bg1"/>
                </a:solidFill>
                <a:latin typeface="Cambria" pitchFamily="18" charset="0"/>
                <a:ea typeface="+mj-ea"/>
                <a:cs typeface="+mj-cs"/>
              </a:rPr>
              <a:t>Compton camera - Principles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mbria" pitchFamily="18" charset="0"/>
              <a:ea typeface="+mj-ea"/>
              <a:cs typeface="+mj-cs"/>
            </a:endParaRPr>
          </a:p>
        </p:txBody>
      </p:sp>
      <p:pic>
        <p:nvPicPr>
          <p:cNvPr id="96" name="Picture 95" descr="intro-eps-converted-to.pdf">
            <a:extLst>
              <a:ext uri="{FF2B5EF4-FFF2-40B4-BE49-F238E27FC236}">
                <a16:creationId xmlns:a16="http://schemas.microsoft.com/office/drawing/2014/main" id="{816B8A85-1B12-CD45-A0DA-DD90B5F322C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4205" y="3739875"/>
            <a:ext cx="6376932" cy="3118125"/>
          </a:xfrm>
          <a:prstGeom prst="rect">
            <a:avLst/>
          </a:prstGeom>
        </p:spPr>
      </p:pic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184204" y="1027772"/>
            <a:ext cx="4819844" cy="2617251"/>
          </a:xfrm>
        </p:spPr>
        <p:txBody>
          <a:bodyPr>
            <a:normAutofit/>
          </a:bodyPr>
          <a:lstStyle/>
          <a:p>
            <a:r>
              <a:rPr lang="en-GB" sz="2200" dirty="0">
                <a:latin typeface="Cambria" pitchFamily="18" charset="0"/>
              </a:rPr>
              <a:t>Need to know exact positions of interactions and energy deposited at each point + timing of each</a:t>
            </a:r>
          </a:p>
          <a:p>
            <a:r>
              <a:rPr lang="en-GB" sz="2200" dirty="0">
                <a:latin typeface="Cambria" pitchFamily="18" charset="0"/>
              </a:rPr>
              <a:t>Create cone of possible source locations – axis projected along vector between interactions</a:t>
            </a:r>
          </a:p>
        </p:txBody>
      </p:sp>
      <p:sp>
        <p:nvSpPr>
          <p:cNvPr id="98" name="Content Placeholder 7">
            <a:extLst>
              <a:ext uri="{FF2B5EF4-FFF2-40B4-BE49-F238E27FC236}">
                <a16:creationId xmlns:a16="http://schemas.microsoft.com/office/drawing/2014/main" id="{27507A09-5734-0F46-A937-6638716F95AF}"/>
              </a:ext>
            </a:extLst>
          </p:cNvPr>
          <p:cNvSpPr txBox="1">
            <a:spLocks/>
          </p:cNvSpPr>
          <p:nvPr/>
        </p:nvSpPr>
        <p:spPr>
          <a:xfrm>
            <a:off x="6410012" y="4653136"/>
            <a:ext cx="2842508" cy="14944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200" dirty="0">
                <a:latin typeface="Cambria" pitchFamily="18" charset="0"/>
              </a:rPr>
              <a:t>Overlap of many cones gives source location - in 3D</a:t>
            </a:r>
          </a:p>
        </p:txBody>
      </p:sp>
      <p:pic>
        <p:nvPicPr>
          <p:cNvPr id="76" name="Picture 6">
            <a:extLst>
              <a:ext uri="{FF2B5EF4-FFF2-40B4-BE49-F238E27FC236}">
                <a16:creationId xmlns:a16="http://schemas.microsoft.com/office/drawing/2014/main" id="{6EF4AB78-3BB5-C14B-8E16-FBD01CC80B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995187"/>
            <a:ext cx="3454542" cy="3016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51338491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Picture 10" descr="http://osxs.ch.liv.ac.uk/New%20Liverpool%20Logo%20RGB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72264" y="408084"/>
            <a:ext cx="2030341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9" name="Title 2"/>
          <p:cNvSpPr txBox="1">
            <a:spLocks/>
          </p:cNvSpPr>
          <p:nvPr/>
        </p:nvSpPr>
        <p:spPr>
          <a:xfrm>
            <a:off x="0" y="0"/>
            <a:ext cx="9144000" cy="936104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lvl="1" indent="361950">
              <a:spcBef>
                <a:spcPct val="0"/>
              </a:spcBef>
              <a:defRPr/>
            </a:pPr>
            <a:r>
              <a:rPr lang="en-GB" sz="3200" dirty="0">
                <a:solidFill>
                  <a:schemeClr val="bg1"/>
                </a:solidFill>
                <a:latin typeface="Cambria" pitchFamily="18" charset="0"/>
                <a:ea typeface="+mj-ea"/>
                <a:cs typeface="+mj-cs"/>
              </a:rPr>
              <a:t>Compton camera - Principles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mbria" pitchFamily="18" charset="0"/>
              <a:ea typeface="+mj-ea"/>
              <a:cs typeface="+mj-cs"/>
            </a:endParaRPr>
          </a:p>
        </p:txBody>
      </p:sp>
      <p:pic>
        <p:nvPicPr>
          <p:cNvPr id="96" name="Picture 95" descr="intro-eps-converted-to.pdf">
            <a:extLst>
              <a:ext uri="{FF2B5EF4-FFF2-40B4-BE49-F238E27FC236}">
                <a16:creationId xmlns:a16="http://schemas.microsoft.com/office/drawing/2014/main" id="{816B8A85-1B12-CD45-A0DA-DD90B5F322C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4205" y="3739875"/>
            <a:ext cx="6376932" cy="3118125"/>
          </a:xfrm>
          <a:prstGeom prst="rect">
            <a:avLst/>
          </a:prstGeom>
        </p:spPr>
      </p:pic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184204" y="1027772"/>
            <a:ext cx="4819844" cy="2617251"/>
          </a:xfrm>
        </p:spPr>
        <p:txBody>
          <a:bodyPr>
            <a:normAutofit/>
          </a:bodyPr>
          <a:lstStyle/>
          <a:p>
            <a:r>
              <a:rPr lang="en-GB" sz="2200" dirty="0">
                <a:latin typeface="Cambria" pitchFamily="18" charset="0"/>
              </a:rPr>
              <a:t>Need to know exact positions of interactions and energy deposited at each point + timing of each</a:t>
            </a:r>
          </a:p>
          <a:p>
            <a:r>
              <a:rPr lang="en-GB" sz="2200" dirty="0">
                <a:latin typeface="Cambria" pitchFamily="18" charset="0"/>
              </a:rPr>
              <a:t>Create cone of possible source locations – axis projected along vector between interactions</a:t>
            </a:r>
          </a:p>
        </p:txBody>
      </p:sp>
      <p:sp>
        <p:nvSpPr>
          <p:cNvPr id="98" name="Content Placeholder 7">
            <a:extLst>
              <a:ext uri="{FF2B5EF4-FFF2-40B4-BE49-F238E27FC236}">
                <a16:creationId xmlns:a16="http://schemas.microsoft.com/office/drawing/2014/main" id="{27507A09-5734-0F46-A937-6638716F95AF}"/>
              </a:ext>
            </a:extLst>
          </p:cNvPr>
          <p:cNvSpPr txBox="1">
            <a:spLocks/>
          </p:cNvSpPr>
          <p:nvPr/>
        </p:nvSpPr>
        <p:spPr>
          <a:xfrm>
            <a:off x="6410012" y="4653136"/>
            <a:ext cx="2842508" cy="14944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200" dirty="0">
                <a:latin typeface="Cambria" pitchFamily="18" charset="0"/>
              </a:rPr>
              <a:t>Overlap of many cones gives source location - in 3D</a:t>
            </a:r>
          </a:p>
        </p:txBody>
      </p:sp>
      <p:pic>
        <p:nvPicPr>
          <p:cNvPr id="76" name="Picture 6">
            <a:extLst>
              <a:ext uri="{FF2B5EF4-FFF2-40B4-BE49-F238E27FC236}">
                <a16:creationId xmlns:a16="http://schemas.microsoft.com/office/drawing/2014/main" id="{6EF4AB78-3BB5-C14B-8E16-FBD01CC80B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995187"/>
            <a:ext cx="3454542" cy="3016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media1.mov">
            <a:extLst>
              <a:ext uri="{FF2B5EF4-FFF2-40B4-BE49-F238E27FC236}">
                <a16:creationId xmlns:a16="http://schemas.microsoft.com/office/drawing/2014/main" id="{6FEAF2ED-2839-1446-89B5-5C52F1D3FB6F}"/>
              </a:ext>
            </a:extLst>
          </p:cNvPr>
          <p:cNvPicPr/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139952" y="4103154"/>
            <a:ext cx="2232248" cy="2345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269157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200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4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>
              <p:cMediaNode vol="100000">
                <p:cTn id="15" repeatCount="indefinite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Picture 10" descr="http://osxs.ch.liv.ac.uk/New%20Liverpool%20Logo%20RG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4288" y="6285756"/>
            <a:ext cx="1800225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2"/>
          <p:cNvSpPr txBox="1">
            <a:spLocks/>
          </p:cNvSpPr>
          <p:nvPr/>
        </p:nvSpPr>
        <p:spPr>
          <a:xfrm>
            <a:off x="0" y="-27384"/>
            <a:ext cx="9144000" cy="936104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lvl="1" indent="361950">
              <a:spcBef>
                <a:spcPct val="0"/>
              </a:spcBef>
              <a:defRPr/>
            </a:pPr>
            <a:r>
              <a:rPr lang="en-GB" sz="3200" dirty="0">
                <a:solidFill>
                  <a:schemeClr val="bg1"/>
                </a:solidFill>
                <a:latin typeface="Cambria" pitchFamily="18" charset="0"/>
              </a:rPr>
              <a:t>Compton camera - Principles</a:t>
            </a:r>
            <a:endParaRPr lang="en-GB" sz="2400" dirty="0">
              <a:solidFill>
                <a:schemeClr val="bg1"/>
              </a:solidFill>
              <a:latin typeface="Cambria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036AA07-25B0-4843-ADF6-C238839C3A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820" y="908720"/>
            <a:ext cx="8516693" cy="393305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EDE1F62-C559-074E-A9A4-3B18A15B5519}"/>
              </a:ext>
            </a:extLst>
          </p:cNvPr>
          <p:cNvSpPr txBox="1"/>
          <p:nvPr/>
        </p:nvSpPr>
        <p:spPr>
          <a:xfrm>
            <a:off x="5580112" y="1261378"/>
            <a:ext cx="2005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FWHM = 20.74 mm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D2598ED-A8C7-4E44-B208-23B919987527}"/>
              </a:ext>
            </a:extLst>
          </p:cNvPr>
          <p:cNvSpPr/>
          <p:nvPr/>
        </p:nvSpPr>
        <p:spPr>
          <a:xfrm>
            <a:off x="827584" y="4841776"/>
            <a:ext cx="786859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Slice taken in x and/or y axis through point of maximum overlap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Image resolution is calculated as the FWHM of the peak from a point source</a:t>
            </a:r>
          </a:p>
        </p:txBody>
      </p:sp>
    </p:spTree>
    <p:extLst>
      <p:ext uri="{BB962C8B-B14F-4D97-AF65-F5344CB8AC3E}">
        <p14:creationId xmlns:p14="http://schemas.microsoft.com/office/powerpoint/2010/main" val="2141479489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29EE227-C2D1-3E4F-AF59-9B36F84E713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3284" y="873804"/>
            <a:ext cx="4291352" cy="2993256"/>
          </a:xfrm>
          <a:prstGeom prst="rect">
            <a:avLst/>
          </a:prstGeom>
        </p:spPr>
      </p:pic>
      <p:pic>
        <p:nvPicPr>
          <p:cNvPr id="17411" name="Picture 10" descr="http://osxs.ch.liv.ac.uk/New%20Liverpool%20Logo%20RGB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4288" y="6285756"/>
            <a:ext cx="1800225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2"/>
          <p:cNvSpPr txBox="1">
            <a:spLocks/>
          </p:cNvSpPr>
          <p:nvPr/>
        </p:nvSpPr>
        <p:spPr>
          <a:xfrm>
            <a:off x="0" y="-27384"/>
            <a:ext cx="9144000" cy="936104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lvl="0" indent="361950">
              <a:spcBef>
                <a:spcPct val="0"/>
              </a:spcBef>
              <a:defRPr/>
            </a:pPr>
            <a:r>
              <a:rPr lang="en-GB" sz="3200" dirty="0">
                <a:solidFill>
                  <a:schemeClr val="bg1"/>
                </a:solidFill>
                <a:latin typeface="Cambria" pitchFamily="18" charset="0"/>
              </a:rPr>
              <a:t>Detector configurations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9BFE0C8-DC0D-9248-88FB-859234EC0D3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03648" y="943922"/>
            <a:ext cx="2524482" cy="2893864"/>
          </a:xfrm>
          <a:prstGeom prst="rect">
            <a:avLst/>
          </a:prstGeom>
        </p:spPr>
      </p:pic>
      <p:pic>
        <p:nvPicPr>
          <p:cNvPr id="11" name="Picture 7">
            <a:extLst>
              <a:ext uri="{FF2B5EF4-FFF2-40B4-BE49-F238E27FC236}">
                <a16:creationId xmlns:a16="http://schemas.microsoft.com/office/drawing/2014/main" id="{8BA471B6-F808-5044-A794-6672DD28C2C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26566" y="3837786"/>
            <a:ext cx="5428301" cy="3020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27965165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23528" y="1196752"/>
            <a:ext cx="8136904" cy="5328592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GB" sz="2200" dirty="0">
                <a:latin typeface="Cambria" pitchFamily="18" charset="0"/>
              </a:rPr>
              <a:t>Sensitivity of a Compton camera is a factor of:</a:t>
            </a:r>
            <a:endParaRPr lang="en-GB" sz="1800" baseline="30000" dirty="0">
              <a:latin typeface="Cambria" pitchFamily="18" charset="0"/>
            </a:endParaRPr>
          </a:p>
          <a:p>
            <a:pPr lvl="1">
              <a:lnSpc>
                <a:spcPct val="150000"/>
              </a:lnSpc>
            </a:pPr>
            <a:r>
              <a:rPr lang="en-GB" sz="1900" dirty="0">
                <a:latin typeface="Cambria" pitchFamily="18" charset="0"/>
              </a:rPr>
              <a:t>Detector materials: Compton scattering cross-section in front detector and Photoelectric absorption cross-section in back detector</a:t>
            </a:r>
          </a:p>
          <a:p>
            <a:pPr lvl="1">
              <a:lnSpc>
                <a:spcPct val="150000"/>
              </a:lnSpc>
            </a:pPr>
            <a:r>
              <a:rPr lang="en-GB" sz="1900" dirty="0">
                <a:latin typeface="Cambria" pitchFamily="18" charset="0"/>
              </a:rPr>
              <a:t>Detector thicknesses</a:t>
            </a:r>
          </a:p>
          <a:p>
            <a:pPr lvl="1">
              <a:lnSpc>
                <a:spcPct val="150000"/>
              </a:lnSpc>
            </a:pPr>
            <a:r>
              <a:rPr lang="en-GB" sz="1900" dirty="0">
                <a:latin typeface="Cambria" pitchFamily="18" charset="0"/>
              </a:rPr>
              <a:t>Configuration geometry</a:t>
            </a:r>
          </a:p>
          <a:p>
            <a:pPr lvl="1">
              <a:lnSpc>
                <a:spcPct val="150000"/>
              </a:lnSpc>
            </a:pPr>
            <a:r>
              <a:rPr lang="en-GB" sz="1900" dirty="0">
                <a:latin typeface="Cambria" pitchFamily="18" charset="0"/>
              </a:rPr>
              <a:t>Low energy noise thresholds</a:t>
            </a:r>
          </a:p>
          <a:p>
            <a:pPr>
              <a:lnSpc>
                <a:spcPct val="150000"/>
              </a:lnSpc>
            </a:pPr>
            <a:r>
              <a:rPr lang="en-GB" sz="2200" dirty="0">
                <a:latin typeface="Cambria" pitchFamily="18" charset="0"/>
              </a:rPr>
              <a:t>Image resolution of a Compton camera is a factor of :</a:t>
            </a:r>
          </a:p>
          <a:p>
            <a:pPr lvl="1">
              <a:lnSpc>
                <a:spcPct val="150000"/>
              </a:lnSpc>
            </a:pPr>
            <a:r>
              <a:rPr lang="en-GB" sz="1900" dirty="0">
                <a:latin typeface="Cambria" pitchFamily="18" charset="0"/>
              </a:rPr>
              <a:t>Energy resolution</a:t>
            </a:r>
          </a:p>
          <a:p>
            <a:pPr lvl="1">
              <a:lnSpc>
                <a:spcPct val="150000"/>
              </a:lnSpc>
            </a:pPr>
            <a:r>
              <a:rPr lang="en-GB" sz="1900" dirty="0">
                <a:latin typeface="Cambria" pitchFamily="18" charset="0"/>
              </a:rPr>
              <a:t>Detector position resolution</a:t>
            </a:r>
          </a:p>
          <a:p>
            <a:pPr lvl="1">
              <a:lnSpc>
                <a:spcPct val="150000"/>
              </a:lnSpc>
            </a:pPr>
            <a:r>
              <a:rPr lang="en-GB" sz="1900" dirty="0">
                <a:latin typeface="Cambria" pitchFamily="18" charset="0"/>
              </a:rPr>
              <a:t>Doppler broadening</a:t>
            </a:r>
          </a:p>
        </p:txBody>
      </p:sp>
      <p:pic>
        <p:nvPicPr>
          <p:cNvPr id="5" name="Picture 10" descr="http://osxs.ch.liv.ac.uk/New%20Liverpool%20Logo%20RG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6296" y="6285118"/>
            <a:ext cx="1800985" cy="45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" name="Title 2"/>
          <p:cNvSpPr txBox="1">
            <a:spLocks/>
          </p:cNvSpPr>
          <p:nvPr/>
        </p:nvSpPr>
        <p:spPr>
          <a:xfrm>
            <a:off x="0" y="0"/>
            <a:ext cx="9144000" cy="936104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R="0" lvl="0" indent="36195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dirty="0">
                <a:solidFill>
                  <a:schemeClr val="bg1"/>
                </a:solidFill>
                <a:latin typeface="Cambria" pitchFamily="18" charset="0"/>
                <a:ea typeface="+mj-ea"/>
                <a:cs typeface="+mj-cs"/>
              </a:rPr>
              <a:t>What makes a good Compton camera?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mbria" pitchFamily="18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5588142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151242" y="836712"/>
            <a:ext cx="8841515" cy="936104"/>
          </a:xfrm>
        </p:spPr>
        <p:txBody>
          <a:bodyPr>
            <a:noAutofit/>
          </a:bodyPr>
          <a:lstStyle/>
          <a:p>
            <a:pPr>
              <a:lnSpc>
                <a:spcPct val="200000"/>
              </a:lnSpc>
            </a:pPr>
            <a:r>
              <a:rPr lang="en-GB" sz="2200" dirty="0">
                <a:latin typeface="Cambria" pitchFamily="18" charset="0"/>
              </a:rPr>
              <a:t>Scattering cross sections depends on gamma energy and Z of material</a:t>
            </a:r>
          </a:p>
          <a:p>
            <a:pPr>
              <a:lnSpc>
                <a:spcPct val="200000"/>
              </a:lnSpc>
            </a:pPr>
            <a:endParaRPr lang="en-GB" sz="2200" dirty="0">
              <a:latin typeface="Cambria" pitchFamily="18" charset="0"/>
            </a:endParaRPr>
          </a:p>
          <a:p>
            <a:pPr>
              <a:lnSpc>
                <a:spcPct val="200000"/>
              </a:lnSpc>
            </a:pPr>
            <a:endParaRPr lang="en-GB" sz="2200" dirty="0">
              <a:latin typeface="Cambria" pitchFamily="18" charset="0"/>
            </a:endParaRPr>
          </a:p>
          <a:p>
            <a:pPr>
              <a:lnSpc>
                <a:spcPct val="200000"/>
              </a:lnSpc>
            </a:pPr>
            <a:endParaRPr lang="en-GB" sz="2200" dirty="0">
              <a:latin typeface="Cambria" pitchFamily="18" charset="0"/>
            </a:endParaRPr>
          </a:p>
          <a:p>
            <a:pPr>
              <a:lnSpc>
                <a:spcPct val="200000"/>
              </a:lnSpc>
            </a:pPr>
            <a:endParaRPr lang="en-GB" dirty="0">
              <a:latin typeface="Cambria" pitchFamily="18" charset="0"/>
            </a:endParaRPr>
          </a:p>
          <a:p>
            <a:pPr marL="0" indent="0">
              <a:lnSpc>
                <a:spcPct val="200000"/>
              </a:lnSpc>
              <a:buNone/>
            </a:pPr>
            <a:endParaRPr lang="en-GB" sz="1600" dirty="0">
              <a:latin typeface="Cambria" pitchFamily="18" charset="0"/>
            </a:endParaRPr>
          </a:p>
          <a:p>
            <a:pPr>
              <a:lnSpc>
                <a:spcPct val="200000"/>
              </a:lnSpc>
            </a:pPr>
            <a:r>
              <a:rPr lang="en-GB" sz="2200" dirty="0">
                <a:latin typeface="Cambria" pitchFamily="18" charset="0"/>
              </a:rPr>
              <a:t>Lower Z =&gt; higher cross section for scattering</a:t>
            </a:r>
          </a:p>
          <a:p>
            <a:pPr>
              <a:lnSpc>
                <a:spcPct val="200000"/>
              </a:lnSpc>
            </a:pPr>
            <a:r>
              <a:rPr lang="en-GB" sz="2200" dirty="0">
                <a:latin typeface="Cambria" pitchFamily="18" charset="0"/>
              </a:rPr>
              <a:t>Higher Z =&gt; better stopping power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8350BFB-C1F8-3F4D-BEEF-E801C34EE60C}"/>
              </a:ext>
            </a:extLst>
          </p:cNvPr>
          <p:cNvGrpSpPr/>
          <p:nvPr/>
        </p:nvGrpSpPr>
        <p:grpSpPr>
          <a:xfrm>
            <a:off x="1185689" y="1556792"/>
            <a:ext cx="6772622" cy="4157058"/>
            <a:chOff x="179512" y="1849558"/>
            <a:chExt cx="7492702" cy="4599045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C2196E67-7BFE-7E4E-9BFA-17DA24EC644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79512" y="1849558"/>
              <a:ext cx="7492702" cy="4599045"/>
            </a:xfrm>
            <a:prstGeom prst="rect">
              <a:avLst/>
            </a:prstGeom>
          </p:spPr>
        </p:pic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1A9917F9-DD92-0E4E-9B46-D9429B1DB49E}"/>
                </a:ext>
              </a:extLst>
            </p:cNvPr>
            <p:cNvCxnSpPr/>
            <p:nvPr/>
          </p:nvCxnSpPr>
          <p:spPr>
            <a:xfrm>
              <a:off x="1115616" y="4365104"/>
              <a:ext cx="6192688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0DC0E76-87CC-8943-956B-A0BCEC990E5D}"/>
                </a:ext>
              </a:extLst>
            </p:cNvPr>
            <p:cNvCxnSpPr>
              <a:cxnSpLocks/>
            </p:cNvCxnSpPr>
            <p:nvPr/>
          </p:nvCxnSpPr>
          <p:spPr>
            <a:xfrm>
              <a:off x="3347864" y="4365104"/>
              <a:ext cx="0" cy="1368152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" name="Picture 10" descr="http://osxs.ch.liv.ac.uk/New%20Liverpool%20Logo%20RG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5511" y="6237312"/>
            <a:ext cx="1800985" cy="45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" name="Title 2"/>
          <p:cNvSpPr txBox="1">
            <a:spLocks/>
          </p:cNvSpPr>
          <p:nvPr/>
        </p:nvSpPr>
        <p:spPr>
          <a:xfrm>
            <a:off x="0" y="0"/>
            <a:ext cx="9144000" cy="936104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R="0" lvl="0" indent="36195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dirty="0">
                <a:solidFill>
                  <a:schemeClr val="bg1"/>
                </a:solidFill>
                <a:latin typeface="Cambria" pitchFamily="18" charset="0"/>
                <a:ea typeface="+mj-ea"/>
                <a:cs typeface="+mj-cs"/>
              </a:rPr>
              <a:t>Compton Imaging - Materials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mbria" pitchFamily="18" charset="0"/>
              <a:ea typeface="+mj-ea"/>
              <a:cs typeface="+mj-cs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B0DA89C-83B1-5148-BD01-61A6EBACF458}"/>
              </a:ext>
            </a:extLst>
          </p:cNvPr>
          <p:cNvCxnSpPr>
            <a:cxnSpLocks/>
          </p:cNvCxnSpPr>
          <p:nvPr/>
        </p:nvCxnSpPr>
        <p:spPr>
          <a:xfrm>
            <a:off x="5940152" y="3830584"/>
            <a:ext cx="0" cy="123666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43600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8574</TotalTime>
  <Words>1053</Words>
  <Application>Microsoft Macintosh PowerPoint</Application>
  <PresentationFormat>On-screen Show (4:3)</PresentationFormat>
  <Paragraphs>174</Paragraphs>
  <Slides>29</Slides>
  <Notes>0</Notes>
  <HiddenSlides>0</HiddenSlides>
  <MMClips>1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5" baseType="lpstr">
      <vt:lpstr>Arial</vt:lpstr>
      <vt:lpstr>Calibri</vt:lpstr>
      <vt:lpstr>Cambria</vt:lpstr>
      <vt:lpstr>Wingdings 3</vt:lpstr>
      <vt:lpstr>Office Theme</vt:lpstr>
      <vt:lpstr>Equation</vt:lpstr>
      <vt:lpstr>Compton Imaging  </vt:lpstr>
      <vt:lpstr>Outline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ProSPECTus</dc:title>
  <dc:creator>ljh</dc:creator>
  <cp:lastModifiedBy>Judson, Daniel [judson]</cp:lastModifiedBy>
  <cp:revision>604</cp:revision>
  <dcterms:created xsi:type="dcterms:W3CDTF">2010-04-22T11:50:27Z</dcterms:created>
  <dcterms:modified xsi:type="dcterms:W3CDTF">2019-11-22T10:51:45Z</dcterms:modified>
</cp:coreProperties>
</file>