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tif" ContentType="image/t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554" r:id="rId2"/>
    <p:sldId id="803" r:id="rId3"/>
    <p:sldId id="282" r:id="rId4"/>
    <p:sldId id="804" r:id="rId5"/>
    <p:sldId id="721" r:id="rId6"/>
    <p:sldId id="722" r:id="rId7"/>
    <p:sldId id="760" r:id="rId8"/>
    <p:sldId id="724" r:id="rId9"/>
    <p:sldId id="726" r:id="rId10"/>
    <p:sldId id="520" r:id="rId11"/>
    <p:sldId id="805" r:id="rId12"/>
    <p:sldId id="806" r:id="rId13"/>
    <p:sldId id="807" r:id="rId14"/>
    <p:sldId id="810" r:id="rId15"/>
    <p:sldId id="773" r:id="rId16"/>
    <p:sldId id="809" r:id="rId17"/>
    <p:sldId id="658" r:id="rId18"/>
    <p:sldId id="680" r:id="rId19"/>
    <p:sldId id="663" r:id="rId20"/>
    <p:sldId id="664" r:id="rId21"/>
    <p:sldId id="665" r:id="rId22"/>
    <p:sldId id="666" r:id="rId23"/>
    <p:sldId id="687" r:id="rId24"/>
    <p:sldId id="668" r:id="rId25"/>
    <p:sldId id="670" r:id="rId26"/>
    <p:sldId id="673" r:id="rId27"/>
    <p:sldId id="686" r:id="rId28"/>
    <p:sldId id="667" r:id="rId29"/>
    <p:sldId id="814" r:id="rId30"/>
    <p:sldId id="812" r:id="rId31"/>
    <p:sldId id="813" r:id="rId32"/>
    <p:sldId id="677" r:id="rId3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FF6600"/>
    <a:srgbClr val="009900"/>
    <a:srgbClr val="0066FF"/>
    <a:srgbClr val="009999"/>
    <a:srgbClr val="FFFFCC"/>
    <a:srgbClr val="800000"/>
    <a:srgbClr val="FFFF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093" autoAdjust="0"/>
  </p:normalViewPr>
  <p:slideViewPr>
    <p:cSldViewPr>
      <p:cViewPr varScale="1">
        <p:scale>
          <a:sx n="86" d="100"/>
          <a:sy n="86" d="100"/>
        </p:scale>
        <p:origin x="-1267" y="-91"/>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421"/>
    </p:cViewPr>
  </p:sorterViewPr>
  <p:notesViewPr>
    <p:cSldViewPr>
      <p:cViewPr varScale="1">
        <p:scale>
          <a:sx n="44" d="100"/>
          <a:sy n="44" d="100"/>
        </p:scale>
        <p:origin x="-2424" y="-91"/>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hil%20Allport\Documents\PRAVDAafterFebruary2015\AVO_Prot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1m ToF (ps)</c:v>
          </c:tx>
          <c:marker>
            <c:symbol val="none"/>
          </c:marker>
          <c:xVal>
            <c:numRef>
              <c:f>Sheet1!$D$4:$D$33</c:f>
              <c:numCache>
                <c:formatCode>General</c:formatCode>
                <c:ptCount val="3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numCache>
            </c:numRef>
          </c:xVal>
          <c:yVal>
            <c:numRef>
              <c:f>Sheet1!$R$4:$R$33</c:f>
              <c:numCache>
                <c:formatCode>General</c:formatCode>
                <c:ptCount val="30"/>
                <c:pt idx="0">
                  <c:v>23009.979853372322</c:v>
                </c:pt>
                <c:pt idx="1">
                  <c:v>16398.725265771092</c:v>
                </c:pt>
                <c:pt idx="2">
                  <c:v>13493.730344793817</c:v>
                </c:pt>
                <c:pt idx="3">
                  <c:v>11775.784572437251</c:v>
                </c:pt>
                <c:pt idx="4">
                  <c:v>10612.618346412406</c:v>
                </c:pt>
                <c:pt idx="5">
                  <c:v>9760.7004533207055</c:v>
                </c:pt>
                <c:pt idx="6">
                  <c:v>9103.7189017305791</c:v>
                </c:pt>
                <c:pt idx="7">
                  <c:v>8578.218507667003</c:v>
                </c:pt>
                <c:pt idx="8">
                  <c:v>8146.2709045906504</c:v>
                </c:pt>
                <c:pt idx="9">
                  <c:v>7783.6379825191625</c:v>
                </c:pt>
                <c:pt idx="10">
                  <c:v>7474.0166890485489</c:v>
                </c:pt>
                <c:pt idx="11">
                  <c:v>7205.9877828970739</c:v>
                </c:pt>
                <c:pt idx="12">
                  <c:v>6971.2853139024419</c:v>
                </c:pt>
                <c:pt idx="13">
                  <c:v>6763.7605509157002</c:v>
                </c:pt>
                <c:pt idx="14">
                  <c:v>6578.7334518562866</c:v>
                </c:pt>
                <c:pt idx="15">
                  <c:v>6412.5713038464928</c:v>
                </c:pt>
                <c:pt idx="16">
                  <c:v>6262.406147379189</c:v>
                </c:pt>
                <c:pt idx="17">
                  <c:v>6125.9400322532174</c:v>
                </c:pt>
                <c:pt idx="18">
                  <c:v>6001.3075798748314</c:v>
                </c:pt>
                <c:pt idx="19">
                  <c:v>5886.9769438991707</c:v>
                </c:pt>
                <c:pt idx="20">
                  <c:v>5781.6771101743216</c:v>
                </c:pt>
                <c:pt idx="21">
                  <c:v>5684.3436441524282</c:v>
                </c:pt>
                <c:pt idx="22">
                  <c:v>5594.0776012098713</c:v>
                </c:pt>
                <c:pt idx="23">
                  <c:v>5510.113987720214</c:v>
                </c:pt>
                <c:pt idx="24">
                  <c:v>5431.7972576974935</c:v>
                </c:pt>
                <c:pt idx="25">
                  <c:v>5358.5620640207817</c:v>
                </c:pt>
                <c:pt idx="26">
                  <c:v>5289.9179837139272</c:v>
                </c:pt>
                <c:pt idx="27">
                  <c:v>5225.4372836342427</c:v>
                </c:pt>
                <c:pt idx="28">
                  <c:v>5164.7450370530851</c:v>
                </c:pt>
                <c:pt idx="29">
                  <c:v>5107.511075854678</c:v>
                </c:pt>
              </c:numCache>
            </c:numRef>
          </c:yVal>
          <c:smooth val="1"/>
        </c:ser>
        <c:ser>
          <c:idx val="1"/>
          <c:order val="1"/>
          <c:tx>
            <c:v>d ToF (ps) / d KE = 1MeV</c:v>
          </c:tx>
          <c:marker>
            <c:symbol val="none"/>
          </c:marker>
          <c:xVal>
            <c:numRef>
              <c:f>Sheet1!$D$4:$D$33</c:f>
              <c:numCache>
                <c:formatCode>General</c:formatCode>
                <c:ptCount val="3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numCache>
            </c:numRef>
          </c:xVal>
          <c:yVal>
            <c:numRef>
              <c:f>Sheet1!$S$5:$S$33</c:f>
              <c:numCache>
                <c:formatCode>General</c:formatCode>
                <c:ptCount val="29"/>
                <c:pt idx="0">
                  <c:v>661.12545876012302</c:v>
                </c:pt>
                <c:pt idx="1">
                  <c:v>290.49949209772751</c:v>
                </c:pt>
                <c:pt idx="2">
                  <c:v>171.79457723565665</c:v>
                </c:pt>
                <c:pt idx="3">
                  <c:v>116.3166226024845</c:v>
                </c:pt>
                <c:pt idx="4">
                  <c:v>85.191789309170048</c:v>
                </c:pt>
                <c:pt idx="5">
                  <c:v>65.698155159012643</c:v>
                </c:pt>
                <c:pt idx="6">
                  <c:v>52.550039406357612</c:v>
                </c:pt>
                <c:pt idx="7">
                  <c:v>43.194760307635264</c:v>
                </c:pt>
                <c:pt idx="8">
                  <c:v>36.263292207148787</c:v>
                </c:pt>
                <c:pt idx="9">
                  <c:v>30.962129347061364</c:v>
                </c:pt>
                <c:pt idx="10">
                  <c:v>26.802890615147497</c:v>
                </c:pt>
                <c:pt idx="11">
                  <c:v>23.470246899463199</c:v>
                </c:pt>
                <c:pt idx="12">
                  <c:v>20.752476298674175</c:v>
                </c:pt>
                <c:pt idx="13">
                  <c:v>18.502709905941355</c:v>
                </c:pt>
                <c:pt idx="14">
                  <c:v>16.616214800979378</c:v>
                </c:pt>
                <c:pt idx="15">
                  <c:v>15.016515646730387</c:v>
                </c:pt>
                <c:pt idx="16">
                  <c:v>13.646611512597156</c:v>
                </c:pt>
                <c:pt idx="17">
                  <c:v>12.463245237838601</c:v>
                </c:pt>
                <c:pt idx="18">
                  <c:v>11.43306359756607</c:v>
                </c:pt>
                <c:pt idx="19">
                  <c:v>10.529983372484912</c:v>
                </c:pt>
                <c:pt idx="20">
                  <c:v>9.7333466021893393</c:v>
                </c:pt>
                <c:pt idx="21">
                  <c:v>9.0266042942556854</c:v>
                </c:pt>
                <c:pt idx="22">
                  <c:v>8.3963613489657298</c:v>
                </c:pt>
                <c:pt idx="23">
                  <c:v>7.8316730022720549</c:v>
                </c:pt>
                <c:pt idx="24">
                  <c:v>7.3235193676711789</c:v>
                </c:pt>
                <c:pt idx="25">
                  <c:v>6.8644080306854445</c:v>
                </c:pt>
                <c:pt idx="26">
                  <c:v>6.4480700079684539</c:v>
                </c:pt>
                <c:pt idx="27">
                  <c:v>6.0692246581157629</c:v>
                </c:pt>
                <c:pt idx="28">
                  <c:v>5.7233961198407091</c:v>
                </c:pt>
              </c:numCache>
            </c:numRef>
          </c:yVal>
          <c:smooth val="1"/>
        </c:ser>
        <c:dLbls>
          <c:showLegendKey val="0"/>
          <c:showVal val="0"/>
          <c:showCatName val="0"/>
          <c:showSerName val="0"/>
          <c:showPercent val="0"/>
          <c:showBubbleSize val="0"/>
        </c:dLbls>
        <c:axId val="182060736"/>
        <c:axId val="182061888"/>
      </c:scatterChart>
      <c:valAx>
        <c:axId val="182060736"/>
        <c:scaling>
          <c:orientation val="minMax"/>
        </c:scaling>
        <c:delete val="0"/>
        <c:axPos val="b"/>
        <c:numFmt formatCode="General" sourceLinked="1"/>
        <c:majorTickMark val="out"/>
        <c:minorTickMark val="none"/>
        <c:tickLblPos val="nextTo"/>
        <c:crossAx val="182061888"/>
        <c:crosses val="autoZero"/>
        <c:crossBetween val="midCat"/>
      </c:valAx>
      <c:valAx>
        <c:axId val="182061888"/>
        <c:scaling>
          <c:logBase val="10"/>
          <c:orientation val="minMax"/>
        </c:scaling>
        <c:delete val="0"/>
        <c:axPos val="l"/>
        <c:majorGridlines/>
        <c:numFmt formatCode="General" sourceLinked="1"/>
        <c:majorTickMark val="out"/>
        <c:minorTickMark val="none"/>
        <c:tickLblPos val="nextTo"/>
        <c:crossAx val="182060736"/>
        <c:crosses val="autoZero"/>
        <c:crossBetween val="midCat"/>
      </c:valAx>
    </c:plotArea>
    <c:legend>
      <c:legendPos val="r"/>
      <c:layout>
        <c:manualLayout>
          <c:xMode val="edge"/>
          <c:yMode val="edge"/>
          <c:x val="0.59027236349554668"/>
          <c:y val="0.36210817397825273"/>
          <c:w val="0.39013078106615989"/>
          <c:h val="0.3591169853768279"/>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BC80D4AD-B982-416B-A146-E16FD848B148}" type="datetimeFigureOut">
              <a:rPr lang="en-GB" smtClean="0"/>
              <a:t>22/11/2019</a:t>
            </a:fld>
            <a:endParaRPr lang="en-GB"/>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2435556-22AD-4D23-B869-DD8DF2034EE1}" type="slidenum">
              <a:rPr lang="en-GB" smtClean="0"/>
              <a:t>‹#›</a:t>
            </a:fld>
            <a:endParaRPr lang="en-GB"/>
          </a:p>
        </p:txBody>
      </p:sp>
    </p:spTree>
    <p:extLst>
      <p:ext uri="{BB962C8B-B14F-4D97-AF65-F5344CB8AC3E}">
        <p14:creationId xmlns:p14="http://schemas.microsoft.com/office/powerpoint/2010/main" val="3413413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7A1BB4D-9B76-405F-88D9-83048B330A62}" type="datetimeFigureOut">
              <a:rPr lang="en-GB" smtClean="0"/>
              <a:t>22/11/2019</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9553F55D-4D7B-4F45-8C16-225C2FCDB573}" type="slidenum">
              <a:rPr lang="en-GB" smtClean="0"/>
              <a:t>‹#›</a:t>
            </a:fld>
            <a:endParaRPr lang="en-GB"/>
          </a:p>
        </p:txBody>
      </p:sp>
    </p:spTree>
    <p:extLst>
      <p:ext uri="{BB962C8B-B14F-4D97-AF65-F5344CB8AC3E}">
        <p14:creationId xmlns:p14="http://schemas.microsoft.com/office/powerpoint/2010/main" val="3467618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553F55D-4D7B-4F45-8C16-225C2FCDB573}" type="slidenum">
              <a:rPr lang="en-GB" smtClean="0"/>
              <a:t>1</a:t>
            </a:fld>
            <a:endParaRPr lang="en-GB"/>
          </a:p>
        </p:txBody>
      </p:sp>
    </p:spTree>
    <p:extLst>
      <p:ext uri="{BB962C8B-B14F-4D97-AF65-F5344CB8AC3E}">
        <p14:creationId xmlns:p14="http://schemas.microsoft.com/office/powerpoint/2010/main" val="3058458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553F55D-4D7B-4F45-8C16-225C2FCDB573}" type="slidenum">
              <a:rPr lang="en-GB" smtClean="0"/>
              <a:t>10</a:t>
            </a:fld>
            <a:endParaRPr lang="en-GB"/>
          </a:p>
        </p:txBody>
      </p:sp>
    </p:spTree>
    <p:extLst>
      <p:ext uri="{BB962C8B-B14F-4D97-AF65-F5344CB8AC3E}">
        <p14:creationId xmlns:p14="http://schemas.microsoft.com/office/powerpoint/2010/main" val="3917604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fld id="{093980B3-A169-49B7-B233-36BD369345E3}" type="slidenum">
              <a:rPr lang="en-GB" smtClean="0"/>
              <a:t>11</a:t>
            </a:fld>
            <a:endParaRPr lang="en-GB"/>
          </a:p>
        </p:txBody>
      </p:sp>
    </p:spTree>
    <p:extLst>
      <p:ext uri="{BB962C8B-B14F-4D97-AF65-F5344CB8AC3E}">
        <p14:creationId xmlns:p14="http://schemas.microsoft.com/office/powerpoint/2010/main" val="2236128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06425" y="0"/>
            <a:ext cx="4594225" cy="3446463"/>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2341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40429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42248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42248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6712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6712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67123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6712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fld id="{9553F55D-4D7B-4F45-8C16-225C2FCDB573}" type="slidenum">
              <a:rPr lang="en-GB" smtClean="0"/>
              <a:t>2</a:t>
            </a:fld>
            <a:endParaRPr lang="en-GB"/>
          </a:p>
        </p:txBody>
      </p:sp>
    </p:spTree>
    <p:extLst>
      <p:ext uri="{BB962C8B-B14F-4D97-AF65-F5344CB8AC3E}">
        <p14:creationId xmlns:p14="http://schemas.microsoft.com/office/powerpoint/2010/main" val="1347442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67123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8332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34753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6640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66402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83322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833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007109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00710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6640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553F55D-4D7B-4F45-8C16-225C2FCDB573}" type="slidenum">
              <a:rPr lang="en-GB" smtClean="0"/>
              <a:t>3</a:t>
            </a:fld>
            <a:endParaRPr lang="en-GB"/>
          </a:p>
        </p:txBody>
      </p:sp>
    </p:spTree>
    <p:extLst>
      <p:ext uri="{BB962C8B-B14F-4D97-AF65-F5344CB8AC3E}">
        <p14:creationId xmlns:p14="http://schemas.microsoft.com/office/powerpoint/2010/main" val="134744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fld id="{9553F55D-4D7B-4F45-8C16-225C2FCDB573}" type="slidenum">
              <a:rPr lang="en-GB" smtClean="0"/>
              <a:t>4</a:t>
            </a:fld>
            <a:endParaRPr lang="en-GB"/>
          </a:p>
        </p:txBody>
      </p:sp>
    </p:spTree>
    <p:extLst>
      <p:ext uri="{BB962C8B-B14F-4D97-AF65-F5344CB8AC3E}">
        <p14:creationId xmlns:p14="http://schemas.microsoft.com/office/powerpoint/2010/main" val="1347442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553F55D-4D7B-4F45-8C16-225C2FCDB573}" type="slidenum">
              <a:rPr lang="en-GB" smtClean="0"/>
              <a:t>5</a:t>
            </a:fld>
            <a:endParaRPr lang="en-GB"/>
          </a:p>
        </p:txBody>
      </p:sp>
    </p:spTree>
    <p:extLst>
      <p:ext uri="{BB962C8B-B14F-4D97-AF65-F5344CB8AC3E}">
        <p14:creationId xmlns:p14="http://schemas.microsoft.com/office/powerpoint/2010/main" val="1347442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553F55D-4D7B-4F45-8C16-225C2FCDB573}" type="slidenum">
              <a:rPr lang="en-GB" smtClean="0"/>
              <a:t>6</a:t>
            </a:fld>
            <a:endParaRPr lang="en-GB"/>
          </a:p>
        </p:txBody>
      </p:sp>
    </p:spTree>
    <p:extLst>
      <p:ext uri="{BB962C8B-B14F-4D97-AF65-F5344CB8AC3E}">
        <p14:creationId xmlns:p14="http://schemas.microsoft.com/office/powerpoint/2010/main" val="134744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3980B3-A169-49B7-B233-36BD369345E3}" type="slidenum">
              <a:rPr lang="en-GB" smtClean="0"/>
              <a:t>7</a:t>
            </a:fld>
            <a:endParaRPr lang="en-GB"/>
          </a:p>
        </p:txBody>
      </p:sp>
    </p:spTree>
    <p:extLst>
      <p:ext uri="{BB962C8B-B14F-4D97-AF65-F5344CB8AC3E}">
        <p14:creationId xmlns:p14="http://schemas.microsoft.com/office/powerpoint/2010/main" val="2236128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3980B3-A169-49B7-B233-36BD369345E3}" type="slidenum">
              <a:rPr lang="en-GB" smtClean="0"/>
              <a:t>8</a:t>
            </a:fld>
            <a:endParaRPr lang="en-GB"/>
          </a:p>
        </p:txBody>
      </p:sp>
    </p:spTree>
    <p:extLst>
      <p:ext uri="{BB962C8B-B14F-4D97-AF65-F5344CB8AC3E}">
        <p14:creationId xmlns:p14="http://schemas.microsoft.com/office/powerpoint/2010/main" val="2236128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3980B3-A169-49B7-B233-36BD369345E3}" type="slidenum">
              <a:rPr lang="en-GB" smtClean="0"/>
              <a:t>9</a:t>
            </a:fld>
            <a:endParaRPr lang="en-GB"/>
          </a:p>
        </p:txBody>
      </p:sp>
    </p:spTree>
    <p:extLst>
      <p:ext uri="{BB962C8B-B14F-4D97-AF65-F5344CB8AC3E}">
        <p14:creationId xmlns:p14="http://schemas.microsoft.com/office/powerpoint/2010/main" val="2236128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ud">
    <p:bg>
      <p:bgPr>
        <a:blipFill dpi="0" rotWithShape="1">
          <a:blip r:embed="rId2">
            <a:lum/>
          </a:blip>
          <a:srcRect/>
          <a:stretch>
            <a:fillRect l="-15000" r="-15000"/>
          </a:stretch>
        </a:blipFill>
        <a:effectLst/>
      </p:bgPr>
    </p:bg>
    <p:spTree>
      <p:nvGrpSpPr>
        <p:cNvPr id="1" name=""/>
        <p:cNvGrpSpPr/>
        <p:nvPr/>
      </p:nvGrpSpPr>
      <p:grpSpPr>
        <a:xfrm>
          <a:off x="0" y="0"/>
          <a:ext cx="0" cy="0"/>
          <a:chOff x="0" y="0"/>
          <a:chExt cx="0" cy="0"/>
        </a:xfrm>
      </p:grpSpPr>
      <p:sp>
        <p:nvSpPr>
          <p:cNvPr id="9" name="Text Placeholder 2"/>
          <p:cNvSpPr>
            <a:spLocks noGrp="1"/>
          </p:cNvSpPr>
          <p:nvPr>
            <p:ph idx="1"/>
          </p:nvPr>
        </p:nvSpPr>
        <p:spPr>
          <a:xfrm>
            <a:off x="609600" y="1752604"/>
            <a:ext cx="8229600" cy="4525963"/>
          </a:xfrm>
          <a:prstGeom prst="rect">
            <a:avLst/>
          </a:prstGeom>
        </p:spPr>
        <p:txBody>
          <a:bodyPr vert="horz" lIns="91417" tIns="45709" rIns="91417" bIns="4570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80618956"/>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19848417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092572073"/>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a:pPr>
            <a:r>
              <a:rPr sz="5900"/>
              <a:t>Title Text</a:t>
            </a:r>
          </a:p>
        </p:txBody>
      </p:sp>
      <p:sp>
        <p:nvSpPr>
          <p:cNvPr id="9" name="Shape 9"/>
          <p:cNvSpPr>
            <a:spLocks noGrp="1"/>
          </p:cNvSpPr>
          <p:nvPr>
            <p:ph type="body" idx="1"/>
          </p:nvPr>
        </p:nvSpPr>
        <p:spPr>
          <a:prstGeom prst="rect">
            <a:avLst/>
          </a:prstGeom>
        </p:spPr>
        <p:txBody>
          <a:bodyPr/>
          <a:lstStyle/>
          <a:p>
            <a:pPr lvl="0">
              <a:defRPr sz="1800"/>
            </a:pPr>
            <a:r>
              <a:rPr sz="3000"/>
              <a:t>Body Level One</a:t>
            </a:r>
          </a:p>
          <a:p>
            <a:pPr lvl="1">
              <a:defRPr sz="1800"/>
            </a:pPr>
            <a:r>
              <a:rPr sz="3000"/>
              <a:t>Body Level Two</a:t>
            </a:r>
          </a:p>
          <a:p>
            <a:pPr lvl="2">
              <a:defRPr sz="1800"/>
            </a:pPr>
            <a:r>
              <a:rPr sz="3000"/>
              <a:t>Body Level Three</a:t>
            </a:r>
          </a:p>
          <a:p>
            <a:pPr lvl="3">
              <a:defRPr sz="1800"/>
            </a:pPr>
            <a:r>
              <a:rPr sz="3000"/>
              <a:t>Body Level Four</a:t>
            </a:r>
          </a:p>
          <a:p>
            <a:pPr lvl="4">
              <a:defRPr sz="1800"/>
            </a:pPr>
            <a:r>
              <a:rPr sz="3000"/>
              <a:t>Body Level Five</a:t>
            </a:r>
          </a:p>
        </p:txBody>
      </p:sp>
    </p:spTree>
    <p:extLst>
      <p:ext uri="{BB962C8B-B14F-4D97-AF65-F5344CB8AC3E}">
        <p14:creationId xmlns:p14="http://schemas.microsoft.com/office/powerpoint/2010/main" val="14735699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11/22/2019</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76202"/>
            <a:ext cx="7239000" cy="112378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04800" y="1295401"/>
            <a:ext cx="8534400" cy="4800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26" name="Picture 2"/>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auto">
          <a:xfrm>
            <a:off x="8077200" y="0"/>
            <a:ext cx="1066800" cy="832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Date Placeholder 3"/>
          <p:cNvSpPr txBox="1">
            <a:spLocks/>
          </p:cNvSpPr>
          <p:nvPr/>
        </p:nvSpPr>
        <p:spPr>
          <a:xfrm>
            <a:off x="0" y="6569077"/>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8BD707-D9CF-40AE-B4C6-C98DA3205C09}" type="datetimeFigureOut">
              <a:rPr lang="en-US" smtClean="0"/>
              <a:pPr/>
              <a:t>11/22/2019</a:t>
            </a:fld>
            <a:endParaRPr lang="en-US" dirty="0"/>
          </a:p>
        </p:txBody>
      </p:sp>
      <p:sp>
        <p:nvSpPr>
          <p:cNvPr id="10" name="Footer Placeholder 4"/>
          <p:cNvSpPr txBox="1">
            <a:spLocks/>
          </p:cNvSpPr>
          <p:nvPr/>
        </p:nvSpPr>
        <p:spPr>
          <a:xfrm>
            <a:off x="1524000" y="6569077"/>
            <a:ext cx="586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0" dirty="0" smtClean="0">
                <a:solidFill>
                  <a:schemeClr val="tx1">
                    <a:lumMod val="65000"/>
                    <a:lumOff val="35000"/>
                  </a:schemeClr>
                </a:solidFill>
                <a:effectLst/>
              </a:rPr>
              <a:t>Fast timing silicon pixel detectors for new applications: proton therapy</a:t>
            </a:r>
            <a:endParaRPr lang="en-US" dirty="0">
              <a:solidFill>
                <a:schemeClr val="tx1">
                  <a:lumMod val="65000"/>
                  <a:lumOff val="35000"/>
                </a:schemeClr>
              </a:solidFill>
            </a:endParaRPr>
          </a:p>
        </p:txBody>
      </p:sp>
      <p:sp>
        <p:nvSpPr>
          <p:cNvPr id="11" name="Slide Number Placeholder 5"/>
          <p:cNvSpPr txBox="1">
            <a:spLocks/>
          </p:cNvSpPr>
          <p:nvPr/>
        </p:nvSpPr>
        <p:spPr>
          <a:xfrm>
            <a:off x="6934200" y="6569077"/>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a:t>
            </a:fld>
            <a:endParaRPr lang="en-US" dirty="0"/>
          </a:p>
        </p:txBody>
      </p:sp>
      <p:pic>
        <p:nvPicPr>
          <p:cNvPr id="13" name="Picture 12" descr="C:\Users\sp\Desktop\BILPA Website V2\images\BILPABanner.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6201" y="61800"/>
            <a:ext cx="1524000" cy="35425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txStyles>
    <p:title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rgbClr val="FF0000"/>
        </a:buClr>
        <a:buFont typeface="Arial" pitchFamily="34" charset="0"/>
        <a:buChar char="•"/>
        <a:defRPr sz="2800" b="1"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FF0000"/>
        </a:buClr>
        <a:buFont typeface="Arial" pitchFamily="34" charset="0"/>
        <a:buChar char="–"/>
        <a:defRPr sz="2400" b="1"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FF0000"/>
        </a:buClr>
        <a:buFont typeface="Arial" pitchFamily="34" charset="0"/>
        <a:buChar char="•"/>
        <a:defRPr sz="2000" b="1"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FF0000"/>
        </a:buClr>
        <a:buFont typeface="Arial" pitchFamily="34" charset="0"/>
        <a:buChar char="–"/>
        <a:defRPr sz="1800" b="1"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FF0000"/>
        </a:buClr>
        <a:buFont typeface="Arial" pitchFamily="34" charset="0"/>
        <a:buChar char="»"/>
        <a:defRPr sz="1800" b="1"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1.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7.jpe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6.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71.jpeg"/><Relationship Id="rId11" Type="http://schemas.openxmlformats.org/officeDocument/2006/relationships/image" Target="../media/image51.jpe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8.emf"/></Relationships>
</file>

<file path=ppt/slides/_rels/slide12.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80.png"/><Relationship Id="rId7" Type="http://schemas.openxmlformats.org/officeDocument/2006/relationships/image" Target="../media/image83.png"/><Relationship Id="rId12" Type="http://schemas.openxmlformats.org/officeDocument/2006/relationships/hyperlink" Target="http://www.pravda.uk.com" TargetMode="External"/><Relationship Id="rId2" Type="http://schemas.openxmlformats.org/officeDocument/2006/relationships/image" Target="../media/image79.png"/><Relationship Id="rId1" Type="http://schemas.openxmlformats.org/officeDocument/2006/relationships/slideLayout" Target="../slideLayouts/slideLayout15.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hyperlink" Target="https://www.ptcog.ch/index.php/" TargetMode="External"/><Relationship Id="rId9" Type="http://schemas.openxmlformats.org/officeDocument/2006/relationships/image" Target="../media/image85.png"/></Relationships>
</file>

<file path=ppt/slides/_rels/slide13.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hyperlink" Target="http://www.pravda.uk.com" TargetMode="External"/><Relationship Id="rId2" Type="http://schemas.openxmlformats.org/officeDocument/2006/relationships/image" Target="../media/image88.png"/><Relationship Id="rId1" Type="http://schemas.openxmlformats.org/officeDocument/2006/relationships/slideLayout" Target="../slideLayouts/slideLayout15.xml"/><Relationship Id="rId6" Type="http://schemas.openxmlformats.org/officeDocument/2006/relationships/hyperlink" Target="https://www.ptcog.ch/index.php/" TargetMode="External"/><Relationship Id="rId5" Type="http://schemas.openxmlformats.org/officeDocument/2006/relationships/image" Target="../media/image87.png"/><Relationship Id="rId4" Type="http://schemas.openxmlformats.org/officeDocument/2006/relationships/image" Target="../media/image81.png"/></Relationships>
</file>

<file path=ppt/slides/_rels/slide14.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90.png"/><Relationship Id="rId7" Type="http://schemas.openxmlformats.org/officeDocument/2006/relationships/image" Target="../media/image93.jpeg"/><Relationship Id="rId12" Type="http://schemas.openxmlformats.org/officeDocument/2006/relationships/hyperlink" Target="http://www.pravda.uk.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2.png"/><Relationship Id="rId11" Type="http://schemas.openxmlformats.org/officeDocument/2006/relationships/image" Target="../media/image96.png"/><Relationship Id="rId5" Type="http://schemas.openxmlformats.org/officeDocument/2006/relationships/image" Target="../media/image2.png"/><Relationship Id="rId10" Type="http://schemas.openxmlformats.org/officeDocument/2006/relationships/hyperlink" Target="https://physicsworld.com/a/proton-imaging-comes-to-the-christie/" TargetMode="External"/><Relationship Id="rId4" Type="http://schemas.openxmlformats.org/officeDocument/2006/relationships/image" Target="../media/image91.png"/><Relationship Id="rId9" Type="http://schemas.openxmlformats.org/officeDocument/2006/relationships/image" Target="../media/image95.png"/></Relationships>
</file>

<file path=ppt/slides/_rels/slide15.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6.tif"/><Relationship Id="rId2" Type="http://schemas.openxmlformats.org/officeDocument/2006/relationships/image" Target="../media/image97.png"/><Relationship Id="rId1" Type="http://schemas.openxmlformats.org/officeDocument/2006/relationships/slideLayout" Target="../slideLayouts/slideLayout4.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png"/><Relationship Id="rId10" Type="http://schemas.openxmlformats.org/officeDocument/2006/relationships/image" Target="../media/image105.png"/><Relationship Id="rId4" Type="http://schemas.openxmlformats.org/officeDocument/2006/relationships/image" Target="../media/image99.png"/><Relationship Id="rId9" Type="http://schemas.openxmlformats.org/officeDocument/2006/relationships/image" Target="../media/image104.png"/></Relationships>
</file>

<file path=ppt/slides/_rels/slide16.xml.rels><?xml version="1.0" encoding="UTF-8" standalone="yes"?>
<Relationships xmlns="http://schemas.openxmlformats.org/package/2006/relationships"><Relationship Id="rId8" Type="http://schemas.openxmlformats.org/officeDocument/2006/relationships/hyperlink" Target="http://www.pravda.uk.com" TargetMode="External"/><Relationship Id="rId3" Type="http://schemas.openxmlformats.org/officeDocument/2006/relationships/image" Target="../media/image107.png"/><Relationship Id="rId7" Type="http://schemas.openxmlformats.org/officeDocument/2006/relationships/image" Target="../media/image11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0.jpeg"/><Relationship Id="rId5" Type="http://schemas.openxmlformats.org/officeDocument/2006/relationships/image" Target="../media/image109.png"/><Relationship Id="rId4" Type="http://schemas.openxmlformats.org/officeDocument/2006/relationships/image" Target="../media/image108.png"/></Relationships>
</file>

<file path=ppt/slides/_rels/slide1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www.pravda.uk.com" TargetMode="External"/><Relationship Id="rId4" Type="http://schemas.openxmlformats.org/officeDocument/2006/relationships/hyperlink" Target="https://gow.epsrc.ukri.org/NGBOViewGrant.aspx?GrantRef=EP/R023220/1"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image" Target="../media/image91.png"/><Relationship Id="rId7" Type="http://schemas.openxmlformats.org/officeDocument/2006/relationships/image" Target="../media/image11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jpeg"/><Relationship Id="rId4" Type="http://schemas.openxmlformats.org/officeDocument/2006/relationships/image" Target="../media/image112.png"/><Relationship Id="rId9" Type="http://schemas.openxmlformats.org/officeDocument/2006/relationships/hyperlink" Target="http://www.pravda.uk.co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pravda.uk.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s://doi.org/10.1038/s42254-019-0081-z"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6.png"/><Relationship Id="rId7" Type="http://schemas.openxmlformats.org/officeDocument/2006/relationships/hyperlink" Target="http://www.pravda.uk.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19.jpeg"/><Relationship Id="rId5" Type="http://schemas.openxmlformats.org/officeDocument/2006/relationships/image" Target="../media/image118.png"/><Relationship Id="rId4" Type="http://schemas.openxmlformats.org/officeDocument/2006/relationships/image" Target="../media/image1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pravda.uk.com" TargetMode="External"/><Relationship Id="rId5" Type="http://schemas.openxmlformats.org/officeDocument/2006/relationships/image" Target="../media/image119.jpeg"/><Relationship Id="rId4" Type="http://schemas.openxmlformats.org/officeDocument/2006/relationships/image" Target="../media/image121.png"/></Relationships>
</file>

<file path=ppt/slides/_rels/slide22.xml.rels><?xml version="1.0" encoding="UTF-8" standalone="yes"?>
<Relationships xmlns="http://schemas.openxmlformats.org/package/2006/relationships"><Relationship Id="rId3" Type="http://schemas.openxmlformats.org/officeDocument/2006/relationships/image" Target="../media/image122.jpg"/><Relationship Id="rId7" Type="http://schemas.openxmlformats.org/officeDocument/2006/relationships/hyperlink" Target="http://www.pravda.uk.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20.jpeg"/><Relationship Id="rId5" Type="http://schemas.openxmlformats.org/officeDocument/2006/relationships/image" Target="../media/image124.png"/><Relationship Id="rId4" Type="http://schemas.openxmlformats.org/officeDocument/2006/relationships/image" Target="../media/image123.tiff"/></Relationships>
</file>

<file path=ppt/slides/_rels/slide23.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5.jpeg"/><Relationship Id="rId7"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7.png"/><Relationship Id="rId10" Type="http://schemas.openxmlformats.org/officeDocument/2006/relationships/hyperlink" Target="http://www.pravda.uk.com" TargetMode="External"/><Relationship Id="rId4" Type="http://schemas.openxmlformats.org/officeDocument/2006/relationships/image" Target="../media/image126.png"/><Relationship Id="rId9" Type="http://schemas.openxmlformats.org/officeDocument/2006/relationships/image" Target="../media/image131.jpeg"/></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88/1361-6633/aa8b1d"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34.jpeg"/><Relationship Id="rId5" Type="http://schemas.openxmlformats.org/officeDocument/2006/relationships/image" Target="../media/image133.jpeg"/><Relationship Id="rId4" Type="http://schemas.openxmlformats.org/officeDocument/2006/relationships/image" Target="../media/image132.png"/></Relationships>
</file>

<file path=ppt/slides/_rels/slide25.xml.rels><?xml version="1.0" encoding="UTF-8" standalone="yes"?>
<Relationships xmlns="http://schemas.openxmlformats.org/package/2006/relationships"><Relationship Id="rId3" Type="http://schemas.openxmlformats.org/officeDocument/2006/relationships/image" Target="../media/image135.e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38.png"/><Relationship Id="rId5" Type="http://schemas.openxmlformats.org/officeDocument/2006/relationships/image" Target="../media/image137.emf"/><Relationship Id="rId4" Type="http://schemas.openxmlformats.org/officeDocument/2006/relationships/image" Target="../media/image136.png"/></Relationships>
</file>

<file path=ppt/slides/_rels/slide26.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jpeg"/></Relationships>
</file>

<file path=ppt/slides/_rels/slide27.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3.png"/><Relationship Id="rId7" Type="http://schemas.openxmlformats.org/officeDocument/2006/relationships/image" Target="../media/image147.png"/><Relationship Id="rId12" Type="http://schemas.openxmlformats.org/officeDocument/2006/relationships/image" Target="../media/image151.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46.jpeg"/><Relationship Id="rId11" Type="http://schemas.openxmlformats.org/officeDocument/2006/relationships/image" Target="../media/image150.png"/><Relationship Id="rId5" Type="http://schemas.openxmlformats.org/officeDocument/2006/relationships/image" Target="../media/image145.png"/><Relationship Id="rId10" Type="http://schemas.openxmlformats.org/officeDocument/2006/relationships/hyperlink" Target="https://doi.org/10.1088/1361-6560/aaa515" TargetMode="External"/><Relationship Id="rId4" Type="http://schemas.openxmlformats.org/officeDocument/2006/relationships/image" Target="../media/image144.png"/><Relationship Id="rId9" Type="http://schemas.openxmlformats.org/officeDocument/2006/relationships/image" Target="../media/image149.png"/></Relationships>
</file>

<file path=ppt/slides/_rels/slide28.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53.png"/></Relationships>
</file>

<file path=ppt/slides/_rels/slide29.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hyperlink" Target="https://www.varian.com/oncology/solutions/proton-therapy" TargetMode="Externa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8" Type="http://schemas.openxmlformats.org/officeDocument/2006/relationships/image" Target="../media/image159.png"/><Relationship Id="rId3" Type="http://schemas.openxmlformats.org/officeDocument/2006/relationships/image" Target="../media/image154.png"/><Relationship Id="rId7" Type="http://schemas.openxmlformats.org/officeDocument/2006/relationships/image" Target="../media/image158.gi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57.jpeg"/><Relationship Id="rId5" Type="http://schemas.openxmlformats.org/officeDocument/2006/relationships/image" Target="../media/image108.png"/><Relationship Id="rId4" Type="http://schemas.openxmlformats.org/officeDocument/2006/relationships/image" Target="../media/image156.png"/></Relationships>
</file>

<file path=ppt/slides/_rels/slide3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notesSlide" Target="../notesSlides/notesSlide4.xml"/><Relationship Id="rId16" Type="http://schemas.openxmlformats.org/officeDocument/2006/relationships/image" Target="../media/image30.gif"/><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jpeg"/><Relationship Id="rId5" Type="http://schemas.openxmlformats.org/officeDocument/2006/relationships/image" Target="../media/image19.jpeg"/><Relationship Id="rId15" Type="http://schemas.openxmlformats.org/officeDocument/2006/relationships/image" Target="../media/image29.png"/><Relationship Id="rId10" Type="http://schemas.openxmlformats.org/officeDocument/2006/relationships/image" Target="../media/image24.wmf"/><Relationship Id="rId4" Type="http://schemas.openxmlformats.org/officeDocument/2006/relationships/image" Target="../media/image18.png"/><Relationship Id="rId9" Type="http://schemas.openxmlformats.org/officeDocument/2006/relationships/image" Target="../media/image23.jpeg"/><Relationship Id="rId14" Type="http://schemas.openxmlformats.org/officeDocument/2006/relationships/image" Target="../media/image28.png"/></Relationships>
</file>

<file path=ppt/slides/_rels/slide5.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17.png"/><Relationship Id="rId7"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emf"/><Relationship Id="rId5" Type="http://schemas.openxmlformats.org/officeDocument/2006/relationships/image" Target="../media/image33.jpeg"/><Relationship Id="rId10" Type="http://schemas.openxmlformats.org/officeDocument/2006/relationships/image" Target="../media/image38.png"/><Relationship Id="rId4" Type="http://schemas.openxmlformats.org/officeDocument/2006/relationships/image" Target="../media/image29.png"/><Relationship Id="rId9"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7.png"/><Relationship Id="rId7"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2.png"/><Relationship Id="rId9" Type="http://schemas.openxmlformats.org/officeDocument/2006/relationships/image" Target="../media/image44.png"/></Relationships>
</file>

<file path=ppt/slides/_rels/slide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jpeg"/><Relationship Id="rId7" Type="http://schemas.openxmlformats.org/officeDocument/2006/relationships/hyperlink" Target="https://indico.cern.ch/event/468486/"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1.jpeg"/></Relationships>
</file>

<file path=ppt/slides/_rels/slide8.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61.pn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133600"/>
            <a:ext cx="7924800" cy="5181600"/>
          </a:xfrm>
        </p:spPr>
        <p:txBody>
          <a:bodyPr>
            <a:normAutofit/>
          </a:bodyPr>
          <a:lstStyle/>
          <a:p>
            <a:pPr>
              <a:spcBef>
                <a:spcPts val="600"/>
              </a:spcBef>
            </a:pPr>
            <a:r>
              <a:rPr lang="en-GB" sz="2000" dirty="0" smtClean="0"/>
              <a:t>Development of Silicon Detector Arrays in Particle Physics</a:t>
            </a:r>
          </a:p>
          <a:p>
            <a:pPr lvl="1">
              <a:spcBef>
                <a:spcPts val="600"/>
              </a:spcBef>
            </a:pPr>
            <a:r>
              <a:rPr lang="en-GB" sz="1800" dirty="0" smtClean="0">
                <a:solidFill>
                  <a:srgbClr val="002060"/>
                </a:solidFill>
              </a:rPr>
              <a:t>Strip Detectors</a:t>
            </a:r>
          </a:p>
          <a:p>
            <a:pPr lvl="1">
              <a:spcBef>
                <a:spcPts val="600"/>
              </a:spcBef>
            </a:pPr>
            <a:r>
              <a:rPr lang="en-GB" sz="1800" dirty="0" smtClean="0">
                <a:solidFill>
                  <a:srgbClr val="002060"/>
                </a:solidFill>
              </a:rPr>
              <a:t>Hybrid Pixel Detectors</a:t>
            </a:r>
          </a:p>
          <a:p>
            <a:pPr lvl="1">
              <a:spcBef>
                <a:spcPts val="600"/>
              </a:spcBef>
            </a:pPr>
            <a:r>
              <a:rPr lang="en-GB" sz="1800" dirty="0" smtClean="0">
                <a:solidFill>
                  <a:srgbClr val="002060"/>
                </a:solidFill>
              </a:rPr>
              <a:t>Charge Transfer Detectors</a:t>
            </a:r>
          </a:p>
          <a:p>
            <a:pPr lvl="1">
              <a:spcBef>
                <a:spcPts val="600"/>
              </a:spcBef>
            </a:pPr>
            <a:r>
              <a:rPr lang="en-GB" sz="1800" dirty="0" smtClean="0">
                <a:solidFill>
                  <a:srgbClr val="002060"/>
                </a:solidFill>
              </a:rPr>
              <a:t>Monolithic Active Pixel Sensors</a:t>
            </a:r>
          </a:p>
          <a:p>
            <a:pPr lvl="1">
              <a:spcBef>
                <a:spcPts val="600"/>
              </a:spcBef>
            </a:pPr>
            <a:r>
              <a:rPr lang="en-GB" sz="1800" dirty="0" smtClean="0">
                <a:solidFill>
                  <a:srgbClr val="002060"/>
                </a:solidFill>
              </a:rPr>
              <a:t>Silicon Fast Timing Detectors</a:t>
            </a:r>
          </a:p>
          <a:p>
            <a:pPr>
              <a:spcBef>
                <a:spcPts val="600"/>
              </a:spcBef>
            </a:pPr>
            <a:r>
              <a:rPr lang="en-GB" sz="2000" dirty="0" smtClean="0">
                <a:solidFill>
                  <a:srgbClr val="002060"/>
                </a:solidFill>
              </a:rPr>
              <a:t>Applications in Hadron Radiotherapy</a:t>
            </a:r>
          </a:p>
          <a:p>
            <a:pPr lvl="1">
              <a:spcBef>
                <a:spcPts val="600"/>
              </a:spcBef>
            </a:pPr>
            <a:r>
              <a:rPr lang="en-GB" sz="1800" dirty="0" smtClean="0">
                <a:solidFill>
                  <a:srgbClr val="002060"/>
                </a:solidFill>
              </a:rPr>
              <a:t>Dosimetry</a:t>
            </a:r>
          </a:p>
          <a:p>
            <a:pPr lvl="1">
              <a:spcBef>
                <a:spcPts val="600"/>
              </a:spcBef>
            </a:pPr>
            <a:r>
              <a:rPr lang="en-GB" sz="1800" dirty="0" smtClean="0">
                <a:solidFill>
                  <a:srgbClr val="002060"/>
                </a:solidFill>
              </a:rPr>
              <a:t>Motivation for Proton CT</a:t>
            </a:r>
          </a:p>
          <a:p>
            <a:pPr lvl="1">
              <a:spcBef>
                <a:spcPts val="600"/>
              </a:spcBef>
            </a:pPr>
            <a:r>
              <a:rPr lang="en-GB" sz="1800" dirty="0" err="1" smtClean="0">
                <a:solidFill>
                  <a:srgbClr val="002060"/>
                </a:solidFill>
              </a:rPr>
              <a:t>PRaVDA</a:t>
            </a:r>
            <a:r>
              <a:rPr lang="en-GB" sz="1800" dirty="0" smtClean="0">
                <a:solidFill>
                  <a:srgbClr val="002060"/>
                </a:solidFill>
              </a:rPr>
              <a:t> Results</a:t>
            </a:r>
          </a:p>
          <a:p>
            <a:pPr lvl="1">
              <a:spcBef>
                <a:spcPts val="600"/>
              </a:spcBef>
            </a:pPr>
            <a:r>
              <a:rPr lang="en-GB" sz="1800" dirty="0">
                <a:solidFill>
                  <a:srgbClr val="002060"/>
                </a:solidFill>
              </a:rPr>
              <a:t>Selected International </a:t>
            </a:r>
            <a:r>
              <a:rPr lang="en-GB" sz="1800" dirty="0" smtClean="0">
                <a:solidFill>
                  <a:srgbClr val="002060"/>
                </a:solidFill>
              </a:rPr>
              <a:t>Activities</a:t>
            </a:r>
          </a:p>
          <a:p>
            <a:pPr>
              <a:spcBef>
                <a:spcPts val="600"/>
              </a:spcBef>
            </a:pPr>
            <a:r>
              <a:rPr lang="en-GB" sz="2000" dirty="0" smtClean="0"/>
              <a:t>Conclusions</a:t>
            </a:r>
          </a:p>
          <a:p>
            <a:pPr lvl="1"/>
            <a:endParaRPr lang="en-GB" dirty="0" smtClean="0">
              <a:solidFill>
                <a:srgbClr val="002060"/>
              </a:solidFill>
            </a:endParaRPr>
          </a:p>
          <a:p>
            <a:pPr lvl="1"/>
            <a:endParaRPr lang="en-GB" sz="2000" dirty="0" smtClean="0">
              <a:solidFill>
                <a:srgbClr val="002060"/>
              </a:solidFill>
            </a:endParaRPr>
          </a:p>
          <a:p>
            <a:pPr lvl="1"/>
            <a:endParaRPr lang="en-GB" sz="2000" dirty="0" smtClean="0">
              <a:solidFill>
                <a:srgbClr val="002060"/>
              </a:solidFill>
            </a:endParaRPr>
          </a:p>
        </p:txBody>
      </p:sp>
      <p:sp>
        <p:nvSpPr>
          <p:cNvPr id="2" name="Title 1"/>
          <p:cNvSpPr>
            <a:spLocks noGrp="1"/>
          </p:cNvSpPr>
          <p:nvPr>
            <p:ph type="title" idx="4294967295"/>
          </p:nvPr>
        </p:nvSpPr>
        <p:spPr>
          <a:xfrm>
            <a:off x="1447800" y="76200"/>
            <a:ext cx="7010400" cy="2133600"/>
          </a:xfrm>
        </p:spPr>
        <p:txBody>
          <a:bodyPr>
            <a:normAutofit fontScale="90000"/>
          </a:bodyPr>
          <a:lstStyle/>
          <a:p>
            <a:r>
              <a:rPr lang="en-GB" sz="2700" dirty="0" smtClean="0"/>
              <a:t>Proton Computed Tomography with Particle Physics Tracking Detectors</a:t>
            </a:r>
            <a:br>
              <a:rPr lang="en-GB" sz="2700" dirty="0" smtClean="0"/>
            </a:br>
            <a:r>
              <a:rPr lang="en-GB" sz="600" dirty="0" smtClean="0"/>
              <a:t/>
            </a:r>
            <a:br>
              <a:rPr lang="en-GB" sz="600" dirty="0" smtClean="0"/>
            </a:br>
            <a:r>
              <a:rPr lang="en-GB" sz="2000" b="0" dirty="0" smtClean="0">
                <a:solidFill>
                  <a:srgbClr val="0066FF"/>
                </a:solidFill>
                <a:effectLst/>
              </a:rPr>
              <a:t>Phil Allport</a:t>
            </a:r>
            <a:br>
              <a:rPr lang="en-GB" sz="2000" b="0" dirty="0" smtClean="0">
                <a:solidFill>
                  <a:srgbClr val="0066FF"/>
                </a:solidFill>
                <a:effectLst/>
              </a:rPr>
            </a:br>
            <a:r>
              <a:rPr lang="en-GB" sz="2000" b="0" dirty="0" smtClean="0">
                <a:solidFill>
                  <a:srgbClr val="0066FF"/>
                </a:solidFill>
                <a:effectLst/>
              </a:rPr>
              <a:t/>
            </a:r>
            <a:br>
              <a:rPr lang="en-GB" sz="2000" b="0" dirty="0" smtClean="0">
                <a:solidFill>
                  <a:srgbClr val="0066FF"/>
                </a:solidFill>
                <a:effectLst/>
              </a:rPr>
            </a:br>
            <a:r>
              <a:rPr lang="en-GB" sz="1800" b="0" dirty="0">
                <a:solidFill>
                  <a:srgbClr val="C00000"/>
                </a:solidFill>
                <a:effectLst/>
              </a:rPr>
              <a:t>Fast timing silicon pixel detectors for new applications: proton </a:t>
            </a:r>
            <a:r>
              <a:rPr lang="en-GB" sz="1800" b="0" dirty="0" smtClean="0">
                <a:solidFill>
                  <a:srgbClr val="C00000"/>
                </a:solidFill>
                <a:effectLst/>
              </a:rPr>
              <a:t>therapy</a:t>
            </a:r>
            <a:br>
              <a:rPr lang="en-GB" sz="1800" b="0" dirty="0" smtClean="0">
                <a:solidFill>
                  <a:srgbClr val="C00000"/>
                </a:solidFill>
                <a:effectLst/>
              </a:rPr>
            </a:br>
            <a:r>
              <a:rPr lang="en-GB" sz="1800" b="0" dirty="0" smtClean="0">
                <a:solidFill>
                  <a:srgbClr val="C00000"/>
                </a:solidFill>
                <a:effectLst/>
              </a:rPr>
              <a:t>22/11/19</a:t>
            </a:r>
            <a:br>
              <a:rPr lang="en-GB" sz="1800" b="0" dirty="0" smtClean="0">
                <a:solidFill>
                  <a:srgbClr val="C00000"/>
                </a:solidFill>
                <a:effectLst/>
              </a:rPr>
            </a:br>
            <a:r>
              <a:rPr lang="en-GB" sz="1800" b="0" dirty="0" smtClean="0">
                <a:solidFill>
                  <a:srgbClr val="C00000"/>
                </a:solidFill>
                <a:effectLst/>
              </a:rPr>
              <a:t>University of Manchester </a:t>
            </a:r>
            <a:r>
              <a:rPr lang="en-GB" sz="1800" b="0" dirty="0">
                <a:solidFill>
                  <a:srgbClr val="C00000"/>
                </a:solidFill>
                <a:effectLst/>
              </a:rPr>
              <a:t/>
            </a:r>
            <a:br>
              <a:rPr lang="en-GB" sz="1800" b="0" dirty="0">
                <a:solidFill>
                  <a:srgbClr val="C00000"/>
                </a:solidFill>
                <a:effectLst/>
              </a:rPr>
            </a:br>
            <a:endParaRPr lang="en-GB" sz="1800" b="0" dirty="0">
              <a:solidFill>
                <a:srgbClr val="C00000"/>
              </a:solidFill>
              <a:effectLst/>
            </a:endParaRPr>
          </a:p>
        </p:txBody>
      </p:sp>
      <p:grpSp>
        <p:nvGrpSpPr>
          <p:cNvPr id="6" name="Group 5"/>
          <p:cNvGrpSpPr/>
          <p:nvPr/>
        </p:nvGrpSpPr>
        <p:grpSpPr>
          <a:xfrm>
            <a:off x="5257800" y="4664402"/>
            <a:ext cx="3657600" cy="1660198"/>
            <a:chOff x="0" y="0"/>
            <a:chExt cx="10892022" cy="4768584"/>
          </a:xfrm>
        </p:grpSpPr>
        <p:pic>
          <p:nvPicPr>
            <p:cNvPr id="7" name="droppedImage.png"/>
            <p:cNvPicPr>
              <a:picLocks noChangeAspect="1"/>
            </p:cNvPicPr>
            <p:nvPr/>
          </p:nvPicPr>
          <p:blipFill>
            <a:blip r:embed="rId3">
              <a:extLst/>
            </a:blip>
            <a:stretch>
              <a:fillRect/>
            </a:stretch>
          </p:blipFill>
          <p:spPr>
            <a:xfrm>
              <a:off x="0" y="0"/>
              <a:ext cx="5324372" cy="3960001"/>
            </a:xfrm>
            <a:prstGeom prst="rect">
              <a:avLst/>
            </a:prstGeom>
            <a:ln w="3175" cap="flat">
              <a:noFill/>
              <a:miter lim="400000"/>
            </a:ln>
            <a:effectLst/>
          </p:spPr>
        </p:pic>
        <p:pic>
          <p:nvPicPr>
            <p:cNvPr id="8" name="droppedImage.png"/>
            <p:cNvPicPr>
              <a:picLocks noChangeAspect="1"/>
            </p:cNvPicPr>
            <p:nvPr/>
          </p:nvPicPr>
          <p:blipFill>
            <a:blip r:embed="rId4">
              <a:extLst/>
            </a:blip>
            <a:stretch>
              <a:fillRect/>
            </a:stretch>
          </p:blipFill>
          <p:spPr>
            <a:xfrm>
              <a:off x="5558688" y="0"/>
              <a:ext cx="5333334" cy="3960001"/>
            </a:xfrm>
            <a:prstGeom prst="rect">
              <a:avLst/>
            </a:prstGeom>
            <a:ln w="3175" cap="flat">
              <a:noFill/>
              <a:miter lim="400000"/>
            </a:ln>
            <a:effectLst/>
          </p:spPr>
        </p:pic>
        <p:grpSp>
          <p:nvGrpSpPr>
            <p:cNvPr id="9" name="Group 8"/>
            <p:cNvGrpSpPr/>
            <p:nvPr/>
          </p:nvGrpSpPr>
          <p:grpSpPr>
            <a:xfrm>
              <a:off x="4608500" y="1574800"/>
              <a:ext cx="1943103" cy="3176971"/>
              <a:chOff x="0" y="0"/>
              <a:chExt cx="1943102" cy="3176970"/>
            </a:xfrm>
          </p:grpSpPr>
          <p:pic>
            <p:nvPicPr>
              <p:cNvPr id="12" name="droppedImage.png"/>
              <p:cNvPicPr>
                <a:picLocks noChangeAspect="1"/>
              </p:cNvPicPr>
              <p:nvPr/>
            </p:nvPicPr>
            <p:blipFill>
              <a:blip r:embed="rId5">
                <a:extLst/>
              </a:blip>
              <a:stretch>
                <a:fillRect/>
              </a:stretch>
            </p:blipFill>
            <p:spPr>
              <a:xfrm>
                <a:off x="0" y="0"/>
                <a:ext cx="1943101" cy="3176970"/>
              </a:xfrm>
              <a:prstGeom prst="rect">
                <a:avLst/>
              </a:prstGeom>
              <a:ln w="3175" cap="flat">
                <a:noFill/>
                <a:miter lim="400000"/>
              </a:ln>
              <a:effectLst/>
            </p:spPr>
          </p:pic>
          <p:sp>
            <p:nvSpPr>
              <p:cNvPr id="13" name="Shape 129"/>
              <p:cNvSpPr/>
              <p:nvPr/>
            </p:nvSpPr>
            <p:spPr>
              <a:xfrm>
                <a:off x="1" y="0"/>
                <a:ext cx="1943101" cy="405201"/>
              </a:xfrm>
              <a:prstGeom prst="rect">
                <a:avLst/>
              </a:prstGeom>
              <a:solidFill>
                <a:srgbClr val="FFFFFF"/>
              </a:solidFill>
              <a:ln w="3175" cap="flat">
                <a:noFill/>
                <a:miter lim="400000"/>
              </a:ln>
              <a:effectLst/>
              <a:extLst>
                <a:ext uri="{C572A759-6A51-4108-AA02-DFA0A04FC94B}">
                  <ma14:wrappingTextBoxFlag xmlns:lc="http://schemas.openxmlformats.org/drawingml/2006/lockedCanvas" xmlns:ma14="http://schemas.microsoft.com/office/mac/drawingml/2011/main" xmlns="" val="1"/>
                </a:ext>
              </a:extLst>
            </p:spPr>
            <p:txBody>
              <a:bodyPr wrap="square" lIns="50800" tIns="50800" rIns="50800" bIns="50800"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9pPr>
              </a:lstStyle>
              <a:p>
                <a:r>
                  <a:rPr sz="900" dirty="0"/>
                  <a:t>Dose range</a:t>
                </a:r>
              </a:p>
            </p:txBody>
          </p:sp>
        </p:grpSp>
        <p:sp>
          <p:nvSpPr>
            <p:cNvPr id="10" name="Shape 131"/>
            <p:cNvSpPr/>
            <p:nvPr/>
          </p:nvSpPr>
          <p:spPr>
            <a:xfrm>
              <a:off x="624773" y="4063546"/>
              <a:ext cx="3806069" cy="705038"/>
            </a:xfrm>
            <a:prstGeom prst="rect">
              <a:avLst/>
            </a:prstGeom>
            <a:noFill/>
            <a:ln w="3175" cap="flat">
              <a:noFill/>
              <a:miter lim="400000"/>
            </a:ln>
            <a:effectLst/>
            <a:extLst>
              <a:ext uri="{C572A759-6A51-4108-AA02-DFA0A04FC94B}">
                <ma14:wrappingTextBoxFlag xmlns:lc="http://schemas.openxmlformats.org/drawingml/2006/lockedCanvas" xmlns:ma14="http://schemas.microsoft.com/office/mac/drawingml/2011/main" xmlns="" val="1"/>
              </a:ext>
            </a:extLst>
          </p:spPr>
          <p:txBody>
            <a:bodyPr wrap="none" lIns="50800" tIns="50800" rIns="50800" bIns="50800" numCol="1"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9pPr>
            </a:lstStyle>
            <a:p>
              <a:pPr>
                <a:defRPr b="1">
                  <a:latin typeface="Gill Sans"/>
                  <a:ea typeface="Gill Sans"/>
                  <a:cs typeface="Gill Sans"/>
                  <a:sym typeface="Gill Sans"/>
                </a:defRPr>
              </a:pPr>
              <a:r>
                <a:rPr sz="1050" b="0" dirty="0">
                  <a:latin typeface="Gill Sans SemiBold"/>
                  <a:ea typeface="Gill Sans SemiBold"/>
                  <a:cs typeface="Gill Sans SemiBold"/>
                  <a:sym typeface="Gill Sans SemiBold"/>
                </a:rPr>
                <a:t>X-ray  radiotherapy</a:t>
              </a:r>
            </a:p>
          </p:txBody>
        </p:sp>
        <p:sp>
          <p:nvSpPr>
            <p:cNvPr id="11" name="Shape 132"/>
            <p:cNvSpPr/>
            <p:nvPr/>
          </p:nvSpPr>
          <p:spPr>
            <a:xfrm>
              <a:off x="6781226" y="4054122"/>
              <a:ext cx="3881161" cy="685085"/>
            </a:xfrm>
            <a:prstGeom prst="rect">
              <a:avLst/>
            </a:prstGeom>
            <a:noFill/>
            <a:ln w="3175" cap="flat">
              <a:noFill/>
              <a:miter lim="400000"/>
            </a:ln>
            <a:effectLst/>
            <a:extLst>
              <a:ext uri="{C572A759-6A51-4108-AA02-DFA0A04FC94B}">
                <ma14:wrappingTextBoxFlag xmlns:lc="http://schemas.openxmlformats.org/drawingml/2006/lockedCanvas" xmlns:ma14="http://schemas.microsoft.com/office/mac/drawingml/2011/main" xmlns="" val="1"/>
              </a:ext>
            </a:extLst>
          </p:spPr>
          <p:txBody>
            <a:bodyPr wrap="none" lIns="50800" tIns="50800" rIns="50800" bIns="50800" numCol="1"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9pPr>
            </a:lstStyle>
            <a:p>
              <a:pPr>
                <a:defRPr b="1">
                  <a:latin typeface="Gill Sans"/>
                  <a:ea typeface="Gill Sans"/>
                  <a:cs typeface="Gill Sans"/>
                  <a:sym typeface="Gill Sans"/>
                </a:defRPr>
              </a:pPr>
              <a:r>
                <a:rPr sz="1050" b="0" dirty="0">
                  <a:latin typeface="Gill Sans SemiBold"/>
                  <a:ea typeface="Gill Sans SemiBold"/>
                  <a:cs typeface="Gill Sans SemiBold"/>
                  <a:sym typeface="Gill Sans SemiBold"/>
                </a:rPr>
                <a:t>Proton  radiotherapy</a:t>
              </a:r>
            </a:p>
          </p:txBody>
        </p:sp>
      </p:gr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3600" y="2590799"/>
            <a:ext cx="2514600" cy="1759392"/>
          </a:xfrm>
          <a:prstGeom prst="rect">
            <a:avLst/>
          </a:prstGeom>
          <a:ln w="44450">
            <a:solidFill>
              <a:schemeClr val="tx1">
                <a:alpha val="89000"/>
              </a:schemeClr>
            </a:solidFill>
          </a:ln>
          <a:effectLst>
            <a:softEdge rad="63500"/>
          </a:effectLst>
          <a:scene3d>
            <a:camera prst="orthographicFront">
              <a:rot lat="0" lon="0" rev="10800000"/>
            </a:camera>
            <a:lightRig rig="threePt" dir="t"/>
          </a:scene3d>
        </p:spPr>
      </p:pic>
    </p:spTree>
    <p:extLst>
      <p:ext uri="{BB962C8B-B14F-4D97-AF65-F5344CB8AC3E}">
        <p14:creationId xmlns:p14="http://schemas.microsoft.com/office/powerpoint/2010/main" val="265715130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p:nvPr/>
        </p:nvPicPr>
        <p:blipFill>
          <a:blip r:embed="rId3"/>
          <a:stretch>
            <a:fillRect/>
          </a:stretch>
        </p:blipFill>
        <p:spPr>
          <a:xfrm>
            <a:off x="4643718" y="2019300"/>
            <a:ext cx="2286668" cy="2133599"/>
          </a:xfrm>
          <a:prstGeom prst="rect">
            <a:avLst/>
          </a:prstGeom>
        </p:spPr>
      </p:pic>
      <p:pic>
        <p:nvPicPr>
          <p:cNvPr id="1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710190" y="4114800"/>
            <a:ext cx="3368994"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671" y="4038600"/>
            <a:ext cx="1812929"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Image"/>
          <p:cNvPicPr/>
          <p:nvPr/>
        </p:nvPicPr>
        <p:blipFill>
          <a:blip r:embed="rId6">
            <a:extLst>
              <a:ext uri="{28A0092B-C50C-407E-A947-70E740481C1C}">
                <a14:useLocalDpi xmlns:a14="http://schemas.microsoft.com/office/drawing/2010/main" val="0"/>
              </a:ext>
            </a:extLst>
          </a:blip>
          <a:stretch>
            <a:fillRect/>
          </a:stretch>
        </p:blipFill>
        <p:spPr>
          <a:xfrm>
            <a:off x="4339586" y="723901"/>
            <a:ext cx="2213614" cy="1257299"/>
          </a:xfrm>
          <a:prstGeom prst="rect">
            <a:avLst/>
          </a:prstGeom>
        </p:spPr>
      </p:pic>
      <p:pic>
        <p:nvPicPr>
          <p:cNvPr id="19" name="Image"/>
          <p:cNvPicPr/>
          <p:nvPr/>
        </p:nvPicPr>
        <p:blipFill>
          <a:blip r:embed="rId7">
            <a:extLst>
              <a:ext uri="{28A0092B-C50C-407E-A947-70E740481C1C}">
                <a14:useLocalDpi xmlns:a14="http://schemas.microsoft.com/office/drawing/2010/main" val="0"/>
              </a:ext>
            </a:extLst>
          </a:blip>
          <a:stretch>
            <a:fillRect/>
          </a:stretch>
        </p:blipFill>
        <p:spPr>
          <a:xfrm>
            <a:off x="6602684" y="685799"/>
            <a:ext cx="2476500" cy="1333501"/>
          </a:xfrm>
          <a:prstGeom prst="rect">
            <a:avLst/>
          </a:prstGeom>
        </p:spPr>
      </p:pic>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34200" y="2057399"/>
            <a:ext cx="2144984" cy="1774913"/>
          </a:xfrm>
          <a:prstGeom prst="rect">
            <a:avLst/>
          </a:prstGeom>
          <a:ln>
            <a:solidFill>
              <a:schemeClr val="tx1"/>
            </a:solidFill>
          </a:ln>
        </p:spPr>
      </p:pic>
      <p:cxnSp>
        <p:nvCxnSpPr>
          <p:cNvPr id="5" name="Straight Arrow Connector 4"/>
          <p:cNvCxnSpPr/>
          <p:nvPr/>
        </p:nvCxnSpPr>
        <p:spPr>
          <a:xfrm flipV="1">
            <a:off x="2819400" y="1352550"/>
            <a:ext cx="2400300" cy="398145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819400" y="1447800"/>
            <a:ext cx="4724400" cy="44196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 y="800777"/>
            <a:ext cx="4953001" cy="5878510"/>
          </a:xfrm>
          <a:prstGeom prst="rect">
            <a:avLst/>
          </a:prstGeom>
        </p:spPr>
        <p:txBody>
          <a:bodyPr wrap="square" lIns="91417" tIns="45709" rIns="91417" bIns="45709">
            <a:spAutoFit/>
          </a:bodyPr>
          <a:lstStyle/>
          <a:p>
            <a:pPr marL="176213" indent="-176213" defTabSz="457088">
              <a:spcBef>
                <a:spcPts val="600"/>
              </a:spcBef>
              <a:buClr>
                <a:srgbClr val="FF0000"/>
              </a:buClr>
              <a:buFont typeface="Arial" panose="020B0604020202020204" pitchFamily="34" charset="0"/>
              <a:buChar char="•"/>
            </a:pPr>
            <a:r>
              <a:rPr lang="en-GB" sz="1600" b="1" dirty="0" smtClean="0">
                <a:solidFill>
                  <a:srgbClr val="002060"/>
                </a:solidFill>
                <a:sym typeface="Wingdings"/>
              </a:rPr>
              <a:t>Commercial CMOS Image Sensors offer possible dramatic </a:t>
            </a:r>
            <a:r>
              <a:rPr lang="en-GB" sz="1600" b="1" dirty="0">
                <a:solidFill>
                  <a:srgbClr val="002060"/>
                </a:solidFill>
                <a:sym typeface="Wingdings"/>
              </a:rPr>
              <a:t>decrease in </a:t>
            </a:r>
            <a:r>
              <a:rPr lang="en-GB" sz="1600" b="1" dirty="0" smtClean="0">
                <a:solidFill>
                  <a:srgbClr val="002060"/>
                </a:solidFill>
                <a:sym typeface="Wingdings"/>
              </a:rPr>
              <a:t>costs</a:t>
            </a:r>
            <a:r>
              <a:rPr lang="en-GB" sz="1600" b="1" dirty="0">
                <a:solidFill>
                  <a:srgbClr val="002060"/>
                </a:solidFill>
                <a:sym typeface="Wingdings"/>
              </a:rPr>
              <a:t> </a:t>
            </a:r>
            <a:r>
              <a:rPr lang="en-GB" sz="1600" b="1" dirty="0" smtClean="0">
                <a:solidFill>
                  <a:srgbClr val="002060"/>
                </a:solidFill>
                <a:sym typeface="Wingdings"/>
              </a:rPr>
              <a:t>(Monolithic Active                         Pixel Sensors)</a:t>
            </a:r>
            <a:endParaRPr lang="en-GB" sz="1600" b="1" dirty="0">
              <a:solidFill>
                <a:srgbClr val="002060"/>
              </a:solidFill>
              <a:sym typeface="Wingdings"/>
            </a:endParaRPr>
          </a:p>
          <a:p>
            <a:pPr marL="176213" indent="-176213" defTabSz="457088">
              <a:spcBef>
                <a:spcPts val="600"/>
              </a:spcBef>
              <a:buClr>
                <a:srgbClr val="FF0000"/>
              </a:buClr>
              <a:buFont typeface="Arial" panose="020B0604020202020204" pitchFamily="34" charset="0"/>
              <a:buChar char="•"/>
            </a:pPr>
            <a:r>
              <a:rPr lang="en-GB" sz="1600" b="1" dirty="0" smtClean="0">
                <a:solidFill>
                  <a:srgbClr val="002060"/>
                </a:solidFill>
                <a:sym typeface="Wingdings"/>
              </a:rPr>
              <a:t>MAPS can deliver very </a:t>
            </a:r>
            <a:r>
              <a:rPr lang="en-GB" sz="1600" b="1" dirty="0">
                <a:solidFill>
                  <a:srgbClr val="002060"/>
                </a:solidFill>
                <a:sym typeface="Wingdings"/>
              </a:rPr>
              <a:t>low power </a:t>
            </a:r>
            <a:r>
              <a:rPr lang="en-GB" sz="1600" b="1" dirty="0" smtClean="0">
                <a:solidFill>
                  <a:srgbClr val="002060"/>
                </a:solidFill>
                <a:sym typeface="Wingdings"/>
              </a:rPr>
              <a:t>consumption                 at low R/O speeds, </a:t>
            </a:r>
            <a:r>
              <a:rPr lang="en-GB" sz="1600" b="1" dirty="0">
                <a:solidFill>
                  <a:srgbClr val="002060"/>
                </a:solidFill>
                <a:sym typeface="Wingdings"/>
              </a:rPr>
              <a:t>possibly &lt;100mW/cm</a:t>
            </a:r>
            <a:r>
              <a:rPr lang="en-GB" sz="1600" b="1" baseline="30000" dirty="0">
                <a:solidFill>
                  <a:srgbClr val="002060"/>
                </a:solidFill>
                <a:sym typeface="Wingdings"/>
              </a:rPr>
              <a:t>2</a:t>
            </a:r>
            <a:r>
              <a:rPr lang="en-GB" sz="1600" b="1" dirty="0">
                <a:solidFill>
                  <a:srgbClr val="002060"/>
                </a:solidFill>
                <a:sym typeface="Wingdings"/>
              </a:rPr>
              <a:t> </a:t>
            </a:r>
            <a:r>
              <a:rPr lang="en-GB" sz="1600" b="1" dirty="0" smtClean="0">
                <a:solidFill>
                  <a:srgbClr val="002060"/>
                </a:solidFill>
                <a:sym typeface="Wingdings"/>
              </a:rPr>
              <a:t>                                  i.e</a:t>
            </a:r>
            <a:r>
              <a:rPr lang="en-GB" sz="1600" b="1" dirty="0">
                <a:solidFill>
                  <a:srgbClr val="002060"/>
                </a:solidFill>
                <a:sym typeface="Wingdings"/>
              </a:rPr>
              <a:t>. simple water </a:t>
            </a:r>
            <a:r>
              <a:rPr lang="en-GB" sz="1600" b="1" dirty="0" smtClean="0">
                <a:solidFill>
                  <a:srgbClr val="002060"/>
                </a:solidFill>
                <a:sym typeface="Wingdings"/>
              </a:rPr>
              <a:t>cooling</a:t>
            </a:r>
            <a:endParaRPr lang="en-GB" sz="1600" b="1" baseline="30000" dirty="0">
              <a:solidFill>
                <a:srgbClr val="002060"/>
              </a:solidFill>
              <a:sym typeface="Wingdings"/>
            </a:endParaRPr>
          </a:p>
          <a:p>
            <a:pPr marL="446088" lvl="1" indent="-214313" defTabSz="457088">
              <a:spcBef>
                <a:spcPts val="600"/>
              </a:spcBef>
              <a:buClr>
                <a:srgbClr val="FF0000"/>
              </a:buClr>
              <a:buFont typeface="Symbol" panose="05050102010706020507" pitchFamily="18" charset="2"/>
              <a:buChar char="-"/>
            </a:pPr>
            <a:r>
              <a:rPr lang="en-GB" sz="1400" b="1" dirty="0">
                <a:solidFill>
                  <a:srgbClr val="002060"/>
                </a:solidFill>
                <a:sym typeface="Wingdings"/>
              </a:rPr>
              <a:t>Ultra low material budget (</a:t>
            </a:r>
            <a:r>
              <a:rPr lang="en-GB" sz="1400" b="1" dirty="0" err="1" smtClean="0">
                <a:solidFill>
                  <a:srgbClr val="002060"/>
                </a:solidFill>
                <a:sym typeface="Wingdings"/>
              </a:rPr>
              <a:t>cf</a:t>
            </a:r>
            <a:r>
              <a:rPr lang="en-GB" sz="1400" b="1" dirty="0" smtClean="0">
                <a:solidFill>
                  <a:srgbClr val="002060"/>
                </a:solidFill>
                <a:sym typeface="Wingdings"/>
              </a:rPr>
              <a:t> ALICE ITS upgrade: &lt;0.5%          </a:t>
            </a:r>
            <a:r>
              <a:rPr lang="en-GB" sz="1400" b="1" dirty="0">
                <a:solidFill>
                  <a:srgbClr val="002060"/>
                </a:solidFill>
                <a:sym typeface="Wingdings"/>
              </a:rPr>
              <a:t>for </a:t>
            </a:r>
            <a:r>
              <a:rPr lang="en-GB" sz="1400" b="1" dirty="0" smtClean="0">
                <a:solidFill>
                  <a:srgbClr val="002060"/>
                </a:solidFill>
                <a:sym typeface="Wingdings"/>
              </a:rPr>
              <a:t>inner </a:t>
            </a:r>
            <a:r>
              <a:rPr lang="en-GB" sz="1400" b="1" dirty="0">
                <a:solidFill>
                  <a:srgbClr val="002060"/>
                </a:solidFill>
                <a:sym typeface="Wingdings"/>
              </a:rPr>
              <a:t>layers, &lt;1% for outer </a:t>
            </a:r>
            <a:r>
              <a:rPr lang="en-GB" sz="1400" b="1" dirty="0" smtClean="0">
                <a:solidFill>
                  <a:srgbClr val="002060"/>
                </a:solidFill>
                <a:sym typeface="Wingdings"/>
              </a:rPr>
              <a:t>layers)</a:t>
            </a:r>
            <a:endParaRPr lang="en-GB" sz="1400" b="1" dirty="0">
              <a:solidFill>
                <a:srgbClr val="002060"/>
              </a:solidFill>
              <a:sym typeface="Wingdings"/>
            </a:endParaRPr>
          </a:p>
          <a:p>
            <a:pPr marL="446088" lvl="1" indent="-214313" defTabSz="457088">
              <a:spcBef>
                <a:spcPts val="600"/>
              </a:spcBef>
              <a:buClr>
                <a:srgbClr val="FF0000"/>
              </a:buClr>
              <a:buFont typeface="Symbol" panose="05050102010706020507" pitchFamily="18" charset="2"/>
              <a:buChar char="-"/>
            </a:pPr>
            <a:r>
              <a:rPr lang="en-GB" sz="1400" b="1" dirty="0" smtClean="0">
                <a:solidFill>
                  <a:srgbClr val="002060"/>
                </a:solidFill>
                <a:sym typeface="Wingdings"/>
              </a:rPr>
              <a:t>But these devices limited in </a:t>
            </a:r>
            <a:r>
              <a:rPr lang="en-GB" sz="1400" b="1" dirty="0">
                <a:solidFill>
                  <a:srgbClr val="002060"/>
                </a:solidFill>
                <a:sym typeface="Wingdings"/>
              </a:rPr>
              <a:t>speed and radiation </a:t>
            </a:r>
            <a:r>
              <a:rPr lang="en-GB" sz="1400" b="1" dirty="0" smtClean="0">
                <a:solidFill>
                  <a:srgbClr val="002060"/>
                </a:solidFill>
                <a:sym typeface="Wingdings"/>
              </a:rPr>
              <a:t>hardness</a:t>
            </a:r>
            <a:endParaRPr lang="en-GB" sz="1400" b="1" dirty="0">
              <a:solidFill>
                <a:srgbClr val="002060"/>
              </a:solidFill>
              <a:sym typeface="Wingdings"/>
            </a:endParaRPr>
          </a:p>
          <a:p>
            <a:pPr marL="446088" lvl="1" indent="-214313" defTabSz="457088">
              <a:spcBef>
                <a:spcPts val="600"/>
              </a:spcBef>
              <a:buClr>
                <a:srgbClr val="FF0000"/>
              </a:buClr>
              <a:buFont typeface="Symbol" panose="05050102010706020507" pitchFamily="18" charset="2"/>
              <a:buChar char="-"/>
            </a:pPr>
            <a:r>
              <a:rPr lang="en-GB" sz="1400" b="1" dirty="0">
                <a:solidFill>
                  <a:srgbClr val="002060"/>
                </a:solidFill>
                <a:sym typeface="Wingdings"/>
              </a:rPr>
              <a:t>Current and </a:t>
            </a:r>
            <a:r>
              <a:rPr lang="en-GB" sz="1400" b="1" dirty="0" smtClean="0">
                <a:solidFill>
                  <a:srgbClr val="002060"/>
                </a:solidFill>
                <a:sym typeface="Wingdings"/>
              </a:rPr>
              <a:t>near future </a:t>
            </a:r>
            <a:r>
              <a:rPr lang="en-GB" sz="1400" b="1" dirty="0">
                <a:solidFill>
                  <a:srgbClr val="002060"/>
                </a:solidFill>
                <a:sym typeface="Wingdings"/>
              </a:rPr>
              <a:t>MAPS for heavy ion </a:t>
            </a:r>
            <a:r>
              <a:rPr lang="en-GB" sz="1400" b="1" dirty="0" smtClean="0">
                <a:solidFill>
                  <a:srgbClr val="002060"/>
                </a:solidFill>
                <a:sym typeface="Wingdings"/>
              </a:rPr>
              <a:t>experiments</a:t>
            </a:r>
            <a:endParaRPr lang="en-GB" sz="1400" b="1" dirty="0">
              <a:solidFill>
                <a:srgbClr val="002060"/>
              </a:solidFill>
              <a:sym typeface="Wingdings"/>
            </a:endParaRPr>
          </a:p>
          <a:p>
            <a:pPr marL="623888" lvl="2" indent="-177800" defTabSz="457088">
              <a:spcBef>
                <a:spcPts val="600"/>
              </a:spcBef>
              <a:buClr>
                <a:srgbClr val="FF0000"/>
              </a:buClr>
              <a:buFont typeface="Wingdings" panose="05000000000000000000" pitchFamily="2" charset="2"/>
              <a:buChar char="Ø"/>
            </a:pPr>
            <a:r>
              <a:rPr lang="en-GB" sz="1400" b="1" dirty="0">
                <a:solidFill>
                  <a:srgbClr val="002060"/>
                </a:solidFill>
                <a:sym typeface="Wingdings"/>
              </a:rPr>
              <a:t>integration time up to 4μs (noise, electron diffusion</a:t>
            </a:r>
            <a:r>
              <a:rPr lang="en-GB" sz="1400" b="1" dirty="0" smtClean="0">
                <a:solidFill>
                  <a:srgbClr val="002060"/>
                </a:solidFill>
                <a:sym typeface="Wingdings"/>
              </a:rPr>
              <a:t>)</a:t>
            </a:r>
            <a:endParaRPr lang="en-GB" sz="1400" b="1" dirty="0">
              <a:solidFill>
                <a:srgbClr val="002060"/>
              </a:solidFill>
              <a:sym typeface="Wingdings"/>
            </a:endParaRPr>
          </a:p>
          <a:p>
            <a:pPr marL="623888" lvl="2" indent="-177800" defTabSz="457088">
              <a:spcBef>
                <a:spcPts val="600"/>
              </a:spcBef>
              <a:buClr>
                <a:srgbClr val="FF0000"/>
              </a:buClr>
              <a:buFont typeface="Wingdings" panose="05000000000000000000" pitchFamily="2" charset="2"/>
              <a:buChar char="Ø"/>
            </a:pPr>
            <a:r>
              <a:rPr lang="en-GB" sz="1400" b="1" dirty="0">
                <a:solidFill>
                  <a:srgbClr val="002060"/>
                </a:solidFill>
                <a:sym typeface="Wingdings"/>
              </a:rPr>
              <a:t>radiation resistance up to few 10</a:t>
            </a:r>
            <a:r>
              <a:rPr lang="en-GB" sz="1400" b="1" baseline="30000" dirty="0">
                <a:solidFill>
                  <a:srgbClr val="002060"/>
                </a:solidFill>
                <a:sym typeface="Wingdings"/>
              </a:rPr>
              <a:t>13</a:t>
            </a:r>
            <a:r>
              <a:rPr lang="en-GB" sz="1400" b="1" dirty="0">
                <a:solidFill>
                  <a:srgbClr val="002060"/>
                </a:solidFill>
                <a:sym typeface="Wingdings"/>
              </a:rPr>
              <a:t> </a:t>
            </a:r>
            <a:r>
              <a:rPr lang="en-GB" sz="1400" b="1" dirty="0" smtClean="0">
                <a:solidFill>
                  <a:srgbClr val="002060"/>
                </a:solidFill>
                <a:sym typeface="Wingdings"/>
              </a:rPr>
              <a:t>n</a:t>
            </a:r>
            <a:r>
              <a:rPr lang="en-GB" sz="1400" b="1" baseline="-25000" dirty="0" smtClean="0">
                <a:solidFill>
                  <a:srgbClr val="002060"/>
                </a:solidFill>
                <a:sym typeface="Wingdings"/>
              </a:rPr>
              <a:t>eq</a:t>
            </a:r>
            <a:r>
              <a:rPr lang="en-GB" sz="1400" b="1" dirty="0" smtClean="0">
                <a:solidFill>
                  <a:srgbClr val="002060"/>
                </a:solidFill>
                <a:sym typeface="Wingdings"/>
              </a:rPr>
              <a:t>cm</a:t>
            </a:r>
            <a:r>
              <a:rPr lang="en-GB" sz="1400" b="1" baseline="30000" dirty="0" smtClean="0">
                <a:solidFill>
                  <a:srgbClr val="002060"/>
                </a:solidFill>
                <a:sym typeface="Wingdings"/>
              </a:rPr>
              <a:t>-2</a:t>
            </a:r>
            <a:r>
              <a:rPr lang="en-GB" sz="1400" b="1" dirty="0" smtClean="0">
                <a:solidFill>
                  <a:srgbClr val="002060"/>
                </a:solidFill>
                <a:sym typeface="Wingdings"/>
              </a:rPr>
              <a:t> </a:t>
            </a:r>
            <a:endParaRPr lang="en-GB" sz="1400" b="1" dirty="0">
              <a:solidFill>
                <a:srgbClr val="002060"/>
              </a:solidFill>
              <a:sym typeface="Wingdings"/>
            </a:endParaRPr>
          </a:p>
          <a:p>
            <a:pPr marL="623888" lvl="2" indent="-177800" defTabSz="457088">
              <a:spcBef>
                <a:spcPts val="600"/>
              </a:spcBef>
              <a:buClr>
                <a:srgbClr val="FF0000"/>
              </a:buClr>
              <a:buFont typeface="Wingdings" panose="05000000000000000000" pitchFamily="2" charset="2"/>
              <a:buChar char="Ø"/>
            </a:pPr>
            <a:endParaRPr lang="en-GB" sz="700" b="1" dirty="0" smtClean="0">
              <a:solidFill>
                <a:srgbClr val="002060"/>
              </a:solidFill>
              <a:sym typeface="Wingdings"/>
            </a:endParaRPr>
          </a:p>
          <a:p>
            <a:pPr marL="176213" indent="-176213" defTabSz="457088">
              <a:spcBef>
                <a:spcPts val="600"/>
              </a:spcBef>
              <a:buClr>
                <a:srgbClr val="FF0000"/>
              </a:buClr>
              <a:buFont typeface="Arial" panose="020B0604020202020204" pitchFamily="34" charset="0"/>
              <a:buChar char="•"/>
            </a:pPr>
            <a:r>
              <a:rPr lang="en-GB" sz="1600" b="1" dirty="0" smtClean="0">
                <a:solidFill>
                  <a:srgbClr val="002060"/>
                </a:solidFill>
                <a:sym typeface="Wingdings"/>
              </a:rPr>
              <a:t>Major </a:t>
            </a:r>
            <a:r>
              <a:rPr lang="en-GB" sz="1600" b="1" dirty="0">
                <a:solidFill>
                  <a:srgbClr val="002060"/>
                </a:solidFill>
                <a:sym typeface="Wingdings"/>
              </a:rPr>
              <a:t>developments in HV/HR-CMOS</a:t>
            </a:r>
            <a:r>
              <a:rPr lang="en-GB" sz="1600" b="1" dirty="0">
                <a:solidFill>
                  <a:srgbClr val="C00000"/>
                </a:solidFill>
                <a:sym typeface="Wingdings"/>
              </a:rPr>
              <a:t> → </a:t>
            </a:r>
            <a:r>
              <a:rPr lang="en-GB" sz="1600" b="1" dirty="0" smtClean="0">
                <a:solidFill>
                  <a:srgbClr val="002060"/>
                </a:solidFill>
                <a:sym typeface="Wingdings"/>
              </a:rPr>
              <a:t>deep depletion region with charge collection by drift </a:t>
            </a:r>
            <a:r>
              <a:rPr lang="en-GB" sz="1600" b="1" dirty="0">
                <a:solidFill>
                  <a:srgbClr val="002060"/>
                </a:solidFill>
                <a:sym typeface="Wingdings"/>
              </a:rPr>
              <a:t>not diffusion</a:t>
            </a:r>
            <a:r>
              <a:rPr lang="en-GB" sz="1600" b="1" dirty="0">
                <a:solidFill>
                  <a:srgbClr val="C00000"/>
                </a:solidFill>
                <a:sym typeface="Wingdings"/>
              </a:rPr>
              <a:t> </a:t>
            </a:r>
            <a:r>
              <a:rPr lang="en-GB" sz="1600" b="1" dirty="0" smtClean="0">
                <a:solidFill>
                  <a:srgbClr val="C00000"/>
                </a:solidFill>
                <a:sym typeface="Wingdings"/>
              </a:rPr>
              <a:t>→ </a:t>
            </a:r>
            <a:r>
              <a:rPr lang="en-GB" sz="1600" b="1" dirty="0" smtClean="0">
                <a:solidFill>
                  <a:srgbClr val="002060"/>
                </a:solidFill>
                <a:sym typeface="Wingdings"/>
              </a:rPr>
              <a:t>huge </a:t>
            </a:r>
            <a:r>
              <a:rPr lang="en-GB" sz="1600" b="1" dirty="0">
                <a:solidFill>
                  <a:srgbClr val="002060"/>
                </a:solidFill>
                <a:sym typeface="Wingdings"/>
              </a:rPr>
              <a:t>improvements in </a:t>
            </a:r>
            <a:r>
              <a:rPr lang="en-GB" sz="1600" b="1" dirty="0" smtClean="0">
                <a:solidFill>
                  <a:srgbClr val="002060"/>
                </a:solidFill>
                <a:sym typeface="Wingdings"/>
              </a:rPr>
              <a:t>collection </a:t>
            </a:r>
            <a:r>
              <a:rPr lang="en-GB" sz="1600" b="1" dirty="0">
                <a:solidFill>
                  <a:srgbClr val="002060"/>
                </a:solidFill>
                <a:sym typeface="Wingdings"/>
              </a:rPr>
              <a:t>speed and radiation </a:t>
            </a:r>
            <a:r>
              <a:rPr lang="en-GB" sz="1600" b="1" dirty="0" smtClean="0">
                <a:solidFill>
                  <a:srgbClr val="002060"/>
                </a:solidFill>
                <a:sym typeface="Wingdings"/>
              </a:rPr>
              <a:t>hardness</a:t>
            </a:r>
            <a:endParaRPr lang="en-GB" sz="1600" b="1" dirty="0">
              <a:solidFill>
                <a:srgbClr val="002060"/>
              </a:solidFill>
              <a:sym typeface="Wingdings"/>
            </a:endParaRPr>
          </a:p>
          <a:p>
            <a:pPr marL="176213" indent="-176213" defTabSz="457088">
              <a:spcBef>
                <a:spcPts val="600"/>
              </a:spcBef>
              <a:buClr>
                <a:srgbClr val="FF0000"/>
              </a:buClr>
              <a:buFont typeface="Arial" panose="020B0604020202020204" pitchFamily="34" charset="0"/>
              <a:buChar char="•"/>
            </a:pPr>
            <a:r>
              <a:rPr lang="en-GB" sz="1600" b="1" dirty="0" smtClean="0">
                <a:solidFill>
                  <a:srgbClr val="002060"/>
                </a:solidFill>
                <a:sym typeface="Wingdings"/>
              </a:rPr>
              <a:t>Can usually either have </a:t>
            </a:r>
            <a:r>
              <a:rPr lang="en-GB" sz="1600" b="1" dirty="0" smtClean="0">
                <a:solidFill>
                  <a:srgbClr val="C00000"/>
                </a:solidFill>
                <a:sym typeface="Wingdings"/>
              </a:rPr>
              <a:t>small collecting node </a:t>
            </a:r>
            <a:r>
              <a:rPr lang="en-GB" sz="1600" b="1" dirty="0" smtClean="0">
                <a:solidFill>
                  <a:srgbClr val="002060"/>
                </a:solidFill>
                <a:sym typeface="Wingdings"/>
              </a:rPr>
              <a:t>(and therefore </a:t>
            </a:r>
            <a:r>
              <a:rPr lang="en-GB" sz="1600" b="1" dirty="0" smtClean="0">
                <a:solidFill>
                  <a:srgbClr val="C00000"/>
                </a:solidFill>
                <a:sym typeface="Wingdings"/>
              </a:rPr>
              <a:t>faster and low </a:t>
            </a:r>
            <a:r>
              <a:rPr lang="en-GB" sz="1600" b="1" dirty="0" smtClean="0">
                <a:solidFill>
                  <a:srgbClr val="C00000"/>
                </a:solidFill>
                <a:sym typeface="Wingdings"/>
              </a:rPr>
              <a:t>noise</a:t>
            </a:r>
            <a:r>
              <a:rPr lang="en-GB" sz="1600" b="1" dirty="0" smtClean="0">
                <a:solidFill>
                  <a:srgbClr val="002060"/>
                </a:solidFill>
                <a:sym typeface="Wingdings"/>
              </a:rPr>
              <a:t>) but shallow charge collection or deplete from the </a:t>
            </a:r>
            <a:r>
              <a:rPr lang="en-GB" sz="1600" b="1" dirty="0" smtClean="0">
                <a:solidFill>
                  <a:srgbClr val="C00000"/>
                </a:solidFill>
                <a:sym typeface="Wingdings"/>
              </a:rPr>
              <a:t>deep n-well </a:t>
            </a:r>
            <a:r>
              <a:rPr lang="en-GB" sz="1600" b="1" dirty="0" smtClean="0">
                <a:solidFill>
                  <a:srgbClr val="002060"/>
                </a:solidFill>
                <a:sym typeface="Wingdings"/>
              </a:rPr>
              <a:t>with larger                           signal produced in up to 100</a:t>
            </a:r>
            <a:r>
              <a:rPr lang="el-GR" sz="1600" b="1" dirty="0" smtClean="0">
                <a:solidFill>
                  <a:srgbClr val="002060"/>
                </a:solidFill>
                <a:sym typeface="Wingdings"/>
              </a:rPr>
              <a:t>μ</a:t>
            </a:r>
            <a:r>
              <a:rPr lang="en-GB" sz="1600" b="1" dirty="0" smtClean="0">
                <a:solidFill>
                  <a:srgbClr val="002060"/>
                </a:solidFill>
                <a:sym typeface="Wingdings"/>
              </a:rPr>
              <a:t>m of silicon                                       but higher capacitance (= </a:t>
            </a:r>
            <a:r>
              <a:rPr lang="en-GB" sz="1600" b="1" dirty="0" err="1" smtClean="0">
                <a:solidFill>
                  <a:srgbClr val="002060"/>
                </a:solidFill>
                <a:sym typeface="Wingdings"/>
              </a:rPr>
              <a:t>noise+slower</a:t>
            </a:r>
            <a:r>
              <a:rPr lang="en-GB" sz="1600" b="1" dirty="0" smtClean="0">
                <a:solidFill>
                  <a:srgbClr val="002060"/>
                </a:solidFill>
                <a:sym typeface="Wingdings"/>
              </a:rPr>
              <a:t>)</a:t>
            </a:r>
            <a:endParaRPr lang="en-GB" sz="1600" b="1" dirty="0" smtClean="0">
              <a:solidFill>
                <a:srgbClr val="002060"/>
              </a:solidFill>
              <a:sym typeface="Wingdings"/>
            </a:endParaRPr>
          </a:p>
        </p:txBody>
      </p:sp>
      <p:sp>
        <p:nvSpPr>
          <p:cNvPr id="34" name="Title 1"/>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smtClean="0"/>
              <a:t>MAPS: </a:t>
            </a:r>
            <a:r>
              <a:rPr lang="en-GB" sz="2400" dirty="0"/>
              <a:t>HV/HR-CMOS </a:t>
            </a:r>
            <a:r>
              <a:rPr lang="en-GB" sz="2400" dirty="0" smtClean="0"/>
              <a:t>Detectors</a:t>
            </a:r>
            <a:endParaRPr lang="en-GB" sz="2400" dirty="0"/>
          </a:p>
        </p:txBody>
      </p:sp>
      <p:sp>
        <p:nvSpPr>
          <p:cNvPr id="10" name="TextBox 9"/>
          <p:cNvSpPr txBox="1"/>
          <p:nvPr/>
        </p:nvSpPr>
        <p:spPr>
          <a:xfrm>
            <a:off x="8153400" y="4350603"/>
            <a:ext cx="1003104" cy="830997"/>
          </a:xfrm>
          <a:prstGeom prst="rect">
            <a:avLst/>
          </a:prstGeom>
          <a:noFill/>
        </p:spPr>
        <p:txBody>
          <a:bodyPr wrap="square" rtlCol="0">
            <a:spAutoFit/>
          </a:bodyPr>
          <a:lstStyle/>
          <a:p>
            <a:r>
              <a:rPr lang="en-GB" sz="1200" dirty="0" smtClean="0"/>
              <a:t>Modified process with junction in substrate</a:t>
            </a:r>
            <a:endParaRPr lang="en-GB" sz="1200" dirty="0"/>
          </a:p>
        </p:txBody>
      </p:sp>
      <p:sp>
        <p:nvSpPr>
          <p:cNvPr id="2" name="TextBox 1"/>
          <p:cNvSpPr txBox="1"/>
          <p:nvPr/>
        </p:nvSpPr>
        <p:spPr>
          <a:xfrm>
            <a:off x="3886200" y="5890736"/>
            <a:ext cx="2895600" cy="738664"/>
          </a:xfrm>
          <a:prstGeom prst="rect">
            <a:avLst/>
          </a:prstGeom>
          <a:solidFill>
            <a:srgbClr val="FFFF00"/>
          </a:solidFill>
          <a:ln w="19050">
            <a:solidFill>
              <a:srgbClr val="FF0000"/>
            </a:solidFill>
          </a:ln>
        </p:spPr>
        <p:txBody>
          <a:bodyPr wrap="square" rtlCol="0">
            <a:spAutoFit/>
          </a:bodyPr>
          <a:lstStyle/>
          <a:p>
            <a:r>
              <a:rPr lang="en-GB" sz="1400" b="1" dirty="0" smtClean="0">
                <a:solidFill>
                  <a:srgbClr val="C00000"/>
                </a:solidFill>
              </a:rPr>
              <a:t>If DMAPS could approach hybrid                     pixel radiation hardness they should  offer </a:t>
            </a:r>
            <a:r>
              <a:rPr lang="en-GB" sz="1400" b="1" u="sng" dirty="0" smtClean="0">
                <a:solidFill>
                  <a:srgbClr val="C00000"/>
                </a:solidFill>
              </a:rPr>
              <a:t>much less</a:t>
            </a:r>
            <a:r>
              <a:rPr lang="en-GB" sz="1400" b="1" dirty="0" smtClean="0">
                <a:solidFill>
                  <a:srgbClr val="C00000"/>
                </a:solidFill>
              </a:rPr>
              <a:t> material and cost </a:t>
            </a:r>
            <a:endParaRPr lang="en-GB" sz="1400" b="1" dirty="0">
              <a:solidFill>
                <a:srgbClr val="C00000"/>
              </a:solidFill>
            </a:endParaRPr>
          </a:p>
        </p:txBody>
      </p:sp>
    </p:spTree>
    <p:extLst>
      <p:ext uri="{BB962C8B-B14F-4D97-AF65-F5344CB8AC3E}">
        <p14:creationId xmlns:p14="http://schemas.microsoft.com/office/powerpoint/2010/main" val="1931809969"/>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500"/>
                                        <p:tgtEl>
                                          <p:spTgt spid="7">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xEl>
                                              <p:pRg st="9" end="9"/>
                                            </p:txEl>
                                          </p:spTgt>
                                        </p:tgtEl>
                                        <p:attrNameLst>
                                          <p:attrName>style.visibility</p:attrName>
                                        </p:attrNameLst>
                                      </p:cBhvr>
                                      <p:to>
                                        <p:strVal val="visible"/>
                                      </p:to>
                                    </p:set>
                                    <p:animEffect transition="in" filter="fade">
                                      <p:cBhvr>
                                        <p:cTn id="47" dur="500"/>
                                        <p:tgtEl>
                                          <p:spTgt spid="7">
                                            <p:txEl>
                                              <p:pRg st="9" end="9"/>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10"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par>
                                <p:cTn id="71" presetID="10" presetClass="entr" presetSubtype="0"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par>
                                <p:cTn id="74" presetID="10" presetClass="entr" presetSubtype="0" fill="hold" nodeType="with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 y="4397900"/>
            <a:ext cx="3676650" cy="2312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2686" y="4419600"/>
            <a:ext cx="3186715" cy="2282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1" y="2812002"/>
            <a:ext cx="6460581" cy="1683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Content Placeholder 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824105" y="1631529"/>
            <a:ext cx="443096" cy="248646"/>
          </a:xfrm>
          <a:prstGeom prst="rect">
            <a:avLst/>
          </a:prstGeom>
        </p:spPr>
      </p:pic>
      <p:cxnSp>
        <p:nvCxnSpPr>
          <p:cNvPr id="9" name="Straight Connector 8"/>
          <p:cNvCxnSpPr/>
          <p:nvPr/>
        </p:nvCxnSpPr>
        <p:spPr>
          <a:xfrm flipV="1">
            <a:off x="3306730" y="2198644"/>
            <a:ext cx="1951071" cy="540451"/>
          </a:xfrm>
          <a:prstGeom prst="line">
            <a:avLst/>
          </a:prstGeom>
          <a:ln>
            <a:solidFill>
              <a:srgbClr val="FF0000"/>
            </a:solidFill>
            <a:prstDash val="sysDot"/>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4400" y="990600"/>
            <a:ext cx="6197261" cy="1981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52400" y="609600"/>
            <a:ext cx="5562600" cy="646321"/>
          </a:xfrm>
          <a:prstGeom prst="rect">
            <a:avLst/>
          </a:prstGeom>
          <a:noFill/>
        </p:spPr>
        <p:txBody>
          <a:bodyPr wrap="square" lIns="91428" tIns="45715" rIns="91428" bIns="45715" rtlCol="0">
            <a:spAutoFit/>
          </a:bodyPr>
          <a:lstStyle/>
          <a:p>
            <a:r>
              <a:rPr lang="en-GB" b="1" dirty="0"/>
              <a:t>RD50, ATLAS, CMS: </a:t>
            </a:r>
            <a:r>
              <a:rPr lang="en-GB" b="1" dirty="0">
                <a:solidFill>
                  <a:srgbClr val="C00000"/>
                </a:solidFill>
              </a:rPr>
              <a:t>Low Gain Avalanche Detectors (</a:t>
            </a:r>
            <a:r>
              <a:rPr lang="en-GB" b="1" u="sng" dirty="0">
                <a:solidFill>
                  <a:srgbClr val="C00000"/>
                </a:solidFill>
              </a:rPr>
              <a:t>LGAD</a:t>
            </a:r>
            <a:r>
              <a:rPr lang="en-GB" b="1" dirty="0">
                <a:solidFill>
                  <a:srgbClr val="C00000"/>
                </a:solidFill>
              </a:rPr>
              <a:t>) </a:t>
            </a:r>
            <a:r>
              <a:rPr lang="en-GB" sz="1400" b="1" dirty="0"/>
              <a:t>(Radiation issues still under study for HL-LHC applications)  </a:t>
            </a:r>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75751" y="4538662"/>
            <a:ext cx="246697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419052" y="6138447"/>
            <a:ext cx="2262518" cy="369322"/>
          </a:xfrm>
          <a:prstGeom prst="rect">
            <a:avLst/>
          </a:prstGeom>
          <a:noFill/>
        </p:spPr>
        <p:txBody>
          <a:bodyPr wrap="none" lIns="91428" tIns="45715" rIns="91428" bIns="45715" rtlCol="0">
            <a:spAutoFit/>
          </a:bodyPr>
          <a:lstStyle/>
          <a:p>
            <a:r>
              <a:rPr lang="en-GB" b="1" dirty="0">
                <a:solidFill>
                  <a:schemeClr val="bg1"/>
                </a:solidFill>
              </a:rPr>
              <a:t>Corner of 15×15 array</a:t>
            </a:r>
          </a:p>
        </p:txBody>
      </p:sp>
      <p:pic>
        <p:nvPicPr>
          <p:cNvPr id="2055" name="Picture 7"/>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7580"/>
          <a:stretch/>
        </p:blipFill>
        <p:spPr bwMode="auto">
          <a:xfrm>
            <a:off x="35858" y="3810000"/>
            <a:ext cx="1612789" cy="647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7"/>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35857" y="3352800"/>
            <a:ext cx="179294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descr="Image result for atlas logo"/>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082269" y="1358959"/>
            <a:ext cx="782190" cy="41168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7632668" y="3213386"/>
            <a:ext cx="1250189" cy="1326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89600" y="1770639"/>
            <a:ext cx="1354841" cy="1462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8503962" y="3352800"/>
            <a:ext cx="601902" cy="634947"/>
          </a:xfrm>
          <a:prstGeom prst="rect">
            <a:avLst/>
          </a:prstGeom>
          <a:solidFill>
            <a:schemeClr val="bg1"/>
          </a:solidFill>
        </p:spPr>
        <p:txBody>
          <a:bodyPr wrap="square" lIns="80165" tIns="40083" rIns="80165" bIns="40083" rtlCol="0">
            <a:spAutoFit/>
          </a:bodyPr>
          <a:lstStyle/>
          <a:p>
            <a:pPr algn="r"/>
            <a:r>
              <a:rPr lang="en-GB" sz="900" b="1" dirty="0">
                <a:solidFill>
                  <a:srgbClr val="0070C0"/>
                </a:solidFill>
              </a:rPr>
              <a:t>2/3 layers of LGAD sensors</a:t>
            </a:r>
          </a:p>
        </p:txBody>
      </p:sp>
      <p:cxnSp>
        <p:nvCxnSpPr>
          <p:cNvPr id="4" name="Straight Arrow Connector 3"/>
          <p:cNvCxnSpPr/>
          <p:nvPr/>
        </p:nvCxnSpPr>
        <p:spPr bwMode="auto">
          <a:xfrm>
            <a:off x="8390188" y="3494324"/>
            <a:ext cx="0" cy="0"/>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a:off x="8171412" y="3461806"/>
            <a:ext cx="332550" cy="0"/>
          </a:xfrm>
          <a:prstGeom prst="straightConnector1">
            <a:avLst/>
          </a:prstGeom>
          <a:solidFill>
            <a:srgbClr val="00B8FF"/>
          </a:solidFill>
          <a:ln w="19050" cap="flat" cmpd="sng" algn="ctr">
            <a:solidFill>
              <a:srgbClr val="0000FF"/>
            </a:solidFill>
            <a:prstDash val="solid"/>
            <a:round/>
            <a:headEnd type="none" w="med" len="med"/>
            <a:tailEnd type="arrow"/>
          </a:ln>
          <a:effectLst/>
        </p:spPr>
      </p:cxnSp>
      <p:pic>
        <p:nvPicPr>
          <p:cNvPr id="24" name="Picture 23"/>
          <p:cNvPicPr>
            <a:picLocks noChangeAspect="1"/>
          </p:cNvPicPr>
          <p:nvPr/>
        </p:nvPicPr>
        <p:blipFill rotWithShape="1">
          <a:blip r:embed="rId14"/>
          <a:srcRect b="7936"/>
          <a:stretch/>
        </p:blipFill>
        <p:spPr>
          <a:xfrm>
            <a:off x="6850596" y="-12491"/>
            <a:ext cx="2294380" cy="1403767"/>
          </a:xfrm>
          <a:prstGeom prst="rect">
            <a:avLst/>
          </a:prstGeom>
        </p:spPr>
      </p:pic>
      <p:sp>
        <p:nvSpPr>
          <p:cNvPr id="47" name="Title 1"/>
          <p:cNvSpPr txBox="1">
            <a:spLocks/>
          </p:cNvSpPr>
          <p:nvPr/>
        </p:nvSpPr>
        <p:spPr>
          <a:xfrm>
            <a:off x="-152400" y="-304800"/>
            <a:ext cx="9144000" cy="1142040"/>
          </a:xfrm>
          <a:prstGeom prst="rect">
            <a:avLst/>
          </a:prstGeom>
        </p:spPr>
        <p:txBody>
          <a:bodyPr lIns="91428" tIns="45715" rIns="91428" bIns="45715"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US" sz="2400" dirty="0"/>
              <a:t>Ultra Fast Timing Detectors  </a:t>
            </a:r>
          </a:p>
        </p:txBody>
      </p:sp>
      <p:sp>
        <p:nvSpPr>
          <p:cNvPr id="7" name="Curved Right Arrow 6"/>
          <p:cNvSpPr/>
          <p:nvPr/>
        </p:nvSpPr>
        <p:spPr bwMode="auto">
          <a:xfrm rot="844946">
            <a:off x="7615189" y="284216"/>
            <a:ext cx="625095" cy="2229924"/>
          </a:xfrm>
          <a:prstGeom prst="curved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22" name="Slide Number Placeholder 9"/>
          <p:cNvSpPr txBox="1">
            <a:spLocks/>
          </p:cNvSpPr>
          <p:nvPr/>
        </p:nvSpPr>
        <p:spPr>
          <a:xfrm>
            <a:off x="7010400" y="6569076"/>
            <a:ext cx="2133600" cy="365125"/>
          </a:xfrm>
          <a:prstGeom prst="rect">
            <a:avLst/>
          </a:prstGeom>
        </p:spPr>
        <p:txBody>
          <a:bodyPr vert="horz" lIns="91428" tIns="45715" rIns="91428" bIns="45715" rtlCol="0" anchor="ctr"/>
          <a:lstStyle>
            <a:defPPr>
              <a:defRPr lang="en-US"/>
            </a:defPPr>
            <a:lvl1pPr algn="r" rtl="0" fontAlgn="base">
              <a:spcBef>
                <a:spcPct val="0"/>
              </a:spcBef>
              <a:spcAft>
                <a:spcPct val="0"/>
              </a:spcAft>
              <a:defRPr sz="1400" b="1" kern="1200">
                <a:solidFill>
                  <a:srgbClr val="0000FF"/>
                </a:solidFill>
                <a:latin typeface="Times New Roman" pitchFamily="18" charset="0"/>
                <a:ea typeface="+mn-ea"/>
                <a:cs typeface="Arial" charset="0"/>
              </a:defRPr>
            </a:lvl1pPr>
            <a:lvl2pPr marL="453800" indent="1588" algn="l" rtl="0" fontAlgn="base">
              <a:spcBef>
                <a:spcPct val="0"/>
              </a:spcBef>
              <a:spcAft>
                <a:spcPct val="0"/>
              </a:spcAft>
              <a:defRPr kern="1200">
                <a:solidFill>
                  <a:srgbClr val="000000"/>
                </a:solidFill>
                <a:latin typeface="Times New Roman" pitchFamily="18" charset="0"/>
                <a:ea typeface="+mn-ea"/>
                <a:cs typeface="Arial" charset="0"/>
              </a:defRPr>
            </a:lvl2pPr>
            <a:lvl3pPr marL="910775" indent="1588" algn="l" rtl="0" fontAlgn="base">
              <a:spcBef>
                <a:spcPct val="0"/>
              </a:spcBef>
              <a:spcAft>
                <a:spcPct val="0"/>
              </a:spcAft>
              <a:defRPr kern="1200">
                <a:solidFill>
                  <a:srgbClr val="000000"/>
                </a:solidFill>
                <a:latin typeface="Times New Roman" pitchFamily="18" charset="0"/>
                <a:ea typeface="+mn-ea"/>
                <a:cs typeface="Arial" charset="0"/>
              </a:defRPr>
            </a:lvl3pPr>
            <a:lvl4pPr marL="1367749" indent="1588" algn="l" rtl="0" fontAlgn="base">
              <a:spcBef>
                <a:spcPct val="0"/>
              </a:spcBef>
              <a:spcAft>
                <a:spcPct val="0"/>
              </a:spcAft>
              <a:defRPr kern="1200">
                <a:solidFill>
                  <a:srgbClr val="000000"/>
                </a:solidFill>
                <a:latin typeface="Times New Roman" pitchFamily="18" charset="0"/>
                <a:ea typeface="+mn-ea"/>
                <a:cs typeface="Arial" charset="0"/>
              </a:defRPr>
            </a:lvl4pPr>
            <a:lvl5pPr marL="1824721" indent="1588" algn="l" rtl="0" fontAlgn="base">
              <a:spcBef>
                <a:spcPct val="0"/>
              </a:spcBef>
              <a:spcAft>
                <a:spcPct val="0"/>
              </a:spcAft>
              <a:defRPr kern="1200">
                <a:solidFill>
                  <a:srgbClr val="000000"/>
                </a:solidFill>
                <a:latin typeface="Times New Roman" pitchFamily="18" charset="0"/>
                <a:ea typeface="+mn-ea"/>
                <a:cs typeface="Arial" charset="0"/>
              </a:defRPr>
            </a:lvl5pPr>
            <a:lvl6pPr marL="2284869" algn="l" defTabSz="913947" rtl="0" eaLnBrk="1" latinLnBrk="0" hangingPunct="1">
              <a:defRPr kern="1200">
                <a:solidFill>
                  <a:srgbClr val="000000"/>
                </a:solidFill>
                <a:latin typeface="Times New Roman" pitchFamily="18" charset="0"/>
                <a:ea typeface="+mn-ea"/>
                <a:cs typeface="Arial" charset="0"/>
              </a:defRPr>
            </a:lvl6pPr>
            <a:lvl7pPr marL="2741842" algn="l" defTabSz="913947" rtl="0" eaLnBrk="1" latinLnBrk="0" hangingPunct="1">
              <a:defRPr kern="1200">
                <a:solidFill>
                  <a:srgbClr val="000000"/>
                </a:solidFill>
                <a:latin typeface="Times New Roman" pitchFamily="18" charset="0"/>
                <a:ea typeface="+mn-ea"/>
                <a:cs typeface="Arial" charset="0"/>
              </a:defRPr>
            </a:lvl7pPr>
            <a:lvl8pPr marL="3198817" algn="l" defTabSz="913947" rtl="0" eaLnBrk="1" latinLnBrk="0" hangingPunct="1">
              <a:defRPr kern="1200">
                <a:solidFill>
                  <a:srgbClr val="000000"/>
                </a:solidFill>
                <a:latin typeface="Times New Roman" pitchFamily="18" charset="0"/>
                <a:ea typeface="+mn-ea"/>
                <a:cs typeface="Arial" charset="0"/>
              </a:defRPr>
            </a:lvl8pPr>
            <a:lvl9pPr marL="3655791" algn="l" defTabSz="913947" rtl="0" eaLnBrk="1" latinLnBrk="0" hangingPunct="1">
              <a:defRPr kern="1200">
                <a:solidFill>
                  <a:srgbClr val="000000"/>
                </a:solidFill>
                <a:latin typeface="Times New Roman" pitchFamily="18" charset="0"/>
                <a:ea typeface="+mn-ea"/>
                <a:cs typeface="Arial" charset="0"/>
              </a:defRPr>
            </a:lvl9pPr>
          </a:lstStyle>
          <a:p>
            <a:fld id="{DFD6BD37-06A6-4226-9873-B24587A20C66}" type="slidenum">
              <a:rPr lang="en-GB" smtClean="0"/>
              <a:pPr/>
              <a:t>11</a:t>
            </a:fld>
            <a:endParaRPr lang="en-GB"/>
          </a:p>
        </p:txBody>
      </p:sp>
      <p:sp>
        <p:nvSpPr>
          <p:cNvPr id="2" name="TextBox 1"/>
          <p:cNvSpPr txBox="1"/>
          <p:nvPr/>
        </p:nvSpPr>
        <p:spPr>
          <a:xfrm>
            <a:off x="9525" y="1524000"/>
            <a:ext cx="1971675" cy="738664"/>
          </a:xfrm>
          <a:prstGeom prst="rect">
            <a:avLst/>
          </a:prstGeom>
          <a:noFill/>
        </p:spPr>
        <p:txBody>
          <a:bodyPr wrap="square" rtlCol="0">
            <a:spAutoFit/>
          </a:bodyPr>
          <a:lstStyle/>
          <a:p>
            <a:r>
              <a:rPr lang="en-GB" sz="1400" dirty="0" smtClean="0"/>
              <a:t>Bump-bonded hybrid 6.4m</a:t>
            </a:r>
            <a:r>
              <a:rPr lang="en-GB" sz="1400" baseline="30000" dirty="0" smtClean="0"/>
              <a:t>2</a:t>
            </a:r>
            <a:r>
              <a:rPr lang="en-GB" sz="1400" dirty="0" smtClean="0"/>
              <a:t> of 1.3mm×1.3mm</a:t>
            </a:r>
          </a:p>
          <a:p>
            <a:r>
              <a:rPr lang="en-GB" sz="1400" dirty="0" smtClean="0"/>
              <a:t>pads proposed in ATLAS</a:t>
            </a:r>
            <a:endParaRPr lang="en-GB" sz="1400" dirty="0"/>
          </a:p>
        </p:txBody>
      </p:sp>
    </p:spTree>
    <p:extLst>
      <p:ext uri="{BB962C8B-B14F-4D97-AF65-F5344CB8AC3E}">
        <p14:creationId xmlns:p14="http://schemas.microsoft.com/office/powerpoint/2010/main" val="3731282373"/>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fade">
                                      <p:cBhvr>
                                        <p:cTn id="13" dur="500"/>
                                        <p:tgtEl>
                                          <p:spTgt spid="205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fade">
                                      <p:cBhvr>
                                        <p:cTn id="24" dur="500"/>
                                        <p:tgtEl>
                                          <p:spTgt spid="20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53"/>
                                        </p:tgtEl>
                                        <p:attrNameLst>
                                          <p:attrName>style.visibility</p:attrName>
                                        </p:attrNameLst>
                                      </p:cBhvr>
                                      <p:to>
                                        <p:strVal val="visible"/>
                                      </p:to>
                                    </p:set>
                                    <p:animEffect transition="in" filter="fade">
                                      <p:cBhvr>
                                        <p:cTn id="29" dur="500"/>
                                        <p:tgtEl>
                                          <p:spTgt spid="2053"/>
                                        </p:tgtEl>
                                      </p:cBhvr>
                                    </p:animEffect>
                                  </p:childTnLst>
                                </p:cTn>
                              </p:par>
                              <p:par>
                                <p:cTn id="30" presetID="10" presetClass="entr" presetSubtype="0" fill="hold" nodeType="withEffect">
                                  <p:stCondLst>
                                    <p:cond delay="0"/>
                                  </p:stCondLst>
                                  <p:childTnLst>
                                    <p:set>
                                      <p:cBhvr>
                                        <p:cTn id="31" dur="1" fill="hold">
                                          <p:stCondLst>
                                            <p:cond delay="0"/>
                                          </p:stCondLst>
                                        </p:cTn>
                                        <p:tgtEl>
                                          <p:spTgt spid="2055"/>
                                        </p:tgtEl>
                                        <p:attrNameLst>
                                          <p:attrName>style.visibility</p:attrName>
                                        </p:attrNameLst>
                                      </p:cBhvr>
                                      <p:to>
                                        <p:strVal val="visible"/>
                                      </p:to>
                                    </p:set>
                                    <p:animEffect transition="in" filter="fade">
                                      <p:cBhvr>
                                        <p:cTn id="32" dur="500"/>
                                        <p:tgtEl>
                                          <p:spTgt spid="2055"/>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0"/>
                                  </p:stCondLst>
                                  <p:childTnLst>
                                    <p:set>
                                      <p:cBhvr>
                                        <p:cTn id="37" dur="1" fill="hold">
                                          <p:stCondLst>
                                            <p:cond delay="0"/>
                                          </p:stCondLst>
                                        </p:cTn>
                                        <p:tgtEl>
                                          <p:spTgt spid="2054"/>
                                        </p:tgtEl>
                                        <p:attrNameLst>
                                          <p:attrName>style.visibility</p:attrName>
                                        </p:attrNameLst>
                                      </p:cBhvr>
                                      <p:to>
                                        <p:strVal val="visible"/>
                                      </p:to>
                                    </p:set>
                                    <p:animEffect transition="in" filter="fade">
                                      <p:cBhvr>
                                        <p:cTn id="38" dur="500"/>
                                        <p:tgtEl>
                                          <p:spTgt spid="2054"/>
                                        </p:tgtEl>
                                      </p:cBhvr>
                                    </p:animEffect>
                                  </p:childTnLst>
                                </p:cTn>
                              </p:par>
                              <p:par>
                                <p:cTn id="39" presetID="10" presetClass="entr" presetSubtype="0" fill="hold" nodeType="withEffect">
                                  <p:stCondLst>
                                    <p:cond delay="0"/>
                                  </p:stCondLst>
                                  <p:childTnLst>
                                    <p:set>
                                      <p:cBhvr>
                                        <p:cTn id="40" dur="1" fill="hold">
                                          <p:stCondLst>
                                            <p:cond delay="0"/>
                                          </p:stCondLst>
                                        </p:cTn>
                                        <p:tgtEl>
                                          <p:spTgt spid="2050"/>
                                        </p:tgtEl>
                                        <p:attrNameLst>
                                          <p:attrName>style.visibility</p:attrName>
                                        </p:attrNameLst>
                                      </p:cBhvr>
                                      <p:to>
                                        <p:strVal val="visible"/>
                                      </p:to>
                                    </p:set>
                                    <p:animEffect transition="in" filter="fade">
                                      <p:cBhvr>
                                        <p:cTn id="41" dur="500"/>
                                        <p:tgtEl>
                                          <p:spTgt spid="205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par>
                                <p:cTn id="59" presetID="10" presetClass="entr" presetSubtype="0"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par>
                                <p:cTn id="68" presetID="10" presetClass="entr" presetSubtype="0" fill="hold"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21" grpId="0" animBg="1"/>
      <p:bldP spid="7"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48817" y="3143076"/>
            <a:ext cx="6517028" cy="3556881"/>
          </a:xfrm>
          <a:prstGeom prst="rect">
            <a:avLst/>
          </a:prstGeom>
          <a:solidFill>
            <a:schemeClr val="bg1"/>
          </a:solidFill>
          <a:ln w="9525" cap="flat" cmpd="sng" algn="ctr">
            <a:no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chemeClr val="bg1"/>
              </a:solidFill>
              <a:latin typeface="Times New Roman" pitchFamily="18" charset="0"/>
            </a:endParaRPr>
          </a:p>
        </p:txBody>
      </p:sp>
      <p:pic>
        <p:nvPicPr>
          <p:cNvPr id="1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37975" y="2383810"/>
            <a:ext cx="2861772" cy="759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37975" y="1190501"/>
            <a:ext cx="2861771" cy="1193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48817" y="881350"/>
            <a:ext cx="3279609" cy="357948"/>
          </a:xfrm>
          <a:prstGeom prst="rect">
            <a:avLst/>
          </a:prstGeom>
          <a:solidFill>
            <a:schemeClr val="bg1"/>
          </a:solidFill>
        </p:spPr>
        <p:txBody>
          <a:bodyPr wrap="none" lIns="80165" tIns="40083" rIns="80165" bIns="40083" rtlCol="0">
            <a:spAutoFit/>
          </a:bodyPr>
          <a:lstStyle/>
          <a:p>
            <a:r>
              <a:rPr lang="en-GB" b="1" dirty="0" smtClean="0"/>
              <a:t>Proton and Ion therapy                 </a:t>
            </a:r>
            <a:endParaRPr lang="en-GB" b="1" dirty="0"/>
          </a:p>
        </p:txBody>
      </p:sp>
      <p:sp>
        <p:nvSpPr>
          <p:cNvPr id="4" name="TextBox 3"/>
          <p:cNvSpPr txBox="1"/>
          <p:nvPr/>
        </p:nvSpPr>
        <p:spPr>
          <a:xfrm>
            <a:off x="137975" y="5792265"/>
            <a:ext cx="6034225" cy="911946"/>
          </a:xfrm>
          <a:prstGeom prst="rect">
            <a:avLst/>
          </a:prstGeom>
          <a:noFill/>
        </p:spPr>
        <p:txBody>
          <a:bodyPr wrap="square" lIns="80165" tIns="40083" rIns="80165" bIns="40083" rtlCol="0">
            <a:spAutoFit/>
          </a:bodyPr>
          <a:lstStyle/>
          <a:p>
            <a:r>
              <a:rPr lang="en-GB" b="1" dirty="0">
                <a:hlinkClick r:id="rId4"/>
              </a:rPr>
              <a:t>https://</a:t>
            </a:r>
            <a:r>
              <a:rPr lang="en-GB" b="1" dirty="0" smtClean="0">
                <a:hlinkClick r:id="rId4"/>
              </a:rPr>
              <a:t>www.ptcog.ch/index.php/</a:t>
            </a:r>
            <a:endParaRPr lang="en-GB" b="1" dirty="0" smtClean="0"/>
          </a:p>
          <a:p>
            <a:r>
              <a:rPr lang="en-GB" b="1" dirty="0" smtClean="0"/>
              <a:t>Lists 94 hadron radiotherapy facilities “in operation”,                        45 “in construction” and 21 “in planning stage”</a:t>
            </a:r>
            <a:endParaRPr lang="en-GB" b="1" dirty="0"/>
          </a:p>
        </p:txBody>
      </p:sp>
      <p:pic>
        <p:nvPicPr>
          <p:cNvPr id="13" name="Content Placeholder 6"/>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48816" y="3304768"/>
            <a:ext cx="3437844" cy="247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14"/>
          <p:cNvSpPr/>
          <p:nvPr/>
        </p:nvSpPr>
        <p:spPr bwMode="auto">
          <a:xfrm>
            <a:off x="2170236" y="4856454"/>
            <a:ext cx="688183" cy="597601"/>
          </a:xfrm>
          <a:prstGeom prst="ellipse">
            <a:avLst/>
          </a:prstGeom>
          <a:solidFill>
            <a:srgbClr val="CFC7D7"/>
          </a:solidFill>
          <a:ln w="9525" cap="flat" cmpd="sng" algn="ctr">
            <a:solidFill>
              <a:schemeClr val="tx1"/>
            </a:solid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fontAlgn="base">
              <a:spcBef>
                <a:spcPct val="0"/>
              </a:spcBef>
              <a:spcAft>
                <a:spcPct val="0"/>
              </a:spcAft>
            </a:pPr>
            <a:endParaRPr lang="en-GB" sz="700" b="1" dirty="0">
              <a:latin typeface="Arial" charset="0"/>
            </a:endParaRPr>
          </a:p>
        </p:txBody>
      </p:sp>
      <p:sp>
        <p:nvSpPr>
          <p:cNvPr id="6" name="TextBox 5"/>
          <p:cNvSpPr txBox="1"/>
          <p:nvPr/>
        </p:nvSpPr>
        <p:spPr>
          <a:xfrm>
            <a:off x="2170237" y="4996784"/>
            <a:ext cx="660558" cy="265615"/>
          </a:xfrm>
          <a:prstGeom prst="rect">
            <a:avLst/>
          </a:prstGeom>
          <a:noFill/>
        </p:spPr>
        <p:txBody>
          <a:bodyPr wrap="none" lIns="80165" tIns="40083" rIns="80165" bIns="40083" rtlCol="0">
            <a:spAutoFit/>
          </a:bodyPr>
          <a:lstStyle/>
          <a:p>
            <a:r>
              <a:rPr lang="en-GB" sz="1200" b="1" dirty="0">
                <a:solidFill>
                  <a:srgbClr val="C00000"/>
                </a:solidFill>
              </a:rPr>
              <a:t>Tumour</a:t>
            </a:r>
          </a:p>
        </p:txBody>
      </p:sp>
      <p:pic>
        <p:nvPicPr>
          <p:cNvPr id="16" name="Picture 2" descr="PHOT"/>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2810" y="846633"/>
            <a:ext cx="2522129" cy="170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descr="PROT"/>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2414" y="2645108"/>
            <a:ext cx="2522129" cy="16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03674" y="846633"/>
            <a:ext cx="2853468" cy="1719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03673" y="2645107"/>
            <a:ext cx="2853467" cy="167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3093992" y="789158"/>
            <a:ext cx="5509291" cy="418814"/>
          </a:xfrm>
          <a:prstGeom prst="rect">
            <a:avLst/>
          </a:prstGeom>
          <a:noFill/>
        </p:spPr>
        <p:txBody>
          <a:bodyPr wrap="square" lIns="80165" tIns="40083" rIns="80165" bIns="40083" rtlCol="0">
            <a:spAutoFit/>
          </a:bodyPr>
          <a:lstStyle/>
          <a:p>
            <a:r>
              <a:rPr lang="en-GB" altLang="en-US" sz="2100" b="1" dirty="0">
                <a:solidFill>
                  <a:srgbClr val="FFFF00"/>
                </a:solidFill>
                <a:cs typeface="Arial" pitchFamily="34" charset="0"/>
              </a:rPr>
              <a:t>Proton vs photon</a:t>
            </a:r>
          </a:p>
        </p:txBody>
      </p:sp>
      <p:sp>
        <p:nvSpPr>
          <p:cNvPr id="25" name="TextBox 24"/>
          <p:cNvSpPr txBox="1"/>
          <p:nvPr/>
        </p:nvSpPr>
        <p:spPr>
          <a:xfrm>
            <a:off x="3093991" y="2579783"/>
            <a:ext cx="2340180" cy="681113"/>
          </a:xfrm>
          <a:prstGeom prst="rect">
            <a:avLst/>
          </a:prstGeom>
          <a:noFill/>
        </p:spPr>
        <p:txBody>
          <a:bodyPr wrap="square" lIns="80165" tIns="40083" rIns="80165" bIns="40083" rtlCol="0">
            <a:spAutoFit/>
          </a:bodyPr>
          <a:lstStyle/>
          <a:p>
            <a:r>
              <a:rPr lang="en-GB" altLang="en-US" sz="2100" b="1" dirty="0" err="1">
                <a:solidFill>
                  <a:srgbClr val="FFFF00"/>
                </a:solidFill>
                <a:cs typeface="Arial" pitchFamily="34" charset="0"/>
              </a:rPr>
              <a:t>Medulloblastoma</a:t>
            </a:r>
            <a:endParaRPr lang="en-GB" altLang="en-US" sz="2100" b="1" dirty="0">
              <a:solidFill>
                <a:srgbClr val="FFFF00"/>
              </a:solidFill>
              <a:cs typeface="Arial" pitchFamily="34" charset="0"/>
            </a:endParaRPr>
          </a:p>
          <a:p>
            <a:r>
              <a:rPr lang="en-GB" b="1" dirty="0" smtClean="0">
                <a:solidFill>
                  <a:srgbClr val="FFFF00"/>
                </a:solidFill>
                <a:cs typeface="Arial" pitchFamily="34" charset="0"/>
              </a:rPr>
              <a:t>Paediatric </a:t>
            </a:r>
            <a:r>
              <a:rPr lang="en-GB" b="1" dirty="0">
                <a:solidFill>
                  <a:srgbClr val="FFFF00"/>
                </a:solidFill>
                <a:cs typeface="Arial" pitchFamily="34" charset="0"/>
              </a:rPr>
              <a:t>C</a:t>
            </a:r>
            <a:r>
              <a:rPr lang="en-GB" b="1" dirty="0" smtClean="0">
                <a:solidFill>
                  <a:srgbClr val="FFFF00"/>
                </a:solidFill>
                <a:cs typeface="Arial" pitchFamily="34" charset="0"/>
              </a:rPr>
              <a:t>NS Tumour</a:t>
            </a:r>
            <a:endParaRPr lang="en-GB" dirty="0">
              <a:solidFill>
                <a:srgbClr val="FFFF00"/>
              </a:solidFill>
            </a:endParaRPr>
          </a:p>
        </p:txBody>
      </p:sp>
      <p:pic>
        <p:nvPicPr>
          <p:cNvPr id="27"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6295825" y="3755621"/>
            <a:ext cx="2648616" cy="2943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46156" y="4411704"/>
            <a:ext cx="2526044" cy="1684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itle 2"/>
          <p:cNvSpPr>
            <a:spLocks noGrp="1"/>
          </p:cNvSpPr>
          <p:nvPr>
            <p:ph type="title"/>
          </p:nvPr>
        </p:nvSpPr>
        <p:spPr>
          <a:xfrm>
            <a:off x="2682070" y="81175"/>
            <a:ext cx="5547530" cy="681264"/>
          </a:xfrm>
        </p:spPr>
        <p:txBody>
          <a:bodyPr>
            <a:normAutofit fontScale="90000"/>
          </a:bodyPr>
          <a:lstStyle/>
          <a:p>
            <a:pPr lvl="2" algn="l" rtl="0">
              <a:spcBef>
                <a:spcPct val="0"/>
              </a:spcBef>
            </a:pPr>
            <a:r>
              <a:rPr lang="en-GB" sz="27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Hadron Radiotherapy   </a:t>
            </a:r>
            <a:r>
              <a:rPr lang="en-GB" sz="2200" dirty="0" smtClean="0">
                <a:solidFill>
                  <a:schemeClr val="tx1"/>
                </a:solidFill>
              </a:rPr>
              <a:t/>
            </a:r>
            <a:br>
              <a:rPr lang="en-GB" sz="2200" dirty="0" smtClean="0">
                <a:solidFill>
                  <a:schemeClr val="tx1"/>
                </a:solidFill>
              </a:rPr>
            </a:br>
            <a:r>
              <a:rPr lang="en-GB" sz="2400" dirty="0" smtClean="0">
                <a:solidFill>
                  <a:schemeClr val="tx1"/>
                </a:solidFill>
              </a:rPr>
              <a:t>	</a:t>
            </a:r>
            <a:endParaRPr lang="en-GB" sz="2200" dirty="0">
              <a:solidFill>
                <a:schemeClr val="tx1"/>
              </a:solidFill>
            </a:endParaRPr>
          </a:p>
        </p:txBody>
      </p:sp>
      <p:sp>
        <p:nvSpPr>
          <p:cNvPr id="20"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12"/>
              </a:defRPr>
            </a:lvl1pPr>
          </a:lstStyle>
          <a:p>
            <a:pPr lvl="0">
              <a:defRPr sz="1800" u="none"/>
            </a:pPr>
            <a:r>
              <a:rPr sz="1800" dirty="0"/>
              <a:t>www.pravda.uk.com</a:t>
            </a:r>
          </a:p>
        </p:txBody>
      </p:sp>
    </p:spTree>
    <p:extLst>
      <p:ext uri="{BB962C8B-B14F-4D97-AF65-F5344CB8AC3E}">
        <p14:creationId xmlns:p14="http://schemas.microsoft.com/office/powerpoint/2010/main" val="31310576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5" grpId="0" animBg="1"/>
      <p:bldP spid="6"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48817" y="3143076"/>
            <a:ext cx="6517028" cy="3556881"/>
          </a:xfrm>
          <a:prstGeom prst="rect">
            <a:avLst/>
          </a:prstGeom>
          <a:solidFill>
            <a:schemeClr val="bg1"/>
          </a:solidFill>
          <a:ln w="9525" cap="flat" cmpd="sng" algn="ctr">
            <a:no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chemeClr val="bg1"/>
              </a:solidFill>
              <a:latin typeface="Times New Roman"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1093" y="881350"/>
            <a:ext cx="2531181" cy="4200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477000" y="5364256"/>
            <a:ext cx="1847510" cy="1188944"/>
          </a:xfrm>
          <a:prstGeom prst="rect">
            <a:avLst/>
          </a:prstGeom>
          <a:solidFill>
            <a:srgbClr val="FFFF00"/>
          </a:solidFill>
          <a:ln>
            <a:solidFill>
              <a:srgbClr val="FF0000"/>
            </a:solidFill>
          </a:ln>
        </p:spPr>
        <p:txBody>
          <a:bodyPr wrap="square" lIns="80165" tIns="40083" rIns="80165" bIns="40083" rtlCol="0">
            <a:spAutoFit/>
          </a:bodyPr>
          <a:lstStyle/>
          <a:p>
            <a:r>
              <a:rPr lang="en-GB" b="1" dirty="0" smtClean="0">
                <a:solidFill>
                  <a:srgbClr val="C00000"/>
                </a:solidFill>
              </a:rPr>
              <a:t>Proton Computed Tomography (</a:t>
            </a:r>
            <a:r>
              <a:rPr lang="en-GB" b="1" dirty="0" err="1" smtClean="0">
                <a:solidFill>
                  <a:srgbClr val="C00000"/>
                </a:solidFill>
              </a:rPr>
              <a:t>pCT</a:t>
            </a:r>
            <a:r>
              <a:rPr lang="en-GB" b="1" dirty="0" smtClean="0">
                <a:solidFill>
                  <a:srgbClr val="C00000"/>
                </a:solidFill>
              </a:rPr>
              <a:t>) hoped to be the solution</a:t>
            </a:r>
            <a:endParaRPr lang="en-GB" b="1" dirty="0">
              <a:solidFill>
                <a:srgbClr val="C00000"/>
              </a:solidFill>
            </a:endParaRPr>
          </a:p>
        </p:txBody>
      </p:sp>
      <p:pic>
        <p:nvPicPr>
          <p:cNvPr id="17"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19" y="881351"/>
            <a:ext cx="6060475" cy="3081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3"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148816" y="3304768"/>
            <a:ext cx="3437844" cy="247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Oval 17"/>
          <p:cNvSpPr/>
          <p:nvPr/>
        </p:nvSpPr>
        <p:spPr bwMode="auto">
          <a:xfrm>
            <a:off x="2170236" y="4856454"/>
            <a:ext cx="688183" cy="597601"/>
          </a:xfrm>
          <a:prstGeom prst="ellipse">
            <a:avLst/>
          </a:prstGeom>
          <a:solidFill>
            <a:srgbClr val="CFC7D7"/>
          </a:solidFill>
          <a:ln w="9525" cap="flat" cmpd="sng" algn="ctr">
            <a:solidFill>
              <a:schemeClr val="tx1"/>
            </a:solid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fontAlgn="base">
              <a:spcBef>
                <a:spcPct val="0"/>
              </a:spcBef>
              <a:spcAft>
                <a:spcPct val="0"/>
              </a:spcAft>
            </a:pPr>
            <a:endParaRPr lang="en-GB" sz="700" b="1" dirty="0">
              <a:latin typeface="Arial" charset="0"/>
            </a:endParaRPr>
          </a:p>
        </p:txBody>
      </p:sp>
      <p:sp>
        <p:nvSpPr>
          <p:cNvPr id="19" name="TextBox 18"/>
          <p:cNvSpPr txBox="1"/>
          <p:nvPr/>
        </p:nvSpPr>
        <p:spPr>
          <a:xfrm>
            <a:off x="2170237" y="4996784"/>
            <a:ext cx="660558" cy="265615"/>
          </a:xfrm>
          <a:prstGeom prst="rect">
            <a:avLst/>
          </a:prstGeom>
          <a:noFill/>
        </p:spPr>
        <p:txBody>
          <a:bodyPr wrap="none" lIns="80165" tIns="40083" rIns="80165" bIns="40083" rtlCol="0">
            <a:spAutoFit/>
          </a:bodyPr>
          <a:lstStyle/>
          <a:p>
            <a:r>
              <a:rPr lang="en-GB" sz="1200" b="1" dirty="0">
                <a:solidFill>
                  <a:srgbClr val="C00000"/>
                </a:solidFill>
              </a:rPr>
              <a:t>Tumour</a:t>
            </a:r>
          </a:p>
        </p:txBody>
      </p:sp>
      <p:pic>
        <p:nvPicPr>
          <p:cNvPr id="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6156" y="4411704"/>
            <a:ext cx="2526044" cy="1684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066800" y="1200090"/>
            <a:ext cx="5492722" cy="400110"/>
          </a:xfrm>
          <a:prstGeom prst="rect">
            <a:avLst/>
          </a:prstGeom>
          <a:noFill/>
        </p:spPr>
        <p:txBody>
          <a:bodyPr wrap="none" rtlCol="0">
            <a:spAutoFit/>
          </a:bodyPr>
          <a:lstStyle/>
          <a:p>
            <a:r>
              <a:rPr lang="en-GB" sz="2000" b="1" dirty="0" smtClean="0">
                <a:solidFill>
                  <a:srgbClr val="FFFF00"/>
                </a:solidFill>
              </a:rPr>
              <a:t>Impact of under/over   estimating stopping power</a:t>
            </a:r>
            <a:endParaRPr lang="en-GB" sz="2000" b="1" dirty="0">
              <a:solidFill>
                <a:srgbClr val="FFFF00"/>
              </a:solidFill>
            </a:endParaRPr>
          </a:p>
        </p:txBody>
      </p:sp>
      <p:sp>
        <p:nvSpPr>
          <p:cNvPr id="14" name="TextBox 13"/>
          <p:cNvSpPr txBox="1"/>
          <p:nvPr/>
        </p:nvSpPr>
        <p:spPr>
          <a:xfrm>
            <a:off x="137975" y="5792265"/>
            <a:ext cx="6034225" cy="911946"/>
          </a:xfrm>
          <a:prstGeom prst="rect">
            <a:avLst/>
          </a:prstGeom>
          <a:noFill/>
        </p:spPr>
        <p:txBody>
          <a:bodyPr wrap="square" lIns="80165" tIns="40083" rIns="80165" bIns="40083" rtlCol="0">
            <a:spAutoFit/>
          </a:bodyPr>
          <a:lstStyle/>
          <a:p>
            <a:r>
              <a:rPr lang="en-GB" b="1" dirty="0">
                <a:hlinkClick r:id="rId6"/>
              </a:rPr>
              <a:t>https://</a:t>
            </a:r>
            <a:r>
              <a:rPr lang="en-GB" b="1" dirty="0" smtClean="0">
                <a:hlinkClick r:id="rId6"/>
              </a:rPr>
              <a:t>www.ptcog.ch/index.php/</a:t>
            </a:r>
            <a:endParaRPr lang="en-GB" b="1" dirty="0" smtClean="0"/>
          </a:p>
          <a:p>
            <a:r>
              <a:rPr lang="en-GB" b="1" dirty="0" smtClean="0"/>
              <a:t>Lists 94 facilities internationally “in operation”,                                     45 “in construction” and 21 “in planning stage”</a:t>
            </a:r>
            <a:endParaRPr lang="en-GB" b="1" dirty="0"/>
          </a:p>
        </p:txBody>
      </p:sp>
      <p:sp>
        <p:nvSpPr>
          <p:cNvPr id="16" name="Title 2"/>
          <p:cNvSpPr>
            <a:spLocks noGrp="1"/>
          </p:cNvSpPr>
          <p:nvPr>
            <p:ph type="title"/>
          </p:nvPr>
        </p:nvSpPr>
        <p:spPr>
          <a:xfrm>
            <a:off x="2682070" y="81175"/>
            <a:ext cx="5547530" cy="681264"/>
          </a:xfrm>
        </p:spPr>
        <p:txBody>
          <a:bodyPr>
            <a:normAutofit fontScale="90000"/>
          </a:bodyPr>
          <a:lstStyle/>
          <a:p>
            <a:pPr lvl="2" algn="l" rtl="0">
              <a:spcBef>
                <a:spcPct val="0"/>
              </a:spcBef>
            </a:pPr>
            <a:r>
              <a:rPr lang="en-GB" sz="27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Hadron Radiotherapy   </a:t>
            </a:r>
            <a:r>
              <a:rPr lang="en-GB" sz="2200" dirty="0" smtClean="0">
                <a:solidFill>
                  <a:schemeClr val="tx1"/>
                </a:solidFill>
              </a:rPr>
              <a:t/>
            </a:r>
            <a:br>
              <a:rPr lang="en-GB" sz="2200" dirty="0" smtClean="0">
                <a:solidFill>
                  <a:schemeClr val="tx1"/>
                </a:solidFill>
              </a:rPr>
            </a:br>
            <a:r>
              <a:rPr lang="en-GB" sz="2400" dirty="0" smtClean="0">
                <a:solidFill>
                  <a:schemeClr val="tx1"/>
                </a:solidFill>
              </a:rPr>
              <a:t>	</a:t>
            </a:r>
            <a:endParaRPr lang="en-GB" sz="2200" dirty="0">
              <a:solidFill>
                <a:schemeClr val="tx1"/>
              </a:solidFill>
            </a:endParaRPr>
          </a:p>
        </p:txBody>
      </p:sp>
      <p:sp>
        <p:nvSpPr>
          <p:cNvPr id="15"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7"/>
              </a:defRPr>
            </a:lvl1pPr>
          </a:lstStyle>
          <a:p>
            <a:pPr lvl="0">
              <a:defRPr sz="1800" u="none"/>
            </a:pPr>
            <a:r>
              <a:rPr sz="1800" dirty="0"/>
              <a:t>www.pravda.uk.com</a:t>
            </a:r>
          </a:p>
        </p:txBody>
      </p:sp>
    </p:spTree>
    <p:extLst>
      <p:ext uri="{BB962C8B-B14F-4D97-AF65-F5344CB8AC3E}">
        <p14:creationId xmlns:p14="http://schemas.microsoft.com/office/powerpoint/2010/main" val="274135937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4651" y="3951594"/>
            <a:ext cx="4739240" cy="2743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08" y="968272"/>
            <a:ext cx="5281429" cy="2395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5721" y="3527123"/>
            <a:ext cx="4234849" cy="977224"/>
          </a:xfrm>
          <a:prstGeom prst="rect">
            <a:avLst/>
          </a:prstGeom>
          <a:solidFill>
            <a:srgbClr val="FFFF00"/>
          </a:solidFill>
          <a:ln w="19050">
            <a:solidFill>
              <a:srgbClr val="FF0000"/>
            </a:solidFill>
          </a:ln>
        </p:spPr>
        <p:txBody>
          <a:bodyPr wrap="square" lIns="80155" tIns="40078" rIns="80155" bIns="40078" rtlCol="0">
            <a:spAutoFit/>
          </a:bodyPr>
          <a:lstStyle/>
          <a:p>
            <a:r>
              <a:rPr lang="en-GB" sz="1400" b="1" dirty="0">
                <a:solidFill>
                  <a:srgbClr val="C00000"/>
                </a:solidFill>
              </a:rPr>
              <a:t>Need to know momentum vector and entry point of each proton going into the patient and also momentum vector and exit point coming out.</a:t>
            </a:r>
          </a:p>
          <a:p>
            <a:r>
              <a:rPr lang="en-GB" sz="1400" b="1" dirty="0">
                <a:solidFill>
                  <a:srgbClr val="C00000"/>
                </a:solidFill>
              </a:rPr>
              <a:t>Need tracks plus incoming and outgoing energies</a:t>
            </a:r>
          </a:p>
        </p:txBody>
      </p:sp>
      <p:pic>
        <p:nvPicPr>
          <p:cNvPr id="22" name="Picture 2"/>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8077200" y="1"/>
            <a:ext cx="1066800" cy="832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91" y="4550934"/>
            <a:ext cx="4318260" cy="2256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5803673" y="1077323"/>
            <a:ext cx="3263935" cy="2808946"/>
            <a:chOff x="6134922" y="1115541"/>
            <a:chExt cx="4539576" cy="3610893"/>
          </a:xfrm>
        </p:grpSpPr>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34922" y="1115541"/>
              <a:ext cx="4539576" cy="3200400"/>
            </a:xfrm>
            <a:prstGeom prst="rect">
              <a:avLst/>
            </a:prstGeom>
            <a:ln w="38100">
              <a:solidFill>
                <a:srgbClr val="C00000"/>
              </a:solidFill>
            </a:ln>
          </p:spPr>
        </p:pic>
        <p:cxnSp>
          <p:nvCxnSpPr>
            <p:cNvPr id="29" name="Straight Connector 28"/>
            <p:cNvCxnSpPr/>
            <p:nvPr/>
          </p:nvCxnSpPr>
          <p:spPr bwMode="auto">
            <a:xfrm flipH="1">
              <a:off x="6792506" y="2715741"/>
              <a:ext cx="1002607" cy="675084"/>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8104215" y="2766218"/>
              <a:ext cx="405010" cy="647700"/>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p:cNvSpPr/>
            <p:nvPr/>
          </p:nvSpPr>
          <p:spPr bwMode="auto">
            <a:xfrm>
              <a:off x="7795111" y="2715741"/>
              <a:ext cx="309105" cy="171027"/>
            </a:xfrm>
            <a:prstGeom prst="rect">
              <a:avLst/>
            </a:prstGeom>
            <a:noFill/>
            <a:ln w="19050" cap="flat" cmpd="sng" algn="ctr">
              <a:solidFill>
                <a:srgbClr val="C00000"/>
              </a:solidFill>
              <a:prstDash val="solid"/>
              <a:round/>
              <a:headEnd type="none" w="med" len="med"/>
              <a:tailEnd type="none" w="med" len="med"/>
            </a:ln>
            <a:effectLst/>
          </p:spPr>
          <p:txBody>
            <a:bodyPr vert="horz" wrap="square" lIns="91428" tIns="45715" rIns="91428" bIns="45715" numCol="1" rtlCol="0" anchor="t" anchorCtr="0" compatLnSpc="1">
              <a:prstTxWarp prst="textNoShape">
                <a:avLst/>
              </a:prstTxWarp>
            </a:bodyPr>
            <a:lstStyle/>
            <a:p>
              <a:pPr defTabSz="801555" eaLnBrk="0" hangingPunct="0"/>
              <a:endParaRPr lang="en-GB"/>
            </a:p>
          </p:txBody>
        </p:sp>
        <p:pic>
          <p:nvPicPr>
            <p:cNvPr id="32"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6792505" y="3390825"/>
              <a:ext cx="1716721" cy="1335609"/>
            </a:xfrm>
            <a:prstGeom prst="rect">
              <a:avLst/>
            </a:prstGeom>
            <a:noFill/>
            <a:ln w="15875">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grpSp>
      <p:pic>
        <p:nvPicPr>
          <p:cNvPr id="34"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3313521" y="2361400"/>
            <a:ext cx="2428568" cy="1132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34"/>
          <p:cNvSpPr/>
          <p:nvPr/>
        </p:nvSpPr>
        <p:spPr>
          <a:xfrm>
            <a:off x="14808" y="3268680"/>
            <a:ext cx="4572000" cy="276977"/>
          </a:xfrm>
          <a:prstGeom prst="rect">
            <a:avLst/>
          </a:prstGeom>
        </p:spPr>
        <p:txBody>
          <a:bodyPr lIns="91417" tIns="45709" rIns="91417" bIns="45709">
            <a:spAutoFit/>
          </a:bodyPr>
          <a:lstStyle/>
          <a:p>
            <a:r>
              <a:rPr lang="en-GB" sz="1200" dirty="0">
                <a:hlinkClick r:id="rId10"/>
              </a:rPr>
              <a:t>https://physicsworld.com/a/proton-imaging-comes-to-the-christie/</a:t>
            </a:r>
            <a:endParaRPr lang="en-GB" sz="1200" dirty="0"/>
          </a:p>
        </p:txBody>
      </p:sp>
      <p:pic>
        <p:nvPicPr>
          <p:cNvPr id="16" name="Picture 15"/>
          <p:cNvPicPr>
            <a:picLocks noChangeAspect="1"/>
          </p:cNvPicPr>
          <p:nvPr/>
        </p:nvPicPr>
        <p:blipFill rotWithShape="1">
          <a:blip r:embed="rId11"/>
          <a:srcRect l="27381" t="6636" r="27543" b="5219"/>
          <a:stretch/>
        </p:blipFill>
        <p:spPr>
          <a:xfrm>
            <a:off x="1800735" y="4866136"/>
            <a:ext cx="992933" cy="1124825"/>
          </a:xfrm>
          <a:prstGeom prst="rect">
            <a:avLst/>
          </a:prstGeom>
        </p:spPr>
      </p:pic>
      <p:sp>
        <p:nvSpPr>
          <p:cNvPr id="17" name="Slide Number Placeholder 9"/>
          <p:cNvSpPr txBox="1">
            <a:spLocks/>
          </p:cNvSpPr>
          <p:nvPr/>
        </p:nvSpPr>
        <p:spPr>
          <a:xfrm>
            <a:off x="7010400" y="6569076"/>
            <a:ext cx="2133600" cy="365125"/>
          </a:xfrm>
          <a:prstGeom prst="rect">
            <a:avLst/>
          </a:prstGeom>
        </p:spPr>
        <p:txBody>
          <a:bodyPr vert="horz" lIns="91428" tIns="45715" rIns="91428" bIns="45715" rtlCol="0" anchor="ctr"/>
          <a:lstStyle>
            <a:defPPr>
              <a:defRPr lang="en-US"/>
            </a:defPPr>
            <a:lvl1pPr algn="r" rtl="0" fontAlgn="base">
              <a:spcBef>
                <a:spcPct val="0"/>
              </a:spcBef>
              <a:spcAft>
                <a:spcPct val="0"/>
              </a:spcAft>
              <a:defRPr sz="1400" b="1" kern="1200">
                <a:solidFill>
                  <a:srgbClr val="0000FF"/>
                </a:solidFill>
                <a:latin typeface="Times New Roman" pitchFamily="18" charset="0"/>
                <a:ea typeface="+mn-ea"/>
                <a:cs typeface="Arial" charset="0"/>
              </a:defRPr>
            </a:lvl1pPr>
            <a:lvl2pPr marL="453800" indent="1588" algn="l" rtl="0" fontAlgn="base">
              <a:spcBef>
                <a:spcPct val="0"/>
              </a:spcBef>
              <a:spcAft>
                <a:spcPct val="0"/>
              </a:spcAft>
              <a:defRPr kern="1200">
                <a:solidFill>
                  <a:srgbClr val="000000"/>
                </a:solidFill>
                <a:latin typeface="Times New Roman" pitchFamily="18" charset="0"/>
                <a:ea typeface="+mn-ea"/>
                <a:cs typeface="Arial" charset="0"/>
              </a:defRPr>
            </a:lvl2pPr>
            <a:lvl3pPr marL="910775" indent="1588" algn="l" rtl="0" fontAlgn="base">
              <a:spcBef>
                <a:spcPct val="0"/>
              </a:spcBef>
              <a:spcAft>
                <a:spcPct val="0"/>
              </a:spcAft>
              <a:defRPr kern="1200">
                <a:solidFill>
                  <a:srgbClr val="000000"/>
                </a:solidFill>
                <a:latin typeface="Times New Roman" pitchFamily="18" charset="0"/>
                <a:ea typeface="+mn-ea"/>
                <a:cs typeface="Arial" charset="0"/>
              </a:defRPr>
            </a:lvl3pPr>
            <a:lvl4pPr marL="1367749" indent="1588" algn="l" rtl="0" fontAlgn="base">
              <a:spcBef>
                <a:spcPct val="0"/>
              </a:spcBef>
              <a:spcAft>
                <a:spcPct val="0"/>
              </a:spcAft>
              <a:defRPr kern="1200">
                <a:solidFill>
                  <a:srgbClr val="000000"/>
                </a:solidFill>
                <a:latin typeface="Times New Roman" pitchFamily="18" charset="0"/>
                <a:ea typeface="+mn-ea"/>
                <a:cs typeface="Arial" charset="0"/>
              </a:defRPr>
            </a:lvl4pPr>
            <a:lvl5pPr marL="1824721" indent="1588" algn="l" rtl="0" fontAlgn="base">
              <a:spcBef>
                <a:spcPct val="0"/>
              </a:spcBef>
              <a:spcAft>
                <a:spcPct val="0"/>
              </a:spcAft>
              <a:defRPr kern="1200">
                <a:solidFill>
                  <a:srgbClr val="000000"/>
                </a:solidFill>
                <a:latin typeface="Times New Roman" pitchFamily="18" charset="0"/>
                <a:ea typeface="+mn-ea"/>
                <a:cs typeface="Arial" charset="0"/>
              </a:defRPr>
            </a:lvl5pPr>
            <a:lvl6pPr marL="2284869" algn="l" defTabSz="913947" rtl="0" eaLnBrk="1" latinLnBrk="0" hangingPunct="1">
              <a:defRPr kern="1200">
                <a:solidFill>
                  <a:srgbClr val="000000"/>
                </a:solidFill>
                <a:latin typeface="Times New Roman" pitchFamily="18" charset="0"/>
                <a:ea typeface="+mn-ea"/>
                <a:cs typeface="Arial" charset="0"/>
              </a:defRPr>
            </a:lvl6pPr>
            <a:lvl7pPr marL="2741842" algn="l" defTabSz="913947" rtl="0" eaLnBrk="1" latinLnBrk="0" hangingPunct="1">
              <a:defRPr kern="1200">
                <a:solidFill>
                  <a:srgbClr val="000000"/>
                </a:solidFill>
                <a:latin typeface="Times New Roman" pitchFamily="18" charset="0"/>
                <a:ea typeface="+mn-ea"/>
                <a:cs typeface="Arial" charset="0"/>
              </a:defRPr>
            </a:lvl7pPr>
            <a:lvl8pPr marL="3198817" algn="l" defTabSz="913947" rtl="0" eaLnBrk="1" latinLnBrk="0" hangingPunct="1">
              <a:defRPr kern="1200">
                <a:solidFill>
                  <a:srgbClr val="000000"/>
                </a:solidFill>
                <a:latin typeface="Times New Roman" pitchFamily="18" charset="0"/>
                <a:ea typeface="+mn-ea"/>
                <a:cs typeface="Arial" charset="0"/>
              </a:defRPr>
            </a:lvl8pPr>
            <a:lvl9pPr marL="3655791" algn="l" defTabSz="913947" rtl="0" eaLnBrk="1" latinLnBrk="0" hangingPunct="1">
              <a:defRPr kern="1200">
                <a:solidFill>
                  <a:srgbClr val="000000"/>
                </a:solidFill>
                <a:latin typeface="Times New Roman" pitchFamily="18" charset="0"/>
                <a:ea typeface="+mn-ea"/>
                <a:cs typeface="Arial" charset="0"/>
              </a:defRPr>
            </a:lvl9pPr>
          </a:lstStyle>
          <a:p>
            <a:fld id="{DFD6BD37-06A6-4226-9873-B24587A20C66}" type="slidenum">
              <a:rPr lang="en-GB" smtClean="0"/>
              <a:pPr/>
              <a:t>14</a:t>
            </a:fld>
            <a:endParaRPr lang="en-GB"/>
          </a:p>
        </p:txBody>
      </p:sp>
      <p:sp>
        <p:nvSpPr>
          <p:cNvPr id="2" name="Rectangle 1"/>
          <p:cNvSpPr/>
          <p:nvPr/>
        </p:nvSpPr>
        <p:spPr bwMode="auto">
          <a:xfrm>
            <a:off x="7466432" y="3951594"/>
            <a:ext cx="769796" cy="195973"/>
          </a:xfrm>
          <a:prstGeom prst="rect">
            <a:avLst/>
          </a:prstGeom>
          <a:solidFill>
            <a:schemeClr val="bg1"/>
          </a:solidFill>
          <a:ln w="9525" cap="flat" cmpd="sng" algn="ctr">
            <a:noFill/>
            <a:prstDash val="solid"/>
            <a:round/>
            <a:headEnd type="none" w="med" len="med"/>
            <a:tailEnd type="none" w="med" len="med"/>
          </a:ln>
          <a:effectLst/>
        </p:spPr>
        <p:txBody>
          <a:bodyPr vert="horz" wrap="square" lIns="80165" tIns="40083" rIns="80165" bIns="40083" numCol="1" spcCol="0" rtlCol="0" anchor="t" anchorCtr="0" compatLnSpc="1">
            <a:prstTxWarp prst="textNoShape">
              <a:avLst/>
            </a:prstTxWarp>
          </a:bodyPr>
          <a:lstStyle/>
          <a:p>
            <a:pPr defTabSz="801654" eaLnBrk="0" fontAlgn="base" hangingPunct="0">
              <a:spcBef>
                <a:spcPct val="0"/>
              </a:spcBef>
              <a:spcAft>
                <a:spcPct val="0"/>
              </a:spcAft>
            </a:pPr>
            <a:endParaRPr lang="en-GB" sz="1600" dirty="0">
              <a:solidFill>
                <a:srgbClr val="000000"/>
              </a:solidFill>
              <a:latin typeface="Times New Roman" pitchFamily="18" charset="0"/>
            </a:endParaRPr>
          </a:p>
        </p:txBody>
      </p:sp>
      <p:sp>
        <p:nvSpPr>
          <p:cNvPr id="3" name="TextBox 2"/>
          <p:cNvSpPr txBox="1"/>
          <p:nvPr/>
        </p:nvSpPr>
        <p:spPr>
          <a:xfrm>
            <a:off x="7466432" y="3593099"/>
            <a:ext cx="1869873" cy="573391"/>
          </a:xfrm>
          <a:prstGeom prst="rect">
            <a:avLst/>
          </a:prstGeom>
          <a:noFill/>
        </p:spPr>
        <p:txBody>
          <a:bodyPr wrap="square" lIns="80165" tIns="40083" rIns="80165" bIns="40083" rtlCol="0">
            <a:spAutoFit/>
          </a:bodyPr>
          <a:lstStyle/>
          <a:p>
            <a:r>
              <a:rPr lang="en-GB" sz="1600" b="1" dirty="0" smtClean="0">
                <a:solidFill>
                  <a:srgbClr val="FF0000"/>
                </a:solidFill>
              </a:rPr>
              <a:t>Uses HL-LHC strip tracking detectors</a:t>
            </a:r>
            <a:endParaRPr lang="en-GB" sz="1600" b="1" dirty="0">
              <a:solidFill>
                <a:srgbClr val="FF0000"/>
              </a:solidFill>
            </a:endParaRPr>
          </a:p>
        </p:txBody>
      </p:sp>
      <p:sp>
        <p:nvSpPr>
          <p:cNvPr id="20" name="TextBox 19"/>
          <p:cNvSpPr txBox="1"/>
          <p:nvPr/>
        </p:nvSpPr>
        <p:spPr>
          <a:xfrm rot="1911636">
            <a:off x="5208965" y="4565869"/>
            <a:ext cx="2179008" cy="634937"/>
          </a:xfrm>
          <a:prstGeom prst="rect">
            <a:avLst/>
          </a:prstGeom>
          <a:solidFill>
            <a:schemeClr val="accent1">
              <a:lumMod val="20000"/>
              <a:lumOff val="80000"/>
            </a:schemeClr>
          </a:solidFill>
          <a:ln w="19050">
            <a:solidFill>
              <a:srgbClr val="00B050"/>
            </a:solidFill>
          </a:ln>
        </p:spPr>
        <p:txBody>
          <a:bodyPr wrap="square" lIns="80155" tIns="40078" rIns="80155" bIns="40078" rtlCol="0">
            <a:spAutoFit/>
          </a:bodyPr>
          <a:lstStyle/>
          <a:p>
            <a:r>
              <a:rPr lang="en-GB" sz="1200" b="1" dirty="0" smtClean="0">
                <a:solidFill>
                  <a:srgbClr val="0070C0"/>
                </a:solidFill>
              </a:rPr>
              <a:t>Except at the highest energies multiple scattering dominates, </a:t>
            </a:r>
            <a:r>
              <a:rPr lang="en-GB" sz="1200" b="1" dirty="0" smtClean="0">
                <a:solidFill>
                  <a:srgbClr val="FF0066"/>
                </a:solidFill>
              </a:rPr>
              <a:t>so thin is better than fine pitch</a:t>
            </a:r>
            <a:endParaRPr lang="en-GB" sz="1200" b="1" dirty="0">
              <a:solidFill>
                <a:srgbClr val="FF0066"/>
              </a:solidFill>
            </a:endParaRPr>
          </a:p>
        </p:txBody>
      </p:sp>
      <p:sp>
        <p:nvSpPr>
          <p:cNvPr id="21"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12"/>
              </a:defRPr>
            </a:lvl1pPr>
          </a:lstStyle>
          <a:p>
            <a:pPr lvl="0">
              <a:defRPr sz="1800" u="none"/>
            </a:pPr>
            <a:r>
              <a:rPr sz="1800" dirty="0"/>
              <a:t>www.pravda.uk.com</a:t>
            </a:r>
          </a:p>
        </p:txBody>
      </p:sp>
    </p:spTree>
    <p:extLst>
      <p:ext uri="{BB962C8B-B14F-4D97-AF65-F5344CB8AC3E}">
        <p14:creationId xmlns:p14="http://schemas.microsoft.com/office/powerpoint/2010/main" val="3293980251"/>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5"/>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714560" y="2590800"/>
            <a:ext cx="442944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1440" y="470294"/>
            <a:ext cx="2135679" cy="2154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3890" y="468446"/>
            <a:ext cx="2146502" cy="2154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1589" y="458924"/>
            <a:ext cx="2157325" cy="2159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1589" y="477974"/>
            <a:ext cx="2157325" cy="2150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1517" y="477971"/>
            <a:ext cx="2164540" cy="2154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09053" y="458922"/>
            <a:ext cx="2168147" cy="2159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09053" y="474133"/>
            <a:ext cx="2168147" cy="2164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05126" y="457200"/>
            <a:ext cx="2160932" cy="2159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838200" y="-361785"/>
            <a:ext cx="7239000" cy="1123785"/>
          </a:xfrm>
        </p:spPr>
        <p:txBody>
          <a:bodyPr>
            <a:normAutofit/>
          </a:bodyPr>
          <a:lstStyle/>
          <a:p>
            <a:r>
              <a:rPr lang="en-GB" sz="2400" dirty="0" smtClean="0"/>
              <a:t>Computed Tomography</a:t>
            </a:r>
            <a:endParaRPr lang="en-GB" sz="2400"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76200" y="609600"/>
                <a:ext cx="5807689" cy="4114800"/>
              </a:xfrm>
            </p:spPr>
            <p:txBody>
              <a:bodyPr>
                <a:normAutofit fontScale="25000" lnSpcReduction="20000"/>
              </a:bodyPr>
              <a:lstStyle/>
              <a:p>
                <a:pPr marL="180975" indent="-180975"/>
                <a:r>
                  <a:rPr lang="en-GB" sz="7200" dirty="0" smtClean="0"/>
                  <a:t>Most common imaging modality for treatment planning is Computed Tomography (CT)</a:t>
                </a:r>
              </a:p>
              <a:p>
                <a:pPr marL="180975" indent="-180975"/>
                <a:r>
                  <a:rPr lang="en-GB" sz="7200" dirty="0" smtClean="0"/>
                  <a:t>Measure </a:t>
                </a:r>
                <a:r>
                  <a:rPr lang="en-GB" sz="7200" dirty="0"/>
                  <a:t>the linear attenuation </a:t>
                </a:r>
                <a:r>
                  <a:rPr lang="en-GB" sz="7200" dirty="0" smtClean="0"/>
                  <a:t>of x-rays (</a:t>
                </a:r>
                <a:r>
                  <a:rPr lang="el-GR" sz="7200" dirty="0" smtClean="0"/>
                  <a:t>μ</a:t>
                </a:r>
                <a:r>
                  <a:rPr lang="en-GB" sz="7200" dirty="0" smtClean="0"/>
                  <a:t>) along a </a:t>
                </a:r>
                <a:r>
                  <a:rPr lang="en-GB" sz="7200" dirty="0"/>
                  <a:t>path through patient (line integral</a:t>
                </a:r>
                <a:r>
                  <a:rPr lang="en-GB" sz="7200" dirty="0" smtClean="0"/>
                  <a:t>) to form a radiograph</a:t>
                </a:r>
                <a:endParaRPr lang="en-GB" sz="7200" dirty="0"/>
              </a:p>
              <a:p>
                <a:pPr marL="180975" indent="-180975"/>
                <a:r>
                  <a:rPr lang="en-GB" sz="7200" dirty="0"/>
                  <a:t>Rotate the source and detectors around the patient and take another radiograph from different </a:t>
                </a:r>
                <a:r>
                  <a:rPr lang="en-GB" sz="7200" dirty="0" smtClean="0"/>
                  <a:t>angles</a:t>
                </a:r>
                <a:endParaRPr lang="en-GB" sz="7200" dirty="0"/>
              </a:p>
              <a:p>
                <a:pPr marL="180975" indent="-180975"/>
                <a:r>
                  <a:rPr lang="en-GB" sz="7200" dirty="0"/>
                  <a:t>Use a reconstruction algorithm to </a:t>
                </a:r>
                <a:r>
                  <a:rPr lang="en-GB" sz="7200" dirty="0" smtClean="0"/>
                  <a:t>                         combine </a:t>
                </a:r>
                <a:r>
                  <a:rPr lang="en-GB" sz="7200" dirty="0"/>
                  <a:t>all of the line integrals as </a:t>
                </a:r>
                <a:r>
                  <a:rPr lang="en-GB" sz="7200" dirty="0" smtClean="0"/>
                  <a:t>                                        a </a:t>
                </a:r>
                <a:r>
                  <a:rPr lang="en-GB" sz="7200" dirty="0"/>
                  <a:t>function of position in the </a:t>
                </a:r>
                <a:r>
                  <a:rPr lang="en-GB" sz="7200" dirty="0" smtClean="0"/>
                  <a:t>patient</a:t>
                </a:r>
              </a:p>
              <a:p>
                <a:pPr marL="180975" indent="-180975"/>
                <a:endParaRPr lang="en-GB" sz="3200" dirty="0" smtClean="0"/>
              </a:p>
              <a:p>
                <a:pPr marL="180975" indent="-180975"/>
                <a:r>
                  <a:rPr lang="en-GB" sz="7200" dirty="0" smtClean="0"/>
                  <a:t>Information in CT image stored as the </a:t>
                </a:r>
                <a:r>
                  <a:rPr lang="en-GB" sz="7200" dirty="0" err="1" smtClean="0"/>
                  <a:t>Houndsfield</a:t>
                </a:r>
                <a:r>
                  <a:rPr lang="en-GB" sz="7200" dirty="0" smtClean="0"/>
                  <a:t> unit which is the linear               attenuation relative to water and air</a:t>
                </a:r>
              </a:p>
              <a:p>
                <a:pPr marL="180975" indent="-180975"/>
                <a14:m>
                  <m:oMath xmlns:m="http://schemas.openxmlformats.org/officeDocument/2006/math">
                    <m:r>
                      <a:rPr lang="en-GB" sz="7200" b="0" i="1" smtClean="0">
                        <a:latin typeface="Cambria Math" panose="02040503050406030204" pitchFamily="18" charset="0"/>
                      </a:rPr>
                      <m:t>𝐻𝑈</m:t>
                    </m:r>
                    <m:r>
                      <a:rPr lang="en-GB" sz="7200" b="0" i="1" smtClean="0">
                        <a:latin typeface="Cambria Math" panose="02040503050406030204" pitchFamily="18" charset="0"/>
                      </a:rPr>
                      <m:t>=1000×</m:t>
                    </m:r>
                    <m:f>
                      <m:fPr>
                        <m:ctrlPr>
                          <a:rPr lang="en-GB" sz="7200" b="0" i="1" smtClean="0">
                            <a:latin typeface="Cambria Math"/>
                          </a:rPr>
                        </m:ctrlPr>
                      </m:fPr>
                      <m:num>
                        <m:r>
                          <a:rPr lang="en-GB" sz="7200" b="0" i="1" smtClean="0">
                            <a:latin typeface="Cambria Math" panose="02040503050406030204" pitchFamily="18" charset="0"/>
                            <a:ea typeface="Cambria Math" panose="02040503050406030204" pitchFamily="18" charset="0"/>
                          </a:rPr>
                          <m:t>𝜇</m:t>
                        </m:r>
                        <m:r>
                          <a:rPr lang="en-GB" sz="7200" b="0" i="1" smtClean="0">
                            <a:latin typeface="Cambria Math" panose="02040503050406030204" pitchFamily="18" charset="0"/>
                            <a:ea typeface="Cambria Math" panose="02040503050406030204" pitchFamily="18" charset="0"/>
                          </a:rPr>
                          <m:t> −</m:t>
                        </m:r>
                        <m:sSub>
                          <m:sSubPr>
                            <m:ctrlPr>
                              <a:rPr lang="en-GB" sz="7200" b="0" i="1" smtClean="0">
                                <a:latin typeface="Cambria Math"/>
                                <a:ea typeface="Cambria Math" panose="02040503050406030204" pitchFamily="18" charset="0"/>
                              </a:rPr>
                            </m:ctrlPr>
                          </m:sSubPr>
                          <m:e>
                            <m:r>
                              <a:rPr lang="en-GB" sz="7200" b="0" i="1" smtClean="0">
                                <a:latin typeface="Cambria Math" panose="02040503050406030204" pitchFamily="18" charset="0"/>
                                <a:ea typeface="Cambria Math" panose="02040503050406030204" pitchFamily="18" charset="0"/>
                              </a:rPr>
                              <m:t>𝜇</m:t>
                            </m:r>
                          </m:e>
                          <m:sub>
                            <m:r>
                              <a:rPr lang="en-GB" sz="7200" b="0" i="1" smtClean="0">
                                <a:latin typeface="Cambria Math" panose="02040503050406030204" pitchFamily="18" charset="0"/>
                                <a:ea typeface="Cambria Math" panose="02040503050406030204" pitchFamily="18" charset="0"/>
                              </a:rPr>
                              <m:t>𝑊</m:t>
                            </m:r>
                          </m:sub>
                        </m:sSub>
                      </m:num>
                      <m:den>
                        <m:sSub>
                          <m:sSubPr>
                            <m:ctrlPr>
                              <a:rPr lang="en-GB" sz="7200" b="0" i="1" smtClean="0">
                                <a:latin typeface="Cambria Math"/>
                              </a:rPr>
                            </m:ctrlPr>
                          </m:sSubPr>
                          <m:e>
                            <m:r>
                              <a:rPr lang="en-GB" sz="7200" b="0" i="1" smtClean="0">
                                <a:latin typeface="Cambria Math" panose="02040503050406030204" pitchFamily="18" charset="0"/>
                                <a:ea typeface="Cambria Math" panose="02040503050406030204" pitchFamily="18" charset="0"/>
                              </a:rPr>
                              <m:t>𝜇</m:t>
                            </m:r>
                          </m:e>
                          <m:sub>
                            <m:r>
                              <a:rPr lang="en-GB" sz="7200" b="0" i="1" smtClean="0">
                                <a:latin typeface="Cambria Math" panose="02040503050406030204" pitchFamily="18" charset="0"/>
                              </a:rPr>
                              <m:t>𝑊</m:t>
                            </m:r>
                          </m:sub>
                        </m:sSub>
                        <m:r>
                          <a:rPr lang="en-GB" sz="7200" b="0" i="1" smtClean="0">
                            <a:latin typeface="Cambria Math" panose="02040503050406030204" pitchFamily="18" charset="0"/>
                          </a:rPr>
                          <m:t>−</m:t>
                        </m:r>
                        <m:sSub>
                          <m:sSubPr>
                            <m:ctrlPr>
                              <a:rPr lang="en-GB" sz="7200" b="0" i="1" smtClean="0">
                                <a:latin typeface="Cambria Math"/>
                              </a:rPr>
                            </m:ctrlPr>
                          </m:sSubPr>
                          <m:e>
                            <m:r>
                              <a:rPr lang="en-GB" sz="7200" b="0" i="1" smtClean="0">
                                <a:latin typeface="Cambria Math" panose="02040503050406030204" pitchFamily="18" charset="0"/>
                                <a:ea typeface="Cambria Math" panose="02040503050406030204" pitchFamily="18" charset="0"/>
                              </a:rPr>
                              <m:t>𝜇</m:t>
                            </m:r>
                          </m:e>
                          <m:sub>
                            <m:r>
                              <a:rPr lang="en-GB" sz="7200" b="0" i="1" smtClean="0">
                                <a:latin typeface="Cambria Math" panose="02040503050406030204" pitchFamily="18" charset="0"/>
                              </a:rPr>
                              <m:t>𝐴</m:t>
                            </m:r>
                          </m:sub>
                        </m:sSub>
                      </m:den>
                    </m:f>
                  </m:oMath>
                </a14:m>
                <a:endParaRPr lang="en-GB" sz="4300" dirty="0"/>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76200" y="609600"/>
                <a:ext cx="5807689" cy="4114800"/>
              </a:xfrm>
              <a:blipFill rotWithShape="1">
                <a:blip r:embed="rId11"/>
                <a:stretch>
                  <a:fillRect l="-735" t="-2074" r="-315"/>
                </a:stretch>
              </a:blipFill>
            </p:spPr>
            <p:txBody>
              <a:bodyPr/>
              <a:lstStyle/>
              <a:p>
                <a:r>
                  <a:rPr lang="en-GB">
                    <a:noFill/>
                  </a:rPr>
                  <a:t> </a:t>
                </a:r>
              </a:p>
            </p:txBody>
          </p:sp>
        </mc:Fallback>
      </mc:AlternateContent>
      <p:sp>
        <p:nvSpPr>
          <p:cNvPr id="18" name="TextBox 17"/>
          <p:cNvSpPr txBox="1"/>
          <p:nvPr/>
        </p:nvSpPr>
        <p:spPr>
          <a:xfrm>
            <a:off x="2590800" y="4038600"/>
            <a:ext cx="2057400" cy="1138773"/>
          </a:xfrm>
          <a:prstGeom prst="rect">
            <a:avLst/>
          </a:prstGeom>
          <a:noFill/>
        </p:spPr>
        <p:txBody>
          <a:bodyPr wrap="square" rtlCol="0">
            <a:spAutoFit/>
          </a:bodyPr>
          <a:lstStyle/>
          <a:p>
            <a:r>
              <a:rPr lang="en-GB" sz="1700" dirty="0" smtClean="0"/>
              <a:t>Lung = -850 to -910</a:t>
            </a:r>
          </a:p>
          <a:p>
            <a:r>
              <a:rPr lang="en-GB" sz="1700" dirty="0" smtClean="0"/>
              <a:t>Bone = 700 to 3000</a:t>
            </a:r>
          </a:p>
          <a:p>
            <a:r>
              <a:rPr lang="en-GB" sz="1700" dirty="0" smtClean="0"/>
              <a:t>       Water </a:t>
            </a:r>
            <a:r>
              <a:rPr lang="en-GB" sz="1700" dirty="0"/>
              <a:t>= 0</a:t>
            </a:r>
          </a:p>
          <a:p>
            <a:r>
              <a:rPr lang="en-GB" sz="1700" dirty="0" smtClean="0"/>
              <a:t> </a:t>
            </a:r>
            <a:endParaRPr lang="en-GB" sz="1700" dirty="0"/>
          </a:p>
        </p:txBody>
      </p:sp>
      <p:sp>
        <p:nvSpPr>
          <p:cNvPr id="17" name="TextBox 16"/>
          <p:cNvSpPr txBox="1"/>
          <p:nvPr/>
        </p:nvSpPr>
        <p:spPr>
          <a:xfrm>
            <a:off x="7467600" y="2792849"/>
            <a:ext cx="1600200" cy="1169551"/>
          </a:xfrm>
          <a:prstGeom prst="rect">
            <a:avLst/>
          </a:prstGeom>
          <a:noFill/>
        </p:spPr>
        <p:txBody>
          <a:bodyPr wrap="square" rtlCol="0">
            <a:spAutoFit/>
          </a:bodyPr>
          <a:lstStyle/>
          <a:p>
            <a:r>
              <a:rPr lang="en-GB" sz="1400" b="1" dirty="0">
                <a:solidFill>
                  <a:srgbClr val="C00000"/>
                </a:solidFill>
              </a:rPr>
              <a:t>Currently x-ray CT is </a:t>
            </a:r>
            <a:r>
              <a:rPr lang="en-GB" sz="1400" b="1" dirty="0" smtClean="0">
                <a:solidFill>
                  <a:srgbClr val="C00000"/>
                </a:solidFill>
              </a:rPr>
              <a:t>performed, </a:t>
            </a:r>
            <a:r>
              <a:rPr lang="en-GB" sz="1400" b="1" dirty="0">
                <a:solidFill>
                  <a:srgbClr val="C00000"/>
                </a:solidFill>
              </a:rPr>
              <a:t>which is then converted into stopping </a:t>
            </a:r>
            <a:r>
              <a:rPr lang="en-GB" sz="1400" b="1" dirty="0" smtClean="0">
                <a:solidFill>
                  <a:srgbClr val="C00000"/>
                </a:solidFill>
              </a:rPr>
              <a:t>powers</a:t>
            </a:r>
            <a:endParaRPr lang="en-GB" sz="1400" b="1" dirty="0">
              <a:solidFill>
                <a:srgbClr val="C00000"/>
              </a:solidFill>
            </a:endParaRPr>
          </a:p>
        </p:txBody>
      </p:sp>
      <p:pic>
        <p:nvPicPr>
          <p:cNvPr id="20" name="pasted-image.tiff"/>
          <p:cNvPicPr>
            <a:picLocks noChangeAspect="1"/>
          </p:cNvPicPr>
          <p:nvPr/>
        </p:nvPicPr>
        <p:blipFill rotWithShape="1">
          <a:blip r:embed="rId12">
            <a:extLst/>
          </a:blip>
          <a:srcRect t="11650"/>
          <a:stretch/>
        </p:blipFill>
        <p:spPr>
          <a:xfrm>
            <a:off x="76200" y="4876801"/>
            <a:ext cx="2781559" cy="1676400"/>
          </a:xfrm>
          <a:prstGeom prst="rect">
            <a:avLst/>
          </a:prstGeom>
          <a:ln w="3175">
            <a:miter lim="400000"/>
          </a:ln>
        </p:spPr>
      </p:pic>
      <p:sp>
        <p:nvSpPr>
          <p:cNvPr id="21" name="Shape 146"/>
          <p:cNvSpPr/>
          <p:nvPr/>
        </p:nvSpPr>
        <p:spPr>
          <a:xfrm>
            <a:off x="76200" y="5226550"/>
            <a:ext cx="2514600" cy="1098050"/>
          </a:xfrm>
          <a:prstGeom prst="roundRect">
            <a:avLst>
              <a:gd name="adj" fmla="val 9829"/>
            </a:avLst>
          </a:prstGeom>
          <a:ln w="38100">
            <a:solidFill>
              <a:srgbClr val="FF2600"/>
            </a:solidFill>
            <a:miter lim="400000"/>
          </a:ln>
        </p:spPr>
        <p:txBody>
          <a:bodyPr lIns="38100" tIns="38100" rIns="38100" bIns="3810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400" b="0" i="0" u="none" strike="noStrike" cap="none" spc="0" normalizeH="0" baseline="0">
                <a:ln>
                  <a:noFill/>
                </a:ln>
                <a:solidFill>
                  <a:srgbClr val="000000"/>
                </a:solidFill>
                <a:effectLst/>
                <a:uFillTx/>
                <a:latin typeface="+mn-lt"/>
                <a:ea typeface="+mn-ea"/>
                <a:cs typeface="+mn-cs"/>
                <a:sym typeface="Helvetica Light"/>
              </a:defRPr>
            </a:lvl9pPr>
          </a:lstStyle>
          <a:p>
            <a:pPr>
              <a:defRPr sz="2200"/>
            </a:pPr>
            <a:endParaRPr/>
          </a:p>
        </p:txBody>
      </p:sp>
      <p:sp>
        <p:nvSpPr>
          <p:cNvPr id="7" name="Rectangle 6"/>
          <p:cNvSpPr/>
          <p:nvPr/>
        </p:nvSpPr>
        <p:spPr>
          <a:xfrm>
            <a:off x="3048000" y="4876800"/>
            <a:ext cx="3200400" cy="1200329"/>
          </a:xfrm>
          <a:prstGeom prst="rect">
            <a:avLst/>
          </a:prstGeom>
        </p:spPr>
        <p:txBody>
          <a:bodyPr wrap="square">
            <a:spAutoFit/>
          </a:bodyPr>
          <a:lstStyle/>
          <a:p>
            <a:r>
              <a:rPr lang="en-US" altLang="en-US" sz="1200" dirty="0">
                <a:solidFill>
                  <a:srgbClr val="C00000"/>
                </a:solidFill>
                <a:latin typeface="Arial" charset="0"/>
                <a:cs typeface="Arial" charset="0"/>
                <a:sym typeface="Arial" charset="0"/>
              </a:rPr>
              <a:t>“The values recommended </a:t>
            </a:r>
            <a:r>
              <a:rPr lang="en-US" altLang="en-US" sz="1200" dirty="0" smtClean="0">
                <a:solidFill>
                  <a:srgbClr val="C00000"/>
                </a:solidFill>
                <a:latin typeface="Arial" charset="0"/>
                <a:cs typeface="Arial" charset="0"/>
                <a:sym typeface="Arial" charset="0"/>
              </a:rPr>
              <a:t>                         in </a:t>
            </a:r>
            <a:r>
              <a:rPr lang="en-US" altLang="en-US" sz="1200" dirty="0">
                <a:solidFill>
                  <a:srgbClr val="C00000"/>
                </a:solidFill>
                <a:latin typeface="Arial" charset="0"/>
                <a:cs typeface="Arial" charset="0"/>
                <a:sym typeface="Arial" charset="0"/>
              </a:rPr>
              <a:t>this study based on typical </a:t>
            </a:r>
            <a:r>
              <a:rPr lang="en-US" altLang="en-US" sz="1200" dirty="0" smtClean="0">
                <a:solidFill>
                  <a:srgbClr val="C00000"/>
                </a:solidFill>
                <a:latin typeface="Arial" charset="0"/>
                <a:cs typeface="Arial" charset="0"/>
                <a:sym typeface="Arial" charset="0"/>
              </a:rPr>
              <a:t>                    treatment </a:t>
            </a:r>
            <a:r>
              <a:rPr lang="en-US" altLang="en-US" sz="1200" dirty="0">
                <a:solidFill>
                  <a:srgbClr val="C00000"/>
                </a:solidFill>
                <a:latin typeface="Arial" charset="0"/>
                <a:cs typeface="Arial" charset="0"/>
                <a:sym typeface="Arial" charset="0"/>
              </a:rPr>
              <a:t>sites and a small group of patients roughly agree with the commonly referenced value (</a:t>
            </a:r>
            <a:r>
              <a:rPr lang="en-US" altLang="en-US" sz="1200" dirty="0">
                <a:solidFill>
                  <a:srgbClr val="C00000"/>
                </a:solidFill>
                <a:latin typeface="Arial Bold" charset="0"/>
                <a:cs typeface="Arial Bold" charset="0"/>
                <a:sym typeface="Arial Bold" charset="0"/>
              </a:rPr>
              <a:t>3.5%</a:t>
            </a:r>
            <a:r>
              <a:rPr lang="en-US" altLang="en-US" sz="1200" dirty="0">
                <a:solidFill>
                  <a:srgbClr val="C00000"/>
                </a:solidFill>
                <a:latin typeface="Arial" charset="0"/>
                <a:cs typeface="Arial" charset="0"/>
                <a:sym typeface="Arial" charset="0"/>
              </a:rPr>
              <a:t>) used for margin design.”</a:t>
            </a:r>
          </a:p>
          <a:p>
            <a:endParaRPr lang="en-US" altLang="en-US" sz="1200" dirty="0">
              <a:solidFill>
                <a:srgbClr val="C00000"/>
              </a:solidFill>
              <a:latin typeface="Arial" charset="0"/>
              <a:cs typeface="Arial" charset="0"/>
              <a:sym typeface="Arial" charset="0"/>
            </a:endParaRPr>
          </a:p>
        </p:txBody>
      </p:sp>
      <p:sp>
        <p:nvSpPr>
          <p:cNvPr id="22" name="TextBox 21"/>
          <p:cNvSpPr txBox="1"/>
          <p:nvPr/>
        </p:nvSpPr>
        <p:spPr>
          <a:xfrm>
            <a:off x="3352800" y="5867400"/>
            <a:ext cx="2781300" cy="738664"/>
          </a:xfrm>
          <a:prstGeom prst="rect">
            <a:avLst/>
          </a:prstGeom>
          <a:solidFill>
            <a:srgbClr val="FFFF00"/>
          </a:solidFill>
          <a:ln w="25400">
            <a:solidFill>
              <a:srgbClr val="FF0000"/>
            </a:solidFill>
          </a:ln>
        </p:spPr>
        <p:txBody>
          <a:bodyPr wrap="square" rtlCol="0">
            <a:spAutoFit/>
          </a:bodyPr>
          <a:lstStyle/>
          <a:p>
            <a:r>
              <a:rPr lang="en-GB" sz="1400" b="1" dirty="0">
                <a:solidFill>
                  <a:srgbClr val="C00000"/>
                </a:solidFill>
              </a:rPr>
              <a:t>Main range uncertainty caused </a:t>
            </a:r>
            <a:r>
              <a:rPr lang="en-GB" sz="1400" b="1" dirty="0" smtClean="0">
                <a:solidFill>
                  <a:srgbClr val="C00000"/>
                </a:solidFill>
              </a:rPr>
              <a:t>            by </a:t>
            </a:r>
            <a:r>
              <a:rPr lang="en-GB" sz="1400" b="1" dirty="0">
                <a:solidFill>
                  <a:srgbClr val="C00000"/>
                </a:solidFill>
              </a:rPr>
              <a:t>imaging the patient with </a:t>
            </a:r>
            <a:r>
              <a:rPr lang="en-GB" sz="1400" b="1" dirty="0" smtClean="0">
                <a:solidFill>
                  <a:srgbClr val="C00000"/>
                </a:solidFill>
              </a:rPr>
              <a:t>x-rays</a:t>
            </a:r>
            <a:r>
              <a:rPr lang="en-GB" sz="1400" b="1" dirty="0">
                <a:solidFill>
                  <a:srgbClr val="C00000"/>
                </a:solidFill>
              </a:rPr>
              <a:t>, but treating with protons </a:t>
            </a:r>
            <a:r>
              <a:rPr lang="en-GB" sz="1400" b="1" dirty="0" smtClean="0"/>
              <a:t> </a:t>
            </a:r>
            <a:endParaRPr lang="en-GB" sz="1400" b="1" dirty="0"/>
          </a:p>
        </p:txBody>
      </p:sp>
      <p:sp>
        <p:nvSpPr>
          <p:cNvPr id="23" name="TextBox 22"/>
          <p:cNvSpPr txBox="1"/>
          <p:nvPr/>
        </p:nvSpPr>
        <p:spPr>
          <a:xfrm rot="16200000">
            <a:off x="2302797" y="5424307"/>
            <a:ext cx="1405513" cy="646331"/>
          </a:xfrm>
          <a:prstGeom prst="rect">
            <a:avLst/>
          </a:prstGeom>
          <a:noFill/>
        </p:spPr>
        <p:txBody>
          <a:bodyPr wrap="none" rtlCol="0">
            <a:spAutoFit/>
          </a:bodyPr>
          <a:lstStyle/>
          <a:p>
            <a:pPr algn="ctr"/>
            <a:r>
              <a:rPr lang="en-US" altLang="en-US" sz="900" b="1" dirty="0">
                <a:solidFill>
                  <a:srgbClr val="C00000"/>
                </a:solidFill>
                <a:latin typeface="Arial" charset="0"/>
                <a:cs typeface="Arial" charset="0"/>
                <a:sym typeface="Arial" charset="0"/>
              </a:rPr>
              <a:t>M Yang </a:t>
            </a:r>
            <a:r>
              <a:rPr lang="en-US" altLang="en-US" sz="900" b="1" i="1" dirty="0">
                <a:solidFill>
                  <a:srgbClr val="C00000"/>
                </a:solidFill>
                <a:latin typeface="Arial" charset="0"/>
                <a:cs typeface="Arial" charset="0"/>
                <a:sym typeface="Arial" charset="0"/>
              </a:rPr>
              <a:t>et al </a:t>
            </a:r>
            <a:r>
              <a:rPr lang="en-US" altLang="en-US" sz="900" b="1" dirty="0">
                <a:solidFill>
                  <a:srgbClr val="C00000"/>
                </a:solidFill>
                <a:latin typeface="Arial" charset="0"/>
                <a:cs typeface="Arial" charset="0"/>
                <a:sym typeface="Arial" charset="0"/>
              </a:rPr>
              <a:t>PMB. 57 </a:t>
            </a:r>
            <a:endParaRPr lang="en-US" altLang="en-US" sz="900" b="1" dirty="0" smtClean="0">
              <a:solidFill>
                <a:srgbClr val="C00000"/>
              </a:solidFill>
              <a:latin typeface="Arial" charset="0"/>
              <a:cs typeface="Arial" charset="0"/>
              <a:sym typeface="Arial" charset="0"/>
            </a:endParaRPr>
          </a:p>
          <a:p>
            <a:pPr algn="ctr"/>
            <a:r>
              <a:rPr lang="en-US" altLang="en-US" sz="900" b="1" dirty="0" smtClean="0">
                <a:solidFill>
                  <a:srgbClr val="C00000"/>
                </a:solidFill>
                <a:latin typeface="Arial" charset="0"/>
                <a:cs typeface="Arial" charset="0"/>
                <a:sym typeface="Arial" charset="0"/>
              </a:rPr>
              <a:t>4095–4115 </a:t>
            </a:r>
            <a:r>
              <a:rPr lang="en-US" altLang="en-US" sz="900" b="1" dirty="0">
                <a:solidFill>
                  <a:srgbClr val="C00000"/>
                </a:solidFill>
                <a:latin typeface="Arial" charset="0"/>
                <a:cs typeface="Arial" charset="0"/>
                <a:sym typeface="Arial" charset="0"/>
              </a:rPr>
              <a:t>(2012)</a:t>
            </a:r>
          </a:p>
          <a:p>
            <a:endParaRPr lang="en-GB" dirty="0"/>
          </a:p>
        </p:txBody>
      </p:sp>
      <p:sp>
        <p:nvSpPr>
          <p:cNvPr id="4" name="TextBox 3"/>
          <p:cNvSpPr txBox="1"/>
          <p:nvPr/>
        </p:nvSpPr>
        <p:spPr>
          <a:xfrm>
            <a:off x="0" y="4661356"/>
            <a:ext cx="2860137" cy="230832"/>
          </a:xfrm>
          <a:prstGeom prst="rect">
            <a:avLst/>
          </a:prstGeom>
          <a:solidFill>
            <a:schemeClr val="bg1"/>
          </a:solidFill>
        </p:spPr>
        <p:txBody>
          <a:bodyPr wrap="square" rtlCol="0">
            <a:spAutoFit/>
          </a:bodyPr>
          <a:lstStyle/>
          <a:p>
            <a:pPr algn="r"/>
            <a:r>
              <a:rPr lang="en-GB" sz="900" b="1" dirty="0" smtClean="0">
                <a:solidFill>
                  <a:srgbClr val="C00000"/>
                </a:solidFill>
                <a:latin typeface="+mj-lt"/>
              </a:rPr>
              <a:t>Uncertainties in RSP Estimation (1</a:t>
            </a:r>
            <a:r>
              <a:rPr lang="el-GR" sz="900" b="1" dirty="0" smtClean="0">
                <a:solidFill>
                  <a:srgbClr val="C00000"/>
                </a:solidFill>
                <a:latin typeface="+mj-lt"/>
              </a:rPr>
              <a:t>σ</a:t>
            </a:r>
            <a:r>
              <a:rPr lang="en-GB" sz="900" b="1" dirty="0" smtClean="0">
                <a:solidFill>
                  <a:srgbClr val="C00000"/>
                </a:solidFill>
              </a:rPr>
              <a:t>)</a:t>
            </a:r>
            <a:endParaRPr lang="en-GB" sz="900" b="1" dirty="0">
              <a:solidFill>
                <a:srgbClr val="C00000"/>
              </a:solidFill>
            </a:endParaRPr>
          </a:p>
        </p:txBody>
      </p:sp>
    </p:spTree>
    <p:extLst>
      <p:ext uri="{BB962C8B-B14F-4D97-AF65-F5344CB8AC3E}">
        <p14:creationId xmlns:p14="http://schemas.microsoft.com/office/powerpoint/2010/main" val="194620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5"/>
                                        </p:tgtEl>
                                        <p:attrNameLst>
                                          <p:attrName>style.visibility</p:attrName>
                                        </p:attrNameLst>
                                      </p:cBhvr>
                                      <p:to>
                                        <p:strVal val="hidden"/>
                                      </p:to>
                                    </p:set>
                                  </p:childTnLst>
                                </p:cTn>
                              </p:par>
                            </p:childTnLst>
                          </p:cTn>
                        </p:par>
                        <p:par>
                          <p:cTn id="27" fill="hold">
                            <p:stCondLst>
                              <p:cond delay="0"/>
                            </p:stCondLst>
                            <p:childTnLst>
                              <p:par>
                                <p:cTn id="28" presetID="1" presetClass="exit" presetSubtype="0" fill="hold" nodeType="afterEffect">
                                  <p:stCondLst>
                                    <p:cond delay="500"/>
                                  </p:stCondLst>
                                  <p:childTnLst>
                                    <p:set>
                                      <p:cBhvr>
                                        <p:cTn id="29" dur="1" fill="hold">
                                          <p:stCondLst>
                                            <p:cond delay="0"/>
                                          </p:stCondLst>
                                        </p:cTn>
                                        <p:tgtEl>
                                          <p:spTgt spid="14"/>
                                        </p:tgtEl>
                                        <p:attrNameLst>
                                          <p:attrName>style.visibility</p:attrName>
                                        </p:attrNameLst>
                                      </p:cBhvr>
                                      <p:to>
                                        <p:strVal val="hidden"/>
                                      </p:to>
                                    </p:set>
                                  </p:childTnLst>
                                </p:cTn>
                              </p:par>
                            </p:childTnLst>
                          </p:cTn>
                        </p:par>
                        <p:par>
                          <p:cTn id="30" fill="hold">
                            <p:stCondLst>
                              <p:cond delay="500"/>
                            </p:stCondLst>
                            <p:childTnLst>
                              <p:par>
                                <p:cTn id="31" presetID="1" presetClass="exit" presetSubtype="0" fill="hold" nodeType="afterEffect">
                                  <p:stCondLst>
                                    <p:cond delay="500"/>
                                  </p:stCondLst>
                                  <p:childTnLst>
                                    <p:set>
                                      <p:cBhvr>
                                        <p:cTn id="32" dur="1" fill="hold">
                                          <p:stCondLst>
                                            <p:cond delay="0"/>
                                          </p:stCondLst>
                                        </p:cTn>
                                        <p:tgtEl>
                                          <p:spTgt spid="13"/>
                                        </p:tgtEl>
                                        <p:attrNameLst>
                                          <p:attrName>style.visibility</p:attrName>
                                        </p:attrNameLst>
                                      </p:cBhvr>
                                      <p:to>
                                        <p:strVal val="hidden"/>
                                      </p:to>
                                    </p:set>
                                  </p:childTnLst>
                                </p:cTn>
                              </p:par>
                            </p:childTnLst>
                          </p:cTn>
                        </p:par>
                        <p:par>
                          <p:cTn id="33" fill="hold">
                            <p:stCondLst>
                              <p:cond delay="1000"/>
                            </p:stCondLst>
                            <p:childTnLst>
                              <p:par>
                                <p:cTn id="34" presetID="1" presetClass="exit" presetSubtype="0" fill="hold" nodeType="afterEffect">
                                  <p:stCondLst>
                                    <p:cond delay="500"/>
                                  </p:stCondLst>
                                  <p:childTnLst>
                                    <p:set>
                                      <p:cBhvr>
                                        <p:cTn id="35" dur="1" fill="hold">
                                          <p:stCondLst>
                                            <p:cond delay="0"/>
                                          </p:stCondLst>
                                        </p:cTn>
                                        <p:tgtEl>
                                          <p:spTgt spid="12"/>
                                        </p:tgtEl>
                                        <p:attrNameLst>
                                          <p:attrName>style.visibility</p:attrName>
                                        </p:attrNameLst>
                                      </p:cBhvr>
                                      <p:to>
                                        <p:strVal val="hidden"/>
                                      </p:to>
                                    </p:set>
                                  </p:childTnLst>
                                </p:cTn>
                              </p:par>
                            </p:childTnLst>
                          </p:cTn>
                        </p:par>
                        <p:par>
                          <p:cTn id="36" fill="hold">
                            <p:stCondLst>
                              <p:cond delay="1500"/>
                            </p:stCondLst>
                            <p:childTnLst>
                              <p:par>
                                <p:cTn id="37" presetID="1" presetClass="exit" presetSubtype="0" fill="hold" nodeType="afterEffect">
                                  <p:stCondLst>
                                    <p:cond delay="500"/>
                                  </p:stCondLst>
                                  <p:childTnLst>
                                    <p:set>
                                      <p:cBhvr>
                                        <p:cTn id="38" dur="1" fill="hold">
                                          <p:stCondLst>
                                            <p:cond delay="0"/>
                                          </p:stCondLst>
                                        </p:cTn>
                                        <p:tgtEl>
                                          <p:spTgt spid="11"/>
                                        </p:tgtEl>
                                        <p:attrNameLst>
                                          <p:attrName>style.visibility</p:attrName>
                                        </p:attrNameLst>
                                      </p:cBhvr>
                                      <p:to>
                                        <p:strVal val="hidden"/>
                                      </p:to>
                                    </p:set>
                                  </p:childTnLst>
                                </p:cTn>
                              </p:par>
                            </p:childTnLst>
                          </p:cTn>
                        </p:par>
                        <p:par>
                          <p:cTn id="39" fill="hold">
                            <p:stCondLst>
                              <p:cond delay="2000"/>
                            </p:stCondLst>
                            <p:childTnLst>
                              <p:par>
                                <p:cTn id="40" presetID="1" presetClass="exit" presetSubtype="0" fill="hold" nodeType="afterEffect">
                                  <p:stCondLst>
                                    <p:cond delay="500"/>
                                  </p:stCondLst>
                                  <p:childTnLst>
                                    <p:set>
                                      <p:cBhvr>
                                        <p:cTn id="41" dur="1" fill="hold">
                                          <p:stCondLst>
                                            <p:cond delay="0"/>
                                          </p:stCondLst>
                                        </p:cTn>
                                        <p:tgtEl>
                                          <p:spTgt spid="10"/>
                                        </p:tgtEl>
                                        <p:attrNameLst>
                                          <p:attrName>style.visibility</p:attrName>
                                        </p:attrNameLst>
                                      </p:cBhvr>
                                      <p:to>
                                        <p:strVal val="hidden"/>
                                      </p:to>
                                    </p:set>
                                  </p:childTnLst>
                                </p:cTn>
                              </p:par>
                            </p:childTnLst>
                          </p:cTn>
                        </p:par>
                        <p:par>
                          <p:cTn id="42" fill="hold">
                            <p:stCondLst>
                              <p:cond delay="2500"/>
                            </p:stCondLst>
                            <p:childTnLst>
                              <p:par>
                                <p:cTn id="43" presetID="1" presetClass="exit" presetSubtype="0" fill="hold" nodeType="afterEffect">
                                  <p:stCondLst>
                                    <p:cond delay="500"/>
                                  </p:stCondLst>
                                  <p:childTnLst>
                                    <p:set>
                                      <p:cBhvr>
                                        <p:cTn id="44" dur="1" fill="hold">
                                          <p:stCondLst>
                                            <p:cond delay="0"/>
                                          </p:stCondLst>
                                        </p:cTn>
                                        <p:tgtEl>
                                          <p:spTgt spid="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500"/>
                                        <p:tgtEl>
                                          <p:spTgt spid="3">
                                            <p:txEl>
                                              <p:pRg st="5" end="5"/>
                                            </p:txEl>
                                          </p:spTgt>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500"/>
                                        <p:tgtEl>
                                          <p:spTgt spid="3">
                                            <p:txEl>
                                              <p:pRg st="6" end="6"/>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500"/>
                                        <p:tgtEl>
                                          <p:spTgt spid="7"/>
                                        </p:tgtEl>
                                      </p:cBhvr>
                                    </p:animEffect>
                                  </p:childTnLst>
                                </p:cTn>
                              </p:par>
                              <p:par>
                                <p:cTn id="65" presetID="10" presetClass="entr" presetSubtype="0" fill="hold"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par>
                                <p:cTn id="71" presetID="10" presetClass="entr" presetSubtype="0" fill="hold"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8" grpId="0"/>
      <p:bldP spid="17" grpId="0"/>
      <p:bldP spid="21" grpId="0" animBg="1"/>
      <p:bldP spid="7" grpId="0"/>
      <p:bldP spid="22" grpId="0" animBg="1"/>
      <p:bldP spid="23"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7066" y="881350"/>
            <a:ext cx="1688958" cy="4677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6" name="Content Placeholder 2"/>
          <p:cNvSpPr txBox="1">
            <a:spLocks/>
          </p:cNvSpPr>
          <p:nvPr/>
        </p:nvSpPr>
        <p:spPr bwMode="auto">
          <a:xfrm>
            <a:off x="84617" y="2547649"/>
            <a:ext cx="8076928" cy="2710433"/>
          </a:xfrm>
          <a:prstGeom prst="rect">
            <a:avLst/>
          </a:prstGeom>
          <a:noFill/>
          <a:ln w="9525">
            <a:noFill/>
            <a:miter lim="800000"/>
            <a:headEnd/>
            <a:tailEnd/>
          </a:ln>
        </p:spPr>
        <p:txBody>
          <a:bodyPr vert="horz" wrap="square" lIns="91271" tIns="45634" rIns="91271" bIns="45634" numCol="1" anchor="t" anchorCtr="0" compatLnSpc="1">
            <a:prstTxWarp prst="textNoShape">
              <a:avLst/>
            </a:prstTxWarp>
          </a:bodyPr>
          <a:lst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defRPr>
            </a:lvl2pPr>
            <a:lvl3pPr marL="1303338" indent="-260350" algn="l" defTabSz="1042988" rtl="0" eaLnBrk="0" fontAlgn="base" hangingPunct="0">
              <a:spcBef>
                <a:spcPct val="20000"/>
              </a:spcBef>
              <a:spcAft>
                <a:spcPct val="0"/>
              </a:spcAft>
              <a:buChar char="•"/>
              <a:defRPr sz="2700">
                <a:solidFill>
                  <a:schemeClr val="tx1"/>
                </a:solidFill>
                <a:latin typeface="+mn-lt"/>
              </a:defRPr>
            </a:lvl3pPr>
            <a:lvl4pPr marL="1825625" indent="-261938" algn="l" defTabSz="1042988" rtl="0" eaLnBrk="0" fontAlgn="base" hangingPunct="0">
              <a:spcBef>
                <a:spcPct val="20000"/>
              </a:spcBef>
              <a:spcAft>
                <a:spcPct val="0"/>
              </a:spcAft>
              <a:buChar char="–"/>
              <a:defRPr sz="2300">
                <a:solidFill>
                  <a:schemeClr val="tx1"/>
                </a:solidFill>
                <a:latin typeface="+mn-lt"/>
              </a:defRPr>
            </a:lvl4pPr>
            <a:lvl5pPr marL="2346325" indent="-260350" algn="l" defTabSz="1042988" rtl="0" eaLnBrk="0" fontAlgn="base" hangingPunct="0">
              <a:spcBef>
                <a:spcPct val="20000"/>
              </a:spcBef>
              <a:spcAft>
                <a:spcPct val="0"/>
              </a:spcAft>
              <a:buChar char="»"/>
              <a:defRPr sz="2300">
                <a:solidFill>
                  <a:schemeClr val="tx1"/>
                </a:solidFill>
                <a:latin typeface="+mn-lt"/>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a:lstStyle>
          <a:p>
            <a:pPr>
              <a:buClr>
                <a:srgbClr val="FF0000"/>
              </a:buClr>
            </a:pPr>
            <a:r>
              <a:rPr lang="en-GB" sz="2100" b="1" kern="0" dirty="0"/>
              <a:t>x-u-v:</a:t>
            </a:r>
            <a:r>
              <a:rPr lang="en-GB" sz="2100" kern="0" dirty="0"/>
              <a:t> A </a:t>
            </a:r>
            <a:r>
              <a:rPr lang="en-GB" sz="2100" kern="0" dirty="0" smtClean="0"/>
              <a:t>disadvantage of other systems                                                with </a:t>
            </a:r>
            <a:r>
              <a:rPr lang="en-GB" sz="2100" kern="0" dirty="0"/>
              <a:t>crossed strips is that </a:t>
            </a:r>
            <a:r>
              <a:rPr lang="en-GB" sz="2100" kern="0" dirty="0" smtClean="0"/>
              <a:t>they </a:t>
            </a:r>
            <a:r>
              <a:rPr lang="en-GB" sz="2100" kern="0" dirty="0"/>
              <a:t>cannot </a:t>
            </a:r>
            <a:r>
              <a:rPr lang="en-GB" sz="2100" kern="0" dirty="0" smtClean="0"/>
              <a:t>                                                                        cope </a:t>
            </a:r>
            <a:r>
              <a:rPr lang="en-GB" sz="2100" kern="0" dirty="0"/>
              <a:t>with two or more protons per		                                  frame without ambiguities.</a:t>
            </a:r>
          </a:p>
          <a:p>
            <a:pPr>
              <a:buClr>
                <a:srgbClr val="FF0000"/>
              </a:buClr>
            </a:pPr>
            <a:endParaRPr lang="en-GB" sz="2100" kern="0" dirty="0"/>
          </a:p>
          <a:p>
            <a:pPr>
              <a:buClr>
                <a:srgbClr val="FF0000"/>
              </a:buClr>
            </a:pPr>
            <a:endParaRPr lang="en-GB" sz="2100" kern="0" dirty="0"/>
          </a:p>
          <a:p>
            <a:pPr>
              <a:buClr>
                <a:srgbClr val="FF0000"/>
              </a:buClr>
            </a:pPr>
            <a:endParaRPr lang="en-GB" sz="2100" kern="0" dirty="0"/>
          </a:p>
          <a:p>
            <a:pPr>
              <a:buClr>
                <a:srgbClr val="FF0000"/>
              </a:buClr>
            </a:pPr>
            <a:endParaRPr lang="en-GB" sz="2100" kern="0" dirty="0"/>
          </a:p>
          <a:p>
            <a:pPr>
              <a:buClr>
                <a:srgbClr val="FF0000"/>
              </a:buClr>
            </a:pPr>
            <a:r>
              <a:rPr lang="en-GB" sz="2100" kern="0" dirty="0"/>
              <a:t>The usual way round this with strips is to have a third layer</a:t>
            </a:r>
          </a:p>
          <a:p>
            <a:pPr>
              <a:buClr>
                <a:srgbClr val="FF0000"/>
              </a:buClr>
            </a:pPr>
            <a:r>
              <a:rPr lang="en-GB" sz="2100" kern="0" dirty="0"/>
              <a:t>Depending on strip pitch, still problems above </a:t>
            </a:r>
            <a:r>
              <a:rPr lang="en-GB" sz="2100" kern="0" dirty="0" smtClean="0"/>
              <a:t>several </a:t>
            </a:r>
            <a:r>
              <a:rPr lang="en-GB" sz="2100" kern="0" dirty="0"/>
              <a:t>hits / frame</a:t>
            </a:r>
          </a:p>
          <a:p>
            <a:pPr>
              <a:buClr>
                <a:srgbClr val="FF0000"/>
              </a:buClr>
            </a:pPr>
            <a:r>
              <a:rPr lang="en-GB" sz="2100" kern="0" dirty="0"/>
              <a:t>Then need truly pixelated sensor, but needs to be fast</a:t>
            </a:r>
          </a:p>
          <a:p>
            <a:pPr>
              <a:buClr>
                <a:srgbClr val="FF0000"/>
              </a:buClr>
            </a:pPr>
            <a:endParaRPr lang="en-GB" sz="2100" kern="0" dirty="0"/>
          </a:p>
          <a:p>
            <a:pPr>
              <a:buClr>
                <a:srgbClr val="FF0000"/>
              </a:buClr>
            </a:pPr>
            <a:endParaRPr lang="en-GB" sz="2100" kern="0" dirty="0"/>
          </a:p>
          <a:p>
            <a:pPr>
              <a:buClr>
                <a:srgbClr val="FF0000"/>
              </a:buClr>
            </a:pPr>
            <a:endParaRPr lang="en-GB" sz="2100" kern="0" dirty="0"/>
          </a:p>
          <a:p>
            <a:pPr>
              <a:buClr>
                <a:srgbClr val="FF0000"/>
              </a:buClr>
            </a:pPr>
            <a:endParaRPr lang="en-GB" sz="2100" kern="0" dirty="0"/>
          </a:p>
          <a:p>
            <a:pPr marL="0" indent="0">
              <a:buClr>
                <a:srgbClr val="FF0000"/>
              </a:buClr>
              <a:buNone/>
            </a:pPr>
            <a:endParaRPr lang="en-GB" sz="2100" kern="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042" y="871201"/>
            <a:ext cx="4239732" cy="1643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393346" y="3984784"/>
            <a:ext cx="6272499" cy="1207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553200" y="5436000"/>
            <a:ext cx="2148017" cy="1158167"/>
          </a:xfrm>
          <a:prstGeom prst="rect">
            <a:avLst/>
          </a:prstGeom>
          <a:noFill/>
        </p:spPr>
        <p:txBody>
          <a:bodyPr wrap="none" lIns="80165" tIns="40083" rIns="80165" bIns="40083" rtlCol="0">
            <a:spAutoFit/>
          </a:bodyPr>
          <a:lstStyle/>
          <a:p>
            <a:r>
              <a:rPr lang="en-GB" sz="2100" b="1" dirty="0">
                <a:solidFill>
                  <a:srgbClr val="C00000"/>
                </a:solidFill>
              </a:rPr>
              <a:t>       (3N Channels)</a:t>
            </a:r>
          </a:p>
          <a:p>
            <a:endParaRPr lang="en-GB" sz="2800" b="1" dirty="0">
              <a:solidFill>
                <a:srgbClr val="C00000"/>
              </a:solidFill>
            </a:endParaRPr>
          </a:p>
          <a:p>
            <a:r>
              <a:rPr lang="en-GB" sz="2100" b="1" dirty="0">
                <a:solidFill>
                  <a:srgbClr val="C00000"/>
                </a:solidFill>
              </a:rPr>
              <a:t>(N</a:t>
            </a:r>
            <a:r>
              <a:rPr lang="en-GB" sz="2100" b="1" baseline="30000" dirty="0">
                <a:solidFill>
                  <a:srgbClr val="C00000"/>
                </a:solidFill>
              </a:rPr>
              <a:t>2</a:t>
            </a:r>
            <a:r>
              <a:rPr lang="en-GB" sz="2100" b="1" dirty="0">
                <a:solidFill>
                  <a:srgbClr val="C00000"/>
                </a:solidFill>
              </a:rPr>
              <a:t> Channels)</a:t>
            </a:r>
          </a:p>
        </p:txBody>
      </p:sp>
      <p:grpSp>
        <p:nvGrpSpPr>
          <p:cNvPr id="250" name="Group 249"/>
          <p:cNvGrpSpPr/>
          <p:nvPr/>
        </p:nvGrpSpPr>
        <p:grpSpPr>
          <a:xfrm>
            <a:off x="4879918" y="1755659"/>
            <a:ext cx="1847510" cy="1306487"/>
            <a:chOff x="8442250" y="971525"/>
            <a:chExt cx="2160240" cy="1440160"/>
          </a:xfrm>
        </p:grpSpPr>
        <p:sp>
          <p:nvSpPr>
            <p:cNvPr id="252" name="L-Shape 251"/>
            <p:cNvSpPr/>
            <p:nvPr/>
          </p:nvSpPr>
          <p:spPr bwMode="auto">
            <a:xfrm rot="5400000">
              <a:off x="8802290" y="899517"/>
              <a:ext cx="1440160" cy="1584176"/>
            </a:xfrm>
            <a:prstGeom prst="corner">
              <a:avLst>
                <a:gd name="adj1" fmla="val 50000"/>
                <a:gd name="adj2" fmla="val 100000"/>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cxnSp>
          <p:nvCxnSpPr>
            <p:cNvPr id="253" name="Straight Connector 252"/>
            <p:cNvCxnSpPr/>
            <p:nvPr/>
          </p:nvCxnSpPr>
          <p:spPr bwMode="auto">
            <a:xfrm>
              <a:off x="8766286" y="233967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4" name="Straight Connector 253"/>
            <p:cNvCxnSpPr/>
            <p:nvPr/>
          </p:nvCxnSpPr>
          <p:spPr bwMode="auto">
            <a:xfrm>
              <a:off x="9594378" y="233967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5" name="Straight Connector 254"/>
            <p:cNvCxnSpPr/>
            <p:nvPr/>
          </p:nvCxnSpPr>
          <p:spPr bwMode="auto">
            <a:xfrm>
              <a:off x="8766286" y="226766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6" name="Straight Connector 255"/>
            <p:cNvCxnSpPr/>
            <p:nvPr/>
          </p:nvCxnSpPr>
          <p:spPr bwMode="auto">
            <a:xfrm>
              <a:off x="9594378" y="226766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7" name="Straight Connector 256"/>
            <p:cNvCxnSpPr/>
            <p:nvPr/>
          </p:nvCxnSpPr>
          <p:spPr bwMode="auto">
            <a:xfrm>
              <a:off x="8766286" y="219566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8" name="Straight Connector 257"/>
            <p:cNvCxnSpPr/>
            <p:nvPr/>
          </p:nvCxnSpPr>
          <p:spPr bwMode="auto">
            <a:xfrm>
              <a:off x="9594378" y="219566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9" name="Straight Connector 258"/>
            <p:cNvCxnSpPr/>
            <p:nvPr/>
          </p:nvCxnSpPr>
          <p:spPr bwMode="auto">
            <a:xfrm>
              <a:off x="8766286" y="212365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0" name="Straight Connector 259"/>
            <p:cNvCxnSpPr/>
            <p:nvPr/>
          </p:nvCxnSpPr>
          <p:spPr bwMode="auto">
            <a:xfrm>
              <a:off x="9594378" y="212365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1" name="Straight Connector 260"/>
            <p:cNvCxnSpPr/>
            <p:nvPr/>
          </p:nvCxnSpPr>
          <p:spPr bwMode="auto">
            <a:xfrm>
              <a:off x="8730282" y="205164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2" name="Straight Connector 261"/>
            <p:cNvCxnSpPr/>
            <p:nvPr/>
          </p:nvCxnSpPr>
          <p:spPr bwMode="auto">
            <a:xfrm>
              <a:off x="9594378" y="205164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3" name="Straight Connector 262"/>
            <p:cNvCxnSpPr/>
            <p:nvPr/>
          </p:nvCxnSpPr>
          <p:spPr bwMode="auto">
            <a:xfrm>
              <a:off x="8766286" y="197963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4" name="Straight Connector 263"/>
            <p:cNvCxnSpPr/>
            <p:nvPr/>
          </p:nvCxnSpPr>
          <p:spPr bwMode="auto">
            <a:xfrm>
              <a:off x="9594378" y="197963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5" name="Straight Connector 264"/>
            <p:cNvCxnSpPr/>
            <p:nvPr/>
          </p:nvCxnSpPr>
          <p:spPr bwMode="auto">
            <a:xfrm>
              <a:off x="8766286" y="190762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6" name="Straight Connector 265"/>
            <p:cNvCxnSpPr/>
            <p:nvPr/>
          </p:nvCxnSpPr>
          <p:spPr bwMode="auto">
            <a:xfrm>
              <a:off x="9594378" y="190762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7" name="Straight Connector 266"/>
            <p:cNvCxnSpPr/>
            <p:nvPr/>
          </p:nvCxnSpPr>
          <p:spPr bwMode="auto">
            <a:xfrm>
              <a:off x="8766286" y="183562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8" name="Straight Connector 267"/>
            <p:cNvCxnSpPr/>
            <p:nvPr/>
          </p:nvCxnSpPr>
          <p:spPr bwMode="auto">
            <a:xfrm>
              <a:off x="9594378" y="183562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69" name="Straight Connector 268"/>
            <p:cNvCxnSpPr/>
            <p:nvPr/>
          </p:nvCxnSpPr>
          <p:spPr bwMode="auto">
            <a:xfrm>
              <a:off x="8766286" y="176361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0" name="Straight Connector 269"/>
            <p:cNvCxnSpPr/>
            <p:nvPr/>
          </p:nvCxnSpPr>
          <p:spPr bwMode="auto">
            <a:xfrm>
              <a:off x="9594378" y="176361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1" name="Straight Connector 270"/>
            <p:cNvCxnSpPr/>
            <p:nvPr/>
          </p:nvCxnSpPr>
          <p:spPr bwMode="auto">
            <a:xfrm>
              <a:off x="8766286" y="169160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2" name="Straight Connector 271"/>
            <p:cNvCxnSpPr/>
            <p:nvPr/>
          </p:nvCxnSpPr>
          <p:spPr bwMode="auto">
            <a:xfrm>
              <a:off x="9594378" y="169160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3" name="Straight Connector 272"/>
            <p:cNvCxnSpPr/>
            <p:nvPr/>
          </p:nvCxnSpPr>
          <p:spPr bwMode="auto">
            <a:xfrm>
              <a:off x="8766286" y="161959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4" name="Straight Connector 273"/>
            <p:cNvCxnSpPr/>
            <p:nvPr/>
          </p:nvCxnSpPr>
          <p:spPr bwMode="auto">
            <a:xfrm>
              <a:off x="9594378" y="161959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5" name="Straight Connector 274"/>
            <p:cNvCxnSpPr/>
            <p:nvPr/>
          </p:nvCxnSpPr>
          <p:spPr bwMode="auto">
            <a:xfrm>
              <a:off x="8766286" y="154758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6" name="Straight Connector 275"/>
            <p:cNvCxnSpPr/>
            <p:nvPr/>
          </p:nvCxnSpPr>
          <p:spPr bwMode="auto">
            <a:xfrm>
              <a:off x="9594378" y="154758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7" name="Straight Connector 276"/>
            <p:cNvCxnSpPr/>
            <p:nvPr/>
          </p:nvCxnSpPr>
          <p:spPr bwMode="auto">
            <a:xfrm>
              <a:off x="8730282" y="147558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8" name="Straight Connector 277"/>
            <p:cNvCxnSpPr/>
            <p:nvPr/>
          </p:nvCxnSpPr>
          <p:spPr bwMode="auto">
            <a:xfrm>
              <a:off x="9594378" y="147558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79" name="Straight Connector 278"/>
            <p:cNvCxnSpPr/>
            <p:nvPr/>
          </p:nvCxnSpPr>
          <p:spPr bwMode="auto">
            <a:xfrm>
              <a:off x="8766286" y="140357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0" name="Straight Connector 279"/>
            <p:cNvCxnSpPr/>
            <p:nvPr/>
          </p:nvCxnSpPr>
          <p:spPr bwMode="auto">
            <a:xfrm>
              <a:off x="9594378" y="140357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1" name="Straight Connector 280"/>
            <p:cNvCxnSpPr/>
            <p:nvPr/>
          </p:nvCxnSpPr>
          <p:spPr bwMode="auto">
            <a:xfrm>
              <a:off x="8766286" y="133156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2" name="Straight Connector 281"/>
            <p:cNvCxnSpPr/>
            <p:nvPr/>
          </p:nvCxnSpPr>
          <p:spPr bwMode="auto">
            <a:xfrm>
              <a:off x="9594378" y="133156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3" name="Straight Connector 282"/>
            <p:cNvCxnSpPr/>
            <p:nvPr/>
          </p:nvCxnSpPr>
          <p:spPr bwMode="auto">
            <a:xfrm>
              <a:off x="8766286" y="125955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4" name="Straight Connector 283"/>
            <p:cNvCxnSpPr/>
            <p:nvPr/>
          </p:nvCxnSpPr>
          <p:spPr bwMode="auto">
            <a:xfrm>
              <a:off x="9594378" y="1259557"/>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5" name="Straight Connector 284"/>
            <p:cNvCxnSpPr/>
            <p:nvPr/>
          </p:nvCxnSpPr>
          <p:spPr bwMode="auto">
            <a:xfrm>
              <a:off x="8766286" y="118754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6" name="Straight Connector 285"/>
            <p:cNvCxnSpPr/>
            <p:nvPr/>
          </p:nvCxnSpPr>
          <p:spPr bwMode="auto">
            <a:xfrm>
              <a:off x="9594378" y="1187549"/>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7" name="Straight Connector 286"/>
            <p:cNvCxnSpPr/>
            <p:nvPr/>
          </p:nvCxnSpPr>
          <p:spPr bwMode="auto">
            <a:xfrm>
              <a:off x="8766286" y="111554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8" name="Straight Connector 287"/>
            <p:cNvCxnSpPr/>
            <p:nvPr/>
          </p:nvCxnSpPr>
          <p:spPr bwMode="auto">
            <a:xfrm>
              <a:off x="9594378" y="1115541"/>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89" name="Straight Connector 288"/>
            <p:cNvCxnSpPr/>
            <p:nvPr/>
          </p:nvCxnSpPr>
          <p:spPr bwMode="auto">
            <a:xfrm>
              <a:off x="8766286" y="104353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90" name="Straight Connector 289"/>
            <p:cNvCxnSpPr/>
            <p:nvPr/>
          </p:nvCxnSpPr>
          <p:spPr bwMode="auto">
            <a:xfrm>
              <a:off x="9594378" y="1043533"/>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91" name="Straight Connector 290"/>
            <p:cNvCxnSpPr/>
            <p:nvPr/>
          </p:nvCxnSpPr>
          <p:spPr bwMode="auto">
            <a:xfrm>
              <a:off x="8766286" y="97152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92" name="Straight Connector 291"/>
            <p:cNvCxnSpPr/>
            <p:nvPr/>
          </p:nvCxnSpPr>
          <p:spPr bwMode="auto">
            <a:xfrm>
              <a:off x="9594378" y="971525"/>
              <a:ext cx="684076" cy="0"/>
            </a:xfrm>
            <a:prstGeom prst="line">
              <a:avLst/>
            </a:prstGeom>
            <a:solidFill>
              <a:srgbClr val="00B8FF"/>
            </a:solidFill>
            <a:ln w="9525" cap="flat" cmpd="sng" algn="ctr">
              <a:solidFill>
                <a:schemeClr val="tx1"/>
              </a:solidFill>
              <a:prstDash val="solid"/>
              <a:round/>
              <a:headEnd type="none" w="med" len="med"/>
              <a:tailEnd type="none" w="med" len="med"/>
            </a:ln>
            <a:effectLst/>
          </p:spPr>
        </p:cxnSp>
        <p:grpSp>
          <p:nvGrpSpPr>
            <p:cNvPr id="293" name="Group 292"/>
            <p:cNvGrpSpPr/>
            <p:nvPr/>
          </p:nvGrpSpPr>
          <p:grpSpPr>
            <a:xfrm>
              <a:off x="8442250" y="971525"/>
              <a:ext cx="216024" cy="1440160"/>
              <a:chOff x="1673498" y="4355901"/>
              <a:chExt cx="216024" cy="2232248"/>
            </a:xfrm>
          </p:grpSpPr>
          <p:sp>
            <p:nvSpPr>
              <p:cNvPr id="303" name="Rectangle 302"/>
              <p:cNvSpPr/>
              <p:nvPr/>
            </p:nvSpPr>
            <p:spPr bwMode="auto">
              <a:xfrm>
                <a:off x="1673498" y="4355901"/>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4" name="Rectangle 303"/>
              <p:cNvSpPr/>
              <p:nvPr/>
            </p:nvSpPr>
            <p:spPr bwMode="auto">
              <a:xfrm>
                <a:off x="1673498" y="4643933"/>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5" name="Rectangle 304"/>
              <p:cNvSpPr/>
              <p:nvPr/>
            </p:nvSpPr>
            <p:spPr bwMode="auto">
              <a:xfrm>
                <a:off x="1673498" y="4931965"/>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6" name="Rectangle 305"/>
              <p:cNvSpPr/>
              <p:nvPr/>
            </p:nvSpPr>
            <p:spPr bwMode="auto">
              <a:xfrm>
                <a:off x="1673498" y="5219997"/>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7" name="Rectangle 306"/>
              <p:cNvSpPr/>
              <p:nvPr/>
            </p:nvSpPr>
            <p:spPr bwMode="auto">
              <a:xfrm>
                <a:off x="1673498" y="5508029"/>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8" name="Rectangle 307"/>
              <p:cNvSpPr/>
              <p:nvPr/>
            </p:nvSpPr>
            <p:spPr bwMode="auto">
              <a:xfrm>
                <a:off x="1673498" y="5796061"/>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9" name="Rectangle 308"/>
              <p:cNvSpPr/>
              <p:nvPr/>
            </p:nvSpPr>
            <p:spPr bwMode="auto">
              <a:xfrm>
                <a:off x="1673498" y="6084093"/>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10" name="Rectangle 309"/>
              <p:cNvSpPr/>
              <p:nvPr/>
            </p:nvSpPr>
            <p:spPr bwMode="auto">
              <a:xfrm>
                <a:off x="1673498" y="6372125"/>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nvGrpSpPr>
            <p:cNvPr id="294" name="Group 293"/>
            <p:cNvGrpSpPr/>
            <p:nvPr/>
          </p:nvGrpSpPr>
          <p:grpSpPr>
            <a:xfrm>
              <a:off x="10386466" y="971525"/>
              <a:ext cx="216024" cy="1440160"/>
              <a:chOff x="1673498" y="4355901"/>
              <a:chExt cx="216024" cy="2232248"/>
            </a:xfrm>
          </p:grpSpPr>
          <p:sp>
            <p:nvSpPr>
              <p:cNvPr id="295" name="Rectangle 294"/>
              <p:cNvSpPr/>
              <p:nvPr/>
            </p:nvSpPr>
            <p:spPr bwMode="auto">
              <a:xfrm>
                <a:off x="1673498" y="4355901"/>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296" name="Rectangle 295"/>
              <p:cNvSpPr/>
              <p:nvPr/>
            </p:nvSpPr>
            <p:spPr bwMode="auto">
              <a:xfrm>
                <a:off x="1673498" y="4643933"/>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297" name="Rectangle 296"/>
              <p:cNvSpPr/>
              <p:nvPr/>
            </p:nvSpPr>
            <p:spPr bwMode="auto">
              <a:xfrm>
                <a:off x="1673498" y="4931965"/>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298" name="Rectangle 297"/>
              <p:cNvSpPr/>
              <p:nvPr/>
            </p:nvSpPr>
            <p:spPr bwMode="auto">
              <a:xfrm>
                <a:off x="1673498" y="5219997"/>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299" name="Rectangle 298"/>
              <p:cNvSpPr/>
              <p:nvPr/>
            </p:nvSpPr>
            <p:spPr bwMode="auto">
              <a:xfrm>
                <a:off x="1673498" y="5508029"/>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0" name="Rectangle 299"/>
              <p:cNvSpPr/>
              <p:nvPr/>
            </p:nvSpPr>
            <p:spPr bwMode="auto">
              <a:xfrm>
                <a:off x="1673498" y="5796061"/>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1" name="Rectangle 300"/>
              <p:cNvSpPr/>
              <p:nvPr/>
            </p:nvSpPr>
            <p:spPr bwMode="auto">
              <a:xfrm>
                <a:off x="1673498" y="6084093"/>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02" name="Rectangle 301"/>
              <p:cNvSpPr/>
              <p:nvPr/>
            </p:nvSpPr>
            <p:spPr bwMode="auto">
              <a:xfrm>
                <a:off x="1673498" y="6372125"/>
                <a:ext cx="216024" cy="216024"/>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grpSp>
        <p:nvGrpSpPr>
          <p:cNvPr id="311" name="Group 310"/>
          <p:cNvGrpSpPr/>
          <p:nvPr/>
        </p:nvGrpSpPr>
        <p:grpSpPr>
          <a:xfrm>
            <a:off x="4879918" y="1755659"/>
            <a:ext cx="1847510" cy="1306487"/>
            <a:chOff x="8442250" y="971525"/>
            <a:chExt cx="2160240" cy="1440160"/>
          </a:xfrm>
          <a:blipFill dpi="0" rotWithShape="1">
            <a:blip r:embed="rId6">
              <a:alphaModFix amt="47000"/>
            </a:blip>
            <a:srcRect/>
            <a:tile tx="0" ty="0" sx="100000" sy="100000" flip="none" algn="tl"/>
          </a:blipFill>
          <a:scene3d>
            <a:camera prst="orthographicFront">
              <a:rot lat="0" lon="0" rev="2400000"/>
            </a:camera>
            <a:lightRig rig="threePt" dir="t"/>
          </a:scene3d>
        </p:grpSpPr>
        <p:sp>
          <p:nvSpPr>
            <p:cNvPr id="312" name="L-Shape 311"/>
            <p:cNvSpPr/>
            <p:nvPr/>
          </p:nvSpPr>
          <p:spPr bwMode="auto">
            <a:xfrm rot="5400000">
              <a:off x="8802290" y="899517"/>
              <a:ext cx="1440160" cy="1584176"/>
            </a:xfrm>
            <a:prstGeom prst="corner">
              <a:avLst>
                <a:gd name="adj1" fmla="val 50000"/>
                <a:gd name="adj2" fmla="val 100000"/>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cxnSp>
          <p:nvCxnSpPr>
            <p:cNvPr id="313" name="Straight Connector 312"/>
            <p:cNvCxnSpPr/>
            <p:nvPr/>
          </p:nvCxnSpPr>
          <p:spPr bwMode="auto">
            <a:xfrm>
              <a:off x="8766286"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4" name="Straight Connector 313"/>
            <p:cNvCxnSpPr/>
            <p:nvPr/>
          </p:nvCxnSpPr>
          <p:spPr bwMode="auto">
            <a:xfrm>
              <a:off x="9594378"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5" name="Straight Connector 314"/>
            <p:cNvCxnSpPr/>
            <p:nvPr/>
          </p:nvCxnSpPr>
          <p:spPr bwMode="auto">
            <a:xfrm>
              <a:off x="8766286"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6" name="Straight Connector 315"/>
            <p:cNvCxnSpPr/>
            <p:nvPr/>
          </p:nvCxnSpPr>
          <p:spPr bwMode="auto">
            <a:xfrm>
              <a:off x="9594378"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7" name="Straight Connector 316"/>
            <p:cNvCxnSpPr/>
            <p:nvPr/>
          </p:nvCxnSpPr>
          <p:spPr bwMode="auto">
            <a:xfrm>
              <a:off x="8766286"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8" name="Straight Connector 317"/>
            <p:cNvCxnSpPr/>
            <p:nvPr/>
          </p:nvCxnSpPr>
          <p:spPr bwMode="auto">
            <a:xfrm>
              <a:off x="9594378"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19" name="Straight Connector 318"/>
            <p:cNvCxnSpPr/>
            <p:nvPr/>
          </p:nvCxnSpPr>
          <p:spPr bwMode="auto">
            <a:xfrm>
              <a:off x="8766286"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0" name="Straight Connector 319"/>
            <p:cNvCxnSpPr/>
            <p:nvPr/>
          </p:nvCxnSpPr>
          <p:spPr bwMode="auto">
            <a:xfrm>
              <a:off x="9594378"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1" name="Straight Connector 320"/>
            <p:cNvCxnSpPr/>
            <p:nvPr/>
          </p:nvCxnSpPr>
          <p:spPr bwMode="auto">
            <a:xfrm>
              <a:off x="8730282"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2" name="Straight Connector 321"/>
            <p:cNvCxnSpPr/>
            <p:nvPr/>
          </p:nvCxnSpPr>
          <p:spPr bwMode="auto">
            <a:xfrm>
              <a:off x="9594378"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3" name="Straight Connector 322"/>
            <p:cNvCxnSpPr/>
            <p:nvPr/>
          </p:nvCxnSpPr>
          <p:spPr bwMode="auto">
            <a:xfrm>
              <a:off x="8766286"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4" name="Straight Connector 323"/>
            <p:cNvCxnSpPr/>
            <p:nvPr/>
          </p:nvCxnSpPr>
          <p:spPr bwMode="auto">
            <a:xfrm>
              <a:off x="9594378"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5" name="Straight Connector 324"/>
            <p:cNvCxnSpPr/>
            <p:nvPr/>
          </p:nvCxnSpPr>
          <p:spPr bwMode="auto">
            <a:xfrm>
              <a:off x="8766286"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6" name="Straight Connector 325"/>
            <p:cNvCxnSpPr/>
            <p:nvPr/>
          </p:nvCxnSpPr>
          <p:spPr bwMode="auto">
            <a:xfrm>
              <a:off x="9594378"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7" name="Straight Connector 326"/>
            <p:cNvCxnSpPr/>
            <p:nvPr/>
          </p:nvCxnSpPr>
          <p:spPr bwMode="auto">
            <a:xfrm>
              <a:off x="8766286"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8" name="Straight Connector 327"/>
            <p:cNvCxnSpPr/>
            <p:nvPr/>
          </p:nvCxnSpPr>
          <p:spPr bwMode="auto">
            <a:xfrm>
              <a:off x="9594378"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29" name="Straight Connector 328"/>
            <p:cNvCxnSpPr/>
            <p:nvPr/>
          </p:nvCxnSpPr>
          <p:spPr bwMode="auto">
            <a:xfrm>
              <a:off x="8766286"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0" name="Straight Connector 329"/>
            <p:cNvCxnSpPr/>
            <p:nvPr/>
          </p:nvCxnSpPr>
          <p:spPr bwMode="auto">
            <a:xfrm>
              <a:off x="9594378"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1" name="Straight Connector 330"/>
            <p:cNvCxnSpPr/>
            <p:nvPr/>
          </p:nvCxnSpPr>
          <p:spPr bwMode="auto">
            <a:xfrm>
              <a:off x="8766286"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2" name="Straight Connector 331"/>
            <p:cNvCxnSpPr/>
            <p:nvPr/>
          </p:nvCxnSpPr>
          <p:spPr bwMode="auto">
            <a:xfrm>
              <a:off x="9594378"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3" name="Straight Connector 332"/>
            <p:cNvCxnSpPr/>
            <p:nvPr/>
          </p:nvCxnSpPr>
          <p:spPr bwMode="auto">
            <a:xfrm>
              <a:off x="8766286"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4" name="Straight Connector 333"/>
            <p:cNvCxnSpPr/>
            <p:nvPr/>
          </p:nvCxnSpPr>
          <p:spPr bwMode="auto">
            <a:xfrm>
              <a:off x="9594378"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5" name="Straight Connector 334"/>
            <p:cNvCxnSpPr/>
            <p:nvPr/>
          </p:nvCxnSpPr>
          <p:spPr bwMode="auto">
            <a:xfrm>
              <a:off x="8766286"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6" name="Straight Connector 335"/>
            <p:cNvCxnSpPr/>
            <p:nvPr/>
          </p:nvCxnSpPr>
          <p:spPr bwMode="auto">
            <a:xfrm>
              <a:off x="9594378"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7" name="Straight Connector 336"/>
            <p:cNvCxnSpPr/>
            <p:nvPr/>
          </p:nvCxnSpPr>
          <p:spPr bwMode="auto">
            <a:xfrm>
              <a:off x="8730282"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8" name="Straight Connector 337"/>
            <p:cNvCxnSpPr/>
            <p:nvPr/>
          </p:nvCxnSpPr>
          <p:spPr bwMode="auto">
            <a:xfrm>
              <a:off x="9594378"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39" name="Straight Connector 338"/>
            <p:cNvCxnSpPr/>
            <p:nvPr/>
          </p:nvCxnSpPr>
          <p:spPr bwMode="auto">
            <a:xfrm>
              <a:off x="8766286"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0" name="Straight Connector 339"/>
            <p:cNvCxnSpPr/>
            <p:nvPr/>
          </p:nvCxnSpPr>
          <p:spPr bwMode="auto">
            <a:xfrm>
              <a:off x="9594378"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1" name="Straight Connector 340"/>
            <p:cNvCxnSpPr/>
            <p:nvPr/>
          </p:nvCxnSpPr>
          <p:spPr bwMode="auto">
            <a:xfrm>
              <a:off x="8766286"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2" name="Straight Connector 341"/>
            <p:cNvCxnSpPr/>
            <p:nvPr/>
          </p:nvCxnSpPr>
          <p:spPr bwMode="auto">
            <a:xfrm>
              <a:off x="9594378"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3" name="Straight Connector 342"/>
            <p:cNvCxnSpPr/>
            <p:nvPr/>
          </p:nvCxnSpPr>
          <p:spPr bwMode="auto">
            <a:xfrm>
              <a:off x="8766286"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4" name="Straight Connector 343"/>
            <p:cNvCxnSpPr/>
            <p:nvPr/>
          </p:nvCxnSpPr>
          <p:spPr bwMode="auto">
            <a:xfrm>
              <a:off x="9594378"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5" name="Straight Connector 344"/>
            <p:cNvCxnSpPr/>
            <p:nvPr/>
          </p:nvCxnSpPr>
          <p:spPr bwMode="auto">
            <a:xfrm>
              <a:off x="8766286"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6" name="Straight Connector 345"/>
            <p:cNvCxnSpPr/>
            <p:nvPr/>
          </p:nvCxnSpPr>
          <p:spPr bwMode="auto">
            <a:xfrm>
              <a:off x="9594378"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7" name="Straight Connector 346"/>
            <p:cNvCxnSpPr/>
            <p:nvPr/>
          </p:nvCxnSpPr>
          <p:spPr bwMode="auto">
            <a:xfrm>
              <a:off x="8766286"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8" name="Straight Connector 347"/>
            <p:cNvCxnSpPr/>
            <p:nvPr/>
          </p:nvCxnSpPr>
          <p:spPr bwMode="auto">
            <a:xfrm>
              <a:off x="9594378"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49" name="Straight Connector 348"/>
            <p:cNvCxnSpPr/>
            <p:nvPr/>
          </p:nvCxnSpPr>
          <p:spPr bwMode="auto">
            <a:xfrm>
              <a:off x="8766286"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50" name="Straight Connector 349"/>
            <p:cNvCxnSpPr/>
            <p:nvPr/>
          </p:nvCxnSpPr>
          <p:spPr bwMode="auto">
            <a:xfrm>
              <a:off x="9594378"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51" name="Straight Connector 350"/>
            <p:cNvCxnSpPr/>
            <p:nvPr/>
          </p:nvCxnSpPr>
          <p:spPr bwMode="auto">
            <a:xfrm>
              <a:off x="8766286" y="97152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52" name="Straight Connector 351"/>
            <p:cNvCxnSpPr/>
            <p:nvPr/>
          </p:nvCxnSpPr>
          <p:spPr bwMode="auto">
            <a:xfrm>
              <a:off x="9594378" y="971525"/>
              <a:ext cx="684076" cy="0"/>
            </a:xfrm>
            <a:prstGeom prst="line">
              <a:avLst/>
            </a:prstGeom>
            <a:grpFill/>
            <a:ln w="9525" cap="flat" cmpd="sng" algn="ctr">
              <a:solidFill>
                <a:schemeClr val="tx1"/>
              </a:solidFill>
              <a:prstDash val="solid"/>
              <a:round/>
              <a:headEnd type="none" w="med" len="med"/>
              <a:tailEnd type="none" w="med" len="med"/>
            </a:ln>
            <a:effectLst/>
          </p:spPr>
        </p:cxnSp>
        <p:grpSp>
          <p:nvGrpSpPr>
            <p:cNvPr id="353" name="Group 352"/>
            <p:cNvGrpSpPr/>
            <p:nvPr/>
          </p:nvGrpSpPr>
          <p:grpSpPr>
            <a:xfrm>
              <a:off x="8442250" y="971525"/>
              <a:ext cx="216024" cy="1440160"/>
              <a:chOff x="1673498" y="4355901"/>
              <a:chExt cx="216024" cy="2232248"/>
            </a:xfrm>
            <a:grpFill/>
          </p:grpSpPr>
          <p:sp>
            <p:nvSpPr>
              <p:cNvPr id="363" name="Rectangle 362"/>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4" name="Rectangle 363"/>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5" name="Rectangle 364"/>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6" name="Rectangle 365"/>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7" name="Rectangle 366"/>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8" name="Rectangle 367"/>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9" name="Rectangle 368"/>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70" name="Rectangle 369"/>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nvGrpSpPr>
            <p:cNvPr id="354" name="Group 353"/>
            <p:cNvGrpSpPr/>
            <p:nvPr/>
          </p:nvGrpSpPr>
          <p:grpSpPr>
            <a:xfrm>
              <a:off x="10386466" y="971525"/>
              <a:ext cx="216024" cy="1440160"/>
              <a:chOff x="1673498" y="4355901"/>
              <a:chExt cx="216024" cy="2232248"/>
            </a:xfrm>
            <a:grpFill/>
          </p:grpSpPr>
          <p:sp>
            <p:nvSpPr>
              <p:cNvPr id="355" name="Rectangle 354"/>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56" name="Rectangle 355"/>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57" name="Rectangle 356"/>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58" name="Rectangle 357"/>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59" name="Rectangle 358"/>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0" name="Rectangle 359"/>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1" name="Rectangle 360"/>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362" name="Rectangle 361"/>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grpSp>
        <p:nvGrpSpPr>
          <p:cNvPr id="371" name="Group 370"/>
          <p:cNvGrpSpPr/>
          <p:nvPr/>
        </p:nvGrpSpPr>
        <p:grpSpPr>
          <a:xfrm>
            <a:off x="4879918" y="1755659"/>
            <a:ext cx="1847510" cy="1306487"/>
            <a:chOff x="8442250" y="971525"/>
            <a:chExt cx="2160240" cy="1440160"/>
          </a:xfrm>
          <a:blipFill>
            <a:blip r:embed="rId7">
              <a:alphaModFix amt="47000"/>
            </a:blip>
            <a:tile tx="0" ty="0" sx="100000" sy="100000" flip="none" algn="tl"/>
          </a:blipFill>
          <a:scene3d>
            <a:camera prst="orthographicFront">
              <a:rot lat="0" lon="0" rev="9000000"/>
            </a:camera>
            <a:lightRig rig="threePt" dir="t"/>
          </a:scene3d>
        </p:grpSpPr>
        <p:sp>
          <p:nvSpPr>
            <p:cNvPr id="372" name="L-Shape 371"/>
            <p:cNvSpPr/>
            <p:nvPr/>
          </p:nvSpPr>
          <p:spPr bwMode="auto">
            <a:xfrm rot="5400000">
              <a:off x="8802290" y="899517"/>
              <a:ext cx="1440160" cy="1584176"/>
            </a:xfrm>
            <a:prstGeom prst="corner">
              <a:avLst>
                <a:gd name="adj1" fmla="val 50000"/>
                <a:gd name="adj2" fmla="val 100000"/>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cxnSp>
          <p:nvCxnSpPr>
            <p:cNvPr id="373" name="Straight Connector 372"/>
            <p:cNvCxnSpPr/>
            <p:nvPr/>
          </p:nvCxnSpPr>
          <p:spPr bwMode="auto">
            <a:xfrm>
              <a:off x="8766286"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4" name="Straight Connector 373"/>
            <p:cNvCxnSpPr/>
            <p:nvPr/>
          </p:nvCxnSpPr>
          <p:spPr bwMode="auto">
            <a:xfrm>
              <a:off x="9594378"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5" name="Straight Connector 374"/>
            <p:cNvCxnSpPr/>
            <p:nvPr/>
          </p:nvCxnSpPr>
          <p:spPr bwMode="auto">
            <a:xfrm>
              <a:off x="8766286"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6" name="Straight Connector 375"/>
            <p:cNvCxnSpPr/>
            <p:nvPr/>
          </p:nvCxnSpPr>
          <p:spPr bwMode="auto">
            <a:xfrm>
              <a:off x="9594378"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7" name="Straight Connector 376"/>
            <p:cNvCxnSpPr/>
            <p:nvPr/>
          </p:nvCxnSpPr>
          <p:spPr bwMode="auto">
            <a:xfrm>
              <a:off x="8766286"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8" name="Straight Connector 377"/>
            <p:cNvCxnSpPr/>
            <p:nvPr/>
          </p:nvCxnSpPr>
          <p:spPr bwMode="auto">
            <a:xfrm>
              <a:off x="9594378"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79" name="Straight Connector 378"/>
            <p:cNvCxnSpPr/>
            <p:nvPr/>
          </p:nvCxnSpPr>
          <p:spPr bwMode="auto">
            <a:xfrm>
              <a:off x="8766286"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0" name="Straight Connector 379"/>
            <p:cNvCxnSpPr/>
            <p:nvPr/>
          </p:nvCxnSpPr>
          <p:spPr bwMode="auto">
            <a:xfrm>
              <a:off x="9594378"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1" name="Straight Connector 380"/>
            <p:cNvCxnSpPr/>
            <p:nvPr/>
          </p:nvCxnSpPr>
          <p:spPr bwMode="auto">
            <a:xfrm>
              <a:off x="8730282"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2" name="Straight Connector 381"/>
            <p:cNvCxnSpPr/>
            <p:nvPr/>
          </p:nvCxnSpPr>
          <p:spPr bwMode="auto">
            <a:xfrm>
              <a:off x="9594378"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3" name="Straight Connector 382"/>
            <p:cNvCxnSpPr/>
            <p:nvPr/>
          </p:nvCxnSpPr>
          <p:spPr bwMode="auto">
            <a:xfrm>
              <a:off x="8766286"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4" name="Straight Connector 383"/>
            <p:cNvCxnSpPr/>
            <p:nvPr/>
          </p:nvCxnSpPr>
          <p:spPr bwMode="auto">
            <a:xfrm>
              <a:off x="9594378"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5" name="Straight Connector 384"/>
            <p:cNvCxnSpPr/>
            <p:nvPr/>
          </p:nvCxnSpPr>
          <p:spPr bwMode="auto">
            <a:xfrm>
              <a:off x="8766286"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6" name="Straight Connector 385"/>
            <p:cNvCxnSpPr/>
            <p:nvPr/>
          </p:nvCxnSpPr>
          <p:spPr bwMode="auto">
            <a:xfrm>
              <a:off x="9594378"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7" name="Straight Connector 386"/>
            <p:cNvCxnSpPr/>
            <p:nvPr/>
          </p:nvCxnSpPr>
          <p:spPr bwMode="auto">
            <a:xfrm>
              <a:off x="8766286"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8" name="Straight Connector 387"/>
            <p:cNvCxnSpPr/>
            <p:nvPr/>
          </p:nvCxnSpPr>
          <p:spPr bwMode="auto">
            <a:xfrm>
              <a:off x="9594378"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89" name="Straight Connector 388"/>
            <p:cNvCxnSpPr/>
            <p:nvPr/>
          </p:nvCxnSpPr>
          <p:spPr bwMode="auto">
            <a:xfrm>
              <a:off x="8766286"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0" name="Straight Connector 389"/>
            <p:cNvCxnSpPr/>
            <p:nvPr/>
          </p:nvCxnSpPr>
          <p:spPr bwMode="auto">
            <a:xfrm>
              <a:off x="9594378"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1" name="Straight Connector 390"/>
            <p:cNvCxnSpPr/>
            <p:nvPr/>
          </p:nvCxnSpPr>
          <p:spPr bwMode="auto">
            <a:xfrm>
              <a:off x="8766286"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2" name="Straight Connector 391"/>
            <p:cNvCxnSpPr/>
            <p:nvPr/>
          </p:nvCxnSpPr>
          <p:spPr bwMode="auto">
            <a:xfrm>
              <a:off x="9594378"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3" name="Straight Connector 392"/>
            <p:cNvCxnSpPr/>
            <p:nvPr/>
          </p:nvCxnSpPr>
          <p:spPr bwMode="auto">
            <a:xfrm>
              <a:off x="8766286"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4" name="Straight Connector 393"/>
            <p:cNvCxnSpPr/>
            <p:nvPr/>
          </p:nvCxnSpPr>
          <p:spPr bwMode="auto">
            <a:xfrm>
              <a:off x="9594378"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5" name="Straight Connector 394"/>
            <p:cNvCxnSpPr/>
            <p:nvPr/>
          </p:nvCxnSpPr>
          <p:spPr bwMode="auto">
            <a:xfrm>
              <a:off x="8766286"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6" name="Straight Connector 395"/>
            <p:cNvCxnSpPr/>
            <p:nvPr/>
          </p:nvCxnSpPr>
          <p:spPr bwMode="auto">
            <a:xfrm>
              <a:off x="9594378"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7" name="Straight Connector 396"/>
            <p:cNvCxnSpPr/>
            <p:nvPr/>
          </p:nvCxnSpPr>
          <p:spPr bwMode="auto">
            <a:xfrm>
              <a:off x="8730282"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8" name="Straight Connector 397"/>
            <p:cNvCxnSpPr/>
            <p:nvPr/>
          </p:nvCxnSpPr>
          <p:spPr bwMode="auto">
            <a:xfrm>
              <a:off x="9594378"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399" name="Straight Connector 398"/>
            <p:cNvCxnSpPr/>
            <p:nvPr/>
          </p:nvCxnSpPr>
          <p:spPr bwMode="auto">
            <a:xfrm>
              <a:off x="8766286"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0" name="Straight Connector 399"/>
            <p:cNvCxnSpPr/>
            <p:nvPr/>
          </p:nvCxnSpPr>
          <p:spPr bwMode="auto">
            <a:xfrm>
              <a:off x="9594378"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1" name="Straight Connector 400"/>
            <p:cNvCxnSpPr/>
            <p:nvPr/>
          </p:nvCxnSpPr>
          <p:spPr bwMode="auto">
            <a:xfrm>
              <a:off x="8766286"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2" name="Straight Connector 401"/>
            <p:cNvCxnSpPr/>
            <p:nvPr/>
          </p:nvCxnSpPr>
          <p:spPr bwMode="auto">
            <a:xfrm>
              <a:off x="9594378"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3" name="Straight Connector 402"/>
            <p:cNvCxnSpPr/>
            <p:nvPr/>
          </p:nvCxnSpPr>
          <p:spPr bwMode="auto">
            <a:xfrm>
              <a:off x="8766286"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4" name="Straight Connector 403"/>
            <p:cNvCxnSpPr/>
            <p:nvPr/>
          </p:nvCxnSpPr>
          <p:spPr bwMode="auto">
            <a:xfrm>
              <a:off x="9594378"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5" name="Straight Connector 404"/>
            <p:cNvCxnSpPr/>
            <p:nvPr/>
          </p:nvCxnSpPr>
          <p:spPr bwMode="auto">
            <a:xfrm>
              <a:off x="8766286"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6" name="Straight Connector 405"/>
            <p:cNvCxnSpPr/>
            <p:nvPr/>
          </p:nvCxnSpPr>
          <p:spPr bwMode="auto">
            <a:xfrm>
              <a:off x="9594378"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7" name="Straight Connector 406"/>
            <p:cNvCxnSpPr/>
            <p:nvPr/>
          </p:nvCxnSpPr>
          <p:spPr bwMode="auto">
            <a:xfrm>
              <a:off x="8766286"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8" name="Straight Connector 407"/>
            <p:cNvCxnSpPr/>
            <p:nvPr/>
          </p:nvCxnSpPr>
          <p:spPr bwMode="auto">
            <a:xfrm>
              <a:off x="9594378"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09" name="Straight Connector 408"/>
            <p:cNvCxnSpPr/>
            <p:nvPr/>
          </p:nvCxnSpPr>
          <p:spPr bwMode="auto">
            <a:xfrm>
              <a:off x="8766286"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10" name="Straight Connector 409"/>
            <p:cNvCxnSpPr/>
            <p:nvPr/>
          </p:nvCxnSpPr>
          <p:spPr bwMode="auto">
            <a:xfrm>
              <a:off x="9594378"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11" name="Straight Connector 410"/>
            <p:cNvCxnSpPr/>
            <p:nvPr/>
          </p:nvCxnSpPr>
          <p:spPr bwMode="auto">
            <a:xfrm>
              <a:off x="8766286" y="97152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12" name="Straight Connector 411"/>
            <p:cNvCxnSpPr/>
            <p:nvPr/>
          </p:nvCxnSpPr>
          <p:spPr bwMode="auto">
            <a:xfrm>
              <a:off x="9594378" y="971525"/>
              <a:ext cx="684076" cy="0"/>
            </a:xfrm>
            <a:prstGeom prst="line">
              <a:avLst/>
            </a:prstGeom>
            <a:grpFill/>
            <a:ln w="9525" cap="flat" cmpd="sng" algn="ctr">
              <a:solidFill>
                <a:schemeClr val="tx1"/>
              </a:solidFill>
              <a:prstDash val="solid"/>
              <a:round/>
              <a:headEnd type="none" w="med" len="med"/>
              <a:tailEnd type="none" w="med" len="med"/>
            </a:ln>
            <a:effectLst/>
          </p:spPr>
        </p:cxnSp>
        <p:grpSp>
          <p:nvGrpSpPr>
            <p:cNvPr id="413" name="Group 412"/>
            <p:cNvGrpSpPr/>
            <p:nvPr/>
          </p:nvGrpSpPr>
          <p:grpSpPr>
            <a:xfrm>
              <a:off x="8442250" y="971525"/>
              <a:ext cx="216024" cy="1440160"/>
              <a:chOff x="1673498" y="4355901"/>
              <a:chExt cx="216024" cy="2232248"/>
            </a:xfrm>
            <a:grpFill/>
          </p:grpSpPr>
          <p:sp>
            <p:nvSpPr>
              <p:cNvPr id="423" name="Rectangle 422"/>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4" name="Rectangle 423"/>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5" name="Rectangle 424"/>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6" name="Rectangle 425"/>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7" name="Rectangle 426"/>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8" name="Rectangle 427"/>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9" name="Rectangle 428"/>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30" name="Rectangle 429"/>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nvGrpSpPr>
            <p:cNvPr id="414" name="Group 413"/>
            <p:cNvGrpSpPr/>
            <p:nvPr/>
          </p:nvGrpSpPr>
          <p:grpSpPr>
            <a:xfrm>
              <a:off x="10386466" y="971525"/>
              <a:ext cx="216024" cy="1440160"/>
              <a:chOff x="1673498" y="4355901"/>
              <a:chExt cx="216024" cy="2232248"/>
            </a:xfrm>
            <a:grpFill/>
          </p:grpSpPr>
          <p:sp>
            <p:nvSpPr>
              <p:cNvPr id="415" name="Rectangle 414"/>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16" name="Rectangle 415"/>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17" name="Rectangle 416"/>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18" name="Rectangle 417"/>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19" name="Rectangle 418"/>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0" name="Rectangle 419"/>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1" name="Rectangle 420"/>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22" name="Rectangle 421"/>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grpSp>
        <p:nvGrpSpPr>
          <p:cNvPr id="431" name="Group 430"/>
          <p:cNvGrpSpPr/>
          <p:nvPr/>
        </p:nvGrpSpPr>
        <p:grpSpPr>
          <a:xfrm>
            <a:off x="5010256" y="1893913"/>
            <a:ext cx="1847510" cy="1306487"/>
            <a:chOff x="8442250" y="971525"/>
            <a:chExt cx="2160240" cy="1440160"/>
          </a:xfrm>
          <a:blipFill dpi="0" rotWithShape="1">
            <a:blip r:embed="rId6">
              <a:alphaModFix amt="47000"/>
            </a:blip>
            <a:srcRect/>
            <a:tile tx="0" ty="0" sx="100000" sy="100000" flip="none" algn="tl"/>
          </a:blipFill>
          <a:scene3d>
            <a:camera prst="orthographicFront">
              <a:rot lat="0" lon="0" rev="2400000"/>
            </a:camera>
            <a:lightRig rig="threePt" dir="t"/>
          </a:scene3d>
        </p:grpSpPr>
        <p:sp>
          <p:nvSpPr>
            <p:cNvPr id="432" name="L-Shape 431"/>
            <p:cNvSpPr/>
            <p:nvPr/>
          </p:nvSpPr>
          <p:spPr bwMode="auto">
            <a:xfrm rot="5400000">
              <a:off x="8802290" y="899517"/>
              <a:ext cx="1440160" cy="1584176"/>
            </a:xfrm>
            <a:prstGeom prst="corner">
              <a:avLst>
                <a:gd name="adj1" fmla="val 50000"/>
                <a:gd name="adj2" fmla="val 100000"/>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cxnSp>
          <p:nvCxnSpPr>
            <p:cNvPr id="433" name="Straight Connector 432"/>
            <p:cNvCxnSpPr/>
            <p:nvPr/>
          </p:nvCxnSpPr>
          <p:spPr bwMode="auto">
            <a:xfrm>
              <a:off x="8766286"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4" name="Straight Connector 433"/>
            <p:cNvCxnSpPr/>
            <p:nvPr/>
          </p:nvCxnSpPr>
          <p:spPr bwMode="auto">
            <a:xfrm>
              <a:off x="9594378" y="233967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5" name="Straight Connector 434"/>
            <p:cNvCxnSpPr/>
            <p:nvPr/>
          </p:nvCxnSpPr>
          <p:spPr bwMode="auto">
            <a:xfrm>
              <a:off x="8766286"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6" name="Straight Connector 435"/>
            <p:cNvCxnSpPr/>
            <p:nvPr/>
          </p:nvCxnSpPr>
          <p:spPr bwMode="auto">
            <a:xfrm>
              <a:off x="9594378" y="226766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7" name="Straight Connector 436"/>
            <p:cNvCxnSpPr/>
            <p:nvPr/>
          </p:nvCxnSpPr>
          <p:spPr bwMode="auto">
            <a:xfrm>
              <a:off x="8766286"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8" name="Straight Connector 437"/>
            <p:cNvCxnSpPr/>
            <p:nvPr/>
          </p:nvCxnSpPr>
          <p:spPr bwMode="auto">
            <a:xfrm>
              <a:off x="9594378" y="219566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39" name="Straight Connector 438"/>
            <p:cNvCxnSpPr/>
            <p:nvPr/>
          </p:nvCxnSpPr>
          <p:spPr bwMode="auto">
            <a:xfrm>
              <a:off x="8766286"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0" name="Straight Connector 439"/>
            <p:cNvCxnSpPr/>
            <p:nvPr/>
          </p:nvCxnSpPr>
          <p:spPr bwMode="auto">
            <a:xfrm>
              <a:off x="9594378" y="212365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1" name="Straight Connector 440"/>
            <p:cNvCxnSpPr/>
            <p:nvPr/>
          </p:nvCxnSpPr>
          <p:spPr bwMode="auto">
            <a:xfrm>
              <a:off x="8730282"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2" name="Straight Connector 441"/>
            <p:cNvCxnSpPr/>
            <p:nvPr/>
          </p:nvCxnSpPr>
          <p:spPr bwMode="auto">
            <a:xfrm>
              <a:off x="9594378" y="205164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3" name="Straight Connector 442"/>
            <p:cNvCxnSpPr/>
            <p:nvPr/>
          </p:nvCxnSpPr>
          <p:spPr bwMode="auto">
            <a:xfrm>
              <a:off x="8766286"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4" name="Straight Connector 443"/>
            <p:cNvCxnSpPr/>
            <p:nvPr/>
          </p:nvCxnSpPr>
          <p:spPr bwMode="auto">
            <a:xfrm>
              <a:off x="9594378" y="197963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5" name="Straight Connector 444"/>
            <p:cNvCxnSpPr/>
            <p:nvPr/>
          </p:nvCxnSpPr>
          <p:spPr bwMode="auto">
            <a:xfrm>
              <a:off x="8766286"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6" name="Straight Connector 445"/>
            <p:cNvCxnSpPr/>
            <p:nvPr/>
          </p:nvCxnSpPr>
          <p:spPr bwMode="auto">
            <a:xfrm>
              <a:off x="9594378" y="190762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7" name="Straight Connector 446"/>
            <p:cNvCxnSpPr/>
            <p:nvPr/>
          </p:nvCxnSpPr>
          <p:spPr bwMode="auto">
            <a:xfrm>
              <a:off x="8766286"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8" name="Straight Connector 447"/>
            <p:cNvCxnSpPr/>
            <p:nvPr/>
          </p:nvCxnSpPr>
          <p:spPr bwMode="auto">
            <a:xfrm>
              <a:off x="9594378" y="183562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49" name="Straight Connector 448"/>
            <p:cNvCxnSpPr/>
            <p:nvPr/>
          </p:nvCxnSpPr>
          <p:spPr bwMode="auto">
            <a:xfrm>
              <a:off x="8766286"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0" name="Straight Connector 449"/>
            <p:cNvCxnSpPr/>
            <p:nvPr/>
          </p:nvCxnSpPr>
          <p:spPr bwMode="auto">
            <a:xfrm>
              <a:off x="9594378" y="176361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1" name="Straight Connector 450"/>
            <p:cNvCxnSpPr/>
            <p:nvPr/>
          </p:nvCxnSpPr>
          <p:spPr bwMode="auto">
            <a:xfrm>
              <a:off x="8766286"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2" name="Straight Connector 451"/>
            <p:cNvCxnSpPr/>
            <p:nvPr/>
          </p:nvCxnSpPr>
          <p:spPr bwMode="auto">
            <a:xfrm>
              <a:off x="9594378" y="169160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3" name="Straight Connector 452"/>
            <p:cNvCxnSpPr/>
            <p:nvPr/>
          </p:nvCxnSpPr>
          <p:spPr bwMode="auto">
            <a:xfrm>
              <a:off x="8766286"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4" name="Straight Connector 453"/>
            <p:cNvCxnSpPr/>
            <p:nvPr/>
          </p:nvCxnSpPr>
          <p:spPr bwMode="auto">
            <a:xfrm>
              <a:off x="9594378" y="161959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5" name="Straight Connector 454"/>
            <p:cNvCxnSpPr/>
            <p:nvPr/>
          </p:nvCxnSpPr>
          <p:spPr bwMode="auto">
            <a:xfrm>
              <a:off x="8766286"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6" name="Straight Connector 455"/>
            <p:cNvCxnSpPr/>
            <p:nvPr/>
          </p:nvCxnSpPr>
          <p:spPr bwMode="auto">
            <a:xfrm>
              <a:off x="9594378" y="154758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7" name="Straight Connector 456"/>
            <p:cNvCxnSpPr/>
            <p:nvPr/>
          </p:nvCxnSpPr>
          <p:spPr bwMode="auto">
            <a:xfrm>
              <a:off x="8730282"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8" name="Straight Connector 457"/>
            <p:cNvCxnSpPr/>
            <p:nvPr/>
          </p:nvCxnSpPr>
          <p:spPr bwMode="auto">
            <a:xfrm>
              <a:off x="9594378" y="147558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59" name="Straight Connector 458"/>
            <p:cNvCxnSpPr/>
            <p:nvPr/>
          </p:nvCxnSpPr>
          <p:spPr bwMode="auto">
            <a:xfrm>
              <a:off x="8766286"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0" name="Straight Connector 459"/>
            <p:cNvCxnSpPr/>
            <p:nvPr/>
          </p:nvCxnSpPr>
          <p:spPr bwMode="auto">
            <a:xfrm>
              <a:off x="9594378" y="140357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1" name="Straight Connector 460"/>
            <p:cNvCxnSpPr/>
            <p:nvPr/>
          </p:nvCxnSpPr>
          <p:spPr bwMode="auto">
            <a:xfrm>
              <a:off x="8766286"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2" name="Straight Connector 461"/>
            <p:cNvCxnSpPr/>
            <p:nvPr/>
          </p:nvCxnSpPr>
          <p:spPr bwMode="auto">
            <a:xfrm>
              <a:off x="9594378" y="133156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3" name="Straight Connector 462"/>
            <p:cNvCxnSpPr/>
            <p:nvPr/>
          </p:nvCxnSpPr>
          <p:spPr bwMode="auto">
            <a:xfrm>
              <a:off x="8766286"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4" name="Straight Connector 463"/>
            <p:cNvCxnSpPr/>
            <p:nvPr/>
          </p:nvCxnSpPr>
          <p:spPr bwMode="auto">
            <a:xfrm>
              <a:off x="9594378" y="1259557"/>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5" name="Straight Connector 464"/>
            <p:cNvCxnSpPr/>
            <p:nvPr/>
          </p:nvCxnSpPr>
          <p:spPr bwMode="auto">
            <a:xfrm>
              <a:off x="8766286"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6" name="Straight Connector 465"/>
            <p:cNvCxnSpPr/>
            <p:nvPr/>
          </p:nvCxnSpPr>
          <p:spPr bwMode="auto">
            <a:xfrm>
              <a:off x="9594378" y="1187549"/>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7" name="Straight Connector 466"/>
            <p:cNvCxnSpPr/>
            <p:nvPr/>
          </p:nvCxnSpPr>
          <p:spPr bwMode="auto">
            <a:xfrm>
              <a:off x="8766286"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8" name="Straight Connector 467"/>
            <p:cNvCxnSpPr/>
            <p:nvPr/>
          </p:nvCxnSpPr>
          <p:spPr bwMode="auto">
            <a:xfrm>
              <a:off x="9594378" y="1115541"/>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69" name="Straight Connector 468"/>
            <p:cNvCxnSpPr/>
            <p:nvPr/>
          </p:nvCxnSpPr>
          <p:spPr bwMode="auto">
            <a:xfrm>
              <a:off x="8766286"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70" name="Straight Connector 469"/>
            <p:cNvCxnSpPr/>
            <p:nvPr/>
          </p:nvCxnSpPr>
          <p:spPr bwMode="auto">
            <a:xfrm>
              <a:off x="9594378" y="1043533"/>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71" name="Straight Connector 470"/>
            <p:cNvCxnSpPr/>
            <p:nvPr/>
          </p:nvCxnSpPr>
          <p:spPr bwMode="auto">
            <a:xfrm>
              <a:off x="8766286" y="971525"/>
              <a:ext cx="684076" cy="0"/>
            </a:xfrm>
            <a:prstGeom prst="line">
              <a:avLst/>
            </a:prstGeom>
            <a:grpFill/>
            <a:ln w="9525" cap="flat" cmpd="sng" algn="ctr">
              <a:solidFill>
                <a:schemeClr val="tx1"/>
              </a:solidFill>
              <a:prstDash val="solid"/>
              <a:round/>
              <a:headEnd type="none" w="med" len="med"/>
              <a:tailEnd type="none" w="med" len="med"/>
            </a:ln>
            <a:effectLst/>
          </p:spPr>
        </p:cxnSp>
        <p:cxnSp>
          <p:nvCxnSpPr>
            <p:cNvPr id="472" name="Straight Connector 471"/>
            <p:cNvCxnSpPr/>
            <p:nvPr/>
          </p:nvCxnSpPr>
          <p:spPr bwMode="auto">
            <a:xfrm>
              <a:off x="9594378" y="971525"/>
              <a:ext cx="684076" cy="0"/>
            </a:xfrm>
            <a:prstGeom prst="line">
              <a:avLst/>
            </a:prstGeom>
            <a:grpFill/>
            <a:ln w="9525" cap="flat" cmpd="sng" algn="ctr">
              <a:solidFill>
                <a:schemeClr val="tx1"/>
              </a:solidFill>
              <a:prstDash val="solid"/>
              <a:round/>
              <a:headEnd type="none" w="med" len="med"/>
              <a:tailEnd type="none" w="med" len="med"/>
            </a:ln>
            <a:effectLst/>
          </p:spPr>
        </p:cxnSp>
        <p:grpSp>
          <p:nvGrpSpPr>
            <p:cNvPr id="473" name="Group 472"/>
            <p:cNvGrpSpPr/>
            <p:nvPr/>
          </p:nvGrpSpPr>
          <p:grpSpPr>
            <a:xfrm>
              <a:off x="8442250" y="971525"/>
              <a:ext cx="216024" cy="1440160"/>
              <a:chOff x="1673498" y="4355901"/>
              <a:chExt cx="216024" cy="2232248"/>
            </a:xfrm>
            <a:grpFill/>
          </p:grpSpPr>
          <p:sp>
            <p:nvSpPr>
              <p:cNvPr id="483" name="Rectangle 482"/>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4" name="Rectangle 483"/>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5" name="Rectangle 484"/>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6" name="Rectangle 485"/>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7" name="Rectangle 486"/>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8" name="Rectangle 487"/>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9" name="Rectangle 488"/>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90" name="Rectangle 489"/>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nvGrpSpPr>
            <p:cNvPr id="474" name="Group 473"/>
            <p:cNvGrpSpPr/>
            <p:nvPr/>
          </p:nvGrpSpPr>
          <p:grpSpPr>
            <a:xfrm>
              <a:off x="10386466" y="971525"/>
              <a:ext cx="216024" cy="1440160"/>
              <a:chOff x="1673498" y="4355901"/>
              <a:chExt cx="216024" cy="2232248"/>
            </a:xfrm>
            <a:grpFill/>
          </p:grpSpPr>
          <p:sp>
            <p:nvSpPr>
              <p:cNvPr id="475" name="Rectangle 474"/>
              <p:cNvSpPr/>
              <p:nvPr/>
            </p:nvSpPr>
            <p:spPr bwMode="auto">
              <a:xfrm>
                <a:off x="1673498" y="435590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76" name="Rectangle 475"/>
              <p:cNvSpPr/>
              <p:nvPr/>
            </p:nvSpPr>
            <p:spPr bwMode="auto">
              <a:xfrm>
                <a:off x="1673498" y="464393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77" name="Rectangle 476"/>
              <p:cNvSpPr/>
              <p:nvPr/>
            </p:nvSpPr>
            <p:spPr bwMode="auto">
              <a:xfrm>
                <a:off x="1673498" y="493196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78" name="Rectangle 477"/>
              <p:cNvSpPr/>
              <p:nvPr/>
            </p:nvSpPr>
            <p:spPr bwMode="auto">
              <a:xfrm>
                <a:off x="1673498" y="5219997"/>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79" name="Rectangle 478"/>
              <p:cNvSpPr/>
              <p:nvPr/>
            </p:nvSpPr>
            <p:spPr bwMode="auto">
              <a:xfrm>
                <a:off x="1673498" y="5508029"/>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0" name="Rectangle 479"/>
              <p:cNvSpPr/>
              <p:nvPr/>
            </p:nvSpPr>
            <p:spPr bwMode="auto">
              <a:xfrm>
                <a:off x="1673498" y="5796061"/>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1" name="Rectangle 480"/>
              <p:cNvSpPr/>
              <p:nvPr/>
            </p:nvSpPr>
            <p:spPr bwMode="auto">
              <a:xfrm>
                <a:off x="1673498" y="6084093"/>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482" name="Rectangle 481"/>
              <p:cNvSpPr/>
              <p:nvPr/>
            </p:nvSpPr>
            <p:spPr bwMode="auto">
              <a:xfrm>
                <a:off x="1673498" y="6372125"/>
                <a:ext cx="216024" cy="21602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grpSp>
      </p:grpSp>
      <p:sp>
        <p:nvSpPr>
          <p:cNvPr id="249" name="Title 1"/>
          <p:cNvSpPr>
            <a:spLocks noGrp="1"/>
          </p:cNvSpPr>
          <p:nvPr>
            <p:ph type="title"/>
          </p:nvPr>
        </p:nvSpPr>
        <p:spPr>
          <a:xfrm>
            <a:off x="1295400" y="0"/>
            <a:ext cx="7239000" cy="590385"/>
          </a:xfrm>
        </p:spPr>
        <p:txBody>
          <a:bodyPr>
            <a:normAutofit/>
          </a:bodyPr>
          <a:lstStyle/>
          <a:p>
            <a:r>
              <a:rPr lang="en-GB" sz="2400" dirty="0" smtClean="0"/>
              <a:t>Proton Computed Tomography</a:t>
            </a:r>
            <a:endParaRPr lang="en-GB" sz="2400" dirty="0"/>
          </a:p>
        </p:txBody>
      </p:sp>
      <p:sp>
        <p:nvSpPr>
          <p:cNvPr id="248"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8"/>
              </a:defRPr>
            </a:lvl1pPr>
          </a:lstStyle>
          <a:p>
            <a:pPr lvl="0">
              <a:defRPr sz="1800" u="none"/>
            </a:pPr>
            <a:r>
              <a:rPr sz="1800" dirty="0"/>
              <a:t>www.pravda.uk.com</a:t>
            </a:r>
          </a:p>
        </p:txBody>
      </p:sp>
    </p:spTree>
    <p:extLst>
      <p:ext uri="{BB962C8B-B14F-4D97-AF65-F5344CB8AC3E}">
        <p14:creationId xmlns:p14="http://schemas.microsoft.com/office/powerpoint/2010/main" val="94617456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6">
                                            <p:txEl>
                                              <p:pRg st="5" end="5"/>
                                            </p:txEl>
                                          </p:spTgt>
                                        </p:tgtEl>
                                        <p:attrNameLst>
                                          <p:attrName>style.visibility</p:attrName>
                                        </p:attrNameLst>
                                      </p:cBhvr>
                                      <p:to>
                                        <p:strVal val="visible"/>
                                      </p:to>
                                    </p:set>
                                    <p:animEffect transition="in" filter="fade">
                                      <p:cBhvr>
                                        <p:cTn id="12" dur="500"/>
                                        <p:tgtEl>
                                          <p:spTgt spid="246">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6">
                                            <p:txEl>
                                              <p:pRg st="6" end="6"/>
                                            </p:txEl>
                                          </p:spTgt>
                                        </p:tgtEl>
                                        <p:attrNameLst>
                                          <p:attrName>style.visibility</p:attrName>
                                        </p:attrNameLst>
                                      </p:cBhvr>
                                      <p:to>
                                        <p:strVal val="visible"/>
                                      </p:to>
                                    </p:set>
                                    <p:animEffect transition="in" filter="fade">
                                      <p:cBhvr>
                                        <p:cTn id="17" dur="500"/>
                                        <p:tgtEl>
                                          <p:spTgt spid="246">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6">
                                            <p:txEl>
                                              <p:pRg st="7" end="7"/>
                                            </p:txEl>
                                          </p:spTgt>
                                        </p:tgtEl>
                                        <p:attrNameLst>
                                          <p:attrName>style.visibility</p:attrName>
                                        </p:attrNameLst>
                                      </p:cBhvr>
                                      <p:to>
                                        <p:strVal val="visible"/>
                                      </p:to>
                                    </p:set>
                                    <p:animEffect transition="in" filter="fade">
                                      <p:cBhvr>
                                        <p:cTn id="22" dur="500"/>
                                        <p:tgtEl>
                                          <p:spTgt spid="246">
                                            <p:txEl>
                                              <p:pRg st="7" end="7"/>
                                            </p:txEl>
                                          </p:spTgt>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88" y="1336864"/>
            <a:ext cx="7536398" cy="3418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2"/>
          <p:cNvSpPr>
            <a:spLocks noGrp="1"/>
          </p:cNvSpPr>
          <p:nvPr/>
        </p:nvSpPr>
        <p:spPr bwMode="auto">
          <a:xfrm>
            <a:off x="-272215" y="1499068"/>
            <a:ext cx="7035769" cy="41049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445" rIns="0" bIns="0" numCol="1" anchor="t" anchorCtr="0" compatLnSpc="1">
            <a:prstTxWarp prst="textNoShape">
              <a:avLst/>
            </a:prstTxWarp>
          </a:bodyPr>
          <a:lstStyle>
            <a:lvl1pPr marL="311045" indent="-311045" algn="l" defTabSz="407526" rtl="0" eaLnBrk="1" fontAlgn="base" hangingPunct="1">
              <a:lnSpc>
                <a:spcPct val="93000"/>
              </a:lnSpc>
              <a:spcBef>
                <a:spcPct val="0"/>
              </a:spcBef>
              <a:spcAft>
                <a:spcPts val="1293"/>
              </a:spcAft>
              <a:buClr>
                <a:srgbClr val="000000"/>
              </a:buClr>
              <a:buSzPct val="100000"/>
              <a:buFont typeface="Times New Roman" pitchFamily="16" charset="0"/>
              <a:defRPr sz="2900">
                <a:solidFill>
                  <a:srgbClr val="000000"/>
                </a:solidFill>
                <a:latin typeface="+mn-lt"/>
                <a:ea typeface="+mn-ea"/>
                <a:cs typeface="+mn-cs"/>
              </a:defRPr>
            </a:lvl1pPr>
            <a:lvl2pPr marL="673930" indent="-259204" algn="l" defTabSz="407526" rtl="0" eaLnBrk="1" fontAlgn="base" hangingPunct="1">
              <a:lnSpc>
                <a:spcPct val="93000"/>
              </a:lnSpc>
              <a:spcBef>
                <a:spcPct val="0"/>
              </a:spcBef>
              <a:spcAft>
                <a:spcPts val="1032"/>
              </a:spcAft>
              <a:buClr>
                <a:srgbClr val="000000"/>
              </a:buClr>
              <a:buSzPct val="100000"/>
              <a:buFont typeface="Times New Roman" pitchFamily="16" charset="0"/>
              <a:defRPr sz="2500">
                <a:solidFill>
                  <a:srgbClr val="000000"/>
                </a:solidFill>
                <a:latin typeface="+mn-lt"/>
                <a:ea typeface="+mn-ea"/>
                <a:cs typeface="+mn-cs"/>
              </a:defRPr>
            </a:lvl2pPr>
            <a:lvl3pPr marL="1036815" indent="-207363" algn="l" defTabSz="407526" rtl="0" eaLnBrk="1" fontAlgn="base" hangingPunct="1">
              <a:lnSpc>
                <a:spcPct val="93000"/>
              </a:lnSpc>
              <a:spcBef>
                <a:spcPct val="0"/>
              </a:spcBef>
              <a:spcAft>
                <a:spcPts val="771"/>
              </a:spcAft>
              <a:buClr>
                <a:srgbClr val="000000"/>
              </a:buClr>
              <a:buSzPct val="100000"/>
              <a:buFont typeface="Times New Roman" pitchFamily="16" charset="0"/>
              <a:defRPr sz="2200">
                <a:solidFill>
                  <a:srgbClr val="000000"/>
                </a:solidFill>
                <a:latin typeface="+mn-lt"/>
                <a:ea typeface="+mn-ea"/>
                <a:cs typeface="+mn-cs"/>
              </a:defRPr>
            </a:lvl3pPr>
            <a:lvl4pPr marL="1451541" indent="-207363" algn="l" defTabSz="407526" rtl="0" eaLnBrk="1" fontAlgn="base" hangingPunct="1">
              <a:lnSpc>
                <a:spcPct val="93000"/>
              </a:lnSpc>
              <a:spcBef>
                <a:spcPct val="0"/>
              </a:spcBef>
              <a:spcAft>
                <a:spcPts val="522"/>
              </a:spcAft>
              <a:buClr>
                <a:srgbClr val="000000"/>
              </a:buClr>
              <a:buSzPct val="100000"/>
              <a:buFont typeface="Times New Roman" pitchFamily="16" charset="0"/>
              <a:defRPr sz="1800">
                <a:solidFill>
                  <a:srgbClr val="000000"/>
                </a:solidFill>
                <a:latin typeface="+mn-lt"/>
                <a:ea typeface="+mn-ea"/>
                <a:cs typeface="+mn-cs"/>
              </a:defRPr>
            </a:lvl4pPr>
            <a:lvl5pPr marL="1866268"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5pPr>
            <a:lvl6pPr marL="2280994"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5720"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10446"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5172"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a:lstStyle>
          <a:p>
            <a:endParaRPr lang="en-GB" dirty="0"/>
          </a:p>
        </p:txBody>
      </p:sp>
      <p:sp>
        <p:nvSpPr>
          <p:cNvPr id="10" name="TextBox 9"/>
          <p:cNvSpPr txBox="1"/>
          <p:nvPr/>
        </p:nvSpPr>
        <p:spPr>
          <a:xfrm>
            <a:off x="3733800" y="1219200"/>
            <a:ext cx="5638800" cy="646331"/>
          </a:xfrm>
          <a:prstGeom prst="rect">
            <a:avLst/>
          </a:prstGeom>
          <a:noFill/>
        </p:spPr>
        <p:txBody>
          <a:bodyPr wrap="square" rtlCol="0">
            <a:spAutoFit/>
          </a:bodyPr>
          <a:lstStyle/>
          <a:p>
            <a:r>
              <a:rPr lang="en-GB" b="1" dirty="0" smtClean="0">
                <a:solidFill>
                  <a:srgbClr val="C00000"/>
                </a:solidFill>
              </a:rPr>
              <a:t>Proton energy after passing through the patient found from the distance penetrated in the range telescope</a:t>
            </a:r>
            <a:endParaRPr lang="en-GB" b="1" dirty="0">
              <a:solidFill>
                <a:srgbClr val="C00000"/>
              </a:solidFill>
            </a:endParaRPr>
          </a:p>
        </p:txBody>
      </p:sp>
      <p:sp>
        <p:nvSpPr>
          <p:cNvPr id="16" name="TextBox 15"/>
          <p:cNvSpPr txBox="1"/>
          <p:nvPr/>
        </p:nvSpPr>
        <p:spPr>
          <a:xfrm>
            <a:off x="3842351" y="4429695"/>
            <a:ext cx="4234849" cy="942723"/>
          </a:xfrm>
          <a:prstGeom prst="rect">
            <a:avLst/>
          </a:prstGeom>
          <a:solidFill>
            <a:srgbClr val="FFFF00"/>
          </a:solidFill>
          <a:ln w="19050">
            <a:solidFill>
              <a:srgbClr val="FF0000"/>
            </a:solidFill>
          </a:ln>
        </p:spPr>
        <p:txBody>
          <a:bodyPr wrap="square" lIns="80165" tIns="40083" rIns="80165" bIns="40083" rtlCol="0">
            <a:spAutoFit/>
          </a:bodyPr>
          <a:lstStyle/>
          <a:p>
            <a:r>
              <a:rPr lang="en-GB" sz="1400" b="1" dirty="0" smtClean="0">
                <a:solidFill>
                  <a:srgbClr val="C00000"/>
                </a:solidFill>
              </a:rPr>
              <a:t>Need to know momentum vector and entry point of each proton going into the patient and also momentum vector and exit point coming out.</a:t>
            </a:r>
          </a:p>
          <a:p>
            <a:r>
              <a:rPr lang="en-GB" sz="1400" b="1" dirty="0" smtClean="0">
                <a:solidFill>
                  <a:srgbClr val="C00000"/>
                </a:solidFill>
              </a:rPr>
              <a:t>Need tracks plus incoming and outgoing energies</a:t>
            </a:r>
            <a:endParaRPr lang="en-GB" sz="1400" b="1" dirty="0">
              <a:solidFill>
                <a:srgbClr val="C00000"/>
              </a:solidFill>
            </a:endParaRPr>
          </a:p>
        </p:txBody>
      </p:sp>
      <p:sp>
        <p:nvSpPr>
          <p:cNvPr id="8" name="Title 1"/>
          <p:cNvSpPr>
            <a:spLocks noGrp="1"/>
          </p:cNvSpPr>
          <p:nvPr>
            <p:ph type="title"/>
          </p:nvPr>
        </p:nvSpPr>
        <p:spPr>
          <a:xfrm>
            <a:off x="1295400" y="0"/>
            <a:ext cx="7239000" cy="590385"/>
          </a:xfrm>
        </p:spPr>
        <p:txBody>
          <a:bodyPr>
            <a:normAutofit/>
          </a:bodyPr>
          <a:lstStyle/>
          <a:p>
            <a:r>
              <a:rPr lang="en-GB" sz="2400" dirty="0" smtClean="0"/>
              <a:t>Proton Computed Tomography</a:t>
            </a:r>
            <a:endParaRPr lang="en-GB" sz="2400" dirty="0"/>
          </a:p>
        </p:txBody>
      </p:sp>
      <p:sp>
        <p:nvSpPr>
          <p:cNvPr id="2" name="TextBox 1"/>
          <p:cNvSpPr txBox="1"/>
          <p:nvPr/>
        </p:nvSpPr>
        <p:spPr>
          <a:xfrm>
            <a:off x="3657600" y="6400800"/>
            <a:ext cx="5657511" cy="307777"/>
          </a:xfrm>
          <a:prstGeom prst="rect">
            <a:avLst/>
          </a:prstGeom>
          <a:noFill/>
        </p:spPr>
        <p:txBody>
          <a:bodyPr wrap="none" rtlCol="0">
            <a:spAutoFit/>
          </a:bodyPr>
          <a:lstStyle/>
          <a:p>
            <a:r>
              <a:rPr lang="en-GB" sz="1400" dirty="0">
                <a:hlinkClick r:id="rId4"/>
              </a:rPr>
              <a:t>https://</a:t>
            </a:r>
            <a:r>
              <a:rPr lang="en-GB" sz="1400" dirty="0" smtClean="0">
                <a:hlinkClick r:id="rId4"/>
              </a:rPr>
              <a:t>gow.epsrc.ukri.org/NGBOViewGrant.aspx?GrantRef=EP/R023220/1</a:t>
            </a:r>
            <a:r>
              <a:rPr lang="en-GB" sz="1400" dirty="0" smtClean="0"/>
              <a:t> </a:t>
            </a:r>
            <a:endParaRPr lang="en-GB" sz="1400" dirty="0"/>
          </a:p>
        </p:txBody>
      </p:sp>
      <p:sp>
        <p:nvSpPr>
          <p:cNvPr id="11"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5"/>
              </a:defRPr>
            </a:lvl1pPr>
          </a:lstStyle>
          <a:p>
            <a:pPr lvl="0">
              <a:defRPr sz="1800" u="none"/>
            </a:pPr>
            <a:r>
              <a:rPr sz="1800" dirty="0"/>
              <a:t>www.pravda.uk.com</a:t>
            </a:r>
          </a:p>
        </p:txBody>
      </p:sp>
    </p:spTree>
    <p:extLst>
      <p:ext uri="{BB962C8B-B14F-4D97-AF65-F5344CB8AC3E}">
        <p14:creationId xmlns:p14="http://schemas.microsoft.com/office/powerpoint/2010/main" val="239944894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88" y="1326769"/>
            <a:ext cx="7536398" cy="3418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89" y="5293195"/>
            <a:ext cx="4841333" cy="118380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a:spLocks noGrp="1"/>
          </p:cNvSpPr>
          <p:nvPr/>
        </p:nvSpPr>
        <p:spPr bwMode="auto">
          <a:xfrm>
            <a:off x="-272215" y="1488973"/>
            <a:ext cx="7035769" cy="41049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445" rIns="0" bIns="0" numCol="1" anchor="t" anchorCtr="0" compatLnSpc="1">
            <a:prstTxWarp prst="textNoShape">
              <a:avLst/>
            </a:prstTxWarp>
          </a:bodyPr>
          <a:lstStyle>
            <a:lvl1pPr marL="311045" indent="-311045" algn="l" defTabSz="407526" rtl="0" eaLnBrk="1" fontAlgn="base" hangingPunct="1">
              <a:lnSpc>
                <a:spcPct val="93000"/>
              </a:lnSpc>
              <a:spcBef>
                <a:spcPct val="0"/>
              </a:spcBef>
              <a:spcAft>
                <a:spcPts val="1293"/>
              </a:spcAft>
              <a:buClr>
                <a:srgbClr val="000000"/>
              </a:buClr>
              <a:buSzPct val="100000"/>
              <a:buFont typeface="Times New Roman" pitchFamily="16" charset="0"/>
              <a:defRPr sz="2900">
                <a:solidFill>
                  <a:srgbClr val="000000"/>
                </a:solidFill>
                <a:latin typeface="+mn-lt"/>
                <a:ea typeface="+mn-ea"/>
                <a:cs typeface="+mn-cs"/>
              </a:defRPr>
            </a:lvl1pPr>
            <a:lvl2pPr marL="673930" indent="-259204" algn="l" defTabSz="407526" rtl="0" eaLnBrk="1" fontAlgn="base" hangingPunct="1">
              <a:lnSpc>
                <a:spcPct val="93000"/>
              </a:lnSpc>
              <a:spcBef>
                <a:spcPct val="0"/>
              </a:spcBef>
              <a:spcAft>
                <a:spcPts val="1032"/>
              </a:spcAft>
              <a:buClr>
                <a:srgbClr val="000000"/>
              </a:buClr>
              <a:buSzPct val="100000"/>
              <a:buFont typeface="Times New Roman" pitchFamily="16" charset="0"/>
              <a:defRPr sz="2500">
                <a:solidFill>
                  <a:srgbClr val="000000"/>
                </a:solidFill>
                <a:latin typeface="+mn-lt"/>
                <a:ea typeface="+mn-ea"/>
                <a:cs typeface="+mn-cs"/>
              </a:defRPr>
            </a:lvl2pPr>
            <a:lvl3pPr marL="1036815" indent="-207363" algn="l" defTabSz="407526" rtl="0" eaLnBrk="1" fontAlgn="base" hangingPunct="1">
              <a:lnSpc>
                <a:spcPct val="93000"/>
              </a:lnSpc>
              <a:spcBef>
                <a:spcPct val="0"/>
              </a:spcBef>
              <a:spcAft>
                <a:spcPts val="771"/>
              </a:spcAft>
              <a:buClr>
                <a:srgbClr val="000000"/>
              </a:buClr>
              <a:buSzPct val="100000"/>
              <a:buFont typeface="Times New Roman" pitchFamily="16" charset="0"/>
              <a:defRPr sz="2200">
                <a:solidFill>
                  <a:srgbClr val="000000"/>
                </a:solidFill>
                <a:latin typeface="+mn-lt"/>
                <a:ea typeface="+mn-ea"/>
                <a:cs typeface="+mn-cs"/>
              </a:defRPr>
            </a:lvl3pPr>
            <a:lvl4pPr marL="1451541" indent="-207363" algn="l" defTabSz="407526" rtl="0" eaLnBrk="1" fontAlgn="base" hangingPunct="1">
              <a:lnSpc>
                <a:spcPct val="93000"/>
              </a:lnSpc>
              <a:spcBef>
                <a:spcPct val="0"/>
              </a:spcBef>
              <a:spcAft>
                <a:spcPts val="522"/>
              </a:spcAft>
              <a:buClr>
                <a:srgbClr val="000000"/>
              </a:buClr>
              <a:buSzPct val="100000"/>
              <a:buFont typeface="Times New Roman" pitchFamily="16" charset="0"/>
              <a:defRPr sz="1800">
                <a:solidFill>
                  <a:srgbClr val="000000"/>
                </a:solidFill>
                <a:latin typeface="+mn-lt"/>
                <a:ea typeface="+mn-ea"/>
                <a:cs typeface="+mn-cs"/>
              </a:defRPr>
            </a:lvl4pPr>
            <a:lvl5pPr marL="1866268"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5pPr>
            <a:lvl6pPr marL="2280994"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5720"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10446"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5172" indent="-207363" algn="l" defTabSz="407526" rtl="0" eaLnBrk="1" fontAlgn="base" hangingPunct="1">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a:lstStyle>
          <a:p>
            <a:endParaRPr lang="en-GB" dirty="0"/>
          </a:p>
        </p:txBody>
      </p:sp>
      <p:cxnSp>
        <p:nvCxnSpPr>
          <p:cNvPr id="11" name="Straight Connector 10"/>
          <p:cNvCxnSpPr/>
          <p:nvPr/>
        </p:nvCxnSpPr>
        <p:spPr bwMode="auto">
          <a:xfrm flipV="1">
            <a:off x="1359076" y="2314754"/>
            <a:ext cx="1367090" cy="284733"/>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1359076" y="3921579"/>
            <a:ext cx="1367090" cy="1296519"/>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a:off x="1985485" y="1916216"/>
            <a:ext cx="4623079" cy="398538"/>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1985485" y="3252730"/>
            <a:ext cx="4623079" cy="1965369"/>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26165" y="2314753"/>
            <a:ext cx="3882399" cy="2903345"/>
          </a:xfrm>
          <a:prstGeom prst="rect">
            <a:avLst/>
          </a:prstGeom>
          <a:ln w="38100">
            <a:solidFill>
              <a:srgbClr val="C00000"/>
            </a:solidFill>
          </a:ln>
        </p:spPr>
      </p:pic>
      <p:cxnSp>
        <p:nvCxnSpPr>
          <p:cNvPr id="22" name="Straight Connector 21"/>
          <p:cNvCxnSpPr/>
          <p:nvPr/>
        </p:nvCxnSpPr>
        <p:spPr bwMode="auto">
          <a:xfrm>
            <a:off x="6763554" y="1815594"/>
            <a:ext cx="2246243" cy="522595"/>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6608565" y="4101946"/>
            <a:ext cx="401835" cy="276904"/>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6763555" y="3252730"/>
            <a:ext cx="2246242" cy="1126120"/>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Isosceles Triangle 20"/>
          <p:cNvSpPr/>
          <p:nvPr/>
        </p:nvSpPr>
        <p:spPr bwMode="auto">
          <a:xfrm rot="5400000" flipV="1">
            <a:off x="8728948" y="2579936"/>
            <a:ext cx="522596" cy="39102"/>
          </a:xfrm>
          <a:prstGeom prst="triangle">
            <a:avLst/>
          </a:prstGeom>
          <a:solidFill>
            <a:srgbClr val="009999"/>
          </a:solidFill>
          <a:ln w="9525" cap="flat" cmpd="sng" algn="ctr">
            <a:no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cxnSp>
        <p:nvCxnSpPr>
          <p:cNvPr id="26" name="Straight Connector 25"/>
          <p:cNvCxnSpPr/>
          <p:nvPr/>
        </p:nvCxnSpPr>
        <p:spPr bwMode="auto">
          <a:xfrm flipH="1">
            <a:off x="3288553" y="3766426"/>
            <a:ext cx="857463" cy="612424"/>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4410372" y="3812218"/>
            <a:ext cx="346378" cy="587582"/>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tangle 5"/>
          <p:cNvSpPr/>
          <p:nvPr/>
        </p:nvSpPr>
        <p:spPr bwMode="auto">
          <a:xfrm>
            <a:off x="4146015" y="3766426"/>
            <a:ext cx="264357" cy="155153"/>
          </a:xfrm>
          <a:prstGeom prst="rect">
            <a:avLst/>
          </a:prstGeom>
          <a:noFill/>
          <a:ln w="19050" cap="flat" cmpd="sng" algn="ctr">
            <a:solidFill>
              <a:srgbClr val="C00000"/>
            </a:solid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pic>
        <p:nvPicPr>
          <p:cNvPr id="25"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288553" y="4378850"/>
            <a:ext cx="1468198" cy="1211640"/>
          </a:xfrm>
          <a:prstGeom prst="rect">
            <a:avLst/>
          </a:prstGeom>
          <a:noFill/>
          <a:ln w="15875">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
        <p:nvSpPr>
          <p:cNvPr id="31" name="TextBox 30"/>
          <p:cNvSpPr txBox="1"/>
          <p:nvPr/>
        </p:nvSpPr>
        <p:spPr>
          <a:xfrm>
            <a:off x="5389487" y="1316964"/>
            <a:ext cx="3602113" cy="511836"/>
          </a:xfrm>
          <a:prstGeom prst="rect">
            <a:avLst/>
          </a:prstGeom>
          <a:solidFill>
            <a:srgbClr val="FFFF00"/>
          </a:solidFill>
          <a:ln w="19050">
            <a:solidFill>
              <a:srgbClr val="FF0000"/>
            </a:solidFill>
          </a:ln>
        </p:spPr>
        <p:txBody>
          <a:bodyPr wrap="square" lIns="80165" tIns="40083" rIns="80165" bIns="40083" rtlCol="0">
            <a:spAutoFit/>
          </a:bodyPr>
          <a:lstStyle/>
          <a:p>
            <a:r>
              <a:rPr lang="en-GB" sz="1400" b="1" dirty="0" smtClean="0">
                <a:solidFill>
                  <a:srgbClr val="C00000"/>
                </a:solidFill>
              </a:rPr>
              <a:t>21 silicon planes interspersed with absorber to measure proton stopping distance </a:t>
            </a:r>
            <a:endParaRPr lang="en-GB" sz="1400" b="1" dirty="0">
              <a:solidFill>
                <a:srgbClr val="C00000"/>
              </a:solidFill>
            </a:endParaRPr>
          </a:p>
        </p:txBody>
      </p:sp>
      <p:pic>
        <p:nvPicPr>
          <p:cNvPr id="8194"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4373127" y="5824897"/>
            <a:ext cx="4756065" cy="739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4" name="Straight Connector 23"/>
          <p:cNvCxnSpPr/>
          <p:nvPr/>
        </p:nvCxnSpPr>
        <p:spPr bwMode="auto">
          <a:xfrm>
            <a:off x="6609262" y="2338189"/>
            <a:ext cx="447978" cy="0"/>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10400" y="2362200"/>
            <a:ext cx="2006576" cy="1975346"/>
          </a:xfrm>
          <a:prstGeom prst="rect">
            <a:avLst/>
          </a:prstGeom>
          <a:noFill/>
          <a:ln w="381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
        <p:nvSpPr>
          <p:cNvPr id="33" name="TextBox 32"/>
          <p:cNvSpPr txBox="1"/>
          <p:nvPr/>
        </p:nvSpPr>
        <p:spPr>
          <a:xfrm>
            <a:off x="6629400" y="4495800"/>
            <a:ext cx="2535437" cy="1077218"/>
          </a:xfrm>
          <a:prstGeom prst="rect">
            <a:avLst/>
          </a:prstGeom>
          <a:noFill/>
        </p:spPr>
        <p:txBody>
          <a:bodyPr wrap="square" rtlCol="0">
            <a:spAutoFit/>
          </a:bodyPr>
          <a:lstStyle/>
          <a:p>
            <a:pPr algn="r"/>
            <a:r>
              <a:rPr lang="en-GB" sz="1600" b="1" dirty="0" smtClean="0">
                <a:solidFill>
                  <a:srgbClr val="C00000"/>
                </a:solidFill>
              </a:rPr>
              <a:t>In final realisation, range telescope and tracker used common </a:t>
            </a:r>
            <a:r>
              <a:rPr lang="en-GB" sz="1600" b="1" u="sng" dirty="0" smtClean="0">
                <a:solidFill>
                  <a:srgbClr val="C00000"/>
                </a:solidFill>
              </a:rPr>
              <a:t>(n-in-p) strip technology</a:t>
            </a:r>
            <a:endParaRPr lang="en-GB" sz="1600" b="1" u="sng" dirty="0">
              <a:solidFill>
                <a:srgbClr val="C00000"/>
              </a:solidFill>
            </a:endParaRPr>
          </a:p>
        </p:txBody>
      </p:sp>
      <p:sp>
        <p:nvSpPr>
          <p:cNvPr id="23" name="TextBox 22"/>
          <p:cNvSpPr txBox="1"/>
          <p:nvPr/>
        </p:nvSpPr>
        <p:spPr>
          <a:xfrm>
            <a:off x="4800600" y="5279364"/>
            <a:ext cx="3061686" cy="511836"/>
          </a:xfrm>
          <a:prstGeom prst="rect">
            <a:avLst/>
          </a:prstGeom>
          <a:solidFill>
            <a:srgbClr val="FFFF00"/>
          </a:solidFill>
          <a:ln w="19050">
            <a:solidFill>
              <a:srgbClr val="FF0000"/>
            </a:solidFill>
          </a:ln>
        </p:spPr>
        <p:txBody>
          <a:bodyPr wrap="square" lIns="80165" tIns="40083" rIns="80165" bIns="40083" rtlCol="0">
            <a:spAutoFit/>
          </a:bodyPr>
          <a:lstStyle/>
          <a:p>
            <a:r>
              <a:rPr lang="en-GB" sz="1400" b="1" dirty="0" smtClean="0">
                <a:solidFill>
                  <a:srgbClr val="C00000"/>
                </a:solidFill>
              </a:rPr>
              <a:t>4 sets of 3 silicon strip planes reading out at the duty cycle of the cyclotron </a:t>
            </a:r>
            <a:endParaRPr lang="en-GB" sz="1400" b="1" dirty="0">
              <a:solidFill>
                <a:srgbClr val="C00000"/>
              </a:solidFill>
            </a:endParaRPr>
          </a:p>
        </p:txBody>
      </p:sp>
      <p:sp>
        <p:nvSpPr>
          <p:cNvPr id="29" name="Title 1"/>
          <p:cNvSpPr>
            <a:spLocks noGrp="1"/>
          </p:cNvSpPr>
          <p:nvPr>
            <p:ph type="title"/>
          </p:nvPr>
        </p:nvSpPr>
        <p:spPr>
          <a:xfrm>
            <a:off x="1295400" y="0"/>
            <a:ext cx="7239000" cy="590385"/>
          </a:xfrm>
        </p:spPr>
        <p:txBody>
          <a:bodyPr>
            <a:normAutofit/>
          </a:bodyPr>
          <a:lstStyle/>
          <a:p>
            <a:r>
              <a:rPr lang="en-GB" sz="2400" dirty="0" smtClean="0"/>
              <a:t>Proton Computed Tomography</a:t>
            </a:r>
            <a:endParaRPr lang="en-GB" sz="2400" dirty="0"/>
          </a:p>
        </p:txBody>
      </p:sp>
      <p:sp>
        <p:nvSpPr>
          <p:cNvPr id="35"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9"/>
              </a:defRPr>
            </a:lvl1pPr>
          </a:lstStyle>
          <a:p>
            <a:pPr lvl="0">
              <a:defRPr sz="1800" u="none"/>
            </a:pPr>
            <a:r>
              <a:rPr sz="1800" dirty="0"/>
              <a:t>www.pravda.uk.com</a:t>
            </a:r>
          </a:p>
        </p:txBody>
      </p:sp>
    </p:spTree>
    <p:extLst>
      <p:ext uri="{BB962C8B-B14F-4D97-AF65-F5344CB8AC3E}">
        <p14:creationId xmlns:p14="http://schemas.microsoft.com/office/powerpoint/2010/main" val="205541619"/>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20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20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20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000"/>
                                        <p:tgtEl>
                                          <p:spTgt spid="27"/>
                                        </p:tgtEl>
                                      </p:cBhvr>
                                    </p:animEffect>
                                  </p:childTnLst>
                                </p:cTn>
                              </p:par>
                              <p:par>
                                <p:cTn id="32" presetID="10"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2000"/>
                                        <p:tgtEl>
                                          <p:spTgt spid="3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2000"/>
                                        <p:tgtEl>
                                          <p:spTgt spid="21"/>
                                        </p:tgtEl>
                                      </p:cBhvr>
                                    </p:animEffect>
                                  </p:childTnLst>
                                </p:cTn>
                              </p:par>
                              <p:par>
                                <p:cTn id="38" presetID="10" presetClass="entr" presetSubtype="0"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20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20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2000"/>
                                        <p:tgtEl>
                                          <p:spTgt spid="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0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8194"/>
                                        </p:tgtEl>
                                        <p:attrNameLst>
                                          <p:attrName>style.visibility</p:attrName>
                                        </p:attrNameLst>
                                      </p:cBhvr>
                                      <p:to>
                                        <p:strVal val="visible"/>
                                      </p:to>
                                    </p:set>
                                    <p:animEffect transition="in" filter="fade">
                                      <p:cBhvr>
                                        <p:cTn id="55" dur="2000"/>
                                        <p:tgtEl>
                                          <p:spTgt spid="8194"/>
                                        </p:tgtEl>
                                      </p:cBhvr>
                                    </p:animEffect>
                                  </p:childTnLst>
                                </p:cTn>
                              </p:par>
                              <p:par>
                                <p:cTn id="56" presetID="10"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2000"/>
                                        <p:tgtEl>
                                          <p:spTgt spid="24"/>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20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2000"/>
                                        <p:tgtEl>
                                          <p:spTgt spid="3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animBg="1"/>
      <p:bldP spid="6" grpId="0" animBg="1"/>
      <p:bldP spid="31" grpId="0" animBg="1"/>
      <p:bldP spid="33" grpId="0"/>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24526" y="1893528"/>
            <a:ext cx="4638474" cy="4202472"/>
          </a:xfrm>
          <a:prstGeom prst="rect">
            <a:avLst/>
          </a:prstGeom>
        </p:spPr>
      </p:pic>
      <p:sp>
        <p:nvSpPr>
          <p:cNvPr id="7" name="Rectangle 6"/>
          <p:cNvSpPr/>
          <p:nvPr/>
        </p:nvSpPr>
        <p:spPr>
          <a:xfrm>
            <a:off x="126478" y="1143000"/>
            <a:ext cx="8636522" cy="1927608"/>
          </a:xfrm>
          <a:prstGeom prst="rect">
            <a:avLst/>
          </a:prstGeom>
        </p:spPr>
        <p:txBody>
          <a:bodyPr wrap="square" lIns="80165" tIns="40083" rIns="80165" bIns="40083">
            <a:spAutoFit/>
          </a:bodyPr>
          <a:lstStyle/>
          <a:p>
            <a:pPr marL="158661" indent="-158661">
              <a:spcBef>
                <a:spcPts val="600"/>
              </a:spcBef>
              <a:buClr>
                <a:srgbClr val="FF0000"/>
              </a:buClr>
              <a:buFont typeface="Arial" panose="020B0604020202020204" pitchFamily="34" charset="0"/>
              <a:buChar char="•"/>
            </a:pPr>
            <a:r>
              <a:rPr lang="en-GB" sz="2000" b="1" dirty="0"/>
              <a:t>Installed at iThemba for first tests May 2016 (125 MeV degraded beam</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a:t>Compensator in </a:t>
            </a:r>
            <a:r>
              <a:rPr lang="en-GB" sz="2000" b="1" dirty="0" smtClean="0"/>
              <a:t>place.</a:t>
            </a:r>
            <a:endParaRPr lang="en-GB" sz="2000" b="1" dirty="0"/>
          </a:p>
          <a:p>
            <a:pPr marL="158661" indent="-158661">
              <a:spcBef>
                <a:spcPts val="600"/>
              </a:spcBef>
              <a:buClr>
                <a:srgbClr val="FF0000"/>
              </a:buClr>
              <a:buFont typeface="Arial" panose="020B0604020202020204" pitchFamily="34" charset="0"/>
              <a:buChar char="•"/>
            </a:pPr>
            <a:r>
              <a:rPr lang="en-GB" sz="2000" b="1" dirty="0"/>
              <a:t>180 rotations at 1</a:t>
            </a:r>
            <a:r>
              <a:rPr lang="en-GB" sz="2000" b="1" baseline="30000" dirty="0" smtClean="0"/>
              <a:t>o </a:t>
            </a:r>
            <a:r>
              <a:rPr lang="en-GB" sz="2000" b="1" dirty="0" smtClean="0"/>
              <a:t>steps.</a:t>
            </a:r>
            <a:endParaRPr lang="en-GB" sz="2000" b="1" dirty="0"/>
          </a:p>
          <a:p>
            <a:pPr marL="158661" indent="-158661">
              <a:spcBef>
                <a:spcPts val="600"/>
              </a:spcBef>
              <a:buClr>
                <a:srgbClr val="FF0000"/>
              </a:buClr>
              <a:buFont typeface="Arial" panose="020B0604020202020204" pitchFamily="34" charset="0"/>
              <a:buChar char="•"/>
            </a:pPr>
            <a:r>
              <a:rPr lang="en-GB" sz="2000" b="1" dirty="0" smtClean="0"/>
              <a:t>Over 1M </a:t>
            </a:r>
            <a:r>
              <a:rPr lang="en-GB" sz="2000" b="1" dirty="0"/>
              <a:t>protons / </a:t>
            </a:r>
            <a:r>
              <a:rPr lang="en-GB" sz="2000" b="1" dirty="0" smtClean="0"/>
              <a:t>rotation.</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Second run November 2016.</a:t>
            </a:r>
            <a:endParaRPr lang="en-GB" sz="2000" b="1" dirty="0"/>
          </a:p>
        </p:txBody>
      </p:sp>
      <p:sp>
        <p:nvSpPr>
          <p:cNvPr id="6"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sp>
        <p:nvSpPr>
          <p:cNvPr id="5"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4"/>
              </a:defRPr>
            </a:lvl1pPr>
          </a:lstStyle>
          <a:p>
            <a:pPr lvl="0">
              <a:defRPr sz="1800" u="none"/>
            </a:pPr>
            <a:r>
              <a:rPr sz="1800" dirty="0"/>
              <a:t>www.pravda.uk.com</a:t>
            </a:r>
          </a:p>
        </p:txBody>
      </p:sp>
    </p:spTree>
    <p:extLst>
      <p:ext uri="{BB962C8B-B14F-4D97-AF65-F5344CB8AC3E}">
        <p14:creationId xmlns:p14="http://schemas.microsoft.com/office/powerpoint/2010/main" val="62331620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par>
                          <p:cTn id="23" fill="hold">
                            <p:stCondLst>
                              <p:cond delay="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16" descr="Related image"/>
          <p:cNvSpPr>
            <a:spLocks noChangeAspect="1" noChangeArrowheads="1"/>
          </p:cNvSpPr>
          <p:nvPr/>
        </p:nvSpPr>
        <p:spPr bwMode="auto">
          <a:xfrm>
            <a:off x="155575" y="-14446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28" tIns="45715" rIns="91428" bIns="45715" numCol="1" anchor="t" anchorCtr="0" compatLnSpc="1">
            <a:prstTxWarp prst="textNoShape">
              <a:avLst/>
            </a:prstTxWarp>
          </a:bodyPr>
          <a:lstStyle/>
          <a:p>
            <a:endParaRPr lang="en-GB"/>
          </a:p>
        </p:txBody>
      </p:sp>
      <p:sp>
        <p:nvSpPr>
          <p:cNvPr id="7" name="AutoShape 18" descr="Related image"/>
          <p:cNvSpPr>
            <a:spLocks noChangeAspect="1" noChangeArrowheads="1"/>
          </p:cNvSpPr>
          <p:nvPr/>
        </p:nvSpPr>
        <p:spPr bwMode="auto">
          <a:xfrm>
            <a:off x="307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28" tIns="45715" rIns="91428" bIns="45715" numCol="1" anchor="t" anchorCtr="0" compatLnSpc="1">
            <a:prstTxWarp prst="textNoShape">
              <a:avLst/>
            </a:prstTxWarp>
          </a:bodyPr>
          <a:lstStyle/>
          <a:p>
            <a:endParaRPr lang="en-GB"/>
          </a:p>
        </p:txBody>
      </p:sp>
      <p:sp>
        <p:nvSpPr>
          <p:cNvPr id="54" name="Title 1"/>
          <p:cNvSpPr txBox="1">
            <a:spLocks/>
          </p:cNvSpPr>
          <p:nvPr/>
        </p:nvSpPr>
        <p:spPr>
          <a:xfrm>
            <a:off x="1731809" y="-151440"/>
            <a:ext cx="6269191" cy="1142040"/>
          </a:xfrm>
          <a:prstGeom prst="rect">
            <a:avLst/>
          </a:prstGeom>
        </p:spPr>
        <p:txBody>
          <a:bodyPr lIns="91428" tIns="45715" rIns="91428" bIns="45715"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lgn="r">
              <a:defRPr/>
            </a:pPr>
            <a:r>
              <a:rPr lang="en-US" sz="2400" dirty="0" smtClean="0"/>
              <a:t>Silicon Sensor Technology Developments        </a:t>
            </a:r>
            <a:r>
              <a:rPr lang="en-US" sz="2400" b="0" dirty="0" smtClean="0">
                <a:solidFill>
                  <a:schemeClr val="bg1"/>
                </a:solidFill>
                <a:effectLst/>
              </a:rPr>
              <a:t>.</a:t>
            </a:r>
            <a:r>
              <a:rPr lang="en-US" sz="2400" dirty="0" smtClean="0">
                <a:solidFill>
                  <a:srgbClr val="009999"/>
                </a:solidFill>
              </a:rPr>
              <a:t> </a:t>
            </a:r>
            <a:endParaRPr lang="en-US" sz="2400" dirty="0">
              <a:solidFill>
                <a:srgbClr val="009999"/>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85" y="1506738"/>
            <a:ext cx="8970315" cy="3263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37567" y="685800"/>
            <a:ext cx="4615433" cy="1200329"/>
          </a:xfrm>
          <a:prstGeom prst="rect">
            <a:avLst/>
          </a:prstGeom>
          <a:noFill/>
        </p:spPr>
        <p:txBody>
          <a:bodyPr wrap="square" rtlCol="0">
            <a:spAutoFit/>
          </a:bodyPr>
          <a:lstStyle/>
          <a:p>
            <a:r>
              <a:rPr lang="en-GB" dirty="0" smtClean="0"/>
              <a:t>For </a:t>
            </a:r>
            <a:r>
              <a:rPr lang="en-GB" dirty="0" smtClean="0">
                <a:solidFill>
                  <a:srgbClr val="C00000"/>
                </a:solidFill>
              </a:rPr>
              <a:t>charged particle tracking </a:t>
            </a:r>
            <a:r>
              <a:rPr lang="en-GB" dirty="0" smtClean="0"/>
              <a:t>in particle physics, a large number of </a:t>
            </a:r>
            <a:r>
              <a:rPr lang="en-GB" dirty="0"/>
              <a:t>d</a:t>
            </a:r>
            <a:r>
              <a:rPr lang="en-GB" dirty="0" smtClean="0"/>
              <a:t>ifferent solid-state detector technologies have been developed over the last four decades.</a:t>
            </a:r>
            <a:endParaRPr lang="en-GB" dirty="0"/>
          </a:p>
        </p:txBody>
      </p:sp>
      <p:sp>
        <p:nvSpPr>
          <p:cNvPr id="39" name="TextBox 38"/>
          <p:cNvSpPr txBox="1"/>
          <p:nvPr/>
        </p:nvSpPr>
        <p:spPr>
          <a:xfrm>
            <a:off x="304800" y="4922728"/>
            <a:ext cx="8763000" cy="1554272"/>
          </a:xfrm>
          <a:prstGeom prst="rect">
            <a:avLst/>
          </a:prstGeom>
          <a:noFill/>
        </p:spPr>
        <p:txBody>
          <a:bodyPr wrap="square" rtlCol="0">
            <a:spAutoFit/>
          </a:bodyPr>
          <a:lstStyle/>
          <a:p>
            <a:pPr>
              <a:spcBef>
                <a:spcPts val="600"/>
              </a:spcBef>
              <a:spcAft>
                <a:spcPts val="600"/>
              </a:spcAft>
            </a:pPr>
            <a:r>
              <a:rPr lang="en-GB" dirty="0" smtClean="0"/>
              <a:t>Key requirements have included efficiency (signal/noise), resolution (electrode size and pitch), speed/rate (microelectronics), large area (wafer size, yield and cost), low multiple scattering (minimal total material including cooling and services) and radiation hardness.</a:t>
            </a:r>
            <a:endParaRPr lang="en-GB" dirty="0"/>
          </a:p>
          <a:p>
            <a:r>
              <a:rPr lang="en-GB" dirty="0" smtClean="0"/>
              <a:t>Gaseous and scintillating fibre technology also widely used but not discussed here due to rate and radiation hardness limitations.</a:t>
            </a:r>
            <a:endParaRPr lang="en-GB" dirty="0"/>
          </a:p>
        </p:txBody>
      </p:sp>
      <p:sp>
        <p:nvSpPr>
          <p:cNvPr id="8" name="Rectangle 7"/>
          <p:cNvSpPr/>
          <p:nvPr/>
        </p:nvSpPr>
        <p:spPr>
          <a:xfrm>
            <a:off x="-3746" y="4617928"/>
            <a:ext cx="9452546" cy="261610"/>
          </a:xfrm>
          <a:prstGeom prst="rect">
            <a:avLst/>
          </a:prstGeom>
        </p:spPr>
        <p:txBody>
          <a:bodyPr wrap="square">
            <a:spAutoFit/>
          </a:bodyPr>
          <a:lstStyle/>
          <a:p>
            <a:r>
              <a:rPr lang="en-GB" sz="1100" dirty="0"/>
              <a:t>Applications of silicon strip and pixel-based particle tracking </a:t>
            </a:r>
            <a:r>
              <a:rPr lang="en-GB" sz="1100" dirty="0" smtClean="0"/>
              <a:t>detectors  - Nature </a:t>
            </a:r>
            <a:r>
              <a:rPr lang="en-GB" sz="1100" dirty="0"/>
              <a:t>Reviews Physics </a:t>
            </a:r>
            <a:r>
              <a:rPr lang="en-GB" sz="1100" dirty="0" smtClean="0"/>
              <a:t>- </a:t>
            </a:r>
            <a:r>
              <a:rPr lang="en-GB" sz="1100" dirty="0" smtClean="0">
                <a:hlinkClick r:id="rId4"/>
              </a:rPr>
              <a:t>https://doi.org/10.1038/s42254-019-0081-z</a:t>
            </a:r>
            <a:r>
              <a:rPr lang="en-GB" sz="1100" dirty="0" smtClean="0"/>
              <a:t> - </a:t>
            </a:r>
            <a:r>
              <a:rPr lang="en-GB" sz="1100" dirty="0"/>
              <a:t>Allport2019ER </a:t>
            </a:r>
          </a:p>
        </p:txBody>
      </p:sp>
      <p:pic>
        <p:nvPicPr>
          <p:cNvPr id="1028" name="Picture 4" descr="ATLAS Heavy Ion Collis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751958"/>
            <a:ext cx="2390499" cy="1579970"/>
          </a:xfrm>
          <a:prstGeom prst="rect">
            <a:avLst/>
          </a:prstGeom>
          <a:noFill/>
          <a:ln w="25400">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741861"/>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500"/>
                                        <p:tgtEl>
                                          <p:spTgt spid="10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9">
                                            <p:txEl>
                                              <p:pRg st="0" end="0"/>
                                            </p:txEl>
                                          </p:spTgt>
                                        </p:tgtEl>
                                        <p:attrNameLst>
                                          <p:attrName>style.visibility</p:attrName>
                                        </p:attrNameLst>
                                      </p:cBhvr>
                                      <p:to>
                                        <p:strVal val="visible"/>
                                      </p:to>
                                    </p:set>
                                    <p:animEffect transition="in" filter="fade">
                                      <p:cBhvr>
                                        <p:cTn id="24" dur="500"/>
                                        <p:tgtEl>
                                          <p:spTgt spid="39">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9">
                                            <p:txEl>
                                              <p:pRg st="1" end="1"/>
                                            </p:txEl>
                                          </p:spTgt>
                                        </p:tgtEl>
                                        <p:attrNameLst>
                                          <p:attrName>style.visibility</p:attrName>
                                        </p:attrNameLst>
                                      </p:cBhvr>
                                      <p:to>
                                        <p:strVal val="visible"/>
                                      </p:to>
                                    </p:set>
                                    <p:animEffect transition="in" filter="fade">
                                      <p:cBhvr>
                                        <p:cTn id="29" dur="500"/>
                                        <p:tgtEl>
                                          <p:spTgt spid="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121938" y="3622098"/>
            <a:ext cx="2624468" cy="2626302"/>
          </a:xfrm>
          <a:prstGeom prst="rect">
            <a:avLst/>
          </a:prstGeom>
        </p:spPr>
      </p:pic>
      <p:pic>
        <p:nvPicPr>
          <p:cNvPr id="6" name="Picture 4" descr="image0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8959" y="1954435"/>
            <a:ext cx="2956016" cy="220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asted-image.png"/>
          <p:cNvPicPr/>
          <p:nvPr/>
        </p:nvPicPr>
        <p:blipFill>
          <a:blip r:embed="rId5"/>
          <a:stretch/>
        </p:blipFill>
        <p:spPr>
          <a:xfrm>
            <a:off x="6850596" y="4340667"/>
            <a:ext cx="1847510" cy="1894406"/>
          </a:xfrm>
          <a:prstGeom prst="rect">
            <a:avLst/>
          </a:prstGeom>
          <a:ln w="12600">
            <a:noFill/>
          </a:ln>
        </p:spPr>
      </p:pic>
      <p:sp>
        <p:nvSpPr>
          <p:cNvPr id="11" name="TextBox 10"/>
          <p:cNvSpPr txBox="1"/>
          <p:nvPr/>
        </p:nvSpPr>
        <p:spPr>
          <a:xfrm>
            <a:off x="6849232" y="4340667"/>
            <a:ext cx="1694389" cy="450281"/>
          </a:xfrm>
          <a:prstGeom prst="rect">
            <a:avLst/>
          </a:prstGeom>
          <a:noFill/>
        </p:spPr>
        <p:txBody>
          <a:bodyPr wrap="square" lIns="80165" tIns="40083" rIns="80165" bIns="40083" rtlCol="0">
            <a:spAutoFit/>
          </a:bodyPr>
          <a:lstStyle/>
          <a:p>
            <a:r>
              <a:rPr lang="en-GB" sz="1200" dirty="0">
                <a:solidFill>
                  <a:srgbClr val="FFFF99"/>
                </a:solidFill>
              </a:rPr>
              <a:t>Proton scattering power CT</a:t>
            </a:r>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038600" y="1557698"/>
            <a:ext cx="1447800" cy="1878064"/>
          </a:xfrm>
          <a:prstGeom prst="rect">
            <a:avLst/>
          </a:prstGeom>
        </p:spPr>
      </p:pic>
      <p:sp>
        <p:nvSpPr>
          <p:cNvPr id="14" name="Rectangle 13"/>
          <p:cNvSpPr/>
          <p:nvPr/>
        </p:nvSpPr>
        <p:spPr>
          <a:xfrm>
            <a:off x="126478" y="1143000"/>
            <a:ext cx="8636522" cy="2312329"/>
          </a:xfrm>
          <a:prstGeom prst="rect">
            <a:avLst/>
          </a:prstGeom>
        </p:spPr>
        <p:txBody>
          <a:bodyPr wrap="square" lIns="80165" tIns="40083" rIns="80165" bIns="40083">
            <a:spAutoFit/>
          </a:bodyPr>
          <a:lstStyle/>
          <a:p>
            <a:pPr marL="158661" indent="-158661">
              <a:spcBef>
                <a:spcPts val="600"/>
              </a:spcBef>
              <a:buClr>
                <a:srgbClr val="FF0000"/>
              </a:buClr>
              <a:buFont typeface="Arial" panose="020B0604020202020204" pitchFamily="34" charset="0"/>
              <a:buChar char="•"/>
            </a:pPr>
            <a:r>
              <a:rPr lang="en-GB" sz="2000" b="1" dirty="0"/>
              <a:t>Installed at iThemba for first tests May 2016 (125 MeV degraded beam</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a:t>Compensator in </a:t>
            </a:r>
            <a:r>
              <a:rPr lang="en-GB" sz="2000" b="1" dirty="0" smtClean="0"/>
              <a:t>place.</a:t>
            </a:r>
            <a:endParaRPr lang="en-GB" sz="2000" b="1" dirty="0"/>
          </a:p>
          <a:p>
            <a:pPr marL="158661" indent="-158661">
              <a:spcBef>
                <a:spcPts val="600"/>
              </a:spcBef>
              <a:buClr>
                <a:srgbClr val="FF0000"/>
              </a:buClr>
              <a:buFont typeface="Arial" panose="020B0604020202020204" pitchFamily="34" charset="0"/>
              <a:buChar char="•"/>
            </a:pPr>
            <a:r>
              <a:rPr lang="en-GB" sz="2000" b="1" dirty="0"/>
              <a:t>180 rotations at 1</a:t>
            </a:r>
            <a:r>
              <a:rPr lang="en-GB" sz="2000" b="1" baseline="30000" dirty="0" smtClean="0"/>
              <a:t>o </a:t>
            </a:r>
            <a:r>
              <a:rPr lang="en-GB" sz="2000" b="1" dirty="0" smtClean="0"/>
              <a:t>steps.</a:t>
            </a:r>
            <a:endParaRPr lang="en-GB" sz="2000" b="1" dirty="0"/>
          </a:p>
          <a:p>
            <a:pPr marL="158661" indent="-158661">
              <a:spcBef>
                <a:spcPts val="600"/>
              </a:spcBef>
              <a:buClr>
                <a:srgbClr val="FF0000"/>
              </a:buClr>
              <a:buFont typeface="Arial" panose="020B0604020202020204" pitchFamily="34" charset="0"/>
              <a:buChar char="•"/>
            </a:pPr>
            <a:r>
              <a:rPr lang="en-GB" sz="2000" b="1" dirty="0" smtClean="0"/>
              <a:t>Over 1M </a:t>
            </a:r>
            <a:r>
              <a:rPr lang="en-GB" sz="2000" b="1" dirty="0"/>
              <a:t>protons / </a:t>
            </a:r>
            <a:r>
              <a:rPr lang="en-GB" sz="2000" b="1" dirty="0" smtClean="0"/>
              <a:t>rotation.</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Second run November 2016.</a:t>
            </a:r>
            <a:endParaRPr lang="en-GB" sz="2000" b="1" dirty="0"/>
          </a:p>
          <a:p>
            <a:pPr marL="158661" indent="-158661">
              <a:spcBef>
                <a:spcPts val="600"/>
              </a:spcBef>
              <a:buClr>
                <a:srgbClr val="FF0000"/>
              </a:buClr>
              <a:buFont typeface="Arial" panose="020B0604020202020204" pitchFamily="34" charset="0"/>
              <a:buChar char="•"/>
            </a:pPr>
            <a:r>
              <a:rPr lang="en-GB" sz="2000" b="1" dirty="0" smtClean="0"/>
              <a:t>280 M proton histories recorded. </a:t>
            </a:r>
            <a:endParaRPr lang="en-GB" sz="2000" b="1" dirty="0"/>
          </a:p>
        </p:txBody>
      </p:sp>
      <p:sp>
        <p:nvSpPr>
          <p:cNvPr id="10"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sp>
        <p:nvSpPr>
          <p:cNvPr id="13"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7"/>
              </a:defRPr>
            </a:lvl1pPr>
          </a:lstStyle>
          <a:p>
            <a:pPr lvl="0">
              <a:defRPr sz="1800" u="none"/>
            </a:pPr>
            <a:r>
              <a:rPr sz="1800" dirty="0"/>
              <a:t>www.pravda.uk.com</a:t>
            </a:r>
          </a:p>
        </p:txBody>
      </p:sp>
    </p:spTree>
    <p:extLst>
      <p:ext uri="{BB962C8B-B14F-4D97-AF65-F5344CB8AC3E}">
        <p14:creationId xmlns:p14="http://schemas.microsoft.com/office/powerpoint/2010/main" val="2621079296"/>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image00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503243" y="1524000"/>
            <a:ext cx="1144957" cy="144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4"/>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4017747" y="3002988"/>
            <a:ext cx="5049861" cy="3474012"/>
          </a:xfrm>
          <a:prstGeom prst="rect">
            <a:avLst/>
          </a:prstGeom>
        </p:spPr>
      </p:pic>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350611" y="1524000"/>
            <a:ext cx="1031389" cy="1337902"/>
          </a:xfrm>
          <a:prstGeom prst="rect">
            <a:avLst/>
          </a:prstGeom>
        </p:spPr>
      </p:pic>
      <p:sp>
        <p:nvSpPr>
          <p:cNvPr id="2" name="Rectangle 1"/>
          <p:cNvSpPr/>
          <p:nvPr/>
        </p:nvSpPr>
        <p:spPr>
          <a:xfrm>
            <a:off x="4648200" y="2450068"/>
            <a:ext cx="2676245" cy="369332"/>
          </a:xfrm>
          <a:prstGeom prst="rect">
            <a:avLst/>
          </a:prstGeom>
        </p:spPr>
        <p:txBody>
          <a:bodyPr wrap="none">
            <a:spAutoFit/>
          </a:bodyPr>
          <a:lstStyle/>
          <a:p>
            <a:r>
              <a:rPr lang="en-GB" dirty="0"/>
              <a:t>Raw data rate ~ 360 </a:t>
            </a:r>
            <a:r>
              <a:rPr lang="en-GB" dirty="0" err="1"/>
              <a:t>Gbit</a:t>
            </a:r>
            <a:r>
              <a:rPr lang="en-GB" dirty="0"/>
              <a:t>/s</a:t>
            </a:r>
          </a:p>
        </p:txBody>
      </p:sp>
      <p:sp>
        <p:nvSpPr>
          <p:cNvPr id="14" name="Rectangle 13"/>
          <p:cNvSpPr/>
          <p:nvPr/>
        </p:nvSpPr>
        <p:spPr>
          <a:xfrm>
            <a:off x="126478" y="1143000"/>
            <a:ext cx="8636522" cy="3992276"/>
          </a:xfrm>
          <a:prstGeom prst="rect">
            <a:avLst/>
          </a:prstGeom>
        </p:spPr>
        <p:txBody>
          <a:bodyPr wrap="square" lIns="80165" tIns="40083" rIns="80165" bIns="40083">
            <a:spAutoFit/>
          </a:bodyPr>
          <a:lstStyle/>
          <a:p>
            <a:pPr marL="158661" indent="-158661">
              <a:spcBef>
                <a:spcPts val="600"/>
              </a:spcBef>
              <a:buClr>
                <a:srgbClr val="FF0000"/>
              </a:buClr>
              <a:buFont typeface="Arial" panose="020B0604020202020204" pitchFamily="34" charset="0"/>
              <a:buChar char="•"/>
            </a:pPr>
            <a:r>
              <a:rPr lang="en-GB" sz="2000" b="1" dirty="0"/>
              <a:t>Installed at iThemba for first tests May 2016 (125 MeV degraded beam</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a:t>Compensator in </a:t>
            </a:r>
            <a:r>
              <a:rPr lang="en-GB" sz="2000" b="1" dirty="0" smtClean="0"/>
              <a:t>place.</a:t>
            </a:r>
            <a:endParaRPr lang="en-GB" sz="2000" b="1" dirty="0"/>
          </a:p>
          <a:p>
            <a:pPr marL="158661" indent="-158661">
              <a:spcBef>
                <a:spcPts val="600"/>
              </a:spcBef>
              <a:buClr>
                <a:srgbClr val="FF0000"/>
              </a:buClr>
              <a:buFont typeface="Arial" panose="020B0604020202020204" pitchFamily="34" charset="0"/>
              <a:buChar char="•"/>
            </a:pPr>
            <a:r>
              <a:rPr lang="en-GB" sz="2000" b="1" dirty="0"/>
              <a:t>180 rotations at 1</a:t>
            </a:r>
            <a:r>
              <a:rPr lang="en-GB" sz="2000" b="1" baseline="30000" dirty="0" smtClean="0"/>
              <a:t>o </a:t>
            </a:r>
            <a:r>
              <a:rPr lang="en-GB" sz="2000" b="1" dirty="0" smtClean="0"/>
              <a:t>steps.</a:t>
            </a:r>
            <a:endParaRPr lang="en-GB" sz="2000" b="1" dirty="0"/>
          </a:p>
          <a:p>
            <a:pPr marL="158661" indent="-158661">
              <a:spcBef>
                <a:spcPts val="600"/>
              </a:spcBef>
              <a:buClr>
                <a:srgbClr val="FF0000"/>
              </a:buClr>
              <a:buFont typeface="Arial" panose="020B0604020202020204" pitchFamily="34" charset="0"/>
              <a:buChar char="•"/>
            </a:pPr>
            <a:r>
              <a:rPr lang="en-GB" sz="2000" b="1" dirty="0" smtClean="0"/>
              <a:t>Over 1M </a:t>
            </a:r>
            <a:r>
              <a:rPr lang="en-GB" sz="2000" b="1" dirty="0"/>
              <a:t>protons / </a:t>
            </a:r>
            <a:r>
              <a:rPr lang="en-GB" sz="2000" b="1" dirty="0" smtClean="0"/>
              <a:t>rotation.</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Second run November 2016.</a:t>
            </a:r>
            <a:endParaRPr lang="en-GB" sz="2000" b="1" dirty="0"/>
          </a:p>
          <a:p>
            <a:pPr marL="158661" indent="-158661">
              <a:spcBef>
                <a:spcPts val="600"/>
              </a:spcBef>
              <a:buClr>
                <a:srgbClr val="FF0000"/>
              </a:buClr>
              <a:buFont typeface="Arial" panose="020B0604020202020204" pitchFamily="34" charset="0"/>
              <a:buChar char="•"/>
            </a:pPr>
            <a:r>
              <a:rPr lang="en-GB" sz="2000" b="1" dirty="0" smtClean="0"/>
              <a:t>280 M proton histories recorded. </a:t>
            </a:r>
            <a:endParaRPr lang="en-GB" sz="2000" b="1" dirty="0"/>
          </a:p>
          <a:p>
            <a:pPr marL="176213" indent="-176213">
              <a:spcBef>
                <a:spcPts val="600"/>
              </a:spcBef>
              <a:buClr>
                <a:srgbClr val="FF0000"/>
              </a:buClr>
              <a:buFont typeface="Arial" panose="020B0604020202020204" pitchFamily="34" charset="0"/>
              <a:buChar char="•"/>
            </a:pPr>
            <a:r>
              <a:rPr lang="en-GB" sz="2000" b="1" dirty="0"/>
              <a:t>Reconstructed using novel </a:t>
            </a:r>
            <a:r>
              <a:rPr lang="en-GB" sz="2000" b="1" dirty="0" smtClean="0"/>
              <a:t>                                                                                                Back-Projection-Filtering                                                                                        algorithm </a:t>
            </a:r>
            <a:r>
              <a:rPr lang="en-GB" sz="2000" b="1" dirty="0"/>
              <a:t>specifically developed </a:t>
            </a:r>
            <a:r>
              <a:rPr lang="en-GB" sz="2000" b="1" dirty="0" smtClean="0"/>
              <a:t>                                                                                                         for </a:t>
            </a:r>
            <a:r>
              <a:rPr lang="en-GB" sz="2000" b="1" dirty="0"/>
              <a:t>proton </a:t>
            </a:r>
            <a:r>
              <a:rPr lang="en-GB" sz="2000" b="1" dirty="0" smtClean="0"/>
              <a:t>CT.</a:t>
            </a:r>
            <a:endParaRPr lang="en-GB" sz="2000" b="1" dirty="0"/>
          </a:p>
          <a:p>
            <a:pPr>
              <a:spcBef>
                <a:spcPts val="526"/>
              </a:spcBef>
              <a:spcAft>
                <a:spcPts val="526"/>
              </a:spcAft>
              <a:buClr>
                <a:srgbClr val="FF0000"/>
              </a:buClr>
            </a:pPr>
            <a:endParaRPr lang="en-GB" sz="2000" b="1" dirty="0"/>
          </a:p>
        </p:txBody>
      </p:sp>
      <p:sp>
        <p:nvSpPr>
          <p:cNvPr id="8"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sp>
        <p:nvSpPr>
          <p:cNvPr id="9"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6"/>
              </a:defRPr>
            </a:lvl1pPr>
          </a:lstStyle>
          <a:p>
            <a:pPr lvl="0">
              <a:defRPr sz="1800" u="none"/>
            </a:pPr>
            <a:r>
              <a:rPr sz="1800" dirty="0"/>
              <a:t>www.pravda.uk.com</a:t>
            </a:r>
          </a:p>
        </p:txBody>
      </p:sp>
    </p:spTree>
    <p:extLst>
      <p:ext uri="{BB962C8B-B14F-4D97-AF65-F5344CB8AC3E}">
        <p14:creationId xmlns:p14="http://schemas.microsoft.com/office/powerpoint/2010/main" val="109445914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4"/>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4648200" y="1828800"/>
            <a:ext cx="4095874" cy="4754060"/>
          </a:xfrm>
          <a:prstGeom prst="rect">
            <a:avLst/>
          </a:prstGeom>
        </p:spPr>
      </p:pic>
      <p:pic>
        <p:nvPicPr>
          <p:cNvPr id="15" name="Picture 14" descr="CTBauble_slice 55-nLin-1.tif"/>
          <p:cNvPicPr>
            <a:picLocks noChangeAspect="1"/>
          </p:cNvPicPr>
          <p:nvPr/>
        </p:nvPicPr>
        <p:blipFill>
          <a:blip r:embed="rId4" cstate="print"/>
          <a:stretch>
            <a:fillRect/>
          </a:stretch>
        </p:blipFill>
        <p:spPr>
          <a:xfrm>
            <a:off x="5105400" y="2209800"/>
            <a:ext cx="1600200" cy="1600200"/>
          </a:xfrm>
          <a:prstGeom prst="rect">
            <a:avLst/>
          </a:prstGeom>
        </p:spPr>
      </p:pic>
      <p:pic>
        <p:nvPicPr>
          <p:cNvPr id="16" name="Picture 15" descr="CTBauble_nlin_slice35.bmp"/>
          <p:cNvPicPr>
            <a:picLocks noChangeAspect="1"/>
          </p:cNvPicPr>
          <p:nvPr/>
        </p:nvPicPr>
        <p:blipFill>
          <a:blip r:embed="rId5" cstate="print"/>
          <a:stretch>
            <a:fillRect/>
          </a:stretch>
        </p:blipFill>
        <p:spPr>
          <a:xfrm>
            <a:off x="6934200" y="2205058"/>
            <a:ext cx="1600200" cy="1676400"/>
          </a:xfrm>
          <a:prstGeom prst="rect">
            <a:avLst/>
          </a:prstGeom>
        </p:spPr>
      </p:pic>
      <p:sp>
        <p:nvSpPr>
          <p:cNvPr id="17" name="TextBox 16"/>
          <p:cNvSpPr txBox="1"/>
          <p:nvPr/>
        </p:nvSpPr>
        <p:spPr>
          <a:xfrm>
            <a:off x="5029200" y="3591580"/>
            <a:ext cx="1752600" cy="523220"/>
          </a:xfrm>
          <a:prstGeom prst="rect">
            <a:avLst/>
          </a:prstGeom>
          <a:noFill/>
        </p:spPr>
        <p:txBody>
          <a:bodyPr wrap="square" rtlCol="0">
            <a:spAutoFit/>
          </a:bodyPr>
          <a:lstStyle/>
          <a:p>
            <a:r>
              <a:rPr lang="en-GB" sz="1400" b="1" dirty="0" smtClean="0">
                <a:solidFill>
                  <a:schemeClr val="bg1"/>
                </a:solidFill>
              </a:rPr>
              <a:t>High contrast inserts (LN10, Air, SB5)</a:t>
            </a:r>
            <a:endParaRPr lang="en-GB" sz="1400" b="1" dirty="0">
              <a:solidFill>
                <a:schemeClr val="bg1"/>
              </a:solidFill>
            </a:endParaRPr>
          </a:p>
        </p:txBody>
      </p:sp>
      <p:sp>
        <p:nvSpPr>
          <p:cNvPr id="19" name="TextBox 18"/>
          <p:cNvSpPr txBox="1"/>
          <p:nvPr/>
        </p:nvSpPr>
        <p:spPr>
          <a:xfrm>
            <a:off x="6934200" y="3581400"/>
            <a:ext cx="1676400" cy="523220"/>
          </a:xfrm>
          <a:prstGeom prst="rect">
            <a:avLst/>
          </a:prstGeom>
          <a:noFill/>
        </p:spPr>
        <p:txBody>
          <a:bodyPr wrap="square" rtlCol="0">
            <a:spAutoFit/>
          </a:bodyPr>
          <a:lstStyle/>
          <a:p>
            <a:r>
              <a:rPr lang="en-GB" sz="1400" b="1" dirty="0" smtClean="0">
                <a:solidFill>
                  <a:schemeClr val="bg1"/>
                </a:solidFill>
              </a:rPr>
              <a:t>Low contrast inserts (AP7, WT1, RB2)</a:t>
            </a:r>
            <a:endParaRPr lang="en-GB" sz="1400" b="1" dirty="0">
              <a:solidFill>
                <a:schemeClr val="bg1"/>
              </a:solidFill>
            </a:endParaRPr>
          </a:p>
        </p:txBody>
      </p:sp>
      <p:pic>
        <p:nvPicPr>
          <p:cNvPr id="14" name="Picture 4" descr="image00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503243" y="1524000"/>
            <a:ext cx="1144957" cy="144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105400" y="1828800"/>
            <a:ext cx="3505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019800" y="1752600"/>
            <a:ext cx="1865126" cy="400110"/>
          </a:xfrm>
          <a:prstGeom prst="rect">
            <a:avLst/>
          </a:prstGeom>
          <a:noFill/>
        </p:spPr>
        <p:txBody>
          <a:bodyPr wrap="none" rtlCol="0">
            <a:spAutoFit/>
          </a:bodyPr>
          <a:lstStyle/>
          <a:p>
            <a:r>
              <a:rPr lang="en-GB" sz="2000" b="1" dirty="0" smtClean="0"/>
              <a:t>Stopping Power</a:t>
            </a:r>
            <a:endParaRPr lang="en-GB" sz="2000" b="1" dirty="0"/>
          </a:p>
        </p:txBody>
      </p:sp>
      <p:sp>
        <p:nvSpPr>
          <p:cNvPr id="21" name="Rectangle 20"/>
          <p:cNvSpPr/>
          <p:nvPr/>
        </p:nvSpPr>
        <p:spPr>
          <a:xfrm>
            <a:off x="126478" y="1143000"/>
            <a:ext cx="8636522" cy="4992550"/>
          </a:xfrm>
          <a:prstGeom prst="rect">
            <a:avLst/>
          </a:prstGeom>
        </p:spPr>
        <p:txBody>
          <a:bodyPr wrap="square" lIns="80165" tIns="40083" rIns="80165" bIns="40083">
            <a:spAutoFit/>
          </a:bodyPr>
          <a:lstStyle/>
          <a:p>
            <a:pPr marL="158661" indent="-158661">
              <a:spcBef>
                <a:spcPts val="600"/>
              </a:spcBef>
              <a:buClr>
                <a:srgbClr val="FF0000"/>
              </a:buClr>
              <a:buFont typeface="Arial" panose="020B0604020202020204" pitchFamily="34" charset="0"/>
              <a:buChar char="•"/>
            </a:pPr>
            <a:r>
              <a:rPr lang="en-GB" sz="2000" b="1" dirty="0"/>
              <a:t>Installed at iThemba for first tests May 2016 (125 MeV degraded beam</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a:t>Compensator in </a:t>
            </a:r>
            <a:r>
              <a:rPr lang="en-GB" sz="2000" b="1" dirty="0" smtClean="0"/>
              <a:t>place.</a:t>
            </a:r>
            <a:endParaRPr lang="en-GB" sz="2000" b="1" dirty="0"/>
          </a:p>
          <a:p>
            <a:pPr marL="158661" indent="-158661">
              <a:spcBef>
                <a:spcPts val="600"/>
              </a:spcBef>
              <a:buClr>
                <a:srgbClr val="FF0000"/>
              </a:buClr>
              <a:buFont typeface="Arial" panose="020B0604020202020204" pitchFamily="34" charset="0"/>
              <a:buChar char="•"/>
            </a:pPr>
            <a:r>
              <a:rPr lang="en-GB" sz="2000" b="1" dirty="0"/>
              <a:t>180 rotations at 1</a:t>
            </a:r>
            <a:r>
              <a:rPr lang="en-GB" sz="2000" b="1" baseline="30000" dirty="0" smtClean="0"/>
              <a:t>o </a:t>
            </a:r>
            <a:r>
              <a:rPr lang="en-GB" sz="2000" b="1" dirty="0" smtClean="0"/>
              <a:t>steps.</a:t>
            </a:r>
            <a:endParaRPr lang="en-GB" sz="2000" b="1" dirty="0"/>
          </a:p>
          <a:p>
            <a:pPr marL="158661" indent="-158661">
              <a:spcBef>
                <a:spcPts val="600"/>
              </a:spcBef>
              <a:buClr>
                <a:srgbClr val="FF0000"/>
              </a:buClr>
              <a:buFont typeface="Arial" panose="020B0604020202020204" pitchFamily="34" charset="0"/>
              <a:buChar char="•"/>
            </a:pPr>
            <a:r>
              <a:rPr lang="en-GB" sz="2000" b="1" dirty="0" smtClean="0"/>
              <a:t>Over 1M </a:t>
            </a:r>
            <a:r>
              <a:rPr lang="en-GB" sz="2000" b="1" dirty="0"/>
              <a:t>protons / </a:t>
            </a:r>
            <a:r>
              <a:rPr lang="en-GB" sz="2000" b="1" dirty="0" smtClean="0"/>
              <a:t>rotation.</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Second run November 2016.</a:t>
            </a:r>
            <a:endParaRPr lang="en-GB" sz="2000" b="1" dirty="0"/>
          </a:p>
          <a:p>
            <a:pPr marL="158661" indent="-158661">
              <a:spcBef>
                <a:spcPts val="600"/>
              </a:spcBef>
              <a:buClr>
                <a:srgbClr val="FF0000"/>
              </a:buClr>
              <a:buFont typeface="Arial" panose="020B0604020202020204" pitchFamily="34" charset="0"/>
              <a:buChar char="•"/>
            </a:pPr>
            <a:r>
              <a:rPr lang="en-GB" sz="2000" b="1" dirty="0" smtClean="0"/>
              <a:t>280 M proton histories recorded. </a:t>
            </a:r>
            <a:endParaRPr lang="en-GB" sz="2000" b="1" dirty="0"/>
          </a:p>
          <a:p>
            <a:pPr marL="176213" indent="-176213">
              <a:spcBef>
                <a:spcPts val="600"/>
              </a:spcBef>
              <a:buClr>
                <a:srgbClr val="FF0000"/>
              </a:buClr>
              <a:buFont typeface="Arial" panose="020B0604020202020204" pitchFamily="34" charset="0"/>
              <a:buChar char="•"/>
            </a:pPr>
            <a:r>
              <a:rPr lang="en-GB" sz="2000" b="1" dirty="0"/>
              <a:t>Reconstructed using novel </a:t>
            </a:r>
            <a:r>
              <a:rPr lang="en-GB" sz="2000" b="1" dirty="0" smtClean="0"/>
              <a:t>                                                                                                Back-Projection-Filtering                                                                                        algorithm </a:t>
            </a:r>
            <a:r>
              <a:rPr lang="en-GB" sz="2000" b="1" dirty="0"/>
              <a:t>specifically developed </a:t>
            </a:r>
            <a:r>
              <a:rPr lang="en-GB" sz="2000" b="1" dirty="0" smtClean="0"/>
              <a:t>                                                                                                         for </a:t>
            </a:r>
            <a:r>
              <a:rPr lang="en-GB" sz="2000" b="1" dirty="0"/>
              <a:t>proton </a:t>
            </a:r>
            <a:r>
              <a:rPr lang="en-GB" sz="2000" b="1" dirty="0" smtClean="0"/>
              <a:t>CT.</a:t>
            </a:r>
            <a:endParaRPr lang="en-GB" sz="2000" b="1" dirty="0"/>
          </a:p>
          <a:p>
            <a:pPr marL="176213" indent="-176213">
              <a:spcBef>
                <a:spcPts val="600"/>
              </a:spcBef>
              <a:buClr>
                <a:srgbClr val="FF0000"/>
              </a:buClr>
              <a:buFont typeface="Arial" panose="020B0604020202020204" pitchFamily="34" charset="0"/>
              <a:buChar char="•"/>
            </a:pPr>
            <a:r>
              <a:rPr lang="en-GB" sz="2000" b="1" dirty="0">
                <a:solidFill>
                  <a:srgbClr val="C00000"/>
                </a:solidFill>
              </a:rPr>
              <a:t>Stopping power for all </a:t>
            </a:r>
            <a:r>
              <a:rPr lang="en-GB" sz="2000" b="1" dirty="0" smtClean="0">
                <a:solidFill>
                  <a:srgbClr val="C00000"/>
                </a:solidFill>
              </a:rPr>
              <a:t>inserts                                                                                                                  </a:t>
            </a:r>
            <a:r>
              <a:rPr lang="en-GB" sz="2000" b="1" dirty="0">
                <a:solidFill>
                  <a:srgbClr val="C00000"/>
                </a:solidFill>
              </a:rPr>
              <a:t>(except lung)</a:t>
            </a:r>
            <a:r>
              <a:rPr lang="en-GB" sz="2000" b="1" dirty="0"/>
              <a:t> </a:t>
            </a:r>
            <a:r>
              <a:rPr lang="en-GB" sz="2000" b="1" dirty="0">
                <a:solidFill>
                  <a:srgbClr val="C00000"/>
                </a:solidFill>
              </a:rPr>
              <a:t>agree within 1.6% of </a:t>
            </a:r>
            <a:r>
              <a:rPr lang="en-GB" sz="2000" b="1" dirty="0" smtClean="0">
                <a:solidFill>
                  <a:srgbClr val="C00000"/>
                </a:solidFill>
              </a:rPr>
              <a:t>                                                                                                                                         expected values</a:t>
            </a:r>
            <a:r>
              <a:rPr lang="en-GB" sz="2000" b="1" dirty="0" smtClean="0"/>
              <a:t>.</a:t>
            </a:r>
            <a:endParaRPr lang="en-GB" sz="2000" b="1" dirty="0"/>
          </a:p>
          <a:p>
            <a:pPr>
              <a:spcBef>
                <a:spcPts val="526"/>
              </a:spcBef>
              <a:spcAft>
                <a:spcPts val="526"/>
              </a:spcAft>
              <a:buClr>
                <a:srgbClr val="FF0000"/>
              </a:buClr>
            </a:pPr>
            <a:endParaRPr lang="en-GB" sz="2000" b="1" dirty="0"/>
          </a:p>
        </p:txBody>
      </p:sp>
      <p:sp>
        <p:nvSpPr>
          <p:cNvPr id="12"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sp>
        <p:nvSpPr>
          <p:cNvPr id="13"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7"/>
              </a:defRPr>
            </a:lvl1pPr>
          </a:lstStyle>
          <a:p>
            <a:pPr lvl="0">
              <a:defRPr sz="1800" u="none"/>
            </a:pPr>
            <a:r>
              <a:rPr sz="1800" dirty="0"/>
              <a:t>www.pravda.uk.com</a:t>
            </a:r>
          </a:p>
        </p:txBody>
      </p:sp>
    </p:spTree>
    <p:extLst>
      <p:ext uri="{BB962C8B-B14F-4D97-AF65-F5344CB8AC3E}">
        <p14:creationId xmlns:p14="http://schemas.microsoft.com/office/powerpoint/2010/main" val="2527938000"/>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1769368"/>
            <a:ext cx="1736846" cy="1202432"/>
          </a:xfrm>
          <a:prstGeom prst="rect">
            <a:avLst/>
          </a:prstGeom>
        </p:spPr>
      </p:pic>
      <p:grpSp>
        <p:nvGrpSpPr>
          <p:cNvPr id="14" name="Group 13"/>
          <p:cNvGrpSpPr/>
          <p:nvPr/>
        </p:nvGrpSpPr>
        <p:grpSpPr>
          <a:xfrm>
            <a:off x="4191000" y="3124200"/>
            <a:ext cx="4495800" cy="3198780"/>
            <a:chOff x="2117835" y="1340768"/>
            <a:chExt cx="7961677" cy="4751992"/>
          </a:xfrm>
        </p:grpSpPr>
        <p:pic>
          <p:nvPicPr>
            <p:cNvPr id="20" name="Content Placeholder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17861" y="1340768"/>
              <a:ext cx="2495974" cy="2303976"/>
            </a:xfrm>
            <a:prstGeom prst="rect">
              <a:avLst/>
            </a:prstGeom>
          </p:spPr>
        </p:pic>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8138" y="1341024"/>
              <a:ext cx="2495697" cy="230372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7255" y="1341024"/>
              <a:ext cx="2486261" cy="2303720"/>
            </a:xfrm>
            <a:prstGeom prst="rect">
              <a:avLst/>
            </a:prstGeom>
          </p:spPr>
        </p:pic>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17835" y="3789040"/>
              <a:ext cx="2495697" cy="2303720"/>
            </a:xfrm>
            <a:prstGeom prst="rect">
              <a:avLst/>
            </a:prstGeom>
          </p:spPr>
        </p:pic>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48138" y="3789040"/>
              <a:ext cx="2495697" cy="2303720"/>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577255" y="3819134"/>
              <a:ext cx="2502257" cy="2273626"/>
            </a:xfrm>
            <a:prstGeom prst="rect">
              <a:avLst/>
            </a:prstGeom>
          </p:spPr>
        </p:pic>
      </p:grpSp>
      <p:sp>
        <p:nvSpPr>
          <p:cNvPr id="26" name="TextBox 25"/>
          <p:cNvSpPr txBox="1"/>
          <p:nvPr/>
        </p:nvSpPr>
        <p:spPr>
          <a:xfrm rot="16200000">
            <a:off x="8297064" y="3971137"/>
            <a:ext cx="1148805" cy="369332"/>
          </a:xfrm>
          <a:prstGeom prst="rect">
            <a:avLst/>
          </a:prstGeom>
          <a:noFill/>
        </p:spPr>
        <p:txBody>
          <a:bodyPr wrap="square" rtlCol="0">
            <a:spAutoFit/>
          </a:bodyPr>
          <a:lstStyle/>
          <a:p>
            <a:r>
              <a:rPr lang="en-GB" dirty="0" smtClean="0"/>
              <a:t>Proton CT</a:t>
            </a:r>
            <a:endParaRPr lang="en-GB" dirty="0"/>
          </a:p>
        </p:txBody>
      </p:sp>
      <p:sp>
        <p:nvSpPr>
          <p:cNvPr id="27" name="TextBox 26"/>
          <p:cNvSpPr txBox="1"/>
          <p:nvPr/>
        </p:nvSpPr>
        <p:spPr>
          <a:xfrm rot="16200000">
            <a:off x="8053088" y="5397755"/>
            <a:ext cx="1636757" cy="369332"/>
          </a:xfrm>
          <a:prstGeom prst="rect">
            <a:avLst/>
          </a:prstGeom>
          <a:noFill/>
        </p:spPr>
        <p:txBody>
          <a:bodyPr wrap="square" rtlCol="0">
            <a:spAutoFit/>
          </a:bodyPr>
          <a:lstStyle/>
          <a:p>
            <a:r>
              <a:rPr lang="en-GB" dirty="0" smtClean="0"/>
              <a:t>Cone beam CT</a:t>
            </a:r>
            <a:endParaRPr lang="en-GB" dirty="0"/>
          </a:p>
        </p:txBody>
      </p:sp>
      <p:sp>
        <p:nvSpPr>
          <p:cNvPr id="28" name="TextBox 27"/>
          <p:cNvSpPr txBox="1"/>
          <p:nvPr/>
        </p:nvSpPr>
        <p:spPr>
          <a:xfrm>
            <a:off x="4844534" y="1828800"/>
            <a:ext cx="3994666" cy="1169551"/>
          </a:xfrm>
          <a:prstGeom prst="rect">
            <a:avLst/>
          </a:prstGeom>
          <a:noFill/>
        </p:spPr>
        <p:txBody>
          <a:bodyPr wrap="square" rtlCol="0">
            <a:spAutoFit/>
          </a:bodyPr>
          <a:lstStyle/>
          <a:p>
            <a:r>
              <a:rPr lang="en-GB" sz="1400" dirty="0" smtClean="0"/>
              <a:t>Lamb chop chosen as first test of proton CT on real tissue due to regions of bone, soft tissue and fat</a:t>
            </a:r>
          </a:p>
          <a:p>
            <a:endParaRPr lang="en-GB" sz="1400" dirty="0"/>
          </a:p>
          <a:p>
            <a:r>
              <a:rPr lang="en-GB" sz="1400" dirty="0" smtClean="0"/>
              <a:t>Same parameters as for imaging phantom, but with                           2</a:t>
            </a:r>
            <a:r>
              <a:rPr lang="en-GB" sz="1400" baseline="30000" dirty="0" smtClean="0"/>
              <a:t>o</a:t>
            </a:r>
            <a:r>
              <a:rPr lang="en-GB" sz="1400" dirty="0" smtClean="0"/>
              <a:t> rotation steps</a:t>
            </a:r>
            <a:endParaRPr lang="en-GB" sz="1400" dirty="0"/>
          </a:p>
        </p:txBody>
      </p:sp>
      <p:sp>
        <p:nvSpPr>
          <p:cNvPr id="16" name="Rectangle 15"/>
          <p:cNvSpPr/>
          <p:nvPr/>
        </p:nvSpPr>
        <p:spPr>
          <a:xfrm>
            <a:off x="126478" y="1143000"/>
            <a:ext cx="8636522" cy="5685047"/>
          </a:xfrm>
          <a:prstGeom prst="rect">
            <a:avLst/>
          </a:prstGeom>
        </p:spPr>
        <p:txBody>
          <a:bodyPr wrap="square" lIns="80165" tIns="40083" rIns="80165" bIns="40083">
            <a:spAutoFit/>
          </a:bodyPr>
          <a:lstStyle/>
          <a:p>
            <a:pPr marL="158661" indent="-158661">
              <a:spcBef>
                <a:spcPts val="600"/>
              </a:spcBef>
              <a:buClr>
                <a:srgbClr val="FF0000"/>
              </a:buClr>
              <a:buFont typeface="Arial" panose="020B0604020202020204" pitchFamily="34" charset="0"/>
              <a:buChar char="•"/>
            </a:pPr>
            <a:r>
              <a:rPr lang="en-GB" sz="2000" b="1" dirty="0"/>
              <a:t>Installed at iThemba for first tests May 2016 (125 MeV degraded beam</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a:t>Compensator in </a:t>
            </a:r>
            <a:r>
              <a:rPr lang="en-GB" sz="2000" b="1" dirty="0" smtClean="0"/>
              <a:t>place.</a:t>
            </a:r>
            <a:endParaRPr lang="en-GB" sz="2000" b="1" dirty="0"/>
          </a:p>
          <a:p>
            <a:pPr marL="158661" indent="-158661">
              <a:spcBef>
                <a:spcPts val="600"/>
              </a:spcBef>
              <a:buClr>
                <a:srgbClr val="FF0000"/>
              </a:buClr>
              <a:buFont typeface="Arial" panose="020B0604020202020204" pitchFamily="34" charset="0"/>
              <a:buChar char="•"/>
            </a:pPr>
            <a:r>
              <a:rPr lang="en-GB" sz="2000" b="1" dirty="0"/>
              <a:t>180 rotations at 1</a:t>
            </a:r>
            <a:r>
              <a:rPr lang="en-GB" sz="2000" b="1" baseline="30000" dirty="0" smtClean="0"/>
              <a:t>o </a:t>
            </a:r>
            <a:r>
              <a:rPr lang="en-GB" sz="2000" b="1" dirty="0" smtClean="0"/>
              <a:t>steps.</a:t>
            </a:r>
            <a:endParaRPr lang="en-GB" sz="2000" b="1" dirty="0"/>
          </a:p>
          <a:p>
            <a:pPr marL="158661" indent="-158661">
              <a:spcBef>
                <a:spcPts val="600"/>
              </a:spcBef>
              <a:buClr>
                <a:srgbClr val="FF0000"/>
              </a:buClr>
              <a:buFont typeface="Arial" panose="020B0604020202020204" pitchFamily="34" charset="0"/>
              <a:buChar char="•"/>
            </a:pPr>
            <a:r>
              <a:rPr lang="en-GB" sz="2000" b="1" dirty="0" smtClean="0"/>
              <a:t>Over 1M </a:t>
            </a:r>
            <a:r>
              <a:rPr lang="en-GB" sz="2000" b="1" dirty="0"/>
              <a:t>protons / </a:t>
            </a:r>
            <a:r>
              <a:rPr lang="en-GB" sz="2000" b="1" dirty="0" smtClean="0"/>
              <a:t>rotation.</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Second run November 2016.</a:t>
            </a:r>
            <a:endParaRPr lang="en-GB" sz="2000" b="1" dirty="0"/>
          </a:p>
          <a:p>
            <a:pPr marL="158661" indent="-158661">
              <a:spcBef>
                <a:spcPts val="600"/>
              </a:spcBef>
              <a:buClr>
                <a:srgbClr val="FF0000"/>
              </a:buClr>
              <a:buFont typeface="Arial" panose="020B0604020202020204" pitchFamily="34" charset="0"/>
              <a:buChar char="•"/>
            </a:pPr>
            <a:r>
              <a:rPr lang="en-GB" sz="2000" b="1" dirty="0" smtClean="0"/>
              <a:t>280 M proton histories recorded. </a:t>
            </a:r>
            <a:endParaRPr lang="en-GB" sz="2000" b="1" dirty="0"/>
          </a:p>
          <a:p>
            <a:pPr marL="176213" indent="-176213">
              <a:spcBef>
                <a:spcPts val="600"/>
              </a:spcBef>
              <a:buClr>
                <a:srgbClr val="FF0000"/>
              </a:buClr>
              <a:buFont typeface="Arial" panose="020B0604020202020204" pitchFamily="34" charset="0"/>
              <a:buChar char="•"/>
            </a:pPr>
            <a:r>
              <a:rPr lang="en-GB" sz="2000" b="1" dirty="0"/>
              <a:t>Reconstructed using novel </a:t>
            </a:r>
            <a:r>
              <a:rPr lang="en-GB" sz="2000" b="1" dirty="0" smtClean="0"/>
              <a:t>                                                                                                Back-Projection-Filtering                                                                                        algorithm </a:t>
            </a:r>
            <a:r>
              <a:rPr lang="en-GB" sz="2000" b="1" dirty="0"/>
              <a:t>specifically developed </a:t>
            </a:r>
            <a:r>
              <a:rPr lang="en-GB" sz="2000" b="1" dirty="0" smtClean="0"/>
              <a:t>                                                                                                         for </a:t>
            </a:r>
            <a:r>
              <a:rPr lang="en-GB" sz="2000" b="1" dirty="0"/>
              <a:t>proton </a:t>
            </a:r>
            <a:r>
              <a:rPr lang="en-GB" sz="2000" b="1" dirty="0" smtClean="0"/>
              <a:t>CT.</a:t>
            </a:r>
            <a:endParaRPr lang="en-GB" sz="2000" b="1" dirty="0"/>
          </a:p>
          <a:p>
            <a:pPr marL="176213" indent="-176213">
              <a:spcBef>
                <a:spcPts val="600"/>
              </a:spcBef>
              <a:buClr>
                <a:srgbClr val="FF0000"/>
              </a:buClr>
              <a:buFont typeface="Arial" panose="020B0604020202020204" pitchFamily="34" charset="0"/>
              <a:buChar char="•"/>
            </a:pPr>
            <a:r>
              <a:rPr lang="en-GB" sz="2000" b="1" dirty="0">
                <a:solidFill>
                  <a:srgbClr val="C00000"/>
                </a:solidFill>
              </a:rPr>
              <a:t>Stopping power for all </a:t>
            </a:r>
            <a:r>
              <a:rPr lang="en-GB" sz="2000" b="1" dirty="0" smtClean="0">
                <a:solidFill>
                  <a:srgbClr val="C00000"/>
                </a:solidFill>
              </a:rPr>
              <a:t>inserts                                                                                                                  </a:t>
            </a:r>
            <a:r>
              <a:rPr lang="en-GB" sz="2000" b="1" dirty="0">
                <a:solidFill>
                  <a:srgbClr val="C00000"/>
                </a:solidFill>
              </a:rPr>
              <a:t>(except lung) agree within 1.6% of </a:t>
            </a:r>
            <a:r>
              <a:rPr lang="en-GB" sz="2000" b="1" dirty="0" smtClean="0">
                <a:solidFill>
                  <a:srgbClr val="C00000"/>
                </a:solidFill>
              </a:rPr>
              <a:t>                                                                                                                                         expected values</a:t>
            </a:r>
            <a:r>
              <a:rPr lang="en-GB" sz="2000" b="1" dirty="0" smtClean="0"/>
              <a:t>.</a:t>
            </a:r>
            <a:endParaRPr lang="en-GB" sz="2000" b="1" dirty="0"/>
          </a:p>
          <a:p>
            <a:pPr marL="158661" indent="-158661">
              <a:spcBef>
                <a:spcPts val="600"/>
              </a:spcBef>
              <a:buClr>
                <a:srgbClr val="FF0000"/>
              </a:buClr>
              <a:buFont typeface="Arial" panose="020B0604020202020204" pitchFamily="34" charset="0"/>
              <a:buChar char="•"/>
            </a:pPr>
            <a:r>
              <a:rPr lang="en-GB" sz="2000" b="1" dirty="0" smtClean="0"/>
              <a:t>Still </a:t>
            </a:r>
            <a:r>
              <a:rPr lang="en-GB" sz="2000" b="1" dirty="0"/>
              <a:t>need </a:t>
            </a:r>
            <a:r>
              <a:rPr lang="en-GB" sz="2000" b="1" dirty="0" smtClean="0"/>
              <a:t>optimal way to combine                                                                                                                     scattering  and stopping power.</a:t>
            </a:r>
            <a:endParaRPr lang="en-GB" sz="2000" b="1" dirty="0"/>
          </a:p>
          <a:p>
            <a:pPr>
              <a:spcBef>
                <a:spcPts val="526"/>
              </a:spcBef>
              <a:spcAft>
                <a:spcPts val="526"/>
              </a:spcAft>
              <a:buClr>
                <a:srgbClr val="FF0000"/>
              </a:buClr>
            </a:pPr>
            <a:endParaRPr lang="en-GB" sz="2000" b="1" dirty="0"/>
          </a:p>
        </p:txBody>
      </p:sp>
      <p:sp>
        <p:nvSpPr>
          <p:cNvPr id="15" name="Rectangle 2"/>
          <p:cNvSpPr>
            <a:spLocks/>
          </p:cNvSpPr>
          <p:nvPr/>
        </p:nvSpPr>
        <p:spPr bwMode="auto">
          <a:xfrm>
            <a:off x="1905000" y="152399"/>
            <a:ext cx="5963285"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70" bIns="0" anchor="ctr"/>
          <a:lstStyle/>
          <a:p>
            <a:pPr algn="ctr"/>
            <a:r>
              <a:rPr lang="en-GB" sz="2400" b="1" dirty="0" smtClean="0">
                <a:solidFill>
                  <a:srgbClr val="FF0000"/>
                </a:solidFill>
                <a:effectLst>
                  <a:outerShdw blurRad="38100" dist="38100" dir="2700000" algn="tl">
                    <a:srgbClr val="000000">
                      <a:alpha val="43137"/>
                    </a:srgbClr>
                  </a:outerShdw>
                </a:effectLst>
              </a:rPr>
              <a:t>P</a:t>
            </a:r>
            <a:r>
              <a:rPr lang="en-GB" sz="2400" b="1" dirty="0" smtClean="0">
                <a:solidFill>
                  <a:srgbClr val="00B0F0"/>
                </a:solidFill>
                <a:effectLst>
                  <a:outerShdw blurRad="38100" dist="38100" dir="2700000" algn="tl">
                    <a:srgbClr val="000000">
                      <a:alpha val="43137"/>
                    </a:srgbClr>
                  </a:outerShdw>
                </a:effectLst>
              </a:rPr>
              <a:t>roton </a:t>
            </a:r>
            <a:r>
              <a:rPr lang="en-GB" sz="2400" b="1" dirty="0">
                <a:solidFill>
                  <a:srgbClr val="FF0000"/>
                </a:solidFill>
                <a:effectLst>
                  <a:outerShdw blurRad="38100" dist="38100" dir="2700000" algn="tl">
                    <a:srgbClr val="000000">
                      <a:alpha val="43137"/>
                    </a:srgbClr>
                  </a:outerShdw>
                </a:effectLst>
              </a:rPr>
              <a:t>Ra</a:t>
            </a:r>
            <a:r>
              <a:rPr lang="en-GB" sz="2400" b="1" dirty="0">
                <a:solidFill>
                  <a:srgbClr val="00B0F0"/>
                </a:solidFill>
                <a:effectLst>
                  <a:outerShdw blurRad="38100" dist="38100" dir="2700000" algn="tl">
                    <a:srgbClr val="000000">
                      <a:alpha val="43137"/>
                    </a:srgbClr>
                  </a:outerShdw>
                </a:effectLst>
              </a:rPr>
              <a:t>diotherapy </a:t>
            </a:r>
            <a:r>
              <a:rPr lang="en-GB" sz="2400" b="1" dirty="0">
                <a:solidFill>
                  <a:srgbClr val="FF0000"/>
                </a:solidFill>
                <a:effectLst>
                  <a:outerShdw blurRad="38100" dist="38100" dir="2700000" algn="tl">
                    <a:srgbClr val="000000">
                      <a:alpha val="43137"/>
                    </a:srgbClr>
                  </a:outerShdw>
                </a:effectLst>
              </a:rPr>
              <a:t>V</a:t>
            </a:r>
            <a:r>
              <a:rPr lang="en-GB" sz="2400" b="1" dirty="0">
                <a:solidFill>
                  <a:srgbClr val="00B0F0"/>
                </a:solidFill>
                <a:effectLst>
                  <a:outerShdw blurRad="38100" dist="38100" dir="2700000" algn="tl">
                    <a:srgbClr val="000000">
                      <a:alpha val="43137"/>
                    </a:srgbClr>
                  </a:outerShdw>
                </a:effectLst>
              </a:rPr>
              <a:t>erification and </a:t>
            </a:r>
            <a:r>
              <a:rPr lang="en-GB" sz="2400" b="1" dirty="0">
                <a:solidFill>
                  <a:srgbClr val="FF0000"/>
                </a:solidFill>
                <a:effectLst>
                  <a:outerShdw blurRad="38100" dist="38100" dir="2700000" algn="tl">
                    <a:srgbClr val="000000">
                      <a:alpha val="43137"/>
                    </a:srgbClr>
                  </a:outerShdw>
                </a:effectLst>
              </a:rPr>
              <a:t>D</a:t>
            </a:r>
            <a:r>
              <a:rPr lang="en-GB" sz="2400" b="1" dirty="0">
                <a:solidFill>
                  <a:srgbClr val="00B0F0"/>
                </a:solidFill>
                <a:effectLst>
                  <a:outerShdw blurRad="38100" dist="38100" dir="2700000" algn="tl">
                    <a:srgbClr val="000000">
                      <a:alpha val="43137"/>
                    </a:srgbClr>
                  </a:outerShdw>
                </a:effectLst>
              </a:rPr>
              <a:t>osimetry </a:t>
            </a:r>
            <a:r>
              <a:rPr lang="en-GB" sz="2400" b="1" dirty="0">
                <a:solidFill>
                  <a:srgbClr val="FF0000"/>
                </a:solidFill>
                <a:effectLst>
                  <a:outerShdw blurRad="38100" dist="38100" dir="2700000" algn="tl">
                    <a:srgbClr val="000000">
                      <a:alpha val="43137"/>
                    </a:srgbClr>
                  </a:outerShdw>
                </a:effectLst>
              </a:rPr>
              <a:t>A</a:t>
            </a:r>
            <a:r>
              <a:rPr lang="en-GB" sz="2400" b="1" dirty="0">
                <a:solidFill>
                  <a:srgbClr val="00B0F0"/>
                </a:solidFill>
                <a:effectLst>
                  <a:outerShdw blurRad="38100" dist="38100" dir="2700000" algn="tl">
                    <a:srgbClr val="000000">
                      <a:alpha val="43137"/>
                    </a:srgbClr>
                  </a:outerShdw>
                </a:effectLst>
              </a:rPr>
              <a:t>pplications</a:t>
            </a:r>
          </a:p>
          <a:p>
            <a:r>
              <a:rPr lang="en-GB" sz="3500" b="1" dirty="0" smtClean="0">
                <a:solidFill>
                  <a:srgbClr val="009999"/>
                </a:solidFill>
                <a:effectLst>
                  <a:outerShdw blurRad="38100" dist="38100" dir="2700000" algn="tl">
                    <a:srgbClr val="000000">
                      <a:alpha val="43137"/>
                    </a:srgbClr>
                  </a:outerShdw>
                </a:effectLst>
              </a:rPr>
              <a:t>  </a:t>
            </a:r>
            <a:endParaRPr lang="en-GB" sz="3500" b="1" dirty="0">
              <a:solidFill>
                <a:srgbClr val="009999"/>
              </a:solidFill>
              <a:effectLst>
                <a:outerShdw blurRad="38100" dist="38100" dir="2700000" algn="tl">
                  <a:srgbClr val="000000">
                    <a:alpha val="43137"/>
                  </a:srgbClr>
                </a:outerShdw>
              </a:effectLst>
            </a:endParaRPr>
          </a:p>
        </p:txBody>
      </p:sp>
      <p:sp>
        <p:nvSpPr>
          <p:cNvPr id="17" name="Shape 70"/>
          <p:cNvSpPr/>
          <p:nvPr/>
        </p:nvSpPr>
        <p:spPr>
          <a:xfrm>
            <a:off x="76200" y="533400"/>
            <a:ext cx="1994062" cy="349124"/>
          </a:xfrm>
          <a:prstGeom prst="rect">
            <a:avLst/>
          </a:prstGeom>
          <a:ln w="12700">
            <a:miter lim="400000"/>
          </a:ln>
          <a:extLst>
            <a:ext uri="{C572A759-6A51-4108-AA02-DFA0A04FC94B}">
              <ma14:wrappingTextBoxFlag xmlns:ma14="http://schemas.microsoft.com/office/mac/drawingml/2011/main" xmlns="" val="1"/>
            </a:ext>
          </a:extLst>
        </p:spPr>
        <p:txBody>
          <a:bodyPr wrap="none" lIns="35714" tIns="35714" rIns="35714" bIns="35714" anchor="ctr">
            <a:spAutoFit/>
          </a:bodyPr>
          <a:lstStyle>
            <a:lvl1pPr>
              <a:defRPr sz="2500" u="sng">
                <a:hlinkClick r:id="rId10"/>
              </a:defRPr>
            </a:lvl1pPr>
          </a:lstStyle>
          <a:p>
            <a:pPr lvl="0">
              <a:defRPr sz="1800" u="none"/>
            </a:pPr>
            <a:r>
              <a:rPr sz="1800" dirty="0"/>
              <a:t>www.pravda.uk.com</a:t>
            </a:r>
          </a:p>
        </p:txBody>
      </p:sp>
    </p:spTree>
    <p:extLst>
      <p:ext uri="{BB962C8B-B14F-4D97-AF65-F5344CB8AC3E}">
        <p14:creationId xmlns:p14="http://schemas.microsoft.com/office/powerpoint/2010/main" val="372787971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4808" y="32134"/>
            <a:ext cx="9114384" cy="1437356"/>
          </a:xfrm>
          <a:prstGeom prst="rect">
            <a:avLst/>
          </a:prstGeom>
        </p:spPr>
        <p:txBody>
          <a:bodyPr lIns="80165" tIns="40083" rIns="80165" bIns="40083">
            <a:normAutofit/>
          </a:bodyPr>
          <a:lstStyle/>
          <a:p>
            <a:pPr marL="1373053" indent="-1373053" algn="ctr" defTabSz="3661477">
              <a:spcBef>
                <a:spcPts val="263"/>
              </a:spcBef>
              <a:defRPr/>
            </a:pPr>
            <a:r>
              <a:rPr lang="en-US" sz="24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The</a:t>
            </a:r>
            <a:r>
              <a:rPr lang="en-US" sz="2400" b="1" dirty="0">
                <a:solidFill>
                  <a:srgbClr val="0099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pCT</a:t>
            </a:r>
            <a:r>
              <a:rPr lang="en-US" sz="2400" b="1" dirty="0">
                <a:solidFill>
                  <a:srgbClr val="0099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Collaboration</a:t>
            </a:r>
          </a:p>
          <a:p>
            <a:pPr marL="1373053" indent="-1373053" algn="ctr" defTabSz="3661477">
              <a:spcBef>
                <a:spcPts val="263"/>
              </a:spcBef>
              <a:defRPr/>
            </a:pPr>
            <a:endParaRPr lang="en-US" sz="500" b="1" dirty="0">
              <a:solidFill>
                <a:srgbClr val="C00000"/>
              </a:solidFill>
            </a:endParaRPr>
          </a:p>
          <a:p>
            <a:pPr marL="1373053" indent="-1373053" defTabSz="3661477">
              <a:spcBef>
                <a:spcPts val="263"/>
              </a:spcBef>
              <a:defRPr/>
            </a:pPr>
            <a:r>
              <a:rPr lang="en-US" sz="1200" b="1" dirty="0" smtClean="0"/>
              <a:t>        R</a:t>
            </a:r>
            <a:r>
              <a:rPr lang="en-US" sz="1200" b="1" dirty="0"/>
              <a:t>. P. Johnson, Tia </a:t>
            </a:r>
            <a:r>
              <a:rPr lang="en-US" sz="1200" b="1" dirty="0" err="1"/>
              <a:t>Plautz</a:t>
            </a:r>
            <a:r>
              <a:rPr lang="en-US" sz="1200" b="1" dirty="0">
                <a:solidFill>
                  <a:srgbClr val="0070C0"/>
                </a:solidFill>
              </a:rPr>
              <a:t>, </a:t>
            </a:r>
            <a:r>
              <a:rPr lang="en-US" sz="1200" b="1" dirty="0" err="1">
                <a:solidFill>
                  <a:srgbClr val="0070C0"/>
                </a:solidFill>
              </a:rPr>
              <a:t>Hartmut</a:t>
            </a:r>
            <a:r>
              <a:rPr lang="en-US" sz="1200" b="1" dirty="0">
                <a:solidFill>
                  <a:srgbClr val="0070C0"/>
                </a:solidFill>
              </a:rPr>
              <a:t> F.-W. </a:t>
            </a:r>
            <a:r>
              <a:rPr lang="en-US" sz="1200" b="1" dirty="0" err="1">
                <a:solidFill>
                  <a:srgbClr val="0070C0"/>
                </a:solidFill>
              </a:rPr>
              <a:t>Sadrozinski</a:t>
            </a:r>
            <a:r>
              <a:rPr lang="en-US" sz="1200" b="1" dirty="0"/>
              <a:t>, A. Zatserklyaniy:  </a:t>
            </a:r>
            <a:r>
              <a:rPr lang="en-US" sz="1200" b="1" i="1" dirty="0"/>
              <a:t>SCIPP, U.C. Santa Cruz, Santa Cruz, CA , </a:t>
            </a:r>
            <a:r>
              <a:rPr lang="en-US" sz="1200" b="1" i="1" dirty="0" smtClean="0"/>
              <a:t>USA    </a:t>
            </a:r>
            <a:endParaRPr lang="en-US" sz="1200" b="1" dirty="0"/>
          </a:p>
          <a:p>
            <a:pPr marL="1373053" indent="-1373053" algn="ctr">
              <a:spcBef>
                <a:spcPts val="263"/>
              </a:spcBef>
              <a:defRPr/>
            </a:pPr>
            <a:r>
              <a:rPr lang="en-US" sz="1200" b="1" dirty="0"/>
              <a:t>V. </a:t>
            </a:r>
            <a:r>
              <a:rPr lang="en-US" sz="1200" b="1" dirty="0" err="1"/>
              <a:t>Bashkirov</a:t>
            </a:r>
            <a:r>
              <a:rPr lang="en-US" sz="1200" b="1" dirty="0"/>
              <a:t>, V. Giacometti, F. Hurley, </a:t>
            </a:r>
            <a:r>
              <a:rPr lang="it-IT" sz="1200" b="1" dirty="0"/>
              <a:t>P. Piersimoni, </a:t>
            </a:r>
            <a:r>
              <a:rPr lang="en-US" sz="1200" b="1" dirty="0">
                <a:solidFill>
                  <a:srgbClr val="C00000"/>
                </a:solidFill>
              </a:rPr>
              <a:t>R. Schulte</a:t>
            </a:r>
            <a:r>
              <a:rPr lang="en-US" sz="1200" b="1" dirty="0"/>
              <a:t>: </a:t>
            </a:r>
            <a:r>
              <a:rPr lang="en-GB" sz="1200" b="1" i="1" dirty="0"/>
              <a:t>Division </a:t>
            </a:r>
            <a:r>
              <a:rPr lang="en-US" sz="1200" b="1" i="1" dirty="0"/>
              <a:t>of Radiation Research, Loma Linda University, CA, USA</a:t>
            </a:r>
          </a:p>
          <a:p>
            <a:pPr marL="1373053" indent="-1373053" algn="ctr">
              <a:spcBef>
                <a:spcPts val="263"/>
              </a:spcBef>
              <a:defRPr/>
            </a:pPr>
            <a:r>
              <a:rPr lang="en-US" sz="1200" b="1" dirty="0"/>
              <a:t>P. </a:t>
            </a:r>
            <a:r>
              <a:rPr lang="en-US" sz="1200" b="1" dirty="0" err="1"/>
              <a:t>Karbasi</a:t>
            </a:r>
            <a:r>
              <a:rPr lang="en-US" sz="1200" b="1" dirty="0"/>
              <a:t>, K. Schubert, </a:t>
            </a:r>
            <a:r>
              <a:rPr lang="en-US" sz="1200" b="1" dirty="0" err="1"/>
              <a:t>B.Schultze</a:t>
            </a:r>
            <a:r>
              <a:rPr lang="en-US" sz="1200" b="1" dirty="0"/>
              <a:t>:  </a:t>
            </a:r>
            <a:r>
              <a:rPr lang="it-IT" sz="1200" b="1" i="1" dirty="0"/>
              <a:t>Baylor University, Waco, TX, USA </a:t>
            </a:r>
            <a:endParaRPr lang="en-US" sz="1200" b="1" dirty="0"/>
          </a:p>
        </p:txBody>
      </p:sp>
      <p:sp>
        <p:nvSpPr>
          <p:cNvPr id="6" name="TextBox 5"/>
          <p:cNvSpPr txBox="1"/>
          <p:nvPr/>
        </p:nvSpPr>
        <p:spPr>
          <a:xfrm>
            <a:off x="381000" y="1447800"/>
            <a:ext cx="8382000" cy="573391"/>
          </a:xfrm>
          <a:prstGeom prst="rect">
            <a:avLst/>
          </a:prstGeom>
          <a:noFill/>
        </p:spPr>
        <p:txBody>
          <a:bodyPr wrap="square" lIns="80165" tIns="40083" rIns="80165" bIns="40083" rtlCol="0">
            <a:spAutoFit/>
          </a:bodyPr>
          <a:lstStyle/>
          <a:p>
            <a:r>
              <a:rPr lang="en-GB" sz="1600" b="1" dirty="0" smtClean="0">
                <a:solidFill>
                  <a:srgbClr val="C00000"/>
                </a:solidFill>
              </a:rPr>
              <a:t>Loma Linde with SCIPP (UCSC) </a:t>
            </a:r>
            <a:r>
              <a:rPr lang="en-GB" sz="1600" dirty="0" smtClean="0"/>
              <a:t>see for example Robert </a:t>
            </a:r>
            <a:r>
              <a:rPr lang="en-GB" sz="1600" dirty="0"/>
              <a:t>P Johnson </a:t>
            </a:r>
            <a:r>
              <a:rPr lang="en-GB" sz="1600" i="1" dirty="0"/>
              <a:t>et al </a:t>
            </a:r>
            <a:r>
              <a:rPr lang="en-GB" sz="1600" dirty="0"/>
              <a:t>2017 </a:t>
            </a:r>
            <a:r>
              <a:rPr lang="en-GB" sz="1600" dirty="0" smtClean="0"/>
              <a:t>“</a:t>
            </a:r>
            <a:r>
              <a:rPr lang="en-GB" sz="1600" i="1" dirty="0" smtClean="0"/>
              <a:t>Review </a:t>
            </a:r>
            <a:r>
              <a:rPr lang="en-GB" sz="1600" i="1" dirty="0"/>
              <a:t>of medical radiography and tomography with proton </a:t>
            </a:r>
            <a:r>
              <a:rPr lang="en-GB" sz="1600" i="1" dirty="0" smtClean="0"/>
              <a:t>beams</a:t>
            </a:r>
            <a:r>
              <a:rPr lang="en-GB" sz="1600" dirty="0" smtClean="0"/>
              <a:t>” </a:t>
            </a:r>
            <a:r>
              <a:rPr lang="en-GB" sz="1600" dirty="0">
                <a:hlinkClick r:id="rId3"/>
              </a:rPr>
              <a:t>https://</a:t>
            </a:r>
            <a:r>
              <a:rPr lang="en-GB" sz="1600" dirty="0" smtClean="0">
                <a:hlinkClick r:id="rId3"/>
              </a:rPr>
              <a:t>doi.org/10.1088/1361-6633/aa8b1d</a:t>
            </a:r>
            <a:r>
              <a:rPr lang="en-GB" sz="1600" dirty="0" smtClean="0"/>
              <a:t> </a:t>
            </a:r>
            <a:endParaRPr lang="en-GB" sz="1600" dirty="0"/>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975" y="2028741"/>
            <a:ext cx="5973617" cy="2281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37976" y="4408865"/>
            <a:ext cx="4002938" cy="450281"/>
          </a:xfrm>
          <a:prstGeom prst="rect">
            <a:avLst/>
          </a:prstGeom>
        </p:spPr>
        <p:txBody>
          <a:bodyPr wrap="square" lIns="80165" tIns="40083" rIns="80165" bIns="40083">
            <a:spAutoFit/>
          </a:bodyPr>
          <a:lstStyle/>
          <a:p>
            <a:r>
              <a:rPr lang="en-US" sz="1200" dirty="0"/>
              <a:t>H.F.-W. Sadrozinski, et al, </a:t>
            </a:r>
            <a:r>
              <a:rPr lang="en-US" sz="1200" i="1" dirty="0"/>
              <a:t>Development of a Head Scanner for Proton CT</a:t>
            </a:r>
            <a:r>
              <a:rPr lang="en-US" sz="1200" dirty="0"/>
              <a:t>, </a:t>
            </a:r>
            <a:r>
              <a:rPr lang="en-US" sz="1200" dirty="0" err="1"/>
              <a:t>Nucl</a:t>
            </a:r>
            <a:r>
              <a:rPr lang="en-US" sz="1200" dirty="0"/>
              <a:t>. Instr. Meth. A 699 (2013) 205.</a:t>
            </a:r>
          </a:p>
        </p:txBody>
      </p:sp>
      <p:pic>
        <p:nvPicPr>
          <p:cNvPr id="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4250734" y="3947204"/>
            <a:ext cx="4824571" cy="264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488681" y="4895109"/>
            <a:ext cx="1314993" cy="362973"/>
          </a:xfrm>
          <a:prstGeom prst="rect">
            <a:avLst/>
          </a:prstGeom>
          <a:noFill/>
          <a:ln>
            <a:noFill/>
          </a:ln>
        </p:spPr>
        <p:txBody>
          <a:bodyPr wrap="square" lIns="80165" tIns="40083" rIns="80165" bIns="40083" rtlCol="0">
            <a:spAutoFit/>
          </a:bodyPr>
          <a:lstStyle/>
          <a:p>
            <a:r>
              <a:rPr lang="en-US" b="1" dirty="0">
                <a:solidFill>
                  <a:schemeClr val="bg1"/>
                </a:solidFill>
              </a:rPr>
              <a:t>protons</a:t>
            </a:r>
          </a:p>
        </p:txBody>
      </p:sp>
      <p:sp>
        <p:nvSpPr>
          <p:cNvPr id="11" name="TextBox 10"/>
          <p:cNvSpPr txBox="1"/>
          <p:nvPr/>
        </p:nvSpPr>
        <p:spPr>
          <a:xfrm>
            <a:off x="7840396" y="2797354"/>
            <a:ext cx="1600862" cy="1088917"/>
          </a:xfrm>
          <a:prstGeom prst="rect">
            <a:avLst/>
          </a:prstGeom>
          <a:noFill/>
          <a:ln>
            <a:noFill/>
          </a:ln>
        </p:spPr>
        <p:txBody>
          <a:bodyPr wrap="square" lIns="80165" tIns="40083" rIns="80165" bIns="40083" rtlCol="0">
            <a:spAutoFit/>
          </a:bodyPr>
          <a:lstStyle/>
          <a:p>
            <a:r>
              <a:rPr lang="en-US" sz="2100" b="1" dirty="0">
                <a:solidFill>
                  <a:srgbClr val="C00000"/>
                </a:solidFill>
              </a:rPr>
              <a:t>5-Stage Energy Detector</a:t>
            </a:r>
          </a:p>
        </p:txBody>
      </p:sp>
      <p:cxnSp>
        <p:nvCxnSpPr>
          <p:cNvPr id="12" name="Straight Arrow Connector 11"/>
          <p:cNvCxnSpPr/>
          <p:nvPr/>
        </p:nvCxnSpPr>
        <p:spPr>
          <a:xfrm flipH="1">
            <a:off x="7877208" y="3798376"/>
            <a:ext cx="512980" cy="145838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707281" y="3379562"/>
            <a:ext cx="1943903" cy="418814"/>
          </a:xfrm>
          <a:prstGeom prst="rect">
            <a:avLst/>
          </a:prstGeom>
          <a:noFill/>
          <a:ln>
            <a:noFill/>
          </a:ln>
        </p:spPr>
        <p:txBody>
          <a:bodyPr wrap="square" lIns="80165" tIns="40083" rIns="80165" bIns="40083" rtlCol="0">
            <a:spAutoFit/>
          </a:bodyPr>
          <a:lstStyle/>
          <a:p>
            <a:pPr algn="ctr"/>
            <a:r>
              <a:rPr lang="en-US" sz="2100" b="1" dirty="0">
                <a:solidFill>
                  <a:srgbClr val="C00000"/>
                </a:solidFill>
              </a:rPr>
              <a:t>Trackers</a:t>
            </a:r>
          </a:p>
        </p:txBody>
      </p:sp>
      <p:cxnSp>
        <p:nvCxnSpPr>
          <p:cNvPr id="14" name="Straight Arrow Connector 13"/>
          <p:cNvCxnSpPr>
            <a:stCxn id="13" idx="2"/>
          </p:cNvCxnSpPr>
          <p:nvPr/>
        </p:nvCxnSpPr>
        <p:spPr>
          <a:xfrm>
            <a:off x="6679233" y="3798376"/>
            <a:ext cx="189926" cy="47984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2"/>
          </p:cNvCxnSpPr>
          <p:nvPr/>
        </p:nvCxnSpPr>
        <p:spPr>
          <a:xfrm flipH="1">
            <a:off x="6087133" y="3798376"/>
            <a:ext cx="592099" cy="47984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973763" y="2413837"/>
            <a:ext cx="1715209" cy="753865"/>
          </a:xfrm>
          <a:prstGeom prst="rect">
            <a:avLst/>
          </a:prstGeom>
          <a:noFill/>
          <a:ln>
            <a:noFill/>
          </a:ln>
        </p:spPr>
        <p:txBody>
          <a:bodyPr wrap="square" lIns="80165" tIns="40083" rIns="80165" bIns="40083" rtlCol="0">
            <a:spAutoFit/>
          </a:bodyPr>
          <a:lstStyle/>
          <a:p>
            <a:r>
              <a:rPr lang="en-US" sz="2100" b="1" dirty="0">
                <a:solidFill>
                  <a:srgbClr val="C00000"/>
                </a:solidFill>
              </a:rPr>
              <a:t>Rotation Stage</a:t>
            </a:r>
          </a:p>
        </p:txBody>
      </p:sp>
      <p:cxnSp>
        <p:nvCxnSpPr>
          <p:cNvPr id="17" name="Straight Arrow Connector 16"/>
          <p:cNvCxnSpPr/>
          <p:nvPr/>
        </p:nvCxnSpPr>
        <p:spPr>
          <a:xfrm flipH="1">
            <a:off x="6542678" y="3085678"/>
            <a:ext cx="862171" cy="249902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633584" y="5190563"/>
            <a:ext cx="719899" cy="219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32" name="Picture 31" descr="Tkr2Assembly.jpg"/>
          <p:cNvPicPr>
            <a:picLocks noChangeAspect="1"/>
          </p:cNvPicPr>
          <p:nvPr/>
        </p:nvPicPr>
        <p:blipFill>
          <a:blip r:embed="rId6" cstate="print"/>
          <a:srcRect t="6667"/>
          <a:stretch>
            <a:fillRect/>
          </a:stretch>
        </p:blipFill>
        <p:spPr>
          <a:xfrm>
            <a:off x="753812" y="4866136"/>
            <a:ext cx="2476159" cy="1382264"/>
          </a:xfrm>
          <a:prstGeom prst="rect">
            <a:avLst/>
          </a:prstGeom>
          <a:ln>
            <a:solidFill>
              <a:schemeClr val="bg2">
                <a:lumMod val="50000"/>
              </a:schemeClr>
            </a:solidFill>
          </a:ln>
        </p:spPr>
      </p:pic>
      <p:sp>
        <p:nvSpPr>
          <p:cNvPr id="33" name="TextBox 32"/>
          <p:cNvSpPr txBox="1"/>
          <p:nvPr/>
        </p:nvSpPr>
        <p:spPr>
          <a:xfrm>
            <a:off x="261143" y="6208409"/>
            <a:ext cx="3818187" cy="573391"/>
          </a:xfrm>
          <a:prstGeom prst="rect">
            <a:avLst/>
          </a:prstGeom>
          <a:noFill/>
        </p:spPr>
        <p:txBody>
          <a:bodyPr wrap="square" lIns="80165" tIns="40083" rIns="80165" bIns="40083" rtlCol="0">
            <a:spAutoFit/>
          </a:bodyPr>
          <a:lstStyle/>
          <a:p>
            <a:r>
              <a:rPr lang="en-GB" sz="1600" b="1" dirty="0" smtClean="0">
                <a:solidFill>
                  <a:srgbClr val="002060"/>
                </a:solidFill>
              </a:rPr>
              <a:t>Four 9cm*9cm silicon </a:t>
            </a:r>
            <a:r>
              <a:rPr lang="en-GB" sz="1600" b="1" dirty="0">
                <a:solidFill>
                  <a:srgbClr val="002060"/>
                </a:solidFill>
              </a:rPr>
              <a:t>s</a:t>
            </a:r>
            <a:r>
              <a:rPr lang="en-GB" sz="1600" b="1" dirty="0" smtClean="0">
                <a:solidFill>
                  <a:srgbClr val="002060"/>
                </a:solidFill>
              </a:rPr>
              <a:t>trip sensors with thin-edge technology in x-y configuration</a:t>
            </a:r>
            <a:endParaRPr lang="en-GB" sz="1600" b="1" dirty="0">
              <a:solidFill>
                <a:srgbClr val="002060"/>
              </a:solidFill>
            </a:endParaRPr>
          </a:p>
        </p:txBody>
      </p:sp>
      <p:sp>
        <p:nvSpPr>
          <p:cNvPr id="2" name="TextBox 1"/>
          <p:cNvSpPr txBox="1"/>
          <p:nvPr/>
        </p:nvSpPr>
        <p:spPr>
          <a:xfrm>
            <a:off x="4427097" y="1983434"/>
            <a:ext cx="4825263" cy="327170"/>
          </a:xfrm>
          <a:prstGeom prst="rect">
            <a:avLst/>
          </a:prstGeom>
          <a:noFill/>
        </p:spPr>
        <p:txBody>
          <a:bodyPr wrap="square" lIns="80165" tIns="40083" rIns="80165" bIns="40083" rtlCol="0">
            <a:spAutoFit/>
          </a:bodyPr>
          <a:lstStyle/>
          <a:p>
            <a:r>
              <a:rPr lang="en-GB" sz="1600" b="1" dirty="0" smtClean="0">
                <a:solidFill>
                  <a:srgbClr val="002060"/>
                </a:solidFill>
              </a:rPr>
              <a:t>1 million individual protons reconstructed per second</a:t>
            </a:r>
            <a:endParaRPr lang="en-GB" sz="1600" b="1" dirty="0">
              <a:solidFill>
                <a:srgbClr val="002060"/>
              </a:solidFill>
            </a:endParaRPr>
          </a:p>
        </p:txBody>
      </p:sp>
    </p:spTree>
    <p:extLst>
      <p:ext uri="{BB962C8B-B14F-4D97-AF65-F5344CB8AC3E}">
        <p14:creationId xmlns:p14="http://schemas.microsoft.com/office/powerpoint/2010/main" val="2000990560"/>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3" grpId="0"/>
      <p:bldP spid="16" grpId="0"/>
      <p:bldP spid="33"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08" y="816026"/>
            <a:ext cx="5113347" cy="3067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42" y="3928875"/>
            <a:ext cx="3810954" cy="281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5666" y="3897085"/>
            <a:ext cx="2956016" cy="2732809"/>
          </a:xfrm>
          <a:prstGeom prst="rect">
            <a:avLst/>
          </a:prstGeom>
          <a:noFill/>
          <a:ln>
            <a:noFill/>
          </a:ln>
        </p:spPr>
      </p:pic>
      <p:pic>
        <p:nvPicPr>
          <p:cNvPr id="1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11004" y="914400"/>
            <a:ext cx="2524931" cy="2941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23314" y="881350"/>
            <a:ext cx="812458" cy="357948"/>
          </a:xfrm>
          <a:prstGeom prst="rect">
            <a:avLst/>
          </a:prstGeom>
          <a:noFill/>
        </p:spPr>
        <p:txBody>
          <a:bodyPr wrap="none" lIns="80165" tIns="40083" rIns="80165" bIns="40083" rtlCol="0">
            <a:spAutoFit/>
          </a:bodyPr>
          <a:lstStyle/>
          <a:p>
            <a:r>
              <a:rPr lang="en-GB" b="1" dirty="0" smtClean="0">
                <a:solidFill>
                  <a:srgbClr val="FF0000"/>
                </a:solidFill>
              </a:rPr>
              <a:t>Proton</a:t>
            </a:r>
            <a:endParaRPr lang="en-GB" b="1" dirty="0">
              <a:solidFill>
                <a:srgbClr val="FF0000"/>
              </a:solidFill>
            </a:endParaRPr>
          </a:p>
        </p:txBody>
      </p:sp>
      <p:sp>
        <p:nvSpPr>
          <p:cNvPr id="20" name="TextBox 19"/>
          <p:cNvSpPr txBox="1"/>
          <p:nvPr/>
        </p:nvSpPr>
        <p:spPr>
          <a:xfrm>
            <a:off x="3340326" y="881350"/>
            <a:ext cx="654403" cy="357948"/>
          </a:xfrm>
          <a:prstGeom prst="rect">
            <a:avLst/>
          </a:prstGeom>
          <a:noFill/>
        </p:spPr>
        <p:txBody>
          <a:bodyPr wrap="none" lIns="80165" tIns="40083" rIns="80165" bIns="40083" rtlCol="0">
            <a:spAutoFit/>
          </a:bodyPr>
          <a:lstStyle/>
          <a:p>
            <a:r>
              <a:rPr lang="en-GB" b="1" dirty="0" smtClean="0">
                <a:solidFill>
                  <a:srgbClr val="FF0000"/>
                </a:solidFill>
              </a:rPr>
              <a:t>X-ray</a:t>
            </a:r>
            <a:endParaRPr lang="en-GB" b="1" dirty="0">
              <a:solidFill>
                <a:srgbClr val="FF0000"/>
              </a:solidFill>
            </a:endParaRPr>
          </a:p>
        </p:txBody>
      </p:sp>
      <p:sp>
        <p:nvSpPr>
          <p:cNvPr id="4" name="Rectangle 3"/>
          <p:cNvSpPr/>
          <p:nvPr/>
        </p:nvSpPr>
        <p:spPr>
          <a:xfrm>
            <a:off x="4327702" y="3886270"/>
            <a:ext cx="2953979" cy="634947"/>
          </a:xfrm>
          <a:prstGeom prst="rect">
            <a:avLst/>
          </a:prstGeom>
        </p:spPr>
        <p:txBody>
          <a:bodyPr wrap="square" lIns="80165" tIns="40083" rIns="80165" bIns="40083">
            <a:spAutoFit/>
          </a:bodyPr>
          <a:lstStyle/>
          <a:p>
            <a:r>
              <a:rPr lang="en-US" sz="1200" b="1" dirty="0">
                <a:solidFill>
                  <a:schemeClr val="bg1"/>
                </a:solidFill>
                <a:ea typeface="Times New Roman"/>
                <a:cs typeface="Arial" panose="020B0604020202020204" pitchFamily="34" charset="0"/>
              </a:rPr>
              <a:t>3D rendering of the </a:t>
            </a:r>
            <a:r>
              <a:rPr lang="en-US" sz="1200" b="1" dirty="0" err="1">
                <a:solidFill>
                  <a:schemeClr val="bg1"/>
                </a:solidFill>
                <a:ea typeface="Times New Roman"/>
                <a:cs typeface="Arial" panose="020B0604020202020204" pitchFamily="34" charset="0"/>
              </a:rPr>
              <a:t>pCT</a:t>
            </a:r>
            <a:r>
              <a:rPr lang="en-US" sz="1200" b="1" dirty="0">
                <a:solidFill>
                  <a:schemeClr val="bg1"/>
                </a:solidFill>
                <a:ea typeface="Times New Roman"/>
                <a:cs typeface="Arial" panose="020B0604020202020204" pitchFamily="34" charset="0"/>
              </a:rPr>
              <a:t>-reconstructed RSP map of a pediatric anthropomorphic head phantom</a:t>
            </a:r>
            <a:endParaRPr lang="en-GB" sz="1200" b="1" dirty="0">
              <a:solidFill>
                <a:schemeClr val="bg1"/>
              </a:solidFill>
            </a:endParaRPr>
          </a:p>
        </p:txBody>
      </p:sp>
      <p:sp>
        <p:nvSpPr>
          <p:cNvPr id="6" name="Rectangle 5"/>
          <p:cNvSpPr/>
          <p:nvPr/>
        </p:nvSpPr>
        <p:spPr>
          <a:xfrm>
            <a:off x="1123314" y="5567844"/>
            <a:ext cx="2542748" cy="634947"/>
          </a:xfrm>
          <a:prstGeom prst="rect">
            <a:avLst/>
          </a:prstGeom>
        </p:spPr>
        <p:txBody>
          <a:bodyPr wrap="square" lIns="80165" tIns="40083" rIns="80165" bIns="40083">
            <a:spAutoFit/>
          </a:bodyPr>
          <a:lstStyle/>
          <a:p>
            <a:pPr algn="r"/>
            <a:r>
              <a:rPr lang="en-US" sz="1200" b="1" dirty="0"/>
              <a:t>The relative stopping power</a:t>
            </a:r>
          </a:p>
          <a:p>
            <a:pPr algn="r"/>
            <a:r>
              <a:rPr lang="en-US" sz="1200" b="1" dirty="0"/>
              <a:t> (RSP) of the variety of materials in the phantom is accurately measured</a:t>
            </a:r>
          </a:p>
        </p:txBody>
      </p:sp>
      <p:sp>
        <p:nvSpPr>
          <p:cNvPr id="8" name="Rectangle 7"/>
          <p:cNvSpPr/>
          <p:nvPr/>
        </p:nvSpPr>
        <p:spPr bwMode="auto">
          <a:xfrm>
            <a:off x="7835935" y="914400"/>
            <a:ext cx="1283987" cy="2941711"/>
          </a:xfrm>
          <a:prstGeom prst="rect">
            <a:avLst/>
          </a:prstGeom>
          <a:solidFill>
            <a:schemeClr val="tx1"/>
          </a:solidFill>
          <a:ln w="9525" cap="flat" cmpd="sng" algn="ctr">
            <a:noFill/>
            <a:prstDash val="solid"/>
            <a:round/>
            <a:headEnd type="none" w="med" len="med"/>
            <a:tailEnd type="none" w="med" len="med"/>
          </a:ln>
          <a:effectLst/>
        </p:spPr>
        <p:txBody>
          <a:bodyPr vert="horz" wrap="square" lIns="80165" tIns="40083" rIns="80165" bIns="40083" numCol="1" rtlCol="0" anchor="t" anchorCtr="0" compatLnSpc="1">
            <a:prstTxWarp prst="textNoShape">
              <a:avLst/>
            </a:prstTxWarp>
          </a:bodyPr>
          <a:lstStyle/>
          <a:p>
            <a:pPr defTabSz="801654" eaLnBrk="0" fontAlgn="base" hangingPunct="0">
              <a:spcBef>
                <a:spcPct val="0"/>
              </a:spcBef>
              <a:spcAft>
                <a:spcPct val="0"/>
              </a:spcAft>
            </a:pPr>
            <a:endParaRPr lang="en-GB" sz="1600">
              <a:solidFill>
                <a:srgbClr val="000000"/>
              </a:solidFill>
              <a:latin typeface="Times New Roman" pitchFamily="18" charset="0"/>
            </a:endParaRPr>
          </a:p>
        </p:txBody>
      </p:sp>
      <p:sp>
        <p:nvSpPr>
          <p:cNvPr id="7" name="Rectangle 6"/>
          <p:cNvSpPr/>
          <p:nvPr/>
        </p:nvSpPr>
        <p:spPr>
          <a:xfrm>
            <a:off x="7149244" y="2482185"/>
            <a:ext cx="1970678" cy="1004279"/>
          </a:xfrm>
          <a:prstGeom prst="rect">
            <a:avLst/>
          </a:prstGeom>
          <a:solidFill>
            <a:schemeClr val="tx1"/>
          </a:solidFill>
        </p:spPr>
        <p:txBody>
          <a:bodyPr wrap="square" lIns="80165" tIns="40083" rIns="80165" bIns="40083">
            <a:spAutoFit/>
          </a:bodyPr>
          <a:lstStyle/>
          <a:p>
            <a:r>
              <a:rPr lang="en-US" sz="1200" b="1" dirty="0">
                <a:solidFill>
                  <a:schemeClr val="bg1"/>
                </a:solidFill>
                <a:ea typeface="Times New Roman"/>
                <a:cs typeface="Arial" panose="020B0604020202020204" pitchFamily="34" charset="0"/>
              </a:rPr>
              <a:t>Three cardinal planes of 3D RSP images obtained with Phase II scans of the anthropomorphic head phantom. </a:t>
            </a:r>
            <a:endParaRPr lang="en-US" sz="1200" b="1" dirty="0">
              <a:solidFill>
                <a:schemeClr val="bg1"/>
              </a:solidFill>
              <a:cs typeface="Arial" panose="020B0604020202020204" pitchFamily="34" charset="0"/>
            </a:endParaRPr>
          </a:p>
        </p:txBody>
      </p:sp>
      <p:sp>
        <p:nvSpPr>
          <p:cNvPr id="16" name="Subtitle 2"/>
          <p:cNvSpPr txBox="1">
            <a:spLocks/>
          </p:cNvSpPr>
          <p:nvPr/>
        </p:nvSpPr>
        <p:spPr>
          <a:xfrm>
            <a:off x="14808" y="32134"/>
            <a:ext cx="9114384" cy="1437356"/>
          </a:xfrm>
          <a:prstGeom prst="rect">
            <a:avLst/>
          </a:prstGeom>
        </p:spPr>
        <p:txBody>
          <a:bodyPr lIns="80165" tIns="40083" rIns="80165" bIns="40083">
            <a:normAutofit/>
          </a:bodyPr>
          <a:lstStyle/>
          <a:p>
            <a:pPr marL="1373053" indent="-1373053" algn="ctr" defTabSz="3661477">
              <a:spcBef>
                <a:spcPts val="263"/>
              </a:spcBef>
              <a:defRPr/>
            </a:pPr>
            <a:r>
              <a:rPr lang="en-US" sz="24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The</a:t>
            </a:r>
            <a:r>
              <a:rPr lang="en-US" sz="2400" b="1" dirty="0">
                <a:solidFill>
                  <a:srgbClr val="0099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pCT</a:t>
            </a:r>
            <a:r>
              <a:rPr lang="en-US" sz="2400" b="1" dirty="0">
                <a:solidFill>
                  <a:srgbClr val="0099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Collaboration</a:t>
            </a:r>
          </a:p>
          <a:p>
            <a:pPr marL="1373053" indent="-1373053" algn="ctr" defTabSz="3661477">
              <a:spcBef>
                <a:spcPts val="263"/>
              </a:spcBef>
              <a:defRPr/>
            </a:pPr>
            <a:endParaRPr lang="en-US" sz="500" b="1" dirty="0">
              <a:solidFill>
                <a:srgbClr val="C00000"/>
              </a:solidFill>
            </a:endParaRPr>
          </a:p>
        </p:txBody>
      </p:sp>
    </p:spTree>
    <p:extLst>
      <p:ext uri="{BB962C8B-B14F-4D97-AF65-F5344CB8AC3E}">
        <p14:creationId xmlns:p14="http://schemas.microsoft.com/office/powerpoint/2010/main" val="324943619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0" y="-303840"/>
            <a:ext cx="9144000" cy="1142040"/>
          </a:xfrm>
        </p:spPr>
        <p:txBody>
          <a:bodyPr>
            <a:normAutofit/>
          </a:bodyPr>
          <a:lstStyle/>
          <a:p>
            <a:pPr eaLnBrk="1" hangingPunct="1">
              <a:defRPr/>
            </a:pPr>
            <a:r>
              <a:rPr lang="en-GB" sz="2400" dirty="0" smtClean="0"/>
              <a:t>Some Other </a:t>
            </a:r>
            <a:r>
              <a:rPr lang="en-GB" sz="2400" dirty="0"/>
              <a:t>Silicon </a:t>
            </a:r>
            <a:r>
              <a:rPr lang="en-GB" sz="2400" dirty="0" smtClean="0"/>
              <a:t>Based Trackers</a:t>
            </a:r>
            <a:endParaRPr lang="en-GB" sz="24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479505" y="1481441"/>
            <a:ext cx="3649686" cy="2212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Test beam setup. Two sets of tracking detectors were placed upstream and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3003" y="1480530"/>
            <a:ext cx="3062934" cy="120108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3169343330"/>
              </p:ext>
            </p:extLst>
          </p:nvPr>
        </p:nvGraphicFramePr>
        <p:xfrm>
          <a:off x="0" y="2765384"/>
          <a:ext cx="2478154" cy="1882816"/>
        </p:xfrm>
        <a:graphic>
          <a:graphicData uri="http://schemas.openxmlformats.org/drawingml/2006/table">
            <a:tbl>
              <a:tblPr/>
              <a:tblGrid>
                <a:gridCol w="1437897"/>
                <a:gridCol w="1040257"/>
              </a:tblGrid>
              <a:tr h="235033">
                <a:tc>
                  <a:txBody>
                    <a:bodyPr/>
                    <a:lstStyle/>
                    <a:p>
                      <a:r>
                        <a:rPr lang="en-GB" sz="1000" b="1"/>
                        <a:t>Item</a:t>
                      </a:r>
                    </a:p>
                  </a:txBody>
                  <a:tcPr marL="78203" marR="78203" marT="41476" marB="41476" anchor="ctr">
                    <a:lnL>
                      <a:noFill/>
                    </a:lnL>
                    <a:lnR>
                      <a:noFill/>
                    </a:lnR>
                    <a:lnT>
                      <a:noFill/>
                    </a:lnT>
                    <a:lnB>
                      <a:noFill/>
                    </a:lnB>
                  </a:tcPr>
                </a:tc>
                <a:tc>
                  <a:txBody>
                    <a:bodyPr/>
                    <a:lstStyle/>
                    <a:p>
                      <a:r>
                        <a:rPr lang="en-GB" sz="1000" b="1"/>
                        <a:t>Specifications</a:t>
                      </a:r>
                    </a:p>
                  </a:txBody>
                  <a:tcPr marL="78203" marR="78203" marT="41476" marB="41476" anchor="ctr">
                    <a:lnL>
                      <a:noFill/>
                    </a:lnL>
                    <a:lnR>
                      <a:noFill/>
                    </a:lnR>
                    <a:lnT>
                      <a:noFill/>
                    </a:lnT>
                    <a:lnB>
                      <a:noFill/>
                    </a:lnB>
                  </a:tcPr>
                </a:tc>
              </a:tr>
              <a:tr h="235033">
                <a:tc>
                  <a:txBody>
                    <a:bodyPr/>
                    <a:lstStyle/>
                    <a:p>
                      <a:r>
                        <a:rPr lang="en-GB" sz="1000" b="1"/>
                        <a:t>Outer dimensions</a:t>
                      </a:r>
                    </a:p>
                  </a:txBody>
                  <a:tcPr marL="78203" marR="78203" marT="41476" marB="41476" anchor="ctr">
                    <a:lnL>
                      <a:noFill/>
                    </a:lnL>
                    <a:lnR>
                      <a:noFill/>
                    </a:lnR>
                    <a:lnT>
                      <a:noFill/>
                    </a:lnT>
                    <a:lnB>
                      <a:noFill/>
                    </a:lnB>
                  </a:tcPr>
                </a:tc>
                <a:tc>
                  <a:txBody>
                    <a:bodyPr/>
                    <a:lstStyle/>
                    <a:p>
                      <a:r>
                        <a:rPr lang="en-GB" sz="1000" b="1" dirty="0"/>
                        <a:t>89.5×89.5 mm</a:t>
                      </a:r>
                      <a:r>
                        <a:rPr lang="en-GB" sz="1000" b="1" baseline="30000" dirty="0"/>
                        <a:t>2</a:t>
                      </a:r>
                      <a:endParaRPr lang="en-GB" sz="1000" b="1" dirty="0"/>
                    </a:p>
                  </a:txBody>
                  <a:tcPr marL="78203" marR="78203" marT="41476" marB="41476" anchor="ctr">
                    <a:lnL>
                      <a:noFill/>
                    </a:lnL>
                    <a:lnR>
                      <a:noFill/>
                    </a:lnR>
                    <a:lnT>
                      <a:noFill/>
                    </a:lnT>
                    <a:lnB>
                      <a:noFill/>
                    </a:lnB>
                  </a:tcPr>
                </a:tc>
              </a:tr>
              <a:tr h="235033">
                <a:tc>
                  <a:txBody>
                    <a:bodyPr/>
                    <a:lstStyle/>
                    <a:p>
                      <a:r>
                        <a:rPr lang="en-GB" sz="1000" b="1"/>
                        <a:t>Active area</a:t>
                      </a:r>
                    </a:p>
                  </a:txBody>
                  <a:tcPr marL="78203" marR="78203" marT="41476" marB="41476" anchor="ctr">
                    <a:lnL>
                      <a:noFill/>
                    </a:lnL>
                    <a:lnR>
                      <a:noFill/>
                    </a:lnR>
                    <a:lnT>
                      <a:noFill/>
                    </a:lnT>
                    <a:lnB>
                      <a:noFill/>
                    </a:lnB>
                  </a:tcPr>
                </a:tc>
                <a:tc>
                  <a:txBody>
                    <a:bodyPr/>
                    <a:lstStyle/>
                    <a:p>
                      <a:r>
                        <a:rPr lang="en-GB" sz="1000" b="1"/>
                        <a:t>87.6×87.6 mm</a:t>
                      </a:r>
                      <a:r>
                        <a:rPr lang="en-GB" sz="1000" b="1" baseline="30000"/>
                        <a:t>2</a:t>
                      </a:r>
                      <a:endParaRPr lang="en-GB" sz="1000" b="1"/>
                    </a:p>
                  </a:txBody>
                  <a:tcPr marL="78203" marR="78203" marT="41476" marB="41476" anchor="ctr">
                    <a:lnL>
                      <a:noFill/>
                    </a:lnL>
                    <a:lnR>
                      <a:noFill/>
                    </a:lnR>
                    <a:lnT>
                      <a:noFill/>
                    </a:lnT>
                    <a:lnB>
                      <a:noFill/>
                    </a:lnB>
                  </a:tcPr>
                </a:tc>
              </a:tr>
              <a:tr h="235033">
                <a:tc>
                  <a:txBody>
                    <a:bodyPr/>
                    <a:lstStyle/>
                    <a:p>
                      <a:r>
                        <a:rPr lang="en-GB" sz="1000" b="1"/>
                        <a:t>Substrate thickness</a:t>
                      </a:r>
                    </a:p>
                  </a:txBody>
                  <a:tcPr marL="78203" marR="78203" marT="41476" marB="41476" anchor="ctr">
                    <a:lnL>
                      <a:noFill/>
                    </a:lnL>
                    <a:lnR>
                      <a:noFill/>
                    </a:lnR>
                    <a:lnT>
                      <a:noFill/>
                    </a:lnT>
                    <a:lnB>
                      <a:noFill/>
                    </a:lnB>
                  </a:tcPr>
                </a:tc>
                <a:tc>
                  <a:txBody>
                    <a:bodyPr/>
                    <a:lstStyle/>
                    <a:p>
                      <a:r>
                        <a:rPr lang="el-GR" sz="1000" b="1"/>
                        <a:t>410±10μ</a:t>
                      </a:r>
                      <a:r>
                        <a:rPr lang="en-GB" sz="1000" b="1"/>
                        <a:t>m</a:t>
                      </a:r>
                    </a:p>
                  </a:txBody>
                  <a:tcPr marL="78203" marR="78203" marT="41476" marB="41476" anchor="ctr">
                    <a:lnL>
                      <a:noFill/>
                    </a:lnL>
                    <a:lnR>
                      <a:noFill/>
                    </a:lnR>
                    <a:lnT>
                      <a:noFill/>
                    </a:lnT>
                    <a:lnB>
                      <a:noFill/>
                    </a:lnB>
                  </a:tcPr>
                </a:tc>
              </a:tr>
              <a:tr h="235033">
                <a:tc>
                  <a:txBody>
                    <a:bodyPr/>
                    <a:lstStyle/>
                    <a:p>
                      <a:r>
                        <a:rPr lang="en-GB" sz="1000" b="1"/>
                        <a:t>Strip pitch</a:t>
                      </a:r>
                    </a:p>
                  </a:txBody>
                  <a:tcPr marL="78203" marR="78203" marT="41476" marB="41476" anchor="ctr">
                    <a:lnL>
                      <a:noFill/>
                    </a:lnL>
                    <a:lnR>
                      <a:noFill/>
                    </a:lnR>
                    <a:lnT>
                      <a:noFill/>
                    </a:lnT>
                    <a:lnB>
                      <a:noFill/>
                    </a:lnB>
                  </a:tcPr>
                </a:tc>
                <a:tc>
                  <a:txBody>
                    <a:bodyPr/>
                    <a:lstStyle/>
                    <a:p>
                      <a:r>
                        <a:rPr lang="el-GR" sz="1000" b="1"/>
                        <a:t>228μ</a:t>
                      </a:r>
                      <a:r>
                        <a:rPr lang="en-GB" sz="1000" b="1"/>
                        <a:t>m</a:t>
                      </a:r>
                    </a:p>
                  </a:txBody>
                  <a:tcPr marL="78203" marR="78203" marT="41476" marB="41476" anchor="ctr">
                    <a:lnL>
                      <a:noFill/>
                    </a:lnL>
                    <a:lnR>
                      <a:noFill/>
                    </a:lnR>
                    <a:lnT>
                      <a:noFill/>
                    </a:lnT>
                    <a:lnB>
                      <a:noFill/>
                    </a:lnB>
                  </a:tcPr>
                </a:tc>
              </a:tr>
              <a:tr h="235033">
                <a:tc>
                  <a:txBody>
                    <a:bodyPr/>
                    <a:lstStyle/>
                    <a:p>
                      <a:r>
                        <a:rPr lang="en-GB" sz="1000" b="1"/>
                        <a:t>Readout pitch</a:t>
                      </a:r>
                    </a:p>
                  </a:txBody>
                  <a:tcPr marL="78203" marR="78203" marT="41476" marB="41476" anchor="ctr">
                    <a:lnL>
                      <a:noFill/>
                    </a:lnL>
                    <a:lnR>
                      <a:noFill/>
                    </a:lnR>
                    <a:lnT>
                      <a:noFill/>
                    </a:lnT>
                    <a:lnB>
                      <a:noFill/>
                    </a:lnB>
                  </a:tcPr>
                </a:tc>
                <a:tc>
                  <a:txBody>
                    <a:bodyPr/>
                    <a:lstStyle/>
                    <a:p>
                      <a:r>
                        <a:rPr lang="el-GR" sz="1000" b="1"/>
                        <a:t>456μ</a:t>
                      </a:r>
                      <a:r>
                        <a:rPr lang="en-GB" sz="1000" b="1"/>
                        <a:t>m</a:t>
                      </a:r>
                    </a:p>
                  </a:txBody>
                  <a:tcPr marL="78203" marR="78203" marT="41476" marB="41476" anchor="ctr">
                    <a:lnL>
                      <a:noFill/>
                    </a:lnL>
                    <a:lnR>
                      <a:noFill/>
                    </a:lnR>
                    <a:lnT>
                      <a:noFill/>
                    </a:lnT>
                    <a:lnB>
                      <a:noFill/>
                    </a:lnB>
                  </a:tcPr>
                </a:tc>
              </a:tr>
              <a:tr h="235033">
                <a:tc>
                  <a:txBody>
                    <a:bodyPr/>
                    <a:lstStyle/>
                    <a:p>
                      <a:r>
                        <a:rPr lang="en-GB" sz="1000" b="1"/>
                        <a:t>Number of strips</a:t>
                      </a:r>
                    </a:p>
                  </a:txBody>
                  <a:tcPr marL="78203" marR="78203" marT="41476" marB="41476" anchor="ctr">
                    <a:lnL>
                      <a:noFill/>
                    </a:lnL>
                    <a:lnR>
                      <a:noFill/>
                    </a:lnR>
                    <a:lnT>
                      <a:noFill/>
                    </a:lnT>
                    <a:lnB>
                      <a:noFill/>
                    </a:lnB>
                  </a:tcPr>
                </a:tc>
                <a:tc>
                  <a:txBody>
                    <a:bodyPr/>
                    <a:lstStyle/>
                    <a:p>
                      <a:r>
                        <a:rPr lang="en-GB" sz="1000" b="1"/>
                        <a:t>384</a:t>
                      </a:r>
                    </a:p>
                  </a:txBody>
                  <a:tcPr marL="78203" marR="78203" marT="41476" marB="41476" anchor="ctr">
                    <a:lnL>
                      <a:noFill/>
                    </a:lnL>
                    <a:lnR>
                      <a:noFill/>
                    </a:lnR>
                    <a:lnT>
                      <a:noFill/>
                    </a:lnT>
                    <a:lnB>
                      <a:noFill/>
                    </a:lnB>
                  </a:tcPr>
                </a:tc>
              </a:tr>
              <a:tr h="235033">
                <a:tc>
                  <a:txBody>
                    <a:bodyPr/>
                    <a:lstStyle/>
                    <a:p>
                      <a:r>
                        <a:rPr lang="en-GB" sz="1000" b="1" dirty="0"/>
                        <a:t>Full depletion voltage</a:t>
                      </a:r>
                    </a:p>
                  </a:txBody>
                  <a:tcPr marL="78203" marR="78203" marT="41476" marB="41476" anchor="ctr">
                    <a:lnL>
                      <a:noFill/>
                    </a:lnL>
                    <a:lnR>
                      <a:noFill/>
                    </a:lnR>
                    <a:lnT>
                      <a:noFill/>
                    </a:lnT>
                    <a:lnB>
                      <a:noFill/>
                    </a:lnB>
                  </a:tcPr>
                </a:tc>
                <a:tc>
                  <a:txBody>
                    <a:bodyPr/>
                    <a:lstStyle/>
                    <a:p>
                      <a:r>
                        <a:rPr lang="en-GB" sz="1000" b="1" dirty="0" smtClean="0"/>
                        <a:t>&lt;120</a:t>
                      </a:r>
                      <a:r>
                        <a:rPr lang="en-GB" sz="1000" b="1" dirty="0"/>
                        <a:t> V</a:t>
                      </a:r>
                    </a:p>
                  </a:txBody>
                  <a:tcPr marL="78203" marR="78203" marT="41476" marB="41476" anchor="ctr">
                    <a:lnL>
                      <a:noFill/>
                    </a:lnL>
                    <a:lnR>
                      <a:noFill/>
                    </a:lnR>
                    <a:lnT>
                      <a:noFill/>
                    </a:lnT>
                    <a:lnB>
                      <a:noFill/>
                    </a:lnB>
                  </a:tcPr>
                </a:tc>
              </a:tr>
            </a:tbl>
          </a:graphicData>
        </a:graphic>
      </p:graphicFrame>
      <p:sp>
        <p:nvSpPr>
          <p:cNvPr id="3" name="Rectangle 8"/>
          <p:cNvSpPr>
            <a:spLocks noChangeArrowheads="1"/>
          </p:cNvSpPr>
          <p:nvPr/>
        </p:nvSpPr>
        <p:spPr bwMode="auto">
          <a:xfrm>
            <a:off x="457540" y="2522880"/>
            <a:ext cx="161960" cy="573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0165" tIns="40083" rIns="80165" bIns="40083" numCol="1" anchor="ctr" anchorCtr="0" compatLnSpc="1">
            <a:prstTxWarp prst="textNoShape">
              <a:avLst/>
            </a:prstTxWarp>
            <a:spAutoFit/>
          </a:bodyPr>
          <a:lstStyle/>
          <a:p>
            <a:pPr defTabSz="801654" fontAlgn="base">
              <a:spcBef>
                <a:spcPct val="0"/>
              </a:spcBef>
              <a:spcAft>
                <a:spcPct val="0"/>
              </a:spcAft>
            </a:pPr>
            <a:endParaRPr lang="en-US" altLang="en-US" sz="1600">
              <a:latin typeface="Arial" charset="0"/>
              <a:cs typeface="Arial" charset="0"/>
            </a:endParaRPr>
          </a:p>
          <a:p>
            <a:pPr defTabSz="801654" eaLnBrk="0" fontAlgn="base" hangingPunct="0">
              <a:spcBef>
                <a:spcPct val="0"/>
              </a:spcBef>
              <a:spcAft>
                <a:spcPct val="0"/>
              </a:spcAft>
            </a:pPr>
            <a:endParaRPr lang="en-US" altLang="en-US" sz="1600">
              <a:latin typeface="Arial" charset="0"/>
              <a:cs typeface="Arial" charset="0"/>
            </a:endParaRPr>
          </a:p>
        </p:txBody>
      </p:sp>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6571" y="2770330"/>
            <a:ext cx="3062934" cy="190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3722" y="3375847"/>
            <a:ext cx="2223886" cy="2203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3"/>
          <p:cNvSpPr txBox="1">
            <a:spLocks noChangeArrowheads="1"/>
          </p:cNvSpPr>
          <p:nvPr/>
        </p:nvSpPr>
        <p:spPr bwMode="auto">
          <a:xfrm>
            <a:off x="-169943" y="990600"/>
            <a:ext cx="9313944" cy="5529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249" tIns="45623" rIns="91249" bIns="45623">
            <a:spAutoFit/>
          </a:bodyPr>
          <a:lstStyle>
            <a:lvl1pPr defTabSz="1041400" eaLnBrk="0" hangingPunct="0">
              <a:tabLst>
                <a:tab pos="627063" algn="l"/>
              </a:tabLst>
              <a:defRPr>
                <a:solidFill>
                  <a:srgbClr val="000000"/>
                </a:solidFill>
                <a:latin typeface="Times New Roman" pitchFamily="18" charset="0"/>
                <a:cs typeface="Arial" pitchFamily="34" charset="0"/>
              </a:defRPr>
            </a:lvl1pPr>
            <a:lvl2pPr marL="627063" indent="-360363" defTabSz="1041400" eaLnBrk="0" hangingPunct="0">
              <a:tabLst>
                <a:tab pos="627063" algn="l"/>
              </a:tabLst>
              <a:defRPr>
                <a:solidFill>
                  <a:srgbClr val="000000"/>
                </a:solidFill>
                <a:latin typeface="Times New Roman" pitchFamily="18" charset="0"/>
                <a:cs typeface="Arial" pitchFamily="34" charset="0"/>
              </a:defRPr>
            </a:lvl2pPr>
            <a:lvl3pPr marL="1143000" indent="-228600" defTabSz="1041400" eaLnBrk="0" hangingPunct="0">
              <a:tabLst>
                <a:tab pos="627063" algn="l"/>
              </a:tabLst>
              <a:defRPr>
                <a:solidFill>
                  <a:srgbClr val="000000"/>
                </a:solidFill>
                <a:latin typeface="Times New Roman" pitchFamily="18" charset="0"/>
                <a:cs typeface="Arial" pitchFamily="34" charset="0"/>
              </a:defRPr>
            </a:lvl3pPr>
            <a:lvl4pPr marL="1600200" indent="-228600" defTabSz="1041400" eaLnBrk="0" hangingPunct="0">
              <a:tabLst>
                <a:tab pos="627063" algn="l"/>
              </a:tabLst>
              <a:defRPr>
                <a:solidFill>
                  <a:srgbClr val="000000"/>
                </a:solidFill>
                <a:latin typeface="Times New Roman" pitchFamily="18" charset="0"/>
                <a:cs typeface="Arial" pitchFamily="34" charset="0"/>
              </a:defRPr>
            </a:lvl4pPr>
            <a:lvl5pPr marL="2057400" indent="-228600" defTabSz="1041400" eaLnBrk="0" hangingPunct="0">
              <a:tabLst>
                <a:tab pos="627063" algn="l"/>
              </a:tabLst>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9pPr>
          </a:lstStyle>
          <a:p>
            <a:pPr lvl="1" eaLnBrk="1" hangingPunct="1">
              <a:spcBef>
                <a:spcPts val="526"/>
              </a:spcBef>
              <a:spcAft>
                <a:spcPts val="526"/>
              </a:spcAft>
              <a:buClr>
                <a:srgbClr val="FF0000"/>
              </a:buClr>
              <a:buFontTx/>
              <a:buChar char="•"/>
            </a:pPr>
            <a:r>
              <a:rPr lang="en-GB" dirty="0">
                <a:cs typeface="Times New Roman" pitchFamily="18" charset="0"/>
              </a:rPr>
              <a:t>Another group using similar sensors to the </a:t>
            </a:r>
            <a:r>
              <a:rPr lang="en-GB" dirty="0" err="1">
                <a:cs typeface="Times New Roman" pitchFamily="18" charset="0"/>
              </a:rPr>
              <a:t>pCT</a:t>
            </a:r>
            <a:r>
              <a:rPr lang="en-GB" dirty="0">
                <a:cs typeface="Times New Roman" pitchFamily="18" charset="0"/>
              </a:rPr>
              <a:t> Collaboration is based at </a:t>
            </a:r>
            <a:r>
              <a:rPr lang="en-GB" dirty="0"/>
              <a:t>Niigata University</a:t>
            </a:r>
            <a:r>
              <a:rPr lang="en-GB" dirty="0">
                <a:cs typeface="Times New Roman" pitchFamily="18" charset="0"/>
              </a:rPr>
              <a:t> </a:t>
            </a: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smtClean="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marL="266700" lvl="1" indent="0" eaLnBrk="1" hangingPunct="1">
              <a:spcBef>
                <a:spcPts val="526"/>
              </a:spcBef>
              <a:spcAft>
                <a:spcPts val="526"/>
              </a:spcAft>
              <a:buClr>
                <a:srgbClr val="FF0000"/>
              </a:buCl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r>
              <a:rPr lang="en-GB" dirty="0">
                <a:cs typeface="Times New Roman" pitchFamily="18" charset="0"/>
              </a:rPr>
              <a:t>A very promising approach being followed by Padua </a:t>
            </a:r>
            <a:r>
              <a:rPr lang="en-GB" dirty="0" smtClean="0">
                <a:cs typeface="Times New Roman" pitchFamily="18" charset="0"/>
              </a:rPr>
              <a:t>with CERN is                                                       </a:t>
            </a:r>
            <a:r>
              <a:rPr lang="en-GB" dirty="0">
                <a:cs typeface="Times New Roman" pitchFamily="18" charset="0"/>
              </a:rPr>
              <a:t>the use of MAPS technologies for the </a:t>
            </a:r>
            <a:r>
              <a:rPr lang="en-GB" dirty="0" smtClean="0">
                <a:cs typeface="Times New Roman" pitchFamily="18" charset="0"/>
              </a:rPr>
              <a:t>tracking but with </a:t>
            </a:r>
            <a:r>
              <a:rPr lang="en-GB" dirty="0">
                <a:cs typeface="Times New Roman" pitchFamily="18" charset="0"/>
              </a:rPr>
              <a:t>intelligent </a:t>
            </a:r>
            <a:r>
              <a:rPr lang="en-GB" dirty="0" smtClean="0">
                <a:cs typeface="Times New Roman" pitchFamily="18" charset="0"/>
              </a:rPr>
              <a:t>                                                           on-chip </a:t>
            </a:r>
            <a:r>
              <a:rPr lang="en-GB" dirty="0">
                <a:cs typeface="Times New Roman" pitchFamily="18" charset="0"/>
              </a:rPr>
              <a:t>data </a:t>
            </a:r>
            <a:r>
              <a:rPr lang="en-GB" dirty="0" err="1">
                <a:cs typeface="Times New Roman" pitchFamily="18" charset="0"/>
              </a:rPr>
              <a:t>sparsification</a:t>
            </a:r>
            <a:r>
              <a:rPr lang="en-GB" dirty="0">
                <a:cs typeface="Times New Roman" pitchFamily="18" charset="0"/>
              </a:rPr>
              <a:t> to deliver faster, low power readout  </a:t>
            </a:r>
          </a:p>
          <a:p>
            <a:pPr lvl="1" eaLnBrk="1" hangingPunct="1">
              <a:spcBef>
                <a:spcPts val="526"/>
              </a:spcBef>
              <a:spcAft>
                <a:spcPts val="526"/>
              </a:spcAft>
              <a:buClr>
                <a:srgbClr val="FF0000"/>
              </a:buClr>
              <a:buFontTx/>
              <a:buChar char="•"/>
            </a:pPr>
            <a:r>
              <a:rPr lang="en-GB" dirty="0" smtClean="0">
                <a:cs typeface="Times New Roman" pitchFamily="18" charset="0"/>
              </a:rPr>
              <a:t>However, the approach does not yet address the radiation tolerance challenges.           Although these are being addressed for particle physics applications, these are yet to                              be demonstrated in a wafer-scale sensor, which is ideally what is needed for </a:t>
            </a:r>
            <a:r>
              <a:rPr lang="en-GB" dirty="0" err="1" smtClean="0">
                <a:cs typeface="Times New Roman" pitchFamily="18" charset="0"/>
              </a:rPr>
              <a:t>pCT.</a:t>
            </a:r>
            <a:endParaRPr lang="en-GB" dirty="0">
              <a:cs typeface="Times New Roman" pitchFamily="18" charset="0"/>
            </a:endParaRPr>
          </a:p>
        </p:txBody>
      </p:sp>
    </p:spTree>
    <p:extLst>
      <p:ext uri="{BB962C8B-B14F-4D97-AF65-F5344CB8AC3E}">
        <p14:creationId xmlns:p14="http://schemas.microsoft.com/office/powerpoint/2010/main" val="4252313669"/>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9" end="9"/>
                                            </p:txEl>
                                          </p:spTgt>
                                        </p:tgtEl>
                                        <p:attrNameLst>
                                          <p:attrName>style.visibility</p:attrName>
                                        </p:attrNameLst>
                                      </p:cBhvr>
                                      <p:to>
                                        <p:strVal val="visible"/>
                                      </p:to>
                                    </p:set>
                                    <p:animEffect transition="in" filter="fade">
                                      <p:cBhvr>
                                        <p:cTn id="7" dur="500"/>
                                        <p:tgtEl>
                                          <p:spTgt spid="6">
                                            <p:txEl>
                                              <p:pRg st="9" end="9"/>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animEffect transition="in" filter="fade">
                                      <p:cBhvr>
                                        <p:cTn id="11" dur="500"/>
                                        <p:tgtEl>
                                          <p:spTgt spid="6">
                                            <p:txEl>
                                              <p:pRg st="10" end="1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034"/>
                                        </p:tgtEl>
                                        <p:attrNameLst>
                                          <p:attrName>style.visibility</p:attrName>
                                        </p:attrNameLst>
                                      </p:cBhvr>
                                      <p:to>
                                        <p:strVal val="visible"/>
                                      </p:to>
                                    </p:set>
                                    <p:animEffect transition="in" filter="fade">
                                      <p:cBhvr>
                                        <p:cTn id="14"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94499" y="5030372"/>
            <a:ext cx="2773101" cy="1409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7600" y="2438400"/>
            <a:ext cx="2166937" cy="1604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450" name="Rectangle 2"/>
          <p:cNvSpPr>
            <a:spLocks noGrp="1" noChangeArrowheads="1"/>
          </p:cNvSpPr>
          <p:nvPr>
            <p:ph type="title"/>
          </p:nvPr>
        </p:nvSpPr>
        <p:spPr>
          <a:xfrm>
            <a:off x="152400" y="-304800"/>
            <a:ext cx="9144000" cy="1142040"/>
          </a:xfrm>
        </p:spPr>
        <p:txBody>
          <a:bodyPr>
            <a:normAutofit/>
          </a:bodyPr>
          <a:lstStyle/>
          <a:p>
            <a:pPr eaLnBrk="1" hangingPunct="1">
              <a:defRPr/>
            </a:pPr>
            <a:r>
              <a:rPr lang="en-GB" sz="2400" dirty="0" smtClean="0"/>
              <a:t>CMOS Imaging Sensors and BGO</a:t>
            </a:r>
            <a:endParaRPr lang="en-GB" sz="2400" dirty="0"/>
          </a:p>
        </p:txBody>
      </p:sp>
      <p:sp>
        <p:nvSpPr>
          <p:cNvPr id="6" name="Text Box 3"/>
          <p:cNvSpPr txBox="1">
            <a:spLocks noChangeArrowheads="1"/>
          </p:cNvSpPr>
          <p:nvPr/>
        </p:nvSpPr>
        <p:spPr bwMode="auto">
          <a:xfrm>
            <a:off x="-169943" y="762000"/>
            <a:ext cx="9313944" cy="567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249" tIns="45623" rIns="91249" bIns="45623">
            <a:spAutoFit/>
          </a:bodyPr>
          <a:lstStyle>
            <a:lvl1pPr defTabSz="1041400" eaLnBrk="0" hangingPunct="0">
              <a:tabLst>
                <a:tab pos="627063" algn="l"/>
              </a:tabLst>
              <a:defRPr>
                <a:solidFill>
                  <a:srgbClr val="000000"/>
                </a:solidFill>
                <a:latin typeface="Times New Roman" pitchFamily="18" charset="0"/>
                <a:cs typeface="Arial" pitchFamily="34" charset="0"/>
              </a:defRPr>
            </a:lvl1pPr>
            <a:lvl2pPr marL="627063" indent="-360363" defTabSz="1041400" eaLnBrk="0" hangingPunct="0">
              <a:tabLst>
                <a:tab pos="627063" algn="l"/>
              </a:tabLst>
              <a:defRPr>
                <a:solidFill>
                  <a:srgbClr val="000000"/>
                </a:solidFill>
                <a:latin typeface="Times New Roman" pitchFamily="18" charset="0"/>
                <a:cs typeface="Arial" pitchFamily="34" charset="0"/>
              </a:defRPr>
            </a:lvl2pPr>
            <a:lvl3pPr marL="1143000" indent="-228600" defTabSz="1041400" eaLnBrk="0" hangingPunct="0">
              <a:tabLst>
                <a:tab pos="627063" algn="l"/>
              </a:tabLst>
              <a:defRPr>
                <a:solidFill>
                  <a:srgbClr val="000000"/>
                </a:solidFill>
                <a:latin typeface="Times New Roman" pitchFamily="18" charset="0"/>
                <a:cs typeface="Arial" pitchFamily="34" charset="0"/>
              </a:defRPr>
            </a:lvl3pPr>
            <a:lvl4pPr marL="1600200" indent="-228600" defTabSz="1041400" eaLnBrk="0" hangingPunct="0">
              <a:tabLst>
                <a:tab pos="627063" algn="l"/>
              </a:tabLst>
              <a:defRPr>
                <a:solidFill>
                  <a:srgbClr val="000000"/>
                </a:solidFill>
                <a:latin typeface="Times New Roman" pitchFamily="18" charset="0"/>
                <a:cs typeface="Arial" pitchFamily="34" charset="0"/>
              </a:defRPr>
            </a:lvl4pPr>
            <a:lvl5pPr marL="2057400" indent="-228600" defTabSz="1041400" eaLnBrk="0" hangingPunct="0">
              <a:tabLst>
                <a:tab pos="627063" algn="l"/>
              </a:tabLst>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9pPr>
          </a:lstStyle>
          <a:p>
            <a:pPr lvl="1" eaLnBrk="1" hangingPunct="1">
              <a:spcBef>
                <a:spcPts val="526"/>
              </a:spcBef>
              <a:spcAft>
                <a:spcPts val="526"/>
              </a:spcAft>
              <a:buClr>
                <a:srgbClr val="FF0000"/>
              </a:buClr>
              <a:buFontTx/>
              <a:buChar char="•"/>
            </a:pPr>
            <a:r>
              <a:rPr lang="en-GB" dirty="0" smtClean="0">
                <a:cs typeface="Times New Roman" pitchFamily="18" charset="0"/>
              </a:rPr>
              <a:t>MAPS (Mimosa) are also being looked at by groups in the </a:t>
            </a:r>
            <a:r>
              <a:rPr lang="en-GB" dirty="0">
                <a:cs typeface="Times New Roman" pitchFamily="18" charset="0"/>
              </a:rPr>
              <a:t>N</a:t>
            </a:r>
            <a:r>
              <a:rPr lang="en-GB" dirty="0" smtClean="0">
                <a:cs typeface="Times New Roman" pitchFamily="18" charset="0"/>
              </a:rPr>
              <a:t>etherlands and Norway</a:t>
            </a: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smtClean="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marL="266700" lvl="1" indent="0" eaLnBrk="1" hangingPunct="1">
              <a:spcBef>
                <a:spcPts val="526"/>
              </a:spcBef>
              <a:spcAft>
                <a:spcPts val="526"/>
              </a:spcAft>
              <a:buClr>
                <a:srgbClr val="FF0000"/>
              </a:buCl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dirty="0">
              <a:cs typeface="Times New Roman" pitchFamily="18" charset="0"/>
            </a:endParaRPr>
          </a:p>
          <a:p>
            <a:pPr lvl="1" eaLnBrk="1" hangingPunct="1">
              <a:spcBef>
                <a:spcPts val="526"/>
              </a:spcBef>
              <a:spcAft>
                <a:spcPts val="526"/>
              </a:spcAft>
              <a:buClr>
                <a:srgbClr val="FF0000"/>
              </a:buClr>
              <a:buFontTx/>
              <a:buChar char="•"/>
            </a:pPr>
            <a:endParaRPr lang="en-GB" sz="100" dirty="0" smtClean="0">
              <a:cs typeface="Times New Roman" pitchFamily="18" charset="0"/>
            </a:endParaRPr>
          </a:p>
          <a:p>
            <a:pPr lvl="1" eaLnBrk="1" hangingPunct="1">
              <a:spcBef>
                <a:spcPts val="526"/>
              </a:spcBef>
              <a:spcAft>
                <a:spcPts val="526"/>
              </a:spcAft>
              <a:buClr>
                <a:srgbClr val="FF0000"/>
              </a:buClr>
              <a:buFontTx/>
              <a:buChar char="•"/>
            </a:pPr>
            <a:r>
              <a:rPr lang="en-GB" dirty="0" smtClean="0">
                <a:cs typeface="Times New Roman" pitchFamily="18" charset="0"/>
              </a:rPr>
              <a:t>There </a:t>
            </a:r>
            <a:r>
              <a:rPr lang="en-GB" dirty="0">
                <a:cs typeface="Times New Roman" pitchFamily="18" charset="0"/>
              </a:rPr>
              <a:t>are a number of other initiatives using different </a:t>
            </a:r>
            <a:r>
              <a:rPr lang="en-GB" dirty="0" smtClean="0">
                <a:cs typeface="Times New Roman" pitchFamily="18" charset="0"/>
              </a:rPr>
              <a:t>tracking/calorimeter technologies</a:t>
            </a:r>
            <a:r>
              <a:rPr lang="en-GB" dirty="0">
                <a:cs typeface="Times New Roman" pitchFamily="18" charset="0"/>
              </a:rPr>
              <a:t>, scintillating fibres, multi-wire proportional chambers, … all of which have potential advantages and disadvantages when compared with silicon </a:t>
            </a:r>
            <a:r>
              <a:rPr lang="en-GB" dirty="0" smtClean="0">
                <a:cs typeface="Times New Roman" pitchFamily="18" charset="0"/>
              </a:rPr>
              <a:t>detectors</a:t>
            </a:r>
          </a:p>
          <a:p>
            <a:pPr lvl="1" eaLnBrk="1" hangingPunct="1">
              <a:spcBef>
                <a:spcPts val="526"/>
              </a:spcBef>
              <a:spcAft>
                <a:spcPts val="526"/>
              </a:spcAft>
              <a:buClr>
                <a:srgbClr val="FF0000"/>
              </a:buClr>
              <a:buFontTx/>
              <a:buChar char="•"/>
            </a:pPr>
            <a:endParaRPr lang="en-GB" dirty="0">
              <a:cs typeface="Times New Roman" pitchFamily="18" charset="0"/>
            </a:endParaRPr>
          </a:p>
          <a:p>
            <a:pPr marL="266700" lvl="1" indent="0" eaLnBrk="1" hangingPunct="1">
              <a:spcBef>
                <a:spcPts val="526"/>
              </a:spcBef>
              <a:spcAft>
                <a:spcPts val="526"/>
              </a:spcAft>
              <a:buClr>
                <a:srgbClr val="FF0000"/>
              </a:buClr>
            </a:pPr>
            <a:endParaRPr lang="en-GB" sz="2800" dirty="0" smtClean="0">
              <a:cs typeface="Times New Roman" pitchFamily="18" charset="0"/>
            </a:endParaRPr>
          </a:p>
          <a:p>
            <a:pPr lvl="1" eaLnBrk="1" hangingPunct="1">
              <a:spcBef>
                <a:spcPts val="526"/>
              </a:spcBef>
              <a:spcAft>
                <a:spcPts val="526"/>
              </a:spcAft>
              <a:buClr>
                <a:srgbClr val="FF0000"/>
              </a:buClr>
              <a:buFontTx/>
              <a:buChar char="•"/>
            </a:pPr>
            <a:r>
              <a:rPr lang="en-GB" dirty="0" smtClean="0">
                <a:cs typeface="Times New Roman" pitchFamily="18" charset="0"/>
              </a:rPr>
              <a:t>Also Micro-Pattern Gas Detectors (CERN, Vienna, ...)</a:t>
            </a:r>
            <a:endParaRPr lang="en-GB" dirty="0">
              <a:cs typeface="Times New Roman" pitchFamily="18" charset="0"/>
            </a:endParaRPr>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8200" y="1219200"/>
            <a:ext cx="4191000" cy="774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1295400"/>
            <a:ext cx="4571563" cy="1401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0737" y="2057400"/>
            <a:ext cx="3090863" cy="1995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2400" y="2819400"/>
            <a:ext cx="3352800" cy="1077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49" y="5023149"/>
            <a:ext cx="4972049" cy="539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066800" y="5572780"/>
            <a:ext cx="4572000" cy="523220"/>
          </a:xfrm>
          <a:prstGeom prst="rect">
            <a:avLst/>
          </a:prstGeom>
        </p:spPr>
        <p:txBody>
          <a:bodyPr>
            <a:spAutoFit/>
          </a:bodyPr>
          <a:lstStyle/>
          <a:p>
            <a:r>
              <a:rPr lang="en-GB" sz="1400" dirty="0" err="1"/>
              <a:t>Sodai</a:t>
            </a:r>
            <a:r>
              <a:rPr lang="en-GB" sz="1400" dirty="0"/>
              <a:t> Tanaka </a:t>
            </a:r>
            <a:r>
              <a:rPr lang="en-GB" sz="1400" i="1" dirty="0"/>
              <a:t>et al </a:t>
            </a:r>
            <a:r>
              <a:rPr lang="en-GB" sz="1400" dirty="0"/>
              <a:t>2018 </a:t>
            </a:r>
            <a:r>
              <a:rPr lang="en-GB" sz="1400" i="1" dirty="0"/>
              <a:t>Phys. Med. Biol. </a:t>
            </a:r>
            <a:r>
              <a:rPr lang="en-GB" sz="1400" dirty="0"/>
              <a:t>in press </a:t>
            </a:r>
            <a:r>
              <a:rPr lang="en-GB" sz="1400" dirty="0">
                <a:hlinkClick r:id="rId10"/>
              </a:rPr>
              <a:t>https://</a:t>
            </a:r>
            <a:r>
              <a:rPr lang="en-GB" sz="1400" dirty="0" smtClean="0">
                <a:hlinkClick r:id="rId10"/>
              </a:rPr>
              <a:t>doi.org/10.1088/1361-6560/aaa515</a:t>
            </a:r>
            <a:r>
              <a:rPr lang="en-GB" sz="1400" dirty="0" smtClean="0"/>
              <a:t> </a:t>
            </a:r>
            <a:endParaRPr lang="en-GB" sz="1400" dirty="0"/>
          </a:p>
        </p:txBody>
      </p:sp>
      <p:pic>
        <p:nvPicPr>
          <p:cNvPr id="3082"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04587" y="4724400"/>
            <a:ext cx="1533525"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3" name="Picture 11"/>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7086600" y="4965900"/>
            <a:ext cx="594360" cy="92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667500" y="5892500"/>
            <a:ext cx="800100" cy="547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595875" y="5812432"/>
            <a:ext cx="643125" cy="246221"/>
          </a:xfrm>
          <a:prstGeom prst="rect">
            <a:avLst/>
          </a:prstGeom>
          <a:noFill/>
        </p:spPr>
        <p:txBody>
          <a:bodyPr wrap="none" rtlCol="0">
            <a:spAutoFit/>
          </a:bodyPr>
          <a:lstStyle/>
          <a:p>
            <a:r>
              <a:rPr lang="en-GB" sz="400" dirty="0" smtClean="0">
                <a:solidFill>
                  <a:schemeClr val="bg1">
                    <a:lumMod val="75000"/>
                  </a:schemeClr>
                </a:solidFill>
              </a:rPr>
              <a:t>••••</a:t>
            </a:r>
            <a:r>
              <a:rPr lang="en-GB" sz="1000" dirty="0" smtClean="0">
                <a:solidFill>
                  <a:schemeClr val="bg1">
                    <a:lumMod val="50000"/>
                  </a:schemeClr>
                </a:solidFill>
              </a:rPr>
              <a:t> </a:t>
            </a:r>
            <a:r>
              <a:rPr lang="en-GB" sz="500" b="1" dirty="0" smtClean="0">
                <a:solidFill>
                  <a:schemeClr val="bg1">
                    <a:lumMod val="50000"/>
                  </a:schemeClr>
                </a:solidFill>
              </a:rPr>
              <a:t>CCD Camera</a:t>
            </a:r>
            <a:endParaRPr lang="en-GB" sz="500" b="1" dirty="0">
              <a:solidFill>
                <a:schemeClr val="bg1">
                  <a:lumMod val="50000"/>
                </a:schemeClr>
              </a:solidFill>
            </a:endParaRPr>
          </a:p>
        </p:txBody>
      </p:sp>
      <p:sp>
        <p:nvSpPr>
          <p:cNvPr id="8" name="TextBox 7"/>
          <p:cNvSpPr txBox="1"/>
          <p:nvPr/>
        </p:nvSpPr>
        <p:spPr>
          <a:xfrm>
            <a:off x="6729142" y="5968425"/>
            <a:ext cx="967058" cy="584775"/>
          </a:xfrm>
          <a:prstGeom prst="rect">
            <a:avLst/>
          </a:prstGeom>
          <a:noFill/>
        </p:spPr>
        <p:txBody>
          <a:bodyPr wrap="square" rtlCol="0">
            <a:spAutoFit/>
          </a:bodyPr>
          <a:lstStyle/>
          <a:p>
            <a:pPr algn="r"/>
            <a:r>
              <a:rPr lang="en-GB" sz="1600" b="1" dirty="0" smtClean="0">
                <a:solidFill>
                  <a:srgbClr val="C00000"/>
                </a:solidFill>
                <a:latin typeface="Times New Roman" panose="02020603050405020304" pitchFamily="18" charset="0"/>
                <a:cs typeface="Times New Roman" panose="02020603050405020304" pitchFamily="18" charset="0"/>
              </a:rPr>
              <a:t>Chicken leg</a:t>
            </a:r>
            <a:endParaRPr lang="en-GB" sz="1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830299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9" end="9"/>
                                            </p:txEl>
                                          </p:spTgt>
                                        </p:tgtEl>
                                        <p:attrNameLst>
                                          <p:attrName>style.visibility</p:attrName>
                                        </p:attrNameLst>
                                      </p:cBhvr>
                                      <p:to>
                                        <p:strVal val="visible"/>
                                      </p:to>
                                    </p:set>
                                    <p:animEffect transition="in" filter="fade">
                                      <p:cBhvr>
                                        <p:cTn id="7" dur="500"/>
                                        <p:tgtEl>
                                          <p:spTgt spid="6">
                                            <p:txEl>
                                              <p:pRg st="9" end="9"/>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79"/>
                                        </p:tgtEl>
                                        <p:attrNameLst>
                                          <p:attrName>style.visibility</p:attrName>
                                        </p:attrNameLst>
                                      </p:cBhvr>
                                      <p:to>
                                        <p:strVal val="visible"/>
                                      </p:to>
                                    </p:set>
                                    <p:animEffect transition="in" filter="fade">
                                      <p:cBhvr>
                                        <p:cTn id="11" dur="500"/>
                                        <p:tgtEl>
                                          <p:spTgt spid="307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81"/>
                                        </p:tgtEl>
                                        <p:attrNameLst>
                                          <p:attrName>style.visibility</p:attrName>
                                        </p:attrNameLst>
                                      </p:cBhvr>
                                      <p:to>
                                        <p:strVal val="visible"/>
                                      </p:to>
                                    </p:set>
                                    <p:animEffect transition="in" filter="fade">
                                      <p:cBhvr>
                                        <p:cTn id="15" dur="500"/>
                                        <p:tgtEl>
                                          <p:spTgt spid="308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3082"/>
                                        </p:tgtEl>
                                        <p:attrNameLst>
                                          <p:attrName>style.visibility</p:attrName>
                                        </p:attrNameLst>
                                      </p:cBhvr>
                                      <p:to>
                                        <p:strVal val="visible"/>
                                      </p:to>
                                    </p:set>
                                    <p:animEffect transition="in" filter="fade">
                                      <p:cBhvr>
                                        <p:cTn id="21" dur="500"/>
                                        <p:tgtEl>
                                          <p:spTgt spid="3082"/>
                                        </p:tgtEl>
                                      </p:cBhvr>
                                    </p:animEffect>
                                  </p:childTnLst>
                                </p:cTn>
                              </p:par>
                              <p:par>
                                <p:cTn id="22" presetID="10" presetClass="entr" presetSubtype="0" fill="hold" nodeType="withEffect">
                                  <p:stCondLst>
                                    <p:cond delay="0"/>
                                  </p:stCondLst>
                                  <p:childTnLst>
                                    <p:set>
                                      <p:cBhvr>
                                        <p:cTn id="23" dur="1" fill="hold">
                                          <p:stCondLst>
                                            <p:cond delay="0"/>
                                          </p:stCondLst>
                                        </p:cTn>
                                        <p:tgtEl>
                                          <p:spTgt spid="3083"/>
                                        </p:tgtEl>
                                        <p:attrNameLst>
                                          <p:attrName>style.visibility</p:attrName>
                                        </p:attrNameLst>
                                      </p:cBhvr>
                                      <p:to>
                                        <p:strVal val="visible"/>
                                      </p:to>
                                    </p:set>
                                    <p:animEffect transition="in" filter="fade">
                                      <p:cBhvr>
                                        <p:cTn id="24" dur="500"/>
                                        <p:tgtEl>
                                          <p:spTgt spid="308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xEl>
                                              <p:pRg st="12" end="12"/>
                                            </p:txEl>
                                          </p:spTgt>
                                        </p:tgtEl>
                                        <p:attrNameLst>
                                          <p:attrName>style.visibility</p:attrName>
                                        </p:attrNameLst>
                                      </p:cBhvr>
                                      <p:to>
                                        <p:strVal val="visible"/>
                                      </p:to>
                                    </p:set>
                                    <p:animEffect transition="in" filter="fade">
                                      <p:cBhvr>
                                        <p:cTn id="38"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0518" y="914400"/>
            <a:ext cx="8744882" cy="1619832"/>
          </a:xfrm>
          <a:prstGeom prst="rect">
            <a:avLst/>
          </a:prstGeom>
          <a:solidFill>
            <a:schemeClr val="bg1"/>
          </a:solidFill>
        </p:spPr>
        <p:txBody>
          <a:bodyPr wrap="square" lIns="80165" tIns="40083" rIns="80165" bIns="40083" rtlCol="0">
            <a:spAutoFit/>
          </a:bodyPr>
          <a:lstStyle/>
          <a:p>
            <a:r>
              <a:rPr lang="en-GB" sz="2000" dirty="0" err="1" smtClean="0">
                <a:latin typeface="Times New Roman" panose="02020603050405020304" pitchFamily="18" charset="0"/>
                <a:cs typeface="Times New Roman" panose="02020603050405020304" pitchFamily="18" charset="0"/>
              </a:rPr>
              <a:t>Fermilab</a:t>
            </a:r>
            <a:r>
              <a:rPr lang="en-GB" sz="2000" dirty="0" smtClean="0">
                <a:latin typeface="Times New Roman" panose="02020603050405020304" pitchFamily="18" charset="0"/>
                <a:cs typeface="Times New Roman" panose="02020603050405020304" pitchFamily="18" charset="0"/>
              </a:rPr>
              <a:t>, Delhi and Northern Illinois system uses scintillating fibre tracker </a:t>
            </a:r>
            <a:endParaRPr lang="en-GB" sz="2000" dirty="0">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Area </a:t>
            </a:r>
            <a:r>
              <a:rPr lang="en-GB" sz="2000" dirty="0">
                <a:latin typeface="Times New Roman" panose="02020603050405020304" pitchFamily="18" charset="0"/>
                <a:cs typeface="Times New Roman" panose="02020603050405020304" pitchFamily="18" charset="0"/>
              </a:rPr>
              <a:t>20x24 cm² </a:t>
            </a:r>
            <a:r>
              <a:rPr lang="en-GB" sz="2000" dirty="0" smtClean="0">
                <a:latin typeface="Times New Roman" panose="02020603050405020304" pitchFamily="18" charset="0"/>
                <a:cs typeface="Times New Roman" panose="02020603050405020304" pitchFamily="18" charset="0"/>
              </a:rPr>
              <a:t>(4 planes upstream</a:t>
            </a:r>
            <a:r>
              <a:rPr lang="en-GB" sz="2000" dirty="0">
                <a:latin typeface="Times New Roman" panose="02020603050405020304" pitchFamily="18" charset="0"/>
                <a:cs typeface="Times New Roman" panose="02020603050405020304" pitchFamily="18" charset="0"/>
              </a:rPr>
              <a:t>) and 24x30 cm² </a:t>
            </a:r>
            <a:r>
              <a:rPr lang="en-GB" sz="2000" dirty="0" smtClean="0">
                <a:latin typeface="Times New Roman" panose="02020603050405020304" pitchFamily="18" charset="0"/>
                <a:cs typeface="Times New Roman" panose="02020603050405020304" pitchFamily="18" charset="0"/>
              </a:rPr>
              <a:t>(4 planes downstream</a:t>
            </a:r>
            <a:r>
              <a:rPr lang="en-GB" sz="2000" dirty="0">
                <a:latin typeface="Times New Roman" panose="02020603050405020304" pitchFamily="18" charset="0"/>
                <a:cs typeface="Times New Roman" panose="02020603050405020304" pitchFamily="18" charset="0"/>
              </a:rPr>
              <a:t>) with 15 cm separation between </a:t>
            </a:r>
            <a:r>
              <a:rPr lang="en-GB" sz="2000" dirty="0" smtClean="0">
                <a:latin typeface="Times New Roman" panose="02020603050405020304" pitchFamily="18" charset="0"/>
                <a:cs typeface="Times New Roman" panose="02020603050405020304" pitchFamily="18" charset="0"/>
              </a:rPr>
              <a:t>planes</a:t>
            </a:r>
            <a:r>
              <a:rPr lang="en-GB" sz="2000" dirty="0">
                <a:latin typeface="Times New Roman" panose="02020603050405020304" pitchFamily="18" charset="0"/>
                <a:cs typeface="Times New Roman" panose="02020603050405020304" pitchFamily="18" charset="0"/>
              </a:rPr>
              <a:t>. </a:t>
            </a:r>
            <a:endParaRPr lang="en-GB" sz="2000" dirty="0" smtClean="0">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96 plastic scintillating </a:t>
            </a:r>
            <a:r>
              <a:rPr lang="en-GB" sz="2000" dirty="0">
                <a:latin typeface="Times New Roman" panose="02020603050405020304" pitchFamily="18" charset="0"/>
                <a:cs typeface="Times New Roman" panose="02020603050405020304" pitchFamily="18" charset="0"/>
              </a:rPr>
              <a:t>tiles with dimensions of 27cm width, 36 cm height, and 3.2mm thickness </a:t>
            </a:r>
            <a:r>
              <a:rPr lang="en-GB" sz="2000" dirty="0" smtClean="0">
                <a:latin typeface="Times New Roman" panose="02020603050405020304" pitchFamily="18" charset="0"/>
                <a:cs typeface="Times New Roman" panose="02020603050405020304" pitchFamily="18" charset="0"/>
              </a:rPr>
              <a:t>were </a:t>
            </a:r>
            <a:r>
              <a:rPr lang="en-GB" sz="2000" dirty="0">
                <a:latin typeface="Times New Roman" panose="02020603050405020304" pitchFamily="18" charset="0"/>
                <a:cs typeface="Times New Roman" panose="02020603050405020304" pitchFamily="18" charset="0"/>
              </a:rPr>
              <a:t>used in the range </a:t>
            </a:r>
            <a:r>
              <a:rPr lang="en-GB" sz="2000" dirty="0" smtClean="0">
                <a:latin typeface="Times New Roman" panose="02020603050405020304" pitchFamily="18" charset="0"/>
                <a:cs typeface="Times New Roman" panose="02020603050405020304" pitchFamily="18" charset="0"/>
              </a:rPr>
              <a:t>stack. </a:t>
            </a:r>
            <a:endParaRPr lang="en-GB" sz="2000" b="1"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0365" y="3124200"/>
            <a:ext cx="5934075" cy="3217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114800" y="2477869"/>
            <a:ext cx="3886200" cy="646331"/>
          </a:xfrm>
          <a:prstGeom prst="rect">
            <a:avLst/>
          </a:prstGeom>
        </p:spPr>
        <p:txBody>
          <a:bodyPr wrap="square">
            <a:spAutoFit/>
          </a:bodyPr>
          <a:lstStyle/>
          <a:p>
            <a:r>
              <a:rPr lang="en-GB" dirty="0"/>
              <a:t>A</a:t>
            </a:r>
            <a:r>
              <a:rPr lang="en-GB" dirty="0" smtClean="0"/>
              <a:t>t </a:t>
            </a:r>
            <a:r>
              <a:rPr lang="en-GB" dirty="0"/>
              <a:t>the proton beam at the Central </a:t>
            </a:r>
            <a:r>
              <a:rPr lang="en-GB" dirty="0" err="1"/>
              <a:t>DuPage</a:t>
            </a:r>
            <a:r>
              <a:rPr lang="en-GB" dirty="0"/>
              <a:t> Hospital </a:t>
            </a:r>
            <a:r>
              <a:rPr lang="en-GB" dirty="0" smtClean="0"/>
              <a:t>in Warrenville</a:t>
            </a:r>
            <a:r>
              <a:rPr lang="en-GB" dirty="0"/>
              <a:t>, IL</a:t>
            </a:r>
          </a:p>
        </p:txBody>
      </p:sp>
      <p:pic>
        <p:nvPicPr>
          <p:cNvPr id="921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0" y="2643969"/>
            <a:ext cx="4040845" cy="2766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5345668"/>
            <a:ext cx="2975495" cy="369332"/>
          </a:xfrm>
          <a:prstGeom prst="rect">
            <a:avLst/>
          </a:prstGeom>
        </p:spPr>
        <p:txBody>
          <a:bodyPr wrap="none">
            <a:spAutoFit/>
          </a:bodyPr>
          <a:lstStyle/>
          <a:p>
            <a:r>
              <a:rPr lang="en-GB" dirty="0"/>
              <a:t> FERMILAB-TM-2617-AD-CD-E</a:t>
            </a:r>
          </a:p>
        </p:txBody>
      </p:sp>
      <p:sp>
        <p:nvSpPr>
          <p:cNvPr id="8" name="Rectangle 2"/>
          <p:cNvSpPr txBox="1">
            <a:spLocks noChangeArrowheads="1"/>
          </p:cNvSpPr>
          <p:nvPr/>
        </p:nvSpPr>
        <p:spPr>
          <a:xfrm>
            <a:off x="152400" y="0"/>
            <a:ext cx="9144000" cy="1142040"/>
          </a:xfrm>
          <a:prstGeom prst="rect">
            <a:avLst/>
          </a:prstGeom>
        </p:spPr>
        <p:txBody>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smtClean="0"/>
              <a:t>Scintillating Fibre Tracking</a:t>
            </a:r>
            <a:endParaRPr lang="en-GB" sz="2400" dirty="0"/>
          </a:p>
        </p:txBody>
      </p:sp>
    </p:spTree>
    <p:extLst>
      <p:ext uri="{BB962C8B-B14F-4D97-AF65-F5344CB8AC3E}">
        <p14:creationId xmlns:p14="http://schemas.microsoft.com/office/powerpoint/2010/main" val="362856900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fade">
                                      <p:cBhvr>
                                        <p:cTn id="15" dur="500"/>
                                        <p:tgtEl>
                                          <p:spTgt spid="4098"/>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304800" y="0"/>
            <a:ext cx="9144000" cy="1142040"/>
          </a:xfrm>
          <a:prstGeom prst="rect">
            <a:avLst/>
          </a:prstGeom>
        </p:spPr>
        <p:txBody>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smtClean="0"/>
              <a:t>Limitation in Adaption for Clinical Use</a:t>
            </a:r>
            <a:endParaRPr lang="en-GB" sz="2400" dirty="0"/>
          </a:p>
        </p:txBody>
      </p:sp>
      <mc:AlternateContent xmlns:mc="http://schemas.openxmlformats.org/markup-compatibility/2006" xmlns:a14="http://schemas.microsoft.com/office/drawing/2010/main">
        <mc:Choice Requires="a14">
          <p:sp>
            <p:nvSpPr>
              <p:cNvPr id="5" name="TextBox 4"/>
              <p:cNvSpPr txBox="1"/>
              <p:nvPr/>
            </p:nvSpPr>
            <p:spPr>
              <a:xfrm>
                <a:off x="304800" y="767951"/>
                <a:ext cx="8305800" cy="5717591"/>
              </a:xfrm>
              <a:prstGeom prst="rect">
                <a:avLst/>
              </a:prstGeom>
              <a:noFill/>
            </p:spPr>
            <p:txBody>
              <a:bodyPr wrap="square" rtlCol="0">
                <a:spAutoFit/>
              </a:bodyPr>
              <a:lstStyle/>
              <a:p>
                <a:pPr>
                  <a:spcBef>
                    <a:spcPts val="600"/>
                  </a:spcBef>
                  <a:spcAft>
                    <a:spcPts val="600"/>
                  </a:spcAft>
                </a:pPr>
                <a:r>
                  <a:rPr lang="en-GB" dirty="0" smtClean="0"/>
                  <a:t>The main issue for many systems is the size of the system and the problem with coping with multiple  protons per cyclotron/synchrotron spill both in the tracker and in the calorimeter or range telescope</a:t>
                </a:r>
                <a:endParaRPr lang="en-GB" dirty="0"/>
              </a:p>
              <a:p>
                <a:pPr>
                  <a:spcBef>
                    <a:spcPts val="600"/>
                  </a:spcBef>
                  <a:spcAft>
                    <a:spcPts val="600"/>
                  </a:spcAft>
                </a:pPr>
                <a:r>
                  <a:rPr lang="en-GB" dirty="0" smtClean="0"/>
                  <a:t>Spot scanning makes the issue with ambiguities more difficult. Also hard to get very low currents in clinical setting. </a:t>
                </a:r>
                <a:r>
                  <a:rPr lang="en-GB" b="1" dirty="0" smtClean="0">
                    <a:solidFill>
                      <a:srgbClr val="FF0000"/>
                    </a:solidFill>
                    <a:latin typeface="Calibri"/>
                    <a:cs typeface="Calibri"/>
                  </a:rPr>
                  <a:t>→</a:t>
                </a:r>
                <a:r>
                  <a:rPr lang="en-GB" dirty="0" smtClean="0">
                    <a:latin typeface="Calibri"/>
                    <a:cs typeface="Calibri"/>
                  </a:rPr>
                  <a:t> </a:t>
                </a:r>
                <a:r>
                  <a:rPr lang="en-GB" b="1" dirty="0" smtClean="0">
                    <a:solidFill>
                      <a:srgbClr val="C00000"/>
                    </a:solidFill>
                  </a:rPr>
                  <a:t>Are there proton time differences within each spill?</a:t>
                </a:r>
                <a:endParaRPr lang="en-GB" dirty="0"/>
              </a:p>
              <a:p>
                <a:pPr>
                  <a:spcBef>
                    <a:spcPts val="600"/>
                  </a:spcBef>
                  <a:spcAft>
                    <a:spcPts val="600"/>
                  </a:spcAft>
                </a:pPr>
                <a:r>
                  <a:rPr lang="en-GB" dirty="0" smtClean="0"/>
                  <a:t>Example calculation: </a:t>
                </a:r>
                <a14:m>
                  <m:oMath xmlns:m="http://schemas.openxmlformats.org/officeDocument/2006/math">
                    <m:r>
                      <a:rPr lang="en-GB" b="1" i="1" dirty="0" smtClean="0">
                        <a:solidFill>
                          <a:srgbClr val="C00000"/>
                        </a:solidFill>
                        <a:latin typeface="Cambria Math"/>
                      </a:rPr>
                      <m:t>𝒏</m:t>
                    </m:r>
                  </m:oMath>
                </a14:m>
                <a:r>
                  <a:rPr lang="en-GB" dirty="0" smtClean="0">
                    <a:sym typeface="Symbol"/>
                  </a:rPr>
                  <a:t></a:t>
                </a:r>
                <a:r>
                  <a:rPr lang="en-GB" dirty="0" smtClean="0"/>
                  <a:t>10pA would imply </a:t>
                </a:r>
                <a14:m>
                  <m:oMath xmlns:m="http://schemas.openxmlformats.org/officeDocument/2006/math">
                    <m:r>
                      <a:rPr lang="en-GB" b="1" i="1" dirty="0" smtClean="0">
                        <a:solidFill>
                          <a:srgbClr val="C00000"/>
                        </a:solidFill>
                        <a:latin typeface="Cambria Math"/>
                      </a:rPr>
                      <m:t>𝒏</m:t>
                    </m:r>
                  </m:oMath>
                </a14:m>
                <a:r>
                  <a:rPr lang="en-GB" dirty="0" smtClean="0">
                    <a:sym typeface="Symbol"/>
                  </a:rPr>
                  <a:t></a:t>
                </a:r>
                <a:r>
                  <a:rPr lang="en-GB" dirty="0" smtClean="0"/>
                  <a:t>6.25</a:t>
                </a:r>
                <a:r>
                  <a:rPr lang="en-GB" dirty="0" smtClean="0">
                    <a:sym typeface="Symbol"/>
                  </a:rPr>
                  <a:t></a:t>
                </a:r>
                <a:r>
                  <a:rPr lang="en-GB" dirty="0" smtClean="0"/>
                  <a:t>10</a:t>
                </a:r>
                <a:r>
                  <a:rPr lang="en-GB" baseline="30000" dirty="0" smtClean="0"/>
                  <a:t>9</a:t>
                </a:r>
                <a:r>
                  <a:rPr lang="en-GB" dirty="0" smtClean="0"/>
                  <a:t> protons per second. </a:t>
                </a:r>
              </a:p>
              <a:p>
                <a:pPr>
                  <a:spcBef>
                    <a:spcPts val="600"/>
                  </a:spcBef>
                  <a:spcAft>
                    <a:spcPts val="600"/>
                  </a:spcAft>
                </a:pPr>
                <a:r>
                  <a:rPr lang="en-GB" i="1" dirty="0" smtClean="0"/>
                  <a:t>                         </a:t>
                </a:r>
                <a:r>
                  <a:rPr lang="en-GB" b="1" i="1" dirty="0" err="1" smtClean="0"/>
                  <a:t>cf</a:t>
                </a:r>
                <a:r>
                  <a:rPr lang="en-GB" b="1" dirty="0" smtClean="0"/>
                  <a:t> </a:t>
                </a:r>
                <a:r>
                  <a:rPr lang="en-GB" b="1" dirty="0" err="1">
                    <a:solidFill>
                      <a:srgbClr val="FF0000"/>
                    </a:solidFill>
                  </a:rPr>
                  <a:t>pCT</a:t>
                </a:r>
                <a:r>
                  <a:rPr lang="en-GB" b="1" dirty="0"/>
                  <a:t> 10</a:t>
                </a:r>
                <a:r>
                  <a:rPr lang="en-GB" b="1" baseline="30000" dirty="0"/>
                  <a:t>6</a:t>
                </a:r>
                <a:r>
                  <a:rPr lang="en-GB" b="1" dirty="0"/>
                  <a:t> protons reconstructed per </a:t>
                </a:r>
                <a:r>
                  <a:rPr lang="en-GB" b="1" dirty="0" smtClean="0"/>
                  <a:t>second</a:t>
                </a:r>
              </a:p>
              <a:p>
                <a:pPr>
                  <a:spcBef>
                    <a:spcPts val="600"/>
                  </a:spcBef>
                  <a:spcAft>
                    <a:spcPts val="600"/>
                  </a:spcAft>
                </a:pPr>
                <a:r>
                  <a:rPr lang="en-GB" dirty="0" smtClean="0"/>
                  <a:t>If 72</a:t>
                </a:r>
                <a:r>
                  <a:rPr lang="en-GB" dirty="0" smtClean="0">
                    <a:solidFill>
                      <a:srgbClr val="0070C0"/>
                    </a:solidFill>
                  </a:rPr>
                  <a:t>*</a:t>
                </a:r>
                <a:r>
                  <a:rPr lang="en-GB" dirty="0" smtClean="0"/>
                  <a:t> MHz rep rate, then </a:t>
                </a:r>
                <a14:m>
                  <m:oMath xmlns:m="http://schemas.openxmlformats.org/officeDocument/2006/math">
                    <m:r>
                      <a:rPr lang="en-GB" b="1" i="1" dirty="0" smtClean="0">
                        <a:solidFill>
                          <a:srgbClr val="C00000"/>
                        </a:solidFill>
                        <a:latin typeface="Cambria Math"/>
                      </a:rPr>
                      <m:t>𝒏</m:t>
                    </m:r>
                  </m:oMath>
                </a14:m>
                <a:r>
                  <a:rPr lang="en-GB" dirty="0" smtClean="0">
                    <a:sym typeface="Symbol"/>
                  </a:rPr>
                  <a:t></a:t>
                </a:r>
                <a:r>
                  <a:rPr lang="en-GB" dirty="0" smtClean="0"/>
                  <a:t>0.87 protons per spill. Spot size ~cm</a:t>
                </a:r>
                <a:r>
                  <a:rPr lang="en-GB" baseline="30000" dirty="0" smtClean="0"/>
                  <a:t>2 </a:t>
                </a:r>
                <a:r>
                  <a:rPr lang="en-GB" dirty="0" smtClean="0"/>
                  <a:t>anticipated to be continuously scanned across the field of view with</a:t>
                </a:r>
                <a:r>
                  <a:rPr lang="en-GB" sz="1400" dirty="0" smtClean="0"/>
                  <a:t> </a:t>
                </a:r>
                <a14:m>
                  <m:oMath xmlns:m="http://schemas.openxmlformats.org/officeDocument/2006/math">
                    <m:r>
                      <a:rPr lang="en-GB" sz="1400" i="1" smtClean="0">
                        <a:latin typeface="Cambria Math"/>
                      </a:rPr>
                      <m:t>⪅</m:t>
                    </m:r>
                  </m:oMath>
                </a14:m>
                <a:r>
                  <a:rPr lang="en-GB" dirty="0" smtClean="0"/>
                  <a:t>180 different projections needed.</a:t>
                </a:r>
                <a:endParaRPr lang="en-GB" baseline="30000" dirty="0"/>
              </a:p>
              <a:p>
                <a:pPr>
                  <a:spcBef>
                    <a:spcPts val="600"/>
                  </a:spcBef>
                  <a:spcAft>
                    <a:spcPts val="600"/>
                  </a:spcAft>
                </a:pPr>
                <a:r>
                  <a:rPr lang="en-GB" dirty="0" smtClean="0"/>
                  <a:t>Depending on volume to be imaged, could need </a:t>
                </a:r>
                <a:r>
                  <a:rPr lang="en-GB" b="1" dirty="0" smtClean="0"/>
                  <a:t>10</a:t>
                </a:r>
                <a:r>
                  <a:rPr lang="en-GB" b="1" baseline="30000" dirty="0" smtClean="0"/>
                  <a:t>9</a:t>
                </a:r>
                <a:r>
                  <a:rPr lang="en-GB" b="1" dirty="0" smtClean="0"/>
                  <a:t>-10</a:t>
                </a:r>
                <a:r>
                  <a:rPr lang="en-GB" b="1" baseline="30000" dirty="0" smtClean="0"/>
                  <a:t>10</a:t>
                </a:r>
                <a:r>
                  <a:rPr lang="en-GB" dirty="0" smtClean="0"/>
                  <a:t> protons, so 10</a:t>
                </a:r>
                <a:r>
                  <a:rPr lang="en-GB" baseline="30000" dirty="0" smtClean="0"/>
                  <a:t>7</a:t>
                </a:r>
                <a:r>
                  <a:rPr lang="en-GB" dirty="0" smtClean="0"/>
                  <a:t>-10</a:t>
                </a:r>
                <a:r>
                  <a:rPr lang="en-GB" baseline="30000" dirty="0" smtClean="0"/>
                  <a:t>8</a:t>
                </a:r>
                <a:r>
                  <a:rPr lang="en-GB" dirty="0" smtClean="0"/>
                  <a:t> per angle.</a:t>
                </a:r>
              </a:p>
              <a:p>
                <a:pPr>
                  <a:spcBef>
                    <a:spcPts val="600"/>
                  </a:spcBef>
                  <a:spcAft>
                    <a:spcPts val="600"/>
                  </a:spcAft>
                </a:pPr>
                <a:r>
                  <a:rPr lang="en-GB" dirty="0" smtClean="0"/>
                  <a:t>Might need ~10</a:t>
                </a:r>
                <a:r>
                  <a:rPr lang="en-GB" baseline="30000" dirty="0" smtClean="0"/>
                  <a:t>3</a:t>
                </a:r>
                <a:r>
                  <a:rPr lang="en-GB" dirty="0" smtClean="0"/>
                  <a:t> spot locations so ~(10</a:t>
                </a:r>
                <a:r>
                  <a:rPr lang="en-GB" baseline="30000" dirty="0" smtClean="0"/>
                  <a:t>4</a:t>
                </a:r>
                <a:r>
                  <a:rPr lang="en-GB" dirty="0" smtClean="0"/>
                  <a:t>-10</a:t>
                </a:r>
                <a:r>
                  <a:rPr lang="en-GB" baseline="30000" dirty="0" smtClean="0"/>
                  <a:t>5</a:t>
                </a:r>
                <a:r>
                  <a:rPr lang="en-GB" dirty="0" smtClean="0"/>
                  <a:t>)                   			                 proton spills per location </a:t>
                </a:r>
                <a:r>
                  <a:rPr lang="en-GB" dirty="0" err="1" smtClean="0"/>
                  <a:t>ie</a:t>
                </a:r>
                <a:r>
                  <a:rPr lang="en-GB" dirty="0" smtClean="0"/>
                  <a:t> on average 		                                                                             </a:t>
                </a:r>
                <a:r>
                  <a:rPr lang="en-GB" dirty="0" smtClean="0">
                    <a:latin typeface="Cambria Math" panose="02040503050406030204" pitchFamily="18" charset="0"/>
                    <a:ea typeface="Cambria Math" panose="02040503050406030204" pitchFamily="18" charset="0"/>
                  </a:rPr>
                  <a:t>≳</a:t>
                </a:r>
                <a:r>
                  <a:rPr lang="en-GB" sz="1200" dirty="0" smtClean="0"/>
                  <a:t> </a:t>
                </a:r>
                <a14:m>
                  <m:oMath xmlns:m="http://schemas.openxmlformats.org/officeDocument/2006/math">
                    <m:f>
                      <m:fPr>
                        <m:ctrlPr>
                          <a:rPr lang="en-GB" i="1" dirty="0" smtClean="0">
                            <a:latin typeface="Cambria Math"/>
                          </a:rPr>
                        </m:ctrlPr>
                      </m:fPr>
                      <m:num>
                        <m:r>
                          <a:rPr lang="en-GB" b="0" i="1" dirty="0" smtClean="0">
                            <a:latin typeface="Cambria Math"/>
                          </a:rPr>
                          <m:t>10</m:t>
                        </m:r>
                      </m:num>
                      <m:den>
                        <m:r>
                          <a:rPr lang="en-GB" b="1" i="1" dirty="0">
                            <a:solidFill>
                              <a:srgbClr val="C00000"/>
                            </a:solidFill>
                            <a:latin typeface="Cambria Math"/>
                          </a:rPr>
                          <m:t>𝒏</m:t>
                        </m:r>
                      </m:den>
                    </m:f>
                  </m:oMath>
                </a14:m>
                <a:r>
                  <a:rPr lang="en-GB" dirty="0" smtClean="0"/>
                  <a:t>µs per 1cm</a:t>
                </a:r>
                <a:r>
                  <a:rPr lang="en-GB" baseline="30000" dirty="0" smtClean="0"/>
                  <a:t>2</a:t>
                </a:r>
                <a:r>
                  <a:rPr lang="en-GB" dirty="0" smtClean="0"/>
                  <a:t> location </a:t>
                </a:r>
                <a:r>
                  <a:rPr lang="en-GB" dirty="0"/>
                  <a:t> </a:t>
                </a:r>
                <a:r>
                  <a:rPr lang="en-GB" dirty="0" smtClean="0">
                    <a:latin typeface="Cambria Math" panose="02040503050406030204" pitchFamily="18" charset="0"/>
                    <a:ea typeface="Cambria Math" panose="02040503050406030204" pitchFamily="18" charset="0"/>
                  </a:rPr>
                  <a:t>≳</a:t>
                </a:r>
                <a:r>
                  <a:rPr lang="en-GB" dirty="0" smtClean="0"/>
                  <a:t> </a:t>
                </a:r>
                <a14:m>
                  <m:oMath xmlns:m="http://schemas.openxmlformats.org/officeDocument/2006/math">
                    <m:f>
                      <m:fPr>
                        <m:ctrlPr>
                          <a:rPr lang="en-GB" i="1" dirty="0">
                            <a:latin typeface="Cambria Math"/>
                          </a:rPr>
                        </m:ctrlPr>
                      </m:fPr>
                      <m:num>
                        <m:r>
                          <a:rPr lang="en-GB" i="1" dirty="0">
                            <a:latin typeface="Cambria Math"/>
                          </a:rPr>
                          <m:t>1</m:t>
                        </m:r>
                        <m:r>
                          <a:rPr lang="en-GB" b="0" i="1" dirty="0" smtClean="0">
                            <a:latin typeface="Cambria Math"/>
                          </a:rPr>
                          <m:t>0</m:t>
                        </m:r>
                      </m:num>
                      <m:den>
                        <m:r>
                          <a:rPr lang="en-GB" b="1" i="1" dirty="0">
                            <a:solidFill>
                              <a:srgbClr val="C00000"/>
                            </a:solidFill>
                            <a:latin typeface="Cambria Math"/>
                          </a:rPr>
                          <m:t>𝒏</m:t>
                        </m:r>
                      </m:den>
                    </m:f>
                    <m:r>
                      <a:rPr lang="en-GB" b="0" i="0" dirty="0" smtClean="0">
                        <a:solidFill>
                          <a:srgbClr val="C00000"/>
                        </a:solidFill>
                        <a:latin typeface="Cambria Math"/>
                      </a:rPr>
                      <m:t> </m:t>
                    </m:r>
                  </m:oMath>
                </a14:m>
                <a:r>
                  <a:rPr lang="en-GB" dirty="0" err="1" smtClean="0"/>
                  <a:t>m</a:t>
                </a:r>
                <a:r>
                  <a:rPr lang="en-GB" dirty="0" err="1"/>
                  <a:t>s</a:t>
                </a:r>
                <a:r>
                  <a:rPr lang="en-GB" dirty="0"/>
                  <a:t> </a:t>
                </a:r>
                <a:r>
                  <a:rPr lang="en-GB" dirty="0" smtClean="0"/>
                  <a:t>per angle </a:t>
                </a:r>
                <a:endParaRPr lang="en-GB" dirty="0"/>
              </a:p>
              <a:p>
                <a:pPr>
                  <a:spcBef>
                    <a:spcPts val="600"/>
                  </a:spcBef>
                  <a:spcAft>
                    <a:spcPts val="600"/>
                  </a:spcAft>
                </a:pPr>
                <a:r>
                  <a:rPr lang="en-GB" b="1" dirty="0" smtClean="0">
                    <a:solidFill>
                      <a:schemeClr val="accent5">
                        <a:lumMod val="75000"/>
                      </a:schemeClr>
                    </a:solidFill>
                  </a:rPr>
                  <a:t>Another thought for fast timing is energy                                                                       measurement where 10ps could give 1MeV  				         energy resolution with 1m </a:t>
                </a:r>
                <a:r>
                  <a:rPr lang="en-GB" b="1" dirty="0" err="1" smtClean="0">
                    <a:solidFill>
                      <a:schemeClr val="accent5">
                        <a:lumMod val="75000"/>
                      </a:schemeClr>
                    </a:solidFill>
                  </a:rPr>
                  <a:t>ToF</a:t>
                </a:r>
                <a:r>
                  <a:rPr lang="en-GB" b="1" dirty="0" smtClean="0">
                    <a:solidFill>
                      <a:schemeClr val="accent5">
                        <a:lumMod val="75000"/>
                      </a:schemeClr>
                    </a:solidFill>
                  </a:rPr>
                  <a:t> up to ~200MeV </a:t>
                </a:r>
                <a:endParaRPr lang="en-GB" b="1" dirty="0">
                  <a:solidFill>
                    <a:schemeClr val="accent5">
                      <a:lumMod val="75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04800" y="767951"/>
                <a:ext cx="8305800" cy="5717591"/>
              </a:xfrm>
              <a:prstGeom prst="rect">
                <a:avLst/>
              </a:prstGeom>
              <a:blipFill rotWithShape="1">
                <a:blip r:embed="rId3"/>
                <a:stretch>
                  <a:fillRect l="-587" t="-533" r="-367" b="-746"/>
                </a:stretch>
              </a:blipFill>
            </p:spPr>
            <p:txBody>
              <a:bodyPr/>
              <a:lstStyle/>
              <a:p>
                <a:r>
                  <a:rPr lang="en-GB">
                    <a:noFill/>
                  </a:rPr>
                  <a:t> </a:t>
                </a:r>
              </a:p>
            </p:txBody>
          </p:sp>
        </mc:Fallback>
      </mc:AlternateContent>
      <p:graphicFrame>
        <p:nvGraphicFramePr>
          <p:cNvPr id="9" name="Chart 8"/>
          <p:cNvGraphicFramePr>
            <a:graphicFrameLocks/>
          </p:cNvGraphicFramePr>
          <p:nvPr>
            <p:extLst>
              <p:ext uri="{D42A27DB-BD31-4B8C-83A1-F6EECF244321}">
                <p14:modId xmlns:p14="http://schemas.microsoft.com/office/powerpoint/2010/main" val="2196171846"/>
              </p:ext>
            </p:extLst>
          </p:nvPr>
        </p:nvGraphicFramePr>
        <p:xfrm>
          <a:off x="4724400" y="4419600"/>
          <a:ext cx="4419600" cy="2133600"/>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6140511" y="6248400"/>
            <a:ext cx="3079689" cy="477054"/>
          </a:xfrm>
          <a:prstGeom prst="rect">
            <a:avLst/>
          </a:prstGeom>
          <a:noFill/>
        </p:spPr>
        <p:txBody>
          <a:bodyPr wrap="none" rtlCol="0">
            <a:spAutoFit/>
          </a:bodyPr>
          <a:lstStyle/>
          <a:p>
            <a:pPr algn="r"/>
            <a:r>
              <a:rPr lang="en-GB" sz="1600" i="1" dirty="0" smtClean="0">
                <a:solidFill>
                  <a:srgbClr val="0070C0"/>
                </a:solidFill>
              </a:rPr>
              <a:t> </a:t>
            </a:r>
            <a:r>
              <a:rPr lang="en-GB" sz="1400" i="1" dirty="0" smtClean="0">
                <a:solidFill>
                  <a:srgbClr val="0070C0"/>
                </a:solidFill>
              </a:rPr>
              <a:t>*Varian </a:t>
            </a:r>
            <a:r>
              <a:rPr lang="en-GB" sz="1400" i="1" dirty="0" err="1" smtClean="0">
                <a:solidFill>
                  <a:srgbClr val="0070C0"/>
                </a:solidFill>
              </a:rPr>
              <a:t>ProBeam</a:t>
            </a:r>
            <a:r>
              <a:rPr lang="en-GB" sz="1400" dirty="0" smtClean="0">
                <a:solidFill>
                  <a:srgbClr val="0070C0"/>
                </a:solidFill>
              </a:rPr>
              <a:t>®</a:t>
            </a:r>
          </a:p>
          <a:p>
            <a:pPr algn="r"/>
            <a:r>
              <a:rPr lang="en-GB" sz="900" dirty="0">
                <a:hlinkClick r:id="rId5"/>
              </a:rPr>
              <a:t>https://</a:t>
            </a:r>
            <a:r>
              <a:rPr lang="en-GB" sz="900" dirty="0" smtClean="0">
                <a:hlinkClick r:id="rId5"/>
              </a:rPr>
              <a:t>www.varian.com/oncology/solutions/proton-therapy</a:t>
            </a:r>
            <a:r>
              <a:rPr lang="en-GB" sz="900" dirty="0" smtClean="0"/>
              <a:t> </a:t>
            </a:r>
            <a:endParaRPr lang="en-GB" sz="900" dirty="0"/>
          </a:p>
        </p:txBody>
      </p:sp>
    </p:spTree>
    <p:extLst>
      <p:ext uri="{BB962C8B-B14F-4D97-AF65-F5344CB8AC3E}">
        <p14:creationId xmlns:p14="http://schemas.microsoft.com/office/powerpoint/2010/main" val="183813717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500"/>
                                        <p:tgtEl>
                                          <p:spTgt spid="5">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500"/>
                                        <p:tgtEl>
                                          <p:spTgt spid="5">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Effect transition="in" filter="fade">
                                      <p:cBhvr>
                                        <p:cTn id="44" dur="500"/>
                                        <p:tgtEl>
                                          <p:spTgt spid="5">
                                            <p:txEl>
                                              <p:pRg st="7" end="7"/>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57600" y="609600"/>
            <a:ext cx="3240360" cy="2910009"/>
          </a:xfrm>
          <a:prstGeom prst="rect">
            <a:avLst/>
          </a:prstGeom>
        </p:spPr>
      </p:pic>
      <p:pic>
        <p:nvPicPr>
          <p:cNvPr id="3" name="Picture 2"/>
          <p:cNvPicPr>
            <a:picLocks noChangeAspect="1"/>
          </p:cNvPicPr>
          <p:nvPr/>
        </p:nvPicPr>
        <p:blipFill>
          <a:blip r:embed="rId4"/>
          <a:stretch>
            <a:fillRect/>
          </a:stretch>
        </p:blipFill>
        <p:spPr>
          <a:xfrm>
            <a:off x="-93552" y="3410111"/>
            <a:ext cx="3427536" cy="2448241"/>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352800" y="3626768"/>
            <a:ext cx="2899088" cy="208823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363983" y="3777745"/>
            <a:ext cx="2728737" cy="1861055"/>
          </a:xfrm>
          <a:prstGeom prst="rect">
            <a:avLst/>
          </a:prstGeom>
        </p:spPr>
      </p:pic>
      <p:sp>
        <p:nvSpPr>
          <p:cNvPr id="8" name="Rectangle 7"/>
          <p:cNvSpPr/>
          <p:nvPr/>
        </p:nvSpPr>
        <p:spPr>
          <a:xfrm>
            <a:off x="51280" y="5768392"/>
            <a:ext cx="9168920" cy="784808"/>
          </a:xfrm>
          <a:prstGeom prst="rect">
            <a:avLst/>
          </a:prstGeom>
        </p:spPr>
        <p:txBody>
          <a:bodyPr wrap="square" lIns="91417" tIns="45709" rIns="91417" bIns="45709">
            <a:spAutoFit/>
          </a:bodyPr>
          <a:lstStyle/>
          <a:p>
            <a:r>
              <a:rPr lang="de-DE" sz="1500" b="1" dirty="0">
                <a:solidFill>
                  <a:srgbClr val="0000FF"/>
                </a:solidFill>
              </a:rPr>
              <a:t>All these figures showed doubling times of &lt; 2 years up to now. Some scalings </a:t>
            </a:r>
            <a:r>
              <a:rPr lang="de-DE" sz="1500" b="1" dirty="0" smtClean="0">
                <a:solidFill>
                  <a:srgbClr val="0000FF"/>
                </a:solidFill>
              </a:rPr>
              <a:t>stopping, </a:t>
            </a:r>
            <a:r>
              <a:rPr lang="de-DE" sz="1500" b="1" dirty="0">
                <a:solidFill>
                  <a:srgbClr val="0000FF"/>
                </a:solidFill>
              </a:rPr>
              <a:t>but </a:t>
            </a:r>
            <a:r>
              <a:rPr lang="de-DE" sz="1500" b="1" dirty="0" smtClean="0">
                <a:solidFill>
                  <a:srgbClr val="0000FF"/>
                </a:solidFill>
              </a:rPr>
              <a:t>other improvements conceivable. Can still hope for major </a:t>
            </a:r>
            <a:r>
              <a:rPr lang="de-DE" sz="1500" b="1" dirty="0">
                <a:solidFill>
                  <a:srgbClr val="0000FF"/>
                </a:solidFill>
              </a:rPr>
              <a:t>detector </a:t>
            </a:r>
            <a:r>
              <a:rPr lang="de-DE" sz="1500" b="1" dirty="0" smtClean="0">
                <a:solidFill>
                  <a:srgbClr val="0000FF"/>
                </a:solidFill>
              </a:rPr>
              <a:t>improvements</a:t>
            </a:r>
            <a:r>
              <a:rPr lang="de-DE" sz="1500" b="1" dirty="0">
                <a:solidFill>
                  <a:srgbClr val="0000FF"/>
                </a:solidFill>
              </a:rPr>
              <a:t> </a:t>
            </a:r>
            <a:r>
              <a:rPr lang="de-DE" sz="1500" b="1" dirty="0" smtClean="0">
                <a:solidFill>
                  <a:srgbClr val="0000FF"/>
                </a:solidFill>
              </a:rPr>
              <a:t>and enhanced data aquisiiton plus computing capabilities. However, storage and CPU costs may not scale as fast as might be desired for future projects. </a:t>
            </a:r>
            <a:endParaRPr lang="de-DE" sz="1500" b="1" dirty="0">
              <a:solidFill>
                <a:srgbClr val="0000FF"/>
              </a:solidFill>
            </a:endParaRPr>
          </a:p>
        </p:txBody>
      </p:sp>
      <p:sp>
        <p:nvSpPr>
          <p:cNvPr id="9" name="Rectangle 8"/>
          <p:cNvSpPr/>
          <p:nvPr/>
        </p:nvSpPr>
        <p:spPr>
          <a:xfrm>
            <a:off x="733544" y="3690241"/>
            <a:ext cx="1409570" cy="369310"/>
          </a:xfrm>
          <a:prstGeom prst="rect">
            <a:avLst/>
          </a:prstGeom>
        </p:spPr>
        <p:txBody>
          <a:bodyPr wrap="none" lIns="91417" tIns="45709" rIns="91417" bIns="45709">
            <a:spAutoFit/>
          </a:bodyPr>
          <a:lstStyle/>
          <a:p>
            <a:r>
              <a:rPr lang="de-DE" b="1" dirty="0" smtClean="0">
                <a:solidFill>
                  <a:srgbClr val="000090"/>
                </a:solidFill>
              </a:rPr>
              <a:t>Data Storage</a:t>
            </a:r>
            <a:endParaRPr lang="en-US" dirty="0">
              <a:solidFill>
                <a:prstClr val="black"/>
              </a:solidFill>
            </a:endParaRPr>
          </a:p>
        </p:txBody>
      </p:sp>
      <p:sp>
        <p:nvSpPr>
          <p:cNvPr id="10" name="Rectangle 9"/>
          <p:cNvSpPr/>
          <p:nvPr/>
        </p:nvSpPr>
        <p:spPr>
          <a:xfrm>
            <a:off x="5068275" y="2471439"/>
            <a:ext cx="1761461" cy="369310"/>
          </a:xfrm>
          <a:prstGeom prst="rect">
            <a:avLst/>
          </a:prstGeom>
        </p:spPr>
        <p:txBody>
          <a:bodyPr wrap="none" lIns="91417" tIns="45709" rIns="91417" bIns="45709">
            <a:spAutoFit/>
          </a:bodyPr>
          <a:lstStyle/>
          <a:p>
            <a:r>
              <a:rPr lang="de-DE" b="1" dirty="0" smtClean="0">
                <a:solidFill>
                  <a:srgbClr val="000090"/>
                </a:solidFill>
              </a:rPr>
              <a:t>Transistors/mm</a:t>
            </a:r>
            <a:r>
              <a:rPr lang="de-DE" b="1" baseline="30000" dirty="0" smtClean="0">
                <a:solidFill>
                  <a:srgbClr val="000090"/>
                </a:solidFill>
              </a:rPr>
              <a:t>2</a:t>
            </a:r>
            <a:endParaRPr lang="en-US" baseline="30000" dirty="0">
              <a:solidFill>
                <a:prstClr val="black"/>
              </a:solidFill>
            </a:endParaRPr>
          </a:p>
        </p:txBody>
      </p:sp>
      <p:sp>
        <p:nvSpPr>
          <p:cNvPr id="11" name="Rectangle 10"/>
          <p:cNvSpPr/>
          <p:nvPr/>
        </p:nvSpPr>
        <p:spPr>
          <a:xfrm>
            <a:off x="4811088" y="4634232"/>
            <a:ext cx="1229777" cy="369310"/>
          </a:xfrm>
          <a:prstGeom prst="rect">
            <a:avLst/>
          </a:prstGeom>
        </p:spPr>
        <p:txBody>
          <a:bodyPr wrap="none" lIns="91417" tIns="45709" rIns="91417" bIns="45709">
            <a:spAutoFit/>
          </a:bodyPr>
          <a:lstStyle/>
          <a:p>
            <a:r>
              <a:rPr lang="de-DE" b="1" dirty="0" err="1" smtClean="0">
                <a:solidFill>
                  <a:srgbClr val="000090"/>
                </a:solidFill>
              </a:rPr>
              <a:t>Bandwidth</a:t>
            </a:r>
            <a:endParaRPr lang="en-US" baseline="30000" dirty="0">
              <a:solidFill>
                <a:prstClr val="black"/>
              </a:solidFill>
            </a:endParaRPr>
          </a:p>
        </p:txBody>
      </p:sp>
      <p:sp>
        <p:nvSpPr>
          <p:cNvPr id="12" name="Rectangle 11"/>
          <p:cNvSpPr/>
          <p:nvPr/>
        </p:nvSpPr>
        <p:spPr>
          <a:xfrm>
            <a:off x="6629400" y="3516890"/>
            <a:ext cx="1972994" cy="369310"/>
          </a:xfrm>
          <a:prstGeom prst="rect">
            <a:avLst/>
          </a:prstGeom>
        </p:spPr>
        <p:txBody>
          <a:bodyPr wrap="none" lIns="91417" tIns="45709" rIns="91417" bIns="45709">
            <a:spAutoFit/>
          </a:bodyPr>
          <a:lstStyle/>
          <a:p>
            <a:r>
              <a:rPr lang="de-DE" b="1" dirty="0" smtClean="0">
                <a:solidFill>
                  <a:srgbClr val="000090"/>
                </a:solidFill>
              </a:rPr>
              <a:t>ADC </a:t>
            </a:r>
            <a:r>
              <a:rPr lang="de-DE" b="1" dirty="0" err="1" smtClean="0">
                <a:solidFill>
                  <a:srgbClr val="000090"/>
                </a:solidFill>
              </a:rPr>
              <a:t>pJ</a:t>
            </a:r>
            <a:r>
              <a:rPr lang="de-DE" b="1" dirty="0" smtClean="0">
                <a:solidFill>
                  <a:srgbClr val="000090"/>
                </a:solidFill>
              </a:rPr>
              <a:t>/</a:t>
            </a:r>
            <a:r>
              <a:rPr lang="de-DE" b="1" dirty="0" err="1" smtClean="0">
                <a:solidFill>
                  <a:srgbClr val="000090"/>
                </a:solidFill>
              </a:rPr>
              <a:t>conversion</a:t>
            </a:r>
            <a:endParaRPr lang="en-US" baseline="30000" dirty="0">
              <a:solidFill>
                <a:prstClr val="black"/>
              </a:solidFill>
            </a:endParaRPr>
          </a:p>
        </p:txBody>
      </p:sp>
      <p:sp>
        <p:nvSpPr>
          <p:cNvPr id="13" name="Title 1"/>
          <p:cNvSpPr txBox="1">
            <a:spLocks/>
          </p:cNvSpPr>
          <p:nvPr/>
        </p:nvSpPr>
        <p:spPr>
          <a:xfrm>
            <a:off x="3810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US" sz="2400" dirty="0" smtClean="0"/>
              <a:t>Commercial Microelectronics Evolution</a:t>
            </a:r>
            <a:endParaRPr lang="en-US" sz="2400" dirty="0"/>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97960" y="1219200"/>
            <a:ext cx="1976582"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0999" y="609600"/>
            <a:ext cx="3429001" cy="2500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9128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Effect transition="in" filter="fade">
                                      <p:cBhvr>
                                        <p:cTn id="19" dur="500"/>
                                        <p:tgtEl>
                                          <p:spTgt spid="205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p:cNvSpPr>
          <p:nvPr/>
        </p:nvSpPr>
        <p:spPr bwMode="auto">
          <a:xfrm>
            <a:off x="1325100" y="-103691"/>
            <a:ext cx="6980700" cy="1094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32" bIns="0" anchor="ctr"/>
          <a:lstStyle/>
          <a:p>
            <a:pPr algn="ctr"/>
            <a:r>
              <a:rPr lang="en-GB" sz="24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Futura" charset="0"/>
              </a:rPr>
              <a:t>Radiotherapy Detector Systems</a:t>
            </a:r>
            <a:r>
              <a:rPr lang="en-US" sz="20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Futura" charset="0"/>
              </a:rPr>
              <a:t> </a:t>
            </a:r>
            <a:r>
              <a:rPr lang="en-US" sz="2800" b="1" dirty="0">
                <a:latin typeface="Futura" charset="0"/>
                <a:sym typeface="Futura" charset="0"/>
              </a:rPr>
              <a:t/>
            </a:r>
            <a:br>
              <a:rPr lang="en-US" sz="2800" b="1" dirty="0">
                <a:latin typeface="Futura" charset="0"/>
                <a:sym typeface="Futura" charset="0"/>
              </a:rPr>
            </a:br>
            <a:endParaRPr lang="en-US" b="1" dirty="0">
              <a:solidFill>
                <a:srgbClr val="FF0000"/>
              </a:solidFill>
              <a:latin typeface="Arial Italic" charset="0"/>
              <a:cs typeface="Arial Italic" charset="0"/>
              <a:sym typeface="Arial Italic"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296342" y="1655070"/>
            <a:ext cx="2692539" cy="2058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37975" y="1861408"/>
            <a:ext cx="5713379" cy="1839799"/>
            <a:chOff x="-273676" y="3987461"/>
            <a:chExt cx="4236076" cy="1839799"/>
          </a:xfrm>
        </p:grpSpPr>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03301" y="3987461"/>
              <a:ext cx="1159099" cy="1546877"/>
            </a:xfrm>
            <a:prstGeom prst="rect">
              <a:avLst/>
            </a:prstGeom>
          </p:spPr>
        </p:pic>
        <p:sp>
          <p:nvSpPr>
            <p:cNvPr id="16" name="TextBox 15"/>
            <p:cNvSpPr txBox="1"/>
            <p:nvPr/>
          </p:nvSpPr>
          <p:spPr>
            <a:xfrm>
              <a:off x="-273676" y="5573344"/>
              <a:ext cx="3581400" cy="253916"/>
            </a:xfrm>
            <a:prstGeom prst="rect">
              <a:avLst/>
            </a:prstGeom>
            <a:noFill/>
          </p:spPr>
          <p:txBody>
            <a:bodyPr wrap="square" rtlCol="0">
              <a:spAutoFit/>
            </a:bodyPr>
            <a:lstStyle/>
            <a:p>
              <a:r>
                <a:rPr lang="en-GB" sz="1050" i="1" dirty="0"/>
                <a:t>Reconstruction of a 1.5 x 1.5 cm</a:t>
              </a:r>
              <a:r>
                <a:rPr lang="en-GB" sz="1050" i="1" baseline="30000" dirty="0"/>
                <a:t>2 </a:t>
              </a:r>
              <a:r>
                <a:rPr lang="en-GB" sz="1050" i="1" dirty="0"/>
                <a:t>square 6 MV beam, centred at (0.5 cm, 0.5 cm).</a:t>
              </a:r>
              <a:endParaRPr lang="en-GB" sz="1100" i="1" dirty="0"/>
            </a:p>
          </p:txBody>
        </p:sp>
      </p:gr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516" y="1991846"/>
            <a:ext cx="3442446" cy="1334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0" y="816870"/>
            <a:ext cx="9144000" cy="4308850"/>
          </a:xfrm>
          <a:prstGeom prst="rect">
            <a:avLst/>
          </a:prstGeom>
        </p:spPr>
        <p:txBody>
          <a:bodyPr wrap="square" lIns="91417" tIns="45709" rIns="91417" bIns="45709">
            <a:spAutoFit/>
          </a:bodyPr>
          <a:lstStyle/>
          <a:p>
            <a:pPr>
              <a:spcBef>
                <a:spcPts val="600"/>
              </a:spcBef>
            </a:pPr>
            <a:r>
              <a:rPr lang="en-GB" sz="1600" dirty="0"/>
              <a:t>C</a:t>
            </a:r>
            <a:r>
              <a:rPr lang="en-GB" sz="1600" dirty="0" smtClean="0"/>
              <a:t>ollaboration of Birmingham, Queen Elizabeth Hospital, STFC TD, </a:t>
            </a:r>
            <a:r>
              <a:rPr lang="en-GB" sz="1600" dirty="0" err="1" smtClean="0"/>
              <a:t>VivaMOS</a:t>
            </a:r>
            <a:r>
              <a:rPr lang="en-GB" sz="1600" dirty="0" smtClean="0"/>
              <a:t> Ltd and NPL towards developing </a:t>
            </a:r>
            <a:r>
              <a:rPr lang="en-GB" sz="1600" dirty="0"/>
              <a:t>bulk-damage </a:t>
            </a:r>
            <a:r>
              <a:rPr lang="en-GB" sz="1600" dirty="0" smtClean="0"/>
              <a:t>radiation-hard </a:t>
            </a:r>
            <a:r>
              <a:rPr lang="en-GB" sz="1600" dirty="0"/>
              <a:t>sensors to </a:t>
            </a:r>
            <a:r>
              <a:rPr lang="en-GB" sz="1600" b="1" dirty="0"/>
              <a:t>enhance the UK primary standard for absorbed dose for proton radiotherapy</a:t>
            </a:r>
            <a:r>
              <a:rPr lang="en-GB" sz="1600" dirty="0"/>
              <a:t> by incorporating </a:t>
            </a:r>
            <a:r>
              <a:rPr lang="en-GB" sz="1600" dirty="0" smtClean="0"/>
              <a:t>real-time spot </a:t>
            </a:r>
            <a:r>
              <a:rPr lang="en-GB" sz="1600" dirty="0"/>
              <a:t>profile measuring </a:t>
            </a:r>
            <a:r>
              <a:rPr lang="en-GB" sz="1600" dirty="0" smtClean="0"/>
              <a:t>apparatus with NPL calorimetry.</a:t>
            </a:r>
          </a:p>
          <a:p>
            <a:pPr>
              <a:spcBef>
                <a:spcPts val="600"/>
              </a:spcBef>
            </a:pPr>
            <a:r>
              <a:rPr lang="en-GB" sz="1600" dirty="0" smtClean="0"/>
              <a:t>Currently using strips   (from </a:t>
            </a:r>
            <a:r>
              <a:rPr lang="en-GB" sz="1600" dirty="0" err="1" smtClean="0"/>
              <a:t>PRaVDA</a:t>
            </a:r>
            <a:r>
              <a:rPr lang="en-GB" sz="1600" dirty="0" smtClean="0"/>
              <a:t>)   in 3 projections                   </a:t>
            </a:r>
            <a:r>
              <a:rPr lang="en-GB" sz="1100" dirty="0"/>
              <a:t>       </a:t>
            </a:r>
            <a:r>
              <a:rPr lang="en-GB" sz="1600" dirty="0" smtClean="0"/>
              <a:t>and CMOS pixels</a:t>
            </a:r>
          </a:p>
          <a:p>
            <a:pPr>
              <a:spcBef>
                <a:spcPts val="600"/>
              </a:spcBef>
            </a:pPr>
            <a:endParaRPr lang="en-GB" sz="1600" dirty="0"/>
          </a:p>
          <a:p>
            <a:pPr>
              <a:spcBef>
                <a:spcPts val="600"/>
              </a:spcBef>
            </a:pPr>
            <a:endParaRPr lang="en-GB" sz="1600" dirty="0" smtClean="0"/>
          </a:p>
          <a:p>
            <a:pPr>
              <a:spcBef>
                <a:spcPts val="600"/>
              </a:spcBef>
            </a:pPr>
            <a:endParaRPr lang="en-GB" sz="1600" dirty="0"/>
          </a:p>
          <a:p>
            <a:pPr>
              <a:spcBef>
                <a:spcPts val="600"/>
              </a:spcBef>
            </a:pPr>
            <a:endParaRPr lang="en-GB" sz="1600" dirty="0" smtClean="0"/>
          </a:p>
          <a:p>
            <a:pPr>
              <a:spcBef>
                <a:spcPts val="600"/>
              </a:spcBef>
            </a:pPr>
            <a:endParaRPr lang="en-GB" sz="1100" dirty="0"/>
          </a:p>
          <a:p>
            <a:pPr>
              <a:spcBef>
                <a:spcPts val="600"/>
              </a:spcBef>
            </a:pPr>
            <a:endParaRPr lang="en-GB" sz="1600" dirty="0" smtClean="0"/>
          </a:p>
          <a:p>
            <a:pPr>
              <a:spcBef>
                <a:spcPts val="600"/>
              </a:spcBef>
            </a:pPr>
            <a:r>
              <a:rPr lang="en-GB" sz="1600" dirty="0" smtClean="0"/>
              <a:t>LASSENA is radiation-hard against ionising dose </a:t>
            </a:r>
            <a:r>
              <a:rPr lang="en-GB" sz="1600" b="1" dirty="0" smtClean="0"/>
              <a:t>but not protons</a:t>
            </a:r>
            <a:r>
              <a:rPr lang="en-GB" sz="1600" dirty="0" smtClean="0"/>
              <a:t>. Need to take advantage of latest HL-LHC CMOS MAPS developments to have truly 2D imaging capability.</a:t>
            </a:r>
          </a:p>
          <a:p>
            <a:pPr>
              <a:spcBef>
                <a:spcPts val="600"/>
              </a:spcBef>
            </a:pPr>
            <a:endParaRPr lang="en-GB" sz="1600" dirty="0"/>
          </a:p>
          <a:p>
            <a:pPr>
              <a:spcBef>
                <a:spcPts val="600"/>
              </a:spcBef>
            </a:pPr>
            <a:endParaRPr lang="en-GB" sz="1600" dirty="0"/>
          </a:p>
        </p:txBody>
      </p:sp>
      <p:pic>
        <p:nvPicPr>
          <p:cNvPr id="18" name="Picture 17" descr="C:\Documents and Settings\rast\Desktop\DE1.3 Proton beam calorimetry\Proton Calorimeter pictures\Proton calorimeter at CCO October 2011\STA60132.JPG"/>
          <p:cNvPicPr>
            <a:picLocks noGrp="1"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3022284" y="4448904"/>
            <a:ext cx="2703599" cy="1854368"/>
          </a:xfrm>
          <a:prstGeom prst="rect">
            <a:avLst/>
          </a:prstGeom>
          <a:noFill/>
          <a:extLst>
            <a:ext uri="{909E8E84-426E-40DD-AFC4-6F175D3DCCD1}">
              <a14:hiddenFill xmlns:a14="http://schemas.microsoft.com/office/drawing/2010/main">
                <a:solidFill>
                  <a:srgbClr val="FFFFFF"/>
                </a:solidFill>
              </a14:hiddenFill>
            </a:ext>
          </a:extLst>
        </p:spPr>
      </p:pic>
      <p:pic>
        <p:nvPicPr>
          <p:cNvPr id="19" name="Content Placeholder 7"/>
          <p:cNvPicPr>
            <a:picLocks noGrp="1"/>
          </p:cNvPicPr>
          <p:nvPr/>
        </p:nvPicPr>
        <p:blipFill>
          <a:blip r:embed="rId7" cstate="print">
            <a:extLst>
              <a:ext uri="{28A0092B-C50C-407E-A947-70E740481C1C}">
                <a14:useLocalDpi xmlns:a14="http://schemas.microsoft.com/office/drawing/2010/main" val="0"/>
              </a:ext>
            </a:extLst>
          </a:blip>
          <a:stretch>
            <a:fillRect/>
          </a:stretch>
        </p:blipFill>
        <p:spPr>
          <a:xfrm>
            <a:off x="59266" y="4448903"/>
            <a:ext cx="2836336" cy="1854368"/>
          </a:xfrm>
          <a:prstGeom prst="rect">
            <a:avLst/>
          </a:prstGeom>
        </p:spPr>
      </p:pic>
      <p:sp>
        <p:nvSpPr>
          <p:cNvPr id="20" name="TextBox 19"/>
          <p:cNvSpPr txBox="1"/>
          <p:nvPr/>
        </p:nvSpPr>
        <p:spPr>
          <a:xfrm>
            <a:off x="3038536" y="4448902"/>
            <a:ext cx="2257495" cy="276977"/>
          </a:xfrm>
          <a:prstGeom prst="rect">
            <a:avLst/>
          </a:prstGeom>
          <a:noFill/>
        </p:spPr>
        <p:txBody>
          <a:bodyPr wrap="none" lIns="91417" tIns="45709" rIns="91417" bIns="45709" rtlCol="0">
            <a:spAutoFit/>
          </a:bodyPr>
          <a:lstStyle/>
          <a:p>
            <a:r>
              <a:rPr lang="en-GB" sz="1200" b="1" dirty="0">
                <a:solidFill>
                  <a:schemeClr val="bg1"/>
                </a:solidFill>
              </a:rPr>
              <a:t>NPL Calorimeter at </a:t>
            </a:r>
            <a:r>
              <a:rPr lang="en-GB" sz="1200" b="1" dirty="0" err="1">
                <a:solidFill>
                  <a:schemeClr val="bg1"/>
                </a:solidFill>
              </a:rPr>
              <a:t>Clatterbridge</a:t>
            </a:r>
            <a:endParaRPr lang="en-GB" sz="1200" b="1" dirty="0">
              <a:solidFill>
                <a:schemeClr val="bg1"/>
              </a:solidFill>
            </a:endParaRPr>
          </a:p>
        </p:txBody>
      </p:sp>
      <p:pic>
        <p:nvPicPr>
          <p:cNvPr id="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00617" y="4448901"/>
            <a:ext cx="3123223" cy="1854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3229206"/>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1000"/>
                                        <p:tgtEl>
                                          <p:spTgt spid="14"/>
                                        </p:tgtEl>
                                      </p:cBhvr>
                                    </p:animEffect>
                                  </p:childTnLst>
                                </p:cTn>
                              </p:par>
                              <p:par>
                                <p:cTn id="11" presetID="22" presetClass="entr" presetSubtype="8"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10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20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0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4212892"/>
            <a:ext cx="9144000" cy="3416298"/>
          </a:xfrm>
          <a:prstGeom prst="rect">
            <a:avLst/>
          </a:prstGeom>
          <a:noFill/>
        </p:spPr>
        <p:txBody>
          <a:bodyPr wrap="square" lIns="91417" tIns="45709" rIns="91417" bIns="45709" rtlCol="0">
            <a:spAutoFit/>
          </a:bodyPr>
          <a:lstStyle/>
          <a:p>
            <a:endParaRPr lang="en-GB" dirty="0" smtClean="0"/>
          </a:p>
          <a:p>
            <a:endParaRPr lang="en-GB" dirty="0" smtClean="0"/>
          </a:p>
          <a:p>
            <a:r>
              <a:rPr lang="en-GB" b="1" dirty="0" smtClean="0"/>
              <a:t>Also</a:t>
            </a:r>
            <a:r>
              <a:rPr lang="en-GB" dirty="0" smtClean="0"/>
              <a:t>: </a:t>
            </a:r>
          </a:p>
          <a:p>
            <a:r>
              <a:rPr lang="en-GB" b="1" dirty="0" smtClean="0">
                <a:solidFill>
                  <a:srgbClr val="C00000"/>
                </a:solidFill>
              </a:rPr>
              <a:t>STFC </a:t>
            </a:r>
            <a:r>
              <a:rPr lang="en-GB" b="1" dirty="0">
                <a:solidFill>
                  <a:srgbClr val="C00000"/>
                </a:solidFill>
              </a:rPr>
              <a:t>Global Challenge Network+ in Advanced </a:t>
            </a:r>
            <a:r>
              <a:rPr lang="en-GB" b="1" dirty="0" smtClean="0">
                <a:solidFill>
                  <a:srgbClr val="C00000"/>
                </a:solidFill>
              </a:rPr>
              <a:t>Radiotherapy</a:t>
            </a:r>
            <a:r>
              <a:rPr lang="en-GB" b="1" dirty="0" smtClean="0">
                <a:solidFill>
                  <a:srgbClr val="0000FF"/>
                </a:solidFill>
              </a:rPr>
              <a:t>*</a:t>
            </a:r>
            <a:r>
              <a:rPr lang="en-GB" dirty="0" smtClean="0"/>
              <a:t>: many projects, including work combining UCL Calorimetry with </a:t>
            </a:r>
            <a:r>
              <a:rPr lang="en-GB" dirty="0" err="1" smtClean="0"/>
              <a:t>PRaVDA</a:t>
            </a:r>
            <a:r>
              <a:rPr lang="en-GB" dirty="0" smtClean="0"/>
              <a:t> tracker, DMAPS with Bonn, developments towards proton Micro-beam studies and several dedicated studies using Birmingham MC40 cyclotron.</a:t>
            </a:r>
          </a:p>
          <a:p>
            <a:endParaRPr lang="en-GB" dirty="0"/>
          </a:p>
          <a:p>
            <a:r>
              <a:rPr lang="en-GB" b="1" dirty="0" smtClean="0">
                <a:solidFill>
                  <a:srgbClr val="C00000"/>
                </a:solidFill>
              </a:rPr>
              <a:t>ENLIGHT</a:t>
            </a:r>
            <a:r>
              <a:rPr lang="en-GB" dirty="0" smtClean="0">
                <a:solidFill>
                  <a:schemeClr val="tx1"/>
                </a:solidFill>
              </a:rPr>
              <a:t>: </a:t>
            </a:r>
            <a:r>
              <a:rPr lang="en-GB" dirty="0">
                <a:solidFill>
                  <a:schemeClr val="tx1"/>
                </a:solidFill>
              </a:rPr>
              <a:t>The European Network for Light ion Hadron </a:t>
            </a:r>
            <a:r>
              <a:rPr lang="en-GB" dirty="0" smtClean="0">
                <a:solidFill>
                  <a:schemeClr val="tx1"/>
                </a:solidFill>
              </a:rPr>
              <a:t>Therapy</a:t>
            </a:r>
            <a:endParaRPr lang="en-GB" dirty="0">
              <a:solidFill>
                <a:schemeClr val="tx1"/>
              </a:solidFill>
            </a:endParaRPr>
          </a:p>
          <a:p>
            <a:endParaRPr lang="en-GB" dirty="0" smtClean="0"/>
          </a:p>
          <a:p>
            <a:endParaRPr lang="en-GB" dirty="0"/>
          </a:p>
          <a:p>
            <a:endParaRPr lang="en-GB" dirty="0" smtClean="0"/>
          </a:p>
          <a:p>
            <a:endParaRPr lang="en-GB" dirty="0"/>
          </a:p>
        </p:txBody>
      </p:sp>
      <p:sp>
        <p:nvSpPr>
          <p:cNvPr id="3" name="Rectangle 2"/>
          <p:cNvSpPr/>
          <p:nvPr/>
        </p:nvSpPr>
        <p:spPr>
          <a:xfrm>
            <a:off x="0" y="990600"/>
            <a:ext cx="9144000" cy="1600416"/>
          </a:xfrm>
          <a:prstGeom prst="rect">
            <a:avLst/>
          </a:prstGeom>
        </p:spPr>
        <p:txBody>
          <a:bodyPr wrap="square" lIns="91417" tIns="45709" rIns="91417" bIns="45709">
            <a:spAutoFit/>
          </a:bodyPr>
          <a:lstStyle/>
          <a:p>
            <a:r>
              <a:rPr lang="en-GB" sz="1600" dirty="0" smtClean="0"/>
              <a:t>FLASH (</a:t>
            </a:r>
            <a:r>
              <a:rPr lang="en-GB" sz="1600" dirty="0"/>
              <a:t>2-40 </a:t>
            </a:r>
            <a:r>
              <a:rPr lang="en-GB" sz="1600" dirty="0" err="1"/>
              <a:t>Gy</a:t>
            </a:r>
            <a:r>
              <a:rPr lang="en-GB" sz="1600" dirty="0"/>
              <a:t> in </a:t>
            </a:r>
            <a:r>
              <a:rPr lang="en-GB" sz="1600" dirty="0" smtClean="0"/>
              <a:t>few </a:t>
            </a:r>
            <a:r>
              <a:rPr lang="en-GB" sz="1600" dirty="0"/>
              <a:t>1</a:t>
            </a:r>
            <a:r>
              <a:rPr lang="en-GB" sz="1600" dirty="0" smtClean="0"/>
              <a:t>00ms) and Micro-beam (sub mm segmentation) currently very exciting as both        show much better sparing of healthy tissue for a given dose although mechanisms still not fully understood.</a:t>
            </a:r>
          </a:p>
          <a:p>
            <a:r>
              <a:rPr lang="en-GB" sz="1600" dirty="0" smtClean="0"/>
              <a:t> </a:t>
            </a:r>
          </a:p>
          <a:p>
            <a:r>
              <a:rPr lang="en-GB" sz="1600" dirty="0" smtClean="0"/>
              <a:t>STFC TD, NPL, </a:t>
            </a:r>
            <a:r>
              <a:rPr lang="en-GB" sz="1600" dirty="0" err="1" smtClean="0"/>
              <a:t>VivaMOS</a:t>
            </a:r>
            <a:r>
              <a:rPr lang="en-GB" sz="1600" dirty="0" smtClean="0"/>
              <a:t> Ltd and Birmingham demonstration of imaging of micro-beam slit system at clinical      X-Ray </a:t>
            </a:r>
            <a:r>
              <a:rPr lang="en-GB" sz="1600" dirty="0"/>
              <a:t>source </a:t>
            </a:r>
            <a:r>
              <a:rPr lang="en-GB" sz="1600" dirty="0" smtClean="0"/>
              <a:t>with large area CMOS sensor (225 kV</a:t>
            </a:r>
            <a:r>
              <a:rPr lang="en-GB" sz="1600" dirty="0"/>
              <a:t>,</a:t>
            </a:r>
            <a:r>
              <a:rPr lang="en-GB" sz="1600" dirty="0" smtClean="0"/>
              <a:t> </a:t>
            </a:r>
            <a:r>
              <a:rPr lang="en-GB" sz="1600" dirty="0"/>
              <a:t>1.65 </a:t>
            </a:r>
            <a:r>
              <a:rPr lang="en-GB" sz="1600" dirty="0" err="1" smtClean="0"/>
              <a:t>Gy</a:t>
            </a:r>
            <a:r>
              <a:rPr lang="en-GB" sz="1600" dirty="0" smtClean="0"/>
              <a:t>/min, </a:t>
            </a:r>
            <a:r>
              <a:rPr lang="en-GB" sz="1600" dirty="0" err="1" smtClean="0"/>
              <a:t>Helmhotz</a:t>
            </a:r>
            <a:r>
              <a:rPr lang="en-GB" sz="1600" dirty="0" smtClean="0"/>
              <a:t> </a:t>
            </a:r>
            <a:r>
              <a:rPr lang="en-GB" sz="1600" dirty="0"/>
              <a:t>Research </a:t>
            </a:r>
            <a:r>
              <a:rPr lang="en-GB" sz="1600" dirty="0" smtClean="0"/>
              <a:t>Centre in Munich).</a:t>
            </a:r>
          </a:p>
          <a:p>
            <a:endParaRPr lang="en-GB" sz="16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9545" y="2438400"/>
            <a:ext cx="2166664" cy="188548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8141" y="2483089"/>
            <a:ext cx="2085749" cy="184079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76955" y="2483090"/>
            <a:ext cx="2090653" cy="1845124"/>
          </a:xfrm>
          <a:prstGeom prst="rect">
            <a:avLst/>
          </a:prstGeom>
        </p:spPr>
      </p:pic>
      <p:sp>
        <p:nvSpPr>
          <p:cNvPr id="9" name="TextBox 8"/>
          <p:cNvSpPr txBox="1"/>
          <p:nvPr/>
        </p:nvSpPr>
        <p:spPr>
          <a:xfrm>
            <a:off x="-192" y="4203890"/>
            <a:ext cx="9067800" cy="584753"/>
          </a:xfrm>
          <a:prstGeom prst="rect">
            <a:avLst/>
          </a:prstGeom>
          <a:noFill/>
        </p:spPr>
        <p:txBody>
          <a:bodyPr wrap="square" lIns="91417" tIns="45709" rIns="91417" bIns="45709" rtlCol="0">
            <a:spAutoFit/>
          </a:bodyPr>
          <a:lstStyle/>
          <a:p>
            <a:endParaRPr lang="en-GB" sz="1600" dirty="0" smtClean="0"/>
          </a:p>
          <a:p>
            <a:r>
              <a:rPr lang="en-GB" sz="1600" dirty="0" smtClean="0"/>
              <a:t>Resolution at least as good as film (in fact better contrast) and gives real time image.</a:t>
            </a:r>
            <a:endParaRPr lang="en-GB" sz="1600" dirty="0"/>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99366" y="2440192"/>
            <a:ext cx="2140552" cy="1883694"/>
          </a:xfrm>
          <a:prstGeom prst="rect">
            <a:avLst/>
          </a:prstGeom>
        </p:spPr>
      </p:pic>
      <p:sp>
        <p:nvSpPr>
          <p:cNvPr id="11" name="Rectangle 2"/>
          <p:cNvSpPr>
            <a:spLocks/>
          </p:cNvSpPr>
          <p:nvPr/>
        </p:nvSpPr>
        <p:spPr bwMode="auto">
          <a:xfrm>
            <a:off x="1325100" y="-103691"/>
            <a:ext cx="6980700" cy="1094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3432" bIns="0" anchor="ctr"/>
          <a:lstStyle/>
          <a:p>
            <a:pPr algn="ctr"/>
            <a:r>
              <a:rPr lang="en-GB" sz="24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Futura" charset="0"/>
              </a:rPr>
              <a:t>Radiotherapy Detector Systems</a:t>
            </a:r>
            <a:r>
              <a:rPr lang="en-US" sz="2000" b="1"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Futura" charset="0"/>
              </a:rPr>
              <a:t> </a:t>
            </a:r>
            <a:r>
              <a:rPr lang="en-US" sz="2800" b="1" dirty="0">
                <a:latin typeface="Futura" charset="0"/>
                <a:sym typeface="Futura" charset="0"/>
              </a:rPr>
              <a:t/>
            </a:r>
            <a:br>
              <a:rPr lang="en-US" sz="2800" b="1" dirty="0">
                <a:latin typeface="Futura" charset="0"/>
                <a:sym typeface="Futura" charset="0"/>
              </a:rPr>
            </a:br>
            <a:endParaRPr lang="en-US" b="1" dirty="0">
              <a:solidFill>
                <a:srgbClr val="FF0000"/>
              </a:solidFill>
              <a:latin typeface="Arial Italic" charset="0"/>
              <a:cs typeface="Arial Italic" charset="0"/>
              <a:sym typeface="Arial Italic" charset="0"/>
            </a:endParaRPr>
          </a:p>
        </p:txBody>
      </p:sp>
      <p:sp>
        <p:nvSpPr>
          <p:cNvPr id="2" name="TextBox 1"/>
          <p:cNvSpPr txBox="1"/>
          <p:nvPr/>
        </p:nvSpPr>
        <p:spPr>
          <a:xfrm>
            <a:off x="7010905" y="6248400"/>
            <a:ext cx="2097497" cy="369332"/>
          </a:xfrm>
          <a:prstGeom prst="rect">
            <a:avLst/>
          </a:prstGeom>
          <a:noFill/>
        </p:spPr>
        <p:txBody>
          <a:bodyPr wrap="none" rtlCol="0">
            <a:spAutoFit/>
          </a:bodyPr>
          <a:lstStyle/>
          <a:p>
            <a:r>
              <a:rPr lang="en-GB" dirty="0" smtClean="0">
                <a:solidFill>
                  <a:srgbClr val="0000FF"/>
                </a:solidFill>
              </a:rPr>
              <a:t>*led by Karen Kirkby</a:t>
            </a:r>
            <a:endParaRPr lang="en-GB" dirty="0">
              <a:solidFill>
                <a:srgbClr val="0000FF"/>
              </a:solidFill>
            </a:endParaRPr>
          </a:p>
        </p:txBody>
      </p:sp>
    </p:spTree>
    <p:extLst>
      <p:ext uri="{BB962C8B-B14F-4D97-AF65-F5344CB8AC3E}">
        <p14:creationId xmlns:p14="http://schemas.microsoft.com/office/powerpoint/2010/main" val="413582343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7">
                                            <p:txEl>
                                              <p:pRg st="3" end="3"/>
                                            </p:txEl>
                                          </p:spTgt>
                                        </p:tgtEl>
                                        <p:attrNameLst>
                                          <p:attrName>style.visibility</p:attrName>
                                        </p:attrNameLst>
                                      </p:cBhvr>
                                      <p:to>
                                        <p:strVal val="visible"/>
                                      </p:to>
                                    </p:set>
                                    <p:animEffect transition="in" filter="fade">
                                      <p:cBhvr>
                                        <p:cTn id="44" dur="500"/>
                                        <p:tgtEl>
                                          <p:spTgt spid="7">
                                            <p:txEl>
                                              <p:pRg st="3" end="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xEl>
                                              <p:pRg st="5" end="5"/>
                                            </p:txEl>
                                          </p:spTgt>
                                        </p:tgtEl>
                                        <p:attrNameLst>
                                          <p:attrName>style.visibility</p:attrName>
                                        </p:attrNameLst>
                                      </p:cBhvr>
                                      <p:to>
                                        <p:strVal val="visible"/>
                                      </p:to>
                                    </p:set>
                                    <p:animEffect transition="in" filter="fade">
                                      <p:cBhvr>
                                        <p:cTn id="5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0" y="-260690"/>
            <a:ext cx="9144000" cy="1142040"/>
          </a:xfrm>
        </p:spPr>
        <p:txBody>
          <a:bodyPr>
            <a:normAutofit/>
          </a:bodyPr>
          <a:lstStyle/>
          <a:p>
            <a:pPr eaLnBrk="1" hangingPunct="1">
              <a:defRPr/>
            </a:pPr>
            <a:r>
              <a:rPr lang="en-GB" sz="2400" dirty="0"/>
              <a:t>Conclusions</a:t>
            </a:r>
          </a:p>
        </p:txBody>
      </p:sp>
      <p:sp>
        <p:nvSpPr>
          <p:cNvPr id="6" name="Text Box 3"/>
          <p:cNvSpPr txBox="1">
            <a:spLocks noChangeArrowheads="1"/>
          </p:cNvSpPr>
          <p:nvPr/>
        </p:nvSpPr>
        <p:spPr bwMode="auto">
          <a:xfrm>
            <a:off x="-152400" y="629362"/>
            <a:ext cx="9313944" cy="63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249" tIns="45623" rIns="91249" bIns="45623">
            <a:spAutoFit/>
          </a:bodyPr>
          <a:lstStyle>
            <a:lvl1pPr defTabSz="1041400" eaLnBrk="0" hangingPunct="0">
              <a:tabLst>
                <a:tab pos="627063" algn="l"/>
              </a:tabLst>
              <a:defRPr>
                <a:solidFill>
                  <a:srgbClr val="000000"/>
                </a:solidFill>
                <a:latin typeface="Times New Roman" pitchFamily="18" charset="0"/>
                <a:cs typeface="Arial" pitchFamily="34" charset="0"/>
              </a:defRPr>
            </a:lvl1pPr>
            <a:lvl2pPr marL="627063" indent="-360363" defTabSz="1041400" eaLnBrk="0" hangingPunct="0">
              <a:tabLst>
                <a:tab pos="627063" algn="l"/>
              </a:tabLst>
              <a:defRPr>
                <a:solidFill>
                  <a:srgbClr val="000000"/>
                </a:solidFill>
                <a:latin typeface="Times New Roman" pitchFamily="18" charset="0"/>
                <a:cs typeface="Arial" pitchFamily="34" charset="0"/>
              </a:defRPr>
            </a:lvl2pPr>
            <a:lvl3pPr marL="1143000" indent="-228600" defTabSz="1041400" eaLnBrk="0" hangingPunct="0">
              <a:tabLst>
                <a:tab pos="627063" algn="l"/>
              </a:tabLst>
              <a:defRPr>
                <a:solidFill>
                  <a:srgbClr val="000000"/>
                </a:solidFill>
                <a:latin typeface="Times New Roman" pitchFamily="18" charset="0"/>
                <a:cs typeface="Arial" pitchFamily="34" charset="0"/>
              </a:defRPr>
            </a:lvl3pPr>
            <a:lvl4pPr marL="1600200" indent="-228600" defTabSz="1041400" eaLnBrk="0" hangingPunct="0">
              <a:tabLst>
                <a:tab pos="627063" algn="l"/>
              </a:tabLst>
              <a:defRPr>
                <a:solidFill>
                  <a:srgbClr val="000000"/>
                </a:solidFill>
                <a:latin typeface="Times New Roman" pitchFamily="18" charset="0"/>
                <a:cs typeface="Arial" pitchFamily="34" charset="0"/>
              </a:defRPr>
            </a:lvl4pPr>
            <a:lvl5pPr marL="2057400" indent="-228600" defTabSz="1041400" eaLnBrk="0" hangingPunct="0">
              <a:tabLst>
                <a:tab pos="627063" algn="l"/>
              </a:tabLst>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9pPr>
          </a:lstStyle>
          <a:p>
            <a:pPr marL="400827" lvl="1" indent="-167011" eaLnBrk="1" hangingPunct="1">
              <a:spcBef>
                <a:spcPts val="526"/>
              </a:spcBef>
              <a:spcAft>
                <a:spcPts val="526"/>
              </a:spcAft>
              <a:buClr>
                <a:srgbClr val="FF0000"/>
              </a:buClr>
              <a:buFontTx/>
              <a:buChar char="•"/>
            </a:pPr>
            <a:r>
              <a:rPr lang="en-GB" b="1" dirty="0" smtClean="0">
                <a:cs typeface="Times New Roman" pitchFamily="18" charset="0"/>
              </a:rPr>
              <a:t>Many </a:t>
            </a:r>
            <a:r>
              <a:rPr lang="en-GB" b="1" dirty="0" smtClean="0">
                <a:solidFill>
                  <a:srgbClr val="C00000"/>
                </a:solidFill>
                <a:cs typeface="Times New Roman" pitchFamily="18" charset="0"/>
              </a:rPr>
              <a:t>individual ingredients </a:t>
            </a:r>
            <a:r>
              <a:rPr lang="en-GB" b="1" dirty="0" smtClean="0">
                <a:cs typeface="Times New Roman" pitchFamily="18" charset="0"/>
              </a:rPr>
              <a:t>for “4D” detectors now exist in particle physics 	         (high sensor segmentation, sensors with intrinsic </a:t>
            </a:r>
            <a:r>
              <a:rPr lang="en-GB" b="1" dirty="0">
                <a:cs typeface="Times New Roman" pitchFamily="18" charset="0"/>
              </a:rPr>
              <a:t>fast response, </a:t>
            </a:r>
            <a:r>
              <a:rPr lang="en-GB" b="1" dirty="0" smtClean="0">
                <a:cs typeface="Times New Roman" pitchFamily="18" charset="0"/>
              </a:rPr>
              <a:t>40MHz data rates, 50µm×50µm pixel </a:t>
            </a:r>
            <a:r>
              <a:rPr lang="en-GB" b="1" dirty="0">
                <a:cs typeface="Times New Roman" pitchFamily="18" charset="0"/>
              </a:rPr>
              <a:t>electronics, </a:t>
            </a:r>
            <a:r>
              <a:rPr lang="en-GB" b="1" dirty="0" smtClean="0">
                <a:cs typeface="Times New Roman" pitchFamily="18" charset="0"/>
              </a:rPr>
              <a:t> radiation hardness, …. ) which could give interesting devices for different aspects of hadron radiotherapy applications</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Many groups internationally looking at proton CT (only some discussed here) but a spot scanning clinical system will probably give a time structure leading to multiple nearby protons per frame (with frame rates in the many tens of MHz) that need resolving  </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A critical requirement is to both use protons efficiently to minimise dose during imaging while taking the image in a time consistent with a sensible patient treatment plan and gantry/spot scanning hardware capabilities</a:t>
            </a:r>
          </a:p>
          <a:p>
            <a:pPr marL="400827" lvl="1" indent="-167011" eaLnBrk="1" hangingPunct="1">
              <a:spcBef>
                <a:spcPts val="526"/>
              </a:spcBef>
              <a:spcAft>
                <a:spcPts val="526"/>
              </a:spcAft>
              <a:buClr>
                <a:srgbClr val="FF0000"/>
              </a:buClr>
              <a:buFontTx/>
              <a:buChar char="•"/>
            </a:pPr>
            <a:r>
              <a:rPr lang="en-GB" b="1" dirty="0" err="1" smtClean="0">
                <a:cs typeface="Times New Roman" pitchFamily="18" charset="0"/>
              </a:rPr>
              <a:t>OPTIma</a:t>
            </a:r>
            <a:r>
              <a:rPr lang="en-GB" b="1" dirty="0" smtClean="0">
                <a:cs typeface="Times New Roman" pitchFamily="18" charset="0"/>
              </a:rPr>
              <a:t>, in the UK, is building on </a:t>
            </a:r>
            <a:r>
              <a:rPr lang="en-GB" b="1" dirty="0" err="1" smtClean="0">
                <a:cs typeface="Times New Roman" pitchFamily="18" charset="0"/>
              </a:rPr>
              <a:t>PRaVDA</a:t>
            </a:r>
            <a:r>
              <a:rPr lang="en-GB" b="1" dirty="0" smtClean="0">
                <a:cs typeface="Times New Roman" pitchFamily="18" charset="0"/>
              </a:rPr>
              <a:t> successes to address many of these requirements but is likely for the tracking aspects to use the mature silicon strip technology to meet the very high data rates, area cost and radiation requirements</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A key observation is that multiple scattering dominates so, for the tracker, material must be minimal so monolithic thin devices would be idea if able to cope with the frame rate </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 Pitches can be large (or pixels can be ganged together) to reduce channel count</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Ambiguities for nearby protons might be resolvable with timing information (</a:t>
            </a:r>
            <a:r>
              <a:rPr lang="en-GB" b="1" u="sng" dirty="0" smtClean="0">
                <a:solidFill>
                  <a:srgbClr val="C00000"/>
                </a:solidFill>
                <a:cs typeface="Times New Roman" pitchFamily="18" charset="0"/>
              </a:rPr>
              <a:t>tbc</a:t>
            </a:r>
            <a:r>
              <a:rPr lang="en-GB" b="1" dirty="0" smtClean="0">
                <a:cs typeface="Times New Roman" pitchFamily="18" charset="0"/>
              </a:rPr>
              <a:t>)</a:t>
            </a:r>
          </a:p>
          <a:p>
            <a:pPr marL="400827" lvl="1" indent="-167011" eaLnBrk="1" hangingPunct="1">
              <a:spcBef>
                <a:spcPts val="526"/>
              </a:spcBef>
              <a:spcAft>
                <a:spcPts val="526"/>
              </a:spcAft>
              <a:buClr>
                <a:srgbClr val="FF0000"/>
              </a:buClr>
              <a:buFontTx/>
              <a:buChar char="•"/>
            </a:pPr>
            <a:r>
              <a:rPr lang="en-GB" b="1" dirty="0" smtClean="0">
                <a:cs typeface="Times New Roman" pitchFamily="18" charset="0"/>
              </a:rPr>
              <a:t>Time of flight with 10ps resolution could give useful energy resolution capability</a:t>
            </a:r>
          </a:p>
          <a:p>
            <a:pPr marL="400827" lvl="1" indent="-167011" eaLnBrk="1" hangingPunct="1">
              <a:spcBef>
                <a:spcPts val="526"/>
              </a:spcBef>
              <a:spcAft>
                <a:spcPts val="526"/>
              </a:spcAft>
              <a:buClr>
                <a:srgbClr val="FF0000"/>
              </a:buClr>
              <a:buFontTx/>
              <a:buChar char="•"/>
            </a:pPr>
            <a:endParaRPr lang="en-GB" b="1" dirty="0" smtClean="0">
              <a:cs typeface="Times New Roman" pitchFamily="18" charset="0"/>
            </a:endParaRPr>
          </a:p>
        </p:txBody>
      </p:sp>
    </p:spTree>
    <p:extLst>
      <p:ext uri="{BB962C8B-B14F-4D97-AF65-F5344CB8AC3E}">
        <p14:creationId xmlns:p14="http://schemas.microsoft.com/office/powerpoint/2010/main" val="141831104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23" y="2841081"/>
            <a:ext cx="4362102" cy="3876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649" y="554728"/>
            <a:ext cx="3710440" cy="305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4" name="Straight Connector 43"/>
          <p:cNvCxnSpPr/>
          <p:nvPr/>
        </p:nvCxnSpPr>
        <p:spPr>
          <a:xfrm flipV="1">
            <a:off x="1271089" y="573594"/>
            <a:ext cx="3114904" cy="2487377"/>
          </a:xfrm>
          <a:prstGeom prst="line">
            <a:avLst/>
          </a:prstGeom>
          <a:ln w="25400">
            <a:solidFill>
              <a:srgbClr val="0066FF"/>
            </a:solidFill>
            <a:prstDash val="sysDot"/>
          </a:ln>
        </p:spPr>
        <p:style>
          <a:lnRef idx="1">
            <a:schemeClr val="accent1"/>
          </a:lnRef>
          <a:fillRef idx="0">
            <a:schemeClr val="accent1"/>
          </a:fillRef>
          <a:effectRef idx="0">
            <a:schemeClr val="accent1"/>
          </a:effectRef>
          <a:fontRef idx="minor">
            <a:schemeClr val="tx1"/>
          </a:fontRef>
        </p:style>
      </p:cxnSp>
      <p:pic>
        <p:nvPicPr>
          <p:cNvPr id="1026" name="Picture 2" descr="https://upload.wikimedia.org/wikipedia/commons/thumb/6/6f/Hamilton_03.jpg/220px-Hamilton_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0210" y="1360164"/>
            <a:ext cx="1437649" cy="1078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124809" y="1433386"/>
            <a:ext cx="1477965" cy="318900"/>
          </a:xfrm>
          <a:prstGeom prst="rect">
            <a:avLst/>
          </a:prstGeom>
          <a:noFill/>
        </p:spPr>
        <p:txBody>
          <a:bodyPr wrap="none" lIns="91428" tIns="45715" rIns="91428" bIns="45715" rtlCol="0">
            <a:spAutoFit/>
          </a:bodyPr>
          <a:lstStyle/>
          <a:p>
            <a:r>
              <a:rPr lang="en-GB" sz="1400" b="1" dirty="0">
                <a:solidFill>
                  <a:srgbClr val="FFFF00"/>
                </a:solidFill>
              </a:rPr>
              <a:t>10</a:t>
            </a:r>
            <a:r>
              <a:rPr lang="en-GB" sz="1400" b="1" baseline="30000" dirty="0">
                <a:solidFill>
                  <a:srgbClr val="FFFF00"/>
                </a:solidFill>
              </a:rPr>
              <a:t>4</a:t>
            </a:r>
            <a:r>
              <a:rPr lang="en-GB" sz="1400" b="1" dirty="0">
                <a:solidFill>
                  <a:srgbClr val="FFFF00"/>
                </a:solidFill>
              </a:rPr>
              <a:t>m</a:t>
            </a:r>
            <a:r>
              <a:rPr lang="en-GB" sz="1400" b="1" baseline="30000" dirty="0">
                <a:solidFill>
                  <a:srgbClr val="FFFF00"/>
                </a:solidFill>
              </a:rPr>
              <a:t>2 </a:t>
            </a:r>
            <a:r>
              <a:rPr lang="en-GB" sz="1400" b="1" dirty="0">
                <a:solidFill>
                  <a:srgbClr val="FFFF00"/>
                </a:solidFill>
              </a:rPr>
              <a:t>= 1 hectare</a:t>
            </a:r>
          </a:p>
        </p:txBody>
      </p:sp>
      <p:cxnSp>
        <p:nvCxnSpPr>
          <p:cNvPr id="43" name="Straight Connector 42"/>
          <p:cNvCxnSpPr/>
          <p:nvPr/>
        </p:nvCxnSpPr>
        <p:spPr>
          <a:xfrm flipV="1">
            <a:off x="5187836" y="3276600"/>
            <a:ext cx="3633437" cy="3046966"/>
          </a:xfrm>
          <a:prstGeom prst="line">
            <a:avLst/>
          </a:prstGeom>
          <a:ln w="25400">
            <a:solidFill>
              <a:srgbClr val="0066FF"/>
            </a:solidFill>
            <a:prstDash val="sysDot"/>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3434" y="5069896"/>
            <a:ext cx="1427276" cy="1102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 name="Picture 48"/>
          <p:cNvPicPr/>
          <p:nvPr/>
        </p:nvPicPr>
        <p:blipFill rotWithShape="1">
          <a:blip r:embed="rId7" cstate="print">
            <a:extLst>
              <a:ext uri="{28A0092B-C50C-407E-A947-70E740481C1C}">
                <a14:useLocalDpi xmlns:a14="http://schemas.microsoft.com/office/drawing/2010/main" val="0"/>
              </a:ext>
            </a:extLst>
          </a:blip>
          <a:srcRect/>
          <a:stretch/>
        </p:blipFill>
        <p:spPr>
          <a:xfrm>
            <a:off x="1046804" y="723901"/>
            <a:ext cx="1256185" cy="868936"/>
          </a:xfrm>
          <a:prstGeom prst="rect">
            <a:avLst/>
          </a:prstGeom>
        </p:spPr>
      </p:pic>
      <p:pic>
        <p:nvPicPr>
          <p:cNvPr id="50" name="Picture 6" descr="http://www.hep.ph.ic.ac.uk/~hallg/Pix_CMS_1106/CMS_FinalContacts05.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3154856" y="2310825"/>
            <a:ext cx="1490246" cy="96577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hep.ph.ic.ac.uk/~hallg/Pix_CMS_1106/CMS_FinalContacts05.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5181600" y="3598801"/>
            <a:ext cx="941530" cy="1422957"/>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9"/>
          <p:cNvPicPr>
            <a:picLocks noChangeAspect="1" noChangeArrowheads="1"/>
          </p:cNvPicPr>
          <p:nvPr/>
        </p:nvPicPr>
        <p:blipFill>
          <a:blip r:embed="rId10" cstate="print"/>
          <a:srcRect/>
          <a:stretch>
            <a:fillRect/>
          </a:stretch>
        </p:blipFill>
        <p:spPr bwMode="auto">
          <a:xfrm>
            <a:off x="7837906" y="5284674"/>
            <a:ext cx="1229702" cy="953273"/>
          </a:xfrm>
          <a:prstGeom prst="rect">
            <a:avLst/>
          </a:prstGeom>
          <a:noFill/>
          <a:ln w="9525" algn="ctr">
            <a:noFill/>
            <a:miter lim="800000"/>
            <a:headEnd/>
            <a:tailEnd/>
          </a:ln>
        </p:spPr>
      </p:pic>
      <p:pic>
        <p:nvPicPr>
          <p:cNvPr id="3082" name="Picture 10" descr="Left: a schematic of the upgraded inner tracking system (ITS) showing the MAPS layers, carbon-fibre supports (black) and the narrower beampipe in the central region (orange). Right: photograph of the upgraded ITS inner half-layers. Credits: C Gargiulo (left) and A Junique (right)"/>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187837" y="2670548"/>
            <a:ext cx="2400162" cy="7584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Related image"/>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4695167" y="946675"/>
            <a:ext cx="1456871" cy="1471259"/>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adronic shower at CALICE GRPC DHCAL [1] and SDHCAL [2] Prototypes "/>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a:stretch/>
        </p:blipFill>
        <p:spPr bwMode="auto">
          <a:xfrm>
            <a:off x="6226382" y="1434822"/>
            <a:ext cx="685797" cy="764921"/>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16" descr="Related image"/>
          <p:cNvSpPr>
            <a:spLocks noChangeAspect="1" noChangeArrowheads="1"/>
          </p:cNvSpPr>
          <p:nvPr/>
        </p:nvSpPr>
        <p:spPr bwMode="auto">
          <a:xfrm>
            <a:off x="155575" y="-14446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28" tIns="45715" rIns="91428" bIns="45715" numCol="1" anchor="t" anchorCtr="0" compatLnSpc="1">
            <a:prstTxWarp prst="textNoShape">
              <a:avLst/>
            </a:prstTxWarp>
          </a:bodyPr>
          <a:lstStyle/>
          <a:p>
            <a:endParaRPr lang="en-GB"/>
          </a:p>
        </p:txBody>
      </p:sp>
      <p:sp>
        <p:nvSpPr>
          <p:cNvPr id="7" name="AutoShape 18" descr="Related image"/>
          <p:cNvSpPr>
            <a:spLocks noChangeAspect="1" noChangeArrowheads="1"/>
          </p:cNvSpPr>
          <p:nvPr/>
        </p:nvSpPr>
        <p:spPr bwMode="auto">
          <a:xfrm>
            <a:off x="307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28" tIns="45715" rIns="91428" bIns="45715" numCol="1" anchor="t" anchorCtr="0" compatLnSpc="1">
            <a:prstTxWarp prst="textNoShape">
              <a:avLst/>
            </a:prstTxWarp>
          </a:bodyPr>
          <a:lstStyle/>
          <a:p>
            <a:endParaRPr lang="en-GB"/>
          </a:p>
        </p:txBody>
      </p:sp>
      <p:pic>
        <p:nvPicPr>
          <p:cNvPr id="3092" name="Picture 20" descr="Artist rendition of the Fermi Gamma-ray Space telescope in orbit. Image: http://fermi.gsfc.nasa.gov"/>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70480" y="3640216"/>
            <a:ext cx="1466609" cy="161758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flipH="1" flipV="1">
            <a:off x="2047069" y="1486382"/>
            <a:ext cx="404310" cy="11353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866487" y="1599918"/>
            <a:ext cx="33492" cy="7109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676884" y="2474526"/>
            <a:ext cx="599717" cy="303131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340327" y="1433386"/>
            <a:ext cx="163458" cy="214801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flipV="1">
            <a:off x="6172203" y="4733776"/>
            <a:ext cx="827929" cy="16711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7839053" y="5106050"/>
            <a:ext cx="304800" cy="15203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6586167" y="3534051"/>
            <a:ext cx="686670" cy="27594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flipV="1">
            <a:off x="6858001" y="2310826"/>
            <a:ext cx="1130042" cy="61929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3757015" y="723901"/>
            <a:ext cx="1061320" cy="54939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3093" name="Picture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7170" y="3534051"/>
            <a:ext cx="2000250" cy="1366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6" name="Straight Arrow Connector 55"/>
          <p:cNvCxnSpPr/>
          <p:nvPr/>
        </p:nvCxnSpPr>
        <p:spPr>
          <a:xfrm flipH="1">
            <a:off x="1271090" y="2604429"/>
            <a:ext cx="557711" cy="104439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10" name="Picture 2" descr="Related image"/>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62868" y="5638801"/>
            <a:ext cx="1588291" cy="932152"/>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p:cNvPicPr/>
          <p:nvPr/>
        </p:nvPicPr>
        <p:blipFill rotWithShape="1">
          <a:blip r:embed="rId17" cstate="print">
            <a:extLst>
              <a:ext uri="{28A0092B-C50C-407E-A947-70E740481C1C}">
                <a14:useLocalDpi xmlns:a14="http://schemas.microsoft.com/office/drawing/2010/main" val="0"/>
              </a:ext>
            </a:extLst>
          </a:blip>
          <a:srcRect/>
          <a:stretch/>
        </p:blipFill>
        <p:spPr>
          <a:xfrm>
            <a:off x="1828800" y="5334000"/>
            <a:ext cx="1371600" cy="868326"/>
          </a:xfrm>
          <a:prstGeom prst="rect">
            <a:avLst/>
          </a:prstGeom>
        </p:spPr>
      </p:pic>
      <p:sp>
        <p:nvSpPr>
          <p:cNvPr id="54" name="Title 1"/>
          <p:cNvSpPr txBox="1">
            <a:spLocks/>
          </p:cNvSpPr>
          <p:nvPr/>
        </p:nvSpPr>
        <p:spPr>
          <a:xfrm>
            <a:off x="1828800" y="-151440"/>
            <a:ext cx="5888191" cy="1142040"/>
          </a:xfrm>
          <a:prstGeom prst="rect">
            <a:avLst/>
          </a:prstGeom>
        </p:spPr>
        <p:txBody>
          <a:bodyPr lIns="91428" tIns="45715" rIns="91428" bIns="45715"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lgn="r">
              <a:defRPr/>
            </a:pPr>
            <a:r>
              <a:rPr lang="en-US" sz="2400" dirty="0" smtClean="0"/>
              <a:t>Historical Development </a:t>
            </a:r>
            <a:r>
              <a:rPr lang="en-US" sz="2400" dirty="0"/>
              <a:t>of Silicon </a:t>
            </a:r>
            <a:r>
              <a:rPr lang="en-US" sz="2400" dirty="0" smtClean="0"/>
              <a:t>  Sensor Arrays        </a:t>
            </a:r>
            <a:r>
              <a:rPr lang="en-US" sz="2400" b="0" dirty="0" smtClean="0">
                <a:solidFill>
                  <a:schemeClr val="bg1"/>
                </a:solidFill>
                <a:effectLst/>
              </a:rPr>
              <a:t>.</a:t>
            </a:r>
            <a:r>
              <a:rPr lang="en-US" sz="2400" dirty="0" smtClean="0">
                <a:solidFill>
                  <a:srgbClr val="009999"/>
                </a:solidFill>
              </a:rPr>
              <a:t> </a:t>
            </a:r>
            <a:endParaRPr lang="en-US" sz="2400" dirty="0">
              <a:solidFill>
                <a:srgbClr val="009999"/>
              </a:solidFill>
            </a:endParaRPr>
          </a:p>
        </p:txBody>
      </p:sp>
      <p:pic>
        <p:nvPicPr>
          <p:cNvPr id="68" name="Picture 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869034" y="4144291"/>
            <a:ext cx="1237138" cy="877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0" name="Straight Arrow Connector 69"/>
          <p:cNvCxnSpPr/>
          <p:nvPr/>
        </p:nvCxnSpPr>
        <p:spPr>
          <a:xfrm>
            <a:off x="7046041" y="4572000"/>
            <a:ext cx="802559" cy="4407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850920"/>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20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3080"/>
                                        </p:tgtEl>
                                        <p:attrNameLst>
                                          <p:attrName>style.visibility</p:attrName>
                                        </p:attrNameLst>
                                      </p:cBhvr>
                                      <p:to>
                                        <p:strVal val="visible"/>
                                      </p:to>
                                    </p:set>
                                    <p:animEffect transition="in" filter="fade">
                                      <p:cBhvr>
                                        <p:cTn id="10" dur="2000"/>
                                        <p:tgtEl>
                                          <p:spTgt spid="3080"/>
                                        </p:tgtEl>
                                      </p:cBhvr>
                                    </p:animEffect>
                                  </p:childTnLst>
                                </p:cTn>
                              </p:par>
                              <p:par>
                                <p:cTn id="11" presetID="10" presetClass="entr" presetSubtype="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2000"/>
                                        <p:tgtEl>
                                          <p:spTgt spid="51"/>
                                        </p:tgtEl>
                                      </p:cBhvr>
                                    </p:animEffect>
                                  </p:childTnLst>
                                </p:cTn>
                              </p:par>
                              <p:par>
                                <p:cTn id="14" presetID="10" presetClass="entr" presetSubtype="0" fill="hold" nodeType="withEffect">
                                  <p:stCondLst>
                                    <p:cond delay="0"/>
                                  </p:stCondLst>
                                  <p:childTnLst>
                                    <p:set>
                                      <p:cBhvr>
                                        <p:cTn id="15" dur="1" fill="hold">
                                          <p:stCondLst>
                                            <p:cond delay="0"/>
                                          </p:stCondLst>
                                        </p:cTn>
                                        <p:tgtEl>
                                          <p:spTgt spid="3082"/>
                                        </p:tgtEl>
                                        <p:attrNameLst>
                                          <p:attrName>style.visibility</p:attrName>
                                        </p:attrNameLst>
                                      </p:cBhvr>
                                      <p:to>
                                        <p:strVal val="visible"/>
                                      </p:to>
                                    </p:set>
                                    <p:animEffect transition="in" filter="fade">
                                      <p:cBhvr>
                                        <p:cTn id="16" dur="2000"/>
                                        <p:tgtEl>
                                          <p:spTgt spid="3082"/>
                                        </p:tgtEl>
                                      </p:cBhvr>
                                    </p:animEffect>
                                  </p:childTnLst>
                                </p:cTn>
                              </p:par>
                              <p:par>
                                <p:cTn id="17" presetID="10" presetClass="entr" presetSubtype="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2000"/>
                                        <p:tgtEl>
                                          <p:spTgt spid="63"/>
                                        </p:tgtEl>
                                      </p:cBhvr>
                                    </p:animEffect>
                                  </p:childTnLst>
                                </p:cTn>
                              </p:par>
                              <p:par>
                                <p:cTn id="20" presetID="10"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2000"/>
                                        <p:tgtEl>
                                          <p:spTgt spid="67"/>
                                        </p:tgtEl>
                                      </p:cBhvr>
                                    </p:animEffect>
                                  </p:childTnLst>
                                </p:cTn>
                              </p:par>
                              <p:par>
                                <p:cTn id="23" presetID="10" presetClass="entr" presetSubtype="0" fill="hold"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2000"/>
                                        <p:tgtEl>
                                          <p:spTgt spid="69"/>
                                        </p:tgtEl>
                                      </p:cBhvr>
                                    </p:animEffect>
                                  </p:childTnLst>
                                </p:cTn>
                              </p:par>
                              <p:par>
                                <p:cTn id="26" presetID="10" presetClass="entr" presetSubtype="0" fill="hold"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2000"/>
                                        <p:tgtEl>
                                          <p:spTgt spid="71"/>
                                        </p:tgtEl>
                                      </p:cBhvr>
                                    </p:animEffect>
                                  </p:childTnLst>
                                </p:cTn>
                              </p:par>
                              <p:par>
                                <p:cTn id="29" presetID="10" presetClass="entr" presetSubtype="0" fill="hold"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par>
                                <p:cTn id="32" presetID="10" presetClass="entr" presetSubtype="0" fill="hold"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311887" y="846635"/>
            <a:ext cx="8755913" cy="5858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a:t>
            </a:r>
            <a:endParaRPr lang="en-GB" dirty="0"/>
          </a:p>
        </p:txBody>
      </p:sp>
      <p:pic>
        <p:nvPicPr>
          <p:cNvPr id="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23" y="2841081"/>
            <a:ext cx="4362102" cy="3876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1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18" descr="Related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93"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511651"/>
            <a:ext cx="1924050" cy="1314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descr="Image result for microplex delphi pictur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288524" y="3848100"/>
            <a:ext cx="2683276" cy="27813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70184" y="2267725"/>
            <a:ext cx="2121216" cy="93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425565" y="5029200"/>
            <a:ext cx="1580817" cy="1200329"/>
          </a:xfrm>
          <a:prstGeom prst="rect">
            <a:avLst/>
          </a:prstGeom>
          <a:solidFill>
            <a:schemeClr val="bg1"/>
          </a:solidFill>
        </p:spPr>
        <p:txBody>
          <a:bodyPr wrap="none" rtlCol="0">
            <a:spAutoFit/>
          </a:bodyPr>
          <a:lstStyle/>
          <a:p>
            <a:r>
              <a:rPr lang="en-GB" dirty="0" smtClean="0"/>
              <a:t>MARK II (SLAC)</a:t>
            </a:r>
          </a:p>
          <a:p>
            <a:r>
              <a:rPr lang="en-GB" dirty="0" smtClean="0"/>
              <a:t>128 Channel</a:t>
            </a:r>
          </a:p>
          <a:p>
            <a:r>
              <a:rPr lang="en-GB" dirty="0" err="1" smtClean="0"/>
              <a:t>Microplex</a:t>
            </a:r>
            <a:endParaRPr lang="en-GB" dirty="0" smtClean="0"/>
          </a:p>
          <a:p>
            <a:r>
              <a:rPr lang="en-GB" dirty="0" smtClean="0"/>
              <a:t>Chip (NMOS) </a:t>
            </a:r>
            <a:endParaRPr lang="en-GB" dirty="0"/>
          </a:p>
        </p:txBody>
      </p:sp>
      <p:cxnSp>
        <p:nvCxnSpPr>
          <p:cNvPr id="59" name="Straight Arrow Connector 58"/>
          <p:cNvCxnSpPr/>
          <p:nvPr/>
        </p:nvCxnSpPr>
        <p:spPr>
          <a:xfrm flipH="1">
            <a:off x="3733799" y="5791200"/>
            <a:ext cx="1651917"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5125" name="Picture 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657116" y="846635"/>
            <a:ext cx="2092139" cy="137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8" name="TextBox 77"/>
          <p:cNvSpPr txBox="1"/>
          <p:nvPr/>
        </p:nvSpPr>
        <p:spPr>
          <a:xfrm>
            <a:off x="5105400" y="1916668"/>
            <a:ext cx="2743199" cy="369332"/>
          </a:xfrm>
          <a:prstGeom prst="rect">
            <a:avLst/>
          </a:prstGeom>
          <a:solidFill>
            <a:schemeClr val="bg1"/>
          </a:solidFill>
        </p:spPr>
        <p:txBody>
          <a:bodyPr wrap="square" rtlCol="0">
            <a:spAutoFit/>
          </a:bodyPr>
          <a:lstStyle/>
          <a:p>
            <a:r>
              <a:rPr lang="en-GB" dirty="0" smtClean="0"/>
              <a:t>DELPHI (LEP) MX6 (CMOS)  </a:t>
            </a:r>
            <a:endParaRPr lang="en-GB" dirty="0"/>
          </a:p>
        </p:txBody>
      </p:sp>
      <p:pic>
        <p:nvPicPr>
          <p:cNvPr id="5123"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4279843" y="914400"/>
            <a:ext cx="2398940" cy="1067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TextBox 79"/>
          <p:cNvSpPr txBox="1"/>
          <p:nvPr/>
        </p:nvSpPr>
        <p:spPr>
          <a:xfrm>
            <a:off x="1981200" y="457200"/>
            <a:ext cx="2222443" cy="1200329"/>
          </a:xfrm>
          <a:prstGeom prst="rect">
            <a:avLst/>
          </a:prstGeom>
          <a:solidFill>
            <a:schemeClr val="bg1"/>
          </a:solidFill>
        </p:spPr>
        <p:txBody>
          <a:bodyPr wrap="square" rtlCol="0">
            <a:spAutoFit/>
          </a:bodyPr>
          <a:lstStyle/>
          <a:p>
            <a:r>
              <a:rPr lang="en-GB" dirty="0" smtClean="0"/>
              <a:t>Application Specific Integrated Circuit</a:t>
            </a:r>
          </a:p>
          <a:p>
            <a:r>
              <a:rPr lang="en-GB" dirty="0" smtClean="0"/>
              <a:t>(ASIC) development has been essential  </a:t>
            </a:r>
            <a:endParaRPr lang="en-GB" dirty="0"/>
          </a:p>
        </p:txBody>
      </p:sp>
      <p:sp>
        <p:nvSpPr>
          <p:cNvPr id="81" name="TextBox 80"/>
          <p:cNvSpPr txBox="1"/>
          <p:nvPr/>
        </p:nvSpPr>
        <p:spPr>
          <a:xfrm>
            <a:off x="2959157" y="3730823"/>
            <a:ext cx="2222443" cy="307777"/>
          </a:xfrm>
          <a:prstGeom prst="rect">
            <a:avLst/>
          </a:prstGeom>
          <a:noFill/>
        </p:spPr>
        <p:txBody>
          <a:bodyPr wrap="square" rtlCol="0">
            <a:spAutoFit/>
          </a:bodyPr>
          <a:lstStyle/>
          <a:p>
            <a:r>
              <a:rPr lang="en-GB" sz="1400" b="1" dirty="0" smtClean="0">
                <a:solidFill>
                  <a:srgbClr val="800000"/>
                </a:solidFill>
              </a:rPr>
              <a:t>Strip Readout ASICs</a:t>
            </a:r>
            <a:endParaRPr lang="en-GB" sz="1400" b="1" dirty="0">
              <a:solidFill>
                <a:srgbClr val="800000"/>
              </a:solidFill>
            </a:endParaRPr>
          </a:p>
        </p:txBody>
      </p:sp>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9563" y="1828800"/>
            <a:ext cx="4491037" cy="1951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TextBox 44"/>
          <p:cNvSpPr txBox="1"/>
          <p:nvPr/>
        </p:nvSpPr>
        <p:spPr>
          <a:xfrm>
            <a:off x="1524000" y="6248400"/>
            <a:ext cx="914400" cy="415498"/>
          </a:xfrm>
          <a:prstGeom prst="rect">
            <a:avLst/>
          </a:prstGeom>
          <a:solidFill>
            <a:srgbClr val="FFFF00"/>
          </a:solidFill>
          <a:ln w="15875">
            <a:solidFill>
              <a:srgbClr val="FF0000"/>
            </a:solidFill>
          </a:ln>
        </p:spPr>
        <p:txBody>
          <a:bodyPr wrap="square" rtlCol="0">
            <a:spAutoFit/>
          </a:bodyPr>
          <a:lstStyle/>
          <a:p>
            <a:pPr algn="ctr"/>
            <a:r>
              <a:rPr lang="en-GB" sz="1050" b="1" dirty="0" smtClean="0">
                <a:solidFill>
                  <a:srgbClr val="800000"/>
                </a:solidFill>
              </a:rPr>
              <a:t>High Density Wire-bonds</a:t>
            </a:r>
            <a:endParaRPr lang="en-GB" sz="1050" b="1" dirty="0">
              <a:solidFill>
                <a:srgbClr val="800000"/>
              </a:solidFill>
            </a:endParaRPr>
          </a:p>
        </p:txBody>
      </p:sp>
      <p:sp>
        <p:nvSpPr>
          <p:cNvPr id="12" name="Rectangle 11"/>
          <p:cNvSpPr/>
          <p:nvPr/>
        </p:nvSpPr>
        <p:spPr>
          <a:xfrm>
            <a:off x="4343400" y="990600"/>
            <a:ext cx="685800"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p:nvPr/>
        </p:nvCxnSpPr>
        <p:spPr>
          <a:xfrm>
            <a:off x="5029200" y="990600"/>
            <a:ext cx="533400" cy="3048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5022113" y="1295400"/>
            <a:ext cx="540487" cy="381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551800" y="1295400"/>
            <a:ext cx="18000" cy="18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5"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548583" y="5239978"/>
            <a:ext cx="1519217" cy="856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5" name="Straight Arrow Connector 64"/>
          <p:cNvCxnSpPr/>
          <p:nvPr/>
        </p:nvCxnSpPr>
        <p:spPr>
          <a:xfrm>
            <a:off x="7105809" y="4572000"/>
            <a:ext cx="810012" cy="6679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6934200" y="4343400"/>
            <a:ext cx="1905000" cy="576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800000"/>
                </a:solidFill>
              </a:rPr>
              <a:t>Hybrid Pixel </a:t>
            </a:r>
          </a:p>
          <a:p>
            <a:pPr algn="ctr"/>
            <a:r>
              <a:rPr lang="en-GB" sz="1200" b="1" dirty="0" smtClean="0">
                <a:solidFill>
                  <a:srgbClr val="800000"/>
                </a:solidFill>
              </a:rPr>
              <a:t>Detectors </a:t>
            </a:r>
            <a:endParaRPr lang="en-GB" sz="1200" b="1" dirty="0">
              <a:solidFill>
                <a:srgbClr val="800000"/>
              </a:solidFill>
            </a:endParaRPr>
          </a:p>
        </p:txBody>
      </p:sp>
      <p:cxnSp>
        <p:nvCxnSpPr>
          <p:cNvPr id="74" name="Straight Arrow Connector 73"/>
          <p:cNvCxnSpPr>
            <a:endCxn id="85" idx="0"/>
          </p:cNvCxnSpPr>
          <p:nvPr/>
        </p:nvCxnSpPr>
        <p:spPr>
          <a:xfrm flipH="1">
            <a:off x="8308192" y="4191000"/>
            <a:ext cx="73808" cy="10489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022113" y="3362692"/>
            <a:ext cx="3851643" cy="2742168"/>
          </a:xfrm>
          <a:prstGeom prst="line">
            <a:avLst/>
          </a:prstGeom>
          <a:ln w="25400">
            <a:solidFill>
              <a:srgbClr val="0066FF"/>
            </a:solidFill>
            <a:prstDash val="sysDot"/>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4419600" y="3157354"/>
            <a:ext cx="3200400" cy="576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200" b="1" dirty="0" smtClean="0">
                <a:solidFill>
                  <a:srgbClr val="800000"/>
                </a:solidFill>
              </a:rPr>
              <a:t>Monolithic Pixel Detectors </a:t>
            </a:r>
            <a:endParaRPr lang="en-GB" sz="1200" b="1" dirty="0">
              <a:solidFill>
                <a:srgbClr val="800000"/>
              </a:solidFill>
            </a:endParaRPr>
          </a:p>
        </p:txBody>
      </p:sp>
      <p:sp>
        <p:nvSpPr>
          <p:cNvPr id="51" name="Title 1"/>
          <p:cNvSpPr txBox="1">
            <a:spLocks/>
          </p:cNvSpPr>
          <p:nvPr/>
        </p:nvSpPr>
        <p:spPr>
          <a:xfrm>
            <a:off x="1828800" y="-151440"/>
            <a:ext cx="5888191" cy="1142040"/>
          </a:xfrm>
          <a:prstGeom prst="rect">
            <a:avLst/>
          </a:prstGeom>
        </p:spPr>
        <p:txBody>
          <a:bodyPr lIns="91428" tIns="45715" rIns="91428" bIns="45715"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lgn="r">
              <a:defRPr/>
            </a:pPr>
            <a:r>
              <a:rPr lang="en-US" sz="2400" dirty="0" smtClean="0"/>
              <a:t>Historical Development </a:t>
            </a:r>
            <a:r>
              <a:rPr lang="en-US" sz="2400" dirty="0"/>
              <a:t>of Silicon </a:t>
            </a:r>
            <a:r>
              <a:rPr lang="en-US" sz="2400" dirty="0" smtClean="0"/>
              <a:t>  Sensor Arrays        </a:t>
            </a:r>
            <a:r>
              <a:rPr lang="en-US" sz="2400" b="0" dirty="0" smtClean="0">
                <a:solidFill>
                  <a:schemeClr val="bg1"/>
                </a:solidFill>
                <a:effectLst/>
              </a:rPr>
              <a:t>.</a:t>
            </a:r>
            <a:r>
              <a:rPr lang="en-US" sz="2400" dirty="0" smtClean="0">
                <a:solidFill>
                  <a:srgbClr val="009999"/>
                </a:solidFill>
              </a:rPr>
              <a:t> </a:t>
            </a:r>
            <a:endParaRPr lang="en-US" sz="2400" dirty="0">
              <a:solidFill>
                <a:srgbClr val="009999"/>
              </a:solidFill>
            </a:endParaRPr>
          </a:p>
        </p:txBody>
      </p:sp>
      <p:pic>
        <p:nvPicPr>
          <p:cNvPr id="52" name="Picture 51"/>
          <p:cNvPicPr>
            <a:picLocks noChangeAspect="1"/>
          </p:cNvPicPr>
          <p:nvPr/>
        </p:nvPicPr>
        <p:blipFill>
          <a:blip r:embed="rId11"/>
          <a:stretch>
            <a:fillRect/>
          </a:stretch>
        </p:blipFill>
        <p:spPr>
          <a:xfrm>
            <a:off x="5839676" y="3534568"/>
            <a:ext cx="1399324" cy="770732"/>
          </a:xfrm>
          <a:prstGeom prst="rect">
            <a:avLst/>
          </a:prstGeom>
        </p:spPr>
      </p:pic>
      <p:cxnSp>
        <p:nvCxnSpPr>
          <p:cNvPr id="49" name="Straight Arrow Connector 48"/>
          <p:cNvCxnSpPr/>
          <p:nvPr/>
        </p:nvCxnSpPr>
        <p:spPr>
          <a:xfrm flipH="1" flipV="1">
            <a:off x="5638800" y="2841081"/>
            <a:ext cx="365482" cy="239889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283378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3093"/>
                                        </p:tgtEl>
                                        <p:attrNameLst>
                                          <p:attrName>style.visibility</p:attrName>
                                        </p:attrNameLst>
                                      </p:cBhvr>
                                      <p:to>
                                        <p:strVal val="visible"/>
                                      </p:to>
                                    </p:set>
                                    <p:animEffect transition="in" filter="fade">
                                      <p:cBhvr>
                                        <p:cTn id="10" dur="2000"/>
                                        <p:tgtEl>
                                          <p:spTgt spid="3093"/>
                                        </p:tgtEl>
                                      </p:cBhvr>
                                    </p:animEffect>
                                  </p:childTnLst>
                                </p:cTn>
                              </p:par>
                              <p:par>
                                <p:cTn id="11" presetID="10" presetClass="entr" presetSubtype="0" fill="hold" nodeType="with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fade">
                                      <p:cBhvr>
                                        <p:cTn id="13" dur="2000"/>
                                        <p:tgtEl>
                                          <p:spTgt spid="5122"/>
                                        </p:tgtEl>
                                      </p:cBhvr>
                                    </p:animEffect>
                                  </p:childTnLst>
                                </p:cTn>
                              </p:par>
                              <p:par>
                                <p:cTn id="14" presetID="10" presetClass="entr" presetSubtype="0" fill="hold" nodeType="withEffect">
                                  <p:stCondLst>
                                    <p:cond delay="0"/>
                                  </p:stCondLst>
                                  <p:childTnLst>
                                    <p:set>
                                      <p:cBhvr>
                                        <p:cTn id="15" dur="1" fill="hold">
                                          <p:stCondLst>
                                            <p:cond delay="0"/>
                                          </p:stCondLst>
                                        </p:cTn>
                                        <p:tgtEl>
                                          <p:spTgt spid="5126"/>
                                        </p:tgtEl>
                                        <p:attrNameLst>
                                          <p:attrName>style.visibility</p:attrName>
                                        </p:attrNameLst>
                                      </p:cBhvr>
                                      <p:to>
                                        <p:strVal val="visible"/>
                                      </p:to>
                                    </p:set>
                                    <p:animEffect transition="in" filter="fade">
                                      <p:cBhvr>
                                        <p:cTn id="16" dur="2000"/>
                                        <p:tgtEl>
                                          <p:spTgt spid="51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2000"/>
                                        <p:tgtEl>
                                          <p:spTgt spid="59"/>
                                        </p:tgtEl>
                                      </p:cBhvr>
                                    </p:animEffect>
                                  </p:childTnLst>
                                </p:cTn>
                              </p:par>
                              <p:par>
                                <p:cTn id="23" presetID="10" presetClass="entr" presetSubtype="0" fill="hold" nodeType="withEffect">
                                  <p:stCondLst>
                                    <p:cond delay="0"/>
                                  </p:stCondLst>
                                  <p:childTnLst>
                                    <p:set>
                                      <p:cBhvr>
                                        <p:cTn id="24" dur="1" fill="hold">
                                          <p:stCondLst>
                                            <p:cond delay="0"/>
                                          </p:stCondLst>
                                        </p:cTn>
                                        <p:tgtEl>
                                          <p:spTgt spid="5125"/>
                                        </p:tgtEl>
                                        <p:attrNameLst>
                                          <p:attrName>style.visibility</p:attrName>
                                        </p:attrNameLst>
                                      </p:cBhvr>
                                      <p:to>
                                        <p:strVal val="visible"/>
                                      </p:to>
                                    </p:set>
                                    <p:animEffect transition="in" filter="fade">
                                      <p:cBhvr>
                                        <p:cTn id="25" dur="2000"/>
                                        <p:tgtEl>
                                          <p:spTgt spid="51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2000"/>
                                        <p:tgtEl>
                                          <p:spTgt spid="78"/>
                                        </p:tgtEl>
                                      </p:cBhvr>
                                    </p:animEffect>
                                  </p:childTnLst>
                                </p:cTn>
                              </p:par>
                              <p:par>
                                <p:cTn id="29" presetID="10" presetClass="entr" presetSubtype="0" fill="hold" nodeType="withEffect">
                                  <p:stCondLst>
                                    <p:cond delay="0"/>
                                  </p:stCondLst>
                                  <p:childTnLst>
                                    <p:set>
                                      <p:cBhvr>
                                        <p:cTn id="30" dur="1" fill="hold">
                                          <p:stCondLst>
                                            <p:cond delay="0"/>
                                          </p:stCondLst>
                                        </p:cTn>
                                        <p:tgtEl>
                                          <p:spTgt spid="5123"/>
                                        </p:tgtEl>
                                        <p:attrNameLst>
                                          <p:attrName>style.visibility</p:attrName>
                                        </p:attrNameLst>
                                      </p:cBhvr>
                                      <p:to>
                                        <p:strVal val="visible"/>
                                      </p:to>
                                    </p:set>
                                    <p:animEffect transition="in" filter="fade">
                                      <p:cBhvr>
                                        <p:cTn id="31" dur="2000"/>
                                        <p:tgtEl>
                                          <p:spTgt spid="51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2000"/>
                                        <p:tgtEl>
                                          <p:spTgt spid="8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2000"/>
                                        <p:tgtEl>
                                          <p:spTgt spid="81"/>
                                        </p:tgtEl>
                                      </p:cBhvr>
                                    </p:animEffect>
                                  </p:childTnLst>
                                </p:cTn>
                              </p:par>
                              <p:par>
                                <p:cTn id="38" presetID="10" presetClass="entr" presetSubtype="0" fill="hold" nodeType="withEffect">
                                  <p:stCondLst>
                                    <p:cond delay="0"/>
                                  </p:stCondLst>
                                  <p:childTnLst>
                                    <p:set>
                                      <p:cBhvr>
                                        <p:cTn id="39" dur="1" fill="hold">
                                          <p:stCondLst>
                                            <p:cond delay="0"/>
                                          </p:stCondLst>
                                        </p:cTn>
                                        <p:tgtEl>
                                          <p:spTgt spid="2051"/>
                                        </p:tgtEl>
                                        <p:attrNameLst>
                                          <p:attrName>style.visibility</p:attrName>
                                        </p:attrNameLst>
                                      </p:cBhvr>
                                      <p:to>
                                        <p:strVal val="visible"/>
                                      </p:to>
                                    </p:set>
                                    <p:animEffect transition="in" filter="fade">
                                      <p:cBhvr>
                                        <p:cTn id="40" dur="2000"/>
                                        <p:tgtEl>
                                          <p:spTgt spid="20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2000"/>
                                        <p:tgtEl>
                                          <p:spTgt spid="4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000"/>
                                        <p:tgtEl>
                                          <p:spTgt spid="12"/>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2000"/>
                                        <p:tgtEl>
                                          <p:spTgt spid="17"/>
                                        </p:tgtEl>
                                      </p:cBhvr>
                                    </p:animEffect>
                                  </p:childTnLst>
                                </p:cTn>
                              </p:par>
                              <p:par>
                                <p:cTn id="50" presetID="10" presetClass="entr" presetSubtype="0" fill="hold"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2000"/>
                                        <p:tgtEl>
                                          <p:spTgt spid="6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0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2000"/>
                                        <p:tgtEl>
                                          <p:spTgt spid="4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2000"/>
                                        <p:tgtEl>
                                          <p:spTgt spid="65"/>
                                        </p:tgtEl>
                                      </p:cBhvr>
                                    </p:animEffect>
                                  </p:childTnLst>
                                </p:cTn>
                              </p:par>
                              <p:par>
                                <p:cTn id="64" presetID="10" presetClass="entr" presetSubtype="0" fill="hold" nodeType="withEffect">
                                  <p:stCondLst>
                                    <p:cond delay="0"/>
                                  </p:stCondLst>
                                  <p:childTnLst>
                                    <p:set>
                                      <p:cBhvr>
                                        <p:cTn id="65" dur="1" fill="hold">
                                          <p:stCondLst>
                                            <p:cond delay="0"/>
                                          </p:stCondLst>
                                        </p:cTn>
                                        <p:tgtEl>
                                          <p:spTgt spid="74"/>
                                        </p:tgtEl>
                                        <p:attrNameLst>
                                          <p:attrName>style.visibility</p:attrName>
                                        </p:attrNameLst>
                                      </p:cBhvr>
                                      <p:to>
                                        <p:strVal val="visible"/>
                                      </p:to>
                                    </p:set>
                                    <p:animEffect transition="in" filter="fade">
                                      <p:cBhvr>
                                        <p:cTn id="66" dur="2000"/>
                                        <p:tgtEl>
                                          <p:spTgt spid="74"/>
                                        </p:tgtEl>
                                      </p:cBhvr>
                                    </p:animEffect>
                                  </p:childTnLst>
                                </p:cTn>
                              </p:par>
                              <p:par>
                                <p:cTn id="67" presetID="10"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2000"/>
                                        <p:tgtEl>
                                          <p:spTgt spid="8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2000"/>
                                        <p:tgtEl>
                                          <p:spTgt spid="3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2000"/>
                                        <p:tgtEl>
                                          <p:spTgt spid="48"/>
                                        </p:tgtEl>
                                      </p:cBhvr>
                                    </p:animEffect>
                                  </p:childTnLst>
                                </p:cTn>
                              </p:par>
                              <p:par>
                                <p:cTn id="78" presetID="10" presetClass="entr" presetSubtype="0"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2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0" grpId="0" animBg="1"/>
      <p:bldP spid="78" grpId="0" animBg="1"/>
      <p:bldP spid="80" grpId="0" animBg="1"/>
      <p:bldP spid="81" grpId="0"/>
      <p:bldP spid="45" grpId="0" animBg="1"/>
      <p:bldP spid="12" grpId="0" animBg="1"/>
      <p:bldP spid="20" grpId="0" animBg="1"/>
      <p:bldP spid="31"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311887" y="846635"/>
            <a:ext cx="8755913" cy="5858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a:t>
            </a:r>
            <a:endParaRPr lang="en-GB" dirty="0"/>
          </a:p>
        </p:txBody>
      </p:sp>
      <p:pic>
        <p:nvPicPr>
          <p:cNvPr id="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23" y="2841081"/>
            <a:ext cx="4362102" cy="3876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1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18" descr="Related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36"/>
          <p:cNvSpPr/>
          <p:nvPr/>
        </p:nvSpPr>
        <p:spPr>
          <a:xfrm>
            <a:off x="7960715" y="4029687"/>
            <a:ext cx="268885" cy="466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p:cNvSpPr/>
          <p:nvPr/>
        </p:nvSpPr>
        <p:spPr>
          <a:xfrm>
            <a:off x="7848600" y="4114800"/>
            <a:ext cx="134442"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5105400"/>
            <a:ext cx="1534955" cy="946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709" y="2514600"/>
            <a:ext cx="2961915"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descr="Image result for flip chip bump pictur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2870" y="2793693"/>
            <a:ext cx="1346130" cy="1255202"/>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435" y="5401072"/>
            <a:ext cx="4351365" cy="1228328"/>
          </a:xfrm>
          <a:prstGeom prst="rect">
            <a:avLst/>
          </a:prstGeom>
          <a:noFill/>
          <a:ln w="254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
        <p:nvSpPr>
          <p:cNvPr id="38" name="TextBox 37"/>
          <p:cNvSpPr txBox="1"/>
          <p:nvPr/>
        </p:nvSpPr>
        <p:spPr>
          <a:xfrm>
            <a:off x="307975" y="609600"/>
            <a:ext cx="2587625" cy="2031325"/>
          </a:xfrm>
          <a:prstGeom prst="rect">
            <a:avLst/>
          </a:prstGeom>
          <a:noFill/>
        </p:spPr>
        <p:txBody>
          <a:bodyPr wrap="square" rtlCol="0">
            <a:spAutoFit/>
          </a:bodyPr>
          <a:lstStyle/>
          <a:p>
            <a:r>
              <a:rPr lang="en-GB" dirty="0" smtClean="0"/>
              <a:t>The highest channel count arrays are based  on pixelated detectors.</a:t>
            </a:r>
          </a:p>
          <a:p>
            <a:r>
              <a:rPr lang="en-GB" dirty="0" smtClean="0"/>
              <a:t>For </a:t>
            </a:r>
            <a:r>
              <a:rPr lang="en-GB" b="1" dirty="0" smtClean="0"/>
              <a:t>hybrid pixel sensors </a:t>
            </a:r>
            <a:r>
              <a:rPr lang="en-GB" dirty="0" smtClean="0"/>
              <a:t>connection to the electronics requires flip-chip technologies.</a:t>
            </a:r>
          </a:p>
        </p:txBody>
      </p:sp>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838200"/>
            <a:ext cx="5323873" cy="184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46013" y="831322"/>
            <a:ext cx="3120136" cy="168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TextBox 39"/>
          <p:cNvSpPr txBox="1"/>
          <p:nvPr/>
        </p:nvSpPr>
        <p:spPr>
          <a:xfrm>
            <a:off x="7848600" y="2009001"/>
            <a:ext cx="1710957" cy="276999"/>
          </a:xfrm>
          <a:prstGeom prst="rect">
            <a:avLst/>
          </a:prstGeom>
          <a:noFill/>
        </p:spPr>
        <p:txBody>
          <a:bodyPr wrap="square" rtlCol="0">
            <a:spAutoFit/>
          </a:bodyPr>
          <a:lstStyle/>
          <a:p>
            <a:r>
              <a:rPr lang="en-GB" sz="1200" b="1" dirty="0" smtClean="0">
                <a:solidFill>
                  <a:srgbClr val="800000"/>
                </a:solidFill>
              </a:rPr>
              <a:t>True space-points</a:t>
            </a:r>
            <a:endParaRPr lang="en-GB" sz="1200" b="1" dirty="0">
              <a:solidFill>
                <a:srgbClr val="800000"/>
              </a:solidFill>
            </a:endParaRPr>
          </a:p>
        </p:txBody>
      </p:sp>
      <p:cxnSp>
        <p:nvCxnSpPr>
          <p:cNvPr id="51" name="Straight Connector 50"/>
          <p:cNvCxnSpPr/>
          <p:nvPr/>
        </p:nvCxnSpPr>
        <p:spPr>
          <a:xfrm flipH="1" flipV="1">
            <a:off x="7086602" y="2009002"/>
            <a:ext cx="152398" cy="7846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5892870" y="2002345"/>
            <a:ext cx="998194" cy="7827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56713" y="4671536"/>
            <a:ext cx="1191087" cy="738664"/>
          </a:xfrm>
          <a:prstGeom prst="rect">
            <a:avLst/>
          </a:prstGeom>
          <a:noFill/>
        </p:spPr>
        <p:txBody>
          <a:bodyPr wrap="square" rtlCol="0">
            <a:spAutoFit/>
          </a:bodyPr>
          <a:lstStyle/>
          <a:p>
            <a:r>
              <a:rPr lang="en-GB" sz="1400" b="1" dirty="0" smtClean="0">
                <a:solidFill>
                  <a:srgbClr val="800000"/>
                </a:solidFill>
              </a:rPr>
              <a:t>Hybrid Pixel Readout ASICs</a:t>
            </a:r>
            <a:endParaRPr lang="en-GB" sz="1400" b="1" dirty="0">
              <a:solidFill>
                <a:srgbClr val="800000"/>
              </a:solidFill>
            </a:endParaRPr>
          </a:p>
        </p:txBody>
      </p:sp>
      <p:sp>
        <p:nvSpPr>
          <p:cNvPr id="2" name="TextBox 1"/>
          <p:cNvSpPr txBox="1"/>
          <p:nvPr/>
        </p:nvSpPr>
        <p:spPr>
          <a:xfrm>
            <a:off x="4689843" y="1824335"/>
            <a:ext cx="1710957" cy="461665"/>
          </a:xfrm>
          <a:prstGeom prst="rect">
            <a:avLst/>
          </a:prstGeom>
          <a:noFill/>
        </p:spPr>
        <p:txBody>
          <a:bodyPr wrap="square" rtlCol="0">
            <a:spAutoFit/>
          </a:bodyPr>
          <a:lstStyle/>
          <a:p>
            <a:r>
              <a:rPr lang="en-GB" sz="1200" dirty="0" smtClean="0">
                <a:solidFill>
                  <a:srgbClr val="800000"/>
                </a:solidFill>
              </a:rPr>
              <a:t>Two orthogonal projections</a:t>
            </a:r>
            <a:endParaRPr lang="en-GB" sz="1200" dirty="0">
              <a:solidFill>
                <a:srgbClr val="800000"/>
              </a:solidFill>
            </a:endParaRPr>
          </a:p>
        </p:txBody>
      </p:sp>
      <p:sp>
        <p:nvSpPr>
          <p:cNvPr id="32" name="Right Arrow 31"/>
          <p:cNvSpPr/>
          <p:nvPr/>
        </p:nvSpPr>
        <p:spPr>
          <a:xfrm>
            <a:off x="5250713" y="1219200"/>
            <a:ext cx="642157" cy="408872"/>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7960715" y="4029687"/>
            <a:ext cx="268885" cy="466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7848600" y="4114800"/>
            <a:ext cx="134442"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8036915" y="3657600"/>
            <a:ext cx="947598"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Rectangle 49"/>
          <p:cNvSpPr/>
          <p:nvPr/>
        </p:nvSpPr>
        <p:spPr>
          <a:xfrm>
            <a:off x="7988042" y="4274641"/>
            <a:ext cx="622558" cy="378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p:nvPr/>
        </p:nvCxnSpPr>
        <p:spPr>
          <a:xfrm flipV="1">
            <a:off x="5022113" y="3362692"/>
            <a:ext cx="3851643" cy="2742168"/>
          </a:xfrm>
          <a:prstGeom prst="line">
            <a:avLst/>
          </a:prstGeom>
          <a:ln w="25400">
            <a:solidFill>
              <a:srgbClr val="0066FF"/>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814637" y="2766536"/>
            <a:ext cx="1900363" cy="738664"/>
          </a:xfrm>
          <a:prstGeom prst="rect">
            <a:avLst/>
          </a:prstGeom>
          <a:solidFill>
            <a:srgbClr val="FFFF00"/>
          </a:solidFill>
          <a:ln w="25400">
            <a:solidFill>
              <a:srgbClr val="FF0000"/>
            </a:solidFill>
          </a:ln>
        </p:spPr>
        <p:txBody>
          <a:bodyPr wrap="square" rtlCol="0">
            <a:spAutoFit/>
          </a:bodyPr>
          <a:lstStyle/>
          <a:p>
            <a:r>
              <a:rPr lang="en-GB" sz="1400" b="1" dirty="0" smtClean="0">
                <a:solidFill>
                  <a:srgbClr val="C00000"/>
                </a:solidFill>
              </a:rPr>
              <a:t>Required in high track density environments to avoid ambiguities</a:t>
            </a:r>
            <a:endParaRPr lang="en-GB" sz="1400" b="1" dirty="0">
              <a:solidFill>
                <a:srgbClr val="C00000"/>
              </a:solidFill>
            </a:endParaRPr>
          </a:p>
        </p:txBody>
      </p:sp>
      <p:sp>
        <p:nvSpPr>
          <p:cNvPr id="47" name="Rectangle 46"/>
          <p:cNvSpPr/>
          <p:nvPr/>
        </p:nvSpPr>
        <p:spPr>
          <a:xfrm>
            <a:off x="7960715" y="4029687"/>
            <a:ext cx="268885" cy="466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7848600" y="4114800"/>
            <a:ext cx="134442"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Arrow Connector 55"/>
          <p:cNvCxnSpPr/>
          <p:nvPr/>
        </p:nvCxnSpPr>
        <p:spPr>
          <a:xfrm>
            <a:off x="6866979" y="4698000"/>
            <a:ext cx="981621" cy="609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7988042" y="4274641"/>
            <a:ext cx="622558" cy="378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6934200" y="4343400"/>
            <a:ext cx="1905000" cy="576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800000"/>
                </a:solidFill>
              </a:rPr>
              <a:t>Hybrid Pixel </a:t>
            </a:r>
          </a:p>
          <a:p>
            <a:pPr algn="ctr"/>
            <a:r>
              <a:rPr lang="en-GB" sz="1200" b="1" dirty="0" smtClean="0">
                <a:solidFill>
                  <a:srgbClr val="800000"/>
                </a:solidFill>
              </a:rPr>
              <a:t>Detectors </a:t>
            </a:r>
            <a:endParaRPr lang="en-GB" sz="1200" b="1" dirty="0">
              <a:solidFill>
                <a:srgbClr val="800000"/>
              </a:solidFill>
            </a:endParaRPr>
          </a:p>
        </p:txBody>
      </p:sp>
      <p:sp>
        <p:nvSpPr>
          <p:cNvPr id="62" name="Title 1"/>
          <p:cNvSpPr txBox="1">
            <a:spLocks/>
          </p:cNvSpPr>
          <p:nvPr/>
        </p:nvSpPr>
        <p:spPr>
          <a:xfrm>
            <a:off x="1828800" y="-151440"/>
            <a:ext cx="5888191" cy="1142040"/>
          </a:xfrm>
          <a:prstGeom prst="rect">
            <a:avLst/>
          </a:prstGeom>
        </p:spPr>
        <p:txBody>
          <a:bodyPr lIns="91428" tIns="45715" rIns="91428" bIns="45715"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lgn="r">
              <a:defRPr/>
            </a:pPr>
            <a:r>
              <a:rPr lang="en-US" sz="2400" dirty="0" smtClean="0"/>
              <a:t>Historical Development </a:t>
            </a:r>
            <a:r>
              <a:rPr lang="en-US" sz="2400" dirty="0"/>
              <a:t>of Silicon </a:t>
            </a:r>
            <a:r>
              <a:rPr lang="en-US" sz="2400" dirty="0" smtClean="0"/>
              <a:t>  Sensor Arrays        </a:t>
            </a:r>
            <a:r>
              <a:rPr lang="en-US" sz="2400" b="0" dirty="0" smtClean="0">
                <a:solidFill>
                  <a:schemeClr val="bg1"/>
                </a:solidFill>
                <a:effectLst/>
              </a:rPr>
              <a:t>.</a:t>
            </a:r>
            <a:r>
              <a:rPr lang="en-US" sz="2400" dirty="0" smtClean="0">
                <a:solidFill>
                  <a:srgbClr val="009999"/>
                </a:solidFill>
              </a:rPr>
              <a:t> </a:t>
            </a:r>
            <a:endParaRPr lang="en-US" sz="2400" dirty="0">
              <a:solidFill>
                <a:srgbClr val="009999"/>
              </a:solidFill>
            </a:endParaRPr>
          </a:p>
        </p:txBody>
      </p:sp>
    </p:spTree>
    <p:extLst>
      <p:ext uri="{BB962C8B-B14F-4D97-AF65-F5344CB8AC3E}">
        <p14:creationId xmlns:p14="http://schemas.microsoft.com/office/powerpoint/2010/main" val="7121723"/>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2000"/>
                                        <p:tgtEl>
                                          <p:spTgt spid="4099"/>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fade">
                                      <p:cBhvr>
                                        <p:cTn id="15" dur="500"/>
                                        <p:tgtEl>
                                          <p:spTgt spid="409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102"/>
                                        </p:tgtEl>
                                        <p:attrNameLst>
                                          <p:attrName>style.visibility</p:attrName>
                                        </p:attrNameLst>
                                      </p:cBhvr>
                                      <p:to>
                                        <p:strVal val="visible"/>
                                      </p:to>
                                    </p:set>
                                    <p:animEffect transition="in" filter="fade">
                                      <p:cBhvr>
                                        <p:cTn id="31" dur="500"/>
                                        <p:tgtEl>
                                          <p:spTgt spid="4102"/>
                                        </p:tgtEl>
                                      </p:cBhvr>
                                    </p:animEffect>
                                  </p:childTnLst>
                                </p:cTn>
                              </p:par>
                              <p:par>
                                <p:cTn id="32" presetID="10" presetClass="entr" presetSubtype="0" fill="hold" nodeType="withEffect">
                                  <p:stCondLst>
                                    <p:cond delay="0"/>
                                  </p:stCondLst>
                                  <p:childTnLst>
                                    <p:set>
                                      <p:cBhvr>
                                        <p:cTn id="33" dur="1" fill="hold">
                                          <p:stCondLst>
                                            <p:cond delay="0"/>
                                          </p:stCondLst>
                                        </p:cTn>
                                        <p:tgtEl>
                                          <p:spTgt spid="4101"/>
                                        </p:tgtEl>
                                        <p:attrNameLst>
                                          <p:attrName>style.visibility</p:attrName>
                                        </p:attrNameLst>
                                      </p:cBhvr>
                                      <p:to>
                                        <p:strVal val="visible"/>
                                      </p:to>
                                    </p:set>
                                    <p:animEffect transition="in" filter="fade">
                                      <p:cBhvr>
                                        <p:cTn id="34" dur="500"/>
                                        <p:tgtEl>
                                          <p:spTgt spid="4101"/>
                                        </p:tgtEl>
                                      </p:cBhvr>
                                    </p:animEffect>
                                  </p:childTnLst>
                                </p:cTn>
                              </p:par>
                              <p:par>
                                <p:cTn id="35" presetID="10" presetClass="entr" presetSubtype="0" fill="hold" nodeType="withEffect">
                                  <p:stCondLst>
                                    <p:cond delay="0"/>
                                  </p:stCondLst>
                                  <p:childTnLst>
                                    <p:set>
                                      <p:cBhvr>
                                        <p:cTn id="36" dur="1" fill="hold">
                                          <p:stCondLst>
                                            <p:cond delay="0"/>
                                          </p:stCondLst>
                                        </p:cTn>
                                        <p:tgtEl>
                                          <p:spTgt spid="4104"/>
                                        </p:tgtEl>
                                        <p:attrNameLst>
                                          <p:attrName>style.visibility</p:attrName>
                                        </p:attrNameLst>
                                      </p:cBhvr>
                                      <p:to>
                                        <p:strVal val="visible"/>
                                      </p:to>
                                    </p:set>
                                    <p:animEffect transition="in" filter="fade">
                                      <p:cBhvr>
                                        <p:cTn id="37" dur="500"/>
                                        <p:tgtEl>
                                          <p:spTgt spid="410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par>
                                <p:cTn id="52" presetID="10" presetClass="entr" presetSubtype="0" fill="hold" nodeType="withEffect">
                                  <p:stCondLst>
                                    <p:cond delay="0"/>
                                  </p:stCondLst>
                                  <p:childTnLst>
                                    <p:set>
                                      <p:cBhvr>
                                        <p:cTn id="53" dur="1" fill="hold">
                                          <p:stCondLst>
                                            <p:cond delay="0"/>
                                          </p:stCondLst>
                                        </p:cTn>
                                        <p:tgtEl>
                                          <p:spTgt spid="4105"/>
                                        </p:tgtEl>
                                        <p:attrNameLst>
                                          <p:attrName>style.visibility</p:attrName>
                                        </p:attrNameLst>
                                      </p:cBhvr>
                                      <p:to>
                                        <p:strVal val="visible"/>
                                      </p:to>
                                    </p:set>
                                    <p:animEffect transition="in" filter="fade">
                                      <p:cBhvr>
                                        <p:cTn id="54" dur="500"/>
                                        <p:tgtEl>
                                          <p:spTgt spid="4105"/>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2000"/>
                                        <p:tgtEl>
                                          <p:spTgt spid="5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58" grpId="0"/>
      <p:bldP spid="2" grpId="0"/>
      <p:bldP spid="32" grpId="0" animBg="1"/>
      <p:bldP spid="54" grpId="0" animBg="1"/>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Content Placeholder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47800" y="1981200"/>
            <a:ext cx="443096" cy="263463"/>
          </a:xfrm>
          <a:prstGeom prst="rect">
            <a:avLst/>
          </a:prstGeom>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2645" y="4436787"/>
            <a:ext cx="3045155" cy="2192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1" y="1446311"/>
            <a:ext cx="3098129" cy="2168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912496" y="609600"/>
            <a:ext cx="2584101" cy="3657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508360" y="1063823"/>
            <a:ext cx="1425840" cy="307777"/>
          </a:xfrm>
          <a:prstGeom prst="rect">
            <a:avLst/>
          </a:prstGeom>
          <a:solidFill>
            <a:srgbClr val="FFFF00"/>
          </a:solidFill>
          <a:ln>
            <a:solidFill>
              <a:srgbClr val="FF0000"/>
            </a:solidFill>
          </a:ln>
        </p:spPr>
        <p:txBody>
          <a:bodyPr wrap="none" rtlCol="0">
            <a:spAutoFit/>
          </a:bodyPr>
          <a:lstStyle/>
          <a:p>
            <a:r>
              <a:rPr lang="en-GB" sz="1400" b="1" dirty="0" smtClean="0">
                <a:solidFill>
                  <a:srgbClr val="C00000"/>
                </a:solidFill>
              </a:rPr>
              <a:t>1.2×10</a:t>
            </a:r>
            <a:r>
              <a:rPr lang="en-GB" sz="1400" b="1" baseline="30000" dirty="0" smtClean="0">
                <a:solidFill>
                  <a:srgbClr val="C00000"/>
                </a:solidFill>
              </a:rPr>
              <a:t>15</a:t>
            </a:r>
            <a:r>
              <a:rPr lang="en-GB" sz="1400" b="1" dirty="0" smtClean="0">
                <a:solidFill>
                  <a:srgbClr val="C00000"/>
                </a:solidFill>
              </a:rPr>
              <a:t>n</a:t>
            </a:r>
            <a:r>
              <a:rPr lang="en-GB" sz="1400" b="1" baseline="-25000" dirty="0" smtClean="0">
                <a:solidFill>
                  <a:srgbClr val="C00000"/>
                </a:solidFill>
              </a:rPr>
              <a:t>eq</a:t>
            </a:r>
            <a:r>
              <a:rPr lang="en-GB" sz="1400" b="1" dirty="0" smtClean="0">
                <a:solidFill>
                  <a:srgbClr val="C00000"/>
                </a:solidFill>
              </a:rPr>
              <a:t>/cm</a:t>
            </a:r>
            <a:r>
              <a:rPr lang="en-GB" sz="1400" b="1" baseline="30000" dirty="0" smtClean="0">
                <a:solidFill>
                  <a:srgbClr val="C00000"/>
                </a:solidFill>
              </a:rPr>
              <a:t>2</a:t>
            </a:r>
            <a:endParaRPr lang="en-GB" sz="1400" b="1" baseline="30000" dirty="0">
              <a:solidFill>
                <a:srgbClr val="C00000"/>
              </a:solidFill>
            </a:endParaRPr>
          </a:p>
        </p:txBody>
      </p:sp>
      <p:sp>
        <p:nvSpPr>
          <p:cNvPr id="36" name="TextBox 35"/>
          <p:cNvSpPr txBox="1"/>
          <p:nvPr/>
        </p:nvSpPr>
        <p:spPr>
          <a:xfrm>
            <a:off x="5715000" y="1524000"/>
            <a:ext cx="1425840" cy="307777"/>
          </a:xfrm>
          <a:prstGeom prst="rect">
            <a:avLst/>
          </a:prstGeom>
          <a:solidFill>
            <a:srgbClr val="FFFF00"/>
          </a:solidFill>
          <a:ln>
            <a:solidFill>
              <a:srgbClr val="FF0000"/>
            </a:solidFill>
          </a:ln>
        </p:spPr>
        <p:txBody>
          <a:bodyPr wrap="none" rtlCol="0">
            <a:spAutoFit/>
          </a:bodyPr>
          <a:lstStyle/>
          <a:p>
            <a:r>
              <a:rPr lang="en-GB" sz="1400" b="1" dirty="0" smtClean="0">
                <a:solidFill>
                  <a:srgbClr val="C00000"/>
                </a:solidFill>
              </a:rPr>
              <a:t>1.9×10</a:t>
            </a:r>
            <a:r>
              <a:rPr lang="en-GB" sz="1400" b="1" baseline="30000" dirty="0" smtClean="0">
                <a:solidFill>
                  <a:srgbClr val="C00000"/>
                </a:solidFill>
              </a:rPr>
              <a:t>16</a:t>
            </a:r>
            <a:r>
              <a:rPr lang="en-GB" sz="1400" b="1" dirty="0" smtClean="0">
                <a:solidFill>
                  <a:srgbClr val="C00000"/>
                </a:solidFill>
              </a:rPr>
              <a:t>n</a:t>
            </a:r>
            <a:r>
              <a:rPr lang="en-GB" sz="1400" b="1" baseline="-25000" dirty="0" smtClean="0">
                <a:solidFill>
                  <a:srgbClr val="C00000"/>
                </a:solidFill>
              </a:rPr>
              <a:t>eq</a:t>
            </a:r>
            <a:r>
              <a:rPr lang="en-GB" sz="1400" b="1" dirty="0" smtClean="0">
                <a:solidFill>
                  <a:srgbClr val="C00000"/>
                </a:solidFill>
              </a:rPr>
              <a:t>/cm</a:t>
            </a:r>
            <a:r>
              <a:rPr lang="en-GB" sz="1400" b="1" baseline="30000" dirty="0" smtClean="0">
                <a:solidFill>
                  <a:srgbClr val="C00000"/>
                </a:solidFill>
              </a:rPr>
              <a:t>2</a:t>
            </a:r>
            <a:endParaRPr lang="en-GB" sz="1400" b="1" baseline="30000" dirty="0">
              <a:solidFill>
                <a:srgbClr val="C00000"/>
              </a:solidFill>
            </a:endParaRPr>
          </a:p>
        </p:txBody>
      </p:sp>
      <p:sp>
        <p:nvSpPr>
          <p:cNvPr id="6" name="TextBox 5"/>
          <p:cNvSpPr txBox="1"/>
          <p:nvPr/>
        </p:nvSpPr>
        <p:spPr>
          <a:xfrm>
            <a:off x="1708083" y="1244025"/>
            <a:ext cx="958917" cy="584775"/>
          </a:xfrm>
          <a:prstGeom prst="rect">
            <a:avLst/>
          </a:prstGeom>
          <a:noFill/>
        </p:spPr>
        <p:txBody>
          <a:bodyPr wrap="none" rtlCol="0">
            <a:spAutoFit/>
          </a:bodyPr>
          <a:lstStyle/>
          <a:p>
            <a:pPr algn="r"/>
            <a:r>
              <a:rPr lang="en-GB" sz="1600" b="1" dirty="0" smtClean="0">
                <a:solidFill>
                  <a:srgbClr val="C00000"/>
                </a:solidFill>
              </a:rPr>
              <a:t>n</a:t>
            </a:r>
            <a:r>
              <a:rPr lang="en-GB" sz="1600" b="1" baseline="30000" dirty="0" smtClean="0">
                <a:solidFill>
                  <a:srgbClr val="C00000"/>
                </a:solidFill>
              </a:rPr>
              <a:t>+</a:t>
            </a:r>
            <a:r>
              <a:rPr lang="en-GB" sz="1600" b="1" dirty="0">
                <a:solidFill>
                  <a:srgbClr val="C00000"/>
                </a:solidFill>
              </a:rPr>
              <a:t> </a:t>
            </a:r>
            <a:r>
              <a:rPr lang="en-GB" sz="1600" b="1" dirty="0" smtClean="0">
                <a:solidFill>
                  <a:srgbClr val="C00000"/>
                </a:solidFill>
              </a:rPr>
              <a:t>strips</a:t>
            </a:r>
          </a:p>
          <a:p>
            <a:pPr algn="r"/>
            <a:r>
              <a:rPr lang="en-GB" sz="1600" b="1" dirty="0">
                <a:solidFill>
                  <a:srgbClr val="C00000"/>
                </a:solidFill>
              </a:rPr>
              <a:t>i</a:t>
            </a:r>
            <a:r>
              <a:rPr lang="en-GB" sz="1600" b="1" dirty="0" smtClean="0">
                <a:solidFill>
                  <a:srgbClr val="C00000"/>
                </a:solidFill>
              </a:rPr>
              <a:t>n p</a:t>
            </a:r>
            <a:r>
              <a:rPr lang="en-GB" sz="1600" b="1" baseline="30000" dirty="0" smtClean="0">
                <a:solidFill>
                  <a:srgbClr val="C00000"/>
                </a:solidFill>
              </a:rPr>
              <a:t>-</a:t>
            </a:r>
            <a:r>
              <a:rPr lang="en-GB" sz="1600" b="1" dirty="0">
                <a:solidFill>
                  <a:srgbClr val="C00000"/>
                </a:solidFill>
              </a:rPr>
              <a:t> </a:t>
            </a:r>
            <a:r>
              <a:rPr lang="en-GB" sz="1600" b="1" dirty="0" smtClean="0">
                <a:solidFill>
                  <a:srgbClr val="C00000"/>
                </a:solidFill>
              </a:rPr>
              <a:t>bulk</a:t>
            </a:r>
            <a:endParaRPr lang="en-GB" sz="1600" b="1" dirty="0">
              <a:solidFill>
                <a:srgbClr val="C00000"/>
              </a:solidFill>
            </a:endParaRPr>
          </a:p>
        </p:txBody>
      </p:sp>
      <p:sp>
        <p:nvSpPr>
          <p:cNvPr id="9" name="TextBox 8"/>
          <p:cNvSpPr txBox="1"/>
          <p:nvPr/>
        </p:nvSpPr>
        <p:spPr>
          <a:xfrm>
            <a:off x="6019800" y="4293513"/>
            <a:ext cx="2514600" cy="430887"/>
          </a:xfrm>
          <a:prstGeom prst="rect">
            <a:avLst/>
          </a:prstGeom>
          <a:solidFill>
            <a:schemeClr val="bg1"/>
          </a:solidFill>
        </p:spPr>
        <p:txBody>
          <a:bodyPr wrap="square" rtlCol="0">
            <a:spAutoFit/>
          </a:bodyPr>
          <a:lstStyle/>
          <a:p>
            <a:r>
              <a:rPr lang="en-GB" sz="1100" dirty="0"/>
              <a:t>Federico </a:t>
            </a:r>
            <a:r>
              <a:rPr lang="en-GB" sz="1100" dirty="0" err="1" smtClean="0"/>
              <a:t>Faccio</a:t>
            </a:r>
            <a:r>
              <a:rPr lang="en-GB" sz="1100" dirty="0" smtClean="0"/>
              <a:t>:  PMOS </a:t>
            </a:r>
            <a:r>
              <a:rPr lang="en-GB" sz="1100" dirty="0"/>
              <a:t>t</a:t>
            </a:r>
            <a:r>
              <a:rPr lang="en-GB" sz="1100" dirty="0" smtClean="0"/>
              <a:t>urn-on V</a:t>
            </a:r>
            <a:r>
              <a:rPr lang="en-GB" sz="1100" baseline="-25000" dirty="0" smtClean="0"/>
              <a:t>g</a:t>
            </a:r>
            <a:r>
              <a:rPr lang="en-GB" sz="1100" dirty="0" smtClean="0"/>
              <a:t> </a:t>
            </a:r>
            <a:r>
              <a:rPr lang="en-GB" sz="1100" dirty="0" smtClean="0">
                <a:hlinkClick r:id="rId7"/>
              </a:rPr>
              <a:t>https</a:t>
            </a:r>
            <a:r>
              <a:rPr lang="en-GB" sz="1100" dirty="0">
                <a:hlinkClick r:id="rId7"/>
              </a:rPr>
              <a:t>://</a:t>
            </a:r>
            <a:r>
              <a:rPr lang="en-GB" sz="1100" dirty="0" smtClean="0">
                <a:hlinkClick r:id="rId7"/>
              </a:rPr>
              <a:t>indico.cern.ch/event/468486/</a:t>
            </a:r>
            <a:r>
              <a:rPr lang="en-GB" sz="1100" dirty="0" smtClean="0"/>
              <a:t> </a:t>
            </a:r>
          </a:p>
        </p:txBody>
      </p:sp>
      <p:sp>
        <p:nvSpPr>
          <p:cNvPr id="40" name="TextBox 39"/>
          <p:cNvSpPr txBox="1"/>
          <p:nvPr/>
        </p:nvSpPr>
        <p:spPr>
          <a:xfrm>
            <a:off x="5674496" y="3578423"/>
            <a:ext cx="945067" cy="307777"/>
          </a:xfrm>
          <a:prstGeom prst="rect">
            <a:avLst/>
          </a:prstGeom>
          <a:solidFill>
            <a:srgbClr val="FFFF00"/>
          </a:solidFill>
          <a:ln>
            <a:solidFill>
              <a:srgbClr val="FF0000"/>
            </a:solidFill>
          </a:ln>
        </p:spPr>
        <p:txBody>
          <a:bodyPr wrap="none" rtlCol="0">
            <a:spAutoFit/>
          </a:bodyPr>
          <a:lstStyle/>
          <a:p>
            <a:r>
              <a:rPr lang="en-GB" sz="1400" b="1" dirty="0" smtClean="0">
                <a:solidFill>
                  <a:srgbClr val="C00000"/>
                </a:solidFill>
              </a:rPr>
              <a:t>1.3×10</a:t>
            </a:r>
            <a:r>
              <a:rPr lang="en-GB" sz="1400" b="1" baseline="30000" dirty="0">
                <a:solidFill>
                  <a:srgbClr val="C00000"/>
                </a:solidFill>
              </a:rPr>
              <a:t>7</a:t>
            </a:r>
            <a:r>
              <a:rPr lang="en-GB" sz="1400" b="1" dirty="0" smtClean="0">
                <a:solidFill>
                  <a:srgbClr val="C00000"/>
                </a:solidFill>
              </a:rPr>
              <a:t>Gy</a:t>
            </a:r>
            <a:endParaRPr lang="en-GB" sz="1400" b="1" baseline="30000" dirty="0">
              <a:solidFill>
                <a:srgbClr val="C00000"/>
              </a:solidFill>
            </a:endParaRPr>
          </a:p>
        </p:txBody>
      </p:sp>
      <p:sp>
        <p:nvSpPr>
          <p:cNvPr id="11" name="TextBox 10"/>
          <p:cNvSpPr txBox="1"/>
          <p:nvPr/>
        </p:nvSpPr>
        <p:spPr>
          <a:xfrm>
            <a:off x="7696200" y="2222718"/>
            <a:ext cx="1295401" cy="1815882"/>
          </a:xfrm>
          <a:prstGeom prst="rect">
            <a:avLst/>
          </a:prstGeom>
          <a:noFill/>
        </p:spPr>
        <p:txBody>
          <a:bodyPr wrap="square" rtlCol="0">
            <a:spAutoFit/>
          </a:bodyPr>
          <a:lstStyle/>
          <a:p>
            <a:r>
              <a:rPr lang="en-GB" sz="1600" b="1" dirty="0" smtClean="0">
                <a:sym typeface="Symbol"/>
              </a:rPr>
              <a:t>For</a:t>
            </a:r>
            <a:r>
              <a:rPr lang="en-GB" sz="1600" b="1" dirty="0" smtClean="0">
                <a:solidFill>
                  <a:srgbClr val="C00000"/>
                </a:solidFill>
                <a:sym typeface="Symbol"/>
              </a:rPr>
              <a:t> Pixels:  </a:t>
            </a:r>
            <a:r>
              <a:rPr lang="en-GB" sz="1600" b="1" dirty="0">
                <a:sym typeface="Symbol"/>
              </a:rPr>
              <a:t>a</a:t>
            </a:r>
            <a:r>
              <a:rPr lang="en-GB" sz="1600" b="1" dirty="0" smtClean="0"/>
              <a:t>lso need rad-hard data links </a:t>
            </a:r>
          </a:p>
          <a:p>
            <a:r>
              <a:rPr lang="en-GB" sz="1600" b="1" dirty="0" smtClean="0"/>
              <a:t>with up to ~40 hits/cm</a:t>
            </a:r>
            <a:r>
              <a:rPr lang="en-GB" sz="1600" b="1" baseline="30000" dirty="0" smtClean="0"/>
              <a:t>2</a:t>
            </a:r>
            <a:r>
              <a:rPr lang="en-GB" sz="1600" b="1" dirty="0" smtClean="0"/>
              <a:t> </a:t>
            </a:r>
            <a:r>
              <a:rPr lang="en-GB" sz="1600" b="1" dirty="0"/>
              <a:t>e</a:t>
            </a:r>
            <a:r>
              <a:rPr lang="en-GB" sz="1600" b="1" dirty="0" smtClean="0"/>
              <a:t>ach 25ns</a:t>
            </a:r>
            <a:endParaRPr lang="en-GB" sz="1600" b="1" dirty="0"/>
          </a:p>
        </p:txBody>
      </p:sp>
      <p:sp>
        <p:nvSpPr>
          <p:cNvPr id="13" name="TextBox 12"/>
          <p:cNvSpPr txBox="1"/>
          <p:nvPr/>
        </p:nvSpPr>
        <p:spPr>
          <a:xfrm>
            <a:off x="5257800" y="1292423"/>
            <a:ext cx="608565" cy="307777"/>
          </a:xfrm>
          <a:prstGeom prst="rect">
            <a:avLst/>
          </a:prstGeom>
          <a:noFill/>
        </p:spPr>
        <p:txBody>
          <a:bodyPr wrap="none" rtlCol="0">
            <a:spAutoFit/>
          </a:bodyPr>
          <a:lstStyle/>
          <a:p>
            <a:r>
              <a:rPr lang="en-GB" sz="1400" b="1" dirty="0" smtClean="0">
                <a:solidFill>
                  <a:srgbClr val="FFFF00"/>
                </a:solidFill>
              </a:rPr>
              <a:t>Strips</a:t>
            </a:r>
            <a:endParaRPr lang="en-GB" sz="1400" b="1" dirty="0">
              <a:solidFill>
                <a:srgbClr val="FFFF00"/>
              </a:solidFill>
            </a:endParaRPr>
          </a:p>
        </p:txBody>
      </p:sp>
      <p:sp>
        <p:nvSpPr>
          <p:cNvPr id="43" name="TextBox 42"/>
          <p:cNvSpPr txBox="1"/>
          <p:nvPr/>
        </p:nvSpPr>
        <p:spPr>
          <a:xfrm>
            <a:off x="5257425" y="1749623"/>
            <a:ext cx="609975" cy="307777"/>
          </a:xfrm>
          <a:prstGeom prst="rect">
            <a:avLst/>
          </a:prstGeom>
          <a:noFill/>
        </p:spPr>
        <p:txBody>
          <a:bodyPr wrap="none" rtlCol="0">
            <a:spAutoFit/>
          </a:bodyPr>
          <a:lstStyle/>
          <a:p>
            <a:r>
              <a:rPr lang="en-GB" sz="1400" b="1" dirty="0" smtClean="0">
                <a:solidFill>
                  <a:srgbClr val="FFFF00"/>
                </a:solidFill>
              </a:rPr>
              <a:t>Pixels</a:t>
            </a:r>
            <a:endParaRPr lang="en-GB" sz="1400" b="1" dirty="0">
              <a:solidFill>
                <a:srgbClr val="FFFF00"/>
              </a:solidFill>
            </a:endParaRPr>
          </a:p>
        </p:txBody>
      </p:sp>
      <p:cxnSp>
        <p:nvCxnSpPr>
          <p:cNvPr id="17" name="Straight Arrow Connector 16"/>
          <p:cNvCxnSpPr/>
          <p:nvPr/>
        </p:nvCxnSpPr>
        <p:spPr>
          <a:xfrm flipH="1">
            <a:off x="2895600" y="1524000"/>
            <a:ext cx="2446977" cy="838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3467099" y="1981199"/>
            <a:ext cx="1875478" cy="10362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5" name="Picture 44"/>
          <p:cNvPicPr/>
          <p:nvPr/>
        </p:nvPicPr>
        <p:blipFill>
          <a:blip r:embed="rId8"/>
          <a:stretch>
            <a:fillRect/>
          </a:stretch>
        </p:blipFill>
        <p:spPr>
          <a:xfrm>
            <a:off x="2819400" y="4425950"/>
            <a:ext cx="3162300" cy="2279650"/>
          </a:xfrm>
          <a:prstGeom prst="rect">
            <a:avLst/>
          </a:prstGeom>
        </p:spPr>
      </p:pic>
      <p:cxnSp>
        <p:nvCxnSpPr>
          <p:cNvPr id="14" name="Straight Arrow Connector 13"/>
          <p:cNvCxnSpPr/>
          <p:nvPr/>
        </p:nvCxnSpPr>
        <p:spPr>
          <a:xfrm>
            <a:off x="3810000" y="4343400"/>
            <a:ext cx="762000" cy="12013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645876" y="4278868"/>
            <a:ext cx="535724" cy="369332"/>
          </a:xfrm>
          <a:prstGeom prst="rect">
            <a:avLst/>
          </a:prstGeom>
          <a:noFill/>
        </p:spPr>
        <p:txBody>
          <a:bodyPr wrap="none" rtlCol="0">
            <a:spAutoFit/>
          </a:bodyPr>
          <a:lstStyle/>
          <a:p>
            <a:r>
              <a:rPr lang="en-GB" b="1" dirty="0" err="1" smtClean="0">
                <a:solidFill>
                  <a:srgbClr val="FF0000"/>
                </a:solidFill>
              </a:rPr>
              <a:t>niel</a:t>
            </a:r>
            <a:endParaRPr lang="en-GB" b="1" dirty="0">
              <a:solidFill>
                <a:srgbClr val="FF0000"/>
              </a:solidFill>
            </a:endParaRPr>
          </a:p>
        </p:txBody>
      </p:sp>
      <p:cxnSp>
        <p:nvCxnSpPr>
          <p:cNvPr id="47" name="Straight Arrow Connector 46"/>
          <p:cNvCxnSpPr/>
          <p:nvPr/>
        </p:nvCxnSpPr>
        <p:spPr>
          <a:xfrm flipV="1">
            <a:off x="2819400" y="6040315"/>
            <a:ext cx="5691554" cy="20808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itle 1"/>
          <p:cNvSpPr txBox="1">
            <a:spLocks/>
          </p:cNvSpPr>
          <p:nvPr/>
        </p:nvSpPr>
        <p:spPr>
          <a:xfrm>
            <a:off x="3810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US" sz="2400" dirty="0" smtClean="0"/>
              <a:t>Radiation Effects: Sensors and Electronics </a:t>
            </a:r>
            <a:endParaRPr lang="en-US" sz="2400" dirty="0"/>
          </a:p>
        </p:txBody>
      </p:sp>
      <p:sp>
        <p:nvSpPr>
          <p:cNvPr id="49" name="TextBox 48"/>
          <p:cNvSpPr txBox="1"/>
          <p:nvPr/>
        </p:nvSpPr>
        <p:spPr>
          <a:xfrm>
            <a:off x="5448033" y="3121223"/>
            <a:ext cx="836063" cy="307777"/>
          </a:xfrm>
          <a:prstGeom prst="rect">
            <a:avLst/>
          </a:prstGeom>
          <a:solidFill>
            <a:srgbClr val="FFFF00"/>
          </a:solidFill>
          <a:ln>
            <a:solidFill>
              <a:srgbClr val="FF0000"/>
            </a:solidFill>
          </a:ln>
        </p:spPr>
        <p:txBody>
          <a:bodyPr wrap="none" rtlCol="0">
            <a:spAutoFit/>
          </a:bodyPr>
          <a:lstStyle/>
          <a:p>
            <a:r>
              <a:rPr lang="en-GB" sz="1400" b="1" dirty="0" smtClean="0">
                <a:solidFill>
                  <a:srgbClr val="C00000"/>
                </a:solidFill>
              </a:rPr>
              <a:t>5×10</a:t>
            </a:r>
            <a:r>
              <a:rPr lang="en-GB" sz="1400" b="1" baseline="30000" dirty="0" smtClean="0">
                <a:solidFill>
                  <a:srgbClr val="C00000"/>
                </a:solidFill>
              </a:rPr>
              <a:t>5</a:t>
            </a:r>
            <a:r>
              <a:rPr lang="en-GB" sz="1400" b="1" dirty="0" smtClean="0">
                <a:solidFill>
                  <a:srgbClr val="C00000"/>
                </a:solidFill>
              </a:rPr>
              <a:t>Gy</a:t>
            </a:r>
            <a:endParaRPr lang="en-GB" sz="1400" b="1" baseline="30000" dirty="0">
              <a:solidFill>
                <a:srgbClr val="C00000"/>
              </a:solidFill>
            </a:endParaRPr>
          </a:p>
        </p:txBody>
      </p:sp>
      <p:sp>
        <p:nvSpPr>
          <p:cNvPr id="10" name="TextBox 9"/>
          <p:cNvSpPr txBox="1"/>
          <p:nvPr/>
        </p:nvSpPr>
        <p:spPr>
          <a:xfrm>
            <a:off x="1768598" y="3472190"/>
            <a:ext cx="1431802" cy="261610"/>
          </a:xfrm>
          <a:prstGeom prst="rect">
            <a:avLst/>
          </a:prstGeom>
          <a:solidFill>
            <a:schemeClr val="bg1"/>
          </a:solidFill>
        </p:spPr>
        <p:txBody>
          <a:bodyPr wrap="none" rtlCol="0">
            <a:spAutoFit/>
          </a:bodyPr>
          <a:lstStyle/>
          <a:p>
            <a:r>
              <a:rPr lang="en-GB" sz="1100" dirty="0" err="1" smtClean="0"/>
              <a:t>Fluence</a:t>
            </a:r>
            <a:r>
              <a:rPr lang="en-GB" sz="1100" dirty="0" smtClean="0"/>
              <a:t> (10</a:t>
            </a:r>
            <a:r>
              <a:rPr lang="en-GB" sz="1100" baseline="30000" dirty="0" smtClean="0"/>
              <a:t>14</a:t>
            </a:r>
            <a:r>
              <a:rPr lang="en-GB" sz="1100" dirty="0" smtClean="0"/>
              <a:t>n</a:t>
            </a:r>
            <a:r>
              <a:rPr lang="en-GB" sz="1100" baseline="-25000" dirty="0" smtClean="0"/>
              <a:t>eq</a:t>
            </a:r>
            <a:r>
              <a:rPr lang="en-GB" sz="1100" dirty="0" smtClean="0"/>
              <a:t>/cm</a:t>
            </a:r>
            <a:r>
              <a:rPr lang="en-GB" sz="1100" baseline="30000" dirty="0" smtClean="0"/>
              <a:t>2</a:t>
            </a:r>
            <a:r>
              <a:rPr lang="en-GB" sz="1100" dirty="0" smtClean="0"/>
              <a:t>)</a:t>
            </a:r>
            <a:endParaRPr lang="en-GB" sz="1100" dirty="0"/>
          </a:p>
        </p:txBody>
      </p:sp>
      <p:sp>
        <p:nvSpPr>
          <p:cNvPr id="8" name="TextBox 7"/>
          <p:cNvSpPr txBox="1"/>
          <p:nvPr/>
        </p:nvSpPr>
        <p:spPr>
          <a:xfrm>
            <a:off x="76199" y="585787"/>
            <a:ext cx="5029201" cy="6186309"/>
          </a:xfrm>
          <a:prstGeom prst="rect">
            <a:avLst/>
          </a:prstGeom>
          <a:noFill/>
        </p:spPr>
        <p:txBody>
          <a:bodyPr wrap="square" rtlCol="0">
            <a:spAutoFit/>
          </a:bodyPr>
          <a:lstStyle/>
          <a:p>
            <a:pPr marL="285750" indent="-285750">
              <a:buClr>
                <a:srgbClr val="FF0000"/>
              </a:buClr>
              <a:buFont typeface="Arial" panose="020B0604020202020204" pitchFamily="34" charset="0"/>
              <a:buChar char="•"/>
            </a:pPr>
            <a:r>
              <a:rPr lang="en-GB" dirty="0" smtClean="0"/>
              <a:t>Hybrid silicon detectors (pixels/strips) </a:t>
            </a:r>
            <a:r>
              <a:rPr lang="en-GB" b="1" dirty="0" smtClean="0"/>
              <a:t>signal</a:t>
            </a:r>
            <a:r>
              <a:rPr lang="en-GB" dirty="0" smtClean="0"/>
              <a:t> output drops with irradiation to very high doses</a:t>
            </a:r>
          </a:p>
          <a:p>
            <a:pPr>
              <a:buClr>
                <a:srgbClr val="FF0000"/>
              </a:buClr>
            </a:pPr>
            <a:r>
              <a:rPr lang="en-GB" dirty="0" smtClean="0"/>
              <a:t>     </a:t>
            </a:r>
            <a:r>
              <a:rPr lang="en-GB" b="1" dirty="0" smtClean="0"/>
              <a:t>RD50</a:t>
            </a:r>
          </a:p>
          <a:p>
            <a:pPr>
              <a:buClr>
                <a:srgbClr val="FF0000"/>
              </a:buClr>
            </a:pPr>
            <a:r>
              <a:rPr lang="en-GB" b="1" dirty="0"/>
              <a:t> </a:t>
            </a:r>
            <a:r>
              <a:rPr lang="en-GB" b="1" dirty="0" smtClean="0"/>
              <a:t>    ATLAS</a:t>
            </a:r>
          </a:p>
          <a:p>
            <a:pPr>
              <a:buClr>
                <a:srgbClr val="FF0000"/>
              </a:buClr>
            </a:pPr>
            <a:r>
              <a:rPr lang="en-GB" b="1" dirty="0"/>
              <a:t> </a:t>
            </a:r>
            <a:r>
              <a:rPr lang="en-GB" b="1" dirty="0" smtClean="0"/>
              <a:t>    CMS</a:t>
            </a:r>
          </a:p>
          <a:p>
            <a:pPr>
              <a:buClr>
                <a:srgbClr val="FF0000"/>
              </a:buClr>
            </a:pPr>
            <a:r>
              <a:rPr lang="en-GB" b="1" dirty="0"/>
              <a:t> </a:t>
            </a:r>
            <a:r>
              <a:rPr lang="en-GB" b="1" dirty="0" smtClean="0"/>
              <a:t>    </a:t>
            </a:r>
            <a:r>
              <a:rPr lang="en-GB" b="1" dirty="0" err="1" smtClean="0"/>
              <a:t>LHCb</a:t>
            </a:r>
            <a:endParaRPr lang="en-GB" b="1" dirty="0" smtClean="0"/>
          </a:p>
          <a:p>
            <a:pPr marL="285750" indent="-285750">
              <a:buClr>
                <a:srgbClr val="FF0000"/>
              </a:buClr>
              <a:buFont typeface="Arial" panose="020B0604020202020204" pitchFamily="34" charset="0"/>
              <a:buChar char="•"/>
            </a:pPr>
            <a:endParaRPr lang="en-GB" dirty="0"/>
          </a:p>
          <a:p>
            <a:pPr marL="285750" indent="-285750">
              <a:buClr>
                <a:srgbClr val="FF0000"/>
              </a:buClr>
              <a:buFont typeface="Arial" panose="020B0604020202020204" pitchFamily="34" charset="0"/>
              <a:buChar char="•"/>
            </a:pPr>
            <a:endParaRPr lang="en-GB" dirty="0" smtClean="0"/>
          </a:p>
          <a:p>
            <a:pPr marL="285750" indent="-285750">
              <a:buClr>
                <a:srgbClr val="FF0000"/>
              </a:buClr>
              <a:buFont typeface="Arial" panose="020B0604020202020204" pitchFamily="34" charset="0"/>
              <a:buChar char="•"/>
            </a:pPr>
            <a:endParaRPr lang="en-GB" dirty="0"/>
          </a:p>
          <a:p>
            <a:pPr marL="285750" indent="-285750">
              <a:buClr>
                <a:srgbClr val="FF0000"/>
              </a:buClr>
              <a:buFont typeface="Arial" panose="020B0604020202020204" pitchFamily="34" charset="0"/>
              <a:buChar char="•"/>
            </a:pPr>
            <a:endParaRPr lang="en-GB" dirty="0" smtClean="0"/>
          </a:p>
          <a:p>
            <a:pPr marL="285750" indent="-285750">
              <a:buClr>
                <a:srgbClr val="FF0000"/>
              </a:buClr>
              <a:buFont typeface="Arial" panose="020B0604020202020204" pitchFamily="34" charset="0"/>
              <a:buChar char="•"/>
            </a:pPr>
            <a:endParaRPr lang="en-GB" dirty="0"/>
          </a:p>
          <a:p>
            <a:pPr marL="285750" indent="-285750">
              <a:buClr>
                <a:srgbClr val="FF0000"/>
              </a:buClr>
              <a:buFont typeface="Arial" panose="020B0604020202020204" pitchFamily="34" charset="0"/>
              <a:buChar char="•"/>
            </a:pPr>
            <a:r>
              <a:rPr lang="en-GB" b="1" dirty="0"/>
              <a:t>B</a:t>
            </a:r>
            <a:r>
              <a:rPr lang="en-GB" b="1" dirty="0" smtClean="0"/>
              <a:t>ulk damage </a:t>
            </a:r>
            <a:r>
              <a:rPr lang="en-GB" dirty="0" smtClean="0"/>
              <a:t>(measured in units of 1MeV equivalent neutrons/cm</a:t>
            </a:r>
            <a:r>
              <a:rPr lang="en-GB" baseline="30000" dirty="0" smtClean="0"/>
              <a:t>2</a:t>
            </a:r>
            <a:r>
              <a:rPr lang="en-GB" dirty="0" smtClean="0"/>
              <a:t> (assuming scaling with </a:t>
            </a:r>
            <a:r>
              <a:rPr lang="en-GB" b="1" dirty="0" smtClean="0">
                <a:solidFill>
                  <a:srgbClr val="FF0000"/>
                </a:solidFill>
              </a:rPr>
              <a:t>n</a:t>
            </a:r>
            <a:r>
              <a:rPr lang="en-GB" dirty="0" smtClean="0"/>
              <a:t>on-</a:t>
            </a:r>
            <a:r>
              <a:rPr lang="en-GB" b="1" dirty="0" smtClean="0">
                <a:solidFill>
                  <a:srgbClr val="FF0000"/>
                </a:solidFill>
              </a:rPr>
              <a:t>i</a:t>
            </a:r>
            <a:r>
              <a:rPr lang="en-GB" dirty="0" smtClean="0"/>
              <a:t>onising </a:t>
            </a:r>
            <a:r>
              <a:rPr lang="en-GB" b="1" dirty="0" smtClean="0">
                <a:solidFill>
                  <a:srgbClr val="FF0000"/>
                </a:solidFill>
              </a:rPr>
              <a:t>e</a:t>
            </a:r>
            <a:r>
              <a:rPr lang="en-GB" dirty="0" smtClean="0"/>
              <a:t>nergy </a:t>
            </a:r>
            <a:r>
              <a:rPr lang="en-GB" b="1" dirty="0" smtClean="0">
                <a:solidFill>
                  <a:srgbClr val="FF0000"/>
                </a:solidFill>
              </a:rPr>
              <a:t>l</a:t>
            </a:r>
            <a:r>
              <a:rPr lang="en-GB" dirty="0" smtClean="0"/>
              <a:t>oss) drives the deterioration of </a:t>
            </a:r>
            <a:r>
              <a:rPr lang="en-GB" b="1" dirty="0" smtClean="0"/>
              <a:t>sensors</a:t>
            </a:r>
            <a:r>
              <a:rPr lang="en-GB" dirty="0" smtClean="0"/>
              <a:t>. 		                      </a:t>
            </a:r>
          </a:p>
          <a:p>
            <a:pPr marL="285750" indent="-285750">
              <a:buClr>
                <a:srgbClr val="FF0000"/>
              </a:buClr>
              <a:buFont typeface="Arial" panose="020B0604020202020204" pitchFamily="34" charset="0"/>
              <a:buChar char="•"/>
            </a:pPr>
            <a:r>
              <a:rPr lang="en-GB" dirty="0" smtClean="0"/>
              <a:t>For </a:t>
            </a:r>
            <a:r>
              <a:rPr lang="en-GB" b="1" dirty="0" smtClean="0"/>
              <a:t>microelectronics </a:t>
            </a:r>
            <a:r>
              <a:rPr lang="en-GB" dirty="0" smtClean="0"/>
              <a:t>worry    </a:t>
            </a:r>
            <a:r>
              <a:rPr lang="en-GB" b="1" dirty="0" smtClean="0"/>
              <a:t>                                          </a:t>
            </a:r>
            <a:r>
              <a:rPr lang="en-GB" dirty="0" smtClean="0"/>
              <a:t> about </a:t>
            </a:r>
            <a:r>
              <a:rPr lang="en-GB" b="1" dirty="0" smtClean="0"/>
              <a:t>t</a:t>
            </a:r>
            <a:r>
              <a:rPr lang="en-GB" dirty="0" smtClean="0"/>
              <a:t>otal </a:t>
            </a:r>
            <a:r>
              <a:rPr lang="en-GB" b="1" dirty="0" smtClean="0"/>
              <a:t>i</a:t>
            </a:r>
            <a:r>
              <a:rPr lang="en-GB" dirty="0" smtClean="0"/>
              <a:t>onising </a:t>
            </a:r>
            <a:r>
              <a:rPr lang="en-GB" b="1" dirty="0" smtClean="0"/>
              <a:t>d</a:t>
            </a:r>
            <a:r>
              <a:rPr lang="en-GB" dirty="0" smtClean="0"/>
              <a:t>ose.</a:t>
            </a:r>
          </a:p>
          <a:p>
            <a:pPr marL="285750" indent="-285750">
              <a:buClr>
                <a:srgbClr val="FF0000"/>
              </a:buClr>
              <a:buFont typeface="Arial" panose="020B0604020202020204" pitchFamily="34" charset="0"/>
              <a:buChar char="•"/>
            </a:pPr>
            <a:r>
              <a:rPr lang="en-GB" dirty="0" smtClean="0"/>
              <a:t>(65nm CMOS - </a:t>
            </a:r>
            <a:r>
              <a:rPr lang="en-GB" b="1" dirty="0" smtClean="0"/>
              <a:t>RD53</a:t>
            </a:r>
            <a:r>
              <a:rPr lang="en-GB" dirty="0" smtClean="0"/>
              <a:t>) 		                           can start  to see                                                             significant deterioration                                                              above  </a:t>
            </a:r>
            <a:r>
              <a:rPr lang="en-GB" b="1" dirty="0" smtClean="0"/>
              <a:t>500Mrad (5MGy)</a:t>
            </a:r>
            <a:r>
              <a:rPr lang="en-GB" dirty="0"/>
              <a:t> </a:t>
            </a:r>
            <a:r>
              <a:rPr lang="en-GB" dirty="0" smtClean="0"/>
              <a:t>		                    </a:t>
            </a:r>
            <a:r>
              <a:rPr lang="en-GB" dirty="0" smtClean="0">
                <a:solidFill>
                  <a:srgbClr val="C00000"/>
                </a:solidFill>
                <a:latin typeface="Arial"/>
                <a:cs typeface="Arial"/>
              </a:rPr>
              <a:t> </a:t>
            </a:r>
            <a:r>
              <a:rPr lang="en-GB" b="1" dirty="0" smtClean="0">
                <a:solidFill>
                  <a:srgbClr val="C00000"/>
                </a:solidFill>
                <a:latin typeface="Arial"/>
                <a:cs typeface="Arial"/>
              </a:rPr>
              <a:t>◊</a:t>
            </a:r>
            <a:r>
              <a:rPr lang="en-GB" dirty="0" smtClean="0">
                <a:solidFill>
                  <a:srgbClr val="C00000"/>
                </a:solidFill>
              </a:rPr>
              <a:t>Many different effects</a:t>
            </a:r>
            <a:r>
              <a:rPr lang="en-GB" b="1" dirty="0" smtClean="0">
                <a:solidFill>
                  <a:srgbClr val="C00000"/>
                </a:solidFill>
                <a:latin typeface="Arial"/>
                <a:cs typeface="Arial"/>
              </a:rPr>
              <a:t>◊</a:t>
            </a:r>
            <a:endParaRPr lang="en-GB" b="1" dirty="0" smtClean="0">
              <a:solidFill>
                <a:srgbClr val="C00000"/>
              </a:solidFill>
            </a:endParaRPr>
          </a:p>
        </p:txBody>
      </p:sp>
      <p:pic>
        <p:nvPicPr>
          <p:cNvPr id="25" name="Picture 24" descr="Image result for atlas logo"/>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43901" y="1407695"/>
            <a:ext cx="800100" cy="4211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420397" y="1013936"/>
            <a:ext cx="1799803" cy="954107"/>
          </a:xfrm>
          <a:prstGeom prst="rect">
            <a:avLst/>
          </a:prstGeom>
          <a:noFill/>
        </p:spPr>
        <p:txBody>
          <a:bodyPr wrap="square" rtlCol="0">
            <a:spAutoFit/>
          </a:bodyPr>
          <a:lstStyle/>
          <a:p>
            <a:r>
              <a:rPr lang="en-GB" sz="1400" dirty="0" smtClean="0">
                <a:solidFill>
                  <a:srgbClr val="C00000"/>
                </a:solidFill>
              </a:rPr>
              <a:t>Example of radiation expected at High Luminosity </a:t>
            </a:r>
          </a:p>
          <a:p>
            <a:r>
              <a:rPr lang="en-GB" sz="1400" dirty="0" smtClean="0">
                <a:solidFill>
                  <a:srgbClr val="C00000"/>
                </a:solidFill>
              </a:rPr>
              <a:t>LHC (HL-LHC)</a:t>
            </a:r>
            <a:endParaRPr lang="en-GB" sz="1400" dirty="0">
              <a:solidFill>
                <a:srgbClr val="C00000"/>
              </a:solidFill>
            </a:endParaRPr>
          </a:p>
        </p:txBody>
      </p:sp>
    </p:spTree>
    <p:extLst>
      <p:ext uri="{BB962C8B-B14F-4D97-AF65-F5344CB8AC3E}">
        <p14:creationId xmlns:p14="http://schemas.microsoft.com/office/powerpoint/2010/main" val="941631160"/>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500"/>
                                        <p:tgtEl>
                                          <p:spTgt spid="307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8">
                                            <p:txEl>
                                              <p:pRg st="10" end="10"/>
                                            </p:txEl>
                                          </p:spTgt>
                                        </p:tgtEl>
                                        <p:attrNameLst>
                                          <p:attrName>style.visibility</p:attrName>
                                        </p:attrNameLst>
                                      </p:cBhvr>
                                      <p:to>
                                        <p:strVal val="visible"/>
                                      </p:to>
                                    </p:set>
                                  </p:childTnLst>
                                </p:cTn>
                              </p:par>
                              <p:par>
                                <p:cTn id="28" presetID="10" presetClass="entr" presetSubtype="0"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par>
                                <p:cTn id="34" presetID="10" presetClass="entr" presetSubtype="0" fill="hold" nodeType="withEffect">
                                  <p:stCondLst>
                                    <p:cond delay="0"/>
                                  </p:stCondLst>
                                  <p:childTnLst>
                                    <p:set>
                                      <p:cBhvr>
                                        <p:cTn id="35" dur="1" fill="hold">
                                          <p:stCondLst>
                                            <p:cond delay="0"/>
                                          </p:stCondLst>
                                        </p:cTn>
                                        <p:tgtEl>
                                          <p:spTgt spid="9219"/>
                                        </p:tgtEl>
                                        <p:attrNameLst>
                                          <p:attrName>style.visibility</p:attrName>
                                        </p:attrNameLst>
                                      </p:cBhvr>
                                      <p:to>
                                        <p:strVal val="visible"/>
                                      </p:to>
                                    </p:set>
                                    <p:animEffect transition="in" filter="fade">
                                      <p:cBhvr>
                                        <p:cTn id="36" dur="500"/>
                                        <p:tgtEl>
                                          <p:spTgt spid="92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10"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par>
                                <p:cTn id="58" presetID="10" presetClass="entr" presetSubtype="0" fill="hold"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childTnLst>
                                </p:cTn>
                              </p:par>
                              <p:par>
                                <p:cTn id="61" presetID="10" presetClass="entr" presetSubtype="0"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
                                            <p:txEl>
                                              <p:pRg st="11" end="11"/>
                                            </p:txEl>
                                          </p:spTgt>
                                        </p:tgtEl>
                                        <p:attrNameLst>
                                          <p:attrName>style.visibility</p:attrName>
                                        </p:attrNameLst>
                                      </p:cBhvr>
                                      <p:to>
                                        <p:strVal val="visible"/>
                                      </p:to>
                                    </p:set>
                                  </p:childTnLst>
                                </p:cTn>
                              </p:par>
                              <p:par>
                                <p:cTn id="71" presetID="10" presetClass="entr" presetSubtype="0"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500"/>
                                        <p:tgtEl>
                                          <p:spTgt spid="4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childTnLst>
                          </p:cTn>
                        </p:par>
                        <p:par>
                          <p:cTn id="77" fill="hold">
                            <p:stCondLst>
                              <p:cond delay="500"/>
                            </p:stCondLst>
                            <p:childTnLst>
                              <p:par>
                                <p:cTn id="78" presetID="1" presetClass="entr" presetSubtype="0" fill="hold" nodeType="afterEffect">
                                  <p:stCondLst>
                                    <p:cond delay="0"/>
                                  </p:stCondLst>
                                  <p:childTnLst>
                                    <p:set>
                                      <p:cBhvr>
                                        <p:cTn id="79" dur="1" fill="hold">
                                          <p:stCondLst>
                                            <p:cond delay="0"/>
                                          </p:stCondLst>
                                        </p:cTn>
                                        <p:tgtEl>
                                          <p:spTgt spid="8">
                                            <p:txEl>
                                              <p:pRg st="12" end="12"/>
                                            </p:txEl>
                                          </p:spTgt>
                                        </p:tgtEl>
                                        <p:attrNameLst>
                                          <p:attrName>style.visibility</p:attrName>
                                        </p:attrNameLst>
                                      </p:cBhvr>
                                      <p:to>
                                        <p:strVal val="visible"/>
                                      </p:to>
                                    </p:set>
                                  </p:childTnLst>
                                </p:cTn>
                              </p:par>
                            </p:childTnLst>
                          </p:cTn>
                        </p:par>
                        <p:par>
                          <p:cTn id="80" fill="hold">
                            <p:stCondLst>
                              <p:cond delay="500"/>
                            </p:stCondLst>
                            <p:childTnLst>
                              <p:par>
                                <p:cTn id="81" presetID="10" presetClass="entr" presetSubtype="0" fill="hold"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fade">
                                      <p:cBhvr>
                                        <p:cTn id="83" dur="500"/>
                                        <p:tgtEl>
                                          <p:spTgt spid="47"/>
                                        </p:tgtEl>
                                      </p:cBhvr>
                                    </p:animEffect>
                                  </p:childTnLst>
                                </p:cTn>
                              </p:par>
                            </p:childTnLst>
                          </p:cTn>
                        </p:par>
                        <p:par>
                          <p:cTn id="84" fill="hold">
                            <p:stCondLst>
                              <p:cond delay="1000"/>
                            </p:stCondLst>
                            <p:childTnLst>
                              <p:par>
                                <p:cTn id="85" presetID="10" presetClass="entr" presetSubtype="0" fill="hold" nodeType="afterEffect">
                                  <p:stCondLst>
                                    <p:cond delay="0"/>
                                  </p:stCondLst>
                                  <p:childTnLst>
                                    <p:set>
                                      <p:cBhvr>
                                        <p:cTn id="86" dur="1" fill="hold">
                                          <p:stCondLst>
                                            <p:cond delay="0"/>
                                          </p:stCondLst>
                                        </p:cTn>
                                        <p:tgtEl>
                                          <p:spTgt spid="3075"/>
                                        </p:tgtEl>
                                        <p:attrNameLst>
                                          <p:attrName>style.visibility</p:attrName>
                                        </p:attrNameLst>
                                      </p:cBhvr>
                                      <p:to>
                                        <p:strVal val="visible"/>
                                      </p:to>
                                    </p:set>
                                    <p:animEffect transition="in" filter="fade">
                                      <p:cBhvr>
                                        <p:cTn id="87" dur="500"/>
                                        <p:tgtEl>
                                          <p:spTgt spid="307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fade">
                                      <p:cBhvr>
                                        <p:cTn id="9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6" grpId="0"/>
      <p:bldP spid="9" grpId="0" animBg="1"/>
      <p:bldP spid="40" grpId="0" animBg="1"/>
      <p:bldP spid="11" grpId="0"/>
      <p:bldP spid="13" grpId="0"/>
      <p:bldP spid="43" grpId="0"/>
      <p:bldP spid="5" grpId="0"/>
      <p:bldP spid="49" grpId="0" animBg="1"/>
      <p:bldP spid="10" grpId="0" animBg="1"/>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p:cNvSpPr txBox="1">
            <a:spLocks/>
          </p:cNvSpPr>
          <p:nvPr/>
        </p:nvSpPr>
        <p:spPr>
          <a:xfrm>
            <a:off x="3810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US" sz="2400" dirty="0" smtClean="0"/>
              <a:t>CCD, Drift and DEPFET </a:t>
            </a:r>
            <a:endParaRPr lang="en-US" sz="2400" dirty="0"/>
          </a:p>
        </p:txBody>
      </p:sp>
      <p:pic>
        <p:nvPicPr>
          <p:cNvPr id="30" name="Picture 29"/>
          <p:cNvPicPr/>
          <p:nvPr/>
        </p:nvPicPr>
        <p:blipFill>
          <a:blip r:embed="rId3"/>
          <a:stretch>
            <a:fillRect/>
          </a:stretch>
        </p:blipFill>
        <p:spPr>
          <a:xfrm>
            <a:off x="6191250" y="1348404"/>
            <a:ext cx="2571750" cy="2156796"/>
          </a:xfrm>
          <a:prstGeom prst="rect">
            <a:avLst/>
          </a:prstGeom>
        </p:spPr>
      </p:pic>
      <p:pic>
        <p:nvPicPr>
          <p:cNvPr id="31" name="Picture 30"/>
          <p:cNvPicPr/>
          <p:nvPr/>
        </p:nvPicPr>
        <p:blipFill>
          <a:blip r:embed="rId4"/>
          <a:stretch>
            <a:fillRect/>
          </a:stretch>
        </p:blipFill>
        <p:spPr>
          <a:xfrm>
            <a:off x="3581400" y="1600200"/>
            <a:ext cx="2796540" cy="2230438"/>
          </a:xfrm>
          <a:prstGeom prst="rect">
            <a:avLst/>
          </a:prstGeom>
        </p:spPr>
      </p:pic>
      <p:pic>
        <p:nvPicPr>
          <p:cNvPr id="33" name="Picture 32"/>
          <p:cNvPicPr/>
          <p:nvPr/>
        </p:nvPicPr>
        <p:blipFill>
          <a:blip r:embed="rId5"/>
          <a:stretch>
            <a:fillRect/>
          </a:stretch>
        </p:blipFill>
        <p:spPr>
          <a:xfrm>
            <a:off x="2209800" y="3657600"/>
            <a:ext cx="2766060" cy="2994660"/>
          </a:xfrm>
          <a:prstGeom prst="rect">
            <a:avLst/>
          </a:prstGeom>
        </p:spPr>
      </p:pic>
      <p:pic>
        <p:nvPicPr>
          <p:cNvPr id="34" name="Picture 33"/>
          <p:cNvPicPr/>
          <p:nvPr/>
        </p:nvPicPr>
        <p:blipFill>
          <a:blip r:embed="rId6"/>
          <a:stretch>
            <a:fillRect/>
          </a:stretch>
        </p:blipFill>
        <p:spPr>
          <a:xfrm>
            <a:off x="152400" y="3429000"/>
            <a:ext cx="2018795" cy="3076131"/>
          </a:xfrm>
          <a:prstGeom prst="rect">
            <a:avLst/>
          </a:prstGeom>
        </p:spPr>
      </p:pic>
      <p:sp>
        <p:nvSpPr>
          <p:cNvPr id="35" name="Rectangle 34"/>
          <p:cNvSpPr/>
          <p:nvPr/>
        </p:nvSpPr>
        <p:spPr>
          <a:xfrm>
            <a:off x="3237995" y="2626572"/>
            <a:ext cx="925149"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2050309" y="1673827"/>
            <a:ext cx="1614382" cy="2057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152399" y="1981200"/>
            <a:ext cx="1603801" cy="144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a:off x="457199" y="685800"/>
            <a:ext cx="7696201" cy="1477328"/>
          </a:xfrm>
          <a:prstGeom prst="rect">
            <a:avLst/>
          </a:prstGeom>
          <a:noFill/>
        </p:spPr>
        <p:txBody>
          <a:bodyPr wrap="square" rtlCol="0">
            <a:spAutoFit/>
          </a:bodyPr>
          <a:lstStyle/>
          <a:p>
            <a:pPr>
              <a:buClr>
                <a:srgbClr val="FF0000"/>
              </a:buClr>
            </a:pPr>
            <a:r>
              <a:rPr lang="en-GB" dirty="0" smtClean="0"/>
              <a:t>A number of technologies have been adopted and could be suitable for future facilities where the charge is moved through the silicon by clocking potentials </a:t>
            </a:r>
            <a:r>
              <a:rPr lang="en-GB" dirty="0"/>
              <a:t>(CCD), </a:t>
            </a:r>
            <a:r>
              <a:rPr lang="en-GB" dirty="0" smtClean="0"/>
              <a:t>lateral field (Drift) or stored in the silicon beneath a transistor               allowing  non-destructive read-out (DEPFET)</a:t>
            </a:r>
            <a:endParaRPr lang="en-GB" dirty="0"/>
          </a:p>
          <a:p>
            <a:pPr>
              <a:buClr>
                <a:srgbClr val="FF0000"/>
              </a:buClr>
            </a:pPr>
            <a:endParaRPr lang="en-GB" b="1" dirty="0" smtClean="0"/>
          </a:p>
        </p:txBody>
      </p:sp>
      <p:sp>
        <p:nvSpPr>
          <p:cNvPr id="40" name="TextBox 39"/>
          <p:cNvSpPr txBox="1"/>
          <p:nvPr/>
        </p:nvSpPr>
        <p:spPr>
          <a:xfrm>
            <a:off x="5334000" y="3593068"/>
            <a:ext cx="4038600" cy="369332"/>
          </a:xfrm>
          <a:prstGeom prst="rect">
            <a:avLst/>
          </a:prstGeom>
          <a:noFill/>
        </p:spPr>
        <p:txBody>
          <a:bodyPr wrap="square" rtlCol="0">
            <a:spAutoFit/>
          </a:bodyPr>
          <a:lstStyle/>
          <a:p>
            <a:pPr>
              <a:buClr>
                <a:srgbClr val="FF0000"/>
              </a:buClr>
            </a:pPr>
            <a:r>
              <a:rPr lang="en-GB" dirty="0" smtClean="0"/>
              <a:t>Arrival time gives lateral drift distance</a:t>
            </a:r>
            <a:endParaRPr lang="en-GB" b="1" dirty="0" smtClean="0"/>
          </a:p>
        </p:txBody>
      </p:sp>
      <p:pic>
        <p:nvPicPr>
          <p:cNvPr id="48" name="Picture 47"/>
          <p:cNvPicPr/>
          <p:nvPr/>
        </p:nvPicPr>
        <p:blipFill rotWithShape="1">
          <a:blip r:embed="rId9" cstate="print">
            <a:extLst>
              <a:ext uri="{28A0092B-C50C-407E-A947-70E740481C1C}">
                <a14:useLocalDpi xmlns:a14="http://schemas.microsoft.com/office/drawing/2010/main" val="0"/>
              </a:ext>
            </a:extLst>
          </a:blip>
          <a:srcRect/>
          <a:stretch/>
        </p:blipFill>
        <p:spPr>
          <a:xfrm>
            <a:off x="6377940" y="3886200"/>
            <a:ext cx="2791711" cy="2438400"/>
          </a:xfrm>
          <a:prstGeom prst="rect">
            <a:avLst/>
          </a:prstGeom>
        </p:spPr>
      </p:pic>
      <p:sp>
        <p:nvSpPr>
          <p:cNvPr id="51" name="TextBox 50"/>
          <p:cNvSpPr txBox="1"/>
          <p:nvPr/>
        </p:nvSpPr>
        <p:spPr>
          <a:xfrm>
            <a:off x="4876800" y="4419600"/>
            <a:ext cx="1524000" cy="1754326"/>
          </a:xfrm>
          <a:prstGeom prst="rect">
            <a:avLst/>
          </a:prstGeom>
          <a:noFill/>
        </p:spPr>
        <p:txBody>
          <a:bodyPr wrap="square" rtlCol="0">
            <a:spAutoFit/>
          </a:bodyPr>
          <a:lstStyle/>
          <a:p>
            <a:pPr>
              <a:buClr>
                <a:srgbClr val="FF0000"/>
              </a:buClr>
            </a:pPr>
            <a:r>
              <a:rPr lang="en-GB" dirty="0" smtClean="0"/>
              <a:t>Charge stored beneath gate can be read out as giving increased I</a:t>
            </a:r>
            <a:r>
              <a:rPr lang="en-GB" baseline="-25000" dirty="0" smtClean="0"/>
              <a:t>d</a:t>
            </a:r>
            <a:r>
              <a:rPr lang="en-GB" dirty="0" smtClean="0"/>
              <a:t> for given V</a:t>
            </a:r>
            <a:r>
              <a:rPr lang="en-GB" baseline="-25000" dirty="0" smtClean="0"/>
              <a:t>g</a:t>
            </a:r>
          </a:p>
        </p:txBody>
      </p:sp>
      <p:sp>
        <p:nvSpPr>
          <p:cNvPr id="3" name="TextBox 2"/>
          <p:cNvSpPr txBox="1"/>
          <p:nvPr/>
        </p:nvSpPr>
        <p:spPr>
          <a:xfrm>
            <a:off x="5765408" y="6214646"/>
            <a:ext cx="3454792" cy="338554"/>
          </a:xfrm>
          <a:prstGeom prst="rect">
            <a:avLst/>
          </a:prstGeom>
          <a:noFill/>
        </p:spPr>
        <p:txBody>
          <a:bodyPr wrap="none" rtlCol="0">
            <a:spAutoFit/>
          </a:bodyPr>
          <a:lstStyle/>
          <a:p>
            <a:r>
              <a:rPr lang="en-GB" sz="1600" b="1" dirty="0" smtClean="0">
                <a:solidFill>
                  <a:srgbClr val="C00000"/>
                </a:solidFill>
              </a:rPr>
              <a:t>BELLE II Vertex Detector at </a:t>
            </a:r>
            <a:r>
              <a:rPr lang="en-GB" sz="1600" b="1" dirty="0" err="1" smtClean="0">
                <a:solidFill>
                  <a:srgbClr val="C00000"/>
                </a:solidFill>
              </a:rPr>
              <a:t>SuperKEKB</a:t>
            </a:r>
            <a:r>
              <a:rPr lang="en-GB" sz="1600" b="1" dirty="0" smtClean="0">
                <a:solidFill>
                  <a:srgbClr val="C00000"/>
                </a:solidFill>
              </a:rPr>
              <a:t> </a:t>
            </a:r>
            <a:endParaRPr lang="en-GB" sz="1600" b="1" dirty="0">
              <a:solidFill>
                <a:srgbClr val="C00000"/>
              </a:solidFill>
            </a:endParaRPr>
          </a:p>
        </p:txBody>
      </p:sp>
      <p:sp>
        <p:nvSpPr>
          <p:cNvPr id="4" name="TextBox 3"/>
          <p:cNvSpPr txBox="1"/>
          <p:nvPr/>
        </p:nvSpPr>
        <p:spPr>
          <a:xfrm>
            <a:off x="228600" y="1981200"/>
            <a:ext cx="901850" cy="276999"/>
          </a:xfrm>
          <a:prstGeom prst="rect">
            <a:avLst/>
          </a:prstGeom>
          <a:noFill/>
        </p:spPr>
        <p:txBody>
          <a:bodyPr wrap="none" rtlCol="0">
            <a:spAutoFit/>
          </a:bodyPr>
          <a:lstStyle/>
          <a:p>
            <a:r>
              <a:rPr lang="en-GB" sz="1200" b="1" dirty="0" smtClean="0">
                <a:solidFill>
                  <a:srgbClr val="C00000"/>
                </a:solidFill>
              </a:rPr>
              <a:t>SLD Vertex </a:t>
            </a:r>
            <a:endParaRPr lang="en-GB" sz="1200" b="1" dirty="0">
              <a:solidFill>
                <a:srgbClr val="C00000"/>
              </a:solidFill>
            </a:endParaRPr>
          </a:p>
        </p:txBody>
      </p:sp>
      <p:sp>
        <p:nvSpPr>
          <p:cNvPr id="5" name="Rectangle 4"/>
          <p:cNvSpPr/>
          <p:nvPr/>
        </p:nvSpPr>
        <p:spPr>
          <a:xfrm>
            <a:off x="533400" y="1219200"/>
            <a:ext cx="574196" cy="369332"/>
          </a:xfrm>
          <a:prstGeom prst="rect">
            <a:avLst/>
          </a:prstGeom>
        </p:spPr>
        <p:txBody>
          <a:bodyPr wrap="none">
            <a:spAutoFit/>
          </a:bodyPr>
          <a:lstStyle/>
          <a:p>
            <a:r>
              <a:rPr lang="en-GB" dirty="0">
                <a:solidFill>
                  <a:srgbClr val="FF0000"/>
                </a:solidFill>
              </a:rPr>
              <a:t>CCD</a:t>
            </a:r>
          </a:p>
        </p:txBody>
      </p:sp>
      <p:sp>
        <p:nvSpPr>
          <p:cNvPr id="6" name="Rectangle 5"/>
          <p:cNvSpPr/>
          <p:nvPr/>
        </p:nvSpPr>
        <p:spPr>
          <a:xfrm>
            <a:off x="2243779" y="1239798"/>
            <a:ext cx="607859" cy="369332"/>
          </a:xfrm>
          <a:prstGeom prst="rect">
            <a:avLst/>
          </a:prstGeom>
        </p:spPr>
        <p:txBody>
          <a:bodyPr wrap="none">
            <a:spAutoFit/>
          </a:bodyPr>
          <a:lstStyle/>
          <a:p>
            <a:r>
              <a:rPr lang="en-GB" dirty="0">
                <a:solidFill>
                  <a:srgbClr val="FF0000"/>
                </a:solidFill>
              </a:rPr>
              <a:t>Drift</a:t>
            </a:r>
          </a:p>
        </p:txBody>
      </p:sp>
      <p:sp>
        <p:nvSpPr>
          <p:cNvPr id="7" name="Rectangle 6"/>
          <p:cNvSpPr/>
          <p:nvPr/>
        </p:nvSpPr>
        <p:spPr>
          <a:xfrm>
            <a:off x="3810000" y="1518138"/>
            <a:ext cx="888385" cy="369332"/>
          </a:xfrm>
          <a:prstGeom prst="rect">
            <a:avLst/>
          </a:prstGeom>
        </p:spPr>
        <p:txBody>
          <a:bodyPr wrap="none">
            <a:spAutoFit/>
          </a:bodyPr>
          <a:lstStyle/>
          <a:p>
            <a:r>
              <a:rPr lang="en-GB" dirty="0">
                <a:solidFill>
                  <a:srgbClr val="FF0000"/>
                </a:solidFill>
              </a:rPr>
              <a:t>DEPFET</a:t>
            </a:r>
          </a:p>
        </p:txBody>
      </p:sp>
    </p:spTree>
    <p:extLst>
      <p:ext uri="{BB962C8B-B14F-4D97-AF65-F5344CB8AC3E}">
        <p14:creationId xmlns:p14="http://schemas.microsoft.com/office/powerpoint/2010/main" val="226956889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fade">
                                      <p:cBhvr>
                                        <p:cTn id="18" dur="500"/>
                                        <p:tgtEl>
                                          <p:spTgt spid="307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p:bldP spid="40" grpId="0"/>
      <p:bldP spid="51" grpId="0"/>
      <p:bldP spid="3" grpId="0"/>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95626"/>
            <a:ext cx="6253589" cy="3533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2332427"/>
            <a:ext cx="3276600" cy="1879824"/>
          </a:xfrm>
          <a:prstGeom prst="rect">
            <a:avLst/>
          </a:prstGeom>
        </p:spPr>
      </p:pic>
      <p:sp>
        <p:nvSpPr>
          <p:cNvPr id="47" name="Title 1"/>
          <p:cNvSpPr txBox="1">
            <a:spLocks/>
          </p:cNvSpPr>
          <p:nvPr/>
        </p:nvSpPr>
        <p:spPr>
          <a:xfrm>
            <a:off x="304800" y="-30384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US" sz="2400" dirty="0" smtClean="0"/>
              <a:t>Monolithic: </a:t>
            </a:r>
            <a:r>
              <a:rPr lang="en-US" sz="2400" dirty="0" err="1" smtClean="0"/>
              <a:t>SoI</a:t>
            </a:r>
            <a:r>
              <a:rPr lang="en-US" sz="2400" dirty="0" smtClean="0"/>
              <a:t> and 3D Integration </a:t>
            </a:r>
            <a:endParaRPr lang="en-US" sz="2400" dirty="0"/>
          </a:p>
        </p:txBody>
      </p:sp>
      <p:pic>
        <p:nvPicPr>
          <p:cNvPr id="16" name="Image"/>
          <p:cNvPicPr/>
          <p:nvPr/>
        </p:nvPicPr>
        <p:blipFill>
          <a:blip r:embed="rId5">
            <a:extLst>
              <a:ext uri="{28A0092B-C50C-407E-A947-70E740481C1C}">
                <a14:useLocalDpi xmlns:a14="http://schemas.microsoft.com/office/drawing/2010/main" val="0"/>
              </a:ext>
            </a:extLst>
          </a:blip>
          <a:stretch>
            <a:fillRect/>
          </a:stretch>
        </p:blipFill>
        <p:spPr>
          <a:xfrm>
            <a:off x="4000500" y="2362200"/>
            <a:ext cx="2095500" cy="910139"/>
          </a:xfrm>
          <a:prstGeom prst="rect">
            <a:avLst/>
          </a:prstGeom>
        </p:spPr>
      </p:pic>
      <p:sp>
        <p:nvSpPr>
          <p:cNvPr id="19" name="TextBox 18"/>
          <p:cNvSpPr txBox="1"/>
          <p:nvPr/>
        </p:nvSpPr>
        <p:spPr>
          <a:xfrm>
            <a:off x="5867400" y="4191000"/>
            <a:ext cx="3276600" cy="2308324"/>
          </a:xfrm>
          <a:prstGeom prst="rect">
            <a:avLst/>
          </a:prstGeom>
          <a:noFill/>
        </p:spPr>
        <p:txBody>
          <a:bodyPr wrap="square" rtlCol="0">
            <a:spAutoFit/>
          </a:bodyPr>
          <a:lstStyle/>
          <a:p>
            <a:pPr marL="176213" lvl="1">
              <a:buClr>
                <a:srgbClr val="FF0000"/>
              </a:buClr>
            </a:pPr>
            <a:r>
              <a:rPr lang="en-GB" b="1" dirty="0" smtClean="0"/>
              <a:t>Wafer bonding, through silicon via (TSV) and back-thinning technologies allow circuits to be stacked in 3D</a:t>
            </a:r>
            <a:r>
              <a:rPr lang="en-GB" dirty="0" smtClean="0"/>
              <a:t>.</a:t>
            </a:r>
          </a:p>
          <a:p>
            <a:pPr>
              <a:buClr>
                <a:srgbClr val="FF0000"/>
              </a:buClr>
            </a:pPr>
            <a:r>
              <a:rPr lang="en-GB" dirty="0" smtClean="0">
                <a:solidFill>
                  <a:srgbClr val="C00000"/>
                </a:solidFill>
              </a:rPr>
              <a:t>Could imagine detector concept with stacked </a:t>
            </a:r>
            <a:r>
              <a:rPr lang="en-GB" dirty="0" err="1" smtClean="0">
                <a:solidFill>
                  <a:srgbClr val="C00000"/>
                </a:solidFill>
              </a:rPr>
              <a:t>opto</a:t>
            </a:r>
            <a:r>
              <a:rPr lang="en-GB" dirty="0" smtClean="0">
                <a:solidFill>
                  <a:srgbClr val="C00000"/>
                </a:solidFill>
              </a:rPr>
              <a:t>-electronics digital electronics, analogue electronics and sensor substrate</a:t>
            </a:r>
          </a:p>
        </p:txBody>
      </p:sp>
      <p:sp>
        <p:nvSpPr>
          <p:cNvPr id="39" name="TextBox 38"/>
          <p:cNvSpPr txBox="1"/>
          <p:nvPr/>
        </p:nvSpPr>
        <p:spPr>
          <a:xfrm>
            <a:off x="228600" y="628471"/>
            <a:ext cx="8001000" cy="2031325"/>
          </a:xfrm>
          <a:prstGeom prst="rect">
            <a:avLst/>
          </a:prstGeom>
          <a:noFill/>
        </p:spPr>
        <p:txBody>
          <a:bodyPr wrap="square" rtlCol="0">
            <a:spAutoFit/>
          </a:bodyPr>
          <a:lstStyle/>
          <a:p>
            <a:pPr>
              <a:buClr>
                <a:srgbClr val="FF0000"/>
              </a:buClr>
            </a:pPr>
            <a:r>
              <a:rPr lang="en-GB" dirty="0" smtClean="0"/>
              <a:t>Monolithic pixel sensors combine the functionality of the microelectronics with   the sensor substrate as part of a single silicon object.</a:t>
            </a:r>
          </a:p>
          <a:p>
            <a:pPr>
              <a:buClr>
                <a:srgbClr val="FF0000"/>
              </a:buClr>
            </a:pPr>
            <a:r>
              <a:rPr lang="en-GB" dirty="0" smtClean="0"/>
              <a:t>CCDs and DEPFETs already incorporate active circuit elements in the sensors     which are therefore no longer simple passive devices.</a:t>
            </a:r>
          </a:p>
          <a:p>
            <a:pPr>
              <a:buClr>
                <a:srgbClr val="FF0000"/>
              </a:buClr>
            </a:pPr>
            <a:r>
              <a:rPr lang="en-GB" dirty="0" smtClean="0">
                <a:solidFill>
                  <a:srgbClr val="C00000"/>
                </a:solidFill>
              </a:rPr>
              <a:t>However, these devices are potentially slow and prone to radiation damage.</a:t>
            </a:r>
          </a:p>
          <a:p>
            <a:pPr>
              <a:buClr>
                <a:srgbClr val="FF0000"/>
              </a:buClr>
            </a:pPr>
            <a:r>
              <a:rPr lang="en-GB" b="1" dirty="0" smtClean="0"/>
              <a:t>Silicon on Insulator technology allows integration of full read-out circuitry above a buried oxide over the sensing substrate. </a:t>
            </a:r>
          </a:p>
        </p:txBody>
      </p:sp>
    </p:spTree>
    <p:extLst>
      <p:ext uri="{BB962C8B-B14F-4D97-AF65-F5344CB8AC3E}">
        <p14:creationId xmlns:p14="http://schemas.microsoft.com/office/powerpoint/2010/main" val="3002710201"/>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50275</TotalTime>
  <Words>2739</Words>
  <Application>Microsoft Office PowerPoint</Application>
  <PresentationFormat>On-screen Show (4:3)</PresentationFormat>
  <Paragraphs>378</Paragraphs>
  <Slides>32</Slides>
  <Notes>29</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Proton Computed Tomography with Particle Physics Tracking Detectors  Phil Allport  Fast timing silicon pixel detectors for new applications: proton therapy 22/11/19 University of Manchester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Hadron Radiotherapy     </vt:lpstr>
      <vt:lpstr>Hadron Radiotherapy     </vt:lpstr>
      <vt:lpstr>PowerPoint Presentation</vt:lpstr>
      <vt:lpstr>Computed Tomography</vt:lpstr>
      <vt:lpstr>Proton Computed Tomography</vt:lpstr>
      <vt:lpstr>Proton Computed Tomography</vt:lpstr>
      <vt:lpstr>Proton Computed Tomography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Other Silicon Based Trackers</vt:lpstr>
      <vt:lpstr>CMOS Imaging Sensors and BGO</vt:lpstr>
      <vt:lpstr>PowerPoint Presentation</vt:lpstr>
      <vt:lpstr>PowerPoint Presentation</vt:lpstr>
      <vt:lpstr>PowerPoint Presentation</vt:lpstr>
      <vt:lpstr>PowerPoint Presentation</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 Allport</dc:creator>
  <cp:lastModifiedBy>Phil Allport</cp:lastModifiedBy>
  <cp:revision>840</cp:revision>
  <cp:lastPrinted>2016-11-18T08:34:08Z</cp:lastPrinted>
  <dcterms:created xsi:type="dcterms:W3CDTF">2006-08-16T00:00:00Z</dcterms:created>
  <dcterms:modified xsi:type="dcterms:W3CDTF">2019-11-22T11:22:10Z</dcterms:modified>
</cp:coreProperties>
</file>