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tif" ContentType="image/tif"/>
  <Default Extension="mov" ContentType="video/quicktime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7" r:id="rId3"/>
    <p:sldMasterId id="2147483690" r:id="rId4"/>
    <p:sldMasterId id="2147483703" r:id="rId5"/>
  </p:sldMasterIdLst>
  <p:notesMasterIdLst>
    <p:notesMasterId r:id="rId24"/>
  </p:notesMasterIdLst>
  <p:sldIdLst>
    <p:sldId id="273" r:id="rId6"/>
    <p:sldId id="271" r:id="rId7"/>
    <p:sldId id="256" r:id="rId8"/>
    <p:sldId id="260" r:id="rId9"/>
    <p:sldId id="266" r:id="rId10"/>
    <p:sldId id="261" r:id="rId11"/>
    <p:sldId id="268" r:id="rId12"/>
    <p:sldId id="262" r:id="rId13"/>
    <p:sldId id="270" r:id="rId14"/>
    <p:sldId id="263" r:id="rId15"/>
    <p:sldId id="265" r:id="rId16"/>
    <p:sldId id="264" r:id="rId17"/>
    <p:sldId id="274" r:id="rId18"/>
    <p:sldId id="275" r:id="rId19"/>
    <p:sldId id="276" r:id="rId20"/>
    <p:sldId id="277" r:id="rId21"/>
    <p:sldId id="278" r:id="rId22"/>
    <p:sldId id="279" r:id="rId2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266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533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8001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1066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1333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161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1879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2146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0" normalizeH="0" baseline="0">
        <a:ln>
          <a:noFill/>
        </a:ln>
        <a:solidFill>
          <a:srgbClr val="002B2B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CBCBCB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08"/>
    <p:restoredTop sz="94648"/>
  </p:normalViewPr>
  <p:slideViewPr>
    <p:cSldViewPr snapToGrid="0" snapToObjects="1">
      <p:cViewPr varScale="1">
        <p:scale>
          <a:sx n="78" d="100"/>
          <a:sy n="78" d="100"/>
        </p:scale>
        <p:origin x="11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0" name="Shape 26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New features: Resolved galaxies, Dust/complete SEDs</a:t>
            </a:r>
          </a:p>
          <a:p>
            <a:r>
              <a:t>Preparation for JWST (high-z), 4-MOST/WAVES (low mass)</a:t>
            </a:r>
          </a:p>
          <a:p>
            <a:r>
              <a:t>Also EAGLE simulations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15’’ = 1/120</a:t>
            </a:r>
            <a:r>
              <a:rPr lang="en-US" baseline="30000" dirty="0" smtClean="0"/>
              <a:t>th</a:t>
            </a:r>
            <a:r>
              <a:rPr lang="en-US" dirty="0" smtClean="0"/>
              <a:t> of Diameter of full moon..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2E1EE87-2AEF-D345-9CC8-A5B86D75B883}" type="slidenum">
              <a:rPr lang="en-US" smtClean="0">
                <a:solidFill>
                  <a:prstClr val="black"/>
                </a:solidFill>
                <a:latin typeface="Calibri"/>
                <a:ea typeface=""/>
                <a:cs typeface=""/>
              </a:rPr>
              <a:pPr/>
              <a:t>15</a:t>
            </a:fld>
            <a:endParaRPr lang="en-US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34602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Most significant features is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Rolandic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Oper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L $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Cingulum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Mid L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The AUC for this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model and dataset is 0: 82. For a symmetric miss-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classication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cost function the optimal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classication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threshold is at   = 0: 52, at this setting the classier has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classication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performance AC  = 80%,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SS  = 88% and SC  = 69% (blue dot). For a stronger sensitivity score we can set the threshold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 = 0: 52 and achieve accuracies: AC  = 80%, SS  = 88% and SC  = 69% (green dot). For a stronger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specicity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score we can set the threshold to   = 0: 91 and achieve accuracies: AC  = 71%, SS  = 55%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and SC  = 93% (red dot). Using a threshold of   = 0: 5 we obtain the results presented in Table 2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(black dot).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13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647700" y="47498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584200" y="1320800"/>
            <a:ext cx="11861800" cy="3175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half" idx="1"/>
          </p:nvPr>
        </p:nvSpPr>
        <p:spPr>
          <a:xfrm>
            <a:off x="584200" y="5016500"/>
            <a:ext cx="11861800" cy="3175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</a:lvl1pPr>
            <a:lvl2pPr marL="0" indent="0">
              <a:spcBef>
                <a:spcPts val="0"/>
              </a:spcBef>
              <a:buSzTx/>
              <a:buNone/>
            </a:lvl2pPr>
            <a:lvl3pPr marL="0" indent="0">
              <a:spcBef>
                <a:spcPts val="0"/>
              </a:spcBef>
              <a:buSzTx/>
              <a:buNone/>
            </a:lvl3pPr>
            <a:lvl4pPr marL="0" indent="0">
              <a:spcBef>
                <a:spcPts val="0"/>
              </a:spcBef>
              <a:buSzTx/>
              <a:buNone/>
            </a:lvl4pPr>
            <a:lvl5pPr marL="0" indent="0">
              <a:spcBef>
                <a:spcPts val="0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xfrm>
            <a:off x="12268200" y="9296400"/>
            <a:ext cx="244247" cy="224689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647700" y="19685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571500" y="330200"/>
            <a:ext cx="11861800" cy="1397000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420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571500" y="2324100"/>
            <a:ext cx="11861800" cy="6565900"/>
          </a:xfrm>
          <a:prstGeom prst="rect">
            <a:avLst/>
          </a:prstGeom>
        </p:spPr>
        <p:txBody>
          <a:bodyPr lIns="50800" tIns="50800" rIns="50800" bIns="50800"/>
          <a:lstStyle>
            <a:lvl1pPr marL="266700" indent="-266700">
              <a:spcBef>
                <a:spcPts val="2000"/>
              </a:spcBef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711200" indent="-266700">
              <a:spcBef>
                <a:spcPts val="2000"/>
              </a:spcBef>
              <a:buSzPct val="100000"/>
              <a:buChar char="•"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155700" indent="-266700">
              <a:spcBef>
                <a:spcPts val="2000"/>
              </a:spcBef>
              <a:buSzPct val="100000"/>
              <a:buChar char="•"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600200" indent="-266700">
              <a:spcBef>
                <a:spcPts val="2000"/>
              </a:spcBef>
              <a:buSzPct val="100000"/>
              <a:buChar char="•"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044700" indent="-266700">
              <a:spcBef>
                <a:spcPts val="2000"/>
              </a:spcBef>
              <a:buSzPct val="100000"/>
              <a:buChar char="•"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12268199" y="9194800"/>
            <a:ext cx="312015" cy="299822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algn="ctr">
              <a:defRPr sz="8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12" name="Shape 1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hape 113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algn="ctr">
              <a:defRPr sz="8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1" name="Shape 121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sz="18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photo blo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26433" y="126436"/>
            <a:ext cx="12751935" cy="17881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2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571286" y="2042703"/>
            <a:ext cx="6307083" cy="757369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Photo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26433" y="2042704"/>
            <a:ext cx="6318418" cy="7573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20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42728" y="3075740"/>
            <a:ext cx="5012267" cy="4576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707" spc="0" baseline="0">
                <a:solidFill>
                  <a:schemeClr val="tx1"/>
                </a:solidFill>
                <a:latin typeface="+mn-lt"/>
              </a:defRPr>
            </a:lvl1pPr>
            <a:lvl2pPr marL="487672" indent="0" algn="ctr">
              <a:buNone/>
              <a:defRPr sz="1920">
                <a:solidFill>
                  <a:schemeClr val="bg1"/>
                </a:solidFill>
              </a:defRPr>
            </a:lvl2pPr>
            <a:lvl3pPr marL="975345" indent="0" algn="ctr">
              <a:buNone/>
              <a:defRPr sz="1707">
                <a:solidFill>
                  <a:schemeClr val="bg1"/>
                </a:solidFill>
              </a:defRPr>
            </a:lvl3pPr>
            <a:lvl4pPr marL="1463017" indent="0" algn="ctr">
              <a:buNone/>
              <a:defRPr sz="1493">
                <a:solidFill>
                  <a:schemeClr val="bg1"/>
                </a:solidFill>
              </a:defRPr>
            </a:lvl4pPr>
            <a:lvl5pPr marL="1950690" indent="0" algn="ctr">
              <a:buNone/>
              <a:defRPr sz="1493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2567" y="479592"/>
            <a:ext cx="11318793" cy="11467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75345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None/>
              <a:defRPr lang="en-GB" sz="7111" kern="1200" spc="118" baseline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87672" indent="0" algn="ctr">
              <a:buNone/>
              <a:defRPr sz="2133"/>
            </a:lvl2pPr>
            <a:lvl3pPr marL="975345" indent="0" algn="ctr">
              <a:buNone/>
              <a:defRPr sz="1920"/>
            </a:lvl3pPr>
            <a:lvl4pPr marL="1463017" indent="0" algn="ctr">
              <a:buNone/>
              <a:defRPr sz="1707"/>
            </a:lvl4pPr>
            <a:lvl5pPr marL="1950690" indent="0" algn="ctr">
              <a:buNone/>
              <a:defRPr sz="1707"/>
            </a:lvl5pPr>
            <a:lvl6pPr marL="2438362" indent="0" algn="ctr">
              <a:buNone/>
              <a:defRPr sz="1707"/>
            </a:lvl6pPr>
            <a:lvl7pPr marL="2926034" indent="0" algn="ctr">
              <a:buNone/>
              <a:defRPr sz="1707"/>
            </a:lvl7pPr>
            <a:lvl8pPr marL="3413707" indent="0" algn="ctr">
              <a:buNone/>
              <a:defRPr sz="1707"/>
            </a:lvl8pPr>
            <a:lvl9pPr marL="3901379" indent="0" algn="ctr">
              <a:buNone/>
              <a:defRPr sz="1707"/>
            </a:lvl9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461" y="8249851"/>
            <a:ext cx="1134797" cy="99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54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394809" y="8769210"/>
            <a:ext cx="2151663" cy="51251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/>
              <a:t>5/18/17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7644" y="8769210"/>
            <a:ext cx="9114650" cy="512516"/>
          </a:xfrm>
          <a:prstGeom prst="rect">
            <a:avLst/>
          </a:prstGeom>
        </p:spPr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356064" y="9296400"/>
            <a:ext cx="229230" cy="246221"/>
          </a:xfrm>
        </p:spPr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2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33778" y="419947"/>
            <a:ext cx="8369582" cy="1422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GB" noProof="0" smtClean="0"/>
              <a:t>Click to edit Master title style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707" y="2661921"/>
            <a:ext cx="11785600" cy="781191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FF6600"/>
                </a:solidFill>
              </a:defRPr>
            </a:lvl1pPr>
          </a:lstStyle>
          <a:p>
            <a:pPr lvl="0"/>
            <a:r>
              <a:rPr lang="en-GB" altLang="en-GB" noProof="0" smtClean="0"/>
              <a:t>Click to edit Master subtitle style</a:t>
            </a:r>
            <a:endParaRPr lang="en-US" altLang="en-GB" noProof="0" smtClean="0"/>
          </a:p>
        </p:txBody>
      </p:sp>
      <p:sp>
        <p:nvSpPr>
          <p:cNvPr id="296964" name="Line 4"/>
          <p:cNvSpPr>
            <a:spLocks noChangeShapeType="1"/>
          </p:cNvSpPr>
          <p:nvPr/>
        </p:nvSpPr>
        <p:spPr bwMode="auto">
          <a:xfrm>
            <a:off x="0" y="1842347"/>
            <a:ext cx="13004800" cy="0"/>
          </a:xfrm>
          <a:prstGeom prst="line">
            <a:avLst/>
          </a:prstGeom>
          <a:noFill/>
          <a:ln w="17526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defTabSz="650230" hangingPunct="1"/>
            <a:endParaRPr lang="en-GB" sz="2560" kern="1200">
              <a:solidFill>
                <a:srgbClr val="000000"/>
              </a:solidFill>
            </a:endParaRPr>
          </a:p>
        </p:txBody>
      </p:sp>
      <p:pic>
        <p:nvPicPr>
          <p:cNvPr id="296965" name="Picture 5" descr="Us_pos_CMY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 b="19583"/>
          <a:stretch>
            <a:fillRect/>
          </a:stretch>
        </p:blipFill>
        <p:spPr bwMode="auto">
          <a:xfrm>
            <a:off x="8886614" y="433494"/>
            <a:ext cx="3863058" cy="145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6966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29696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29696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</p:spPr>
        <p:txBody>
          <a:bodyPr/>
          <a:lstStyle>
            <a:lvl1pPr algn="l">
              <a:defRPr sz="5689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</p:spPr>
        <p:txBody>
          <a:bodyPr anchor="b"/>
          <a:lstStyle>
            <a:lvl1pPr marL="0" indent="0">
              <a:buNone/>
              <a:defRPr sz="2844"/>
            </a:lvl1pPr>
            <a:lvl2pPr marL="650230" indent="0">
              <a:buNone/>
              <a:defRPr sz="2560"/>
            </a:lvl2pPr>
            <a:lvl3pPr marL="1300460" indent="0">
              <a:buNone/>
              <a:defRPr sz="2276"/>
            </a:lvl3pPr>
            <a:lvl4pPr marL="1950690" indent="0">
              <a:buNone/>
              <a:defRPr sz="1991"/>
            </a:lvl4pPr>
            <a:lvl5pPr marL="2600919" indent="0">
              <a:buNone/>
              <a:defRPr sz="1991"/>
            </a:lvl5pPr>
            <a:lvl6pPr marL="3251149" indent="0">
              <a:buNone/>
              <a:defRPr sz="1991"/>
            </a:lvl6pPr>
            <a:lvl7pPr marL="3901379" indent="0">
              <a:buNone/>
              <a:defRPr sz="1991"/>
            </a:lvl7pPr>
            <a:lvl8pPr marL="4551609" indent="0">
              <a:buNone/>
              <a:defRPr sz="1991"/>
            </a:lvl8pPr>
            <a:lvl9pPr marL="5201839" indent="0">
              <a:buNone/>
              <a:defRPr sz="199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966" y="2661921"/>
            <a:ext cx="5782168" cy="5249333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1" y="2661921"/>
            <a:ext cx="5784427" cy="5249333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buBlip>
                <a:blip r:embed="rId2"/>
              </a:buBlip>
            </a:lvl2pPr>
            <a:lvl4pPr>
              <a:buBlip>
                <a:blip r:embed="rId3"/>
              </a:buBlip>
            </a:lvl4pPr>
            <a:lvl5pPr>
              <a:buBlip>
                <a:blip r:embed="rId4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3618" y="433493"/>
            <a:ext cx="2957689" cy="747776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3779" y="433493"/>
            <a:ext cx="8663093" cy="747776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964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556"/>
              <a:t>Body Level One</a:t>
            </a:r>
          </a:p>
          <a:p>
            <a:pPr lvl="1">
              <a:defRPr sz="1800"/>
            </a:pPr>
            <a:r>
              <a:rPr sz="3556"/>
              <a:t>Body Level Two</a:t>
            </a:r>
          </a:p>
          <a:p>
            <a:pPr lvl="2">
              <a:defRPr sz="1800"/>
            </a:pPr>
            <a:r>
              <a:rPr sz="3556"/>
              <a:t>Body Level Three</a:t>
            </a:r>
          </a:p>
          <a:p>
            <a:pPr lvl="3">
              <a:defRPr sz="1800"/>
            </a:pPr>
            <a:r>
              <a:rPr sz="3556"/>
              <a:t>Body Level Four</a:t>
            </a:r>
          </a:p>
          <a:p>
            <a:pPr lvl="4">
              <a:defRPr sz="1800"/>
            </a:pPr>
            <a:r>
              <a:rPr sz="3556"/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326065"/>
                </a:solidFill>
              </a:rPr>
              <a:pPr/>
              <a:t>‹#›</a:t>
            </a:fld>
            <a:endParaRPr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33778" y="419947"/>
            <a:ext cx="8369582" cy="1422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GB" noProof="0" smtClean="0"/>
              <a:t>Click to edit Master title style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707" y="2661921"/>
            <a:ext cx="11785600" cy="781191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FF6600"/>
                </a:solidFill>
              </a:defRPr>
            </a:lvl1pPr>
          </a:lstStyle>
          <a:p>
            <a:pPr lvl="0"/>
            <a:r>
              <a:rPr lang="en-GB" altLang="en-GB" noProof="0" smtClean="0"/>
              <a:t>Click to edit Master subtitle style</a:t>
            </a:r>
            <a:endParaRPr lang="en-US" altLang="en-GB" noProof="0" smtClean="0"/>
          </a:p>
        </p:txBody>
      </p:sp>
      <p:sp>
        <p:nvSpPr>
          <p:cNvPr id="296964" name="Line 4"/>
          <p:cNvSpPr>
            <a:spLocks noChangeShapeType="1"/>
          </p:cNvSpPr>
          <p:nvPr/>
        </p:nvSpPr>
        <p:spPr bwMode="auto">
          <a:xfrm>
            <a:off x="0" y="1842347"/>
            <a:ext cx="13004800" cy="0"/>
          </a:xfrm>
          <a:prstGeom prst="line">
            <a:avLst/>
          </a:prstGeom>
          <a:noFill/>
          <a:ln w="17526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defTabSz="650230" hangingPunct="1"/>
            <a:endParaRPr lang="en-GB" sz="2560" kern="1200">
              <a:solidFill>
                <a:srgbClr val="000000"/>
              </a:solidFill>
            </a:endParaRPr>
          </a:p>
        </p:txBody>
      </p:sp>
      <p:pic>
        <p:nvPicPr>
          <p:cNvPr id="296965" name="Picture 5" descr="Us_pos_CMY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 b="19583"/>
          <a:stretch>
            <a:fillRect/>
          </a:stretch>
        </p:blipFill>
        <p:spPr bwMode="auto">
          <a:xfrm>
            <a:off x="8886614" y="433494"/>
            <a:ext cx="3863058" cy="145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6966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29696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29696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593090"/>
          <a:lstStyle>
            <a:lvl2pPr>
              <a:buBlip>
                <a:blip r:embed="rId2"/>
              </a:buBlip>
            </a:lvl2pPr>
            <a:lvl4pPr>
              <a:buBlip>
                <a:blip r:embed="rId3"/>
              </a:buBlip>
            </a:lvl4pPr>
            <a:lvl5pPr>
              <a:buBlip>
                <a:blip r:embed="rId4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</p:spPr>
        <p:txBody>
          <a:bodyPr/>
          <a:lstStyle>
            <a:lvl1pPr algn="l">
              <a:defRPr sz="5689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</p:spPr>
        <p:txBody>
          <a:bodyPr anchor="b"/>
          <a:lstStyle>
            <a:lvl1pPr marL="0" indent="0">
              <a:buNone/>
              <a:defRPr sz="2844"/>
            </a:lvl1pPr>
            <a:lvl2pPr marL="650230" indent="0">
              <a:buNone/>
              <a:defRPr sz="2560"/>
            </a:lvl2pPr>
            <a:lvl3pPr marL="1300460" indent="0">
              <a:buNone/>
              <a:defRPr sz="2276"/>
            </a:lvl3pPr>
            <a:lvl4pPr marL="1950690" indent="0">
              <a:buNone/>
              <a:defRPr sz="1991"/>
            </a:lvl4pPr>
            <a:lvl5pPr marL="2600919" indent="0">
              <a:buNone/>
              <a:defRPr sz="1991"/>
            </a:lvl5pPr>
            <a:lvl6pPr marL="3251149" indent="0">
              <a:buNone/>
              <a:defRPr sz="1991"/>
            </a:lvl6pPr>
            <a:lvl7pPr marL="3901379" indent="0">
              <a:buNone/>
              <a:defRPr sz="1991"/>
            </a:lvl7pPr>
            <a:lvl8pPr marL="4551609" indent="0">
              <a:buNone/>
              <a:defRPr sz="1991"/>
            </a:lvl8pPr>
            <a:lvl9pPr marL="5201839" indent="0">
              <a:buNone/>
              <a:defRPr sz="199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966" y="2661921"/>
            <a:ext cx="5782168" cy="5249333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1" y="2661921"/>
            <a:ext cx="5784427" cy="5249333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3618" y="433493"/>
            <a:ext cx="2957689" cy="747776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3779" y="433493"/>
            <a:ext cx="8663093" cy="747776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964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556"/>
              <a:t>Body Level One</a:t>
            </a:r>
          </a:p>
          <a:p>
            <a:pPr lvl="1">
              <a:defRPr sz="1800"/>
            </a:pPr>
            <a:r>
              <a:rPr sz="3556"/>
              <a:t>Body Level Two</a:t>
            </a:r>
          </a:p>
          <a:p>
            <a:pPr lvl="2">
              <a:defRPr sz="1800"/>
            </a:pPr>
            <a:r>
              <a:rPr sz="3556"/>
              <a:t>Body Level Three</a:t>
            </a:r>
          </a:p>
          <a:p>
            <a:pPr lvl="3">
              <a:defRPr sz="1800"/>
            </a:pPr>
            <a:r>
              <a:rPr sz="3556"/>
              <a:t>Body Level Four</a:t>
            </a:r>
          </a:p>
          <a:p>
            <a:pPr lvl="4">
              <a:defRPr sz="1800"/>
            </a:pPr>
            <a:r>
              <a:rPr sz="3556"/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326065"/>
                </a:solidFill>
              </a:rPr>
              <a:pPr/>
              <a:t>‹#›</a:t>
            </a:fld>
            <a:endParaRPr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High Top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647700" y="1231900"/>
            <a:ext cx="11709400" cy="127"/>
          </a:xfrm>
          <a:prstGeom prst="line">
            <a:avLst/>
          </a:prstGeom>
          <a:ln w="12700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xfrm>
            <a:off x="584200" y="330200"/>
            <a:ext cx="11861800" cy="76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xfrm>
            <a:off x="584200" y="1397000"/>
            <a:ext cx="11861800" cy="7518400"/>
          </a:xfrm>
          <a:prstGeom prst="rect">
            <a:avLst/>
          </a:prstGeom>
        </p:spPr>
        <p:txBody>
          <a:bodyPr/>
          <a:lstStyle>
            <a:lvl2pPr>
              <a:buSzPct val="35000"/>
              <a:buBlip>
                <a:blip r:embed="rId2"/>
              </a:buBlip>
            </a:lvl2pPr>
            <a:lvl4pPr>
              <a:buBlip>
                <a:blip r:embed="rId3"/>
              </a:buBlip>
            </a:lvl4pPr>
            <a:lvl5pPr>
              <a:buBlip>
                <a:blip r:embed="rId4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33778" y="419947"/>
            <a:ext cx="8369582" cy="1422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GB" noProof="0" smtClean="0"/>
              <a:t>Click to edit Master title style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707" y="2661921"/>
            <a:ext cx="11785600" cy="781191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FF6600"/>
                </a:solidFill>
              </a:defRPr>
            </a:lvl1pPr>
          </a:lstStyle>
          <a:p>
            <a:pPr lvl="0"/>
            <a:r>
              <a:rPr lang="en-GB" altLang="en-GB" noProof="0" smtClean="0"/>
              <a:t>Click to edit Master subtitle style</a:t>
            </a:r>
            <a:endParaRPr lang="en-US" altLang="en-GB" noProof="0" smtClean="0"/>
          </a:p>
        </p:txBody>
      </p:sp>
      <p:sp>
        <p:nvSpPr>
          <p:cNvPr id="296964" name="Line 4"/>
          <p:cNvSpPr>
            <a:spLocks noChangeShapeType="1"/>
          </p:cNvSpPr>
          <p:nvPr/>
        </p:nvSpPr>
        <p:spPr bwMode="auto">
          <a:xfrm>
            <a:off x="0" y="1842347"/>
            <a:ext cx="13004800" cy="0"/>
          </a:xfrm>
          <a:prstGeom prst="line">
            <a:avLst/>
          </a:prstGeom>
          <a:noFill/>
          <a:ln w="17526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defTabSz="650230" hangingPunct="1"/>
            <a:endParaRPr lang="en-GB" sz="2560" kern="1200">
              <a:solidFill>
                <a:srgbClr val="000000"/>
              </a:solidFill>
            </a:endParaRPr>
          </a:p>
        </p:txBody>
      </p:sp>
      <p:pic>
        <p:nvPicPr>
          <p:cNvPr id="296965" name="Picture 5" descr="Us_pos_CMY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 b="19583"/>
          <a:stretch>
            <a:fillRect/>
          </a:stretch>
        </p:blipFill>
        <p:spPr bwMode="auto">
          <a:xfrm>
            <a:off x="8886614" y="433494"/>
            <a:ext cx="3863058" cy="145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6966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29696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29696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</p:spPr>
        <p:txBody>
          <a:bodyPr/>
          <a:lstStyle>
            <a:lvl1pPr algn="l">
              <a:defRPr sz="5689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</p:spPr>
        <p:txBody>
          <a:bodyPr anchor="b"/>
          <a:lstStyle>
            <a:lvl1pPr marL="0" indent="0">
              <a:buNone/>
              <a:defRPr sz="2844"/>
            </a:lvl1pPr>
            <a:lvl2pPr marL="650230" indent="0">
              <a:buNone/>
              <a:defRPr sz="2560"/>
            </a:lvl2pPr>
            <a:lvl3pPr marL="1300460" indent="0">
              <a:buNone/>
              <a:defRPr sz="2276"/>
            </a:lvl3pPr>
            <a:lvl4pPr marL="1950690" indent="0">
              <a:buNone/>
              <a:defRPr sz="1991"/>
            </a:lvl4pPr>
            <a:lvl5pPr marL="2600919" indent="0">
              <a:buNone/>
              <a:defRPr sz="1991"/>
            </a:lvl5pPr>
            <a:lvl6pPr marL="3251149" indent="0">
              <a:buNone/>
              <a:defRPr sz="1991"/>
            </a:lvl6pPr>
            <a:lvl7pPr marL="3901379" indent="0">
              <a:buNone/>
              <a:defRPr sz="1991"/>
            </a:lvl7pPr>
            <a:lvl8pPr marL="4551609" indent="0">
              <a:buNone/>
              <a:defRPr sz="1991"/>
            </a:lvl8pPr>
            <a:lvl9pPr marL="5201839" indent="0">
              <a:buNone/>
              <a:defRPr sz="199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966" y="2661921"/>
            <a:ext cx="5782168" cy="5249333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1" y="2661921"/>
            <a:ext cx="5784427" cy="5249333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High Top &amp; Bullets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647700" y="1231900"/>
            <a:ext cx="11709400" cy="127"/>
          </a:xfrm>
          <a:prstGeom prst="line">
            <a:avLst/>
          </a:prstGeom>
          <a:ln w="12700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xfrm>
            <a:off x="584200" y="330200"/>
            <a:ext cx="11861800" cy="76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" name="Shape 52"/>
          <p:cNvSpPr>
            <a:spLocks noGrp="1"/>
          </p:cNvSpPr>
          <p:nvPr>
            <p:ph type="body" idx="1"/>
          </p:nvPr>
        </p:nvSpPr>
        <p:spPr>
          <a:xfrm>
            <a:off x="584200" y="1397000"/>
            <a:ext cx="11861800" cy="7518400"/>
          </a:xfrm>
          <a:prstGeom prst="rect">
            <a:avLst/>
          </a:prstGeom>
        </p:spPr>
        <p:txBody>
          <a:bodyPr numCol="2" spcCol="593090"/>
          <a:lstStyle>
            <a:lvl2pPr>
              <a:buSzPct val="35000"/>
              <a:buBlip>
                <a:blip r:embed="rId2"/>
              </a:buBlip>
            </a:lvl2pPr>
            <a:lvl4pPr>
              <a:buBlip>
                <a:blip r:embed="rId3"/>
              </a:buBlip>
            </a:lvl4pPr>
            <a:lvl5pPr>
              <a:buBlip>
                <a:blip r:embed="rId4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3618" y="433493"/>
            <a:ext cx="2957689" cy="747776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3779" y="433493"/>
            <a:ext cx="8663093" cy="747776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8B6F88-0602-F846-9917-AD303C1E0AFB}" type="datetimeFigureOut">
              <a:rPr lang="en-US" smtClean="0">
                <a:solidFill>
                  <a:srgbClr val="326065"/>
                </a:solidFill>
              </a:rPr>
              <a:pPr/>
              <a:t>5/18/17</a:t>
            </a:fld>
            <a:endParaRPr lang="en-US">
              <a:solidFill>
                <a:srgbClr val="32606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itchFamily="18" charset="0"/>
              </a:defRPr>
            </a:lvl1pPr>
          </a:lstStyle>
          <a:p>
            <a:endParaRPr lang="en-US">
              <a:solidFill>
                <a:srgbClr val="32606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66EAA-1F13-8F40-9C18-0DE708588DC6}" type="slidenum">
              <a:rPr lang="en-US" smtClean="0">
                <a:solidFill>
                  <a:srgbClr val="326065"/>
                </a:solidFill>
              </a:rPr>
              <a:pPr/>
              <a:t>‹#›</a:t>
            </a:fld>
            <a:endParaRPr lang="en-US"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964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556"/>
              <a:t>Body Level One</a:t>
            </a:r>
          </a:p>
          <a:p>
            <a:pPr lvl="1">
              <a:defRPr sz="1800"/>
            </a:pPr>
            <a:r>
              <a:rPr sz="3556"/>
              <a:t>Body Level Two</a:t>
            </a:r>
          </a:p>
          <a:p>
            <a:pPr lvl="2">
              <a:defRPr sz="1800"/>
            </a:pPr>
            <a:r>
              <a:rPr sz="3556"/>
              <a:t>Body Level Three</a:t>
            </a:r>
          </a:p>
          <a:p>
            <a:pPr lvl="3">
              <a:defRPr sz="1800"/>
            </a:pPr>
            <a:r>
              <a:rPr sz="3556"/>
              <a:t>Body Level Four</a:t>
            </a:r>
          </a:p>
          <a:p>
            <a:pPr lvl="4">
              <a:defRPr sz="1800"/>
            </a:pPr>
            <a:r>
              <a:rPr sz="3556"/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326065"/>
                </a:solidFill>
              </a:rPr>
              <a:pPr/>
              <a:t>‹#›</a:t>
            </a:fld>
            <a:endParaRPr>
              <a:solidFill>
                <a:srgbClr val="326065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</p:spPr>
        <p:txBody>
          <a:bodyPr anchor="t"/>
          <a:lstStyle>
            <a:lvl1pPr algn="l">
              <a:defRPr sz="5689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</p:spPr>
        <p:txBody>
          <a:bodyPr anchor="b"/>
          <a:lstStyle>
            <a:lvl1pPr marL="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2275841"/>
            <a:ext cx="5743787" cy="6436925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275841"/>
            <a:ext cx="5743787" cy="6436925"/>
          </a:xfrm>
        </p:spPr>
        <p:txBody>
          <a:bodyPr/>
          <a:lstStyle>
            <a:lvl1pPr>
              <a:defRPr sz="3982"/>
            </a:lvl1pPr>
            <a:lvl2pPr>
              <a:defRPr sz="3413"/>
            </a:lvl2pPr>
            <a:lvl3pPr>
              <a:defRPr sz="2844"/>
            </a:lvl3pPr>
            <a:lvl4pPr>
              <a:defRPr sz="2560"/>
            </a:lvl4pPr>
            <a:lvl5pPr>
              <a:defRPr sz="256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</p:spPr>
        <p:txBody>
          <a:bodyPr/>
          <a:lstStyle>
            <a:lvl1pPr>
              <a:defRPr sz="3413"/>
            </a:lvl1pPr>
            <a:lvl2pPr>
              <a:defRPr sz="2844"/>
            </a:lvl2pPr>
            <a:lvl3pPr>
              <a:defRPr sz="2560"/>
            </a:lvl3pPr>
            <a:lvl4pPr>
              <a:defRPr sz="2276"/>
            </a:lvl4pPr>
            <a:lvl5pPr>
              <a:defRPr sz="2276"/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593090"/>
          <a:lstStyle>
            <a:lvl2pPr>
              <a:buSzPct val="100000"/>
              <a:buChar char="•"/>
            </a:lvl2pPr>
            <a:lvl3pPr>
              <a:buSzPct val="100000"/>
              <a:buChar char="•"/>
            </a:lvl3pPr>
            <a:lvl4pPr>
              <a:buSzPct val="100000"/>
              <a:buChar char="•"/>
            </a:lvl4pPr>
            <a:lvl5pPr>
              <a:buSzPct val="100000"/>
              <a:buChar char="•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44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480" y="390597"/>
            <a:ext cx="2926080" cy="8322169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5282A-B4E6-0A40-B6B3-D713C36557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1056-DD9A-5C49-B8D9-B5C77909AF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584200" y="863600"/>
            <a:ext cx="11861800" cy="8013700"/>
          </a:xfrm>
          <a:prstGeom prst="rect">
            <a:avLst/>
          </a:prstGeom>
        </p:spPr>
        <p:txBody>
          <a:bodyPr/>
          <a:lstStyle>
            <a:lvl2pPr>
              <a:buSzPct val="100000"/>
              <a:buChar char="•"/>
            </a:lvl2pPr>
            <a:lvl3pPr>
              <a:buSzPct val="100000"/>
              <a:buChar char="•"/>
            </a:lvl3pPr>
            <a:lvl4pPr>
              <a:buSzPct val="100000"/>
              <a:buChar char="•"/>
            </a:lvl4pPr>
            <a:lvl5pPr>
              <a:buSzPct val="100000"/>
              <a:buChar char="•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High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647700" y="1231900"/>
            <a:ext cx="11709400" cy="127"/>
          </a:xfrm>
          <a:prstGeom prst="line">
            <a:avLst/>
          </a:prstGeom>
          <a:ln w="12700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xfrm>
            <a:off x="584200" y="330200"/>
            <a:ext cx="11861800" cy="76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theme" Target="../theme/theme2.xml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<Relationship Id="rId13" Type="http://schemas.openxmlformats.org/officeDocument/2006/relationships/theme" Target="../theme/theme3.xml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theme" Target="../theme/theme4.xml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647700" y="19685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584200" y="330200"/>
            <a:ext cx="11861800" cy="13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/>
          <a:lstStyle/>
          <a:p>
            <a: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84200" y="2324100"/>
            <a:ext cx="11861800" cy="657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2pPr>
              <a:buBlip>
                <a:blip r:embed="rId17"/>
              </a:buBlip>
            </a:lvl2pPr>
            <a:lvl3pPr>
              <a:buChar char="★"/>
            </a:lvl3pPr>
            <a:lvl4pPr>
              <a:buBlip>
                <a:blip r:embed="rId18"/>
              </a:buBlip>
            </a:lvl4pPr>
            <a:lvl5pPr>
              <a:buBlip>
                <a:blip r:embed="rId19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2341047" y="9296400"/>
            <a:ext cx="244247" cy="224689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lvl1pPr algn="r">
              <a:defRPr sz="11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52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2032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1pPr>
      <a:lvl2pPr marL="5461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35000"/>
        <a:buFontTx/>
        <a:buNone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2pPr>
      <a:lvl3pPr marL="8890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61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3pPr>
      <a:lvl4pPr marL="12319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50000"/>
        <a:buFontTx/>
        <a:buNone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4pPr>
      <a:lvl5pPr marL="15748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50000"/>
        <a:buFontTx/>
        <a:buNone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5pPr>
      <a:lvl6pPr marL="19177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50000"/>
        <a:buFontTx/>
        <a:buNone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6pPr>
      <a:lvl7pPr marL="22606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50000"/>
        <a:buFontTx/>
        <a:buNone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7pPr>
      <a:lvl8pPr marL="26035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50000"/>
        <a:buFontTx/>
        <a:buNone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8pPr>
      <a:lvl9pPr marL="2946400" marR="0" indent="-203200" algn="l" defTabSz="584200" latinLnBrk="0">
        <a:lnSpc>
          <a:spcPct val="100000"/>
        </a:lnSpc>
        <a:spcBef>
          <a:spcPts val="600"/>
        </a:spcBef>
        <a:spcAft>
          <a:spcPts val="0"/>
        </a:spcAft>
        <a:buClrTx/>
        <a:buSzPct val="50000"/>
        <a:buFontTx/>
        <a:buNone/>
        <a:tabLst/>
        <a:defRPr sz="2200" b="0" i="0" u="none" strike="noStrike" cap="none" spc="0" baseline="0">
          <a:ln>
            <a:noFill/>
          </a:ln>
          <a:solidFill>
            <a:srgbClr val="002B2B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Text Box 2"/>
          <p:cNvSpPr txBox="1">
            <a:spLocks noChangeArrowheads="1"/>
          </p:cNvSpPr>
          <p:nvPr/>
        </p:nvSpPr>
        <p:spPr bwMode="auto">
          <a:xfrm>
            <a:off x="3592329" y="4745849"/>
            <a:ext cx="184730" cy="6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650230" hangingPunct="1">
              <a:spcBef>
                <a:spcPct val="0"/>
              </a:spcBef>
            </a:pPr>
            <a:endParaRPr lang="en-GB" altLang="en-GB" sz="3413" kern="1200">
              <a:solidFill>
                <a:srgbClr val="000000"/>
              </a:solidFill>
            </a:endParaRPr>
          </a:p>
        </p:txBody>
      </p:sp>
      <p:sp>
        <p:nvSpPr>
          <p:cNvPr id="295939" name="Text Box 3"/>
          <p:cNvSpPr txBox="1">
            <a:spLocks noChangeArrowheads="1"/>
          </p:cNvSpPr>
          <p:nvPr/>
        </p:nvSpPr>
        <p:spPr bwMode="auto">
          <a:xfrm>
            <a:off x="3592329" y="4420729"/>
            <a:ext cx="184730" cy="6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650230" hangingPunct="1">
              <a:spcBef>
                <a:spcPct val="0"/>
              </a:spcBef>
            </a:pPr>
            <a:endParaRPr lang="en-GB" altLang="en-GB" sz="3413" kern="1200">
              <a:solidFill>
                <a:srgbClr val="000000"/>
              </a:solidFill>
            </a:endParaRPr>
          </a:p>
        </p:txBody>
      </p:sp>
      <p:sp>
        <p:nvSpPr>
          <p:cNvPr id="2959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3778" y="433494"/>
            <a:ext cx="8477955" cy="140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title style</a:t>
            </a:r>
            <a:endParaRPr lang="en-US" altLang="en-GB" smtClean="0"/>
          </a:p>
        </p:txBody>
      </p:sp>
      <p:sp>
        <p:nvSpPr>
          <p:cNvPr id="2959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7965" y="2661921"/>
            <a:ext cx="11783342" cy="5249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text styles</a:t>
            </a:r>
          </a:p>
          <a:p>
            <a:pPr lvl="1"/>
            <a:r>
              <a:rPr lang="en-GB" altLang="en-GB" smtClean="0"/>
              <a:t>Second level</a:t>
            </a:r>
          </a:p>
          <a:p>
            <a:pPr lvl="2"/>
            <a:r>
              <a:rPr lang="en-GB" altLang="en-GB" smtClean="0"/>
              <a:t>Third level</a:t>
            </a:r>
          </a:p>
          <a:p>
            <a:pPr lvl="3"/>
            <a:r>
              <a:rPr lang="en-GB" altLang="en-GB" smtClean="0"/>
              <a:t>Fourth level</a:t>
            </a:r>
          </a:p>
          <a:p>
            <a:pPr lvl="4"/>
            <a:r>
              <a:rPr lang="en-GB" altLang="en-GB" smtClean="0"/>
              <a:t>Fifth level</a:t>
            </a:r>
            <a:endParaRPr lang="en-US" altLang="en-GB" smtClean="0"/>
          </a:p>
        </p:txBody>
      </p:sp>
      <p:sp>
        <p:nvSpPr>
          <p:cNvPr id="295942" name="Line 6"/>
          <p:cNvSpPr>
            <a:spLocks noChangeShapeType="1"/>
          </p:cNvSpPr>
          <p:nvPr/>
        </p:nvSpPr>
        <p:spPr bwMode="auto">
          <a:xfrm>
            <a:off x="0" y="1842347"/>
            <a:ext cx="13004800" cy="0"/>
          </a:xfrm>
          <a:prstGeom prst="line">
            <a:avLst/>
          </a:prstGeom>
          <a:noFill/>
          <a:ln w="17526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defTabSz="650230" hangingPunct="1"/>
            <a:endParaRPr lang="en-GB" sz="2560" kern="1200">
              <a:solidFill>
                <a:srgbClr val="000000"/>
              </a:solidFill>
            </a:endParaRPr>
          </a:p>
        </p:txBody>
      </p:sp>
      <p:pic>
        <p:nvPicPr>
          <p:cNvPr id="295943" name="Picture 7" descr="Us_pos_CMY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 b="19583"/>
          <a:stretch>
            <a:fillRect/>
          </a:stretch>
        </p:blipFill>
        <p:spPr bwMode="auto">
          <a:xfrm>
            <a:off x="8778240" y="325121"/>
            <a:ext cx="4009813" cy="151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5944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394809" y="8769210"/>
            <a:ext cx="2151663" cy="51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defTabSz="650230" hangingPunct="1"/>
            <a:fld id="{FD8B6F88-0602-F846-9917-AD303C1E0AFB}" type="datetimeFigureOut">
              <a:rPr lang="en-US" kern="1200" smtClean="0">
                <a:solidFill>
                  <a:srgbClr val="326065"/>
                </a:solidFill>
              </a:rPr>
              <a:pPr defTabSz="650230" hangingPunct="1"/>
              <a:t>5/18/17</a:t>
            </a:fld>
            <a:endParaRPr lang="en-US" kern="1200">
              <a:solidFill>
                <a:srgbClr val="326065"/>
              </a:solidFill>
            </a:endParaRPr>
          </a:p>
        </p:txBody>
      </p:sp>
      <p:sp>
        <p:nvSpPr>
          <p:cNvPr id="2959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7644" y="8769210"/>
            <a:ext cx="9114650" cy="51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algn="l" defTabSz="650230" hangingPunct="1"/>
            <a:endParaRPr lang="en-US" kern="1200">
              <a:solidFill>
                <a:srgbClr val="326065"/>
              </a:solidFill>
            </a:endParaRPr>
          </a:p>
        </p:txBody>
      </p:sp>
      <p:sp>
        <p:nvSpPr>
          <p:cNvPr id="2959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8769209"/>
            <a:ext cx="666045" cy="61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defTabSz="650230" hangingPunct="1"/>
            <a:fld id="{20566EAA-1F13-8F40-9C18-0DE708588DC6}" type="slidenum">
              <a:rPr lang="en-US" kern="1200" smtClean="0">
                <a:solidFill>
                  <a:srgbClr val="326065"/>
                </a:solidFill>
              </a:rPr>
              <a:pPr defTabSz="650230" hangingPunct="1"/>
              <a:t>‹#›</a:t>
            </a:fld>
            <a:endParaRPr lang="en-US" kern="1200">
              <a:solidFill>
                <a:srgbClr val="3260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7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5pPr>
      <a:lvl6pPr marL="65023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6pPr>
      <a:lvl7pPr marL="130046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7pPr>
      <a:lvl8pPr marL="195069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8pPr>
      <a:lvl9pPr marL="2600919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9pPr>
    </p:titleStyle>
    <p:bodyStyle>
      <a:lvl1pPr marL="259641" indent="-25964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Char char="•"/>
        <a:defRPr sz="3129">
          <a:solidFill>
            <a:schemeClr val="tx1"/>
          </a:solidFill>
          <a:latin typeface="+mn-lt"/>
          <a:ea typeface="+mn-ea"/>
          <a:cs typeface="+mn-cs"/>
        </a:defRPr>
      </a:lvl1pPr>
      <a:lvl2pPr marL="758601" indent="-239321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Font typeface="Arial" charset="0"/>
        <a:buChar char="-"/>
        <a:defRPr sz="3129">
          <a:solidFill>
            <a:schemeClr val="tx1"/>
          </a:solidFill>
          <a:latin typeface="+mn-lt"/>
        </a:defRPr>
      </a:lvl2pPr>
      <a:lvl3pPr marL="1277882" indent="-259641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3pPr>
      <a:lvl4pPr marL="1776844" indent="-237064" algn="l" rtl="0" eaLnBrk="1" fontAlgn="base" hangingPunct="1">
        <a:spcBef>
          <a:spcPct val="20000"/>
        </a:spcBef>
        <a:spcAft>
          <a:spcPct val="0"/>
        </a:spcAft>
        <a:buFont typeface="Arial" charset="0"/>
        <a:defRPr sz="3129">
          <a:solidFill>
            <a:schemeClr val="tx1"/>
          </a:solidFill>
          <a:latin typeface="+mn-lt"/>
        </a:defRPr>
      </a:lvl4pPr>
      <a:lvl5pPr marL="229838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5pPr>
      <a:lvl6pPr marL="294861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6pPr>
      <a:lvl7pPr marL="359884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7pPr>
      <a:lvl8pPr marL="4249071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8pPr>
      <a:lvl9pPr marL="4899301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Text Box 2"/>
          <p:cNvSpPr txBox="1">
            <a:spLocks noChangeArrowheads="1"/>
          </p:cNvSpPr>
          <p:nvPr/>
        </p:nvSpPr>
        <p:spPr bwMode="auto">
          <a:xfrm>
            <a:off x="3592329" y="4745849"/>
            <a:ext cx="184730" cy="6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650230" hangingPunct="1">
              <a:spcBef>
                <a:spcPct val="0"/>
              </a:spcBef>
            </a:pPr>
            <a:endParaRPr lang="en-GB" altLang="en-GB" sz="3413" kern="1200">
              <a:solidFill>
                <a:srgbClr val="000000"/>
              </a:solidFill>
            </a:endParaRPr>
          </a:p>
        </p:txBody>
      </p:sp>
      <p:sp>
        <p:nvSpPr>
          <p:cNvPr id="295939" name="Text Box 3"/>
          <p:cNvSpPr txBox="1">
            <a:spLocks noChangeArrowheads="1"/>
          </p:cNvSpPr>
          <p:nvPr/>
        </p:nvSpPr>
        <p:spPr bwMode="auto">
          <a:xfrm>
            <a:off x="3592329" y="4420729"/>
            <a:ext cx="184730" cy="6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650230" hangingPunct="1">
              <a:spcBef>
                <a:spcPct val="0"/>
              </a:spcBef>
            </a:pPr>
            <a:endParaRPr lang="en-GB" altLang="en-GB" sz="3413" kern="1200">
              <a:solidFill>
                <a:srgbClr val="000000"/>
              </a:solidFill>
            </a:endParaRPr>
          </a:p>
        </p:txBody>
      </p:sp>
      <p:sp>
        <p:nvSpPr>
          <p:cNvPr id="2959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3778" y="433494"/>
            <a:ext cx="8477955" cy="140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title style</a:t>
            </a:r>
            <a:endParaRPr lang="en-US" altLang="en-GB" smtClean="0"/>
          </a:p>
        </p:txBody>
      </p:sp>
      <p:sp>
        <p:nvSpPr>
          <p:cNvPr id="2959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7965" y="2661921"/>
            <a:ext cx="11783342" cy="5249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text styles</a:t>
            </a:r>
          </a:p>
          <a:p>
            <a:pPr lvl="1"/>
            <a:r>
              <a:rPr lang="en-GB" altLang="en-GB" smtClean="0"/>
              <a:t>Second level</a:t>
            </a:r>
          </a:p>
          <a:p>
            <a:pPr lvl="2"/>
            <a:r>
              <a:rPr lang="en-GB" altLang="en-GB" smtClean="0"/>
              <a:t>Third level</a:t>
            </a:r>
          </a:p>
          <a:p>
            <a:pPr lvl="3"/>
            <a:r>
              <a:rPr lang="en-GB" altLang="en-GB" smtClean="0"/>
              <a:t>Fourth level</a:t>
            </a:r>
          </a:p>
          <a:p>
            <a:pPr lvl="4"/>
            <a:r>
              <a:rPr lang="en-GB" altLang="en-GB" smtClean="0"/>
              <a:t>Fifth level</a:t>
            </a:r>
            <a:endParaRPr lang="en-US" altLang="en-GB" smtClean="0"/>
          </a:p>
        </p:txBody>
      </p:sp>
      <p:sp>
        <p:nvSpPr>
          <p:cNvPr id="295942" name="Line 6"/>
          <p:cNvSpPr>
            <a:spLocks noChangeShapeType="1"/>
          </p:cNvSpPr>
          <p:nvPr/>
        </p:nvSpPr>
        <p:spPr bwMode="auto">
          <a:xfrm>
            <a:off x="0" y="1842347"/>
            <a:ext cx="13004800" cy="0"/>
          </a:xfrm>
          <a:prstGeom prst="line">
            <a:avLst/>
          </a:prstGeom>
          <a:noFill/>
          <a:ln w="17526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defTabSz="650230" hangingPunct="1"/>
            <a:endParaRPr lang="en-GB" sz="2560" kern="1200">
              <a:solidFill>
                <a:srgbClr val="000000"/>
              </a:solidFill>
            </a:endParaRPr>
          </a:p>
        </p:txBody>
      </p:sp>
      <p:pic>
        <p:nvPicPr>
          <p:cNvPr id="295943" name="Picture 7" descr="Us_pos_CMY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 b="19583"/>
          <a:stretch>
            <a:fillRect/>
          </a:stretch>
        </p:blipFill>
        <p:spPr bwMode="auto">
          <a:xfrm>
            <a:off x="8778240" y="325121"/>
            <a:ext cx="4009813" cy="151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5944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394809" y="8769210"/>
            <a:ext cx="2151663" cy="51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defTabSz="650230" hangingPunct="1"/>
            <a:fld id="{FD8B6F88-0602-F846-9917-AD303C1E0AFB}" type="datetimeFigureOut">
              <a:rPr lang="en-US" kern="1200" smtClean="0">
                <a:solidFill>
                  <a:srgbClr val="326065"/>
                </a:solidFill>
              </a:rPr>
              <a:pPr defTabSz="650230" hangingPunct="1"/>
              <a:t>5/18/17</a:t>
            </a:fld>
            <a:endParaRPr lang="en-US" kern="1200">
              <a:solidFill>
                <a:srgbClr val="326065"/>
              </a:solidFill>
            </a:endParaRPr>
          </a:p>
        </p:txBody>
      </p:sp>
      <p:sp>
        <p:nvSpPr>
          <p:cNvPr id="2959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7644" y="8769210"/>
            <a:ext cx="9114650" cy="51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algn="l" defTabSz="650230" hangingPunct="1"/>
            <a:endParaRPr lang="en-US" kern="1200">
              <a:solidFill>
                <a:srgbClr val="326065"/>
              </a:solidFill>
            </a:endParaRPr>
          </a:p>
        </p:txBody>
      </p:sp>
      <p:sp>
        <p:nvSpPr>
          <p:cNvPr id="2959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8769209"/>
            <a:ext cx="666045" cy="61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defTabSz="650230" hangingPunct="1"/>
            <a:fld id="{20566EAA-1F13-8F40-9C18-0DE708588DC6}" type="slidenum">
              <a:rPr lang="en-US" kern="1200" smtClean="0">
                <a:solidFill>
                  <a:srgbClr val="326065"/>
                </a:solidFill>
              </a:rPr>
              <a:pPr defTabSz="650230" hangingPunct="1"/>
              <a:t>‹#›</a:t>
            </a:fld>
            <a:endParaRPr lang="en-US" kern="1200">
              <a:solidFill>
                <a:srgbClr val="3260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74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5pPr>
      <a:lvl6pPr marL="65023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6pPr>
      <a:lvl7pPr marL="130046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7pPr>
      <a:lvl8pPr marL="195069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8pPr>
      <a:lvl9pPr marL="2600919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9pPr>
    </p:titleStyle>
    <p:bodyStyle>
      <a:lvl1pPr marL="259641" indent="-25964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Char char="•"/>
        <a:defRPr sz="3129">
          <a:solidFill>
            <a:schemeClr val="tx1"/>
          </a:solidFill>
          <a:latin typeface="+mn-lt"/>
          <a:ea typeface="+mn-ea"/>
          <a:cs typeface="+mn-cs"/>
        </a:defRPr>
      </a:lvl1pPr>
      <a:lvl2pPr marL="758601" indent="-239321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Font typeface="Arial" charset="0"/>
        <a:buChar char="-"/>
        <a:defRPr sz="3129">
          <a:solidFill>
            <a:schemeClr val="tx1"/>
          </a:solidFill>
          <a:latin typeface="+mn-lt"/>
        </a:defRPr>
      </a:lvl2pPr>
      <a:lvl3pPr marL="1277882" indent="-259641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3pPr>
      <a:lvl4pPr marL="1776844" indent="-237064" algn="l" rtl="0" eaLnBrk="1" fontAlgn="base" hangingPunct="1">
        <a:spcBef>
          <a:spcPct val="20000"/>
        </a:spcBef>
        <a:spcAft>
          <a:spcPct val="0"/>
        </a:spcAft>
        <a:buFont typeface="Arial" charset="0"/>
        <a:defRPr sz="3129">
          <a:solidFill>
            <a:schemeClr val="tx1"/>
          </a:solidFill>
          <a:latin typeface="+mn-lt"/>
        </a:defRPr>
      </a:lvl4pPr>
      <a:lvl5pPr marL="229838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5pPr>
      <a:lvl6pPr marL="294861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6pPr>
      <a:lvl7pPr marL="359884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7pPr>
      <a:lvl8pPr marL="4249071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8pPr>
      <a:lvl9pPr marL="4899301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Text Box 2"/>
          <p:cNvSpPr txBox="1">
            <a:spLocks noChangeArrowheads="1"/>
          </p:cNvSpPr>
          <p:nvPr/>
        </p:nvSpPr>
        <p:spPr bwMode="auto">
          <a:xfrm>
            <a:off x="3592329" y="4745849"/>
            <a:ext cx="184730" cy="6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650230" hangingPunct="1">
              <a:spcBef>
                <a:spcPct val="0"/>
              </a:spcBef>
            </a:pPr>
            <a:endParaRPr lang="en-GB" altLang="en-GB" sz="3413" kern="1200">
              <a:solidFill>
                <a:srgbClr val="000000"/>
              </a:solidFill>
            </a:endParaRPr>
          </a:p>
        </p:txBody>
      </p:sp>
      <p:sp>
        <p:nvSpPr>
          <p:cNvPr id="295939" name="Text Box 3"/>
          <p:cNvSpPr txBox="1">
            <a:spLocks noChangeArrowheads="1"/>
          </p:cNvSpPr>
          <p:nvPr/>
        </p:nvSpPr>
        <p:spPr bwMode="auto">
          <a:xfrm>
            <a:off x="3592329" y="4420729"/>
            <a:ext cx="184730" cy="6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650230" hangingPunct="1">
              <a:spcBef>
                <a:spcPct val="0"/>
              </a:spcBef>
            </a:pPr>
            <a:endParaRPr lang="en-GB" altLang="en-GB" sz="3413" kern="1200">
              <a:solidFill>
                <a:srgbClr val="000000"/>
              </a:solidFill>
            </a:endParaRPr>
          </a:p>
        </p:txBody>
      </p:sp>
      <p:sp>
        <p:nvSpPr>
          <p:cNvPr id="2959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3778" y="433494"/>
            <a:ext cx="8477955" cy="140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title style</a:t>
            </a:r>
            <a:endParaRPr lang="en-US" altLang="en-GB" smtClean="0"/>
          </a:p>
        </p:txBody>
      </p:sp>
      <p:sp>
        <p:nvSpPr>
          <p:cNvPr id="2959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7965" y="2661921"/>
            <a:ext cx="11783342" cy="5249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text styles</a:t>
            </a:r>
          </a:p>
          <a:p>
            <a:pPr lvl="1"/>
            <a:r>
              <a:rPr lang="en-GB" altLang="en-GB" smtClean="0"/>
              <a:t>Second level</a:t>
            </a:r>
          </a:p>
          <a:p>
            <a:pPr lvl="2"/>
            <a:r>
              <a:rPr lang="en-GB" altLang="en-GB" smtClean="0"/>
              <a:t>Third level</a:t>
            </a:r>
          </a:p>
          <a:p>
            <a:pPr lvl="3"/>
            <a:r>
              <a:rPr lang="en-GB" altLang="en-GB" smtClean="0"/>
              <a:t>Fourth level</a:t>
            </a:r>
          </a:p>
          <a:p>
            <a:pPr lvl="4"/>
            <a:r>
              <a:rPr lang="en-GB" altLang="en-GB" smtClean="0"/>
              <a:t>Fifth level</a:t>
            </a:r>
            <a:endParaRPr lang="en-US" altLang="en-GB" smtClean="0"/>
          </a:p>
        </p:txBody>
      </p:sp>
      <p:sp>
        <p:nvSpPr>
          <p:cNvPr id="295942" name="Line 6"/>
          <p:cNvSpPr>
            <a:spLocks noChangeShapeType="1"/>
          </p:cNvSpPr>
          <p:nvPr/>
        </p:nvSpPr>
        <p:spPr bwMode="auto">
          <a:xfrm>
            <a:off x="0" y="1842347"/>
            <a:ext cx="13004800" cy="0"/>
          </a:xfrm>
          <a:prstGeom prst="line">
            <a:avLst/>
          </a:prstGeom>
          <a:noFill/>
          <a:ln w="17526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defTabSz="650230" hangingPunct="1"/>
            <a:endParaRPr lang="en-GB" sz="2560" kern="1200">
              <a:solidFill>
                <a:srgbClr val="000000"/>
              </a:solidFill>
            </a:endParaRPr>
          </a:p>
        </p:txBody>
      </p:sp>
      <p:pic>
        <p:nvPicPr>
          <p:cNvPr id="295943" name="Picture 7" descr="Us_pos_CMY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 b="19583"/>
          <a:stretch>
            <a:fillRect/>
          </a:stretch>
        </p:blipFill>
        <p:spPr bwMode="auto">
          <a:xfrm>
            <a:off x="8778240" y="325121"/>
            <a:ext cx="4009813" cy="151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5944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394809" y="8769210"/>
            <a:ext cx="2151663" cy="51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defTabSz="650230" hangingPunct="1"/>
            <a:fld id="{FD8B6F88-0602-F846-9917-AD303C1E0AFB}" type="datetimeFigureOut">
              <a:rPr lang="en-US" kern="1200" smtClean="0">
                <a:solidFill>
                  <a:srgbClr val="326065"/>
                </a:solidFill>
              </a:rPr>
              <a:pPr defTabSz="650230" hangingPunct="1"/>
              <a:t>5/18/17</a:t>
            </a:fld>
            <a:endParaRPr lang="en-US" kern="1200">
              <a:solidFill>
                <a:srgbClr val="326065"/>
              </a:solidFill>
            </a:endParaRPr>
          </a:p>
        </p:txBody>
      </p:sp>
      <p:sp>
        <p:nvSpPr>
          <p:cNvPr id="2959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7644" y="8769210"/>
            <a:ext cx="9114650" cy="51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algn="l" defTabSz="650230" hangingPunct="1"/>
            <a:endParaRPr lang="en-US" kern="1200">
              <a:solidFill>
                <a:srgbClr val="326065"/>
              </a:solidFill>
            </a:endParaRPr>
          </a:p>
        </p:txBody>
      </p:sp>
      <p:sp>
        <p:nvSpPr>
          <p:cNvPr id="2959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" y="8769209"/>
            <a:ext cx="666045" cy="61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707">
                <a:solidFill>
                  <a:schemeClr val="hlink"/>
                </a:solidFill>
                <a:latin typeface="+mn-lt"/>
                <a:cs typeface="Arial" charset="0"/>
              </a:defRPr>
            </a:lvl1pPr>
          </a:lstStyle>
          <a:p>
            <a:pPr defTabSz="650230" hangingPunct="1"/>
            <a:fld id="{20566EAA-1F13-8F40-9C18-0DE708588DC6}" type="slidenum">
              <a:rPr lang="en-US" kern="1200" smtClean="0">
                <a:solidFill>
                  <a:srgbClr val="326065"/>
                </a:solidFill>
              </a:rPr>
              <a:pPr defTabSz="650230" hangingPunct="1"/>
              <a:t>‹#›</a:t>
            </a:fld>
            <a:endParaRPr lang="en-US" kern="1200">
              <a:solidFill>
                <a:srgbClr val="3260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6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5pPr>
      <a:lvl6pPr marL="65023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6pPr>
      <a:lvl7pPr marL="130046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7pPr>
      <a:lvl8pPr marL="1950690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8pPr>
      <a:lvl9pPr marL="2600919" algn="l" rtl="0" eaLnBrk="1" fontAlgn="base" hangingPunct="1">
        <a:spcBef>
          <a:spcPct val="0"/>
        </a:spcBef>
        <a:spcAft>
          <a:spcPct val="0"/>
        </a:spcAft>
        <a:defRPr sz="3698" b="1">
          <a:solidFill>
            <a:schemeClr val="tx1"/>
          </a:solidFill>
          <a:latin typeface="Arial" charset="0"/>
        </a:defRPr>
      </a:lvl9pPr>
    </p:titleStyle>
    <p:bodyStyle>
      <a:lvl1pPr marL="259641" indent="-25964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Char char="•"/>
        <a:defRPr sz="3129">
          <a:solidFill>
            <a:schemeClr val="tx1"/>
          </a:solidFill>
          <a:latin typeface="+mn-lt"/>
          <a:ea typeface="+mn-ea"/>
          <a:cs typeface="+mn-cs"/>
        </a:defRPr>
      </a:lvl1pPr>
      <a:lvl2pPr marL="758601" indent="-239321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Font typeface="Arial" charset="0"/>
        <a:buChar char="-"/>
        <a:defRPr sz="3129">
          <a:solidFill>
            <a:schemeClr val="tx1"/>
          </a:solidFill>
          <a:latin typeface="+mn-lt"/>
        </a:defRPr>
      </a:lvl2pPr>
      <a:lvl3pPr marL="1277882" indent="-259641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3pPr>
      <a:lvl4pPr marL="1776844" indent="-237064" algn="l" rtl="0" eaLnBrk="1" fontAlgn="base" hangingPunct="1">
        <a:spcBef>
          <a:spcPct val="20000"/>
        </a:spcBef>
        <a:spcAft>
          <a:spcPct val="0"/>
        </a:spcAft>
        <a:buFont typeface="Arial" charset="0"/>
        <a:defRPr sz="3129">
          <a:solidFill>
            <a:schemeClr val="tx1"/>
          </a:solidFill>
          <a:latin typeface="+mn-lt"/>
        </a:defRPr>
      </a:lvl4pPr>
      <a:lvl5pPr marL="229838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5pPr>
      <a:lvl6pPr marL="294861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6pPr>
      <a:lvl7pPr marL="3598842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7pPr>
      <a:lvl8pPr marL="4249071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8pPr>
      <a:lvl9pPr marL="4899301" indent="-261898" algn="l" rtl="0" eaLnBrk="1" fontAlgn="base" hangingPunct="1">
        <a:spcBef>
          <a:spcPct val="20000"/>
        </a:spcBef>
        <a:spcAft>
          <a:spcPct val="0"/>
        </a:spcAft>
        <a:defRPr sz="3129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50230" hangingPunct="1"/>
            <a:fld id="{DAF5282A-B4E6-0A40-B6B3-D713C365575B}" type="datetimeFigureOut">
              <a:rPr lang="en-US" kern="1200" smtClean="0">
                <a:solidFill>
                  <a:prstClr val="black">
                    <a:tint val="75000"/>
                  </a:prstClr>
                </a:solidFill>
              </a:rPr>
              <a:pPr defTabSz="650230" hangingPunct="1"/>
              <a:t>5/19/17</a:t>
            </a:fld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50230" hangingPunct="1"/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50230" hangingPunct="1"/>
            <a:fld id="{16D81056-DD9A-5C49-B8D9-B5C77909AF3B}" type="slidenum">
              <a:rPr lang="en-US" kern="1200" smtClean="0">
                <a:solidFill>
                  <a:prstClr val="black">
                    <a:tint val="75000"/>
                  </a:prstClr>
                </a:solidFill>
              </a:rPr>
              <a:pPr defTabSz="650230" hangingPunct="1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8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650230" rtl="0" eaLnBrk="1" latinLnBrk="0" hangingPunct="1"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650230" rtl="0" eaLnBrk="1" latinLnBrk="0" hangingPunct="1">
        <a:spcBef>
          <a:spcPct val="20000"/>
        </a:spcBef>
        <a:buFont typeface="Arial"/>
        <a:buChar char="•"/>
        <a:defRPr sz="4551" kern="1200">
          <a:solidFill>
            <a:schemeClr val="tx1"/>
          </a:solidFill>
          <a:latin typeface="+mn-lt"/>
          <a:ea typeface="+mn-ea"/>
          <a:cs typeface="+mn-cs"/>
        </a:defRPr>
      </a:lvl1pPr>
      <a:lvl2pPr marL="1056623" indent="-406394" algn="l" defTabSz="650230" rtl="0" eaLnBrk="1" latinLnBrk="0" hangingPunct="1">
        <a:spcBef>
          <a:spcPct val="20000"/>
        </a:spcBef>
        <a:buFont typeface="Arial"/>
        <a:buChar char="–"/>
        <a:defRPr sz="3982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650230" rtl="0" eaLnBrk="1" latinLnBrk="0" hangingPunct="1">
        <a:spcBef>
          <a:spcPct val="20000"/>
        </a:spcBef>
        <a:buFont typeface="Arial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650230" rtl="0" eaLnBrk="1" latinLnBrk="0" hangingPunct="1">
        <a:spcBef>
          <a:spcPct val="20000"/>
        </a:spcBef>
        <a:buFont typeface="Arial"/>
        <a:buChar char="–"/>
        <a:defRPr sz="2844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650230" rtl="0" eaLnBrk="1" latinLnBrk="0" hangingPunct="1">
        <a:spcBef>
          <a:spcPct val="20000"/>
        </a:spcBef>
        <a:buFont typeface="Arial"/>
        <a:buChar char="»"/>
        <a:defRPr sz="2844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650230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650230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650230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650230" rtl="0" eaLnBrk="1" latinLnBrk="0" hangingPunct="1">
        <a:spcBef>
          <a:spcPct val="20000"/>
        </a:spcBef>
        <a:buFont typeface="Arial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65023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3" Type="http://schemas.openxmlformats.org/officeDocument/2006/relationships/image" Target="../media/image9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4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6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jp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tif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tif"/><Relationship Id="rId9" Type="http://schemas.openxmlformats.org/officeDocument/2006/relationships/image" Target="../media/image23.png"/><Relationship Id="rId10" Type="http://schemas.openxmlformats.org/officeDocument/2006/relationships/image" Target="../media/image24.t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tif"/><Relationship Id="rId12" Type="http://schemas.openxmlformats.org/officeDocument/2006/relationships/image" Target="../media/image38.tif"/><Relationship Id="rId13" Type="http://schemas.openxmlformats.org/officeDocument/2006/relationships/image" Target="../media/image39.tif"/><Relationship Id="rId14" Type="http://schemas.openxmlformats.org/officeDocument/2006/relationships/image" Target="../media/image40.tif"/><Relationship Id="rId15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tif"/><Relationship Id="rId3" Type="http://schemas.openxmlformats.org/officeDocument/2006/relationships/image" Target="../media/image29.tif"/><Relationship Id="rId4" Type="http://schemas.openxmlformats.org/officeDocument/2006/relationships/image" Target="../media/image30.tif"/><Relationship Id="rId5" Type="http://schemas.openxmlformats.org/officeDocument/2006/relationships/image" Target="../media/image31.tif"/><Relationship Id="rId6" Type="http://schemas.openxmlformats.org/officeDocument/2006/relationships/image" Target="../media/image32.tif"/><Relationship Id="rId7" Type="http://schemas.openxmlformats.org/officeDocument/2006/relationships/image" Target="../media/image33.tif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ti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800"/>
            <a:ext cx="12894628" cy="849992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872" y="530376"/>
            <a:ext cx="3994331" cy="2709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29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009091"/>
              </a:clrFrom>
              <a:clrTo>
                <a:srgbClr val="00909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153" y="813407"/>
            <a:ext cx="4056171" cy="200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649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Observational constraints on modified gravity </a:t>
            </a:r>
          </a:p>
          <a:p>
            <a:r>
              <a:t>and dark matter - Jon Loveday</a:t>
            </a:r>
          </a:p>
        </p:txBody>
      </p:sp>
      <p:sp>
        <p:nvSpPr>
          <p:cNvPr id="246" name="Shape 246"/>
          <p:cNvSpPr>
            <a:spLocks noGrp="1"/>
          </p:cNvSpPr>
          <p:nvPr>
            <p:ph type="body" sz="half" idx="1"/>
          </p:nvPr>
        </p:nvSpPr>
        <p:spPr>
          <a:xfrm>
            <a:off x="8242300" y="2324100"/>
            <a:ext cx="4191000" cy="6565900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Utilise existing GAMA data to measure galaxy pairwise velocity dispersion and infall into galaxy groups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Sensitive test of modified gravity and dark matter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Optimise future surveys with 4MOST</a:t>
            </a:r>
          </a:p>
        </p:txBody>
      </p:sp>
      <p:pic>
        <p:nvPicPr>
          <p:cNvPr id="247" name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188700" y="254000"/>
            <a:ext cx="1295400" cy="1549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media3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834993" y="1954440"/>
            <a:ext cx="4397198" cy="44796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44537" y="5412233"/>
            <a:ext cx="1168401" cy="1054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xi_vol_2d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084743" y="2952075"/>
            <a:ext cx="3132810" cy="27321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pasted-imag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010315" y="6521647"/>
            <a:ext cx="8984170" cy="3232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3000" fill="hold"/>
                                        <p:tgtEl>
                                          <p:spTgt spid="2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48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91270" y="677457"/>
            <a:ext cx="14046899" cy="79013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image1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11958" y="238044"/>
            <a:ext cx="1533032" cy="18902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660400" y="265589"/>
            <a:ext cx="5638800" cy="2151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/>
          <a:lstStyle/>
          <a:p>
            <a:pPr algn="l">
              <a:defRPr sz="3800">
                <a:solidFill>
                  <a:srgbClr val="005200"/>
                </a:solidFill>
              </a:defRPr>
            </a:pPr>
            <a:r>
              <a:t>Making galaxies:</a:t>
            </a:r>
          </a:p>
          <a:p>
            <a:pPr marL="332509" indent="-332509" algn="l">
              <a:buSzPct val="100000"/>
              <a:buChar char="•"/>
              <a:defRPr sz="2800">
                <a:solidFill>
                  <a:srgbClr val="005200"/>
                </a:solidFill>
              </a:defRPr>
            </a:pPr>
            <a:r>
              <a:t>semi-analytics</a:t>
            </a:r>
          </a:p>
          <a:p>
            <a:pPr marL="332509" indent="-332509" algn="l">
              <a:buSzPct val="100000"/>
              <a:buChar char="•"/>
              <a:defRPr sz="2800">
                <a:solidFill>
                  <a:srgbClr val="005200"/>
                </a:solidFill>
              </a:defRPr>
            </a:pPr>
            <a:r>
              <a:t>simulation</a:t>
            </a:r>
          </a:p>
        </p:txBody>
      </p:sp>
      <p:pic>
        <p:nvPicPr>
          <p:cNvPr id="254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93132" y="6157757"/>
            <a:ext cx="6561815" cy="32756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7" name="Group 257"/>
          <p:cNvGrpSpPr/>
          <p:nvPr/>
        </p:nvGrpSpPr>
        <p:grpSpPr>
          <a:xfrm>
            <a:off x="356905" y="768350"/>
            <a:ext cx="6045201" cy="8216900"/>
            <a:chOff x="0" y="0"/>
            <a:chExt cx="6045200" cy="8216900"/>
          </a:xfrm>
        </p:grpSpPr>
        <p:pic>
          <p:nvPicPr>
            <p:cNvPr id="255" name="dropped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140200" y="0"/>
              <a:ext cx="1905000" cy="190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6" name="millennium2zoom_paper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2171700"/>
              <a:ext cx="6045200" cy="6045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58" name="eagle_zoom_stages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19968" y="197151"/>
            <a:ext cx="6193501" cy="58668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Astronomy key skills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Used to handling very big data sets</a:t>
            </a:r>
          </a:p>
          <a:p>
            <a:r>
              <a:rPr lang="en-US" dirty="0" smtClean="0"/>
              <a:t>Cradle to grave</a:t>
            </a:r>
          </a:p>
          <a:p>
            <a:r>
              <a:rPr lang="en-US" dirty="0" smtClean="0"/>
              <a:t>Raw data processing</a:t>
            </a:r>
          </a:p>
          <a:p>
            <a:r>
              <a:rPr lang="en-US" dirty="0" smtClean="0"/>
              <a:t>Image analysis</a:t>
            </a:r>
          </a:p>
          <a:p>
            <a:r>
              <a:rPr lang="en-US" dirty="0" smtClean="0"/>
              <a:t>Object detection</a:t>
            </a:r>
          </a:p>
          <a:p>
            <a:r>
              <a:rPr lang="en-US" dirty="0" smtClean="0"/>
              <a:t>Object classification</a:t>
            </a:r>
          </a:p>
          <a:p>
            <a:r>
              <a:rPr lang="en-US" dirty="0" smtClean="0"/>
              <a:t>Machine learning for classification and regression</a:t>
            </a:r>
          </a:p>
          <a:p>
            <a:r>
              <a:rPr lang="en-US" dirty="0" smtClean="0"/>
              <a:t>Application of statistics to research problems</a:t>
            </a:r>
          </a:p>
          <a:p>
            <a:r>
              <a:rPr lang="en-US" dirty="0" smtClean="0"/>
              <a:t>Bayesian methodologies for</a:t>
            </a:r>
          </a:p>
          <a:p>
            <a:pPr lvl="1"/>
            <a:r>
              <a:rPr lang="en-US" dirty="0" smtClean="0"/>
              <a:t>model parameter estimation</a:t>
            </a:r>
          </a:p>
          <a:p>
            <a:pPr lvl="1"/>
            <a:r>
              <a:rPr lang="en-US" dirty="0" smtClean="0"/>
              <a:t>Hierarchical probabilistic modelling</a:t>
            </a:r>
          </a:p>
          <a:p>
            <a:pPr lvl="1"/>
            <a:r>
              <a:rPr lang="en-US" dirty="0" smtClean="0"/>
              <a:t>Model selection</a:t>
            </a:r>
          </a:p>
          <a:p>
            <a:r>
              <a:rPr lang="en-US" dirty="0" smtClean="0"/>
              <a:t>Numerical simulation on massive scales</a:t>
            </a:r>
          </a:p>
          <a:p>
            <a:r>
              <a:rPr lang="en-US" dirty="0" smtClean="0"/>
              <a:t>In general highly numerate and computationally skilled with access to a vast “toolkit” of methods and experienced in applying these methods to real research problems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50427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Quantum Dots</a:t>
            </a:r>
            <a:endParaRPr lang="en-US" dirty="0"/>
          </a:p>
        </p:txBody>
      </p:sp>
      <p:pic>
        <p:nvPicPr>
          <p:cNvPr id="4" name="Content Placeholder 3" descr="Screen Shot 2016-02-22 at 22.51.2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" r="227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1546470" y="8442576"/>
            <a:ext cx="10001508" cy="1055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29" dirty="0"/>
              <a:t>“Bayesian </a:t>
            </a:r>
            <a:r>
              <a:rPr lang="en-US" sz="3129" dirty="0"/>
              <a:t>Methods of Astronomical Source </a:t>
            </a:r>
            <a:r>
              <a:rPr lang="en-US" sz="3129" dirty="0"/>
              <a:t>Extraction” </a:t>
            </a:r>
          </a:p>
          <a:p>
            <a:r>
              <a:rPr lang="en-US" sz="3129" dirty="0"/>
              <a:t>Savage &amp; Oliver 2007ApJ</a:t>
            </a:r>
            <a:r>
              <a:rPr lang="en-US" sz="3129" dirty="0"/>
              <a:t>...661.1339S</a:t>
            </a:r>
          </a:p>
        </p:txBody>
      </p:sp>
    </p:spTree>
    <p:extLst>
      <p:ext uri="{BB962C8B-B14F-4D97-AF65-F5344CB8AC3E}">
        <p14:creationId xmlns:p14="http://schemas.microsoft.com/office/powerpoint/2010/main" val="131201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71" dirty="0"/>
              <a:t>Cross identification in Extragalactic Astronomy: </a:t>
            </a:r>
            <a:endParaRPr lang="en-US" sz="327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361859"/>
            <a:ext cx="9434591" cy="293490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>
            <a:off x="2195875" y="3595818"/>
            <a:ext cx="283339" cy="937857"/>
          </a:xfrm>
          <a:prstGeom prst="straightConnector1">
            <a:avLst/>
          </a:prstGeom>
          <a:solidFill>
            <a:srgbClr val="000000"/>
          </a:solidFill>
          <a:ln w="1588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/>
          <a:srcRect b="48779"/>
          <a:stretch/>
        </p:blipFill>
        <p:spPr>
          <a:xfrm>
            <a:off x="1" y="1842347"/>
            <a:ext cx="10168370" cy="217774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/>
          <a:srcRect t="49460" b="-3747"/>
          <a:stretch/>
        </p:blipFill>
        <p:spPr>
          <a:xfrm>
            <a:off x="1" y="7649250"/>
            <a:ext cx="10168370" cy="2308122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 bwMode="auto">
          <a:xfrm>
            <a:off x="1" y="4020095"/>
            <a:ext cx="1387766" cy="341764"/>
          </a:xfrm>
          <a:prstGeom prst="straightConnector1">
            <a:avLst/>
          </a:prstGeom>
          <a:solidFill>
            <a:srgbClr val="0000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/>
          <p:nvPr/>
        </p:nvCxnSpPr>
        <p:spPr bwMode="auto">
          <a:xfrm flipH="1">
            <a:off x="2951758" y="4020095"/>
            <a:ext cx="440560" cy="341764"/>
          </a:xfrm>
          <a:prstGeom prst="straightConnector1">
            <a:avLst/>
          </a:prstGeom>
          <a:solidFill>
            <a:srgbClr val="0000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/>
          <p:nvPr/>
        </p:nvCxnSpPr>
        <p:spPr bwMode="auto">
          <a:xfrm flipH="1">
            <a:off x="4640848" y="4020095"/>
            <a:ext cx="2165814" cy="341764"/>
          </a:xfrm>
          <a:prstGeom prst="straightConnector1">
            <a:avLst/>
          </a:prstGeom>
          <a:solidFill>
            <a:srgbClr val="0000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9" name="Straight Arrow Connector 48"/>
          <p:cNvCxnSpPr/>
          <p:nvPr/>
        </p:nvCxnSpPr>
        <p:spPr bwMode="auto">
          <a:xfrm flipV="1">
            <a:off x="3253082" y="7269764"/>
            <a:ext cx="3024907" cy="379486"/>
          </a:xfrm>
          <a:prstGeom prst="straightConnector1">
            <a:avLst/>
          </a:prstGeom>
          <a:solidFill>
            <a:srgbClr val="0000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1" name="Straight Arrow Connector 50"/>
          <p:cNvCxnSpPr/>
          <p:nvPr/>
        </p:nvCxnSpPr>
        <p:spPr bwMode="auto">
          <a:xfrm flipH="1" flipV="1">
            <a:off x="6277990" y="7296768"/>
            <a:ext cx="528673" cy="379486"/>
          </a:xfrm>
          <a:prstGeom prst="straightConnector1">
            <a:avLst/>
          </a:prstGeom>
          <a:solidFill>
            <a:srgbClr val="0000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/>
          <p:nvPr/>
        </p:nvCxnSpPr>
        <p:spPr bwMode="auto">
          <a:xfrm flipH="1" flipV="1">
            <a:off x="6806661" y="7269764"/>
            <a:ext cx="3295625" cy="379486"/>
          </a:xfrm>
          <a:prstGeom prst="straightConnector1">
            <a:avLst/>
          </a:prstGeom>
          <a:solidFill>
            <a:srgbClr val="0000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8367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Astronomy – ECFSPR </a:t>
            </a:r>
            <a:br>
              <a:rPr lang="en-US" dirty="0" smtClean="0"/>
            </a:br>
            <a:r>
              <a:rPr lang="en-US" dirty="0" smtClean="0"/>
              <a:t>The analogy</a:t>
            </a:r>
            <a:endParaRPr lang="en-US" dirty="0"/>
          </a:p>
        </p:txBody>
      </p:sp>
      <p:grpSp>
        <p:nvGrpSpPr>
          <p:cNvPr id="17" name="Group 35"/>
          <p:cNvGrpSpPr>
            <a:grpSpLocks/>
          </p:cNvGrpSpPr>
          <p:nvPr/>
        </p:nvGrpSpPr>
        <p:grpSpPr bwMode="auto">
          <a:xfrm>
            <a:off x="2549864" y="3474709"/>
            <a:ext cx="9144728" cy="3112327"/>
            <a:chOff x="3810000" y="5058064"/>
            <a:chExt cx="6429551" cy="2189763"/>
          </a:xfrm>
        </p:grpSpPr>
        <p:sp>
          <p:nvSpPr>
            <p:cNvPr id="18" name="TextBox 28"/>
            <p:cNvSpPr txBox="1">
              <a:spLocks noChangeArrowheads="1"/>
            </p:cNvSpPr>
            <p:nvPr/>
          </p:nvSpPr>
          <p:spPr bwMode="auto">
            <a:xfrm>
              <a:off x="3810000" y="5058064"/>
              <a:ext cx="1594374" cy="2189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Galaxies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Wavelength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Redshift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Position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Intensity</a:t>
              </a:r>
            </a:p>
            <a:p>
              <a:pPr algn="l" defTabSz="650230" hangingPunct="1"/>
              <a:endParaRPr lang="en-US" sz="2560" kern="12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Box 29"/>
            <p:cNvSpPr txBox="1">
              <a:spLocks noChangeArrowheads="1"/>
            </p:cNvSpPr>
            <p:nvPr/>
          </p:nvSpPr>
          <p:spPr bwMode="auto">
            <a:xfrm>
              <a:off x="6694069" y="5058064"/>
              <a:ext cx="3545482" cy="1912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Patient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Time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Age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e.g. Gender, Genotype, Age</a:t>
              </a:r>
            </a:p>
            <a:p>
              <a:pPr algn="l" defTabSz="650230" hangingPunct="1"/>
              <a:r>
                <a:rPr lang="en-US" sz="3413" kern="1200" dirty="0">
                  <a:solidFill>
                    <a:srgbClr val="000000"/>
                  </a:solidFill>
                </a:rPr>
                <a:t>e.g. BMI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5675854" y="5343157"/>
              <a:ext cx="685764" cy="1589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5670573" y="5704654"/>
              <a:ext cx="685764" cy="1589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5670573" y="6028183"/>
              <a:ext cx="685764" cy="1589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/>
          <p:nvPr/>
        </p:nvCxnSpPr>
        <p:spPr bwMode="auto">
          <a:xfrm>
            <a:off x="5196150" y="5442196"/>
            <a:ext cx="975360" cy="225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 bwMode="auto">
          <a:xfrm>
            <a:off x="5203662" y="6013136"/>
            <a:ext cx="975360" cy="225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5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5-02-05 at 22.39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470" y="2009282"/>
            <a:ext cx="4915746" cy="49249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44" dirty="0"/>
              <a:t>Gaussian process classification of Alzheimer's disease and mild cognitive impairment from resting state fMRI</a:t>
            </a:r>
            <a:endParaRPr lang="en-US" sz="2844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477B2DC-4CFD-D445-9A4A-43D2BF97EA49}" type="datetime3">
              <a:rPr lang="en-US" smtClean="0">
                <a:solidFill>
                  <a:srgbClr val="326065"/>
                </a:solidFill>
              </a:rPr>
              <a:pPr>
                <a:defRPr/>
              </a:pPr>
              <a:t>18 May 2017</a:t>
            </a:fld>
            <a:endParaRPr lang="en-GB">
              <a:solidFill>
                <a:srgbClr val="32606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60" y="7027439"/>
            <a:ext cx="13004800" cy="1698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0295" y="7432655"/>
            <a:ext cx="3824390" cy="8635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5306" y="2418927"/>
            <a:ext cx="3277164" cy="1317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50230" hangingPunct="1"/>
            <a:r>
              <a:rPr lang="en-US" sz="1991" kern="1200" dirty="0">
                <a:solidFill>
                  <a:srgbClr val="000000"/>
                </a:solidFill>
              </a:rPr>
              <a:t>Challis E, Hurley P, </a:t>
            </a:r>
          </a:p>
          <a:p>
            <a:pPr algn="l" defTabSz="650230" hangingPunct="1"/>
            <a:r>
              <a:rPr lang="en-US" sz="1991" kern="1200" dirty="0">
                <a:solidFill>
                  <a:srgbClr val="000000"/>
                </a:solidFill>
              </a:rPr>
              <a:t>Serra L, </a:t>
            </a:r>
            <a:r>
              <a:rPr lang="en-US" sz="1991" kern="1200" dirty="0" err="1">
                <a:solidFill>
                  <a:srgbClr val="000000"/>
                </a:solidFill>
              </a:rPr>
              <a:t>Bozzali</a:t>
            </a:r>
            <a:r>
              <a:rPr lang="en-US" sz="1991" kern="1200" dirty="0">
                <a:solidFill>
                  <a:srgbClr val="000000"/>
                </a:solidFill>
              </a:rPr>
              <a:t> M, </a:t>
            </a:r>
          </a:p>
          <a:p>
            <a:pPr algn="l" defTabSz="650230" hangingPunct="1"/>
            <a:r>
              <a:rPr lang="en-US" sz="1991" kern="1200" dirty="0">
                <a:solidFill>
                  <a:srgbClr val="000000"/>
                </a:solidFill>
              </a:rPr>
              <a:t>Oliver S, </a:t>
            </a:r>
            <a:r>
              <a:rPr lang="en-US" sz="1991" kern="1200" dirty="0" err="1">
                <a:solidFill>
                  <a:srgbClr val="000000"/>
                </a:solidFill>
              </a:rPr>
              <a:t>Cercignani</a:t>
            </a:r>
            <a:r>
              <a:rPr lang="en-US" sz="1991" kern="1200" dirty="0">
                <a:solidFill>
                  <a:srgbClr val="000000"/>
                </a:solidFill>
              </a:rPr>
              <a:t> M</a:t>
            </a:r>
          </a:p>
          <a:p>
            <a:pPr algn="l" defTabSz="650230" hangingPunct="1"/>
            <a:r>
              <a:rPr lang="en-US" sz="1991" kern="1200" dirty="0">
                <a:solidFill>
                  <a:srgbClr val="000000"/>
                </a:solidFill>
              </a:rPr>
              <a:t>Neuroimaging, 2014 </a:t>
            </a:r>
          </a:p>
        </p:txBody>
      </p:sp>
      <p:sp>
        <p:nvSpPr>
          <p:cNvPr id="6" name="Rectangle 5"/>
          <p:cNvSpPr/>
          <p:nvPr/>
        </p:nvSpPr>
        <p:spPr>
          <a:xfrm>
            <a:off x="5478286" y="7437085"/>
            <a:ext cx="2867519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50230" hangingPunct="1"/>
            <a:r>
              <a:rPr lang="en-US" sz="2560" kern="1200" dirty="0">
                <a:solidFill>
                  <a:srgbClr val="FFFFFF"/>
                </a:solidFill>
              </a:rPr>
              <a:t>Global Challenge Concepts fund</a:t>
            </a:r>
          </a:p>
        </p:txBody>
      </p:sp>
      <p:pic>
        <p:nvPicPr>
          <p:cNvPr id="7" name="Picture 6" descr="Screen Shot 2015-02-10 at 15.20.5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216" y="2111693"/>
            <a:ext cx="4454172" cy="41757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5306" y="4467154"/>
            <a:ext cx="3277164" cy="1843453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txBody>
          <a:bodyPr wrap="square" rtlCol="0">
            <a:spAutoFit/>
          </a:bodyPr>
          <a:lstStyle/>
          <a:p>
            <a:pPr algn="l" defTabSz="650230" hangingPunct="1"/>
            <a:r>
              <a:rPr lang="en-US" sz="2276" kern="1200" dirty="0">
                <a:solidFill>
                  <a:srgbClr val="000000"/>
                </a:solidFill>
              </a:rPr>
              <a:t>Tunable, e.g. </a:t>
            </a:r>
            <a:endParaRPr lang="en-US" sz="2276" kern="1200" dirty="0">
              <a:solidFill>
                <a:srgbClr val="00FF00"/>
              </a:solidFill>
            </a:endParaRPr>
          </a:p>
          <a:p>
            <a:pPr marL="406394" indent="-406394" algn="l" defTabSz="650230" hangingPunct="1">
              <a:buFont typeface="Wingdings" charset="0"/>
              <a:buChar char=""/>
            </a:pPr>
            <a:r>
              <a:rPr lang="en-US" sz="2276" kern="1200" dirty="0">
                <a:solidFill>
                  <a:srgbClr val="00FF00"/>
                </a:solidFill>
              </a:rPr>
              <a:t> </a:t>
            </a:r>
            <a:r>
              <a:rPr lang="en-US" sz="2276" kern="1200" dirty="0">
                <a:solidFill>
                  <a:srgbClr val="000000"/>
                </a:solidFill>
              </a:rPr>
              <a:t>Sensitivity = 88%</a:t>
            </a:r>
          </a:p>
          <a:p>
            <a:pPr marL="406394" indent="-406394" algn="l" defTabSz="650230" hangingPunct="1">
              <a:buFont typeface="Wingdings" charset="0"/>
              <a:buChar char=""/>
            </a:pPr>
            <a:r>
              <a:rPr lang="en-US" sz="2276" kern="1200" dirty="0">
                <a:solidFill>
                  <a:srgbClr val="00FF00"/>
                </a:solidFill>
              </a:rPr>
              <a:t> </a:t>
            </a:r>
            <a:r>
              <a:rPr lang="en-US" sz="2276" kern="1200" dirty="0">
                <a:solidFill>
                  <a:srgbClr val="000000"/>
                </a:solidFill>
              </a:rPr>
              <a:t>Specificity = 69%</a:t>
            </a:r>
          </a:p>
          <a:p>
            <a:pPr marL="406394" indent="-406394" algn="l" defTabSz="650230" hangingPunct="1">
              <a:buFont typeface="Wingdings" charset="0"/>
              <a:buChar char=""/>
            </a:pPr>
            <a:r>
              <a:rPr lang="en-US" sz="2276" kern="1200" dirty="0">
                <a:solidFill>
                  <a:srgbClr val="FF0000"/>
                </a:solidFill>
              </a:rPr>
              <a:t> </a:t>
            </a:r>
            <a:r>
              <a:rPr lang="en-US" sz="2276" kern="1200" dirty="0">
                <a:solidFill>
                  <a:srgbClr val="000000"/>
                </a:solidFill>
              </a:rPr>
              <a:t>Sensitivity = 55%</a:t>
            </a:r>
          </a:p>
          <a:p>
            <a:pPr marL="406394" indent="-406394" algn="l" defTabSz="650230" hangingPunct="1">
              <a:buFont typeface="Wingdings" charset="0"/>
              <a:buChar char=""/>
            </a:pPr>
            <a:r>
              <a:rPr lang="en-US" sz="2276" kern="1200" dirty="0">
                <a:solidFill>
                  <a:srgbClr val="FF0000"/>
                </a:solidFill>
              </a:rPr>
              <a:t> </a:t>
            </a:r>
            <a:r>
              <a:rPr lang="en-US" sz="2276" kern="1200" dirty="0">
                <a:solidFill>
                  <a:srgbClr val="000000"/>
                </a:solidFill>
              </a:rPr>
              <a:t>Specificity = 93%</a:t>
            </a:r>
          </a:p>
        </p:txBody>
      </p:sp>
    </p:spTree>
    <p:extLst>
      <p:ext uri="{BB962C8B-B14F-4D97-AF65-F5344CB8AC3E}">
        <p14:creationId xmlns:p14="http://schemas.microsoft.com/office/powerpoint/2010/main" val="4073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4638" y="1640306"/>
            <a:ext cx="12581774" cy="1232882"/>
          </a:xfrm>
          <a:prstGeom prst="rect">
            <a:avLst/>
          </a:prstGeom>
          <a:noFill/>
          <a:ln w="635">
            <a:noFill/>
          </a:ln>
        </p:spPr>
        <p:txBody>
          <a:bodyPr vert="horz" lIns="130048" tIns="65024" rIns="130048" bIns="65024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56" dirty="0">
                <a:solidFill>
                  <a:prstClr val="white"/>
                </a:solidFill>
                <a:latin typeface="Avenir Book"/>
                <a:cs typeface="Avenir Book"/>
              </a:rPr>
              <a:t>Finding Early Indicators of Dementia Using Astronomical Techniques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8643" y="8436736"/>
            <a:ext cx="2644560" cy="10106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835" y="8434574"/>
            <a:ext cx="3504738" cy="10128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2972" y="8434573"/>
            <a:ext cx="1772554" cy="10149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47" y="8434574"/>
            <a:ext cx="4450854" cy="101281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3047" y="2765134"/>
            <a:ext cx="12810162" cy="5356433"/>
          </a:xfrm>
          <a:prstGeom prst="rect">
            <a:avLst/>
          </a:prstGeom>
          <a:noFill/>
        </p:spPr>
        <p:txBody>
          <a:bodyPr vert="horz" lIns="130048" tIns="65024" rIns="130048" bIns="65024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87672" indent="-487672" algn="l">
              <a:buFont typeface="Arial"/>
              <a:buChar char="•"/>
            </a:pPr>
            <a:r>
              <a:rPr lang="en-US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Medical researchers and astrophysicists have been awarded £94,000 by the Wellcome Trust to improve the early diagnosis of dementia.</a:t>
            </a:r>
          </a:p>
          <a:p>
            <a:pPr marL="487672" indent="-487672" algn="l">
              <a:buFont typeface="Arial"/>
              <a:buChar char="•"/>
            </a:pPr>
            <a:r>
              <a:rPr lang="en-US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Astrophysicists will swap galaxies for general practice and </a:t>
            </a:r>
            <a:r>
              <a:rPr lang="en-US" sz="2702" dirty="0" err="1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analyse</a:t>
            </a:r>
            <a:r>
              <a:rPr lang="en-US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 96,000 anonymous GP records and identify common, early indicators of dementia.</a:t>
            </a:r>
          </a:p>
          <a:p>
            <a:pPr marL="487672" indent="-487672" algn="l">
              <a:buFont typeface="Arial"/>
              <a:buChar char="•"/>
            </a:pPr>
            <a:r>
              <a:rPr lang="en-US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Only 50-60% of patients with dementia currently receive a diagnosis, and the UK government has </a:t>
            </a:r>
            <a:r>
              <a:rPr lang="en-US" sz="2702" dirty="0" err="1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prioritised</a:t>
            </a:r>
            <a:r>
              <a:rPr lang="en-US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 increasing diagnosis rates. </a:t>
            </a:r>
          </a:p>
          <a:p>
            <a:pPr marL="487672" indent="-487672" algn="l">
              <a:buFont typeface="Arial"/>
              <a:buChar char="•"/>
            </a:pPr>
            <a:r>
              <a:rPr lang="en-US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Timely diagnosis allows patients to </a:t>
            </a:r>
            <a:r>
              <a:rPr lang="en-US" sz="2702" dirty="0" err="1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maximise</a:t>
            </a:r>
            <a:r>
              <a:rPr lang="en-US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 their quality of life, benefit from treatments and plan for the future</a:t>
            </a:r>
          </a:p>
          <a:p>
            <a:pPr marL="487672" indent="-487672" algn="l">
              <a:buFont typeface="Arial"/>
              <a:buChar char="•"/>
            </a:pPr>
            <a:r>
              <a:rPr lang="en-GB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Researchers will create probabilistic models to predict each patient’s risk of having dementia from their GP records</a:t>
            </a:r>
          </a:p>
          <a:p>
            <a:pPr marL="487672" indent="-487672" algn="l">
              <a:buFont typeface="Arial"/>
              <a:buChar char="•"/>
            </a:pPr>
            <a:r>
              <a:rPr lang="en-GB" sz="2702" dirty="0">
                <a:ln w="127" cmpd="dbl">
                  <a:solidFill>
                    <a:prstClr val="white">
                      <a:lumMod val="75000"/>
                    </a:prstClr>
                  </a:solidFill>
                </a:ln>
                <a:solidFill>
                  <a:prstClr val="white"/>
                </a:solidFill>
              </a:rPr>
              <a:t>Novel analysis techniques will accounting for errors in diagnosis to better understand the correlations between underlying conditions. </a:t>
            </a:r>
            <a:r>
              <a:rPr lang="en-US" sz="2702" dirty="0">
                <a:ln w="3175">
                  <a:solidFill>
                    <a:srgbClr val="4F81BD"/>
                  </a:solidFill>
                </a:ln>
                <a:solidFill>
                  <a:srgbClr val="4F81BD">
                    <a:lumMod val="75000"/>
                  </a:srgbClr>
                </a:solidFill>
              </a:rPr>
              <a:t> </a:t>
            </a:r>
            <a:endParaRPr lang="en-GB" sz="2702" dirty="0">
              <a:ln w="3175">
                <a:solidFill>
                  <a:srgbClr val="4F81BD"/>
                </a:solidFill>
              </a:ln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60" y="515478"/>
            <a:ext cx="7263949" cy="112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26" b="-15226"/>
          <a:stretch/>
        </p:blipFill>
        <p:spPr>
          <a:xfrm>
            <a:off x="6654121" y="5940327"/>
            <a:ext cx="3857013" cy="2863541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842728" y="3075740"/>
            <a:ext cx="5130664" cy="5013687"/>
          </a:xfrm>
        </p:spPr>
        <p:txBody>
          <a:bodyPr anchor="t">
            <a:normAutofit fontScale="85000" lnSpcReduction="20000"/>
          </a:bodyPr>
          <a:lstStyle/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STFC Data Intensive Science Centre call October 2016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Sussex, </a:t>
            </a:r>
            <a:r>
              <a:rPr lang="en-US" sz="2276" dirty="0" err="1"/>
              <a:t>Soton</a:t>
            </a:r>
            <a:r>
              <a:rPr lang="en-US" sz="2276" dirty="0"/>
              <a:t>, QMUL, OU, Portsmouth, building on </a:t>
            </a:r>
            <a:r>
              <a:rPr lang="en-US" sz="2276" dirty="0" err="1"/>
              <a:t>GRADnet</a:t>
            </a:r>
            <a:endParaRPr lang="en-US" sz="2276" dirty="0"/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9% of all STFC activity in UK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Leveraging 44 PhD years of STFC </a:t>
            </a:r>
            <a:r>
              <a:rPr lang="en-US" sz="2276" dirty="0">
                <a:sym typeface="Wingdings"/>
              </a:rPr>
              <a:t> </a:t>
            </a:r>
            <a:r>
              <a:rPr lang="en-US" sz="2276" dirty="0"/>
              <a:t>228 PhD years Training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Data intensive training e.g. from IBM-UK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132 months </a:t>
            </a:r>
            <a:r>
              <a:rPr lang="en-US" sz="2276" dirty="0"/>
              <a:t>of commercial placements in 27 companies 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5-week </a:t>
            </a:r>
            <a:r>
              <a:rPr lang="en-US" sz="2276" dirty="0"/>
              <a:t>commercial </a:t>
            </a:r>
            <a:r>
              <a:rPr lang="en-US" sz="2276" dirty="0"/>
              <a:t>transfer with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Not just STFC. Sussex DISCUS interdisciplinary e.g. linking to GCRF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Director Prof. Seb Oliver, University of Sussex (Also STFC ETCC Chair)</a:t>
            </a:r>
          </a:p>
          <a:p>
            <a:pPr marL="243836" indent="-243836" algn="l">
              <a:buFont typeface="Arial" charset="0"/>
              <a:buChar char="•"/>
            </a:pPr>
            <a:r>
              <a:rPr lang="en-US" sz="2276" dirty="0"/>
              <a:t>Ranked 2</a:t>
            </a:r>
            <a:r>
              <a:rPr lang="en-US" sz="2276" baseline="30000" dirty="0"/>
              <a:t>nd</a:t>
            </a:r>
            <a:r>
              <a:rPr lang="en-US" sz="2276" dirty="0"/>
              <a:t> in STFC competition</a:t>
            </a:r>
            <a:endParaRPr lang="en-US" sz="2276" dirty="0"/>
          </a:p>
          <a:p>
            <a:pPr marL="243836" indent="-243836" algn="l">
              <a:buFont typeface="Arial" charset="0"/>
              <a:buChar char="•"/>
            </a:pPr>
            <a:r>
              <a:rPr lang="en-US" sz="2133" b="1" dirty="0" err="1">
                <a:latin typeface="Arial" charset="0"/>
                <a:ea typeface="Arial" charset="0"/>
                <a:cs typeface="Arial" charset="0"/>
              </a:rPr>
              <a:t>DISC</a:t>
            </a:r>
            <a:r>
              <a:rPr lang="en-US" sz="2133" i="1" dirty="0" err="1">
                <a:latin typeface="+mj-lt"/>
              </a:rPr>
              <a:t>net</a:t>
            </a:r>
            <a:r>
              <a:rPr lang="en-US" sz="2133" i="1" dirty="0"/>
              <a:t> </a:t>
            </a:r>
            <a:r>
              <a:rPr lang="en-US" sz="2133" dirty="0"/>
              <a:t>pilot being developed 56 PhD students and postdocs registered interest</a:t>
            </a:r>
            <a:endParaRPr lang="en-US" sz="3698" dirty="0"/>
          </a:p>
          <a:p>
            <a:pPr marL="243836" indent="-243836" algn="l">
              <a:buFont typeface="Arial" charset="0"/>
              <a:buChar char="•"/>
            </a:pPr>
            <a:endParaRPr lang="en-US" sz="2276" dirty="0"/>
          </a:p>
          <a:p>
            <a:pPr algn="l"/>
            <a:endParaRPr lang="en-US" sz="2276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DISC</a:t>
            </a:r>
            <a:r>
              <a:rPr lang="en-US" i="1" dirty="0" err="1" smtClean="0"/>
              <a:t>net</a:t>
            </a:r>
            <a:r>
              <a:rPr lang="en-US" i="1" dirty="0" smtClean="0"/>
              <a:t>: </a:t>
            </a:r>
            <a:r>
              <a:rPr lang="en-US" dirty="0" smtClean="0"/>
              <a:t>Data Intensive Science Centre in </a:t>
            </a:r>
            <a:r>
              <a:rPr lang="en-US" dirty="0" err="1" smtClean="0"/>
              <a:t>SEPnet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787" y="4886215"/>
            <a:ext cx="1155002" cy="417471"/>
          </a:xfrm>
          <a:prstGeom prst="rect">
            <a:avLst/>
          </a:prstGeom>
        </p:spPr>
      </p:pic>
      <p:pic>
        <p:nvPicPr>
          <p:cNvPr id="1026" name="Picture 2" descr="ttps://www.pivigo.com/images/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813" y="5543000"/>
            <a:ext cx="1228846" cy="579456"/>
          </a:xfrm>
          <a:prstGeom prst="rect">
            <a:avLst/>
          </a:prstGeom>
          <a:noFill/>
        </p:spPr>
      </p:pic>
      <p:pic>
        <p:nvPicPr>
          <p:cNvPr id="1028" name="Picture 4" descr="EPne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61" y="1005961"/>
            <a:ext cx="1910080" cy="97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580" y="2242225"/>
            <a:ext cx="5653476" cy="21736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273" y="4485554"/>
            <a:ext cx="1609697" cy="500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8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0" y="0"/>
            <a:ext cx="13004800" cy="97536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647700" y="19685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33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1300000">
            <a:off x="5551297" y="3179494"/>
            <a:ext cx="1530775" cy="1888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image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1300000">
            <a:off x="10233117" y="2999905"/>
            <a:ext cx="1530774" cy="1888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840000">
            <a:off x="7953478" y="6351740"/>
            <a:ext cx="1530775" cy="1888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10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1120000">
            <a:off x="8066534" y="3034122"/>
            <a:ext cx="1530775" cy="1888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1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420000">
            <a:off x="3348749" y="6356283"/>
            <a:ext cx="1565711" cy="1971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14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420000">
            <a:off x="3459396" y="3244407"/>
            <a:ext cx="1533032" cy="189028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1049577" y="5471510"/>
            <a:ext cx="1222147" cy="753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b">
            <a:spAutoFit/>
          </a:bodyPr>
          <a:lstStyle/>
          <a:p>
            <a:r>
              <a:t>Ilian Iliev </a:t>
            </a:r>
          </a:p>
        </p:txBody>
      </p:sp>
      <p:sp>
        <p:nvSpPr>
          <p:cNvPr id="140" name="Shape 140"/>
          <p:cNvSpPr/>
          <p:nvPr/>
        </p:nvSpPr>
        <p:spPr>
          <a:xfrm>
            <a:off x="2270809" y="5471510"/>
            <a:ext cx="3263901" cy="753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Antony Lewis </a:t>
            </a:r>
          </a:p>
        </p:txBody>
      </p:sp>
      <p:sp>
        <p:nvSpPr>
          <p:cNvPr id="141" name="Shape 141"/>
          <p:cNvSpPr/>
          <p:nvPr/>
        </p:nvSpPr>
        <p:spPr>
          <a:xfrm>
            <a:off x="4883150" y="5429158"/>
            <a:ext cx="3263900" cy="753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Jon Loveday </a:t>
            </a:r>
          </a:p>
        </p:txBody>
      </p:sp>
      <p:sp>
        <p:nvSpPr>
          <p:cNvPr id="142" name="Shape 142"/>
          <p:cNvSpPr/>
          <p:nvPr/>
        </p:nvSpPr>
        <p:spPr>
          <a:xfrm>
            <a:off x="7531471" y="5441721"/>
            <a:ext cx="3263901" cy="753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Seb Oliver </a:t>
            </a:r>
          </a:p>
        </p:txBody>
      </p:sp>
      <p:sp>
        <p:nvSpPr>
          <p:cNvPr id="143" name="Shape 143"/>
          <p:cNvSpPr/>
          <p:nvPr/>
        </p:nvSpPr>
        <p:spPr>
          <a:xfrm>
            <a:off x="9511061" y="8371006"/>
            <a:ext cx="3263901" cy="74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Stephen Wilkins</a:t>
            </a:r>
          </a:p>
        </p:txBody>
      </p:sp>
      <p:sp>
        <p:nvSpPr>
          <p:cNvPr id="144" name="Shape 144"/>
          <p:cNvSpPr/>
          <p:nvPr/>
        </p:nvSpPr>
        <p:spPr>
          <a:xfrm>
            <a:off x="9550465" y="5441721"/>
            <a:ext cx="3263901" cy="753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 Kathy Romer</a:t>
            </a:r>
          </a:p>
        </p:txBody>
      </p:sp>
      <p:sp>
        <p:nvSpPr>
          <p:cNvPr id="145" name="Shape 145"/>
          <p:cNvSpPr/>
          <p:nvPr/>
        </p:nvSpPr>
        <p:spPr>
          <a:xfrm>
            <a:off x="2556946" y="8696366"/>
            <a:ext cx="3263901" cy="410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David Seery </a:t>
            </a:r>
          </a:p>
        </p:txBody>
      </p:sp>
      <p:sp>
        <p:nvSpPr>
          <p:cNvPr id="146" name="Shape 146"/>
          <p:cNvSpPr/>
          <p:nvPr/>
        </p:nvSpPr>
        <p:spPr>
          <a:xfrm>
            <a:off x="7188717" y="8699551"/>
            <a:ext cx="3263901" cy="753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 Peter Thomas </a:t>
            </a:r>
          </a:p>
        </p:txBody>
      </p:sp>
      <p:sp>
        <p:nvSpPr>
          <p:cNvPr id="147" name="Shape 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Faculty members</a:t>
            </a:r>
          </a:p>
        </p:txBody>
      </p:sp>
      <p:sp>
        <p:nvSpPr>
          <p:cNvPr id="148" name="Shape 148"/>
          <p:cNvSpPr/>
          <p:nvPr/>
        </p:nvSpPr>
        <p:spPr>
          <a:xfrm>
            <a:off x="10291374" y="2512435"/>
            <a:ext cx="1703274" cy="753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b">
            <a:spAutoFit/>
          </a:bodyPr>
          <a:lstStyle/>
          <a:p>
            <a:r>
              <a:t>Chris Byrnes</a:t>
            </a:r>
          </a:p>
        </p:txBody>
      </p:sp>
      <p:sp>
        <p:nvSpPr>
          <p:cNvPr id="149" name="Shape 149"/>
          <p:cNvSpPr/>
          <p:nvPr/>
        </p:nvSpPr>
        <p:spPr>
          <a:xfrm>
            <a:off x="4213038" y="1350865"/>
            <a:ext cx="8293037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 i="1">
                <a:solidFill>
                  <a:srgbClr val="000000"/>
                </a:solidFill>
              </a:defRPr>
            </a:pPr>
            <a:endParaRPr/>
          </a:p>
        </p:txBody>
      </p:sp>
      <p:pic>
        <p:nvPicPr>
          <p:cNvPr id="150" name="pasted-image.ti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21238561">
            <a:off x="10401903" y="245799"/>
            <a:ext cx="1482216" cy="19762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asted-image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21060000">
            <a:off x="10200349" y="6508241"/>
            <a:ext cx="1885324" cy="18853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asted-image.tif"/>
          <p:cNvPicPr>
            <a:picLocks noChangeAspect="1"/>
          </p:cNvPicPr>
          <p:nvPr/>
        </p:nvPicPr>
        <p:blipFill>
          <a:blip r:embed="rId10">
            <a:extLst/>
          </a:blip>
          <a:srcRect l="49777" t="10098" r="20796" b="40983"/>
          <a:stretch>
            <a:fillRect/>
          </a:stretch>
        </p:blipFill>
        <p:spPr>
          <a:xfrm rot="21480000">
            <a:off x="5693415" y="6353432"/>
            <a:ext cx="1596156" cy="19901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asted-image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21240000">
            <a:off x="770770" y="6487500"/>
            <a:ext cx="1836564" cy="1836564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hape 154"/>
          <p:cNvSpPr/>
          <p:nvPr/>
        </p:nvSpPr>
        <p:spPr>
          <a:xfrm>
            <a:off x="-8316" y="8688221"/>
            <a:ext cx="3263901" cy="410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Mark Sargent</a:t>
            </a:r>
          </a:p>
        </p:txBody>
      </p:sp>
      <p:sp>
        <p:nvSpPr>
          <p:cNvPr id="155" name="Shape 155"/>
          <p:cNvSpPr/>
          <p:nvPr/>
        </p:nvSpPr>
        <p:spPr>
          <a:xfrm>
            <a:off x="4883150" y="8699551"/>
            <a:ext cx="3263900" cy="753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spAutoFit/>
          </a:bodyPr>
          <a:lstStyle/>
          <a:p>
            <a:r>
              <a:t>Robert Smith</a:t>
            </a:r>
          </a:p>
        </p:txBody>
      </p:sp>
      <p:pic>
        <p:nvPicPr>
          <p:cNvPr id="156" name="pasted-image.ti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21078257">
            <a:off x="995038" y="3196250"/>
            <a:ext cx="1388028" cy="18507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4MOST</a:t>
            </a:r>
          </a:p>
        </p:txBody>
      </p:sp>
      <p:sp>
        <p:nvSpPr>
          <p:cNvPr id="232" name="Shape 2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Sussex is a member of the 4-metre Multi-Object Spectroscopic Telescope (4MOST)</a:t>
            </a:r>
          </a:p>
          <a:p>
            <a:r>
              <a:t>The premier spectroscopic facility in the southern hemisphere</a:t>
            </a:r>
          </a:p>
          <a:p>
            <a:r>
              <a:t>Most new PhD students will be involved in 4MOST survey planning</a:t>
            </a:r>
          </a:p>
          <a:p>
            <a:r>
              <a:t>Ideally positioned for postdoc positions when 4MOST starts in 2021</a:t>
            </a:r>
          </a:p>
        </p:txBody>
      </p:sp>
      <p:pic>
        <p:nvPicPr>
          <p:cNvPr id="233" name="image17.jpeg" descr="uhd_beletsky_par_2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3100" y="4749813"/>
            <a:ext cx="9144000" cy="42656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13771" y="7704519"/>
            <a:ext cx="2911452" cy="20582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pasted-image.tif"/>
          <p:cNvPicPr>
            <a:picLocks noChangeAspect="1"/>
          </p:cNvPicPr>
          <p:nvPr/>
        </p:nvPicPr>
        <p:blipFill>
          <a:blip r:embed="rId3">
            <a:extLst/>
          </a:blip>
          <a:srcRect l="15010" r="10524"/>
          <a:stretch>
            <a:fillRect/>
          </a:stretch>
        </p:blipFill>
        <p:spPr>
          <a:xfrm>
            <a:off x="4347303" y="7703164"/>
            <a:ext cx="2290504" cy="2060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25508" y="7703223"/>
            <a:ext cx="3220085" cy="2060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994190" y="7704520"/>
            <a:ext cx="2032534" cy="20582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pasted-image.tif"/>
          <p:cNvPicPr>
            <a:picLocks noChangeAspect="1"/>
          </p:cNvPicPr>
          <p:nvPr/>
        </p:nvPicPr>
        <p:blipFill>
          <a:blip r:embed="rId6">
            <a:extLst/>
          </a:blip>
          <a:srcRect l="8262" r="17322"/>
          <a:stretch>
            <a:fillRect/>
          </a:stretch>
        </p:blipFill>
        <p:spPr>
          <a:xfrm>
            <a:off x="-28230" y="7702901"/>
            <a:ext cx="1983475" cy="20613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pasted-image.tif"/>
          <p:cNvPicPr>
            <a:picLocks noChangeAspect="1"/>
          </p:cNvPicPr>
          <p:nvPr/>
        </p:nvPicPr>
        <p:blipFill>
          <a:blip r:embed="rId7">
            <a:extLst/>
          </a:blip>
          <a:srcRect l="22725"/>
          <a:stretch>
            <a:fillRect/>
          </a:stretch>
        </p:blipFill>
        <p:spPr>
          <a:xfrm>
            <a:off x="8877221" y="7704457"/>
            <a:ext cx="2126322" cy="2058236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Shape 271"/>
          <p:cNvSpPr/>
          <p:nvPr/>
        </p:nvSpPr>
        <p:spPr>
          <a:xfrm>
            <a:off x="289855" y="350170"/>
            <a:ext cx="12475890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3600" b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Gas and star formation in galaxies through cosmic time</a:t>
            </a:r>
          </a:p>
          <a:p>
            <a:pPr algn="l" defTabSz="457200">
              <a:defRPr b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(supervisor: Mark Sargent)</a:t>
            </a:r>
          </a:p>
        </p:txBody>
      </p:sp>
      <p:grpSp>
        <p:nvGrpSpPr>
          <p:cNvPr id="278" name="Group 278"/>
          <p:cNvGrpSpPr/>
          <p:nvPr/>
        </p:nvGrpSpPr>
        <p:grpSpPr>
          <a:xfrm>
            <a:off x="3983766" y="1436877"/>
            <a:ext cx="5105795" cy="6126478"/>
            <a:chOff x="-71842" y="-71842"/>
            <a:chExt cx="5105793" cy="6126477"/>
          </a:xfrm>
        </p:grpSpPr>
        <p:pic>
          <p:nvPicPr>
            <p:cNvPr id="272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rcRect/>
            <a:stretch>
              <a:fillRect/>
            </a:stretch>
          </p:blipFill>
          <p:spPr>
            <a:xfrm>
              <a:off x="142009" y="1203124"/>
              <a:ext cx="4547391" cy="46249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3" name="Shape 273"/>
            <p:cNvSpPr/>
            <p:nvPr/>
          </p:nvSpPr>
          <p:spPr>
            <a:xfrm>
              <a:off x="922167" y="190500"/>
              <a:ext cx="3506449" cy="88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 defTabSz="457200">
                <a:defRPr sz="2500" b="1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t>Central question: </a:t>
              </a:r>
              <a:r>
                <a:rPr i="1"/>
                <a:t>How did it come to this</a:t>
              </a:r>
              <a:r>
                <a:t>…?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x="229023" y="2006504"/>
              <a:ext cx="243218" cy="251995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275" name="pasted-image.pdf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28381" y="2180630"/>
              <a:ext cx="419101" cy="2222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6" name="Picture 275"/>
            <p:cNvPicPr>
              <a:picLocks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71843" y="-71843"/>
              <a:ext cx="5105795" cy="6126479"/>
            </a:xfrm>
            <a:prstGeom prst="rect">
              <a:avLst/>
            </a:prstGeom>
            <a:effectLst/>
          </p:spPr>
        </p:pic>
      </p:grpSp>
      <p:pic>
        <p:nvPicPr>
          <p:cNvPr id="279" name="pasted-image.ti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21600000">
            <a:off x="9316722" y="2313329"/>
            <a:ext cx="3220085" cy="1484459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Shape 280"/>
          <p:cNvSpPr/>
          <p:nvPr/>
        </p:nvSpPr>
        <p:spPr>
          <a:xfrm>
            <a:off x="9133720" y="1551400"/>
            <a:ext cx="389601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800" b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Rapid/efficient gas consumption in merger-induced starbursts?</a:t>
            </a:r>
          </a:p>
        </p:txBody>
      </p:sp>
      <p:pic>
        <p:nvPicPr>
          <p:cNvPr id="281" name="pasted-image.ti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818646" y="2267827"/>
            <a:ext cx="2290366" cy="1890546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681716" y="1557533"/>
            <a:ext cx="276742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800" b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Gradual gas consump- tion in spiral galaxies?</a:t>
            </a:r>
          </a:p>
        </p:txBody>
      </p:sp>
      <p:pic>
        <p:nvPicPr>
          <p:cNvPr id="283" name="pasted-image.tif"/>
          <p:cNvPicPr>
            <a:picLocks noChangeAspect="1"/>
          </p:cNvPicPr>
          <p:nvPr/>
        </p:nvPicPr>
        <p:blipFill>
          <a:blip r:embed="rId13">
            <a:extLst/>
          </a:blip>
          <a:srcRect l="22112" r="22112"/>
          <a:stretch>
            <a:fillRect/>
          </a:stretch>
        </p:blipFill>
        <p:spPr>
          <a:xfrm>
            <a:off x="1713534" y="4685062"/>
            <a:ext cx="1997514" cy="2685992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Shape 284"/>
          <p:cNvSpPr/>
          <p:nvPr/>
        </p:nvSpPr>
        <p:spPr>
          <a:xfrm>
            <a:off x="311978" y="4999387"/>
            <a:ext cx="1303167" cy="205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800" b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Removal of gas by feedback, e.g. from AGN or star-formation?</a:t>
            </a:r>
          </a:p>
        </p:txBody>
      </p:sp>
      <p:pic>
        <p:nvPicPr>
          <p:cNvPr id="285" name="pasted-image.tif"/>
          <p:cNvPicPr>
            <a:picLocks noChangeAspect="1"/>
          </p:cNvPicPr>
          <p:nvPr/>
        </p:nvPicPr>
        <p:blipFill>
          <a:blip r:embed="rId14">
            <a:extLst/>
          </a:blip>
          <a:srcRect b="21405"/>
          <a:stretch>
            <a:fillRect/>
          </a:stretch>
        </p:blipFill>
        <p:spPr>
          <a:xfrm>
            <a:off x="9727210" y="5373318"/>
            <a:ext cx="2398976" cy="2058370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Shape 286"/>
          <p:cNvSpPr/>
          <p:nvPr/>
        </p:nvSpPr>
        <p:spPr>
          <a:xfrm>
            <a:off x="9362320" y="4250706"/>
            <a:ext cx="3220084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800" b="1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Stripping of gas reservoirs in dense environments, e.g. in galaxy groups?</a:t>
            </a:r>
          </a:p>
        </p:txBody>
      </p:sp>
      <p:sp>
        <p:nvSpPr>
          <p:cNvPr id="287" name="Shape 287"/>
          <p:cNvSpPr/>
          <p:nvPr/>
        </p:nvSpPr>
        <p:spPr>
          <a:xfrm>
            <a:off x="20497" y="7734186"/>
            <a:ext cx="63817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JCMT</a:t>
            </a:r>
          </a:p>
        </p:txBody>
      </p:sp>
      <p:sp>
        <p:nvSpPr>
          <p:cNvPr id="288" name="Shape 288"/>
          <p:cNvSpPr/>
          <p:nvPr/>
        </p:nvSpPr>
        <p:spPr>
          <a:xfrm>
            <a:off x="2078563" y="9297789"/>
            <a:ext cx="5632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JVLA</a:t>
            </a:r>
          </a:p>
        </p:txBody>
      </p:sp>
      <p:sp>
        <p:nvSpPr>
          <p:cNvPr id="289" name="Shape 289"/>
          <p:cNvSpPr/>
          <p:nvPr/>
        </p:nvSpPr>
        <p:spPr>
          <a:xfrm>
            <a:off x="4449183" y="7734186"/>
            <a:ext cx="14287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IRAM/NOEMA</a:t>
            </a:r>
          </a:p>
        </p:txBody>
      </p:sp>
      <p:sp>
        <p:nvSpPr>
          <p:cNvPr id="290" name="Shape 290"/>
          <p:cNvSpPr/>
          <p:nvPr/>
        </p:nvSpPr>
        <p:spPr>
          <a:xfrm>
            <a:off x="6701713" y="9297789"/>
            <a:ext cx="69026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GMRT</a:t>
            </a:r>
          </a:p>
        </p:txBody>
      </p:sp>
      <p:sp>
        <p:nvSpPr>
          <p:cNvPr id="291" name="Shape 291"/>
          <p:cNvSpPr/>
          <p:nvPr/>
        </p:nvSpPr>
        <p:spPr>
          <a:xfrm>
            <a:off x="8951313" y="7734186"/>
            <a:ext cx="120248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IRAM/30m</a:t>
            </a:r>
          </a:p>
        </p:txBody>
      </p:sp>
      <p:sp>
        <p:nvSpPr>
          <p:cNvPr id="292" name="Shape 292"/>
          <p:cNvSpPr/>
          <p:nvPr/>
        </p:nvSpPr>
        <p:spPr>
          <a:xfrm>
            <a:off x="11128197" y="9297789"/>
            <a:ext cx="65095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ALMA</a:t>
            </a:r>
          </a:p>
        </p:txBody>
      </p:sp>
      <p:pic>
        <p:nvPicPr>
          <p:cNvPr id="293" name="pasted-image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3489240" y="1579715"/>
            <a:ext cx="1398924" cy="13989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smw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5" y="341"/>
            <a:ext cx="13003890" cy="97529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1page_eor_new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2588" y="305782"/>
            <a:ext cx="12199624" cy="91420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/>
        </p:nvSpPr>
        <p:spPr>
          <a:xfrm>
            <a:off x="0" y="0"/>
            <a:ext cx="13004800" cy="97536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000000"/>
                </a:solidFill>
              </a:defRPr>
            </a:pPr>
            <a:endParaRPr/>
          </a:p>
        </p:txBody>
      </p:sp>
      <p:pic>
        <p:nvPicPr>
          <p:cNvPr id="238" name="image1.jpg" descr="desdm_xcs_xcontours_XMMXCSJ022145.44-034617.1.jpg"/>
          <p:cNvPicPr>
            <a:picLocks noChangeAspect="1"/>
          </p:cNvPicPr>
          <p:nvPr/>
        </p:nvPicPr>
        <p:blipFill>
          <a:blip r:embed="rId2">
            <a:extLst/>
          </a:blip>
          <a:srcRect t="22502" b="22502"/>
          <a:stretch>
            <a:fillRect/>
          </a:stretch>
        </p:blipFill>
        <p:spPr>
          <a:xfrm>
            <a:off x="-350101" y="2297870"/>
            <a:ext cx="13556824" cy="7455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image2.jpg" descr="SAM_0410.JPG"/>
          <p:cNvPicPr>
            <a:picLocks noChangeAspect="1"/>
          </p:cNvPicPr>
          <p:nvPr/>
        </p:nvPicPr>
        <p:blipFill>
          <a:blip r:embed="rId3">
            <a:extLst/>
          </a:blip>
          <a:srcRect t="13336" b="13335"/>
          <a:stretch>
            <a:fillRect/>
          </a:stretch>
        </p:blipFill>
        <p:spPr>
          <a:xfrm>
            <a:off x="7901980" y="6327074"/>
            <a:ext cx="4226561" cy="23244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image3.jpg" descr="2014-01-11 17.14.34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-191296"/>
            <a:ext cx="19784725" cy="2580612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hape 241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65023" tIns="65023" rIns="65023" bIns="65023" anchor="ctr">
            <a:normAutofit fontScale="90000"/>
          </a:bodyPr>
          <a:lstStyle/>
          <a:p>
            <a:pPr algn="ctr" defTabSz="310895">
              <a:defRPr sz="421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 sz="3400"/>
              <a:t>Kathy Romer: Cosmology using observations of clusters of galaxies </a:t>
            </a:r>
            <a:br>
              <a:rPr sz="3400"/>
            </a:b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(Dark Energy Survey)</a:t>
            </a:r>
          </a:p>
        </p:txBody>
      </p:sp>
      <p:sp>
        <p:nvSpPr>
          <p:cNvPr id="242" name="Shape 242"/>
          <p:cNvSpPr>
            <a:spLocks noGrp="1"/>
          </p:cNvSpPr>
          <p:nvPr>
            <p:ph type="body" sz="half" idx="1"/>
          </p:nvPr>
        </p:nvSpPr>
        <p:spPr>
          <a:xfrm>
            <a:off x="650239" y="2855240"/>
            <a:ext cx="5743788" cy="6436927"/>
          </a:xfrm>
          <a:prstGeom prst="rect">
            <a:avLst/>
          </a:prstGeom>
        </p:spPr>
        <p:txBody>
          <a:bodyPr lIns="65023" tIns="65023" rIns="65023" bIns="65023">
            <a:normAutofit/>
          </a:bodyPr>
          <a:lstStyle/>
          <a:p>
            <a:pPr marL="477078" indent="-477078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Font typeface="Arial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 is the leading Dark Energy experiment in world</a:t>
            </a:r>
          </a:p>
          <a:p>
            <a:pPr marL="477078" indent="-477078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Font typeface="Arial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5000 square degrees of deep imaging (optical and near IR)</a:t>
            </a:r>
          </a:p>
          <a:p>
            <a:pPr marL="477078" indent="-477078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Font typeface="Arial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Season 2 (of 5) has just finished, so it is a great time for students to get involved</a:t>
            </a:r>
          </a:p>
          <a:p>
            <a:pPr marL="477078" indent="-477078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Font typeface="Arial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Kathy is the only DES member at Sussex</a:t>
            </a:r>
          </a:p>
          <a:p>
            <a:pPr marL="477078" indent="-477078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Font typeface="Arial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You will be working with X-ray and optical observations of clusters</a:t>
            </a:r>
          </a:p>
        </p:txBody>
      </p:sp>
      <p:sp>
        <p:nvSpPr>
          <p:cNvPr id="243" name="Shape 243"/>
          <p:cNvSpPr/>
          <p:nvPr/>
        </p:nvSpPr>
        <p:spPr>
          <a:xfrm>
            <a:off x="6610773" y="2872075"/>
            <a:ext cx="5743787" cy="6436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/>
          </a:bodyPr>
          <a:lstStyle/>
          <a:p>
            <a:pPr marL="477078" indent="-477078" algn="l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/>
              <a:buChar char="•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You will attend collaboration meetings in USA, Europe and South America (and you will be able to go observing to Chile)</a:t>
            </a:r>
          </a:p>
          <a:p>
            <a:pPr marL="477078" indent="-477078" algn="l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/>
              <a:buChar char="•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marL="477078" indent="-477078" algn="l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/>
              <a:buChar char="•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marL="477078" indent="-477078" algn="l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/>
              <a:buChar char="•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marL="477078" indent="-477078" algn="l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/>
              <a:buChar char="•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marL="477078" indent="-477078" algn="l" defTabSz="457200">
              <a:lnSpc>
                <a:spcPct val="8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/>
              <a:buChar char="•"/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algn="l" defTabSz="457200">
              <a:lnSpc>
                <a:spcPct val="80000"/>
              </a:lnSpc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"/>
              </a:defRPr>
            </a:pPr>
            <a:r>
              <a:rPr b="1"/>
              <a:t>                           DES NEEDS YOU!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abell221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06781" y="1218313"/>
            <a:ext cx="17174607" cy="8764774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Shape 322"/>
          <p:cNvSpPr/>
          <p:nvPr/>
        </p:nvSpPr>
        <p:spPr>
          <a:xfrm>
            <a:off x="379715" y="519839"/>
            <a:ext cx="12602962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000" b="1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Combining cosmic shear and large-scale structure data to constrain the acceleration of the Universe. Supervisor: Dr Robert E. Smith</a:t>
            </a:r>
          </a:p>
          <a:p>
            <a:pPr algn="l">
              <a:defRPr sz="3000" b="1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endParaRPr/>
          </a:p>
          <a:p>
            <a:pPr algn="l">
              <a:defRPr sz="3000" b="1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endParaRPr/>
          </a:p>
        </p:txBody>
      </p:sp>
      <p:pic>
        <p:nvPicPr>
          <p:cNvPr id="323" name="map_1_res_10_filter_1e+15_sigGE_0.SignalPlusNois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61112" y="5742722"/>
            <a:ext cx="5450113" cy="4502027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Shape 324"/>
          <p:cNvSpPr/>
          <p:nvPr/>
        </p:nvSpPr>
        <p:spPr>
          <a:xfrm>
            <a:off x="416559" y="2351675"/>
            <a:ext cx="127001" cy="1430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endParaRPr/>
          </a:p>
          <a:p>
            <a:pPr algn="l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335756" y="1873067"/>
            <a:ext cx="8268693" cy="1430386"/>
          </a:xfrm>
          <a:prstGeom prst="roundRect">
            <a:avLst>
              <a:gd name="adj" fmla="val 20946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26" name="Shape 326"/>
          <p:cNvSpPr/>
          <p:nvPr/>
        </p:nvSpPr>
        <p:spPr>
          <a:xfrm>
            <a:off x="463829" y="1929965"/>
            <a:ext cx="8195290" cy="1316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We will explore how the combination of weak lensing </a:t>
            </a:r>
          </a:p>
          <a:p>
            <a:pPr algn="just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aperture mass statistics and redshift space distortions </a:t>
            </a:r>
          </a:p>
          <a:p>
            <a:pPr algn="just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can help shed light on this great mystery.</a:t>
            </a:r>
          </a:p>
        </p:txBody>
      </p:sp>
      <p:sp>
        <p:nvSpPr>
          <p:cNvPr id="327" name="Shape 327"/>
          <p:cNvSpPr/>
          <p:nvPr/>
        </p:nvSpPr>
        <p:spPr>
          <a:xfrm>
            <a:off x="7493608" y="4126607"/>
            <a:ext cx="5010376" cy="1316591"/>
          </a:xfrm>
          <a:prstGeom prst="roundRect">
            <a:avLst>
              <a:gd name="adj" fmla="val 2293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28" name="Shape 328"/>
          <p:cNvSpPr/>
          <p:nvPr/>
        </p:nvSpPr>
        <p:spPr>
          <a:xfrm>
            <a:off x="7662189" y="4081732"/>
            <a:ext cx="8195290" cy="1316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Is Dark Energy quantum vacuum, </a:t>
            </a:r>
          </a:p>
          <a:p>
            <a:pPr algn="just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scalar field or a modification to </a:t>
            </a:r>
          </a:p>
          <a:p>
            <a:pPr algn="just">
              <a:defRPr sz="25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General Relativity?</a:t>
            </a:r>
          </a:p>
        </p:txBody>
      </p:sp>
      <p:sp>
        <p:nvSpPr>
          <p:cNvPr id="329" name="Shape 329"/>
          <p:cNvSpPr/>
          <p:nvPr/>
        </p:nvSpPr>
        <p:spPr>
          <a:xfrm>
            <a:off x="7354555" y="7879308"/>
            <a:ext cx="2260638" cy="1"/>
          </a:xfrm>
          <a:prstGeom prst="line">
            <a:avLst/>
          </a:prstGeom>
          <a:ln w="508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30" name="Shape 330"/>
          <p:cNvSpPr/>
          <p:nvPr/>
        </p:nvSpPr>
        <p:spPr>
          <a:xfrm>
            <a:off x="472847" y="7364333"/>
            <a:ext cx="6891526" cy="1029951"/>
          </a:xfrm>
          <a:prstGeom prst="roundRect">
            <a:avLst>
              <a:gd name="adj" fmla="val 2932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31" name="Shape 331"/>
          <p:cNvSpPr/>
          <p:nvPr/>
        </p:nvSpPr>
        <p:spPr>
          <a:xfrm>
            <a:off x="485911" y="7278542"/>
            <a:ext cx="6865398" cy="1430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Aperture mass map showing the presence</a:t>
            </a:r>
          </a:p>
          <a:p>
            <a:pPr algn="l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of a cluster in the mock CFHTLens data</a:t>
            </a:r>
          </a:p>
        </p:txBody>
      </p:sp>
      <p:sp>
        <p:nvSpPr>
          <p:cNvPr id="332" name="Shape 332"/>
          <p:cNvSpPr/>
          <p:nvPr/>
        </p:nvSpPr>
        <p:spPr>
          <a:xfrm>
            <a:off x="935778" y="8634792"/>
            <a:ext cx="6778811" cy="858002"/>
          </a:xfrm>
          <a:prstGeom prst="roundRect">
            <a:avLst>
              <a:gd name="adj" fmla="val 3519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6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33" name="Shape 333"/>
          <p:cNvSpPr/>
          <p:nvPr/>
        </p:nvSpPr>
        <p:spPr>
          <a:xfrm>
            <a:off x="1115711" y="8573942"/>
            <a:ext cx="6891526" cy="1430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Project will involve analytic calculations, </a:t>
            </a:r>
          </a:p>
          <a:p>
            <a:pPr algn="l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numerical simulations and data analysis.</a:t>
            </a:r>
          </a:p>
        </p:txBody>
      </p:sp>
      <p:pic>
        <p:nvPicPr>
          <p:cNvPr id="334" name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63036" y="1850111"/>
            <a:ext cx="1408928" cy="18872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White">
  <a:themeElements>
    <a:clrScheme name="White">
      <a:dk1>
        <a:srgbClr val="002B2B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 Light"/>
        <a:ea typeface="Helvetica Neue Light"/>
        <a:cs typeface="Helvetica Neue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BCBCB"/>
        </a:solid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002B2B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ussex_template">
  <a:themeElements>
    <a:clrScheme name="Sussex_template 1">
      <a:dk1>
        <a:srgbClr val="000000"/>
      </a:dk1>
      <a:lt1>
        <a:srgbClr val="004846"/>
      </a:lt1>
      <a:dk2>
        <a:srgbClr val="FFFFFF"/>
      </a:dk2>
      <a:lt2>
        <a:srgbClr val="808080"/>
      </a:lt2>
      <a:accent1>
        <a:srgbClr val="9BB9BA"/>
      </a:accent1>
      <a:accent2>
        <a:srgbClr val="658E92"/>
      </a:accent2>
      <a:accent3>
        <a:srgbClr val="AAB1B0"/>
      </a:accent3>
      <a:accent4>
        <a:srgbClr val="000000"/>
      </a:accent4>
      <a:accent5>
        <a:srgbClr val="CBD9D9"/>
      </a:accent5>
      <a:accent6>
        <a:srgbClr val="5B8084"/>
      </a:accent6>
      <a:hlink>
        <a:srgbClr val="326065"/>
      </a:hlink>
      <a:folHlink>
        <a:srgbClr val="10393E"/>
      </a:folHlink>
    </a:clrScheme>
    <a:fontScheme name="Sussex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Sussex_template 1">
        <a:dk1>
          <a:srgbClr val="000000"/>
        </a:dk1>
        <a:lt1>
          <a:srgbClr val="004846"/>
        </a:lt1>
        <a:dk2>
          <a:srgbClr val="FFFFFF"/>
        </a:dk2>
        <a:lt2>
          <a:srgbClr val="808080"/>
        </a:lt2>
        <a:accent1>
          <a:srgbClr val="9BB9BA"/>
        </a:accent1>
        <a:accent2>
          <a:srgbClr val="658E92"/>
        </a:accent2>
        <a:accent3>
          <a:srgbClr val="AAB1B0"/>
        </a:accent3>
        <a:accent4>
          <a:srgbClr val="000000"/>
        </a:accent4>
        <a:accent5>
          <a:srgbClr val="CBD9D9"/>
        </a:accent5>
        <a:accent6>
          <a:srgbClr val="5B8084"/>
        </a:accent6>
        <a:hlink>
          <a:srgbClr val="326065"/>
        </a:hlink>
        <a:folHlink>
          <a:srgbClr val="103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sex_template 2">
        <a:dk1>
          <a:srgbClr val="FFCC00"/>
        </a:dk1>
        <a:lt1>
          <a:srgbClr val="FF9900"/>
        </a:lt1>
        <a:dk2>
          <a:srgbClr val="FF6600"/>
        </a:dk2>
        <a:lt2>
          <a:srgbClr val="FFFD00"/>
        </a:lt2>
        <a:accent1>
          <a:srgbClr val="008080"/>
        </a:accent1>
        <a:accent2>
          <a:srgbClr val="33CCCC"/>
        </a:accent2>
        <a:accent3>
          <a:srgbClr val="FFB8AA"/>
        </a:accent3>
        <a:accent4>
          <a:srgbClr val="DA8200"/>
        </a:accent4>
        <a:accent5>
          <a:srgbClr val="AAC0C0"/>
        </a:accent5>
        <a:accent6>
          <a:srgbClr val="2DB9B9"/>
        </a:accent6>
        <a:hlink>
          <a:srgbClr val="00FFFF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ussex_template">
  <a:themeElements>
    <a:clrScheme name="Sussex_template 1">
      <a:dk1>
        <a:srgbClr val="000000"/>
      </a:dk1>
      <a:lt1>
        <a:srgbClr val="004846"/>
      </a:lt1>
      <a:dk2>
        <a:srgbClr val="FFFFFF"/>
      </a:dk2>
      <a:lt2>
        <a:srgbClr val="808080"/>
      </a:lt2>
      <a:accent1>
        <a:srgbClr val="9BB9BA"/>
      </a:accent1>
      <a:accent2>
        <a:srgbClr val="658E92"/>
      </a:accent2>
      <a:accent3>
        <a:srgbClr val="AAB1B0"/>
      </a:accent3>
      <a:accent4>
        <a:srgbClr val="000000"/>
      </a:accent4>
      <a:accent5>
        <a:srgbClr val="CBD9D9"/>
      </a:accent5>
      <a:accent6>
        <a:srgbClr val="5B8084"/>
      </a:accent6>
      <a:hlink>
        <a:srgbClr val="326065"/>
      </a:hlink>
      <a:folHlink>
        <a:srgbClr val="10393E"/>
      </a:folHlink>
    </a:clrScheme>
    <a:fontScheme name="Sussex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Sussex_template 1">
        <a:dk1>
          <a:srgbClr val="000000"/>
        </a:dk1>
        <a:lt1>
          <a:srgbClr val="004846"/>
        </a:lt1>
        <a:dk2>
          <a:srgbClr val="FFFFFF"/>
        </a:dk2>
        <a:lt2>
          <a:srgbClr val="808080"/>
        </a:lt2>
        <a:accent1>
          <a:srgbClr val="9BB9BA"/>
        </a:accent1>
        <a:accent2>
          <a:srgbClr val="658E92"/>
        </a:accent2>
        <a:accent3>
          <a:srgbClr val="AAB1B0"/>
        </a:accent3>
        <a:accent4>
          <a:srgbClr val="000000"/>
        </a:accent4>
        <a:accent5>
          <a:srgbClr val="CBD9D9"/>
        </a:accent5>
        <a:accent6>
          <a:srgbClr val="5B8084"/>
        </a:accent6>
        <a:hlink>
          <a:srgbClr val="326065"/>
        </a:hlink>
        <a:folHlink>
          <a:srgbClr val="103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sex_template 2">
        <a:dk1>
          <a:srgbClr val="FFCC00"/>
        </a:dk1>
        <a:lt1>
          <a:srgbClr val="FF9900"/>
        </a:lt1>
        <a:dk2>
          <a:srgbClr val="FF6600"/>
        </a:dk2>
        <a:lt2>
          <a:srgbClr val="FFFD00"/>
        </a:lt2>
        <a:accent1>
          <a:srgbClr val="008080"/>
        </a:accent1>
        <a:accent2>
          <a:srgbClr val="33CCCC"/>
        </a:accent2>
        <a:accent3>
          <a:srgbClr val="FFB8AA"/>
        </a:accent3>
        <a:accent4>
          <a:srgbClr val="DA8200"/>
        </a:accent4>
        <a:accent5>
          <a:srgbClr val="AAC0C0"/>
        </a:accent5>
        <a:accent6>
          <a:srgbClr val="2DB9B9"/>
        </a:accent6>
        <a:hlink>
          <a:srgbClr val="00FFFF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ussex_template">
  <a:themeElements>
    <a:clrScheme name="Sussex_template 1">
      <a:dk1>
        <a:srgbClr val="000000"/>
      </a:dk1>
      <a:lt1>
        <a:srgbClr val="004846"/>
      </a:lt1>
      <a:dk2>
        <a:srgbClr val="FFFFFF"/>
      </a:dk2>
      <a:lt2>
        <a:srgbClr val="808080"/>
      </a:lt2>
      <a:accent1>
        <a:srgbClr val="9BB9BA"/>
      </a:accent1>
      <a:accent2>
        <a:srgbClr val="658E92"/>
      </a:accent2>
      <a:accent3>
        <a:srgbClr val="AAB1B0"/>
      </a:accent3>
      <a:accent4>
        <a:srgbClr val="000000"/>
      </a:accent4>
      <a:accent5>
        <a:srgbClr val="CBD9D9"/>
      </a:accent5>
      <a:accent6>
        <a:srgbClr val="5B8084"/>
      </a:accent6>
      <a:hlink>
        <a:srgbClr val="326065"/>
      </a:hlink>
      <a:folHlink>
        <a:srgbClr val="10393E"/>
      </a:folHlink>
    </a:clrScheme>
    <a:fontScheme name="Sussex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Sussex_template 1">
        <a:dk1>
          <a:srgbClr val="000000"/>
        </a:dk1>
        <a:lt1>
          <a:srgbClr val="004846"/>
        </a:lt1>
        <a:dk2>
          <a:srgbClr val="FFFFFF"/>
        </a:dk2>
        <a:lt2>
          <a:srgbClr val="808080"/>
        </a:lt2>
        <a:accent1>
          <a:srgbClr val="9BB9BA"/>
        </a:accent1>
        <a:accent2>
          <a:srgbClr val="658E92"/>
        </a:accent2>
        <a:accent3>
          <a:srgbClr val="AAB1B0"/>
        </a:accent3>
        <a:accent4>
          <a:srgbClr val="000000"/>
        </a:accent4>
        <a:accent5>
          <a:srgbClr val="CBD9D9"/>
        </a:accent5>
        <a:accent6>
          <a:srgbClr val="5B8084"/>
        </a:accent6>
        <a:hlink>
          <a:srgbClr val="326065"/>
        </a:hlink>
        <a:folHlink>
          <a:srgbClr val="103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sex_template 2">
        <a:dk1>
          <a:srgbClr val="FFCC00"/>
        </a:dk1>
        <a:lt1>
          <a:srgbClr val="FF9900"/>
        </a:lt1>
        <a:dk2>
          <a:srgbClr val="FF6600"/>
        </a:dk2>
        <a:lt2>
          <a:srgbClr val="FFFD00"/>
        </a:lt2>
        <a:accent1>
          <a:srgbClr val="008080"/>
        </a:accent1>
        <a:accent2>
          <a:srgbClr val="33CCCC"/>
        </a:accent2>
        <a:accent3>
          <a:srgbClr val="FFB8AA"/>
        </a:accent3>
        <a:accent4>
          <a:srgbClr val="DA8200"/>
        </a:accent4>
        <a:accent5>
          <a:srgbClr val="AAC0C0"/>
        </a:accent5>
        <a:accent6>
          <a:srgbClr val="2DB9B9"/>
        </a:accent6>
        <a:hlink>
          <a:srgbClr val="00FFFF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 Light"/>
        <a:ea typeface="Helvetica Neue Light"/>
        <a:cs typeface="Helvetica Neue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BCBCB"/>
        </a:solid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002B2B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987</Words>
  <Application>Microsoft Macintosh PowerPoint</Application>
  <PresentationFormat>Custom</PresentationFormat>
  <Paragraphs>138</Paragraphs>
  <Slides>18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37" baseType="lpstr">
      <vt:lpstr>Avenir Book</vt:lpstr>
      <vt:lpstr>Calibri</vt:lpstr>
      <vt:lpstr>Century Gothic</vt:lpstr>
      <vt:lpstr>Chalkboard</vt:lpstr>
      <vt:lpstr>Helvetica</vt:lpstr>
      <vt:lpstr>Helvetica Light</vt:lpstr>
      <vt:lpstr>Helvetica Neue</vt:lpstr>
      <vt:lpstr>Helvetica Neue Light</vt:lpstr>
      <vt:lpstr>Impact</vt:lpstr>
      <vt:lpstr>Lucida Grande</vt:lpstr>
      <vt:lpstr>ＭＳ Ｐゴシック</vt:lpstr>
      <vt:lpstr>Times</vt:lpstr>
      <vt:lpstr>Arial</vt:lpstr>
      <vt:lpstr>Wingdings</vt:lpstr>
      <vt:lpstr>White</vt:lpstr>
      <vt:lpstr>Sussex_template</vt:lpstr>
      <vt:lpstr>1_Sussex_template</vt:lpstr>
      <vt:lpstr>2_Sussex_template</vt:lpstr>
      <vt:lpstr>Office Theme</vt:lpstr>
      <vt:lpstr>PowerPoint Presentation</vt:lpstr>
      <vt:lpstr>PowerPoint Presentation</vt:lpstr>
      <vt:lpstr>Faculty members</vt:lpstr>
      <vt:lpstr>4MOST</vt:lpstr>
      <vt:lpstr>PowerPoint Presentation</vt:lpstr>
      <vt:lpstr>PowerPoint Presentation</vt:lpstr>
      <vt:lpstr>PowerPoint Presentation</vt:lpstr>
      <vt:lpstr>Kathy Romer: Cosmology using observations of clusters of galaxies  (Dark Energy Survey)</vt:lpstr>
      <vt:lpstr>PowerPoint Presentation</vt:lpstr>
      <vt:lpstr>Observational constraints on modified gravity  and dark matter - Jon Loveday</vt:lpstr>
      <vt:lpstr>PowerPoint Presentation</vt:lpstr>
      <vt:lpstr>PowerPoint Presentation</vt:lpstr>
      <vt:lpstr>Astronomy key skills</vt:lpstr>
      <vt:lpstr>Quantum Dots</vt:lpstr>
      <vt:lpstr>Cross identification in Extragalactic Astronomy: </vt:lpstr>
      <vt:lpstr>Astronomy – ECFSPR  The analogy</vt:lpstr>
      <vt:lpstr>Gaussian process classification of Alzheimer's disease and mild cognitive impairment from resting state fMRI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Seb Oliver</cp:lastModifiedBy>
  <cp:revision>7</cp:revision>
  <dcterms:modified xsi:type="dcterms:W3CDTF">2017-05-18T23:02:36Z</dcterms:modified>
</cp:coreProperties>
</file>