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sldIdLst>
    <p:sldId id="290" r:id="rId2"/>
    <p:sldId id="353" r:id="rId3"/>
    <p:sldId id="316" r:id="rId4"/>
    <p:sldId id="317" r:id="rId5"/>
    <p:sldId id="858" r:id="rId6"/>
    <p:sldId id="861" r:id="rId7"/>
    <p:sldId id="331" r:id="rId8"/>
    <p:sldId id="329" r:id="rId9"/>
    <p:sldId id="859" r:id="rId10"/>
    <p:sldId id="777" r:id="rId11"/>
    <p:sldId id="778" r:id="rId12"/>
    <p:sldId id="843" r:id="rId13"/>
    <p:sldId id="847" r:id="rId14"/>
    <p:sldId id="885" r:id="rId15"/>
    <p:sldId id="307" r:id="rId16"/>
    <p:sldId id="308" r:id="rId17"/>
    <p:sldId id="292" r:id="rId18"/>
    <p:sldId id="293" r:id="rId19"/>
    <p:sldId id="462" r:id="rId20"/>
    <p:sldId id="463" r:id="rId21"/>
    <p:sldId id="464" r:id="rId22"/>
    <p:sldId id="465" r:id="rId23"/>
    <p:sldId id="466" r:id="rId24"/>
    <p:sldId id="467" r:id="rId25"/>
    <p:sldId id="468" r:id="rId26"/>
    <p:sldId id="852" r:id="rId27"/>
    <p:sldId id="886" r:id="rId28"/>
    <p:sldId id="863" r:id="rId29"/>
    <p:sldId id="864" r:id="rId30"/>
    <p:sldId id="862" r:id="rId31"/>
    <p:sldId id="867" r:id="rId32"/>
    <p:sldId id="868" r:id="rId33"/>
    <p:sldId id="869" r:id="rId34"/>
    <p:sldId id="870" r:id="rId35"/>
    <p:sldId id="871" r:id="rId36"/>
    <p:sldId id="872" r:id="rId37"/>
    <p:sldId id="873" r:id="rId38"/>
    <p:sldId id="874" r:id="rId39"/>
    <p:sldId id="876" r:id="rId40"/>
    <p:sldId id="877" r:id="rId41"/>
    <p:sldId id="878" r:id="rId42"/>
    <p:sldId id="879" r:id="rId43"/>
    <p:sldId id="880" r:id="rId44"/>
    <p:sldId id="881" r:id="rId45"/>
    <p:sldId id="882" r:id="rId46"/>
    <p:sldId id="883" r:id="rId47"/>
    <p:sldId id="762" r:id="rId48"/>
    <p:sldId id="341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90"/>
    <p:restoredTop sz="93808"/>
  </p:normalViewPr>
  <p:slideViewPr>
    <p:cSldViewPr snapToGrid="0" snapToObjects="1">
      <p:cViewPr varScale="1">
        <p:scale>
          <a:sx n="86" d="100"/>
          <a:sy n="86" d="100"/>
        </p:scale>
        <p:origin x="166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7E7AB0-0F1D-CA45-89A7-931641E73592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D931C1-BD09-ED43-8CCC-7EEB1DC20D6A}">
      <dgm:prSet phldrT="[Text]"/>
      <dgm:spPr/>
      <dgm:t>
        <a:bodyPr/>
        <a:lstStyle/>
        <a:p>
          <a:r>
            <a:rPr lang="en-US" dirty="0"/>
            <a:t>Particle Four-Vectors</a:t>
          </a:r>
        </a:p>
      </dgm:t>
    </dgm:pt>
    <dgm:pt modelId="{68EACE62-F674-A240-B5F2-9973269696F5}" type="parTrans" cxnId="{F3AF3E92-C1C3-CD46-BF94-370A0F79224E}">
      <dgm:prSet/>
      <dgm:spPr/>
      <dgm:t>
        <a:bodyPr/>
        <a:lstStyle/>
        <a:p>
          <a:endParaRPr lang="en-US"/>
        </a:p>
      </dgm:t>
    </dgm:pt>
    <dgm:pt modelId="{3C84302A-7D13-EA4B-812D-ABAF04348A37}" type="sibTrans" cxnId="{F3AF3E92-C1C3-CD46-BF94-370A0F79224E}">
      <dgm:prSet/>
      <dgm:spPr/>
      <dgm:t>
        <a:bodyPr/>
        <a:lstStyle/>
        <a:p>
          <a:endParaRPr lang="en-US"/>
        </a:p>
      </dgm:t>
    </dgm:pt>
    <dgm:pt modelId="{69529372-65E8-204B-8405-D4519267D354}">
      <dgm:prSet phldrT="[Text]"/>
      <dgm:spPr/>
      <dgm:t>
        <a:bodyPr/>
        <a:lstStyle/>
        <a:p>
          <a:r>
            <a:rPr lang="en-US" dirty="0"/>
            <a:t>MC Event Generator</a:t>
          </a:r>
        </a:p>
      </dgm:t>
    </dgm:pt>
    <dgm:pt modelId="{7F6FFCEA-CE6A-B944-8FF3-FDE055F3F471}" type="parTrans" cxnId="{2A701812-CC7D-C74F-A0EE-08F79E211C83}">
      <dgm:prSet/>
      <dgm:spPr/>
      <dgm:t>
        <a:bodyPr/>
        <a:lstStyle/>
        <a:p>
          <a:endParaRPr lang="en-US"/>
        </a:p>
      </dgm:t>
    </dgm:pt>
    <dgm:pt modelId="{2D9668D4-931D-1D42-8EA3-264A0D0FF9CD}" type="sibTrans" cxnId="{2A701812-CC7D-C74F-A0EE-08F79E211C83}">
      <dgm:prSet/>
      <dgm:spPr/>
      <dgm:t>
        <a:bodyPr/>
        <a:lstStyle/>
        <a:p>
          <a:endParaRPr lang="en-US"/>
        </a:p>
      </dgm:t>
    </dgm:pt>
    <dgm:pt modelId="{E4C22D49-40C8-EC40-9465-A0E7A1CF92BC}">
      <dgm:prSet phldrT="[Text]"/>
      <dgm:spPr/>
      <dgm:t>
        <a:bodyPr/>
        <a:lstStyle/>
        <a:p>
          <a:r>
            <a:rPr lang="en-US" dirty="0"/>
            <a:t>Digitized Readout</a:t>
          </a:r>
        </a:p>
      </dgm:t>
    </dgm:pt>
    <dgm:pt modelId="{466BAB78-B21C-064D-A9C8-87AB19649BA6}" type="parTrans" cxnId="{8A016E47-44F6-FF4E-9F3A-036FB8D26C66}">
      <dgm:prSet/>
      <dgm:spPr/>
      <dgm:t>
        <a:bodyPr/>
        <a:lstStyle/>
        <a:p>
          <a:endParaRPr lang="en-US"/>
        </a:p>
      </dgm:t>
    </dgm:pt>
    <dgm:pt modelId="{1E659CCB-B6D1-8F48-94DE-4C0A3B6CCD1C}" type="sibTrans" cxnId="{8A016E47-44F6-FF4E-9F3A-036FB8D26C66}">
      <dgm:prSet/>
      <dgm:spPr/>
      <dgm:t>
        <a:bodyPr/>
        <a:lstStyle/>
        <a:p>
          <a:endParaRPr lang="en-US"/>
        </a:p>
      </dgm:t>
    </dgm:pt>
    <dgm:pt modelId="{F88CC3A9-FF7A-3743-9656-C1FAE25A29BE}">
      <dgm:prSet phldrT="[Text]"/>
      <dgm:spPr/>
      <dgm:t>
        <a:bodyPr/>
        <a:lstStyle/>
        <a:p>
          <a:r>
            <a:rPr lang="en-US" dirty="0"/>
            <a:t>Detector &amp; Trigger Simulation</a:t>
          </a:r>
        </a:p>
      </dgm:t>
    </dgm:pt>
    <dgm:pt modelId="{D7AEF5A5-52A0-5B4D-945F-892827E43749}" type="parTrans" cxnId="{44E9E8D8-55B0-C243-AB58-191A98255AE7}">
      <dgm:prSet/>
      <dgm:spPr/>
      <dgm:t>
        <a:bodyPr/>
        <a:lstStyle/>
        <a:p>
          <a:endParaRPr lang="en-US"/>
        </a:p>
      </dgm:t>
    </dgm:pt>
    <dgm:pt modelId="{544A0E6C-902B-7545-9765-7308C03045D8}" type="sibTrans" cxnId="{44E9E8D8-55B0-C243-AB58-191A98255AE7}">
      <dgm:prSet/>
      <dgm:spPr/>
      <dgm:t>
        <a:bodyPr/>
        <a:lstStyle/>
        <a:p>
          <a:endParaRPr lang="en-US"/>
        </a:p>
      </dgm:t>
    </dgm:pt>
    <dgm:pt modelId="{43EFE5DE-7F1E-504D-AD53-F8643EEF8698}">
      <dgm:prSet phldrT="[Text]"/>
      <dgm:spPr/>
      <dgm:t>
        <a:bodyPr/>
        <a:lstStyle/>
        <a:p>
          <a:r>
            <a:rPr lang="en-US" dirty="0"/>
            <a:t>Data for Analysis</a:t>
          </a:r>
        </a:p>
      </dgm:t>
    </dgm:pt>
    <dgm:pt modelId="{E1977BC5-088F-0E41-A516-95FA12A4C86F}" type="parTrans" cxnId="{AD76A4F6-1FC7-DA49-8C1E-A85FC1120C9C}">
      <dgm:prSet/>
      <dgm:spPr/>
      <dgm:t>
        <a:bodyPr/>
        <a:lstStyle/>
        <a:p>
          <a:endParaRPr lang="en-US"/>
        </a:p>
      </dgm:t>
    </dgm:pt>
    <dgm:pt modelId="{19EDA39E-FE2C-6C44-ABF7-695B80EEA2B8}" type="sibTrans" cxnId="{AD76A4F6-1FC7-DA49-8C1E-A85FC1120C9C}">
      <dgm:prSet/>
      <dgm:spPr/>
      <dgm:t>
        <a:bodyPr/>
        <a:lstStyle/>
        <a:p>
          <a:endParaRPr lang="en-US"/>
        </a:p>
      </dgm:t>
    </dgm:pt>
    <dgm:pt modelId="{1E508BB8-9C04-3644-8E79-C960D8B0588D}">
      <dgm:prSet phldrT="[Text]"/>
      <dgm:spPr/>
      <dgm:t>
        <a:bodyPr/>
        <a:lstStyle/>
        <a:p>
          <a:r>
            <a:rPr lang="en-US" dirty="0"/>
            <a:t>Event Reconstruction</a:t>
          </a:r>
        </a:p>
      </dgm:t>
    </dgm:pt>
    <dgm:pt modelId="{2F5391B2-FCA5-A047-99D7-C50A8B7E630C}" type="parTrans" cxnId="{C3972637-FA08-9845-835B-6FC7A84F0719}">
      <dgm:prSet/>
      <dgm:spPr/>
      <dgm:t>
        <a:bodyPr/>
        <a:lstStyle/>
        <a:p>
          <a:endParaRPr lang="en-US"/>
        </a:p>
      </dgm:t>
    </dgm:pt>
    <dgm:pt modelId="{20CFF6C4-D735-BE47-9762-5C370AFD6AD0}" type="sibTrans" cxnId="{C3972637-FA08-9845-835B-6FC7A84F0719}">
      <dgm:prSet/>
      <dgm:spPr/>
      <dgm:t>
        <a:bodyPr/>
        <a:lstStyle/>
        <a:p>
          <a:endParaRPr lang="en-US"/>
        </a:p>
      </dgm:t>
    </dgm:pt>
    <dgm:pt modelId="{B83513D5-8AFF-5243-8270-6BC8C6452972}" type="pres">
      <dgm:prSet presAssocID="{977E7AB0-0F1D-CA45-89A7-931641E73592}" presName="Name0" presStyleCnt="0">
        <dgm:presLayoutVars>
          <dgm:dir/>
          <dgm:animLvl val="lvl"/>
          <dgm:resizeHandles val="exact"/>
        </dgm:presLayoutVars>
      </dgm:prSet>
      <dgm:spPr/>
    </dgm:pt>
    <dgm:pt modelId="{83119CBB-C224-8F47-AF5C-2A6003B55477}" type="pres">
      <dgm:prSet presAssocID="{977E7AB0-0F1D-CA45-89A7-931641E73592}" presName="tSp" presStyleCnt="0"/>
      <dgm:spPr/>
    </dgm:pt>
    <dgm:pt modelId="{2523952A-C89E-064E-854B-F68BA3C32F2E}" type="pres">
      <dgm:prSet presAssocID="{977E7AB0-0F1D-CA45-89A7-931641E73592}" presName="bSp" presStyleCnt="0"/>
      <dgm:spPr/>
    </dgm:pt>
    <dgm:pt modelId="{51236DFD-993A-F34E-9B32-4B07357BDA96}" type="pres">
      <dgm:prSet presAssocID="{977E7AB0-0F1D-CA45-89A7-931641E73592}" presName="process" presStyleCnt="0"/>
      <dgm:spPr/>
    </dgm:pt>
    <dgm:pt modelId="{61E47F6D-3995-B04F-ADE6-3DAFFD88D02C}" type="pres">
      <dgm:prSet presAssocID="{0FD931C1-BD09-ED43-8CCC-7EEB1DC20D6A}" presName="composite1" presStyleCnt="0"/>
      <dgm:spPr/>
    </dgm:pt>
    <dgm:pt modelId="{690E97F3-599D-EC4E-B0FD-A94730DF2647}" type="pres">
      <dgm:prSet presAssocID="{0FD931C1-BD09-ED43-8CCC-7EEB1DC20D6A}" presName="dummyNode1" presStyleLbl="node1" presStyleIdx="0" presStyleCnt="3"/>
      <dgm:spPr/>
    </dgm:pt>
    <dgm:pt modelId="{3357543A-5022-CF41-A021-50C8317368B8}" type="pres">
      <dgm:prSet presAssocID="{0FD931C1-BD09-ED43-8CCC-7EEB1DC20D6A}" presName="childNode1" presStyleLbl="bgAcc1" presStyleIdx="0" presStyleCnt="3">
        <dgm:presLayoutVars>
          <dgm:bulletEnabled val="1"/>
        </dgm:presLayoutVars>
      </dgm:prSet>
      <dgm:spPr/>
    </dgm:pt>
    <dgm:pt modelId="{23FA27B4-8B66-9341-B268-579878324107}" type="pres">
      <dgm:prSet presAssocID="{0FD931C1-BD09-ED43-8CCC-7EEB1DC20D6A}" presName="childNode1tx" presStyleLbl="bgAcc1" presStyleIdx="0" presStyleCnt="3">
        <dgm:presLayoutVars>
          <dgm:bulletEnabled val="1"/>
        </dgm:presLayoutVars>
      </dgm:prSet>
      <dgm:spPr/>
    </dgm:pt>
    <dgm:pt modelId="{F0506E42-7500-4F4F-98D9-B554EEB87B64}" type="pres">
      <dgm:prSet presAssocID="{0FD931C1-BD09-ED43-8CCC-7EEB1DC20D6A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5623A1DB-7DFC-0B40-A9DA-AF1CAA0C8599}" type="pres">
      <dgm:prSet presAssocID="{0FD931C1-BD09-ED43-8CCC-7EEB1DC20D6A}" presName="connSite1" presStyleCnt="0"/>
      <dgm:spPr/>
    </dgm:pt>
    <dgm:pt modelId="{48C40124-2C01-A347-8DF0-4B005A06347B}" type="pres">
      <dgm:prSet presAssocID="{3C84302A-7D13-EA4B-812D-ABAF04348A37}" presName="Name9" presStyleLbl="sibTrans2D1" presStyleIdx="0" presStyleCnt="2"/>
      <dgm:spPr/>
    </dgm:pt>
    <dgm:pt modelId="{8670403F-CFDF-9747-9C94-A776DA5182BE}" type="pres">
      <dgm:prSet presAssocID="{E4C22D49-40C8-EC40-9465-A0E7A1CF92BC}" presName="composite2" presStyleCnt="0"/>
      <dgm:spPr/>
    </dgm:pt>
    <dgm:pt modelId="{0D61CCF5-F17E-0245-A2CB-3A143DC2E579}" type="pres">
      <dgm:prSet presAssocID="{E4C22D49-40C8-EC40-9465-A0E7A1CF92BC}" presName="dummyNode2" presStyleLbl="node1" presStyleIdx="0" presStyleCnt="3"/>
      <dgm:spPr/>
    </dgm:pt>
    <dgm:pt modelId="{EF557B8B-45C8-D848-B0F2-446A91531D6B}" type="pres">
      <dgm:prSet presAssocID="{E4C22D49-40C8-EC40-9465-A0E7A1CF92BC}" presName="childNode2" presStyleLbl="bgAcc1" presStyleIdx="1" presStyleCnt="3">
        <dgm:presLayoutVars>
          <dgm:bulletEnabled val="1"/>
        </dgm:presLayoutVars>
      </dgm:prSet>
      <dgm:spPr/>
    </dgm:pt>
    <dgm:pt modelId="{93DE0006-6759-1B47-9342-11F66275D07C}" type="pres">
      <dgm:prSet presAssocID="{E4C22D49-40C8-EC40-9465-A0E7A1CF92BC}" presName="childNode2tx" presStyleLbl="bgAcc1" presStyleIdx="1" presStyleCnt="3">
        <dgm:presLayoutVars>
          <dgm:bulletEnabled val="1"/>
        </dgm:presLayoutVars>
      </dgm:prSet>
      <dgm:spPr/>
    </dgm:pt>
    <dgm:pt modelId="{AE5AFBEE-A181-9B44-AD58-440B7C9227EB}" type="pres">
      <dgm:prSet presAssocID="{E4C22D49-40C8-EC40-9465-A0E7A1CF92BC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1E1CACFF-3858-514F-969A-CD0D2FD02588}" type="pres">
      <dgm:prSet presAssocID="{E4C22D49-40C8-EC40-9465-A0E7A1CF92BC}" presName="connSite2" presStyleCnt="0"/>
      <dgm:spPr/>
    </dgm:pt>
    <dgm:pt modelId="{567B8042-E92C-4944-A8D6-7C536D098C47}" type="pres">
      <dgm:prSet presAssocID="{1E659CCB-B6D1-8F48-94DE-4C0A3B6CCD1C}" presName="Name18" presStyleLbl="sibTrans2D1" presStyleIdx="1" presStyleCnt="2"/>
      <dgm:spPr/>
    </dgm:pt>
    <dgm:pt modelId="{8EFD2F11-A0E3-0842-8291-D09CCCCEBDA3}" type="pres">
      <dgm:prSet presAssocID="{43EFE5DE-7F1E-504D-AD53-F8643EEF8698}" presName="composite1" presStyleCnt="0"/>
      <dgm:spPr/>
    </dgm:pt>
    <dgm:pt modelId="{A6C72CB4-76C9-FC49-88AA-01B2D96122D9}" type="pres">
      <dgm:prSet presAssocID="{43EFE5DE-7F1E-504D-AD53-F8643EEF8698}" presName="dummyNode1" presStyleLbl="node1" presStyleIdx="1" presStyleCnt="3"/>
      <dgm:spPr/>
    </dgm:pt>
    <dgm:pt modelId="{93D95C9B-6B38-424C-8870-745257982898}" type="pres">
      <dgm:prSet presAssocID="{43EFE5DE-7F1E-504D-AD53-F8643EEF8698}" presName="childNode1" presStyleLbl="bgAcc1" presStyleIdx="2" presStyleCnt="3">
        <dgm:presLayoutVars>
          <dgm:bulletEnabled val="1"/>
        </dgm:presLayoutVars>
      </dgm:prSet>
      <dgm:spPr/>
    </dgm:pt>
    <dgm:pt modelId="{DDD02C6D-7AB4-F746-BC38-AAB84C05438B}" type="pres">
      <dgm:prSet presAssocID="{43EFE5DE-7F1E-504D-AD53-F8643EEF8698}" presName="childNode1tx" presStyleLbl="bgAcc1" presStyleIdx="2" presStyleCnt="3">
        <dgm:presLayoutVars>
          <dgm:bulletEnabled val="1"/>
        </dgm:presLayoutVars>
      </dgm:prSet>
      <dgm:spPr/>
    </dgm:pt>
    <dgm:pt modelId="{F8394ADC-1D68-354A-B9D7-45952D6A3AED}" type="pres">
      <dgm:prSet presAssocID="{43EFE5DE-7F1E-504D-AD53-F8643EEF8698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FBEA30F9-0734-2541-B51B-BA2BA63F6EF7}" type="pres">
      <dgm:prSet presAssocID="{43EFE5DE-7F1E-504D-AD53-F8643EEF8698}" presName="connSite1" presStyleCnt="0"/>
      <dgm:spPr/>
    </dgm:pt>
  </dgm:ptLst>
  <dgm:cxnLst>
    <dgm:cxn modelId="{448F6705-FB22-104E-BF8A-4B907A7A7AE3}" type="presOf" srcId="{1E659CCB-B6D1-8F48-94DE-4C0A3B6CCD1C}" destId="{567B8042-E92C-4944-A8D6-7C536D098C47}" srcOrd="0" destOrd="0" presId="urn:microsoft.com/office/officeart/2005/8/layout/hProcess4"/>
    <dgm:cxn modelId="{647D750C-CD60-0F4E-AF3B-D84FF78BA013}" type="presOf" srcId="{69529372-65E8-204B-8405-D4519267D354}" destId="{23FA27B4-8B66-9341-B268-579878324107}" srcOrd="1" destOrd="0" presId="urn:microsoft.com/office/officeart/2005/8/layout/hProcess4"/>
    <dgm:cxn modelId="{61CC1F10-6D77-394C-ABC1-3EDA95B5FEAE}" type="presOf" srcId="{69529372-65E8-204B-8405-D4519267D354}" destId="{3357543A-5022-CF41-A021-50C8317368B8}" srcOrd="0" destOrd="0" presId="urn:microsoft.com/office/officeart/2005/8/layout/hProcess4"/>
    <dgm:cxn modelId="{2A701812-CC7D-C74F-A0EE-08F79E211C83}" srcId="{0FD931C1-BD09-ED43-8CCC-7EEB1DC20D6A}" destId="{69529372-65E8-204B-8405-D4519267D354}" srcOrd="0" destOrd="0" parTransId="{7F6FFCEA-CE6A-B944-8FF3-FDE055F3F471}" sibTransId="{2D9668D4-931D-1D42-8EA3-264A0D0FF9CD}"/>
    <dgm:cxn modelId="{C3972637-FA08-9845-835B-6FC7A84F0719}" srcId="{43EFE5DE-7F1E-504D-AD53-F8643EEF8698}" destId="{1E508BB8-9C04-3644-8E79-C960D8B0588D}" srcOrd="0" destOrd="0" parTransId="{2F5391B2-FCA5-A047-99D7-C50A8B7E630C}" sibTransId="{20CFF6C4-D735-BE47-9762-5C370AFD6AD0}"/>
    <dgm:cxn modelId="{55ACA138-BB20-CD42-883C-6CBD0E5FE54B}" type="presOf" srcId="{3C84302A-7D13-EA4B-812D-ABAF04348A37}" destId="{48C40124-2C01-A347-8DF0-4B005A06347B}" srcOrd="0" destOrd="0" presId="urn:microsoft.com/office/officeart/2005/8/layout/hProcess4"/>
    <dgm:cxn modelId="{8A016E47-44F6-FF4E-9F3A-036FB8D26C66}" srcId="{977E7AB0-0F1D-CA45-89A7-931641E73592}" destId="{E4C22D49-40C8-EC40-9465-A0E7A1CF92BC}" srcOrd="1" destOrd="0" parTransId="{466BAB78-B21C-064D-A9C8-87AB19649BA6}" sibTransId="{1E659CCB-B6D1-8F48-94DE-4C0A3B6CCD1C}"/>
    <dgm:cxn modelId="{F1B20049-174D-B041-8DA2-B85033380129}" type="presOf" srcId="{43EFE5DE-7F1E-504D-AD53-F8643EEF8698}" destId="{F8394ADC-1D68-354A-B9D7-45952D6A3AED}" srcOrd="0" destOrd="0" presId="urn:microsoft.com/office/officeart/2005/8/layout/hProcess4"/>
    <dgm:cxn modelId="{152E214B-372F-9545-99B0-8E747C45388A}" type="presOf" srcId="{1E508BB8-9C04-3644-8E79-C960D8B0588D}" destId="{93D95C9B-6B38-424C-8870-745257982898}" srcOrd="0" destOrd="0" presId="urn:microsoft.com/office/officeart/2005/8/layout/hProcess4"/>
    <dgm:cxn modelId="{1137AB7B-6867-8344-90F9-7034D21CFFE2}" type="presOf" srcId="{977E7AB0-0F1D-CA45-89A7-931641E73592}" destId="{B83513D5-8AFF-5243-8270-6BC8C6452972}" srcOrd="0" destOrd="0" presId="urn:microsoft.com/office/officeart/2005/8/layout/hProcess4"/>
    <dgm:cxn modelId="{1E427885-633F-FE4B-96BE-802623195BF7}" type="presOf" srcId="{0FD931C1-BD09-ED43-8CCC-7EEB1DC20D6A}" destId="{F0506E42-7500-4F4F-98D9-B554EEB87B64}" srcOrd="0" destOrd="0" presId="urn:microsoft.com/office/officeart/2005/8/layout/hProcess4"/>
    <dgm:cxn modelId="{49676E87-1702-5E4B-A62B-745599A3A805}" type="presOf" srcId="{E4C22D49-40C8-EC40-9465-A0E7A1CF92BC}" destId="{AE5AFBEE-A181-9B44-AD58-440B7C9227EB}" srcOrd="0" destOrd="0" presId="urn:microsoft.com/office/officeart/2005/8/layout/hProcess4"/>
    <dgm:cxn modelId="{B2618991-F037-034E-AFD3-7B08C7F58377}" type="presOf" srcId="{F88CC3A9-FF7A-3743-9656-C1FAE25A29BE}" destId="{EF557B8B-45C8-D848-B0F2-446A91531D6B}" srcOrd="0" destOrd="0" presId="urn:microsoft.com/office/officeart/2005/8/layout/hProcess4"/>
    <dgm:cxn modelId="{195D0092-5E46-6F48-90A4-1E9EE02F7D5F}" type="presOf" srcId="{1E508BB8-9C04-3644-8E79-C960D8B0588D}" destId="{DDD02C6D-7AB4-F746-BC38-AAB84C05438B}" srcOrd="1" destOrd="0" presId="urn:microsoft.com/office/officeart/2005/8/layout/hProcess4"/>
    <dgm:cxn modelId="{F3AF3E92-C1C3-CD46-BF94-370A0F79224E}" srcId="{977E7AB0-0F1D-CA45-89A7-931641E73592}" destId="{0FD931C1-BD09-ED43-8CCC-7EEB1DC20D6A}" srcOrd="0" destOrd="0" parTransId="{68EACE62-F674-A240-B5F2-9973269696F5}" sibTransId="{3C84302A-7D13-EA4B-812D-ABAF04348A37}"/>
    <dgm:cxn modelId="{44E9E8D8-55B0-C243-AB58-191A98255AE7}" srcId="{E4C22D49-40C8-EC40-9465-A0E7A1CF92BC}" destId="{F88CC3A9-FF7A-3743-9656-C1FAE25A29BE}" srcOrd="0" destOrd="0" parTransId="{D7AEF5A5-52A0-5B4D-945F-892827E43749}" sibTransId="{544A0E6C-902B-7545-9765-7308C03045D8}"/>
    <dgm:cxn modelId="{A18ECDEB-C15C-2B4E-B03A-88704A57A011}" type="presOf" srcId="{F88CC3A9-FF7A-3743-9656-C1FAE25A29BE}" destId="{93DE0006-6759-1B47-9342-11F66275D07C}" srcOrd="1" destOrd="0" presId="urn:microsoft.com/office/officeart/2005/8/layout/hProcess4"/>
    <dgm:cxn modelId="{AD76A4F6-1FC7-DA49-8C1E-A85FC1120C9C}" srcId="{977E7AB0-0F1D-CA45-89A7-931641E73592}" destId="{43EFE5DE-7F1E-504D-AD53-F8643EEF8698}" srcOrd="2" destOrd="0" parTransId="{E1977BC5-088F-0E41-A516-95FA12A4C86F}" sibTransId="{19EDA39E-FE2C-6C44-ABF7-695B80EEA2B8}"/>
    <dgm:cxn modelId="{C66F5552-3B3C-F84E-9164-1F6ED99FE404}" type="presParOf" srcId="{B83513D5-8AFF-5243-8270-6BC8C6452972}" destId="{83119CBB-C224-8F47-AF5C-2A6003B55477}" srcOrd="0" destOrd="0" presId="urn:microsoft.com/office/officeart/2005/8/layout/hProcess4"/>
    <dgm:cxn modelId="{C05BA332-BD17-1B47-9FFA-1327D451F861}" type="presParOf" srcId="{B83513D5-8AFF-5243-8270-6BC8C6452972}" destId="{2523952A-C89E-064E-854B-F68BA3C32F2E}" srcOrd="1" destOrd="0" presId="urn:microsoft.com/office/officeart/2005/8/layout/hProcess4"/>
    <dgm:cxn modelId="{C1F69600-60E4-9541-96E4-39B9A722D704}" type="presParOf" srcId="{B83513D5-8AFF-5243-8270-6BC8C6452972}" destId="{51236DFD-993A-F34E-9B32-4B07357BDA96}" srcOrd="2" destOrd="0" presId="urn:microsoft.com/office/officeart/2005/8/layout/hProcess4"/>
    <dgm:cxn modelId="{CBEB95A4-2C7C-534D-B7A2-3FDE8DD846A6}" type="presParOf" srcId="{51236DFD-993A-F34E-9B32-4B07357BDA96}" destId="{61E47F6D-3995-B04F-ADE6-3DAFFD88D02C}" srcOrd="0" destOrd="0" presId="urn:microsoft.com/office/officeart/2005/8/layout/hProcess4"/>
    <dgm:cxn modelId="{ED4CFEDB-E83F-1C43-9799-4DA040D7C042}" type="presParOf" srcId="{61E47F6D-3995-B04F-ADE6-3DAFFD88D02C}" destId="{690E97F3-599D-EC4E-B0FD-A94730DF2647}" srcOrd="0" destOrd="0" presId="urn:microsoft.com/office/officeart/2005/8/layout/hProcess4"/>
    <dgm:cxn modelId="{2C2196B5-010D-D743-90C0-6310EE55B587}" type="presParOf" srcId="{61E47F6D-3995-B04F-ADE6-3DAFFD88D02C}" destId="{3357543A-5022-CF41-A021-50C8317368B8}" srcOrd="1" destOrd="0" presId="urn:microsoft.com/office/officeart/2005/8/layout/hProcess4"/>
    <dgm:cxn modelId="{BE8148DF-22E3-4149-97F7-3391E7C23575}" type="presParOf" srcId="{61E47F6D-3995-B04F-ADE6-3DAFFD88D02C}" destId="{23FA27B4-8B66-9341-B268-579878324107}" srcOrd="2" destOrd="0" presId="urn:microsoft.com/office/officeart/2005/8/layout/hProcess4"/>
    <dgm:cxn modelId="{6009B5E4-EDDA-534C-8412-14F5E1418DC2}" type="presParOf" srcId="{61E47F6D-3995-B04F-ADE6-3DAFFD88D02C}" destId="{F0506E42-7500-4F4F-98D9-B554EEB87B64}" srcOrd="3" destOrd="0" presId="urn:microsoft.com/office/officeart/2005/8/layout/hProcess4"/>
    <dgm:cxn modelId="{B9D0BBD6-B2A7-3247-A775-DA7D36CEF169}" type="presParOf" srcId="{61E47F6D-3995-B04F-ADE6-3DAFFD88D02C}" destId="{5623A1DB-7DFC-0B40-A9DA-AF1CAA0C8599}" srcOrd="4" destOrd="0" presId="urn:microsoft.com/office/officeart/2005/8/layout/hProcess4"/>
    <dgm:cxn modelId="{D9CEF242-56D2-C343-A37C-6F40B6115CB5}" type="presParOf" srcId="{51236DFD-993A-F34E-9B32-4B07357BDA96}" destId="{48C40124-2C01-A347-8DF0-4B005A06347B}" srcOrd="1" destOrd="0" presId="urn:microsoft.com/office/officeart/2005/8/layout/hProcess4"/>
    <dgm:cxn modelId="{F23D19C1-7C99-A94A-9FC2-1C99DFBF65E5}" type="presParOf" srcId="{51236DFD-993A-F34E-9B32-4B07357BDA96}" destId="{8670403F-CFDF-9747-9C94-A776DA5182BE}" srcOrd="2" destOrd="0" presId="urn:microsoft.com/office/officeart/2005/8/layout/hProcess4"/>
    <dgm:cxn modelId="{38B822F6-6CB0-8043-88B0-98E9D0B29FDF}" type="presParOf" srcId="{8670403F-CFDF-9747-9C94-A776DA5182BE}" destId="{0D61CCF5-F17E-0245-A2CB-3A143DC2E579}" srcOrd="0" destOrd="0" presId="urn:microsoft.com/office/officeart/2005/8/layout/hProcess4"/>
    <dgm:cxn modelId="{1737AD30-D4B5-C141-9C4E-E75F662C9701}" type="presParOf" srcId="{8670403F-CFDF-9747-9C94-A776DA5182BE}" destId="{EF557B8B-45C8-D848-B0F2-446A91531D6B}" srcOrd="1" destOrd="0" presId="urn:microsoft.com/office/officeart/2005/8/layout/hProcess4"/>
    <dgm:cxn modelId="{2B599044-39DC-9748-A95B-D98C23A93A0B}" type="presParOf" srcId="{8670403F-CFDF-9747-9C94-A776DA5182BE}" destId="{93DE0006-6759-1B47-9342-11F66275D07C}" srcOrd="2" destOrd="0" presId="urn:microsoft.com/office/officeart/2005/8/layout/hProcess4"/>
    <dgm:cxn modelId="{0AAF7FCC-6680-464B-8A25-30EFEF0B9663}" type="presParOf" srcId="{8670403F-CFDF-9747-9C94-A776DA5182BE}" destId="{AE5AFBEE-A181-9B44-AD58-440B7C9227EB}" srcOrd="3" destOrd="0" presId="urn:microsoft.com/office/officeart/2005/8/layout/hProcess4"/>
    <dgm:cxn modelId="{F7B70311-6573-B64E-B57B-BCFF52787417}" type="presParOf" srcId="{8670403F-CFDF-9747-9C94-A776DA5182BE}" destId="{1E1CACFF-3858-514F-969A-CD0D2FD02588}" srcOrd="4" destOrd="0" presId="urn:microsoft.com/office/officeart/2005/8/layout/hProcess4"/>
    <dgm:cxn modelId="{C3AE30CC-7F88-E948-A98A-1DE54B9049A0}" type="presParOf" srcId="{51236DFD-993A-F34E-9B32-4B07357BDA96}" destId="{567B8042-E92C-4944-A8D6-7C536D098C47}" srcOrd="3" destOrd="0" presId="urn:microsoft.com/office/officeart/2005/8/layout/hProcess4"/>
    <dgm:cxn modelId="{99E5B840-F78E-CD42-A446-848E6CDF79C4}" type="presParOf" srcId="{51236DFD-993A-F34E-9B32-4B07357BDA96}" destId="{8EFD2F11-A0E3-0842-8291-D09CCCCEBDA3}" srcOrd="4" destOrd="0" presId="urn:microsoft.com/office/officeart/2005/8/layout/hProcess4"/>
    <dgm:cxn modelId="{B9DBF39C-F2A4-AA48-AC2A-DBAFA43E0386}" type="presParOf" srcId="{8EFD2F11-A0E3-0842-8291-D09CCCCEBDA3}" destId="{A6C72CB4-76C9-FC49-88AA-01B2D96122D9}" srcOrd="0" destOrd="0" presId="urn:microsoft.com/office/officeart/2005/8/layout/hProcess4"/>
    <dgm:cxn modelId="{E6F31D5E-4B2D-9847-A3CD-1A7851E13C94}" type="presParOf" srcId="{8EFD2F11-A0E3-0842-8291-D09CCCCEBDA3}" destId="{93D95C9B-6B38-424C-8870-745257982898}" srcOrd="1" destOrd="0" presId="urn:microsoft.com/office/officeart/2005/8/layout/hProcess4"/>
    <dgm:cxn modelId="{B15C9A39-0F11-2C44-8240-1FD163A1700D}" type="presParOf" srcId="{8EFD2F11-A0E3-0842-8291-D09CCCCEBDA3}" destId="{DDD02C6D-7AB4-F746-BC38-AAB84C05438B}" srcOrd="2" destOrd="0" presId="urn:microsoft.com/office/officeart/2005/8/layout/hProcess4"/>
    <dgm:cxn modelId="{58B0C221-89C9-CB45-9791-847188D09023}" type="presParOf" srcId="{8EFD2F11-A0E3-0842-8291-D09CCCCEBDA3}" destId="{F8394ADC-1D68-354A-B9D7-45952D6A3AED}" srcOrd="3" destOrd="0" presId="urn:microsoft.com/office/officeart/2005/8/layout/hProcess4"/>
    <dgm:cxn modelId="{AEBC7407-A0C4-A240-85FF-492352816904}" type="presParOf" srcId="{8EFD2F11-A0E3-0842-8291-D09CCCCEBDA3}" destId="{FBEA30F9-0734-2541-B51B-BA2BA63F6EF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7E7AB0-0F1D-CA45-89A7-931641E73592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D931C1-BD09-ED43-8CCC-7EEB1DC20D6A}">
      <dgm:prSet phldrT="[Text]"/>
      <dgm:spPr/>
      <dgm:t>
        <a:bodyPr/>
        <a:lstStyle/>
        <a:p>
          <a:r>
            <a:rPr lang="en-US" dirty="0"/>
            <a:t>Particles</a:t>
          </a:r>
        </a:p>
      </dgm:t>
    </dgm:pt>
    <dgm:pt modelId="{68EACE62-F674-A240-B5F2-9973269696F5}" type="parTrans" cxnId="{F3AF3E92-C1C3-CD46-BF94-370A0F79224E}">
      <dgm:prSet/>
      <dgm:spPr/>
      <dgm:t>
        <a:bodyPr/>
        <a:lstStyle/>
        <a:p>
          <a:endParaRPr lang="en-US"/>
        </a:p>
      </dgm:t>
    </dgm:pt>
    <dgm:pt modelId="{3C84302A-7D13-EA4B-812D-ABAF04348A37}" type="sibTrans" cxnId="{F3AF3E92-C1C3-CD46-BF94-370A0F79224E}">
      <dgm:prSet/>
      <dgm:spPr/>
      <dgm:t>
        <a:bodyPr/>
        <a:lstStyle/>
        <a:p>
          <a:endParaRPr lang="en-US"/>
        </a:p>
      </dgm:t>
    </dgm:pt>
    <dgm:pt modelId="{69529372-65E8-204B-8405-D4519267D354}">
      <dgm:prSet phldrT="[Text]"/>
      <dgm:spPr/>
      <dgm:t>
        <a:bodyPr/>
        <a:lstStyle/>
        <a:p>
          <a:r>
            <a:rPr lang="en-US" dirty="0"/>
            <a:t>Collider!</a:t>
          </a:r>
        </a:p>
      </dgm:t>
    </dgm:pt>
    <dgm:pt modelId="{7F6FFCEA-CE6A-B944-8FF3-FDE055F3F471}" type="parTrans" cxnId="{2A701812-CC7D-C74F-A0EE-08F79E211C83}">
      <dgm:prSet/>
      <dgm:spPr/>
      <dgm:t>
        <a:bodyPr/>
        <a:lstStyle/>
        <a:p>
          <a:endParaRPr lang="en-US"/>
        </a:p>
      </dgm:t>
    </dgm:pt>
    <dgm:pt modelId="{2D9668D4-931D-1D42-8EA3-264A0D0FF9CD}" type="sibTrans" cxnId="{2A701812-CC7D-C74F-A0EE-08F79E211C83}">
      <dgm:prSet/>
      <dgm:spPr/>
      <dgm:t>
        <a:bodyPr/>
        <a:lstStyle/>
        <a:p>
          <a:endParaRPr lang="en-US"/>
        </a:p>
      </dgm:t>
    </dgm:pt>
    <dgm:pt modelId="{E4C22D49-40C8-EC40-9465-A0E7A1CF92BC}">
      <dgm:prSet phldrT="[Text]"/>
      <dgm:spPr/>
      <dgm:t>
        <a:bodyPr/>
        <a:lstStyle/>
        <a:p>
          <a:r>
            <a:rPr lang="en-US" dirty="0"/>
            <a:t>Digitized Readout</a:t>
          </a:r>
        </a:p>
      </dgm:t>
    </dgm:pt>
    <dgm:pt modelId="{466BAB78-B21C-064D-A9C8-87AB19649BA6}" type="parTrans" cxnId="{8A016E47-44F6-FF4E-9F3A-036FB8D26C66}">
      <dgm:prSet/>
      <dgm:spPr/>
      <dgm:t>
        <a:bodyPr/>
        <a:lstStyle/>
        <a:p>
          <a:endParaRPr lang="en-US"/>
        </a:p>
      </dgm:t>
    </dgm:pt>
    <dgm:pt modelId="{1E659CCB-B6D1-8F48-94DE-4C0A3B6CCD1C}" type="sibTrans" cxnId="{8A016E47-44F6-FF4E-9F3A-036FB8D26C66}">
      <dgm:prSet/>
      <dgm:spPr/>
      <dgm:t>
        <a:bodyPr/>
        <a:lstStyle/>
        <a:p>
          <a:endParaRPr lang="en-US"/>
        </a:p>
      </dgm:t>
    </dgm:pt>
    <dgm:pt modelId="{F88CC3A9-FF7A-3743-9656-C1FAE25A29BE}">
      <dgm:prSet phldrT="[Text]"/>
      <dgm:spPr/>
      <dgm:t>
        <a:bodyPr/>
        <a:lstStyle/>
        <a:p>
          <a:r>
            <a:rPr lang="en-US" dirty="0"/>
            <a:t>Detector &amp; Trigger</a:t>
          </a:r>
        </a:p>
      </dgm:t>
    </dgm:pt>
    <dgm:pt modelId="{D7AEF5A5-52A0-5B4D-945F-892827E43749}" type="parTrans" cxnId="{44E9E8D8-55B0-C243-AB58-191A98255AE7}">
      <dgm:prSet/>
      <dgm:spPr/>
      <dgm:t>
        <a:bodyPr/>
        <a:lstStyle/>
        <a:p>
          <a:endParaRPr lang="en-US"/>
        </a:p>
      </dgm:t>
    </dgm:pt>
    <dgm:pt modelId="{544A0E6C-902B-7545-9765-7308C03045D8}" type="sibTrans" cxnId="{44E9E8D8-55B0-C243-AB58-191A98255AE7}">
      <dgm:prSet/>
      <dgm:spPr/>
      <dgm:t>
        <a:bodyPr/>
        <a:lstStyle/>
        <a:p>
          <a:endParaRPr lang="en-US"/>
        </a:p>
      </dgm:t>
    </dgm:pt>
    <dgm:pt modelId="{43EFE5DE-7F1E-504D-AD53-F8643EEF8698}">
      <dgm:prSet phldrT="[Text]"/>
      <dgm:spPr/>
      <dgm:t>
        <a:bodyPr/>
        <a:lstStyle/>
        <a:p>
          <a:r>
            <a:rPr lang="en-US" dirty="0"/>
            <a:t>Data for Analysis</a:t>
          </a:r>
        </a:p>
      </dgm:t>
    </dgm:pt>
    <dgm:pt modelId="{E1977BC5-088F-0E41-A516-95FA12A4C86F}" type="parTrans" cxnId="{AD76A4F6-1FC7-DA49-8C1E-A85FC1120C9C}">
      <dgm:prSet/>
      <dgm:spPr/>
      <dgm:t>
        <a:bodyPr/>
        <a:lstStyle/>
        <a:p>
          <a:endParaRPr lang="en-US"/>
        </a:p>
      </dgm:t>
    </dgm:pt>
    <dgm:pt modelId="{19EDA39E-FE2C-6C44-ABF7-695B80EEA2B8}" type="sibTrans" cxnId="{AD76A4F6-1FC7-DA49-8C1E-A85FC1120C9C}">
      <dgm:prSet/>
      <dgm:spPr/>
      <dgm:t>
        <a:bodyPr/>
        <a:lstStyle/>
        <a:p>
          <a:endParaRPr lang="en-US"/>
        </a:p>
      </dgm:t>
    </dgm:pt>
    <dgm:pt modelId="{1E508BB8-9C04-3644-8E79-C960D8B0588D}">
      <dgm:prSet phldrT="[Text]"/>
      <dgm:spPr/>
      <dgm:t>
        <a:bodyPr/>
        <a:lstStyle/>
        <a:p>
          <a:r>
            <a:rPr lang="en-US" dirty="0"/>
            <a:t>Event Reconstruction</a:t>
          </a:r>
        </a:p>
      </dgm:t>
    </dgm:pt>
    <dgm:pt modelId="{2F5391B2-FCA5-A047-99D7-C50A8B7E630C}" type="parTrans" cxnId="{C3972637-FA08-9845-835B-6FC7A84F0719}">
      <dgm:prSet/>
      <dgm:spPr/>
      <dgm:t>
        <a:bodyPr/>
        <a:lstStyle/>
        <a:p>
          <a:endParaRPr lang="en-US"/>
        </a:p>
      </dgm:t>
    </dgm:pt>
    <dgm:pt modelId="{20CFF6C4-D735-BE47-9762-5C370AFD6AD0}" type="sibTrans" cxnId="{C3972637-FA08-9845-835B-6FC7A84F0719}">
      <dgm:prSet/>
      <dgm:spPr/>
      <dgm:t>
        <a:bodyPr/>
        <a:lstStyle/>
        <a:p>
          <a:endParaRPr lang="en-US"/>
        </a:p>
      </dgm:t>
    </dgm:pt>
    <dgm:pt modelId="{B83513D5-8AFF-5243-8270-6BC8C6452972}" type="pres">
      <dgm:prSet presAssocID="{977E7AB0-0F1D-CA45-89A7-931641E73592}" presName="Name0" presStyleCnt="0">
        <dgm:presLayoutVars>
          <dgm:dir/>
          <dgm:animLvl val="lvl"/>
          <dgm:resizeHandles val="exact"/>
        </dgm:presLayoutVars>
      </dgm:prSet>
      <dgm:spPr/>
    </dgm:pt>
    <dgm:pt modelId="{83119CBB-C224-8F47-AF5C-2A6003B55477}" type="pres">
      <dgm:prSet presAssocID="{977E7AB0-0F1D-CA45-89A7-931641E73592}" presName="tSp" presStyleCnt="0"/>
      <dgm:spPr/>
    </dgm:pt>
    <dgm:pt modelId="{2523952A-C89E-064E-854B-F68BA3C32F2E}" type="pres">
      <dgm:prSet presAssocID="{977E7AB0-0F1D-CA45-89A7-931641E73592}" presName="bSp" presStyleCnt="0"/>
      <dgm:spPr/>
    </dgm:pt>
    <dgm:pt modelId="{51236DFD-993A-F34E-9B32-4B07357BDA96}" type="pres">
      <dgm:prSet presAssocID="{977E7AB0-0F1D-CA45-89A7-931641E73592}" presName="process" presStyleCnt="0"/>
      <dgm:spPr/>
    </dgm:pt>
    <dgm:pt modelId="{61E47F6D-3995-B04F-ADE6-3DAFFD88D02C}" type="pres">
      <dgm:prSet presAssocID="{0FD931C1-BD09-ED43-8CCC-7EEB1DC20D6A}" presName="composite1" presStyleCnt="0"/>
      <dgm:spPr/>
    </dgm:pt>
    <dgm:pt modelId="{690E97F3-599D-EC4E-B0FD-A94730DF2647}" type="pres">
      <dgm:prSet presAssocID="{0FD931C1-BD09-ED43-8CCC-7EEB1DC20D6A}" presName="dummyNode1" presStyleLbl="node1" presStyleIdx="0" presStyleCnt="3"/>
      <dgm:spPr/>
    </dgm:pt>
    <dgm:pt modelId="{3357543A-5022-CF41-A021-50C8317368B8}" type="pres">
      <dgm:prSet presAssocID="{0FD931C1-BD09-ED43-8CCC-7EEB1DC20D6A}" presName="childNode1" presStyleLbl="bgAcc1" presStyleIdx="0" presStyleCnt="3">
        <dgm:presLayoutVars>
          <dgm:bulletEnabled val="1"/>
        </dgm:presLayoutVars>
      </dgm:prSet>
      <dgm:spPr/>
    </dgm:pt>
    <dgm:pt modelId="{23FA27B4-8B66-9341-B268-579878324107}" type="pres">
      <dgm:prSet presAssocID="{0FD931C1-BD09-ED43-8CCC-7EEB1DC20D6A}" presName="childNode1tx" presStyleLbl="bgAcc1" presStyleIdx="0" presStyleCnt="3">
        <dgm:presLayoutVars>
          <dgm:bulletEnabled val="1"/>
        </dgm:presLayoutVars>
      </dgm:prSet>
      <dgm:spPr/>
    </dgm:pt>
    <dgm:pt modelId="{F0506E42-7500-4F4F-98D9-B554EEB87B64}" type="pres">
      <dgm:prSet presAssocID="{0FD931C1-BD09-ED43-8CCC-7EEB1DC20D6A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5623A1DB-7DFC-0B40-A9DA-AF1CAA0C8599}" type="pres">
      <dgm:prSet presAssocID="{0FD931C1-BD09-ED43-8CCC-7EEB1DC20D6A}" presName="connSite1" presStyleCnt="0"/>
      <dgm:spPr/>
    </dgm:pt>
    <dgm:pt modelId="{48C40124-2C01-A347-8DF0-4B005A06347B}" type="pres">
      <dgm:prSet presAssocID="{3C84302A-7D13-EA4B-812D-ABAF04348A37}" presName="Name9" presStyleLbl="sibTrans2D1" presStyleIdx="0" presStyleCnt="2"/>
      <dgm:spPr/>
    </dgm:pt>
    <dgm:pt modelId="{8670403F-CFDF-9747-9C94-A776DA5182BE}" type="pres">
      <dgm:prSet presAssocID="{E4C22D49-40C8-EC40-9465-A0E7A1CF92BC}" presName="composite2" presStyleCnt="0"/>
      <dgm:spPr/>
    </dgm:pt>
    <dgm:pt modelId="{0D61CCF5-F17E-0245-A2CB-3A143DC2E579}" type="pres">
      <dgm:prSet presAssocID="{E4C22D49-40C8-EC40-9465-A0E7A1CF92BC}" presName="dummyNode2" presStyleLbl="node1" presStyleIdx="0" presStyleCnt="3"/>
      <dgm:spPr/>
    </dgm:pt>
    <dgm:pt modelId="{EF557B8B-45C8-D848-B0F2-446A91531D6B}" type="pres">
      <dgm:prSet presAssocID="{E4C22D49-40C8-EC40-9465-A0E7A1CF92BC}" presName="childNode2" presStyleLbl="bgAcc1" presStyleIdx="1" presStyleCnt="3">
        <dgm:presLayoutVars>
          <dgm:bulletEnabled val="1"/>
        </dgm:presLayoutVars>
      </dgm:prSet>
      <dgm:spPr/>
    </dgm:pt>
    <dgm:pt modelId="{93DE0006-6759-1B47-9342-11F66275D07C}" type="pres">
      <dgm:prSet presAssocID="{E4C22D49-40C8-EC40-9465-A0E7A1CF92BC}" presName="childNode2tx" presStyleLbl="bgAcc1" presStyleIdx="1" presStyleCnt="3">
        <dgm:presLayoutVars>
          <dgm:bulletEnabled val="1"/>
        </dgm:presLayoutVars>
      </dgm:prSet>
      <dgm:spPr/>
    </dgm:pt>
    <dgm:pt modelId="{AE5AFBEE-A181-9B44-AD58-440B7C9227EB}" type="pres">
      <dgm:prSet presAssocID="{E4C22D49-40C8-EC40-9465-A0E7A1CF92BC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1E1CACFF-3858-514F-969A-CD0D2FD02588}" type="pres">
      <dgm:prSet presAssocID="{E4C22D49-40C8-EC40-9465-A0E7A1CF92BC}" presName="connSite2" presStyleCnt="0"/>
      <dgm:spPr/>
    </dgm:pt>
    <dgm:pt modelId="{567B8042-E92C-4944-A8D6-7C536D098C47}" type="pres">
      <dgm:prSet presAssocID="{1E659CCB-B6D1-8F48-94DE-4C0A3B6CCD1C}" presName="Name18" presStyleLbl="sibTrans2D1" presStyleIdx="1" presStyleCnt="2"/>
      <dgm:spPr/>
    </dgm:pt>
    <dgm:pt modelId="{8EFD2F11-A0E3-0842-8291-D09CCCCEBDA3}" type="pres">
      <dgm:prSet presAssocID="{43EFE5DE-7F1E-504D-AD53-F8643EEF8698}" presName="composite1" presStyleCnt="0"/>
      <dgm:spPr/>
    </dgm:pt>
    <dgm:pt modelId="{A6C72CB4-76C9-FC49-88AA-01B2D96122D9}" type="pres">
      <dgm:prSet presAssocID="{43EFE5DE-7F1E-504D-AD53-F8643EEF8698}" presName="dummyNode1" presStyleLbl="node1" presStyleIdx="1" presStyleCnt="3"/>
      <dgm:spPr/>
    </dgm:pt>
    <dgm:pt modelId="{93D95C9B-6B38-424C-8870-745257982898}" type="pres">
      <dgm:prSet presAssocID="{43EFE5DE-7F1E-504D-AD53-F8643EEF8698}" presName="childNode1" presStyleLbl="bgAcc1" presStyleIdx="2" presStyleCnt="3">
        <dgm:presLayoutVars>
          <dgm:bulletEnabled val="1"/>
        </dgm:presLayoutVars>
      </dgm:prSet>
      <dgm:spPr/>
    </dgm:pt>
    <dgm:pt modelId="{DDD02C6D-7AB4-F746-BC38-AAB84C05438B}" type="pres">
      <dgm:prSet presAssocID="{43EFE5DE-7F1E-504D-AD53-F8643EEF8698}" presName="childNode1tx" presStyleLbl="bgAcc1" presStyleIdx="2" presStyleCnt="3">
        <dgm:presLayoutVars>
          <dgm:bulletEnabled val="1"/>
        </dgm:presLayoutVars>
      </dgm:prSet>
      <dgm:spPr/>
    </dgm:pt>
    <dgm:pt modelId="{F8394ADC-1D68-354A-B9D7-45952D6A3AED}" type="pres">
      <dgm:prSet presAssocID="{43EFE5DE-7F1E-504D-AD53-F8643EEF8698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FBEA30F9-0734-2541-B51B-BA2BA63F6EF7}" type="pres">
      <dgm:prSet presAssocID="{43EFE5DE-7F1E-504D-AD53-F8643EEF8698}" presName="connSite1" presStyleCnt="0"/>
      <dgm:spPr/>
    </dgm:pt>
  </dgm:ptLst>
  <dgm:cxnLst>
    <dgm:cxn modelId="{1B00E404-5A65-A041-B5FC-58225BC1C3F5}" type="presOf" srcId="{F88CC3A9-FF7A-3743-9656-C1FAE25A29BE}" destId="{EF557B8B-45C8-D848-B0F2-446A91531D6B}" srcOrd="0" destOrd="0" presId="urn:microsoft.com/office/officeart/2005/8/layout/hProcess4"/>
    <dgm:cxn modelId="{F67A6007-74F9-5541-82D4-F4D85DF1EBC9}" type="presOf" srcId="{3C84302A-7D13-EA4B-812D-ABAF04348A37}" destId="{48C40124-2C01-A347-8DF0-4B005A06347B}" srcOrd="0" destOrd="0" presId="urn:microsoft.com/office/officeart/2005/8/layout/hProcess4"/>
    <dgm:cxn modelId="{6423BA0D-58F0-8643-8282-DE098D70E707}" type="presOf" srcId="{F88CC3A9-FF7A-3743-9656-C1FAE25A29BE}" destId="{93DE0006-6759-1B47-9342-11F66275D07C}" srcOrd="1" destOrd="0" presId="urn:microsoft.com/office/officeart/2005/8/layout/hProcess4"/>
    <dgm:cxn modelId="{2A701812-CC7D-C74F-A0EE-08F79E211C83}" srcId="{0FD931C1-BD09-ED43-8CCC-7EEB1DC20D6A}" destId="{69529372-65E8-204B-8405-D4519267D354}" srcOrd="0" destOrd="0" parTransId="{7F6FFCEA-CE6A-B944-8FF3-FDE055F3F471}" sibTransId="{2D9668D4-931D-1D42-8EA3-264A0D0FF9CD}"/>
    <dgm:cxn modelId="{12BE6319-5117-FB49-B993-7BE0AB639D40}" type="presOf" srcId="{1E508BB8-9C04-3644-8E79-C960D8B0588D}" destId="{93D95C9B-6B38-424C-8870-745257982898}" srcOrd="0" destOrd="0" presId="urn:microsoft.com/office/officeart/2005/8/layout/hProcess4"/>
    <dgm:cxn modelId="{1101E82F-8E87-F348-88C4-32DA72F98A1C}" type="presOf" srcId="{977E7AB0-0F1D-CA45-89A7-931641E73592}" destId="{B83513D5-8AFF-5243-8270-6BC8C6452972}" srcOrd="0" destOrd="0" presId="urn:microsoft.com/office/officeart/2005/8/layout/hProcess4"/>
    <dgm:cxn modelId="{C3972637-FA08-9845-835B-6FC7A84F0719}" srcId="{43EFE5DE-7F1E-504D-AD53-F8643EEF8698}" destId="{1E508BB8-9C04-3644-8E79-C960D8B0588D}" srcOrd="0" destOrd="0" parTransId="{2F5391B2-FCA5-A047-99D7-C50A8B7E630C}" sibTransId="{20CFF6C4-D735-BE47-9762-5C370AFD6AD0}"/>
    <dgm:cxn modelId="{0560273D-BAFB-E44E-BA67-E24B6367E532}" type="presOf" srcId="{0FD931C1-BD09-ED43-8CCC-7EEB1DC20D6A}" destId="{F0506E42-7500-4F4F-98D9-B554EEB87B64}" srcOrd="0" destOrd="0" presId="urn:microsoft.com/office/officeart/2005/8/layout/hProcess4"/>
    <dgm:cxn modelId="{8A016E47-44F6-FF4E-9F3A-036FB8D26C66}" srcId="{977E7AB0-0F1D-CA45-89A7-931641E73592}" destId="{E4C22D49-40C8-EC40-9465-A0E7A1CF92BC}" srcOrd="1" destOrd="0" parTransId="{466BAB78-B21C-064D-A9C8-87AB19649BA6}" sibTransId="{1E659CCB-B6D1-8F48-94DE-4C0A3B6CCD1C}"/>
    <dgm:cxn modelId="{F3AF3E92-C1C3-CD46-BF94-370A0F79224E}" srcId="{977E7AB0-0F1D-CA45-89A7-931641E73592}" destId="{0FD931C1-BD09-ED43-8CCC-7EEB1DC20D6A}" srcOrd="0" destOrd="0" parTransId="{68EACE62-F674-A240-B5F2-9973269696F5}" sibTransId="{3C84302A-7D13-EA4B-812D-ABAF04348A37}"/>
    <dgm:cxn modelId="{B2CF939F-5ECD-344B-AE8A-1F4AD5F69518}" type="presOf" srcId="{1E659CCB-B6D1-8F48-94DE-4C0A3B6CCD1C}" destId="{567B8042-E92C-4944-A8D6-7C536D098C47}" srcOrd="0" destOrd="0" presId="urn:microsoft.com/office/officeart/2005/8/layout/hProcess4"/>
    <dgm:cxn modelId="{F827A6A1-97EB-B94E-8108-073D071B9195}" type="presOf" srcId="{1E508BB8-9C04-3644-8E79-C960D8B0588D}" destId="{DDD02C6D-7AB4-F746-BC38-AAB84C05438B}" srcOrd="1" destOrd="0" presId="urn:microsoft.com/office/officeart/2005/8/layout/hProcess4"/>
    <dgm:cxn modelId="{788E2AB8-D4B2-AD4A-B1FF-42E03F0DA7D4}" type="presOf" srcId="{69529372-65E8-204B-8405-D4519267D354}" destId="{3357543A-5022-CF41-A021-50C8317368B8}" srcOrd="0" destOrd="0" presId="urn:microsoft.com/office/officeart/2005/8/layout/hProcess4"/>
    <dgm:cxn modelId="{71F234C3-13B5-554A-9784-51BB39ECAC25}" type="presOf" srcId="{E4C22D49-40C8-EC40-9465-A0E7A1CF92BC}" destId="{AE5AFBEE-A181-9B44-AD58-440B7C9227EB}" srcOrd="0" destOrd="0" presId="urn:microsoft.com/office/officeart/2005/8/layout/hProcess4"/>
    <dgm:cxn modelId="{333BC1C7-3875-734D-8057-C3C8983C7867}" type="presOf" srcId="{69529372-65E8-204B-8405-D4519267D354}" destId="{23FA27B4-8B66-9341-B268-579878324107}" srcOrd="1" destOrd="0" presId="urn:microsoft.com/office/officeart/2005/8/layout/hProcess4"/>
    <dgm:cxn modelId="{44E9E8D8-55B0-C243-AB58-191A98255AE7}" srcId="{E4C22D49-40C8-EC40-9465-A0E7A1CF92BC}" destId="{F88CC3A9-FF7A-3743-9656-C1FAE25A29BE}" srcOrd="0" destOrd="0" parTransId="{D7AEF5A5-52A0-5B4D-945F-892827E43749}" sibTransId="{544A0E6C-902B-7545-9765-7308C03045D8}"/>
    <dgm:cxn modelId="{42A7FBE9-D869-6145-9704-7196A413980E}" type="presOf" srcId="{43EFE5DE-7F1E-504D-AD53-F8643EEF8698}" destId="{F8394ADC-1D68-354A-B9D7-45952D6A3AED}" srcOrd="0" destOrd="0" presId="urn:microsoft.com/office/officeart/2005/8/layout/hProcess4"/>
    <dgm:cxn modelId="{AD76A4F6-1FC7-DA49-8C1E-A85FC1120C9C}" srcId="{977E7AB0-0F1D-CA45-89A7-931641E73592}" destId="{43EFE5DE-7F1E-504D-AD53-F8643EEF8698}" srcOrd="2" destOrd="0" parTransId="{E1977BC5-088F-0E41-A516-95FA12A4C86F}" sibTransId="{19EDA39E-FE2C-6C44-ABF7-695B80EEA2B8}"/>
    <dgm:cxn modelId="{8E704B8A-DB0B-6645-8018-5158E97C152A}" type="presParOf" srcId="{B83513D5-8AFF-5243-8270-6BC8C6452972}" destId="{83119CBB-C224-8F47-AF5C-2A6003B55477}" srcOrd="0" destOrd="0" presId="urn:microsoft.com/office/officeart/2005/8/layout/hProcess4"/>
    <dgm:cxn modelId="{76663659-8D77-C045-A336-27BAFA781143}" type="presParOf" srcId="{B83513D5-8AFF-5243-8270-6BC8C6452972}" destId="{2523952A-C89E-064E-854B-F68BA3C32F2E}" srcOrd="1" destOrd="0" presId="urn:microsoft.com/office/officeart/2005/8/layout/hProcess4"/>
    <dgm:cxn modelId="{78732FB8-2014-CC4A-9BA6-0B550998B34C}" type="presParOf" srcId="{B83513D5-8AFF-5243-8270-6BC8C6452972}" destId="{51236DFD-993A-F34E-9B32-4B07357BDA96}" srcOrd="2" destOrd="0" presId="urn:microsoft.com/office/officeart/2005/8/layout/hProcess4"/>
    <dgm:cxn modelId="{BD80F47D-D022-7042-83F6-F1036CD60721}" type="presParOf" srcId="{51236DFD-993A-F34E-9B32-4B07357BDA96}" destId="{61E47F6D-3995-B04F-ADE6-3DAFFD88D02C}" srcOrd="0" destOrd="0" presId="urn:microsoft.com/office/officeart/2005/8/layout/hProcess4"/>
    <dgm:cxn modelId="{AEF3BD71-A718-A840-A00B-081418BDE27A}" type="presParOf" srcId="{61E47F6D-3995-B04F-ADE6-3DAFFD88D02C}" destId="{690E97F3-599D-EC4E-B0FD-A94730DF2647}" srcOrd="0" destOrd="0" presId="urn:microsoft.com/office/officeart/2005/8/layout/hProcess4"/>
    <dgm:cxn modelId="{8BB6CEC8-70AF-8746-9CBF-F95F0E1BC399}" type="presParOf" srcId="{61E47F6D-3995-B04F-ADE6-3DAFFD88D02C}" destId="{3357543A-5022-CF41-A021-50C8317368B8}" srcOrd="1" destOrd="0" presId="urn:microsoft.com/office/officeart/2005/8/layout/hProcess4"/>
    <dgm:cxn modelId="{F26AC1A4-28DB-F746-9909-4475D9637896}" type="presParOf" srcId="{61E47F6D-3995-B04F-ADE6-3DAFFD88D02C}" destId="{23FA27B4-8B66-9341-B268-579878324107}" srcOrd="2" destOrd="0" presId="urn:microsoft.com/office/officeart/2005/8/layout/hProcess4"/>
    <dgm:cxn modelId="{E0510E21-3157-424E-9EC7-1D19AD108B53}" type="presParOf" srcId="{61E47F6D-3995-B04F-ADE6-3DAFFD88D02C}" destId="{F0506E42-7500-4F4F-98D9-B554EEB87B64}" srcOrd="3" destOrd="0" presId="urn:microsoft.com/office/officeart/2005/8/layout/hProcess4"/>
    <dgm:cxn modelId="{15D80871-B241-4D48-9759-85D8DD0EA93A}" type="presParOf" srcId="{61E47F6D-3995-B04F-ADE6-3DAFFD88D02C}" destId="{5623A1DB-7DFC-0B40-A9DA-AF1CAA0C8599}" srcOrd="4" destOrd="0" presId="urn:microsoft.com/office/officeart/2005/8/layout/hProcess4"/>
    <dgm:cxn modelId="{BC6FD52D-8739-2B48-BEDB-19814619AF1B}" type="presParOf" srcId="{51236DFD-993A-F34E-9B32-4B07357BDA96}" destId="{48C40124-2C01-A347-8DF0-4B005A06347B}" srcOrd="1" destOrd="0" presId="urn:microsoft.com/office/officeart/2005/8/layout/hProcess4"/>
    <dgm:cxn modelId="{ED0B8250-D898-B645-9BC3-E9340FD75DBD}" type="presParOf" srcId="{51236DFD-993A-F34E-9B32-4B07357BDA96}" destId="{8670403F-CFDF-9747-9C94-A776DA5182BE}" srcOrd="2" destOrd="0" presId="urn:microsoft.com/office/officeart/2005/8/layout/hProcess4"/>
    <dgm:cxn modelId="{7E4350DC-8050-1648-8F8C-A58E20FAD93D}" type="presParOf" srcId="{8670403F-CFDF-9747-9C94-A776DA5182BE}" destId="{0D61CCF5-F17E-0245-A2CB-3A143DC2E579}" srcOrd="0" destOrd="0" presId="urn:microsoft.com/office/officeart/2005/8/layout/hProcess4"/>
    <dgm:cxn modelId="{0B2ACDAA-63ED-8A4C-AE20-0053CD756001}" type="presParOf" srcId="{8670403F-CFDF-9747-9C94-A776DA5182BE}" destId="{EF557B8B-45C8-D848-B0F2-446A91531D6B}" srcOrd="1" destOrd="0" presId="urn:microsoft.com/office/officeart/2005/8/layout/hProcess4"/>
    <dgm:cxn modelId="{25C3288F-EB9D-AF4B-AEB3-CDD426A28730}" type="presParOf" srcId="{8670403F-CFDF-9747-9C94-A776DA5182BE}" destId="{93DE0006-6759-1B47-9342-11F66275D07C}" srcOrd="2" destOrd="0" presId="urn:microsoft.com/office/officeart/2005/8/layout/hProcess4"/>
    <dgm:cxn modelId="{0F401435-7D3D-9440-B81A-3C9F96BAEC00}" type="presParOf" srcId="{8670403F-CFDF-9747-9C94-A776DA5182BE}" destId="{AE5AFBEE-A181-9B44-AD58-440B7C9227EB}" srcOrd="3" destOrd="0" presId="urn:microsoft.com/office/officeart/2005/8/layout/hProcess4"/>
    <dgm:cxn modelId="{88CE1B0F-7665-DD49-B472-1D3C65C43F64}" type="presParOf" srcId="{8670403F-CFDF-9747-9C94-A776DA5182BE}" destId="{1E1CACFF-3858-514F-969A-CD0D2FD02588}" srcOrd="4" destOrd="0" presId="urn:microsoft.com/office/officeart/2005/8/layout/hProcess4"/>
    <dgm:cxn modelId="{F9644D46-930A-D24F-AD66-E28CE08BC5EF}" type="presParOf" srcId="{51236DFD-993A-F34E-9B32-4B07357BDA96}" destId="{567B8042-E92C-4944-A8D6-7C536D098C47}" srcOrd="3" destOrd="0" presId="urn:microsoft.com/office/officeart/2005/8/layout/hProcess4"/>
    <dgm:cxn modelId="{47646E22-9667-2A40-B854-1F5AD7729507}" type="presParOf" srcId="{51236DFD-993A-F34E-9B32-4B07357BDA96}" destId="{8EFD2F11-A0E3-0842-8291-D09CCCCEBDA3}" srcOrd="4" destOrd="0" presId="urn:microsoft.com/office/officeart/2005/8/layout/hProcess4"/>
    <dgm:cxn modelId="{5F5D8EB0-79A2-204F-93C0-8C8CE07D62B4}" type="presParOf" srcId="{8EFD2F11-A0E3-0842-8291-D09CCCCEBDA3}" destId="{A6C72CB4-76C9-FC49-88AA-01B2D96122D9}" srcOrd="0" destOrd="0" presId="urn:microsoft.com/office/officeart/2005/8/layout/hProcess4"/>
    <dgm:cxn modelId="{E29AA73F-1CE3-0347-9B31-5BFFC0ED4415}" type="presParOf" srcId="{8EFD2F11-A0E3-0842-8291-D09CCCCEBDA3}" destId="{93D95C9B-6B38-424C-8870-745257982898}" srcOrd="1" destOrd="0" presId="urn:microsoft.com/office/officeart/2005/8/layout/hProcess4"/>
    <dgm:cxn modelId="{9D0F987C-0958-434A-AF86-E3B014FBC070}" type="presParOf" srcId="{8EFD2F11-A0E3-0842-8291-D09CCCCEBDA3}" destId="{DDD02C6D-7AB4-F746-BC38-AAB84C05438B}" srcOrd="2" destOrd="0" presId="urn:microsoft.com/office/officeart/2005/8/layout/hProcess4"/>
    <dgm:cxn modelId="{84C484DE-8AFF-6F43-A2CB-54397E3EDAFD}" type="presParOf" srcId="{8EFD2F11-A0E3-0842-8291-D09CCCCEBDA3}" destId="{F8394ADC-1D68-354A-B9D7-45952D6A3AED}" srcOrd="3" destOrd="0" presId="urn:microsoft.com/office/officeart/2005/8/layout/hProcess4"/>
    <dgm:cxn modelId="{77151474-388F-2440-A6F6-11707A60A7F1}" type="presParOf" srcId="{8EFD2F11-A0E3-0842-8291-D09CCCCEBDA3}" destId="{FBEA30F9-0734-2541-B51B-BA2BA63F6EF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7E7AB0-0F1D-CA45-89A7-931641E73592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D931C1-BD09-ED43-8CCC-7EEB1DC20D6A}">
      <dgm:prSet phldrT="[Text]"/>
      <dgm:spPr/>
      <dgm:t>
        <a:bodyPr/>
        <a:lstStyle/>
        <a:p>
          <a:r>
            <a:rPr lang="en-US" dirty="0"/>
            <a:t>Particle Four-Vectors</a:t>
          </a:r>
        </a:p>
      </dgm:t>
    </dgm:pt>
    <dgm:pt modelId="{68EACE62-F674-A240-B5F2-9973269696F5}" type="parTrans" cxnId="{F3AF3E92-C1C3-CD46-BF94-370A0F79224E}">
      <dgm:prSet/>
      <dgm:spPr/>
      <dgm:t>
        <a:bodyPr/>
        <a:lstStyle/>
        <a:p>
          <a:endParaRPr lang="en-US"/>
        </a:p>
      </dgm:t>
    </dgm:pt>
    <dgm:pt modelId="{3C84302A-7D13-EA4B-812D-ABAF04348A37}" type="sibTrans" cxnId="{F3AF3E92-C1C3-CD46-BF94-370A0F79224E}">
      <dgm:prSet/>
      <dgm:spPr/>
      <dgm:t>
        <a:bodyPr/>
        <a:lstStyle/>
        <a:p>
          <a:endParaRPr lang="en-US"/>
        </a:p>
      </dgm:t>
    </dgm:pt>
    <dgm:pt modelId="{69529372-65E8-204B-8405-D4519267D354}">
      <dgm:prSet phldrT="[Text]"/>
      <dgm:spPr/>
      <dgm:t>
        <a:bodyPr/>
        <a:lstStyle/>
        <a:p>
          <a:r>
            <a:rPr lang="en-US" dirty="0"/>
            <a:t>MC Event Generator</a:t>
          </a:r>
        </a:p>
      </dgm:t>
    </dgm:pt>
    <dgm:pt modelId="{7F6FFCEA-CE6A-B944-8FF3-FDE055F3F471}" type="parTrans" cxnId="{2A701812-CC7D-C74F-A0EE-08F79E211C83}">
      <dgm:prSet/>
      <dgm:spPr/>
      <dgm:t>
        <a:bodyPr/>
        <a:lstStyle/>
        <a:p>
          <a:endParaRPr lang="en-US"/>
        </a:p>
      </dgm:t>
    </dgm:pt>
    <dgm:pt modelId="{2D9668D4-931D-1D42-8EA3-264A0D0FF9CD}" type="sibTrans" cxnId="{2A701812-CC7D-C74F-A0EE-08F79E211C83}">
      <dgm:prSet/>
      <dgm:spPr/>
      <dgm:t>
        <a:bodyPr/>
        <a:lstStyle/>
        <a:p>
          <a:endParaRPr lang="en-US"/>
        </a:p>
      </dgm:t>
    </dgm:pt>
    <dgm:pt modelId="{E4C22D49-40C8-EC40-9465-A0E7A1CF92BC}">
      <dgm:prSet phldrT="[Text]"/>
      <dgm:spPr/>
      <dgm:t>
        <a:bodyPr/>
        <a:lstStyle/>
        <a:p>
          <a:r>
            <a:rPr lang="en-US" dirty="0"/>
            <a:t>Digitized Readout</a:t>
          </a:r>
        </a:p>
      </dgm:t>
    </dgm:pt>
    <dgm:pt modelId="{466BAB78-B21C-064D-A9C8-87AB19649BA6}" type="parTrans" cxnId="{8A016E47-44F6-FF4E-9F3A-036FB8D26C66}">
      <dgm:prSet/>
      <dgm:spPr/>
      <dgm:t>
        <a:bodyPr/>
        <a:lstStyle/>
        <a:p>
          <a:endParaRPr lang="en-US"/>
        </a:p>
      </dgm:t>
    </dgm:pt>
    <dgm:pt modelId="{1E659CCB-B6D1-8F48-94DE-4C0A3B6CCD1C}" type="sibTrans" cxnId="{8A016E47-44F6-FF4E-9F3A-036FB8D26C66}">
      <dgm:prSet/>
      <dgm:spPr/>
      <dgm:t>
        <a:bodyPr/>
        <a:lstStyle/>
        <a:p>
          <a:endParaRPr lang="en-US"/>
        </a:p>
      </dgm:t>
    </dgm:pt>
    <dgm:pt modelId="{F88CC3A9-FF7A-3743-9656-C1FAE25A29BE}">
      <dgm:prSet phldrT="[Text]"/>
      <dgm:spPr/>
      <dgm:t>
        <a:bodyPr/>
        <a:lstStyle/>
        <a:p>
          <a:r>
            <a:rPr lang="en-US" dirty="0"/>
            <a:t>Detector &amp; Trigger Simulation</a:t>
          </a:r>
        </a:p>
      </dgm:t>
    </dgm:pt>
    <dgm:pt modelId="{D7AEF5A5-52A0-5B4D-945F-892827E43749}" type="parTrans" cxnId="{44E9E8D8-55B0-C243-AB58-191A98255AE7}">
      <dgm:prSet/>
      <dgm:spPr/>
      <dgm:t>
        <a:bodyPr/>
        <a:lstStyle/>
        <a:p>
          <a:endParaRPr lang="en-US"/>
        </a:p>
      </dgm:t>
    </dgm:pt>
    <dgm:pt modelId="{544A0E6C-902B-7545-9765-7308C03045D8}" type="sibTrans" cxnId="{44E9E8D8-55B0-C243-AB58-191A98255AE7}">
      <dgm:prSet/>
      <dgm:spPr/>
      <dgm:t>
        <a:bodyPr/>
        <a:lstStyle/>
        <a:p>
          <a:endParaRPr lang="en-US"/>
        </a:p>
      </dgm:t>
    </dgm:pt>
    <dgm:pt modelId="{43EFE5DE-7F1E-504D-AD53-F8643EEF8698}">
      <dgm:prSet phldrT="[Text]"/>
      <dgm:spPr/>
      <dgm:t>
        <a:bodyPr/>
        <a:lstStyle/>
        <a:p>
          <a:r>
            <a:rPr lang="en-US" dirty="0"/>
            <a:t>Data for Analysis</a:t>
          </a:r>
        </a:p>
      </dgm:t>
    </dgm:pt>
    <dgm:pt modelId="{E1977BC5-088F-0E41-A516-95FA12A4C86F}" type="parTrans" cxnId="{AD76A4F6-1FC7-DA49-8C1E-A85FC1120C9C}">
      <dgm:prSet/>
      <dgm:spPr/>
      <dgm:t>
        <a:bodyPr/>
        <a:lstStyle/>
        <a:p>
          <a:endParaRPr lang="en-US"/>
        </a:p>
      </dgm:t>
    </dgm:pt>
    <dgm:pt modelId="{19EDA39E-FE2C-6C44-ABF7-695B80EEA2B8}" type="sibTrans" cxnId="{AD76A4F6-1FC7-DA49-8C1E-A85FC1120C9C}">
      <dgm:prSet/>
      <dgm:spPr/>
      <dgm:t>
        <a:bodyPr/>
        <a:lstStyle/>
        <a:p>
          <a:endParaRPr lang="en-US"/>
        </a:p>
      </dgm:t>
    </dgm:pt>
    <dgm:pt modelId="{1E508BB8-9C04-3644-8E79-C960D8B0588D}">
      <dgm:prSet phldrT="[Text]"/>
      <dgm:spPr/>
      <dgm:t>
        <a:bodyPr/>
        <a:lstStyle/>
        <a:p>
          <a:r>
            <a:rPr lang="en-US" dirty="0"/>
            <a:t>Event Reconstruction</a:t>
          </a:r>
        </a:p>
      </dgm:t>
    </dgm:pt>
    <dgm:pt modelId="{2F5391B2-FCA5-A047-99D7-C50A8B7E630C}" type="parTrans" cxnId="{C3972637-FA08-9845-835B-6FC7A84F0719}">
      <dgm:prSet/>
      <dgm:spPr/>
      <dgm:t>
        <a:bodyPr/>
        <a:lstStyle/>
        <a:p>
          <a:endParaRPr lang="en-US"/>
        </a:p>
      </dgm:t>
    </dgm:pt>
    <dgm:pt modelId="{20CFF6C4-D735-BE47-9762-5C370AFD6AD0}" type="sibTrans" cxnId="{C3972637-FA08-9845-835B-6FC7A84F0719}">
      <dgm:prSet/>
      <dgm:spPr/>
      <dgm:t>
        <a:bodyPr/>
        <a:lstStyle/>
        <a:p>
          <a:endParaRPr lang="en-US"/>
        </a:p>
      </dgm:t>
    </dgm:pt>
    <dgm:pt modelId="{B83513D5-8AFF-5243-8270-6BC8C6452972}" type="pres">
      <dgm:prSet presAssocID="{977E7AB0-0F1D-CA45-89A7-931641E73592}" presName="Name0" presStyleCnt="0">
        <dgm:presLayoutVars>
          <dgm:dir/>
          <dgm:animLvl val="lvl"/>
          <dgm:resizeHandles val="exact"/>
        </dgm:presLayoutVars>
      </dgm:prSet>
      <dgm:spPr/>
    </dgm:pt>
    <dgm:pt modelId="{83119CBB-C224-8F47-AF5C-2A6003B55477}" type="pres">
      <dgm:prSet presAssocID="{977E7AB0-0F1D-CA45-89A7-931641E73592}" presName="tSp" presStyleCnt="0"/>
      <dgm:spPr/>
    </dgm:pt>
    <dgm:pt modelId="{2523952A-C89E-064E-854B-F68BA3C32F2E}" type="pres">
      <dgm:prSet presAssocID="{977E7AB0-0F1D-CA45-89A7-931641E73592}" presName="bSp" presStyleCnt="0"/>
      <dgm:spPr/>
    </dgm:pt>
    <dgm:pt modelId="{51236DFD-993A-F34E-9B32-4B07357BDA96}" type="pres">
      <dgm:prSet presAssocID="{977E7AB0-0F1D-CA45-89A7-931641E73592}" presName="process" presStyleCnt="0"/>
      <dgm:spPr/>
    </dgm:pt>
    <dgm:pt modelId="{61E47F6D-3995-B04F-ADE6-3DAFFD88D02C}" type="pres">
      <dgm:prSet presAssocID="{0FD931C1-BD09-ED43-8CCC-7EEB1DC20D6A}" presName="composite1" presStyleCnt="0"/>
      <dgm:spPr/>
    </dgm:pt>
    <dgm:pt modelId="{690E97F3-599D-EC4E-B0FD-A94730DF2647}" type="pres">
      <dgm:prSet presAssocID="{0FD931C1-BD09-ED43-8CCC-7EEB1DC20D6A}" presName="dummyNode1" presStyleLbl="node1" presStyleIdx="0" presStyleCnt="3"/>
      <dgm:spPr/>
    </dgm:pt>
    <dgm:pt modelId="{3357543A-5022-CF41-A021-50C8317368B8}" type="pres">
      <dgm:prSet presAssocID="{0FD931C1-BD09-ED43-8CCC-7EEB1DC20D6A}" presName="childNode1" presStyleLbl="bgAcc1" presStyleIdx="0" presStyleCnt="3">
        <dgm:presLayoutVars>
          <dgm:bulletEnabled val="1"/>
        </dgm:presLayoutVars>
      </dgm:prSet>
      <dgm:spPr/>
    </dgm:pt>
    <dgm:pt modelId="{23FA27B4-8B66-9341-B268-579878324107}" type="pres">
      <dgm:prSet presAssocID="{0FD931C1-BD09-ED43-8CCC-7EEB1DC20D6A}" presName="childNode1tx" presStyleLbl="bgAcc1" presStyleIdx="0" presStyleCnt="3">
        <dgm:presLayoutVars>
          <dgm:bulletEnabled val="1"/>
        </dgm:presLayoutVars>
      </dgm:prSet>
      <dgm:spPr/>
    </dgm:pt>
    <dgm:pt modelId="{F0506E42-7500-4F4F-98D9-B554EEB87B64}" type="pres">
      <dgm:prSet presAssocID="{0FD931C1-BD09-ED43-8CCC-7EEB1DC20D6A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5623A1DB-7DFC-0B40-A9DA-AF1CAA0C8599}" type="pres">
      <dgm:prSet presAssocID="{0FD931C1-BD09-ED43-8CCC-7EEB1DC20D6A}" presName="connSite1" presStyleCnt="0"/>
      <dgm:spPr/>
    </dgm:pt>
    <dgm:pt modelId="{48C40124-2C01-A347-8DF0-4B005A06347B}" type="pres">
      <dgm:prSet presAssocID="{3C84302A-7D13-EA4B-812D-ABAF04348A37}" presName="Name9" presStyleLbl="sibTrans2D1" presStyleIdx="0" presStyleCnt="2"/>
      <dgm:spPr/>
    </dgm:pt>
    <dgm:pt modelId="{8670403F-CFDF-9747-9C94-A776DA5182BE}" type="pres">
      <dgm:prSet presAssocID="{E4C22D49-40C8-EC40-9465-A0E7A1CF92BC}" presName="composite2" presStyleCnt="0"/>
      <dgm:spPr/>
    </dgm:pt>
    <dgm:pt modelId="{0D61CCF5-F17E-0245-A2CB-3A143DC2E579}" type="pres">
      <dgm:prSet presAssocID="{E4C22D49-40C8-EC40-9465-A0E7A1CF92BC}" presName="dummyNode2" presStyleLbl="node1" presStyleIdx="0" presStyleCnt="3"/>
      <dgm:spPr/>
    </dgm:pt>
    <dgm:pt modelId="{EF557B8B-45C8-D848-B0F2-446A91531D6B}" type="pres">
      <dgm:prSet presAssocID="{E4C22D49-40C8-EC40-9465-A0E7A1CF92BC}" presName="childNode2" presStyleLbl="bgAcc1" presStyleIdx="1" presStyleCnt="3">
        <dgm:presLayoutVars>
          <dgm:bulletEnabled val="1"/>
        </dgm:presLayoutVars>
      </dgm:prSet>
      <dgm:spPr/>
    </dgm:pt>
    <dgm:pt modelId="{93DE0006-6759-1B47-9342-11F66275D07C}" type="pres">
      <dgm:prSet presAssocID="{E4C22D49-40C8-EC40-9465-A0E7A1CF92BC}" presName="childNode2tx" presStyleLbl="bgAcc1" presStyleIdx="1" presStyleCnt="3">
        <dgm:presLayoutVars>
          <dgm:bulletEnabled val="1"/>
        </dgm:presLayoutVars>
      </dgm:prSet>
      <dgm:spPr/>
    </dgm:pt>
    <dgm:pt modelId="{AE5AFBEE-A181-9B44-AD58-440B7C9227EB}" type="pres">
      <dgm:prSet presAssocID="{E4C22D49-40C8-EC40-9465-A0E7A1CF92BC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1E1CACFF-3858-514F-969A-CD0D2FD02588}" type="pres">
      <dgm:prSet presAssocID="{E4C22D49-40C8-EC40-9465-A0E7A1CF92BC}" presName="connSite2" presStyleCnt="0"/>
      <dgm:spPr/>
    </dgm:pt>
    <dgm:pt modelId="{567B8042-E92C-4944-A8D6-7C536D098C47}" type="pres">
      <dgm:prSet presAssocID="{1E659CCB-B6D1-8F48-94DE-4C0A3B6CCD1C}" presName="Name18" presStyleLbl="sibTrans2D1" presStyleIdx="1" presStyleCnt="2"/>
      <dgm:spPr/>
    </dgm:pt>
    <dgm:pt modelId="{8EFD2F11-A0E3-0842-8291-D09CCCCEBDA3}" type="pres">
      <dgm:prSet presAssocID="{43EFE5DE-7F1E-504D-AD53-F8643EEF8698}" presName="composite1" presStyleCnt="0"/>
      <dgm:spPr/>
    </dgm:pt>
    <dgm:pt modelId="{A6C72CB4-76C9-FC49-88AA-01B2D96122D9}" type="pres">
      <dgm:prSet presAssocID="{43EFE5DE-7F1E-504D-AD53-F8643EEF8698}" presName="dummyNode1" presStyleLbl="node1" presStyleIdx="1" presStyleCnt="3"/>
      <dgm:spPr/>
    </dgm:pt>
    <dgm:pt modelId="{93D95C9B-6B38-424C-8870-745257982898}" type="pres">
      <dgm:prSet presAssocID="{43EFE5DE-7F1E-504D-AD53-F8643EEF8698}" presName="childNode1" presStyleLbl="bgAcc1" presStyleIdx="2" presStyleCnt="3">
        <dgm:presLayoutVars>
          <dgm:bulletEnabled val="1"/>
        </dgm:presLayoutVars>
      </dgm:prSet>
      <dgm:spPr/>
    </dgm:pt>
    <dgm:pt modelId="{DDD02C6D-7AB4-F746-BC38-AAB84C05438B}" type="pres">
      <dgm:prSet presAssocID="{43EFE5DE-7F1E-504D-AD53-F8643EEF8698}" presName="childNode1tx" presStyleLbl="bgAcc1" presStyleIdx="2" presStyleCnt="3">
        <dgm:presLayoutVars>
          <dgm:bulletEnabled val="1"/>
        </dgm:presLayoutVars>
      </dgm:prSet>
      <dgm:spPr/>
    </dgm:pt>
    <dgm:pt modelId="{F8394ADC-1D68-354A-B9D7-45952D6A3AED}" type="pres">
      <dgm:prSet presAssocID="{43EFE5DE-7F1E-504D-AD53-F8643EEF8698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FBEA30F9-0734-2541-B51B-BA2BA63F6EF7}" type="pres">
      <dgm:prSet presAssocID="{43EFE5DE-7F1E-504D-AD53-F8643EEF8698}" presName="connSite1" presStyleCnt="0"/>
      <dgm:spPr/>
    </dgm:pt>
  </dgm:ptLst>
  <dgm:cxnLst>
    <dgm:cxn modelId="{4E206410-72B0-5649-B144-7135D87673B3}" type="presOf" srcId="{69529372-65E8-204B-8405-D4519267D354}" destId="{23FA27B4-8B66-9341-B268-579878324107}" srcOrd="1" destOrd="0" presId="urn:microsoft.com/office/officeart/2005/8/layout/hProcess4"/>
    <dgm:cxn modelId="{2A701812-CC7D-C74F-A0EE-08F79E211C83}" srcId="{0FD931C1-BD09-ED43-8CCC-7EEB1DC20D6A}" destId="{69529372-65E8-204B-8405-D4519267D354}" srcOrd="0" destOrd="0" parTransId="{7F6FFCEA-CE6A-B944-8FF3-FDE055F3F471}" sibTransId="{2D9668D4-931D-1D42-8EA3-264A0D0FF9CD}"/>
    <dgm:cxn modelId="{4DABB229-8886-DB40-BF9E-3A530DEB03B4}" type="presOf" srcId="{69529372-65E8-204B-8405-D4519267D354}" destId="{3357543A-5022-CF41-A021-50C8317368B8}" srcOrd="0" destOrd="0" presId="urn:microsoft.com/office/officeart/2005/8/layout/hProcess4"/>
    <dgm:cxn modelId="{3E8B2D36-8788-3F42-87B0-D7FFE7043F9A}" type="presOf" srcId="{1E508BB8-9C04-3644-8E79-C960D8B0588D}" destId="{DDD02C6D-7AB4-F746-BC38-AAB84C05438B}" srcOrd="1" destOrd="0" presId="urn:microsoft.com/office/officeart/2005/8/layout/hProcess4"/>
    <dgm:cxn modelId="{C3972637-FA08-9845-835B-6FC7A84F0719}" srcId="{43EFE5DE-7F1E-504D-AD53-F8643EEF8698}" destId="{1E508BB8-9C04-3644-8E79-C960D8B0588D}" srcOrd="0" destOrd="0" parTransId="{2F5391B2-FCA5-A047-99D7-C50A8B7E630C}" sibTransId="{20CFF6C4-D735-BE47-9762-5C370AFD6AD0}"/>
    <dgm:cxn modelId="{8A016E47-44F6-FF4E-9F3A-036FB8D26C66}" srcId="{977E7AB0-0F1D-CA45-89A7-931641E73592}" destId="{E4C22D49-40C8-EC40-9465-A0E7A1CF92BC}" srcOrd="1" destOrd="0" parTransId="{466BAB78-B21C-064D-A9C8-87AB19649BA6}" sibTransId="{1E659CCB-B6D1-8F48-94DE-4C0A3B6CCD1C}"/>
    <dgm:cxn modelId="{A3E3B449-105A-5A4D-A588-F775192742DF}" type="presOf" srcId="{0FD931C1-BD09-ED43-8CCC-7EEB1DC20D6A}" destId="{F0506E42-7500-4F4F-98D9-B554EEB87B64}" srcOrd="0" destOrd="0" presId="urn:microsoft.com/office/officeart/2005/8/layout/hProcess4"/>
    <dgm:cxn modelId="{9E38214B-D846-D340-83BA-701E161CBAD1}" type="presOf" srcId="{977E7AB0-0F1D-CA45-89A7-931641E73592}" destId="{B83513D5-8AFF-5243-8270-6BC8C6452972}" srcOrd="0" destOrd="0" presId="urn:microsoft.com/office/officeart/2005/8/layout/hProcess4"/>
    <dgm:cxn modelId="{4EB0C86D-65E3-6B4F-91CA-B73DB12A10D0}" type="presOf" srcId="{3C84302A-7D13-EA4B-812D-ABAF04348A37}" destId="{48C40124-2C01-A347-8DF0-4B005A06347B}" srcOrd="0" destOrd="0" presId="urn:microsoft.com/office/officeart/2005/8/layout/hProcess4"/>
    <dgm:cxn modelId="{77510777-D639-5946-AB26-91A0459471F8}" type="presOf" srcId="{43EFE5DE-7F1E-504D-AD53-F8643EEF8698}" destId="{F8394ADC-1D68-354A-B9D7-45952D6A3AED}" srcOrd="0" destOrd="0" presId="urn:microsoft.com/office/officeart/2005/8/layout/hProcess4"/>
    <dgm:cxn modelId="{F3AF3E92-C1C3-CD46-BF94-370A0F79224E}" srcId="{977E7AB0-0F1D-CA45-89A7-931641E73592}" destId="{0FD931C1-BD09-ED43-8CCC-7EEB1DC20D6A}" srcOrd="0" destOrd="0" parTransId="{68EACE62-F674-A240-B5F2-9973269696F5}" sibTransId="{3C84302A-7D13-EA4B-812D-ABAF04348A37}"/>
    <dgm:cxn modelId="{D1CA7397-4463-6047-90BA-CEA6D85590DD}" type="presOf" srcId="{1E508BB8-9C04-3644-8E79-C960D8B0588D}" destId="{93D95C9B-6B38-424C-8870-745257982898}" srcOrd="0" destOrd="0" presId="urn:microsoft.com/office/officeart/2005/8/layout/hProcess4"/>
    <dgm:cxn modelId="{87FB00AD-A151-BE4F-85F2-07F0666ABDFB}" type="presOf" srcId="{F88CC3A9-FF7A-3743-9656-C1FAE25A29BE}" destId="{93DE0006-6759-1B47-9342-11F66275D07C}" srcOrd="1" destOrd="0" presId="urn:microsoft.com/office/officeart/2005/8/layout/hProcess4"/>
    <dgm:cxn modelId="{3ABE2EB6-13A1-1C4A-AD3A-2724BF7D8437}" type="presOf" srcId="{1E659CCB-B6D1-8F48-94DE-4C0A3B6CCD1C}" destId="{567B8042-E92C-4944-A8D6-7C536D098C47}" srcOrd="0" destOrd="0" presId="urn:microsoft.com/office/officeart/2005/8/layout/hProcess4"/>
    <dgm:cxn modelId="{44E9E8D8-55B0-C243-AB58-191A98255AE7}" srcId="{E4C22D49-40C8-EC40-9465-A0E7A1CF92BC}" destId="{F88CC3A9-FF7A-3743-9656-C1FAE25A29BE}" srcOrd="0" destOrd="0" parTransId="{D7AEF5A5-52A0-5B4D-945F-892827E43749}" sibTransId="{544A0E6C-902B-7545-9765-7308C03045D8}"/>
    <dgm:cxn modelId="{820E15E3-253F-504F-A949-B7C7A97EFCBE}" type="presOf" srcId="{E4C22D49-40C8-EC40-9465-A0E7A1CF92BC}" destId="{AE5AFBEE-A181-9B44-AD58-440B7C9227EB}" srcOrd="0" destOrd="0" presId="urn:microsoft.com/office/officeart/2005/8/layout/hProcess4"/>
    <dgm:cxn modelId="{99E93CF2-C362-5E40-8165-BCD76E09A3CA}" type="presOf" srcId="{F88CC3A9-FF7A-3743-9656-C1FAE25A29BE}" destId="{EF557B8B-45C8-D848-B0F2-446A91531D6B}" srcOrd="0" destOrd="0" presId="urn:microsoft.com/office/officeart/2005/8/layout/hProcess4"/>
    <dgm:cxn modelId="{AD76A4F6-1FC7-DA49-8C1E-A85FC1120C9C}" srcId="{977E7AB0-0F1D-CA45-89A7-931641E73592}" destId="{43EFE5DE-7F1E-504D-AD53-F8643EEF8698}" srcOrd="2" destOrd="0" parTransId="{E1977BC5-088F-0E41-A516-95FA12A4C86F}" sibTransId="{19EDA39E-FE2C-6C44-ABF7-695B80EEA2B8}"/>
    <dgm:cxn modelId="{EF910BB0-0BA9-9645-BAEC-AB842BFAF255}" type="presParOf" srcId="{B83513D5-8AFF-5243-8270-6BC8C6452972}" destId="{83119CBB-C224-8F47-AF5C-2A6003B55477}" srcOrd="0" destOrd="0" presId="urn:microsoft.com/office/officeart/2005/8/layout/hProcess4"/>
    <dgm:cxn modelId="{8C38A1F2-D422-7D40-B054-460311985A74}" type="presParOf" srcId="{B83513D5-8AFF-5243-8270-6BC8C6452972}" destId="{2523952A-C89E-064E-854B-F68BA3C32F2E}" srcOrd="1" destOrd="0" presId="urn:microsoft.com/office/officeart/2005/8/layout/hProcess4"/>
    <dgm:cxn modelId="{8557C4B1-394B-8248-999D-C59AB395264D}" type="presParOf" srcId="{B83513D5-8AFF-5243-8270-6BC8C6452972}" destId="{51236DFD-993A-F34E-9B32-4B07357BDA96}" srcOrd="2" destOrd="0" presId="urn:microsoft.com/office/officeart/2005/8/layout/hProcess4"/>
    <dgm:cxn modelId="{8C3CE9D5-33F9-0247-B3EA-B852CC9A7DF8}" type="presParOf" srcId="{51236DFD-993A-F34E-9B32-4B07357BDA96}" destId="{61E47F6D-3995-B04F-ADE6-3DAFFD88D02C}" srcOrd="0" destOrd="0" presId="urn:microsoft.com/office/officeart/2005/8/layout/hProcess4"/>
    <dgm:cxn modelId="{DA58F81F-C7A8-9B40-A19E-1356301B2AB6}" type="presParOf" srcId="{61E47F6D-3995-B04F-ADE6-3DAFFD88D02C}" destId="{690E97F3-599D-EC4E-B0FD-A94730DF2647}" srcOrd="0" destOrd="0" presId="urn:microsoft.com/office/officeart/2005/8/layout/hProcess4"/>
    <dgm:cxn modelId="{CDC5BCB6-06A5-E24F-ABE6-78143B19FC70}" type="presParOf" srcId="{61E47F6D-3995-B04F-ADE6-3DAFFD88D02C}" destId="{3357543A-5022-CF41-A021-50C8317368B8}" srcOrd="1" destOrd="0" presId="urn:microsoft.com/office/officeart/2005/8/layout/hProcess4"/>
    <dgm:cxn modelId="{DC8D2A37-4209-2B40-8ECB-F5E8F10FE209}" type="presParOf" srcId="{61E47F6D-3995-B04F-ADE6-3DAFFD88D02C}" destId="{23FA27B4-8B66-9341-B268-579878324107}" srcOrd="2" destOrd="0" presId="urn:microsoft.com/office/officeart/2005/8/layout/hProcess4"/>
    <dgm:cxn modelId="{F77A5BB8-B877-794E-A09F-503712D49FFC}" type="presParOf" srcId="{61E47F6D-3995-B04F-ADE6-3DAFFD88D02C}" destId="{F0506E42-7500-4F4F-98D9-B554EEB87B64}" srcOrd="3" destOrd="0" presId="urn:microsoft.com/office/officeart/2005/8/layout/hProcess4"/>
    <dgm:cxn modelId="{81C9B74C-0A15-0546-811D-989FE67B11ED}" type="presParOf" srcId="{61E47F6D-3995-B04F-ADE6-3DAFFD88D02C}" destId="{5623A1DB-7DFC-0B40-A9DA-AF1CAA0C8599}" srcOrd="4" destOrd="0" presId="urn:microsoft.com/office/officeart/2005/8/layout/hProcess4"/>
    <dgm:cxn modelId="{209F479F-319F-884C-A5B6-761F5913AFA4}" type="presParOf" srcId="{51236DFD-993A-F34E-9B32-4B07357BDA96}" destId="{48C40124-2C01-A347-8DF0-4B005A06347B}" srcOrd="1" destOrd="0" presId="urn:microsoft.com/office/officeart/2005/8/layout/hProcess4"/>
    <dgm:cxn modelId="{CCA8B84A-9C32-3845-A798-A1FFD25AF045}" type="presParOf" srcId="{51236DFD-993A-F34E-9B32-4B07357BDA96}" destId="{8670403F-CFDF-9747-9C94-A776DA5182BE}" srcOrd="2" destOrd="0" presId="urn:microsoft.com/office/officeart/2005/8/layout/hProcess4"/>
    <dgm:cxn modelId="{78F772F7-E303-E040-A9DC-DCAD0AFE939E}" type="presParOf" srcId="{8670403F-CFDF-9747-9C94-A776DA5182BE}" destId="{0D61CCF5-F17E-0245-A2CB-3A143DC2E579}" srcOrd="0" destOrd="0" presId="urn:microsoft.com/office/officeart/2005/8/layout/hProcess4"/>
    <dgm:cxn modelId="{2C87D0C7-3645-2948-BE62-FA71B34B0FB3}" type="presParOf" srcId="{8670403F-CFDF-9747-9C94-A776DA5182BE}" destId="{EF557B8B-45C8-D848-B0F2-446A91531D6B}" srcOrd="1" destOrd="0" presId="urn:microsoft.com/office/officeart/2005/8/layout/hProcess4"/>
    <dgm:cxn modelId="{FA223E75-2020-5B42-8E75-48BDDB8E0C9A}" type="presParOf" srcId="{8670403F-CFDF-9747-9C94-A776DA5182BE}" destId="{93DE0006-6759-1B47-9342-11F66275D07C}" srcOrd="2" destOrd="0" presId="urn:microsoft.com/office/officeart/2005/8/layout/hProcess4"/>
    <dgm:cxn modelId="{C94BF213-6316-7B4D-ADA9-773EB844BAE0}" type="presParOf" srcId="{8670403F-CFDF-9747-9C94-A776DA5182BE}" destId="{AE5AFBEE-A181-9B44-AD58-440B7C9227EB}" srcOrd="3" destOrd="0" presId="urn:microsoft.com/office/officeart/2005/8/layout/hProcess4"/>
    <dgm:cxn modelId="{A96FAB9C-CB33-F247-9AD7-F15B7D1021A0}" type="presParOf" srcId="{8670403F-CFDF-9747-9C94-A776DA5182BE}" destId="{1E1CACFF-3858-514F-969A-CD0D2FD02588}" srcOrd="4" destOrd="0" presId="urn:microsoft.com/office/officeart/2005/8/layout/hProcess4"/>
    <dgm:cxn modelId="{0EA08BA2-3BE7-1149-8279-C321E15029B6}" type="presParOf" srcId="{51236DFD-993A-F34E-9B32-4B07357BDA96}" destId="{567B8042-E92C-4944-A8D6-7C536D098C47}" srcOrd="3" destOrd="0" presId="urn:microsoft.com/office/officeart/2005/8/layout/hProcess4"/>
    <dgm:cxn modelId="{99B2B18E-521D-5B48-9407-962620DCF848}" type="presParOf" srcId="{51236DFD-993A-F34E-9B32-4B07357BDA96}" destId="{8EFD2F11-A0E3-0842-8291-D09CCCCEBDA3}" srcOrd="4" destOrd="0" presId="urn:microsoft.com/office/officeart/2005/8/layout/hProcess4"/>
    <dgm:cxn modelId="{453C6F83-BADD-5242-AF5D-7D304F4F2087}" type="presParOf" srcId="{8EFD2F11-A0E3-0842-8291-D09CCCCEBDA3}" destId="{A6C72CB4-76C9-FC49-88AA-01B2D96122D9}" srcOrd="0" destOrd="0" presId="urn:microsoft.com/office/officeart/2005/8/layout/hProcess4"/>
    <dgm:cxn modelId="{9E3C2948-C4BF-7A49-8385-62E63F2FF49B}" type="presParOf" srcId="{8EFD2F11-A0E3-0842-8291-D09CCCCEBDA3}" destId="{93D95C9B-6B38-424C-8870-745257982898}" srcOrd="1" destOrd="0" presId="urn:microsoft.com/office/officeart/2005/8/layout/hProcess4"/>
    <dgm:cxn modelId="{B105E432-1EC9-A643-8D3C-F9DD6551395B}" type="presParOf" srcId="{8EFD2F11-A0E3-0842-8291-D09CCCCEBDA3}" destId="{DDD02C6D-7AB4-F746-BC38-AAB84C05438B}" srcOrd="2" destOrd="0" presId="urn:microsoft.com/office/officeart/2005/8/layout/hProcess4"/>
    <dgm:cxn modelId="{79286B16-B559-7248-A06D-A4B21F6BC359}" type="presParOf" srcId="{8EFD2F11-A0E3-0842-8291-D09CCCCEBDA3}" destId="{F8394ADC-1D68-354A-B9D7-45952D6A3AED}" srcOrd="3" destOrd="0" presId="urn:microsoft.com/office/officeart/2005/8/layout/hProcess4"/>
    <dgm:cxn modelId="{1B613F44-E374-E847-8C88-E9B250E52B0A}" type="presParOf" srcId="{8EFD2F11-A0E3-0842-8291-D09CCCCEBDA3}" destId="{FBEA30F9-0734-2541-B51B-BA2BA63F6EF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7E7AB0-0F1D-CA45-89A7-931641E73592}" type="doc">
      <dgm:prSet loTypeId="urn:microsoft.com/office/officeart/2005/8/layout/h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D931C1-BD09-ED43-8CCC-7EEB1DC20D6A}">
      <dgm:prSet phldrT="[Text]"/>
      <dgm:spPr/>
      <dgm:t>
        <a:bodyPr/>
        <a:lstStyle/>
        <a:p>
          <a:r>
            <a:rPr lang="en-US" dirty="0"/>
            <a:t>Particles</a:t>
          </a:r>
        </a:p>
      </dgm:t>
    </dgm:pt>
    <dgm:pt modelId="{68EACE62-F674-A240-B5F2-9973269696F5}" type="parTrans" cxnId="{F3AF3E92-C1C3-CD46-BF94-370A0F79224E}">
      <dgm:prSet/>
      <dgm:spPr/>
      <dgm:t>
        <a:bodyPr/>
        <a:lstStyle/>
        <a:p>
          <a:endParaRPr lang="en-US"/>
        </a:p>
      </dgm:t>
    </dgm:pt>
    <dgm:pt modelId="{3C84302A-7D13-EA4B-812D-ABAF04348A37}" type="sibTrans" cxnId="{F3AF3E92-C1C3-CD46-BF94-370A0F79224E}">
      <dgm:prSet/>
      <dgm:spPr/>
      <dgm:t>
        <a:bodyPr/>
        <a:lstStyle/>
        <a:p>
          <a:endParaRPr lang="en-US"/>
        </a:p>
      </dgm:t>
    </dgm:pt>
    <dgm:pt modelId="{69529372-65E8-204B-8405-D4519267D354}">
      <dgm:prSet phldrT="[Text]"/>
      <dgm:spPr/>
      <dgm:t>
        <a:bodyPr/>
        <a:lstStyle/>
        <a:p>
          <a:r>
            <a:rPr lang="en-US" dirty="0"/>
            <a:t>Collider!</a:t>
          </a:r>
        </a:p>
      </dgm:t>
    </dgm:pt>
    <dgm:pt modelId="{7F6FFCEA-CE6A-B944-8FF3-FDE055F3F471}" type="parTrans" cxnId="{2A701812-CC7D-C74F-A0EE-08F79E211C83}">
      <dgm:prSet/>
      <dgm:spPr/>
      <dgm:t>
        <a:bodyPr/>
        <a:lstStyle/>
        <a:p>
          <a:endParaRPr lang="en-US"/>
        </a:p>
      </dgm:t>
    </dgm:pt>
    <dgm:pt modelId="{2D9668D4-931D-1D42-8EA3-264A0D0FF9CD}" type="sibTrans" cxnId="{2A701812-CC7D-C74F-A0EE-08F79E211C83}">
      <dgm:prSet/>
      <dgm:spPr/>
      <dgm:t>
        <a:bodyPr/>
        <a:lstStyle/>
        <a:p>
          <a:endParaRPr lang="en-US"/>
        </a:p>
      </dgm:t>
    </dgm:pt>
    <dgm:pt modelId="{E4C22D49-40C8-EC40-9465-A0E7A1CF92BC}">
      <dgm:prSet phldrT="[Text]"/>
      <dgm:spPr/>
      <dgm:t>
        <a:bodyPr/>
        <a:lstStyle/>
        <a:p>
          <a:r>
            <a:rPr lang="en-US" dirty="0"/>
            <a:t>Digitized Readout</a:t>
          </a:r>
        </a:p>
      </dgm:t>
    </dgm:pt>
    <dgm:pt modelId="{466BAB78-B21C-064D-A9C8-87AB19649BA6}" type="parTrans" cxnId="{8A016E47-44F6-FF4E-9F3A-036FB8D26C66}">
      <dgm:prSet/>
      <dgm:spPr/>
      <dgm:t>
        <a:bodyPr/>
        <a:lstStyle/>
        <a:p>
          <a:endParaRPr lang="en-US"/>
        </a:p>
      </dgm:t>
    </dgm:pt>
    <dgm:pt modelId="{1E659CCB-B6D1-8F48-94DE-4C0A3B6CCD1C}" type="sibTrans" cxnId="{8A016E47-44F6-FF4E-9F3A-036FB8D26C66}">
      <dgm:prSet/>
      <dgm:spPr/>
      <dgm:t>
        <a:bodyPr/>
        <a:lstStyle/>
        <a:p>
          <a:endParaRPr lang="en-US"/>
        </a:p>
      </dgm:t>
    </dgm:pt>
    <dgm:pt modelId="{F88CC3A9-FF7A-3743-9656-C1FAE25A29BE}">
      <dgm:prSet phldrT="[Text]"/>
      <dgm:spPr/>
      <dgm:t>
        <a:bodyPr/>
        <a:lstStyle/>
        <a:p>
          <a:r>
            <a:rPr lang="en-US" dirty="0"/>
            <a:t>Detector &amp; Trigger</a:t>
          </a:r>
        </a:p>
      </dgm:t>
    </dgm:pt>
    <dgm:pt modelId="{D7AEF5A5-52A0-5B4D-945F-892827E43749}" type="parTrans" cxnId="{44E9E8D8-55B0-C243-AB58-191A98255AE7}">
      <dgm:prSet/>
      <dgm:spPr/>
      <dgm:t>
        <a:bodyPr/>
        <a:lstStyle/>
        <a:p>
          <a:endParaRPr lang="en-US"/>
        </a:p>
      </dgm:t>
    </dgm:pt>
    <dgm:pt modelId="{544A0E6C-902B-7545-9765-7308C03045D8}" type="sibTrans" cxnId="{44E9E8D8-55B0-C243-AB58-191A98255AE7}">
      <dgm:prSet/>
      <dgm:spPr/>
      <dgm:t>
        <a:bodyPr/>
        <a:lstStyle/>
        <a:p>
          <a:endParaRPr lang="en-US"/>
        </a:p>
      </dgm:t>
    </dgm:pt>
    <dgm:pt modelId="{43EFE5DE-7F1E-504D-AD53-F8643EEF8698}">
      <dgm:prSet phldrT="[Text]"/>
      <dgm:spPr/>
      <dgm:t>
        <a:bodyPr/>
        <a:lstStyle/>
        <a:p>
          <a:r>
            <a:rPr lang="en-US" dirty="0"/>
            <a:t>Data for Analysis</a:t>
          </a:r>
        </a:p>
      </dgm:t>
    </dgm:pt>
    <dgm:pt modelId="{E1977BC5-088F-0E41-A516-95FA12A4C86F}" type="parTrans" cxnId="{AD76A4F6-1FC7-DA49-8C1E-A85FC1120C9C}">
      <dgm:prSet/>
      <dgm:spPr/>
      <dgm:t>
        <a:bodyPr/>
        <a:lstStyle/>
        <a:p>
          <a:endParaRPr lang="en-US"/>
        </a:p>
      </dgm:t>
    </dgm:pt>
    <dgm:pt modelId="{19EDA39E-FE2C-6C44-ABF7-695B80EEA2B8}" type="sibTrans" cxnId="{AD76A4F6-1FC7-DA49-8C1E-A85FC1120C9C}">
      <dgm:prSet/>
      <dgm:spPr/>
      <dgm:t>
        <a:bodyPr/>
        <a:lstStyle/>
        <a:p>
          <a:endParaRPr lang="en-US"/>
        </a:p>
      </dgm:t>
    </dgm:pt>
    <dgm:pt modelId="{1E508BB8-9C04-3644-8E79-C960D8B0588D}">
      <dgm:prSet phldrT="[Text]"/>
      <dgm:spPr/>
      <dgm:t>
        <a:bodyPr/>
        <a:lstStyle/>
        <a:p>
          <a:r>
            <a:rPr lang="en-US" dirty="0"/>
            <a:t>Event Reconstruction</a:t>
          </a:r>
        </a:p>
      </dgm:t>
    </dgm:pt>
    <dgm:pt modelId="{2F5391B2-FCA5-A047-99D7-C50A8B7E630C}" type="parTrans" cxnId="{C3972637-FA08-9845-835B-6FC7A84F0719}">
      <dgm:prSet/>
      <dgm:spPr/>
      <dgm:t>
        <a:bodyPr/>
        <a:lstStyle/>
        <a:p>
          <a:endParaRPr lang="en-US"/>
        </a:p>
      </dgm:t>
    </dgm:pt>
    <dgm:pt modelId="{20CFF6C4-D735-BE47-9762-5C370AFD6AD0}" type="sibTrans" cxnId="{C3972637-FA08-9845-835B-6FC7A84F0719}">
      <dgm:prSet/>
      <dgm:spPr/>
      <dgm:t>
        <a:bodyPr/>
        <a:lstStyle/>
        <a:p>
          <a:endParaRPr lang="en-US"/>
        </a:p>
      </dgm:t>
    </dgm:pt>
    <dgm:pt modelId="{B83513D5-8AFF-5243-8270-6BC8C6452972}" type="pres">
      <dgm:prSet presAssocID="{977E7AB0-0F1D-CA45-89A7-931641E73592}" presName="Name0" presStyleCnt="0">
        <dgm:presLayoutVars>
          <dgm:dir/>
          <dgm:animLvl val="lvl"/>
          <dgm:resizeHandles val="exact"/>
        </dgm:presLayoutVars>
      </dgm:prSet>
      <dgm:spPr/>
    </dgm:pt>
    <dgm:pt modelId="{83119CBB-C224-8F47-AF5C-2A6003B55477}" type="pres">
      <dgm:prSet presAssocID="{977E7AB0-0F1D-CA45-89A7-931641E73592}" presName="tSp" presStyleCnt="0"/>
      <dgm:spPr/>
    </dgm:pt>
    <dgm:pt modelId="{2523952A-C89E-064E-854B-F68BA3C32F2E}" type="pres">
      <dgm:prSet presAssocID="{977E7AB0-0F1D-CA45-89A7-931641E73592}" presName="bSp" presStyleCnt="0"/>
      <dgm:spPr/>
    </dgm:pt>
    <dgm:pt modelId="{51236DFD-993A-F34E-9B32-4B07357BDA96}" type="pres">
      <dgm:prSet presAssocID="{977E7AB0-0F1D-CA45-89A7-931641E73592}" presName="process" presStyleCnt="0"/>
      <dgm:spPr/>
    </dgm:pt>
    <dgm:pt modelId="{61E47F6D-3995-B04F-ADE6-3DAFFD88D02C}" type="pres">
      <dgm:prSet presAssocID="{0FD931C1-BD09-ED43-8CCC-7EEB1DC20D6A}" presName="composite1" presStyleCnt="0"/>
      <dgm:spPr/>
    </dgm:pt>
    <dgm:pt modelId="{690E97F3-599D-EC4E-B0FD-A94730DF2647}" type="pres">
      <dgm:prSet presAssocID="{0FD931C1-BD09-ED43-8CCC-7EEB1DC20D6A}" presName="dummyNode1" presStyleLbl="node1" presStyleIdx="0" presStyleCnt="3"/>
      <dgm:spPr/>
    </dgm:pt>
    <dgm:pt modelId="{3357543A-5022-CF41-A021-50C8317368B8}" type="pres">
      <dgm:prSet presAssocID="{0FD931C1-BD09-ED43-8CCC-7EEB1DC20D6A}" presName="childNode1" presStyleLbl="bgAcc1" presStyleIdx="0" presStyleCnt="3">
        <dgm:presLayoutVars>
          <dgm:bulletEnabled val="1"/>
        </dgm:presLayoutVars>
      </dgm:prSet>
      <dgm:spPr/>
    </dgm:pt>
    <dgm:pt modelId="{23FA27B4-8B66-9341-B268-579878324107}" type="pres">
      <dgm:prSet presAssocID="{0FD931C1-BD09-ED43-8CCC-7EEB1DC20D6A}" presName="childNode1tx" presStyleLbl="bgAcc1" presStyleIdx="0" presStyleCnt="3">
        <dgm:presLayoutVars>
          <dgm:bulletEnabled val="1"/>
        </dgm:presLayoutVars>
      </dgm:prSet>
      <dgm:spPr/>
    </dgm:pt>
    <dgm:pt modelId="{F0506E42-7500-4F4F-98D9-B554EEB87B64}" type="pres">
      <dgm:prSet presAssocID="{0FD931C1-BD09-ED43-8CCC-7EEB1DC20D6A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5623A1DB-7DFC-0B40-A9DA-AF1CAA0C8599}" type="pres">
      <dgm:prSet presAssocID="{0FD931C1-BD09-ED43-8CCC-7EEB1DC20D6A}" presName="connSite1" presStyleCnt="0"/>
      <dgm:spPr/>
    </dgm:pt>
    <dgm:pt modelId="{48C40124-2C01-A347-8DF0-4B005A06347B}" type="pres">
      <dgm:prSet presAssocID="{3C84302A-7D13-EA4B-812D-ABAF04348A37}" presName="Name9" presStyleLbl="sibTrans2D1" presStyleIdx="0" presStyleCnt="2"/>
      <dgm:spPr/>
    </dgm:pt>
    <dgm:pt modelId="{8670403F-CFDF-9747-9C94-A776DA5182BE}" type="pres">
      <dgm:prSet presAssocID="{E4C22D49-40C8-EC40-9465-A0E7A1CF92BC}" presName="composite2" presStyleCnt="0"/>
      <dgm:spPr/>
    </dgm:pt>
    <dgm:pt modelId="{0D61CCF5-F17E-0245-A2CB-3A143DC2E579}" type="pres">
      <dgm:prSet presAssocID="{E4C22D49-40C8-EC40-9465-A0E7A1CF92BC}" presName="dummyNode2" presStyleLbl="node1" presStyleIdx="0" presStyleCnt="3"/>
      <dgm:spPr/>
    </dgm:pt>
    <dgm:pt modelId="{EF557B8B-45C8-D848-B0F2-446A91531D6B}" type="pres">
      <dgm:prSet presAssocID="{E4C22D49-40C8-EC40-9465-A0E7A1CF92BC}" presName="childNode2" presStyleLbl="bgAcc1" presStyleIdx="1" presStyleCnt="3">
        <dgm:presLayoutVars>
          <dgm:bulletEnabled val="1"/>
        </dgm:presLayoutVars>
      </dgm:prSet>
      <dgm:spPr/>
    </dgm:pt>
    <dgm:pt modelId="{93DE0006-6759-1B47-9342-11F66275D07C}" type="pres">
      <dgm:prSet presAssocID="{E4C22D49-40C8-EC40-9465-A0E7A1CF92BC}" presName="childNode2tx" presStyleLbl="bgAcc1" presStyleIdx="1" presStyleCnt="3">
        <dgm:presLayoutVars>
          <dgm:bulletEnabled val="1"/>
        </dgm:presLayoutVars>
      </dgm:prSet>
      <dgm:spPr/>
    </dgm:pt>
    <dgm:pt modelId="{AE5AFBEE-A181-9B44-AD58-440B7C9227EB}" type="pres">
      <dgm:prSet presAssocID="{E4C22D49-40C8-EC40-9465-A0E7A1CF92BC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1E1CACFF-3858-514F-969A-CD0D2FD02588}" type="pres">
      <dgm:prSet presAssocID="{E4C22D49-40C8-EC40-9465-A0E7A1CF92BC}" presName="connSite2" presStyleCnt="0"/>
      <dgm:spPr/>
    </dgm:pt>
    <dgm:pt modelId="{567B8042-E92C-4944-A8D6-7C536D098C47}" type="pres">
      <dgm:prSet presAssocID="{1E659CCB-B6D1-8F48-94DE-4C0A3B6CCD1C}" presName="Name18" presStyleLbl="sibTrans2D1" presStyleIdx="1" presStyleCnt="2"/>
      <dgm:spPr/>
    </dgm:pt>
    <dgm:pt modelId="{8EFD2F11-A0E3-0842-8291-D09CCCCEBDA3}" type="pres">
      <dgm:prSet presAssocID="{43EFE5DE-7F1E-504D-AD53-F8643EEF8698}" presName="composite1" presStyleCnt="0"/>
      <dgm:spPr/>
    </dgm:pt>
    <dgm:pt modelId="{A6C72CB4-76C9-FC49-88AA-01B2D96122D9}" type="pres">
      <dgm:prSet presAssocID="{43EFE5DE-7F1E-504D-AD53-F8643EEF8698}" presName="dummyNode1" presStyleLbl="node1" presStyleIdx="1" presStyleCnt="3"/>
      <dgm:spPr/>
    </dgm:pt>
    <dgm:pt modelId="{93D95C9B-6B38-424C-8870-745257982898}" type="pres">
      <dgm:prSet presAssocID="{43EFE5DE-7F1E-504D-AD53-F8643EEF8698}" presName="childNode1" presStyleLbl="bgAcc1" presStyleIdx="2" presStyleCnt="3">
        <dgm:presLayoutVars>
          <dgm:bulletEnabled val="1"/>
        </dgm:presLayoutVars>
      </dgm:prSet>
      <dgm:spPr/>
    </dgm:pt>
    <dgm:pt modelId="{DDD02C6D-7AB4-F746-BC38-AAB84C05438B}" type="pres">
      <dgm:prSet presAssocID="{43EFE5DE-7F1E-504D-AD53-F8643EEF8698}" presName="childNode1tx" presStyleLbl="bgAcc1" presStyleIdx="2" presStyleCnt="3">
        <dgm:presLayoutVars>
          <dgm:bulletEnabled val="1"/>
        </dgm:presLayoutVars>
      </dgm:prSet>
      <dgm:spPr/>
    </dgm:pt>
    <dgm:pt modelId="{F8394ADC-1D68-354A-B9D7-45952D6A3AED}" type="pres">
      <dgm:prSet presAssocID="{43EFE5DE-7F1E-504D-AD53-F8643EEF8698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FBEA30F9-0734-2541-B51B-BA2BA63F6EF7}" type="pres">
      <dgm:prSet presAssocID="{43EFE5DE-7F1E-504D-AD53-F8643EEF8698}" presName="connSite1" presStyleCnt="0"/>
      <dgm:spPr/>
    </dgm:pt>
  </dgm:ptLst>
  <dgm:cxnLst>
    <dgm:cxn modelId="{8D83D50A-A4BE-B341-9D67-1092B15C16C3}" type="presOf" srcId="{1E508BB8-9C04-3644-8E79-C960D8B0588D}" destId="{DDD02C6D-7AB4-F746-BC38-AAB84C05438B}" srcOrd="1" destOrd="0" presId="urn:microsoft.com/office/officeart/2005/8/layout/hProcess4"/>
    <dgm:cxn modelId="{2A701812-CC7D-C74F-A0EE-08F79E211C83}" srcId="{0FD931C1-BD09-ED43-8CCC-7EEB1DC20D6A}" destId="{69529372-65E8-204B-8405-D4519267D354}" srcOrd="0" destOrd="0" parTransId="{7F6FFCEA-CE6A-B944-8FF3-FDE055F3F471}" sibTransId="{2D9668D4-931D-1D42-8EA3-264A0D0FF9CD}"/>
    <dgm:cxn modelId="{E6B2A921-B8D3-C14B-B711-1A3920373EF2}" type="presOf" srcId="{1E659CCB-B6D1-8F48-94DE-4C0A3B6CCD1C}" destId="{567B8042-E92C-4944-A8D6-7C536D098C47}" srcOrd="0" destOrd="0" presId="urn:microsoft.com/office/officeart/2005/8/layout/hProcess4"/>
    <dgm:cxn modelId="{6D84BB22-01B2-CE4F-AFE0-8CCB0709686C}" type="presOf" srcId="{F88CC3A9-FF7A-3743-9656-C1FAE25A29BE}" destId="{93DE0006-6759-1B47-9342-11F66275D07C}" srcOrd="1" destOrd="0" presId="urn:microsoft.com/office/officeart/2005/8/layout/hProcess4"/>
    <dgm:cxn modelId="{C3972637-FA08-9845-835B-6FC7A84F0719}" srcId="{43EFE5DE-7F1E-504D-AD53-F8643EEF8698}" destId="{1E508BB8-9C04-3644-8E79-C960D8B0588D}" srcOrd="0" destOrd="0" parTransId="{2F5391B2-FCA5-A047-99D7-C50A8B7E630C}" sibTransId="{20CFF6C4-D735-BE47-9762-5C370AFD6AD0}"/>
    <dgm:cxn modelId="{616E803F-2A81-4246-9F93-7CC10E4F5E82}" type="presOf" srcId="{69529372-65E8-204B-8405-D4519267D354}" destId="{23FA27B4-8B66-9341-B268-579878324107}" srcOrd="1" destOrd="0" presId="urn:microsoft.com/office/officeart/2005/8/layout/hProcess4"/>
    <dgm:cxn modelId="{8A016E47-44F6-FF4E-9F3A-036FB8D26C66}" srcId="{977E7AB0-0F1D-CA45-89A7-931641E73592}" destId="{E4C22D49-40C8-EC40-9465-A0E7A1CF92BC}" srcOrd="1" destOrd="0" parTransId="{466BAB78-B21C-064D-A9C8-87AB19649BA6}" sibTransId="{1E659CCB-B6D1-8F48-94DE-4C0A3B6CCD1C}"/>
    <dgm:cxn modelId="{520ACC52-C847-7D4F-B338-841E978D6591}" type="presOf" srcId="{E4C22D49-40C8-EC40-9465-A0E7A1CF92BC}" destId="{AE5AFBEE-A181-9B44-AD58-440B7C9227EB}" srcOrd="0" destOrd="0" presId="urn:microsoft.com/office/officeart/2005/8/layout/hProcess4"/>
    <dgm:cxn modelId="{00D6BF66-988B-CC45-B4E1-69A315C1A4E4}" type="presOf" srcId="{1E508BB8-9C04-3644-8E79-C960D8B0588D}" destId="{93D95C9B-6B38-424C-8870-745257982898}" srcOrd="0" destOrd="0" presId="urn:microsoft.com/office/officeart/2005/8/layout/hProcess4"/>
    <dgm:cxn modelId="{A60B4374-7F07-2745-9DC0-3B0EC4D151E2}" type="presOf" srcId="{977E7AB0-0F1D-CA45-89A7-931641E73592}" destId="{B83513D5-8AFF-5243-8270-6BC8C6452972}" srcOrd="0" destOrd="0" presId="urn:microsoft.com/office/officeart/2005/8/layout/hProcess4"/>
    <dgm:cxn modelId="{2AED6979-53A0-1741-8204-6F201C771F54}" type="presOf" srcId="{69529372-65E8-204B-8405-D4519267D354}" destId="{3357543A-5022-CF41-A021-50C8317368B8}" srcOrd="0" destOrd="0" presId="urn:microsoft.com/office/officeart/2005/8/layout/hProcess4"/>
    <dgm:cxn modelId="{F3AF3E92-C1C3-CD46-BF94-370A0F79224E}" srcId="{977E7AB0-0F1D-CA45-89A7-931641E73592}" destId="{0FD931C1-BD09-ED43-8CCC-7EEB1DC20D6A}" srcOrd="0" destOrd="0" parTransId="{68EACE62-F674-A240-B5F2-9973269696F5}" sibTransId="{3C84302A-7D13-EA4B-812D-ABAF04348A37}"/>
    <dgm:cxn modelId="{1C7BD295-9A28-CA45-992E-C3BD283E08B9}" type="presOf" srcId="{3C84302A-7D13-EA4B-812D-ABAF04348A37}" destId="{48C40124-2C01-A347-8DF0-4B005A06347B}" srcOrd="0" destOrd="0" presId="urn:microsoft.com/office/officeart/2005/8/layout/hProcess4"/>
    <dgm:cxn modelId="{A4993DA4-7AD4-4B43-9C9C-86ACD3A27946}" type="presOf" srcId="{43EFE5DE-7F1E-504D-AD53-F8643EEF8698}" destId="{F8394ADC-1D68-354A-B9D7-45952D6A3AED}" srcOrd="0" destOrd="0" presId="urn:microsoft.com/office/officeart/2005/8/layout/hProcess4"/>
    <dgm:cxn modelId="{2267C5BE-1C07-1A42-AD41-28B9BBE07FF1}" type="presOf" srcId="{0FD931C1-BD09-ED43-8CCC-7EEB1DC20D6A}" destId="{F0506E42-7500-4F4F-98D9-B554EEB87B64}" srcOrd="0" destOrd="0" presId="urn:microsoft.com/office/officeart/2005/8/layout/hProcess4"/>
    <dgm:cxn modelId="{44E9E8D8-55B0-C243-AB58-191A98255AE7}" srcId="{E4C22D49-40C8-EC40-9465-A0E7A1CF92BC}" destId="{F88CC3A9-FF7A-3743-9656-C1FAE25A29BE}" srcOrd="0" destOrd="0" parTransId="{D7AEF5A5-52A0-5B4D-945F-892827E43749}" sibTransId="{544A0E6C-902B-7545-9765-7308C03045D8}"/>
    <dgm:cxn modelId="{AD76A4F6-1FC7-DA49-8C1E-A85FC1120C9C}" srcId="{977E7AB0-0F1D-CA45-89A7-931641E73592}" destId="{43EFE5DE-7F1E-504D-AD53-F8643EEF8698}" srcOrd="2" destOrd="0" parTransId="{E1977BC5-088F-0E41-A516-95FA12A4C86F}" sibTransId="{19EDA39E-FE2C-6C44-ABF7-695B80EEA2B8}"/>
    <dgm:cxn modelId="{85B6D9FA-19FA-A94A-892A-3DC1AB91E833}" type="presOf" srcId="{F88CC3A9-FF7A-3743-9656-C1FAE25A29BE}" destId="{EF557B8B-45C8-D848-B0F2-446A91531D6B}" srcOrd="0" destOrd="0" presId="urn:microsoft.com/office/officeart/2005/8/layout/hProcess4"/>
    <dgm:cxn modelId="{BDA7652E-F8D8-854E-B0D6-CBB0144382C8}" type="presParOf" srcId="{B83513D5-8AFF-5243-8270-6BC8C6452972}" destId="{83119CBB-C224-8F47-AF5C-2A6003B55477}" srcOrd="0" destOrd="0" presId="urn:microsoft.com/office/officeart/2005/8/layout/hProcess4"/>
    <dgm:cxn modelId="{8B006129-3736-5844-A2C2-CCB61C52B81E}" type="presParOf" srcId="{B83513D5-8AFF-5243-8270-6BC8C6452972}" destId="{2523952A-C89E-064E-854B-F68BA3C32F2E}" srcOrd="1" destOrd="0" presId="urn:microsoft.com/office/officeart/2005/8/layout/hProcess4"/>
    <dgm:cxn modelId="{CF08C9D0-718F-1748-A840-EE7EF4000F3B}" type="presParOf" srcId="{B83513D5-8AFF-5243-8270-6BC8C6452972}" destId="{51236DFD-993A-F34E-9B32-4B07357BDA96}" srcOrd="2" destOrd="0" presId="urn:microsoft.com/office/officeart/2005/8/layout/hProcess4"/>
    <dgm:cxn modelId="{31973789-3CEE-474E-88DB-DC762C0322E8}" type="presParOf" srcId="{51236DFD-993A-F34E-9B32-4B07357BDA96}" destId="{61E47F6D-3995-B04F-ADE6-3DAFFD88D02C}" srcOrd="0" destOrd="0" presId="urn:microsoft.com/office/officeart/2005/8/layout/hProcess4"/>
    <dgm:cxn modelId="{70E117DA-44E5-B34C-B489-DBFD701B865F}" type="presParOf" srcId="{61E47F6D-3995-B04F-ADE6-3DAFFD88D02C}" destId="{690E97F3-599D-EC4E-B0FD-A94730DF2647}" srcOrd="0" destOrd="0" presId="urn:microsoft.com/office/officeart/2005/8/layout/hProcess4"/>
    <dgm:cxn modelId="{9DBC0B33-F13A-474A-A017-6AEFA3E9E963}" type="presParOf" srcId="{61E47F6D-3995-B04F-ADE6-3DAFFD88D02C}" destId="{3357543A-5022-CF41-A021-50C8317368B8}" srcOrd="1" destOrd="0" presId="urn:microsoft.com/office/officeart/2005/8/layout/hProcess4"/>
    <dgm:cxn modelId="{EDBA6A1C-9901-EB4D-A9FA-2E49C39BE5C1}" type="presParOf" srcId="{61E47F6D-3995-B04F-ADE6-3DAFFD88D02C}" destId="{23FA27B4-8B66-9341-B268-579878324107}" srcOrd="2" destOrd="0" presId="urn:microsoft.com/office/officeart/2005/8/layout/hProcess4"/>
    <dgm:cxn modelId="{2BA15E4E-DB1E-234C-A197-EEAC46BAAAD3}" type="presParOf" srcId="{61E47F6D-3995-B04F-ADE6-3DAFFD88D02C}" destId="{F0506E42-7500-4F4F-98D9-B554EEB87B64}" srcOrd="3" destOrd="0" presId="urn:microsoft.com/office/officeart/2005/8/layout/hProcess4"/>
    <dgm:cxn modelId="{A82807B1-AAC8-9C41-ACBC-066E801D616B}" type="presParOf" srcId="{61E47F6D-3995-B04F-ADE6-3DAFFD88D02C}" destId="{5623A1DB-7DFC-0B40-A9DA-AF1CAA0C8599}" srcOrd="4" destOrd="0" presId="urn:microsoft.com/office/officeart/2005/8/layout/hProcess4"/>
    <dgm:cxn modelId="{A69918AD-9C5B-3A49-8687-C600EEBFF696}" type="presParOf" srcId="{51236DFD-993A-F34E-9B32-4B07357BDA96}" destId="{48C40124-2C01-A347-8DF0-4B005A06347B}" srcOrd="1" destOrd="0" presId="urn:microsoft.com/office/officeart/2005/8/layout/hProcess4"/>
    <dgm:cxn modelId="{15FF5FB6-ACE3-6C4E-9430-3419B11A93AF}" type="presParOf" srcId="{51236DFD-993A-F34E-9B32-4B07357BDA96}" destId="{8670403F-CFDF-9747-9C94-A776DA5182BE}" srcOrd="2" destOrd="0" presId="urn:microsoft.com/office/officeart/2005/8/layout/hProcess4"/>
    <dgm:cxn modelId="{81126171-E896-CC49-BC41-6B436851DAA3}" type="presParOf" srcId="{8670403F-CFDF-9747-9C94-A776DA5182BE}" destId="{0D61CCF5-F17E-0245-A2CB-3A143DC2E579}" srcOrd="0" destOrd="0" presId="urn:microsoft.com/office/officeart/2005/8/layout/hProcess4"/>
    <dgm:cxn modelId="{C8A862A4-91C3-F040-85D3-8085D623EDB8}" type="presParOf" srcId="{8670403F-CFDF-9747-9C94-A776DA5182BE}" destId="{EF557B8B-45C8-D848-B0F2-446A91531D6B}" srcOrd="1" destOrd="0" presId="urn:microsoft.com/office/officeart/2005/8/layout/hProcess4"/>
    <dgm:cxn modelId="{869D7023-8268-A841-B02F-8424A32CEFA5}" type="presParOf" srcId="{8670403F-CFDF-9747-9C94-A776DA5182BE}" destId="{93DE0006-6759-1B47-9342-11F66275D07C}" srcOrd="2" destOrd="0" presId="urn:microsoft.com/office/officeart/2005/8/layout/hProcess4"/>
    <dgm:cxn modelId="{2899755D-16EB-9A42-9851-D4140E245F68}" type="presParOf" srcId="{8670403F-CFDF-9747-9C94-A776DA5182BE}" destId="{AE5AFBEE-A181-9B44-AD58-440B7C9227EB}" srcOrd="3" destOrd="0" presId="urn:microsoft.com/office/officeart/2005/8/layout/hProcess4"/>
    <dgm:cxn modelId="{7FC64295-BB29-C343-AFF2-A33D8D12B80F}" type="presParOf" srcId="{8670403F-CFDF-9747-9C94-A776DA5182BE}" destId="{1E1CACFF-3858-514F-969A-CD0D2FD02588}" srcOrd="4" destOrd="0" presId="urn:microsoft.com/office/officeart/2005/8/layout/hProcess4"/>
    <dgm:cxn modelId="{117AEFB9-27D1-EF44-9C7E-DDD55E4B4285}" type="presParOf" srcId="{51236DFD-993A-F34E-9B32-4B07357BDA96}" destId="{567B8042-E92C-4944-A8D6-7C536D098C47}" srcOrd="3" destOrd="0" presId="urn:microsoft.com/office/officeart/2005/8/layout/hProcess4"/>
    <dgm:cxn modelId="{5C833463-1E8A-B84D-BA42-EC588C12E7F0}" type="presParOf" srcId="{51236DFD-993A-F34E-9B32-4B07357BDA96}" destId="{8EFD2F11-A0E3-0842-8291-D09CCCCEBDA3}" srcOrd="4" destOrd="0" presId="urn:microsoft.com/office/officeart/2005/8/layout/hProcess4"/>
    <dgm:cxn modelId="{DFBD8B4E-1468-234F-9F10-CE4F77C930F8}" type="presParOf" srcId="{8EFD2F11-A0E3-0842-8291-D09CCCCEBDA3}" destId="{A6C72CB4-76C9-FC49-88AA-01B2D96122D9}" srcOrd="0" destOrd="0" presId="urn:microsoft.com/office/officeart/2005/8/layout/hProcess4"/>
    <dgm:cxn modelId="{8138DEDE-AF68-D84C-9883-9C9808CA87B6}" type="presParOf" srcId="{8EFD2F11-A0E3-0842-8291-D09CCCCEBDA3}" destId="{93D95C9B-6B38-424C-8870-745257982898}" srcOrd="1" destOrd="0" presId="urn:microsoft.com/office/officeart/2005/8/layout/hProcess4"/>
    <dgm:cxn modelId="{294B3C8D-CAED-5541-9CC5-5479E3B8ADFE}" type="presParOf" srcId="{8EFD2F11-A0E3-0842-8291-D09CCCCEBDA3}" destId="{DDD02C6D-7AB4-F746-BC38-AAB84C05438B}" srcOrd="2" destOrd="0" presId="urn:microsoft.com/office/officeart/2005/8/layout/hProcess4"/>
    <dgm:cxn modelId="{AB44136A-D8A7-8848-AE33-A2DA86E7F496}" type="presParOf" srcId="{8EFD2F11-A0E3-0842-8291-D09CCCCEBDA3}" destId="{F8394ADC-1D68-354A-B9D7-45952D6A3AED}" srcOrd="3" destOrd="0" presId="urn:microsoft.com/office/officeart/2005/8/layout/hProcess4"/>
    <dgm:cxn modelId="{5E67EA50-32B3-504A-B019-E4657DCD0FB0}" type="presParOf" srcId="{8EFD2F11-A0E3-0842-8291-D09CCCCEBDA3}" destId="{FBEA30F9-0734-2541-B51B-BA2BA63F6EF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7543A-5022-CF41-A021-50C8317368B8}">
      <dsp:nvSpPr>
        <dsp:cNvPr id="0" name=""/>
        <dsp:cNvSpPr/>
      </dsp:nvSpPr>
      <dsp:spPr>
        <a:xfrm>
          <a:off x="782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MC Event Generator</a:t>
          </a:r>
        </a:p>
      </dsp:txBody>
      <dsp:txXfrm>
        <a:off x="43694" y="1373540"/>
        <a:ext cx="2174998" cy="1379301"/>
      </dsp:txXfrm>
    </dsp:sp>
    <dsp:sp modelId="{48C40124-2C01-A347-8DF0-4B005A06347B}">
      <dsp:nvSpPr>
        <dsp:cNvPr id="0" name=""/>
        <dsp:cNvSpPr/>
      </dsp:nvSpPr>
      <dsp:spPr>
        <a:xfrm>
          <a:off x="1279934" y="1805736"/>
          <a:ext cx="2447481" cy="2447481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506E42-7500-4F4F-98D9-B554EEB87B64}">
      <dsp:nvSpPr>
        <dsp:cNvPr id="0" name=""/>
        <dsp:cNvSpPr/>
      </dsp:nvSpPr>
      <dsp:spPr>
        <a:xfrm>
          <a:off x="503186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Particle Four-Vectors</a:t>
          </a:r>
        </a:p>
      </dsp:txBody>
      <dsp:txXfrm>
        <a:off x="526593" y="2819161"/>
        <a:ext cx="1962805" cy="752345"/>
      </dsp:txXfrm>
    </dsp:sp>
    <dsp:sp modelId="{EF557B8B-45C8-D848-B0F2-446A91531D6B}">
      <dsp:nvSpPr>
        <dsp:cNvPr id="0" name=""/>
        <dsp:cNvSpPr/>
      </dsp:nvSpPr>
      <dsp:spPr>
        <a:xfrm>
          <a:off x="2858787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Detector &amp; Trigger Simulation</a:t>
          </a:r>
        </a:p>
      </dsp:txBody>
      <dsp:txXfrm>
        <a:off x="2901699" y="1773120"/>
        <a:ext cx="2174998" cy="1379301"/>
      </dsp:txXfrm>
    </dsp:sp>
    <dsp:sp modelId="{567B8042-E92C-4944-A8D6-7C536D098C47}">
      <dsp:nvSpPr>
        <dsp:cNvPr id="0" name=""/>
        <dsp:cNvSpPr/>
      </dsp:nvSpPr>
      <dsp:spPr>
        <a:xfrm>
          <a:off x="4119099" y="199631"/>
          <a:ext cx="2736364" cy="273636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5AFBEE-A181-9B44-AD58-440B7C9227EB}">
      <dsp:nvSpPr>
        <dsp:cNvPr id="0" name=""/>
        <dsp:cNvSpPr/>
      </dsp:nvSpPr>
      <dsp:spPr>
        <a:xfrm>
          <a:off x="3361192" y="931048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Digitized Readout</a:t>
          </a:r>
        </a:p>
      </dsp:txBody>
      <dsp:txXfrm>
        <a:off x="3384599" y="954455"/>
        <a:ext cx="1962805" cy="752345"/>
      </dsp:txXfrm>
    </dsp:sp>
    <dsp:sp modelId="{93D95C9B-6B38-424C-8870-745257982898}">
      <dsp:nvSpPr>
        <dsp:cNvPr id="0" name=""/>
        <dsp:cNvSpPr/>
      </dsp:nvSpPr>
      <dsp:spPr>
        <a:xfrm>
          <a:off x="5716793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Event Reconstruction</a:t>
          </a:r>
        </a:p>
      </dsp:txBody>
      <dsp:txXfrm>
        <a:off x="5759705" y="1373540"/>
        <a:ext cx="2174998" cy="1379301"/>
      </dsp:txXfrm>
    </dsp:sp>
    <dsp:sp modelId="{F8394ADC-1D68-354A-B9D7-45952D6A3AED}">
      <dsp:nvSpPr>
        <dsp:cNvPr id="0" name=""/>
        <dsp:cNvSpPr/>
      </dsp:nvSpPr>
      <dsp:spPr>
        <a:xfrm>
          <a:off x="6219198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Data for Analysis</a:t>
          </a:r>
        </a:p>
      </dsp:txBody>
      <dsp:txXfrm>
        <a:off x="6242605" y="2819161"/>
        <a:ext cx="1962805" cy="7523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7543A-5022-CF41-A021-50C8317368B8}">
      <dsp:nvSpPr>
        <dsp:cNvPr id="0" name=""/>
        <dsp:cNvSpPr/>
      </dsp:nvSpPr>
      <dsp:spPr>
        <a:xfrm>
          <a:off x="782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Collider!</a:t>
          </a:r>
        </a:p>
      </dsp:txBody>
      <dsp:txXfrm>
        <a:off x="43694" y="1373540"/>
        <a:ext cx="2174998" cy="1379301"/>
      </dsp:txXfrm>
    </dsp:sp>
    <dsp:sp modelId="{48C40124-2C01-A347-8DF0-4B005A06347B}">
      <dsp:nvSpPr>
        <dsp:cNvPr id="0" name=""/>
        <dsp:cNvSpPr/>
      </dsp:nvSpPr>
      <dsp:spPr>
        <a:xfrm>
          <a:off x="1279934" y="1805736"/>
          <a:ext cx="2447481" cy="2447481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506E42-7500-4F4F-98D9-B554EEB87B64}">
      <dsp:nvSpPr>
        <dsp:cNvPr id="0" name=""/>
        <dsp:cNvSpPr/>
      </dsp:nvSpPr>
      <dsp:spPr>
        <a:xfrm>
          <a:off x="503186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Particles</a:t>
          </a:r>
        </a:p>
      </dsp:txBody>
      <dsp:txXfrm>
        <a:off x="526593" y="2819161"/>
        <a:ext cx="1962805" cy="752345"/>
      </dsp:txXfrm>
    </dsp:sp>
    <dsp:sp modelId="{EF557B8B-45C8-D848-B0F2-446A91531D6B}">
      <dsp:nvSpPr>
        <dsp:cNvPr id="0" name=""/>
        <dsp:cNvSpPr/>
      </dsp:nvSpPr>
      <dsp:spPr>
        <a:xfrm>
          <a:off x="2858787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Detector &amp; Trigger</a:t>
          </a:r>
        </a:p>
      </dsp:txBody>
      <dsp:txXfrm>
        <a:off x="2901699" y="1773120"/>
        <a:ext cx="2174998" cy="1379301"/>
      </dsp:txXfrm>
    </dsp:sp>
    <dsp:sp modelId="{567B8042-E92C-4944-A8D6-7C536D098C47}">
      <dsp:nvSpPr>
        <dsp:cNvPr id="0" name=""/>
        <dsp:cNvSpPr/>
      </dsp:nvSpPr>
      <dsp:spPr>
        <a:xfrm>
          <a:off x="4119099" y="199631"/>
          <a:ext cx="2736364" cy="273636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5AFBEE-A181-9B44-AD58-440B7C9227EB}">
      <dsp:nvSpPr>
        <dsp:cNvPr id="0" name=""/>
        <dsp:cNvSpPr/>
      </dsp:nvSpPr>
      <dsp:spPr>
        <a:xfrm>
          <a:off x="3361192" y="931048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Digitized Readout</a:t>
          </a:r>
        </a:p>
      </dsp:txBody>
      <dsp:txXfrm>
        <a:off x="3384599" y="954455"/>
        <a:ext cx="1962805" cy="752345"/>
      </dsp:txXfrm>
    </dsp:sp>
    <dsp:sp modelId="{93D95C9B-6B38-424C-8870-745257982898}">
      <dsp:nvSpPr>
        <dsp:cNvPr id="0" name=""/>
        <dsp:cNvSpPr/>
      </dsp:nvSpPr>
      <dsp:spPr>
        <a:xfrm>
          <a:off x="5716793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Event Reconstruction</a:t>
          </a:r>
        </a:p>
      </dsp:txBody>
      <dsp:txXfrm>
        <a:off x="5759705" y="1373540"/>
        <a:ext cx="2174998" cy="1379301"/>
      </dsp:txXfrm>
    </dsp:sp>
    <dsp:sp modelId="{F8394ADC-1D68-354A-B9D7-45952D6A3AED}">
      <dsp:nvSpPr>
        <dsp:cNvPr id="0" name=""/>
        <dsp:cNvSpPr/>
      </dsp:nvSpPr>
      <dsp:spPr>
        <a:xfrm>
          <a:off x="6219198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Data for Analysis</a:t>
          </a:r>
        </a:p>
      </dsp:txBody>
      <dsp:txXfrm>
        <a:off x="6242605" y="2819161"/>
        <a:ext cx="1962805" cy="7523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7543A-5022-CF41-A021-50C8317368B8}">
      <dsp:nvSpPr>
        <dsp:cNvPr id="0" name=""/>
        <dsp:cNvSpPr/>
      </dsp:nvSpPr>
      <dsp:spPr>
        <a:xfrm>
          <a:off x="782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MC Event Generator</a:t>
          </a:r>
        </a:p>
      </dsp:txBody>
      <dsp:txXfrm>
        <a:off x="43694" y="1373540"/>
        <a:ext cx="2174998" cy="1379301"/>
      </dsp:txXfrm>
    </dsp:sp>
    <dsp:sp modelId="{48C40124-2C01-A347-8DF0-4B005A06347B}">
      <dsp:nvSpPr>
        <dsp:cNvPr id="0" name=""/>
        <dsp:cNvSpPr/>
      </dsp:nvSpPr>
      <dsp:spPr>
        <a:xfrm>
          <a:off x="1279934" y="1805736"/>
          <a:ext cx="2447481" cy="2447481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506E42-7500-4F4F-98D9-B554EEB87B64}">
      <dsp:nvSpPr>
        <dsp:cNvPr id="0" name=""/>
        <dsp:cNvSpPr/>
      </dsp:nvSpPr>
      <dsp:spPr>
        <a:xfrm>
          <a:off x="503186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Particle Four-Vectors</a:t>
          </a:r>
        </a:p>
      </dsp:txBody>
      <dsp:txXfrm>
        <a:off x="526593" y="2819161"/>
        <a:ext cx="1962805" cy="752345"/>
      </dsp:txXfrm>
    </dsp:sp>
    <dsp:sp modelId="{EF557B8B-45C8-D848-B0F2-446A91531D6B}">
      <dsp:nvSpPr>
        <dsp:cNvPr id="0" name=""/>
        <dsp:cNvSpPr/>
      </dsp:nvSpPr>
      <dsp:spPr>
        <a:xfrm>
          <a:off x="2858787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Detector &amp; Trigger Simulation</a:t>
          </a:r>
        </a:p>
      </dsp:txBody>
      <dsp:txXfrm>
        <a:off x="2901699" y="1773120"/>
        <a:ext cx="2174998" cy="1379301"/>
      </dsp:txXfrm>
    </dsp:sp>
    <dsp:sp modelId="{567B8042-E92C-4944-A8D6-7C536D098C47}">
      <dsp:nvSpPr>
        <dsp:cNvPr id="0" name=""/>
        <dsp:cNvSpPr/>
      </dsp:nvSpPr>
      <dsp:spPr>
        <a:xfrm>
          <a:off x="4119099" y="199631"/>
          <a:ext cx="2736364" cy="273636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5AFBEE-A181-9B44-AD58-440B7C9227EB}">
      <dsp:nvSpPr>
        <dsp:cNvPr id="0" name=""/>
        <dsp:cNvSpPr/>
      </dsp:nvSpPr>
      <dsp:spPr>
        <a:xfrm>
          <a:off x="3361192" y="931048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Digitized Readout</a:t>
          </a:r>
        </a:p>
      </dsp:txBody>
      <dsp:txXfrm>
        <a:off x="3384599" y="954455"/>
        <a:ext cx="1962805" cy="752345"/>
      </dsp:txXfrm>
    </dsp:sp>
    <dsp:sp modelId="{93D95C9B-6B38-424C-8870-745257982898}">
      <dsp:nvSpPr>
        <dsp:cNvPr id="0" name=""/>
        <dsp:cNvSpPr/>
      </dsp:nvSpPr>
      <dsp:spPr>
        <a:xfrm>
          <a:off x="5716793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Event Reconstruction</a:t>
          </a:r>
        </a:p>
      </dsp:txBody>
      <dsp:txXfrm>
        <a:off x="5759705" y="1373540"/>
        <a:ext cx="2174998" cy="1379301"/>
      </dsp:txXfrm>
    </dsp:sp>
    <dsp:sp modelId="{F8394ADC-1D68-354A-B9D7-45952D6A3AED}">
      <dsp:nvSpPr>
        <dsp:cNvPr id="0" name=""/>
        <dsp:cNvSpPr/>
      </dsp:nvSpPr>
      <dsp:spPr>
        <a:xfrm>
          <a:off x="6219198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Data for Analysis</a:t>
          </a:r>
        </a:p>
      </dsp:txBody>
      <dsp:txXfrm>
        <a:off x="6242605" y="2819161"/>
        <a:ext cx="1962805" cy="7523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7543A-5022-CF41-A021-50C8317368B8}">
      <dsp:nvSpPr>
        <dsp:cNvPr id="0" name=""/>
        <dsp:cNvSpPr/>
      </dsp:nvSpPr>
      <dsp:spPr>
        <a:xfrm>
          <a:off x="782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Collider!</a:t>
          </a:r>
        </a:p>
      </dsp:txBody>
      <dsp:txXfrm>
        <a:off x="43694" y="1373540"/>
        <a:ext cx="2174998" cy="1379301"/>
      </dsp:txXfrm>
    </dsp:sp>
    <dsp:sp modelId="{48C40124-2C01-A347-8DF0-4B005A06347B}">
      <dsp:nvSpPr>
        <dsp:cNvPr id="0" name=""/>
        <dsp:cNvSpPr/>
      </dsp:nvSpPr>
      <dsp:spPr>
        <a:xfrm>
          <a:off x="1279934" y="1805736"/>
          <a:ext cx="2447481" cy="2447481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506E42-7500-4F4F-98D9-B554EEB87B64}">
      <dsp:nvSpPr>
        <dsp:cNvPr id="0" name=""/>
        <dsp:cNvSpPr/>
      </dsp:nvSpPr>
      <dsp:spPr>
        <a:xfrm>
          <a:off x="503186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Particles</a:t>
          </a:r>
        </a:p>
      </dsp:txBody>
      <dsp:txXfrm>
        <a:off x="526593" y="2819161"/>
        <a:ext cx="1962805" cy="752345"/>
      </dsp:txXfrm>
    </dsp:sp>
    <dsp:sp modelId="{EF557B8B-45C8-D848-B0F2-446A91531D6B}">
      <dsp:nvSpPr>
        <dsp:cNvPr id="0" name=""/>
        <dsp:cNvSpPr/>
      </dsp:nvSpPr>
      <dsp:spPr>
        <a:xfrm>
          <a:off x="2858787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Detector &amp; Trigger</a:t>
          </a:r>
        </a:p>
      </dsp:txBody>
      <dsp:txXfrm>
        <a:off x="2901699" y="1773120"/>
        <a:ext cx="2174998" cy="1379301"/>
      </dsp:txXfrm>
    </dsp:sp>
    <dsp:sp modelId="{567B8042-E92C-4944-A8D6-7C536D098C47}">
      <dsp:nvSpPr>
        <dsp:cNvPr id="0" name=""/>
        <dsp:cNvSpPr/>
      </dsp:nvSpPr>
      <dsp:spPr>
        <a:xfrm>
          <a:off x="4119099" y="199631"/>
          <a:ext cx="2736364" cy="2736364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5AFBEE-A181-9B44-AD58-440B7C9227EB}">
      <dsp:nvSpPr>
        <dsp:cNvPr id="0" name=""/>
        <dsp:cNvSpPr/>
      </dsp:nvSpPr>
      <dsp:spPr>
        <a:xfrm>
          <a:off x="3361192" y="931048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Digitized Readout</a:t>
          </a:r>
        </a:p>
      </dsp:txBody>
      <dsp:txXfrm>
        <a:off x="3384599" y="954455"/>
        <a:ext cx="1962805" cy="752345"/>
      </dsp:txXfrm>
    </dsp:sp>
    <dsp:sp modelId="{93D95C9B-6B38-424C-8870-745257982898}">
      <dsp:nvSpPr>
        <dsp:cNvPr id="0" name=""/>
        <dsp:cNvSpPr/>
      </dsp:nvSpPr>
      <dsp:spPr>
        <a:xfrm>
          <a:off x="5716793" y="1330628"/>
          <a:ext cx="2260822" cy="18647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300" kern="1200" dirty="0"/>
            <a:t>Event Reconstruction</a:t>
          </a:r>
        </a:p>
      </dsp:txBody>
      <dsp:txXfrm>
        <a:off x="5759705" y="1373540"/>
        <a:ext cx="2174998" cy="1379301"/>
      </dsp:txXfrm>
    </dsp:sp>
    <dsp:sp modelId="{F8394ADC-1D68-354A-B9D7-45952D6A3AED}">
      <dsp:nvSpPr>
        <dsp:cNvPr id="0" name=""/>
        <dsp:cNvSpPr/>
      </dsp:nvSpPr>
      <dsp:spPr>
        <a:xfrm>
          <a:off x="6219198" y="2795754"/>
          <a:ext cx="2009619" cy="799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Data for Analysis</a:t>
          </a:r>
        </a:p>
      </dsp:txBody>
      <dsp:txXfrm>
        <a:off x="6242605" y="2819161"/>
        <a:ext cx="1962805" cy="7523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191F2-8BBB-0E4C-A4EA-78A34AA02CD4}" type="datetimeFigureOut">
              <a:rPr lang="en-US" smtClean="0"/>
              <a:t>6/14/22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E1258-7FE0-6447-B955-B079D036B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9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16038" y="877888"/>
            <a:ext cx="4219575" cy="316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7347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1059952" y="4350019"/>
            <a:ext cx="4738097" cy="3512328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E1258-7FE0-6447-B955-B079D036BC8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617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90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90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E1258-7FE0-6447-B955-B079D036BC8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33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list came out of what I am doing personally on the LHC, but</a:t>
            </a:r>
            <a:r>
              <a:rPr lang="en-US" baseline="0" dirty="0"/>
              <a:t> actually applies across the board.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58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87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30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9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54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18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184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6/14/22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37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6/14/22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06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6/14/22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89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5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48B6-A296-D845-A209-DD1A0FE92083}" type="datetimeFigureOut">
              <a:rPr lang="en-US" smtClean="0"/>
              <a:t>6/14/22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1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F48B6-A296-D845-A209-DD1A0FE92083}" type="datetimeFigureOut">
              <a:rPr lang="en-US" smtClean="0"/>
              <a:t>6/14/22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655AA-6F7C-1647-B0C7-C2C3B151BC4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MAP fram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38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1711.08341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39.png"/><Relationship Id="rId3" Type="http://schemas.openxmlformats.org/officeDocument/2006/relationships/image" Target="../media/image33.png"/><Relationship Id="rId7" Type="http://schemas.openxmlformats.org/officeDocument/2006/relationships/image" Target="../media/image34.png"/><Relationship Id="rId12" Type="http://schemas.openxmlformats.org/officeDocument/2006/relationships/image" Target="../media/image3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80.png"/><Relationship Id="rId10" Type="http://schemas.openxmlformats.org/officeDocument/2006/relationships/image" Target="../media/image37.png"/><Relationship Id="rId9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32.png"/><Relationship Id="rId7" Type="http://schemas.openxmlformats.org/officeDocument/2006/relationships/image" Target="../media/image42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Relationship Id="rId11" Type="http://schemas.openxmlformats.org/officeDocument/2006/relationships/image" Target="../media/image40.png"/><Relationship Id="rId10" Type="http://schemas.openxmlformats.org/officeDocument/2006/relationships/image" Target="../media/image450.png"/><Relationship Id="rId4" Type="http://schemas.openxmlformats.org/officeDocument/2006/relationships/image" Target="../media/image33.png"/><Relationship Id="rId9" Type="http://schemas.openxmlformats.org/officeDocument/2006/relationships/image" Target="../media/image44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t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11646"/>
            <a:ext cx="8229600" cy="1328460"/>
          </a:xfrm>
        </p:spPr>
        <p:txBody>
          <a:bodyPr>
            <a:normAutofit fontScale="90000"/>
          </a:bodyPr>
          <a:lstStyle/>
          <a:p>
            <a:r>
              <a:rPr lang="en-US" sz="3200" dirty="0" err="1">
                <a:latin typeface="Palatino Linotype"/>
                <a:cs typeface="Palatino Linotype"/>
              </a:rPr>
              <a:t>IoP</a:t>
            </a:r>
            <a:r>
              <a:rPr lang="en-US" sz="3200" dirty="0">
                <a:latin typeface="Palatino Linotype"/>
                <a:cs typeface="Palatino Linotype"/>
              </a:rPr>
              <a:t> </a:t>
            </a:r>
            <a:r>
              <a:rPr lang="en-US" sz="3200" dirty="0" err="1">
                <a:latin typeface="Palatino Linotype"/>
                <a:cs typeface="Palatino Linotype"/>
              </a:rPr>
              <a:t>Halfday</a:t>
            </a:r>
            <a:r>
              <a:rPr lang="en-US" sz="3200" dirty="0">
                <a:latin typeface="Palatino Linotype"/>
                <a:cs typeface="Palatino Linotype"/>
              </a:rPr>
              <a:t>, Sussex</a:t>
            </a:r>
            <a:br>
              <a:rPr lang="en-US" sz="3200" dirty="0">
                <a:latin typeface="Palatino Linotype"/>
                <a:cs typeface="Palatino Linotype"/>
              </a:rPr>
            </a:br>
            <a:r>
              <a:rPr lang="en-US" sz="3200" dirty="0">
                <a:latin typeface="Palatino Linotype"/>
                <a:cs typeface="Palatino Linotype"/>
              </a:rPr>
              <a:t> 14/6/2022</a:t>
            </a:r>
            <a:br>
              <a:rPr lang="en-US" sz="3200" dirty="0">
                <a:latin typeface="Palatino Linotype"/>
                <a:cs typeface="Palatino Linotype"/>
              </a:rPr>
            </a:br>
            <a:r>
              <a:rPr lang="en-US" sz="3200" dirty="0">
                <a:latin typeface="Palatino Linotype"/>
                <a:cs typeface="Palatino Linotype"/>
              </a:rPr>
              <a:t>Jon Butterworth, UCL Physics &amp; Astronomy</a:t>
            </a:r>
            <a:br>
              <a:rPr lang="en-US" sz="3200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</a:rPr>
            </a:br>
            <a:endParaRPr lang="en-US" sz="3200" dirty="0">
              <a:latin typeface="Palatino Linotype"/>
              <a:cs typeface="Palatino Linotype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7318" y="666197"/>
            <a:ext cx="8409482" cy="16585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Palatino Linotype"/>
                <a:cs typeface="Palatino Linotype"/>
              </a:rPr>
              <a:t>Overview, and </a:t>
            </a:r>
            <a:r>
              <a:rPr lang="en-US" b="1" i="1" dirty="0" err="1">
                <a:latin typeface="Palatino Linotype"/>
                <a:cs typeface="Palatino Linotype"/>
              </a:rPr>
              <a:t>Contur</a:t>
            </a:r>
            <a:endParaRPr lang="en-US" b="1" i="1" dirty="0">
              <a:latin typeface="Palatino Linotype"/>
              <a:cs typeface="Palatino Linotype"/>
            </a:endParaRPr>
          </a:p>
        </p:txBody>
      </p:sp>
      <p:pic>
        <p:nvPicPr>
          <p:cNvPr id="10" name="Picture 9" descr="jet-even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8" t="8424" r="39429" b="12652"/>
          <a:stretch/>
        </p:blipFill>
        <p:spPr>
          <a:xfrm>
            <a:off x="457200" y="2488579"/>
            <a:ext cx="2059202" cy="1925227"/>
          </a:xfrm>
          <a:prstGeom prst="rect">
            <a:avLst/>
          </a:prstGeom>
        </p:spPr>
      </p:pic>
      <p:pic>
        <p:nvPicPr>
          <p:cNvPr id="3" name="Picture 2" descr="MAP compass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432" y="2488579"/>
            <a:ext cx="2434368" cy="216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6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9144000" cy="6854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57600" y="3632200"/>
            <a:ext cx="2489200" cy="1143000"/>
          </a:xfrm>
          <a:prstGeom prst="rect">
            <a:avLst/>
          </a:prstGeom>
          <a:noFill/>
          <a:ln w="666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A90317-3B82-85E0-EA32-A6DD037B6C3F}"/>
              </a:ext>
            </a:extLst>
          </p:cNvPr>
          <p:cNvSpPr/>
          <p:nvPr/>
        </p:nvSpPr>
        <p:spPr>
          <a:xfrm>
            <a:off x="2760688" y="3060699"/>
            <a:ext cx="732020" cy="1010795"/>
          </a:xfrm>
          <a:prstGeom prst="rect">
            <a:avLst/>
          </a:prstGeom>
          <a:noFill/>
          <a:ln w="666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latin typeface="Palatino Linotype"/>
                <a:cs typeface="Palatino Linotype"/>
              </a:rPr>
              <a:t>It’s not just M</a:t>
            </a:r>
            <a:r>
              <a:rPr lang="en-US" i="1" baseline="-25000" dirty="0">
                <a:latin typeface="Palatino Linotype"/>
                <a:cs typeface="Palatino Linotype"/>
              </a:rPr>
              <a:t>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77229"/>
            <a:ext cx="4572000" cy="309182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21486" y="438167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LHCb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arXiv:2103.11769</a:t>
            </a:r>
          </a:p>
        </p:txBody>
      </p:sp>
      <p:pic>
        <p:nvPicPr>
          <p:cNvPr id="4098" name="Picture 2" descr="First results from Fermilab's Muon g-2 experiment strengthen evidence of  new physics">
            <a:extLst>
              <a:ext uri="{FF2B5EF4-FFF2-40B4-BE49-F238E27FC236}">
                <a16:creationId xmlns:a16="http://schemas.microsoft.com/office/drawing/2014/main" id="{C12952A7-C088-310E-E08C-7D626BB72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486" y="3145670"/>
            <a:ext cx="3529027" cy="2646770"/>
          </a:xfrm>
          <a:prstGeom prst="rect">
            <a:avLst/>
          </a:prstGeom>
          <a:noFill/>
          <a:ln w="444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0EF2B94-16ED-43A7-53E3-94945B9791C3}"/>
              </a:ext>
            </a:extLst>
          </p:cNvPr>
          <p:cNvSpPr/>
          <p:nvPr/>
        </p:nvSpPr>
        <p:spPr>
          <a:xfrm>
            <a:off x="5899496" y="6016061"/>
            <a:ext cx="18229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g-2 arXiv:2104.03281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9720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00"/>
            <a:ext cx="9144000" cy="6854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19800" y="4998308"/>
            <a:ext cx="1259174" cy="1015809"/>
          </a:xfrm>
          <a:prstGeom prst="rect">
            <a:avLst/>
          </a:prstGeom>
          <a:noFill/>
          <a:ln w="444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6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9144000" cy="6854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2679700"/>
            <a:ext cx="1638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High Luminosity</a:t>
            </a:r>
          </a:p>
        </p:txBody>
      </p:sp>
      <p:sp>
        <p:nvSpPr>
          <p:cNvPr id="8" name="Right Arrow 7"/>
          <p:cNvSpPr/>
          <p:nvPr/>
        </p:nvSpPr>
        <p:spPr>
          <a:xfrm>
            <a:off x="5664264" y="2330340"/>
            <a:ext cx="1284381" cy="995691"/>
          </a:xfrm>
          <a:prstGeom prst="rightArrow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6682260" y="3710685"/>
            <a:ext cx="1284381" cy="995691"/>
          </a:xfrm>
          <a:prstGeom prst="rightArrow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13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457450" y="612775"/>
            <a:ext cx="4229100" cy="482600"/>
          </a:xfrm>
        </p:spPr>
        <p:txBody>
          <a:bodyPr>
            <a:normAutofit fontScale="90000"/>
          </a:bodyPr>
          <a:lstStyle/>
          <a:p>
            <a:r>
              <a:rPr lang="en-GB" sz="3200" i="1" dirty="0">
                <a:latin typeface="Palatino Linotype"/>
                <a:cs typeface="Palatino Linotype"/>
              </a:rPr>
              <a:t>Measurements at the Energy Frontier</a:t>
            </a:r>
            <a:endParaRPr lang="en-US" sz="3200" i="1" dirty="0">
              <a:latin typeface="Palatino Linotype"/>
              <a:cs typeface="Palatino Linotype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741013" y="1334649"/>
            <a:ext cx="1284381" cy="995691"/>
          </a:xfrm>
          <a:prstGeom prst="rightArrow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76DEC2-B396-17AF-40C6-284025BF2D00}"/>
              </a:ext>
            </a:extLst>
          </p:cNvPr>
          <p:cNvSpPr txBox="1"/>
          <p:nvPr/>
        </p:nvSpPr>
        <p:spPr>
          <a:xfrm>
            <a:off x="6682261" y="4561866"/>
            <a:ext cx="1081826" cy="923330"/>
          </a:xfrm>
          <a:prstGeom prst="rect">
            <a:avLst/>
          </a:prstGeom>
          <a:noFill/>
          <a:ln w="666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>
                <a:latin typeface="Palatino" pitchFamily="2" charset="77"/>
                <a:ea typeface="Palatino" pitchFamily="2" charset="77"/>
              </a:rPr>
              <a:t>Run 3, HL-LHC</a:t>
            </a:r>
          </a:p>
          <a:p>
            <a:endParaRPr lang="en-US" b="1" i="1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949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26B02-E5B7-FE3E-52E1-6646788BC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latin typeface="Palatino" pitchFamily="2" charset="77"/>
                <a:ea typeface="Palatino" pitchFamily="2" charset="77"/>
              </a:rPr>
              <a:t>Particle Level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D61FD-BBC8-4A43-63DB-8B476DDD7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If you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Have already calibrated the detector/reconstruction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Define the </a:t>
            </a:r>
            <a:r>
              <a:rPr lang="en-US" b="1" dirty="0">
                <a:latin typeface="Palatino" pitchFamily="2" charset="77"/>
                <a:ea typeface="Palatino" pitchFamily="2" charset="77"/>
              </a:rPr>
              <a:t>final state 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carefully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Use this to define a fiducial phase space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Use a simulated prior that describes all relevant distributions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… then “unfolding” is not a big final step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Several standard techniques and implementations available</a:t>
            </a:r>
          </a:p>
        </p:txBody>
      </p:sp>
    </p:spTree>
    <p:extLst>
      <p:ext uri="{BB962C8B-B14F-4D97-AF65-F5344CB8AC3E}">
        <p14:creationId xmlns:p14="http://schemas.microsoft.com/office/powerpoint/2010/main" val="1100337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846" y="581222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Simulation</a:t>
            </a:r>
            <a:r>
              <a:rPr lang="en-US" dirty="0"/>
              <a:t> and Experiment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Sept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BBSM @ ICISE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6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49846" y="581222"/>
            <a:ext cx="8229600" cy="1143000"/>
          </a:xfrm>
        </p:spPr>
        <p:txBody>
          <a:bodyPr/>
          <a:lstStyle/>
          <a:p>
            <a:r>
              <a:rPr lang="en-US" dirty="0"/>
              <a:t>Simulation and </a:t>
            </a:r>
            <a:r>
              <a:rPr lang="en-US" dirty="0">
                <a:solidFill>
                  <a:srgbClr val="FF0000"/>
                </a:solidFill>
              </a:rPr>
              <a:t>Experiment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Sept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BBSM @ ICISE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9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urved Up Arrow 8"/>
          <p:cNvSpPr/>
          <p:nvPr/>
        </p:nvSpPr>
        <p:spPr>
          <a:xfrm flipH="1">
            <a:off x="1313844" y="5284930"/>
            <a:ext cx="7080168" cy="1071420"/>
          </a:xfrm>
          <a:prstGeom prst="curved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49846" y="581222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Simulation</a:t>
            </a:r>
            <a:r>
              <a:rPr lang="en-US" dirty="0"/>
              <a:t> and Experiment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12341" y="5705656"/>
            <a:ext cx="287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Unfolding &amp; Data Correction: Test and evaluate 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Sept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BBSM @ ICISE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65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urved Up Arrow 7"/>
          <p:cNvSpPr/>
          <p:nvPr/>
        </p:nvSpPr>
        <p:spPr>
          <a:xfrm flipH="1">
            <a:off x="1313844" y="5284930"/>
            <a:ext cx="7080168" cy="1071420"/>
          </a:xfrm>
          <a:prstGeom prst="curved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49846" y="581222"/>
            <a:ext cx="8229600" cy="1143000"/>
          </a:xfrm>
        </p:spPr>
        <p:txBody>
          <a:bodyPr/>
          <a:lstStyle/>
          <a:p>
            <a:r>
              <a:rPr lang="en-US" dirty="0"/>
              <a:t>Simulation and </a:t>
            </a:r>
            <a:r>
              <a:rPr lang="en-US" dirty="0">
                <a:solidFill>
                  <a:srgbClr val="FF0000"/>
                </a:solidFill>
              </a:rPr>
              <a:t>Experiment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12341" y="5705656"/>
            <a:ext cx="287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Unfolding &amp; Data Correction: Make the measurement! 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Sept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BBSM @ ICISE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83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581222"/>
            <a:ext cx="8915400" cy="14888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Where to compare nature to our ideas?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16/09/2021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Measurement and Monte Carlo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19</a:t>
            </a:fld>
            <a:endParaRPr lang="en-US"/>
          </a:p>
        </p:txBody>
      </p:sp>
      <p:sp>
        <p:nvSpPr>
          <p:cNvPr id="15" name="Striped Right Arrow 14"/>
          <p:cNvSpPr/>
          <p:nvPr/>
        </p:nvSpPr>
        <p:spPr>
          <a:xfrm>
            <a:off x="449846" y="2946400"/>
            <a:ext cx="1671054" cy="2070100"/>
          </a:xfrm>
          <a:prstGeom prst="stripedRightArrow">
            <a:avLst/>
          </a:prstGeom>
          <a:gradFill flip="none" rotWithShape="1">
            <a:gsLst>
              <a:gs pos="0">
                <a:srgbClr val="660066"/>
              </a:gs>
              <a:gs pos="100000">
                <a:srgbClr val="FFFFFF"/>
              </a:gs>
              <a:gs pos="75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0" y="2362200"/>
            <a:ext cx="1587500" cy="977900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Raw detector readout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9846" y="5016500"/>
            <a:ext cx="2229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Zero model dependence.</a:t>
            </a:r>
            <a:endParaRPr lang="en-US" dirty="0"/>
          </a:p>
        </p:txBody>
      </p:sp>
      <p:sp>
        <p:nvSpPr>
          <p:cNvPr id="8" name="Left Arrow 7"/>
          <p:cNvSpPr/>
          <p:nvPr/>
        </p:nvSpPr>
        <p:spPr>
          <a:xfrm>
            <a:off x="2235200" y="2870200"/>
            <a:ext cx="6451600" cy="2171700"/>
          </a:xfrm>
          <a:prstGeom prst="leftArrow">
            <a:avLst/>
          </a:prstGeom>
          <a:gradFill flip="none" rotWithShape="1">
            <a:gsLst>
              <a:gs pos="70000">
                <a:srgbClr val="FF0000"/>
              </a:gs>
              <a:gs pos="0">
                <a:srgbClr val="FFFFFF"/>
              </a:gs>
              <a:gs pos="7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381500" y="4568735"/>
            <a:ext cx="4305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Each specific theory must follow all implications through to final state particles and full detector simulation, including specific run conditions and time-dependent calibrations. </a:t>
            </a:r>
          </a:p>
        </p:txBody>
      </p:sp>
    </p:spTree>
    <p:extLst>
      <p:ext uri="{BB962C8B-B14F-4D97-AF65-F5344CB8AC3E}">
        <p14:creationId xmlns:p14="http://schemas.microsoft.com/office/powerpoint/2010/main" val="279491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586" y="447319"/>
            <a:ext cx="5981575" cy="5981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3763" y="1254393"/>
            <a:ext cx="2876020" cy="287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4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581222"/>
            <a:ext cx="8915400" cy="14888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Where to compare nature to our ideas?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16/09/2021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Measurement and Monte Carlo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20</a:t>
            </a:fld>
            <a:endParaRPr lang="en-US"/>
          </a:p>
        </p:txBody>
      </p:sp>
      <p:sp>
        <p:nvSpPr>
          <p:cNvPr id="15" name="Striped Right Arrow 14"/>
          <p:cNvSpPr/>
          <p:nvPr/>
        </p:nvSpPr>
        <p:spPr>
          <a:xfrm>
            <a:off x="449846" y="2946400"/>
            <a:ext cx="2966454" cy="2070100"/>
          </a:xfrm>
          <a:prstGeom prst="stripedRightArrow">
            <a:avLst/>
          </a:prstGeom>
          <a:gradFill flip="none" rotWithShape="1">
            <a:gsLst>
              <a:gs pos="0">
                <a:srgbClr val="660066"/>
              </a:gs>
              <a:gs pos="100000">
                <a:srgbClr val="FFFFFF"/>
              </a:gs>
              <a:gs pos="75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nip Single Corner Rectangle 18"/>
          <p:cNvSpPr/>
          <p:nvPr/>
        </p:nvSpPr>
        <p:spPr>
          <a:xfrm>
            <a:off x="1308100" y="1911350"/>
            <a:ext cx="1651000" cy="901700"/>
          </a:xfrm>
          <a:prstGeom prst="snip1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Reconstructed objects</a:t>
            </a:r>
          </a:p>
        </p:txBody>
      </p:sp>
      <p:sp>
        <p:nvSpPr>
          <p:cNvPr id="20" name="Oval 19"/>
          <p:cNvSpPr/>
          <p:nvPr/>
        </p:nvSpPr>
        <p:spPr>
          <a:xfrm>
            <a:off x="0" y="2362200"/>
            <a:ext cx="1587500" cy="977900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Raw detector readout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5016500"/>
            <a:ext cx="29591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Calibrations applied which may have some dependence on models, but minimal and dependence can be controlled.</a:t>
            </a:r>
          </a:p>
        </p:txBody>
      </p:sp>
      <p:sp>
        <p:nvSpPr>
          <p:cNvPr id="14" name="Left Arrow 13"/>
          <p:cNvSpPr/>
          <p:nvPr/>
        </p:nvSpPr>
        <p:spPr>
          <a:xfrm>
            <a:off x="3530600" y="2870200"/>
            <a:ext cx="5156200" cy="2171700"/>
          </a:xfrm>
          <a:prstGeom prst="leftArrow">
            <a:avLst/>
          </a:prstGeom>
          <a:gradFill flip="none" rotWithShape="1">
            <a:gsLst>
              <a:gs pos="70000">
                <a:srgbClr val="FF0000"/>
              </a:gs>
              <a:gs pos="0">
                <a:srgbClr val="FFFFFF"/>
              </a:gs>
              <a:gs pos="7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867400" y="4568735"/>
            <a:ext cx="28194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Theory must follow all implications through to final state and at least some </a:t>
            </a:r>
            <a:r>
              <a:rPr lang="en-US" dirty="0" err="1">
                <a:solidFill>
                  <a:srgbClr val="FF0000"/>
                </a:solidFill>
              </a:rPr>
              <a:t>parameterised</a:t>
            </a:r>
            <a:r>
              <a:rPr lang="en-US" dirty="0">
                <a:solidFill>
                  <a:srgbClr val="FF0000"/>
                </a:solidFill>
              </a:rPr>
              <a:t> approximation of detector resolution and efficiency. </a:t>
            </a:r>
          </a:p>
        </p:txBody>
      </p:sp>
    </p:spTree>
    <p:extLst>
      <p:ext uri="{BB962C8B-B14F-4D97-AF65-F5344CB8AC3E}">
        <p14:creationId xmlns:p14="http://schemas.microsoft.com/office/powerpoint/2010/main" val="25486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581222"/>
            <a:ext cx="8915400" cy="14888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Where to compare nature to our ideas?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16/09/2021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Measurement and Monte Carlo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21</a:t>
            </a:fld>
            <a:endParaRPr lang="en-US"/>
          </a:p>
        </p:txBody>
      </p:sp>
      <p:sp>
        <p:nvSpPr>
          <p:cNvPr id="15" name="Striped Right Arrow 14"/>
          <p:cNvSpPr/>
          <p:nvPr/>
        </p:nvSpPr>
        <p:spPr>
          <a:xfrm>
            <a:off x="449846" y="2946400"/>
            <a:ext cx="4439654" cy="2070100"/>
          </a:xfrm>
          <a:prstGeom prst="stripedRightArrow">
            <a:avLst/>
          </a:prstGeom>
          <a:gradFill flip="none" rotWithShape="1">
            <a:gsLst>
              <a:gs pos="0">
                <a:srgbClr val="660066"/>
              </a:gs>
              <a:gs pos="100000">
                <a:srgbClr val="FFFFFF"/>
              </a:gs>
              <a:gs pos="75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nip Single Corner Rectangle 18"/>
          <p:cNvSpPr/>
          <p:nvPr/>
        </p:nvSpPr>
        <p:spPr>
          <a:xfrm>
            <a:off x="1308100" y="1911350"/>
            <a:ext cx="1651000" cy="901700"/>
          </a:xfrm>
          <a:prstGeom prst="snip1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Reconstructed objects</a:t>
            </a:r>
          </a:p>
        </p:txBody>
      </p:sp>
      <p:sp>
        <p:nvSpPr>
          <p:cNvPr id="20" name="Oval 19"/>
          <p:cNvSpPr/>
          <p:nvPr/>
        </p:nvSpPr>
        <p:spPr>
          <a:xfrm>
            <a:off x="0" y="2362200"/>
            <a:ext cx="1587500" cy="977900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Raw detector readout</a:t>
            </a:r>
          </a:p>
        </p:txBody>
      </p:sp>
      <p:sp>
        <p:nvSpPr>
          <p:cNvPr id="21" name="Oval 20"/>
          <p:cNvSpPr/>
          <p:nvPr/>
        </p:nvSpPr>
        <p:spPr>
          <a:xfrm>
            <a:off x="2857500" y="2209800"/>
            <a:ext cx="1587500" cy="11303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Fiducial</a:t>
            </a:r>
            <a:r>
              <a:rPr lang="en-US" dirty="0"/>
              <a:t> final state particles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4879022"/>
            <a:ext cx="29591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In addition to calibrations, need unfolding for resolution and efficiency, though uncertainties can generally be controlled.</a:t>
            </a:r>
          </a:p>
        </p:txBody>
      </p:sp>
      <p:sp>
        <p:nvSpPr>
          <p:cNvPr id="16" name="Left Arrow 15"/>
          <p:cNvSpPr/>
          <p:nvPr/>
        </p:nvSpPr>
        <p:spPr>
          <a:xfrm>
            <a:off x="5054600" y="2870200"/>
            <a:ext cx="3632200" cy="2171700"/>
          </a:xfrm>
          <a:prstGeom prst="leftArrow">
            <a:avLst/>
          </a:prstGeom>
          <a:gradFill flip="none" rotWithShape="1">
            <a:gsLst>
              <a:gs pos="70000">
                <a:srgbClr val="FF0000"/>
              </a:gs>
              <a:gs pos="0">
                <a:srgbClr val="FFFFFF"/>
              </a:gs>
              <a:gs pos="7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223000" y="4718734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Need to predict the exclusive final state.</a:t>
            </a:r>
          </a:p>
        </p:txBody>
      </p:sp>
    </p:spTree>
    <p:extLst>
      <p:ext uri="{BB962C8B-B14F-4D97-AF65-F5344CB8AC3E}">
        <p14:creationId xmlns:p14="http://schemas.microsoft.com/office/powerpoint/2010/main" val="384740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581222"/>
            <a:ext cx="8915400" cy="14888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Where to compare nature to our ideas?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16/09/2021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Measurement and Monte Carlo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22</a:t>
            </a:fld>
            <a:endParaRPr lang="en-US"/>
          </a:p>
        </p:txBody>
      </p:sp>
      <p:sp>
        <p:nvSpPr>
          <p:cNvPr id="15" name="Striped Right Arrow 14"/>
          <p:cNvSpPr/>
          <p:nvPr/>
        </p:nvSpPr>
        <p:spPr>
          <a:xfrm>
            <a:off x="449846" y="2946400"/>
            <a:ext cx="6103354" cy="2070100"/>
          </a:xfrm>
          <a:prstGeom prst="stripedRightArrow">
            <a:avLst/>
          </a:prstGeom>
          <a:gradFill flip="none" rotWithShape="1">
            <a:gsLst>
              <a:gs pos="0">
                <a:srgbClr val="660066"/>
              </a:gs>
              <a:gs pos="100000">
                <a:srgbClr val="FFFFFF"/>
              </a:gs>
              <a:gs pos="75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nip Single Corner Rectangle 18"/>
          <p:cNvSpPr/>
          <p:nvPr/>
        </p:nvSpPr>
        <p:spPr>
          <a:xfrm>
            <a:off x="1308100" y="1911350"/>
            <a:ext cx="1651000" cy="901700"/>
          </a:xfrm>
          <a:prstGeom prst="snip1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Reconstructed objects</a:t>
            </a:r>
          </a:p>
        </p:txBody>
      </p:sp>
      <p:sp>
        <p:nvSpPr>
          <p:cNvPr id="20" name="Oval 19"/>
          <p:cNvSpPr/>
          <p:nvPr/>
        </p:nvSpPr>
        <p:spPr>
          <a:xfrm>
            <a:off x="0" y="2362200"/>
            <a:ext cx="1587500" cy="977900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Raw detector readout</a:t>
            </a:r>
          </a:p>
        </p:txBody>
      </p:sp>
      <p:sp>
        <p:nvSpPr>
          <p:cNvPr id="21" name="Oval 20"/>
          <p:cNvSpPr/>
          <p:nvPr/>
        </p:nvSpPr>
        <p:spPr>
          <a:xfrm>
            <a:off x="2857500" y="2209800"/>
            <a:ext cx="1587500" cy="11303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Fiducial</a:t>
            </a:r>
            <a:r>
              <a:rPr lang="en-US" dirty="0"/>
              <a:t> final state particles</a:t>
            </a:r>
          </a:p>
        </p:txBody>
      </p:sp>
      <p:sp>
        <p:nvSpPr>
          <p:cNvPr id="23" name="Parallelogram 22"/>
          <p:cNvSpPr/>
          <p:nvPr/>
        </p:nvSpPr>
        <p:spPr>
          <a:xfrm>
            <a:off x="4178300" y="2730500"/>
            <a:ext cx="1955800" cy="609600"/>
          </a:xfrm>
          <a:prstGeom prst="parallelogram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Process/ Intermediates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4879022"/>
            <a:ext cx="424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In addition to previous, need theory extrapolations into unobserved regions, theory background subtractions, and corrections for soft/long distance physics.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23000" y="50165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Can integrate over inclusive phase spaces and ignore soft/long distance physics.</a:t>
            </a:r>
          </a:p>
        </p:txBody>
      </p:sp>
      <p:sp>
        <p:nvSpPr>
          <p:cNvPr id="16" name="Left Arrow 15"/>
          <p:cNvSpPr/>
          <p:nvPr/>
        </p:nvSpPr>
        <p:spPr>
          <a:xfrm>
            <a:off x="6553200" y="2844800"/>
            <a:ext cx="2133600" cy="2171700"/>
          </a:xfrm>
          <a:prstGeom prst="leftArrow">
            <a:avLst/>
          </a:prstGeom>
          <a:gradFill flip="none" rotWithShape="1">
            <a:gsLst>
              <a:gs pos="70000">
                <a:srgbClr val="FF0000"/>
              </a:gs>
              <a:gs pos="0">
                <a:srgbClr val="FFFFFF"/>
              </a:gs>
              <a:gs pos="7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8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581222"/>
            <a:ext cx="8915400" cy="14888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Where to compare nature to our ideas?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16/09/2021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Measurement and Monte Carlo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23</a:t>
            </a:fld>
            <a:endParaRPr lang="en-US"/>
          </a:p>
        </p:txBody>
      </p:sp>
      <p:sp>
        <p:nvSpPr>
          <p:cNvPr id="15" name="Striped Right Arrow 14"/>
          <p:cNvSpPr/>
          <p:nvPr/>
        </p:nvSpPr>
        <p:spPr>
          <a:xfrm>
            <a:off x="449846" y="2946400"/>
            <a:ext cx="6947904" cy="2070100"/>
          </a:xfrm>
          <a:prstGeom prst="stripedRightArrow">
            <a:avLst/>
          </a:prstGeom>
          <a:gradFill flip="none" rotWithShape="1">
            <a:gsLst>
              <a:gs pos="0">
                <a:srgbClr val="660066"/>
              </a:gs>
              <a:gs pos="100000">
                <a:srgbClr val="FFFFFF"/>
              </a:gs>
              <a:gs pos="75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nip Single Corner Rectangle 18"/>
          <p:cNvSpPr/>
          <p:nvPr/>
        </p:nvSpPr>
        <p:spPr>
          <a:xfrm>
            <a:off x="1308100" y="1911350"/>
            <a:ext cx="1651000" cy="901700"/>
          </a:xfrm>
          <a:prstGeom prst="snip1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Reconstructed objects</a:t>
            </a:r>
          </a:p>
        </p:txBody>
      </p:sp>
      <p:sp>
        <p:nvSpPr>
          <p:cNvPr id="20" name="Oval 19"/>
          <p:cNvSpPr/>
          <p:nvPr/>
        </p:nvSpPr>
        <p:spPr>
          <a:xfrm>
            <a:off x="0" y="2362200"/>
            <a:ext cx="1587500" cy="977900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Raw detector readout</a:t>
            </a:r>
          </a:p>
        </p:txBody>
      </p:sp>
      <p:sp>
        <p:nvSpPr>
          <p:cNvPr id="21" name="Oval 20"/>
          <p:cNvSpPr/>
          <p:nvPr/>
        </p:nvSpPr>
        <p:spPr>
          <a:xfrm>
            <a:off x="2857500" y="2209800"/>
            <a:ext cx="1587500" cy="11303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Fiducial</a:t>
            </a:r>
            <a:r>
              <a:rPr lang="en-US" dirty="0"/>
              <a:t> final state particles</a:t>
            </a:r>
          </a:p>
        </p:txBody>
      </p:sp>
      <p:sp>
        <p:nvSpPr>
          <p:cNvPr id="23" name="Parallelogram 22"/>
          <p:cNvSpPr/>
          <p:nvPr/>
        </p:nvSpPr>
        <p:spPr>
          <a:xfrm>
            <a:off x="4178300" y="2730500"/>
            <a:ext cx="1955800" cy="609600"/>
          </a:xfrm>
          <a:prstGeom prst="parallelogram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Process/Intermediates</a:t>
            </a:r>
          </a:p>
        </p:txBody>
      </p:sp>
      <p:sp>
        <p:nvSpPr>
          <p:cNvPr id="24" name="Octagon 23"/>
          <p:cNvSpPr/>
          <p:nvPr/>
        </p:nvSpPr>
        <p:spPr>
          <a:xfrm>
            <a:off x="5708650" y="2209800"/>
            <a:ext cx="1689100" cy="736600"/>
          </a:xfrm>
          <a:prstGeom prst="octagon">
            <a:avLst/>
          </a:prstGeom>
          <a:solidFill>
            <a:srgbClr val="FEC23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EFT Parameters</a:t>
            </a:r>
          </a:p>
        </p:txBody>
      </p:sp>
      <p:sp>
        <p:nvSpPr>
          <p:cNvPr id="13" name="Left Arrow 12"/>
          <p:cNvSpPr/>
          <p:nvPr/>
        </p:nvSpPr>
        <p:spPr>
          <a:xfrm>
            <a:off x="7505700" y="2844800"/>
            <a:ext cx="1524000" cy="2171700"/>
          </a:xfrm>
          <a:prstGeom prst="leftArrow">
            <a:avLst/>
          </a:prstGeom>
          <a:gradFill flip="none" rotWithShape="1">
            <a:gsLst>
              <a:gs pos="70000">
                <a:srgbClr val="FF0000"/>
              </a:gs>
              <a:gs pos="0">
                <a:srgbClr val="FFFFFF"/>
              </a:gs>
              <a:gs pos="7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4879022"/>
            <a:ext cx="5397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In addition to previous, interpret in a particular (simplified?) model.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00900" y="5016500"/>
            <a:ext cx="16891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Need to think about running from high energies, but not much else</a:t>
            </a:r>
            <a:r>
              <a:rPr lang="mr-IN" dirty="0">
                <a:solidFill>
                  <a:srgbClr val="FF0000"/>
                </a:solidFill>
              </a:rPr>
              <a:t>…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80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581222"/>
            <a:ext cx="8915400" cy="14888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Where to compare nature to our ideas?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16/09/2021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Measurement and Monte Carlo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24</a:t>
            </a:fld>
            <a:endParaRPr lang="en-US"/>
          </a:p>
        </p:txBody>
      </p:sp>
      <p:sp>
        <p:nvSpPr>
          <p:cNvPr id="15" name="Striped Right Arrow 14"/>
          <p:cNvSpPr/>
          <p:nvPr/>
        </p:nvSpPr>
        <p:spPr>
          <a:xfrm>
            <a:off x="449846" y="2946400"/>
            <a:ext cx="8579854" cy="2070100"/>
          </a:xfrm>
          <a:prstGeom prst="stripedRightArrow">
            <a:avLst/>
          </a:prstGeom>
          <a:gradFill flip="none" rotWithShape="1">
            <a:gsLst>
              <a:gs pos="0">
                <a:srgbClr val="660066"/>
              </a:gs>
              <a:gs pos="100000">
                <a:srgbClr val="FFFFFF"/>
              </a:gs>
              <a:gs pos="75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nip Single Corner Rectangle 18"/>
          <p:cNvSpPr/>
          <p:nvPr/>
        </p:nvSpPr>
        <p:spPr>
          <a:xfrm>
            <a:off x="1308100" y="1911350"/>
            <a:ext cx="1651000" cy="901700"/>
          </a:xfrm>
          <a:prstGeom prst="snip1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Reconstructed objects</a:t>
            </a:r>
          </a:p>
        </p:txBody>
      </p:sp>
      <p:sp>
        <p:nvSpPr>
          <p:cNvPr id="20" name="Oval 19"/>
          <p:cNvSpPr/>
          <p:nvPr/>
        </p:nvSpPr>
        <p:spPr>
          <a:xfrm>
            <a:off x="0" y="2362200"/>
            <a:ext cx="1587500" cy="977900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Raw detector readout</a:t>
            </a:r>
          </a:p>
        </p:txBody>
      </p:sp>
      <p:sp>
        <p:nvSpPr>
          <p:cNvPr id="21" name="Oval 20"/>
          <p:cNvSpPr/>
          <p:nvPr/>
        </p:nvSpPr>
        <p:spPr>
          <a:xfrm>
            <a:off x="2857500" y="2209800"/>
            <a:ext cx="1587500" cy="113030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Final state particles</a:t>
            </a:r>
          </a:p>
        </p:txBody>
      </p:sp>
      <p:sp>
        <p:nvSpPr>
          <p:cNvPr id="23" name="Parallelogram 22"/>
          <p:cNvSpPr/>
          <p:nvPr/>
        </p:nvSpPr>
        <p:spPr>
          <a:xfrm>
            <a:off x="4178300" y="2730500"/>
            <a:ext cx="1955800" cy="609600"/>
          </a:xfrm>
          <a:prstGeom prst="parallelogram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Process/Intermediates</a:t>
            </a:r>
          </a:p>
        </p:txBody>
      </p:sp>
      <p:sp>
        <p:nvSpPr>
          <p:cNvPr id="24" name="Octagon 23"/>
          <p:cNvSpPr/>
          <p:nvPr/>
        </p:nvSpPr>
        <p:spPr>
          <a:xfrm>
            <a:off x="5708650" y="2209800"/>
            <a:ext cx="1689100" cy="736600"/>
          </a:xfrm>
          <a:prstGeom prst="octagon">
            <a:avLst/>
          </a:prstGeom>
          <a:solidFill>
            <a:srgbClr val="FEC23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EFT Parameters</a:t>
            </a:r>
          </a:p>
        </p:txBody>
      </p:sp>
      <p:sp>
        <p:nvSpPr>
          <p:cNvPr id="25" name="Heart 24"/>
          <p:cNvSpPr/>
          <p:nvPr/>
        </p:nvSpPr>
        <p:spPr>
          <a:xfrm>
            <a:off x="6991350" y="1627187"/>
            <a:ext cx="1435100" cy="1470025"/>
          </a:xfrm>
          <a:prstGeom prst="hear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UV Para- meters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4879022"/>
            <a:ext cx="742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In addition to all previous, interpret in a particular UV complete model.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45400" y="5016500"/>
            <a:ext cx="1384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Have a good idea, then play golf.</a:t>
            </a:r>
          </a:p>
        </p:txBody>
      </p:sp>
    </p:spTree>
    <p:extLst>
      <p:ext uri="{BB962C8B-B14F-4D97-AF65-F5344CB8AC3E}">
        <p14:creationId xmlns:p14="http://schemas.microsoft.com/office/powerpoint/2010/main" val="289116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581222"/>
            <a:ext cx="8915400" cy="148887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Where to compare nature to our ideas?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16/09/2021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Measurement and Monte Carlo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25</a:t>
            </a:fld>
            <a:endParaRPr lang="en-US"/>
          </a:p>
        </p:txBody>
      </p:sp>
      <p:sp>
        <p:nvSpPr>
          <p:cNvPr id="15" name="Striped Right Arrow 14"/>
          <p:cNvSpPr/>
          <p:nvPr/>
        </p:nvSpPr>
        <p:spPr>
          <a:xfrm>
            <a:off x="449846" y="2946400"/>
            <a:ext cx="4020554" cy="2070100"/>
          </a:xfrm>
          <a:prstGeom prst="stripedRightArrow">
            <a:avLst/>
          </a:prstGeom>
          <a:gradFill flip="none" rotWithShape="1">
            <a:gsLst>
              <a:gs pos="0">
                <a:srgbClr val="660066"/>
              </a:gs>
              <a:gs pos="100000">
                <a:srgbClr val="FFFFFF"/>
              </a:gs>
              <a:gs pos="75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nip Single Corner Rectangle 18"/>
          <p:cNvSpPr/>
          <p:nvPr/>
        </p:nvSpPr>
        <p:spPr>
          <a:xfrm>
            <a:off x="1308100" y="1911350"/>
            <a:ext cx="1651000" cy="901700"/>
          </a:xfrm>
          <a:prstGeom prst="snip1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Reconstructed objects</a:t>
            </a:r>
          </a:p>
        </p:txBody>
      </p:sp>
      <p:sp>
        <p:nvSpPr>
          <p:cNvPr id="20" name="Oval 19"/>
          <p:cNvSpPr/>
          <p:nvPr/>
        </p:nvSpPr>
        <p:spPr>
          <a:xfrm>
            <a:off x="0" y="2362200"/>
            <a:ext cx="1587500" cy="977900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Raw detector readout</a:t>
            </a:r>
          </a:p>
        </p:txBody>
      </p:sp>
      <p:sp>
        <p:nvSpPr>
          <p:cNvPr id="23" name="Parallelogram 22"/>
          <p:cNvSpPr/>
          <p:nvPr/>
        </p:nvSpPr>
        <p:spPr>
          <a:xfrm>
            <a:off x="4178300" y="2730500"/>
            <a:ext cx="1955800" cy="609600"/>
          </a:xfrm>
          <a:prstGeom prst="parallelogram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Intermediates</a:t>
            </a:r>
          </a:p>
        </p:txBody>
      </p:sp>
      <p:sp>
        <p:nvSpPr>
          <p:cNvPr id="24" name="Octagon 23"/>
          <p:cNvSpPr/>
          <p:nvPr/>
        </p:nvSpPr>
        <p:spPr>
          <a:xfrm>
            <a:off x="5708650" y="2209800"/>
            <a:ext cx="1689100" cy="736600"/>
          </a:xfrm>
          <a:prstGeom prst="octagon">
            <a:avLst/>
          </a:prstGeom>
          <a:solidFill>
            <a:srgbClr val="FEC23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EFT Parameters</a:t>
            </a:r>
          </a:p>
        </p:txBody>
      </p:sp>
      <p:sp>
        <p:nvSpPr>
          <p:cNvPr id="25" name="Heart 24"/>
          <p:cNvSpPr/>
          <p:nvPr/>
        </p:nvSpPr>
        <p:spPr>
          <a:xfrm>
            <a:off x="6991350" y="1627187"/>
            <a:ext cx="1435100" cy="1470025"/>
          </a:xfrm>
          <a:prstGeom prst="hear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UV Para- meters</a:t>
            </a:r>
          </a:p>
        </p:txBody>
      </p:sp>
      <p:sp>
        <p:nvSpPr>
          <p:cNvPr id="13" name="Left Arrow 12"/>
          <p:cNvSpPr/>
          <p:nvPr/>
        </p:nvSpPr>
        <p:spPr>
          <a:xfrm>
            <a:off x="5054600" y="2870200"/>
            <a:ext cx="3632200" cy="2171700"/>
          </a:xfrm>
          <a:prstGeom prst="leftArrow">
            <a:avLst/>
          </a:prstGeom>
          <a:gradFill flip="none" rotWithShape="1">
            <a:gsLst>
              <a:gs pos="70000">
                <a:srgbClr val="FF0000"/>
              </a:gs>
              <a:gs pos="0">
                <a:srgbClr val="FFFFFF"/>
              </a:gs>
              <a:gs pos="7000">
                <a:srgbClr val="FFFF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159000" y="2070100"/>
            <a:ext cx="3860800" cy="3656013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err="1"/>
              <a:t>Fiducial</a:t>
            </a:r>
            <a:r>
              <a:rPr lang="en-US" sz="4400" dirty="0"/>
              <a:t> final state particles</a:t>
            </a:r>
          </a:p>
        </p:txBody>
      </p:sp>
    </p:spTree>
    <p:extLst>
      <p:ext uri="{BB962C8B-B14F-4D97-AF65-F5344CB8AC3E}">
        <p14:creationId xmlns:p14="http://schemas.microsoft.com/office/powerpoint/2010/main" val="315503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798E0E-BBB0-E947-B085-43C9BFC7EDF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327" y="653240"/>
            <a:ext cx="6435930" cy="5438037"/>
          </a:xfrm>
          <a:prstGeom prst="rect">
            <a:avLst/>
          </a:prstGeom>
          <a:ln w="47625">
            <a:solidFill>
              <a:schemeClr val="tx1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91C0A59-B595-5A4D-9E45-4A8BF7C8BD6F}"/>
              </a:ext>
            </a:extLst>
          </p:cNvPr>
          <p:cNvSpPr/>
          <p:nvPr/>
        </p:nvSpPr>
        <p:spPr>
          <a:xfrm>
            <a:off x="3110943" y="5783500"/>
            <a:ext cx="14610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arXiv:2103.01918</a:t>
            </a:r>
            <a:endParaRPr lang="en-US" sz="1400" dirty="0"/>
          </a:p>
        </p:txBody>
      </p:sp>
      <p:pic>
        <p:nvPicPr>
          <p:cNvPr id="6" name="Picture 5" descr="qqZZ4lrad.pdf">
            <a:extLst>
              <a:ext uri="{FF2B5EF4-FFF2-40B4-BE49-F238E27FC236}">
                <a16:creationId xmlns:a16="http://schemas.microsoft.com/office/drawing/2014/main" id="{9DB55156-BA0F-618D-4E96-8DA557D888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257" y="1185533"/>
            <a:ext cx="1704782" cy="1238631"/>
          </a:xfrm>
          <a:prstGeom prst="rect">
            <a:avLst/>
          </a:prstGeom>
        </p:spPr>
      </p:pic>
      <p:pic>
        <p:nvPicPr>
          <p:cNvPr id="7" name="Picture 6" descr="ggZZ4lhiggs.pdf">
            <a:extLst>
              <a:ext uri="{FF2B5EF4-FFF2-40B4-BE49-F238E27FC236}">
                <a16:creationId xmlns:a16="http://schemas.microsoft.com/office/drawing/2014/main" id="{E4B5A1D0-A46E-E2ED-A80B-5DF65AD4A4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115" y="2424164"/>
            <a:ext cx="1717924" cy="1086849"/>
          </a:xfrm>
          <a:prstGeom prst="rect">
            <a:avLst/>
          </a:prstGeom>
        </p:spPr>
      </p:pic>
      <p:pic>
        <p:nvPicPr>
          <p:cNvPr id="8" name="Picture 7" descr="ggZZ4lbox.pdf">
            <a:extLst>
              <a:ext uri="{FF2B5EF4-FFF2-40B4-BE49-F238E27FC236}">
                <a16:creationId xmlns:a16="http://schemas.microsoft.com/office/drawing/2014/main" id="{445A5BE8-D0B7-A5C8-FBF3-405791568C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257" y="5245254"/>
            <a:ext cx="1704782" cy="926298"/>
          </a:xfrm>
          <a:prstGeom prst="rect">
            <a:avLst/>
          </a:prstGeom>
        </p:spPr>
      </p:pic>
      <p:pic>
        <p:nvPicPr>
          <p:cNvPr id="9" name="Picture 8" descr="qqZZ4l.pdf">
            <a:extLst>
              <a:ext uri="{FF2B5EF4-FFF2-40B4-BE49-F238E27FC236}">
                <a16:creationId xmlns:a16="http://schemas.microsoft.com/office/drawing/2014/main" id="{2A78A4A3-AC50-6435-3B39-0388DCBD69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257" y="3770349"/>
            <a:ext cx="1515077" cy="1100798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7684E669-6A3D-57DA-F641-D1FB6652A608}"/>
              </a:ext>
            </a:extLst>
          </p:cNvPr>
          <p:cNvSpPr/>
          <p:nvPr/>
        </p:nvSpPr>
        <p:spPr>
          <a:xfrm>
            <a:off x="1963711" y="1409075"/>
            <a:ext cx="464696" cy="43471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AE22078-7FA9-A0AB-EFAC-5937F0EAC4D5}"/>
              </a:ext>
            </a:extLst>
          </p:cNvPr>
          <p:cNvSpPr/>
          <p:nvPr/>
        </p:nvSpPr>
        <p:spPr>
          <a:xfrm>
            <a:off x="2232000" y="1512000"/>
            <a:ext cx="464696" cy="43471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B2A3117-F99E-763E-8357-192F8DFD6EAA}"/>
              </a:ext>
            </a:extLst>
          </p:cNvPr>
          <p:cNvSpPr/>
          <p:nvPr/>
        </p:nvSpPr>
        <p:spPr>
          <a:xfrm>
            <a:off x="2733207" y="1561474"/>
            <a:ext cx="464696" cy="43471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4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9AB10-92B6-2473-6A7D-2EC1F56ED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8962"/>
          </a:xfrm>
        </p:spPr>
        <p:txBody>
          <a:bodyPr>
            <a:norm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Unfolding Matrices</a:t>
            </a:r>
            <a:br>
              <a:rPr lang="en-US" dirty="0">
                <a:latin typeface="Palatino" pitchFamily="2" charset="77"/>
                <a:ea typeface="Palatino" pitchFamily="2" charset="77"/>
              </a:rPr>
            </a:br>
            <a:r>
              <a:rPr lang="en-US" dirty="0">
                <a:latin typeface="Palatino" pitchFamily="2" charset="77"/>
                <a:ea typeface="Palatino" pitchFamily="2" charset="77"/>
              </a:rPr>
              <a:t>(Examples)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5C3E540E-D607-750C-1B1F-BE909E0F3E5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308" y="1426810"/>
            <a:ext cx="5216231" cy="4004380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E95E432-D780-61E6-DD76-3A6D265D42E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3679" y="1713600"/>
            <a:ext cx="3538013" cy="3430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DEAA33E-ED78-2214-9432-2991870418FD}"/>
              </a:ext>
            </a:extLst>
          </p:cNvPr>
          <p:cNvSpPr/>
          <p:nvPr/>
        </p:nvSpPr>
        <p:spPr>
          <a:xfrm>
            <a:off x="6100300" y="5255696"/>
            <a:ext cx="2159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en-GB" b="1" u="sng" dirty="0">
                <a:solidFill>
                  <a:srgbClr val="4571D0"/>
                </a:solidFill>
                <a:latin typeface="arial" panose="020B0604020202020204" pitchFamily="34" charset="0"/>
                <a:hlinkClick r:id="rId4"/>
              </a:rPr>
              <a:t>arXiv:1711.08341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03ADC8-D219-3B0D-DD73-5B51730DAA37}"/>
              </a:ext>
            </a:extLst>
          </p:cNvPr>
          <p:cNvSpPr/>
          <p:nvPr/>
        </p:nvSpPr>
        <p:spPr>
          <a:xfrm>
            <a:off x="1528300" y="554248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n-GB" dirty="0"/>
            </a:br>
            <a:r>
              <a:rPr lang="en-GB" dirty="0"/>
              <a:t>arXiv:2103.01918</a:t>
            </a:r>
          </a:p>
          <a:p>
            <a:br>
              <a:rPr lang="en-GB" dirty="0"/>
            </a:b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598536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F0B6B-AC61-5947-ED34-6D445CF19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8069"/>
            <a:ext cx="8229600" cy="2160199"/>
          </a:xfrm>
        </p:spPr>
        <p:txBody>
          <a:bodyPr>
            <a:norm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Introducing </a:t>
            </a:r>
            <a: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Rivet</a:t>
            </a:r>
            <a:b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</a:br>
            <a:r>
              <a:rPr lang="en-US" sz="3100" dirty="0">
                <a:latin typeface="Palatino" pitchFamily="2" charset="77"/>
                <a:ea typeface="Palatino" pitchFamily="2" charset="77"/>
              </a:rPr>
              <a:t>“Robust Independent Validation of Experiment and Theory”</a:t>
            </a:r>
            <a:br>
              <a:rPr lang="en-US" sz="3100" dirty="0">
                <a:latin typeface="Palatino" pitchFamily="2" charset="77"/>
                <a:ea typeface="Palatino" pitchFamily="2" charset="77"/>
              </a:rPr>
            </a:br>
            <a:r>
              <a:rPr lang="en-GB" sz="2200" dirty="0"/>
              <a:t>arXiv:1003.0694, arXiv:1912.05451</a:t>
            </a:r>
            <a:endParaRPr lang="en-US" sz="2200" dirty="0">
              <a:solidFill>
                <a:srgbClr val="FF0000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43D32-B7FD-AC1A-DE73-804CC6F42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8268"/>
            <a:ext cx="4444584" cy="3741663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Direct legacy from HERA (</a:t>
            </a:r>
            <a:r>
              <a:rPr lang="en-US" i="1" dirty="0">
                <a:latin typeface="Palatino" pitchFamily="2" charset="77"/>
                <a:ea typeface="Palatino" pitchFamily="2" charset="77"/>
              </a:rPr>
              <a:t>1990s, HZTOOL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)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Developed by </a:t>
            </a:r>
            <a:r>
              <a:rPr lang="en-US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MCnet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for tuning and validation of new MC event generators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e.g. What does the underlying event look like in 7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TeV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pp collisions? 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Vast library of measurements of final state particles produced in collisions, and variables derived from them</a:t>
            </a:r>
          </a:p>
        </p:txBody>
      </p:sp>
      <p:pic>
        <p:nvPicPr>
          <p:cNvPr id="6" name="Picture 5" descr="Chart&#10;&#10;Description automatically generated with medium confidence">
            <a:extLst>
              <a:ext uri="{FF2B5EF4-FFF2-40B4-BE49-F238E27FC236}">
                <a16:creationId xmlns:a16="http://schemas.microsoft.com/office/drawing/2014/main" id="{77B83C27-AB49-B08B-CC8B-C941E3FD163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7785" y="2638268"/>
            <a:ext cx="4279139" cy="37416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CF5C380-DA00-534A-964E-5D2176C6998A}"/>
              </a:ext>
            </a:extLst>
          </p:cNvPr>
          <p:cNvSpPr/>
          <p:nvPr/>
        </p:nvSpPr>
        <p:spPr>
          <a:xfrm>
            <a:off x="5738436" y="6129383"/>
            <a:ext cx="2731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From ATL-PHYS-PUB-2011-008</a:t>
            </a:r>
            <a:r>
              <a:rPr lang="en-GB" dirty="0">
                <a:latin typeface="NimbusRomNo9L"/>
              </a:rPr>
              <a:t>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812BAA-C80B-9CBA-7453-F8F4A303DD3F}"/>
              </a:ext>
            </a:extLst>
          </p:cNvPr>
          <p:cNvSpPr txBox="1"/>
          <p:nvPr/>
        </p:nvSpPr>
        <p:spPr>
          <a:xfrm>
            <a:off x="494674" y="6190938"/>
            <a:ext cx="5243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Buckley et al,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Bierlich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 et al: </a:t>
            </a:r>
            <a:r>
              <a:rPr lang="en-US" sz="1400" b="1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Talk from Chris </a:t>
            </a:r>
            <a:r>
              <a:rPr lang="en-US" sz="1400" b="1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Gütschow</a:t>
            </a:r>
            <a:r>
              <a:rPr lang="en-US" sz="1400" b="1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 next</a:t>
            </a:r>
          </a:p>
        </p:txBody>
      </p:sp>
    </p:spTree>
    <p:extLst>
      <p:ext uri="{BB962C8B-B14F-4D97-AF65-F5344CB8AC3E}">
        <p14:creationId xmlns:p14="http://schemas.microsoft.com/office/powerpoint/2010/main" val="5755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F0B6B-AC61-5947-ED34-6D445CF19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8069"/>
            <a:ext cx="8229600" cy="2160199"/>
          </a:xfrm>
        </p:spPr>
        <p:txBody>
          <a:bodyPr>
            <a:norm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Introducing </a:t>
            </a:r>
            <a:r>
              <a:rPr lang="en-US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Contur</a:t>
            </a:r>
            <a:b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</a:br>
            <a:r>
              <a:rPr lang="en-US" sz="3100" dirty="0">
                <a:latin typeface="Palatino" pitchFamily="2" charset="77"/>
                <a:ea typeface="Palatino" pitchFamily="2" charset="77"/>
              </a:rPr>
              <a:t>“Constraints On New Theories Using Rivet”</a:t>
            </a:r>
            <a:br>
              <a:rPr lang="en-US" sz="3100" dirty="0">
                <a:latin typeface="Palatino" pitchFamily="2" charset="77"/>
                <a:ea typeface="Palatino" pitchFamily="2" charset="77"/>
              </a:rPr>
            </a:br>
            <a:r>
              <a:rPr lang="en-GB" sz="2200" dirty="0"/>
              <a:t>arXiv:1605.05296, arXiv:2102.04377</a:t>
            </a:r>
            <a:endParaRPr lang="en-US" sz="2200" dirty="0">
              <a:solidFill>
                <a:srgbClr val="FF0000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5" name="Picture 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D379AA41-5929-0692-F816-EB1E76E89DD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4820" y="2266841"/>
            <a:ext cx="5024726" cy="245587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592A88A-2A37-4B1D-5672-B7AD0DC2D375}"/>
              </a:ext>
            </a:extLst>
          </p:cNvPr>
          <p:cNvSpPr txBox="1">
            <a:spLocks/>
          </p:cNvSpPr>
          <p:nvPr/>
        </p:nvSpPr>
        <p:spPr>
          <a:xfrm>
            <a:off x="457200" y="2550949"/>
            <a:ext cx="3702571" cy="299915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Palatino" pitchFamily="2" charset="77"/>
                <a:ea typeface="Palatino" pitchFamily="2" charset="77"/>
              </a:rPr>
              <a:t>Extend the power of Rivet beyond the Standard Model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Signal-injection of final-state particles from Beyond-the-SM physics events on to the measured cross sections in Rivet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BD187FB-F7EC-AC23-C246-3B0E46552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5372202"/>
            <a:ext cx="8099036" cy="900007"/>
          </a:xfrm>
        </p:spPr>
        <p:txBody>
          <a:bodyPr>
            <a:normAutofit/>
          </a:bodyPr>
          <a:lstStyle/>
          <a:p>
            <a:r>
              <a:rPr lang="en-US" sz="2500" dirty="0">
                <a:latin typeface="Palatino" pitchFamily="2" charset="77"/>
                <a:ea typeface="Palatino" pitchFamily="2" charset="77"/>
              </a:rPr>
              <a:t>Increasingly precise measurements and calculations </a:t>
            </a:r>
            <a:r>
              <a:rPr lang="en-US" sz="2500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together</a:t>
            </a:r>
            <a:r>
              <a:rPr lang="en-US" sz="2500" dirty="0">
                <a:latin typeface="Palatino" pitchFamily="2" charset="77"/>
                <a:ea typeface="Palatino" pitchFamily="2" charset="77"/>
              </a:rPr>
              <a:t> extend the reach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B23DFB-16B6-995D-2003-F6C98125B043}"/>
              </a:ext>
            </a:extLst>
          </p:cNvPr>
          <p:cNvSpPr txBox="1"/>
          <p:nvPr/>
        </p:nvSpPr>
        <p:spPr>
          <a:xfrm>
            <a:off x="4149499" y="4622880"/>
            <a:ext cx="4770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alatino" pitchFamily="2" charset="77"/>
                <a:ea typeface="Palatino" pitchFamily="2" charset="77"/>
              </a:rPr>
              <a:t>From </a:t>
            </a:r>
            <a:r>
              <a:rPr lang="en-US" sz="1200" dirty="0" err="1">
                <a:latin typeface="Palatino" pitchFamily="2" charset="77"/>
                <a:ea typeface="Palatino" pitchFamily="2" charset="77"/>
              </a:rPr>
              <a:t>Altakach</a:t>
            </a:r>
            <a:r>
              <a:rPr lang="en-US" sz="1200" dirty="0">
                <a:latin typeface="Palatino" pitchFamily="2" charset="77"/>
                <a:ea typeface="Palatino" pitchFamily="2" charset="77"/>
              </a:rPr>
              <a:t>, JMB, </a:t>
            </a:r>
            <a:r>
              <a:rPr lang="en-US" sz="1200" dirty="0" err="1">
                <a:latin typeface="Palatino" pitchFamily="2" charset="77"/>
                <a:ea typeface="Palatino" pitchFamily="2" charset="77"/>
              </a:rPr>
              <a:t>Ježo</a:t>
            </a:r>
            <a:r>
              <a:rPr lang="en-US" sz="1200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200" dirty="0" err="1">
                <a:latin typeface="Palatino" pitchFamily="2" charset="77"/>
                <a:ea typeface="Palatino" pitchFamily="2" charset="77"/>
              </a:rPr>
              <a:t>Klasen</a:t>
            </a:r>
            <a:r>
              <a:rPr lang="en-US" sz="1200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200" dirty="0" err="1">
                <a:latin typeface="Palatino" pitchFamily="2" charset="77"/>
                <a:ea typeface="Palatino" pitchFamily="2" charset="77"/>
              </a:rPr>
              <a:t>Schienbein</a:t>
            </a:r>
            <a:r>
              <a:rPr lang="en-US" sz="1200" dirty="0">
                <a:latin typeface="Palatino" pitchFamily="2" charset="77"/>
                <a:ea typeface="Palatino" pitchFamily="2" charset="77"/>
              </a:rPr>
              <a:t> </a:t>
            </a:r>
            <a:r>
              <a:rPr lang="en-GB" sz="1200" dirty="0">
                <a:latin typeface="Palatino" pitchFamily="2" charset="77"/>
                <a:ea typeface="Palatino" pitchFamily="2" charset="77"/>
              </a:rPr>
              <a:t>arXiv:2111.15406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FB2980-F98B-1FEB-9E34-8198A011144D}"/>
              </a:ext>
            </a:extLst>
          </p:cNvPr>
          <p:cNvSpPr txBox="1"/>
          <p:nvPr/>
        </p:nvSpPr>
        <p:spPr>
          <a:xfrm>
            <a:off x="457198" y="6186807"/>
            <a:ext cx="6543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JMB,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Grellscheid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Krämer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Sarrazin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Yallup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;  Buckley et al</a:t>
            </a:r>
          </a:p>
        </p:txBody>
      </p:sp>
    </p:spTree>
    <p:extLst>
      <p:ext uri="{BB962C8B-B14F-4D97-AF65-F5344CB8AC3E}">
        <p14:creationId xmlns:p14="http://schemas.microsoft.com/office/powerpoint/2010/main" val="410438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8"/>
            <a:ext cx="9144000" cy="6855982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379494" y="589546"/>
            <a:ext cx="3797459" cy="828091"/>
          </a:xfrm>
        </p:spPr>
        <p:txBody>
          <a:bodyPr>
            <a:noAutofit/>
          </a:bodyPr>
          <a:lstStyle/>
          <a:p>
            <a:r>
              <a:rPr lang="en-US" sz="3200" dirty="0">
                <a:latin typeface="Palatino Linotype"/>
                <a:cs typeface="Palatino Linotype"/>
              </a:rPr>
              <a:t>Before the LHC</a:t>
            </a:r>
          </a:p>
        </p:txBody>
      </p:sp>
    </p:spTree>
    <p:extLst>
      <p:ext uri="{BB962C8B-B14F-4D97-AF65-F5344CB8AC3E}">
        <p14:creationId xmlns:p14="http://schemas.microsoft.com/office/powerpoint/2010/main" val="164268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52626-547C-62FC-9939-18599B156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6730"/>
            <a:ext cx="7622498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Unleashing the power of high luminosity LHC data</a:t>
            </a:r>
            <a:br>
              <a:rPr lang="en-US" dirty="0">
                <a:latin typeface="Palatino" pitchFamily="2" charset="77"/>
                <a:ea typeface="Palatino" pitchFamily="2" charset="77"/>
              </a:rPr>
            </a:br>
            <a:r>
              <a:rPr lang="en-US" sz="4000" i="1" dirty="0">
                <a:latin typeface="Palatino" pitchFamily="2" charset="77"/>
                <a:ea typeface="Palatino" pitchFamily="2" charset="77"/>
              </a:rPr>
              <a:t>(example case studies)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61947-16A7-A9E9-C592-9107FC9B6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55162"/>
            <a:ext cx="3889948" cy="3742727"/>
          </a:xfrm>
        </p:spPr>
        <p:txBody>
          <a:bodyPr>
            <a:normAutofit fontScale="925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Z’ models motivated by Lepton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Flavour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Violation anomalies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Composite Dark Matter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pic>
        <p:nvPicPr>
          <p:cNvPr id="4" name="searchMeasEquiv.pdf" descr="searchMeasEquiv.pdf">
            <a:extLst>
              <a:ext uri="{FF2B5EF4-FFF2-40B4-BE49-F238E27FC236}">
                <a16:creationId xmlns:a16="http://schemas.microsoft.com/office/drawing/2014/main" id="{DAE868F2-52F6-0ECD-EE83-44BE9B1B4AA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4509" y="2891782"/>
            <a:ext cx="4532291" cy="306948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E253D01-7BE3-3733-A444-DF53DEE44AA2}"/>
              </a:ext>
            </a:extLst>
          </p:cNvPr>
          <p:cNvSpPr txBox="1"/>
          <p:nvPr/>
        </p:nvSpPr>
        <p:spPr>
          <a:xfrm>
            <a:off x="7525062" y="6000287"/>
            <a:ext cx="2653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Louie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Corpe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9439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61947-16A7-A9E9-C592-9107FC9B6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675" y="2463580"/>
            <a:ext cx="4339654" cy="3408583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Muon deficit in R</a:t>
            </a:r>
            <a:r>
              <a:rPr lang="en-US" baseline="-25000" dirty="0">
                <a:latin typeface="Palatino" pitchFamily="2" charset="77"/>
                <a:ea typeface="Palatino" pitchFamily="2" charset="77"/>
              </a:rPr>
              <a:t>K*  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may be explained by introducing a new gauge boson (</a:t>
            </a:r>
            <a: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Z’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) with non-trivial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flavour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coupling structure 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Fit to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LHCb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data gives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favoured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parameter values away from SM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Take these parameter points and see whether other measurements still allow them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9982FD8-30EE-9F48-9E2A-C0EB0E43B0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5352" y="768217"/>
            <a:ext cx="7852900" cy="106574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000" b="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Z’ models motivated by Lepton </a:t>
            </a:r>
            <a:r>
              <a:rPr lang="en-US" sz="4000" b="0" dirty="0" err="1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Flavour</a:t>
            </a:r>
            <a:r>
              <a:rPr lang="en-US" sz="4000" b="0" dirty="0">
                <a:solidFill>
                  <a:schemeClr val="tx1"/>
                </a:solidFill>
                <a:latin typeface="Palatino" pitchFamily="2" charset="77"/>
                <a:ea typeface="Palatino" pitchFamily="2" charset="77"/>
              </a:rPr>
              <a:t> Violation anomalies</a:t>
            </a:r>
          </a:p>
        </p:txBody>
      </p:sp>
      <p:pic>
        <p:nvPicPr>
          <p:cNvPr id="8" name="Picture 4" descr="Picture 4">
            <a:extLst>
              <a:ext uri="{FF2B5EF4-FFF2-40B4-BE49-F238E27FC236}">
                <a16:creationId xmlns:a16="http://schemas.microsoft.com/office/drawing/2014/main" id="{FBF54E88-19B8-B065-9E03-76C7A5BFF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6854" y="1833961"/>
            <a:ext cx="3589020" cy="1426407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6" descr="Picture 6">
            <a:extLst>
              <a:ext uri="{FF2B5EF4-FFF2-40B4-BE49-F238E27FC236}">
                <a16:creationId xmlns:a16="http://schemas.microsoft.com/office/drawing/2014/main" id="{8CF006A2-7A24-A67E-5094-A13B508D7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057" y="3398792"/>
            <a:ext cx="3105743" cy="3090095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62628A6-DF7D-56A6-A09C-0B9CF20CCDE7}"/>
              </a:ext>
            </a:extLst>
          </p:cNvPr>
          <p:cNvSpPr txBox="1"/>
          <p:nvPr/>
        </p:nvSpPr>
        <p:spPr>
          <a:xfrm>
            <a:off x="494675" y="6190938"/>
            <a:ext cx="377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Palatino" pitchFamily="2" charset="77"/>
                <a:ea typeface="Palatino" pitchFamily="2" charset="77"/>
              </a:rPr>
              <a:t>Allanach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JMB, Corbett .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arXiv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: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2110.13518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0374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61947-16A7-A9E9-C592-9107FC9B6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641" y="818078"/>
            <a:ext cx="3979890" cy="5372860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Main signature is dimuons.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In the high Z’ mass regions, what sensitivity there is comes from the ATLAS dimuon search. For Third Family Hypercharge Models models that’s all there is.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In the B</a:t>
            </a:r>
            <a:r>
              <a:rPr lang="en-US" baseline="-25000" dirty="0">
                <a:latin typeface="Palatino" pitchFamily="2" charset="77"/>
                <a:ea typeface="Palatino" pitchFamily="2" charset="77"/>
              </a:rPr>
              <a:t>3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-L</a:t>
            </a:r>
            <a:r>
              <a:rPr lang="en-US" baseline="-25000" dirty="0">
                <a:latin typeface="Palatino" pitchFamily="2" charset="77"/>
                <a:ea typeface="Palatino" pitchFamily="2" charset="77"/>
              </a:rPr>
              <a:t>2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model, the “window” at low mass largely is closed by low mass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Drell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Yan and       Z </a:t>
            </a:r>
            <a:r>
              <a:rPr lang="en-US" dirty="0">
                <a:latin typeface="Palatino" pitchFamily="2" charset="77"/>
                <a:ea typeface="Palatino" pitchFamily="2" charset="77"/>
                <a:sym typeface="Wingdings" pitchFamily="2" charset="2"/>
              </a:rPr>
              <a:t>leptons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measurements</a:t>
            </a:r>
          </a:p>
          <a:p>
            <a:pPr marL="0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6" name="Picture 8" descr="Picture 8">
            <a:extLst>
              <a:ext uri="{FF2B5EF4-FFF2-40B4-BE49-F238E27FC236}">
                <a16:creationId xmlns:a16="http://schemas.microsoft.com/office/drawing/2014/main" id="{08167FEC-F90D-09B3-9FE7-952077A2E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0715" y="818078"/>
            <a:ext cx="2595050" cy="21013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cture 10" descr="Picture 10">
            <a:extLst>
              <a:ext uri="{FF2B5EF4-FFF2-40B4-BE49-F238E27FC236}">
                <a16:creationId xmlns:a16="http://schemas.microsoft.com/office/drawing/2014/main" id="{AE6A67A3-2AB9-C7CD-E4A3-6B9590996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531" y="3174190"/>
            <a:ext cx="2607850" cy="21116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4" descr="Picture 14">
            <a:extLst>
              <a:ext uri="{FF2B5EF4-FFF2-40B4-BE49-F238E27FC236}">
                <a16:creationId xmlns:a16="http://schemas.microsoft.com/office/drawing/2014/main" id="{A21C99D0-729A-8399-66EC-D83F2C0CBC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098" y="5540666"/>
            <a:ext cx="3214753" cy="845144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C48DA98-B377-22F3-BA59-FAE823F98F96}"/>
              </a:ext>
            </a:extLst>
          </p:cNvPr>
          <p:cNvSpPr txBox="1"/>
          <p:nvPr/>
        </p:nvSpPr>
        <p:spPr>
          <a:xfrm>
            <a:off x="6894382" y="1572144"/>
            <a:ext cx="1827238" cy="11772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4289" tIns="34289" rIns="34289" bIns="34289">
            <a:spAutoFit/>
          </a:bodyPr>
          <a:lstStyle/>
          <a:p>
            <a:pPr defTabSz="685800"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rPr dirty="0">
                <a:latin typeface="Palatino" pitchFamily="2" charset="77"/>
                <a:ea typeface="Palatino" pitchFamily="2" charset="77"/>
              </a:rPr>
              <a:t>Deformed 3</a:t>
            </a:r>
            <a:r>
              <a:rPr baseline="29000" dirty="0">
                <a:latin typeface="Palatino" pitchFamily="2" charset="77"/>
                <a:ea typeface="Palatino" pitchFamily="2" charset="77"/>
              </a:rPr>
              <a:t>rd</a:t>
            </a:r>
            <a:r>
              <a:rPr dirty="0">
                <a:latin typeface="Palatino" pitchFamily="2" charset="77"/>
                <a:ea typeface="Palatino" pitchFamily="2" charset="77"/>
              </a:rPr>
              <a:t> Family Hypercharge Model (DY3’). </a:t>
            </a:r>
          </a:p>
          <a:p>
            <a:pPr defTabSz="685800"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rPr dirty="0" err="1">
                <a:latin typeface="Palatino" pitchFamily="2" charset="77"/>
                <a:ea typeface="Palatino" pitchFamily="2" charset="77"/>
              </a:rPr>
              <a:t>Favoured</a:t>
            </a:r>
            <a:r>
              <a:rPr dirty="0">
                <a:latin typeface="Palatino" pitchFamily="2" charset="77"/>
                <a:ea typeface="Palatino" pitchFamily="2" charset="77"/>
              </a:rPr>
              <a:t> region is below blue line. Above white line, 95% exclusion</a:t>
            </a:r>
            <a:r>
              <a:rPr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B4E1BC-5736-5FB7-37BA-36CAE3607112}"/>
              </a:ext>
            </a:extLst>
          </p:cNvPr>
          <p:cNvSpPr txBox="1"/>
          <p:nvPr/>
        </p:nvSpPr>
        <p:spPr>
          <a:xfrm>
            <a:off x="6894381" y="3194298"/>
            <a:ext cx="1827238" cy="13619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4289" tIns="34289" rIns="34289" bIns="34289">
            <a:spAutoFit/>
          </a:bodyPr>
          <a:lstStyle/>
          <a:p>
            <a:pPr defTabSz="685800"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rPr dirty="0">
                <a:latin typeface="Palatino" pitchFamily="2" charset="77"/>
                <a:ea typeface="Palatino" pitchFamily="2" charset="77"/>
              </a:rPr>
              <a:t>B</a:t>
            </a:r>
            <a:r>
              <a:rPr baseline="-34499" dirty="0">
                <a:latin typeface="Palatino" pitchFamily="2" charset="77"/>
                <a:ea typeface="Palatino" pitchFamily="2" charset="77"/>
              </a:rPr>
              <a:t>3</a:t>
            </a:r>
            <a:r>
              <a:rPr dirty="0">
                <a:latin typeface="Palatino" pitchFamily="2" charset="77"/>
                <a:ea typeface="Palatino" pitchFamily="2" charset="77"/>
              </a:rPr>
              <a:t>-L</a:t>
            </a:r>
            <a:r>
              <a:rPr baseline="-34499" dirty="0">
                <a:latin typeface="Palatino" pitchFamily="2" charset="77"/>
                <a:ea typeface="Palatino" pitchFamily="2" charset="77"/>
              </a:rPr>
              <a:t>2</a:t>
            </a:r>
            <a:r>
              <a:rPr dirty="0">
                <a:latin typeface="Palatino" pitchFamily="2" charset="77"/>
                <a:ea typeface="Palatino" pitchFamily="2" charset="77"/>
              </a:rPr>
              <a:t> Model. </a:t>
            </a:r>
          </a:p>
          <a:p>
            <a:pPr defTabSz="685800"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rPr dirty="0" err="1">
                <a:latin typeface="Palatino" pitchFamily="2" charset="77"/>
                <a:ea typeface="Palatino" pitchFamily="2" charset="77"/>
              </a:rPr>
              <a:t>Favoured</a:t>
            </a:r>
            <a:r>
              <a:rPr dirty="0">
                <a:latin typeface="Palatino" pitchFamily="2" charset="77"/>
                <a:ea typeface="Palatino" pitchFamily="2" charset="77"/>
              </a:rPr>
              <a:t> region is between blue lines. Above black line, Z’ width &gt;30% of mass. Below white line, 95% exclusion.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CF8758-5500-ADC5-9B7C-80F827472494}"/>
              </a:ext>
            </a:extLst>
          </p:cNvPr>
          <p:cNvSpPr txBox="1"/>
          <p:nvPr/>
        </p:nvSpPr>
        <p:spPr>
          <a:xfrm>
            <a:off x="494675" y="6190938"/>
            <a:ext cx="3777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Palatino" pitchFamily="2" charset="77"/>
                <a:ea typeface="Palatino" pitchFamily="2" charset="77"/>
              </a:rPr>
              <a:t>Allanach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JMB, Corbett .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arXiv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: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2110.13518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9909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61947-16A7-A9E9-C592-9107FC9B6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675" y="1424067"/>
            <a:ext cx="7852900" cy="4572000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What if Dark Matter is a composite particle arising from e.g. an SU(4) symmetry which confines at some scale </a:t>
            </a:r>
            <a:r>
              <a:rPr lang="en-US" dirty="0" err="1">
                <a:latin typeface="Symbol" pitchFamily="2" charset="2"/>
                <a:ea typeface="Palatino" pitchFamily="2" charset="77"/>
              </a:rPr>
              <a:t>L</a:t>
            </a:r>
            <a:r>
              <a:rPr lang="en-US" baseline="-25000" dirty="0" err="1">
                <a:latin typeface="Palatino" pitchFamily="2" charset="77"/>
                <a:ea typeface="Palatino" pitchFamily="2" charset="77"/>
              </a:rPr>
              <a:t>dark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?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Lead to bound states ”dark” mesons and baryons. 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Kribs</a:t>
            </a:r>
            <a: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 et al. arXiv:1809.10183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Dark fermions transform under electroweak part of the Standard Model: communication with SM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There are </a:t>
            </a:r>
            <a:r>
              <a:rPr lang="en-US" b="1" dirty="0">
                <a:latin typeface="Palatino" pitchFamily="2" charset="77"/>
                <a:ea typeface="Palatino" pitchFamily="2" charset="77"/>
              </a:rPr>
              <a:t>no direct searches 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for this model by ATLAS or CMS: </a:t>
            </a:r>
            <a:br>
              <a:rPr lang="en-US" dirty="0">
                <a:latin typeface="Palatino" pitchFamily="2" charset="77"/>
                <a:ea typeface="Palatino" pitchFamily="2" charset="77"/>
              </a:rPr>
            </a:br>
            <a:r>
              <a:rPr lang="en-US" dirty="0">
                <a:latin typeface="Palatino" pitchFamily="2" charset="77"/>
                <a:ea typeface="Palatino" pitchFamily="2" charset="77"/>
              </a:rPr>
              <a:t>instead to constrain this model using the bank of existing LHC measurements using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Contur</a:t>
            </a:r>
            <a:endParaRPr lang="en-US" dirty="0">
              <a:latin typeface="Palatino" pitchFamily="2" charset="77"/>
              <a:ea typeface="Palatino" pitchFamily="2" charset="77"/>
            </a:endParaRP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Dynamics of the theory depend a lot on </a:t>
            </a:r>
            <a: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𝜂=𝑚(𝜋</a:t>
            </a:r>
            <a:r>
              <a:rPr lang="en-US" baseline="-25000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𝐷</a:t>
            </a:r>
            <a: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)/𝑚(𝜌</a:t>
            </a:r>
            <a:r>
              <a:rPr lang="en-US" baseline="-25000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𝐷</a:t>
            </a:r>
            <a: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)</a:t>
            </a: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9982FD8-30EE-9F48-9E2A-C0EB0E43B0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0402" y="469369"/>
            <a:ext cx="7852900" cy="106574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000" dirty="0">
                <a:latin typeface="Palatino" pitchFamily="2" charset="77"/>
                <a:ea typeface="Palatino" pitchFamily="2" charset="77"/>
              </a:rPr>
              <a:t>Composite Dark Matter Models</a:t>
            </a:r>
            <a:endParaRPr lang="en-US" sz="4000" b="0" dirty="0">
              <a:solidFill>
                <a:schemeClr val="tx1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594E42-2BEE-B0BE-8217-735B141C116B}"/>
              </a:ext>
            </a:extLst>
          </p:cNvPr>
          <p:cNvSpPr txBox="1"/>
          <p:nvPr/>
        </p:nvSpPr>
        <p:spPr>
          <a:xfrm>
            <a:off x="494675" y="6190938"/>
            <a:ext cx="5277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JMB,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Kong, Kulkarni, Thomas. 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arXiv:2105.08494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0339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DAE36D21-2285-0063-140B-3C91A6D33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123" y="1842786"/>
            <a:ext cx="5458677" cy="229364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" name="Group">
            <a:extLst>
              <a:ext uri="{FF2B5EF4-FFF2-40B4-BE49-F238E27FC236}">
                <a16:creationId xmlns:a16="http://schemas.microsoft.com/office/drawing/2014/main" id="{A7D41E21-0C9F-38F6-8A0F-52A2E948BEAD}"/>
              </a:ext>
            </a:extLst>
          </p:cNvPr>
          <p:cNvGrpSpPr/>
          <p:nvPr/>
        </p:nvGrpSpPr>
        <p:grpSpPr>
          <a:xfrm>
            <a:off x="820249" y="1929838"/>
            <a:ext cx="2407874" cy="1057745"/>
            <a:chOff x="0" y="0"/>
            <a:chExt cx="2407873" cy="1057744"/>
          </a:xfrm>
        </p:grpSpPr>
        <p:grpSp>
          <p:nvGrpSpPr>
            <p:cNvPr id="6" name="Group">
              <a:extLst>
                <a:ext uri="{FF2B5EF4-FFF2-40B4-BE49-F238E27FC236}">
                  <a16:creationId xmlns:a16="http://schemas.microsoft.com/office/drawing/2014/main" id="{B971CFF8-EA01-DBDC-91CF-E59B657DC089}"/>
                </a:ext>
              </a:extLst>
            </p:cNvPr>
            <p:cNvGrpSpPr/>
            <p:nvPr/>
          </p:nvGrpSpPr>
          <p:grpSpPr>
            <a:xfrm>
              <a:off x="127470" y="65713"/>
              <a:ext cx="2081191" cy="992032"/>
              <a:chOff x="0" y="0"/>
              <a:chExt cx="2081189" cy="992030"/>
            </a:xfrm>
          </p:grpSpPr>
          <p:pic>
            <p:nvPicPr>
              <p:cNvPr id="12" name="Screenshot 2021-05-31 at 19.25.01.png" descr="Screenshot 2021-05-31 at 19.25.01.png">
                <a:extLst>
                  <a:ext uri="{FF2B5EF4-FFF2-40B4-BE49-F238E27FC236}">
                    <a16:creationId xmlns:a16="http://schemas.microsoft.com/office/drawing/2014/main" id="{3D0B6036-A1D8-FC08-B482-0702B107EC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11920"/>
              <a:stretch>
                <a:fillRect/>
              </a:stretch>
            </p:blipFill>
            <p:spPr>
              <a:xfrm rot="10800000">
                <a:off x="-1" y="-1"/>
                <a:ext cx="1416578" cy="99203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13" name="Group">
                <a:extLst>
                  <a:ext uri="{FF2B5EF4-FFF2-40B4-BE49-F238E27FC236}">
                    <a16:creationId xmlns:a16="http://schemas.microsoft.com/office/drawing/2014/main" id="{0C4C55E8-D9C2-A6DD-7C0C-53E93E68BB3D}"/>
                  </a:ext>
                </a:extLst>
              </p:cNvPr>
              <p:cNvGrpSpPr/>
              <p:nvPr/>
            </p:nvGrpSpPr>
            <p:grpSpPr>
              <a:xfrm>
                <a:off x="8965" y="37007"/>
                <a:ext cx="704558" cy="821821"/>
                <a:chOff x="0" y="0"/>
                <a:chExt cx="704557" cy="821819"/>
              </a:xfrm>
            </p:grpSpPr>
            <p:sp>
              <p:nvSpPr>
                <p:cNvPr id="16" name="Line">
                  <a:extLst>
                    <a:ext uri="{FF2B5EF4-FFF2-40B4-BE49-F238E27FC236}">
                      <a16:creationId xmlns:a16="http://schemas.microsoft.com/office/drawing/2014/main" id="{D0BD739F-31EF-CAED-DB75-1004880DC240}"/>
                    </a:ext>
                  </a:extLst>
                </p:cNvPr>
                <p:cNvSpPr/>
                <p:nvPr/>
              </p:nvSpPr>
              <p:spPr>
                <a:xfrm flipH="1" flipV="1">
                  <a:off x="-1" y="0"/>
                  <a:ext cx="662822" cy="41489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 defTabSz="438150">
                    <a:defRPr sz="16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17" name="Line">
                  <a:extLst>
                    <a:ext uri="{FF2B5EF4-FFF2-40B4-BE49-F238E27FC236}">
                      <a16:creationId xmlns:a16="http://schemas.microsoft.com/office/drawing/2014/main" id="{D84343F3-8996-A5B5-D149-3B4262816B9B}"/>
                    </a:ext>
                  </a:extLst>
                </p:cNvPr>
                <p:cNvSpPr/>
                <p:nvPr/>
              </p:nvSpPr>
              <p:spPr>
                <a:xfrm flipH="1">
                  <a:off x="41736" y="406929"/>
                  <a:ext cx="662822" cy="41489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 defTabSz="438150">
                    <a:defRPr sz="16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sp>
            <p:nvSpPr>
              <p:cNvPr id="14" name="Line">
                <a:extLst>
                  <a:ext uri="{FF2B5EF4-FFF2-40B4-BE49-F238E27FC236}">
                    <a16:creationId xmlns:a16="http://schemas.microsoft.com/office/drawing/2014/main" id="{00C28294-0180-92A9-3D43-83C1FB54D12B}"/>
                  </a:ext>
                </a:extLst>
              </p:cNvPr>
              <p:cNvSpPr/>
              <p:nvPr/>
            </p:nvSpPr>
            <p:spPr>
              <a:xfrm>
                <a:off x="1418368" y="450368"/>
                <a:ext cx="662822" cy="41489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 defTabSz="438150">
                  <a:defRPr sz="16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15" name="Line">
                <a:extLst>
                  <a:ext uri="{FF2B5EF4-FFF2-40B4-BE49-F238E27FC236}">
                    <a16:creationId xmlns:a16="http://schemas.microsoft.com/office/drawing/2014/main" id="{197860F4-A236-1B36-1E84-A4395ED7ED30}"/>
                  </a:ext>
                </a:extLst>
              </p:cNvPr>
              <p:cNvSpPr/>
              <p:nvPr/>
            </p:nvSpPr>
            <p:spPr>
              <a:xfrm flipV="1">
                <a:off x="1397500" y="53873"/>
                <a:ext cx="662822" cy="41489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 defTabSz="438150">
                  <a:defRPr sz="16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Equation">
                  <a:extLst>
                    <a:ext uri="{FF2B5EF4-FFF2-40B4-BE49-F238E27FC236}">
                      <a16:creationId xmlns:a16="http://schemas.microsoft.com/office/drawing/2014/main" id="{AEBFAE85-7048-D57B-566F-F0725BCA36A0}"/>
                    </a:ext>
                  </a:extLst>
                </p:cNvPr>
                <p:cNvSpPr txBox="1"/>
                <p:nvPr/>
              </p:nvSpPr>
              <p:spPr>
                <a:xfrm>
                  <a:off x="877445" y="556109"/>
                  <a:ext cx="557596" cy="26324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bSup>
                      </m:oMath>
                    </m:oMathPara>
                  </a14:m>
                  <a:endParaRPr dirty="0"/>
                </a:p>
              </p:txBody>
            </p:sp>
          </mc:Choice>
          <mc:Fallback xmlns="">
            <p:sp>
              <p:nvSpPr>
                <p:cNvPr id="382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7445" y="556109"/>
                  <a:ext cx="557596" cy="263241"/>
                </a:xfrm>
                <a:prstGeom prst="rect">
                  <a:avLst/>
                </a:prstGeom>
                <a:blipFill>
                  <a:blip r:embed="rId7"/>
                  <a:stretch>
                    <a:fillRect l="-15909" t="-4762" r="-20455" b="-42857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Equation">
                  <a:extLst>
                    <a:ext uri="{FF2B5EF4-FFF2-40B4-BE49-F238E27FC236}">
                      <a16:creationId xmlns:a16="http://schemas.microsoft.com/office/drawing/2014/main" id="{8642744A-DC56-6830-C5F8-512B79A53756}"/>
                    </a:ext>
                  </a:extLst>
                </p:cNvPr>
                <p:cNvSpPr txBox="1"/>
                <p:nvPr/>
              </p:nvSpPr>
              <p:spPr>
                <a:xfrm>
                  <a:off x="0" y="0"/>
                  <a:ext cx="125045" cy="14767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383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0"/>
                  <a:ext cx="125045" cy="147676"/>
                </a:xfrm>
                <a:prstGeom prst="rect">
                  <a:avLst/>
                </a:prstGeom>
                <a:blipFill>
                  <a:blip r:embed="rId8"/>
                  <a:stretch>
                    <a:fillRect l="-54545" r="-63636" b="-150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Equation">
                  <a:extLst>
                    <a:ext uri="{FF2B5EF4-FFF2-40B4-BE49-F238E27FC236}">
                      <a16:creationId xmlns:a16="http://schemas.microsoft.com/office/drawing/2014/main" id="{A72A802A-09E4-3E5E-3F3F-72D80157FC11}"/>
                    </a:ext>
                  </a:extLst>
                </p:cNvPr>
                <p:cNvSpPr txBox="1"/>
                <p:nvPr/>
              </p:nvSpPr>
              <p:spPr>
                <a:xfrm>
                  <a:off x="0" y="832401"/>
                  <a:ext cx="125045" cy="14767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384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832401"/>
                  <a:ext cx="125045" cy="147677"/>
                </a:xfrm>
                <a:prstGeom prst="rect">
                  <a:avLst/>
                </a:prstGeom>
                <a:blipFill>
                  <a:blip r:embed="rId9"/>
                  <a:stretch>
                    <a:fillRect l="-54545" r="-63636" b="-141667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Equation">
                  <a:extLst>
                    <a:ext uri="{FF2B5EF4-FFF2-40B4-BE49-F238E27FC236}">
                      <a16:creationId xmlns:a16="http://schemas.microsoft.com/office/drawing/2014/main" id="{39D01B6F-087D-D800-AD10-F0F3E6621560}"/>
                    </a:ext>
                  </a:extLst>
                </p:cNvPr>
                <p:cNvSpPr txBox="1"/>
                <p:nvPr/>
              </p:nvSpPr>
              <p:spPr>
                <a:xfrm>
                  <a:off x="2238419" y="863"/>
                  <a:ext cx="169455" cy="18480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oMath>
                    </m:oMathPara>
                  </a14:m>
                  <a:endParaRPr dirty="0"/>
                </a:p>
              </p:txBody>
            </p:sp>
          </mc:Choice>
          <mc:Fallback xmlns="">
            <p:sp>
              <p:nvSpPr>
                <p:cNvPr id="385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8419" y="863"/>
                  <a:ext cx="169455" cy="184806"/>
                </a:xfrm>
                <a:prstGeom prst="rect">
                  <a:avLst/>
                </a:prstGeom>
                <a:blipFill>
                  <a:blip r:embed="rId10"/>
                  <a:stretch>
                    <a:fillRect l="-50000" t="-6667" r="-57143" b="-7333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Equation">
                  <a:extLst>
                    <a:ext uri="{FF2B5EF4-FFF2-40B4-BE49-F238E27FC236}">
                      <a16:creationId xmlns:a16="http://schemas.microsoft.com/office/drawing/2014/main" id="{6FDCE1AC-452E-40DE-05E9-B952549B77D7}"/>
                    </a:ext>
                  </a:extLst>
                </p:cNvPr>
                <p:cNvSpPr txBox="1"/>
                <p:nvPr/>
              </p:nvSpPr>
              <p:spPr>
                <a:xfrm>
                  <a:off x="2238419" y="837062"/>
                  <a:ext cx="169455" cy="18480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386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8419" y="837062"/>
                  <a:ext cx="169455" cy="184806"/>
                </a:xfrm>
                <a:prstGeom prst="rect">
                  <a:avLst/>
                </a:prstGeom>
                <a:blipFill>
                  <a:blip r:embed="rId11"/>
                  <a:stretch>
                    <a:fillRect l="-50000" r="-57143" b="-625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" name="Image" descr="Image">
            <a:extLst>
              <a:ext uri="{FF2B5EF4-FFF2-40B4-BE49-F238E27FC236}">
                <a16:creationId xmlns:a16="http://schemas.microsoft.com/office/drawing/2014/main" id="{8FD0906C-44A1-3CF6-B583-965779FC256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96556" y="4369983"/>
            <a:ext cx="4890244" cy="10880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Image" descr="Image">
            <a:extLst>
              <a:ext uri="{FF2B5EF4-FFF2-40B4-BE49-F238E27FC236}">
                <a16:creationId xmlns:a16="http://schemas.microsoft.com/office/drawing/2014/main" id="{A47C4598-CB7A-4E71-96C2-BA40B79D31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1207" y="3948084"/>
            <a:ext cx="3062152" cy="2025361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F0414A9E-A7C8-F4D1-D3D6-4D1C11F0A8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0402" y="469369"/>
            <a:ext cx="7852900" cy="106574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000" dirty="0">
                <a:latin typeface="Palatino" pitchFamily="2" charset="77"/>
                <a:ea typeface="Palatino" pitchFamily="2" charset="77"/>
              </a:rPr>
              <a:t>Composite Dark Matter Models</a:t>
            </a:r>
            <a:endParaRPr lang="en-US" sz="4000" b="0" dirty="0">
              <a:solidFill>
                <a:schemeClr val="tx1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21" name="Left-handed model ρ0D, ρ+D, ρ-D">
            <a:extLst>
              <a:ext uri="{FF2B5EF4-FFF2-40B4-BE49-F238E27FC236}">
                <a16:creationId xmlns:a16="http://schemas.microsoft.com/office/drawing/2014/main" id="{FAF5EC84-287E-D4F8-BC38-81B2EF041CCF}"/>
              </a:ext>
            </a:extLst>
          </p:cNvPr>
          <p:cNvSpPr/>
          <p:nvPr/>
        </p:nvSpPr>
        <p:spPr>
          <a:xfrm>
            <a:off x="4126852" y="1471814"/>
            <a:ext cx="1650542" cy="43427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 algn="ctr" defTabSz="309562">
              <a:defRPr sz="1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dirty="0"/>
              <a:t>Left-handed model</a:t>
            </a:r>
            <a:br>
              <a:rPr dirty="0"/>
            </a:br>
            <a:r>
              <a:rPr dirty="0"/>
              <a:t>ρ</a:t>
            </a:r>
            <a:r>
              <a:rPr baseline="31999" dirty="0"/>
              <a:t>0</a:t>
            </a:r>
            <a:r>
              <a:rPr baseline="-5999" dirty="0"/>
              <a:t>D, </a:t>
            </a:r>
            <a:r>
              <a:rPr dirty="0" err="1"/>
              <a:t>ρ</a:t>
            </a:r>
            <a:r>
              <a:rPr baseline="31999" dirty="0" err="1"/>
              <a:t>+</a:t>
            </a:r>
            <a:r>
              <a:rPr baseline="-5999" dirty="0" err="1"/>
              <a:t>D</a:t>
            </a:r>
            <a:r>
              <a:rPr baseline="-5999" dirty="0"/>
              <a:t>, </a:t>
            </a:r>
            <a:r>
              <a:rPr dirty="0" err="1"/>
              <a:t>ρ</a:t>
            </a:r>
            <a:r>
              <a:rPr baseline="31999" dirty="0"/>
              <a:t>-</a:t>
            </a:r>
            <a:r>
              <a:rPr baseline="-5999" dirty="0"/>
              <a:t>D</a:t>
            </a:r>
          </a:p>
        </p:txBody>
      </p:sp>
      <p:sp>
        <p:nvSpPr>
          <p:cNvPr id="22" name="Right-handed model ρ0D only">
            <a:extLst>
              <a:ext uri="{FF2B5EF4-FFF2-40B4-BE49-F238E27FC236}">
                <a16:creationId xmlns:a16="http://schemas.microsoft.com/office/drawing/2014/main" id="{FD0F2569-BF24-39FE-6389-82F4EE323030}"/>
              </a:ext>
            </a:extLst>
          </p:cNvPr>
          <p:cNvSpPr/>
          <p:nvPr/>
        </p:nvSpPr>
        <p:spPr>
          <a:xfrm>
            <a:off x="6641219" y="1434752"/>
            <a:ext cx="1650542" cy="43427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 algn="ctr" defTabSz="309562">
              <a:defRPr sz="1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dirty="0"/>
              <a:t>Right-handed model</a:t>
            </a:r>
            <a:br>
              <a:rPr dirty="0"/>
            </a:br>
            <a:r>
              <a:rPr dirty="0"/>
              <a:t>ρ</a:t>
            </a:r>
            <a:r>
              <a:rPr baseline="31999" dirty="0"/>
              <a:t>0</a:t>
            </a:r>
            <a:r>
              <a:rPr baseline="-5999" dirty="0"/>
              <a:t>D </a:t>
            </a:r>
            <a:r>
              <a:rPr dirty="0"/>
              <a:t>only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9E55031-13C2-7AAF-DB97-23D9DC6E5C6B}"/>
              </a:ext>
            </a:extLst>
          </p:cNvPr>
          <p:cNvSpPr txBox="1"/>
          <p:nvPr/>
        </p:nvSpPr>
        <p:spPr>
          <a:xfrm>
            <a:off x="494675" y="6190938"/>
            <a:ext cx="5277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JMB,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Kong, Kulkarni, Thomas. 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arXiv:2105.08494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83368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" descr="Image">
            <a:extLst>
              <a:ext uri="{FF2B5EF4-FFF2-40B4-BE49-F238E27FC236}">
                <a16:creationId xmlns:a16="http://schemas.microsoft.com/office/drawing/2014/main" id="{8FD0906C-44A1-3CF6-B583-965779FC2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556" y="4369983"/>
            <a:ext cx="4890244" cy="1088036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F0414A9E-A7C8-F4D1-D3D6-4D1C11F0A8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0402" y="469369"/>
            <a:ext cx="7852900" cy="106574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000" dirty="0">
                <a:latin typeface="Palatino" pitchFamily="2" charset="77"/>
                <a:ea typeface="Palatino" pitchFamily="2" charset="77"/>
              </a:rPr>
              <a:t>Composite Dark Matter Models</a:t>
            </a:r>
            <a:endParaRPr lang="en-US" sz="4000" b="0" dirty="0">
              <a:solidFill>
                <a:schemeClr val="tx1"/>
              </a:solidFill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21" name="Image" descr="Image">
            <a:extLst>
              <a:ext uri="{FF2B5EF4-FFF2-40B4-BE49-F238E27FC236}">
                <a16:creationId xmlns:a16="http://schemas.microsoft.com/office/drawing/2014/main" id="{D6C88DFC-6603-FF73-DCC5-6D878AD20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9609" y="1925739"/>
            <a:ext cx="5458677" cy="229364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" name="Group">
            <a:extLst>
              <a:ext uri="{FF2B5EF4-FFF2-40B4-BE49-F238E27FC236}">
                <a16:creationId xmlns:a16="http://schemas.microsoft.com/office/drawing/2014/main" id="{637EF512-2644-3AD4-BF43-3FF76A7DD3A5}"/>
              </a:ext>
            </a:extLst>
          </p:cNvPr>
          <p:cNvGrpSpPr/>
          <p:nvPr/>
        </p:nvGrpSpPr>
        <p:grpSpPr>
          <a:xfrm>
            <a:off x="824286" y="1855813"/>
            <a:ext cx="2364788" cy="1171263"/>
            <a:chOff x="0" y="0"/>
            <a:chExt cx="2364786" cy="1171262"/>
          </a:xfrm>
        </p:grpSpPr>
        <p:grpSp>
          <p:nvGrpSpPr>
            <p:cNvPr id="23" name="Group">
              <a:extLst>
                <a:ext uri="{FF2B5EF4-FFF2-40B4-BE49-F238E27FC236}">
                  <a16:creationId xmlns:a16="http://schemas.microsoft.com/office/drawing/2014/main" id="{0DE07629-94E5-F70C-5A5F-DCC33BA5500C}"/>
                </a:ext>
              </a:extLst>
            </p:cNvPr>
            <p:cNvGrpSpPr/>
            <p:nvPr/>
          </p:nvGrpSpPr>
          <p:grpSpPr>
            <a:xfrm>
              <a:off x="161842" y="42890"/>
              <a:ext cx="2202945" cy="1119670"/>
              <a:chOff x="0" y="0"/>
              <a:chExt cx="2202944" cy="1119669"/>
            </a:xfrm>
          </p:grpSpPr>
          <p:pic>
            <p:nvPicPr>
              <p:cNvPr id="29" name="Screenshot 2021-05-31 at 19.25.01.png" descr="Screenshot 2021-05-31 at 19.25.01.png">
                <a:extLst>
                  <a:ext uri="{FF2B5EF4-FFF2-40B4-BE49-F238E27FC236}">
                    <a16:creationId xmlns:a16="http://schemas.microsoft.com/office/drawing/2014/main" id="{7457765E-6A30-22F9-4373-31C6362DA7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57265"/>
              <a:stretch>
                <a:fillRect/>
              </a:stretch>
            </p:blipFill>
            <p:spPr>
              <a:xfrm>
                <a:off x="1479202" y="0"/>
                <a:ext cx="723742" cy="10446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" name="Screenshot 2021-05-31 at 19.25.01.png" descr="Screenshot 2021-05-31 at 19.25.01.png">
                <a:extLst>
                  <a:ext uri="{FF2B5EF4-FFF2-40B4-BE49-F238E27FC236}">
                    <a16:creationId xmlns:a16="http://schemas.microsoft.com/office/drawing/2014/main" id="{C1723156-DFBA-4207-F9DF-31A05B5769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1920"/>
              <a:stretch>
                <a:fillRect/>
              </a:stretch>
            </p:blipFill>
            <p:spPr>
              <a:xfrm rot="10800000">
                <a:off x="-1" y="75046"/>
                <a:ext cx="1491679" cy="10446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1" name="Line">
                <a:extLst>
                  <a:ext uri="{FF2B5EF4-FFF2-40B4-BE49-F238E27FC236}">
                    <a16:creationId xmlns:a16="http://schemas.microsoft.com/office/drawing/2014/main" id="{11E0D1F6-BDBA-B9E5-EB6B-622E31CC5689}"/>
                  </a:ext>
                </a:extLst>
              </p:cNvPr>
              <p:cNvSpPr/>
              <p:nvPr/>
            </p:nvSpPr>
            <p:spPr>
              <a:xfrm flipH="1" flipV="1">
                <a:off x="9440" y="114015"/>
                <a:ext cx="697962" cy="43688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 defTabSz="438150">
                  <a:defRPr sz="16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32" name="Line">
                <a:extLst>
                  <a:ext uri="{FF2B5EF4-FFF2-40B4-BE49-F238E27FC236}">
                    <a16:creationId xmlns:a16="http://schemas.microsoft.com/office/drawing/2014/main" id="{A8058A86-16FD-7F28-9771-A9C09F6BC54D}"/>
                  </a:ext>
                </a:extLst>
              </p:cNvPr>
              <p:cNvSpPr/>
              <p:nvPr/>
            </p:nvSpPr>
            <p:spPr>
              <a:xfrm flipH="1">
                <a:off x="53389" y="542518"/>
                <a:ext cx="697962" cy="43688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 defTabSz="438150">
                  <a:defRPr sz="16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Equation">
                  <a:extLst>
                    <a:ext uri="{FF2B5EF4-FFF2-40B4-BE49-F238E27FC236}">
                      <a16:creationId xmlns:a16="http://schemas.microsoft.com/office/drawing/2014/main" id="{8435692B-CE58-91CA-1462-93ECA09E3CA0}"/>
                    </a:ext>
                  </a:extLst>
                </p:cNvPr>
                <p:cNvSpPr txBox="1"/>
                <p:nvPr/>
              </p:nvSpPr>
              <p:spPr>
                <a:xfrm>
                  <a:off x="946417" y="635554"/>
                  <a:ext cx="557596" cy="26324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bSup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412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6417" y="635554"/>
                  <a:ext cx="557596" cy="263241"/>
                </a:xfrm>
                <a:prstGeom prst="rect">
                  <a:avLst/>
                </a:prstGeom>
                <a:blipFill>
                  <a:blip r:embed="rId6"/>
                  <a:stretch>
                    <a:fillRect l="-15556" t="-4762" r="-17778" b="-42857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Equation">
                  <a:extLst>
                    <a:ext uri="{FF2B5EF4-FFF2-40B4-BE49-F238E27FC236}">
                      <a16:creationId xmlns:a16="http://schemas.microsoft.com/office/drawing/2014/main" id="{2158645B-52E3-5B61-913E-6779C86E9930}"/>
                    </a:ext>
                  </a:extLst>
                </p:cNvPr>
                <p:cNvSpPr txBox="1"/>
                <p:nvPr/>
              </p:nvSpPr>
              <p:spPr>
                <a:xfrm rot="19997855">
                  <a:off x="1628861" y="108212"/>
                  <a:ext cx="544109" cy="26324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bSup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413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997855">
                  <a:off x="1628861" y="108212"/>
                  <a:ext cx="544109" cy="263241"/>
                </a:xfrm>
                <a:prstGeom prst="rect">
                  <a:avLst/>
                </a:prstGeom>
                <a:blipFill>
                  <a:blip r:embed="rId7"/>
                  <a:stretch>
                    <a:fillRect t="-12500" r="-22449" b="-75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Equation">
                  <a:extLst>
                    <a:ext uri="{FF2B5EF4-FFF2-40B4-BE49-F238E27FC236}">
                      <a16:creationId xmlns:a16="http://schemas.microsoft.com/office/drawing/2014/main" id="{29456386-18B8-B297-4984-08BB939AEB77}"/>
                    </a:ext>
                  </a:extLst>
                </p:cNvPr>
                <p:cNvSpPr txBox="1"/>
                <p:nvPr/>
              </p:nvSpPr>
              <p:spPr>
                <a:xfrm rot="1623023">
                  <a:off x="1628861" y="798697"/>
                  <a:ext cx="544109" cy="26324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bSup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bSup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414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3023">
                  <a:off x="1628861" y="798697"/>
                  <a:ext cx="544109" cy="263241"/>
                </a:xfrm>
                <a:prstGeom prst="rect">
                  <a:avLst/>
                </a:prstGeom>
                <a:blipFill>
                  <a:blip r:embed="rId8"/>
                  <a:stretch>
                    <a:fillRect l="-8163" r="-20408" b="-25000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Equation">
                  <a:extLst>
                    <a:ext uri="{FF2B5EF4-FFF2-40B4-BE49-F238E27FC236}">
                      <a16:creationId xmlns:a16="http://schemas.microsoft.com/office/drawing/2014/main" id="{0D945A8A-5558-93FC-D01F-8F124378D073}"/>
                    </a:ext>
                  </a:extLst>
                </p:cNvPr>
                <p:cNvSpPr txBox="1"/>
                <p:nvPr/>
              </p:nvSpPr>
              <p:spPr>
                <a:xfrm>
                  <a:off x="0" y="76178"/>
                  <a:ext cx="125045" cy="14767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415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76178"/>
                  <a:ext cx="125045" cy="147677"/>
                </a:xfrm>
                <a:prstGeom prst="rect">
                  <a:avLst/>
                </a:prstGeom>
                <a:blipFill>
                  <a:blip r:embed="rId9"/>
                  <a:stretch>
                    <a:fillRect l="-70000" r="-70000" b="-130769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Equation">
                  <a:extLst>
                    <a:ext uri="{FF2B5EF4-FFF2-40B4-BE49-F238E27FC236}">
                      <a16:creationId xmlns:a16="http://schemas.microsoft.com/office/drawing/2014/main" id="{B31ECEBF-02AE-A84F-3A1E-A21B251CDC8A}"/>
                    </a:ext>
                  </a:extLst>
                </p:cNvPr>
                <p:cNvSpPr txBox="1"/>
                <p:nvPr/>
              </p:nvSpPr>
              <p:spPr>
                <a:xfrm>
                  <a:off x="0" y="1002177"/>
                  <a:ext cx="125045" cy="14767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latinLnBrk="1"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/>
                </a:p>
              </p:txBody>
            </p:sp>
          </mc:Choice>
          <mc:Fallback xmlns="">
            <p:sp>
              <p:nvSpPr>
                <p:cNvPr id="416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1002177"/>
                  <a:ext cx="125045" cy="147676"/>
                </a:xfrm>
                <a:prstGeom prst="rect">
                  <a:avLst/>
                </a:prstGeom>
                <a:blipFill>
                  <a:blip r:embed="rId10"/>
                  <a:stretch>
                    <a:fillRect l="-70000" r="-70000" b="-130769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3" name="Image" descr="Image">
            <a:extLst>
              <a:ext uri="{FF2B5EF4-FFF2-40B4-BE49-F238E27FC236}">
                <a16:creationId xmlns:a16="http://schemas.microsoft.com/office/drawing/2014/main" id="{541261E0-611B-48E2-2192-607E27E0785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4967" y="3656434"/>
            <a:ext cx="2242387" cy="2422066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Left-handed model ρ0D, ρ+D, ρ-D">
            <a:extLst>
              <a:ext uri="{FF2B5EF4-FFF2-40B4-BE49-F238E27FC236}">
                <a16:creationId xmlns:a16="http://schemas.microsoft.com/office/drawing/2014/main" id="{D25184BD-0D37-8B8D-DA39-FDF0E91297F9}"/>
              </a:ext>
            </a:extLst>
          </p:cNvPr>
          <p:cNvSpPr/>
          <p:nvPr/>
        </p:nvSpPr>
        <p:spPr>
          <a:xfrm>
            <a:off x="4009032" y="1452411"/>
            <a:ext cx="1650542" cy="43427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 algn="ctr" defTabSz="309562">
              <a:defRPr sz="1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dirty="0"/>
              <a:t>Left-handed model</a:t>
            </a:r>
            <a:br>
              <a:rPr dirty="0"/>
            </a:br>
            <a:r>
              <a:rPr dirty="0"/>
              <a:t>ρ</a:t>
            </a:r>
            <a:r>
              <a:rPr baseline="31999" dirty="0"/>
              <a:t>0</a:t>
            </a:r>
            <a:r>
              <a:rPr baseline="-5999" dirty="0"/>
              <a:t>D, </a:t>
            </a:r>
            <a:r>
              <a:rPr dirty="0" err="1"/>
              <a:t>ρ</a:t>
            </a:r>
            <a:r>
              <a:rPr baseline="31999" dirty="0" err="1"/>
              <a:t>+</a:t>
            </a:r>
            <a:r>
              <a:rPr baseline="-5999" dirty="0" err="1"/>
              <a:t>D</a:t>
            </a:r>
            <a:r>
              <a:rPr baseline="-5999" dirty="0"/>
              <a:t>, </a:t>
            </a:r>
            <a:r>
              <a:rPr dirty="0" err="1"/>
              <a:t>ρ</a:t>
            </a:r>
            <a:r>
              <a:rPr baseline="31999" dirty="0"/>
              <a:t>-</a:t>
            </a:r>
            <a:r>
              <a:rPr baseline="-5999" dirty="0"/>
              <a:t>D</a:t>
            </a:r>
          </a:p>
        </p:txBody>
      </p:sp>
      <p:sp>
        <p:nvSpPr>
          <p:cNvPr id="35" name="Right-handed model ρ0D only">
            <a:extLst>
              <a:ext uri="{FF2B5EF4-FFF2-40B4-BE49-F238E27FC236}">
                <a16:creationId xmlns:a16="http://schemas.microsoft.com/office/drawing/2014/main" id="{6A4368B8-588D-0002-D1A9-2CE8AB563D1A}"/>
              </a:ext>
            </a:extLst>
          </p:cNvPr>
          <p:cNvSpPr/>
          <p:nvPr/>
        </p:nvSpPr>
        <p:spPr>
          <a:xfrm>
            <a:off x="6641219" y="1434752"/>
            <a:ext cx="1650542" cy="43427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/>
          <a:lstStyle/>
          <a:p>
            <a:pPr algn="ctr" defTabSz="309562">
              <a:defRPr sz="1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dirty="0"/>
              <a:t>Right-handed model</a:t>
            </a:r>
            <a:br>
              <a:rPr dirty="0"/>
            </a:br>
            <a:r>
              <a:rPr dirty="0"/>
              <a:t>ρ</a:t>
            </a:r>
            <a:r>
              <a:rPr baseline="31999" dirty="0"/>
              <a:t>0</a:t>
            </a:r>
            <a:r>
              <a:rPr baseline="-5999" dirty="0"/>
              <a:t>D </a:t>
            </a:r>
            <a:r>
              <a:rPr dirty="0"/>
              <a:t>only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D809443-0ED9-409A-7FA2-977ACDECF947}"/>
              </a:ext>
            </a:extLst>
          </p:cNvPr>
          <p:cNvSpPr txBox="1"/>
          <p:nvPr/>
        </p:nvSpPr>
        <p:spPr>
          <a:xfrm>
            <a:off x="494675" y="6190938"/>
            <a:ext cx="5277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JMB,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Kong, Kulkarni, Thomas. 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arXiv:2105.08494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209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" descr="Image">
            <a:extLst>
              <a:ext uri="{FF2B5EF4-FFF2-40B4-BE49-F238E27FC236}">
                <a16:creationId xmlns:a16="http://schemas.microsoft.com/office/drawing/2014/main" id="{8FD0906C-44A1-3CF6-B583-965779FC256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3437" y="5254825"/>
            <a:ext cx="4327277" cy="1088036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F0414A9E-A7C8-F4D1-D3D6-4D1C11F0A8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0402" y="469369"/>
            <a:ext cx="7852900" cy="106574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4000" dirty="0">
                <a:latin typeface="Palatino" pitchFamily="2" charset="77"/>
                <a:ea typeface="Palatino" pitchFamily="2" charset="77"/>
              </a:rPr>
              <a:t>Composite Dark Matter Models</a:t>
            </a:r>
            <a:endParaRPr lang="en-US" sz="4000" b="0" dirty="0">
              <a:solidFill>
                <a:schemeClr val="tx1"/>
              </a:solidFill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34" name="Left-handed model ρ0D, ρ+D, ρ-D">
            <a:extLst>
              <a:ext uri="{FF2B5EF4-FFF2-40B4-BE49-F238E27FC236}">
                <a16:creationId xmlns:a16="http://schemas.microsoft.com/office/drawing/2014/main" id="{D25184BD-0D37-8B8D-DA39-FDF0E91297F9}"/>
              </a:ext>
            </a:extLst>
          </p:cNvPr>
          <p:cNvSpPr/>
          <p:nvPr/>
        </p:nvSpPr>
        <p:spPr>
          <a:xfrm>
            <a:off x="5831085" y="1676702"/>
            <a:ext cx="1650542" cy="434272"/>
          </a:xfrm>
          <a:prstGeom prst="rect">
            <a:avLst/>
          </a:prstGeom>
          <a:solidFill>
            <a:srgbClr val="000000"/>
          </a:solidFill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/>
          <a:lstStyle/>
          <a:p>
            <a:pPr algn="ctr" defTabSz="309562">
              <a:defRPr sz="1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dirty="0"/>
              <a:t>Left-handed model</a:t>
            </a:r>
            <a:br>
              <a:rPr dirty="0"/>
            </a:br>
            <a:r>
              <a:rPr dirty="0"/>
              <a:t>ρ</a:t>
            </a:r>
            <a:r>
              <a:rPr baseline="31999" dirty="0"/>
              <a:t>0</a:t>
            </a:r>
            <a:r>
              <a:rPr baseline="-5999" dirty="0"/>
              <a:t>D, </a:t>
            </a:r>
            <a:r>
              <a:rPr dirty="0" err="1"/>
              <a:t>ρ</a:t>
            </a:r>
            <a:r>
              <a:rPr baseline="31999" dirty="0" err="1"/>
              <a:t>+</a:t>
            </a:r>
            <a:r>
              <a:rPr baseline="-5999" dirty="0" err="1"/>
              <a:t>D</a:t>
            </a:r>
            <a:r>
              <a:rPr baseline="-5999" dirty="0"/>
              <a:t>, </a:t>
            </a:r>
            <a:r>
              <a:rPr dirty="0" err="1"/>
              <a:t>ρ</a:t>
            </a:r>
            <a:r>
              <a:rPr baseline="31999" dirty="0"/>
              <a:t>-</a:t>
            </a:r>
            <a:r>
              <a:rPr baseline="-5999" dirty="0"/>
              <a:t>D</a:t>
            </a:r>
          </a:p>
        </p:txBody>
      </p:sp>
      <p:pic>
        <p:nvPicPr>
          <p:cNvPr id="19" name="Image" descr="Image">
            <a:extLst>
              <a:ext uri="{FF2B5EF4-FFF2-40B4-BE49-F238E27FC236}">
                <a16:creationId xmlns:a16="http://schemas.microsoft.com/office/drawing/2014/main" id="{802930DE-AC0F-1F51-594E-151B7253597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7573" y="2109469"/>
            <a:ext cx="3949908" cy="3113997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27244B07-0014-54F4-E38F-B4B622BB0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674" y="1535113"/>
            <a:ext cx="4077325" cy="4460954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Large areas excluded: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When pion mass is close to Higgs mass,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H</a:t>
            </a:r>
            <a:r>
              <a:rPr lang="en-US" dirty="0" err="1">
                <a:latin typeface="Palatino" pitchFamily="2" charset="77"/>
                <a:ea typeface="Palatino" pitchFamily="2" charset="77"/>
                <a:sym typeface="Wingdings" pitchFamily="2" charset="2"/>
              </a:rPr>
              <a:t>gg</a:t>
            </a:r>
            <a:r>
              <a:rPr lang="en-US" dirty="0">
                <a:latin typeface="Palatino" pitchFamily="2" charset="77"/>
                <a:ea typeface="Palatino" pitchFamily="2" charset="77"/>
                <a:sym typeface="Wingdings" pitchFamily="2" charset="2"/>
              </a:rPr>
              <a:t> analysis contributes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  <a:sym typeface="Wingdings" pitchFamily="2" charset="2"/>
              </a:rPr>
              <a:t>Boosted hadron ”top” measurements contribute when pion mass ~200 GeV: </a:t>
            </a:r>
            <a:r>
              <a:rPr lang="en-US" dirty="0" err="1">
                <a:latin typeface="Palatino" pitchFamily="2" charset="77"/>
                <a:ea typeface="Palatino" pitchFamily="2" charset="77"/>
                <a:sym typeface="Wingdings" pitchFamily="2" charset="2"/>
              </a:rPr>
              <a:t>Pions</a:t>
            </a:r>
            <a:r>
              <a:rPr lang="en-US" dirty="0">
                <a:latin typeface="Palatino" pitchFamily="2" charset="77"/>
                <a:ea typeface="Palatino" pitchFamily="2" charset="77"/>
                <a:sym typeface="Wingdings" pitchFamily="2" charset="2"/>
              </a:rPr>
              <a:t> decay to tb and are boost from heavy r.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  <a:sym typeface="Wingdings" pitchFamily="2" charset="2"/>
              </a:rPr>
              <a:t>Other sensitivity from Z-pole dileptons, and </a:t>
            </a:r>
            <a:r>
              <a:rPr lang="en-US" dirty="0" err="1">
                <a:latin typeface="Palatino" pitchFamily="2" charset="77"/>
                <a:ea typeface="Palatino" pitchFamily="2" charset="77"/>
                <a:sym typeface="Wingdings" pitchFamily="2" charset="2"/>
              </a:rPr>
              <a:t>lepton+missing</a:t>
            </a:r>
            <a:r>
              <a:rPr lang="en-US" dirty="0">
                <a:latin typeface="Palatino" pitchFamily="2" charset="77"/>
                <a:ea typeface="Palatino" pitchFamily="2" charset="77"/>
                <a:sym typeface="Wingdings" pitchFamily="2" charset="2"/>
              </a:rPr>
              <a:t> energy (Z, top, W production in decay chains)</a:t>
            </a:r>
            <a:endParaRPr lang="en-US" dirty="0">
              <a:latin typeface="Palatino" pitchFamily="2" charset="77"/>
              <a:ea typeface="Palatino" pitchFamily="2" charset="77"/>
            </a:endParaRP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  <a:p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FC2D370-6B0A-2224-B8EB-5D1311829819}"/>
              </a:ext>
            </a:extLst>
          </p:cNvPr>
          <p:cNvSpPr txBox="1"/>
          <p:nvPr/>
        </p:nvSpPr>
        <p:spPr>
          <a:xfrm>
            <a:off x="494675" y="6190938"/>
            <a:ext cx="5277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JMB, 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, Kong, Kulkarni, Thomas. 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arXiv:2105.08494</a:t>
            </a:r>
            <a:endParaRPr lang="en-US" sz="1400" dirty="0">
              <a:latin typeface="Palatino" pitchFamily="2" charset="77"/>
              <a:ea typeface="Palatin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4579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580BF-EE2E-3744-65CA-6377AA91D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41DBF-0621-3242-F2A1-42A467304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990" y="1199006"/>
            <a:ext cx="4969239" cy="4998151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Very common extension to SM, general model by </a:t>
            </a:r>
            <a:r>
              <a:rPr lang="en-US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Buchkremer</a:t>
            </a:r>
            <a:r>
              <a:rPr lang="en-US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</a:rPr>
              <a:t> et al (arXiv:1305.4172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). Introduces up to four quark partners, B, T, X, Y.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Usual strong couplings to SM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Evade bounds from Higgs because they are vectors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 B, T interact with with W, Z, H with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modfied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weak couplings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X, Y interact with W (only) similarly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Three sets of parameters (in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additon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 to masses)</a:t>
            </a:r>
          </a:p>
          <a:p>
            <a:pPr marL="544829" lvl="1" indent="-148589" defTabSz="594345">
              <a:spcBef>
                <a:spcPts val="1000"/>
              </a:spcBef>
              <a:defRPr sz="1170"/>
            </a:pPr>
            <a:r>
              <a:rPr lang="en-GB" sz="2400" dirty="0"/>
              <a:t>𝜅: </a:t>
            </a:r>
            <a:r>
              <a:rPr lang="en-GB" sz="2400" b="1" dirty="0">
                <a:latin typeface="Palatino" pitchFamily="2" charset="77"/>
                <a:ea typeface="Palatino" pitchFamily="2" charset="77"/>
              </a:rPr>
              <a:t>absolute coupling</a:t>
            </a:r>
            <a:r>
              <a:rPr lang="en-GB" sz="2400" dirty="0">
                <a:latin typeface="Palatino" pitchFamily="2" charset="77"/>
                <a:ea typeface="Palatino" pitchFamily="2" charset="77"/>
              </a:rPr>
              <a:t> of VLQs to SM quarks</a:t>
            </a:r>
          </a:p>
          <a:p>
            <a:pPr marL="544829" lvl="1" indent="-148589" defTabSz="594345">
              <a:spcBef>
                <a:spcPts val="1000"/>
              </a:spcBef>
              <a:defRPr sz="1170"/>
            </a:pPr>
            <a:r>
              <a:rPr lang="en-GB" sz="2400" dirty="0"/>
              <a:t>𝜁</a:t>
            </a:r>
            <a:r>
              <a:rPr lang="en-GB" sz="2400" baseline="-5999" dirty="0" err="1"/>
              <a:t>i</a:t>
            </a:r>
            <a:r>
              <a:rPr lang="en-GB" sz="2400" dirty="0"/>
              <a:t>: </a:t>
            </a:r>
            <a:r>
              <a:rPr lang="en-GB" sz="2400" dirty="0">
                <a:latin typeface="Palatino" pitchFamily="2" charset="77"/>
                <a:ea typeface="Palatino" pitchFamily="2" charset="77"/>
              </a:rPr>
              <a:t>relative </a:t>
            </a:r>
            <a:r>
              <a:rPr lang="en-GB" sz="2400" b="1" dirty="0">
                <a:latin typeface="Palatino" pitchFamily="2" charset="77"/>
                <a:ea typeface="Palatino" pitchFamily="2" charset="77"/>
              </a:rPr>
              <a:t>coupling of VLQs to </a:t>
            </a:r>
            <a:r>
              <a:rPr lang="en-GB" sz="2400" b="1" dirty="0" err="1">
                <a:latin typeface="Palatino" pitchFamily="2" charset="77"/>
                <a:ea typeface="Palatino" pitchFamily="2" charset="77"/>
              </a:rPr>
              <a:t>i</a:t>
            </a:r>
            <a:r>
              <a:rPr lang="en-GB" sz="2400" b="1" baseline="31999" dirty="0" err="1">
                <a:latin typeface="Palatino" pitchFamily="2" charset="77"/>
                <a:ea typeface="Palatino" pitchFamily="2" charset="77"/>
              </a:rPr>
              <a:t>th</a:t>
            </a:r>
            <a:r>
              <a:rPr lang="en-GB" sz="2400" b="1" dirty="0">
                <a:latin typeface="Palatino" pitchFamily="2" charset="77"/>
                <a:ea typeface="Palatino" pitchFamily="2" charset="77"/>
              </a:rPr>
              <a:t> generation </a:t>
            </a:r>
            <a:r>
              <a:rPr lang="en-GB" sz="2400" dirty="0">
                <a:latin typeface="Palatino" pitchFamily="2" charset="77"/>
                <a:ea typeface="Palatino" pitchFamily="2" charset="77"/>
              </a:rPr>
              <a:t> </a:t>
            </a:r>
          </a:p>
          <a:p>
            <a:pPr marL="544829" lvl="1" indent="-148589" defTabSz="594345">
              <a:spcBef>
                <a:spcPts val="1000"/>
              </a:spcBef>
              <a:defRPr sz="1170"/>
            </a:pPr>
            <a:r>
              <a:rPr lang="en-GB" sz="2400" dirty="0"/>
              <a:t>𝜉</a:t>
            </a:r>
            <a:r>
              <a:rPr lang="en-GB" sz="2400" baseline="-5999" dirty="0"/>
              <a:t>v</a:t>
            </a:r>
            <a:r>
              <a:rPr lang="en-GB" sz="2400" dirty="0"/>
              <a:t>: </a:t>
            </a:r>
            <a:r>
              <a:rPr lang="en-GB" sz="2400" dirty="0">
                <a:latin typeface="Palatino" pitchFamily="2" charset="77"/>
                <a:ea typeface="Palatino" pitchFamily="2" charset="77"/>
              </a:rPr>
              <a:t>relative </a:t>
            </a:r>
            <a:r>
              <a:rPr lang="en-GB" sz="2400" b="1" dirty="0">
                <a:latin typeface="Palatino" pitchFamily="2" charset="77"/>
                <a:ea typeface="Palatino" pitchFamily="2" charset="77"/>
              </a:rPr>
              <a:t>coupling of B,T to V in {W, H, Z}</a:t>
            </a:r>
          </a:p>
          <a:p>
            <a:pPr marL="457200" lvl="1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lvl="1"/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6" name="Picture 5" descr="A picture containing nature&#10;&#10;Description automatically generated">
            <a:extLst>
              <a:ext uri="{FF2B5EF4-FFF2-40B4-BE49-F238E27FC236}">
                <a16:creationId xmlns:a16="http://schemas.microsoft.com/office/drawing/2014/main" id="{45D20371-3CA9-199A-6817-2C0CE9D81D8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2975" y="1799354"/>
            <a:ext cx="4832795" cy="40575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FAB3C6-5005-A6B3-B9B1-E49641C75B95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322625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580BF-EE2E-3744-65CA-6377AA91D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41DBF-0621-3242-F2A1-42A467304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417638"/>
            <a:ext cx="3579316" cy="4998151"/>
          </a:xfrm>
        </p:spPr>
        <p:txBody>
          <a:bodyPr>
            <a:normAutofit fontScale="85000" lnSpcReduction="10000"/>
          </a:bodyPr>
          <a:lstStyle/>
          <a:p>
            <a:r>
              <a:rPr lang="en-GB" dirty="0">
                <a:latin typeface="Palatino" pitchFamily="2" charset="77"/>
                <a:ea typeface="Palatino" pitchFamily="2" charset="77"/>
              </a:rPr>
              <a:t>Compare to (quite limited) direct searches: ATLAS limits from arXiv:1808.02343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Assumes 3</a:t>
            </a:r>
            <a:r>
              <a:rPr lang="en-GB" baseline="30000" dirty="0">
                <a:latin typeface="Palatino" pitchFamily="2" charset="77"/>
                <a:ea typeface="Palatino" pitchFamily="2" charset="77"/>
              </a:rPr>
              <a:t>rd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 generation coupling only, and X, Y are decoupled.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Only include pair production</a:t>
            </a:r>
          </a:p>
          <a:p>
            <a:pPr marL="0" indent="0">
              <a:buNone/>
            </a:pPr>
            <a:endParaRPr lang="en-GB" sz="2000" dirty="0">
              <a:latin typeface="Palatino" pitchFamily="2" charset="77"/>
              <a:ea typeface="Palatino" pitchFamily="2" charset="77"/>
            </a:endParaRPr>
          </a:p>
          <a:p>
            <a:pPr marL="457200" lvl="1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lvl="1"/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E222ABD1-4B80-6E09-1E02-43B9EFDFD0E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1780" y="3417183"/>
            <a:ext cx="5014212" cy="2928838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544A580F-AE16-75DB-2E1B-FA0BD0C3E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233723"/>
            <a:ext cx="3454007" cy="2183460"/>
          </a:xfrm>
          <a:prstGeom prst="rect">
            <a:avLst/>
          </a:prstGeom>
          <a:ln w="25400">
            <a:solidFill>
              <a:schemeClr val="tx1"/>
            </a:solidFill>
            <a:miter lim="400000"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185F95A-D87A-9000-8DB8-34A266C77C6F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277278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62B71B9E-F6D9-854B-D1C9-5EF3769E38B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2433" y="1147012"/>
            <a:ext cx="5231567" cy="520403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15C84FF-9CD9-66E1-C2FB-1572A844E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93E0176-84CA-6496-10F4-7F3AEE75A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417638"/>
            <a:ext cx="3579316" cy="4998151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latin typeface="Palatino" pitchFamily="2" charset="77"/>
                <a:ea typeface="Palatino" pitchFamily="2" charset="77"/>
              </a:rPr>
              <a:t>Coupling to 1</a:t>
            </a:r>
            <a:r>
              <a:rPr lang="en-GB" baseline="30000" dirty="0">
                <a:latin typeface="Palatino" pitchFamily="2" charset="77"/>
                <a:ea typeface="Palatino" pitchFamily="2" charset="77"/>
              </a:rPr>
              <a:t>st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 generation.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Region above line excluded by non-collider constraints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No LHC search analyses exist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Measurements exclude most of the plane.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Single VLQ production very important at highest masses</a:t>
            </a:r>
          </a:p>
          <a:p>
            <a:pPr marL="0" indent="0">
              <a:buNone/>
            </a:pPr>
            <a:endParaRPr lang="en-GB" sz="2000" dirty="0">
              <a:latin typeface="Palatino" pitchFamily="2" charset="77"/>
              <a:ea typeface="Palatino" pitchFamily="2" charset="77"/>
            </a:endParaRPr>
          </a:p>
          <a:p>
            <a:pPr marL="457200" lvl="1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lvl="1"/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68C6C0-D4A9-04C0-8200-9B387E7BE868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82269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982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78328" y="274638"/>
            <a:ext cx="4198626" cy="11430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Palatino Linotype"/>
                <a:cs typeface="Palatino Linotype"/>
              </a:rPr>
              <a:t>Now</a:t>
            </a:r>
          </a:p>
        </p:txBody>
      </p:sp>
    </p:spTree>
    <p:extLst>
      <p:ext uri="{BB962C8B-B14F-4D97-AF65-F5344CB8AC3E}">
        <p14:creationId xmlns:p14="http://schemas.microsoft.com/office/powerpoint/2010/main" val="401747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>
            <a:extLst>
              <a:ext uri="{FF2B5EF4-FFF2-40B4-BE49-F238E27FC236}">
                <a16:creationId xmlns:a16="http://schemas.microsoft.com/office/drawing/2014/main" id="{62B71B9E-F6D9-854B-D1C9-5EF3769E38B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3882452" y="1259875"/>
            <a:ext cx="5014209" cy="513455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15C84FF-9CD9-66E1-C2FB-1572A844E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93E0176-84CA-6496-10F4-7F3AEE75A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417638"/>
            <a:ext cx="3579316" cy="4998151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latin typeface="Palatino" pitchFamily="2" charset="77"/>
                <a:ea typeface="Palatino" pitchFamily="2" charset="77"/>
              </a:rPr>
              <a:t>Coupling to 2</a:t>
            </a:r>
            <a:r>
              <a:rPr lang="en-GB" baseline="30000" dirty="0">
                <a:latin typeface="Palatino" pitchFamily="2" charset="77"/>
                <a:ea typeface="Palatino" pitchFamily="2" charset="77"/>
              </a:rPr>
              <a:t>nd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  generation.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Region above line excluded by non-collider constraints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No LHC search analyses exist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Measurements exclude significant part of the plane.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Single VLQ production again very important at highest masses</a:t>
            </a:r>
          </a:p>
          <a:p>
            <a:pPr marL="0" indent="0">
              <a:buNone/>
            </a:pPr>
            <a:endParaRPr lang="en-GB" sz="2000" dirty="0">
              <a:latin typeface="Palatino" pitchFamily="2" charset="77"/>
              <a:ea typeface="Palatino" pitchFamily="2" charset="77"/>
            </a:endParaRPr>
          </a:p>
          <a:p>
            <a:pPr marL="457200" lvl="1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lvl="1"/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F33409-4655-D5E2-9637-A002E96823A1}"/>
              </a:ext>
            </a:extLst>
          </p:cNvPr>
          <p:cNvSpPr txBox="1"/>
          <p:nvPr/>
        </p:nvSpPr>
        <p:spPr>
          <a:xfrm>
            <a:off x="457200" y="6211445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393926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>
            <a:extLst>
              <a:ext uri="{FF2B5EF4-FFF2-40B4-BE49-F238E27FC236}">
                <a16:creationId xmlns:a16="http://schemas.microsoft.com/office/drawing/2014/main" id="{62B71B9E-F6D9-854B-D1C9-5EF3769E38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886072" y="1062606"/>
            <a:ext cx="4951174" cy="513455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15C84FF-9CD9-66E1-C2FB-1572A844E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93E0176-84CA-6496-10F4-7F3AEE75A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417638"/>
            <a:ext cx="3579316" cy="4998151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latin typeface="Palatino" pitchFamily="2" charset="77"/>
                <a:ea typeface="Palatino" pitchFamily="2" charset="77"/>
              </a:rPr>
              <a:t>Coupling to 3</a:t>
            </a:r>
            <a:r>
              <a:rPr lang="en-GB" baseline="30000" dirty="0">
                <a:latin typeface="Palatino" pitchFamily="2" charset="77"/>
                <a:ea typeface="Palatino" pitchFamily="2" charset="77"/>
              </a:rPr>
              <a:t>rd</a:t>
            </a:r>
            <a:r>
              <a:rPr lang="en-GB" dirty="0">
                <a:latin typeface="Palatino" pitchFamily="2" charset="77"/>
                <a:ea typeface="Palatino" pitchFamily="2" charset="77"/>
              </a:rPr>
              <a:t>   generation.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No exclusion from non-collider, but there are several LHC searches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Measurements also exclude significant part of the plane.</a:t>
            </a:r>
          </a:p>
          <a:p>
            <a:r>
              <a:rPr lang="en-GB" dirty="0">
                <a:latin typeface="Palatino" pitchFamily="2" charset="77"/>
                <a:ea typeface="Palatino" pitchFamily="2" charset="77"/>
              </a:rPr>
              <a:t>Single VLQ production still significant at highest masses</a:t>
            </a:r>
          </a:p>
          <a:p>
            <a:pPr marL="0" indent="0">
              <a:buNone/>
            </a:pPr>
            <a:endParaRPr lang="en-GB" sz="2000" dirty="0">
              <a:latin typeface="Palatino" pitchFamily="2" charset="77"/>
              <a:ea typeface="Palatino" pitchFamily="2" charset="77"/>
            </a:endParaRPr>
          </a:p>
          <a:p>
            <a:pPr marL="457200" lvl="1" indent="0">
              <a:buNone/>
            </a:pPr>
            <a:endParaRPr lang="en-US" dirty="0">
              <a:latin typeface="Palatino" pitchFamily="2" charset="77"/>
              <a:ea typeface="Palatino" pitchFamily="2" charset="77"/>
            </a:endParaRPr>
          </a:p>
          <a:p>
            <a:pPr lvl="1"/>
            <a:endParaRPr lang="en-US" dirty="0">
              <a:latin typeface="Palatino" pitchFamily="2" charset="77"/>
              <a:ea typeface="Palatino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EBCB71-FC6B-ED03-C009-B26CDD123024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266003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60E4C-F562-C468-606E-498410E0B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Addendum: During journal review for this paper, it was pointed put that we’d missed some of the most compelling scenarios, and should instead consider: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B, T singlets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BT, XT, TY doublets</a:t>
            </a:r>
          </a:p>
          <a:p>
            <a:pPr lvl="1"/>
            <a:r>
              <a:rPr lang="en-US" dirty="0">
                <a:latin typeface="Palatino" pitchFamily="2" charset="77"/>
                <a:ea typeface="Palatino" pitchFamily="2" charset="77"/>
              </a:rPr>
              <a:t>BYX, BTY triplets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… for each generational coupling scenario and for four different decay branching benchmarks to W, Z, H.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i.e. 7 x 3 x 4 two dimensional parameter scans</a:t>
            </a:r>
          </a:p>
          <a:p>
            <a:r>
              <a:rPr lang="en-US" dirty="0">
                <a:latin typeface="Palatino" pitchFamily="2" charset="77"/>
                <a:ea typeface="Palatino" pitchFamily="2" charset="77"/>
              </a:rPr>
              <a:t>Hmm. A challenge for </a:t>
            </a:r>
            <a:r>
              <a:rPr lang="en-US" dirty="0" err="1">
                <a:latin typeface="Palatino" pitchFamily="2" charset="77"/>
                <a:ea typeface="Palatino" pitchFamily="2" charset="77"/>
              </a:rPr>
              <a:t>Contur</a:t>
            </a:r>
            <a:r>
              <a:rPr lang="en-US" dirty="0">
                <a:latin typeface="Palatino" pitchFamily="2" charset="77"/>
                <a:ea typeface="Palatino" pitchFamily="2" charset="77"/>
              </a:rPr>
              <a:t>?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939025-4FCB-30AD-066E-476B8A1FD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1A1560-AA4C-E0EF-EE77-2E44647A1DAD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286792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1939025-4FCB-30AD-066E-476B8A1FD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grpSp>
        <p:nvGrpSpPr>
          <p:cNvPr id="6" name="Group">
            <a:extLst>
              <a:ext uri="{FF2B5EF4-FFF2-40B4-BE49-F238E27FC236}">
                <a16:creationId xmlns:a16="http://schemas.microsoft.com/office/drawing/2014/main" id="{8B706816-4F2B-198C-125F-F9E055CD86B7}"/>
              </a:ext>
            </a:extLst>
          </p:cNvPr>
          <p:cNvGrpSpPr/>
          <p:nvPr/>
        </p:nvGrpSpPr>
        <p:grpSpPr>
          <a:xfrm>
            <a:off x="576204" y="2439220"/>
            <a:ext cx="2115576" cy="1968348"/>
            <a:chOff x="-3261" y="-3261"/>
            <a:chExt cx="1413568" cy="1354651"/>
          </a:xfrm>
        </p:grpSpPr>
        <p:sp>
          <p:nvSpPr>
            <p:cNvPr id="7" name="Oval">
              <a:extLst>
                <a:ext uri="{FF2B5EF4-FFF2-40B4-BE49-F238E27FC236}">
                  <a16:creationId xmlns:a16="http://schemas.microsoft.com/office/drawing/2014/main" id="{89650383-FFB8-70B9-6AD6-21B0F512B227}"/>
                </a:ext>
              </a:extLst>
            </p:cNvPr>
            <p:cNvSpPr/>
            <p:nvPr/>
          </p:nvSpPr>
          <p:spPr>
            <a:xfrm>
              <a:off x="0" y="0"/>
              <a:ext cx="1375782" cy="1336918"/>
            </a:xfrm>
            <a:prstGeom prst="ellipse">
              <a:avLst/>
            </a:prstGeom>
            <a:solidFill>
              <a:srgbClr val="FFFFFF"/>
            </a:solidFill>
            <a:ln w="3175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ctr" defTabSz="309562">
                <a:defRPr sz="1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pic>
          <p:nvPicPr>
            <p:cNvPr id="8" name="Oval Oval" descr="Oval Oval">
              <a:extLst>
                <a:ext uri="{FF2B5EF4-FFF2-40B4-BE49-F238E27FC236}">
                  <a16:creationId xmlns:a16="http://schemas.microsoft.com/office/drawing/2014/main" id="{CBB263FF-03CC-FB59-F7E5-D54E8DB92F69}"/>
                </a:ext>
              </a:extLst>
            </p:cNvPr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262" y="-3262"/>
              <a:ext cx="1413569" cy="1354652"/>
            </a:xfrm>
            <a:prstGeom prst="rect">
              <a:avLst/>
            </a:prstGeom>
            <a:effectLst/>
          </p:spPr>
        </p:pic>
        <p:pic>
          <p:nvPicPr>
            <p:cNvPr id="9" name="Image" descr="Image">
              <a:extLst>
                <a:ext uri="{FF2B5EF4-FFF2-40B4-BE49-F238E27FC236}">
                  <a16:creationId xmlns:a16="http://schemas.microsoft.com/office/drawing/2014/main" id="{A01FFEB0-5134-63CD-0B77-76EEE975C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952" t="5999" r="6394" b="7725"/>
            <a:stretch>
              <a:fillRect/>
            </a:stretch>
          </p:blipFill>
          <p:spPr>
            <a:xfrm>
              <a:off x="87443" y="241191"/>
              <a:ext cx="1038934" cy="756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0" h="21506" extrusionOk="0">
                  <a:moveTo>
                    <a:pt x="9408" y="4"/>
                  </a:moveTo>
                  <a:cubicBezTo>
                    <a:pt x="9281" y="-47"/>
                    <a:pt x="9280" y="398"/>
                    <a:pt x="9367" y="1934"/>
                  </a:cubicBezTo>
                  <a:cubicBezTo>
                    <a:pt x="9481" y="3970"/>
                    <a:pt x="9465" y="4059"/>
                    <a:pt x="9106" y="4326"/>
                  </a:cubicBezTo>
                  <a:cubicBezTo>
                    <a:pt x="8833" y="4529"/>
                    <a:pt x="8791" y="4679"/>
                    <a:pt x="8927" y="4867"/>
                  </a:cubicBezTo>
                  <a:cubicBezTo>
                    <a:pt x="9029" y="5009"/>
                    <a:pt x="9106" y="5185"/>
                    <a:pt x="9106" y="5262"/>
                  </a:cubicBezTo>
                  <a:cubicBezTo>
                    <a:pt x="9106" y="5540"/>
                    <a:pt x="6781" y="8061"/>
                    <a:pt x="6525" y="8061"/>
                  </a:cubicBezTo>
                  <a:cubicBezTo>
                    <a:pt x="6084" y="8061"/>
                    <a:pt x="6100" y="8087"/>
                    <a:pt x="8121" y="12269"/>
                  </a:cubicBezTo>
                  <a:cubicBezTo>
                    <a:pt x="8346" y="12735"/>
                    <a:pt x="8397" y="13229"/>
                    <a:pt x="8349" y="14458"/>
                  </a:cubicBezTo>
                  <a:cubicBezTo>
                    <a:pt x="8315" y="15333"/>
                    <a:pt x="8207" y="16166"/>
                    <a:pt x="8113" y="16298"/>
                  </a:cubicBezTo>
                  <a:cubicBezTo>
                    <a:pt x="7918" y="16568"/>
                    <a:pt x="6761" y="15911"/>
                    <a:pt x="6761" y="15530"/>
                  </a:cubicBezTo>
                  <a:cubicBezTo>
                    <a:pt x="6761" y="15138"/>
                    <a:pt x="7080" y="15011"/>
                    <a:pt x="7429" y="15271"/>
                  </a:cubicBezTo>
                  <a:cubicBezTo>
                    <a:pt x="7726" y="15492"/>
                    <a:pt x="7771" y="15456"/>
                    <a:pt x="7771" y="14944"/>
                  </a:cubicBezTo>
                  <a:cubicBezTo>
                    <a:pt x="7771" y="13997"/>
                    <a:pt x="7256" y="12761"/>
                    <a:pt x="6736" y="12461"/>
                  </a:cubicBezTo>
                  <a:cubicBezTo>
                    <a:pt x="6472" y="12309"/>
                    <a:pt x="6180" y="12025"/>
                    <a:pt x="6093" y="11818"/>
                  </a:cubicBezTo>
                  <a:cubicBezTo>
                    <a:pt x="5832" y="11198"/>
                    <a:pt x="5890" y="12178"/>
                    <a:pt x="6191" y="13533"/>
                  </a:cubicBezTo>
                  <a:cubicBezTo>
                    <a:pt x="6621" y="15474"/>
                    <a:pt x="6745" y="16715"/>
                    <a:pt x="6557" y="17132"/>
                  </a:cubicBezTo>
                  <a:cubicBezTo>
                    <a:pt x="6433" y="17409"/>
                    <a:pt x="6458" y="17720"/>
                    <a:pt x="6655" y="18250"/>
                  </a:cubicBezTo>
                  <a:cubicBezTo>
                    <a:pt x="7252" y="19856"/>
                    <a:pt x="6959" y="20388"/>
                    <a:pt x="5539" y="20235"/>
                  </a:cubicBezTo>
                  <a:cubicBezTo>
                    <a:pt x="4964" y="20174"/>
                    <a:pt x="3855" y="20283"/>
                    <a:pt x="3039" y="20484"/>
                  </a:cubicBezTo>
                  <a:cubicBezTo>
                    <a:pt x="2232" y="20682"/>
                    <a:pt x="1176" y="20803"/>
                    <a:pt x="693" y="20743"/>
                  </a:cubicBezTo>
                  <a:cubicBezTo>
                    <a:pt x="-151" y="20639"/>
                    <a:pt x="-169" y="20641"/>
                    <a:pt x="343" y="20924"/>
                  </a:cubicBezTo>
                  <a:cubicBezTo>
                    <a:pt x="636" y="21085"/>
                    <a:pt x="943" y="21309"/>
                    <a:pt x="1019" y="21420"/>
                  </a:cubicBezTo>
                  <a:cubicBezTo>
                    <a:pt x="1095" y="21532"/>
                    <a:pt x="1822" y="21535"/>
                    <a:pt x="2656" y="21431"/>
                  </a:cubicBezTo>
                  <a:cubicBezTo>
                    <a:pt x="3485" y="21328"/>
                    <a:pt x="4814" y="21269"/>
                    <a:pt x="5604" y="21296"/>
                  </a:cubicBezTo>
                  <a:cubicBezTo>
                    <a:pt x="6562" y="21328"/>
                    <a:pt x="7239" y="21231"/>
                    <a:pt x="7632" y="21003"/>
                  </a:cubicBezTo>
                  <a:cubicBezTo>
                    <a:pt x="8457" y="20523"/>
                    <a:pt x="10011" y="20501"/>
                    <a:pt x="11199" y="20946"/>
                  </a:cubicBezTo>
                  <a:cubicBezTo>
                    <a:pt x="12817" y="21553"/>
                    <a:pt x="14915" y="21363"/>
                    <a:pt x="17535" y="20382"/>
                  </a:cubicBezTo>
                  <a:cubicBezTo>
                    <a:pt x="17984" y="20214"/>
                    <a:pt x="18338" y="20224"/>
                    <a:pt x="18733" y="20405"/>
                  </a:cubicBezTo>
                  <a:cubicBezTo>
                    <a:pt x="19339" y="20683"/>
                    <a:pt x="20476" y="20427"/>
                    <a:pt x="20329" y="20044"/>
                  </a:cubicBezTo>
                  <a:cubicBezTo>
                    <a:pt x="20283" y="19924"/>
                    <a:pt x="19833" y="19818"/>
                    <a:pt x="19335" y="19818"/>
                  </a:cubicBezTo>
                  <a:cubicBezTo>
                    <a:pt x="18793" y="19818"/>
                    <a:pt x="18407" y="19711"/>
                    <a:pt x="18366" y="19547"/>
                  </a:cubicBezTo>
                  <a:cubicBezTo>
                    <a:pt x="18329" y="19397"/>
                    <a:pt x="18831" y="18846"/>
                    <a:pt x="19482" y="18317"/>
                  </a:cubicBezTo>
                  <a:cubicBezTo>
                    <a:pt x="20133" y="17788"/>
                    <a:pt x="20786" y="17102"/>
                    <a:pt x="20931" y="16794"/>
                  </a:cubicBezTo>
                  <a:cubicBezTo>
                    <a:pt x="21174" y="16280"/>
                    <a:pt x="21166" y="16179"/>
                    <a:pt x="20891" y="15530"/>
                  </a:cubicBezTo>
                  <a:cubicBezTo>
                    <a:pt x="20597" y="14839"/>
                    <a:pt x="20602" y="14814"/>
                    <a:pt x="20964" y="14345"/>
                  </a:cubicBezTo>
                  <a:cubicBezTo>
                    <a:pt x="21384" y="13802"/>
                    <a:pt x="21431" y="13610"/>
                    <a:pt x="21111" y="13781"/>
                  </a:cubicBezTo>
                  <a:cubicBezTo>
                    <a:pt x="20882" y="13903"/>
                    <a:pt x="15599" y="5978"/>
                    <a:pt x="15499" y="5364"/>
                  </a:cubicBezTo>
                  <a:cubicBezTo>
                    <a:pt x="15470" y="5181"/>
                    <a:pt x="15351" y="5025"/>
                    <a:pt x="15231" y="5025"/>
                  </a:cubicBezTo>
                  <a:cubicBezTo>
                    <a:pt x="14948" y="5025"/>
                    <a:pt x="14465" y="4020"/>
                    <a:pt x="14465" y="3423"/>
                  </a:cubicBezTo>
                  <a:cubicBezTo>
                    <a:pt x="14465" y="2903"/>
                    <a:pt x="14681" y="2658"/>
                    <a:pt x="15214" y="2577"/>
                  </a:cubicBezTo>
                  <a:cubicBezTo>
                    <a:pt x="15415" y="2546"/>
                    <a:pt x="16134" y="2329"/>
                    <a:pt x="16802" y="2103"/>
                  </a:cubicBezTo>
                  <a:cubicBezTo>
                    <a:pt x="17738" y="1787"/>
                    <a:pt x="17948" y="1640"/>
                    <a:pt x="17731" y="1471"/>
                  </a:cubicBezTo>
                  <a:cubicBezTo>
                    <a:pt x="17472" y="1270"/>
                    <a:pt x="17218" y="1293"/>
                    <a:pt x="15703" y="1674"/>
                  </a:cubicBezTo>
                  <a:cubicBezTo>
                    <a:pt x="15123" y="1820"/>
                    <a:pt x="14302" y="1247"/>
                    <a:pt x="14302" y="693"/>
                  </a:cubicBezTo>
                  <a:cubicBezTo>
                    <a:pt x="14302" y="515"/>
                    <a:pt x="14218" y="365"/>
                    <a:pt x="14123" y="365"/>
                  </a:cubicBezTo>
                  <a:cubicBezTo>
                    <a:pt x="14008" y="365"/>
                    <a:pt x="13991" y="1065"/>
                    <a:pt x="14066" y="2442"/>
                  </a:cubicBezTo>
                  <a:cubicBezTo>
                    <a:pt x="14171" y="4370"/>
                    <a:pt x="14156" y="4535"/>
                    <a:pt x="13838" y="4811"/>
                  </a:cubicBezTo>
                  <a:cubicBezTo>
                    <a:pt x="13575" y="5040"/>
                    <a:pt x="13512" y="5280"/>
                    <a:pt x="13577" y="5838"/>
                  </a:cubicBezTo>
                  <a:cubicBezTo>
                    <a:pt x="13634" y="6328"/>
                    <a:pt x="13576" y="6659"/>
                    <a:pt x="13398" y="6865"/>
                  </a:cubicBezTo>
                  <a:cubicBezTo>
                    <a:pt x="13173" y="7125"/>
                    <a:pt x="13001" y="6997"/>
                    <a:pt x="12185" y="5985"/>
                  </a:cubicBezTo>
                  <a:cubicBezTo>
                    <a:pt x="11660" y="5334"/>
                    <a:pt x="10924" y="4669"/>
                    <a:pt x="10548" y="4495"/>
                  </a:cubicBezTo>
                  <a:cubicBezTo>
                    <a:pt x="9885" y="4188"/>
                    <a:pt x="9858" y="4135"/>
                    <a:pt x="9750" y="2915"/>
                  </a:cubicBezTo>
                  <a:cubicBezTo>
                    <a:pt x="9617" y="1427"/>
                    <a:pt x="9680" y="1217"/>
                    <a:pt x="10214" y="1403"/>
                  </a:cubicBezTo>
                  <a:cubicBezTo>
                    <a:pt x="10476" y="1495"/>
                    <a:pt x="10889" y="1349"/>
                    <a:pt x="11395" y="975"/>
                  </a:cubicBezTo>
                  <a:cubicBezTo>
                    <a:pt x="12163" y="406"/>
                    <a:pt x="12162" y="387"/>
                    <a:pt x="11712" y="230"/>
                  </a:cubicBezTo>
                  <a:cubicBezTo>
                    <a:pt x="11459" y="141"/>
                    <a:pt x="11183" y="184"/>
                    <a:pt x="11085" y="320"/>
                  </a:cubicBezTo>
                  <a:cubicBezTo>
                    <a:pt x="10884" y="600"/>
                    <a:pt x="9806" y="427"/>
                    <a:pt x="9473" y="61"/>
                  </a:cubicBezTo>
                  <a:cubicBezTo>
                    <a:pt x="9449" y="35"/>
                    <a:pt x="9426" y="12"/>
                    <a:pt x="9408" y="4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0" name="Right Arrow 9">
            <a:extLst>
              <a:ext uri="{FF2B5EF4-FFF2-40B4-BE49-F238E27FC236}">
                <a16:creationId xmlns:a16="http://schemas.microsoft.com/office/drawing/2014/main" id="{F9571E76-71BA-CAF9-86F1-B4F32CD61F12}"/>
              </a:ext>
            </a:extLst>
          </p:cNvPr>
          <p:cNvSpPr/>
          <p:nvPr/>
        </p:nvSpPr>
        <p:spPr>
          <a:xfrm>
            <a:off x="2866289" y="2661393"/>
            <a:ext cx="1899864" cy="1524000"/>
          </a:xfrm>
          <a:prstGeom prst="rightArrow">
            <a:avLst/>
          </a:prstGeom>
          <a:solidFill>
            <a:schemeClr val="bg1">
              <a:alpha val="22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839DFCA4-1853-6FE8-38C2-5E36C11E6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918218" y="2648441"/>
            <a:ext cx="3754840" cy="1524000"/>
          </a:xfrm>
          <a:prstGeom prst="rect">
            <a:avLst/>
          </a:prstGeom>
          <a:ln w="53975">
            <a:solidFill>
              <a:schemeClr val="tx1"/>
            </a:solidFill>
            <a:miter lim="400000"/>
          </a:ln>
        </p:spPr>
      </p:pic>
    </p:spTree>
    <p:extLst>
      <p:ext uri="{BB962C8B-B14F-4D97-AF65-F5344CB8AC3E}">
        <p14:creationId xmlns:p14="http://schemas.microsoft.com/office/powerpoint/2010/main" val="15093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1939025-4FCB-30AD-066E-476B8A1FD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F4E60B71-F8BA-0D0E-AF4F-A32586197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470483"/>
            <a:ext cx="2616433" cy="2353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" descr="Image">
            <a:extLst>
              <a:ext uri="{FF2B5EF4-FFF2-40B4-BE49-F238E27FC236}">
                <a16:creationId xmlns:a16="http://schemas.microsoft.com/office/drawing/2014/main" id="{6F7358BC-90AE-EB3A-B2DF-3457BD384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3534" y="2465486"/>
            <a:ext cx="2636932" cy="23831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Image" descr="Image">
            <a:extLst>
              <a:ext uri="{FF2B5EF4-FFF2-40B4-BE49-F238E27FC236}">
                <a16:creationId xmlns:a16="http://schemas.microsoft.com/office/drawing/2014/main" id="{2F2D156F-C73B-18CD-0143-13AC89513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757" y="2426647"/>
            <a:ext cx="2598043" cy="2460788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547FB1E-0A56-D673-31A4-5E7DF506B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09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Palatino" pitchFamily="2" charset="77"/>
                <a:ea typeface="Palatino" pitchFamily="2" charset="77"/>
              </a:rPr>
              <a:t>1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st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       2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nd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     3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rd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B33467-A06E-405E-432E-F85AEC11EAD0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382139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1939025-4FCB-30AD-066E-476B8A1FD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5EA2EAFB-187B-00F4-6140-E67FF119D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30" y="2242605"/>
            <a:ext cx="2734730" cy="3168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2EECA653-3E4B-4D5B-AC4C-94DAD39F3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8860" y="2242605"/>
            <a:ext cx="2702014" cy="320739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6A2477EF-87C6-D516-0EDA-D27802388B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4786" y="2232110"/>
            <a:ext cx="2702014" cy="322838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BA74D72-4A7D-D889-380C-404BE6EEA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09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Palatino" pitchFamily="2" charset="77"/>
                <a:ea typeface="Palatino" pitchFamily="2" charset="77"/>
              </a:rPr>
              <a:t>1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st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       2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nd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     3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rd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24A9F1-7FA6-C6FB-A7E7-4C1222E7F5A5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13625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1939025-4FCB-30AD-066E-476B8A1FD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Vector-like Quarks</a:t>
            </a:r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11164C10-ECAF-EECF-C76E-9A2F68689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68" y="2476320"/>
            <a:ext cx="2774406" cy="2495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067272F4-7843-E8A2-99BC-600E011BA6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574" y="2476320"/>
            <a:ext cx="2760852" cy="2495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A7588E42-67C8-DB19-F28F-729037246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5980" y="2476320"/>
            <a:ext cx="2634271" cy="2495102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8466B22-9F2A-7EC4-FE69-AFE62151E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09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Palatino" pitchFamily="2" charset="77"/>
                <a:ea typeface="Palatino" pitchFamily="2" charset="77"/>
              </a:rPr>
              <a:t>1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st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       2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nd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     3</a:t>
            </a:r>
            <a:r>
              <a:rPr lang="en-US" sz="2800" baseline="30000" dirty="0">
                <a:latin typeface="Palatino" pitchFamily="2" charset="77"/>
                <a:ea typeface="Palatino" pitchFamily="2" charset="77"/>
              </a:rPr>
              <a:t>rd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Generation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210CF5-6F31-BDFC-3CE6-E85096DA3096}"/>
              </a:ext>
            </a:extLst>
          </p:cNvPr>
          <p:cNvSpPr txBox="1"/>
          <p:nvPr/>
        </p:nvSpPr>
        <p:spPr>
          <a:xfrm>
            <a:off x="457200" y="6197157"/>
            <a:ext cx="5343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Palatino" pitchFamily="2" charset="77"/>
                <a:ea typeface="Palatino" pitchFamily="2" charset="77"/>
              </a:rPr>
              <a:t>Buckley, JMB, </a:t>
            </a:r>
            <a:r>
              <a:rPr lang="en-GB" sz="1400" dirty="0" err="1">
                <a:latin typeface="Palatino" pitchFamily="2" charset="77"/>
                <a:ea typeface="Palatino" pitchFamily="2" charset="77"/>
              </a:rPr>
              <a:t>Corpe</a:t>
            </a:r>
            <a:r>
              <a:rPr lang="en-GB" sz="1400" dirty="0">
                <a:latin typeface="Palatino" pitchFamily="2" charset="77"/>
                <a:ea typeface="Palatino" pitchFamily="2" charset="77"/>
              </a:rPr>
              <a:t>, Huang, Sun arXiv:2006.07172</a:t>
            </a:r>
          </a:p>
        </p:txBody>
      </p:sp>
    </p:spTree>
    <p:extLst>
      <p:ext uri="{BB962C8B-B14F-4D97-AF65-F5344CB8AC3E}">
        <p14:creationId xmlns:p14="http://schemas.microsoft.com/office/powerpoint/2010/main" val="398684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>
          <a:blip r:embed="rId3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249229"/>
            <a:ext cx="82296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600" i="1" dirty="0">
                <a:latin typeface="Palatino Linotype"/>
                <a:cs typeface="Palatino Linotype"/>
              </a:rPr>
              <a:t>No agreed “</a:t>
            </a:r>
            <a:r>
              <a:rPr lang="en-US" sz="2600" i="1" dirty="0" err="1">
                <a:latin typeface="Palatino Linotype"/>
                <a:cs typeface="Palatino Linotype"/>
              </a:rPr>
              <a:t>fave</a:t>
            </a:r>
            <a:r>
              <a:rPr lang="en-US" sz="2600" i="1" dirty="0">
                <a:latin typeface="Palatino Linotype"/>
                <a:cs typeface="Palatino Linotype"/>
              </a:rPr>
              <a:t>” extensions to the Standard Model</a:t>
            </a:r>
          </a:p>
          <a:p>
            <a:pPr marL="457200" indent="-457200">
              <a:buFont typeface="Arial"/>
              <a:buChar char="•"/>
            </a:pPr>
            <a:r>
              <a:rPr lang="en-US" sz="2600" i="1" dirty="0">
                <a:latin typeface="Palatino Linotype"/>
                <a:cs typeface="Palatino Linotype"/>
              </a:rPr>
              <a:t>Change of approach required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i="1" dirty="0">
                <a:latin typeface="Palatino Linotype"/>
                <a:cs typeface="Palatino Linotype"/>
              </a:rPr>
              <a:t>This is about </a:t>
            </a:r>
            <a:r>
              <a:rPr lang="en-US" sz="2000" i="1" dirty="0">
                <a:solidFill>
                  <a:srgbClr val="FF0000"/>
                </a:solidFill>
                <a:latin typeface="Palatino Linotype"/>
                <a:cs typeface="Palatino Linotype"/>
              </a:rPr>
              <a:t>exploration</a:t>
            </a:r>
            <a:r>
              <a:rPr lang="en-US" sz="2000" i="1" dirty="0">
                <a:latin typeface="Palatino Linotype"/>
                <a:cs typeface="Palatino Linotype"/>
              </a:rPr>
              <a:t> of new physics territory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i="1" dirty="0">
                <a:solidFill>
                  <a:srgbClr val="FF0000"/>
                </a:solidFill>
                <a:latin typeface="Palatino Linotype"/>
                <a:cs typeface="Palatino Linotype"/>
              </a:rPr>
              <a:t>No guarantee </a:t>
            </a:r>
            <a:r>
              <a:rPr lang="en-US" sz="2000" i="1" dirty="0">
                <a:latin typeface="Palatino Linotype"/>
                <a:cs typeface="Palatino Linotype"/>
              </a:rPr>
              <a:t>that Dark Matter, Supersymmetry, or indeed anything else beyond the Standard Model will be within reach </a:t>
            </a:r>
          </a:p>
          <a:p>
            <a:pPr marL="457200" indent="-457200">
              <a:buFont typeface="Arial"/>
              <a:buChar char="•"/>
            </a:pPr>
            <a:r>
              <a:rPr lang="en-US" sz="2600" i="1" dirty="0">
                <a:latin typeface="Palatino Linotype"/>
                <a:cs typeface="Palatino Linotype"/>
              </a:rPr>
              <a:t>Not enough to say “we looked for everything we could think of”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b="1" i="1" dirty="0">
                <a:latin typeface="Palatino Linotype"/>
                <a:cs typeface="Palatino Linotype"/>
              </a:rPr>
              <a:t>Quantify </a:t>
            </a:r>
            <a:r>
              <a:rPr lang="en-US" sz="2000" i="1" dirty="0">
                <a:latin typeface="Palatino Linotype"/>
                <a:cs typeface="Palatino Linotype"/>
              </a:rPr>
              <a:t>whether or not the Standard Model continues to apply, well beyond the region in which it was developed, and to extreme precision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i="1" dirty="0">
                <a:latin typeface="Palatino Linotype"/>
                <a:cs typeface="Palatino Linotype"/>
              </a:rPr>
              <a:t>Need precise, theory-independent </a:t>
            </a:r>
            <a:r>
              <a:rPr lang="en-US" sz="2000" b="1" i="1" dirty="0">
                <a:latin typeface="Palatino Linotype"/>
                <a:cs typeface="Palatino Linotype"/>
              </a:rPr>
              <a:t>measurements</a:t>
            </a:r>
            <a:r>
              <a:rPr lang="en-US" sz="2000" i="1" dirty="0">
                <a:latin typeface="Palatino Linotype"/>
                <a:cs typeface="Palatino Linotype"/>
              </a:rPr>
              <a:t>, and comparable calculations in Standard Model &amp; beyond.</a:t>
            </a:r>
          </a:p>
          <a:p>
            <a:pPr marL="457200" indent="-457200">
              <a:buFont typeface="Arial"/>
              <a:buChar char="•"/>
            </a:pPr>
            <a:r>
              <a:rPr lang="en-US" sz="2600" i="1" dirty="0">
                <a:latin typeface="Palatino Linotype"/>
                <a:cs typeface="Palatino Linotype"/>
              </a:rPr>
              <a:t>Into the future (new models, more precise calculations) this requires particle-level measurements</a:t>
            </a:r>
          </a:p>
          <a:p>
            <a:pPr marL="457200" indent="-457200">
              <a:buFont typeface="Arial"/>
              <a:buChar char="•"/>
            </a:pPr>
            <a:endParaRPr lang="en-US" sz="2800" i="1" dirty="0">
              <a:latin typeface="Palatino Linotype"/>
              <a:cs typeface="Palatino Linotype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47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3D2E593-D3B6-BE4A-FFDD-F4A5D6DEC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latin typeface="Palatino" pitchFamily="2" charset="77"/>
                <a:ea typeface="Palatino" pitchFamily="2" charset="77"/>
              </a:rPr>
              <a:t>So where are we now?</a:t>
            </a:r>
          </a:p>
        </p:txBody>
      </p:sp>
    </p:spTree>
    <p:extLst>
      <p:ext uri="{BB962C8B-B14F-4D97-AF65-F5344CB8AC3E}">
        <p14:creationId xmlns:p14="http://schemas.microsoft.com/office/powerpoint/2010/main" val="136981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3CF4BD5-6FEA-FC42-AA66-86ECE84E4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87" y="426238"/>
            <a:ext cx="4041019" cy="596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A9B18B8D-2016-12AC-3133-53A02EAF5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894" y="426238"/>
            <a:ext cx="4041019" cy="596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2AB66EFF-47CC-F3F9-AC6B-DAB966A24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597" y="426239"/>
            <a:ext cx="4041019" cy="596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08846" y="5970096"/>
            <a:ext cx="3361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n>
                  <a:solidFill>
                    <a:schemeClr val="bg2"/>
                  </a:solidFill>
                </a:ln>
              </a:rPr>
              <a:t>Maps by Chris </a:t>
            </a:r>
            <a:r>
              <a:rPr lang="en-US" sz="2400" b="1" dirty="0" err="1">
                <a:ln>
                  <a:solidFill>
                    <a:schemeClr val="bg2"/>
                  </a:solidFill>
                </a:ln>
              </a:rPr>
              <a:t>Wormell</a:t>
            </a:r>
            <a:endParaRPr lang="en-US" sz="2400" b="1" dirty="0">
              <a:ln>
                <a:solidFill>
                  <a:schemeClr val="bg2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49917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9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78328" y="274638"/>
            <a:ext cx="4198626" cy="11430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Palatino Linotype"/>
                <a:cs typeface="Palatino Linotype"/>
              </a:rPr>
              <a:t>Now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75F5A4-D526-2F6F-3163-F43BB27E6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467" y="3246805"/>
            <a:ext cx="4724399" cy="3248774"/>
          </a:xfrm>
          <a:prstGeom prst="rect">
            <a:avLst/>
          </a:prstGeom>
          <a:ln w="63500">
            <a:solidFill>
              <a:schemeClr val="tx1"/>
            </a:solidFill>
            <a:prstDash val="solid"/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B1134A9D-9604-AD31-DAE7-0A69A2C33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929" y="513944"/>
            <a:ext cx="3790604" cy="3636555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773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9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B1134A9D-9604-AD31-DAE7-0A69A2C33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445853" y="885819"/>
            <a:ext cx="7274082" cy="5459394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73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"/>
            <a:ext cx="9144000" cy="6855982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643579" y="401695"/>
            <a:ext cx="3537733" cy="1041857"/>
          </a:xfrm>
        </p:spPr>
        <p:txBody>
          <a:bodyPr>
            <a:noAutofit/>
          </a:bodyPr>
          <a:lstStyle/>
          <a:p>
            <a:r>
              <a:rPr lang="en-US" sz="3200" dirty="0">
                <a:latin typeface="Palatino Linotype"/>
                <a:cs typeface="Palatino Linotype"/>
              </a:rPr>
              <a:t>Off the map</a:t>
            </a:r>
            <a:r>
              <a:rPr lang="mr-IN" sz="3200" dirty="0">
                <a:latin typeface="Palatino Linotype"/>
                <a:cs typeface="Palatino Linotype"/>
              </a:rPr>
              <a:t>…</a:t>
            </a:r>
            <a:r>
              <a:rPr lang="en-GB" sz="3200" dirty="0">
                <a:latin typeface="Palatino Linotype"/>
                <a:cs typeface="Palatino Linotype"/>
              </a:rPr>
              <a:t>?</a:t>
            </a:r>
            <a:endParaRPr lang="en-US" sz="3200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69053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78328" y="274638"/>
            <a:ext cx="4198626" cy="11430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Palatino Linotype"/>
                <a:cs typeface="Palatino Linotype"/>
              </a:rPr>
              <a:t>Before the LHC</a:t>
            </a:r>
          </a:p>
        </p:txBody>
      </p:sp>
      <p:pic>
        <p:nvPicPr>
          <p:cNvPr id="4" name="Picture 3" descr="mw_mt_68CL_both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13" y="1070965"/>
            <a:ext cx="8356137" cy="5334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67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bubble chart&#10;&#10;Description automatically generated">
            <a:extLst>
              <a:ext uri="{FF2B5EF4-FFF2-40B4-BE49-F238E27FC236}">
                <a16:creationId xmlns:a16="http://schemas.microsoft.com/office/drawing/2014/main" id="{9DC3C88E-D32B-D084-5564-E74C49E8709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69712" y="1202097"/>
            <a:ext cx="5679583" cy="5239415"/>
          </a:xfrm>
          <a:prstGeom prst="rect">
            <a:avLst/>
          </a:prstGeom>
          <a:noFill/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DB50B9BE-2DC1-BBFB-E31C-27D993361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8328" y="274638"/>
            <a:ext cx="4198626" cy="11430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Palatino Linotype"/>
                <a:cs typeface="Palatino Linotype"/>
              </a:rPr>
              <a:t>Update from CDF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92FA2F-8D35-8F51-DA28-CB82C7169310}"/>
              </a:ext>
            </a:extLst>
          </p:cNvPr>
          <p:cNvSpPr txBox="1"/>
          <p:nvPr/>
        </p:nvSpPr>
        <p:spPr>
          <a:xfrm>
            <a:off x="6520721" y="1017431"/>
            <a:ext cx="127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Last month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9A7E43-3975-6739-7F6C-35A9D327766D}"/>
              </a:ext>
            </a:extLst>
          </p:cNvPr>
          <p:cNvSpPr/>
          <p:nvPr/>
        </p:nvSpPr>
        <p:spPr>
          <a:xfrm>
            <a:off x="433431" y="6072180"/>
            <a:ext cx="39839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CDF https://</a:t>
            </a:r>
            <a:r>
              <a:rPr lang="en-US" sz="1400" dirty="0" err="1">
                <a:latin typeface="Palatino" pitchFamily="2" charset="77"/>
                <a:ea typeface="Palatino" pitchFamily="2" charset="77"/>
              </a:rPr>
              <a:t>inspirehep.net</a:t>
            </a:r>
            <a:r>
              <a:rPr lang="en-US" sz="1400" dirty="0">
                <a:latin typeface="Palatino" pitchFamily="2" charset="77"/>
                <a:ea typeface="Palatino" pitchFamily="2" charset="77"/>
              </a:rPr>
              <a:t>/literature/2064224</a:t>
            </a:r>
          </a:p>
        </p:txBody>
      </p:sp>
    </p:spTree>
    <p:extLst>
      <p:ext uri="{BB962C8B-B14F-4D97-AF65-F5344CB8AC3E}">
        <p14:creationId xmlns:p14="http://schemas.microsoft.com/office/powerpoint/2010/main" val="180643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9432</TotalTime>
  <Words>1929</Words>
  <Application>Microsoft Macintosh PowerPoint</Application>
  <PresentationFormat>On-screen Show (4:3)</PresentationFormat>
  <Paragraphs>283</Paragraphs>
  <Slides>48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9" baseType="lpstr">
      <vt:lpstr>Arial</vt:lpstr>
      <vt:lpstr>Arial</vt:lpstr>
      <vt:lpstr>Calibri</vt:lpstr>
      <vt:lpstr>Cambria Math</vt:lpstr>
      <vt:lpstr>Helvetica Neue Medium</vt:lpstr>
      <vt:lpstr>NimbusRomNo9L</vt:lpstr>
      <vt:lpstr>Palatino</vt:lpstr>
      <vt:lpstr>Palatino Linotype</vt:lpstr>
      <vt:lpstr>Symbol</vt:lpstr>
      <vt:lpstr>Times New Roman</vt:lpstr>
      <vt:lpstr>Office Theme</vt:lpstr>
      <vt:lpstr>IoP Halfday, Sussex  14/6/2022 Jon Butterworth, UCL Physics &amp; Astronomy </vt:lpstr>
      <vt:lpstr>PowerPoint Presentation</vt:lpstr>
      <vt:lpstr>Before the LHC</vt:lpstr>
      <vt:lpstr>Now</vt:lpstr>
      <vt:lpstr>Now</vt:lpstr>
      <vt:lpstr>PowerPoint Presentation</vt:lpstr>
      <vt:lpstr>Off the map…?</vt:lpstr>
      <vt:lpstr>Before the LHC</vt:lpstr>
      <vt:lpstr>Update from CDF</vt:lpstr>
      <vt:lpstr>PowerPoint Presentation</vt:lpstr>
      <vt:lpstr>It’s not just MW</vt:lpstr>
      <vt:lpstr>PowerPoint Presentation</vt:lpstr>
      <vt:lpstr>Measurements at the Energy Frontier</vt:lpstr>
      <vt:lpstr>Particle Level Measurements</vt:lpstr>
      <vt:lpstr>Simulation and Experiment</vt:lpstr>
      <vt:lpstr>Simulation and Experiment</vt:lpstr>
      <vt:lpstr>Simulation and Experiment</vt:lpstr>
      <vt:lpstr>Simulation and Experiment</vt:lpstr>
      <vt:lpstr>Where to compare nature to our ideas?</vt:lpstr>
      <vt:lpstr>Where to compare nature to our ideas?</vt:lpstr>
      <vt:lpstr>Where to compare nature to our ideas?</vt:lpstr>
      <vt:lpstr>Where to compare nature to our ideas?</vt:lpstr>
      <vt:lpstr>Where to compare nature to our ideas?</vt:lpstr>
      <vt:lpstr>Where to compare nature to our ideas?</vt:lpstr>
      <vt:lpstr>Where to compare nature to our ideas?</vt:lpstr>
      <vt:lpstr>PowerPoint Presentation</vt:lpstr>
      <vt:lpstr>Unfolding Matrices (Examples)</vt:lpstr>
      <vt:lpstr>Introducing Rivet “Robust Independent Validation of Experiment and Theory” arXiv:1003.0694, arXiv:1912.05451</vt:lpstr>
      <vt:lpstr>Introducing Contur “Constraints On New Theories Using Rivet” arXiv:1605.05296, arXiv:2102.04377</vt:lpstr>
      <vt:lpstr>Unleashing the power of high luminosity LHC data (example case studies)</vt:lpstr>
      <vt:lpstr>Z’ models motivated by Lepton Flavour Violation anomalies</vt:lpstr>
      <vt:lpstr>PowerPoint Presentation</vt:lpstr>
      <vt:lpstr>Composite Dark Matter Models</vt:lpstr>
      <vt:lpstr>Composite Dark Matter Models</vt:lpstr>
      <vt:lpstr>Composite Dark Matter Models</vt:lpstr>
      <vt:lpstr>Composite Dark Matter Models</vt:lpstr>
      <vt:lpstr>Vector-like Quarks</vt:lpstr>
      <vt:lpstr>Vector-like Quarks</vt:lpstr>
      <vt:lpstr>Vector-like Quarks</vt:lpstr>
      <vt:lpstr>Vector-like Quarks</vt:lpstr>
      <vt:lpstr>Vector-like Quarks</vt:lpstr>
      <vt:lpstr>Vector-like Quarks</vt:lpstr>
      <vt:lpstr>Vector-like Quarks</vt:lpstr>
      <vt:lpstr>Vector-like Quarks</vt:lpstr>
      <vt:lpstr>Vector-like Quarks</vt:lpstr>
      <vt:lpstr>Vector-like Quarks</vt:lpstr>
      <vt:lpstr>So where are we now?</vt:lpstr>
      <vt:lpstr>PowerPoint Presentation</vt:lpstr>
    </vt:vector>
  </TitlesOfParts>
  <Company>UCL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Map of the Invisible</dc:title>
  <dc:creator>Jonathan Butterworth</dc:creator>
  <cp:lastModifiedBy>Butterworth, Jonathan</cp:lastModifiedBy>
  <cp:revision>139</cp:revision>
  <dcterms:created xsi:type="dcterms:W3CDTF">2017-10-05T11:46:10Z</dcterms:created>
  <dcterms:modified xsi:type="dcterms:W3CDTF">2022-06-15T09:51:23Z</dcterms:modified>
</cp:coreProperties>
</file>