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320" r:id="rId2"/>
    <p:sldId id="258" r:id="rId3"/>
    <p:sldId id="265" r:id="rId4"/>
    <p:sldId id="306" r:id="rId5"/>
    <p:sldId id="278" r:id="rId6"/>
    <p:sldId id="318" r:id="rId7"/>
    <p:sldId id="319" r:id="rId8"/>
    <p:sldId id="272" r:id="rId9"/>
    <p:sldId id="274" r:id="rId10"/>
    <p:sldId id="271" r:id="rId11"/>
    <p:sldId id="287" r:id="rId12"/>
    <p:sldId id="307" r:id="rId13"/>
    <p:sldId id="313" r:id="rId14"/>
    <p:sldId id="261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0BF57"/>
    <a:srgbClr val="868686"/>
    <a:srgbClr val="393938"/>
    <a:srgbClr val="C4C5C5"/>
    <a:srgbClr val="DFEAC6"/>
    <a:srgbClr val="C1D58D"/>
    <a:srgbClr val="DE88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14" autoAdjust="0"/>
    <p:restoredTop sz="94660"/>
  </p:normalViewPr>
  <p:slideViewPr>
    <p:cSldViewPr snapToGrid="0">
      <p:cViewPr varScale="1">
        <p:scale>
          <a:sx n="74" d="100"/>
          <a:sy n="74" d="100"/>
        </p:scale>
        <p:origin x="492" y="7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9CDEE9-D8DD-474C-8EFF-08F812990ACF}" type="datetimeFigureOut">
              <a:rPr lang="en-US" smtClean="0"/>
              <a:pPr/>
              <a:t>3/19/2016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5A4F1E-D41A-4530-ADD3-ACA51CEB4F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791809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Introducing ourselves and title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6DA8E22-57ED-429E-9BB1-6DB0BD220452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985455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>
            <a:normAutofit/>
          </a:bodyPr>
          <a:lstStyle>
            <a:lvl1pPr algn="ctr">
              <a:defRPr sz="44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393938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723FEA-B071-4943-BD3E-C5E4AB49CEAD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2760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054393-50BC-4E0D-A347-667C04DCFDA4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20118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694653-0767-4E79-91DD-F25CE0ADCDD1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25537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591845-4AF2-45FA-BCB4-FF334C69ADB6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63898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6806C8-9417-4F36-B344-67EDAA4F798D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311340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FFA74-000B-4304-B591-07913BC2C359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48140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C3BD8D1-A285-4D3E-9599-37DCCDEECAC4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900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B5AC355-26B8-4788-BCD1-269EBFEA7A4D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395219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AF3F34-034A-46DA-816B-3ED8089CB02D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9360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3DDE-8765-49C0-AA48-9A8D56151422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72722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AB4FB6-1725-40C6-AE5E-EF27A532C1E7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26537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 rotWithShape="1"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2071"/>
          <a:stretch/>
        </p:blipFill>
        <p:spPr>
          <a:xfrm>
            <a:off x="8967015" y="0"/>
            <a:ext cx="3221402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1503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452282"/>
            <a:ext cx="10515600" cy="472468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171714" y="6355015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>
                <a:solidFill>
                  <a:srgbClr val="86868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971DD851-EAF3-4032-A297-6FDD250E3EEE}" type="datetime1">
              <a:rPr lang="en-GB" smtClean="0"/>
              <a:pPr/>
              <a:t>19/03/2016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6000" y="6355015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>
                <a:solidFill>
                  <a:srgbClr val="86868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r>
              <a:rPr lang="en-GB" smtClean="0"/>
              <a:t>Institute for Research in Schools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91886" y="6356350"/>
            <a:ext cx="96191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>
                <a:solidFill>
                  <a:srgbClr val="868686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defRPr>
            </a:lvl1pPr>
          </a:lstStyle>
          <a:p>
            <a:fld id="{4C99740F-594B-4BCE-A8FB-EF0916FDE2C5}" type="slidenum">
              <a:rPr lang="en-GB" smtClean="0"/>
              <a:pPr/>
              <a:t>‹#›</a:t>
            </a:fld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504" y="6237468"/>
            <a:ext cx="1591054" cy="6002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6202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rgbClr val="A0BF57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rgbClr val="393938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i="1" kern="1200">
          <a:solidFill>
            <a:srgbClr val="868686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rgbClr val="393938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93938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rgbClr val="393938"/>
          </a:solidFill>
          <a:latin typeface="Verdana" panose="020B0604030504040204" pitchFamily="34" charset="0"/>
          <a:ea typeface="Verdana" panose="020B0604030504040204" pitchFamily="34" charset="0"/>
          <a:cs typeface="Verdana" panose="020B060403050404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s://cernatschool.web.cern.ch/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researchinschools.org/" TargetMode="External"/><Relationship Id="rId2" Type="http://schemas.openxmlformats.org/officeDocument/2006/relationships/hyperlink" Target="mailto:beckyparker@researchinschools.or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3.jpg@01D0A160.14253720" TargetMode="External"/><Relationship Id="rId4" Type="http://schemas.openxmlformats.org/officeDocument/2006/relationships/image" Target="../media/image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cernatschool.web.cern.ch/" TargetMode="Externa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3.jpg@01D0A160.14253720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cid:image003.jpg@01D0A160.14253720" TargetMode="Externa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cid:image003.jpg@01D0A160.14253720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Supporting </a:t>
            </a:r>
            <a:r>
              <a:rPr lang="en-GB" smtClean="0"/>
              <a:t>particle physics </a:t>
            </a:r>
            <a:r>
              <a:rPr lang="en-GB" dirty="0" smtClean="0"/>
              <a:t>research in schools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pic>
        <p:nvPicPr>
          <p:cNvPr id="5" name="Picture 4">
            <a:hlinkClick r:id="rId2"/>
          </p:cNvPr>
          <p:cNvPicPr>
            <a:picLocks noChangeAspect="1"/>
          </p:cNvPicPr>
          <p:nvPr/>
        </p:nvPicPr>
        <p:blipFill rotWithShape="1"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9" r="10433"/>
          <a:stretch/>
        </p:blipFill>
        <p:spPr>
          <a:xfrm>
            <a:off x="3517543" y="1122363"/>
            <a:ext cx="5156913" cy="19775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1096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>
                <a:solidFill>
                  <a:srgbClr val="000000"/>
                </a:solidFill>
              </a:rPr>
              <a:t>Institute for Research in Schools</a:t>
            </a:r>
            <a:endParaRPr lang="en-GB" dirty="0">
              <a:solidFill>
                <a:srgbClr val="000000"/>
              </a:solidFill>
            </a:endParaRPr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94566" y="-832247"/>
            <a:ext cx="12286567" cy="76902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5"/>
          <p:cNvSpPr/>
          <p:nvPr/>
        </p:nvSpPr>
        <p:spPr>
          <a:xfrm>
            <a:off x="5190624" y="5301208"/>
            <a:ext cx="60899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 smtClean="0">
                <a:solidFill>
                  <a:schemeClr val="bg1"/>
                </a:solidFill>
              </a:rPr>
              <a:t>	TDS-1 </a:t>
            </a:r>
            <a:r>
              <a:rPr lang="en-GB" sz="4000" dirty="0" err="1" smtClean="0">
                <a:solidFill>
                  <a:schemeClr val="bg1"/>
                </a:solidFill>
              </a:rPr>
              <a:t>selfie</a:t>
            </a:r>
            <a:r>
              <a:rPr lang="en-GB" sz="4000" dirty="0" smtClean="0">
                <a:solidFill>
                  <a:schemeClr val="bg1"/>
                </a:solidFill>
              </a:rPr>
              <a:t>!</a:t>
            </a:r>
            <a:endParaRPr lang="en-GB" sz="40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717" y="1452563"/>
            <a:ext cx="10038566" cy="4724400"/>
          </a:xfr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7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42330" y="1670944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en-GB" sz="6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Making Light of the Dark</a:t>
            </a:r>
            <a:endParaRPr lang="en-GB" sz="6000" dirty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783632" y="3068960"/>
            <a:ext cx="6944816" cy="175260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Investigating the effects of dark matter on cosmological anisotropy</a:t>
            </a:r>
          </a:p>
          <a:p>
            <a:endParaRPr lang="en-GB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http://www.thelangtonstarcentre.org/wp-content/uploads/2014/06/logo_white_full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6174" y="5733256"/>
            <a:ext cx="2529210" cy="8852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1978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Aims of IRIS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40000" lnSpcReduction="20000"/>
          </a:bodyPr>
          <a:lstStyle/>
          <a:p>
            <a:pPr lvl="0"/>
            <a:r>
              <a:rPr lang="en-US" sz="5800" dirty="0" smtClean="0">
                <a:latin typeface="+mn-lt"/>
              </a:rPr>
              <a:t>Nurture the potential and ability of young people to contribute to the scientific community</a:t>
            </a:r>
          </a:p>
          <a:p>
            <a:pPr lvl="0">
              <a:buNone/>
            </a:pPr>
            <a:endParaRPr lang="en-GB" sz="5800" dirty="0" smtClean="0">
              <a:latin typeface="+mn-lt"/>
            </a:endParaRPr>
          </a:p>
          <a:p>
            <a:pPr lvl="0"/>
            <a:r>
              <a:rPr lang="en-GB" sz="5800" dirty="0" smtClean="0">
                <a:latin typeface="+mn-lt"/>
              </a:rPr>
              <a:t>Increase uptake of post 16 maths, science and technology courses</a:t>
            </a:r>
          </a:p>
          <a:p>
            <a:pPr lvl="0">
              <a:buNone/>
            </a:pPr>
            <a:endParaRPr lang="en-GB" sz="5800" dirty="0" smtClean="0">
              <a:latin typeface="+mn-lt"/>
            </a:endParaRPr>
          </a:p>
          <a:p>
            <a:pPr lvl="0"/>
            <a:r>
              <a:rPr lang="en-GB" sz="5800" dirty="0" smtClean="0">
                <a:latin typeface="+mn-lt"/>
              </a:rPr>
              <a:t>Increase applications for STEM subjects at university, especially with girls</a:t>
            </a:r>
          </a:p>
          <a:p>
            <a:pPr lvl="0">
              <a:buNone/>
            </a:pPr>
            <a:endParaRPr lang="en-GB" sz="5800" dirty="0" smtClean="0">
              <a:latin typeface="+mn-lt"/>
            </a:endParaRPr>
          </a:p>
          <a:p>
            <a:pPr lvl="0"/>
            <a:r>
              <a:rPr lang="en-GB" sz="5800" dirty="0" smtClean="0">
                <a:latin typeface="+mn-lt"/>
              </a:rPr>
              <a:t>Enhance teachers’ expertise and job satisfaction and so retain teachers and recruit more to the profession</a:t>
            </a:r>
          </a:p>
          <a:p>
            <a:pPr lvl="0">
              <a:buNone/>
            </a:pPr>
            <a:endParaRPr lang="en-GB" sz="5800" dirty="0" smtClean="0">
              <a:latin typeface="+mn-lt"/>
            </a:endParaRPr>
          </a:p>
          <a:p>
            <a:pPr lvl="0"/>
            <a:r>
              <a:rPr lang="en-GB" sz="5800" dirty="0" smtClean="0">
                <a:latin typeface="+mn-lt"/>
              </a:rPr>
              <a:t>Engage Universities and Industry in sustained interaction with schools</a:t>
            </a:r>
          </a:p>
          <a:p>
            <a:pPr lvl="0"/>
            <a:endParaRPr lang="en-GB" sz="5800" dirty="0">
              <a:latin typeface="+mn-lt"/>
            </a:endParaRPr>
          </a:p>
          <a:p>
            <a:pPr lvl="0"/>
            <a:r>
              <a:rPr lang="en-GB" sz="5800" dirty="0" smtClean="0">
                <a:latin typeface="+mn-lt"/>
              </a:rPr>
              <a:t>Develop soft skills of communication, creativity, critical thinking, collaboration</a:t>
            </a:r>
          </a:p>
          <a:p>
            <a:pPr lvl="0"/>
            <a:endParaRPr lang="en-GB" sz="2400" dirty="0" smtClean="0">
              <a:latin typeface="+mn-lt"/>
            </a:endParaRPr>
          </a:p>
          <a:p>
            <a:pPr>
              <a:buNone/>
            </a:pP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algn="ctr">
              <a:buNone/>
            </a:pPr>
            <a:r>
              <a:rPr lang="en-GB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Thank you</a:t>
            </a:r>
          </a:p>
          <a:p>
            <a:pPr algn="ctr">
              <a:buNone/>
            </a:pPr>
            <a:endParaRPr lang="en-GB" sz="5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en-GB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  <a:hlinkClick r:id="rId2"/>
              </a:rPr>
              <a:t>beckyparker@researchinschools.org</a:t>
            </a:r>
            <a:endParaRPr lang="en-GB" sz="5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en-GB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  <a:hlinkClick r:id="rId3"/>
              </a:rPr>
              <a:t>www.researchinschools.org</a:t>
            </a:r>
            <a:endParaRPr lang="en-GB" sz="5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GB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@</a:t>
            </a:r>
            <a:r>
              <a:rPr lang="en-GB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ProfBeckyParker</a:t>
            </a:r>
            <a:endParaRPr lang="en-GB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Times New Roman" panose="02020603050405020304" pitchFamily="18" charset="0"/>
            </a:endParaRPr>
          </a:p>
          <a:p>
            <a:pPr algn="ctr">
              <a:buNone/>
            </a:pPr>
            <a:r>
              <a:rPr lang="en-GB" sz="5400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@</a:t>
            </a:r>
            <a:r>
              <a:rPr lang="en-GB" sz="5400" dirty="0" err="1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cs typeface="Times New Roman" panose="02020603050405020304" pitchFamily="18" charset="0"/>
              </a:rPr>
              <a:t>ResearchInSch</a:t>
            </a:r>
            <a:endParaRPr lang="en-GB" sz="5400" dirty="0" smtClean="0">
              <a:solidFill>
                <a:schemeClr val="tx1">
                  <a:lumMod val="75000"/>
                  <a:lumOff val="25000"/>
                </a:schemeClr>
              </a:solidFill>
              <a:latin typeface="+mn-lt"/>
              <a:cs typeface="Times New Roman" panose="02020603050405020304" pitchFamily="18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pic>
        <p:nvPicPr>
          <p:cNvPr id="5" name="Content Placeholder 6" descr="cid:image003.jpg@01D0A160.14253720"/>
          <p:cNvPicPr>
            <a:picLocks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355824" y="260650"/>
            <a:ext cx="3474771" cy="1358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Medipix</a:t>
            </a:r>
            <a:r>
              <a:rPr lang="en-GB" dirty="0" smtClean="0"/>
              <a:t> chip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13739" y="667265"/>
            <a:ext cx="4790402" cy="5955957"/>
          </a:xfrm>
          <a:prstGeom prst="rect">
            <a:avLst/>
          </a:prstGeom>
          <a:ln w="76200">
            <a:solidFill>
              <a:srgbClr val="729347"/>
            </a:solidFill>
          </a:ln>
        </p:spPr>
      </p:pic>
      <p:pic>
        <p:nvPicPr>
          <p:cNvPr id="7" name="Picture 6">
            <a:hlinkClick r:id="rId3"/>
          </p:cNvPr>
          <p:cNvPicPr>
            <a:picLocks noChangeAspect="1"/>
          </p:cNvPicPr>
          <p:nvPr/>
        </p:nvPicPr>
        <p:blipFill rotWithShape="1"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079" r="10433"/>
          <a:stretch/>
        </p:blipFill>
        <p:spPr>
          <a:xfrm>
            <a:off x="477768" y="367577"/>
            <a:ext cx="5156913" cy="1977534"/>
          </a:xfrm>
          <a:prstGeom prst="rect">
            <a:avLst/>
          </a:prstGeom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3004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6194" y="469557"/>
            <a:ext cx="9926228" cy="6193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447595" y="3563564"/>
            <a:ext cx="6096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sz="32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Participating </a:t>
            </a:r>
            <a:endParaRPr lang="en-GB" sz="3200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  <a:p>
            <a:r>
              <a:rPr lang="en-GB" sz="32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anose="02020603050405020304" pitchFamily="18" charset="0"/>
              </a:rPr>
              <a:t>Schools</a:t>
            </a:r>
            <a:endParaRPr lang="en-GB" sz="3200" dirty="0">
              <a:solidFill>
                <a:schemeClr val="tx1">
                  <a:lumMod val="65000"/>
                  <a:lumOff val="35000"/>
                </a:schemeClr>
              </a:solidFill>
              <a:cs typeface="Times New Roman" panose="02020603050405020304" pitchFamily="18" charset="0"/>
            </a:endParaRPr>
          </a:p>
        </p:txBody>
      </p:sp>
      <p:pic>
        <p:nvPicPr>
          <p:cNvPr id="6" name="Content Placeholder 4"/>
          <p:cNvPicPr>
            <a:picLocks noGrp="1" noChangeAspect="1"/>
          </p:cNvPicPr>
          <p:nvPr>
            <p:ph idx="1"/>
          </p:nvPr>
        </p:nvPicPr>
        <p:blipFill rotWithShape="1">
          <a:blip r:embed="rId2" cstate="print"/>
          <a:srcRect l="9753" r="5678"/>
          <a:stretch/>
        </p:blipFill>
        <p:spPr>
          <a:xfrm>
            <a:off x="6086486" y="531341"/>
            <a:ext cx="5856651" cy="6177997"/>
          </a:xfrm>
          <a:prstGeom prst="rect">
            <a:avLst/>
          </a:prstGeom>
          <a:ln w="76200">
            <a:solidFill>
              <a:srgbClr val="729347"/>
            </a:solidFill>
          </a:ln>
        </p:spPr>
      </p:pic>
      <p:pic>
        <p:nvPicPr>
          <p:cNvPr id="8" name="Content Placeholder 6" descr="cid:image003.jpg@01D0A160.14253720"/>
          <p:cNvPicPr>
            <a:picLocks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55824" y="260651"/>
            <a:ext cx="3771333" cy="1444582"/>
          </a:xfrm>
          <a:prstGeom prst="rect">
            <a:avLst/>
          </a:prstGeom>
          <a:noFill/>
          <a:ln w="9525">
            <a:solidFill>
              <a:srgbClr val="729347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212147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pic>
        <p:nvPicPr>
          <p:cNvPr id="5" name="Picture 4" descr="http://ph-news.web.cern.ch/sites/ph-news.web.cern.ch/files/photo_gallery/TimepixUSB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4200" y="1200785"/>
            <a:ext cx="5943600" cy="445643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0395617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803042" y="1135127"/>
            <a:ext cx="7245708" cy="4522724"/>
          </a:xfrm>
          <a:prstGeom prst="rect">
            <a:avLst/>
          </a:prstGeom>
        </p:spPr>
      </p:pic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84704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err="1" smtClean="0"/>
              <a:t>TimPix</a:t>
            </a:r>
            <a:endParaRPr lang="en-GB" dirty="0"/>
          </a:p>
        </p:txBody>
      </p:sp>
      <p:pic>
        <p:nvPicPr>
          <p:cNvPr id="6" name="Content Placeholder 5" descr="The CERN@school TimPix project logo.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789" y="1415493"/>
            <a:ext cx="33528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Rectangle 6"/>
          <p:cNvSpPr/>
          <p:nvPr/>
        </p:nvSpPr>
        <p:spPr>
          <a:xfrm>
            <a:off x="4101767" y="1415493"/>
            <a:ext cx="6623897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GB" dirty="0" smtClean="0"/>
          </a:p>
          <a:p>
            <a:r>
              <a:rPr lang="en-GB" sz="2400" dirty="0" smtClean="0"/>
              <a:t>We are linking with British ESA Astronaut Tim</a:t>
            </a:r>
          </a:p>
          <a:p>
            <a:endParaRPr lang="en-GB" sz="2400" dirty="0" smtClean="0"/>
          </a:p>
          <a:p>
            <a:r>
              <a:rPr lang="en-GB" sz="2400" dirty="0" smtClean="0"/>
              <a:t>Peake’s mission on the International Space Station. </a:t>
            </a:r>
          </a:p>
          <a:p>
            <a:endParaRPr lang="en-GB" sz="2400" dirty="0" smtClean="0"/>
          </a:p>
          <a:p>
            <a:r>
              <a:rPr lang="en-GB" sz="2400" dirty="0" smtClean="0"/>
              <a:t>We are monitoring radiation the</a:t>
            </a:r>
          </a:p>
          <a:p>
            <a:endParaRPr lang="en-GB" sz="2400" dirty="0" smtClean="0"/>
          </a:p>
          <a:p>
            <a:r>
              <a:rPr lang="en-GB" sz="2400" dirty="0" smtClean="0"/>
              <a:t>astronauts encounter whilst orbiting the Earth using</a:t>
            </a:r>
          </a:p>
          <a:p>
            <a:endParaRPr lang="en-GB" sz="2400" dirty="0"/>
          </a:p>
          <a:p>
            <a:r>
              <a:rPr lang="en-GB" sz="2400" dirty="0" smtClean="0"/>
              <a:t>NASA data.</a:t>
            </a:r>
          </a:p>
          <a:p>
            <a:endParaRPr lang="en-GB" dirty="0" smtClean="0"/>
          </a:p>
          <a:p>
            <a:endParaRPr lang="en-GB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397159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PO20080627_017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4739673" y="2255249"/>
            <a:ext cx="6754283" cy="3798887"/>
          </a:xfrm>
          <a:prstGeom prst="rect">
            <a:avLst/>
          </a:prstGeom>
          <a:ln w="76200">
            <a:solidFill>
              <a:srgbClr val="729347"/>
            </a:solidFill>
          </a:ln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20281" y="1297459"/>
            <a:ext cx="7018639" cy="5308824"/>
          </a:xfrm>
          <a:prstGeom prst="rect">
            <a:avLst/>
          </a:prstGeom>
          <a:noFill/>
          <a:ln w="76200">
            <a:solidFill>
              <a:srgbClr val="729347"/>
            </a:solidFill>
            <a:miter lim="800000"/>
            <a:headEnd/>
            <a:tailEnd/>
          </a:ln>
          <a:effectLst/>
        </p:spPr>
      </p:pic>
      <p:sp>
        <p:nvSpPr>
          <p:cNvPr id="7" name="Rectangle 6"/>
          <p:cNvSpPr/>
          <p:nvPr/>
        </p:nvSpPr>
        <p:spPr>
          <a:xfrm>
            <a:off x="545910" y="1446663"/>
            <a:ext cx="310114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4000" dirty="0" smtClean="0"/>
              <a:t>The </a:t>
            </a:r>
          </a:p>
          <a:p>
            <a:r>
              <a:rPr lang="en-GB" sz="4000" dirty="0" smtClean="0"/>
              <a:t>Langton Ultimate Cosmic ray Intensity Detector</a:t>
            </a:r>
            <a:endParaRPr lang="en-GB" sz="4000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  <p:pic>
        <p:nvPicPr>
          <p:cNvPr id="9" name="Content Placeholder 6" descr="cid:image003.jpg@01D0A160.14253720"/>
          <p:cNvPicPr>
            <a:picLocks/>
          </p:cNvPicPr>
          <p:nvPr/>
        </p:nvPicPr>
        <p:blipFill>
          <a:blip r:embed="rId4" r:link="rId5" cstate="print"/>
          <a:srcRect/>
          <a:stretch>
            <a:fillRect/>
          </a:stretch>
        </p:blipFill>
        <p:spPr bwMode="auto">
          <a:xfrm>
            <a:off x="0" y="0"/>
            <a:ext cx="3907257" cy="1506365"/>
          </a:xfrm>
          <a:prstGeom prst="rect">
            <a:avLst/>
          </a:prstGeom>
          <a:noFill/>
          <a:ln w="9525">
            <a:solidFill>
              <a:srgbClr val="729347"/>
            </a:solidFill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0001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1713" y="704336"/>
            <a:ext cx="7513704" cy="5650154"/>
          </a:xfrm>
          <a:prstGeom prst="rect">
            <a:avLst/>
          </a:prstGeom>
          <a:ln w="76200">
            <a:solidFill>
              <a:schemeClr val="accent3">
                <a:lumMod val="50000"/>
              </a:schemeClr>
            </a:solidFill>
          </a:ln>
        </p:spPr>
      </p:pic>
      <p:sp>
        <p:nvSpPr>
          <p:cNvPr id="8" name="Rectangle 7"/>
          <p:cNvSpPr/>
          <p:nvPr/>
        </p:nvSpPr>
        <p:spPr>
          <a:xfrm>
            <a:off x="527381" y="2212759"/>
            <a:ext cx="3264363" cy="31085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800" dirty="0">
                <a:cs typeface="Times New Roman" panose="02020603050405020304" pitchFamily="18" charset="0"/>
              </a:rPr>
              <a:t>LUCID was </a:t>
            </a:r>
            <a:endParaRPr lang="en-GB" sz="2800" dirty="0" smtClean="0">
              <a:cs typeface="Times New Roman" panose="02020603050405020304" pitchFamily="18" charset="0"/>
            </a:endParaRPr>
          </a:p>
          <a:p>
            <a:r>
              <a:rPr lang="en-GB" sz="2800" dirty="0" smtClean="0">
                <a:cs typeface="Times New Roman" panose="02020603050405020304" pitchFamily="18" charset="0"/>
              </a:rPr>
              <a:t>launched on</a:t>
            </a:r>
          </a:p>
          <a:p>
            <a:r>
              <a:rPr lang="en-GB" sz="2800" dirty="0" smtClean="0">
                <a:cs typeface="Times New Roman" panose="02020603050405020304" pitchFamily="18" charset="0"/>
              </a:rPr>
              <a:t>TechDemoSat-1 from </a:t>
            </a:r>
            <a:r>
              <a:rPr lang="en-GB" sz="2800" dirty="0">
                <a:cs typeface="Times New Roman" panose="02020603050405020304" pitchFamily="18" charset="0"/>
              </a:rPr>
              <a:t>Baikonur </a:t>
            </a:r>
            <a:endParaRPr lang="en-GB" sz="2800" dirty="0" smtClean="0">
              <a:cs typeface="Times New Roman" panose="02020603050405020304" pitchFamily="18" charset="0"/>
            </a:endParaRPr>
          </a:p>
          <a:p>
            <a:r>
              <a:rPr lang="en-GB" sz="2800" dirty="0" smtClean="0">
                <a:cs typeface="Times New Roman" panose="02020603050405020304" pitchFamily="18" charset="0"/>
              </a:rPr>
              <a:t>on </a:t>
            </a:r>
            <a:r>
              <a:rPr lang="en-GB" sz="2800" dirty="0">
                <a:cs typeface="Times New Roman" panose="02020603050405020304" pitchFamily="18" charset="0"/>
              </a:rPr>
              <a:t>a Soyuz 2 </a:t>
            </a:r>
            <a:endParaRPr lang="en-GB" sz="2800" dirty="0" smtClean="0">
              <a:cs typeface="Times New Roman" panose="02020603050405020304" pitchFamily="18" charset="0"/>
            </a:endParaRPr>
          </a:p>
          <a:p>
            <a:r>
              <a:rPr lang="en-GB" sz="2800" dirty="0" smtClean="0">
                <a:cs typeface="Times New Roman" panose="02020603050405020304" pitchFamily="18" charset="0"/>
              </a:rPr>
              <a:t>rocket </a:t>
            </a:r>
            <a:r>
              <a:rPr lang="en-GB" sz="2800" dirty="0">
                <a:cs typeface="Times New Roman" panose="02020603050405020304" pitchFamily="18" charset="0"/>
              </a:rPr>
              <a:t>on 8</a:t>
            </a:r>
            <a:r>
              <a:rPr lang="en-GB" sz="2800" baseline="30000" dirty="0">
                <a:cs typeface="Times New Roman" panose="02020603050405020304" pitchFamily="18" charset="0"/>
              </a:rPr>
              <a:t>th</a:t>
            </a:r>
            <a:r>
              <a:rPr lang="en-GB" sz="2800" dirty="0">
                <a:cs typeface="Times New Roman" panose="02020603050405020304" pitchFamily="18" charset="0"/>
              </a:rPr>
              <a:t> </a:t>
            </a:r>
            <a:endParaRPr lang="en-GB" sz="2800" dirty="0" smtClean="0">
              <a:cs typeface="Times New Roman" panose="02020603050405020304" pitchFamily="18" charset="0"/>
            </a:endParaRPr>
          </a:p>
          <a:p>
            <a:r>
              <a:rPr lang="en-GB" sz="2800" dirty="0" smtClean="0">
                <a:cs typeface="Times New Roman" panose="02020603050405020304" pitchFamily="18" charset="0"/>
              </a:rPr>
              <a:t>July </a:t>
            </a:r>
            <a:r>
              <a:rPr lang="en-GB" sz="2800" dirty="0">
                <a:cs typeface="Times New Roman" panose="02020603050405020304" pitchFamily="18" charset="0"/>
              </a:rPr>
              <a:t>2014</a:t>
            </a:r>
          </a:p>
        </p:txBody>
      </p:sp>
      <p:pic>
        <p:nvPicPr>
          <p:cNvPr id="10" name="Content Placeholder 6" descr="cid:image003.jpg@01D0A160.14253720"/>
          <p:cNvPicPr>
            <a:picLocks/>
          </p:cNvPicPr>
          <p:nvPr/>
        </p:nvPicPr>
        <p:blipFill>
          <a:blip r:embed="rId3" r:link="rId4" cstate="print"/>
          <a:srcRect/>
          <a:stretch>
            <a:fillRect/>
          </a:stretch>
        </p:blipFill>
        <p:spPr bwMode="auto">
          <a:xfrm>
            <a:off x="355825" y="260650"/>
            <a:ext cx="3277061" cy="12221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Institute for Research in Schools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31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>
        <p:fade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>
        <a:ln>
          <a:solidFill>
            <a:srgbClr val="C4C5C5"/>
          </a:solidFill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668</TotalTime>
  <Words>229</Words>
  <Application>Microsoft Office PowerPoint</Application>
  <PresentationFormat>Widescreen</PresentationFormat>
  <Paragraphs>58</Paragraphs>
  <Slides>14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Times New Roman</vt:lpstr>
      <vt:lpstr>Verdana</vt:lpstr>
      <vt:lpstr>Office Theme</vt:lpstr>
      <vt:lpstr>PowerPoint Presentation</vt:lpstr>
      <vt:lpstr>Medipix chip</vt:lpstr>
      <vt:lpstr>PowerPoint Presentation</vt:lpstr>
      <vt:lpstr>PowerPoint Presentation</vt:lpstr>
      <vt:lpstr>PowerPoint Presentation</vt:lpstr>
      <vt:lpstr>PowerPoint Presentation</vt:lpstr>
      <vt:lpstr>TimPix</vt:lpstr>
      <vt:lpstr>PowerPoint Presentation</vt:lpstr>
      <vt:lpstr>PowerPoint Presentation</vt:lpstr>
      <vt:lpstr>PowerPoint Presentation</vt:lpstr>
      <vt:lpstr>PowerPoint Presentation</vt:lpstr>
      <vt:lpstr>Making Light of the Dark</vt:lpstr>
      <vt:lpstr>Aims of IRIS</vt:lpstr>
      <vt:lpstr>PowerPoint Presentation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twhyntie</dc:creator>
  <cp:keywords>IRIS</cp:keywords>
  <cp:lastModifiedBy>Becky Parker</cp:lastModifiedBy>
  <cp:revision>54</cp:revision>
  <dcterms:created xsi:type="dcterms:W3CDTF">2015-08-25T13:02:20Z</dcterms:created>
  <dcterms:modified xsi:type="dcterms:W3CDTF">2016-03-19T11:37:22Z</dcterms:modified>
</cp:coreProperties>
</file>